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3.bin" ContentType="application/vnd.openxmlformats-officedocument.oleObject"/>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notesSlides/notesSlide11.xml" ContentType="application/vnd.openxmlformats-officedocument.presentationml.notesSlide+xml"/>
  <Override PartName="/ppt/embeddings/oleObject9.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embeddings/oleObject10.bin" ContentType="application/vnd.openxmlformats-officedocument.oleObject"/>
  <Override PartName="/ppt/notesSlides/notesSlide14.xml" ContentType="application/vnd.openxmlformats-officedocument.presentationml.notesSlide+xml"/>
  <Override PartName="/ppt/embeddings/oleObject11.bin" ContentType="application/vnd.openxmlformats-officedocument.oleObject"/>
  <Override PartName="/ppt/notesSlides/notesSlide15.xml" ContentType="application/vnd.openxmlformats-officedocument.presentationml.notesSlide+xml"/>
  <Override PartName="/ppt/embeddings/oleObject12.bin" ContentType="application/vnd.openxmlformats-officedocument.oleObject"/>
  <Override PartName="/ppt/embeddings/oleObject13.bin" ContentType="application/vnd.openxmlformats-officedocument.oleObject"/>
  <Override PartName="/ppt/notesSlides/notesSlide16.xml" ContentType="application/vnd.openxmlformats-officedocument.presentationml.notesSlide+xml"/>
  <Override PartName="/ppt/embeddings/oleObject14.bin" ContentType="application/vnd.openxmlformats-officedocument.oleObject"/>
  <Override PartName="/ppt/notesSlides/notesSlide17.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18.xml" ContentType="application/vnd.openxmlformats-officedocument.presentationml.notesSlide+xml"/>
  <Override PartName="/ppt/embeddings/oleObject18.bin" ContentType="application/vnd.openxmlformats-officedocument.oleObject"/>
  <Override PartName="/ppt/notesSlides/notesSlide19.xml" ContentType="application/vnd.openxmlformats-officedocument.presentationml.notesSlide+xml"/>
  <Override PartName="/ppt/embeddings/oleObject19.bin" ContentType="application/vnd.openxmlformats-officedocument.oleObject"/>
  <Override PartName="/ppt/notesSlides/notesSlide20.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oleObject23.bin" ContentType="application/vnd.openxmlformats-officedocument.oleObject"/>
  <Override PartName="/ppt/notesSlides/notesSlide21.xml" ContentType="application/vnd.openxmlformats-officedocument.presentationml.notesSlide+xml"/>
  <Override PartName="/ppt/embeddings/oleObject24.bin" ContentType="application/vnd.openxmlformats-officedocument.oleObject"/>
  <Override PartName="/ppt/notesSlides/notesSlide22.xml" ContentType="application/vnd.openxmlformats-officedocument.presentationml.notesSlide+xml"/>
  <Override PartName="/ppt/embeddings/oleObject25.bin" ContentType="application/vnd.openxmlformats-officedocument.oleObject"/>
  <Override PartName="/ppt/notesSlides/notesSlide23.xml" ContentType="application/vnd.openxmlformats-officedocument.presentationml.notesSlide+xml"/>
  <Override PartName="/ppt/embeddings/oleObject26.bin" ContentType="application/vnd.openxmlformats-officedocument.oleObject"/>
  <Override PartName="/ppt/notesSlides/notesSlide24.xml" ContentType="application/vnd.openxmlformats-officedocument.presentationml.notesSlide+xml"/>
  <Override PartName="/ppt/embeddings/oleObject27.bin" ContentType="application/vnd.openxmlformats-officedocument.oleObject"/>
  <Override PartName="/ppt/notesSlides/notesSlide25.xml" ContentType="application/vnd.openxmlformats-officedocument.presentationml.notesSlide+xml"/>
  <Override PartName="/ppt/embeddings/oleObject28.bin" ContentType="application/vnd.openxmlformats-officedocument.oleObject"/>
  <Override PartName="/ppt/notesSlides/notesSlide26.xml" ContentType="application/vnd.openxmlformats-officedocument.presentationml.notesSlide+xml"/>
  <Override PartName="/ppt/notesSlides/notesSlide27.xml" ContentType="application/vnd.openxmlformats-officedocument.presentationml.notesSlide+xml"/>
  <Override PartName="/ppt/embeddings/oleObject29.bin" ContentType="application/vnd.openxmlformats-officedocument.oleObject"/>
  <Override PartName="/ppt/notesSlides/notesSlide28.xml" ContentType="application/vnd.openxmlformats-officedocument.presentationml.notesSlide+xml"/>
  <Override PartName="/ppt/embeddings/oleObject30.bin" ContentType="application/vnd.openxmlformats-officedocument.oleObject"/>
  <Override PartName="/ppt/notesSlides/notesSlide29.xml" ContentType="application/vnd.openxmlformats-officedocument.presentationml.notesSlide+xml"/>
  <Override PartName="/ppt/embeddings/oleObject31.bin" ContentType="application/vnd.openxmlformats-officedocument.oleObject"/>
  <Override PartName="/ppt/notesSlides/notesSlide30.xml" ContentType="application/vnd.openxmlformats-officedocument.presentationml.notesSlide+xml"/>
  <Override PartName="/ppt/embeddings/oleObject32.bin" ContentType="application/vnd.openxmlformats-officedocument.oleObject"/>
  <Override PartName="/ppt/notesSlides/notesSlide31.xml" ContentType="application/vnd.openxmlformats-officedocument.presentationml.notesSlide+xml"/>
  <Override PartName="/ppt/embeddings/oleObject33.bin" ContentType="application/vnd.openxmlformats-officedocument.oleObject"/>
  <Override PartName="/ppt/embeddings/oleObject34.bin" ContentType="application/vnd.openxmlformats-officedocument.oleObject"/>
  <Override PartName="/ppt/notesSlides/notesSlide32.xml" ContentType="application/vnd.openxmlformats-officedocument.presentationml.notesSlide+xml"/>
  <Override PartName="/ppt/embeddings/oleObject35.bin" ContentType="application/vnd.openxmlformats-officedocument.oleObject"/>
  <Override PartName="/ppt/notesSlides/notesSlide33.xml" ContentType="application/vnd.openxmlformats-officedocument.presentationml.notesSlide+xml"/>
  <Override PartName="/ppt/embeddings/oleObject36.bin" ContentType="application/vnd.openxmlformats-officedocument.oleObject"/>
  <Override PartName="/ppt/notesSlides/notesSlide34.xml" ContentType="application/vnd.openxmlformats-officedocument.presentationml.notesSlide+xml"/>
  <Override PartName="/ppt/embeddings/oleObject37.bin" ContentType="application/vnd.openxmlformats-officedocument.oleObject"/>
  <Override PartName="/ppt/embeddings/oleObject3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embeddings/oleObject41.bin" ContentType="application/vnd.openxmlformats-officedocument.oleObject"/>
  <Override PartName="/ppt/embeddings/oleObject42.bin" ContentType="application/vnd.openxmlformats-officedocument.oleObject"/>
  <Override PartName="/ppt/notesSlides/notesSlide38.xml" ContentType="application/vnd.openxmlformats-officedocument.presentationml.notesSlide+xml"/>
  <Override PartName="/ppt/embeddings/oleObject43.bin" ContentType="application/vnd.openxmlformats-officedocument.oleObject"/>
  <Override PartName="/ppt/notesSlides/notesSlide39.xml" ContentType="application/vnd.openxmlformats-officedocument.presentationml.notesSlide+xml"/>
  <Override PartName="/ppt/embeddings/oleObject44.bin" ContentType="application/vnd.openxmlformats-officedocument.oleObject"/>
  <Override PartName="/ppt/embeddings/oleObject45.bin" ContentType="application/vnd.openxmlformats-officedocument.oleObject"/>
  <Override PartName="/ppt/notesSlides/notesSlide40.xml" ContentType="application/vnd.openxmlformats-officedocument.presentationml.notesSlide+xml"/>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notesSlides/notesSlide41.xml" ContentType="application/vnd.openxmlformats-officedocument.presentationml.notesSlide+xml"/>
  <Override PartName="/ppt/notesSlides/notesSlide42.xml" ContentType="application/vnd.openxmlformats-officedocument.presentationml.notesSlide+xml"/>
  <Override PartName="/ppt/embeddings/oleObject50.bin" ContentType="application/vnd.openxmlformats-officedocument.oleObject"/>
  <Override PartName="/ppt/notesSlides/notesSlide43.xml" ContentType="application/vnd.openxmlformats-officedocument.presentationml.notesSlide+xml"/>
  <Override PartName="/ppt/embeddings/oleObject51.bin" ContentType="application/vnd.openxmlformats-officedocument.oleObject"/>
  <Override PartName="/ppt/embeddings/oleObject52.bin" ContentType="application/vnd.openxmlformats-officedocument.oleObject"/>
  <Override PartName="/ppt/notesSlides/notesSlide44.xml" ContentType="application/vnd.openxmlformats-officedocument.presentationml.notesSlide+xml"/>
  <Override PartName="/ppt/embeddings/oleObject53.bin" ContentType="application/vnd.openxmlformats-officedocument.oleObject"/>
  <Override PartName="/ppt/embeddings/oleObject54.bin" ContentType="application/vnd.openxmlformats-officedocument.oleObject"/>
  <Override PartName="/ppt/embeddings/oleObject55.bin" ContentType="application/vnd.openxmlformats-officedocument.oleObject"/>
  <Override PartName="/ppt/notesSlides/notesSlide45.xml" ContentType="application/vnd.openxmlformats-officedocument.presentationml.notesSlide+xml"/>
  <Override PartName="/ppt/embeddings/oleObject56.bin" ContentType="application/vnd.openxmlformats-officedocument.oleObject"/>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embeddings/oleObject57.bin" ContentType="application/vnd.openxmlformats-officedocument.oleObject"/>
  <Override PartName="/ppt/notesSlides/notesSlide49.xml" ContentType="application/vnd.openxmlformats-officedocument.presentationml.notesSlide+xml"/>
  <Override PartName="/ppt/embeddings/oleObject58.bin" ContentType="application/vnd.openxmlformats-officedocument.oleObject"/>
  <Override PartName="/ppt/notesSlides/notesSlide50.xml" ContentType="application/vnd.openxmlformats-officedocument.presentationml.notesSlide+xml"/>
  <Override PartName="/ppt/embeddings/oleObject59.bin" ContentType="application/vnd.openxmlformats-officedocument.oleObject"/>
  <Override PartName="/ppt/notesSlides/notesSlide51.xml" ContentType="application/vnd.openxmlformats-officedocument.presentationml.notesSlide+xml"/>
  <Override PartName="/ppt/embeddings/oleObject60.bin" ContentType="application/vnd.openxmlformats-officedocument.oleObject"/>
  <Override PartName="/ppt/notesSlides/notesSlide52.xml" ContentType="application/vnd.openxmlformats-officedocument.presentationml.notesSlide+xml"/>
  <Override PartName="/ppt/embeddings/oleObject61.bin" ContentType="application/vnd.openxmlformats-officedocument.oleObject"/>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embeddings/oleObject62.bin" ContentType="application/vnd.openxmlformats-officedocument.oleObject"/>
  <Override PartName="/ppt/notesSlides/notesSlide56.xml" ContentType="application/vnd.openxmlformats-officedocument.presentationml.notesSlide+xml"/>
  <Override PartName="/ppt/notesSlides/notesSlide57.xml" ContentType="application/vnd.openxmlformats-officedocument.presentationml.notesSlide+xml"/>
  <Override PartName="/ppt/embeddings/oleObject63.bin" ContentType="application/vnd.openxmlformats-officedocument.oleObject"/>
  <Override PartName="/ppt/notesSlides/notesSlide58.xml" ContentType="application/vnd.openxmlformats-officedocument.presentationml.notesSlide+xml"/>
  <Override PartName="/ppt/notesSlides/notesSlide59.xml" ContentType="application/vnd.openxmlformats-officedocument.presentationml.notesSlide+xml"/>
  <Override PartName="/ppt/embeddings/oleObject64.bin" ContentType="application/vnd.openxmlformats-officedocument.oleObject"/>
  <Override PartName="/ppt/notesSlides/notesSlide60.xml" ContentType="application/vnd.openxmlformats-officedocument.presentationml.notesSlide+xml"/>
  <Override PartName="/ppt/embeddings/oleObject65.bin" ContentType="application/vnd.openxmlformats-officedocument.oleObject"/>
  <Override PartName="/ppt/notesSlides/notesSlide61.xml" ContentType="application/vnd.openxmlformats-officedocument.presentationml.notesSlide+xml"/>
  <Override PartName="/ppt/embeddings/oleObject66.bin" ContentType="application/vnd.openxmlformats-officedocument.oleObject"/>
  <Override PartName="/ppt/embeddings/oleObject67.bin" ContentType="application/vnd.openxmlformats-officedocument.oleObject"/>
  <Override PartName="/ppt/notesSlides/notesSlide62.xml" ContentType="application/vnd.openxmlformats-officedocument.presentationml.notesSlide+xml"/>
  <Override PartName="/ppt/embeddings/oleObject68.bin" ContentType="application/vnd.openxmlformats-officedocument.oleObject"/>
  <Override PartName="/ppt/notesSlides/notesSlide63.xml" ContentType="application/vnd.openxmlformats-officedocument.presentationml.notesSlide+xml"/>
  <Override PartName="/ppt/embeddings/oleObject69.bin" ContentType="application/vnd.openxmlformats-officedocument.oleObject"/>
  <Override PartName="/ppt/notesSlides/notesSlide64.xml" ContentType="application/vnd.openxmlformats-officedocument.presentationml.notesSlide+xml"/>
  <Override PartName="/ppt/embeddings/oleObject70.bin" ContentType="application/vnd.openxmlformats-officedocument.oleObject"/>
  <Override PartName="/ppt/notesSlides/notesSlide65.xml" ContentType="application/vnd.openxmlformats-officedocument.presentationml.notesSlide+xml"/>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embeddings/oleObject74.bin" ContentType="application/vnd.openxmlformats-officedocument.oleObject"/>
  <Override PartName="/ppt/embeddings/oleObject75.bin" ContentType="application/vnd.openxmlformats-officedocument.oleObject"/>
  <Override PartName="/ppt/notesSlides/notesSlide66.xml" ContentType="application/vnd.openxmlformats-officedocument.presentationml.notesSlide+xml"/>
  <Override PartName="/ppt/notesSlides/notesSlide67.xml" ContentType="application/vnd.openxmlformats-officedocument.presentationml.notesSlide+xml"/>
  <Override PartName="/ppt/embeddings/oleObject76.bin" ContentType="application/vnd.openxmlformats-officedocument.oleObject"/>
  <Override PartName="/ppt/notesSlides/notesSlide68.xml" ContentType="application/vnd.openxmlformats-officedocument.presentationml.notesSlide+xml"/>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notesSlides/notesSlide69.xml" ContentType="application/vnd.openxmlformats-officedocument.presentationml.notesSlide+xml"/>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ppt/embeddings/oleObject85.bin" ContentType="application/vnd.openxmlformats-officedocument.oleObject"/>
  <Override PartName="/ppt/notesSlides/notesSlide70.xml" ContentType="application/vnd.openxmlformats-officedocument.presentationml.notesSlide+xml"/>
  <Override PartName="/ppt/embeddings/oleObject86.bin" ContentType="application/vnd.openxmlformats-officedocument.oleObject"/>
  <Override PartName="/ppt/embeddings/oleObject87.bin" ContentType="application/vnd.openxmlformats-officedocument.oleObject"/>
  <Override PartName="/ppt/notesSlides/notesSlide71.xml" ContentType="application/vnd.openxmlformats-officedocument.presentationml.notesSlide+xml"/>
  <Override PartName="/ppt/embeddings/oleObject88.bin" ContentType="application/vnd.openxmlformats-officedocument.oleObject"/>
  <Override PartName="/ppt/embeddings/oleObject89.bin" ContentType="application/vnd.openxmlformats-officedocument.oleObject"/>
  <Override PartName="/ppt/notesSlides/notesSlide72.xml" ContentType="application/vnd.openxmlformats-officedocument.presentationml.notesSlide+xml"/>
  <Override PartName="/ppt/embeddings/oleObject90.bin" ContentType="application/vnd.openxmlformats-officedocument.oleObject"/>
  <Override PartName="/ppt/embeddings/oleObject91.bin" ContentType="application/vnd.openxmlformats-officedocument.oleObject"/>
  <Override PartName="/ppt/embeddings/oleObject92.bin" ContentType="application/vnd.openxmlformats-officedocument.oleObject"/>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embeddings/oleObject96.bin" ContentType="application/vnd.openxmlformats-officedocument.oleObject"/>
  <Override PartName="/ppt/notesSlides/notesSlide73.xml" ContentType="application/vnd.openxmlformats-officedocument.presentationml.notesSlide+xml"/>
  <Override PartName="/ppt/embeddings/oleObject97.bin" ContentType="application/vnd.openxmlformats-officedocument.oleObject"/>
  <Override PartName="/ppt/embeddings/oleObject98.bin" ContentType="application/vnd.openxmlformats-officedocument.oleObject"/>
  <Override PartName="/ppt/embeddings/oleObject99.bin" ContentType="application/vnd.openxmlformats-officedocument.oleObject"/>
  <Override PartName="/ppt/embeddings/oleObject100.bin" ContentType="application/vnd.openxmlformats-officedocument.oleObject"/>
  <Override PartName="/ppt/embeddings/oleObject101.bin" ContentType="application/vnd.openxmlformats-officedocument.oleObject"/>
  <Override PartName="/ppt/embeddings/oleObject102.bin" ContentType="application/vnd.openxmlformats-officedocument.oleObject"/>
  <Override PartName="/ppt/notesSlides/notesSlide74.xml" ContentType="application/vnd.openxmlformats-officedocument.presentationml.notesSlide+xml"/>
  <Override PartName="/ppt/embeddings/oleObject103.bin" ContentType="application/vnd.openxmlformats-officedocument.oleObject"/>
  <Override PartName="/ppt/embeddings/oleObject104.bin" ContentType="application/vnd.openxmlformats-officedocument.oleObject"/>
  <Override PartName="/ppt/embeddings/oleObject105.bin" ContentType="application/vnd.openxmlformats-officedocument.oleObject"/>
  <Override PartName="/ppt/embeddings/oleObject106.bin" ContentType="application/vnd.openxmlformats-officedocument.oleObject"/>
  <Override PartName="/ppt/notesSlides/notesSlide75.xml" ContentType="application/vnd.openxmlformats-officedocument.presentationml.notesSlide+xml"/>
  <Override PartName="/ppt/embeddings/oleObject107.bin" ContentType="application/vnd.openxmlformats-officedocument.oleObject"/>
  <Override PartName="/ppt/embeddings/oleObject108.bin" ContentType="application/vnd.openxmlformats-officedocument.oleObject"/>
  <Override PartName="/ppt/embeddings/oleObject109.bin" ContentType="application/vnd.openxmlformats-officedocument.oleObject"/>
  <Override PartName="/ppt/embeddings/oleObject110.bin" ContentType="application/vnd.openxmlformats-officedocument.oleObject"/>
  <Override PartName="/ppt/notesSlides/notesSlide76.xml" ContentType="application/vnd.openxmlformats-officedocument.presentationml.notesSlide+xml"/>
  <Override PartName="/ppt/embeddings/oleObject111.bin" ContentType="application/vnd.openxmlformats-officedocument.oleObject"/>
  <Override PartName="/ppt/embeddings/oleObject112.bin" ContentType="application/vnd.openxmlformats-officedocument.oleObject"/>
  <Override PartName="/ppt/embeddings/oleObject113.bin" ContentType="application/vnd.openxmlformats-officedocument.oleObject"/>
  <Override PartName="/ppt/notesSlides/notesSlide77.xml" ContentType="application/vnd.openxmlformats-officedocument.presentationml.notesSlide+xml"/>
  <Override PartName="/ppt/embeddings/oleObject114.bin" ContentType="application/vnd.openxmlformats-officedocument.oleObject"/>
  <Override PartName="/ppt/notesSlides/notesSlide78.xml" ContentType="application/vnd.openxmlformats-officedocument.presentationml.notesSlide+xml"/>
  <Override PartName="/ppt/embeddings/oleObject115.bin" ContentType="application/vnd.openxmlformats-officedocument.oleObject"/>
  <Override PartName="/ppt/notesSlides/notesSlide79.xml" ContentType="application/vnd.openxmlformats-officedocument.presentationml.notesSlide+xml"/>
  <Override PartName="/ppt/embeddings/oleObject116.bin" ContentType="application/vnd.openxmlformats-officedocument.oleObject"/>
  <Override PartName="/ppt/notesSlides/notesSlide80.xml" ContentType="application/vnd.openxmlformats-officedocument.presentationml.notesSlide+xml"/>
  <Override PartName="/ppt/embeddings/oleObject117.bin" ContentType="application/vnd.openxmlformats-officedocument.oleObject"/>
  <Override PartName="/ppt/notesSlides/notesSlide81.xml" ContentType="application/vnd.openxmlformats-officedocument.presentationml.notesSlide+xml"/>
  <Override PartName="/ppt/embeddings/oleObject118.bin" ContentType="application/vnd.openxmlformats-officedocument.oleObject"/>
  <Override PartName="/ppt/notesSlides/notesSlide82.xml" ContentType="application/vnd.openxmlformats-officedocument.presentationml.notesSlide+xml"/>
  <Override PartName="/ppt/notesSlides/notesSlide83.xml" ContentType="application/vnd.openxmlformats-officedocument.presentationml.notesSlide+xml"/>
  <Override PartName="/ppt/embeddings/oleObject119.bin" ContentType="application/vnd.openxmlformats-officedocument.oleObject"/>
  <Override PartName="/ppt/embeddings/oleObject120.bin" ContentType="application/vnd.openxmlformats-officedocument.oleObject"/>
  <Override PartName="/ppt/notesSlides/notesSlide84.xml" ContentType="application/vnd.openxmlformats-officedocument.presentationml.notesSlide+xml"/>
  <Override PartName="/ppt/embeddings/oleObject121.bin" ContentType="application/vnd.openxmlformats-officedocument.oleObject"/>
  <Override PartName="/ppt/embeddings/oleObject122.bin" ContentType="application/vnd.openxmlformats-officedocument.oleObject"/>
  <Override PartName="/ppt/embeddings/oleObject123.bin" ContentType="application/vnd.openxmlformats-officedocument.oleObject"/>
  <Override PartName="/ppt/embeddings/oleObject124.bin" ContentType="application/vnd.openxmlformats-officedocument.oleObject"/>
  <Override PartName="/ppt/embeddings/oleObject125.bin" ContentType="application/vnd.openxmlformats-officedocument.oleObject"/>
  <Override PartName="/ppt/notesSlides/notesSlide85.xml" ContentType="application/vnd.openxmlformats-officedocument.presentationml.notesSlide+xml"/>
  <Override PartName="/ppt/embeddings/oleObject126.bin" ContentType="application/vnd.openxmlformats-officedocument.oleObject"/>
  <Override PartName="/ppt/notesSlides/notesSlide86.xml" ContentType="application/vnd.openxmlformats-officedocument.presentationml.notesSlide+xml"/>
  <Override PartName="/ppt/embeddings/oleObject127.bin" ContentType="application/vnd.openxmlformats-officedocument.oleObject"/>
  <Override PartName="/ppt/embeddings/oleObject128.bin" ContentType="application/vnd.openxmlformats-officedocument.oleObject"/>
  <Override PartName="/ppt/embeddings/oleObject129.bin" ContentType="application/vnd.openxmlformats-officedocument.oleObject"/>
  <Override PartName="/ppt/embeddings/oleObject130.bin" ContentType="application/vnd.openxmlformats-officedocument.oleObject"/>
  <Override PartName="/ppt/embeddings/oleObject131.bin" ContentType="application/vnd.openxmlformats-officedocument.oleObject"/>
  <Override PartName="/ppt/notesSlides/notesSlide87.xml" ContentType="application/vnd.openxmlformats-officedocument.presentationml.notesSlide+xml"/>
  <Override PartName="/ppt/embeddings/oleObject132.bin" ContentType="application/vnd.openxmlformats-officedocument.oleObject"/>
  <Override PartName="/ppt/embeddings/oleObject133.bin" ContentType="application/vnd.openxmlformats-officedocument.oleObject"/>
  <Override PartName="/ppt/embeddings/oleObject134.bin" ContentType="application/vnd.openxmlformats-officedocument.oleObject"/>
  <Override PartName="/ppt/embeddings/oleObject135.bin" ContentType="application/vnd.openxmlformats-officedocument.oleObject"/>
  <Override PartName="/ppt/embeddings/oleObject136.bin" ContentType="application/vnd.openxmlformats-officedocument.oleObject"/>
  <Override PartName="/ppt/notesSlides/notesSlide88.xml" ContentType="application/vnd.openxmlformats-officedocument.presentationml.notesSlide+xml"/>
  <Override PartName="/ppt/embeddings/oleObject137.bin" ContentType="application/vnd.openxmlformats-officedocument.oleObject"/>
  <Override PartName="/ppt/embeddings/oleObject138.bin" ContentType="application/vnd.openxmlformats-officedocument.oleObject"/>
  <Override PartName="/ppt/embeddings/oleObject139.bin" ContentType="application/vnd.openxmlformats-officedocument.oleObject"/>
  <Override PartName="/ppt/embeddings/oleObject140.bin" ContentType="application/vnd.openxmlformats-officedocument.oleObject"/>
  <Override PartName="/ppt/embeddings/oleObject141.bin" ContentType="application/vnd.openxmlformats-officedocument.oleObject"/>
  <Override PartName="/ppt/notesSlides/notesSlide89.xml" ContentType="application/vnd.openxmlformats-officedocument.presentationml.notesSlide+xml"/>
  <Override PartName="/ppt/embeddings/oleObject142.bin" ContentType="application/vnd.openxmlformats-officedocument.oleObject"/>
  <Override PartName="/ppt/notesSlides/notesSlide90.xml" ContentType="application/vnd.openxmlformats-officedocument.presentationml.notesSlide+xml"/>
  <Override PartName="/ppt/embeddings/oleObject143.bin" ContentType="application/vnd.openxmlformats-officedocument.oleObject"/>
  <Override PartName="/ppt/notesSlides/notesSlide91.xml" ContentType="application/vnd.openxmlformats-officedocument.presentationml.notesSlide+xml"/>
  <Override PartName="/ppt/embeddings/oleObject144.bin" ContentType="application/vnd.openxmlformats-officedocument.oleObject"/>
  <Override PartName="/ppt/embeddings/oleObject145.bin" ContentType="application/vnd.openxmlformats-officedocument.oleObject"/>
  <Override PartName="/ppt/notesSlides/notesSlide92.xml" ContentType="application/vnd.openxmlformats-officedocument.presentationml.notesSlide+xml"/>
  <Override PartName="/ppt/embeddings/oleObject146.bin" ContentType="application/vnd.openxmlformats-officedocument.oleObject"/>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embeddings/oleObject147.bin" ContentType="application/vnd.openxmlformats-officedocument.oleObject"/>
  <Override PartName="/ppt/notesSlides/notesSlide96.xml" ContentType="application/vnd.openxmlformats-officedocument.presentationml.notesSlide+xml"/>
  <Override PartName="/ppt/embeddings/oleObject148.bin" ContentType="application/vnd.openxmlformats-officedocument.oleObject"/>
  <Override PartName="/ppt/embeddings/oleObject149.bin" ContentType="application/vnd.openxmlformats-officedocument.oleObject"/>
  <Override PartName="/ppt/embeddings/oleObject150.bin" ContentType="application/vnd.openxmlformats-officedocument.oleObject"/>
  <Override PartName="/ppt/notesSlides/notesSlide97.xml" ContentType="application/vnd.openxmlformats-officedocument.presentationml.notesSlide+xml"/>
  <Override PartName="/ppt/embeddings/oleObject151.bin" ContentType="application/vnd.openxmlformats-officedocument.oleObject"/>
  <Override PartName="/ppt/embeddings/oleObject152.bin" ContentType="application/vnd.openxmlformats-officedocument.oleObject"/>
  <Override PartName="/ppt/notesSlides/notesSlide98.xml" ContentType="application/vnd.openxmlformats-officedocument.presentationml.notesSlide+xml"/>
  <Override PartName="/ppt/embeddings/oleObject153.bin" ContentType="application/vnd.openxmlformats-officedocument.oleObject"/>
  <Override PartName="/ppt/embeddings/oleObject154.bin" ContentType="application/vnd.openxmlformats-officedocument.oleObject"/>
  <Override PartName="/ppt/embeddings/oleObject155.bin" ContentType="application/vnd.openxmlformats-officedocument.oleObject"/>
  <Override PartName="/ppt/embeddings/oleObject156.bin" ContentType="application/vnd.openxmlformats-officedocument.oleObject"/>
  <Override PartName="/ppt/embeddings/oleObject15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00"/>
  </p:notesMasterIdLst>
  <p:sldIdLst>
    <p:sldId id="256" r:id="rId2"/>
    <p:sldId id="418" r:id="rId3"/>
    <p:sldId id="419" r:id="rId4"/>
    <p:sldId id="420" r:id="rId5"/>
    <p:sldId id="421" r:id="rId6"/>
    <p:sldId id="422" r:id="rId7"/>
    <p:sldId id="423" r:id="rId8"/>
    <p:sldId id="424" r:id="rId9"/>
    <p:sldId id="425" r:id="rId10"/>
    <p:sldId id="426" r:id="rId11"/>
    <p:sldId id="427" r:id="rId12"/>
    <p:sldId id="428" r:id="rId13"/>
    <p:sldId id="397" r:id="rId14"/>
    <p:sldId id="374" r:id="rId15"/>
    <p:sldId id="398" r:id="rId16"/>
    <p:sldId id="399" r:id="rId17"/>
    <p:sldId id="400" r:id="rId18"/>
    <p:sldId id="401" r:id="rId19"/>
    <p:sldId id="430" r:id="rId20"/>
    <p:sldId id="431" r:id="rId21"/>
    <p:sldId id="432" r:id="rId22"/>
    <p:sldId id="433" r:id="rId23"/>
    <p:sldId id="404" r:id="rId24"/>
    <p:sldId id="405" r:id="rId25"/>
    <p:sldId id="406" r:id="rId26"/>
    <p:sldId id="407" r:id="rId27"/>
    <p:sldId id="408" r:id="rId28"/>
    <p:sldId id="413" r:id="rId29"/>
    <p:sldId id="414" r:id="rId30"/>
    <p:sldId id="415" r:id="rId31"/>
    <p:sldId id="375" r:id="rId32"/>
    <p:sldId id="416" r:id="rId33"/>
    <p:sldId id="417" r:id="rId34"/>
    <p:sldId id="371" r:id="rId35"/>
    <p:sldId id="435" r:id="rId36"/>
    <p:sldId id="436" r:id="rId37"/>
    <p:sldId id="437" r:id="rId38"/>
    <p:sldId id="410" r:id="rId39"/>
    <p:sldId id="438" r:id="rId40"/>
    <p:sldId id="411" r:id="rId41"/>
    <p:sldId id="429" r:id="rId42"/>
    <p:sldId id="439" r:id="rId43"/>
    <p:sldId id="440" r:id="rId44"/>
    <p:sldId id="441" r:id="rId45"/>
    <p:sldId id="442" r:id="rId46"/>
    <p:sldId id="443" r:id="rId47"/>
    <p:sldId id="444" r:id="rId48"/>
    <p:sldId id="445" r:id="rId49"/>
    <p:sldId id="446" r:id="rId50"/>
    <p:sldId id="447" r:id="rId51"/>
    <p:sldId id="448" r:id="rId52"/>
    <p:sldId id="451" r:id="rId53"/>
    <p:sldId id="449" r:id="rId54"/>
    <p:sldId id="450" r:id="rId55"/>
    <p:sldId id="454" r:id="rId56"/>
    <p:sldId id="380" r:id="rId57"/>
    <p:sldId id="453" r:id="rId58"/>
    <p:sldId id="434" r:id="rId59"/>
    <p:sldId id="455" r:id="rId60"/>
    <p:sldId id="456" r:id="rId61"/>
    <p:sldId id="457" r:id="rId62"/>
    <p:sldId id="458" r:id="rId63"/>
    <p:sldId id="459" r:id="rId64"/>
    <p:sldId id="460" r:id="rId65"/>
    <p:sldId id="461" r:id="rId66"/>
    <p:sldId id="480" r:id="rId67"/>
    <p:sldId id="481" r:id="rId68"/>
    <p:sldId id="392" r:id="rId69"/>
    <p:sldId id="478" r:id="rId70"/>
    <p:sldId id="394" r:id="rId71"/>
    <p:sldId id="396" r:id="rId72"/>
    <p:sldId id="385" r:id="rId73"/>
    <p:sldId id="386" r:id="rId74"/>
    <p:sldId id="387" r:id="rId75"/>
    <p:sldId id="388" r:id="rId76"/>
    <p:sldId id="393" r:id="rId77"/>
    <p:sldId id="473" r:id="rId78"/>
    <p:sldId id="470" r:id="rId79"/>
    <p:sldId id="471" r:id="rId80"/>
    <p:sldId id="472" r:id="rId81"/>
    <p:sldId id="488" r:id="rId82"/>
    <p:sldId id="482" r:id="rId83"/>
    <p:sldId id="484" r:id="rId84"/>
    <p:sldId id="485" r:id="rId85"/>
    <p:sldId id="486" r:id="rId86"/>
    <p:sldId id="487" r:id="rId87"/>
    <p:sldId id="489" r:id="rId88"/>
    <p:sldId id="490" r:id="rId89"/>
    <p:sldId id="491" r:id="rId90"/>
    <p:sldId id="492" r:id="rId91"/>
    <p:sldId id="493" r:id="rId92"/>
    <p:sldId id="494" r:id="rId93"/>
    <p:sldId id="495" r:id="rId94"/>
    <p:sldId id="504" r:id="rId95"/>
    <p:sldId id="500" r:id="rId96"/>
    <p:sldId id="501" r:id="rId97"/>
    <p:sldId id="502" r:id="rId98"/>
    <p:sldId id="503" r:id="rId99"/>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54" autoAdjust="0"/>
    <p:restoredTop sz="78593" autoAdjust="0"/>
  </p:normalViewPr>
  <p:slideViewPr>
    <p:cSldViewPr snapToGrid="0">
      <p:cViewPr varScale="1">
        <p:scale>
          <a:sx n="127" d="100"/>
          <a:sy n="127" d="100"/>
        </p:scale>
        <p:origin x="-2432"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672"/>
    </p:cViewPr>
  </p:sorterViewPr>
  <p:gridSpacing cx="76200" cy="76200"/>
</p:viewPr>
</file>

<file path=ppt/_rels/presentation.xml.rels><?xml version="1.0" encoding="UTF-8" standalone="yes"?>
<Relationships xmlns="http://schemas.openxmlformats.org/package/2006/relationships"><Relationship Id="rId101" Type="http://schemas.openxmlformats.org/officeDocument/2006/relationships/printerSettings" Target="printerSettings/printerSettings1.bin"/><Relationship Id="rId102" Type="http://schemas.openxmlformats.org/officeDocument/2006/relationships/presProps" Target="presProps.xml"/><Relationship Id="rId103" Type="http://schemas.openxmlformats.org/officeDocument/2006/relationships/viewProps" Target="viewProps.xml"/><Relationship Id="rId104" Type="http://schemas.openxmlformats.org/officeDocument/2006/relationships/theme" Target="theme/theme1.xml"/><Relationship Id="rId10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notesMaster" Target="notesMasters/notesMaster1.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 Id="rId2"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2.emf"/><Relationship Id="rId4" Type="http://schemas.openxmlformats.org/officeDocument/2006/relationships/image" Target="../media/image23.emf"/><Relationship Id="rId1" Type="http://schemas.openxmlformats.org/officeDocument/2006/relationships/image" Target="../media/image20.emf"/><Relationship Id="rId2" Type="http://schemas.openxmlformats.org/officeDocument/2006/relationships/image" Target="../media/image2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8.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33.wmf"/><Relationship Id="rId2" Type="http://schemas.openxmlformats.org/officeDocument/2006/relationships/image" Target="../media/image34.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39.emf"/><Relationship Id="rId4" Type="http://schemas.openxmlformats.org/officeDocument/2006/relationships/image" Target="../media/image40.emf"/><Relationship Id="rId1" Type="http://schemas.openxmlformats.org/officeDocument/2006/relationships/image" Target="../media/image37.emf"/><Relationship Id="rId2" Type="http://schemas.openxmlformats.org/officeDocument/2006/relationships/image" Target="../media/image38.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41.emf"/><Relationship Id="rId2" Type="http://schemas.openxmlformats.org/officeDocument/2006/relationships/image" Target="../media/image42.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44.emf"/><Relationship Id="rId2" Type="http://schemas.openxmlformats.org/officeDocument/2006/relationships/image" Target="../media/image45.e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48.emf"/><Relationship Id="rId4" Type="http://schemas.openxmlformats.org/officeDocument/2006/relationships/image" Target="../media/image49.emf"/><Relationship Id="rId1" Type="http://schemas.openxmlformats.org/officeDocument/2006/relationships/image" Target="../media/image46.emf"/><Relationship Id="rId2" Type="http://schemas.openxmlformats.org/officeDocument/2006/relationships/image" Target="../media/image47.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6.emf"/><Relationship Id="rId4" Type="http://schemas.openxmlformats.org/officeDocument/2006/relationships/image" Target="../media/image7.emf"/><Relationship Id="rId5" Type="http://schemas.openxmlformats.org/officeDocument/2006/relationships/image" Target="../media/image8.emf"/><Relationship Id="rId1" Type="http://schemas.openxmlformats.org/officeDocument/2006/relationships/image" Target="../media/image4.emf"/><Relationship Id="rId2" Type="http://schemas.openxmlformats.org/officeDocument/2006/relationships/image" Target="../media/image5.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50.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51.emf"/><Relationship Id="rId2" Type="http://schemas.openxmlformats.org/officeDocument/2006/relationships/image" Target="../media/image52.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53.wmf"/><Relationship Id="rId2" Type="http://schemas.openxmlformats.org/officeDocument/2006/relationships/image" Target="../media/image54.emf"/><Relationship Id="rId3" Type="http://schemas.openxmlformats.org/officeDocument/2006/relationships/image" Target="../media/image55.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63.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64.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66.wmf"/><Relationship Id="rId2" Type="http://schemas.openxmlformats.org/officeDocument/2006/relationships/image" Target="../media/image67.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68.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70.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73.wmf"/><Relationship Id="rId4" Type="http://schemas.openxmlformats.org/officeDocument/2006/relationships/image" Target="../media/image74.wmf"/><Relationship Id="rId5" Type="http://schemas.openxmlformats.org/officeDocument/2006/relationships/image" Target="../media/image75.wmf"/><Relationship Id="rId1" Type="http://schemas.openxmlformats.org/officeDocument/2006/relationships/image" Target="../media/image71.wmf"/><Relationship Id="rId2" Type="http://schemas.openxmlformats.org/officeDocument/2006/relationships/image" Target="../media/image72.wmf"/></Relationships>
</file>

<file path=ppt/drawings/_rels/vmlDrawing48.vml.rels><?xml version="1.0" encoding="UTF-8" standalone="yes"?>
<Relationships xmlns="http://schemas.openxmlformats.org/package/2006/relationships"><Relationship Id="rId1" Type="http://schemas.openxmlformats.org/officeDocument/2006/relationships/image" Target="../media/image76.emf"/></Relationships>
</file>

<file path=ppt/drawings/_rels/vmlDrawing49.vml.rels><?xml version="1.0" encoding="UTF-8" standalone="yes"?>
<Relationships xmlns="http://schemas.openxmlformats.org/package/2006/relationships"><Relationship Id="rId3" Type="http://schemas.openxmlformats.org/officeDocument/2006/relationships/image" Target="../media/image79.wmf"/><Relationship Id="rId4" Type="http://schemas.openxmlformats.org/officeDocument/2006/relationships/image" Target="../media/image80.wmf"/><Relationship Id="rId1" Type="http://schemas.openxmlformats.org/officeDocument/2006/relationships/image" Target="../media/image77.wmf"/><Relationship Id="rId2" Type="http://schemas.openxmlformats.org/officeDocument/2006/relationships/image" Target="../media/image7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0.vml.rels><?xml version="1.0" encoding="UTF-8" standalone="yes"?>
<Relationships xmlns="http://schemas.openxmlformats.org/package/2006/relationships"><Relationship Id="rId3" Type="http://schemas.openxmlformats.org/officeDocument/2006/relationships/image" Target="../media/image83.wmf"/><Relationship Id="rId4" Type="http://schemas.openxmlformats.org/officeDocument/2006/relationships/image" Target="../media/image84.wmf"/><Relationship Id="rId5" Type="http://schemas.openxmlformats.org/officeDocument/2006/relationships/image" Target="../media/image85.wmf"/><Relationship Id="rId1" Type="http://schemas.openxmlformats.org/officeDocument/2006/relationships/image" Target="../media/image81.wmf"/><Relationship Id="rId2" Type="http://schemas.openxmlformats.org/officeDocument/2006/relationships/image" Target="../media/image82.wmf"/></Relationships>
</file>

<file path=ppt/drawings/_rels/vmlDrawing51.vml.rels><?xml version="1.0" encoding="UTF-8" standalone="yes"?>
<Relationships xmlns="http://schemas.openxmlformats.org/package/2006/relationships"><Relationship Id="rId1" Type="http://schemas.openxmlformats.org/officeDocument/2006/relationships/image" Target="../media/image86.wmf"/><Relationship Id="rId2" Type="http://schemas.openxmlformats.org/officeDocument/2006/relationships/image" Target="../media/image87.wmf"/></Relationships>
</file>

<file path=ppt/drawings/_rels/vmlDrawing52.vml.rels><?xml version="1.0" encoding="UTF-8" standalone="yes"?>
<Relationships xmlns="http://schemas.openxmlformats.org/package/2006/relationships"><Relationship Id="rId1" Type="http://schemas.openxmlformats.org/officeDocument/2006/relationships/image" Target="../media/image86.wmf"/><Relationship Id="rId2" Type="http://schemas.openxmlformats.org/officeDocument/2006/relationships/image" Target="../media/image87.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90.wmf"/><Relationship Id="rId4" Type="http://schemas.openxmlformats.org/officeDocument/2006/relationships/image" Target="../media/image91.wmf"/><Relationship Id="rId5" Type="http://schemas.openxmlformats.org/officeDocument/2006/relationships/image" Target="../media/image92.wmf"/><Relationship Id="rId6" Type="http://schemas.openxmlformats.org/officeDocument/2006/relationships/image" Target="../media/image93.wmf"/><Relationship Id="rId7" Type="http://schemas.openxmlformats.org/officeDocument/2006/relationships/image" Target="../media/image94.wmf"/><Relationship Id="rId1" Type="http://schemas.openxmlformats.org/officeDocument/2006/relationships/image" Target="../media/image88.wmf"/><Relationship Id="rId2" Type="http://schemas.openxmlformats.org/officeDocument/2006/relationships/image" Target="../media/image89.wmf"/></Relationships>
</file>

<file path=ppt/drawings/_rels/vmlDrawing54.vml.rels><?xml version="1.0" encoding="UTF-8" standalone="yes"?>
<Relationships xmlns="http://schemas.openxmlformats.org/package/2006/relationships"><Relationship Id="rId3" Type="http://schemas.openxmlformats.org/officeDocument/2006/relationships/image" Target="../media/image96.wmf"/><Relationship Id="rId4" Type="http://schemas.openxmlformats.org/officeDocument/2006/relationships/image" Target="../media/image97.wmf"/><Relationship Id="rId5" Type="http://schemas.openxmlformats.org/officeDocument/2006/relationships/image" Target="../media/image98.wmf"/><Relationship Id="rId1" Type="http://schemas.openxmlformats.org/officeDocument/2006/relationships/image" Target="../media/image88.wmf"/><Relationship Id="rId2" Type="http://schemas.openxmlformats.org/officeDocument/2006/relationships/image" Target="../media/image95.wmf"/></Relationships>
</file>

<file path=ppt/drawings/_rels/vmlDrawing55.vml.rels><?xml version="1.0" encoding="UTF-8" standalone="yes"?>
<Relationships xmlns="http://schemas.openxmlformats.org/package/2006/relationships"><Relationship Id="rId3" Type="http://schemas.openxmlformats.org/officeDocument/2006/relationships/image" Target="../media/image100.wmf"/><Relationship Id="rId4" Type="http://schemas.openxmlformats.org/officeDocument/2006/relationships/image" Target="../media/image101.wmf"/><Relationship Id="rId1" Type="http://schemas.openxmlformats.org/officeDocument/2006/relationships/image" Target="../media/image88.wmf"/><Relationship Id="rId2" Type="http://schemas.openxmlformats.org/officeDocument/2006/relationships/image" Target="../media/image99.wmf"/></Relationships>
</file>

<file path=ppt/drawings/_rels/vmlDrawing56.vml.rels><?xml version="1.0" encoding="UTF-8" standalone="yes"?>
<Relationships xmlns="http://schemas.openxmlformats.org/package/2006/relationships"><Relationship Id="rId3" Type="http://schemas.openxmlformats.org/officeDocument/2006/relationships/image" Target="../media/image104.wmf"/><Relationship Id="rId4" Type="http://schemas.openxmlformats.org/officeDocument/2006/relationships/image" Target="../media/image105.wmf"/><Relationship Id="rId1" Type="http://schemas.openxmlformats.org/officeDocument/2006/relationships/image" Target="../media/image102.wmf"/><Relationship Id="rId2" Type="http://schemas.openxmlformats.org/officeDocument/2006/relationships/image" Target="../media/image103.wmf"/></Relationships>
</file>

<file path=ppt/drawings/_rels/vmlDrawing57.vml.rels><?xml version="1.0" encoding="UTF-8" standalone="yes"?>
<Relationships xmlns="http://schemas.openxmlformats.org/package/2006/relationships"><Relationship Id="rId1" Type="http://schemas.openxmlformats.org/officeDocument/2006/relationships/image" Target="../media/image106.wmf"/><Relationship Id="rId2" Type="http://schemas.openxmlformats.org/officeDocument/2006/relationships/image" Target="../media/image107.wmf"/><Relationship Id="rId3" Type="http://schemas.openxmlformats.org/officeDocument/2006/relationships/image" Target="../media/image108.wmf"/></Relationships>
</file>

<file path=ppt/drawings/_rels/vmlDrawing58.vml.rels><?xml version="1.0" encoding="UTF-8" standalone="yes"?>
<Relationships xmlns="http://schemas.openxmlformats.org/package/2006/relationships"><Relationship Id="rId1" Type="http://schemas.openxmlformats.org/officeDocument/2006/relationships/image" Target="../media/image109.wmf"/></Relationships>
</file>

<file path=ppt/drawings/_rels/vmlDrawing59.vml.rels><?xml version="1.0" encoding="UTF-8" standalone="yes"?>
<Relationships xmlns="http://schemas.openxmlformats.org/package/2006/relationships"><Relationship Id="rId1" Type="http://schemas.openxmlformats.org/officeDocument/2006/relationships/image" Target="../media/image1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60.vml.rels><?xml version="1.0" encoding="UTF-8" standalone="yes"?>
<Relationships xmlns="http://schemas.openxmlformats.org/package/2006/relationships"><Relationship Id="rId1" Type="http://schemas.openxmlformats.org/officeDocument/2006/relationships/image" Target="../media/image110.wmf"/></Relationships>
</file>

<file path=ppt/drawings/_rels/vmlDrawing61.vml.rels><?xml version="1.0" encoding="UTF-8" standalone="yes"?>
<Relationships xmlns="http://schemas.openxmlformats.org/package/2006/relationships"><Relationship Id="rId1" Type="http://schemas.openxmlformats.org/officeDocument/2006/relationships/image" Target="../media/image111.wmf"/></Relationships>
</file>

<file path=ppt/drawings/_rels/vmlDrawing62.vml.rels><?xml version="1.0" encoding="UTF-8" standalone="yes"?>
<Relationships xmlns="http://schemas.openxmlformats.org/package/2006/relationships"><Relationship Id="rId1" Type="http://schemas.openxmlformats.org/officeDocument/2006/relationships/image" Target="../media/image112.emf"/></Relationships>
</file>

<file path=ppt/drawings/_rels/vmlDrawing63.vml.rels><?xml version="1.0" encoding="UTF-8" standalone="yes"?>
<Relationships xmlns="http://schemas.openxmlformats.org/package/2006/relationships"><Relationship Id="rId1" Type="http://schemas.openxmlformats.org/officeDocument/2006/relationships/image" Target="../media/image113.wmf"/><Relationship Id="rId2" Type="http://schemas.openxmlformats.org/officeDocument/2006/relationships/image" Target="../media/image114.wmf"/></Relationships>
</file>

<file path=ppt/drawings/_rels/vmlDrawing64.vml.rels><?xml version="1.0" encoding="UTF-8" standalone="yes"?>
<Relationships xmlns="http://schemas.openxmlformats.org/package/2006/relationships"><Relationship Id="rId3" Type="http://schemas.openxmlformats.org/officeDocument/2006/relationships/image" Target="../media/image117.wmf"/><Relationship Id="rId4" Type="http://schemas.openxmlformats.org/officeDocument/2006/relationships/image" Target="../media/image118.wmf"/><Relationship Id="rId5" Type="http://schemas.openxmlformats.org/officeDocument/2006/relationships/image" Target="../media/image119.wmf"/><Relationship Id="rId1" Type="http://schemas.openxmlformats.org/officeDocument/2006/relationships/image" Target="../media/image115.wmf"/><Relationship Id="rId2" Type="http://schemas.openxmlformats.org/officeDocument/2006/relationships/image" Target="../media/image116.wmf"/></Relationships>
</file>

<file path=ppt/drawings/_rels/vmlDrawing65.vml.rels><?xml version="1.0" encoding="UTF-8" standalone="yes"?>
<Relationships xmlns="http://schemas.openxmlformats.org/package/2006/relationships"><Relationship Id="rId1" Type="http://schemas.openxmlformats.org/officeDocument/2006/relationships/image" Target="../media/image117.wmf"/></Relationships>
</file>

<file path=ppt/drawings/_rels/vmlDrawing66.vml.rels><?xml version="1.0" encoding="UTF-8" standalone="yes"?>
<Relationships xmlns="http://schemas.openxmlformats.org/package/2006/relationships"><Relationship Id="rId3" Type="http://schemas.openxmlformats.org/officeDocument/2006/relationships/image" Target="../media/image122.emf"/><Relationship Id="rId4" Type="http://schemas.openxmlformats.org/officeDocument/2006/relationships/image" Target="../media/image123.emf"/><Relationship Id="rId5" Type="http://schemas.openxmlformats.org/officeDocument/2006/relationships/image" Target="../media/image124.emf"/><Relationship Id="rId1" Type="http://schemas.openxmlformats.org/officeDocument/2006/relationships/image" Target="../media/image120.emf"/><Relationship Id="rId2" Type="http://schemas.openxmlformats.org/officeDocument/2006/relationships/image" Target="../media/image121.emf"/></Relationships>
</file>

<file path=ppt/drawings/_rels/vmlDrawing67.vml.rels><?xml version="1.0" encoding="UTF-8" standalone="yes"?>
<Relationships xmlns="http://schemas.openxmlformats.org/package/2006/relationships"><Relationship Id="rId3" Type="http://schemas.openxmlformats.org/officeDocument/2006/relationships/image" Target="../media/image127.emf"/><Relationship Id="rId4" Type="http://schemas.openxmlformats.org/officeDocument/2006/relationships/image" Target="../media/image128.emf"/><Relationship Id="rId5" Type="http://schemas.openxmlformats.org/officeDocument/2006/relationships/image" Target="../media/image129.emf"/><Relationship Id="rId1" Type="http://schemas.openxmlformats.org/officeDocument/2006/relationships/image" Target="../media/image125.emf"/><Relationship Id="rId2" Type="http://schemas.openxmlformats.org/officeDocument/2006/relationships/image" Target="../media/image126.emf"/></Relationships>
</file>

<file path=ppt/drawings/_rels/vmlDrawing68.vml.rels><?xml version="1.0" encoding="UTF-8" standalone="yes"?>
<Relationships xmlns="http://schemas.openxmlformats.org/package/2006/relationships"><Relationship Id="rId3" Type="http://schemas.openxmlformats.org/officeDocument/2006/relationships/image" Target="../media/image132.emf"/><Relationship Id="rId4" Type="http://schemas.openxmlformats.org/officeDocument/2006/relationships/image" Target="../media/image133.emf"/><Relationship Id="rId5" Type="http://schemas.openxmlformats.org/officeDocument/2006/relationships/image" Target="../media/image134.emf"/><Relationship Id="rId1" Type="http://schemas.openxmlformats.org/officeDocument/2006/relationships/image" Target="../media/image130.emf"/><Relationship Id="rId2" Type="http://schemas.openxmlformats.org/officeDocument/2006/relationships/image" Target="../media/image131.emf"/></Relationships>
</file>

<file path=ppt/drawings/_rels/vmlDrawing69.vml.rels><?xml version="1.0" encoding="UTF-8" standalone="yes"?>
<Relationships xmlns="http://schemas.openxmlformats.org/package/2006/relationships"><Relationship Id="rId1" Type="http://schemas.openxmlformats.org/officeDocument/2006/relationships/image" Target="../media/image135.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s>
</file>

<file path=ppt/drawings/_rels/vmlDrawing70.vml.rels><?xml version="1.0" encoding="UTF-8" standalone="yes"?>
<Relationships xmlns="http://schemas.openxmlformats.org/package/2006/relationships"><Relationship Id="rId1" Type="http://schemas.openxmlformats.org/officeDocument/2006/relationships/image" Target="../media/image136.emf"/></Relationships>
</file>

<file path=ppt/drawings/_rels/vmlDrawing71.vml.rels><?xml version="1.0" encoding="UTF-8" standalone="yes"?>
<Relationships xmlns="http://schemas.openxmlformats.org/package/2006/relationships"><Relationship Id="rId1" Type="http://schemas.openxmlformats.org/officeDocument/2006/relationships/image" Target="../media/image137.emf"/><Relationship Id="rId2" Type="http://schemas.openxmlformats.org/officeDocument/2006/relationships/image" Target="../media/image138.emf"/></Relationships>
</file>

<file path=ppt/drawings/_rels/vmlDrawing72.vml.rels><?xml version="1.0" encoding="UTF-8" standalone="yes"?>
<Relationships xmlns="http://schemas.openxmlformats.org/package/2006/relationships"><Relationship Id="rId1" Type="http://schemas.openxmlformats.org/officeDocument/2006/relationships/image" Target="../media/image139.emf"/></Relationships>
</file>

<file path=ppt/drawings/_rels/vmlDrawing73.vml.rels><?xml version="1.0" encoding="UTF-8" standalone="yes"?>
<Relationships xmlns="http://schemas.openxmlformats.org/package/2006/relationships"><Relationship Id="rId1" Type="http://schemas.openxmlformats.org/officeDocument/2006/relationships/image" Target="../media/image140.emf"/></Relationships>
</file>

<file path=ppt/drawings/_rels/vmlDrawing74.vml.rels><?xml version="1.0" encoding="UTF-8" standalone="yes"?>
<Relationships xmlns="http://schemas.openxmlformats.org/package/2006/relationships"><Relationship Id="rId1" Type="http://schemas.openxmlformats.org/officeDocument/2006/relationships/image" Target="../media/image141.emf"/><Relationship Id="rId2" Type="http://schemas.openxmlformats.org/officeDocument/2006/relationships/image" Target="../media/image142.emf"/><Relationship Id="rId3" Type="http://schemas.openxmlformats.org/officeDocument/2006/relationships/image" Target="../media/image143.emf"/></Relationships>
</file>

<file path=ppt/drawings/_rels/vmlDrawing75.vml.rels><?xml version="1.0" encoding="UTF-8" standalone="yes"?>
<Relationships xmlns="http://schemas.openxmlformats.org/package/2006/relationships"><Relationship Id="rId1" Type="http://schemas.openxmlformats.org/officeDocument/2006/relationships/image" Target="../media/image144.emf"/><Relationship Id="rId2" Type="http://schemas.openxmlformats.org/officeDocument/2006/relationships/image" Target="../media/image145.emf"/></Relationships>
</file>

<file path=ppt/drawings/_rels/vmlDrawing76.vml.rels><?xml version="1.0" encoding="UTF-8" standalone="yes"?>
<Relationships xmlns="http://schemas.openxmlformats.org/package/2006/relationships"><Relationship Id="rId3" Type="http://schemas.openxmlformats.org/officeDocument/2006/relationships/image" Target="../media/image148.emf"/><Relationship Id="rId4" Type="http://schemas.openxmlformats.org/officeDocument/2006/relationships/image" Target="../media/image149.emf"/><Relationship Id="rId5" Type="http://schemas.openxmlformats.org/officeDocument/2006/relationships/image" Target="../media/image150.emf"/><Relationship Id="rId1" Type="http://schemas.openxmlformats.org/officeDocument/2006/relationships/image" Target="../media/image146.emf"/><Relationship Id="rId2" Type="http://schemas.openxmlformats.org/officeDocument/2006/relationships/image" Target="../media/image147.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 Id="rId2" Type="http://schemas.openxmlformats.org/officeDocument/2006/relationships/image" Target="../media/image16.emf"/><Relationship Id="rId3" Type="http://schemas.openxmlformats.org/officeDocument/2006/relationships/image" Target="../media/image1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8FA7CF43-1DBE-8E46-8D80-1663EE5EF57B}" type="slidenum">
              <a:rPr lang="en-US"/>
              <a:pPr/>
              <a:t>‹#›</a:t>
            </a:fld>
            <a:endParaRPr lang="en-US"/>
          </a:p>
        </p:txBody>
      </p:sp>
    </p:spTree>
    <p:extLst>
      <p:ext uri="{BB962C8B-B14F-4D97-AF65-F5344CB8AC3E}">
        <p14:creationId xmlns:p14="http://schemas.microsoft.com/office/powerpoint/2010/main" val="42348278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11615CF-2318-2D43-9B2B-FEE744DA38FB}" type="slidenum">
              <a:rPr lang="en-US" sz="1200"/>
              <a:pPr/>
              <a:t>1</a:t>
            </a:fld>
            <a:endParaRPr 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ea typeface="ヒラギノ角ゴ Pro W3" charset="0"/>
                <a:cs typeface="ヒラギノ角ゴ Pro W3" charset="0"/>
              </a:rPr>
              <a:t>© Mike Dubson, 2008</a:t>
            </a:r>
          </a:p>
          <a:p>
            <a:pPr eaLnBrk="1" hangingPunct="1"/>
            <a:endParaRPr lang="en-US">
              <a:ea typeface="ヒラギノ角ゴ Pro W3" charset="0"/>
              <a:cs typeface="ヒラギノ角ゴ Pro W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dr from 0 to ∞, dθ from 0 to π and dφ from 0 to 2π. (Math students use other conventions). (Pollock) In Fa08 we had some discussion about whether you COULD correctly answer A (if using math conventions), leading us to think we should explicitly add the sin(theta) r^2 factor to make it unambiguous.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L27, 41% 6% 0% 0% </a:t>
            </a:r>
            <a:r>
              <a:rPr lang="en-US" b="1">
                <a:ea typeface="ヒラギノ角ゴ Pro W3" charset="0"/>
                <a:cs typeface="ヒラギノ角ゴ Pro W3" charset="0"/>
              </a:rPr>
              <a:t>[[53%]] </a:t>
            </a:r>
          </a:p>
          <a:p>
            <a:r>
              <a:rPr lang="en-US" b="1">
                <a:ea typeface="ヒラギノ角ゴ Pro W3" charset="0"/>
                <a:cs typeface="ヒラギノ角ゴ Pro W3" charset="0"/>
              </a:rPr>
              <a:t>  </a:t>
            </a:r>
            <a:r>
              <a:rPr lang="en-US">
                <a:ea typeface="ヒラギノ角ゴ Pro W3" charset="0"/>
                <a:cs typeface="ヒラギノ角ゴ Pro W3" charset="0"/>
              </a:rPr>
              <a:t>Pollock, Fa08, L30, 0% 0% 0% 0% </a:t>
            </a:r>
            <a:r>
              <a:rPr lang="en-US" b="1">
                <a:ea typeface="ヒラギノ角ゴ Pro W3" charset="0"/>
                <a:cs typeface="ヒラギノ角ゴ Pro W3" charset="0"/>
              </a:rPr>
              <a:t>[[92%]]</a:t>
            </a:r>
            <a:r>
              <a:rPr lang="en-US">
                <a:ea typeface="ヒラギノ角ゴ Pro W3" charset="0"/>
                <a:cs typeface="ヒラギノ角ゴ Pro W3" charset="0"/>
              </a:rPr>
              <a:t> (but we pretty much set them up)</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683E095-22A9-5441-95C3-69F95F8DF153}" type="slidenum">
              <a:rPr lang="en-US" sz="1200"/>
              <a:pPr/>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solidFill>
            <a:srgbClr val="FFFFFF"/>
          </a:solidFill>
          <a:ln/>
        </p:spPr>
      </p:sp>
      <p:sp>
        <p:nvSpPr>
          <p:cNvPr id="36867"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ea typeface="ヒラギノ角ゴ Pro W3" charset="0"/>
                <a:cs typeface="ヒラギノ角ゴ Pro W3" charset="0"/>
              </a:rPr>
              <a:t>s Answer:  The solution will be e^[ Sqrt[c] phi]  But that function must be cyclic, so  Sqrt[c] better be imaginary or you</a:t>
            </a:r>
            <a:r>
              <a:rPr lang="ja-JP" altLang="en-US">
                <a:ea typeface="ヒラギノ角ゴ Pro W3" charset="0"/>
                <a:cs typeface="ヒラギノ角ゴ Pro W3" charset="0"/>
              </a:rPr>
              <a:t>’</a:t>
            </a:r>
            <a:r>
              <a:rPr lang="en-US">
                <a:ea typeface="ヒラギノ角ゴ Pro W3" charset="0"/>
                <a:cs typeface="ヒラギノ角ゴ Pro W3" charset="0"/>
              </a:rPr>
              <a:t>ll never get back to where you started. So c must be negative (or zero). That</a:t>
            </a:r>
            <a:r>
              <a:rPr lang="ja-JP" altLang="en-US">
                <a:ea typeface="ヒラギノ角ゴ Pro W3" charset="0"/>
                <a:cs typeface="ヒラギノ角ゴ Pro W3" charset="0"/>
              </a:rPr>
              <a:t>’</a:t>
            </a:r>
            <a:r>
              <a:rPr lang="en-US">
                <a:ea typeface="ヒラギノ角ゴ Pro W3" charset="0"/>
                <a:cs typeface="ヒラギノ角ゴ Pro W3" charset="0"/>
              </a:rPr>
              <a:t>s all you need for this CT, although in fact it tells you that Sqrt[c] better be an integer multiple of i, which means c = -n^2, with n=0, +/-1, +/-2, etc. Good discussion, students argued about many aspects, including (especially) the c=0 special case, and why c must be an integer squared, etc.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L30, </a:t>
            </a:r>
            <a:r>
              <a:rPr lang="en-US" b="1">
                <a:ea typeface="ヒラギノ角ゴ Pro W3" charset="0"/>
                <a:cs typeface="ヒラギノ角ゴ Pro W3" charset="0"/>
              </a:rPr>
              <a:t>[[83%]]</a:t>
            </a:r>
            <a:r>
              <a:rPr lang="en-US">
                <a:ea typeface="ヒラギノ角ゴ Pro W3" charset="0"/>
                <a:cs typeface="ヒラギノ角ゴ Pro W3" charset="0"/>
              </a:rPr>
              <a:t> 4% 9% 4% 0% </a:t>
            </a:r>
          </a:p>
          <a:p>
            <a:r>
              <a:rPr lang="en-US">
                <a:ea typeface="ヒラギノ角ゴ Pro W3" charset="0"/>
                <a:cs typeface="ヒラギノ角ゴ Pro W3" charset="0"/>
              </a:rPr>
              <a:t>  DeWolfe, Sp09, L30, </a:t>
            </a:r>
            <a:r>
              <a:rPr lang="en-US" b="1">
                <a:ea typeface="ヒラギノ角ゴ Pro W3" charset="0"/>
                <a:cs typeface="ヒラギノ角ゴ Pro W3" charset="0"/>
              </a:rPr>
              <a:t>[[67%]]</a:t>
            </a:r>
            <a:r>
              <a:rPr lang="en-US">
                <a:ea typeface="ヒラギノ角ゴ Pro W3" charset="0"/>
                <a:cs typeface="ヒラギノ角ゴ Pro W3" charset="0"/>
              </a:rPr>
              <a:t> 3% 6% 24%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3686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D7340D25-0A1B-6849-A6F2-9926448170A7}" type="slidenum">
              <a:rPr lang="en-US" sz="1200"/>
              <a:pPr algn="r"/>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C61D47F-863A-BC49-8B6A-8C5446A18245}" type="slidenum">
              <a:rPr lang="en-US" sz="1200"/>
              <a:pPr algn="r"/>
              <a:t>12</a:t>
            </a:fld>
            <a:endParaRPr lang="en-US" sz="1200"/>
          </a:p>
        </p:txBody>
      </p:sp>
      <p:sp>
        <p:nvSpPr>
          <p:cNvPr id="38915" name="Rectangle 2"/>
          <p:cNvSpPr>
            <a:spLocks noGrp="1" noRot="1" noChangeAspect="1" noChangeArrowheads="1" noTextEdit="1"/>
          </p:cNvSpPr>
          <p:nvPr>
            <p:ph type="sldImg"/>
          </p:nvPr>
        </p:nvSpPr>
        <p:spPr>
          <a:solidFill>
            <a:srgbClr val="FFFFFF"/>
          </a:solidFill>
          <a:ln/>
        </p:spPr>
      </p:sp>
      <p:sp>
        <p:nvSpPr>
          <p:cNvPr id="38916"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SJP answer: exp[I m phi] varies rapidly with phi as m is large, in the complex plane anyway, but |Y|^2 has no dependence on phi at all. Possible issues/ambiguities: what do you MEAN by </a:t>
            </a:r>
            <a:r>
              <a:rPr lang="ja-JP" altLang="en-US">
                <a:ea typeface="ヒラギノ角ゴ Pro W3" charset="0"/>
                <a:cs typeface="ヒラギノ角ゴ Pro W3" charset="0"/>
              </a:rPr>
              <a:t>“</a:t>
            </a:r>
            <a:r>
              <a:rPr lang="en-US">
                <a:ea typeface="ヒラギノ角ゴ Pro W3" charset="0"/>
                <a:cs typeface="ヒラギノ角ゴ Pro W3" charset="0"/>
              </a:rPr>
              <a:t>rapid variation</a:t>
            </a:r>
            <a:r>
              <a:rPr lang="ja-JP" altLang="en-US">
                <a:ea typeface="ヒラギノ角ゴ Pro W3" charset="0"/>
                <a:cs typeface="ヒラギノ角ゴ Pro W3" charset="0"/>
              </a:rPr>
              <a:t>”</a:t>
            </a:r>
            <a:r>
              <a:rPr lang="en-US">
                <a:ea typeface="ヒラギノ角ゴ Pro W3" charset="0"/>
                <a:cs typeface="ヒラギノ角ゴ Pro W3" charset="0"/>
              </a:rPr>
              <a:t> for a complex function? (The magnitude of the wave function doesn</a:t>
            </a:r>
            <a:r>
              <a:rPr lang="ja-JP" altLang="en-US">
                <a:ea typeface="ヒラギノ角ゴ Pro W3" charset="0"/>
                <a:cs typeface="ヒラギノ角ゴ Pro W3" charset="0"/>
              </a:rPr>
              <a:t>’</a:t>
            </a:r>
            <a:r>
              <a:rPr lang="en-US">
                <a:ea typeface="ヒラギノ角ゴ Pro W3" charset="0"/>
                <a:cs typeface="ヒラギノ角ゴ Pro W3" charset="0"/>
              </a:rPr>
              <a:t>t vary with phi at all) And, not that although there IS m dependence in the Plm</a:t>
            </a:r>
            <a:r>
              <a:rPr lang="ja-JP" altLang="en-US">
                <a:ea typeface="ヒラギノ角ゴ Pro W3" charset="0"/>
                <a:cs typeface="ヒラギノ角ゴ Pro W3" charset="0"/>
              </a:rPr>
              <a:t>’</a:t>
            </a:r>
            <a:r>
              <a:rPr lang="en-US">
                <a:ea typeface="ヒラギノ角ゴ Pro W3" charset="0"/>
                <a:cs typeface="ヒラギノ角ゴ Pro W3" charset="0"/>
              </a:rPr>
              <a:t>s, it has no impact on the phi variation.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L31, 8% 4%</a:t>
            </a:r>
            <a:r>
              <a:rPr lang="en-US" b="1">
                <a:ea typeface="ヒラギノ角ゴ Pro W3" charset="0"/>
                <a:cs typeface="ヒラギノ角ゴ Pro W3" charset="0"/>
              </a:rPr>
              <a:t> [[88%]] </a:t>
            </a:r>
            <a:r>
              <a:rPr lang="en-US">
                <a:ea typeface="ヒラギノ角ゴ Pro W3" charset="0"/>
                <a:cs typeface="ヒラギノ角ゴ Pro W3" charset="0"/>
              </a:rPr>
              <a:t>0% 0%</a:t>
            </a:r>
          </a:p>
          <a:p>
            <a:r>
              <a:rPr lang="en-US">
                <a:ea typeface="ヒラギノ角ゴ Pro W3" charset="0"/>
                <a:cs typeface="ヒラギノ角ゴ Pro W3" charset="0"/>
              </a:rPr>
              <a:t>  DeWolfe, Sp09, L31, 11% 0%</a:t>
            </a:r>
            <a:r>
              <a:rPr lang="en-US" b="1">
                <a:ea typeface="ヒラギノ角ゴ Pro W3" charset="0"/>
                <a:cs typeface="ヒラギノ角ゴ Pro W3" charset="0"/>
              </a:rPr>
              <a:t> [[86%]] 3</a:t>
            </a:r>
            <a:r>
              <a:rPr lang="en-US">
                <a:ea typeface="ヒラギノ角ゴ Pro W3" charset="0"/>
                <a:cs typeface="ヒラギノ角ゴ Pro W3" charset="0"/>
              </a:rPr>
              <a:t>%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1E3FE9F-BC47-C349-A1C0-63D02EC82363}" type="slidenum">
              <a:rPr lang="en-US" sz="1200"/>
              <a:pPr/>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m = 0, </a:t>
            </a:r>
            <a:r>
              <a:rPr lang="en-US">
                <a:ea typeface="ヒラギノ角ゴ Pro W3" charset="0"/>
                <a:cs typeface="ヒラギノ角ゴ Pro W3" charset="0"/>
                <a:sym typeface="Symbol" charset="0"/>
              </a:rPr>
              <a:t></a:t>
            </a:r>
            <a:r>
              <a:rPr lang="en-US">
                <a:ea typeface="ヒラギノ角ゴ Pro W3" charset="0"/>
                <a:cs typeface="ヒラギノ角ゴ Pro W3" charset="0"/>
              </a:rPr>
              <a:t>1, </a:t>
            </a:r>
            <a:r>
              <a:rPr lang="en-US">
                <a:ea typeface="ヒラギノ角ゴ Pro W3" charset="0"/>
                <a:cs typeface="ヒラギノ角ゴ Pro W3" charset="0"/>
                <a:sym typeface="Symbol" charset="0"/>
              </a:rPr>
              <a:t></a:t>
            </a:r>
            <a:r>
              <a:rPr lang="en-US">
                <a:ea typeface="ヒラギノ角ゴ Pro W3" charset="0"/>
                <a:cs typeface="ヒラギノ角ゴ Pro W3" charset="0"/>
              </a:rPr>
              <a:t>2, … (Pollock) Skipped in Fall.</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L32, 5% 5% </a:t>
            </a:r>
            <a:r>
              <a:rPr lang="en-US" b="1">
                <a:ea typeface="ヒラギノ角ゴ Pro W3" charset="0"/>
                <a:cs typeface="ヒラギノ角ゴ Pro W3" charset="0"/>
              </a:rPr>
              <a:t>[[79%]]</a:t>
            </a:r>
            <a:r>
              <a:rPr lang="en-US">
                <a:ea typeface="ヒラギノ角ゴ Pro W3" charset="0"/>
                <a:cs typeface="ヒラギノ角ゴ Pro W3" charset="0"/>
              </a:rPr>
              <a:t> 0%11%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4301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949A3955-FF9E-7C4B-9E27-CA8AC3DEE2A0}" type="slidenum">
              <a:rPr lang="en-US" sz="1200"/>
              <a:pPr algn="r"/>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SJP answer:  Just do the integral!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L32, 0% 0% 4%</a:t>
            </a:r>
            <a:r>
              <a:rPr lang="en-US" b="1">
                <a:ea typeface="ヒラギノ角ゴ Pro W3" charset="0"/>
                <a:cs typeface="ヒラギノ角ゴ Pro W3" charset="0"/>
              </a:rPr>
              <a:t> [[92%]] </a:t>
            </a:r>
            <a:r>
              <a:rPr lang="en-US">
                <a:ea typeface="ヒラギノ角ゴ Pro W3" charset="0"/>
                <a:cs typeface="ヒラギノ角ゴ Pro W3" charset="0"/>
              </a:rPr>
              <a:t>4%</a:t>
            </a:r>
          </a:p>
          <a:p>
            <a:r>
              <a:rPr lang="en-US">
                <a:ea typeface="ヒラギノ角ゴ Pro W3" charset="0"/>
                <a:cs typeface="ヒラギノ角ゴ Pro W3" charset="0"/>
              </a:rPr>
              <a:t>  DeWolfe, Sp09, L32, 0% 6% 26%</a:t>
            </a:r>
            <a:r>
              <a:rPr lang="en-US" b="1">
                <a:ea typeface="ヒラギノ角ゴ Pro W3" charset="0"/>
                <a:cs typeface="ヒラギノ角ゴ Pro W3" charset="0"/>
              </a:rPr>
              <a:t> [[65%]] 3</a:t>
            </a:r>
            <a:r>
              <a:rPr lang="en-US">
                <a:ea typeface="ヒラギノ角ゴ Pro W3" charset="0"/>
                <a:cs typeface="ヒラギノ角ゴ Pro W3" charset="0"/>
              </a:rPr>
              <a:t>%</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506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F252E08-0B49-774B-9568-7C96933CE81F}" type="slidenum">
              <a:rPr lang="en-US" sz="1200"/>
              <a:pPr algn="r"/>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SJP answer:  Simple enough, r is the distance from the origin. This is meant as a lead in to the idea of the </a:t>
            </a:r>
            <a:r>
              <a:rPr lang="ja-JP" altLang="en-US">
                <a:ea typeface="ヒラギノ角ゴ Pro W3" charset="0"/>
                <a:cs typeface="ヒラギノ角ゴ Pro W3" charset="0"/>
              </a:rPr>
              <a:t>“</a:t>
            </a:r>
            <a:r>
              <a:rPr lang="en-US">
                <a:ea typeface="ヒラギノ角ゴ Pro W3" charset="0"/>
                <a:cs typeface="ヒラギノ角ゴ Pro W3" charset="0"/>
              </a:rPr>
              <a:t>angular momentum barrier</a:t>
            </a:r>
            <a:r>
              <a:rPr lang="ja-JP" altLang="en-US">
                <a:ea typeface="ヒラギノ角ゴ Pro W3" charset="0"/>
                <a:cs typeface="ヒラギノ角ゴ Pro W3" charset="0"/>
              </a:rPr>
              <a:t>”</a:t>
            </a:r>
            <a:r>
              <a:rPr lang="en-US">
                <a:ea typeface="ヒラギノ角ゴ Pro W3" charset="0"/>
                <a:cs typeface="ヒラギノ角ゴ Pro W3" charset="0"/>
              </a:rPr>
              <a:t>, first in  classical, then in the effective quantum potential.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L31, 0% 15%</a:t>
            </a:r>
            <a:r>
              <a:rPr lang="en-US" b="1">
                <a:ea typeface="ヒラギノ角ゴ Pro W3" charset="0"/>
                <a:cs typeface="ヒラギノ角ゴ Pro W3" charset="0"/>
              </a:rPr>
              <a:t> [[85%]] </a:t>
            </a:r>
            <a:r>
              <a:rPr lang="en-US">
                <a:ea typeface="ヒラギノ角ゴ Pro W3" charset="0"/>
                <a:cs typeface="ヒラギノ角ゴ Pro W3" charset="0"/>
              </a:rPr>
              <a:t>0% 0%</a:t>
            </a:r>
          </a:p>
          <a:p>
            <a:r>
              <a:rPr lang="en-US">
                <a:ea typeface="ヒラギノ角ゴ Pro W3" charset="0"/>
                <a:cs typeface="ヒラギノ角ゴ Pro W3" charset="0"/>
              </a:rPr>
              <a:t>  DeWolfe, Sp09, L32, 0% 0%</a:t>
            </a:r>
            <a:r>
              <a:rPr lang="en-US" b="1">
                <a:ea typeface="ヒラギノ角ゴ Pro W3" charset="0"/>
                <a:cs typeface="ヒラギノ角ゴ Pro W3" charset="0"/>
              </a:rPr>
              <a:t> [[97%]] </a:t>
            </a:r>
            <a:r>
              <a:rPr lang="en-US">
                <a:ea typeface="ヒラギノ角ゴ Pro W3" charset="0"/>
                <a:cs typeface="ヒラギノ角ゴ Pro W3" charset="0"/>
              </a:rPr>
              <a:t>3%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361E2D5-6409-4C47-9581-D4A1C823A95D}" type="slidenum">
              <a:rPr lang="en-US" sz="1200"/>
              <a:pPr/>
              <a:t>16</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ea typeface="ヒラギノ角ゴ Pro W3" charset="0"/>
                <a:cs typeface="ヒラギノ角ゴ Pro W3" charset="0"/>
              </a:rPr>
              <a:t>INSTRUCTOR NOTES: </a:t>
            </a:r>
            <a:r>
              <a:rPr lang="en-US" dirty="0">
                <a:ea typeface="ヒラギノ角ゴ Pro W3" charset="0"/>
                <a:cs typeface="ヒラギノ角ゴ Pro W3" charset="0"/>
              </a:rPr>
              <a:t>(Pollock) Steve</a:t>
            </a:r>
            <a:r>
              <a:rPr lang="ja-JP" altLang="en-US" dirty="0">
                <a:ea typeface="ヒラギノ角ゴ Pro W3" charset="0"/>
                <a:cs typeface="ヒラギノ角ゴ Pro W3" charset="0"/>
              </a:rPr>
              <a:t>’</a:t>
            </a:r>
            <a:r>
              <a:rPr lang="en-US" dirty="0">
                <a:ea typeface="ヒラギノ角ゴ Pro W3" charset="0"/>
                <a:cs typeface="ヒラギノ角ゴ Pro W3" charset="0"/>
              </a:rPr>
              <a:t>s Answer: Yup, each and every term  you look at involves products of commuting </a:t>
            </a:r>
            <a:r>
              <a:rPr lang="en-US" dirty="0" err="1" smtClean="0">
                <a:ea typeface="ヒラギノ角ゴ Pro W3" charset="0"/>
                <a:cs typeface="ヒラギノ角ゴ Pro W3" charset="0"/>
              </a:rPr>
              <a:t>Hermitian</a:t>
            </a:r>
            <a:r>
              <a:rPr lang="en-US" dirty="0" smtClean="0">
                <a:ea typeface="ヒラギノ角ゴ Pro W3" charset="0"/>
                <a:cs typeface="ヒラギノ角ゴ Pro W3" charset="0"/>
              </a:rPr>
              <a:t> </a:t>
            </a:r>
            <a:r>
              <a:rPr lang="en-US" dirty="0">
                <a:ea typeface="ヒラギノ角ゴ Pro W3" charset="0"/>
                <a:cs typeface="ヒラギノ角ゴ Pro W3" charset="0"/>
              </a:rPr>
              <a:t>operators (which is itself, thus, </a:t>
            </a:r>
            <a:r>
              <a:rPr lang="en-US" dirty="0" err="1">
                <a:ea typeface="ヒラギノ角ゴ Pro W3" charset="0"/>
                <a:cs typeface="ヒラギノ角ゴ Pro W3" charset="0"/>
              </a:rPr>
              <a:t>Hermitian</a:t>
            </a:r>
            <a:r>
              <a:rPr lang="en-US" dirty="0">
                <a:ea typeface="ヒラギノ角ゴ Pro W3" charset="0"/>
                <a:cs typeface="ヒラギノ角ゴ Pro W3" charset="0"/>
              </a:rPr>
              <a:t>)   People took a minute to realize that it was easy, but many caught on to the game during the question. We did not, however, hear student voice that articulated why they were saying no…</a:t>
            </a:r>
          </a:p>
          <a:p>
            <a:r>
              <a:rPr lang="en-US" b="1" dirty="0">
                <a:ea typeface="ヒラギノ角ゴ Pro W3" charset="0"/>
                <a:cs typeface="ヒラギノ角ゴ Pro W3" charset="0"/>
              </a:rPr>
              <a:t>USED IN:</a:t>
            </a:r>
            <a:r>
              <a:rPr lang="en-US" dirty="0">
                <a:ea typeface="ヒラギノ角ゴ Pro W3" charset="0"/>
                <a:cs typeface="ヒラギノ角ゴ Pro W3" charset="0"/>
              </a:rPr>
              <a:t> </a:t>
            </a:r>
          </a:p>
          <a:p>
            <a:r>
              <a:rPr lang="en-US" dirty="0">
                <a:ea typeface="ヒラギノ角ゴ Pro W3" charset="0"/>
                <a:cs typeface="ヒラギノ角ゴ Pro W3" charset="0"/>
              </a:rPr>
              <a:t>  Pollock, Fa08, L32, </a:t>
            </a:r>
            <a:r>
              <a:rPr lang="en-US" b="1" dirty="0">
                <a:ea typeface="ヒラギノ角ゴ Pro W3" charset="0"/>
                <a:cs typeface="ヒラギノ角ゴ Pro W3" charset="0"/>
              </a:rPr>
              <a:t>[[88%]]</a:t>
            </a:r>
            <a:r>
              <a:rPr lang="en-US" dirty="0">
                <a:ea typeface="ヒラギノ角ゴ Pro W3" charset="0"/>
                <a:cs typeface="ヒラギノ角ゴ Pro W3" charset="0"/>
              </a:rPr>
              <a:t> 13% 0% 0% 0%</a:t>
            </a:r>
          </a:p>
          <a:p>
            <a:r>
              <a:rPr lang="en-US" dirty="0">
                <a:ea typeface="ヒラギノ角ゴ Pro W3" charset="0"/>
                <a:cs typeface="ヒラギノ角ゴ Pro W3" charset="0"/>
              </a:rPr>
              <a:t>  </a:t>
            </a:r>
            <a:r>
              <a:rPr lang="en-US" dirty="0" err="1">
                <a:ea typeface="ヒラギノ角ゴ Pro W3" charset="0"/>
                <a:cs typeface="ヒラギノ角ゴ Pro W3" charset="0"/>
              </a:rPr>
              <a:t>DeWolfe</a:t>
            </a:r>
            <a:r>
              <a:rPr lang="en-US" dirty="0">
                <a:ea typeface="ヒラギノ角ゴ Pro W3" charset="0"/>
                <a:cs typeface="ヒラギノ角ゴ Pro W3" charset="0"/>
              </a:rPr>
              <a:t>, Sp09, L32, </a:t>
            </a:r>
            <a:r>
              <a:rPr lang="en-US" b="1" dirty="0">
                <a:ea typeface="ヒラギノ角ゴ Pro W3" charset="0"/>
                <a:cs typeface="ヒラギノ角ゴ Pro W3" charset="0"/>
              </a:rPr>
              <a:t>[[54%]]</a:t>
            </a:r>
            <a:r>
              <a:rPr lang="en-US" dirty="0">
                <a:ea typeface="ヒラギノ角ゴ Pro W3" charset="0"/>
                <a:cs typeface="ヒラギノ角ゴ Pro W3" charset="0"/>
              </a:rPr>
              <a:t> 0% 40% 3% 3%</a:t>
            </a:r>
          </a:p>
          <a:p>
            <a:r>
              <a:rPr lang="en-US" b="1" dirty="0">
                <a:ea typeface="ヒラギノ角ゴ Pro W3" charset="0"/>
                <a:cs typeface="ヒラギノ角ゴ Pro W3" charset="0"/>
              </a:rPr>
              <a:t>CORRECT ANSWER:</a:t>
            </a:r>
            <a:r>
              <a:rPr lang="en-US" dirty="0">
                <a:ea typeface="ヒラギノ角ゴ Pro W3" charset="0"/>
                <a:cs typeface="ヒラギノ角ゴ Pro W3" charset="0"/>
              </a:rPr>
              <a:t> A</a:t>
            </a:r>
            <a:endParaRPr lang="en-US" b="1" dirty="0">
              <a:ea typeface="ヒラギノ角ゴ Pro W3" charset="0"/>
              <a:cs typeface="ヒラギノ角ゴ Pro W3" charset="0"/>
            </a:endParaRPr>
          </a:p>
          <a:p>
            <a:r>
              <a:rPr lang="en-US" b="1" dirty="0">
                <a:ea typeface="ヒラギノ角ゴ Pro W3" charset="0"/>
                <a:cs typeface="ヒラギノ角ゴ Pro W3" charset="0"/>
              </a:rPr>
              <a:t>WRITTEN BY:</a:t>
            </a:r>
            <a:r>
              <a:rPr lang="en-US" dirty="0">
                <a:ea typeface="ヒラギノ角ゴ Pro W3" charset="0"/>
                <a:cs typeface="ヒラギノ角ゴ Pro W3" charset="0"/>
              </a:rPr>
              <a:t> Mike </a:t>
            </a:r>
            <a:r>
              <a:rPr lang="en-US" dirty="0" err="1">
                <a:ea typeface="ヒラギノ角ゴ Pro W3" charset="0"/>
                <a:cs typeface="ヒラギノ角ゴ Pro W3" charset="0"/>
              </a:rPr>
              <a:t>Dubson</a:t>
            </a:r>
            <a:r>
              <a:rPr lang="en-US" dirty="0">
                <a:ea typeface="ヒラギノ角ゴ Pro W3" charset="0"/>
                <a:cs typeface="ヒラギノ角ゴ Pro W3" charset="0"/>
              </a:rPr>
              <a:t> (CU-Boulder)</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43CC258-4481-9C4F-B14A-CB14F6DA9BE9}" type="slidenum">
              <a:rPr lang="en-US" sz="1200"/>
              <a:pPr/>
              <a:t>17</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ea typeface="ヒラギノ角ゴ Pro W3" charset="0"/>
                <a:cs typeface="ヒラギノ角ゴ Pro W3" charset="0"/>
              </a:rPr>
              <a:t>s Answer: I have had to fix this up, because the way we originally had it, the state L=0 satistfied both! I</a:t>
            </a:r>
            <a:r>
              <a:rPr lang="ja-JP" altLang="en-US">
                <a:ea typeface="ヒラギノ角ゴ Pro W3" charset="0"/>
                <a:cs typeface="ヒラギノ角ゴ Pro W3" charset="0"/>
              </a:rPr>
              <a:t>’</a:t>
            </a:r>
            <a:r>
              <a:rPr lang="en-US">
                <a:ea typeface="ヒラギノ角ゴ Pro W3" charset="0"/>
                <a:cs typeface="ヒラギノ角ゴ Pro W3" charset="0"/>
              </a:rPr>
              <a:t>m not sure if it</a:t>
            </a:r>
            <a:r>
              <a:rPr lang="ja-JP" altLang="en-US">
                <a:ea typeface="ヒラギノ角ゴ Pro W3" charset="0"/>
                <a:cs typeface="ヒラギノ角ゴ Pro W3" charset="0"/>
              </a:rPr>
              <a:t>’</a:t>
            </a:r>
            <a:r>
              <a:rPr lang="en-US">
                <a:ea typeface="ヒラギノ角ゴ Pro W3" charset="0"/>
                <a:cs typeface="ヒラギノ角ゴ Pro W3" charset="0"/>
              </a:rPr>
              <a:t>s worded clearly enough now, but in any case it generated excellent discussion (and much disagreement!)  And nobody saw the glitch of the L=0 state, that was just me worrying about making it accurate. Not everyone saw the </a:t>
            </a:r>
            <a:r>
              <a:rPr lang="ja-JP" altLang="en-US">
                <a:ea typeface="ヒラギノ角ゴ Pro W3" charset="0"/>
                <a:cs typeface="ヒラギノ角ゴ Pro W3" charset="0"/>
              </a:rPr>
              <a:t>“</a:t>
            </a:r>
            <a:r>
              <a:rPr lang="en-US">
                <a:ea typeface="ヒラギノ角ゴ Pro W3" charset="0"/>
                <a:cs typeface="ヒラギノ角ゴ Pro W3" charset="0"/>
              </a:rPr>
              <a:t>logic</a:t>
            </a:r>
            <a:r>
              <a:rPr lang="ja-JP" altLang="en-US">
                <a:ea typeface="ヒラギノ角ゴ Pro W3" charset="0"/>
                <a:cs typeface="ヒラギノ角ゴ Pro W3" charset="0"/>
              </a:rPr>
              <a:t>”</a:t>
            </a:r>
            <a:r>
              <a:rPr lang="en-US">
                <a:ea typeface="ヒラギノ角ゴ Pro W3" charset="0"/>
                <a:cs typeface="ヒラギノ角ゴ Pro W3" charset="0"/>
              </a:rPr>
              <a:t> reason for the hint, and we ran out of time, but I don</a:t>
            </a:r>
            <a:r>
              <a:rPr lang="ja-JP" altLang="en-US">
                <a:ea typeface="ヒラギノ角ゴ Pro W3" charset="0"/>
                <a:cs typeface="ヒラギノ角ゴ Pro W3" charset="0"/>
              </a:rPr>
              <a:t>’</a:t>
            </a:r>
            <a:r>
              <a:rPr lang="en-US">
                <a:ea typeface="ヒラギノ角ゴ Pro W3" charset="0"/>
                <a:cs typeface="ヒラギノ角ゴ Pro W3" charset="0"/>
              </a:rPr>
              <a:t>t think they were correctly interpreting the question if they didn</a:t>
            </a:r>
            <a:r>
              <a:rPr lang="ja-JP" altLang="en-US">
                <a:ea typeface="ヒラギノ角ゴ Pro W3" charset="0"/>
                <a:cs typeface="ヒラギノ角ゴ Pro W3" charset="0"/>
              </a:rPr>
              <a:t>’</a:t>
            </a:r>
            <a:r>
              <a:rPr lang="en-US">
                <a:ea typeface="ヒラギノ角ゴ Pro W3" charset="0"/>
                <a:cs typeface="ヒラギノ角ゴ Pro W3" charset="0"/>
              </a:rPr>
              <a:t>t see WHY A makes no sense…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L32, 0% </a:t>
            </a:r>
            <a:r>
              <a:rPr lang="en-US" b="1">
                <a:ea typeface="ヒラギノ角ゴ Pro W3" charset="0"/>
                <a:cs typeface="ヒラギノ角ゴ Pro W3" charset="0"/>
              </a:rPr>
              <a:t>[[40%]]</a:t>
            </a:r>
            <a:r>
              <a:rPr lang="en-US">
                <a:ea typeface="ヒラギノ角ゴ Pro W3" charset="0"/>
                <a:cs typeface="ヒラギノ角ゴ Pro W3" charset="0"/>
              </a:rPr>
              <a:t> 44% 16% 0%</a:t>
            </a:r>
            <a:r>
              <a:rPr lang="en-US" b="1">
                <a:ea typeface="ヒラギノ角ゴ Pro W3" charset="0"/>
                <a:cs typeface="ヒラギノ角ゴ Pro W3" charset="0"/>
              </a:rPr>
              <a:t> </a:t>
            </a:r>
          </a:p>
          <a:p>
            <a:r>
              <a:rPr lang="en-US" b="1">
                <a:ea typeface="ヒラギノ角ゴ Pro W3" charset="0"/>
                <a:cs typeface="ヒラギノ角ゴ Pro W3" charset="0"/>
              </a:rPr>
              <a:t>  </a:t>
            </a:r>
            <a:r>
              <a:rPr lang="en-US">
                <a:ea typeface="ヒラギノ角ゴ Pro W3" charset="0"/>
                <a:cs typeface="ヒラギノ角ゴ Pro W3" charset="0"/>
              </a:rPr>
              <a:t>DeWolfe, Sp09, L33, 3% </a:t>
            </a:r>
            <a:r>
              <a:rPr lang="en-US" b="1">
                <a:ea typeface="ヒラギノ角ゴ Pro W3" charset="0"/>
                <a:cs typeface="ヒラギノ角ゴ Pro W3" charset="0"/>
              </a:rPr>
              <a:t>[[41%]]</a:t>
            </a:r>
            <a:r>
              <a:rPr lang="en-US">
                <a:ea typeface="ヒラギノ角ゴ Pro W3" charset="0"/>
                <a:cs typeface="ヒラギノ角ゴ Pro W3" charset="0"/>
              </a:rPr>
              <a:t> 27% 30% 0%</a:t>
            </a:r>
            <a:r>
              <a:rPr lang="en-US" b="1">
                <a:ea typeface="ヒラギノ角ゴ Pro W3" charset="0"/>
                <a:cs typeface="ヒラギノ角ゴ Pro W3" charset="0"/>
              </a:rPr>
              <a:t>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a:p>
            <a:endParaRPr lang="en-US">
              <a:ea typeface="ヒラギノ角ゴ Pro W3" charset="0"/>
              <a:cs typeface="ヒラギノ角ゴ Pro W3" charset="0"/>
            </a:endParaRPr>
          </a:p>
          <a:p>
            <a:endParaRPr lang="en-US">
              <a:ea typeface="ヒラギノ角ゴ Pro W3" charset="0"/>
              <a:cs typeface="ヒラギノ角ゴ Pro W3" charset="0"/>
            </a:endParaRPr>
          </a:p>
          <a:p>
            <a:endParaRPr lang="en-US">
              <a:ea typeface="ヒラギノ角ゴ Pro W3" charset="0"/>
              <a:cs typeface="ヒラギノ角ゴ Pro W3" charset="0"/>
            </a:endParaRPr>
          </a:p>
          <a:p>
            <a:endParaRPr lang="en-US">
              <a:ea typeface="ヒラギノ角ゴ Pro W3" charset="0"/>
              <a:cs typeface="ヒラギノ角ゴ Pro W3" charset="0"/>
            </a:endParaRPr>
          </a:p>
          <a:p>
            <a:endParaRPr lang="en-US">
              <a:ea typeface="ヒラギノ角ゴ Pro W3" charset="0"/>
              <a:cs typeface="ヒラギノ角ゴ Pro W3"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A0D2BDD-4234-A743-AF47-410C206F8C84}" type="slidenum">
              <a:rPr lang="en-US" sz="1200"/>
              <a:pPr/>
              <a:t>18</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False!   The energy eigenstates are very special states.  An arbitrary state can be written as a linear combination of the energy eigenstates. (Pollock) This generated nice conversation (and reasoning) from our class in the fall (SJP).</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L32, 68% </a:t>
            </a:r>
            <a:r>
              <a:rPr lang="en-US" b="1">
                <a:ea typeface="ヒラギノ角ゴ Pro W3" charset="0"/>
                <a:cs typeface="ヒラギノ角ゴ Pro W3" charset="0"/>
              </a:rPr>
              <a:t>[[32%]]</a:t>
            </a:r>
            <a:r>
              <a:rPr lang="en-US">
                <a:ea typeface="ヒラギノ角ゴ Pro W3" charset="0"/>
                <a:cs typeface="ヒラギノ角ゴ Pro W3" charset="0"/>
              </a:rPr>
              <a:t> 0% 0% 0%</a:t>
            </a:r>
          </a:p>
          <a:p>
            <a:r>
              <a:rPr lang="en-US">
                <a:ea typeface="ヒラギノ角ゴ Pro W3" charset="0"/>
                <a:cs typeface="ヒラギノ角ゴ Pro W3" charset="0"/>
              </a:rPr>
              <a:t>  Dubson, Sp08, L33, 5% </a:t>
            </a:r>
            <a:r>
              <a:rPr lang="en-US" b="1">
                <a:ea typeface="ヒラギノ角ゴ Pro W3" charset="0"/>
                <a:cs typeface="ヒラギノ角ゴ Pro W3" charset="0"/>
              </a:rPr>
              <a:t>[[95%]]</a:t>
            </a:r>
            <a:r>
              <a:rPr lang="en-US">
                <a:ea typeface="ヒラギノ角ゴ Pro W3" charset="0"/>
                <a:cs typeface="ヒラギノ角ゴ Pro W3" charset="0"/>
              </a:rPr>
              <a:t> 0% 0% 0% </a:t>
            </a:r>
          </a:p>
          <a:p>
            <a:r>
              <a:rPr lang="en-US">
                <a:ea typeface="ヒラギノ角ゴ Pro W3" charset="0"/>
                <a:cs typeface="ヒラギノ角ゴ Pro W3" charset="0"/>
              </a:rPr>
              <a:t>  Pollock, Fa08, L33 (start) 19% </a:t>
            </a:r>
            <a:r>
              <a:rPr lang="en-US" b="1">
                <a:ea typeface="ヒラギノ角ゴ Pro W3" charset="0"/>
                <a:cs typeface="ヒラギノ角ゴ Pro W3" charset="0"/>
              </a:rPr>
              <a:t>[[81%]]</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325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158AC74C-2C3F-EC4E-B5E1-519F9D1EEE34}" type="slidenum">
              <a:rPr lang="en-US" sz="1200"/>
              <a:pPr algn="r"/>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5ADB121B-2F10-3F42-9677-F767748A5FEF}" type="slidenum">
              <a:rPr lang="en-US" sz="1200"/>
              <a:pPr algn="r"/>
              <a:t>2</a:t>
            </a:fld>
            <a:endParaRPr lang="en-US" sz="1200"/>
          </a:p>
        </p:txBody>
      </p:sp>
      <p:sp>
        <p:nvSpPr>
          <p:cNvPr id="18435" name="Rectangle 2"/>
          <p:cNvSpPr>
            <a:spLocks noGrp="1" noRot="1" noChangeAspect="1" noChangeArrowheads="1" noTextEdit="1"/>
          </p:cNvSpPr>
          <p:nvPr>
            <p:ph type="sldImg"/>
          </p:nvPr>
        </p:nvSpPr>
        <p:spPr>
          <a:solidFill>
            <a:srgbClr val="FFFFFF"/>
          </a:solidFill>
          <a:ln/>
        </p:spPr>
      </p:sp>
      <p:sp>
        <p:nvSpPr>
          <p:cNvPr id="18436"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L</a:t>
            </a:r>
            <a:r>
              <a:rPr lang="en-US" baseline="30000">
                <a:ea typeface="ヒラギノ角ゴ Pro W3" charset="0"/>
                <a:cs typeface="ヒラギノ角ゴ Pro W3" charset="0"/>
              </a:rPr>
              <a:t>2</a:t>
            </a:r>
            <a:r>
              <a:rPr lang="en-US">
                <a:ea typeface="ヒラギノ角ゴ Pro W3" charset="0"/>
                <a:cs typeface="ヒラギノ角ゴ Pro W3" charset="0"/>
              </a:rPr>
              <a:t>/2I. (Pollock) We thought this was a silly concept question, but it turned out to generate loud discussion, they were arguing based on units, and recalling </a:t>
            </a:r>
            <a:r>
              <a:rPr lang="ja-JP" altLang="en-US">
                <a:ea typeface="ヒラギノ角ゴ Pro W3" charset="0"/>
                <a:cs typeface="ヒラギノ角ゴ Pro W3" charset="0"/>
              </a:rPr>
              <a:t>“</a:t>
            </a:r>
            <a:r>
              <a:rPr lang="en-US">
                <a:ea typeface="ヒラギノ角ゴ Pro W3" charset="0"/>
                <a:cs typeface="ヒラギノ角ゴ Pro W3" charset="0"/>
              </a:rPr>
              <a:t>analogies</a:t>
            </a:r>
            <a:r>
              <a:rPr lang="ja-JP" altLang="en-US">
                <a:ea typeface="ヒラギノ角ゴ Pro W3" charset="0"/>
                <a:cs typeface="ヒラギノ角ゴ Pro W3" charset="0"/>
              </a:rPr>
              <a:t>”</a:t>
            </a:r>
            <a:r>
              <a:rPr lang="en-US">
                <a:ea typeface="ヒラギノ角ゴ Pro W3" charset="0"/>
                <a:cs typeface="ヒラギノ角ゴ Pro W3" charset="0"/>
              </a:rPr>
              <a:t>, it was a fine clicker question, worth doing! </a:t>
            </a:r>
            <a:r>
              <a:rPr lang="en-US" b="1">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L31, 0% 29% </a:t>
            </a:r>
            <a:r>
              <a:rPr lang="en-US" b="1">
                <a:ea typeface="ヒラギノ角ゴ Pro W3" charset="0"/>
                <a:cs typeface="ヒラギノ角ゴ Pro W3" charset="0"/>
              </a:rPr>
              <a:t>[[71%]]</a:t>
            </a:r>
            <a:r>
              <a:rPr lang="en-US">
                <a:ea typeface="ヒラギノ角ゴ Pro W3" charset="0"/>
                <a:cs typeface="ヒラギノ角ゴ Pro W3" charset="0"/>
              </a:rPr>
              <a:t> 0% 0%</a:t>
            </a:r>
          </a:p>
          <a:p>
            <a:r>
              <a:rPr lang="en-US">
                <a:ea typeface="ヒラギノ角ゴ Pro W3" charset="0"/>
                <a:cs typeface="ヒラギノ角ゴ Pro W3" charset="0"/>
              </a:rPr>
              <a:t>  Pollock, Fa08, L33, 0% 0% </a:t>
            </a:r>
            <a:r>
              <a:rPr lang="en-US" b="1">
                <a:ea typeface="ヒラギノ角ゴ Pro W3" charset="0"/>
                <a:cs typeface="ヒラギノ角ゴ Pro W3" charset="0"/>
              </a:rPr>
              <a:t>[[76%]]</a:t>
            </a:r>
            <a:r>
              <a:rPr lang="en-US">
                <a:ea typeface="ヒラギノ角ゴ Pro W3" charset="0"/>
                <a:cs typeface="ヒラギノ角ゴ Pro W3" charset="0"/>
              </a:rPr>
              <a:t> 20% 0%</a:t>
            </a:r>
          </a:p>
          <a:p>
            <a:r>
              <a:rPr lang="en-US">
                <a:ea typeface="ヒラギノ角ゴ Pro W3" charset="0"/>
                <a:cs typeface="ヒラギノ角ゴ Pro W3" charset="0"/>
              </a:rPr>
              <a:t>  DeWolfe, Sp09, L33, 13% 5% </a:t>
            </a:r>
            <a:r>
              <a:rPr lang="en-US" b="1">
                <a:ea typeface="ヒラギノ角ゴ Pro W3" charset="0"/>
                <a:cs typeface="ヒラギノ角ゴ Pro W3" charset="0"/>
              </a:rPr>
              <a:t>[[74%]]</a:t>
            </a:r>
            <a:r>
              <a:rPr lang="en-US">
                <a:ea typeface="ヒラギノ角ゴ Pro W3" charset="0"/>
                <a:cs typeface="ヒラギノ角ゴ Pro W3" charset="0"/>
              </a:rPr>
              <a:t> 5% 3%</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530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1B60F152-E693-044E-990F-EE0F053694F0}" type="slidenum">
              <a:rPr lang="en-US" sz="1200"/>
              <a:pPr algn="r"/>
              <a:t>20</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always. (Pollock) We had a nice discussion about this, the students appreciated </a:t>
            </a:r>
            <a:r>
              <a:rPr lang="ja-JP" altLang="en-US">
                <a:ea typeface="ヒラギノ角ゴ Pro W3" charset="0"/>
                <a:cs typeface="ヒラギノ角ゴ Pro W3" charset="0"/>
              </a:rPr>
              <a:t>“</a:t>
            </a:r>
            <a:r>
              <a:rPr lang="en-US">
                <a:ea typeface="ヒラギノ角ゴ Pro W3" charset="0"/>
                <a:cs typeface="ヒラギノ角ゴ Pro W3" charset="0"/>
              </a:rPr>
              <a:t>going back to mechanics</a:t>
            </a:r>
            <a:r>
              <a:rPr lang="ja-JP" altLang="en-US">
                <a:ea typeface="ヒラギノ角ゴ Pro W3" charset="0"/>
                <a:cs typeface="ヒラギノ角ゴ Pro W3" charset="0"/>
              </a:rPr>
              <a:t>”</a:t>
            </a:r>
            <a:r>
              <a:rPr lang="en-US">
                <a:ea typeface="ヒラギノ角ゴ Pro W3" charset="0"/>
                <a:cs typeface="ヒラギノ角ゴ Pro W3" charset="0"/>
              </a:rPr>
              <a:t>, and there were loud debates during the question about whether the planet speeding up means there is a torque…</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L26, </a:t>
            </a:r>
            <a:r>
              <a:rPr lang="en-US" b="1">
                <a:ea typeface="ヒラギノ角ゴ Pro W3" charset="0"/>
                <a:cs typeface="ヒラギノ角ゴ Pro W3" charset="0"/>
              </a:rPr>
              <a:t>[[71%]]</a:t>
            </a:r>
            <a:r>
              <a:rPr lang="en-US">
                <a:ea typeface="ヒラギノ角ゴ Pro W3" charset="0"/>
                <a:cs typeface="ヒラギノ角ゴ Pro W3" charset="0"/>
              </a:rPr>
              <a:t> 24% 6% 0% 0% </a:t>
            </a:r>
          </a:p>
          <a:p>
            <a:r>
              <a:rPr lang="en-US">
                <a:ea typeface="ヒラギノ角ゴ Pro W3" charset="0"/>
                <a:cs typeface="ヒラギノ角ゴ Pro W3" charset="0"/>
              </a:rPr>
              <a:t>  Pollock, Fa08, L33, </a:t>
            </a:r>
            <a:r>
              <a:rPr lang="en-US" b="1">
                <a:ea typeface="ヒラギノ角ゴ Pro W3" charset="0"/>
                <a:cs typeface="ヒラギノ角ゴ Pro W3" charset="0"/>
              </a:rPr>
              <a:t>[[73%]]</a:t>
            </a:r>
            <a:r>
              <a:rPr lang="en-US">
                <a:ea typeface="ヒラギノ角ゴ Pro W3" charset="0"/>
                <a:cs typeface="ヒラギノ角ゴ Pro W3" charset="0"/>
              </a:rPr>
              <a:t> 8% 19% 0% 0% </a:t>
            </a:r>
          </a:p>
          <a:p>
            <a:r>
              <a:rPr lang="en-US">
                <a:ea typeface="ヒラギノ角ゴ Pro W3" charset="0"/>
                <a:cs typeface="ヒラギノ角ゴ Pro W3" charset="0"/>
              </a:rPr>
              <a:t>  DeWolfe, Sp09, L34, </a:t>
            </a:r>
            <a:r>
              <a:rPr lang="en-US" b="1">
                <a:ea typeface="ヒラギノ角ゴ Pro W3" charset="0"/>
                <a:cs typeface="ヒラギノ角ゴ Pro W3" charset="0"/>
              </a:rPr>
              <a:t>[[62%]]</a:t>
            </a:r>
            <a:r>
              <a:rPr lang="en-US">
                <a:ea typeface="ヒラギノ角ゴ Pro W3" charset="0"/>
                <a:cs typeface="ヒラギノ角ゴ Pro W3" charset="0"/>
              </a:rPr>
              <a:t> 12% 26%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11EEA53-E4B8-5740-BBD8-DC69EEF5ACBA}" type="slidenum">
              <a:rPr lang="en-US" sz="1200"/>
              <a:pPr/>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constant everywhere. This was a real quicky for us, a student had made this argument during the discussion of the previous CT, but still there was some debate!).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L26, 6% 18% </a:t>
            </a:r>
            <a:r>
              <a:rPr lang="en-US" b="1">
                <a:ea typeface="ヒラギノ角ゴ Pro W3" charset="0"/>
                <a:cs typeface="ヒラギノ角ゴ Pro W3" charset="0"/>
              </a:rPr>
              <a:t>[[76%]]</a:t>
            </a:r>
            <a:r>
              <a:rPr lang="en-US">
                <a:ea typeface="ヒラギノ角ゴ Pro W3" charset="0"/>
                <a:cs typeface="ヒラギノ角ゴ Pro W3" charset="0"/>
              </a:rPr>
              <a:t> 0% 0% </a:t>
            </a:r>
          </a:p>
          <a:p>
            <a:r>
              <a:rPr lang="en-US">
                <a:ea typeface="ヒラギノ角ゴ Pro W3" charset="0"/>
                <a:cs typeface="ヒラギノ角ゴ Pro W3" charset="0"/>
              </a:rPr>
              <a:t>  Pollock, Fa08, L33, 15% 0% </a:t>
            </a:r>
            <a:r>
              <a:rPr lang="en-US" b="1">
                <a:ea typeface="ヒラギノ角ゴ Pro W3" charset="0"/>
                <a:cs typeface="ヒラギノ角ゴ Pro W3" charset="0"/>
              </a:rPr>
              <a:t>[[85%]]</a:t>
            </a:r>
            <a:r>
              <a:rPr lang="en-US">
                <a:ea typeface="ヒラギノ角ゴ Pro W3" charset="0"/>
                <a:cs typeface="ヒラギノ角ゴ Pro W3" charset="0"/>
              </a:rPr>
              <a:t> 0% 0% </a:t>
            </a:r>
          </a:p>
          <a:p>
            <a:r>
              <a:rPr lang="en-US">
                <a:ea typeface="ヒラギノ角ゴ Pro W3" charset="0"/>
                <a:cs typeface="ヒラギノ角ゴ Pro W3" charset="0"/>
              </a:rPr>
              <a:t>  DeWolfe, Sp09, L34, 17% 0% </a:t>
            </a:r>
            <a:r>
              <a:rPr lang="en-US" b="1">
                <a:ea typeface="ヒラギノ角ゴ Pro W3" charset="0"/>
                <a:cs typeface="ヒラギノ角ゴ Pro W3" charset="0"/>
              </a:rPr>
              <a:t>[[83%]]</a:t>
            </a:r>
            <a:r>
              <a:rPr lang="en-US">
                <a:ea typeface="ヒラギノ角ゴ Pro W3" charset="0"/>
                <a:cs typeface="ヒラギノ角ゴ Pro W3" charset="0"/>
              </a:rPr>
              <a:t>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F501398-BA16-AC48-9EDF-7C69304D3FF0}" type="slidenum">
              <a:rPr lang="en-US" sz="1200"/>
              <a:pPr/>
              <a:t>22</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(x commutes with </a:t>
            </a:r>
            <a:r>
              <a:rPr lang="en-US">
                <a:ea typeface="ヒラギノ角ゴ Pro W3" charset="0"/>
                <a:cs typeface="ヒラギノ角ゴ Pro W3" charset="0"/>
                <a:sym typeface="Symbol" charset="0"/>
              </a:rPr>
              <a:t>/y)</a:t>
            </a:r>
            <a:endParaRPr lang="en-US">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L24, </a:t>
            </a:r>
            <a:r>
              <a:rPr lang="en-US" b="1">
                <a:ea typeface="ヒラギノ角ゴ Pro W3" charset="0"/>
                <a:cs typeface="ヒラギノ角ゴ Pro W3" charset="0"/>
              </a:rPr>
              <a:t>[[85%]]</a:t>
            </a:r>
            <a:r>
              <a:rPr lang="en-US">
                <a:ea typeface="ヒラギノ角ゴ Pro W3" charset="0"/>
                <a:cs typeface="ヒラギノ角ゴ Pro W3" charset="0"/>
              </a:rPr>
              <a:t> 15%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a:p>
            <a:endParaRPr lang="en-US">
              <a:ea typeface="ヒラギノ角ゴ Pro W3" charset="0"/>
              <a:cs typeface="ヒラギノ角ゴ Pro W3" charset="0"/>
            </a:endParaRP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D9D4C0B-C7FB-3145-9912-2A3F5C70F41B}" type="slidenum">
              <a:rPr lang="en-US" sz="1200"/>
              <a:pPr/>
              <a:t>23</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The commutator breaks up into 4 terms, y[p</a:t>
            </a:r>
            <a:r>
              <a:rPr lang="en-US" baseline="-25000">
                <a:ea typeface="ヒラギノ角ゴ Pro W3" charset="0"/>
                <a:cs typeface="ヒラギノ角ゴ Pro W3" charset="0"/>
              </a:rPr>
              <a:t>z</a:t>
            </a:r>
            <a:r>
              <a:rPr lang="en-US">
                <a:ea typeface="ヒラギノ角ゴ Pro W3" charset="0"/>
                <a:cs typeface="ヒラギノ角ゴ Pro W3" charset="0"/>
              </a:rPr>
              <a:t>,x]p</a:t>
            </a:r>
            <a:r>
              <a:rPr lang="en-US" baseline="-25000">
                <a:ea typeface="ヒラギノ角ゴ Pro W3" charset="0"/>
                <a:cs typeface="ヒラギノ角ゴ Pro W3" charset="0"/>
              </a:rPr>
              <a:t>z</a:t>
            </a:r>
            <a:r>
              <a:rPr lang="en-US">
                <a:ea typeface="ヒラギノ角ゴ Pro W3" charset="0"/>
                <a:cs typeface="ヒラギノ角ゴ Pro W3" charset="0"/>
              </a:rPr>
              <a:t>, </a:t>
            </a:r>
            <a:r>
              <a:rPr lang="en-US" i="1">
                <a:ea typeface="ヒラギノ角ゴ Pro W3" charset="0"/>
                <a:cs typeface="ヒラギノ角ゴ Pro W3" charset="0"/>
              </a:rPr>
              <a:t>etc.</a:t>
            </a:r>
            <a:r>
              <a:rPr lang="en-US">
                <a:ea typeface="ヒラギノ角ゴ Pro W3" charset="0"/>
                <a:cs typeface="ヒラギノ角ゴ Pro W3" charset="0"/>
              </a:rPr>
              <a:t> and none of the terms involves a non-commuting pair such as [x,p</a:t>
            </a:r>
            <a:r>
              <a:rPr lang="en-US" baseline="-25000">
                <a:ea typeface="ヒラギノ角ゴ Pro W3" charset="0"/>
                <a:cs typeface="ヒラギノ角ゴ Pro W3" charset="0"/>
              </a:rPr>
              <a:t>x</a:t>
            </a:r>
            <a:r>
              <a:rPr lang="en-US">
                <a:ea typeface="ヒラギノ角ゴ Pro W3" charset="0"/>
                <a:cs typeface="ヒラギノ角ゴ Pro W3" charset="0"/>
              </a:rPr>
              <a:t>].</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L27, </a:t>
            </a:r>
            <a:r>
              <a:rPr lang="en-US" b="1">
                <a:ea typeface="ヒラギノ角ゴ Pro W3" charset="0"/>
                <a:cs typeface="ヒラギノ角ゴ Pro W3" charset="0"/>
              </a:rPr>
              <a:t>[[88%]]</a:t>
            </a:r>
            <a:r>
              <a:rPr lang="en-US">
                <a:ea typeface="ヒラギノ角ゴ Pro W3" charset="0"/>
                <a:cs typeface="ヒラギノ角ゴ Pro W3" charset="0"/>
              </a:rPr>
              <a:t> 12%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B717604-3DE2-2145-B792-5E24C50BD543}" type="slidenum">
              <a:rPr lang="en-US" sz="1200"/>
              <a:pPr/>
              <a:t>24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[L</a:t>
            </a:r>
            <a:r>
              <a:rPr lang="en-US" baseline="-25000">
                <a:ea typeface="ヒラギノ角ゴ Pro W3" charset="0"/>
                <a:cs typeface="ヒラギノ角ゴ Pro W3" charset="0"/>
              </a:rPr>
              <a:t>z</a:t>
            </a:r>
            <a:r>
              <a:rPr lang="en-US" baseline="30000">
                <a:ea typeface="ヒラギノ角ゴ Pro W3" charset="0"/>
                <a:cs typeface="ヒラギノ角ゴ Pro W3" charset="0"/>
              </a:rPr>
              <a:t>2</a:t>
            </a:r>
            <a:r>
              <a:rPr lang="en-US">
                <a:ea typeface="ヒラギノ角ゴ Pro W3" charset="0"/>
                <a:cs typeface="ヒラギノ角ゴ Pro W3" charset="0"/>
              </a:rPr>
              <a:t>, L</a:t>
            </a:r>
            <a:r>
              <a:rPr lang="en-US" baseline="-25000">
                <a:ea typeface="ヒラギノ角ゴ Pro W3" charset="0"/>
                <a:cs typeface="ヒラギノ角ゴ Pro W3" charset="0"/>
              </a:rPr>
              <a:t>z</a:t>
            </a:r>
            <a:r>
              <a:rPr lang="en-US">
                <a:ea typeface="ヒラギノ角ゴ Pro W3" charset="0"/>
                <a:cs typeface="ヒラギノ角ゴ Pro W3" charset="0"/>
              </a:rPr>
              <a:t>] = L</a:t>
            </a:r>
            <a:r>
              <a:rPr lang="en-US" baseline="-25000">
                <a:ea typeface="ヒラギノ角ゴ Pro W3" charset="0"/>
                <a:cs typeface="ヒラギノ角ゴ Pro W3" charset="0"/>
              </a:rPr>
              <a:t>z</a:t>
            </a:r>
            <a:r>
              <a:rPr lang="en-US">
                <a:ea typeface="ヒラギノ角ゴ Pro W3" charset="0"/>
                <a:cs typeface="ヒラギノ角ゴ Pro W3" charset="0"/>
              </a:rPr>
              <a:t>[L</a:t>
            </a:r>
            <a:r>
              <a:rPr lang="en-US" baseline="-25000">
                <a:ea typeface="ヒラギノ角ゴ Pro W3" charset="0"/>
                <a:cs typeface="ヒラギノ角ゴ Pro W3" charset="0"/>
              </a:rPr>
              <a:t>z</a:t>
            </a:r>
            <a:r>
              <a:rPr lang="en-US">
                <a:ea typeface="ヒラギノ角ゴ Pro W3" charset="0"/>
                <a:cs typeface="ヒラギノ角ゴ Pro W3" charset="0"/>
              </a:rPr>
              <a:t>, L</a:t>
            </a:r>
            <a:r>
              <a:rPr lang="en-US" baseline="-25000">
                <a:ea typeface="ヒラギノ角ゴ Pro W3" charset="0"/>
                <a:cs typeface="ヒラギノ角ゴ Pro W3" charset="0"/>
              </a:rPr>
              <a:t>z</a:t>
            </a:r>
            <a:r>
              <a:rPr lang="en-US">
                <a:ea typeface="ヒラギノ角ゴ Pro W3" charset="0"/>
                <a:cs typeface="ヒラギノ角ゴ Pro W3" charset="0"/>
              </a:rPr>
              <a:t>] + [L</a:t>
            </a:r>
            <a:r>
              <a:rPr lang="en-US" baseline="-25000">
                <a:ea typeface="ヒラギノ角ゴ Pro W3" charset="0"/>
                <a:cs typeface="ヒラギノ角ゴ Pro W3" charset="0"/>
              </a:rPr>
              <a:t>z</a:t>
            </a:r>
            <a:r>
              <a:rPr lang="en-US">
                <a:ea typeface="ヒラギノ角ゴ Pro W3" charset="0"/>
                <a:cs typeface="ヒラギノ角ゴ Pro W3" charset="0"/>
              </a:rPr>
              <a:t>, L</a:t>
            </a:r>
            <a:r>
              <a:rPr lang="en-US" baseline="-25000">
                <a:ea typeface="ヒラギノ角ゴ Pro W3" charset="0"/>
                <a:cs typeface="ヒラギノ角ゴ Pro W3" charset="0"/>
              </a:rPr>
              <a:t>z</a:t>
            </a:r>
            <a:r>
              <a:rPr lang="en-US">
                <a:ea typeface="ヒラギノ角ゴ Pro W3" charset="0"/>
                <a:cs typeface="ヒラギノ角ゴ Pro W3" charset="0"/>
              </a:rPr>
              <a:t>] L</a:t>
            </a:r>
            <a:r>
              <a:rPr lang="en-US" baseline="-25000">
                <a:ea typeface="ヒラギノ角ゴ Pro W3" charset="0"/>
                <a:cs typeface="ヒラギノ角ゴ Pro W3" charset="0"/>
              </a:rPr>
              <a:t>z</a:t>
            </a:r>
            <a:r>
              <a:rPr lang="en-US">
                <a:ea typeface="ヒラギノ角ゴ Pro W3" charset="0"/>
                <a:cs typeface="ヒラギノ角ゴ Pro W3" charset="0"/>
              </a:rPr>
              <a:t> = 0</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a:t>
            </a:r>
            <a:r>
              <a:rPr lang="en-US" b="1">
                <a:ea typeface="ヒラギノ角ゴ Pro W3" charset="0"/>
                <a:cs typeface="ヒラギノ角ゴ Pro W3" charset="0"/>
              </a:rPr>
              <a:t>[[0%]]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21221B1-C927-694F-9D45-3F78B043C1A7}" type="slidenum">
              <a:rPr lang="en-US" sz="1200"/>
              <a:pPr/>
              <a:t>25</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volume element is </a:t>
            </a:r>
            <a:r>
              <a:rPr lang="en-US">
                <a:latin typeface="Lucida Grande" charset="0"/>
                <a:ea typeface="ヒラギノ角ゴ Pro W3" charset="0"/>
                <a:cs typeface="ヒラギノ角ゴ Pro W3" charset="0"/>
              </a:rPr>
              <a:t>r</a:t>
            </a:r>
            <a:r>
              <a:rPr lang="en-US" baseline="30000">
                <a:latin typeface="Lucida Grande" charset="0"/>
                <a:ea typeface="ヒラギノ角ゴ Pro W3" charset="0"/>
                <a:cs typeface="ヒラギノ角ゴ Pro W3" charset="0"/>
              </a:rPr>
              <a:t>2</a:t>
            </a:r>
            <a:r>
              <a:rPr lang="en-US">
                <a:latin typeface="Lucida Grande" charset="0"/>
                <a:ea typeface="ヒラギノ角ゴ Pro W3" charset="0"/>
                <a:cs typeface="ヒラギノ角ゴ Pro W3" charset="0"/>
              </a:rPr>
              <a:t>sinθ  dr dθ dφ.</a:t>
            </a:r>
            <a:endParaRPr lang="en-US">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L27, 0% 0% 0% 0% </a:t>
            </a:r>
            <a:r>
              <a:rPr lang="en-US" b="1">
                <a:ea typeface="ヒラギノ角ゴ Pro W3" charset="0"/>
                <a:cs typeface="ヒラギノ角ゴ Pro W3" charset="0"/>
              </a:rPr>
              <a:t>[[100%]]</a:t>
            </a:r>
            <a:r>
              <a:rPr lang="en-US">
                <a:ea typeface="ヒラギノ角ゴ Pro W3" charset="0"/>
                <a:cs typeface="ヒラギノ角ゴ Pro W3" charset="0"/>
              </a:rPr>
              <a:t> </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5019C45-C915-724C-B17D-E4C844889DAA}" type="slidenum">
              <a:rPr lang="en-US" sz="1200"/>
              <a:pPr/>
              <a:t>26</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&lt;f|iL</a:t>
            </a:r>
            <a:r>
              <a:rPr lang="en-US" baseline="-25000">
                <a:ea typeface="ヒラギノ角ゴ Pro W3" charset="0"/>
                <a:cs typeface="ヒラギノ角ゴ Pro W3" charset="0"/>
              </a:rPr>
              <a:t>z</a:t>
            </a:r>
            <a:r>
              <a:rPr lang="en-US">
                <a:ea typeface="ヒラギノ角ゴ Pro W3" charset="0"/>
                <a:cs typeface="ヒラギノ角ゴ Pro W3" charset="0"/>
              </a:rPr>
              <a:t>g&gt; = i&lt;f|L</a:t>
            </a:r>
            <a:r>
              <a:rPr lang="en-US" baseline="-25000">
                <a:ea typeface="ヒラギノ角ゴ Pro W3" charset="0"/>
                <a:cs typeface="ヒラギノ角ゴ Pro W3" charset="0"/>
              </a:rPr>
              <a:t>z</a:t>
            </a:r>
            <a:r>
              <a:rPr lang="en-US">
                <a:ea typeface="ヒラギノ角ゴ Pro W3" charset="0"/>
                <a:cs typeface="ヒラギノ角ゴ Pro W3" charset="0"/>
              </a:rPr>
              <a:t>g&gt;≠&lt;iL</a:t>
            </a:r>
            <a:r>
              <a:rPr lang="en-US" baseline="-25000">
                <a:ea typeface="ヒラギノ角ゴ Pro W3" charset="0"/>
                <a:cs typeface="ヒラギノ角ゴ Pro W3" charset="0"/>
              </a:rPr>
              <a:t>z</a:t>
            </a:r>
            <a:r>
              <a:rPr lang="en-US">
                <a:ea typeface="ヒラギノ角ゴ Pro W3" charset="0"/>
                <a:cs typeface="ヒラギノ角ゴ Pro W3" charset="0"/>
              </a:rPr>
              <a:t>f|ig&gt; = -i&lt;L</a:t>
            </a:r>
            <a:r>
              <a:rPr lang="en-US" baseline="-25000">
                <a:ea typeface="ヒラギノ角ゴ Pro W3" charset="0"/>
                <a:cs typeface="ヒラギノ角ゴ Pro W3" charset="0"/>
              </a:rPr>
              <a:t>z</a:t>
            </a:r>
            <a:r>
              <a:rPr lang="en-US">
                <a:ea typeface="ヒラギノ角ゴ Pro W3" charset="0"/>
                <a:cs typeface="ヒラギノ角ゴ Pro W3" charset="0"/>
              </a:rPr>
              <a:t>f|ig&gt;.</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L28, 0% </a:t>
            </a:r>
            <a:r>
              <a:rPr lang="en-US" b="1">
                <a:ea typeface="ヒラギノ角ゴ Pro W3" charset="0"/>
                <a:cs typeface="ヒラギノ角ゴ Pro W3" charset="0"/>
              </a:rPr>
              <a:t>[[100%]]</a:t>
            </a:r>
            <a:r>
              <a:rPr lang="en-US">
                <a:ea typeface="ヒラギノ角ゴ Pro W3" charset="0"/>
                <a:cs typeface="ヒラギノ角ゴ Pro W3" charset="0"/>
              </a:rPr>
              <a:t> 0% 0% 0%</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F086C30-153A-AD41-BD8E-DDF6A2F1907A}" type="slidenum">
              <a:rPr lang="en-US" sz="1200"/>
              <a:pPr/>
              <a:t>27</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None of these. The correct answer is y, z.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L29, 0% 78% 0% 0% </a:t>
            </a:r>
            <a:r>
              <a:rPr lang="en-US" b="1">
                <a:ea typeface="ヒラギノ角ゴ Pro W3" charset="0"/>
                <a:cs typeface="ヒラギノ角ゴ Pro W3" charset="0"/>
              </a:rPr>
              <a:t>[[22%]]</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3CBB89B-9B7C-7F48-A030-FA3E8C5A806A}" type="slidenum">
              <a:rPr lang="en-US" sz="1200"/>
              <a:pPr/>
              <a:t>28</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This equation is always true.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L29, </a:t>
            </a:r>
            <a:r>
              <a:rPr lang="en-US" b="1">
                <a:ea typeface="ヒラギノ角ゴ Pro W3" charset="0"/>
                <a:cs typeface="ヒラギノ角ゴ Pro W3" charset="0"/>
              </a:rPr>
              <a:t>[[64%]] </a:t>
            </a:r>
            <a:r>
              <a:rPr lang="en-US">
                <a:ea typeface="ヒラギノ角ゴ Pro W3" charset="0"/>
                <a:cs typeface="ヒラギノ角ゴ Pro W3" charset="0"/>
              </a:rPr>
              <a:t>14% 23%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373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71AF185-E830-1E45-9A46-F96A9BEB270E}" type="slidenum">
              <a:rPr lang="en-US" sz="1200"/>
              <a:pPr algn="r"/>
              <a:t>29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p:cNvSpPr>
          <p:nvPr>
            <p:ph type="sldImg"/>
          </p:nvPr>
        </p:nvSpPr>
        <p:spPr>
          <a:solidFill>
            <a:srgbClr val="FFFFFF"/>
          </a:solidFill>
          <a:ln/>
        </p:spPr>
      </p:sp>
      <p:sp>
        <p:nvSpPr>
          <p:cNvPr id="20483"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ea typeface="ヒラギノ角ゴ Pro W3" charset="0"/>
                <a:cs typeface="ヒラギノ角ゴ Pro W3" charset="0"/>
              </a:rPr>
              <a:t>s Answer: B, these operators commute, so you CAN construct simultaneous e-states (but of course, you could also construct states where both are uncertain, it</a:t>
            </a:r>
            <a:r>
              <a:rPr lang="ja-JP" altLang="en-US">
                <a:ea typeface="ヒラギノ角ゴ Pro W3" charset="0"/>
                <a:cs typeface="ヒラギノ角ゴ Pro W3" charset="0"/>
              </a:rPr>
              <a:t>’</a:t>
            </a:r>
            <a:r>
              <a:rPr lang="en-US">
                <a:ea typeface="ヒラギノ角ゴ Pro W3" charset="0"/>
                <a:cs typeface="ヒラギノ角ゴ Pro W3" charset="0"/>
              </a:rPr>
              <a:t>s not A!). We had very good, long discussion in our class, with students spontaneously thinking about commutators in some detail, really working it out. One student argued about </a:t>
            </a:r>
            <a:r>
              <a:rPr lang="ja-JP" altLang="en-US">
                <a:ea typeface="ヒラギノ角ゴ Pro W3" charset="0"/>
                <a:cs typeface="ヒラギノ角ゴ Pro W3" charset="0"/>
              </a:rPr>
              <a:t>“</a:t>
            </a:r>
            <a:r>
              <a:rPr lang="en-US">
                <a:ea typeface="ヒラギノ角ゴ Pro W3" charset="0"/>
                <a:cs typeface="ヒラギノ角ゴ Pro W3" charset="0"/>
              </a:rPr>
              <a:t>physical example</a:t>
            </a:r>
            <a:r>
              <a:rPr lang="ja-JP" altLang="en-US">
                <a:ea typeface="ヒラギノ角ゴ Pro W3" charset="0"/>
                <a:cs typeface="ヒラギノ角ゴ Pro W3" charset="0"/>
              </a:rPr>
              <a:t>”</a:t>
            </a:r>
            <a:r>
              <a:rPr lang="en-US">
                <a:ea typeface="ヒラギノ角ゴ Pro W3" charset="0"/>
                <a:cs typeface="ヒラギノ角ゴ Pro W3" charset="0"/>
              </a:rPr>
              <a:t> (with a wire that</a:t>
            </a:r>
            <a:r>
              <a:rPr lang="ja-JP" altLang="en-US">
                <a:ea typeface="ヒラギノ角ゴ Pro W3" charset="0"/>
                <a:cs typeface="ヒラギノ角ゴ Pro W3" charset="0"/>
              </a:rPr>
              <a:t>’</a:t>
            </a:r>
            <a:r>
              <a:rPr lang="en-US">
                <a:ea typeface="ヒラギノ角ゴ Pro W3" charset="0"/>
                <a:cs typeface="ヒラギノ角ゴ Pro W3" charset="0"/>
              </a:rPr>
              <a:t>s narrow in one dimension but not in another). Oliver followed this up by having students call out the formula for a state that did predict both with 100% accuracy. (Note that we did not fuss with the fact that </a:t>
            </a:r>
            <a:r>
              <a:rPr lang="ja-JP" altLang="en-US">
                <a:ea typeface="ヒラギノ角ゴ Pro W3" charset="0"/>
                <a:cs typeface="ヒラギノ角ゴ Pro W3" charset="0"/>
              </a:rPr>
              <a:t>“</a:t>
            </a:r>
            <a:r>
              <a:rPr lang="en-US">
                <a:ea typeface="ヒラギノ角ゴ Pro W3" charset="0"/>
                <a:cs typeface="ヒラギノ角ゴ Pro W3" charset="0"/>
              </a:rPr>
              <a:t>100% accuracy</a:t>
            </a:r>
            <a:r>
              <a:rPr lang="ja-JP" altLang="en-US">
                <a:ea typeface="ヒラギノ角ゴ Pro W3" charset="0"/>
                <a:cs typeface="ヒラギノ角ゴ Pro W3" charset="0"/>
              </a:rPr>
              <a:t>”</a:t>
            </a:r>
            <a:r>
              <a:rPr lang="en-US">
                <a:ea typeface="ヒラギノ角ゴ Pro W3" charset="0"/>
                <a:cs typeface="ヒラギノ角ゴ Pro W3" charset="0"/>
              </a:rPr>
              <a:t> isn</a:t>
            </a:r>
            <a:r>
              <a:rPr lang="ja-JP" altLang="en-US">
                <a:ea typeface="ヒラギノ角ゴ Pro W3" charset="0"/>
                <a:cs typeface="ヒラギノ角ゴ Pro W3" charset="0"/>
              </a:rPr>
              <a:t>’</a:t>
            </a:r>
            <a:r>
              <a:rPr lang="en-US">
                <a:ea typeface="ヒラギノ角ゴ Pro W3" charset="0"/>
                <a:cs typeface="ヒラギノ角ゴ Pro W3" charset="0"/>
              </a:rPr>
              <a:t>t really possible in practice for continuous variables…).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L29, 22%</a:t>
            </a:r>
            <a:r>
              <a:rPr lang="en-US" b="1">
                <a:ea typeface="ヒラギノ角ゴ Pro W3" charset="0"/>
                <a:cs typeface="ヒラギノ角ゴ Pro W3" charset="0"/>
              </a:rPr>
              <a:t> [[70%]]</a:t>
            </a:r>
            <a:r>
              <a:rPr lang="en-US">
                <a:ea typeface="ヒラギノ角ゴ Pro W3" charset="0"/>
                <a:cs typeface="ヒラギノ角ゴ Pro W3" charset="0"/>
              </a:rPr>
              <a:t> 0% 0% 9% </a:t>
            </a:r>
          </a:p>
          <a:p>
            <a:r>
              <a:rPr lang="en-US">
                <a:ea typeface="ヒラギノ角ゴ Pro W3" charset="0"/>
                <a:cs typeface="ヒラギノ角ゴ Pro W3" charset="0"/>
              </a:rPr>
              <a:t>  DeWolfe, Sp09, L29, 36%</a:t>
            </a:r>
            <a:r>
              <a:rPr lang="en-US" b="1">
                <a:ea typeface="ヒラギノ角ゴ Pro W3" charset="0"/>
                <a:cs typeface="ヒラギノ角ゴ Pro W3" charset="0"/>
              </a:rPr>
              <a:t> [[14%]]</a:t>
            </a:r>
            <a:r>
              <a:rPr lang="en-US">
                <a:ea typeface="ヒラギノ角ゴ Pro W3" charset="0"/>
                <a:cs typeface="ヒラギノ角ゴ Pro W3" charset="0"/>
              </a:rPr>
              <a:t> 36% 4% 11%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2048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35CF362A-0166-2F41-A453-A2098CD8670E}" type="slidenum">
              <a:rPr lang="en-US" sz="1200"/>
              <a:pPr algn="r"/>
              <a:t>3</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False: We cannot just flip the partial derivative because then different variables are held constant.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L30, 38% </a:t>
            </a:r>
            <a:r>
              <a:rPr lang="en-US" b="1">
                <a:ea typeface="ヒラギノ角ゴ Pro W3" charset="0"/>
                <a:cs typeface="ヒラギノ角ゴ Pro W3" charset="0"/>
              </a:rPr>
              <a:t>[[56%]] </a:t>
            </a:r>
            <a:r>
              <a:rPr lang="en-US">
                <a:ea typeface="ヒラギノ角ゴ Pro W3" charset="0"/>
                <a:cs typeface="ヒラギノ角ゴ Pro W3" charset="0"/>
              </a:rPr>
              <a:t>6%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578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3AED2C0-EF96-3C4B-8508-0D1042868642}" type="slidenum">
              <a:rPr lang="en-US" sz="1200"/>
              <a:pPr algn="r"/>
              <a:t>30</a:t>
            </a:fld>
            <a:endParaRPr 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has no </a:t>
            </a:r>
            <a:r>
              <a:rPr lang="en-US">
                <a:latin typeface="Symbol" charset="0"/>
                <a:ea typeface="ヒラギノ角ゴ Pro W3" charset="0"/>
                <a:cs typeface="ヒラギノ角ゴ Pro W3" charset="0"/>
              </a:rPr>
              <a:t>θ</a:t>
            </a:r>
            <a:r>
              <a:rPr lang="en-US">
                <a:ea typeface="ヒラギノ角ゴ Pro W3" charset="0"/>
                <a:cs typeface="ヒラギノ角ゴ Pro W3" charset="0"/>
              </a:rPr>
              <a:t>, Φ dependence: it is a constant. (Pollock) Not used in Fall, we had another variant.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L32, </a:t>
            </a:r>
            <a:r>
              <a:rPr lang="en-US" b="1">
                <a:ea typeface="ヒラギノ角ゴ Pro W3" charset="0"/>
                <a:cs typeface="ヒラギノ角ゴ Pro W3" charset="0"/>
              </a:rPr>
              <a:t>[[63%]]</a:t>
            </a:r>
            <a:r>
              <a:rPr lang="en-US">
                <a:ea typeface="ヒラギノ角ゴ Pro W3" charset="0"/>
                <a:cs typeface="ヒラギノ角ゴ Pro W3" charset="0"/>
              </a:rPr>
              <a:t> 11% 5% 21% 0%</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782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E4255861-FEE9-8C40-B171-5B6385E7B7D8}" type="slidenum">
              <a:rPr lang="en-US" sz="1200"/>
              <a:pPr algn="r"/>
              <a:t>31</a:t>
            </a:fld>
            <a:endParaRPr 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The three cross products of the unit vectors with r-hat all produce unit vectors orthogonal to r-hat.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L30, </a:t>
            </a:r>
            <a:r>
              <a:rPr lang="en-US" b="1">
                <a:ea typeface="ヒラギノ角ゴ Pro W3" charset="0"/>
                <a:cs typeface="ヒラギノ角ゴ Pro W3" charset="0"/>
              </a:rPr>
              <a:t>[[55%]] </a:t>
            </a:r>
            <a:r>
              <a:rPr lang="en-US">
                <a:ea typeface="ヒラギノ角ゴ Pro W3" charset="0"/>
                <a:cs typeface="ヒラギノ角ゴ Pro W3" charset="0"/>
              </a:rPr>
              <a:t>35% 10%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987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A1DBB91A-1E9B-C14C-9E82-35CD34953309}" type="slidenum">
              <a:rPr lang="en-US" sz="1200"/>
              <a:pPr algn="r"/>
              <a:t>32</a:t>
            </a:fld>
            <a:endParaRPr 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depends on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and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only (see question above and notice that the factor or r cancels out in the expression for L.</a:t>
            </a:r>
            <a:endParaRPr lang="en-US">
              <a:latin typeface="Symbol" charset="0"/>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20%</a:t>
            </a:r>
            <a:r>
              <a:rPr lang="en-US" b="1">
                <a:ea typeface="ヒラギノ角ゴ Pro W3" charset="0"/>
                <a:cs typeface="ヒラギノ角ゴ Pro W3" charset="0"/>
              </a:rPr>
              <a:t> [[70%]]</a:t>
            </a:r>
            <a:r>
              <a:rPr lang="en-US">
                <a:ea typeface="ヒラギノ角ゴ Pro W3" charset="0"/>
                <a:cs typeface="ヒラギノ角ゴ Pro W3" charset="0"/>
              </a:rPr>
              <a:t> 10%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192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67F3A9E3-9FB2-C34E-BCC2-50A6966EADBE}" type="slidenum">
              <a:rPr lang="en-US" sz="1200"/>
              <a:pPr algn="r"/>
              <a:t>33</a:t>
            </a:fld>
            <a:endParaRPr 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a:ln/>
        </p:spPr>
      </p:sp>
      <p:sp>
        <p:nvSpPr>
          <p:cNvPr id="839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L</a:t>
            </a:r>
            <a:r>
              <a:rPr lang="en-US" baseline="30000">
                <a:ea typeface="ヒラギノ角ゴ Pro W3" charset="0"/>
                <a:cs typeface="ヒラギノ角ゴ Pro W3" charset="0"/>
              </a:rPr>
              <a:t>2</a:t>
            </a:r>
            <a:r>
              <a:rPr lang="en-US">
                <a:ea typeface="ヒラギノ角ゴ Pro W3" charset="0"/>
                <a:cs typeface="ヒラギノ角ゴ Pro W3" charset="0"/>
              </a:rPr>
              <a:t>/2I.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L31, 29% </a:t>
            </a:r>
            <a:r>
              <a:rPr lang="en-US" b="1">
                <a:ea typeface="ヒラギノ角ゴ Pro W3" charset="0"/>
                <a:cs typeface="ヒラギノ角ゴ Pro W3" charset="0"/>
              </a:rPr>
              <a:t>[[71%]]</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39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1EB94DB-CEE2-CA47-9EE4-753AE38F6C04}" type="slidenum">
              <a:rPr lang="en-US" sz="1200"/>
              <a:pPr/>
              <a:t>34</a:t>
            </a:fld>
            <a:endParaRPr 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ln/>
        </p:spPr>
      </p:sp>
      <p:sp>
        <p:nvSpPr>
          <p:cNvPr id="860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ea typeface="ヒラギノ角ゴ Pro W3" charset="0"/>
                <a:cs typeface="ヒラギノ角ゴ Pro W3" charset="0"/>
              </a:rPr>
              <a:t>s Answer: You have to work it out! But it</a:t>
            </a:r>
            <a:r>
              <a:rPr lang="ja-JP" altLang="en-US">
                <a:ea typeface="ヒラギノ角ゴ Pro W3" charset="0"/>
                <a:cs typeface="ヒラギノ角ゴ Pro W3" charset="0"/>
              </a:rPr>
              <a:t>’</a:t>
            </a:r>
            <a:r>
              <a:rPr lang="en-US">
                <a:ea typeface="ヒラギノ角ゴ Pro W3" charset="0"/>
                <a:cs typeface="ヒラギノ角ゴ Pro W3" charset="0"/>
              </a:rPr>
              <a:t>s clearly E, and you decide by OPERATING expression E on the state |un&gt;, and find that H | a- |un&gt;  = ( En-hbar omaga) (a- |un&gt;. Interestingly, there was a lot of discussion, and some very good students were really struggling, so I was very surprised to see the 96% outcome. I wonder if there was some propagation of the </a:t>
            </a:r>
            <a:r>
              <a:rPr lang="ja-JP" altLang="en-US">
                <a:ea typeface="ヒラギノ角ゴ Pro W3" charset="0"/>
                <a:cs typeface="ヒラギノ角ゴ Pro W3" charset="0"/>
              </a:rPr>
              <a:t>“</a:t>
            </a:r>
            <a:r>
              <a:rPr lang="en-US">
                <a:ea typeface="ヒラギノ角ゴ Pro W3" charset="0"/>
                <a:cs typeface="ヒラギノ角ゴ Pro W3" charset="0"/>
              </a:rPr>
              <a:t>right answer</a:t>
            </a:r>
            <a:r>
              <a:rPr lang="ja-JP" altLang="en-US">
                <a:ea typeface="ヒラギノ角ゴ Pro W3" charset="0"/>
                <a:cs typeface="ヒラギノ角ゴ Pro W3" charset="0"/>
              </a:rPr>
              <a:t>”</a:t>
            </a:r>
            <a:r>
              <a:rPr lang="en-US">
                <a:ea typeface="ヒラギノ角ゴ Pro W3" charset="0"/>
                <a:cs typeface="ヒラギノ角ゴ Pro W3" charset="0"/>
              </a:rPr>
              <a:t> through the room – I myself found it inobvious without working it out. We thought it was very worthwhile, and we used it as the launchpad to MOTIVATE the construction of the L+ and L- operators, by using direct analogy (we talked them through the proof of this clicker question, and then guided them to think about what we want, what operator should play the role of H? (We got some </a:t>
            </a:r>
            <a:r>
              <a:rPr lang="ja-JP" altLang="en-US">
                <a:ea typeface="ヒラギノ角ゴ Pro W3" charset="0"/>
                <a:cs typeface="ヒラギノ角ゴ Pro W3" charset="0"/>
              </a:rPr>
              <a:t>“</a:t>
            </a:r>
            <a:r>
              <a:rPr lang="en-US">
                <a:ea typeface="ヒラギノ角ゴ Pro W3" charset="0"/>
                <a:cs typeface="ヒラギノ角ゴ Pro W3" charset="0"/>
              </a:rPr>
              <a:t>L^2</a:t>
            </a:r>
            <a:r>
              <a:rPr lang="ja-JP" altLang="en-US">
                <a:ea typeface="ヒラギノ角ゴ Pro W3" charset="0"/>
                <a:cs typeface="ヒラギノ角ゴ Pro W3" charset="0"/>
              </a:rPr>
              <a:t>”</a:t>
            </a:r>
            <a:r>
              <a:rPr lang="en-US">
                <a:ea typeface="ヒラギノ角ゴ Pro W3" charset="0"/>
                <a:cs typeface="ヒラギノ角ゴ Pro W3" charset="0"/>
              </a:rPr>
              <a:t>, and some </a:t>
            </a:r>
            <a:r>
              <a:rPr lang="ja-JP" altLang="en-US">
                <a:ea typeface="ヒラギノ角ゴ Pro W3" charset="0"/>
                <a:cs typeface="ヒラギノ角ゴ Pro W3" charset="0"/>
              </a:rPr>
              <a:t>“</a:t>
            </a:r>
            <a:r>
              <a:rPr lang="en-US">
                <a:ea typeface="ヒラギノ角ゴ Pro W3" charset="0"/>
                <a:cs typeface="ヒラギノ角ゴ Pro W3" charset="0"/>
              </a:rPr>
              <a:t>H</a:t>
            </a:r>
            <a:r>
              <a:rPr lang="ja-JP" altLang="en-US">
                <a:ea typeface="ヒラギノ角ゴ Pro W3" charset="0"/>
                <a:cs typeface="ヒラギノ角ゴ Pro W3" charset="0"/>
              </a:rPr>
              <a:t>”</a:t>
            </a:r>
            <a:r>
              <a:rPr lang="en-US">
                <a:ea typeface="ヒラギノ角ゴ Pro W3" charset="0"/>
                <a:cs typeface="ヒラギノ角ゴ Pro W3" charset="0"/>
              </a:rPr>
              <a:t>, until finally it settled on </a:t>
            </a:r>
            <a:r>
              <a:rPr lang="ja-JP" altLang="en-US">
                <a:ea typeface="ヒラギノ角ゴ Pro W3" charset="0"/>
                <a:cs typeface="ヒラギノ角ゴ Pro W3" charset="0"/>
              </a:rPr>
              <a:t>“</a:t>
            </a:r>
            <a:r>
              <a:rPr lang="en-US">
                <a:ea typeface="ヒラギノ角ゴ Pro W3" charset="0"/>
                <a:cs typeface="ヒラギノ角ゴ Pro W3" charset="0"/>
              </a:rPr>
              <a:t>Oh, we want to raise Lz</a:t>
            </a:r>
            <a:r>
              <a:rPr lang="ja-JP" altLang="en-US">
                <a:ea typeface="ヒラギノ角ゴ Pro W3" charset="0"/>
                <a:cs typeface="ヒラギノ角ゴ Pro W3" charset="0"/>
              </a:rPr>
              <a:t>”</a:t>
            </a:r>
            <a:r>
              <a:rPr lang="en-US">
                <a:ea typeface="ヒラギノ角ゴ Pro W3" charset="0"/>
                <a:cs typeface="ヒラギノ角ゴ Pro W3" charset="0"/>
              </a:rPr>
              <a:t>, and so 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L34 (preclass question), 0% 0% 0% 4%</a:t>
            </a:r>
            <a:r>
              <a:rPr lang="en-US" b="1">
                <a:ea typeface="ヒラギノ角ゴ Pro W3" charset="0"/>
                <a:cs typeface="ヒラギノ角ゴ Pro W3" charset="0"/>
              </a:rPr>
              <a:t> [[96%]]</a:t>
            </a:r>
          </a:p>
          <a:p>
            <a:r>
              <a:rPr lang="en-US" b="1">
                <a:ea typeface="ヒラギノ角ゴ Pro W3" charset="0"/>
                <a:cs typeface="ヒラギノ角ゴ Pro W3" charset="0"/>
              </a:rPr>
              <a:t>  </a:t>
            </a:r>
            <a:r>
              <a:rPr lang="en-US">
                <a:ea typeface="ヒラギノ角ゴ Pro W3" charset="0"/>
                <a:cs typeface="ヒラギノ角ゴ Pro W3" charset="0"/>
              </a:rPr>
              <a:t>DeWolfe, Sp09, L34, 0% 22% 0% 25%</a:t>
            </a:r>
            <a:r>
              <a:rPr lang="en-US" b="1">
                <a:ea typeface="ヒラギノ角ゴ Pro W3" charset="0"/>
                <a:cs typeface="ヒラギノ角ゴ Pro W3" charset="0"/>
              </a:rPr>
              <a:t> [[53%]]</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8602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D59F2C9-7A9A-BF49-B3A3-31DDC558EFA5}" type="slidenum">
              <a:rPr lang="en-US" sz="1200"/>
              <a:pPr algn="r"/>
              <a:t>35</a:t>
            </a:fld>
            <a:endParaRPr 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a:ln/>
        </p:spPr>
      </p:sp>
      <p:sp>
        <p:nvSpPr>
          <p:cNvPr id="880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L</a:t>
            </a:r>
            <a:r>
              <a:rPr lang="en-US" baseline="30000">
                <a:ea typeface="ヒラギノ角ゴ Pro W3" charset="0"/>
                <a:cs typeface="ヒラギノ角ゴ Pro W3" charset="0"/>
              </a:rPr>
              <a:t>2</a:t>
            </a:r>
            <a:r>
              <a:rPr lang="en-US">
                <a:ea typeface="ヒラギノ角ゴ Pro W3" charset="0"/>
                <a:cs typeface="ヒラギノ角ゴ Pro W3" charset="0"/>
              </a:rPr>
              <a:t> commutes with L</a:t>
            </a:r>
            <a:r>
              <a:rPr lang="en-US" baseline="-25000">
                <a:ea typeface="ヒラギノ角ゴ Pro W3" charset="0"/>
                <a:cs typeface="ヒラギノ角ゴ Pro W3" charset="0"/>
              </a:rPr>
              <a:t>x</a:t>
            </a:r>
            <a:r>
              <a:rPr lang="en-US">
                <a:ea typeface="ヒラギノ角ゴ Pro W3" charset="0"/>
                <a:cs typeface="ヒラギノ角ゴ Pro W3" charset="0"/>
              </a:rPr>
              <a:t> , L</a:t>
            </a:r>
            <a:r>
              <a:rPr lang="en-US" baseline="-25000">
                <a:ea typeface="ヒラギノ角ゴ Pro W3" charset="0"/>
                <a:cs typeface="ヒラギノ角ゴ Pro W3" charset="0"/>
              </a:rPr>
              <a:t>y</a:t>
            </a:r>
            <a:r>
              <a:rPr lang="en-US">
                <a:ea typeface="ヒラギノ角ゴ Pro W3" charset="0"/>
                <a:cs typeface="ヒラギノ角ゴ Pro W3" charset="0"/>
              </a:rPr>
              <a:t> , and L</a:t>
            </a:r>
            <a:r>
              <a:rPr lang="en-US" baseline="-25000">
                <a:ea typeface="ヒラギノ角ゴ Pro W3" charset="0"/>
                <a:cs typeface="ヒラギノ角ゴ Pro W3" charset="0"/>
              </a:rPr>
              <a:t>z</a:t>
            </a:r>
            <a:r>
              <a:rPr lang="en-US">
                <a:ea typeface="ヒラギノ角ゴ Pro W3" charset="0"/>
                <a:cs typeface="ヒラギノ角ゴ Pro W3" charset="0"/>
              </a:rPr>
              <a:t>,  so L</a:t>
            </a:r>
            <a:r>
              <a:rPr lang="en-US" baseline="30000">
                <a:ea typeface="ヒラギノ角ゴ Pro W3" charset="0"/>
                <a:cs typeface="ヒラギノ角ゴ Pro W3" charset="0"/>
              </a:rPr>
              <a:t>2</a:t>
            </a:r>
            <a:r>
              <a:rPr lang="en-US">
                <a:ea typeface="ヒラギノ角ゴ Pro W3" charset="0"/>
                <a:cs typeface="ヒラギノ角ゴ Pro W3" charset="0"/>
              </a:rPr>
              <a:t> commutes with any linear combination of L</a:t>
            </a:r>
            <a:r>
              <a:rPr lang="en-US" baseline="-25000">
                <a:ea typeface="ヒラギノ角ゴ Pro W3" charset="0"/>
                <a:cs typeface="ヒラギノ角ゴ Pro W3" charset="0"/>
              </a:rPr>
              <a:t>x</a:t>
            </a:r>
            <a:r>
              <a:rPr lang="en-US">
                <a:ea typeface="ヒラギノ角ゴ Pro W3" charset="0"/>
                <a:cs typeface="ヒラギノ角ゴ Pro W3" charset="0"/>
              </a:rPr>
              <a:t> , L</a:t>
            </a:r>
            <a:r>
              <a:rPr lang="en-US" baseline="-25000">
                <a:ea typeface="ヒラギノ角ゴ Pro W3" charset="0"/>
                <a:cs typeface="ヒラギノ角ゴ Pro W3" charset="0"/>
              </a:rPr>
              <a:t>y</a:t>
            </a:r>
            <a:r>
              <a:rPr lang="en-US">
                <a:ea typeface="ヒラギノ角ゴ Pro W3" charset="0"/>
                <a:cs typeface="ヒラギノ角ゴ Pro W3" charset="0"/>
              </a:rPr>
              <a:t> , and L</a:t>
            </a:r>
            <a:r>
              <a:rPr lang="en-US" baseline="-25000">
                <a:ea typeface="ヒラギノ角ゴ Pro W3" charset="0"/>
                <a:cs typeface="ヒラギノ角ゴ Pro W3" charset="0"/>
              </a:rPr>
              <a:t>z</a:t>
            </a:r>
            <a:r>
              <a:rPr lang="en-US">
                <a:ea typeface="ヒラギノ角ゴ Pro W3" charset="0"/>
                <a:cs typeface="ヒラギノ角ゴ Pro W3" charset="0"/>
              </a:rPr>
              <a:t>.</a:t>
            </a:r>
            <a:r>
              <a:rPr lang="en-US" b="1">
                <a:ea typeface="ヒラギノ角ゴ Pro W3" charset="0"/>
                <a:cs typeface="ヒラギノ角ゴ Pro W3" charset="0"/>
              </a:rPr>
              <a:t> </a:t>
            </a:r>
            <a:r>
              <a:rPr lang="en-US">
                <a:ea typeface="ヒラギノ角ゴ Pro W3" charset="0"/>
                <a:cs typeface="ヒラギノ角ゴ Pro W3" charset="0"/>
              </a:rPr>
              <a:t>(Pollock) We tried to make it slightly harder (?) by removing the L+ = Lx + iLy from the clicker question. We didn</a:t>
            </a:r>
            <a:r>
              <a:rPr lang="ja-JP" altLang="en-US">
                <a:ea typeface="ヒラギノ角ゴ Pro W3" charset="0"/>
                <a:cs typeface="ヒラギノ角ゴ Pro W3" charset="0"/>
              </a:rPr>
              <a:t>’</a:t>
            </a:r>
            <a:r>
              <a:rPr lang="en-US">
                <a:ea typeface="ヒラギノ角ゴ Pro W3" charset="0"/>
                <a:cs typeface="ヒラギノ角ゴ Pro W3" charset="0"/>
              </a:rPr>
              <a:t>t hear any reasons for </a:t>
            </a:r>
            <a:r>
              <a:rPr lang="ja-JP" altLang="en-US">
                <a:ea typeface="ヒラギノ角ゴ Pro W3" charset="0"/>
                <a:cs typeface="ヒラギノ角ゴ Pro W3" charset="0"/>
              </a:rPr>
              <a:t>“</a:t>
            </a:r>
            <a:r>
              <a:rPr lang="en-US">
                <a:ea typeface="ヒラギノ角ゴ Pro W3" charset="0"/>
                <a:cs typeface="ヒラギノ角ゴ Pro W3" charset="0"/>
              </a:rPr>
              <a:t>No</a:t>
            </a:r>
            <a:r>
              <a:rPr lang="ja-JP" altLang="en-US">
                <a:ea typeface="ヒラギノ角ゴ Pro W3" charset="0"/>
                <a:cs typeface="ヒラギノ角ゴ Pro W3" charset="0"/>
              </a:rPr>
              <a:t>”</a:t>
            </a:r>
            <a:r>
              <a:rPr lang="en-US">
                <a:ea typeface="ヒラギノ角ゴ Pro W3" charset="0"/>
                <a:cs typeface="ヒラギノ角ゴ Pro W3" charset="0"/>
              </a:rPr>
              <a:t>, so I don</a:t>
            </a:r>
            <a:r>
              <a:rPr lang="ja-JP" altLang="en-US">
                <a:ea typeface="ヒラギノ角ゴ Pro W3" charset="0"/>
                <a:cs typeface="ヒラギノ角ゴ Pro W3" charset="0"/>
              </a:rPr>
              <a:t>’</a:t>
            </a:r>
            <a:r>
              <a:rPr lang="en-US">
                <a:ea typeface="ヒラギノ角ゴ Pro W3" charset="0"/>
                <a:cs typeface="ヒラギノ角ゴ Pro W3" charset="0"/>
              </a:rPr>
              <a:t>t know what they were thinking.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L34, </a:t>
            </a:r>
            <a:r>
              <a:rPr lang="en-US" b="1">
                <a:ea typeface="ヒラギノ角ゴ Pro W3" charset="0"/>
                <a:cs typeface="ヒラギノ角ゴ Pro W3" charset="0"/>
              </a:rPr>
              <a:t>[[100%]] </a:t>
            </a:r>
            <a:r>
              <a:rPr lang="en-US">
                <a:ea typeface="ヒラギノ角ゴ Pro W3" charset="0"/>
                <a:cs typeface="ヒラギノ角ゴ Pro W3" charset="0"/>
              </a:rPr>
              <a:t>0% 0% 0% 0% </a:t>
            </a:r>
          </a:p>
          <a:p>
            <a:r>
              <a:rPr lang="en-US">
                <a:ea typeface="ヒラギノ角ゴ Pro W3" charset="0"/>
                <a:cs typeface="ヒラギノ角ゴ Pro W3" charset="0"/>
              </a:rPr>
              <a:t>  Pollock, Fa08, </a:t>
            </a:r>
            <a:r>
              <a:rPr lang="en-US" b="1">
                <a:ea typeface="ヒラギノ角ゴ Pro W3" charset="0"/>
                <a:cs typeface="ヒラギノ角ゴ Pro W3" charset="0"/>
              </a:rPr>
              <a:t>[[85%]] </a:t>
            </a:r>
            <a:r>
              <a:rPr lang="en-US">
                <a:ea typeface="ヒラギノ角ゴ Pro W3" charset="0"/>
                <a:cs typeface="ヒラギノ角ゴ Pro W3" charset="0"/>
              </a:rPr>
              <a:t>15%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472A478-8884-C543-A2D7-A03A46CB59AE}" type="slidenum">
              <a:rPr lang="en-US" sz="1200"/>
              <a:pPr/>
              <a:t>36</a:t>
            </a:fld>
            <a:endParaRPr 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ea typeface="ヒラギノ角ゴ Pro W3" charset="0"/>
                <a:cs typeface="ヒラギノ角ゴ Pro W3" charset="0"/>
              </a:rPr>
              <a:t>INSTRUCTOR NOTES: </a:t>
            </a:r>
            <a:r>
              <a:rPr lang="en-US" dirty="0">
                <a:ea typeface="ヒラギノ角ゴ Pro W3" charset="0"/>
                <a:cs typeface="ヒラギノ角ゴ Pro W3" charset="0"/>
              </a:rPr>
              <a:t>(Pollock) Answer: Lx is </a:t>
            </a:r>
            <a:r>
              <a:rPr lang="en-US" dirty="0" err="1">
                <a:ea typeface="ヒラギノ角ゴ Pro W3" charset="0"/>
                <a:cs typeface="ヒラギノ角ゴ Pro W3" charset="0"/>
              </a:rPr>
              <a:t>Hermitian</a:t>
            </a:r>
            <a:r>
              <a:rPr lang="en-US" dirty="0">
                <a:ea typeface="ヒラギノ角ゴ Pro W3" charset="0"/>
                <a:cs typeface="ヒラギノ角ゴ Pro W3" charset="0"/>
              </a:rPr>
              <a:t>, so &lt;Lx^2&gt; is non-negative. So the two </a:t>
            </a:r>
            <a:r>
              <a:rPr lang="en-US" dirty="0" err="1">
                <a:ea typeface="ヒラギノ角ゴ Pro W3" charset="0"/>
                <a:cs typeface="ヒラギノ角ゴ Pro W3" charset="0"/>
              </a:rPr>
              <a:t>unspecefied</a:t>
            </a:r>
            <a:r>
              <a:rPr lang="en-US" dirty="0">
                <a:ea typeface="ヒラギノ角ゴ Pro W3" charset="0"/>
                <a:cs typeface="ヒラギノ角ゴ Pro W3" charset="0"/>
              </a:rPr>
              <a:t> terms can be 0 or &gt;0, thus A or B must be true.( I had actually thought A was true, but during the discussion, our students convinced that in general, only B is true, one or more of &lt;Lx^2&gt; and &lt;Ly^2&gt; must be nonzero (think of the uncertainty principle which tells us sigma Lx * sigma Ly &gt;= </a:t>
            </a:r>
            <a:r>
              <a:rPr lang="en-US" dirty="0" err="1">
                <a:ea typeface="ヒラギノ角ゴ Pro W3" charset="0"/>
                <a:cs typeface="ヒラギノ角ゴ Pro W3" charset="0"/>
              </a:rPr>
              <a:t>hbar</a:t>
            </a:r>
            <a:r>
              <a:rPr lang="en-US" dirty="0">
                <a:ea typeface="ヒラギノ角ゴ Pro W3" charset="0"/>
                <a:cs typeface="ヒラギノ角ゴ Pro W3" charset="0"/>
              </a:rPr>
              <a:t>/2, so they *can</a:t>
            </a:r>
            <a:r>
              <a:rPr lang="ja-JP" altLang="en-US" dirty="0">
                <a:ea typeface="ヒラギノ角ゴ Pro W3" charset="0"/>
                <a:cs typeface="ヒラギノ角ゴ Pro W3" charset="0"/>
              </a:rPr>
              <a:t>’</a:t>
            </a:r>
            <a:r>
              <a:rPr lang="en-US" dirty="0">
                <a:ea typeface="ヒラギノ角ゴ Pro W3" charset="0"/>
                <a:cs typeface="ヒラギノ角ゴ Pro W3" charset="0"/>
              </a:rPr>
              <a:t>t* both be zero (except in the special case L=0). In any case, this led to great discussion, it was nice to have the students teach us something! </a:t>
            </a:r>
            <a:endParaRPr lang="en-US" b="1" dirty="0">
              <a:ea typeface="ヒラギノ角ゴ Pro W3" charset="0"/>
              <a:cs typeface="ヒラギノ角ゴ Pro W3" charset="0"/>
            </a:endParaRPr>
          </a:p>
          <a:p>
            <a:r>
              <a:rPr lang="en-US" b="1" dirty="0">
                <a:ea typeface="ヒラギノ角ゴ Pro W3" charset="0"/>
                <a:cs typeface="ヒラギノ角ゴ Pro W3" charset="0"/>
              </a:rPr>
              <a:t>USED IN:</a:t>
            </a:r>
            <a:r>
              <a:rPr lang="en-US" dirty="0">
                <a:ea typeface="ヒラギノ角ゴ Pro W3" charset="0"/>
                <a:cs typeface="ヒラギノ角ゴ Pro W3" charset="0"/>
              </a:rPr>
              <a:t> </a:t>
            </a:r>
          </a:p>
          <a:p>
            <a:r>
              <a:rPr lang="en-US" dirty="0">
                <a:ea typeface="ヒラギノ角ゴ Pro W3" charset="0"/>
                <a:cs typeface="ヒラギノ角ゴ Pro W3" charset="0"/>
              </a:rPr>
              <a:t>  Pollock, Fa08, L34, 46% </a:t>
            </a:r>
            <a:r>
              <a:rPr lang="en-US" b="1" dirty="0">
                <a:ea typeface="ヒラギノ角ゴ Pro W3" charset="0"/>
                <a:cs typeface="ヒラギノ角ゴ Pro W3" charset="0"/>
              </a:rPr>
              <a:t>[[54%]]</a:t>
            </a:r>
            <a:r>
              <a:rPr lang="en-US" dirty="0">
                <a:ea typeface="ヒラギノ角ゴ Pro W3" charset="0"/>
                <a:cs typeface="ヒラギノ角ゴ Pro W3" charset="0"/>
              </a:rPr>
              <a:t> 0% 0% 0%</a:t>
            </a:r>
            <a:endParaRPr lang="en-US" b="1" dirty="0">
              <a:ea typeface="ヒラギノ角ゴ Pro W3" charset="0"/>
              <a:cs typeface="ヒラギノ角ゴ Pro W3" charset="0"/>
            </a:endParaRPr>
          </a:p>
          <a:p>
            <a:r>
              <a:rPr lang="en-US" b="1" dirty="0">
                <a:ea typeface="ヒラギノ角ゴ Pro W3" charset="0"/>
                <a:cs typeface="ヒラギノ角ゴ Pro W3" charset="0"/>
              </a:rPr>
              <a:t>CORRECT ANSWER:</a:t>
            </a:r>
            <a:r>
              <a:rPr lang="en-US" dirty="0">
                <a:ea typeface="ヒラギノ角ゴ Pro W3" charset="0"/>
                <a:cs typeface="ヒラギノ角ゴ Pro W3" charset="0"/>
              </a:rPr>
              <a:t> A</a:t>
            </a:r>
            <a:endParaRPr lang="en-US" b="1" dirty="0">
              <a:ea typeface="ヒラギノ角ゴ Pro W3" charset="0"/>
              <a:cs typeface="ヒラギノ角ゴ Pro W3" charset="0"/>
            </a:endParaRPr>
          </a:p>
          <a:p>
            <a:r>
              <a:rPr lang="en-US" b="1" dirty="0">
                <a:ea typeface="ヒラギノ角ゴ Pro W3" charset="0"/>
                <a:cs typeface="ヒラギノ角ゴ Pro W3" charset="0"/>
              </a:rPr>
              <a:t>WRITTEN BY:</a:t>
            </a:r>
            <a:r>
              <a:rPr lang="en-US" dirty="0">
                <a:ea typeface="ヒラギノ角ゴ Pro W3" charset="0"/>
                <a:cs typeface="ヒラギノ角ゴ Pro W3" charset="0"/>
              </a:rPr>
              <a:t> Steven Pollock and Oliver </a:t>
            </a:r>
            <a:r>
              <a:rPr lang="en-US" dirty="0" err="1">
                <a:ea typeface="ヒラギノ角ゴ Pro W3" charset="0"/>
                <a:cs typeface="ヒラギノ角ゴ Pro W3" charset="0"/>
              </a:rPr>
              <a:t>DeWolfe</a:t>
            </a:r>
            <a:r>
              <a:rPr lang="en-US" dirty="0">
                <a:ea typeface="ヒラギノ角ゴ Pro W3" charset="0"/>
                <a:cs typeface="ヒラギノ角ゴ Pro W3" charset="0"/>
              </a:rPr>
              <a:t> (CU-Boulder)</a:t>
            </a:r>
          </a:p>
        </p:txBody>
      </p:sp>
      <p:sp>
        <p:nvSpPr>
          <p:cNvPr id="90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330EB4B-F850-2C43-A556-B168995F7837}" type="slidenum">
              <a:rPr lang="en-US" sz="1200"/>
              <a:pPr/>
              <a:t>37</a:t>
            </a:fld>
            <a:endParaRPr 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always.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L28, </a:t>
            </a:r>
            <a:r>
              <a:rPr lang="en-US" b="1">
                <a:ea typeface="ヒラギノ角ゴ Pro W3" charset="0"/>
                <a:cs typeface="ヒラギノ角ゴ Pro W3" charset="0"/>
              </a:rPr>
              <a:t>[[100%]]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5A721F4-E817-3943-ADD7-0F5221F623A5}" type="slidenum">
              <a:rPr lang="en-US" sz="1200"/>
              <a:pPr/>
              <a:t>38</a:t>
            </a:fld>
            <a:endParaRPr lang="en-US"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ħ</a:t>
            </a:r>
            <a:r>
              <a:rPr lang="en-US" baseline="30000">
                <a:ea typeface="ヒラギノ角ゴ Pro W3" charset="0"/>
                <a:cs typeface="ヒラギノ角ゴ Pro W3" charset="0"/>
              </a:rPr>
              <a:t>2</a:t>
            </a:r>
            <a:r>
              <a:rPr lang="en-US">
                <a:ea typeface="ヒラギノ角ゴ Pro W3" charset="0"/>
                <a:cs typeface="ヒラギノ角ゴ Pro W3" charset="0"/>
              </a:rPr>
              <a:t>(</a:t>
            </a:r>
            <a:r>
              <a:rPr lang="en-US">
                <a:latin typeface="Symbol" charset="0"/>
                <a:ea typeface="ヒラギノ角ゴ Pro W3" charset="0"/>
                <a:cs typeface="ヒラギノ角ゴ Pro W3" charset="0"/>
              </a:rPr>
              <a:t>l</a:t>
            </a:r>
            <a:r>
              <a:rPr lang="en-US" baseline="30000">
                <a:ea typeface="ヒラギノ角ゴ Pro W3" charset="0"/>
                <a:cs typeface="ヒラギノ角ゴ Pro W3" charset="0"/>
              </a:rPr>
              <a:t>2</a:t>
            </a:r>
            <a:r>
              <a:rPr lang="en-US">
                <a:ea typeface="ヒラギノ角ゴ Pro W3" charset="0"/>
                <a:cs typeface="ヒラギノ角ゴ Pro W3" charset="0"/>
              </a:rPr>
              <a:t>+1). (Pollock) We changed the notation and answers around a bit to make some other tempting answers, but sure, it</a:t>
            </a:r>
            <a:r>
              <a:rPr lang="ja-JP" altLang="en-US">
                <a:ea typeface="ヒラギノ角ゴ Pro W3" charset="0"/>
                <a:cs typeface="ヒラギノ角ゴ Pro W3" charset="0"/>
              </a:rPr>
              <a:t>’</a:t>
            </a:r>
            <a:r>
              <a:rPr lang="en-US">
                <a:ea typeface="ヒラギノ角ゴ Pro W3" charset="0"/>
                <a:cs typeface="ヒラギノ角ゴ Pro W3" charset="0"/>
              </a:rPr>
              <a:t>s D. </a:t>
            </a:r>
          </a:p>
          <a:p>
            <a:r>
              <a:rPr lang="en-US">
                <a:ea typeface="ヒラギノ角ゴ Pro W3" charset="0"/>
                <a:cs typeface="ヒラギノ角ゴ Pro W3" charset="0"/>
              </a:rPr>
              <a:t>They have to realize that L+ on YlM(max) must vanish. Let to good discussion, not so much about the particulars, but having them argue to themselves about what L+ will do, and why. Students were pretty confused about the logic, I think, I was glad we broke up the formal derivation on the board with this little exercise.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L28, </a:t>
            </a:r>
            <a:r>
              <a:rPr lang="en-US" b="1">
                <a:ea typeface="ヒラギノ角ゴ Pro W3" charset="0"/>
                <a:cs typeface="ヒラギノ角ゴ Pro W3" charset="0"/>
              </a:rPr>
              <a:t>[[88%]]</a:t>
            </a:r>
            <a:r>
              <a:rPr lang="en-US">
                <a:ea typeface="ヒラギノ角ゴ Pro W3" charset="0"/>
                <a:cs typeface="ヒラギノ角ゴ Pro W3" charset="0"/>
              </a:rPr>
              <a:t> 6% 6% 0% 0% (A used to be correct)</a:t>
            </a:r>
          </a:p>
          <a:p>
            <a:r>
              <a:rPr lang="en-US">
                <a:ea typeface="ヒラギノ角ゴ Pro W3" charset="0"/>
                <a:cs typeface="ヒラギノ角ゴ Pro W3" charset="0"/>
              </a:rPr>
              <a:t>  Pollock, Fa08, L34, 12% 4% 12% </a:t>
            </a:r>
            <a:r>
              <a:rPr lang="en-US" b="1">
                <a:ea typeface="ヒラギノ角ゴ Pro W3" charset="0"/>
                <a:cs typeface="ヒラギノ角ゴ Pro W3" charset="0"/>
              </a:rPr>
              <a:t>[[73%]]</a:t>
            </a:r>
            <a:r>
              <a:rPr lang="en-US">
                <a:ea typeface="ヒラギノ角ゴ Pro W3" charset="0"/>
                <a:cs typeface="ヒラギノ角ゴ Pro W3" charset="0"/>
              </a:rPr>
              <a:t>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modified by Steven Pollock and Oliver DeWolfe (CU-Boulder)</a:t>
            </a:r>
          </a:p>
        </p:txBody>
      </p:sp>
      <p:sp>
        <p:nvSpPr>
          <p:cNvPr id="942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5190D12-8FDD-1749-B4AA-5543BAA24FD5}" type="slidenum">
              <a:rPr lang="en-US" sz="1200"/>
              <a:pPr/>
              <a:t>39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solidFill>
            <a:srgbClr val="FFFFFF"/>
          </a:solidFill>
          <a:ln/>
        </p:spPr>
      </p:sp>
      <p:sp>
        <p:nvSpPr>
          <p:cNvPr id="22531"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a:ea typeface="ヒラギノ角ゴ Pro W3" charset="0"/>
                <a:cs typeface="ヒラギノ角ゴ Pro W3" charset="0"/>
              </a:rPr>
              <a:t>WRITTEN BY: Mike Dubson (CU-Boulder)</a:t>
            </a:r>
          </a:p>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Ĥ</a:t>
            </a:r>
            <a:r>
              <a:rPr lang="en-US" baseline="-25000">
                <a:ea typeface="ヒラギノ角ゴ Pro W3" charset="0"/>
                <a:cs typeface="ヒラギノ角ゴ Pro W3" charset="0"/>
              </a:rPr>
              <a:t>x</a:t>
            </a:r>
            <a:r>
              <a:rPr lang="en-US">
                <a:ea typeface="ヒラギノ角ゴ Pro W3" charset="0"/>
                <a:cs typeface="ヒラギノ角ゴ Pro W3" charset="0"/>
              </a:rPr>
              <a:t>ψ(x,y,z) = Ĥ</a:t>
            </a:r>
            <a:r>
              <a:rPr lang="en-US" baseline="-25000">
                <a:ea typeface="ヒラギノ角ゴ Pro W3" charset="0"/>
                <a:cs typeface="ヒラギノ角ゴ Pro W3" charset="0"/>
              </a:rPr>
              <a:t>x</a:t>
            </a:r>
            <a:r>
              <a:rPr lang="en-US">
                <a:ea typeface="ヒラギノ角ゴ Pro W3" charset="0"/>
                <a:cs typeface="ヒラギノ角ゴ Pro W3" charset="0"/>
              </a:rPr>
              <a:t>ψ</a:t>
            </a:r>
            <a:r>
              <a:rPr lang="en-US" baseline="-25000">
                <a:ea typeface="ヒラギノ角ゴ Pro W3" charset="0"/>
                <a:cs typeface="ヒラギノ角ゴ Pro W3" charset="0"/>
              </a:rPr>
              <a:t>1</a:t>
            </a:r>
            <a:r>
              <a:rPr lang="en-US">
                <a:ea typeface="ヒラギノ角ゴ Pro W3" charset="0"/>
                <a:cs typeface="ヒラギノ角ゴ Pro W3" charset="0"/>
              </a:rPr>
              <a:t>(x) ψ</a:t>
            </a:r>
            <a:r>
              <a:rPr lang="en-US" baseline="-25000">
                <a:ea typeface="ヒラギノ角ゴ Pro W3" charset="0"/>
                <a:cs typeface="ヒラギノ角ゴ Pro W3" charset="0"/>
              </a:rPr>
              <a:t>2</a:t>
            </a:r>
            <a:r>
              <a:rPr lang="en-US">
                <a:ea typeface="ヒラギノ角ゴ Pro W3" charset="0"/>
                <a:cs typeface="ヒラギノ角ゴ Pro W3" charset="0"/>
              </a:rPr>
              <a:t>(y) ψ</a:t>
            </a:r>
            <a:r>
              <a:rPr lang="en-US" baseline="-25000">
                <a:ea typeface="ヒラギノ角ゴ Pro W3" charset="0"/>
                <a:cs typeface="ヒラギノ角ゴ Pro W3" charset="0"/>
              </a:rPr>
              <a:t>3</a:t>
            </a:r>
            <a:r>
              <a:rPr lang="en-US">
                <a:ea typeface="ヒラギノ角ゴ Pro W3" charset="0"/>
                <a:cs typeface="ヒラギノ角ゴ Pro W3" charset="0"/>
              </a:rPr>
              <a:t>(z) = ψ</a:t>
            </a:r>
            <a:r>
              <a:rPr lang="en-US" baseline="-25000">
                <a:ea typeface="ヒラギノ角ゴ Pro W3" charset="0"/>
                <a:cs typeface="ヒラギノ角ゴ Pro W3" charset="0"/>
              </a:rPr>
              <a:t>2</a:t>
            </a:r>
            <a:r>
              <a:rPr lang="en-US">
                <a:ea typeface="ヒラギノ角ゴ Pro W3" charset="0"/>
                <a:cs typeface="ヒラギノ角ゴ Pro W3" charset="0"/>
              </a:rPr>
              <a:t>(y) ψ</a:t>
            </a:r>
            <a:r>
              <a:rPr lang="en-US" baseline="-25000">
                <a:ea typeface="ヒラギノ角ゴ Pro W3" charset="0"/>
                <a:cs typeface="ヒラギノ角ゴ Pro W3" charset="0"/>
              </a:rPr>
              <a:t>3</a:t>
            </a:r>
            <a:r>
              <a:rPr lang="en-US">
                <a:ea typeface="ヒラギノ角ゴ Pro W3" charset="0"/>
                <a:cs typeface="ヒラギノ角ゴ Pro W3" charset="0"/>
              </a:rPr>
              <a:t>(z) Ĥ</a:t>
            </a:r>
            <a:r>
              <a:rPr lang="en-US" baseline="-25000">
                <a:ea typeface="ヒラギノ角ゴ Pro W3" charset="0"/>
                <a:cs typeface="ヒラギノ角ゴ Pro W3" charset="0"/>
              </a:rPr>
              <a:t>x</a:t>
            </a:r>
            <a:r>
              <a:rPr lang="en-US">
                <a:ea typeface="ヒラギノ角ゴ Pro W3" charset="0"/>
                <a:cs typeface="ヒラギノ角ゴ Pro W3" charset="0"/>
              </a:rPr>
              <a:t>ψ</a:t>
            </a:r>
            <a:r>
              <a:rPr lang="en-US" baseline="-25000">
                <a:ea typeface="ヒラギノ角ゴ Pro W3" charset="0"/>
                <a:cs typeface="ヒラギノ角ゴ Pro W3" charset="0"/>
              </a:rPr>
              <a:t>1</a:t>
            </a:r>
            <a:r>
              <a:rPr lang="en-US">
                <a:ea typeface="ヒラギノ角ゴ Pro W3" charset="0"/>
                <a:cs typeface="ヒラギノ角ゴ Pro W3" charset="0"/>
              </a:rPr>
              <a:t>(x) = E</a:t>
            </a:r>
            <a:r>
              <a:rPr lang="en-US" baseline="-25000">
                <a:ea typeface="ヒラギノ角ゴ Pro W3" charset="0"/>
                <a:cs typeface="ヒラギノ角ゴ Pro W3" charset="0"/>
              </a:rPr>
              <a:t>1</a:t>
            </a:r>
            <a:r>
              <a:rPr lang="en-US" baseline="30000">
                <a:latin typeface="Wingdings" charset="0"/>
                <a:ea typeface="ヒラギノ角ゴ Pro W3" charset="0"/>
                <a:cs typeface="ヒラギノ角ゴ Pro W3" charset="0"/>
              </a:rPr>
              <a:t>.</a:t>
            </a:r>
            <a:r>
              <a:rPr lang="en-US">
                <a:ea typeface="ヒラギノ角ゴ Pro W3" charset="0"/>
                <a:cs typeface="ヒラギノ角ゴ Pro W3" charset="0"/>
              </a:rPr>
              <a:t>ψ</a:t>
            </a:r>
            <a:r>
              <a:rPr lang="en-US" baseline="-25000">
                <a:ea typeface="ヒラギノ角ゴ Pro W3" charset="0"/>
                <a:cs typeface="ヒラギノ角ゴ Pro W3" charset="0"/>
              </a:rPr>
              <a:t>1</a:t>
            </a:r>
            <a:r>
              <a:rPr lang="en-US">
                <a:ea typeface="ヒラギノ角ゴ Pro W3" charset="0"/>
                <a:cs typeface="ヒラギノ角ゴ Pro W3" charset="0"/>
              </a:rPr>
              <a:t>(x) ψ</a:t>
            </a:r>
            <a:r>
              <a:rPr lang="en-US" baseline="-25000">
                <a:ea typeface="ヒラギノ角ゴ Pro W3" charset="0"/>
                <a:cs typeface="ヒラギノ角ゴ Pro W3" charset="0"/>
              </a:rPr>
              <a:t>2</a:t>
            </a:r>
            <a:r>
              <a:rPr lang="en-US">
                <a:ea typeface="ヒラギノ角ゴ Pro W3" charset="0"/>
                <a:cs typeface="ヒラギノ角ゴ Pro W3" charset="0"/>
              </a:rPr>
              <a:t>(y) ψ</a:t>
            </a:r>
            <a:r>
              <a:rPr lang="en-US" baseline="-25000">
                <a:ea typeface="ヒラギノ角ゴ Pro W3" charset="0"/>
                <a:cs typeface="ヒラギノ角ゴ Pro W3" charset="0"/>
              </a:rPr>
              <a:t>3</a:t>
            </a:r>
            <a:r>
              <a:rPr lang="en-US">
                <a:ea typeface="ヒラギノ角ゴ Pro W3" charset="0"/>
                <a:cs typeface="ヒラギノ角ゴ Pro W3" charset="0"/>
              </a:rPr>
              <a:t>(z). (Pollock) The 100% was not a problem for us, good discussion. It also brought up *units*. And, Oliver followed it with the good next question: OK, then is this u(x,y,z), also an e-state of the full hamiltonian? This generated much argument (what if nx is different from ny?) The way we did this was to say </a:t>
            </a:r>
            <a:r>
              <a:rPr lang="ja-JP" altLang="en-US">
                <a:ea typeface="ヒラギノ角ゴ Pro W3" charset="0"/>
                <a:cs typeface="ヒラギノ角ゴ Pro W3" charset="0"/>
              </a:rPr>
              <a:t>“</a:t>
            </a:r>
            <a:r>
              <a:rPr lang="en-US">
                <a:ea typeface="ヒラギノ角ゴ Pro W3" charset="0"/>
                <a:cs typeface="ヒラギノ角ゴ Pro W3" charset="0"/>
              </a:rPr>
              <a:t>write in your notebook if it is or isn</a:t>
            </a:r>
            <a:r>
              <a:rPr lang="ja-JP" altLang="en-US">
                <a:ea typeface="ヒラギノ角ゴ Pro W3" charset="0"/>
                <a:cs typeface="ヒラギノ角ゴ Pro W3" charset="0"/>
              </a:rPr>
              <a:t>’</a:t>
            </a:r>
            <a:r>
              <a:rPr lang="en-US">
                <a:ea typeface="ヒラギノ角ゴ Pro W3" charset="0"/>
                <a:cs typeface="ヒラギノ角ゴ Pro W3" charset="0"/>
              </a:rPr>
              <a:t>t. If it is, what</a:t>
            </a:r>
            <a:r>
              <a:rPr lang="ja-JP" altLang="en-US">
                <a:ea typeface="ヒラギノ角ゴ Pro W3" charset="0"/>
                <a:cs typeface="ヒラギノ角ゴ Pro W3" charset="0"/>
              </a:rPr>
              <a:t>’</a:t>
            </a:r>
            <a:r>
              <a:rPr lang="en-US">
                <a:ea typeface="ヒラギノ角ゴ Pro W3" charset="0"/>
                <a:cs typeface="ヒラギノ角ゴ Pro W3" charset="0"/>
              </a:rPr>
              <a:t>s the energy?).</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L23, </a:t>
            </a:r>
            <a:r>
              <a:rPr lang="en-US" b="1">
                <a:ea typeface="ヒラギノ角ゴ Pro W3" charset="0"/>
                <a:cs typeface="ヒラギノ角ゴ Pro W3" charset="0"/>
              </a:rPr>
              <a:t>[[87%]]</a:t>
            </a:r>
            <a:r>
              <a:rPr lang="en-US">
                <a:ea typeface="ヒラギノ角ゴ Pro W3" charset="0"/>
                <a:cs typeface="ヒラギノ角ゴ Pro W3" charset="0"/>
              </a:rPr>
              <a:t> 13% 0% 0% 0% </a:t>
            </a:r>
          </a:p>
          <a:p>
            <a:r>
              <a:rPr lang="en-US">
                <a:ea typeface="ヒラギノ角ゴ Pro W3" charset="0"/>
                <a:cs typeface="ヒラギノ角ゴ Pro W3" charset="0"/>
              </a:rPr>
              <a:t>  Dubson, Sp08, L24, </a:t>
            </a:r>
            <a:r>
              <a:rPr lang="en-US" b="1">
                <a:ea typeface="ヒラギノ角ゴ Pro W3" charset="0"/>
                <a:cs typeface="ヒラギノ角ゴ Pro W3" charset="0"/>
              </a:rPr>
              <a:t>[[90%]]</a:t>
            </a:r>
            <a:r>
              <a:rPr lang="en-US">
                <a:ea typeface="ヒラギノ角ゴ Pro W3" charset="0"/>
                <a:cs typeface="ヒラギノ角ゴ Pro W3" charset="0"/>
              </a:rPr>
              <a:t> 10% 0% 0% 0%</a:t>
            </a:r>
          </a:p>
          <a:p>
            <a:r>
              <a:rPr lang="en-US">
                <a:ea typeface="ヒラギノ角ゴ Pro W3" charset="0"/>
                <a:cs typeface="ヒラギノ角ゴ Pro W3" charset="0"/>
              </a:rPr>
              <a:t>  Pollock, Fa08, L29, </a:t>
            </a:r>
            <a:r>
              <a:rPr lang="en-US" b="1">
                <a:ea typeface="ヒラギノ角ゴ Pro W3" charset="0"/>
                <a:cs typeface="ヒラギノ角ゴ Pro W3" charset="0"/>
              </a:rPr>
              <a:t>[[100%]]</a:t>
            </a:r>
            <a:r>
              <a:rPr lang="en-US">
                <a:ea typeface="ヒラギノ角ゴ Pro W3" charset="0"/>
                <a:cs typeface="ヒラギノ角ゴ Pro W3" charset="0"/>
              </a:rPr>
              <a:t> 0% 0% 0% 0%</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253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D30B4CAD-F2E7-C844-BFE9-459DB916E33B}" type="slidenum">
              <a:rPr lang="en-US" sz="1200"/>
              <a:pPr algn="r"/>
              <a:t>4</a:t>
            </a:fld>
            <a:endParaRPr 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a:ln/>
        </p:spPr>
      </p:sp>
      <p:sp>
        <p:nvSpPr>
          <p:cNvPr id="962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ħ</a:t>
            </a:r>
            <a:r>
              <a:rPr lang="en-US" baseline="30000">
                <a:ea typeface="ヒラギノ角ゴ Pro W3" charset="0"/>
                <a:cs typeface="ヒラギノ角ゴ Pro W3" charset="0"/>
              </a:rPr>
              <a:t>2</a:t>
            </a:r>
            <a:r>
              <a:rPr lang="en-US">
                <a:ea typeface="ヒラギノ角ゴ Pro W3" charset="0"/>
                <a:cs typeface="ヒラギノ角ゴ Pro W3" charset="0"/>
              </a:rPr>
              <a:t>(</a:t>
            </a:r>
            <a:r>
              <a:rPr lang="en-US">
                <a:latin typeface="Symbol" charset="0"/>
                <a:ea typeface="ヒラギノ角ゴ Pro W3" charset="0"/>
                <a:cs typeface="ヒラギノ角ゴ Pro W3" charset="0"/>
              </a:rPr>
              <a:t>l</a:t>
            </a:r>
            <a:r>
              <a:rPr lang="en-US" baseline="30000">
                <a:ea typeface="ヒラギノ角ゴ Pro W3" charset="0"/>
                <a:cs typeface="ヒラギノ角ゴ Pro W3" charset="0"/>
              </a:rPr>
              <a:t>2</a:t>
            </a:r>
            <a:r>
              <a:rPr lang="en-US">
                <a:ea typeface="ヒラギノ角ゴ Pro W3" charset="0"/>
                <a:cs typeface="ヒラギノ角ゴ Pro W3" charset="0"/>
              </a:rPr>
              <a:t>+1).</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L28, </a:t>
            </a:r>
            <a:r>
              <a:rPr lang="en-US" b="1">
                <a:ea typeface="ヒラギノ角ゴ Pro W3" charset="0"/>
                <a:cs typeface="ヒラギノ角ゴ Pro W3" charset="0"/>
              </a:rPr>
              <a:t>[[88%]]</a:t>
            </a:r>
            <a:r>
              <a:rPr lang="en-US">
                <a:ea typeface="ヒラギノ角ゴ Pro W3" charset="0"/>
                <a:cs typeface="ヒラギノ角ゴ Pro W3" charset="0"/>
              </a:rPr>
              <a:t> 6% 6%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62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FF697B3-B154-6C46-8FF9-F0F00B239316}" type="slidenum">
              <a:rPr lang="en-US" sz="1200"/>
              <a:pPr/>
              <a:t>40</a:t>
            </a:fld>
            <a:endParaRPr 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14F034C8-92B5-0045-BB50-2CB72F35C000}" type="slidenum">
              <a:rPr lang="en-US" sz="1200"/>
              <a:pPr algn="r"/>
              <a:t>41</a:t>
            </a:fld>
            <a:endParaRPr lang="en-US" sz="1200"/>
          </a:p>
        </p:txBody>
      </p:sp>
      <p:sp>
        <p:nvSpPr>
          <p:cNvPr id="98307" name="Rectangle 2"/>
          <p:cNvSpPr>
            <a:spLocks noGrp="1" noRot="1" noChangeAspect="1" noChangeArrowheads="1" noTextEdit="1"/>
          </p:cNvSpPr>
          <p:nvPr>
            <p:ph type="sldImg"/>
          </p:nvPr>
        </p:nvSpPr>
        <p:spPr>
          <a:solidFill>
            <a:srgbClr val="FFFFFF"/>
          </a:solidFill>
          <a:ln/>
        </p:spPr>
      </p:sp>
      <p:sp>
        <p:nvSpPr>
          <p:cNvPr id="98308"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p:cNvSpPr>
          <p:nvPr>
            <p:ph type="sldImg"/>
          </p:nvPr>
        </p:nvSpPr>
        <p:spPr>
          <a:ln/>
        </p:spPr>
      </p:sp>
      <p:sp>
        <p:nvSpPr>
          <p:cNvPr id="1003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In general you need sums of these. We discussed in class the RANGE of the sums. I asked if there were any exceptions – they came up with </a:t>
            </a:r>
            <a:r>
              <a:rPr lang="ja-JP" altLang="en-US">
                <a:ea typeface="ヒラギノ角ゴ Pro W3" charset="0"/>
                <a:cs typeface="ヒラギノ角ゴ Pro W3" charset="0"/>
              </a:rPr>
              <a:t>“</a:t>
            </a:r>
            <a:r>
              <a:rPr lang="en-US">
                <a:ea typeface="ヒラギノ角ゴ Pro W3" charset="0"/>
                <a:cs typeface="ヒラギノ角ゴ Pro W3" charset="0"/>
              </a:rPr>
              <a:t>you can if f is an eigenfunction of L^2 and Lz already</a:t>
            </a:r>
            <a:r>
              <a:rPr lang="ja-JP" altLang="en-US">
                <a:ea typeface="ヒラギノ角ゴ Pro W3" charset="0"/>
                <a:cs typeface="ヒラギノ角ゴ Pro W3" charset="0"/>
              </a:rPr>
              <a:t>”</a:t>
            </a:r>
            <a:r>
              <a:rPr lang="en-US">
                <a:ea typeface="ヒラギノ角ゴ Pro W3" charset="0"/>
                <a:cs typeface="ヒラギノ角ゴ Pro W3" charset="0"/>
              </a:rPr>
              <a:t> (in which case c is one).</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L35, Almost all correct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1003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9036AD0-31B8-F646-B8D2-9265CACEE5ED}" type="slidenum">
              <a:rPr lang="en-US" sz="1200"/>
              <a:pPr/>
              <a:t>42</a:t>
            </a:fld>
            <a:endParaRPr 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This is a shorthand synopsis of a brief </a:t>
            </a:r>
            <a:r>
              <a:rPr lang="ja-JP" altLang="en-US">
                <a:ea typeface="ヒラギノ角ゴ Pro W3" charset="0"/>
                <a:cs typeface="ヒラギノ角ゴ Pro W3" charset="0"/>
              </a:rPr>
              <a:t>“</a:t>
            </a:r>
            <a:r>
              <a:rPr lang="en-US">
                <a:ea typeface="ヒラギノ角ゴ Pro W3" charset="0"/>
                <a:cs typeface="ヒラギノ角ゴ Pro W3" charset="0"/>
              </a:rPr>
              <a:t>quiz</a:t>
            </a:r>
            <a:r>
              <a:rPr lang="ja-JP" altLang="en-US">
                <a:ea typeface="ヒラギノ角ゴ Pro W3" charset="0"/>
                <a:cs typeface="ヒラギノ角ゴ Pro W3" charset="0"/>
              </a:rPr>
              <a:t>”</a:t>
            </a:r>
            <a:r>
              <a:rPr lang="en-US">
                <a:ea typeface="ヒラギノ角ゴ Pro W3" charset="0"/>
                <a:cs typeface="ヒラギノ角ゴ Pro W3" charset="0"/>
              </a:rPr>
              <a:t> I gave, which is available as a separate file (quiz_Ylm.doc). It was very productive review!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L35, This was surprisingly challeninging!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24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9A8B92C-5261-2744-AC2B-0A52B89F9DB3}" type="slidenum">
              <a:rPr lang="en-US" sz="1200"/>
              <a:pPr/>
              <a:t>43</a:t>
            </a:fld>
            <a:endParaRPr lang="en-US"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a:ln/>
        </p:spPr>
      </p:sp>
      <p:sp>
        <p:nvSpPr>
          <p:cNvPr id="104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a:t>
            </a:r>
          </a:p>
          <a:p>
            <a:r>
              <a:rPr lang="en-US">
                <a:ea typeface="ヒラギノ角ゴ Pro W3" charset="0"/>
                <a:cs typeface="ヒラギノ角ゴ Pro W3" charset="0"/>
              </a:rPr>
              <a:t>  Pollock, Fa08, L35 They did just fine.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1044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C40E579-751C-E349-A051-2C19BCB62B06}" type="slidenum">
              <a:rPr lang="en-US" sz="1200"/>
              <a:pPr/>
              <a:t>44</a:t>
            </a:fld>
            <a:endParaRPr lang="en-US" sz="12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p:cNvSpPr>
          <p:nvPr>
            <p:ph type="sldImg"/>
          </p:nvPr>
        </p:nvSpPr>
        <p:spPr>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Preclass review question. Steve</a:t>
            </a:r>
            <a:r>
              <a:rPr lang="ja-JP" altLang="en-US">
                <a:ea typeface="ヒラギノ角ゴ Pro W3" charset="0"/>
                <a:cs typeface="ヒラギノ角ゴ Pro W3" charset="0"/>
              </a:rPr>
              <a:t>’</a:t>
            </a:r>
            <a:r>
              <a:rPr lang="en-US">
                <a:ea typeface="ヒラギノ角ゴ Pro W3" charset="0"/>
                <a:cs typeface="ヒラギノ角ゴ Pro W3" charset="0"/>
              </a:rPr>
              <a:t>s Answer: It</a:t>
            </a:r>
            <a:r>
              <a:rPr lang="ja-JP" altLang="en-US">
                <a:ea typeface="ヒラギノ角ゴ Pro W3" charset="0"/>
                <a:cs typeface="ヒラギノ角ゴ Pro W3" charset="0"/>
              </a:rPr>
              <a:t>’</a:t>
            </a:r>
            <a:r>
              <a:rPr lang="en-US">
                <a:ea typeface="ヒラギノ角ゴ Pro W3" charset="0"/>
                <a:cs typeface="ヒラギノ角ゴ Pro W3" charset="0"/>
              </a:rPr>
              <a:t>s none of these, R(r) = u(r)/r.</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L36, 0% 12% 12% 4% </a:t>
            </a:r>
            <a:r>
              <a:rPr lang="en-US" b="1">
                <a:ea typeface="ヒラギノ角ゴ Pro W3" charset="0"/>
                <a:cs typeface="ヒラギノ角ゴ Pro W3" charset="0"/>
              </a:rPr>
              <a:t>[[72%]] </a:t>
            </a:r>
          </a:p>
          <a:p>
            <a:r>
              <a:rPr lang="en-US" b="1">
                <a:ea typeface="ヒラギノ角ゴ Pro W3" charset="0"/>
                <a:cs typeface="ヒラギノ角ゴ Pro W3" charset="0"/>
              </a:rPr>
              <a:t>  </a:t>
            </a:r>
            <a:r>
              <a:rPr lang="en-US">
                <a:ea typeface="ヒラギノ角ゴ Pro W3" charset="0"/>
                <a:cs typeface="ヒラギノ角ゴ Pro W3" charset="0"/>
              </a:rPr>
              <a:t>DeWolfe, Sp09, L36, 0% 52% 29% 0% </a:t>
            </a:r>
            <a:r>
              <a:rPr lang="en-US" b="1">
                <a:ea typeface="ヒラギノ角ゴ Pro W3" charset="0"/>
                <a:cs typeface="ヒラギノ角ゴ Pro W3" charset="0"/>
              </a:rPr>
              <a:t>[[19%]] </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a:p>
            <a:endParaRPr lang="en-US">
              <a:ea typeface="ヒラギノ角ゴ Pro W3" charset="0"/>
              <a:cs typeface="ヒラギノ角ゴ Pro W3" charset="0"/>
            </a:endParaRPr>
          </a:p>
        </p:txBody>
      </p:sp>
      <p:sp>
        <p:nvSpPr>
          <p:cNvPr id="1065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DE76606-49E7-8D4F-AA0F-93848E32CC90}" type="slidenum">
              <a:rPr lang="en-US" sz="1200"/>
              <a:pPr/>
              <a:t>45</a:t>
            </a:fld>
            <a:endParaRPr 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p:cNvSpPr>
          <p:nvPr>
            <p:ph type="sldImg"/>
          </p:nvPr>
        </p:nvSpPr>
        <p:spPr>
          <a:ln/>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0 The Bohr model predicts that the ground state has angular momentum L = 1 h-bar. The Bohr model is simple, useful, and wrong. Eigenstates with zero angular momentum (l=0, m=0) are allowed solutions. (Pollock) This was a good CT. Good discussion Most students voted c, since the electron </a:t>
            </a:r>
            <a:r>
              <a:rPr lang="ja-JP" altLang="en-US">
                <a:ea typeface="ヒラギノ角ゴ Pro W3" charset="0"/>
                <a:cs typeface="ヒラギノ角ゴ Pro W3" charset="0"/>
              </a:rPr>
              <a:t>“</a:t>
            </a:r>
            <a:r>
              <a:rPr lang="en-US">
                <a:ea typeface="ヒラギノ角ゴ Pro W3" charset="0"/>
                <a:cs typeface="ヒラギノ角ゴ Pro W3" charset="0"/>
              </a:rPr>
              <a:t>can</a:t>
            </a:r>
            <a:r>
              <a:rPr lang="ja-JP" altLang="en-US">
                <a:ea typeface="ヒラギノ角ゴ Pro W3" charset="0"/>
                <a:cs typeface="ヒラギノ角ゴ Pro W3" charset="0"/>
              </a:rPr>
              <a:t>’</a:t>
            </a:r>
            <a:r>
              <a:rPr lang="en-US">
                <a:ea typeface="ヒラギノ角ゴ Pro W3" charset="0"/>
                <a:cs typeface="ヒラギノ角ゴ Pro W3" charset="0"/>
              </a:rPr>
              <a:t>t just sit there</a:t>
            </a:r>
            <a:r>
              <a:rPr lang="ja-JP" altLang="en-US">
                <a:ea typeface="ヒラギノ角ゴ Pro W3" charset="0"/>
                <a:cs typeface="ヒラギノ角ゴ Pro W3" charset="0"/>
              </a:rPr>
              <a:t>”</a:t>
            </a:r>
            <a:r>
              <a:rPr lang="en-US">
                <a:ea typeface="ヒラギノ角ゴ Pro W3" charset="0"/>
                <a:cs typeface="ヒラギノ角ゴ Pro W3" charset="0"/>
              </a:rPr>
              <a:t>.</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L29, </a:t>
            </a:r>
            <a:r>
              <a:rPr lang="en-US" b="1">
                <a:ea typeface="ヒラギノ角ゴ Pro W3" charset="0"/>
                <a:cs typeface="ヒラギノ角ゴ Pro W3" charset="0"/>
              </a:rPr>
              <a:t>[[9%]]</a:t>
            </a:r>
            <a:r>
              <a:rPr lang="en-US">
                <a:ea typeface="ヒラギノ角ゴ Pro W3" charset="0"/>
                <a:cs typeface="ヒラギノ角ゴ Pro W3" charset="0"/>
              </a:rPr>
              <a:t> 0% 86% 5% 0% </a:t>
            </a:r>
          </a:p>
          <a:p>
            <a:r>
              <a:rPr lang="en-US">
                <a:ea typeface="ヒラギノ角ゴ Pro W3" charset="0"/>
                <a:cs typeface="ヒラギノ角ゴ Pro W3" charset="0"/>
              </a:rPr>
              <a:t>  Pollock, Fa08, L36, </a:t>
            </a:r>
            <a:r>
              <a:rPr lang="en-US" b="1">
                <a:ea typeface="ヒラギノ角ゴ Pro W3" charset="0"/>
                <a:cs typeface="ヒラギノ角ゴ Pro W3" charset="0"/>
              </a:rPr>
              <a:t>[[80%]]</a:t>
            </a:r>
            <a:r>
              <a:rPr lang="en-US">
                <a:ea typeface="ヒラギノ角ゴ Pro W3" charset="0"/>
                <a:cs typeface="ヒラギノ角ゴ Pro W3" charset="0"/>
              </a:rPr>
              <a:t> 16% 0% 0% 0% </a:t>
            </a:r>
          </a:p>
          <a:p>
            <a:r>
              <a:rPr lang="en-US">
                <a:ea typeface="ヒラギノ角ゴ Pro W3" charset="0"/>
                <a:cs typeface="ヒラギノ角ゴ Pro W3" charset="0"/>
              </a:rPr>
              <a:t>  DeWolfe, Sp09, L37, </a:t>
            </a:r>
            <a:r>
              <a:rPr lang="en-US" b="1">
                <a:ea typeface="ヒラギノ角ゴ Pro W3" charset="0"/>
                <a:cs typeface="ヒラギノ角ゴ Pro W3" charset="0"/>
              </a:rPr>
              <a:t>[[86%]]</a:t>
            </a:r>
            <a:r>
              <a:rPr lang="en-US">
                <a:ea typeface="ヒラギノ角ゴ Pro W3" charset="0"/>
                <a:cs typeface="ヒラギノ角ゴ Pro W3" charset="0"/>
              </a:rPr>
              <a:t> 7% 4% 4%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85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0B45FF5-9443-844F-A8CA-6BDAA7FDD423}" type="slidenum">
              <a:rPr lang="en-US" sz="1200"/>
              <a:pPr/>
              <a:t>46</a:t>
            </a:fld>
            <a:endParaRPr 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The effective potentials are different, so the radial solutions are different. (Pollock) (SJP We also discussed </a:t>
            </a:r>
            <a:r>
              <a:rPr lang="ja-JP" altLang="en-US">
                <a:ea typeface="ヒラギノ角ゴ Pro W3" charset="0"/>
                <a:cs typeface="ヒラギノ角ゴ Pro W3" charset="0"/>
              </a:rPr>
              <a:t>“</a:t>
            </a:r>
            <a:r>
              <a:rPr lang="en-US">
                <a:ea typeface="ヒラギノ角ゴ Pro W3" charset="0"/>
                <a:cs typeface="ヒラギノ角ゴ Pro W3" charset="0"/>
              </a:rPr>
              <a:t>how many nodes</a:t>
            </a:r>
            <a:r>
              <a:rPr lang="ja-JP" altLang="en-US">
                <a:ea typeface="ヒラギノ角ゴ Pro W3" charset="0"/>
                <a:cs typeface="ヒラギノ角ゴ Pro W3" charset="0"/>
              </a:rPr>
              <a:t>”</a:t>
            </a:r>
            <a:r>
              <a:rPr lang="en-US">
                <a:ea typeface="ヒラギノ角ゴ Pro W3" charset="0"/>
                <a:cs typeface="ヒラギノ角ゴ Pro W3" charset="0"/>
              </a:rPr>
              <a:t>, which is a similar response to Mike</a:t>
            </a:r>
            <a:r>
              <a:rPr lang="ja-JP" altLang="en-US">
                <a:ea typeface="ヒラギノ角ゴ Pro W3" charset="0"/>
                <a:cs typeface="ヒラギノ角ゴ Pro W3" charset="0"/>
              </a:rPr>
              <a:t>’</a:t>
            </a:r>
            <a:r>
              <a:rPr lang="en-US">
                <a:ea typeface="ヒラギノ角ゴ Pro W3" charset="0"/>
                <a:cs typeface="ヒラギノ角ゴ Pro W3" charset="0"/>
              </a:rPr>
              <a:t>s. We also introduced the fact that the various m states for l=1 DO have the same radial wavefunction).</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L31, 11% </a:t>
            </a:r>
            <a:r>
              <a:rPr lang="en-US" b="1">
                <a:ea typeface="ヒラギノ角ゴ Pro W3" charset="0"/>
                <a:cs typeface="ヒラギノ角ゴ Pro W3" charset="0"/>
              </a:rPr>
              <a:t>[[89%]]</a:t>
            </a:r>
            <a:r>
              <a:rPr lang="en-US">
                <a:ea typeface="ヒラギノ角ゴ Pro W3" charset="0"/>
                <a:cs typeface="ヒラギノ角ゴ Pro W3" charset="0"/>
              </a:rPr>
              <a:t> 0% 0% 0% </a:t>
            </a:r>
          </a:p>
          <a:p>
            <a:r>
              <a:rPr lang="en-US">
                <a:ea typeface="ヒラギノ角ゴ Pro W3" charset="0"/>
                <a:cs typeface="ヒラギノ角ゴ Pro W3" charset="0"/>
              </a:rPr>
              <a:t>  Pollock, Fa08, L36, 11% </a:t>
            </a:r>
            <a:r>
              <a:rPr lang="en-US" b="1">
                <a:ea typeface="ヒラギノ角ゴ Pro W3" charset="0"/>
                <a:cs typeface="ヒラギノ角ゴ Pro W3" charset="0"/>
              </a:rPr>
              <a:t>[[89%]]</a:t>
            </a:r>
            <a:r>
              <a:rPr lang="en-US">
                <a:ea typeface="ヒラギノ角ゴ Pro W3" charset="0"/>
                <a:cs typeface="ヒラギノ角ゴ Pro W3" charset="0"/>
              </a:rPr>
              <a:t> 0% 0% 0% (almost identical for us)</a:t>
            </a:r>
          </a:p>
          <a:p>
            <a:r>
              <a:rPr lang="en-US">
                <a:ea typeface="ヒラギノ角ゴ Pro W3" charset="0"/>
                <a:cs typeface="ヒラギノ角ゴ Pro W3" charset="0"/>
              </a:rPr>
              <a:t>  DeWolfe, Sp09, L37, 18% </a:t>
            </a:r>
            <a:r>
              <a:rPr lang="en-US" b="1">
                <a:ea typeface="ヒラギノ角ゴ Pro W3" charset="0"/>
                <a:cs typeface="ヒラギノ角ゴ Pro W3" charset="0"/>
              </a:rPr>
              <a:t>[[82%]]</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059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53146E5-EB7C-034E-9297-F1B669B70689}" type="slidenum">
              <a:rPr lang="en-US" sz="1200"/>
              <a:pPr algn="r"/>
              <a:t>47</a:t>
            </a:fld>
            <a:endParaRPr 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p:cNvSpPr>
          <p:nvPr>
            <p:ph type="sldImg"/>
          </p:nvPr>
        </p:nvSpPr>
        <p:spPr>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Whiteboard activity. We just had them try to sketch, whatever/however they wanted. Many drew only R(r), lthers u(r), many tried to do both R(r) and the Ylm</a:t>
            </a:r>
            <a:r>
              <a:rPr lang="ja-JP" altLang="en-US">
                <a:ea typeface="ヒラギノ角ゴ Pro W3" charset="0"/>
                <a:cs typeface="ヒラギノ角ゴ Pro W3" charset="0"/>
              </a:rPr>
              <a:t>’</a:t>
            </a:r>
            <a:r>
              <a:rPr lang="en-US">
                <a:ea typeface="ヒラギノ角ゴ Pro W3" charset="0"/>
                <a:cs typeface="ヒラギノ角ゴ Pro W3" charset="0"/>
              </a:rPr>
              <a:t>s. It was a good activity! I had the plots from the previous concept test still up on the board, which turned out useful.</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L36</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26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DAAA642-1882-A54A-9B8E-8185FE1D285D}" type="slidenum">
              <a:rPr lang="en-US" sz="1200"/>
              <a:pPr/>
              <a:t>48</a:t>
            </a:fld>
            <a:endParaRPr 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a:ln/>
        </p:spPr>
      </p:sp>
      <p:sp>
        <p:nvSpPr>
          <p:cNvPr id="114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In general you need sums of these.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Skipped—see next one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1146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3AE0507-10D2-2D46-A93E-49BB9AEF6047}" type="slidenum">
              <a:rPr lang="en-US" sz="1200"/>
              <a:pPr/>
              <a:t>49</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solidFill>
            <a:srgbClr val="FFFFFF"/>
          </a:solidFill>
          <a:ln/>
        </p:spPr>
      </p:sp>
      <p:sp>
        <p:nvSpPr>
          <p:cNvPr id="24579"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If any quantum number n is zero, then the corresponding wave function [sin(nπx/a)] is zero, which corresponds to no particle at all. (Pollock) No time to click inFa08, but we did show and discuss it. Lots of students </a:t>
            </a:r>
            <a:r>
              <a:rPr lang="ja-JP" altLang="en-US">
                <a:ea typeface="ヒラギノ角ゴ Pro W3" charset="0"/>
                <a:cs typeface="ヒラギノ角ゴ Pro W3" charset="0"/>
              </a:rPr>
              <a:t>“</a:t>
            </a:r>
            <a:r>
              <a:rPr lang="en-US">
                <a:ea typeface="ヒラギノ角ゴ Pro W3" charset="0"/>
                <a:cs typeface="ヒラギノ角ゴ Pro W3" charset="0"/>
              </a:rPr>
              <a:t>called it out</a:t>
            </a:r>
            <a:r>
              <a:rPr lang="ja-JP" altLang="en-US">
                <a:ea typeface="ヒラギノ角ゴ Pro W3" charset="0"/>
                <a:cs typeface="ヒラギノ角ゴ Pro W3" charset="0"/>
              </a:rPr>
              <a:t>”</a:t>
            </a:r>
            <a:r>
              <a:rPr lang="en-US">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L23, 0% </a:t>
            </a:r>
            <a:r>
              <a:rPr lang="en-US" b="1">
                <a:ea typeface="ヒラギノ角ゴ Pro W3" charset="0"/>
                <a:cs typeface="ヒラギノ角ゴ Pro W3" charset="0"/>
              </a:rPr>
              <a:t>[[100%]] </a:t>
            </a:r>
            <a:r>
              <a:rPr lang="en-US">
                <a:ea typeface="ヒラギノ角ゴ Pro W3" charset="0"/>
                <a:cs typeface="ヒラギノ角ゴ Pro W3" charset="0"/>
              </a:rPr>
              <a:t>0% 0% 0% </a:t>
            </a:r>
          </a:p>
          <a:p>
            <a:r>
              <a:rPr lang="en-US">
                <a:ea typeface="ヒラギノ角ゴ Pro W3" charset="0"/>
                <a:cs typeface="ヒラギノ角ゴ Pro W3" charset="0"/>
              </a:rPr>
              <a:t>  DeWolfe, Sp09, L30, 9% </a:t>
            </a:r>
            <a:r>
              <a:rPr lang="en-US" b="1">
                <a:ea typeface="ヒラギノ角ゴ Pro W3" charset="0"/>
                <a:cs typeface="ヒラギノ角ゴ Pro W3" charset="0"/>
              </a:rPr>
              <a:t>[[91%]] </a:t>
            </a:r>
            <a:r>
              <a:rPr lang="en-US">
                <a:ea typeface="ヒラギノ角ゴ Pro W3" charset="0"/>
                <a:cs typeface="ヒラギノ角ゴ Pro W3" charset="0"/>
              </a:rPr>
              <a:t>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2458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3C82EE8-A42E-D347-AE1F-6086DC20E5EA}" type="slidenum">
              <a:rPr lang="en-US" sz="1200"/>
              <a:pPr algn="r"/>
              <a:t>5</a:t>
            </a:fld>
            <a:endParaRPr lang="en-US"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a:ln/>
        </p:spPr>
      </p:sp>
      <p:sp>
        <p:nvSpPr>
          <p:cNvPr id="116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A little mean, but a good one. The answer is FALSE, only stationary states which are ALSO eigenfunctions of both L^2 and Lz can be written this way. I did not answer or respond to this question right away (despite it being 87% incorrect), but instead posed the next question, which gives an explicit counterexample. See discussion there.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L37 (start), 87% </a:t>
            </a:r>
            <a:r>
              <a:rPr lang="en-US" b="1">
                <a:ea typeface="ヒラギノ角ゴ Pro W3" charset="0"/>
                <a:cs typeface="ヒラギノ角ゴ Pro W3" charset="0"/>
              </a:rPr>
              <a:t>[[13%]]</a:t>
            </a:r>
            <a:r>
              <a:rPr lang="en-US">
                <a:ea typeface="ヒラギノ角ゴ Pro W3" charset="0"/>
                <a:cs typeface="ヒラギノ角ゴ Pro W3" charset="0"/>
              </a:rPr>
              <a:t> </a:t>
            </a:r>
            <a:br>
              <a:rPr lang="en-US">
                <a:ea typeface="ヒラギノ角ゴ Pro W3" charset="0"/>
                <a:cs typeface="ヒラギノ角ゴ Pro W3" charset="0"/>
              </a:rPr>
            </a:br>
            <a:r>
              <a:rPr lang="en-US">
                <a:ea typeface="ヒラギノ角ゴ Pro W3" charset="0"/>
                <a:cs typeface="ヒラギノ角ゴ Pro W3" charset="0"/>
              </a:rPr>
              <a:t>  DeWolfe, Sp09, L37, 88% </a:t>
            </a:r>
            <a:r>
              <a:rPr lang="en-US" b="1">
                <a:ea typeface="ヒラギノ角ゴ Pro W3" charset="0"/>
                <a:cs typeface="ヒラギノ角ゴ Pro W3" charset="0"/>
              </a:rPr>
              <a:t>[[13%]]</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1167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8AB7ACB-8897-8D4E-A561-957976EC6D02}" type="slidenum">
              <a:rPr lang="en-US" sz="1200"/>
              <a:pPr/>
              <a:t>50</a:t>
            </a:fld>
            <a:endParaRPr lang="en-US" sz="12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p:cNvSpPr>
          <p:nvPr>
            <p:ph type="sldImg"/>
          </p:nvPr>
        </p:nvSpPr>
        <p:spPr>
          <a:ln/>
        </p:spPr>
      </p:sp>
      <p:sp>
        <p:nvSpPr>
          <p:cNvPr id="1187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This is a superposition of two states with n=2, thus it is an eigenfunction of energy. The answer is A, the result is simple. And now, this proves a simple counterexample to the previous question – here is a stationary state (a state of definite energy) which can NOT be written in the simple form Rnl Ylm. The previous question generated very little conversation, they thought they knew it by now. This one generated a loud and enthusiastic discussion, with pointing at the board (I had the formula for Rnl(r) and En up) and much debate. It ended up split, still. One student had convinced himself that the energy formula depended on other quantum numbers, like m (because I had not distinguished m(electron) from m(quantum number)!)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L37, </a:t>
            </a:r>
            <a:r>
              <a:rPr lang="en-US" b="1">
                <a:ea typeface="ヒラギノ角ゴ Pro W3" charset="0"/>
                <a:cs typeface="ヒラギノ角ゴ Pro W3" charset="0"/>
              </a:rPr>
              <a:t>[[75%]]</a:t>
            </a:r>
            <a:r>
              <a:rPr lang="en-US">
                <a:ea typeface="ヒラギノ角ゴ Pro W3" charset="0"/>
                <a:cs typeface="ヒラギノ角ゴ Pro W3" charset="0"/>
              </a:rPr>
              <a:t> 25% 0% 0% 0% </a:t>
            </a:r>
          </a:p>
          <a:p>
            <a:r>
              <a:rPr lang="en-US">
                <a:ea typeface="ヒラギノ角ゴ Pro W3" charset="0"/>
                <a:cs typeface="ヒラギノ角ゴ Pro W3" charset="0"/>
              </a:rPr>
              <a:t>  DeWolfe, Sp09, L37, </a:t>
            </a:r>
            <a:r>
              <a:rPr lang="en-US" b="1">
                <a:ea typeface="ヒラギノ角ゴ Pro W3" charset="0"/>
                <a:cs typeface="ヒラギノ角ゴ Pro W3" charset="0"/>
              </a:rPr>
              <a:t>[[85%]]</a:t>
            </a:r>
            <a:r>
              <a:rPr lang="en-US">
                <a:ea typeface="ヒラギノ角ゴ Pro W3" charset="0"/>
                <a:cs typeface="ヒラギノ角ゴ Pro W3" charset="0"/>
              </a:rPr>
              <a:t> 15%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187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65D6A11-D018-0040-805D-7BC03BAE7D51}" type="slidenum">
              <a:rPr lang="en-US" sz="1200"/>
              <a:pPr/>
              <a:t>51</a:t>
            </a:fld>
            <a:endParaRPr lang="en-US" sz="12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Slide Image Placeholder 1"/>
          <p:cNvSpPr>
            <a:spLocks noGrp="1" noRot="1" noChangeAspect="1"/>
          </p:cNvSpPr>
          <p:nvPr>
            <p:ph type="sldImg"/>
          </p:nvPr>
        </p:nvSpPr>
        <p:spPr>
          <a:ln/>
        </p:spPr>
      </p:sp>
      <p:sp>
        <p:nvSpPr>
          <p:cNvPr id="1208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Skipped. Replace ke^2 with kZe^2, this makes a factor 4 in all energies. So all the Balmer lines will be 4 times as energetic, likely putting them all into the UV.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0% 0% </a:t>
            </a:r>
            <a:r>
              <a:rPr lang="en-US" b="1">
                <a:ea typeface="ヒラギノ角ゴ Pro W3" charset="0"/>
                <a:cs typeface="ヒラギノ角ゴ Pro W3" charset="0"/>
              </a:rPr>
              <a:t>[[0%]] </a:t>
            </a:r>
            <a:r>
              <a:rPr lang="en-US">
                <a:ea typeface="ヒラギノ角ゴ Pro W3" charset="0"/>
                <a:cs typeface="ヒラギノ角ゴ Pro W3" charset="0"/>
              </a:rPr>
              <a:t>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2083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7305330A-6070-1E49-84B6-D61E1110CC58}" type="slidenum">
              <a:rPr lang="en-US" sz="1200"/>
              <a:pPr algn="r"/>
              <a:t>52</a:t>
            </a:fld>
            <a:endParaRPr lang="en-US"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Slide Image Placeholder 1"/>
          <p:cNvSpPr>
            <a:spLocks noGrp="1" noRot="1" noChangeAspect="1"/>
          </p:cNvSpPr>
          <p:nvPr>
            <p:ph type="sldImg"/>
          </p:nvPr>
        </p:nvSpPr>
        <p:spPr>
          <a:ln/>
        </p:spPr>
      </p:sp>
      <p:sp>
        <p:nvSpPr>
          <p:cNvPr id="1228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Quick activity. I just let them puzzle over this, and most came up with n-l-1, as I wanted. There was good discussion about the second question too, it was a good little activity.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L37</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28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F183011-E8D3-794E-9E03-592B72C2939F}" type="slidenum">
              <a:rPr lang="en-US" sz="1200"/>
              <a:pPr/>
              <a:t>53</a:t>
            </a:fld>
            <a:endParaRPr lang="en-US" sz="12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p:cNvSpPr>
          <p:nvPr>
            <p:ph type="sldImg"/>
          </p:nvPr>
        </p:nvSpPr>
        <p:spPr>
          <a:ln/>
        </p:spPr>
      </p:sp>
      <p:sp>
        <p:nvSpPr>
          <p:cNvPr id="1249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 (Pollock) No problems here. I did have to clarify that Perkonium has ONLY 3 lines (otherwise, B seems like a legitimate choice too, since the 1 eV line might have just been unmeasured).</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L32, 13% 7% </a:t>
            </a:r>
            <a:r>
              <a:rPr lang="en-US" b="1">
                <a:ea typeface="ヒラギノ角ゴ Pro W3" charset="0"/>
                <a:cs typeface="ヒラギノ角ゴ Pro W3" charset="0"/>
              </a:rPr>
              <a:t>[[67%]]</a:t>
            </a:r>
            <a:r>
              <a:rPr lang="en-US">
                <a:ea typeface="ヒラギノ角ゴ Pro W3" charset="0"/>
                <a:cs typeface="ヒラギノ角ゴ Pro W3" charset="0"/>
              </a:rPr>
              <a:t> 13% 0% </a:t>
            </a:r>
          </a:p>
          <a:p>
            <a:r>
              <a:rPr lang="en-US">
                <a:ea typeface="ヒラギノ角ゴ Pro W3" charset="0"/>
                <a:cs typeface="ヒラギノ角ゴ Pro W3" charset="0"/>
              </a:rPr>
              <a:t>  Pollock, Fa08, L37, 0% 0% </a:t>
            </a:r>
            <a:r>
              <a:rPr lang="en-US" b="1">
                <a:ea typeface="ヒラギノ角ゴ Pro W3" charset="0"/>
                <a:cs typeface="ヒラギノ角ゴ Pro W3" charset="0"/>
              </a:rPr>
              <a:t>[[96%]]</a:t>
            </a:r>
            <a:r>
              <a:rPr lang="en-US">
                <a:ea typeface="ヒラギノ角ゴ Pro W3" charset="0"/>
                <a:cs typeface="ヒラギノ角ゴ Pro W3" charset="0"/>
              </a:rPr>
              <a:t> 0% 0% </a:t>
            </a:r>
          </a:p>
          <a:p>
            <a:r>
              <a:rPr lang="en-US">
                <a:ea typeface="ヒラギノ角ゴ Pro W3" charset="0"/>
                <a:cs typeface="ヒラギノ角ゴ Pro W3" charset="0"/>
              </a:rPr>
              <a:t>  DeWolfe, Sp09, L38, 7% 4% </a:t>
            </a:r>
            <a:r>
              <a:rPr lang="en-US" b="1">
                <a:ea typeface="ヒラギノ角ゴ Pro W3" charset="0"/>
                <a:cs typeface="ヒラギノ角ゴ Pro W3" charset="0"/>
              </a:rPr>
              <a:t>[[79%]]</a:t>
            </a:r>
            <a:r>
              <a:rPr lang="en-US">
                <a:ea typeface="ヒラギノ角ゴ Pro W3" charset="0"/>
                <a:cs typeface="ヒラギノ角ゴ Pro W3" charset="0"/>
              </a:rPr>
              <a:t> 7% 4%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493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CE48649-7A57-3C40-93CE-7F58146A7421}" type="slidenum">
              <a:rPr lang="en-US" sz="1200"/>
              <a:pPr algn="r"/>
              <a:t>54</a:t>
            </a:fld>
            <a:endParaRPr lang="en-US" sz="12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p:cNvSpPr>
          <p:nvPr>
            <p:ph type="sldImg"/>
          </p:nvPr>
        </p:nvSpPr>
        <p:spPr>
          <a:ln/>
        </p:spPr>
      </p:sp>
      <p:sp>
        <p:nvSpPr>
          <p:cNvPr id="1269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It is more likely to be found within dr of a distance r = a</a:t>
            </a:r>
            <a:r>
              <a:rPr lang="en-US" baseline="-25000">
                <a:ea typeface="ヒラギノ角ゴ Pro W3" charset="0"/>
                <a:cs typeface="ヒラギノ角ゴ Pro W3" charset="0"/>
              </a:rPr>
              <a:t>0</a:t>
            </a:r>
            <a:r>
              <a:rPr lang="en-US">
                <a:ea typeface="ヒラギノ角ゴ Pro W3" charset="0"/>
                <a:cs typeface="ヒラギノ角ゴ Pro W3" charset="0"/>
              </a:rPr>
              <a:t> from the origin.  The radial probability density is P(r) = 4</a:t>
            </a:r>
            <a:r>
              <a:rPr lang="en-US">
                <a:ea typeface="ヒラギノ角ゴ Pro W3" charset="0"/>
                <a:cs typeface="Arial" charset="0"/>
              </a:rPr>
              <a:t>π</a:t>
            </a:r>
            <a:r>
              <a:rPr lang="en-US">
                <a:ea typeface="ヒラギノ角ゴ Pro W3" charset="0"/>
                <a:cs typeface="ヒラギノ角ゴ Pro W3" charset="0"/>
              </a:rPr>
              <a:t>r</a:t>
            </a:r>
            <a:r>
              <a:rPr lang="en-US" baseline="30000">
                <a:ea typeface="ヒラギノ角ゴ Pro W3" charset="0"/>
                <a:cs typeface="ヒラギノ角ゴ Pro W3" charset="0"/>
              </a:rPr>
              <a:t>2</a:t>
            </a:r>
            <a:r>
              <a:rPr lang="en-US">
                <a:ea typeface="ヒラギノ角ゴ Pro W3" charset="0"/>
                <a:cs typeface="ヒラギノ角ゴ Pro W3" charset="0"/>
              </a:rPr>
              <a:t> |</a:t>
            </a:r>
            <a:r>
              <a:rPr lang="el-GR">
                <a:ea typeface="ヒラギノ角ゴ Pro W3" charset="0"/>
                <a:cs typeface="Arial" charset="0"/>
              </a:rPr>
              <a:t>Ψ</a:t>
            </a:r>
            <a:r>
              <a:rPr lang="en-US">
                <a:ea typeface="ヒラギノ角ゴ Pro W3" charset="0"/>
                <a:cs typeface="ヒラギノ角ゴ Pro W3" charset="0"/>
              </a:rPr>
              <a:t>(r)|</a:t>
            </a:r>
            <a:r>
              <a:rPr lang="en-US" baseline="30000">
                <a:ea typeface="ヒラギノ角ゴ Pro W3" charset="0"/>
                <a:cs typeface="ヒラギノ角ゴ Pro W3" charset="0"/>
              </a:rPr>
              <a:t>2</a:t>
            </a:r>
            <a:r>
              <a:rPr lang="en-US">
                <a:ea typeface="ヒラギノ角ゴ Pro W3" charset="0"/>
                <a:cs typeface="ヒラギノ角ゴ Pro W3" charset="0"/>
              </a:rPr>
              <a:t>. (Pollock) Discussed, but not clicked. Students are really struggling a bit with this idea, the difference between |psi|^2 and r^2|psi|^2. ). I regret not having this be a </a:t>
            </a:r>
            <a:r>
              <a:rPr lang="ja-JP" altLang="en-US">
                <a:ea typeface="ヒラギノ角ゴ Pro W3" charset="0"/>
                <a:cs typeface="ヒラギノ角ゴ Pro W3" charset="0"/>
              </a:rPr>
              <a:t>“</a:t>
            </a:r>
            <a:r>
              <a:rPr lang="en-US">
                <a:ea typeface="ヒラギノ角ゴ Pro W3" charset="0"/>
                <a:cs typeface="ヒラギノ角ゴ Pro W3" charset="0"/>
              </a:rPr>
              <a:t>clicked question</a:t>
            </a:r>
            <a:r>
              <a:rPr lang="ja-JP" altLang="en-US">
                <a:ea typeface="ヒラギノ角ゴ Pro W3" charset="0"/>
                <a:cs typeface="ヒラギノ角ゴ Pro W3" charset="0"/>
              </a:rPr>
              <a:t>”</a:t>
            </a:r>
            <a:r>
              <a:rPr lang="en-US">
                <a:ea typeface="ヒラギノ角ゴ Pro W3" charset="0"/>
                <a:cs typeface="ヒラギノ角ゴ Pro W3" charset="0"/>
              </a:rPr>
              <a:t>.</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L33, 17% </a:t>
            </a:r>
            <a:r>
              <a:rPr lang="en-US" b="1">
                <a:ea typeface="ヒラギノ角ゴ Pro W3" charset="0"/>
                <a:cs typeface="ヒラギノ角ゴ Pro W3" charset="0"/>
              </a:rPr>
              <a:t>[[83%]]</a:t>
            </a:r>
            <a:r>
              <a:rPr lang="en-US">
                <a:ea typeface="ヒラギノ角ゴ Pro W3" charset="0"/>
                <a:cs typeface="ヒラギノ角ゴ Pro W3" charset="0"/>
              </a:rPr>
              <a:t> 0% 0% 0% </a:t>
            </a:r>
          </a:p>
          <a:p>
            <a:r>
              <a:rPr lang="en-US">
                <a:ea typeface="ヒラギノ角ゴ Pro W3" charset="0"/>
                <a:cs typeface="ヒラギノ角ゴ Pro W3" charset="0"/>
              </a:rPr>
              <a:t>  Pollock, Fa08, L38</a:t>
            </a:r>
          </a:p>
          <a:p>
            <a:r>
              <a:rPr lang="en-US">
                <a:ea typeface="ヒラギノ角ゴ Pro W3" charset="0"/>
                <a:cs typeface="ヒラギノ角ゴ Pro W3" charset="0"/>
              </a:rPr>
              <a:t>  DeWolfe, Sp09, L38, 40% </a:t>
            </a:r>
            <a:r>
              <a:rPr lang="en-US" b="1">
                <a:ea typeface="ヒラギノ角ゴ Pro W3" charset="0"/>
                <a:cs typeface="ヒラギノ角ゴ Pro W3" charset="0"/>
              </a:rPr>
              <a:t>[[60%]]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698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C277178-ED69-E64A-887E-35B7639D36A0}" type="slidenum">
              <a:rPr lang="en-US" sz="1200"/>
              <a:pPr algn="r"/>
              <a:t>55</a:t>
            </a:fld>
            <a:endParaRPr lang="en-US" sz="12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p:cNvSpPr>
          <p:nvPr>
            <p:ph type="sldImg"/>
          </p:nvPr>
        </p:nvSpPr>
        <p:spPr>
          <a:ln/>
        </p:spPr>
      </p:sp>
      <p:sp>
        <p:nvSpPr>
          <p:cNvPr id="1290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6 of them.  Any transition involving </a:t>
            </a:r>
            <a:r>
              <a:rPr lang="el-GR">
                <a:ea typeface="ヒラギノ角ゴ Pro W3" charset="0"/>
                <a:cs typeface="Arial" charset="0"/>
              </a:rPr>
              <a:t>Δ</a:t>
            </a:r>
            <a:r>
              <a:rPr lang="en-US">
                <a:ea typeface="ヒラギノ角ゴ Pro W3" charset="0"/>
                <a:cs typeface="ヒラギノ角ゴ Pro W3" charset="0"/>
              </a:rPr>
              <a:t>L = </a:t>
            </a:r>
            <a:r>
              <a:rPr lang="en-US">
                <a:ea typeface="ヒラギノ角ゴ Pro W3" charset="0"/>
                <a:cs typeface="ヒラギノ角ゴ Pro W3" charset="0"/>
                <a:sym typeface="Symbol" charset="0"/>
              </a:rPr>
              <a:t></a:t>
            </a:r>
            <a:r>
              <a:rPr lang="en-US">
                <a:ea typeface="ヒラギノ角ゴ Pro W3" charset="0"/>
                <a:cs typeface="ヒラギノ角ゴ Pro W3" charset="0"/>
              </a:rPr>
              <a:t>1 can produce a photon.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L33, 4%</a:t>
            </a:r>
            <a:r>
              <a:rPr lang="en-US" b="1">
                <a:ea typeface="ヒラギノ角ゴ Pro W3" charset="0"/>
                <a:cs typeface="ヒラギノ角ゴ Pro W3" charset="0"/>
              </a:rPr>
              <a:t> </a:t>
            </a:r>
            <a:r>
              <a:rPr lang="en-US">
                <a:ea typeface="ヒラギノ角ゴ Pro W3" charset="0"/>
                <a:cs typeface="ヒラギノ角ゴ Pro W3" charset="0"/>
              </a:rPr>
              <a:t>0% 13% 4% </a:t>
            </a:r>
            <a:r>
              <a:rPr lang="en-US" b="1">
                <a:ea typeface="ヒラギノ角ゴ Pro W3" charset="0"/>
                <a:cs typeface="ヒラギノ角ゴ Pro W3" charset="0"/>
              </a:rPr>
              <a:t>[[78%]]</a:t>
            </a:r>
          </a:p>
          <a:p>
            <a:r>
              <a:rPr lang="en-US" b="1">
                <a:ea typeface="ヒラギノ角ゴ Pro W3" charset="0"/>
                <a:cs typeface="ヒラギノ角ゴ Pro W3" charset="0"/>
              </a:rPr>
              <a:t>  </a:t>
            </a:r>
            <a:r>
              <a:rPr lang="en-US">
                <a:ea typeface="ヒラギノ角ゴ Pro W3" charset="0"/>
                <a:cs typeface="ヒラギノ角ゴ Pro W3" charset="0"/>
              </a:rPr>
              <a:t>DeWolfe, Sp09, L39, 10%</a:t>
            </a:r>
            <a:r>
              <a:rPr lang="en-US" b="1">
                <a:ea typeface="ヒラギノ角ゴ Pro W3" charset="0"/>
                <a:cs typeface="ヒラギノ角ゴ Pro W3" charset="0"/>
              </a:rPr>
              <a:t> </a:t>
            </a:r>
            <a:r>
              <a:rPr lang="en-US">
                <a:ea typeface="ヒラギノ角ゴ Pro W3" charset="0"/>
                <a:cs typeface="ヒラギノ角ゴ Pro W3" charset="0"/>
              </a:rPr>
              <a:t>0% 53% 0% </a:t>
            </a:r>
            <a:r>
              <a:rPr lang="en-US" b="1">
                <a:ea typeface="ヒラギノ角ゴ Pro W3" charset="0"/>
                <a:cs typeface="ヒラギノ角ゴ Pro W3" charset="0"/>
              </a:rPr>
              <a:t>[[37%]]</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902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335CC4D3-EDCC-9640-8A0F-0E87A8B1FE77}" type="slidenum">
              <a:rPr lang="en-US" sz="1200"/>
              <a:pPr algn="r"/>
              <a:t>56</a:t>
            </a:fld>
            <a:endParaRPr lang="en-US" sz="12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p:cNvSpPr>
          <p:nvPr>
            <p:ph type="sldImg"/>
          </p:nvPr>
        </p:nvSpPr>
        <p:spPr>
          <a:ln/>
        </p:spPr>
      </p:sp>
      <p:sp>
        <p:nvSpPr>
          <p:cNvPr id="1310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They did nearly perfectly on this one, I think they</a:t>
            </a:r>
            <a:r>
              <a:rPr lang="ja-JP" altLang="en-US">
                <a:ea typeface="ヒラギノ角ゴ Pro W3" charset="0"/>
                <a:cs typeface="ヒラギノ角ゴ Pro W3" charset="0"/>
              </a:rPr>
              <a:t>’</a:t>
            </a:r>
            <a:r>
              <a:rPr lang="en-US">
                <a:ea typeface="ヒラギノ角ゴ Pro W3" charset="0"/>
                <a:cs typeface="ヒラギノ角ゴ Pro W3" charset="0"/>
              </a:rPr>
              <a:t>ve got it. We had a brief discussion about what the </a:t>
            </a:r>
            <a:r>
              <a:rPr lang="ja-JP" altLang="en-US">
                <a:ea typeface="ヒラギノ角ゴ Pro W3" charset="0"/>
                <a:cs typeface="ヒラギノ角ゴ Pro W3" charset="0"/>
              </a:rPr>
              <a:t>“</a:t>
            </a:r>
            <a:r>
              <a:rPr lang="en-US">
                <a:ea typeface="ヒラギノ角ゴ Pro W3" charset="0"/>
                <a:cs typeface="ヒラギノ角ゴ Pro W3" charset="0"/>
              </a:rPr>
              <a:t>sloshing</a:t>
            </a:r>
            <a:r>
              <a:rPr lang="ja-JP" altLang="en-US">
                <a:ea typeface="ヒラギノ角ゴ Pro W3" charset="0"/>
                <a:cs typeface="ヒラギノ角ゴ Pro W3" charset="0"/>
              </a:rPr>
              <a:t>”</a:t>
            </a:r>
            <a:r>
              <a:rPr lang="en-US">
                <a:ea typeface="ヒラギノ角ゴ Pro W3" charset="0"/>
                <a:cs typeface="ヒラギノ角ゴ Pro W3" charset="0"/>
              </a:rPr>
              <a:t> would look like (here, purely radial).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L38 (preclass)</a:t>
            </a:r>
          </a:p>
          <a:p>
            <a:r>
              <a:rPr lang="en-US">
                <a:ea typeface="ヒラギノ角ゴ Pro W3" charset="0"/>
                <a:cs typeface="ヒラギノ角ゴ Pro W3" charset="0"/>
              </a:rPr>
              <a:t>  DeWolfe, Sp09, L38, 4% </a:t>
            </a:r>
            <a:r>
              <a:rPr lang="en-US" b="1">
                <a:ea typeface="ヒラギノ角ゴ Pro W3" charset="0"/>
                <a:cs typeface="ヒラギノ角ゴ Pro W3" charset="0"/>
              </a:rPr>
              <a:t>[[96%]]</a:t>
            </a:r>
            <a:r>
              <a:rPr lang="en-US">
                <a:ea typeface="ヒラギノ角ゴ Pro W3" charset="0"/>
                <a:cs typeface="ヒラギノ角ゴ Pro W3" charset="0"/>
              </a:rPr>
              <a:t> 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310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9C325DF-8764-614B-85FD-97D8A356608D}" type="slidenum">
              <a:rPr lang="en-US" sz="1200"/>
              <a:pPr/>
              <a:t>57</a:t>
            </a:fld>
            <a:endParaRPr lang="en-US" sz="12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AC575E6C-C96D-DB4D-B214-223454B30400}" type="slidenum">
              <a:rPr lang="en-US" sz="1200"/>
              <a:pPr algn="r"/>
              <a:t>58</a:t>
            </a:fld>
            <a:endParaRPr lang="en-US" sz="1200"/>
          </a:p>
        </p:txBody>
      </p:sp>
      <p:sp>
        <p:nvSpPr>
          <p:cNvPr id="133123" name="Rectangle 2"/>
          <p:cNvSpPr>
            <a:spLocks noGrp="1" noRot="1" noChangeAspect="1" noChangeArrowheads="1" noTextEdit="1"/>
          </p:cNvSpPr>
          <p:nvPr>
            <p:ph type="sldImg"/>
          </p:nvPr>
        </p:nvSpPr>
        <p:spPr>
          <a:solidFill>
            <a:srgbClr val="FFFFFF"/>
          </a:solidFill>
          <a:ln/>
        </p:spPr>
      </p:sp>
      <p:sp>
        <p:nvSpPr>
          <p:cNvPr id="133124"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p:cNvSpPr>
            <a:spLocks noGrp="1" noRot="1" noChangeAspect="1"/>
          </p:cNvSpPr>
          <p:nvPr>
            <p:ph type="sldImg"/>
          </p:nvPr>
        </p:nvSpPr>
        <p:spPr>
          <a:ln/>
        </p:spPr>
      </p:sp>
      <p:sp>
        <p:nvSpPr>
          <p:cNvPr id="1351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Very quick activity (pencils only).</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L38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351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FF9EE24-3FEC-B54F-A193-DDD2847B3FB2}" type="slidenum">
              <a:rPr lang="en-US" sz="1200"/>
              <a:pPr/>
              <a:t>59</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solidFill>
            <a:srgbClr val="FFFFFF"/>
          </a:solidFill>
          <a:ln/>
        </p:spPr>
      </p:sp>
      <p:sp>
        <p:nvSpPr>
          <p:cNvPr id="26627"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6ε since (1</a:t>
            </a:r>
            <a:r>
              <a:rPr lang="en-US" baseline="30000">
                <a:ea typeface="ヒラギノ角ゴ Pro W3" charset="0"/>
                <a:cs typeface="ヒラギノ角ゴ Pro W3" charset="0"/>
              </a:rPr>
              <a:t>2 </a:t>
            </a:r>
            <a:r>
              <a:rPr lang="en-US">
                <a:ea typeface="ヒラギノ角ゴ Pro W3" charset="0"/>
                <a:cs typeface="ヒラギノ角ゴ Pro W3" charset="0"/>
              </a:rPr>
              <a:t>+ 1</a:t>
            </a:r>
            <a:r>
              <a:rPr lang="en-US" baseline="30000">
                <a:ea typeface="ヒラギノ角ゴ Pro W3" charset="0"/>
                <a:cs typeface="ヒラギノ角ゴ Pro W3" charset="0"/>
              </a:rPr>
              <a:t>2 </a:t>
            </a:r>
            <a:r>
              <a:rPr lang="en-US">
                <a:ea typeface="ヒラギノ角ゴ Pro W3" charset="0"/>
                <a:cs typeface="ヒラギノ角ゴ Pro W3" charset="0"/>
              </a:rPr>
              <a:t>+ 2</a:t>
            </a:r>
            <a:r>
              <a:rPr lang="en-US" baseline="30000">
                <a:ea typeface="ヒラギノ角ゴ Pro W3" charset="0"/>
                <a:cs typeface="ヒラギノ角ゴ Pro W3" charset="0"/>
              </a:rPr>
              <a:t>2 </a:t>
            </a:r>
            <a:r>
              <a:rPr lang="en-US">
                <a:ea typeface="ヒラギノ角ゴ Pro W3" charset="0"/>
                <a:cs typeface="ヒラギノ角ゴ Pro W3" charset="0"/>
              </a:rPr>
              <a:t>) = (2</a:t>
            </a:r>
            <a:r>
              <a:rPr lang="en-US" baseline="30000">
                <a:ea typeface="ヒラギノ角ゴ Pro W3" charset="0"/>
                <a:cs typeface="ヒラギノ角ゴ Pro W3" charset="0"/>
              </a:rPr>
              <a:t>2 </a:t>
            </a:r>
            <a:r>
              <a:rPr lang="en-US">
                <a:ea typeface="ヒラギノ角ゴ Pro W3" charset="0"/>
                <a:cs typeface="ヒラギノ角ゴ Pro W3" charset="0"/>
              </a:rPr>
              <a:t>+ 1</a:t>
            </a:r>
            <a:r>
              <a:rPr lang="en-US" baseline="30000">
                <a:ea typeface="ヒラギノ角ゴ Pro W3" charset="0"/>
                <a:cs typeface="ヒラギノ角ゴ Pro W3" charset="0"/>
              </a:rPr>
              <a:t>2 </a:t>
            </a:r>
            <a:r>
              <a:rPr lang="en-US">
                <a:ea typeface="ヒラギノ角ゴ Pro W3" charset="0"/>
                <a:cs typeface="ヒラギノ角ゴ Pro W3" charset="0"/>
              </a:rPr>
              <a:t>+ 1</a:t>
            </a:r>
            <a:r>
              <a:rPr lang="en-US" baseline="30000">
                <a:ea typeface="ヒラギノ角ゴ Pro W3" charset="0"/>
                <a:cs typeface="ヒラギノ角ゴ Pro W3" charset="0"/>
              </a:rPr>
              <a:t>2 </a:t>
            </a:r>
            <a:r>
              <a:rPr lang="en-US">
                <a:ea typeface="ヒラギノ角ゴ Pro W3" charset="0"/>
                <a:cs typeface="ヒラギノ角ゴ Pro W3" charset="0"/>
              </a:rPr>
              <a:t>) = (1</a:t>
            </a:r>
            <a:r>
              <a:rPr lang="en-US" baseline="30000">
                <a:ea typeface="ヒラギノ角ゴ Pro W3" charset="0"/>
                <a:cs typeface="ヒラギノ角ゴ Pro W3" charset="0"/>
              </a:rPr>
              <a:t>2 </a:t>
            </a:r>
            <a:r>
              <a:rPr lang="en-US">
                <a:ea typeface="ヒラギノ角ゴ Pro W3" charset="0"/>
                <a:cs typeface="ヒラギノ角ゴ Pro W3" charset="0"/>
              </a:rPr>
              <a:t>+ 2</a:t>
            </a:r>
            <a:r>
              <a:rPr lang="en-US" baseline="30000">
                <a:ea typeface="ヒラギノ角ゴ Pro W3" charset="0"/>
                <a:cs typeface="ヒラギノ角ゴ Pro W3" charset="0"/>
              </a:rPr>
              <a:t>2 </a:t>
            </a:r>
            <a:r>
              <a:rPr lang="en-US">
                <a:ea typeface="ヒラギノ角ゴ Pro W3" charset="0"/>
                <a:cs typeface="ヒラギノ角ゴ Pro W3" charset="0"/>
              </a:rPr>
              <a:t>+ 1</a:t>
            </a:r>
            <a:r>
              <a:rPr lang="en-US" baseline="30000">
                <a:ea typeface="ヒラギノ角ゴ Pro W3" charset="0"/>
                <a:cs typeface="ヒラギノ角ゴ Pro W3" charset="0"/>
              </a:rPr>
              <a:t>2 </a:t>
            </a:r>
            <a:r>
              <a:rPr lang="en-US">
                <a:ea typeface="ヒラギノ角ゴ Pro W3" charset="0"/>
                <a:cs typeface="ヒラギノ角ゴ Pro W3" charset="0"/>
              </a:rPr>
              <a:t>) = 6. (Pollock) No time but we did show and discuss it in Fa08. One student argued for </a:t>
            </a:r>
            <a:r>
              <a:rPr lang="ja-JP" altLang="en-US">
                <a:ea typeface="ヒラギノ角ゴ Pro W3" charset="0"/>
                <a:cs typeface="ヒラギノ角ゴ Pro W3" charset="0"/>
              </a:rPr>
              <a:t>“</a:t>
            </a:r>
            <a:r>
              <a:rPr lang="en-US">
                <a:ea typeface="ヒラギノ角ゴ Pro W3" charset="0"/>
                <a:cs typeface="ヒラギノ角ゴ Pro W3" charset="0"/>
              </a:rPr>
              <a:t>2,2,2</a:t>
            </a:r>
            <a:r>
              <a:rPr lang="ja-JP" altLang="en-US">
                <a:ea typeface="ヒラギノ角ゴ Pro W3" charset="0"/>
                <a:cs typeface="ヒラギノ角ゴ Pro W3" charset="0"/>
              </a:rPr>
              <a:t>”</a:t>
            </a:r>
            <a:r>
              <a:rPr lang="en-US">
                <a:ea typeface="ヒラギノ角ゴ Pro W3" charset="0"/>
                <a:cs typeface="ヒラギノ角ゴ Pro W3" charset="0"/>
              </a:rPr>
              <a:t> state as first excited, but others quickly corrected. Great student question when we discussed degeneracy of (1,1,2), they asked </a:t>
            </a:r>
            <a:r>
              <a:rPr lang="ja-JP" altLang="en-US">
                <a:ea typeface="ヒラギノ角ゴ Pro W3" charset="0"/>
                <a:cs typeface="ヒラギノ角ゴ Pro W3" charset="0"/>
              </a:rPr>
              <a:t>“</a:t>
            </a:r>
            <a:r>
              <a:rPr lang="en-US">
                <a:ea typeface="ヒラギノ角ゴ Pro W3" charset="0"/>
                <a:cs typeface="ヒラギノ角ゴ Pro W3" charset="0"/>
              </a:rPr>
              <a:t>Does that mean measuring energy in 3-D </a:t>
            </a:r>
            <a:r>
              <a:rPr lang="ja-JP" altLang="en-US">
                <a:ea typeface="ヒラギノ角ゴ Pro W3" charset="0"/>
                <a:cs typeface="ヒラギノ角ゴ Pro W3" charset="0"/>
              </a:rPr>
              <a:t>“</a:t>
            </a:r>
            <a:r>
              <a:rPr lang="en-US">
                <a:ea typeface="ヒラギノ角ゴ Pro W3" charset="0"/>
                <a:cs typeface="ヒラギノ角ゴ Pro W3" charset="0"/>
              </a:rPr>
              <a:t>doesn</a:t>
            </a:r>
            <a:r>
              <a:rPr lang="ja-JP" altLang="en-US">
                <a:ea typeface="ヒラギノ角ゴ Pro W3" charset="0"/>
                <a:cs typeface="ヒラギノ角ゴ Pro W3" charset="0"/>
              </a:rPr>
              <a:t>’</a:t>
            </a:r>
            <a:r>
              <a:rPr lang="en-US">
                <a:ea typeface="ヒラギノ角ゴ Pro W3" charset="0"/>
                <a:cs typeface="ヒラギノ角ゴ Pro W3" charset="0"/>
              </a:rPr>
              <a:t>t</a:t>
            </a:r>
            <a:r>
              <a:rPr lang="ja-JP" altLang="en-US">
                <a:ea typeface="ヒラギノ角ゴ Pro W3" charset="0"/>
                <a:cs typeface="ヒラギノ角ゴ Pro W3" charset="0"/>
              </a:rPr>
              <a:t>”</a:t>
            </a:r>
            <a:r>
              <a:rPr lang="en-US">
                <a:ea typeface="ヒラギノ角ゴ Pro W3" charset="0"/>
                <a:cs typeface="ヒラギノ角ゴ Pro W3" charset="0"/>
              </a:rPr>
              <a:t> collapse the wave function any more</a:t>
            </a:r>
            <a:r>
              <a:rPr lang="ja-JP" altLang="en-US">
                <a:ea typeface="ヒラギノ角ゴ Pro W3" charset="0"/>
                <a:cs typeface="ヒラギノ角ゴ Pro W3" charset="0"/>
              </a:rPr>
              <a:t>”</a:t>
            </a:r>
            <a:r>
              <a:rPr lang="en-US">
                <a:ea typeface="ヒラギノ角ゴ Pro W3" charset="0"/>
                <a:cs typeface="ヒラギノ角ゴ Pro W3" charset="0"/>
              </a:rPr>
              <a:t>? (Leading to discussion of degenerate subspaces…).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L23, 0% 0% 4% 0%  </a:t>
            </a:r>
            <a:r>
              <a:rPr lang="en-US" b="1">
                <a:ea typeface="ヒラギノ角ゴ Pro W3" charset="0"/>
                <a:cs typeface="ヒラギノ角ゴ Pro W3" charset="0"/>
              </a:rPr>
              <a:t>[[96%]]</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662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DBC26B1A-AAE4-584C-A567-EDD355DA1AD2}" type="slidenum">
              <a:rPr lang="en-US" sz="1200"/>
              <a:pPr algn="r"/>
              <a:t>6</a:t>
            </a:fld>
            <a:endParaRPr lang="en-US" sz="12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p:cNvSpPr>
          <p:nvPr>
            <p:ph type="sldImg"/>
          </p:nvPr>
        </p:nvSpPr>
        <p:spPr>
          <a:ln/>
        </p:spPr>
      </p:sp>
      <p:sp>
        <p:nvSpPr>
          <p:cNvPr id="1372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Very quick activity (pencils only).</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L38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1372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007331D-F814-384E-A831-7B035B7559AE}" type="slidenum">
              <a:rPr lang="en-US" sz="1200"/>
              <a:pPr/>
              <a:t>60</a:t>
            </a:fld>
            <a:endParaRPr lang="en-US" sz="12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Slide Image Placeholder 1"/>
          <p:cNvSpPr>
            <a:spLocks noGrp="1" noRot="1" noChangeAspect="1"/>
          </p:cNvSpPr>
          <p:nvPr>
            <p:ph type="sldImg"/>
          </p:nvPr>
        </p:nvSpPr>
        <p:spPr>
          <a:ln/>
        </p:spPr>
      </p:sp>
      <p:sp>
        <p:nvSpPr>
          <p:cNvPr id="139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They are orthogonal. (Pollock) Changed to make middle element imaginary. I changed it a bit, made the middle element complex to see if that would make it harder, but we had 100% correct!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a:t>
            </a:r>
            <a:r>
              <a:rPr lang="en-US" b="1">
                <a:ea typeface="ヒラギノ角ゴ Pro W3" charset="0"/>
                <a:cs typeface="ヒラギノ角ゴ Pro W3" charset="0"/>
              </a:rPr>
              <a:t>[[92%]]</a:t>
            </a:r>
            <a:r>
              <a:rPr lang="en-US">
                <a:ea typeface="ヒラギノ角ゴ Pro W3" charset="0"/>
                <a:cs typeface="ヒラギノ角ゴ Pro W3" charset="0"/>
              </a:rPr>
              <a:t> 8% 0% 0% 0% </a:t>
            </a:r>
          </a:p>
          <a:p>
            <a:r>
              <a:rPr lang="en-US">
                <a:ea typeface="ヒラギノ角ゴ Pro W3" charset="0"/>
                <a:cs typeface="ヒラギノ角ゴ Pro W3" charset="0"/>
              </a:rPr>
              <a:t>  Pollock, Fa08, L38, </a:t>
            </a:r>
            <a:r>
              <a:rPr lang="en-US" b="1">
                <a:ea typeface="ヒラギノ角ゴ Pro W3" charset="0"/>
                <a:cs typeface="ヒラギノ角ゴ Pro W3" charset="0"/>
              </a:rPr>
              <a:t>[[100%]]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3926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6139B894-DF20-0E45-BA31-42A4071BA718}" type="slidenum">
              <a:rPr lang="en-US" sz="1200"/>
              <a:pPr algn="r"/>
              <a:t>61</a:t>
            </a:fld>
            <a:endParaRPr lang="en-US" sz="12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p:cNvSpPr>
          <p:nvPr>
            <p:ph type="sldImg"/>
          </p:nvPr>
        </p:nvSpPr>
        <p:spPr>
          <a:ln/>
        </p:spPr>
      </p:sp>
      <p:sp>
        <p:nvSpPr>
          <p:cNvPr id="141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They are not normalized. (Pollock) Changed a lot. We changed it to a single vector, and again complex, but no problems – 100% correct. They also identified what we would have to do to normalize it, although most did not come up (without prodding) with the fact that you could put any overall phase to it you like.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4% </a:t>
            </a:r>
            <a:r>
              <a:rPr lang="en-US" b="1">
                <a:ea typeface="ヒラギノ角ゴ Pro W3" charset="0"/>
                <a:cs typeface="ヒラギノ角ゴ Pro W3" charset="0"/>
              </a:rPr>
              <a:t>[[96%]]</a:t>
            </a:r>
            <a:r>
              <a:rPr lang="en-US">
                <a:ea typeface="ヒラギノ角ゴ Pro W3" charset="0"/>
                <a:cs typeface="ヒラギノ角ゴ Pro W3" charset="0"/>
              </a:rPr>
              <a:t> 0% 0% 0% </a:t>
            </a:r>
          </a:p>
          <a:p>
            <a:r>
              <a:rPr lang="en-US">
                <a:ea typeface="ヒラギノ角ゴ Pro W3" charset="0"/>
                <a:cs typeface="ヒラギノ角ゴ Pro W3" charset="0"/>
              </a:rPr>
              <a:t>  Pollock, Fa08, L38, 0% </a:t>
            </a:r>
            <a:r>
              <a:rPr lang="en-US" b="1">
                <a:ea typeface="ヒラギノ角ゴ Pro W3" charset="0"/>
                <a:cs typeface="ヒラギノ角ゴ Pro W3" charset="0"/>
              </a:rPr>
              <a:t>[[100%]]</a:t>
            </a:r>
            <a:r>
              <a:rPr lang="en-US">
                <a:ea typeface="ヒラギノ角ゴ Pro W3" charset="0"/>
                <a:cs typeface="ヒラギノ角ゴ Pro W3" charset="0"/>
              </a:rPr>
              <a:t> 0% 0% 0% </a:t>
            </a:r>
          </a:p>
          <a:p>
            <a:r>
              <a:rPr lang="en-US">
                <a:ea typeface="ヒラギノ角ゴ Pro W3" charset="0"/>
                <a:cs typeface="ヒラギノ角ゴ Pro W3" charset="0"/>
              </a:rPr>
              <a:t>  DeWolfe, Sp09, L39, 6% </a:t>
            </a:r>
            <a:r>
              <a:rPr lang="en-US" b="1">
                <a:ea typeface="ヒラギノ角ゴ Pro W3" charset="0"/>
                <a:cs typeface="ヒラギノ角ゴ Pro W3" charset="0"/>
              </a:rPr>
              <a:t>[[94%]]</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modified by Steven Pollock (CU-Boulder)</a:t>
            </a:r>
          </a:p>
        </p:txBody>
      </p:sp>
      <p:sp>
        <p:nvSpPr>
          <p:cNvPr id="14131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8D3E1D4D-022C-D249-A868-90CB76B09E9B}" type="slidenum">
              <a:rPr lang="en-US" sz="1200"/>
              <a:pPr algn="r"/>
              <a:t>62</a:t>
            </a:fld>
            <a:endParaRPr lang="en-US" sz="12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p:cNvSpPr>
          <p:nvPr>
            <p:ph type="sldImg"/>
          </p:nvPr>
        </p:nvSpPr>
        <p:spPr>
          <a:ln/>
        </p:spPr>
      </p:sp>
      <p:sp>
        <p:nvSpPr>
          <p:cNvPr id="143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They are not normalized.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4% </a:t>
            </a:r>
            <a:r>
              <a:rPr lang="en-US" b="1">
                <a:ea typeface="ヒラギノ角ゴ Pro W3" charset="0"/>
                <a:cs typeface="ヒラギノ角ゴ Pro W3" charset="0"/>
              </a:rPr>
              <a:t>[[96%]]</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4336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00EF7A5-0B13-BA40-A221-AFBFE64148A9}" type="slidenum">
              <a:rPr lang="en-US" sz="1200"/>
              <a:pPr algn="r"/>
              <a:t>63</a:t>
            </a:fld>
            <a:endParaRPr lang="en-US" sz="12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Slide Image Placeholder 1"/>
          <p:cNvSpPr>
            <a:spLocks noGrp="1" noRot="1" noChangeAspect="1"/>
          </p:cNvSpPr>
          <p:nvPr>
            <p:ph type="sldImg"/>
          </p:nvPr>
        </p:nvSpPr>
        <p:spPr>
          <a:ln/>
        </p:spPr>
      </p:sp>
      <p:sp>
        <p:nvSpPr>
          <p:cNvPr id="145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6  (None of these). (Pollock) We had 100% correct in Fall08, this is not a problem!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0% 5% 0% 0% </a:t>
            </a:r>
            <a:r>
              <a:rPr lang="en-US" b="1">
                <a:ea typeface="ヒラギノ角ゴ Pro W3" charset="0"/>
                <a:cs typeface="ヒラギノ角ゴ Pro W3" charset="0"/>
              </a:rPr>
              <a:t>[[95%]]</a:t>
            </a:r>
            <a:endParaRPr lang="en-US">
              <a:ea typeface="ヒラギノ角ゴ Pro W3" charset="0"/>
              <a:cs typeface="ヒラギノ角ゴ Pro W3" charset="0"/>
            </a:endParaRPr>
          </a:p>
          <a:p>
            <a:r>
              <a:rPr lang="en-US">
                <a:ea typeface="ヒラギノ角ゴ Pro W3" charset="0"/>
                <a:cs typeface="ヒラギノ角ゴ Pro W3" charset="0"/>
              </a:rPr>
              <a:t>  Pollock, Fa08, L38, 0% 0% 0% 0% </a:t>
            </a:r>
            <a:r>
              <a:rPr lang="en-US" b="1">
                <a:ea typeface="ヒラギノ角ゴ Pro W3" charset="0"/>
                <a:cs typeface="ヒラギノ角ゴ Pro W3" charset="0"/>
              </a:rPr>
              <a:t>[[100%]]</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4541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7D662AAA-6E28-9F4D-AFF6-F9A059CD2E1B}" type="slidenum">
              <a:rPr lang="en-US" sz="1200"/>
              <a:pPr algn="r"/>
              <a:t>64</a:t>
            </a:fld>
            <a:endParaRPr lang="en-US" sz="12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Slide Image Placeholder 1"/>
          <p:cNvSpPr>
            <a:spLocks noGrp="1" noRot="1" noChangeAspect="1"/>
          </p:cNvSpPr>
          <p:nvPr>
            <p:ph type="sldImg"/>
          </p:nvPr>
        </p:nvSpPr>
        <p:spPr>
          <a:ln/>
        </p:spPr>
      </p:sp>
      <p:sp>
        <p:nvSpPr>
          <p:cNvPr id="147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(B). (Pollock) We also had nearly 100%. Not a problem for these students!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0% </a:t>
            </a:r>
            <a:r>
              <a:rPr lang="en-US" b="1">
                <a:ea typeface="ヒラギノ角ゴ Pro W3" charset="0"/>
                <a:cs typeface="ヒラギノ角ゴ Pro W3" charset="0"/>
              </a:rPr>
              <a:t>[[100%]]</a:t>
            </a:r>
            <a:r>
              <a:rPr lang="en-US">
                <a:ea typeface="ヒラギノ角ゴ Pro W3" charset="0"/>
                <a:cs typeface="ヒラギノ角ゴ Pro W3" charset="0"/>
              </a:rPr>
              <a:t> 0% 0% 0% </a:t>
            </a:r>
          </a:p>
          <a:p>
            <a:r>
              <a:rPr lang="en-US">
                <a:ea typeface="ヒラギノ角ゴ Pro W3" charset="0"/>
                <a:cs typeface="ヒラギノ角ゴ Pro W3" charset="0"/>
              </a:rPr>
              <a:t>  Pollock, Fa08, L38</a:t>
            </a:r>
          </a:p>
          <a:p>
            <a:r>
              <a:rPr lang="en-US">
                <a:ea typeface="ヒラギノ角ゴ Pro W3" charset="0"/>
                <a:cs typeface="ヒラギノ角ゴ Pro W3" charset="0"/>
              </a:rPr>
              <a:t>  DeWolfe, Sp09, L39, 15% </a:t>
            </a:r>
            <a:r>
              <a:rPr lang="en-US" b="1">
                <a:ea typeface="ヒラギノ角ゴ Pro W3" charset="0"/>
                <a:cs typeface="ヒラギノ角ゴ Pro W3" charset="0"/>
              </a:rPr>
              <a:t>[[76%]]</a:t>
            </a:r>
            <a:r>
              <a:rPr lang="en-US">
                <a:ea typeface="ヒラギノ角ゴ Pro W3" charset="0"/>
                <a:cs typeface="ヒラギノ角ゴ Pro W3" charset="0"/>
              </a:rPr>
              <a:t> 3% 6%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4746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30C38B43-351C-FF45-B230-889C918BD452}" type="slidenum">
              <a:rPr lang="en-US" sz="1200"/>
              <a:pPr algn="r"/>
              <a:t>65</a:t>
            </a:fld>
            <a:endParaRPr lang="en-US" sz="12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Slide Image Placeholder 1"/>
          <p:cNvSpPr>
            <a:spLocks noGrp="1" noRot="1" noChangeAspect="1"/>
          </p:cNvSpPr>
          <p:nvPr>
            <p:ph type="sldImg"/>
          </p:nvPr>
        </p:nvSpPr>
        <p:spPr>
          <a:ln/>
        </p:spPr>
      </p:sp>
      <p:sp>
        <p:nvSpPr>
          <p:cNvPr id="149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This was the preclass question upon returning from Fall break. Pretty random selection of responses, and the class by and large were not able to work it out. I suggested to them how to procede (I wrote the equation on the board, and asked what they might </a:t>
            </a:r>
            <a:r>
              <a:rPr lang="ja-JP" altLang="en-US">
                <a:ea typeface="ヒラギノ角ゴ Pro W3" charset="0"/>
                <a:cs typeface="ヒラギノ角ゴ Pro W3" charset="0"/>
              </a:rPr>
              <a:t>“</a:t>
            </a:r>
            <a:r>
              <a:rPr lang="en-US">
                <a:ea typeface="ヒラギノ角ゴ Pro W3" charset="0"/>
                <a:cs typeface="ヒラギノ角ゴ Pro W3" charset="0"/>
              </a:rPr>
              <a:t>operate it on</a:t>
            </a:r>
            <a:r>
              <a:rPr lang="ja-JP" altLang="en-US">
                <a:ea typeface="ヒラギノ角ゴ Pro W3" charset="0"/>
                <a:cs typeface="ヒラギノ角ゴ Pro W3" charset="0"/>
              </a:rPr>
              <a:t>”</a:t>
            </a:r>
            <a:r>
              <a:rPr lang="en-US">
                <a:ea typeface="ヒラギノ角ゴ Pro W3" charset="0"/>
                <a:cs typeface="ヒラギノ角ゴ Pro W3" charset="0"/>
              </a:rPr>
              <a:t> to help them figure it out), but this wasn</a:t>
            </a:r>
            <a:r>
              <a:rPr lang="ja-JP" altLang="en-US">
                <a:ea typeface="ヒラギノ角ゴ Pro W3" charset="0"/>
                <a:cs typeface="ヒラギノ角ゴ Pro W3" charset="0"/>
              </a:rPr>
              <a:t>’</a:t>
            </a:r>
            <a:r>
              <a:rPr lang="en-US">
                <a:ea typeface="ヒラギノ角ゴ Pro W3" charset="0"/>
                <a:cs typeface="ヒラギノ角ゴ Pro W3" charset="0"/>
              </a:rPr>
              <a:t>t enough. Apparently this idea is subtle!</a:t>
            </a:r>
            <a:r>
              <a:rPr lang="en-US" b="1">
                <a:ea typeface="ヒラギノ角ゴ Pro W3" charset="0"/>
                <a:cs typeface="ヒラギノ角ゴ Pro W3" charset="0"/>
              </a:rPr>
              <a:t> </a:t>
            </a:r>
            <a:endParaRPr lang="en-US">
              <a:ea typeface="ヒラギノ角ゴ Pro W3" charset="0"/>
              <a:cs typeface="ヒラギノ角ゴ Pro W3" charset="0"/>
            </a:endParaRPr>
          </a:p>
          <a:p>
            <a:r>
              <a:rPr lang="en-US">
                <a:ea typeface="ヒラギノ角ゴ Pro W3" charset="0"/>
                <a:cs typeface="ヒラギノ角ゴ Pro W3" charset="0"/>
              </a:rPr>
              <a:t>SJP</a:t>
            </a:r>
            <a:r>
              <a:rPr lang="ja-JP" altLang="en-US">
                <a:ea typeface="ヒラギノ角ゴ Pro W3" charset="0"/>
                <a:cs typeface="ヒラギノ角ゴ Pro W3" charset="0"/>
              </a:rPr>
              <a:t>’</a:t>
            </a:r>
            <a:r>
              <a:rPr lang="en-US">
                <a:ea typeface="ヒラギノ角ゴ Pro W3" charset="0"/>
                <a:cs typeface="ヒラギノ角ゴ Pro W3" charset="0"/>
              </a:rPr>
              <a:t>s Answer: A. Act both sides on Ylm, move the </a:t>
            </a:r>
            <a:r>
              <a:rPr lang="ja-JP" altLang="en-US">
                <a:ea typeface="ヒラギノ角ゴ Pro W3" charset="0"/>
                <a:cs typeface="ヒラギノ角ゴ Pro W3" charset="0"/>
              </a:rPr>
              <a:t>“</a:t>
            </a:r>
            <a:r>
              <a:rPr lang="en-US">
                <a:ea typeface="ヒラギノ角ゴ Pro W3" charset="0"/>
                <a:cs typeface="ヒラギノ角ゴ Pro W3" charset="0"/>
              </a:rPr>
              <a:t>minus</a:t>
            </a:r>
            <a:r>
              <a:rPr lang="ja-JP" altLang="en-US">
                <a:ea typeface="ヒラギノ角ゴ Pro W3" charset="0"/>
                <a:cs typeface="ヒラギノ角ゴ Pro W3" charset="0"/>
              </a:rPr>
              <a:t>”</a:t>
            </a:r>
            <a:r>
              <a:rPr lang="en-US">
                <a:ea typeface="ヒラギノ角ゴ Pro W3" charset="0"/>
                <a:cs typeface="ヒラギノ角ゴ Pro W3" charset="0"/>
              </a:rPr>
              <a:t> term from the commutator to the right side, and note that the term you moved over, L+ Lz Ylm can be simplified to hbar m L+ Ylm.</a:t>
            </a:r>
          </a:p>
          <a:p>
            <a:r>
              <a:rPr lang="en-US">
                <a:ea typeface="ヒラギノ角ゴ Pro W3" charset="0"/>
                <a:cs typeface="ヒラギノ角ゴ Pro W3" charset="0"/>
              </a:rPr>
              <a:t>So you end up with Lz ( L+ Ylm) = hbar (m+1) (L+ Ylm). So apparently L+ Ylm IS indeed an eigenfunction of Lz, with eigenvalue m+1.  (I suppose to convince yourself that</a:t>
            </a:r>
            <a:r>
              <a:rPr lang="ja-JP" altLang="en-US">
                <a:ea typeface="ヒラギノ角ゴ Pro W3" charset="0"/>
                <a:cs typeface="ヒラギノ角ゴ Pro W3" charset="0"/>
              </a:rPr>
              <a:t>’</a:t>
            </a:r>
            <a:r>
              <a:rPr lang="en-US">
                <a:ea typeface="ヒラギノ角ゴ Pro W3" charset="0"/>
                <a:cs typeface="ヒラギノ角ゴ Pro W3" charset="0"/>
              </a:rPr>
              <a:t>s ALL it does, you must also prove that L+Ylm has the same l-value, which you can do by thinking about [L^2, L+]=0, but we didn</a:t>
            </a:r>
            <a:r>
              <a:rPr lang="ja-JP" altLang="en-US">
                <a:ea typeface="ヒラギノ角ゴ Pro W3" charset="0"/>
                <a:cs typeface="ヒラギノ角ゴ Pro W3" charset="0"/>
              </a:rPr>
              <a:t>’</a:t>
            </a:r>
            <a:r>
              <a:rPr lang="en-US">
                <a:ea typeface="ヒラギノ角ゴ Pro W3" charset="0"/>
                <a:cs typeface="ヒラギノ角ゴ Pro W3" charset="0"/>
              </a:rPr>
              <a:t>t go there in class this time, we</a:t>
            </a:r>
            <a:r>
              <a:rPr lang="ja-JP" altLang="en-US">
                <a:ea typeface="ヒラギノ角ゴ Pro W3" charset="0"/>
                <a:cs typeface="ヒラギノ角ゴ Pro W3" charset="0"/>
              </a:rPr>
              <a:t>’</a:t>
            </a:r>
            <a:r>
              <a:rPr lang="en-US">
                <a:ea typeface="ヒラギノ角ゴ Pro W3" charset="0"/>
                <a:cs typeface="ヒラギノ角ゴ Pro W3" charset="0"/>
              </a:rPr>
              <a:t>ve covered that before).</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L39 (preclass question), </a:t>
            </a:r>
            <a:r>
              <a:rPr lang="en-US" b="1">
                <a:ea typeface="ヒラギノ角ゴ Pro W3" charset="0"/>
                <a:cs typeface="ヒラギノ角ゴ Pro W3" charset="0"/>
              </a:rPr>
              <a:t>[[35%]]</a:t>
            </a:r>
            <a:r>
              <a:rPr lang="en-US">
                <a:ea typeface="ヒラギノ角ゴ Pro W3" charset="0"/>
                <a:cs typeface="ヒラギノ角ゴ Pro W3" charset="0"/>
              </a:rPr>
              <a:t> 43% 0% 4% 17%</a:t>
            </a:r>
            <a:r>
              <a:rPr lang="en-US" b="1">
                <a:ea typeface="ヒラギノ角ゴ Pro W3" charset="0"/>
                <a:cs typeface="ヒラギノ角ゴ Pro W3" charset="0"/>
              </a:rPr>
              <a:t> </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4950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5C81105-6F68-9343-96C6-A9CD48A33A14}" type="slidenum">
              <a:rPr lang="en-US" sz="1200"/>
              <a:pPr algn="r"/>
              <a:t>66</a:t>
            </a:fld>
            <a:endParaRPr lang="en-US" sz="12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p:cNvSpPr>
          <p:nvPr>
            <p:ph type="sldImg"/>
          </p:nvPr>
        </p:nvSpPr>
        <p:spPr>
          <a:ln/>
        </p:spPr>
      </p:sp>
      <p:sp>
        <p:nvSpPr>
          <p:cNvPr id="151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ea typeface="ヒラギノ角ゴ Pro W3" charset="0"/>
                <a:cs typeface="ヒラギノ角ゴ Pro W3" charset="0"/>
              </a:rPr>
              <a:t>s Answer: D Lz is quantized in integers, so 2l+1 should be odd. But with spin, we can get any (integer) # of spots. The spacing would be even according to the formula (depending only on the z-component of L).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L39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 if we use what we</a:t>
            </a:r>
            <a:r>
              <a:rPr lang="ja-JP" altLang="en-US">
                <a:ea typeface="ヒラギノ角ゴ Pro W3" charset="0"/>
                <a:cs typeface="ヒラギノ角ゴ Pro W3" charset="0"/>
              </a:rPr>
              <a:t>’</a:t>
            </a:r>
            <a:r>
              <a:rPr lang="en-US">
                <a:ea typeface="ヒラギノ角ゴ Pro W3" charset="0"/>
                <a:cs typeface="ヒラギノ角ゴ Pro W3" charset="0"/>
              </a:rPr>
              <a:t>ve learned so far, D is where we</a:t>
            </a:r>
            <a:r>
              <a:rPr lang="ja-JP" altLang="en-US">
                <a:ea typeface="ヒラギノ角ゴ Pro W3" charset="0"/>
                <a:cs typeface="ヒラギノ角ゴ Pro W3" charset="0"/>
              </a:rPr>
              <a:t>’</a:t>
            </a:r>
            <a:r>
              <a:rPr lang="en-US">
                <a:ea typeface="ヒラギノ角ゴ Pro W3" charset="0"/>
                <a:cs typeface="ヒラギノ角ゴ Pro W3" charset="0"/>
              </a:rPr>
              <a:t>re heading with spin!</a:t>
            </a:r>
            <a:r>
              <a:rPr lang="en-US" b="1">
                <a:ea typeface="ヒラギノ角ゴ Pro W3" charset="0"/>
                <a:cs typeface="ヒラギノ角ゴ Pro W3" charset="0"/>
              </a:rPr>
              <a:t> </a:t>
            </a: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51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6A87718-05E2-2C4B-A172-5CADB716622E}" type="slidenum">
              <a:rPr lang="en-US" sz="1200"/>
              <a:pPr/>
              <a:t>67</a:t>
            </a:fld>
            <a:endParaRPr lang="en-US" sz="12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p:cNvSpPr>
            <a:spLocks noGrp="1" noRot="1" noChangeAspect="1"/>
          </p:cNvSpPr>
          <p:nvPr>
            <p:ph type="sldImg"/>
          </p:nvPr>
        </p:nvSpPr>
        <p:spPr>
          <a:ln/>
        </p:spPr>
      </p:sp>
      <p:sp>
        <p:nvSpPr>
          <p:cNvPr id="1536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Actually, either B or C is correct.  The identity operator can be thought of as a sum of projection operators,  through the completeness relation: </a:t>
            </a:r>
            <a:r>
              <a:rPr lang="en-US">
                <a:ea typeface="ヒラギノ角ゴ Pro W3" charset="0"/>
                <a:cs typeface="Arial" charset="0"/>
              </a:rPr>
              <a:t>∑│n›‹n│= i</a:t>
            </a:r>
            <a:r>
              <a:rPr lang="en-US">
                <a:ea typeface="ヒラギノ角ゴ Pro W3" charset="0"/>
                <a:cs typeface="ヒラギノ角ゴ Pro W3" charset="0"/>
              </a:rPr>
              <a:t> The identity operator projects a state into its own space. Choice (C) is the projection operator </a:t>
            </a:r>
            <a:r>
              <a:rPr lang="en-US">
                <a:ea typeface="ヒラギノ角ゴ Pro W3" charset="0"/>
                <a:cs typeface="Arial" charset="0"/>
              </a:rPr>
              <a:t>│2&gt;&lt;2│</a:t>
            </a:r>
            <a:r>
              <a:rPr lang="en-US">
                <a:ea typeface="ヒラギノ角ゴ Pro W3" charset="0"/>
                <a:cs typeface="ヒラギノ角ゴ Pro W3" charset="0"/>
              </a:rPr>
              <a:t>.</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L36, 4% </a:t>
            </a:r>
            <a:r>
              <a:rPr lang="en-US" b="1">
                <a:ea typeface="ヒラギノ角ゴ Pro W3" charset="0"/>
                <a:cs typeface="ヒラギノ角ゴ Pro W3" charset="0"/>
              </a:rPr>
              <a:t>[[25%]]</a:t>
            </a:r>
            <a:r>
              <a:rPr lang="en-US">
                <a:ea typeface="ヒラギノ角ゴ Pro W3" charset="0"/>
                <a:cs typeface="ヒラギノ角ゴ Pro W3" charset="0"/>
              </a:rPr>
              <a:t> </a:t>
            </a:r>
            <a:r>
              <a:rPr lang="en-US" b="1">
                <a:ea typeface="ヒラギノ角ゴ Pro W3" charset="0"/>
                <a:cs typeface="ヒラギノ角ゴ Pro W3" charset="0"/>
              </a:rPr>
              <a:t>[[71%]]</a:t>
            </a:r>
            <a:r>
              <a:rPr lang="en-US">
                <a:ea typeface="ヒラギノ角ゴ Pro W3" charset="0"/>
                <a:cs typeface="ヒラギノ角ゴ Pro W3" charset="0"/>
              </a:rPr>
              <a:t> 0% 0%</a:t>
            </a:r>
          </a:p>
          <a:p>
            <a:r>
              <a:rPr lang="en-US" b="1">
                <a:ea typeface="ヒラギノ角ゴ Pro W3" charset="0"/>
                <a:cs typeface="ヒラギノ角ゴ Pro W3" charset="0"/>
              </a:rPr>
              <a:t>  </a:t>
            </a:r>
            <a:r>
              <a:rPr lang="en-US">
                <a:ea typeface="ヒラギノ角ゴ Pro W3" charset="0"/>
                <a:cs typeface="ヒラギノ角ゴ Pro W3" charset="0"/>
              </a:rPr>
              <a:t>Duson, Sp08, L37, 4% </a:t>
            </a:r>
            <a:r>
              <a:rPr lang="en-US" b="1">
                <a:ea typeface="ヒラギノ角ゴ Pro W3" charset="0"/>
                <a:cs typeface="ヒラギノ角ゴ Pro W3" charset="0"/>
              </a:rPr>
              <a:t>[[7%]]</a:t>
            </a:r>
            <a:r>
              <a:rPr lang="en-US">
                <a:ea typeface="ヒラギノ角ゴ Pro W3" charset="0"/>
                <a:cs typeface="ヒラギノ角ゴ Pro W3" charset="0"/>
              </a:rPr>
              <a:t> </a:t>
            </a:r>
            <a:r>
              <a:rPr lang="en-US" b="1">
                <a:ea typeface="ヒラギノ角ゴ Pro W3" charset="0"/>
                <a:cs typeface="ヒラギノ角ゴ Pro W3" charset="0"/>
              </a:rPr>
              <a:t>[[93%]]</a:t>
            </a:r>
            <a:r>
              <a:rPr lang="en-US">
                <a:ea typeface="ヒラギノ角ゴ Pro W3" charset="0"/>
                <a:cs typeface="ヒラギノ角ゴ Pro W3" charset="0"/>
              </a:rPr>
              <a:t>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 or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360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9FC5D4A4-E107-2449-A59E-20579C949111}" type="slidenum">
              <a:rPr lang="en-US" sz="1200"/>
              <a:pPr algn="r"/>
              <a:t>68</a:t>
            </a:fld>
            <a:endParaRPr lang="en-US" sz="12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757E15D-F13C-7848-8C88-46CD57F9D981}" type="slidenum">
              <a:rPr lang="en-US" sz="1200"/>
              <a:pPr/>
              <a:t>69</a:t>
            </a:fld>
            <a:endParaRPr lang="en-US" sz="1200"/>
          </a:p>
        </p:txBody>
      </p:sp>
      <p:sp>
        <p:nvSpPr>
          <p:cNvPr id="155651" name="Slide Image Placeholder 1"/>
          <p:cNvSpPr>
            <a:spLocks noGrp="1" noRot="1" noChangeAspect="1" noTextEdit="1"/>
          </p:cNvSpPr>
          <p:nvPr>
            <p:ph type="sldImg"/>
          </p:nvPr>
        </p:nvSpPr>
        <p:spPr>
          <a:ln/>
        </p:spPr>
      </p:sp>
      <p:sp>
        <p:nvSpPr>
          <p:cNvPr id="15565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l-GR">
                <a:ea typeface="ヒラギノ角ゴ Pro W3" charset="0"/>
                <a:cs typeface="Arial" charset="0"/>
              </a:rPr>
              <a:t>λ</a:t>
            </a:r>
            <a:r>
              <a:rPr lang="en-US">
                <a:ea typeface="ヒラギノ角ゴ Pro W3" charset="0"/>
                <a:cs typeface="Arial" charset="0"/>
              </a:rPr>
              <a:t>  1) (a) </a:t>
            </a:r>
          </a:p>
          <a:p>
            <a:pPr eaLnBrk="1" hangingPunct="1"/>
            <a:r>
              <a:rPr lang="en-US">
                <a:ea typeface="ヒラギノ角ゴ Pro W3" charset="0"/>
                <a:cs typeface="Arial" charset="0"/>
              </a:rPr>
              <a:t>		                                                    (1  </a:t>
            </a:r>
            <a:r>
              <a:rPr lang="en-US">
                <a:ea typeface="ヒラギノ角ゴ Pro W3" charset="0"/>
                <a:cs typeface="ヒラギノ角ゴ Pro W3" charset="0"/>
              </a:rPr>
              <a:t>-</a:t>
            </a:r>
            <a:r>
              <a:rPr lang="el-GR">
                <a:ea typeface="ヒラギノ角ゴ Pro W3" charset="0"/>
                <a:cs typeface="Arial" charset="0"/>
              </a:rPr>
              <a:t>λ</a:t>
            </a:r>
            <a:r>
              <a:rPr lang="en-US">
                <a:ea typeface="ヒラギノ角ゴ Pro W3" charset="0"/>
                <a:cs typeface="Arial" charset="0"/>
              </a:rPr>
              <a:t>) (b) = 0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L40, </a:t>
            </a:r>
            <a:r>
              <a:rPr lang="en-US" b="1">
                <a:ea typeface="ヒラギノ角ゴ Pro W3" charset="0"/>
                <a:cs typeface="ヒラギノ角ゴ Pro W3" charset="0"/>
              </a:rPr>
              <a:t>[[90%]]</a:t>
            </a:r>
            <a:r>
              <a:rPr lang="en-US">
                <a:ea typeface="ヒラギノ角ゴ Pro W3" charset="0"/>
                <a:cs typeface="ヒラギノ角ゴ Pro W3" charset="0"/>
              </a:rPr>
              <a:t> 0% 0% 5% 5%</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565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241A337-7EB5-C845-A094-3B65FC0C8884}" type="slidenum">
              <a:rPr lang="en-US" sz="1200"/>
              <a:pPr algn="r"/>
              <a:t>69</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 g, and h must </a:t>
            </a:r>
            <a:r>
              <a:rPr lang="en-US" b="1" u="sng">
                <a:ea typeface="ヒラギノ角ゴ Pro W3" charset="0"/>
                <a:cs typeface="ヒラギノ角ゴ Pro W3" charset="0"/>
              </a:rPr>
              <a:t>all be constants.</a:t>
            </a:r>
            <a:endParaRPr lang="en-US">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L22, </a:t>
            </a:r>
            <a:r>
              <a:rPr lang="en-US" b="1">
                <a:ea typeface="ヒラギノ角ゴ Pro W3" charset="0"/>
                <a:cs typeface="ヒラギノ角ゴ Pro W3" charset="0"/>
              </a:rPr>
              <a:t>[[96%]]</a:t>
            </a:r>
            <a:r>
              <a:rPr lang="en-US">
                <a:ea typeface="ヒラギノ角ゴ Pro W3" charset="0"/>
                <a:cs typeface="ヒラギノ角ゴ Pro W3" charset="0"/>
              </a:rPr>
              <a:t> 4%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B0E52EE-D85A-1743-8A56-CB1B903B6C23}" type="slidenum">
              <a:rPr lang="en-US" sz="1200"/>
              <a:pPr/>
              <a:t>7</a:t>
            </a:fld>
            <a:endParaRPr lang="en-US" sz="12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p:cNvSpPr>
            <a:spLocks noGrp="1" noRot="1" noChangeAspect="1"/>
          </p:cNvSpPr>
          <p:nvPr>
            <p:ph type="sldImg"/>
          </p:nvPr>
        </p:nvSpPr>
        <p:spPr>
          <a:ln/>
        </p:spPr>
      </p:sp>
      <p:sp>
        <p:nvSpPr>
          <p:cNvPr id="157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3 states span a vector space, but do not form a vector space.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L37, 6% </a:t>
            </a:r>
            <a:r>
              <a:rPr lang="en-US" b="1">
                <a:ea typeface="ヒラギノ角ゴ Pro W3" charset="0"/>
                <a:cs typeface="ヒラギノ角ゴ Pro W3" charset="0"/>
              </a:rPr>
              <a:t>[[94%]]</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770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B67CB21-77DF-FA4F-A5B2-51D1AD42B5F9}" type="slidenum">
              <a:rPr lang="en-US" sz="1200"/>
              <a:pPr algn="r"/>
              <a:t>70</a:t>
            </a:fld>
            <a:endParaRPr lang="en-US" sz="120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3 states span a vector space, but do not form a vector space.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L37, </a:t>
            </a:r>
            <a:r>
              <a:rPr lang="en-US" b="1">
                <a:ea typeface="ヒラギノ角ゴ Pro W3" charset="0"/>
                <a:cs typeface="ヒラギノ角ゴ Pro W3" charset="0"/>
              </a:rPr>
              <a:t>[[83%]]</a:t>
            </a:r>
            <a:r>
              <a:rPr lang="en-US">
                <a:ea typeface="ヒラギノ角ゴ Pro W3" charset="0"/>
                <a:cs typeface="ヒラギノ角ゴ Pro W3" charset="0"/>
              </a:rPr>
              <a:t> 17% 0% 0% 0% </a:t>
            </a:r>
          </a:p>
          <a:p>
            <a:r>
              <a:rPr lang="en-US">
                <a:ea typeface="ヒラギノ角ゴ Pro W3" charset="0"/>
                <a:cs typeface="ヒラギノ角ゴ Pro W3" charset="0"/>
              </a:rPr>
              <a:t>  DeWolfe, Sp09, L40, </a:t>
            </a:r>
            <a:r>
              <a:rPr lang="en-US" b="1">
                <a:ea typeface="ヒラギノ角ゴ Pro W3" charset="0"/>
                <a:cs typeface="ヒラギノ角ゴ Pro W3" charset="0"/>
              </a:rPr>
              <a:t>[[74%]]</a:t>
            </a:r>
            <a:r>
              <a:rPr lang="en-US">
                <a:ea typeface="ヒラギノ角ゴ Pro W3" charset="0"/>
                <a:cs typeface="ヒラギノ角ゴ Pro W3" charset="0"/>
              </a:rPr>
              <a:t> 26%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974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8C029BC9-366B-B242-B472-939E46FA43F3}" type="slidenum">
              <a:rPr lang="en-US" sz="1200"/>
              <a:pPr algn="r"/>
              <a:t>71</a:t>
            </a:fld>
            <a:endParaRPr lang="en-US" sz="12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a:t>
            </a:r>
            <a:r>
              <a:rPr lang="en-US" baseline="-25000">
                <a:ea typeface="ヒラギノ角ゴ Pro W3" charset="0"/>
                <a:cs typeface="ヒラギノ角ゴ Pro W3" charset="0"/>
              </a:rPr>
              <a:t>2 </a:t>
            </a:r>
            <a:r>
              <a:rPr lang="en-US">
                <a:ea typeface="ヒラギノ角ゴ Pro W3" charset="0"/>
                <a:cs typeface="Arial" charset="0"/>
              </a:rPr>
              <a:t>│2›</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L35, 6%</a:t>
            </a:r>
            <a:r>
              <a:rPr lang="en-US" b="1">
                <a:ea typeface="ヒラギノ角ゴ Pro W3" charset="0"/>
                <a:cs typeface="ヒラギノ角ゴ Pro W3" charset="0"/>
              </a:rPr>
              <a:t> </a:t>
            </a:r>
            <a:r>
              <a:rPr lang="en-US">
                <a:ea typeface="ヒラギノ角ゴ Pro W3" charset="0"/>
                <a:cs typeface="ヒラギノ角ゴ Pro W3" charset="0"/>
              </a:rPr>
              <a:t>0% </a:t>
            </a:r>
            <a:r>
              <a:rPr lang="en-US" b="1">
                <a:ea typeface="ヒラギノ角ゴ Pro W3" charset="0"/>
                <a:cs typeface="ヒラギノ角ゴ Pro W3" charset="0"/>
              </a:rPr>
              <a:t>[[94%]]</a:t>
            </a:r>
            <a:r>
              <a:rPr lang="en-US">
                <a:ea typeface="ヒラギノ角ゴ Pro W3" charset="0"/>
                <a:cs typeface="ヒラギノ角ゴ Pro W3" charset="0"/>
              </a:rPr>
              <a:t> 0%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6179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907C44B-F09D-5E40-B1C6-77757FE7238E}" type="slidenum">
              <a:rPr lang="en-US" sz="1200"/>
              <a:pPr algn="r"/>
              <a:t>72</a:t>
            </a:fld>
            <a:endParaRPr lang="en-US" sz="12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Slide Image Placeholder 1"/>
          <p:cNvSpPr>
            <a:spLocks noGrp="1" noRot="1" noChangeAspect="1"/>
          </p:cNvSpPr>
          <p:nvPr>
            <p:ph type="sldImg"/>
          </p:nvPr>
        </p:nvSpPr>
        <p:spPr>
          <a:ln/>
        </p:spPr>
      </p:sp>
      <p:sp>
        <p:nvSpPr>
          <p:cNvPr id="1638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a:t>
            </a:r>
            <a:r>
              <a:rPr lang="el-GR">
                <a:ea typeface="ヒラギノ角ゴ Pro W3" charset="0"/>
                <a:cs typeface="Arial" charset="0"/>
              </a:rPr>
              <a:t>Ψ</a:t>
            </a:r>
            <a:r>
              <a:rPr lang="en-US">
                <a:ea typeface="ヒラギノ角ゴ Pro W3" charset="0"/>
                <a:cs typeface="Arial" charset="0"/>
              </a:rPr>
              <a:t>›</a:t>
            </a:r>
            <a:r>
              <a:rPr lang="en-US">
                <a:ea typeface="ヒラギノ角ゴ Pro W3" charset="0"/>
                <a:cs typeface="ヒラギノ角ゴ Pro W3" charset="0"/>
              </a:rPr>
              <a:t> = c</a:t>
            </a:r>
            <a:r>
              <a:rPr lang="en-US" baseline="-25000">
                <a:ea typeface="ヒラギノ角ゴ Pro W3" charset="0"/>
                <a:cs typeface="ヒラギノ角ゴ Pro W3" charset="0"/>
              </a:rPr>
              <a:t>1 </a:t>
            </a:r>
            <a:r>
              <a:rPr lang="en-US">
                <a:ea typeface="ヒラギノ角ゴ Pro W3" charset="0"/>
                <a:cs typeface="Arial" charset="0"/>
              </a:rPr>
              <a:t>│1›</a:t>
            </a:r>
            <a:r>
              <a:rPr lang="en-US">
                <a:ea typeface="ヒラギノ角ゴ Pro W3" charset="0"/>
                <a:cs typeface="ヒラギノ角ゴ Pro W3" charset="0"/>
              </a:rPr>
              <a:t> + c</a:t>
            </a:r>
            <a:r>
              <a:rPr lang="en-US" baseline="-25000">
                <a:ea typeface="ヒラギノ角ゴ Pro W3" charset="0"/>
                <a:cs typeface="ヒラギノ角ゴ Pro W3" charset="0"/>
              </a:rPr>
              <a:t>2 </a:t>
            </a:r>
            <a:r>
              <a:rPr lang="en-US">
                <a:ea typeface="ヒラギノ角ゴ Pro W3" charset="0"/>
                <a:cs typeface="Arial" charset="0"/>
              </a:rPr>
              <a:t>│2›.</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L35, </a:t>
            </a:r>
            <a:r>
              <a:rPr lang="en-US" b="1">
                <a:ea typeface="ヒラギノ角ゴ Pro W3" charset="0"/>
                <a:cs typeface="ヒラギノ角ゴ Pro W3" charset="0"/>
              </a:rPr>
              <a:t>[[100%]]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6384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3B100457-DC8B-6947-B4CC-3F06FE25A9D3}" type="slidenum">
              <a:rPr lang="en-US" sz="1200"/>
              <a:pPr algn="r"/>
              <a:t>73</a:t>
            </a:fld>
            <a:endParaRPr lang="en-US" sz="120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Not normalized.</a:t>
            </a:r>
            <a:r>
              <a:rPr lang="en-US">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0% </a:t>
            </a:r>
            <a:r>
              <a:rPr lang="en-US" b="1">
                <a:ea typeface="ヒラギノ角ゴ Pro W3" charset="0"/>
                <a:cs typeface="ヒラギノ角ゴ Pro W3" charset="0"/>
              </a:rPr>
              <a:t>[[0%]]</a:t>
            </a:r>
            <a:r>
              <a:rPr lang="en-US">
                <a:ea typeface="ヒラギノ角ゴ Pro W3" charset="0"/>
                <a:cs typeface="ヒラギノ角ゴ Pro W3" charset="0"/>
              </a:rPr>
              <a:t> 0% 0% 0%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6589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77859E85-81DA-7E4F-B708-E84F24766611}" type="slidenum">
              <a:rPr lang="en-US" sz="1200"/>
              <a:pPr algn="r"/>
              <a:t>74</a:t>
            </a:fld>
            <a:endParaRPr lang="en-US" sz="120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p:cNvSpPr>
          <p:nvPr>
            <p:ph type="sldImg"/>
          </p:nvPr>
        </p:nvSpPr>
        <p:spPr>
          <a:ln/>
        </p:spPr>
      </p:sp>
      <p:sp>
        <p:nvSpPr>
          <p:cNvPr id="167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a:t>
            </a:r>
            <a:r>
              <a:rPr lang="en-US" baseline="-25000">
                <a:ea typeface="ヒラギノ角ゴ Pro W3" charset="0"/>
                <a:cs typeface="ヒラギノ角ゴ Pro W3" charset="0"/>
              </a:rPr>
              <a:t>n0</a:t>
            </a:r>
            <a:r>
              <a:rPr lang="en-US">
                <a:ea typeface="ヒラギノ角ゴ Pro W3" charset="0"/>
                <a:cs typeface="ヒラギノ角ゴ Pro W3" charset="0"/>
              </a:rPr>
              <a:t>|</a:t>
            </a:r>
            <a:r>
              <a:rPr lang="en-US" baseline="30000">
                <a:ea typeface="ヒラギノ角ゴ Pro W3" charset="0"/>
                <a:cs typeface="ヒラギノ角ゴ Pro W3" charset="0"/>
              </a:rPr>
              <a:t>2</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L35, 0% 0% 0% </a:t>
            </a:r>
            <a:r>
              <a:rPr lang="en-US" b="1">
                <a:ea typeface="ヒラギノ角ゴ Pro W3" charset="0"/>
                <a:cs typeface="ヒラギノ角ゴ Pro W3" charset="0"/>
              </a:rPr>
              <a:t>[[100%]]</a:t>
            </a:r>
            <a:r>
              <a:rPr lang="en-US">
                <a:ea typeface="ヒラギノ角ゴ Pro W3" charset="0"/>
                <a:cs typeface="ヒラギノ角ゴ Pro W3" charset="0"/>
              </a:rPr>
              <a:t> 0% </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6794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9A5BDE4-08A6-B942-A5E5-93878D855369}" type="slidenum">
              <a:rPr lang="en-US" sz="1200"/>
              <a:pPr algn="r"/>
              <a:t>75</a:t>
            </a:fld>
            <a:endParaRPr lang="en-US" sz="120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Slide Image Placeholder 1"/>
          <p:cNvSpPr>
            <a:spLocks noGrp="1" noRot="1" noChangeAspect="1"/>
          </p:cNvSpPr>
          <p:nvPr>
            <p:ph type="sldImg"/>
          </p:nvPr>
        </p:nvSpPr>
        <p:spPr>
          <a:ln/>
        </p:spPr>
      </p:sp>
      <p:sp>
        <p:nvSpPr>
          <p:cNvPr id="169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ea typeface="ヒラギノ角ゴ Pro W3" charset="0"/>
                <a:cs typeface="ヒラギノ角ゴ Pro W3" charset="0"/>
              </a:rPr>
              <a:t>INSTRUCTOR NOTES: </a:t>
            </a:r>
            <a:r>
              <a:rPr lang="en-US" dirty="0">
                <a:ea typeface="ヒラギノ角ゴ Pro W3" charset="0"/>
                <a:cs typeface="ヒラギノ角ゴ Pro W3" charset="0"/>
              </a:rPr>
              <a:t>(</a:t>
            </a:r>
            <a:r>
              <a:rPr lang="en-US" dirty="0" err="1">
                <a:ea typeface="ヒラギノ角ゴ Pro W3" charset="0"/>
                <a:cs typeface="ヒラギノ角ゴ Pro W3" charset="0"/>
              </a:rPr>
              <a:t>Dubson</a:t>
            </a:r>
            <a:r>
              <a:rPr lang="en-US" dirty="0">
                <a:ea typeface="ヒラギノ角ゴ Pro W3" charset="0"/>
                <a:cs typeface="ヒラギノ角ゴ Pro W3" charset="0"/>
              </a:rPr>
              <a:t>) Mike</a:t>
            </a:r>
            <a:r>
              <a:rPr lang="ja-JP" altLang="en-US" dirty="0">
                <a:ea typeface="ヒラギノ角ゴ Pro W3" charset="0"/>
                <a:cs typeface="ヒラギノ角ゴ Pro W3" charset="0"/>
              </a:rPr>
              <a:t>’</a:t>
            </a:r>
            <a:r>
              <a:rPr lang="en-US" dirty="0">
                <a:ea typeface="ヒラギノ角ゴ Pro W3" charset="0"/>
                <a:cs typeface="ヒラギノ角ゴ Pro W3" charset="0"/>
              </a:rPr>
              <a:t>s Answer: Only (I) is </a:t>
            </a:r>
            <a:r>
              <a:rPr lang="en-US" dirty="0" err="1" smtClean="0">
                <a:ea typeface="ヒラギノ角ゴ Pro W3" charset="0"/>
                <a:cs typeface="ヒラギノ角ゴ Pro W3" charset="0"/>
              </a:rPr>
              <a:t>Hermitian</a:t>
            </a:r>
            <a:r>
              <a:rPr lang="en-US" dirty="0">
                <a:ea typeface="ヒラギノ角ゴ Pro W3" charset="0"/>
                <a:cs typeface="ヒラギノ角ゴ Pro W3" charset="0"/>
              </a:rPr>
              <a:t>.  </a:t>
            </a:r>
          </a:p>
          <a:p>
            <a:r>
              <a:rPr lang="en-US" b="1" dirty="0">
                <a:ea typeface="ヒラギノ角ゴ Pro W3" charset="0"/>
                <a:cs typeface="ヒラギノ角ゴ Pro W3" charset="0"/>
              </a:rPr>
              <a:t>USED IN:</a:t>
            </a:r>
            <a:r>
              <a:rPr lang="en-US" dirty="0">
                <a:ea typeface="ヒラギノ角ゴ Pro W3" charset="0"/>
                <a:cs typeface="ヒラギノ角ゴ Pro W3" charset="0"/>
              </a:rPr>
              <a:t> </a:t>
            </a:r>
          </a:p>
          <a:p>
            <a:r>
              <a:rPr lang="en-US" dirty="0">
                <a:ea typeface="ヒラギノ角ゴ Pro W3" charset="0"/>
                <a:cs typeface="ヒラギノ角ゴ Pro W3" charset="0"/>
              </a:rPr>
              <a:t>  </a:t>
            </a:r>
            <a:r>
              <a:rPr lang="en-US" dirty="0" err="1">
                <a:ea typeface="ヒラギノ角ゴ Pro W3" charset="0"/>
                <a:cs typeface="ヒラギノ角ゴ Pro W3" charset="0"/>
              </a:rPr>
              <a:t>Dubson</a:t>
            </a:r>
            <a:r>
              <a:rPr lang="en-US" dirty="0">
                <a:ea typeface="ヒラギノ角ゴ Pro W3" charset="0"/>
                <a:cs typeface="ヒラギノ角ゴ Pro W3" charset="0"/>
              </a:rPr>
              <a:t>, Sp08, L36, 0%</a:t>
            </a:r>
            <a:r>
              <a:rPr lang="en-US" b="1" dirty="0">
                <a:ea typeface="ヒラギノ角ゴ Pro W3" charset="0"/>
                <a:cs typeface="ヒラギノ角ゴ Pro W3" charset="0"/>
              </a:rPr>
              <a:t> </a:t>
            </a:r>
            <a:r>
              <a:rPr lang="en-US" dirty="0">
                <a:ea typeface="ヒラギノ角ゴ Pro W3" charset="0"/>
                <a:cs typeface="ヒラギノ角ゴ Pro W3" charset="0"/>
              </a:rPr>
              <a:t>12% 0% </a:t>
            </a:r>
            <a:r>
              <a:rPr lang="en-US" b="1" dirty="0">
                <a:ea typeface="ヒラギノ角ゴ Pro W3" charset="0"/>
                <a:cs typeface="ヒラギノ角ゴ Pro W3" charset="0"/>
              </a:rPr>
              <a:t>[[88%]]</a:t>
            </a:r>
            <a:r>
              <a:rPr lang="en-US" dirty="0">
                <a:ea typeface="ヒラギノ角ゴ Pro W3" charset="0"/>
                <a:cs typeface="ヒラギノ角ゴ Pro W3" charset="0"/>
              </a:rPr>
              <a:t> 0% </a:t>
            </a:r>
          </a:p>
          <a:p>
            <a:r>
              <a:rPr lang="en-US" dirty="0">
                <a:ea typeface="ヒラギノ角ゴ Pro W3" charset="0"/>
                <a:cs typeface="ヒラギノ角ゴ Pro W3" charset="0"/>
              </a:rPr>
              <a:t>  Pollock, Fa08, L40, 0%</a:t>
            </a:r>
            <a:r>
              <a:rPr lang="en-US" b="1" dirty="0">
                <a:ea typeface="ヒラギノ角ゴ Pro W3" charset="0"/>
                <a:cs typeface="ヒラギノ角ゴ Pro W3" charset="0"/>
              </a:rPr>
              <a:t> </a:t>
            </a:r>
            <a:r>
              <a:rPr lang="en-US" dirty="0">
                <a:ea typeface="ヒラギノ角ゴ Pro W3" charset="0"/>
                <a:cs typeface="ヒラギノ角ゴ Pro W3" charset="0"/>
              </a:rPr>
              <a:t>0% 8% </a:t>
            </a:r>
            <a:r>
              <a:rPr lang="en-US" b="1" dirty="0">
                <a:ea typeface="ヒラギノ角ゴ Pro W3" charset="0"/>
                <a:cs typeface="ヒラギノ角ゴ Pro W3" charset="0"/>
              </a:rPr>
              <a:t>[[92%]]</a:t>
            </a:r>
            <a:r>
              <a:rPr lang="en-US" dirty="0">
                <a:ea typeface="ヒラギノ角ゴ Pro W3" charset="0"/>
                <a:cs typeface="ヒラギノ角ゴ Pro W3" charset="0"/>
              </a:rPr>
              <a:t> 0% </a:t>
            </a:r>
            <a:endParaRPr lang="en-US" b="1" dirty="0">
              <a:ea typeface="ヒラギノ角ゴ Pro W3" charset="0"/>
              <a:cs typeface="ヒラギノ角ゴ Pro W3" charset="0"/>
            </a:endParaRPr>
          </a:p>
          <a:p>
            <a:r>
              <a:rPr lang="en-US" b="1" dirty="0">
                <a:ea typeface="ヒラギノ角ゴ Pro W3" charset="0"/>
                <a:cs typeface="ヒラギノ角ゴ Pro W3" charset="0"/>
              </a:rPr>
              <a:t>CORRECT ANSWER:</a:t>
            </a:r>
            <a:r>
              <a:rPr lang="en-US" dirty="0">
                <a:ea typeface="ヒラギノ角ゴ Pro W3" charset="0"/>
                <a:cs typeface="ヒラギノ角ゴ Pro W3" charset="0"/>
              </a:rPr>
              <a:t> D</a:t>
            </a:r>
            <a:endParaRPr lang="en-US" b="1" dirty="0">
              <a:ea typeface="ヒラギノ角ゴ Pro W3" charset="0"/>
              <a:cs typeface="ヒラギノ角ゴ Pro W3" charset="0"/>
            </a:endParaRPr>
          </a:p>
          <a:p>
            <a:r>
              <a:rPr lang="en-US" b="1" dirty="0">
                <a:ea typeface="ヒラギノ角ゴ Pro W3" charset="0"/>
                <a:cs typeface="ヒラギノ角ゴ Pro W3" charset="0"/>
              </a:rPr>
              <a:t>WRITTEN BY:</a:t>
            </a:r>
            <a:r>
              <a:rPr lang="en-US" dirty="0">
                <a:ea typeface="ヒラギノ角ゴ Pro W3" charset="0"/>
                <a:cs typeface="ヒラギノ角ゴ Pro W3" charset="0"/>
              </a:rPr>
              <a:t> Mike </a:t>
            </a:r>
            <a:r>
              <a:rPr lang="en-US" dirty="0" err="1">
                <a:ea typeface="ヒラギノ角ゴ Pro W3" charset="0"/>
                <a:cs typeface="ヒラギノ角ゴ Pro W3" charset="0"/>
              </a:rPr>
              <a:t>Dubson</a:t>
            </a:r>
            <a:r>
              <a:rPr lang="en-US" dirty="0">
                <a:ea typeface="ヒラギノ角ゴ Pro W3" charset="0"/>
                <a:cs typeface="ヒラギノ角ゴ Pro W3" charset="0"/>
              </a:rPr>
              <a:t> (CU-Boulder)</a:t>
            </a:r>
          </a:p>
        </p:txBody>
      </p:sp>
      <p:sp>
        <p:nvSpPr>
          <p:cNvPr id="16998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912BD8D8-54DB-8E4F-844F-E4F779A29D97}" type="slidenum">
              <a:rPr lang="en-US" sz="1200"/>
              <a:pPr algn="r"/>
              <a:t>76</a:t>
            </a:fld>
            <a:endParaRPr lang="en-US" sz="120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8DC5BFB-CFDE-A94F-BFC9-293A27218C3F}" type="slidenum">
              <a:rPr lang="en-US" sz="1200"/>
              <a:pPr/>
              <a:t>77</a:t>
            </a:fld>
            <a:endParaRPr lang="en-US" sz="1200"/>
          </a:p>
        </p:txBody>
      </p:sp>
      <p:sp>
        <p:nvSpPr>
          <p:cNvPr id="172035" name="Slide Image Placeholder 1"/>
          <p:cNvSpPr>
            <a:spLocks noGrp="1" noRot="1" noChangeAspect="1" noTextEdit="1"/>
          </p:cNvSpPr>
          <p:nvPr>
            <p:ph type="sldImg"/>
          </p:nvPr>
        </p:nvSpPr>
        <p:spPr>
          <a:ln/>
        </p:spPr>
      </p:sp>
      <p:sp>
        <p:nvSpPr>
          <p:cNvPr id="17203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gyromagnetic ratio </a:t>
            </a:r>
            <a:r>
              <a:rPr lang="el-GR">
                <a:ea typeface="ヒラギノ角ゴ Pro W3" charset="0"/>
                <a:cs typeface="Arial" charset="0"/>
              </a:rPr>
              <a:t>γ</a:t>
            </a:r>
            <a:r>
              <a:rPr lang="en-US">
                <a:ea typeface="ヒラギノ角ゴ Pro W3" charset="0"/>
                <a:cs typeface="Arial" charset="0"/>
              </a:rPr>
              <a:t>=</a:t>
            </a:r>
            <a:r>
              <a:rPr lang="el-GR">
                <a:ea typeface="ヒラギノ角ゴ Pro W3" charset="0"/>
                <a:cs typeface="Arial" charset="0"/>
              </a:rPr>
              <a:t>μ</a:t>
            </a:r>
            <a:r>
              <a:rPr lang="en-US" baseline="-25000">
                <a:ea typeface="ヒラギノ角ゴ Pro W3" charset="0"/>
                <a:cs typeface="Arial" charset="0"/>
              </a:rPr>
              <a:t>z</a:t>
            </a:r>
            <a:r>
              <a:rPr lang="en-US">
                <a:ea typeface="ヒラギノ角ゴ Pro W3" charset="0"/>
                <a:cs typeface="Arial" charset="0"/>
              </a:rPr>
              <a:t>/ L</a:t>
            </a:r>
            <a:r>
              <a:rPr lang="en-US" baseline="-25000">
                <a:ea typeface="ヒラギノ角ゴ Pro W3" charset="0"/>
                <a:cs typeface="Arial" charset="0"/>
              </a:rPr>
              <a:t>z</a:t>
            </a:r>
            <a:r>
              <a:rPr lang="en-US">
                <a:ea typeface="ヒラギノ角ゴ Pro W3" charset="0"/>
                <a:cs typeface="ヒラギノ角ゴ Pro W3" charset="0"/>
              </a:rPr>
              <a:t> remains unchanged in all these cases.  As long as the distribution of mass is the same as the distribution of charge, the gyromagnetic ratio for orbital motion remains constant.  The gyromagetic ratio for spin is a factor of 2 higher. (Pollock) We had no OTHER gyro questions this term, this was the only one.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L38, 0% </a:t>
            </a:r>
            <a:r>
              <a:rPr lang="en-US" b="1">
                <a:ea typeface="ヒラギノ角ゴ Pro W3" charset="0"/>
                <a:cs typeface="ヒラギノ角ゴ Pro W3" charset="0"/>
              </a:rPr>
              <a:t>[[100%]]</a:t>
            </a:r>
            <a:r>
              <a:rPr lang="en-US">
                <a:ea typeface="ヒラギノ角ゴ Pro W3" charset="0"/>
                <a:cs typeface="ヒラギノ角ゴ Pro W3" charset="0"/>
              </a:rPr>
              <a:t> 0% 0% 0% </a:t>
            </a:r>
          </a:p>
          <a:p>
            <a:r>
              <a:rPr lang="en-US">
                <a:ea typeface="ヒラギノ角ゴ Pro W3" charset="0"/>
                <a:cs typeface="ヒラギノ角ゴ Pro W3" charset="0"/>
              </a:rPr>
              <a:t>  Pollock, Fa08, L40, 25% </a:t>
            </a:r>
            <a:r>
              <a:rPr lang="en-US" b="1">
                <a:ea typeface="ヒラギノ角ゴ Pro W3" charset="0"/>
                <a:cs typeface="ヒラギノ角ゴ Pro W3" charset="0"/>
              </a:rPr>
              <a:t>[[75%]]</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7203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830B548A-0B76-8740-ACB0-5203AACF7989}" type="slidenum">
              <a:rPr lang="en-US" sz="1200"/>
              <a:pPr algn="r"/>
              <a:t>77</a:t>
            </a:fld>
            <a:endParaRPr lang="en-US" sz="120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86E6B0D-F157-CE4D-9690-8E5B396B1A2A}" type="slidenum">
              <a:rPr lang="en-US" sz="1200"/>
              <a:pPr/>
              <a:t>78</a:t>
            </a:fld>
            <a:endParaRPr lang="en-US" sz="1200"/>
          </a:p>
        </p:txBody>
      </p:sp>
      <p:sp>
        <p:nvSpPr>
          <p:cNvPr id="174083" name="Slide Image Placeholder 1"/>
          <p:cNvSpPr>
            <a:spLocks noGrp="1" noRot="1" noChangeAspect="1" noTextEdit="1"/>
          </p:cNvSpPr>
          <p:nvPr>
            <p:ph type="sldImg"/>
          </p:nvPr>
        </p:nvSpPr>
        <p:spPr>
          <a:ln/>
        </p:spPr>
      </p:sp>
      <p:sp>
        <p:nvSpPr>
          <p:cNvPr id="17408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gyromagnetic ratio </a:t>
            </a:r>
            <a:r>
              <a:rPr lang="el-GR">
                <a:ea typeface="ヒラギノ角ゴ Pro W3" charset="0"/>
                <a:cs typeface="Arial" charset="0"/>
              </a:rPr>
              <a:t>γ</a:t>
            </a:r>
            <a:r>
              <a:rPr lang="en-US">
                <a:ea typeface="ヒラギノ角ゴ Pro W3" charset="0"/>
                <a:cs typeface="Arial" charset="0"/>
              </a:rPr>
              <a:t>=</a:t>
            </a:r>
            <a:r>
              <a:rPr lang="el-GR">
                <a:ea typeface="ヒラギノ角ゴ Pro W3" charset="0"/>
                <a:cs typeface="Arial" charset="0"/>
              </a:rPr>
              <a:t>μ</a:t>
            </a:r>
            <a:r>
              <a:rPr lang="en-US" baseline="-25000">
                <a:ea typeface="ヒラギノ角ゴ Pro W3" charset="0"/>
                <a:cs typeface="Arial" charset="0"/>
              </a:rPr>
              <a:t>z</a:t>
            </a:r>
            <a:r>
              <a:rPr lang="en-US">
                <a:ea typeface="ヒラギノ角ゴ Pro W3" charset="0"/>
                <a:cs typeface="Arial" charset="0"/>
              </a:rPr>
              <a:t>/ L</a:t>
            </a:r>
            <a:r>
              <a:rPr lang="en-US" baseline="-25000">
                <a:ea typeface="ヒラギノ角ゴ Pro W3" charset="0"/>
                <a:cs typeface="Arial" charset="0"/>
              </a:rPr>
              <a:t>z</a:t>
            </a:r>
            <a:r>
              <a:rPr lang="en-US">
                <a:ea typeface="ヒラギノ角ゴ Pro W3" charset="0"/>
                <a:cs typeface="ヒラギノ角ゴ Pro W3" charset="0"/>
              </a:rPr>
              <a:t> remains unchanged in all these cases.  As long as the distribution of mass is the same as the distribution of charge, the gyromagnetic ratio for orbital motion remains constant.  The gyromagetic ratio for spin is a factor of 2 higher.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L37, 0% 0% </a:t>
            </a:r>
            <a:r>
              <a:rPr lang="en-US" b="1">
                <a:ea typeface="ヒラギノ角ゴ Pro W3" charset="0"/>
                <a:cs typeface="ヒラギノ角ゴ Pro W3" charset="0"/>
              </a:rPr>
              <a:t>[[100%]]</a:t>
            </a:r>
            <a:r>
              <a:rPr lang="en-US">
                <a:ea typeface="ヒラギノ角ゴ Pro W3" charset="0"/>
                <a:cs typeface="ヒラギノ角ゴ Pro W3" charset="0"/>
              </a:rPr>
              <a:t> 0% 0%</a:t>
            </a:r>
          </a:p>
          <a:p>
            <a:r>
              <a:rPr lang="en-US">
                <a:ea typeface="ヒラギノ角ゴ Pro W3" charset="0"/>
                <a:cs typeface="ヒラギノ角ゴ Pro W3" charset="0"/>
              </a:rPr>
              <a:t>  Dubson, Sp08, L38, 0% 0% </a:t>
            </a:r>
            <a:r>
              <a:rPr lang="en-US" b="1">
                <a:ea typeface="ヒラギノ角ゴ Pro W3" charset="0"/>
                <a:cs typeface="ヒラギノ角ゴ Pro W3" charset="0"/>
              </a:rPr>
              <a:t>[[100%]]</a:t>
            </a:r>
            <a:r>
              <a:rPr lang="en-US">
                <a:ea typeface="ヒラギノ角ゴ Pro W3" charset="0"/>
                <a:cs typeface="ヒラギノ角ゴ Pro W3" charset="0"/>
              </a:rPr>
              <a:t>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7408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87D6E077-323E-E245-B50C-0AAA3B4F3584}" type="slidenum">
              <a:rPr lang="en-US" sz="1200"/>
              <a:pPr algn="r"/>
              <a:t>78</a:t>
            </a:fld>
            <a:endParaRPr lang="en-US" sz="120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0F0D4F4-5F7A-8E41-9BE4-0F5BB84051BC}" type="slidenum">
              <a:rPr lang="en-US" sz="1200"/>
              <a:pPr/>
              <a:t>79</a:t>
            </a:fld>
            <a:endParaRPr lang="en-US" sz="1200"/>
          </a:p>
        </p:txBody>
      </p:sp>
      <p:sp>
        <p:nvSpPr>
          <p:cNvPr id="176131" name="Slide Image Placeholder 1"/>
          <p:cNvSpPr>
            <a:spLocks noGrp="1" noRot="1" noChangeAspect="1" noTextEdit="1"/>
          </p:cNvSpPr>
          <p:nvPr>
            <p:ph type="sldImg"/>
          </p:nvPr>
        </p:nvSpPr>
        <p:spPr>
          <a:ln/>
        </p:spPr>
      </p:sp>
      <p:sp>
        <p:nvSpPr>
          <p:cNvPr id="17613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gyromagnetic ratio </a:t>
            </a:r>
            <a:r>
              <a:rPr lang="el-GR">
                <a:ea typeface="ヒラギノ角ゴ Pro W3" charset="0"/>
                <a:cs typeface="Arial" charset="0"/>
              </a:rPr>
              <a:t>γ</a:t>
            </a:r>
            <a:r>
              <a:rPr lang="en-US">
                <a:ea typeface="ヒラギノ角ゴ Pro W3" charset="0"/>
                <a:cs typeface="Arial" charset="0"/>
              </a:rPr>
              <a:t>=</a:t>
            </a:r>
            <a:r>
              <a:rPr lang="el-GR">
                <a:ea typeface="ヒラギノ角ゴ Pro W3" charset="0"/>
                <a:cs typeface="Arial" charset="0"/>
              </a:rPr>
              <a:t>μ</a:t>
            </a:r>
            <a:r>
              <a:rPr lang="en-US" baseline="-25000">
                <a:ea typeface="ヒラギノ角ゴ Pro W3" charset="0"/>
                <a:cs typeface="Arial" charset="0"/>
              </a:rPr>
              <a:t>z</a:t>
            </a:r>
            <a:r>
              <a:rPr lang="en-US">
                <a:ea typeface="ヒラギノ角ゴ Pro W3" charset="0"/>
                <a:cs typeface="Arial" charset="0"/>
              </a:rPr>
              <a:t>/ L</a:t>
            </a:r>
            <a:r>
              <a:rPr lang="en-US" baseline="-25000">
                <a:ea typeface="ヒラギノ角ゴ Pro W3" charset="0"/>
                <a:cs typeface="Arial" charset="0"/>
              </a:rPr>
              <a:t>z</a:t>
            </a:r>
            <a:r>
              <a:rPr lang="en-US">
                <a:ea typeface="ヒラギノ角ゴ Pro W3" charset="0"/>
                <a:cs typeface="ヒラギノ角ゴ Pro W3" charset="0"/>
              </a:rPr>
              <a:t> remains unchanged in all these cases.  As long as the distribution of mass is the same as the distribution of charge, the gyromagnetic ratio for orbital motion remains constant.  The gyromagetic ratio for spin is a factor of 2 higher.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L37, 6% 17% </a:t>
            </a:r>
            <a:r>
              <a:rPr lang="en-US" b="1">
                <a:ea typeface="ヒラギノ角ゴ Pro W3" charset="0"/>
                <a:cs typeface="ヒラギノ角ゴ Pro W3" charset="0"/>
              </a:rPr>
              <a:t>[[78%]] </a:t>
            </a:r>
            <a:r>
              <a:rPr lang="en-US">
                <a:ea typeface="ヒラギノ角ゴ Pro W3" charset="0"/>
                <a:cs typeface="ヒラギノ角ゴ Pro W3" charset="0"/>
              </a:rPr>
              <a:t>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7613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96B68A32-18EF-0349-A452-271235C55420}" type="slidenum">
              <a:rPr lang="en-US" sz="1200"/>
              <a:pPr algn="r"/>
              <a:t>79</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 g, and h must </a:t>
            </a:r>
            <a:r>
              <a:rPr lang="en-US" b="1" u="sng">
                <a:ea typeface="ヒラギノ角ゴ Pro W3" charset="0"/>
                <a:cs typeface="ヒラギノ角ゴ Pro W3" charset="0"/>
              </a:rPr>
              <a:t>all be constants. </a:t>
            </a:r>
            <a:r>
              <a:rPr lang="en-US">
                <a:ea typeface="ヒラギノ角ゴ Pro W3" charset="0"/>
                <a:cs typeface="ヒラギノ角ゴ Pro W3" charset="0"/>
              </a:rPr>
              <a:t>Edited by SG &amp; CW to take out unnecessary explanations.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b="1">
                <a:ea typeface="ヒラギノ角ゴ Pro W3" charset="0"/>
                <a:cs typeface="ヒラギノ角ゴ Pro W3" charset="0"/>
              </a:rPr>
              <a:t>  [[0%]]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EE8D849-F11C-5C45-857E-EA2AEC903D20}" type="slidenum">
              <a:rPr lang="en-US" sz="1200"/>
              <a:pPr/>
              <a:t>8</a:t>
            </a:fld>
            <a:endParaRPr lang="en-US" sz="120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D7C9D71-21D0-E845-8742-88B7FBC5C5EE}" type="slidenum">
              <a:rPr lang="en-US" sz="1200"/>
              <a:pPr/>
              <a:t>80</a:t>
            </a:fld>
            <a:endParaRPr lang="en-US" sz="1200"/>
          </a:p>
        </p:txBody>
      </p:sp>
      <p:sp>
        <p:nvSpPr>
          <p:cNvPr id="178179" name="Slide Image Placeholder 1"/>
          <p:cNvSpPr>
            <a:spLocks noGrp="1" noRot="1" noChangeAspect="1" noTextEdit="1"/>
          </p:cNvSpPr>
          <p:nvPr>
            <p:ph type="sldImg"/>
          </p:nvPr>
        </p:nvSpPr>
        <p:spPr>
          <a:ln/>
        </p:spPr>
      </p:sp>
      <p:sp>
        <p:nvSpPr>
          <p:cNvPr id="17818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The gyromagnetic ratio </a:t>
            </a:r>
            <a:r>
              <a:rPr lang="el-GR">
                <a:ea typeface="ヒラギノ角ゴ Pro W3" charset="0"/>
                <a:cs typeface="Arial" charset="0"/>
              </a:rPr>
              <a:t>γ</a:t>
            </a:r>
            <a:r>
              <a:rPr lang="en-US">
                <a:ea typeface="ヒラギノ角ゴ Pro W3" charset="0"/>
                <a:cs typeface="Arial" charset="0"/>
              </a:rPr>
              <a:t>=</a:t>
            </a:r>
            <a:r>
              <a:rPr lang="el-GR">
                <a:ea typeface="ヒラギノ角ゴ Pro W3" charset="0"/>
                <a:cs typeface="Arial" charset="0"/>
              </a:rPr>
              <a:t>μ</a:t>
            </a:r>
            <a:r>
              <a:rPr lang="en-US" baseline="-25000">
                <a:ea typeface="ヒラギノ角ゴ Pro W3" charset="0"/>
                <a:cs typeface="Arial" charset="0"/>
              </a:rPr>
              <a:t>z</a:t>
            </a:r>
            <a:r>
              <a:rPr lang="en-US">
                <a:ea typeface="ヒラギノ角ゴ Pro W3" charset="0"/>
                <a:cs typeface="Arial" charset="0"/>
              </a:rPr>
              <a:t>/ L</a:t>
            </a:r>
            <a:r>
              <a:rPr lang="en-US" baseline="-25000">
                <a:ea typeface="ヒラギノ角ゴ Pro W3" charset="0"/>
                <a:cs typeface="Arial" charset="0"/>
              </a:rPr>
              <a:t>z</a:t>
            </a:r>
            <a:r>
              <a:rPr lang="en-US">
                <a:ea typeface="ヒラギノ角ゴ Pro W3" charset="0"/>
                <a:cs typeface="ヒラギノ角ゴ Pro W3" charset="0"/>
              </a:rPr>
              <a:t> remains unchanged in all these cases.  As long as the distribution of mass is the same as the distribution of charge, the gyromagnetic ratio for orbital motion remains constant.  The gyromagetic ratio for spin is a factor of 2 higher.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 0% 0% </a:t>
            </a:r>
            <a:r>
              <a:rPr lang="en-US" b="1">
                <a:ea typeface="ヒラギノ角ゴ Pro W3" charset="0"/>
                <a:cs typeface="ヒラギノ角ゴ Pro W3" charset="0"/>
              </a:rPr>
              <a:t>[[0%]]</a:t>
            </a:r>
            <a:r>
              <a:rPr lang="en-US">
                <a:ea typeface="ヒラギノ角ゴ Pro W3" charset="0"/>
                <a:cs typeface="ヒラギノ角ゴ Pro W3" charset="0"/>
              </a:rPr>
              <a:t>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7818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AF2BE57-ECDE-C340-B306-FF88286BA3E3}" type="slidenum">
              <a:rPr lang="en-US" sz="1200"/>
              <a:pPr algn="r"/>
              <a:t>80</a:t>
            </a:fld>
            <a:endParaRPr lang="en-US" sz="1200"/>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Slide Image Placeholder 1"/>
          <p:cNvSpPr>
            <a:spLocks noGrp="1" noRot="1" noChangeAspect="1"/>
          </p:cNvSpPr>
          <p:nvPr>
            <p:ph type="sldImg"/>
          </p:nvPr>
        </p:nvSpPr>
        <p:spPr>
          <a:ln/>
        </p:spPr>
      </p:sp>
      <p:sp>
        <p:nvSpPr>
          <p:cNvPr id="180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ea typeface="ヒラギノ角ゴ Pro W3" charset="0"/>
                <a:cs typeface="ヒラギノ角ゴ Pro W3" charset="0"/>
              </a:rPr>
              <a:t>s Answer: D Lz is quantized in integers, so 2l+1 should be odd. But with spin, we can get any (integer) # of spots. The spacing would be even according to the formula (depending only on the z-component of L). We phrased this as (almost any answer will be ok, depending on what you assume, so talk about your assumptions, and try to think of how multiple answers might be right!).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L39, 9% 30% 39% 13% 9%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 if the atoms have no magnetic moment (or if they are all in the same m-state), B if you</a:t>
            </a:r>
            <a:r>
              <a:rPr lang="ja-JP" altLang="en-US">
                <a:ea typeface="ヒラギノ角ゴ Pro W3" charset="0"/>
                <a:cs typeface="ヒラギノ角ゴ Pro W3" charset="0"/>
              </a:rPr>
              <a:t>’</a:t>
            </a:r>
            <a:r>
              <a:rPr lang="en-US">
                <a:ea typeface="ヒラギノ角ゴ Pro W3" charset="0"/>
                <a:cs typeface="ヒラギノ角ゴ Pro W3" charset="0"/>
              </a:rPr>
              <a:t>re thinking classically, C if we use what we</a:t>
            </a:r>
            <a:r>
              <a:rPr lang="ja-JP" altLang="en-US">
                <a:ea typeface="ヒラギノ角ゴ Pro W3" charset="0"/>
                <a:cs typeface="ヒラギノ角ゴ Pro W3" charset="0"/>
              </a:rPr>
              <a:t>’</a:t>
            </a:r>
            <a:r>
              <a:rPr lang="en-US">
                <a:ea typeface="ヒラギノ角ゴ Pro W3" charset="0"/>
                <a:cs typeface="ヒラギノ角ゴ Pro W3" charset="0"/>
              </a:rPr>
              <a:t>ve learned so far, D is where we</a:t>
            </a:r>
            <a:r>
              <a:rPr lang="ja-JP" altLang="en-US">
                <a:ea typeface="ヒラギノ角ゴ Pro W3" charset="0"/>
                <a:cs typeface="ヒラギノ角ゴ Pro W3" charset="0"/>
              </a:rPr>
              <a:t>’</a:t>
            </a:r>
            <a:r>
              <a:rPr lang="en-US">
                <a:ea typeface="ヒラギノ角ゴ Pro W3" charset="0"/>
                <a:cs typeface="ヒラギノ角ゴ Pro W3" charset="0"/>
              </a:rPr>
              <a:t>re heading with spin!</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80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B667D61-E2A5-884C-B77B-2A2843103FA3}" type="slidenum">
              <a:rPr lang="en-US" sz="1200"/>
              <a:pPr/>
              <a:t>81</a:t>
            </a:fld>
            <a:endParaRPr lang="en-US" sz="1200"/>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Slide Image Placeholder 1"/>
          <p:cNvSpPr>
            <a:spLocks noGrp="1" noRot="1" noChangeAspect="1"/>
          </p:cNvSpPr>
          <p:nvPr>
            <p:ph type="sldImg"/>
          </p:nvPr>
        </p:nvSpPr>
        <p:spPr>
          <a:ln/>
        </p:spPr>
      </p:sp>
      <p:sp>
        <p:nvSpPr>
          <p:cNvPr id="182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L41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82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684E987-161F-1D40-86B0-494903AF6FF2}" type="slidenum">
              <a:rPr lang="en-US" sz="1200"/>
              <a:pPr/>
              <a:t>82</a:t>
            </a:fld>
            <a:endParaRPr lang="en-US" sz="1200"/>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5DD4DA2-020B-084C-84BB-21F36DFCA991}" type="slidenum">
              <a:rPr lang="en-US" sz="1200"/>
              <a:pPr/>
              <a:t>83</a:t>
            </a:fld>
            <a:endParaRPr lang="en-US" sz="1200"/>
          </a:p>
        </p:txBody>
      </p:sp>
      <p:sp>
        <p:nvSpPr>
          <p:cNvPr id="184323" name="Slide Image Placeholder 1"/>
          <p:cNvSpPr>
            <a:spLocks noGrp="1" noRot="1" noChangeAspect="1" noTextEdit="1"/>
          </p:cNvSpPr>
          <p:nvPr>
            <p:ph type="sldImg"/>
          </p:nvPr>
        </p:nvSpPr>
        <p:spPr>
          <a:ln/>
        </p:spPr>
      </p:sp>
      <p:sp>
        <p:nvSpPr>
          <p:cNvPr id="18432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Both are zero.</a:t>
            </a:r>
            <a:r>
              <a:rPr lang="en-US" b="1">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L39, </a:t>
            </a:r>
            <a:r>
              <a:rPr lang="en-US" b="1">
                <a:ea typeface="ヒラギノ角ゴ Pro W3" charset="0"/>
                <a:cs typeface="ヒラギノ角ゴ Pro W3" charset="0"/>
              </a:rPr>
              <a:t>[[100%]]</a:t>
            </a:r>
            <a:r>
              <a:rPr lang="en-US">
                <a:ea typeface="ヒラギノ角ゴ Pro W3" charset="0"/>
                <a:cs typeface="ヒラギノ角ゴ Pro W3" charset="0"/>
              </a:rPr>
              <a:t> 0% 0% 0% 0%</a:t>
            </a:r>
          </a:p>
          <a:p>
            <a:r>
              <a:rPr lang="en-US">
                <a:ea typeface="ヒラギノ角ゴ Pro W3" charset="0"/>
                <a:cs typeface="ヒラギノ角ゴ Pro W3" charset="0"/>
              </a:rPr>
              <a:t>  Pollock, Fa08, L41, </a:t>
            </a:r>
            <a:r>
              <a:rPr lang="en-US" b="1">
                <a:ea typeface="ヒラギノ角ゴ Pro W3" charset="0"/>
                <a:cs typeface="ヒラギノ角ゴ Pro W3" charset="0"/>
              </a:rPr>
              <a:t>[[86%]]</a:t>
            </a:r>
            <a:r>
              <a:rPr lang="en-US">
                <a:ea typeface="ヒラギノ角ゴ Pro W3" charset="0"/>
                <a:cs typeface="ヒラギノ角ゴ Pro W3" charset="0"/>
              </a:rPr>
              <a:t> 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8432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EF81FBC-BCDC-8C49-AE4A-3960084E90FC}" type="slidenum">
              <a:rPr lang="en-US" sz="1200"/>
              <a:pPr algn="r"/>
              <a:t>83</a:t>
            </a:fld>
            <a:endParaRPr lang="en-US" sz="1200"/>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E9AEC7E-3807-C445-918B-CE117DF9C85E}" type="slidenum">
              <a:rPr lang="en-US" sz="1200"/>
              <a:pPr/>
              <a:t>84</a:t>
            </a:fld>
            <a:endParaRPr lang="en-US" sz="1200"/>
          </a:p>
        </p:txBody>
      </p:sp>
      <p:sp>
        <p:nvSpPr>
          <p:cNvPr id="186371" name="Slide Image Placeholder 1"/>
          <p:cNvSpPr>
            <a:spLocks noGrp="1" noRot="1" noChangeAspect="1" noTextEdit="1"/>
          </p:cNvSpPr>
          <p:nvPr>
            <p:ph type="sldImg"/>
          </p:nvPr>
        </p:nvSpPr>
        <p:spPr>
          <a:ln/>
        </p:spPr>
      </p:sp>
      <p:sp>
        <p:nvSpPr>
          <p:cNvPr id="18637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ea typeface="ヒラギノ角ゴ Pro W3" charset="0"/>
                <a:cs typeface="ヒラギノ角ゴ Pro W3" charset="0"/>
              </a:rPr>
              <a:t>CORRECT ANSWER: B </a:t>
            </a:r>
          </a:p>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h (0  1)</a:t>
            </a:r>
          </a:p>
          <a:p>
            <a:pPr eaLnBrk="1" hangingPunct="1"/>
            <a:r>
              <a:rPr lang="en-US">
                <a:ea typeface="ヒラギノ角ゴ Pro W3" charset="0"/>
                <a:cs typeface="ヒラギノ角ゴ Pro W3" charset="0"/>
              </a:rPr>
              <a:t>                                                                        (0  0). (Pollock) Can think about this as </a:t>
            </a:r>
            <a:r>
              <a:rPr lang="ja-JP" altLang="en-US">
                <a:ea typeface="ヒラギノ角ゴ Pro W3" charset="0"/>
                <a:cs typeface="ヒラギノ角ゴ Pro W3" charset="0"/>
              </a:rPr>
              <a:t>“</a:t>
            </a:r>
            <a:r>
              <a:rPr lang="en-US">
                <a:ea typeface="ヒラギノ角ゴ Pro W3" charset="0"/>
                <a:cs typeface="ヒラギノ角ゴ Pro W3" charset="0"/>
              </a:rPr>
              <a:t>a matrix of matrix elements that are easy to compute</a:t>
            </a:r>
            <a:r>
              <a:rPr lang="ja-JP" altLang="en-US">
                <a:ea typeface="ヒラギノ角ゴ Pro W3" charset="0"/>
                <a:cs typeface="ヒラギノ角ゴ Pro W3" charset="0"/>
              </a:rPr>
              <a:t>”</a:t>
            </a:r>
            <a:r>
              <a:rPr lang="en-US">
                <a:ea typeface="ヒラギノ角ゴ Pro W3" charset="0"/>
                <a:cs typeface="ヒラギノ角ゴ Pro W3" charset="0"/>
              </a:rPr>
              <a:t>, or </a:t>
            </a:r>
            <a:r>
              <a:rPr lang="ja-JP" altLang="en-US">
                <a:ea typeface="ヒラギノ角ゴ Pro W3" charset="0"/>
                <a:cs typeface="ヒラギノ角ゴ Pro W3" charset="0"/>
              </a:rPr>
              <a:t>“</a:t>
            </a:r>
            <a:r>
              <a:rPr lang="en-US">
                <a:ea typeface="ヒラギノ角ゴ Pro W3" charset="0"/>
                <a:cs typeface="ヒラギノ角ゴ Pro W3" charset="0"/>
              </a:rPr>
              <a:t>as the operator that does what you want to those two states</a:t>
            </a:r>
            <a:r>
              <a:rPr lang="ja-JP" altLang="en-US">
                <a:ea typeface="ヒラギノ角ゴ Pro W3" charset="0"/>
                <a:cs typeface="ヒラギノ角ゴ Pro W3" charset="0"/>
              </a:rPr>
              <a:t>”</a:t>
            </a:r>
            <a:r>
              <a:rPr lang="en-US">
                <a:ea typeface="ヒラギノ角ゴ Pro W3" charset="0"/>
                <a:cs typeface="ヒラギノ角ゴ Pro W3" charset="0"/>
              </a:rPr>
              <a:t>. </a:t>
            </a:r>
          </a:p>
          <a:p>
            <a:pPr eaLnBrk="1" hangingPunct="1"/>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L40, 25% </a:t>
            </a:r>
            <a:r>
              <a:rPr lang="en-US" b="1">
                <a:ea typeface="ヒラギノ角ゴ Pro W3" charset="0"/>
                <a:cs typeface="ヒラギノ角ゴ Pro W3" charset="0"/>
              </a:rPr>
              <a:t>[[50%]]</a:t>
            </a:r>
            <a:r>
              <a:rPr lang="en-US">
                <a:ea typeface="ヒラギノ角ゴ Pro W3" charset="0"/>
                <a:cs typeface="ヒラギノ角ゴ Pro W3" charset="0"/>
              </a:rPr>
              <a:t> 5% 5% 15% </a:t>
            </a:r>
          </a:p>
          <a:p>
            <a:r>
              <a:rPr lang="en-US">
                <a:ea typeface="ヒラギノ角ゴ Pro W3" charset="0"/>
                <a:cs typeface="ヒラギノ角ゴ Pro W3" charset="0"/>
              </a:rPr>
              <a:t>  Pollock, Fa08, L41, 0% </a:t>
            </a:r>
            <a:r>
              <a:rPr lang="en-US" b="1">
                <a:ea typeface="ヒラギノ角ゴ Pro W3" charset="0"/>
                <a:cs typeface="ヒラギノ角ゴ Pro W3" charset="0"/>
              </a:rPr>
              <a:t>[[90%]]</a:t>
            </a:r>
            <a:r>
              <a:rPr lang="en-US">
                <a:ea typeface="ヒラギノ角ゴ Pro W3" charset="0"/>
                <a:cs typeface="ヒラギノ角ゴ Pro W3" charset="0"/>
              </a:rPr>
              <a:t> 0% 0% 0% </a:t>
            </a:r>
          </a:p>
          <a:p>
            <a:r>
              <a:rPr lang="en-US">
                <a:ea typeface="ヒラギノ角ゴ Pro W3" charset="0"/>
                <a:cs typeface="ヒラギノ角ゴ Pro W3" charset="0"/>
              </a:rPr>
              <a:t>  DeWolfe, Sp09, L41, 3% </a:t>
            </a:r>
            <a:r>
              <a:rPr lang="en-US" b="1">
                <a:ea typeface="ヒラギノ角ゴ Pro W3" charset="0"/>
                <a:cs typeface="ヒラギノ角ゴ Pro W3" charset="0"/>
              </a:rPr>
              <a:t>[[94%]]</a:t>
            </a:r>
            <a:r>
              <a:rPr lang="en-US">
                <a:ea typeface="ヒラギノ角ゴ Pro W3" charset="0"/>
                <a:cs typeface="ヒラギノ角ゴ Pro W3" charset="0"/>
              </a:rPr>
              <a:t> 3%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8637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8D7D614-EEB7-CE41-A189-8E5251FDC7BE}" type="slidenum">
              <a:rPr lang="en-US" sz="1200"/>
              <a:pPr algn="r"/>
              <a:t>84</a:t>
            </a:fld>
            <a:endParaRPr lang="en-US" sz="1200"/>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6730F64-D9FA-CF40-A44B-C26055E23617}" type="slidenum">
              <a:rPr lang="en-US" sz="1200"/>
              <a:pPr/>
              <a:t>85</a:t>
            </a:fld>
            <a:endParaRPr lang="en-US" sz="1200"/>
          </a:p>
        </p:txBody>
      </p:sp>
      <p:sp>
        <p:nvSpPr>
          <p:cNvPr id="188419" name="Slide Image Placeholder 1"/>
          <p:cNvSpPr>
            <a:spLocks noGrp="1" noRot="1" noChangeAspect="1" noTextEdit="1"/>
          </p:cNvSpPr>
          <p:nvPr>
            <p:ph type="sldImg"/>
          </p:nvPr>
        </p:nvSpPr>
        <p:spPr>
          <a:ln/>
        </p:spPr>
      </p:sp>
      <p:sp>
        <p:nvSpPr>
          <p:cNvPr id="18842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(Pollock) Several of my students are still asking/forgetting how to </a:t>
            </a:r>
            <a:r>
              <a:rPr lang="ja-JP" altLang="en-US">
                <a:ea typeface="ヒラギノ角ゴ Pro W3" charset="0"/>
                <a:cs typeface="ヒラギノ角ゴ Pro W3" charset="0"/>
              </a:rPr>
              <a:t>“</a:t>
            </a:r>
            <a:r>
              <a:rPr lang="en-US">
                <a:ea typeface="ヒラギノ角ゴ Pro W3" charset="0"/>
                <a:cs typeface="ヒラギノ角ゴ Pro W3" charset="0"/>
              </a:rPr>
              <a:t>dagger</a:t>
            </a:r>
            <a:r>
              <a:rPr lang="ja-JP" altLang="en-US">
                <a:ea typeface="ヒラギノ角ゴ Pro W3" charset="0"/>
                <a:cs typeface="ヒラギノ角ゴ Pro W3" charset="0"/>
              </a:rPr>
              <a:t>”</a:t>
            </a:r>
            <a:r>
              <a:rPr lang="en-US">
                <a:ea typeface="ヒラギノ角ゴ Pro W3" charset="0"/>
                <a:cs typeface="ヒラギノ角ゴ Pro W3" charset="0"/>
              </a:rPr>
              <a:t> a matrix, though most know it.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L40, 0% </a:t>
            </a:r>
            <a:r>
              <a:rPr lang="en-US" b="1">
                <a:ea typeface="ヒラギノ角ゴ Pro W3" charset="0"/>
                <a:cs typeface="ヒラギノ角ゴ Pro W3" charset="0"/>
              </a:rPr>
              <a:t>[[100%]]</a:t>
            </a:r>
            <a:r>
              <a:rPr lang="en-US">
                <a:ea typeface="ヒラギノ角ゴ Pro W3" charset="0"/>
                <a:cs typeface="ヒラギノ角ゴ Pro W3" charset="0"/>
              </a:rPr>
              <a:t> 0% 0% 0% </a:t>
            </a:r>
          </a:p>
          <a:p>
            <a:r>
              <a:rPr lang="en-US">
                <a:ea typeface="ヒラギノ角ゴ Pro W3" charset="0"/>
                <a:cs typeface="ヒラギノ角ゴ Pro W3" charset="0"/>
              </a:rPr>
              <a:t>  Pollock, Fa08, L41, 0% </a:t>
            </a:r>
            <a:r>
              <a:rPr lang="en-US" b="1">
                <a:ea typeface="ヒラギノ角ゴ Pro W3" charset="0"/>
                <a:cs typeface="ヒラギノ角ゴ Pro W3" charset="0"/>
              </a:rPr>
              <a:t>[[95%]]</a:t>
            </a:r>
            <a:r>
              <a:rPr lang="en-US">
                <a:ea typeface="ヒラギノ角ゴ Pro W3" charset="0"/>
                <a:cs typeface="ヒラギノ角ゴ Pro W3" charset="0"/>
              </a:rPr>
              <a:t> 0% 0% 0% </a:t>
            </a:r>
          </a:p>
          <a:p>
            <a:r>
              <a:rPr lang="en-US">
                <a:ea typeface="ヒラギノ角ゴ Pro W3" charset="0"/>
                <a:cs typeface="ヒラギノ角ゴ Pro W3" charset="0"/>
              </a:rPr>
              <a:t>  DeWolfe, Sp09, L42, 7% </a:t>
            </a:r>
            <a:r>
              <a:rPr lang="en-US" b="1">
                <a:ea typeface="ヒラギノ角ゴ Pro W3" charset="0"/>
                <a:cs typeface="ヒラギノ角ゴ Pro W3" charset="0"/>
              </a:rPr>
              <a:t>[[93%]]</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8842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A66776E-6F73-7E49-82DD-B2C040FC4678}" type="slidenum">
              <a:rPr lang="en-US" sz="1200"/>
              <a:pPr algn="r"/>
              <a:t>85</a:t>
            </a:fld>
            <a:endParaRPr lang="en-US" sz="1200"/>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A31DA8A-3D51-254C-A8B3-B6B5704E5378}" type="slidenum">
              <a:rPr lang="en-US" sz="1200"/>
              <a:pPr/>
              <a:t>86</a:t>
            </a:fld>
            <a:endParaRPr lang="en-US" sz="1200"/>
          </a:p>
        </p:txBody>
      </p:sp>
      <p:sp>
        <p:nvSpPr>
          <p:cNvPr id="190467" name="Slide Image Placeholder 1"/>
          <p:cNvSpPr>
            <a:spLocks noGrp="1" noRot="1" noChangeAspect="1" noTextEdit="1"/>
          </p:cNvSpPr>
          <p:nvPr>
            <p:ph type="sldImg"/>
          </p:nvPr>
        </p:nvSpPr>
        <p:spPr>
          <a:ln/>
        </p:spPr>
      </p:sp>
      <p:sp>
        <p:nvSpPr>
          <p:cNvPr id="19046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│‹↑│x›│</a:t>
            </a:r>
            <a:r>
              <a:rPr lang="en-US" baseline="30000">
                <a:ea typeface="ヒラギノ角ゴ Pro W3" charset="0"/>
                <a:cs typeface="Arial" charset="0"/>
              </a:rPr>
              <a:t>2 </a:t>
            </a:r>
            <a:r>
              <a:rPr lang="en-US">
                <a:ea typeface="ヒラギノ角ゴ Pro W3" charset="0"/>
                <a:cs typeface="ヒラギノ角ゴ Pro W3" charset="0"/>
              </a:rPr>
              <a:t> by Postulate 3. (Pollock) This is a great question, it</a:t>
            </a:r>
            <a:r>
              <a:rPr lang="ja-JP" altLang="en-US">
                <a:ea typeface="ヒラギノ角ゴ Pro W3" charset="0"/>
                <a:cs typeface="ヒラギノ角ゴ Pro W3" charset="0"/>
              </a:rPr>
              <a:t>’</a:t>
            </a:r>
            <a:r>
              <a:rPr lang="en-US">
                <a:ea typeface="ヒラギノ角ゴ Pro W3" charset="0"/>
                <a:cs typeface="ヒラギノ角ゴ Pro W3" charset="0"/>
              </a:rPr>
              <a:t>s just the Postulate of quantum revisited. My students really liked </a:t>
            </a:r>
            <a:r>
              <a:rPr lang="ja-JP" altLang="en-US">
                <a:ea typeface="ヒラギノ角ゴ Pro W3" charset="0"/>
                <a:cs typeface="ヒラギノ角ゴ Pro W3" charset="0"/>
              </a:rPr>
              <a:t>“</a:t>
            </a:r>
            <a:r>
              <a:rPr lang="en-US">
                <a:ea typeface="ヒラギノ角ゴ Pro W3" charset="0"/>
                <a:cs typeface="ヒラギノ角ゴ Pro W3" charset="0"/>
              </a:rPr>
              <a:t>A</a:t>
            </a:r>
            <a:r>
              <a:rPr lang="ja-JP" altLang="en-US">
                <a:ea typeface="ヒラギノ角ゴ Pro W3" charset="0"/>
                <a:cs typeface="ヒラギノ角ゴ Pro W3" charset="0"/>
              </a:rPr>
              <a:t>”</a:t>
            </a:r>
            <a:r>
              <a:rPr lang="en-US">
                <a:ea typeface="ヒラギノ角ゴ Pro W3" charset="0"/>
                <a:cs typeface="ヒラギノ角ゴ Pro W3" charset="0"/>
              </a:rPr>
              <a:t>, somehow they want that Sz operator in there. Some very good students were arguing for this, and were quite confident in their answer. We gave this question again (slightly modified) twice more!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L39, 33% </a:t>
            </a:r>
            <a:r>
              <a:rPr lang="en-US" b="1">
                <a:ea typeface="ヒラギノ角ゴ Pro W3" charset="0"/>
                <a:cs typeface="ヒラギノ角ゴ Pro W3" charset="0"/>
              </a:rPr>
              <a:t>[[67%]]</a:t>
            </a:r>
            <a:r>
              <a:rPr lang="en-US">
                <a:ea typeface="ヒラギノ角ゴ Pro W3" charset="0"/>
                <a:cs typeface="ヒラギノ角ゴ Pro W3" charset="0"/>
              </a:rPr>
              <a:t> 0% 0% 0% </a:t>
            </a:r>
          </a:p>
          <a:p>
            <a:r>
              <a:rPr lang="en-US">
                <a:ea typeface="ヒラギノ角ゴ Pro W3" charset="0"/>
                <a:cs typeface="ヒラギノ角ゴ Pro W3" charset="0"/>
              </a:rPr>
              <a:t>  Dubson, Sp08, L40, 11% </a:t>
            </a:r>
            <a:r>
              <a:rPr lang="en-US" b="1">
                <a:ea typeface="ヒラギノ角ゴ Pro W3" charset="0"/>
                <a:cs typeface="ヒラギノ角ゴ Pro W3" charset="0"/>
              </a:rPr>
              <a:t>[[84%]]</a:t>
            </a:r>
            <a:r>
              <a:rPr lang="en-US">
                <a:ea typeface="ヒラギノ角ゴ Pro W3" charset="0"/>
                <a:cs typeface="ヒラギノ角ゴ Pro W3" charset="0"/>
              </a:rPr>
              <a:t> 5% 0% 0% </a:t>
            </a:r>
          </a:p>
          <a:p>
            <a:r>
              <a:rPr lang="en-US">
                <a:ea typeface="ヒラギノ角ゴ Pro W3" charset="0"/>
                <a:cs typeface="ヒラギノ角ゴ Pro W3" charset="0"/>
              </a:rPr>
              <a:t>  Pollock, Fa08, L41, 55% </a:t>
            </a:r>
            <a:r>
              <a:rPr lang="en-US" b="1">
                <a:ea typeface="ヒラギノ角ゴ Pro W3" charset="0"/>
                <a:cs typeface="ヒラギノ角ゴ Pro W3" charset="0"/>
              </a:rPr>
              <a:t>[[41%]]</a:t>
            </a:r>
            <a:r>
              <a:rPr lang="en-US">
                <a:ea typeface="ヒラギノ角ゴ Pro W3" charset="0"/>
                <a:cs typeface="ヒラギノ角ゴ Pro W3" charset="0"/>
              </a:rPr>
              <a:t> 0% 5% 0%</a:t>
            </a:r>
          </a:p>
          <a:p>
            <a:r>
              <a:rPr lang="en-US">
                <a:ea typeface="ヒラギノ角ゴ Pro W3" charset="0"/>
                <a:cs typeface="ヒラギノ角ゴ Pro W3" charset="0"/>
              </a:rPr>
              <a:t>  DeWolfe, Sp09, L42, 3% </a:t>
            </a:r>
            <a:r>
              <a:rPr lang="en-US" b="1">
                <a:ea typeface="ヒラギノ角ゴ Pro W3" charset="0"/>
                <a:cs typeface="ヒラギノ角ゴ Pro W3" charset="0"/>
              </a:rPr>
              <a:t>[[76%]]</a:t>
            </a:r>
            <a:r>
              <a:rPr lang="en-US">
                <a:ea typeface="ヒラギノ角ゴ Pro W3" charset="0"/>
                <a:cs typeface="ヒラギノ角ゴ Pro W3" charset="0"/>
              </a:rPr>
              <a:t> 3% 9% 9%</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90469"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C945DA0-42AF-8F40-B980-E68B0051860E}" type="slidenum">
              <a:rPr lang="en-US" sz="1200"/>
              <a:pPr algn="r"/>
              <a:t>86</a:t>
            </a:fld>
            <a:endParaRPr lang="en-US" sz="1200"/>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E485787-EFBC-8945-AC80-E4518F2F326F}" type="slidenum">
              <a:rPr lang="en-US" sz="1200"/>
              <a:pPr/>
              <a:t>87</a:t>
            </a:fld>
            <a:endParaRPr lang="en-US" sz="1200"/>
          </a:p>
        </p:txBody>
      </p:sp>
      <p:sp>
        <p:nvSpPr>
          <p:cNvPr id="192515" name="Slide Image Placeholder 1"/>
          <p:cNvSpPr>
            <a:spLocks noGrp="1" noRot="1" noChangeAspect="1" noTextEdit="1"/>
          </p:cNvSpPr>
          <p:nvPr>
            <p:ph type="sldImg"/>
          </p:nvPr>
        </p:nvSpPr>
        <p:spPr>
          <a:ln/>
        </p:spPr>
      </p:sp>
      <p:sp>
        <p:nvSpPr>
          <p:cNvPr id="19251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│‹↑│x›│</a:t>
            </a:r>
            <a:r>
              <a:rPr lang="en-US" baseline="30000">
                <a:ea typeface="ヒラギノ角ゴ Pro W3" charset="0"/>
                <a:cs typeface="Arial" charset="0"/>
              </a:rPr>
              <a:t>2 </a:t>
            </a:r>
            <a:r>
              <a:rPr lang="en-US">
                <a:ea typeface="ヒラギノ角ゴ Pro W3" charset="0"/>
                <a:cs typeface="ヒラギノ角ゴ Pro W3" charset="0"/>
              </a:rPr>
              <a:t> by Postulate 3. (Pollock) This is a great question, it</a:t>
            </a:r>
            <a:r>
              <a:rPr lang="ja-JP" altLang="en-US">
                <a:ea typeface="ヒラギノ角ゴ Pro W3" charset="0"/>
                <a:cs typeface="ヒラギノ角ゴ Pro W3" charset="0"/>
              </a:rPr>
              <a:t>’</a:t>
            </a:r>
            <a:r>
              <a:rPr lang="en-US">
                <a:ea typeface="ヒラギノ角ゴ Pro W3" charset="0"/>
                <a:cs typeface="ヒラギノ角ゴ Pro W3" charset="0"/>
              </a:rPr>
              <a:t>s just the Postulate of quantum revisited. My students really liked </a:t>
            </a:r>
            <a:r>
              <a:rPr lang="ja-JP" altLang="en-US">
                <a:ea typeface="ヒラギノ角ゴ Pro W3" charset="0"/>
                <a:cs typeface="ヒラギノ角ゴ Pro W3" charset="0"/>
              </a:rPr>
              <a:t>“</a:t>
            </a:r>
            <a:r>
              <a:rPr lang="en-US">
                <a:ea typeface="ヒラギノ角ゴ Pro W3" charset="0"/>
                <a:cs typeface="ヒラギノ角ゴ Pro W3" charset="0"/>
              </a:rPr>
              <a:t>A</a:t>
            </a:r>
            <a:r>
              <a:rPr lang="ja-JP" altLang="en-US">
                <a:ea typeface="ヒラギノ角ゴ Pro W3" charset="0"/>
                <a:cs typeface="ヒラギノ角ゴ Pro W3" charset="0"/>
              </a:rPr>
              <a:t>”</a:t>
            </a:r>
            <a:r>
              <a:rPr lang="en-US">
                <a:ea typeface="ヒラギノ角ゴ Pro W3" charset="0"/>
                <a:cs typeface="ヒラギノ角ゴ Pro W3" charset="0"/>
              </a:rPr>
              <a:t>, somehow they want that Sz operator in there. Some very good students were arguing for this, and were quite confident in their answer. Oliver pointed out </a:t>
            </a:r>
            <a:r>
              <a:rPr lang="ja-JP" altLang="en-US">
                <a:ea typeface="ヒラギノ角ゴ Pro W3" charset="0"/>
                <a:cs typeface="ヒラギノ角ゴ Pro W3" charset="0"/>
              </a:rPr>
              <a:t>“</a:t>
            </a:r>
            <a:r>
              <a:rPr lang="en-US">
                <a:ea typeface="ヒラギノ角ゴ Pro W3" charset="0"/>
                <a:cs typeface="ヒラギノ角ゴ Pro W3" charset="0"/>
              </a:rPr>
              <a:t>check units</a:t>
            </a:r>
            <a:r>
              <a:rPr lang="ja-JP" altLang="en-US">
                <a:ea typeface="ヒラギノ角ゴ Pro W3" charset="0"/>
                <a:cs typeface="ヒラギノ角ゴ Pro W3" charset="0"/>
              </a:rPr>
              <a:t>”</a:t>
            </a:r>
            <a:r>
              <a:rPr lang="en-US">
                <a:ea typeface="ヒラギノ角ゴ Pro W3" charset="0"/>
                <a:cs typeface="ヒラギノ角ゴ Pro W3" charset="0"/>
              </a:rPr>
              <a:t>.</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L39, 33% </a:t>
            </a:r>
            <a:r>
              <a:rPr lang="en-US" b="1">
                <a:ea typeface="ヒラギノ角ゴ Pro W3" charset="0"/>
                <a:cs typeface="ヒラギノ角ゴ Pro W3" charset="0"/>
              </a:rPr>
              <a:t>[[67%]]</a:t>
            </a:r>
            <a:r>
              <a:rPr lang="en-US">
                <a:ea typeface="ヒラギノ角ゴ Pro W3" charset="0"/>
                <a:cs typeface="ヒラギノ角ゴ Pro W3" charset="0"/>
              </a:rPr>
              <a:t> 0% 0% 0% </a:t>
            </a:r>
          </a:p>
          <a:p>
            <a:r>
              <a:rPr lang="en-US">
                <a:ea typeface="ヒラギノ角ゴ Pro W3" charset="0"/>
                <a:cs typeface="ヒラギノ角ゴ Pro W3" charset="0"/>
              </a:rPr>
              <a:t>  Dubson, Sp08, L40, 11% </a:t>
            </a:r>
            <a:r>
              <a:rPr lang="en-US" b="1">
                <a:ea typeface="ヒラギノ角ゴ Pro W3" charset="0"/>
                <a:cs typeface="ヒラギノ角ゴ Pro W3" charset="0"/>
              </a:rPr>
              <a:t>[[84%]]</a:t>
            </a:r>
            <a:r>
              <a:rPr lang="en-US">
                <a:ea typeface="ヒラギノ角ゴ Pro W3" charset="0"/>
                <a:cs typeface="ヒラギノ角ゴ Pro W3" charset="0"/>
              </a:rPr>
              <a:t> 5% 0% 0% </a:t>
            </a:r>
          </a:p>
          <a:p>
            <a:r>
              <a:rPr lang="en-US">
                <a:ea typeface="ヒラギノ角ゴ Pro W3" charset="0"/>
                <a:cs typeface="ヒラギノ角ゴ Pro W3" charset="0"/>
              </a:rPr>
              <a:t>  Pollock, Fa08, L41, 55%</a:t>
            </a:r>
            <a:r>
              <a:rPr lang="en-US" b="1">
                <a:ea typeface="ヒラギノ角ゴ Pro W3" charset="0"/>
                <a:cs typeface="ヒラギノ角ゴ Pro W3" charset="0"/>
              </a:rPr>
              <a:t> [[41%]] </a:t>
            </a:r>
            <a:r>
              <a:rPr lang="en-US">
                <a:ea typeface="ヒラギノ角ゴ Pro W3" charset="0"/>
                <a:cs typeface="ヒラギノ角ゴ Pro W3" charset="0"/>
              </a:rPr>
              <a:t>0% 5% 0%</a:t>
            </a:r>
          </a:p>
          <a:p>
            <a:r>
              <a:rPr lang="en-US">
                <a:ea typeface="ヒラギノ角ゴ Pro W3" charset="0"/>
                <a:cs typeface="ヒラギノ角ゴ Pro W3" charset="0"/>
              </a:rPr>
              <a:t>  Pollock, Fa08, L42 (preclass), 0% 9% 16% </a:t>
            </a:r>
            <a:r>
              <a:rPr lang="en-US" b="1">
                <a:ea typeface="ヒラギノ角ゴ Pro W3" charset="0"/>
                <a:cs typeface="ヒラギノ角ゴ Pro W3" charset="0"/>
              </a:rPr>
              <a:t>[[76%]]</a:t>
            </a:r>
            <a:r>
              <a:rPr lang="en-US">
                <a:ea typeface="ヒラギノ角ゴ Pro W3" charset="0"/>
                <a:cs typeface="ヒラギノ角ゴ Pro W3" charset="0"/>
              </a:rPr>
              <a:t> 0% (with the order of answers mixed up)</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adapted by Steven Pollock (CU-Boulder)</a:t>
            </a:r>
          </a:p>
        </p:txBody>
      </p:sp>
      <p:sp>
        <p:nvSpPr>
          <p:cNvPr id="19251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B49454C-1547-C640-8FD1-F8909813D4DD}" type="slidenum">
              <a:rPr lang="en-US" sz="1200"/>
              <a:pPr algn="r"/>
              <a:t>87</a:t>
            </a:fld>
            <a:endParaRPr lang="en-US" sz="1200"/>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35448A6-9F7A-9D47-8346-D344DA6BEBC2}" type="slidenum">
              <a:rPr lang="en-US" sz="1200"/>
              <a:pPr/>
              <a:t>88</a:t>
            </a:fld>
            <a:endParaRPr lang="en-US" sz="1200"/>
          </a:p>
        </p:txBody>
      </p:sp>
      <p:sp>
        <p:nvSpPr>
          <p:cNvPr id="194563" name="Slide Image Placeholder 1"/>
          <p:cNvSpPr>
            <a:spLocks noGrp="1" noRot="1" noChangeAspect="1" noTextEdit="1"/>
          </p:cNvSpPr>
          <p:nvPr>
            <p:ph type="sldImg"/>
          </p:nvPr>
        </p:nvSpPr>
        <p:spPr>
          <a:ln/>
        </p:spPr>
      </p:sp>
      <p:sp>
        <p:nvSpPr>
          <p:cNvPr id="19456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It is E, because the correct answer is &lt;psi| Sz | psi&gt; (no square!). As I suspected, it</a:t>
            </a:r>
            <a:r>
              <a:rPr lang="ja-JP" altLang="en-US">
                <a:ea typeface="ヒラギノ角ゴ Pro W3" charset="0"/>
                <a:cs typeface="ヒラギノ角ゴ Pro W3" charset="0"/>
              </a:rPr>
              <a:t>’</a:t>
            </a:r>
            <a:r>
              <a:rPr lang="en-US">
                <a:ea typeface="ヒラギノ角ゴ Pro W3" charset="0"/>
                <a:cs typeface="ヒラギノ角ゴ Pro W3" charset="0"/>
              </a:rPr>
              <a:t>s a little mean – C is the SQUARE of the correct answer.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L42, 0% 0% 80% 0% </a:t>
            </a:r>
            <a:r>
              <a:rPr lang="en-US" b="1">
                <a:ea typeface="ヒラギノ角ゴ Pro W3" charset="0"/>
                <a:cs typeface="ヒラギノ角ゴ Pro W3" charset="0"/>
              </a:rPr>
              <a:t>[[20%]]</a:t>
            </a:r>
          </a:p>
          <a:p>
            <a:r>
              <a:rPr lang="en-US" b="1">
                <a:ea typeface="ヒラギノ角ゴ Pro W3" charset="0"/>
                <a:cs typeface="ヒラギノ角ゴ Pro W3" charset="0"/>
              </a:rPr>
              <a:t>  </a:t>
            </a:r>
            <a:r>
              <a:rPr lang="en-US">
                <a:ea typeface="ヒラギノ角ゴ Pro W3" charset="0"/>
                <a:cs typeface="ヒラギノ角ゴ Pro W3" charset="0"/>
              </a:rPr>
              <a:t>DeWolfe, Sp09, L42, 0% 0% 65% 6% </a:t>
            </a:r>
            <a:r>
              <a:rPr lang="en-US" b="1">
                <a:ea typeface="ヒラギノ角ゴ Pro W3" charset="0"/>
                <a:cs typeface="ヒラギノ角ゴ Pro W3" charset="0"/>
              </a:rPr>
              <a:t>[[29%]]</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9456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2B441E4-9704-7B41-A77E-B9E1E2EE1C2E}" type="slidenum">
              <a:rPr lang="en-US" sz="1200"/>
              <a:pPr algn="r"/>
              <a:t>88</a:t>
            </a:fld>
            <a:endParaRPr lang="en-US" sz="1200"/>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87EB886-F24C-2348-99EE-95298319D3D5}" type="slidenum">
              <a:rPr lang="en-US" sz="1200"/>
              <a:pPr/>
              <a:t>89</a:t>
            </a:fld>
            <a:endParaRPr lang="en-US" sz="1200"/>
          </a:p>
        </p:txBody>
      </p:sp>
      <p:sp>
        <p:nvSpPr>
          <p:cNvPr id="196611" name="Slide Image Placeholder 1"/>
          <p:cNvSpPr>
            <a:spLocks noGrp="1" noRot="1" noChangeAspect="1" noTextEdit="1"/>
          </p:cNvSpPr>
          <p:nvPr>
            <p:ph type="sldImg"/>
          </p:nvPr>
        </p:nvSpPr>
        <p:spPr>
          <a:ln/>
        </p:spPr>
      </p:sp>
      <p:sp>
        <p:nvSpPr>
          <p:cNvPr id="19661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PsiI is an e-state of Sx with e-value +hbar/2, while PsiII has e-value –hbar/2. So it</a:t>
            </a:r>
            <a:r>
              <a:rPr lang="ja-JP" altLang="en-US">
                <a:ea typeface="ヒラギノ角ゴ Pro W3" charset="0"/>
                <a:cs typeface="ヒラギノ角ゴ Pro W3" charset="0"/>
              </a:rPr>
              <a:t>’</a:t>
            </a:r>
            <a:r>
              <a:rPr lang="en-US">
                <a:ea typeface="ヒラギノ角ゴ Pro W3" charset="0"/>
                <a:cs typeface="ヒラギノ角ゴ Pro W3" charset="0"/>
              </a:rPr>
              <a:t>s trivial to disinguish them, with an </a:t>
            </a:r>
            <a:r>
              <a:rPr lang="ja-JP" altLang="en-US">
                <a:ea typeface="ヒラギノ角ゴ Pro W3" charset="0"/>
                <a:cs typeface="ヒラギノ角ゴ Pro W3" charset="0"/>
              </a:rPr>
              <a:t>“</a:t>
            </a:r>
            <a:r>
              <a:rPr lang="en-US">
                <a:ea typeface="ヒラギノ角ゴ Pro W3" charset="0"/>
                <a:cs typeface="ヒラギノ角ゴ Pro W3" charset="0"/>
              </a:rPr>
              <a:t>x-Stern Gerlach</a:t>
            </a:r>
            <a:r>
              <a:rPr lang="ja-JP" altLang="en-US">
                <a:ea typeface="ヒラギノ角ゴ Pro W3" charset="0"/>
                <a:cs typeface="ヒラギノ角ゴ Pro W3" charset="0"/>
              </a:rPr>
              <a:t>”</a:t>
            </a:r>
            <a:r>
              <a:rPr lang="en-US">
                <a:ea typeface="ヒラギノ角ゴ Pro W3" charset="0"/>
                <a:cs typeface="ヒラギノ角ゴ Pro W3" charset="0"/>
              </a:rPr>
              <a:t>. (However, a z-Stern Gerlach will NOT distinguish them!).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L42, 8% </a:t>
            </a:r>
            <a:r>
              <a:rPr lang="en-US" b="1">
                <a:ea typeface="ヒラギノ角ゴ Pro W3" charset="0"/>
                <a:cs typeface="ヒラギノ角ゴ Pro W3" charset="0"/>
              </a:rPr>
              <a:t>[[92%]]</a:t>
            </a:r>
            <a:r>
              <a:rPr lang="en-US">
                <a:ea typeface="ヒラギノ角ゴ Pro W3" charset="0"/>
                <a:cs typeface="ヒラギノ角ゴ Pro W3" charset="0"/>
              </a:rPr>
              <a:t>  0% 0% 0%</a:t>
            </a:r>
          </a:p>
          <a:p>
            <a:r>
              <a:rPr lang="en-US">
                <a:ea typeface="ヒラギノ角ゴ Pro W3" charset="0"/>
                <a:cs typeface="ヒラギノ角ゴ Pro W3" charset="0"/>
              </a:rPr>
              <a:t>  DeWolfe, Sp09, L44, 24% </a:t>
            </a:r>
            <a:r>
              <a:rPr lang="en-US" b="1">
                <a:ea typeface="ヒラギノ角ゴ Pro W3" charset="0"/>
                <a:cs typeface="ヒラギノ角ゴ Pro W3" charset="0"/>
              </a:rPr>
              <a:t>[[76%]]</a:t>
            </a:r>
            <a:r>
              <a:rPr lang="en-US">
                <a:ea typeface="ヒラギノ角ゴ Pro W3" charset="0"/>
                <a:cs typeface="ヒラギノ角ゴ Pro W3" charset="0"/>
              </a:rPr>
              <a:t>  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9661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7909519-F9AC-EE47-A2D7-7B674088E789}" type="slidenum">
              <a:rPr lang="en-US" sz="1200"/>
              <a:pPr algn="r"/>
              <a:t>89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a:solidFill>
            <a:srgbClr val="FFFFFF"/>
          </a:solidFill>
          <a:ln/>
        </p:spPr>
      </p:sp>
      <p:sp>
        <p:nvSpPr>
          <p:cNvPr id="32771"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6 = 3! = 3⋅2⋅1</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L23, 0% 0% 0% </a:t>
            </a:r>
            <a:r>
              <a:rPr lang="en-US" b="1">
                <a:ea typeface="ヒラギノ角ゴ Pro W3" charset="0"/>
                <a:cs typeface="ヒラギノ角ゴ Pro W3" charset="0"/>
              </a:rPr>
              <a:t>[[100%]]</a:t>
            </a:r>
            <a:r>
              <a:rPr lang="en-US">
                <a:ea typeface="ヒラギノ角ゴ Pro W3" charset="0"/>
                <a:cs typeface="ヒラギノ角ゴ Pro W3" charset="0"/>
              </a:rPr>
              <a:t> 0% </a:t>
            </a:r>
          </a:p>
          <a:p>
            <a:r>
              <a:rPr lang="en-US">
                <a:ea typeface="ヒラギノ角ゴ Pro W3" charset="0"/>
                <a:cs typeface="ヒラギノ角ゴ Pro W3" charset="0"/>
              </a:rPr>
              <a:t>  Pollock, Fa08, L30 (preclass), 0% 0% 0% </a:t>
            </a:r>
            <a:r>
              <a:rPr lang="en-US" b="1">
                <a:ea typeface="ヒラギノ角ゴ Pro W3" charset="0"/>
                <a:cs typeface="ヒラギノ角ゴ Pro W3" charset="0"/>
              </a:rPr>
              <a:t>[[96%]]</a:t>
            </a:r>
            <a:r>
              <a:rPr lang="en-US">
                <a:ea typeface="ヒラギノ角ゴ Pro W3" charset="0"/>
                <a:cs typeface="ヒラギノ角ゴ Pro W3" charset="0"/>
              </a:rPr>
              <a:t> 0% </a:t>
            </a:r>
          </a:p>
          <a:p>
            <a:r>
              <a:rPr lang="en-US">
                <a:ea typeface="ヒラギノ角ゴ Pro W3" charset="0"/>
                <a:cs typeface="ヒラギノ角ゴ Pro W3" charset="0"/>
              </a:rPr>
              <a:t>  DeWolfe, Sp09, L30, 0% 11% 0% </a:t>
            </a:r>
            <a:r>
              <a:rPr lang="en-US" b="1">
                <a:ea typeface="ヒラギノ角ゴ Pro W3" charset="0"/>
                <a:cs typeface="ヒラギノ角ゴ Pro W3" charset="0"/>
              </a:rPr>
              <a:t>[[86%]]</a:t>
            </a:r>
            <a:r>
              <a:rPr lang="en-US">
                <a:ea typeface="ヒラギノ角ゴ Pro W3" charset="0"/>
                <a:cs typeface="ヒラギノ角ゴ Pro W3" charset="0"/>
              </a:rPr>
              <a:t> 3% </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277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D2976A94-5429-8E4A-A0A5-BBA639C816EF}" type="slidenum">
              <a:rPr lang="en-US" sz="1200"/>
              <a:pPr algn="r"/>
              <a:t>9</a:t>
            </a:fld>
            <a:endParaRPr lang="en-US" sz="1200"/>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642FAD9-FA41-2E40-A3AD-49FD3D08E382}" type="slidenum">
              <a:rPr lang="en-US" sz="1200"/>
              <a:pPr/>
              <a:t>90</a:t>
            </a:fld>
            <a:endParaRPr lang="en-US" sz="1200"/>
          </a:p>
        </p:txBody>
      </p:sp>
      <p:sp>
        <p:nvSpPr>
          <p:cNvPr id="198659" name="Slide Image Placeholder 1"/>
          <p:cNvSpPr>
            <a:spLocks noGrp="1" noRot="1" noChangeAspect="1" noTextEdit="1"/>
          </p:cNvSpPr>
          <p:nvPr>
            <p:ph type="sldImg"/>
          </p:nvPr>
        </p:nvSpPr>
        <p:spPr>
          <a:ln/>
        </p:spPr>
      </p:sp>
      <p:sp>
        <p:nvSpPr>
          <p:cNvPr id="19866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ea typeface="ヒラギノ角ゴ Pro W3" charset="0"/>
                <a:cs typeface="ヒラギノ角ゴ Pro W3" charset="0"/>
              </a:rPr>
              <a:t>s Answer: The starting state is (1/Sqrt[2], 1/Sqrt[2]) So, it</a:t>
            </a:r>
            <a:r>
              <a:rPr lang="ja-JP" altLang="en-US">
                <a:ea typeface="ヒラギノ角ゴ Pro W3" charset="0"/>
                <a:cs typeface="ヒラギノ角ゴ Pro W3" charset="0"/>
              </a:rPr>
              <a:t>’</a:t>
            </a:r>
            <a:r>
              <a:rPr lang="en-US">
                <a:ea typeface="ヒラギノ角ゴ Pro W3" charset="0"/>
                <a:cs typeface="ヒラギノ角ゴ Pro W3" charset="0"/>
              </a:rPr>
              <a:t>s 50-50. Students pointed out that you might argue </a:t>
            </a:r>
            <a:r>
              <a:rPr lang="ja-JP" altLang="en-US">
                <a:ea typeface="ヒラギノ角ゴ Pro W3" charset="0"/>
                <a:cs typeface="ヒラギノ角ゴ Pro W3" charset="0"/>
              </a:rPr>
              <a:t>“</a:t>
            </a:r>
            <a:r>
              <a:rPr lang="en-US">
                <a:ea typeface="ヒラギノ角ゴ Pro W3" charset="0"/>
                <a:cs typeface="ヒラギノ角ゴ Pro W3" charset="0"/>
              </a:rPr>
              <a:t>E</a:t>
            </a:r>
            <a:r>
              <a:rPr lang="ja-JP" altLang="en-US">
                <a:ea typeface="ヒラギノ角ゴ Pro W3" charset="0"/>
                <a:cs typeface="ヒラギノ角ゴ Pro W3" charset="0"/>
              </a:rPr>
              <a:t>”</a:t>
            </a:r>
            <a:r>
              <a:rPr lang="en-US">
                <a:ea typeface="ヒラギノ角ゴ Pro W3" charset="0"/>
                <a:cs typeface="ヒラギノ角ゴ Pro W3" charset="0"/>
              </a:rPr>
              <a:t> because SOMETHING is impossible to say (but it</a:t>
            </a:r>
            <a:r>
              <a:rPr lang="ja-JP" altLang="en-US">
                <a:ea typeface="ヒラギノ角ゴ Pro W3" charset="0"/>
                <a:cs typeface="ヒラギノ角ゴ Pro W3" charset="0"/>
              </a:rPr>
              <a:t>’</a:t>
            </a:r>
            <a:r>
              <a:rPr lang="en-US">
                <a:ea typeface="ヒラギノ角ゴ Pro W3" charset="0"/>
                <a:cs typeface="ヒラギノ角ゴ Pro W3" charset="0"/>
              </a:rPr>
              <a:t>s the value of z, not the probability!).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L42, 0% 4% </a:t>
            </a:r>
            <a:r>
              <a:rPr lang="en-US" b="1">
                <a:ea typeface="ヒラギノ角ゴ Pro W3" charset="0"/>
                <a:cs typeface="ヒラギノ角ゴ Pro W3" charset="0"/>
              </a:rPr>
              <a:t>[[92%]]</a:t>
            </a:r>
            <a:r>
              <a:rPr lang="en-US">
                <a:ea typeface="ヒラギノ角ゴ Pro W3" charset="0"/>
                <a:cs typeface="ヒラギノ角ゴ Pro W3" charset="0"/>
              </a:rPr>
              <a:t> 0% 4% </a:t>
            </a:r>
          </a:p>
          <a:p>
            <a:r>
              <a:rPr lang="en-US">
                <a:ea typeface="ヒラギノ角ゴ Pro W3" charset="0"/>
                <a:cs typeface="ヒラギノ角ゴ Pro W3" charset="0"/>
              </a:rPr>
              <a:t>  DeWolfe, Sp09, L44, 6% 3% </a:t>
            </a:r>
            <a:r>
              <a:rPr lang="en-US" b="1">
                <a:ea typeface="ヒラギノ角ゴ Pro W3" charset="0"/>
                <a:cs typeface="ヒラギノ角ゴ Pro W3" charset="0"/>
              </a:rPr>
              <a:t>[[84%]]</a:t>
            </a:r>
            <a:r>
              <a:rPr lang="en-US">
                <a:ea typeface="ヒラギノ角ゴ Pro W3" charset="0"/>
                <a:cs typeface="ヒラギノ角ゴ Pro W3" charset="0"/>
              </a:rPr>
              <a:t> 0% 6%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9866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1D738B46-9FCB-4149-B8CD-8A4996743E8B}" type="slidenum">
              <a:rPr lang="en-US" sz="1200"/>
              <a:pPr algn="r"/>
              <a:t>90</a:t>
            </a:fld>
            <a:endParaRPr lang="en-US" sz="1200"/>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5628505-887D-8A45-8346-E8D0CFF60101}" type="slidenum">
              <a:rPr lang="en-US" sz="1200"/>
              <a:pPr/>
              <a:t>91</a:t>
            </a:fld>
            <a:endParaRPr lang="en-US" sz="1200"/>
          </a:p>
        </p:txBody>
      </p:sp>
      <p:sp>
        <p:nvSpPr>
          <p:cNvPr id="200707" name="Slide Image Placeholder 1"/>
          <p:cNvSpPr>
            <a:spLocks noGrp="1" noRot="1" noChangeAspect="1" noTextEdit="1"/>
          </p:cNvSpPr>
          <p:nvPr>
            <p:ph type="sldImg"/>
          </p:nvPr>
        </p:nvSpPr>
        <p:spPr>
          <a:ln/>
        </p:spPr>
      </p:sp>
      <p:sp>
        <p:nvSpPr>
          <p:cNvPr id="20070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Non-zero.  The first measurement causes the state function to collapse to one of the eigenstates of Sx.  Each of the two eigenstates of Sx consists of a linear combination of up and down eigenstates of Sz.  So the second measurement (measurement of Sz) could find the Sz = down eigenvalue and cause the state to collapse into the </a:t>
            </a:r>
            <a:r>
              <a:rPr lang="en-US">
                <a:ea typeface="ヒラギノ角ゴ Pro W3" charset="0"/>
                <a:cs typeface="Arial" charset="0"/>
              </a:rPr>
              <a:t>│↓(z)›</a:t>
            </a:r>
            <a:r>
              <a:rPr lang="en-US">
                <a:ea typeface="ヒラギノ角ゴ Pro W3" charset="0"/>
                <a:cs typeface="ヒラギノ角ゴ Pro W3" charset="0"/>
              </a:rPr>
              <a:t> state.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L41, 0% </a:t>
            </a:r>
            <a:r>
              <a:rPr lang="en-US" b="1">
                <a:ea typeface="ヒラギノ角ゴ Pro W3" charset="0"/>
                <a:cs typeface="ヒラギノ角ゴ Pro W3" charset="0"/>
              </a:rPr>
              <a:t>[[100%]] </a:t>
            </a:r>
            <a:r>
              <a:rPr lang="en-US">
                <a:ea typeface="ヒラギノ角ゴ Pro W3" charset="0"/>
                <a:cs typeface="ヒラギノ角ゴ Pro W3" charset="0"/>
              </a:rPr>
              <a:t>0% 0% 0%</a:t>
            </a:r>
          </a:p>
          <a:p>
            <a:r>
              <a:rPr lang="en-US">
                <a:ea typeface="ヒラギノ角ゴ Pro W3" charset="0"/>
                <a:cs typeface="ヒラギノ角ゴ Pro W3" charset="0"/>
              </a:rPr>
              <a:t>  Pollock, Fa08, L42, 0% </a:t>
            </a:r>
            <a:r>
              <a:rPr lang="en-US" b="1">
                <a:ea typeface="ヒラギノ角ゴ Pro W3" charset="0"/>
                <a:cs typeface="ヒラギノ角ゴ Pro W3" charset="0"/>
              </a:rPr>
              <a:t>[[100%]] </a:t>
            </a:r>
            <a:r>
              <a:rPr lang="en-US">
                <a:ea typeface="ヒラギノ角ゴ Pro W3" charset="0"/>
                <a:cs typeface="ヒラギノ角ゴ Pro W3" charset="0"/>
              </a:rPr>
              <a:t>0% 0% 0% </a:t>
            </a:r>
          </a:p>
          <a:p>
            <a:r>
              <a:rPr lang="en-US" b="1">
                <a:ea typeface="ヒラギノ角ゴ Pro W3" charset="0"/>
                <a:cs typeface="ヒラギノ角ゴ Pro W3" charset="0"/>
              </a:rPr>
              <a:t>  </a:t>
            </a:r>
            <a:r>
              <a:rPr lang="en-US">
                <a:ea typeface="ヒラギノ角ゴ Pro W3" charset="0"/>
                <a:cs typeface="ヒラギノ角ゴ Pro W3" charset="0"/>
              </a:rPr>
              <a:t>DeWolfe, Sp09, L42, 3% </a:t>
            </a:r>
            <a:r>
              <a:rPr lang="en-US" b="1">
                <a:ea typeface="ヒラギノ角ゴ Pro W3" charset="0"/>
                <a:cs typeface="ヒラギノ角ゴ Pro W3" charset="0"/>
              </a:rPr>
              <a:t>[[97%]] </a:t>
            </a:r>
            <a:r>
              <a:rPr lang="en-US">
                <a:ea typeface="ヒラギノ角ゴ Pro W3" charset="0"/>
                <a:cs typeface="ヒラギノ角ゴ Pro W3" charset="0"/>
              </a:rPr>
              <a:t>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00709"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EDD1050-F6C8-114F-9A4F-E8F105DADA00}" type="slidenum">
              <a:rPr lang="en-US" sz="1200"/>
              <a:pPr algn="r"/>
              <a:t>91</a:t>
            </a:fld>
            <a:endParaRPr lang="en-US" sz="1200"/>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A9B140D-D4C9-AB4C-82D4-551804B0D587}" type="slidenum">
              <a:rPr lang="en-US" sz="1200"/>
              <a:pPr/>
              <a:t>92</a:t>
            </a:fld>
            <a:endParaRPr lang="en-US" sz="1200"/>
          </a:p>
        </p:txBody>
      </p:sp>
      <p:sp>
        <p:nvSpPr>
          <p:cNvPr id="202755" name="Slide Image Placeholder 1"/>
          <p:cNvSpPr>
            <a:spLocks noGrp="1" noRot="1" noChangeAspect="1" noTextEdit="1"/>
          </p:cNvSpPr>
          <p:nvPr>
            <p:ph type="sldImg"/>
          </p:nvPr>
        </p:nvSpPr>
        <p:spPr>
          <a:ln/>
        </p:spPr>
      </p:sp>
      <p:sp>
        <p:nvSpPr>
          <p:cNvPr id="20275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Not a clicker question, just wanted them to visualize Larmor precession. Didn</a:t>
            </a:r>
            <a:r>
              <a:rPr lang="ja-JP" altLang="en-US">
                <a:ea typeface="ヒラギノ角ゴ Pro W3" charset="0"/>
                <a:cs typeface="ヒラギノ角ゴ Pro W3" charset="0"/>
              </a:rPr>
              <a:t>’</a:t>
            </a:r>
            <a:r>
              <a:rPr lang="en-US">
                <a:ea typeface="ヒラギノ角ゴ Pro W3" charset="0"/>
                <a:cs typeface="ヒラギノ角ゴ Pro W3" charset="0"/>
              </a:rPr>
              <a:t>t have a chance to give them this...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intended for L42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 vector tipped at polar angle alpha, rotated –phi from x axis.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20275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BC9B115-CF3D-DA4B-B2DB-06DFC47B4B51}" type="slidenum">
              <a:rPr lang="en-US" sz="1200"/>
              <a:pPr algn="r"/>
              <a:t>92</a:t>
            </a:fld>
            <a:endParaRPr lang="en-US" sz="1200"/>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D084468-D7E6-F54B-B09D-857462E63E14}" type="slidenum">
              <a:rPr lang="en-US" sz="1200"/>
              <a:pPr/>
              <a:t>93</a:t>
            </a:fld>
            <a:endParaRPr lang="en-US" sz="1200"/>
          </a:p>
        </p:txBody>
      </p:sp>
      <p:sp>
        <p:nvSpPr>
          <p:cNvPr id="204803" name="Slide Image Placeholder 1"/>
          <p:cNvSpPr>
            <a:spLocks noGrp="1" noRot="1" noChangeAspect="1" noTextEdit="1"/>
          </p:cNvSpPr>
          <p:nvPr>
            <p:ph type="sldImg"/>
          </p:nvPr>
        </p:nvSpPr>
        <p:spPr>
          <a:ln/>
        </p:spPr>
      </p:sp>
      <p:sp>
        <p:nvSpPr>
          <p:cNvPr id="20480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ea typeface="ヒラギノ角ゴ Pro W3" charset="0"/>
                <a:cs typeface="ヒラギノ角ゴ Pro W3" charset="0"/>
              </a:rPr>
              <a:t>s answer:  ½+ ½=0 or 1, but if the z-component is 1, this excludes the S=0 possibility. No time.</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John Bohn (CU-Boulder)</a:t>
            </a:r>
          </a:p>
        </p:txBody>
      </p:sp>
      <p:sp>
        <p:nvSpPr>
          <p:cNvPr id="20480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D86E8BBB-0C0B-FF42-A0AC-A651A627E0C4}" type="slidenum">
              <a:rPr lang="en-US" sz="1200"/>
              <a:pPr algn="r"/>
              <a:t>93</a:t>
            </a:fld>
            <a:endParaRPr lang="en-US" sz="1200"/>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Slide Image Placeholder 1"/>
          <p:cNvSpPr>
            <a:spLocks noGrp="1" noRot="1" noChangeAspect="1"/>
          </p:cNvSpPr>
          <p:nvPr>
            <p:ph type="sldImg"/>
          </p:nvPr>
        </p:nvSpPr>
        <p:spPr>
          <a:ln/>
        </p:spPr>
      </p:sp>
      <p:sp>
        <p:nvSpPr>
          <p:cNvPr id="2068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Didn</a:t>
            </a:r>
            <a:r>
              <a:rPr lang="ja-JP" altLang="en-US">
                <a:ea typeface="ヒラギノ角ゴ Pro W3" charset="0"/>
                <a:cs typeface="ヒラギノ角ゴ Pro W3" charset="0"/>
              </a:rPr>
              <a:t>’</a:t>
            </a:r>
            <a:r>
              <a:rPr lang="en-US">
                <a:ea typeface="ヒラギノ角ゴ Pro W3" charset="0"/>
                <a:cs typeface="ヒラギノ角ゴ Pro W3" charset="0"/>
              </a:rPr>
              <a:t>t bother—we did the postest this day instead, no clickers.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b="1">
                <a:ea typeface="ヒラギノ角ゴ Pro W3" charset="0"/>
                <a:cs typeface="ヒラギノ角ゴ Pro W3" charset="0"/>
              </a:rPr>
              <a:t>  </a:t>
            </a:r>
            <a:r>
              <a:rPr lang="en-US">
                <a:ea typeface="ヒラギノ角ゴ Pro W3" charset="0"/>
                <a:cs typeface="ヒラギノ角ゴ Pro W3" charset="0"/>
              </a:rPr>
              <a:t>Pollock,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2068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C3A6EAE-8397-7045-9EE7-5FAA319894EF}" type="slidenum">
              <a:rPr lang="en-US" sz="1200"/>
              <a:pPr/>
              <a:t>94</a:t>
            </a:fld>
            <a:endParaRPr lang="en-US" sz="1200"/>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Slide Image Placeholder 1"/>
          <p:cNvSpPr>
            <a:spLocks noGrp="1" noRot="1" noChangeAspect="1"/>
          </p:cNvSpPr>
          <p:nvPr>
            <p:ph type="sldImg"/>
          </p:nvPr>
        </p:nvSpPr>
        <p:spPr>
          <a:ln/>
        </p:spPr>
      </p:sp>
      <p:sp>
        <p:nvSpPr>
          <p:cNvPr id="2088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ea typeface="ヒラギノ角ゴ Pro W3" charset="0"/>
                <a:cs typeface="ヒラギノ角ゴ Pro W3" charset="0"/>
              </a:rPr>
              <a:t>s answerONLY if the state is an E-function of energy!</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last lecture, 10% 5% </a:t>
            </a:r>
            <a:r>
              <a:rPr lang="en-US" b="1">
                <a:ea typeface="ヒラギノ角ゴ Pro W3" charset="0"/>
                <a:cs typeface="ヒラギノ角ゴ Pro W3" charset="0"/>
              </a:rPr>
              <a:t>[[85%]] </a:t>
            </a:r>
            <a:r>
              <a:rPr lang="en-US">
                <a:ea typeface="ヒラギノ角ゴ Pro W3" charset="0"/>
                <a:cs typeface="ヒラギノ角ゴ Pro W3" charset="0"/>
              </a:rPr>
              <a:t>0% 0% </a:t>
            </a:r>
          </a:p>
          <a:p>
            <a:r>
              <a:rPr lang="en-US">
                <a:ea typeface="ヒラギノ角ゴ Pro W3" charset="0"/>
                <a:cs typeface="ヒラギノ角ゴ Pro W3" charset="0"/>
              </a:rPr>
              <a:t>  DeWolfe, Sp09, L44, 15% 0% </a:t>
            </a:r>
            <a:r>
              <a:rPr lang="en-US" b="1">
                <a:ea typeface="ヒラギノ角ゴ Pro W3" charset="0"/>
                <a:cs typeface="ヒラギノ角ゴ Pro W3" charset="0"/>
              </a:rPr>
              <a:t>[[85%]] </a:t>
            </a:r>
            <a:r>
              <a:rPr lang="en-US">
                <a:ea typeface="ヒラギノ角ゴ Pro W3" charset="0"/>
                <a:cs typeface="ヒラギノ角ゴ Pro W3" charset="0"/>
              </a:rPr>
              <a:t>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2089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FBD0A09-C0EB-4548-9B03-88876DE97493}" type="slidenum">
              <a:rPr lang="en-US" sz="1200"/>
              <a:pPr/>
              <a:t>95</a:t>
            </a:fld>
            <a:endParaRPr lang="en-US" sz="1200"/>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Slide Image Placeholder 1"/>
          <p:cNvSpPr>
            <a:spLocks noGrp="1" noRot="1" noChangeAspect="1"/>
          </p:cNvSpPr>
          <p:nvPr>
            <p:ph type="sldImg"/>
          </p:nvPr>
        </p:nvSpPr>
        <p:spPr>
          <a:ln/>
        </p:spPr>
      </p:sp>
      <p:sp>
        <p:nvSpPr>
          <p:cNvPr id="2109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Nope, that</a:t>
            </a:r>
            <a:r>
              <a:rPr lang="ja-JP" altLang="en-US">
                <a:ea typeface="ヒラギノ角ゴ Pro W3" charset="0"/>
                <a:cs typeface="ヒラギノ角ゴ Pro W3" charset="0"/>
              </a:rPr>
              <a:t>’</a:t>
            </a:r>
            <a:r>
              <a:rPr lang="en-US">
                <a:ea typeface="ヒラギノ角ゴ Pro W3" charset="0"/>
                <a:cs typeface="ヒラギノ角ゴ Pro W3" charset="0"/>
              </a:rPr>
              <a:t>s just not how it works in general!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last lecture, 39% </a:t>
            </a:r>
            <a:r>
              <a:rPr lang="en-US" b="1">
                <a:ea typeface="ヒラギノ角ゴ Pro W3" charset="0"/>
                <a:cs typeface="ヒラギノ角ゴ Pro W3" charset="0"/>
              </a:rPr>
              <a:t>[[61%]]</a:t>
            </a:r>
            <a:r>
              <a:rPr lang="en-US">
                <a:ea typeface="ヒラギノ角ゴ Pro W3" charset="0"/>
                <a:cs typeface="ヒラギノ角ゴ Pro W3" charset="0"/>
              </a:rPr>
              <a:t> 0% 0% 0%</a:t>
            </a:r>
          </a:p>
          <a:p>
            <a:r>
              <a:rPr lang="en-US">
                <a:ea typeface="ヒラギノ角ゴ Pro W3" charset="0"/>
                <a:cs typeface="ヒラギノ角ゴ Pro W3" charset="0"/>
              </a:rPr>
              <a:t>  DeWolfe, Sp09, L44, 20% </a:t>
            </a:r>
            <a:r>
              <a:rPr lang="en-US" b="1">
                <a:ea typeface="ヒラギノ角ゴ Pro W3" charset="0"/>
                <a:cs typeface="ヒラギノ角ゴ Pro W3" charset="0"/>
              </a:rPr>
              <a:t>[[75%]]</a:t>
            </a:r>
            <a:r>
              <a:rPr lang="en-US">
                <a:ea typeface="ヒラギノ角ゴ Pro W3" charset="0"/>
                <a:cs typeface="ヒラギノ角ゴ Pro W3" charset="0"/>
              </a:rPr>
              <a:t> 5%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2109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093D235-0263-9B40-8197-4794DE8E656E}" type="slidenum">
              <a:rPr lang="en-US" sz="1200"/>
              <a:pPr/>
              <a:t>96</a:t>
            </a:fld>
            <a:endParaRPr lang="en-US" sz="1200"/>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Slide Image Placeholder 1"/>
          <p:cNvSpPr>
            <a:spLocks noGrp="1" noRot="1" noChangeAspect="1"/>
          </p:cNvSpPr>
          <p:nvPr>
            <p:ph type="sldImg"/>
          </p:nvPr>
        </p:nvSpPr>
        <p:spPr>
          <a:ln/>
        </p:spPr>
      </p:sp>
      <p:sp>
        <p:nvSpPr>
          <p:cNvPr id="2129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Nope, that</a:t>
            </a:r>
            <a:r>
              <a:rPr lang="ja-JP" altLang="en-US">
                <a:ea typeface="ヒラギノ角ゴ Pro W3" charset="0"/>
                <a:cs typeface="ヒラギノ角ゴ Pro W3" charset="0"/>
              </a:rPr>
              <a:t>’</a:t>
            </a:r>
            <a:r>
              <a:rPr lang="en-US">
                <a:ea typeface="ヒラギノ角ゴ Pro W3" charset="0"/>
                <a:cs typeface="ヒラギノ角ゴ Pro W3" charset="0"/>
              </a:rPr>
              <a:t>s just not how it works!!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last lecture, 0% </a:t>
            </a:r>
            <a:r>
              <a:rPr lang="en-US" b="1">
                <a:ea typeface="ヒラギノ角ゴ Pro W3" charset="0"/>
                <a:cs typeface="ヒラギノ角ゴ Pro W3" charset="0"/>
              </a:rPr>
              <a:t>[[100%]] </a:t>
            </a:r>
            <a:r>
              <a:rPr lang="en-US">
                <a:ea typeface="ヒラギノ角ゴ Pro W3" charset="0"/>
                <a:cs typeface="ヒラギノ角ゴ Pro W3" charset="0"/>
              </a:rPr>
              <a:t>0% 0% 0%</a:t>
            </a:r>
          </a:p>
          <a:p>
            <a:r>
              <a:rPr lang="en-US">
                <a:ea typeface="ヒラギノ角ゴ Pro W3" charset="0"/>
                <a:cs typeface="ヒラギノ角ゴ Pro W3" charset="0"/>
              </a:rPr>
              <a:t>  DeWolfe, Sp09, L44, 20% </a:t>
            </a:r>
            <a:r>
              <a:rPr lang="en-US" b="1">
                <a:ea typeface="ヒラギノ角ゴ Pro W3" charset="0"/>
                <a:cs typeface="ヒラギノ角ゴ Pro W3" charset="0"/>
              </a:rPr>
              <a:t>[[80%]] </a:t>
            </a:r>
            <a:r>
              <a:rPr lang="en-US">
                <a:ea typeface="ヒラギノ角ゴ Pro W3" charset="0"/>
                <a:cs typeface="ヒラギノ角ゴ Pro W3" charset="0"/>
              </a:rPr>
              <a:t>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2129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762D834-3F66-2E44-AB41-FD2F2C8DB999}" type="slidenum">
              <a:rPr lang="en-US" sz="1200"/>
              <a:pPr/>
              <a:t>97</a:t>
            </a:fld>
            <a:endParaRPr lang="en-US" sz="1200"/>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331D20F-5C61-E149-B787-FB53EAC1987A}" type="slidenum">
              <a:rPr lang="en-US" sz="1200"/>
              <a:pPr/>
              <a:t>98</a:t>
            </a:fld>
            <a:endParaRPr lang="en-US" sz="1200"/>
          </a:p>
        </p:txBody>
      </p:sp>
      <p:sp>
        <p:nvSpPr>
          <p:cNvPr id="215043" name="Slide Image Placeholder 1"/>
          <p:cNvSpPr>
            <a:spLocks noGrp="1" noRot="1" noChangeAspect="1" noTextEdit="1"/>
          </p:cNvSpPr>
          <p:nvPr>
            <p:ph type="sldImg"/>
          </p:nvPr>
        </p:nvSpPr>
        <p:spPr>
          <a:ln/>
        </p:spPr>
      </p:sp>
      <p:sp>
        <p:nvSpPr>
          <p:cNvPr id="21504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│‹↑│x›│</a:t>
            </a:r>
            <a:r>
              <a:rPr lang="en-US" baseline="30000">
                <a:ea typeface="ヒラギノ角ゴ Pro W3" charset="0"/>
                <a:cs typeface="Arial" charset="0"/>
              </a:rPr>
              <a:t>2 </a:t>
            </a:r>
            <a:r>
              <a:rPr lang="en-US">
                <a:ea typeface="ヒラギノ角ゴ Pro W3" charset="0"/>
                <a:cs typeface="ヒラギノ角ゴ Pro W3" charset="0"/>
              </a:rPr>
              <a:t> by Postulate 3. (Pollock) This is a great question, it</a:t>
            </a:r>
            <a:r>
              <a:rPr lang="ja-JP" altLang="en-US">
                <a:ea typeface="ヒラギノ角ゴ Pro W3" charset="0"/>
                <a:cs typeface="ヒラギノ角ゴ Pro W3" charset="0"/>
              </a:rPr>
              <a:t>’</a:t>
            </a:r>
            <a:r>
              <a:rPr lang="en-US">
                <a:ea typeface="ヒラギノ角ゴ Pro W3" charset="0"/>
                <a:cs typeface="ヒラギノ角ゴ Pro W3" charset="0"/>
              </a:rPr>
              <a:t>s just the Postulate of quantum revisited. My students really liked </a:t>
            </a:r>
            <a:r>
              <a:rPr lang="ja-JP" altLang="en-US">
                <a:ea typeface="ヒラギノ角ゴ Pro W3" charset="0"/>
                <a:cs typeface="ヒラギノ角ゴ Pro W3" charset="0"/>
              </a:rPr>
              <a:t>“</a:t>
            </a:r>
            <a:r>
              <a:rPr lang="en-US">
                <a:ea typeface="ヒラギノ角ゴ Pro W3" charset="0"/>
                <a:cs typeface="ヒラギノ角ゴ Pro W3" charset="0"/>
              </a:rPr>
              <a:t>A</a:t>
            </a:r>
            <a:r>
              <a:rPr lang="ja-JP" altLang="en-US">
                <a:ea typeface="ヒラギノ角ゴ Pro W3" charset="0"/>
                <a:cs typeface="ヒラギノ角ゴ Pro W3" charset="0"/>
              </a:rPr>
              <a:t>”</a:t>
            </a:r>
            <a:r>
              <a:rPr lang="en-US">
                <a:ea typeface="ヒラギノ角ゴ Pro W3" charset="0"/>
                <a:cs typeface="ヒラギノ角ゴ Pro W3" charset="0"/>
              </a:rPr>
              <a:t>, somehow they want that Sz operator in there. Some very good students were arguing for this, and were quite confident in their answer.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L39, 33% </a:t>
            </a:r>
            <a:r>
              <a:rPr lang="en-US" b="1">
                <a:ea typeface="ヒラギノ角ゴ Pro W3" charset="0"/>
                <a:cs typeface="ヒラギノ角ゴ Pro W3" charset="0"/>
              </a:rPr>
              <a:t>[[67%]]</a:t>
            </a:r>
            <a:r>
              <a:rPr lang="en-US">
                <a:ea typeface="ヒラギノ角ゴ Pro W3" charset="0"/>
                <a:cs typeface="ヒラギノ角ゴ Pro W3" charset="0"/>
              </a:rPr>
              <a:t> 0% 0% 0% </a:t>
            </a:r>
          </a:p>
          <a:p>
            <a:r>
              <a:rPr lang="en-US">
                <a:ea typeface="ヒラギノ角ゴ Pro W3" charset="0"/>
                <a:cs typeface="ヒラギノ角ゴ Pro W3" charset="0"/>
              </a:rPr>
              <a:t>  Dubson, Sp08, L40, 11% </a:t>
            </a:r>
            <a:r>
              <a:rPr lang="en-US" b="1">
                <a:ea typeface="ヒラギノ角ゴ Pro W3" charset="0"/>
                <a:cs typeface="ヒラギノ角ゴ Pro W3" charset="0"/>
              </a:rPr>
              <a:t>[[84%]]</a:t>
            </a:r>
            <a:r>
              <a:rPr lang="en-US">
                <a:ea typeface="ヒラギノ角ゴ Pro W3" charset="0"/>
                <a:cs typeface="ヒラギノ角ゴ Pro W3" charset="0"/>
              </a:rPr>
              <a:t> 5% 0% 0% </a:t>
            </a:r>
          </a:p>
          <a:p>
            <a:r>
              <a:rPr lang="en-US">
                <a:ea typeface="ヒラギノ角ゴ Pro W3" charset="0"/>
                <a:cs typeface="ヒラギノ角ゴ Pro W3" charset="0"/>
              </a:rPr>
              <a:t>  Pollock, Fa08, L41, 55% </a:t>
            </a:r>
            <a:r>
              <a:rPr lang="en-US" b="1">
                <a:ea typeface="ヒラギノ角ゴ Pro W3" charset="0"/>
                <a:cs typeface="ヒラギノ角ゴ Pro W3" charset="0"/>
              </a:rPr>
              <a:t>[[41%]]</a:t>
            </a:r>
            <a:r>
              <a:rPr lang="en-US">
                <a:ea typeface="ヒラギノ角ゴ Pro W3" charset="0"/>
                <a:cs typeface="ヒラギノ角ゴ Pro W3" charset="0"/>
              </a:rPr>
              <a:t> 0% 5% 0%</a:t>
            </a:r>
          </a:p>
          <a:p>
            <a:r>
              <a:rPr lang="en-US">
                <a:ea typeface="ヒラギノ角ゴ Pro W3" charset="0"/>
                <a:cs typeface="ヒラギノ角ゴ Pro W3" charset="0"/>
              </a:rPr>
              <a:t>  Pollock, Fa08, L42 (preclass), 0% 9% 16% </a:t>
            </a:r>
            <a:r>
              <a:rPr lang="en-US" b="1">
                <a:ea typeface="ヒラギノ角ゴ Pro W3" charset="0"/>
                <a:cs typeface="ヒラギノ角ゴ Pro W3" charset="0"/>
              </a:rPr>
              <a:t>[[76%]]</a:t>
            </a:r>
            <a:r>
              <a:rPr lang="en-US">
                <a:ea typeface="ヒラギノ角ゴ Pro W3" charset="0"/>
                <a:cs typeface="ヒラギノ角ゴ Pro W3" charset="0"/>
              </a:rPr>
              <a:t> 0% (with the order of answers mixed up)</a:t>
            </a:r>
          </a:p>
          <a:p>
            <a:r>
              <a:rPr lang="en-US">
                <a:ea typeface="ヒラギノ角ゴ Pro W3" charset="0"/>
                <a:cs typeface="ヒラギノ角ゴ Pro W3" charset="0"/>
              </a:rPr>
              <a:t>  Pollock, Fa08, last lecture, 0% </a:t>
            </a:r>
            <a:r>
              <a:rPr lang="en-US" b="1">
                <a:ea typeface="ヒラギノ角ゴ Pro W3" charset="0"/>
                <a:cs typeface="ヒラギノ角ゴ Pro W3" charset="0"/>
              </a:rPr>
              <a:t>[[83%]]</a:t>
            </a:r>
            <a:r>
              <a:rPr lang="en-US">
                <a:ea typeface="ヒラギノ角ゴ Pro W3" charset="0"/>
                <a:cs typeface="ヒラギノ角ゴ Pro W3" charset="0"/>
              </a:rPr>
              <a:t> 0% 17% 0%</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1504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47BDEF4-AB78-9B42-B423-22C4036850D4}" type="slidenum">
              <a:rPr lang="en-US" sz="1200"/>
              <a:pPr algn="r"/>
              <a:t>98</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D4AF4D5C-F544-9E45-A61A-684EC8CDEF3F}" type="slidenum">
              <a:rPr lang="en-US"/>
              <a:pPr/>
              <a:t>‹#›</a:t>
            </a:fld>
            <a:endParaRPr lang="en-US"/>
          </a:p>
        </p:txBody>
      </p:sp>
    </p:spTree>
    <p:extLst>
      <p:ext uri="{BB962C8B-B14F-4D97-AF65-F5344CB8AC3E}">
        <p14:creationId xmlns:p14="http://schemas.microsoft.com/office/powerpoint/2010/main" val="3623398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F0111498-4F72-D042-9AF7-F37E05156D90}" type="slidenum">
              <a:rPr lang="en-US"/>
              <a:pPr/>
              <a:t>‹#›</a:t>
            </a:fld>
            <a:endParaRPr lang="en-US"/>
          </a:p>
        </p:txBody>
      </p:sp>
    </p:spTree>
    <p:extLst>
      <p:ext uri="{BB962C8B-B14F-4D97-AF65-F5344CB8AC3E}">
        <p14:creationId xmlns:p14="http://schemas.microsoft.com/office/powerpoint/2010/main" val="1935558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00F7AF56-9B33-B845-8AA7-EDD236389A94}" type="slidenum">
              <a:rPr lang="en-US"/>
              <a:pPr/>
              <a:t>‹#›</a:t>
            </a:fld>
            <a:endParaRPr lang="en-US"/>
          </a:p>
        </p:txBody>
      </p:sp>
    </p:spTree>
    <p:extLst>
      <p:ext uri="{BB962C8B-B14F-4D97-AF65-F5344CB8AC3E}">
        <p14:creationId xmlns:p14="http://schemas.microsoft.com/office/powerpoint/2010/main" val="2063659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85800" y="4114800"/>
            <a:ext cx="77724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365AB8EE-4DD3-8E48-969E-AE3E7F65625E}" type="slidenum">
              <a:rPr lang="en-US"/>
              <a:pPr/>
              <a:t>‹#›</a:t>
            </a:fld>
            <a:endParaRPr lang="en-US"/>
          </a:p>
        </p:txBody>
      </p:sp>
    </p:spTree>
    <p:extLst>
      <p:ext uri="{BB962C8B-B14F-4D97-AF65-F5344CB8AC3E}">
        <p14:creationId xmlns:p14="http://schemas.microsoft.com/office/powerpoint/2010/main" val="2455125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59F143DF-4D27-D94C-930E-CD9A20BB9295}" type="slidenum">
              <a:rPr lang="en-US"/>
              <a:pPr/>
              <a:t>‹#›</a:t>
            </a:fld>
            <a:endParaRPr lang="en-US"/>
          </a:p>
        </p:txBody>
      </p:sp>
    </p:spTree>
    <p:extLst>
      <p:ext uri="{BB962C8B-B14F-4D97-AF65-F5344CB8AC3E}">
        <p14:creationId xmlns:p14="http://schemas.microsoft.com/office/powerpoint/2010/main" val="1016508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Slide Number Placeholder 5"/>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5E20C895-7CED-FF47-8171-814D7C32552F}" type="slidenum">
              <a:rPr lang="en-US"/>
              <a:pPr/>
              <a:t>‹#›</a:t>
            </a:fld>
            <a:endParaRPr lang="en-US"/>
          </a:p>
        </p:txBody>
      </p:sp>
    </p:spTree>
    <p:extLst>
      <p:ext uri="{BB962C8B-B14F-4D97-AF65-F5344CB8AC3E}">
        <p14:creationId xmlns:p14="http://schemas.microsoft.com/office/powerpoint/2010/main" val="3483751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7B8911B4-B36E-C34F-A648-2C825F56BFEB}" type="slidenum">
              <a:rPr lang="en-US"/>
              <a:pPr/>
              <a:t>‹#›</a:t>
            </a:fld>
            <a:endParaRPr lang="en-US"/>
          </a:p>
        </p:txBody>
      </p:sp>
    </p:spTree>
    <p:extLst>
      <p:ext uri="{BB962C8B-B14F-4D97-AF65-F5344CB8AC3E}">
        <p14:creationId xmlns:p14="http://schemas.microsoft.com/office/powerpoint/2010/main" val="13755973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8" name="Footer Placeholder 7"/>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9" name="Slide Number Placeholder 8"/>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3BA3D104-C952-544C-B781-A8187DE817C8}" type="slidenum">
              <a:rPr lang="en-US"/>
              <a:pPr/>
              <a:t>‹#›</a:t>
            </a:fld>
            <a:endParaRPr lang="en-US"/>
          </a:p>
        </p:txBody>
      </p:sp>
    </p:spTree>
    <p:extLst>
      <p:ext uri="{BB962C8B-B14F-4D97-AF65-F5344CB8AC3E}">
        <p14:creationId xmlns:p14="http://schemas.microsoft.com/office/powerpoint/2010/main" val="10335363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4" name="Footer Placeholder 3"/>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Slide Number Placeholder 4"/>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78801171-2F1C-DD4F-824F-3F8D6FA4F771}" type="slidenum">
              <a:rPr lang="en-US"/>
              <a:pPr/>
              <a:t>‹#›</a:t>
            </a:fld>
            <a:endParaRPr lang="en-US"/>
          </a:p>
        </p:txBody>
      </p:sp>
    </p:spTree>
    <p:extLst>
      <p:ext uri="{BB962C8B-B14F-4D97-AF65-F5344CB8AC3E}">
        <p14:creationId xmlns:p14="http://schemas.microsoft.com/office/powerpoint/2010/main" val="3098691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4" name="Slide Number Placeholder 3"/>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778D46FD-88E9-D747-A96E-ADDC98DD6792}" type="slidenum">
              <a:rPr lang="en-US"/>
              <a:pPr/>
              <a:t>‹#›</a:t>
            </a:fld>
            <a:endParaRPr lang="en-US"/>
          </a:p>
        </p:txBody>
      </p:sp>
    </p:spTree>
    <p:extLst>
      <p:ext uri="{BB962C8B-B14F-4D97-AF65-F5344CB8AC3E}">
        <p14:creationId xmlns:p14="http://schemas.microsoft.com/office/powerpoint/2010/main" val="2785346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B8641C37-9528-364A-A0FB-E58DFE4149D2}" type="slidenum">
              <a:rPr lang="en-US"/>
              <a:pPr/>
              <a:t>‹#›</a:t>
            </a:fld>
            <a:endParaRPr lang="en-US"/>
          </a:p>
        </p:txBody>
      </p:sp>
    </p:spTree>
    <p:extLst>
      <p:ext uri="{BB962C8B-B14F-4D97-AF65-F5344CB8AC3E}">
        <p14:creationId xmlns:p14="http://schemas.microsoft.com/office/powerpoint/2010/main" val="2770555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noChangeArrowheads="1"/>
          </p:cNvSpPr>
          <p:nvPr>
            <p:ph type="ftr" sz="quarter" idx="11"/>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7" name="Slide Number Placeholder 6"/>
          <p:cNvSpPr>
            <a:spLocks noGrp="1" noChangeArrowheads="1"/>
          </p:cNvSpPr>
          <p:nvPr>
            <p:ph type="sldNum" sz="quarter" idx="12"/>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6158FAEB-B1B1-944E-AC83-3DBCB517847F}" type="slidenum">
              <a:rPr lang="en-US"/>
              <a:pPr/>
              <a:t>‹#›</a:t>
            </a:fld>
            <a:endParaRPr lang="en-US"/>
          </a:p>
        </p:txBody>
      </p:sp>
    </p:spTree>
    <p:extLst>
      <p:ext uri="{BB962C8B-B14F-4D97-AF65-F5344CB8AC3E}">
        <p14:creationId xmlns:p14="http://schemas.microsoft.com/office/powerpoint/2010/main" val="20103326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39738"/>
            <a:ext cx="7772400"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2130425"/>
            <a:ext cx="77724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Box 3"/>
          <p:cNvSpPr txBox="1"/>
          <p:nvPr userDrawn="1"/>
        </p:nvSpPr>
        <p:spPr>
          <a:xfrm>
            <a:off x="6657975" y="6667500"/>
            <a:ext cx="2486025" cy="215900"/>
          </a:xfrm>
          <a:prstGeom prst="rect">
            <a:avLst/>
          </a:prstGeom>
          <a:noFill/>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                           Phys3220, U.Colorado at Boulder</a:t>
            </a:r>
          </a:p>
        </p:txBody>
      </p:sp>
    </p:spTree>
  </p:cSld>
  <p:clrMap bg1="lt1" tx1="dk1" bg2="lt2" tx2="dk2" accent1="accent1" accent2="accent2" accent3="accent3" accent4="accent4" accent5="accent5" accent6="accent6" hlink="hlink" folHlink="folHlink"/>
  <p:sldLayoutIdLst>
    <p:sldLayoutId id="2147484681" r:id="rId1"/>
    <p:sldLayoutId id="2147484682" r:id="rId2"/>
    <p:sldLayoutId id="2147484683" r:id="rId3"/>
    <p:sldLayoutId id="2147484684" r:id="rId4"/>
    <p:sldLayoutId id="2147484685" r:id="rId5"/>
    <p:sldLayoutId id="2147484686" r:id="rId6"/>
    <p:sldLayoutId id="2147484687" r:id="rId7"/>
    <p:sldLayoutId id="2147484688" r:id="rId8"/>
    <p:sldLayoutId id="2147484689" r:id="rId9"/>
    <p:sldLayoutId id="2147484690" r:id="rId10"/>
    <p:sldLayoutId id="2147484691" r:id="rId11"/>
    <p:sldLayoutId id="2147484692" r:id="rId12"/>
  </p:sldLayoutIdLst>
  <p:txStyles>
    <p:titleStyle>
      <a:lvl1pPr algn="ctr" rtl="0" eaLnBrk="0" fontAlgn="base" hangingPunct="0">
        <a:spcBef>
          <a:spcPct val="0"/>
        </a:spcBef>
        <a:spcAft>
          <a:spcPct val="0"/>
        </a:spcAft>
        <a:defRPr sz="3600">
          <a:solidFill>
            <a:schemeClr val="accent2"/>
          </a:solidFill>
          <a:latin typeface="+mj-lt"/>
          <a:ea typeface="+mj-ea"/>
          <a:cs typeface="ヒラギノ角ゴ Pro W3" charset="-128"/>
        </a:defRPr>
      </a:lvl1pPr>
      <a:lvl2pPr algn="ctr" rtl="0" eaLnBrk="0" fontAlgn="base" hangingPunct="0">
        <a:spcBef>
          <a:spcPct val="0"/>
        </a:spcBef>
        <a:spcAft>
          <a:spcPct val="0"/>
        </a:spcAft>
        <a:defRPr sz="3600">
          <a:solidFill>
            <a:schemeClr val="accent2"/>
          </a:solidFill>
          <a:latin typeface="Arial" charset="0"/>
          <a:ea typeface="ヒラギノ角ゴ Pro W3" pitchFamily="52" charset="-128"/>
          <a:cs typeface="ヒラギノ角ゴ Pro W3" charset="-128"/>
        </a:defRPr>
      </a:lvl2pPr>
      <a:lvl3pPr algn="ctr" rtl="0" eaLnBrk="0" fontAlgn="base" hangingPunct="0">
        <a:spcBef>
          <a:spcPct val="0"/>
        </a:spcBef>
        <a:spcAft>
          <a:spcPct val="0"/>
        </a:spcAft>
        <a:defRPr sz="3600">
          <a:solidFill>
            <a:schemeClr val="accent2"/>
          </a:solidFill>
          <a:latin typeface="Arial" charset="0"/>
          <a:ea typeface="ヒラギノ角ゴ Pro W3" pitchFamily="52" charset="-128"/>
          <a:cs typeface="ヒラギノ角ゴ Pro W3" charset="-128"/>
        </a:defRPr>
      </a:lvl3pPr>
      <a:lvl4pPr algn="ctr" rtl="0" eaLnBrk="0" fontAlgn="base" hangingPunct="0">
        <a:spcBef>
          <a:spcPct val="0"/>
        </a:spcBef>
        <a:spcAft>
          <a:spcPct val="0"/>
        </a:spcAft>
        <a:defRPr sz="3600">
          <a:solidFill>
            <a:schemeClr val="accent2"/>
          </a:solidFill>
          <a:latin typeface="Arial" charset="0"/>
          <a:ea typeface="ヒラギノ角ゴ Pro W3" pitchFamily="52" charset="-128"/>
          <a:cs typeface="ヒラギノ角ゴ Pro W3" charset="-128"/>
        </a:defRPr>
      </a:lvl4pPr>
      <a:lvl5pPr algn="ctr" rtl="0" eaLnBrk="0" fontAlgn="base" hangingPunct="0">
        <a:spcBef>
          <a:spcPct val="0"/>
        </a:spcBef>
        <a:spcAft>
          <a:spcPct val="0"/>
        </a:spcAft>
        <a:defRPr sz="3600">
          <a:solidFill>
            <a:schemeClr val="accent2"/>
          </a:solidFill>
          <a:latin typeface="Arial" charset="0"/>
          <a:ea typeface="ヒラギノ角ゴ Pro W3" pitchFamily="52" charset="-128"/>
          <a:cs typeface="ヒラギノ角ゴ Pro W3" charset="-128"/>
        </a:defRPr>
      </a:lvl5pPr>
      <a:lvl6pPr marL="457200" algn="ctr" rtl="0" fontAlgn="base">
        <a:spcBef>
          <a:spcPct val="0"/>
        </a:spcBef>
        <a:spcAft>
          <a:spcPct val="0"/>
        </a:spcAft>
        <a:defRPr sz="4400">
          <a:solidFill>
            <a:schemeClr val="tx2"/>
          </a:solidFill>
          <a:latin typeface="Arial" charset="0"/>
          <a:ea typeface="ヒラギノ角ゴ Pro W3" pitchFamily="52" charset="-128"/>
        </a:defRPr>
      </a:lvl6pPr>
      <a:lvl7pPr marL="914400" algn="ctr" rtl="0" fontAlgn="base">
        <a:spcBef>
          <a:spcPct val="0"/>
        </a:spcBef>
        <a:spcAft>
          <a:spcPct val="0"/>
        </a:spcAft>
        <a:defRPr sz="4400">
          <a:solidFill>
            <a:schemeClr val="tx2"/>
          </a:solidFill>
          <a:latin typeface="Arial" charset="0"/>
          <a:ea typeface="ヒラギノ角ゴ Pro W3" pitchFamily="52" charset="-128"/>
        </a:defRPr>
      </a:lvl7pPr>
      <a:lvl8pPr marL="1371600" algn="ctr" rtl="0" fontAlgn="base">
        <a:spcBef>
          <a:spcPct val="0"/>
        </a:spcBef>
        <a:spcAft>
          <a:spcPct val="0"/>
        </a:spcAft>
        <a:defRPr sz="4400">
          <a:solidFill>
            <a:schemeClr val="tx2"/>
          </a:solidFill>
          <a:latin typeface="Arial" charset="0"/>
          <a:ea typeface="ヒラギノ角ゴ Pro W3" pitchFamily="52" charset="-128"/>
        </a:defRPr>
      </a:lvl8pPr>
      <a:lvl9pPr marL="1828800" algn="ctr" rtl="0" fontAlgn="base">
        <a:spcBef>
          <a:spcPct val="0"/>
        </a:spcBef>
        <a:spcAft>
          <a:spcPct val="0"/>
        </a:spcAft>
        <a:defRPr sz="4400">
          <a:solidFill>
            <a:schemeClr val="tx2"/>
          </a:solidFill>
          <a:latin typeface="Arial" charset="0"/>
          <a:ea typeface="ヒラギノ角ゴ Pro W3" pitchFamily="52" charset="-128"/>
        </a:defRPr>
      </a:lvl9pPr>
    </p:titleStyle>
    <p:bodyStyle>
      <a:lvl1pPr marL="342900" indent="-342900" algn="l" rtl="0" eaLnBrk="0" fontAlgn="base" hangingPunct="0">
        <a:spcBef>
          <a:spcPct val="20000"/>
        </a:spcBef>
        <a:spcAft>
          <a:spcPct val="0"/>
        </a:spcAft>
        <a:defRPr sz="3200">
          <a:solidFill>
            <a:schemeClr val="tx1"/>
          </a:solidFill>
          <a:latin typeface="Lucida Grande"/>
          <a:ea typeface="+mn-ea"/>
          <a:cs typeface="ヒラギノ角ゴ Pro W3" charset="-128"/>
        </a:defRPr>
      </a:lvl1pPr>
      <a:lvl2pPr marL="742950" indent="-285750" algn="l" rtl="0" eaLnBrk="0" fontAlgn="base" hangingPunct="0">
        <a:spcBef>
          <a:spcPct val="20000"/>
        </a:spcBef>
        <a:spcAft>
          <a:spcPct val="0"/>
        </a:spcAft>
        <a:buChar char="–"/>
        <a:defRPr sz="2800">
          <a:solidFill>
            <a:schemeClr val="tx1"/>
          </a:solidFill>
          <a:latin typeface="Lucida Grande"/>
          <a:ea typeface="+mn-ea"/>
          <a:cs typeface="ヒラギノ角ゴ Pro W3" charset="-128"/>
        </a:defRPr>
      </a:lvl2pPr>
      <a:lvl3pPr marL="1143000" indent="-228600" algn="l" rtl="0" eaLnBrk="0" fontAlgn="base" hangingPunct="0">
        <a:spcBef>
          <a:spcPct val="20000"/>
        </a:spcBef>
        <a:spcAft>
          <a:spcPct val="0"/>
        </a:spcAft>
        <a:buChar char="•"/>
        <a:defRPr sz="2400">
          <a:solidFill>
            <a:schemeClr val="tx1"/>
          </a:solidFill>
          <a:latin typeface="Lucida Grande"/>
          <a:ea typeface="+mn-ea"/>
          <a:cs typeface="ヒラギノ角ゴ Pro W3" charset="-128"/>
        </a:defRPr>
      </a:lvl3pPr>
      <a:lvl4pPr marL="1600200" indent="-228600" algn="l" rtl="0" eaLnBrk="0" fontAlgn="base" hangingPunct="0">
        <a:spcBef>
          <a:spcPct val="20000"/>
        </a:spcBef>
        <a:spcAft>
          <a:spcPct val="0"/>
        </a:spcAft>
        <a:buChar char="–"/>
        <a:defRPr sz="2000">
          <a:solidFill>
            <a:schemeClr val="tx1"/>
          </a:solidFill>
          <a:latin typeface="+mn-lt"/>
          <a:ea typeface="+mn-ea"/>
          <a:cs typeface="ヒラギノ角ゴ Pro W3" charset="-128"/>
        </a:defRPr>
      </a:lvl4pPr>
      <a:lvl5pPr marL="2057400" indent="-228600" algn="l" rtl="0" eaLnBrk="0" fontAlgn="base" hangingPunct="0">
        <a:spcBef>
          <a:spcPct val="20000"/>
        </a:spcBef>
        <a:spcAft>
          <a:spcPct val="0"/>
        </a:spcAft>
        <a:buChar char="»"/>
        <a:defRPr sz="2000">
          <a:solidFill>
            <a:schemeClr val="tx1"/>
          </a:solidFill>
          <a:latin typeface="+mn-lt"/>
          <a:ea typeface="+mn-ea"/>
          <a:cs typeface="ヒラギノ角ゴ Pro W3" charset="-128"/>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1" Type="http://schemas.openxmlformats.org/officeDocument/2006/relationships/image" Target="../media/image7.emf"/><Relationship Id="rId12" Type="http://schemas.openxmlformats.org/officeDocument/2006/relationships/oleObject" Target="../embeddings/oleObject8.bin"/><Relationship Id="rId13" Type="http://schemas.openxmlformats.org/officeDocument/2006/relationships/image" Target="../media/image8.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10.xml"/><Relationship Id="rId4" Type="http://schemas.openxmlformats.org/officeDocument/2006/relationships/oleObject" Target="../embeddings/oleObject4.bin"/><Relationship Id="rId5" Type="http://schemas.openxmlformats.org/officeDocument/2006/relationships/image" Target="../media/image4.emf"/><Relationship Id="rId6" Type="http://schemas.openxmlformats.org/officeDocument/2006/relationships/oleObject" Target="../embeddings/oleObject5.bin"/><Relationship Id="rId7" Type="http://schemas.openxmlformats.org/officeDocument/2006/relationships/image" Target="../media/image5.emf"/><Relationship Id="rId8" Type="http://schemas.openxmlformats.org/officeDocument/2006/relationships/oleObject" Target="../embeddings/oleObject6.bin"/><Relationship Id="rId9" Type="http://schemas.openxmlformats.org/officeDocument/2006/relationships/image" Target="../media/image6.emf"/><Relationship Id="rId10" Type="http://schemas.openxmlformats.org/officeDocument/2006/relationships/oleObject" Target="../embeddings/oleObject7.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9.bin"/><Relationship Id="rId5" Type="http://schemas.openxmlformats.org/officeDocument/2006/relationships/image" Target="../media/image9.emf"/><Relationship Id="rId1" Type="http://schemas.openxmlformats.org/officeDocument/2006/relationships/vmlDrawing" Target="../drawings/vmlDrawing4.vml"/><Relationship Id="rId2"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10.bin"/><Relationship Id="rId5" Type="http://schemas.openxmlformats.org/officeDocument/2006/relationships/image" Target="../media/image10.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11.bin"/><Relationship Id="rId5" Type="http://schemas.openxmlformats.org/officeDocument/2006/relationships/image" Target="../media/image11.w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12.bin"/><Relationship Id="rId5" Type="http://schemas.openxmlformats.org/officeDocument/2006/relationships/image" Target="../media/image12.emf"/><Relationship Id="rId6" Type="http://schemas.openxmlformats.org/officeDocument/2006/relationships/oleObject" Target="../embeddings/oleObject13.bin"/><Relationship Id="rId7" Type="http://schemas.openxmlformats.org/officeDocument/2006/relationships/image" Target="../media/image13.emf"/><Relationship Id="rId1" Type="http://schemas.openxmlformats.org/officeDocument/2006/relationships/vmlDrawing" Target="../drawings/vmlDrawing7.vml"/><Relationship Id="rId2"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14.bin"/><Relationship Id="rId5" Type="http://schemas.openxmlformats.org/officeDocument/2006/relationships/image" Target="../media/image14.png"/><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15.bin"/><Relationship Id="rId5" Type="http://schemas.openxmlformats.org/officeDocument/2006/relationships/image" Target="../media/image15.emf"/><Relationship Id="rId6" Type="http://schemas.openxmlformats.org/officeDocument/2006/relationships/oleObject" Target="../embeddings/oleObject16.bin"/><Relationship Id="rId7" Type="http://schemas.openxmlformats.org/officeDocument/2006/relationships/image" Target="../media/image16.emf"/><Relationship Id="rId8" Type="http://schemas.openxmlformats.org/officeDocument/2006/relationships/oleObject" Target="../embeddings/oleObject17.bin"/><Relationship Id="rId9" Type="http://schemas.openxmlformats.org/officeDocument/2006/relationships/image" Target="../media/image17.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18.bin"/><Relationship Id="rId5" Type="http://schemas.openxmlformats.org/officeDocument/2006/relationships/image" Target="../media/image18.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19.bin"/><Relationship Id="rId5" Type="http://schemas.openxmlformats.org/officeDocument/2006/relationships/image" Target="../media/image19.w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20.bin"/><Relationship Id="rId5" Type="http://schemas.openxmlformats.org/officeDocument/2006/relationships/image" Target="../media/image20.emf"/><Relationship Id="rId6" Type="http://schemas.openxmlformats.org/officeDocument/2006/relationships/oleObject" Target="../embeddings/oleObject21.bin"/><Relationship Id="rId7" Type="http://schemas.openxmlformats.org/officeDocument/2006/relationships/image" Target="../media/image21.emf"/><Relationship Id="rId8" Type="http://schemas.openxmlformats.org/officeDocument/2006/relationships/oleObject" Target="../embeddings/oleObject22.bin"/><Relationship Id="rId9" Type="http://schemas.openxmlformats.org/officeDocument/2006/relationships/image" Target="../media/image22.emf"/><Relationship Id="rId10" Type="http://schemas.openxmlformats.org/officeDocument/2006/relationships/oleObject" Target="../embeddings/oleObject23.bin"/><Relationship Id="rId11" Type="http://schemas.openxmlformats.org/officeDocument/2006/relationships/image" Target="../media/image23.emf"/><Relationship Id="rId1" Type="http://schemas.openxmlformats.org/officeDocument/2006/relationships/vmlDrawing" Target="../drawings/vmlDrawing12.vml"/><Relationship Id="rId2"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24.bin"/><Relationship Id="rId5" Type="http://schemas.openxmlformats.org/officeDocument/2006/relationships/image" Target="../media/image24.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25.bin"/><Relationship Id="rId5" Type="http://schemas.openxmlformats.org/officeDocument/2006/relationships/image" Target="../media/image25.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26.bin"/><Relationship Id="rId5" Type="http://schemas.openxmlformats.org/officeDocument/2006/relationships/image" Target="../media/image26.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27.bin"/><Relationship Id="rId5" Type="http://schemas.openxmlformats.org/officeDocument/2006/relationships/image" Target="../media/image27.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8.bin"/><Relationship Id="rId5" Type="http://schemas.openxmlformats.org/officeDocument/2006/relationships/image" Target="../media/image28.e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oleObject" Target="../embeddings/oleObject29.bin"/><Relationship Id="rId5" Type="http://schemas.openxmlformats.org/officeDocument/2006/relationships/image" Target="../media/image29.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oleObject" Target="../embeddings/oleObject30.bin"/><Relationship Id="rId5" Type="http://schemas.openxmlformats.org/officeDocument/2006/relationships/image" Target="../media/image30.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31.bin"/><Relationship Id="rId5" Type="http://schemas.openxmlformats.org/officeDocument/2006/relationships/image" Target="../media/image31.e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32.bin"/><Relationship Id="rId5" Type="http://schemas.openxmlformats.org/officeDocument/2006/relationships/image" Target="../media/image32.e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33.bin"/><Relationship Id="rId5" Type="http://schemas.openxmlformats.org/officeDocument/2006/relationships/image" Target="../media/image33.wmf"/><Relationship Id="rId6" Type="http://schemas.openxmlformats.org/officeDocument/2006/relationships/oleObject" Target="../embeddings/oleObject34.bin"/><Relationship Id="rId7" Type="http://schemas.openxmlformats.org/officeDocument/2006/relationships/image" Target="../media/image34.w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35.bin"/><Relationship Id="rId5" Type="http://schemas.openxmlformats.org/officeDocument/2006/relationships/image" Target="../media/image35.emf"/><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36.bin"/><Relationship Id="rId5" Type="http://schemas.openxmlformats.org/officeDocument/2006/relationships/image" Target="../media/image36.emf"/><Relationship Id="rId1" Type="http://schemas.openxmlformats.org/officeDocument/2006/relationships/vmlDrawing" Target="../drawings/vmlDrawing24.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37.bin"/><Relationship Id="rId5" Type="http://schemas.openxmlformats.org/officeDocument/2006/relationships/image" Target="../media/image37.emf"/><Relationship Id="rId6" Type="http://schemas.openxmlformats.org/officeDocument/2006/relationships/oleObject" Target="../embeddings/oleObject38.bin"/><Relationship Id="rId7" Type="http://schemas.openxmlformats.org/officeDocument/2006/relationships/image" Target="../media/image38.emf"/><Relationship Id="rId8" Type="http://schemas.openxmlformats.org/officeDocument/2006/relationships/oleObject" Target="../embeddings/oleObject39.bin"/><Relationship Id="rId9" Type="http://schemas.openxmlformats.org/officeDocument/2006/relationships/image" Target="../media/image39.emf"/><Relationship Id="rId10" Type="http://schemas.openxmlformats.org/officeDocument/2006/relationships/oleObject" Target="../embeddings/oleObject40.bin"/><Relationship Id="rId11" Type="http://schemas.openxmlformats.org/officeDocument/2006/relationships/image" Target="../media/image40.emf"/><Relationship Id="rId1" Type="http://schemas.openxmlformats.org/officeDocument/2006/relationships/vmlDrawing" Target="../drawings/vmlDrawing25.v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oleObject" Target="../embeddings/oleObject41.bin"/><Relationship Id="rId5" Type="http://schemas.openxmlformats.org/officeDocument/2006/relationships/image" Target="../media/image41.emf"/><Relationship Id="rId6" Type="http://schemas.openxmlformats.org/officeDocument/2006/relationships/oleObject" Target="../embeddings/oleObject42.bin"/><Relationship Id="rId7" Type="http://schemas.openxmlformats.org/officeDocument/2006/relationships/image" Target="../media/image42.emf"/><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43.bin"/><Relationship Id="rId5" Type="http://schemas.openxmlformats.org/officeDocument/2006/relationships/image" Target="../media/image43.emf"/><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44.bin"/><Relationship Id="rId5" Type="http://schemas.openxmlformats.org/officeDocument/2006/relationships/image" Target="../media/image44.emf"/><Relationship Id="rId6" Type="http://schemas.openxmlformats.org/officeDocument/2006/relationships/oleObject" Target="../embeddings/oleObject45.bin"/><Relationship Id="rId7" Type="http://schemas.openxmlformats.org/officeDocument/2006/relationships/image" Target="../media/image45.emf"/><Relationship Id="rId1" Type="http://schemas.openxmlformats.org/officeDocument/2006/relationships/vmlDrawing" Target="../drawings/vmlDrawing28.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1.emf"/><Relationship Id="rId6" Type="http://schemas.openxmlformats.org/officeDocument/2006/relationships/oleObject" Target="../embeddings/oleObject2.bin"/><Relationship Id="rId7" Type="http://schemas.openxmlformats.org/officeDocument/2006/relationships/image" Target="../media/image2.emf"/><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46.bin"/><Relationship Id="rId5" Type="http://schemas.openxmlformats.org/officeDocument/2006/relationships/image" Target="../media/image46.emf"/><Relationship Id="rId6" Type="http://schemas.openxmlformats.org/officeDocument/2006/relationships/oleObject" Target="../embeddings/oleObject47.bin"/><Relationship Id="rId7" Type="http://schemas.openxmlformats.org/officeDocument/2006/relationships/image" Target="../media/image47.emf"/><Relationship Id="rId8" Type="http://schemas.openxmlformats.org/officeDocument/2006/relationships/oleObject" Target="../embeddings/oleObject48.bin"/><Relationship Id="rId9" Type="http://schemas.openxmlformats.org/officeDocument/2006/relationships/image" Target="../media/image48.emf"/><Relationship Id="rId10" Type="http://schemas.openxmlformats.org/officeDocument/2006/relationships/oleObject" Target="../embeddings/oleObject49.bin"/><Relationship Id="rId11" Type="http://schemas.openxmlformats.org/officeDocument/2006/relationships/image" Target="../media/image49.emf"/><Relationship Id="rId1" Type="http://schemas.openxmlformats.org/officeDocument/2006/relationships/vmlDrawing" Target="../drawings/vmlDrawing29.vml"/><Relationship Id="rId2"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oleObject" Target="../embeddings/oleObject50.bin"/><Relationship Id="rId5" Type="http://schemas.openxmlformats.org/officeDocument/2006/relationships/image" Target="../media/image50.emf"/><Relationship Id="rId1" Type="http://schemas.openxmlformats.org/officeDocument/2006/relationships/vmlDrawing" Target="../drawings/vmlDrawing30.vml"/><Relationship Id="rId2"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4" Type="http://schemas.openxmlformats.org/officeDocument/2006/relationships/oleObject" Target="../embeddings/oleObject51.bin"/><Relationship Id="rId5" Type="http://schemas.openxmlformats.org/officeDocument/2006/relationships/image" Target="../media/image51.emf"/><Relationship Id="rId6" Type="http://schemas.openxmlformats.org/officeDocument/2006/relationships/oleObject" Target="../embeddings/oleObject52.bin"/><Relationship Id="rId7" Type="http://schemas.openxmlformats.org/officeDocument/2006/relationships/image" Target="../media/image52.emf"/><Relationship Id="rId1" Type="http://schemas.openxmlformats.org/officeDocument/2006/relationships/vmlDrawing" Target="../drawings/vmlDrawing31.vml"/><Relationship Id="rId2"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oleObject" Target="../embeddings/oleObject53.bin"/><Relationship Id="rId5" Type="http://schemas.openxmlformats.org/officeDocument/2006/relationships/image" Target="../media/image53.wmf"/><Relationship Id="rId6" Type="http://schemas.openxmlformats.org/officeDocument/2006/relationships/oleObject" Target="../embeddings/oleObject54.bin"/><Relationship Id="rId7" Type="http://schemas.openxmlformats.org/officeDocument/2006/relationships/image" Target="../media/image54.emf"/><Relationship Id="rId8" Type="http://schemas.openxmlformats.org/officeDocument/2006/relationships/oleObject" Target="../embeddings/oleObject55.bin"/><Relationship Id="rId9" Type="http://schemas.openxmlformats.org/officeDocument/2006/relationships/image" Target="../media/image55.emf"/><Relationship Id="rId1" Type="http://schemas.openxmlformats.org/officeDocument/2006/relationships/vmlDrawing" Target="../drawings/vmlDrawing32.v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oleObject" Target="../embeddings/oleObject56.bin"/><Relationship Id="rId5" Type="http://schemas.openxmlformats.org/officeDocument/2006/relationships/image" Target="../media/image56.emf"/><Relationship Id="rId1" Type="http://schemas.openxmlformats.org/officeDocument/2006/relationships/vmlDrawing" Target="../drawings/vmlDrawing33.vml"/><Relationship Id="rId2"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oleObject" Target="../embeddings/oleObject57.bin"/><Relationship Id="rId5" Type="http://schemas.openxmlformats.org/officeDocument/2006/relationships/image" Target="../media/image57.emf"/><Relationship Id="rId1" Type="http://schemas.openxmlformats.org/officeDocument/2006/relationships/vmlDrawing" Target="../drawings/vmlDrawing34.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oleObject" Target="../embeddings/oleObject58.bin"/><Relationship Id="rId5" Type="http://schemas.openxmlformats.org/officeDocument/2006/relationships/image" Target="../media/image58.emf"/><Relationship Id="rId1" Type="http://schemas.openxmlformats.org/officeDocument/2006/relationships/vmlDrawing" Target="../drawings/vmlDrawing35.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59.bin"/><Relationship Id="rId5" Type="http://schemas.openxmlformats.org/officeDocument/2006/relationships/image" Target="../media/image59.emf"/><Relationship Id="rId1" Type="http://schemas.openxmlformats.org/officeDocument/2006/relationships/vmlDrawing" Target="../drawings/vmlDrawing36.vml"/><Relationship Id="rId2"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4" Type="http://schemas.openxmlformats.org/officeDocument/2006/relationships/oleObject" Target="../embeddings/oleObject60.bin"/><Relationship Id="rId5" Type="http://schemas.openxmlformats.org/officeDocument/2006/relationships/image" Target="../media/image60.emf"/><Relationship Id="rId1" Type="http://schemas.openxmlformats.org/officeDocument/2006/relationships/vmlDrawing" Target="../drawings/vmlDrawing37.v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4" Type="http://schemas.openxmlformats.org/officeDocument/2006/relationships/oleObject" Target="../embeddings/oleObject61.bin"/><Relationship Id="rId5" Type="http://schemas.openxmlformats.org/officeDocument/2006/relationships/image" Target="../media/image61.emf"/><Relationship Id="rId1" Type="http://schemas.openxmlformats.org/officeDocument/2006/relationships/vmlDrawing" Target="../drawings/vmlDrawing38.v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4" Type="http://schemas.openxmlformats.org/officeDocument/2006/relationships/oleObject" Target="../embeddings/oleObject62.bin"/><Relationship Id="rId5" Type="http://schemas.openxmlformats.org/officeDocument/2006/relationships/image" Target="../media/image62.wmf"/><Relationship Id="rId1" Type="http://schemas.openxmlformats.org/officeDocument/2006/relationships/vmlDrawing" Target="../drawings/vmlDrawing39.v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oleObject" Target="../embeddings/oleObject63.bin"/><Relationship Id="rId5" Type="http://schemas.openxmlformats.org/officeDocument/2006/relationships/image" Target="../media/image63.emf"/><Relationship Id="rId1" Type="http://schemas.openxmlformats.org/officeDocument/2006/relationships/vmlDrawing" Target="../drawings/vmlDrawing40.vml"/><Relationship Id="rId2"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4" Type="http://schemas.openxmlformats.org/officeDocument/2006/relationships/oleObject" Target="../embeddings/oleObject64.bin"/><Relationship Id="rId5" Type="http://schemas.openxmlformats.org/officeDocument/2006/relationships/image" Target="../media/image64.emf"/><Relationship Id="rId1" Type="http://schemas.openxmlformats.org/officeDocument/2006/relationships/vmlDrawing" Target="../drawings/vmlDrawing41.vml"/><Relationship Id="rId2"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4" Type="http://schemas.openxmlformats.org/officeDocument/2006/relationships/oleObject" Target="../embeddings/oleObject65.bin"/><Relationship Id="rId5" Type="http://schemas.openxmlformats.org/officeDocument/2006/relationships/image" Target="../media/image65.emf"/><Relationship Id="rId1" Type="http://schemas.openxmlformats.org/officeDocument/2006/relationships/vmlDrawing" Target="../drawings/vmlDrawing42.vml"/><Relationship Id="rId2"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oleObject" Target="../embeddings/oleObject66.bin"/><Relationship Id="rId5" Type="http://schemas.openxmlformats.org/officeDocument/2006/relationships/image" Target="../media/image66.wmf"/><Relationship Id="rId6" Type="http://schemas.openxmlformats.org/officeDocument/2006/relationships/oleObject" Target="../embeddings/oleObject67.bin"/><Relationship Id="rId7" Type="http://schemas.openxmlformats.org/officeDocument/2006/relationships/image" Target="../media/image67.emf"/><Relationship Id="rId1" Type="http://schemas.openxmlformats.org/officeDocument/2006/relationships/vmlDrawing" Target="../drawings/vmlDrawing43.vml"/><Relationship Id="rId2"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4" Type="http://schemas.openxmlformats.org/officeDocument/2006/relationships/oleObject" Target="../embeddings/oleObject68.bin"/><Relationship Id="rId5" Type="http://schemas.openxmlformats.org/officeDocument/2006/relationships/image" Target="../media/image68.emf"/><Relationship Id="rId1" Type="http://schemas.openxmlformats.org/officeDocument/2006/relationships/vmlDrawing" Target="../drawings/vmlDrawing44.v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4" Type="http://schemas.openxmlformats.org/officeDocument/2006/relationships/oleObject" Target="../embeddings/oleObject69.bin"/><Relationship Id="rId5" Type="http://schemas.openxmlformats.org/officeDocument/2006/relationships/image" Target="../media/image69.wmf"/><Relationship Id="rId1" Type="http://schemas.openxmlformats.org/officeDocument/2006/relationships/vmlDrawing" Target="../drawings/vmlDrawing45.v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4" Type="http://schemas.openxmlformats.org/officeDocument/2006/relationships/oleObject" Target="../embeddings/oleObject70.bin"/><Relationship Id="rId5" Type="http://schemas.openxmlformats.org/officeDocument/2006/relationships/image" Target="../media/image70.wmf"/><Relationship Id="rId1" Type="http://schemas.openxmlformats.org/officeDocument/2006/relationships/vmlDrawing" Target="../drawings/vmlDrawing46.v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1" Type="http://schemas.openxmlformats.org/officeDocument/2006/relationships/image" Target="../media/image74.wmf"/><Relationship Id="rId12" Type="http://schemas.openxmlformats.org/officeDocument/2006/relationships/oleObject" Target="../embeddings/oleObject75.bin"/><Relationship Id="rId13" Type="http://schemas.openxmlformats.org/officeDocument/2006/relationships/image" Target="../media/image75.wmf"/><Relationship Id="rId1" Type="http://schemas.openxmlformats.org/officeDocument/2006/relationships/vmlDrawing" Target="../drawings/vmlDrawing47.vml"/><Relationship Id="rId2" Type="http://schemas.openxmlformats.org/officeDocument/2006/relationships/slideLayout" Target="../slideLayouts/slideLayout2.xml"/><Relationship Id="rId3" Type="http://schemas.openxmlformats.org/officeDocument/2006/relationships/notesSlide" Target="../notesSlides/notesSlide65.xml"/><Relationship Id="rId4" Type="http://schemas.openxmlformats.org/officeDocument/2006/relationships/oleObject" Target="../embeddings/oleObject71.bin"/><Relationship Id="rId5" Type="http://schemas.openxmlformats.org/officeDocument/2006/relationships/image" Target="../media/image71.wmf"/><Relationship Id="rId6" Type="http://schemas.openxmlformats.org/officeDocument/2006/relationships/oleObject" Target="../embeddings/oleObject72.bin"/><Relationship Id="rId7" Type="http://schemas.openxmlformats.org/officeDocument/2006/relationships/image" Target="../media/image72.wmf"/><Relationship Id="rId8" Type="http://schemas.openxmlformats.org/officeDocument/2006/relationships/oleObject" Target="../embeddings/oleObject73.bin"/><Relationship Id="rId9" Type="http://schemas.openxmlformats.org/officeDocument/2006/relationships/image" Target="../media/image73.wmf"/><Relationship Id="rId10" Type="http://schemas.openxmlformats.org/officeDocument/2006/relationships/oleObject" Target="../embeddings/oleObject74.bin"/></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4" Type="http://schemas.openxmlformats.org/officeDocument/2006/relationships/oleObject" Target="../embeddings/oleObject76.bin"/><Relationship Id="rId5" Type="http://schemas.openxmlformats.org/officeDocument/2006/relationships/image" Target="../media/image76.emf"/><Relationship Id="rId1" Type="http://schemas.openxmlformats.org/officeDocument/2006/relationships/vmlDrawing" Target="../drawings/vmlDrawing48.vml"/><Relationship Id="rId2"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4" Type="http://schemas.openxmlformats.org/officeDocument/2006/relationships/oleObject" Target="../embeddings/oleObject77.bin"/><Relationship Id="rId5" Type="http://schemas.openxmlformats.org/officeDocument/2006/relationships/image" Target="../media/image77.wmf"/><Relationship Id="rId6" Type="http://schemas.openxmlformats.org/officeDocument/2006/relationships/oleObject" Target="../embeddings/oleObject78.bin"/><Relationship Id="rId7" Type="http://schemas.openxmlformats.org/officeDocument/2006/relationships/image" Target="../media/image78.wmf"/><Relationship Id="rId8" Type="http://schemas.openxmlformats.org/officeDocument/2006/relationships/oleObject" Target="../embeddings/oleObject79.bin"/><Relationship Id="rId9" Type="http://schemas.openxmlformats.org/officeDocument/2006/relationships/image" Target="../media/image79.wmf"/><Relationship Id="rId10" Type="http://schemas.openxmlformats.org/officeDocument/2006/relationships/oleObject" Target="../embeddings/oleObject80.bin"/><Relationship Id="rId11" Type="http://schemas.openxmlformats.org/officeDocument/2006/relationships/image" Target="../media/image80.wmf"/><Relationship Id="rId1" Type="http://schemas.openxmlformats.org/officeDocument/2006/relationships/vmlDrawing" Target="../drawings/vmlDrawing49.v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1" Type="http://schemas.openxmlformats.org/officeDocument/2006/relationships/image" Target="../media/image84.wmf"/><Relationship Id="rId12" Type="http://schemas.openxmlformats.org/officeDocument/2006/relationships/oleObject" Target="../embeddings/oleObject85.bin"/><Relationship Id="rId13" Type="http://schemas.openxmlformats.org/officeDocument/2006/relationships/image" Target="../media/image85.wmf"/><Relationship Id="rId1" Type="http://schemas.openxmlformats.org/officeDocument/2006/relationships/vmlDrawing" Target="../drawings/vmlDrawing50.vml"/><Relationship Id="rId2" Type="http://schemas.openxmlformats.org/officeDocument/2006/relationships/slideLayout" Target="../slideLayouts/slideLayout7.xml"/><Relationship Id="rId3" Type="http://schemas.openxmlformats.org/officeDocument/2006/relationships/notesSlide" Target="../notesSlides/notesSlide69.xml"/><Relationship Id="rId4" Type="http://schemas.openxmlformats.org/officeDocument/2006/relationships/oleObject" Target="../embeddings/oleObject81.bin"/><Relationship Id="rId5" Type="http://schemas.openxmlformats.org/officeDocument/2006/relationships/image" Target="../media/image81.wmf"/><Relationship Id="rId6" Type="http://schemas.openxmlformats.org/officeDocument/2006/relationships/oleObject" Target="../embeddings/oleObject82.bin"/><Relationship Id="rId7" Type="http://schemas.openxmlformats.org/officeDocument/2006/relationships/image" Target="../media/image82.wmf"/><Relationship Id="rId8" Type="http://schemas.openxmlformats.org/officeDocument/2006/relationships/oleObject" Target="../embeddings/oleObject83.bin"/><Relationship Id="rId9" Type="http://schemas.openxmlformats.org/officeDocument/2006/relationships/image" Target="../media/image83.wmf"/><Relationship Id="rId10" Type="http://schemas.openxmlformats.org/officeDocument/2006/relationships/oleObject" Target="../embeddings/oleObject84.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4" Type="http://schemas.openxmlformats.org/officeDocument/2006/relationships/oleObject" Target="../embeddings/oleObject86.bin"/><Relationship Id="rId5" Type="http://schemas.openxmlformats.org/officeDocument/2006/relationships/image" Target="../media/image86.wmf"/><Relationship Id="rId6" Type="http://schemas.openxmlformats.org/officeDocument/2006/relationships/oleObject" Target="../embeddings/oleObject87.bin"/><Relationship Id="rId7" Type="http://schemas.openxmlformats.org/officeDocument/2006/relationships/image" Target="../media/image87.wmf"/><Relationship Id="rId1" Type="http://schemas.openxmlformats.org/officeDocument/2006/relationships/vmlDrawing" Target="../drawings/vmlDrawing51.v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4" Type="http://schemas.openxmlformats.org/officeDocument/2006/relationships/oleObject" Target="../embeddings/oleObject88.bin"/><Relationship Id="rId5" Type="http://schemas.openxmlformats.org/officeDocument/2006/relationships/image" Target="../media/image86.wmf"/><Relationship Id="rId6" Type="http://schemas.openxmlformats.org/officeDocument/2006/relationships/oleObject" Target="../embeddings/oleObject89.bin"/><Relationship Id="rId7" Type="http://schemas.openxmlformats.org/officeDocument/2006/relationships/image" Target="../media/image87.wmf"/><Relationship Id="rId1" Type="http://schemas.openxmlformats.org/officeDocument/2006/relationships/vmlDrawing" Target="../drawings/vmlDrawing52.vml"/><Relationship Id="rId2"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1" Type="http://schemas.openxmlformats.org/officeDocument/2006/relationships/image" Target="../media/image91.wmf"/><Relationship Id="rId12" Type="http://schemas.openxmlformats.org/officeDocument/2006/relationships/oleObject" Target="../embeddings/oleObject94.bin"/><Relationship Id="rId13" Type="http://schemas.openxmlformats.org/officeDocument/2006/relationships/image" Target="../media/image92.wmf"/><Relationship Id="rId14" Type="http://schemas.openxmlformats.org/officeDocument/2006/relationships/oleObject" Target="../embeddings/oleObject95.bin"/><Relationship Id="rId15" Type="http://schemas.openxmlformats.org/officeDocument/2006/relationships/image" Target="../media/image93.wmf"/><Relationship Id="rId16" Type="http://schemas.openxmlformats.org/officeDocument/2006/relationships/oleObject" Target="../embeddings/oleObject96.bin"/><Relationship Id="rId17" Type="http://schemas.openxmlformats.org/officeDocument/2006/relationships/image" Target="../media/image94.wmf"/><Relationship Id="rId1" Type="http://schemas.openxmlformats.org/officeDocument/2006/relationships/vmlDrawing" Target="../drawings/vmlDrawing53.vml"/><Relationship Id="rId2" Type="http://schemas.openxmlformats.org/officeDocument/2006/relationships/slideLayout" Target="../slideLayouts/slideLayout2.xml"/><Relationship Id="rId3" Type="http://schemas.openxmlformats.org/officeDocument/2006/relationships/notesSlide" Target="../notesSlides/notesSlide72.xml"/><Relationship Id="rId4" Type="http://schemas.openxmlformats.org/officeDocument/2006/relationships/oleObject" Target="../embeddings/oleObject90.bin"/><Relationship Id="rId5" Type="http://schemas.openxmlformats.org/officeDocument/2006/relationships/image" Target="../media/image88.wmf"/><Relationship Id="rId6" Type="http://schemas.openxmlformats.org/officeDocument/2006/relationships/oleObject" Target="../embeddings/oleObject91.bin"/><Relationship Id="rId7" Type="http://schemas.openxmlformats.org/officeDocument/2006/relationships/image" Target="../media/image89.wmf"/><Relationship Id="rId8" Type="http://schemas.openxmlformats.org/officeDocument/2006/relationships/oleObject" Target="../embeddings/oleObject92.bin"/><Relationship Id="rId9" Type="http://schemas.openxmlformats.org/officeDocument/2006/relationships/image" Target="../media/image90.wmf"/><Relationship Id="rId10" Type="http://schemas.openxmlformats.org/officeDocument/2006/relationships/oleObject" Target="../embeddings/oleObject93.bin"/></Relationships>
</file>

<file path=ppt/slides/_rels/slide73.xml.rels><?xml version="1.0" encoding="UTF-8" standalone="yes"?>
<Relationships xmlns="http://schemas.openxmlformats.org/package/2006/relationships"><Relationship Id="rId11" Type="http://schemas.openxmlformats.org/officeDocument/2006/relationships/image" Target="../media/image97.wmf"/><Relationship Id="rId12" Type="http://schemas.openxmlformats.org/officeDocument/2006/relationships/oleObject" Target="../embeddings/oleObject101.bin"/><Relationship Id="rId13" Type="http://schemas.openxmlformats.org/officeDocument/2006/relationships/image" Target="../media/image98.wmf"/><Relationship Id="rId14" Type="http://schemas.openxmlformats.org/officeDocument/2006/relationships/oleObject" Target="../embeddings/oleObject102.bin"/><Relationship Id="rId1" Type="http://schemas.openxmlformats.org/officeDocument/2006/relationships/vmlDrawing" Target="../drawings/vmlDrawing54.vml"/><Relationship Id="rId2" Type="http://schemas.openxmlformats.org/officeDocument/2006/relationships/slideLayout" Target="../slideLayouts/slideLayout2.xml"/><Relationship Id="rId3" Type="http://schemas.openxmlformats.org/officeDocument/2006/relationships/notesSlide" Target="../notesSlides/notesSlide73.xml"/><Relationship Id="rId4" Type="http://schemas.openxmlformats.org/officeDocument/2006/relationships/oleObject" Target="../embeddings/oleObject97.bin"/><Relationship Id="rId5" Type="http://schemas.openxmlformats.org/officeDocument/2006/relationships/image" Target="../media/image88.wmf"/><Relationship Id="rId6" Type="http://schemas.openxmlformats.org/officeDocument/2006/relationships/oleObject" Target="../embeddings/oleObject98.bin"/><Relationship Id="rId7" Type="http://schemas.openxmlformats.org/officeDocument/2006/relationships/image" Target="../media/image95.wmf"/><Relationship Id="rId8" Type="http://schemas.openxmlformats.org/officeDocument/2006/relationships/oleObject" Target="../embeddings/oleObject99.bin"/><Relationship Id="rId9" Type="http://schemas.openxmlformats.org/officeDocument/2006/relationships/image" Target="../media/image96.wmf"/><Relationship Id="rId10" Type="http://schemas.openxmlformats.org/officeDocument/2006/relationships/oleObject" Target="../embeddings/oleObject100.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4" Type="http://schemas.openxmlformats.org/officeDocument/2006/relationships/oleObject" Target="../embeddings/oleObject103.bin"/><Relationship Id="rId5" Type="http://schemas.openxmlformats.org/officeDocument/2006/relationships/image" Target="../media/image88.wmf"/><Relationship Id="rId6" Type="http://schemas.openxmlformats.org/officeDocument/2006/relationships/oleObject" Target="../embeddings/oleObject104.bin"/><Relationship Id="rId7" Type="http://schemas.openxmlformats.org/officeDocument/2006/relationships/image" Target="../media/image99.wmf"/><Relationship Id="rId8" Type="http://schemas.openxmlformats.org/officeDocument/2006/relationships/oleObject" Target="../embeddings/oleObject105.bin"/><Relationship Id="rId9" Type="http://schemas.openxmlformats.org/officeDocument/2006/relationships/image" Target="../media/image100.wmf"/><Relationship Id="rId10" Type="http://schemas.openxmlformats.org/officeDocument/2006/relationships/oleObject" Target="../embeddings/oleObject106.bin"/><Relationship Id="rId11" Type="http://schemas.openxmlformats.org/officeDocument/2006/relationships/image" Target="../media/image101.wmf"/><Relationship Id="rId1" Type="http://schemas.openxmlformats.org/officeDocument/2006/relationships/vmlDrawing" Target="../drawings/vmlDrawing55.vml"/><Relationship Id="rId2"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4" Type="http://schemas.openxmlformats.org/officeDocument/2006/relationships/oleObject" Target="../embeddings/oleObject107.bin"/><Relationship Id="rId5" Type="http://schemas.openxmlformats.org/officeDocument/2006/relationships/image" Target="../media/image102.wmf"/><Relationship Id="rId6" Type="http://schemas.openxmlformats.org/officeDocument/2006/relationships/oleObject" Target="../embeddings/oleObject108.bin"/><Relationship Id="rId7" Type="http://schemas.openxmlformats.org/officeDocument/2006/relationships/image" Target="../media/image103.wmf"/><Relationship Id="rId8" Type="http://schemas.openxmlformats.org/officeDocument/2006/relationships/oleObject" Target="../embeddings/oleObject109.bin"/><Relationship Id="rId9" Type="http://schemas.openxmlformats.org/officeDocument/2006/relationships/image" Target="../media/image104.wmf"/><Relationship Id="rId10" Type="http://schemas.openxmlformats.org/officeDocument/2006/relationships/oleObject" Target="../embeddings/oleObject110.bin"/><Relationship Id="rId11" Type="http://schemas.openxmlformats.org/officeDocument/2006/relationships/image" Target="../media/image105.wmf"/><Relationship Id="rId1" Type="http://schemas.openxmlformats.org/officeDocument/2006/relationships/vmlDrawing" Target="../drawings/vmlDrawing56.vml"/><Relationship Id="rId2"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4" Type="http://schemas.openxmlformats.org/officeDocument/2006/relationships/oleObject" Target="../embeddings/oleObject111.bin"/><Relationship Id="rId5" Type="http://schemas.openxmlformats.org/officeDocument/2006/relationships/image" Target="../media/image106.wmf"/><Relationship Id="rId6" Type="http://schemas.openxmlformats.org/officeDocument/2006/relationships/oleObject" Target="../embeddings/oleObject112.bin"/><Relationship Id="rId7" Type="http://schemas.openxmlformats.org/officeDocument/2006/relationships/image" Target="../media/image107.wmf"/><Relationship Id="rId8" Type="http://schemas.openxmlformats.org/officeDocument/2006/relationships/oleObject" Target="../embeddings/oleObject113.bin"/><Relationship Id="rId9" Type="http://schemas.openxmlformats.org/officeDocument/2006/relationships/image" Target="../media/image108.wmf"/><Relationship Id="rId1" Type="http://schemas.openxmlformats.org/officeDocument/2006/relationships/vmlDrawing" Target="../drawings/vmlDrawing57.vml"/><Relationship Id="rId2"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4" Type="http://schemas.openxmlformats.org/officeDocument/2006/relationships/oleObject" Target="../embeddings/oleObject114.bin"/><Relationship Id="rId5" Type="http://schemas.openxmlformats.org/officeDocument/2006/relationships/image" Target="../media/image109.wmf"/><Relationship Id="rId1" Type="http://schemas.openxmlformats.org/officeDocument/2006/relationships/vmlDrawing" Target="../drawings/vmlDrawing58.vml"/><Relationship Id="rId2"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4" Type="http://schemas.openxmlformats.org/officeDocument/2006/relationships/oleObject" Target="../embeddings/oleObject115.bin"/><Relationship Id="rId5" Type="http://schemas.openxmlformats.org/officeDocument/2006/relationships/image" Target="../media/image110.wmf"/><Relationship Id="rId1" Type="http://schemas.openxmlformats.org/officeDocument/2006/relationships/vmlDrawing" Target="../drawings/vmlDrawing59.vml"/><Relationship Id="rId2"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4" Type="http://schemas.openxmlformats.org/officeDocument/2006/relationships/oleObject" Target="../embeddings/oleObject116.bin"/><Relationship Id="rId5" Type="http://schemas.openxmlformats.org/officeDocument/2006/relationships/image" Target="../media/image110.wmf"/><Relationship Id="rId1" Type="http://schemas.openxmlformats.org/officeDocument/2006/relationships/vmlDrawing" Target="../drawings/vmlDrawing60.vml"/><Relationship Id="rId2"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4" Type="http://schemas.openxmlformats.org/officeDocument/2006/relationships/oleObject" Target="../embeddings/oleObject117.bin"/><Relationship Id="rId5" Type="http://schemas.openxmlformats.org/officeDocument/2006/relationships/image" Target="../media/image111.wmf"/><Relationship Id="rId1" Type="http://schemas.openxmlformats.org/officeDocument/2006/relationships/vmlDrawing" Target="../drawings/vmlDrawing61.vml"/><Relationship Id="rId2"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4" Type="http://schemas.openxmlformats.org/officeDocument/2006/relationships/oleObject" Target="../embeddings/oleObject118.bin"/><Relationship Id="rId5" Type="http://schemas.openxmlformats.org/officeDocument/2006/relationships/image" Target="../media/image112.emf"/><Relationship Id="rId1" Type="http://schemas.openxmlformats.org/officeDocument/2006/relationships/vmlDrawing" Target="../drawings/vmlDrawing62.vml"/><Relationship Id="rId2"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83.xml"/><Relationship Id="rId4" Type="http://schemas.openxmlformats.org/officeDocument/2006/relationships/oleObject" Target="../embeddings/oleObject119.bin"/><Relationship Id="rId5" Type="http://schemas.openxmlformats.org/officeDocument/2006/relationships/image" Target="../media/image113.wmf"/><Relationship Id="rId6" Type="http://schemas.openxmlformats.org/officeDocument/2006/relationships/oleObject" Target="../embeddings/oleObject120.bin"/><Relationship Id="rId7" Type="http://schemas.openxmlformats.org/officeDocument/2006/relationships/image" Target="../media/image114.wmf"/><Relationship Id="rId1" Type="http://schemas.openxmlformats.org/officeDocument/2006/relationships/vmlDrawing" Target="../drawings/vmlDrawing63.vml"/><Relationship Id="rId2"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1" Type="http://schemas.openxmlformats.org/officeDocument/2006/relationships/image" Target="../media/image118.wmf"/><Relationship Id="rId12" Type="http://schemas.openxmlformats.org/officeDocument/2006/relationships/oleObject" Target="../embeddings/oleObject125.bin"/><Relationship Id="rId13" Type="http://schemas.openxmlformats.org/officeDocument/2006/relationships/image" Target="../media/image119.wmf"/><Relationship Id="rId1" Type="http://schemas.openxmlformats.org/officeDocument/2006/relationships/vmlDrawing" Target="../drawings/vmlDrawing64.vml"/><Relationship Id="rId2" Type="http://schemas.openxmlformats.org/officeDocument/2006/relationships/slideLayout" Target="../slideLayouts/slideLayout7.xml"/><Relationship Id="rId3" Type="http://schemas.openxmlformats.org/officeDocument/2006/relationships/notesSlide" Target="../notesSlides/notesSlide84.xml"/><Relationship Id="rId4" Type="http://schemas.openxmlformats.org/officeDocument/2006/relationships/oleObject" Target="../embeddings/oleObject121.bin"/><Relationship Id="rId5" Type="http://schemas.openxmlformats.org/officeDocument/2006/relationships/image" Target="../media/image115.wmf"/><Relationship Id="rId6" Type="http://schemas.openxmlformats.org/officeDocument/2006/relationships/oleObject" Target="../embeddings/oleObject122.bin"/><Relationship Id="rId7" Type="http://schemas.openxmlformats.org/officeDocument/2006/relationships/image" Target="../media/image116.wmf"/><Relationship Id="rId8" Type="http://schemas.openxmlformats.org/officeDocument/2006/relationships/oleObject" Target="../embeddings/oleObject123.bin"/><Relationship Id="rId9" Type="http://schemas.openxmlformats.org/officeDocument/2006/relationships/image" Target="../media/image117.wmf"/><Relationship Id="rId10" Type="http://schemas.openxmlformats.org/officeDocument/2006/relationships/oleObject" Target="../embeddings/oleObject124.bin"/></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4" Type="http://schemas.openxmlformats.org/officeDocument/2006/relationships/oleObject" Target="../embeddings/oleObject126.bin"/><Relationship Id="rId5" Type="http://schemas.openxmlformats.org/officeDocument/2006/relationships/image" Target="../media/image117.wmf"/><Relationship Id="rId1" Type="http://schemas.openxmlformats.org/officeDocument/2006/relationships/vmlDrawing" Target="../drawings/vmlDrawing65.vml"/><Relationship Id="rId2"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1" Type="http://schemas.openxmlformats.org/officeDocument/2006/relationships/image" Target="../media/image123.emf"/><Relationship Id="rId12" Type="http://schemas.openxmlformats.org/officeDocument/2006/relationships/oleObject" Target="../embeddings/oleObject131.bin"/><Relationship Id="rId13" Type="http://schemas.openxmlformats.org/officeDocument/2006/relationships/image" Target="../media/image124.emf"/><Relationship Id="rId1" Type="http://schemas.openxmlformats.org/officeDocument/2006/relationships/vmlDrawing" Target="../drawings/vmlDrawing66.vml"/><Relationship Id="rId2" Type="http://schemas.openxmlformats.org/officeDocument/2006/relationships/slideLayout" Target="../slideLayouts/slideLayout7.xml"/><Relationship Id="rId3" Type="http://schemas.openxmlformats.org/officeDocument/2006/relationships/notesSlide" Target="../notesSlides/notesSlide86.xml"/><Relationship Id="rId4" Type="http://schemas.openxmlformats.org/officeDocument/2006/relationships/oleObject" Target="../embeddings/oleObject127.bin"/><Relationship Id="rId5" Type="http://schemas.openxmlformats.org/officeDocument/2006/relationships/image" Target="../media/image120.emf"/><Relationship Id="rId6" Type="http://schemas.openxmlformats.org/officeDocument/2006/relationships/oleObject" Target="../embeddings/oleObject128.bin"/><Relationship Id="rId7" Type="http://schemas.openxmlformats.org/officeDocument/2006/relationships/image" Target="../media/image121.emf"/><Relationship Id="rId8" Type="http://schemas.openxmlformats.org/officeDocument/2006/relationships/oleObject" Target="../embeddings/oleObject129.bin"/><Relationship Id="rId9" Type="http://schemas.openxmlformats.org/officeDocument/2006/relationships/image" Target="../media/image122.emf"/><Relationship Id="rId10" Type="http://schemas.openxmlformats.org/officeDocument/2006/relationships/oleObject" Target="../embeddings/oleObject130.bin"/></Relationships>
</file>

<file path=ppt/slides/_rels/slide87.xml.rels><?xml version="1.0" encoding="UTF-8" standalone="yes"?>
<Relationships xmlns="http://schemas.openxmlformats.org/package/2006/relationships"><Relationship Id="rId11" Type="http://schemas.openxmlformats.org/officeDocument/2006/relationships/image" Target="../media/image128.emf"/><Relationship Id="rId12" Type="http://schemas.openxmlformats.org/officeDocument/2006/relationships/oleObject" Target="../embeddings/oleObject136.bin"/><Relationship Id="rId13" Type="http://schemas.openxmlformats.org/officeDocument/2006/relationships/image" Target="../media/image129.emf"/><Relationship Id="rId1" Type="http://schemas.openxmlformats.org/officeDocument/2006/relationships/vmlDrawing" Target="../drawings/vmlDrawing67.vml"/><Relationship Id="rId2" Type="http://schemas.openxmlformats.org/officeDocument/2006/relationships/slideLayout" Target="../slideLayouts/slideLayout7.xml"/><Relationship Id="rId3" Type="http://schemas.openxmlformats.org/officeDocument/2006/relationships/notesSlide" Target="../notesSlides/notesSlide87.xml"/><Relationship Id="rId4" Type="http://schemas.openxmlformats.org/officeDocument/2006/relationships/oleObject" Target="../embeddings/oleObject132.bin"/><Relationship Id="rId5" Type="http://schemas.openxmlformats.org/officeDocument/2006/relationships/image" Target="../media/image125.emf"/><Relationship Id="rId6" Type="http://schemas.openxmlformats.org/officeDocument/2006/relationships/oleObject" Target="../embeddings/oleObject133.bin"/><Relationship Id="rId7" Type="http://schemas.openxmlformats.org/officeDocument/2006/relationships/image" Target="../media/image126.emf"/><Relationship Id="rId8" Type="http://schemas.openxmlformats.org/officeDocument/2006/relationships/oleObject" Target="../embeddings/oleObject134.bin"/><Relationship Id="rId9" Type="http://schemas.openxmlformats.org/officeDocument/2006/relationships/image" Target="../media/image127.emf"/><Relationship Id="rId10" Type="http://schemas.openxmlformats.org/officeDocument/2006/relationships/oleObject" Target="../embeddings/oleObject135.bin"/></Relationships>
</file>

<file path=ppt/slides/_rels/slide88.xml.rels><?xml version="1.0" encoding="UTF-8" standalone="yes"?>
<Relationships xmlns="http://schemas.openxmlformats.org/package/2006/relationships"><Relationship Id="rId11" Type="http://schemas.openxmlformats.org/officeDocument/2006/relationships/image" Target="../media/image133.emf"/><Relationship Id="rId12" Type="http://schemas.openxmlformats.org/officeDocument/2006/relationships/oleObject" Target="../embeddings/oleObject141.bin"/><Relationship Id="rId13" Type="http://schemas.openxmlformats.org/officeDocument/2006/relationships/image" Target="../media/image134.emf"/><Relationship Id="rId1" Type="http://schemas.openxmlformats.org/officeDocument/2006/relationships/vmlDrawing" Target="../drawings/vmlDrawing68.vml"/><Relationship Id="rId2" Type="http://schemas.openxmlformats.org/officeDocument/2006/relationships/slideLayout" Target="../slideLayouts/slideLayout7.xml"/><Relationship Id="rId3" Type="http://schemas.openxmlformats.org/officeDocument/2006/relationships/notesSlide" Target="../notesSlides/notesSlide88.xml"/><Relationship Id="rId4" Type="http://schemas.openxmlformats.org/officeDocument/2006/relationships/oleObject" Target="../embeddings/oleObject137.bin"/><Relationship Id="rId5" Type="http://schemas.openxmlformats.org/officeDocument/2006/relationships/image" Target="../media/image130.emf"/><Relationship Id="rId6" Type="http://schemas.openxmlformats.org/officeDocument/2006/relationships/oleObject" Target="../embeddings/oleObject138.bin"/><Relationship Id="rId7" Type="http://schemas.openxmlformats.org/officeDocument/2006/relationships/image" Target="../media/image131.emf"/><Relationship Id="rId8" Type="http://schemas.openxmlformats.org/officeDocument/2006/relationships/oleObject" Target="../embeddings/oleObject139.bin"/><Relationship Id="rId9" Type="http://schemas.openxmlformats.org/officeDocument/2006/relationships/image" Target="../media/image132.emf"/><Relationship Id="rId10" Type="http://schemas.openxmlformats.org/officeDocument/2006/relationships/oleObject" Target="../embeddings/oleObject140.bin"/></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4" Type="http://schemas.openxmlformats.org/officeDocument/2006/relationships/oleObject" Target="../embeddings/oleObject142.bin"/><Relationship Id="rId5" Type="http://schemas.openxmlformats.org/officeDocument/2006/relationships/image" Target="../media/image135.emf"/><Relationship Id="rId1" Type="http://schemas.openxmlformats.org/officeDocument/2006/relationships/vmlDrawing" Target="../drawings/vmlDrawing69.vml"/><Relationship Id="rId2"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4" Type="http://schemas.openxmlformats.org/officeDocument/2006/relationships/oleObject" Target="../embeddings/oleObject143.bin"/><Relationship Id="rId5" Type="http://schemas.openxmlformats.org/officeDocument/2006/relationships/image" Target="../media/image136.emf"/><Relationship Id="rId1" Type="http://schemas.openxmlformats.org/officeDocument/2006/relationships/vmlDrawing" Target="../drawings/vmlDrawing70.vml"/><Relationship Id="rId2"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91.xml"/><Relationship Id="rId4" Type="http://schemas.openxmlformats.org/officeDocument/2006/relationships/oleObject" Target="../embeddings/oleObject144.bin"/><Relationship Id="rId5" Type="http://schemas.openxmlformats.org/officeDocument/2006/relationships/image" Target="../media/image137.emf"/><Relationship Id="rId6" Type="http://schemas.openxmlformats.org/officeDocument/2006/relationships/oleObject" Target="../embeddings/oleObject145.bin"/><Relationship Id="rId7" Type="http://schemas.openxmlformats.org/officeDocument/2006/relationships/image" Target="../media/image138.emf"/><Relationship Id="rId1" Type="http://schemas.openxmlformats.org/officeDocument/2006/relationships/vmlDrawing" Target="../drawings/vmlDrawing71.vml"/><Relationship Id="rId2"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4" Type="http://schemas.openxmlformats.org/officeDocument/2006/relationships/oleObject" Target="../embeddings/oleObject146.bin"/><Relationship Id="rId5" Type="http://schemas.openxmlformats.org/officeDocument/2006/relationships/image" Target="../media/image139.emf"/><Relationship Id="rId1" Type="http://schemas.openxmlformats.org/officeDocument/2006/relationships/vmlDrawing" Target="../drawings/vmlDrawing72.vml"/><Relationship Id="rId2"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4.xm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4" Type="http://schemas.openxmlformats.org/officeDocument/2006/relationships/oleObject" Target="../embeddings/oleObject147.bin"/><Relationship Id="rId5" Type="http://schemas.openxmlformats.org/officeDocument/2006/relationships/image" Target="../media/image140.emf"/><Relationship Id="rId1" Type="http://schemas.openxmlformats.org/officeDocument/2006/relationships/vmlDrawing" Target="../drawings/vmlDrawing73.vml"/><Relationship Id="rId2"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4" Type="http://schemas.openxmlformats.org/officeDocument/2006/relationships/oleObject" Target="../embeddings/oleObject148.bin"/><Relationship Id="rId5" Type="http://schemas.openxmlformats.org/officeDocument/2006/relationships/image" Target="../media/image141.emf"/><Relationship Id="rId6" Type="http://schemas.openxmlformats.org/officeDocument/2006/relationships/oleObject" Target="../embeddings/oleObject149.bin"/><Relationship Id="rId7" Type="http://schemas.openxmlformats.org/officeDocument/2006/relationships/image" Target="../media/image142.emf"/><Relationship Id="rId8" Type="http://schemas.openxmlformats.org/officeDocument/2006/relationships/oleObject" Target="../embeddings/oleObject150.bin"/><Relationship Id="rId9" Type="http://schemas.openxmlformats.org/officeDocument/2006/relationships/image" Target="../media/image143.emf"/><Relationship Id="rId1" Type="http://schemas.openxmlformats.org/officeDocument/2006/relationships/vmlDrawing" Target="../drawings/vmlDrawing74.vml"/><Relationship Id="rId2"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97.xml"/><Relationship Id="rId4" Type="http://schemas.openxmlformats.org/officeDocument/2006/relationships/oleObject" Target="../embeddings/oleObject151.bin"/><Relationship Id="rId5" Type="http://schemas.openxmlformats.org/officeDocument/2006/relationships/image" Target="../media/image144.emf"/><Relationship Id="rId6" Type="http://schemas.openxmlformats.org/officeDocument/2006/relationships/oleObject" Target="../embeddings/oleObject152.bin"/><Relationship Id="rId7" Type="http://schemas.openxmlformats.org/officeDocument/2006/relationships/image" Target="../media/image145.emf"/><Relationship Id="rId1" Type="http://schemas.openxmlformats.org/officeDocument/2006/relationships/vmlDrawing" Target="../drawings/vmlDrawing75.vml"/><Relationship Id="rId2"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1" Type="http://schemas.openxmlformats.org/officeDocument/2006/relationships/image" Target="../media/image149.emf"/><Relationship Id="rId12" Type="http://schemas.openxmlformats.org/officeDocument/2006/relationships/oleObject" Target="../embeddings/oleObject157.bin"/><Relationship Id="rId13" Type="http://schemas.openxmlformats.org/officeDocument/2006/relationships/image" Target="../media/image150.emf"/><Relationship Id="rId1" Type="http://schemas.openxmlformats.org/officeDocument/2006/relationships/vmlDrawing" Target="../drawings/vmlDrawing76.vml"/><Relationship Id="rId2" Type="http://schemas.openxmlformats.org/officeDocument/2006/relationships/slideLayout" Target="../slideLayouts/slideLayout7.xml"/><Relationship Id="rId3" Type="http://schemas.openxmlformats.org/officeDocument/2006/relationships/notesSlide" Target="../notesSlides/notesSlide98.xml"/><Relationship Id="rId4" Type="http://schemas.openxmlformats.org/officeDocument/2006/relationships/oleObject" Target="../embeddings/oleObject153.bin"/><Relationship Id="rId5" Type="http://schemas.openxmlformats.org/officeDocument/2006/relationships/image" Target="../media/image146.emf"/><Relationship Id="rId6" Type="http://schemas.openxmlformats.org/officeDocument/2006/relationships/oleObject" Target="../embeddings/oleObject154.bin"/><Relationship Id="rId7" Type="http://schemas.openxmlformats.org/officeDocument/2006/relationships/image" Target="../media/image147.emf"/><Relationship Id="rId8" Type="http://schemas.openxmlformats.org/officeDocument/2006/relationships/oleObject" Target="../embeddings/oleObject155.bin"/><Relationship Id="rId9" Type="http://schemas.openxmlformats.org/officeDocument/2006/relationships/image" Target="../media/image148.emf"/><Relationship Id="rId10" Type="http://schemas.openxmlformats.org/officeDocument/2006/relationships/oleObject" Target="../embeddings/oleObject15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685800" y="2286000"/>
            <a:ext cx="7772400" cy="1143000"/>
          </a:xfrm>
        </p:spPr>
        <p:txBody>
          <a:bodyPr/>
          <a:lstStyle/>
          <a:p>
            <a:pPr eaLnBrk="1" hangingPunct="1"/>
            <a:r>
              <a:rPr lang="en-US" sz="24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Quantum I (PHYS 3220)</a:t>
            </a:r>
          </a:p>
        </p:txBody>
      </p:sp>
      <p:sp>
        <p:nvSpPr>
          <p:cNvPr id="15363" name="Rectangle 3"/>
          <p:cNvSpPr>
            <a:spLocks noGrp="1" noChangeArrowheads="1"/>
          </p:cNvSpPr>
          <p:nvPr>
            <p:ph type="subTitle" idx="1"/>
          </p:nvPr>
        </p:nvSpPr>
        <p:spPr/>
        <p:txBody>
          <a:bodyPr/>
          <a:lstStyle/>
          <a:p>
            <a:pPr eaLnBrk="1" hangingPunct="1"/>
            <a:r>
              <a:rPr lang="en-US" sz="2800">
                <a:latin typeface="Lucida Grande" charset="0"/>
                <a:ea typeface="ヒラギノ角ゴ Pro W3" charset="0"/>
                <a:cs typeface="ヒラギノ角ゴ Pro W3" charset="0"/>
              </a:rPr>
              <a:t>concept questions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9" name="Title 1"/>
          <p:cNvSpPr>
            <a:spLocks noGrp="1"/>
          </p:cNvSpPr>
          <p:nvPr>
            <p:ph type="title"/>
          </p:nvPr>
        </p:nvSpPr>
        <p:spPr>
          <a:xfrm>
            <a:off x="149225" y="206375"/>
            <a:ext cx="8816975" cy="3821113"/>
          </a:xfrm>
        </p:spPr>
        <p:txBody>
          <a:bodyPr anchor="t"/>
          <a:lstStyle/>
          <a:p>
            <a:pPr algn="l"/>
            <a:r>
              <a:rPr lang="en-US">
                <a:latin typeface="Arial" charset="0"/>
                <a:ea typeface="ヒラギノ角ゴ Pro W3" charset="0"/>
                <a:cs typeface="ヒラギノ角ゴ Pro W3" charset="0"/>
              </a:rPr>
              <a:t>In Cartesian coordinates, the</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normalization condition is</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In spherical coordinates, the normalization integral has limits of integration:</a:t>
            </a:r>
          </a:p>
        </p:txBody>
      </p:sp>
      <p:sp>
        <p:nvSpPr>
          <p:cNvPr id="33800" name="Content Placeholder 2"/>
          <p:cNvSpPr>
            <a:spLocks noGrp="1"/>
          </p:cNvSpPr>
          <p:nvPr>
            <p:ph idx="1"/>
          </p:nvPr>
        </p:nvSpPr>
        <p:spPr>
          <a:xfrm>
            <a:off x="228600" y="6042025"/>
            <a:ext cx="8455025" cy="604838"/>
          </a:xfrm>
        </p:spPr>
        <p:txBody>
          <a:bodyPr/>
          <a:lstStyle/>
          <a:p>
            <a:pPr marL="514350" indent="-514350"/>
            <a:r>
              <a:rPr lang="en-US">
                <a:latin typeface="Lucida Grande" charset="0"/>
                <a:ea typeface="ヒラギノ角ゴ Pro W3" charset="0"/>
                <a:cs typeface="ヒラギノ角ゴ Pro W3" charset="0"/>
              </a:rPr>
              <a:t>E) None of these</a:t>
            </a:r>
          </a:p>
        </p:txBody>
      </p:sp>
      <p:graphicFrame>
        <p:nvGraphicFramePr>
          <p:cNvPr id="33794" name="Object 2"/>
          <p:cNvGraphicFramePr>
            <a:graphicFrameLocks noChangeAspect="1"/>
          </p:cNvGraphicFramePr>
          <p:nvPr/>
        </p:nvGraphicFramePr>
        <p:xfrm>
          <a:off x="5276850" y="652463"/>
          <a:ext cx="3757613" cy="1195387"/>
        </p:xfrm>
        <a:graphic>
          <a:graphicData uri="http://schemas.openxmlformats.org/presentationml/2006/ole">
            <mc:AlternateContent xmlns:mc="http://schemas.openxmlformats.org/markup-compatibility/2006">
              <mc:Choice xmlns:v="urn:schemas-microsoft-com:vml" Requires="v">
                <p:oleObj spid="_x0000_s33844" name="Equation" r:id="rId4" imgW="1333500" imgH="431800" progId="Equation.3">
                  <p:embed/>
                </p:oleObj>
              </mc:Choice>
              <mc:Fallback>
                <p:oleObj name="Equation" r:id="rId4" imgW="13335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6850" y="652463"/>
                        <a:ext cx="3757613" cy="119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33801"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100</a:t>
            </a:r>
          </a:p>
        </p:txBody>
      </p:sp>
      <p:graphicFrame>
        <p:nvGraphicFramePr>
          <p:cNvPr id="33795" name="Object 3"/>
          <p:cNvGraphicFramePr>
            <a:graphicFrameLocks noChangeAspect="1"/>
          </p:cNvGraphicFramePr>
          <p:nvPr/>
        </p:nvGraphicFramePr>
        <p:xfrm>
          <a:off x="385763" y="3262313"/>
          <a:ext cx="3543300" cy="1195387"/>
        </p:xfrm>
        <a:graphic>
          <a:graphicData uri="http://schemas.openxmlformats.org/presentationml/2006/ole">
            <mc:AlternateContent xmlns:mc="http://schemas.openxmlformats.org/markup-compatibility/2006">
              <mc:Choice xmlns:v="urn:schemas-microsoft-com:vml" Requires="v">
                <p:oleObj spid="_x0000_s33845" name="Equation" r:id="rId6" imgW="1257300" imgH="431800" progId="Equation.3">
                  <p:embed/>
                </p:oleObj>
              </mc:Choice>
              <mc:Fallback>
                <p:oleObj name="Equation" r:id="rId6" imgW="1257300" imgH="431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5763" y="3262313"/>
                        <a:ext cx="3543300" cy="119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33796" name="Object 4"/>
          <p:cNvGraphicFramePr>
            <a:graphicFrameLocks noChangeAspect="1"/>
          </p:cNvGraphicFramePr>
          <p:nvPr/>
        </p:nvGraphicFramePr>
        <p:xfrm>
          <a:off x="4843463" y="3262313"/>
          <a:ext cx="3508375" cy="1195387"/>
        </p:xfrm>
        <a:graphic>
          <a:graphicData uri="http://schemas.openxmlformats.org/presentationml/2006/ole">
            <mc:AlternateContent xmlns:mc="http://schemas.openxmlformats.org/markup-compatibility/2006">
              <mc:Choice xmlns:v="urn:schemas-microsoft-com:vml" Requires="v">
                <p:oleObj spid="_x0000_s33846" name="Equation" r:id="rId8" imgW="1244600" imgH="431800" progId="Equation.3">
                  <p:embed/>
                </p:oleObj>
              </mc:Choice>
              <mc:Fallback>
                <p:oleObj name="Equation" r:id="rId8" imgW="1244600" imgH="4318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43463" y="3262313"/>
                        <a:ext cx="3508375" cy="119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33797" name="Object 5"/>
          <p:cNvGraphicFramePr>
            <a:graphicFrameLocks noChangeAspect="1"/>
          </p:cNvGraphicFramePr>
          <p:nvPr/>
        </p:nvGraphicFramePr>
        <p:xfrm>
          <a:off x="385763" y="4684713"/>
          <a:ext cx="3506787" cy="1195387"/>
        </p:xfrm>
        <a:graphic>
          <a:graphicData uri="http://schemas.openxmlformats.org/presentationml/2006/ole">
            <mc:AlternateContent xmlns:mc="http://schemas.openxmlformats.org/markup-compatibility/2006">
              <mc:Choice xmlns:v="urn:schemas-microsoft-com:vml" Requires="v">
                <p:oleObj spid="_x0000_s33847" name="Equation" r:id="rId10" imgW="1244600" imgH="431800" progId="Equation.3">
                  <p:embed/>
                </p:oleObj>
              </mc:Choice>
              <mc:Fallback>
                <p:oleObj name="Equation" r:id="rId10" imgW="1244600" imgH="4318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5763" y="4684713"/>
                        <a:ext cx="3506787" cy="119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33798" name="Object 6"/>
          <p:cNvGraphicFramePr>
            <a:graphicFrameLocks noChangeAspect="1"/>
          </p:cNvGraphicFramePr>
          <p:nvPr/>
        </p:nvGraphicFramePr>
        <p:xfrm>
          <a:off x="4843463" y="4684713"/>
          <a:ext cx="3543300" cy="1195387"/>
        </p:xfrm>
        <a:graphic>
          <a:graphicData uri="http://schemas.openxmlformats.org/presentationml/2006/ole">
            <mc:AlternateContent xmlns:mc="http://schemas.openxmlformats.org/markup-compatibility/2006">
              <mc:Choice xmlns:v="urn:schemas-microsoft-com:vml" Requires="v">
                <p:oleObj spid="_x0000_s33848" name="Equation" r:id="rId12" imgW="1257300" imgH="431800" progId="Equation.3">
                  <p:embed/>
                </p:oleObj>
              </mc:Choice>
              <mc:Fallback>
                <p:oleObj name="Equation" r:id="rId12" imgW="1257300" imgH="4318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843463" y="4684713"/>
                        <a:ext cx="3543300" cy="1195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idx="4294967295"/>
          </p:nvPr>
        </p:nvSpPr>
        <p:spPr>
          <a:xfrm>
            <a:off x="314325" y="142875"/>
            <a:ext cx="8651875" cy="4011613"/>
          </a:xfrm>
        </p:spPr>
        <p:txBody>
          <a:bodyPr anchor="t"/>
          <a:lstStyle/>
          <a:p>
            <a:pPr algn="l">
              <a:spcAft>
                <a:spcPts val="3000"/>
              </a:spcAft>
            </a:pPr>
            <a:r>
              <a:rPr lang="en-US">
                <a:solidFill>
                  <a:schemeClr val="tx1"/>
                </a:solidFill>
                <a:latin typeface="Arial" charset="0"/>
                <a:ea typeface="ヒラギノ角ゴ Pro W3" charset="0"/>
                <a:cs typeface="ヒラギノ角ゴ Pro W3" charset="0"/>
              </a:rPr>
              <a:t>Separation of variables has gotten us to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Is there anything we can say about the sign of the constant </a:t>
            </a:r>
            <a:r>
              <a:rPr lang="ja-JP" altLang="en-US">
                <a:latin typeface="Arial" charset="0"/>
                <a:ea typeface="ヒラギノ角ゴ Pro W3" charset="0"/>
                <a:cs typeface="ヒラギノ角ゴ Pro W3" charset="0"/>
              </a:rPr>
              <a:t>“</a:t>
            </a:r>
            <a:r>
              <a:rPr lang="en-US">
                <a:latin typeface="Arial" charset="0"/>
                <a:ea typeface="ヒラギノ角ゴ Pro W3" charset="0"/>
                <a:cs typeface="ヒラギノ角ゴ Pro W3" charset="0"/>
              </a:rPr>
              <a:t>c</a:t>
            </a:r>
            <a:r>
              <a:rPr lang="ja-JP" altLang="en-US">
                <a:latin typeface="Arial" charset="0"/>
                <a:ea typeface="ヒラギノ角ゴ Pro W3" charset="0"/>
                <a:cs typeface="ヒラギノ角ゴ Pro W3" charset="0"/>
              </a:rPr>
              <a:t>”</a:t>
            </a:r>
            <a:r>
              <a:rPr lang="en-US">
                <a:latin typeface="Arial" charset="0"/>
                <a:ea typeface="ヒラギノ角ゴ Pro W3" charset="0"/>
                <a:cs typeface="ヒラギノ角ゴ Pro W3" charset="0"/>
              </a:rPr>
              <a:t> in that equation? </a:t>
            </a:r>
          </a:p>
        </p:txBody>
      </p:sp>
      <p:sp>
        <p:nvSpPr>
          <p:cNvPr id="35844" name="Content Placeholder 2"/>
          <p:cNvSpPr>
            <a:spLocks noGrp="1"/>
          </p:cNvSpPr>
          <p:nvPr>
            <p:ph idx="4294967295"/>
          </p:nvPr>
        </p:nvSpPr>
        <p:spPr>
          <a:xfrm>
            <a:off x="169863" y="3022600"/>
            <a:ext cx="8843962" cy="2230438"/>
          </a:xfrm>
        </p:spPr>
        <p:txBody>
          <a:bodyPr/>
          <a:lstStyle/>
          <a:p>
            <a:pPr marL="514350" indent="-514350">
              <a:buFontTx/>
              <a:buAutoNum type="alphaUcParenR"/>
            </a:pPr>
            <a:r>
              <a:rPr lang="en-US">
                <a:latin typeface="Lucida Grande" charset="0"/>
                <a:ea typeface="ヒラギノ角ゴ Pro W3" charset="0"/>
                <a:cs typeface="ヒラギノ角ゴ Pro W3" charset="0"/>
              </a:rPr>
              <a:t>c must be ≥0        B)  c must be ≤0</a:t>
            </a:r>
          </a:p>
          <a:p>
            <a:pPr marL="514350" indent="-514350"/>
            <a:r>
              <a:rPr lang="en-US">
                <a:latin typeface="Lucida Grande" charset="0"/>
                <a:ea typeface="ヒラギノ角ゴ Pro W3" charset="0"/>
                <a:cs typeface="ヒラギノ角ゴ Pro W3" charset="0"/>
              </a:rPr>
              <a:t>C) c can be + or -, but it </a:t>
            </a:r>
            <a:r>
              <a:rPr lang="en-US" i="1">
                <a:latin typeface="Lucida Grande" charset="0"/>
                <a:ea typeface="ヒラギノ角ゴ Pro W3" charset="0"/>
                <a:cs typeface="ヒラギノ角ゴ Pro W3" charset="0"/>
              </a:rPr>
              <a:t>cannot</a:t>
            </a:r>
            <a:r>
              <a:rPr lang="en-US">
                <a:latin typeface="Lucida Grande" charset="0"/>
                <a:ea typeface="ヒラギノ角ゴ Pro W3" charset="0"/>
                <a:cs typeface="ヒラギノ角ゴ Pro W3" charset="0"/>
              </a:rPr>
              <a:t> be 0</a:t>
            </a:r>
          </a:p>
          <a:p>
            <a:pPr marL="514350" indent="-514350"/>
            <a:r>
              <a:rPr lang="en-US">
                <a:latin typeface="Lucida Grande" charset="0"/>
                <a:ea typeface="ヒラギノ角ゴ Pro W3" charset="0"/>
                <a:cs typeface="ヒラギノ角ゴ Pro W3" charset="0"/>
              </a:rPr>
              <a:t>D) Can</a:t>
            </a:r>
            <a:r>
              <a:rPr lang="ja-JP" altLang="en-US">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t decide without knowing more: (</a:t>
            </a:r>
            <a:r>
              <a:rPr lang="en-US" sz="2800">
                <a:latin typeface="Lucida Grande" charset="0"/>
                <a:ea typeface="ヒラギノ角ゴ Pro W3" charset="0"/>
                <a:cs typeface="ヒラギノ角ゴ Pro W3" charset="0"/>
              </a:rPr>
              <a:t>what</a:t>
            </a:r>
            <a:r>
              <a:rPr lang="ja-JP" altLang="en-US" sz="2800">
                <a:latin typeface="Lucida Grande" charset="0"/>
                <a:ea typeface="ヒラギノ角ゴ Pro W3" charset="0"/>
                <a:cs typeface="ヒラギノ角ゴ Pro W3" charset="0"/>
              </a:rPr>
              <a:t>’</a:t>
            </a:r>
            <a:r>
              <a:rPr lang="en-US" sz="2800">
                <a:latin typeface="Lucida Grande" charset="0"/>
                <a:ea typeface="ヒラギノ角ゴ Pro W3" charset="0"/>
                <a:cs typeface="ヒラギノ角ゴ Pro W3" charset="0"/>
              </a:rPr>
              <a:t>s the potential, what are the boundary conditions for our </a:t>
            </a:r>
            <a:r>
              <a:rPr lang="en-US" sz="2800" i="1">
                <a:latin typeface="Lucida Grande" charset="0"/>
                <a:ea typeface="ヒラギノ角ゴ Pro W3" charset="0"/>
                <a:cs typeface="ヒラギノ角ゴ Pro W3" charset="0"/>
              </a:rPr>
              <a:t>particular</a:t>
            </a:r>
            <a:r>
              <a:rPr lang="en-US" sz="2800">
                <a:latin typeface="Lucida Grande" charset="0"/>
                <a:ea typeface="ヒラギノ角ゴ Pro W3" charset="0"/>
                <a:cs typeface="ヒラギノ角ゴ Pro W3" charset="0"/>
              </a:rPr>
              <a:t> problem?)</a:t>
            </a:r>
          </a:p>
        </p:txBody>
      </p:sp>
      <p:graphicFrame>
        <p:nvGraphicFramePr>
          <p:cNvPr id="35842" name="Object 2"/>
          <p:cNvGraphicFramePr>
            <a:graphicFrameLocks noChangeAspect="1"/>
          </p:cNvGraphicFramePr>
          <p:nvPr/>
        </p:nvGraphicFramePr>
        <p:xfrm>
          <a:off x="2111375" y="709613"/>
          <a:ext cx="3429000" cy="1257300"/>
        </p:xfrm>
        <a:graphic>
          <a:graphicData uri="http://schemas.openxmlformats.org/presentationml/2006/ole">
            <mc:AlternateContent xmlns:mc="http://schemas.openxmlformats.org/markup-compatibility/2006">
              <mc:Choice xmlns:v="urn:schemas-microsoft-com:vml" Requires="v">
                <p:oleObj spid="_x0000_s35855" name="Equation" r:id="rId4" imgW="1143000" imgH="419100" progId="Equation.3">
                  <p:embed/>
                </p:oleObj>
              </mc:Choice>
              <mc:Fallback>
                <p:oleObj name="Equation" r:id="rId4" imgW="1143000" imgH="419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11375" y="709613"/>
                        <a:ext cx="3429000" cy="1257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ctrTitle" idx="4294967295"/>
          </p:nvPr>
        </p:nvSpPr>
        <p:spPr>
          <a:xfrm>
            <a:off x="762000" y="2328863"/>
            <a:ext cx="7772400" cy="1143000"/>
          </a:xfrm>
        </p:spPr>
        <p:txBody>
          <a:bodyPr/>
          <a:lstStyle/>
          <a:p>
            <a:pPr eaLnBrk="1" hangingPunct="1"/>
            <a:r>
              <a:rPr lang="en-US" sz="4400">
                <a:latin typeface="Arial" charset="0"/>
                <a:ea typeface="ヒラギノ角ゴ Pro W3" charset="0"/>
                <a:cs typeface="ヒラギノ角ゴ Pro W3" charset="0"/>
              </a:rPr>
              <a:t>angular momentum</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itle 1"/>
          <p:cNvSpPr>
            <a:spLocks noGrp="1"/>
          </p:cNvSpPr>
          <p:nvPr>
            <p:ph type="title"/>
          </p:nvPr>
        </p:nvSpPr>
        <p:spPr>
          <a:xfrm>
            <a:off x="198438" y="222250"/>
            <a:ext cx="8651875" cy="3076575"/>
          </a:xfrm>
        </p:spPr>
        <p:txBody>
          <a:bodyPr anchor="t"/>
          <a:lstStyle/>
          <a:p>
            <a:pPr algn="l"/>
            <a:r>
              <a:rPr lang="en-US" sz="3000">
                <a:solidFill>
                  <a:schemeClr val="tx1"/>
                </a:solidFill>
                <a:latin typeface="Arial" charset="0"/>
                <a:ea typeface="ヒラギノ角ゴ Pro W3" charset="0"/>
                <a:cs typeface="ヒラギノ角ゴ Pro W3" charset="0"/>
              </a:rPr>
              <a:t>The angular stationary state wave fns for central potentials are: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If the quantum number m is </a:t>
            </a:r>
            <a:r>
              <a:rPr lang="en-US" sz="3000" i="1">
                <a:solidFill>
                  <a:schemeClr val="tx1"/>
                </a:solidFill>
                <a:latin typeface="Arial" charset="0"/>
                <a:ea typeface="ヒラギノ角ゴ Pro W3" charset="0"/>
                <a:cs typeface="ヒラギノ角ゴ Pro W3" charset="0"/>
              </a:rPr>
              <a:t>large</a:t>
            </a:r>
            <a:r>
              <a:rPr lang="en-US" sz="3000">
                <a:solidFill>
                  <a:schemeClr val="tx1"/>
                </a:solidFill>
                <a:latin typeface="Arial" charset="0"/>
                <a:ea typeface="ヒラギノ角ゴ Pro W3" charset="0"/>
                <a:cs typeface="ヒラギノ角ゴ Pro W3" charset="0"/>
              </a:rPr>
              <a:t>, what can you conclude about the wave function and probability density as you vary </a:t>
            </a:r>
            <a:r>
              <a:rPr lang="en-US" sz="3000" i="1">
                <a:solidFill>
                  <a:schemeClr val="tx1"/>
                </a:solidFill>
                <a:latin typeface="Arial" charset="0"/>
                <a:ea typeface="ヒラギノ角ゴ Pro W3" charset="0"/>
                <a:cs typeface="ヒラギノ角ゴ Pro W3" charset="0"/>
              </a:rPr>
              <a:t>just </a:t>
            </a:r>
            <a:r>
              <a:rPr lang="en-US" sz="3000">
                <a:solidFill>
                  <a:schemeClr val="tx1"/>
                </a:solidFill>
                <a:latin typeface="Arial" charset="0"/>
                <a:ea typeface="ヒラギノ角ゴ Pro W3" charset="0"/>
                <a:cs typeface="ヒラギノ角ゴ Pro W3" charset="0"/>
              </a:rPr>
              <a:t>the azimuthal angle </a:t>
            </a:r>
            <a:r>
              <a:rPr lang="en-US" sz="3000">
                <a:solidFill>
                  <a:schemeClr val="tx1"/>
                </a:solidFill>
                <a:latin typeface="Symbol" charset="0"/>
                <a:ea typeface="ヒラギノ角ゴ Pro W3" charset="0"/>
                <a:cs typeface="ヒラギノ角ゴ Pro W3" charset="0"/>
              </a:rPr>
              <a:t>f</a:t>
            </a:r>
            <a:r>
              <a:rPr lang="en-US" sz="3000">
                <a:solidFill>
                  <a:schemeClr val="tx1"/>
                </a:solidFill>
                <a:latin typeface="Arial" charset="0"/>
                <a:ea typeface="ヒラギノ角ゴ Pro W3" charset="0"/>
                <a:cs typeface="ヒラギノ角ゴ Pro W3" charset="0"/>
              </a:rPr>
              <a:t>?</a:t>
            </a:r>
            <a:endParaRPr lang="en-US" sz="3000">
              <a:latin typeface="Arial" charset="0"/>
              <a:ea typeface="ヒラギノ角ゴ Pro W3" charset="0"/>
              <a:cs typeface="ヒラギノ角ゴ Pro W3" charset="0"/>
            </a:endParaRPr>
          </a:p>
        </p:txBody>
      </p:sp>
      <p:sp>
        <p:nvSpPr>
          <p:cNvPr id="39940" name="Content Placeholder 2"/>
          <p:cNvSpPr>
            <a:spLocks noGrp="1"/>
          </p:cNvSpPr>
          <p:nvPr>
            <p:ph idx="1"/>
          </p:nvPr>
        </p:nvSpPr>
        <p:spPr>
          <a:xfrm>
            <a:off x="196850" y="3514725"/>
            <a:ext cx="8455025" cy="2646363"/>
          </a:xfrm>
        </p:spPr>
        <p:txBody>
          <a:bodyPr/>
          <a:lstStyle/>
          <a:p>
            <a:pPr marL="514350" indent="-514350"/>
            <a:r>
              <a:rPr lang="en-US">
                <a:latin typeface="Lucida Grande" charset="0"/>
                <a:ea typeface="ヒラギノ角ゴ Pro W3" charset="0"/>
                <a:cs typeface="ヒラギノ角ゴ Pro W3" charset="0"/>
              </a:rPr>
              <a:t>   </a:t>
            </a:r>
            <a:r>
              <a:rPr lang="en-US" u="sng">
                <a:latin typeface="Lucida Grande" charset="0"/>
                <a:ea typeface="ヒラギノ角ゴ Pro W3" charset="0"/>
                <a:cs typeface="ヒラギノ角ゴ Pro W3" charset="0"/>
              </a:rPr>
              <a:t> </a:t>
            </a:r>
            <a:r>
              <a:rPr lang="en-US" sz="3000" u="sng">
                <a:latin typeface="Lucida Grande" charset="0"/>
                <a:ea typeface="ヒラギノ角ゴ Pro W3" charset="0"/>
                <a:cs typeface="ヒラギノ角ゴ Pro W3" charset="0"/>
              </a:rPr>
              <a:t>Wave function</a:t>
            </a:r>
            <a:r>
              <a:rPr lang="en-US" sz="3000">
                <a:latin typeface="Lucida Grande" charset="0"/>
                <a:ea typeface="ヒラギノ角ゴ Pro W3" charset="0"/>
                <a:cs typeface="ヒラギノ角ゴ Pro W3" charset="0"/>
              </a:rPr>
              <a:t>	 	</a:t>
            </a:r>
            <a:r>
              <a:rPr lang="en-US" sz="3000" u="sng">
                <a:latin typeface="Lucida Grande" charset="0"/>
                <a:ea typeface="ヒラギノ角ゴ Pro W3" charset="0"/>
                <a:cs typeface="ヒラギノ角ゴ Pro W3" charset="0"/>
              </a:rPr>
              <a:t>Prob density</a:t>
            </a:r>
          </a:p>
          <a:p>
            <a:pPr marL="514350" indent="-514350"/>
            <a:r>
              <a:rPr lang="en-US" sz="3000">
                <a:latin typeface="Lucida Grande" charset="0"/>
                <a:ea typeface="ヒラギノ角ゴ Pro W3" charset="0"/>
                <a:cs typeface="ヒラギノ角ゴ Pro W3" charset="0"/>
              </a:rPr>
              <a:t>A) rapidly varies		rapidly varies</a:t>
            </a:r>
          </a:p>
          <a:p>
            <a:pPr marL="514350" indent="-514350"/>
            <a:r>
              <a:rPr lang="en-US" sz="3000">
                <a:latin typeface="Lucida Grande" charset="0"/>
                <a:ea typeface="ヒラギノ角ゴ Pro W3" charset="0"/>
                <a:cs typeface="ヒラギノ角ゴ Pro W3" charset="0"/>
              </a:rPr>
              <a:t>B) no variation		rapidly varies</a:t>
            </a:r>
          </a:p>
          <a:p>
            <a:pPr marL="514350" indent="-514350"/>
            <a:r>
              <a:rPr lang="en-US" sz="3000">
                <a:latin typeface="Lucida Grande" charset="0"/>
                <a:ea typeface="ヒラギノ角ゴ Pro W3" charset="0"/>
                <a:cs typeface="ヒラギノ角ゴ Pro W3" charset="0"/>
              </a:rPr>
              <a:t>C) rapidly varies		no variation</a:t>
            </a:r>
          </a:p>
          <a:p>
            <a:pPr marL="514350" indent="-514350"/>
            <a:r>
              <a:rPr lang="en-US" sz="3000">
                <a:latin typeface="Lucida Grande" charset="0"/>
                <a:ea typeface="ヒラギノ角ゴ Pro W3" charset="0"/>
                <a:cs typeface="ヒラギノ角ゴ Pro W3" charset="0"/>
              </a:rPr>
              <a:t>D) no variation		no variation</a:t>
            </a:r>
          </a:p>
          <a:p>
            <a:pPr marL="514350" indent="-514350"/>
            <a:r>
              <a:rPr lang="en-US" sz="3000">
                <a:latin typeface="Lucida Grande" charset="0"/>
                <a:ea typeface="ヒラギノ角ゴ Pro W3" charset="0"/>
                <a:cs typeface="ヒラギノ角ゴ Pro W3" charset="0"/>
              </a:rPr>
              <a:t>E) We need to know more about P</a:t>
            </a:r>
            <a:r>
              <a:rPr lang="en-US" sz="3000" baseline="-25000">
                <a:latin typeface="Lucida Grande" charset="0"/>
                <a:ea typeface="ヒラギノ角ゴ Pro W3" charset="0"/>
                <a:cs typeface="ヒラギノ角ゴ Pro W3" charset="0"/>
              </a:rPr>
              <a:t>l</a:t>
            </a:r>
            <a:r>
              <a:rPr lang="en-US" sz="3000" baseline="30000">
                <a:latin typeface="Lucida Grande" charset="0"/>
                <a:ea typeface="ヒラギノ角ゴ Pro W3" charset="0"/>
                <a:cs typeface="ヒラギノ角ゴ Pro W3" charset="0"/>
              </a:rPr>
              <a:t>m</a:t>
            </a:r>
            <a:r>
              <a:rPr lang="en-US" sz="3000">
                <a:latin typeface="Lucida Grande" charset="0"/>
                <a:ea typeface="ヒラギノ角ゴ Pro W3" charset="0"/>
                <a:cs typeface="ヒラギノ角ゴ Pro W3" charset="0"/>
              </a:rPr>
              <a:t>(cos</a:t>
            </a:r>
            <a:r>
              <a:rPr lang="en-US" sz="3000">
                <a:latin typeface="Symbol" charset="0"/>
                <a:ea typeface="ヒラギノ角ゴ Pro W3" charset="0"/>
                <a:cs typeface="ヒラギノ角ゴ Pro W3" charset="0"/>
              </a:rPr>
              <a:t>q</a:t>
            </a:r>
            <a:r>
              <a:rPr lang="en-US" sz="3000">
                <a:latin typeface="Lucida Grande" charset="0"/>
                <a:ea typeface="ヒラギノ角ゴ Pro W3" charset="0"/>
                <a:cs typeface="ヒラギノ角ゴ Pro W3" charset="0"/>
              </a:rPr>
              <a:t>)</a:t>
            </a:r>
          </a:p>
        </p:txBody>
      </p:sp>
      <p:graphicFrame>
        <p:nvGraphicFramePr>
          <p:cNvPr id="39938" name="Object 2"/>
          <p:cNvGraphicFramePr>
            <a:graphicFrameLocks noChangeAspect="1"/>
          </p:cNvGraphicFramePr>
          <p:nvPr/>
        </p:nvGraphicFramePr>
        <p:xfrm>
          <a:off x="1827213" y="1273175"/>
          <a:ext cx="5554662" cy="744538"/>
        </p:xfrm>
        <a:graphic>
          <a:graphicData uri="http://schemas.openxmlformats.org/presentationml/2006/ole">
            <mc:AlternateContent xmlns:mc="http://schemas.openxmlformats.org/markup-compatibility/2006">
              <mc:Choice xmlns:v="urn:schemas-microsoft-com:vml" Requires="v">
                <p:oleObj spid="_x0000_s39951" name="Equation" r:id="rId4" imgW="1485900" imgH="203200" progId="Equation.3">
                  <p:embed/>
                </p:oleObj>
              </mc:Choice>
              <mc:Fallback>
                <p:oleObj name="Equation" r:id="rId4" imgW="1485900" imgH="20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7213" y="1273175"/>
                        <a:ext cx="5554662" cy="744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extBox 4"/>
          <p:cNvSpPr txBox="1">
            <a:spLocks noChangeArrowheads="1"/>
          </p:cNvSpPr>
          <p:nvPr/>
        </p:nvSpPr>
        <p:spPr bwMode="auto">
          <a:xfrm>
            <a:off x="0" y="6607175"/>
            <a:ext cx="4318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115</a:t>
            </a:r>
          </a:p>
        </p:txBody>
      </p:sp>
      <p:sp>
        <p:nvSpPr>
          <p:cNvPr id="41988" name="Text Box 29"/>
          <p:cNvSpPr txBox="1">
            <a:spLocks noChangeArrowheads="1"/>
          </p:cNvSpPr>
          <p:nvPr/>
        </p:nvSpPr>
        <p:spPr bwMode="auto">
          <a:xfrm>
            <a:off x="0" y="292100"/>
            <a:ext cx="8834438"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600">
                <a:solidFill>
                  <a:schemeClr val="accent2"/>
                </a:solidFill>
              </a:rPr>
              <a:t>                If                     </a:t>
            </a:r>
          </a:p>
          <a:p>
            <a:pPr algn="ctr">
              <a:spcBef>
                <a:spcPct val="50000"/>
              </a:spcBef>
            </a:pPr>
            <a:r>
              <a:rPr lang="en-US" sz="3600">
                <a:solidFill>
                  <a:schemeClr val="accent2"/>
                </a:solidFill>
              </a:rPr>
              <a:t> then it must be true that </a:t>
            </a:r>
          </a:p>
        </p:txBody>
      </p:sp>
      <p:sp>
        <p:nvSpPr>
          <p:cNvPr id="41989" name="Rectangle 68"/>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41986" name="Object 2"/>
          <p:cNvGraphicFramePr>
            <a:graphicFrameLocks noChangeAspect="1"/>
          </p:cNvGraphicFramePr>
          <p:nvPr/>
        </p:nvGraphicFramePr>
        <p:xfrm>
          <a:off x="2719388" y="206375"/>
          <a:ext cx="4430712" cy="854075"/>
        </p:xfrm>
        <a:graphic>
          <a:graphicData uri="http://schemas.openxmlformats.org/presentationml/2006/ole">
            <mc:AlternateContent xmlns:mc="http://schemas.openxmlformats.org/markup-compatibility/2006">
              <mc:Choice xmlns:v="urn:schemas-microsoft-com:vml" Requires="v">
                <p:oleObj spid="_x0000_s42001" r:id="rId4" imgW="1054100" imgH="203200" progId="Equation.DSMT4">
                  <p:embed/>
                </p:oleObj>
              </mc:Choice>
              <mc:Fallback>
                <p:oleObj r:id="rId4" imgW="1054100" imgH="203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19388" y="206375"/>
                        <a:ext cx="4430712" cy="854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990" name="Rectangle 70"/>
          <p:cNvSpPr>
            <a:spLocks noChangeArrowheads="1"/>
          </p:cNvSpPr>
          <p:nvPr/>
        </p:nvSpPr>
        <p:spPr bwMode="auto">
          <a:xfrm>
            <a:off x="207963" y="2138363"/>
            <a:ext cx="7348537" cy="447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m = 0, 1, 2, …</a:t>
            </a:r>
          </a:p>
          <a:p>
            <a:pPr marL="457200" indent="-457200"/>
            <a:r>
              <a:rPr lang="en-US" sz="3200"/>
              <a:t>		</a:t>
            </a:r>
          </a:p>
          <a:p>
            <a:pPr marL="457200" indent="-457200"/>
            <a:r>
              <a:rPr lang="en-US" sz="3200"/>
              <a:t>B) m = 0, 1/2, 1, 3/2, 2, …</a:t>
            </a:r>
          </a:p>
          <a:p>
            <a:pPr marL="457200" indent="-457200"/>
            <a:endParaRPr lang="en-US" sz="3200"/>
          </a:p>
          <a:p>
            <a:pPr marL="457200" indent="-457200"/>
            <a:r>
              <a:rPr lang="en-US" sz="3200"/>
              <a:t>C) m = 0, </a:t>
            </a:r>
            <a:r>
              <a:rPr lang="en-US" sz="3200">
                <a:sym typeface="Symbol" charset="0"/>
              </a:rPr>
              <a:t></a:t>
            </a:r>
            <a:r>
              <a:rPr lang="en-US" sz="3200"/>
              <a:t>1, </a:t>
            </a:r>
            <a:r>
              <a:rPr lang="en-US" sz="3200">
                <a:sym typeface="Symbol" charset="0"/>
              </a:rPr>
              <a:t></a:t>
            </a:r>
            <a:r>
              <a:rPr lang="en-US" sz="3200"/>
              <a:t>2, …</a:t>
            </a:r>
            <a:r>
              <a:rPr lang="en-US" sz="3200">
                <a:sym typeface="Symbol" charset="0"/>
              </a:rPr>
              <a:t>		</a:t>
            </a:r>
          </a:p>
          <a:p>
            <a:pPr marL="457200" indent="-457200"/>
            <a:endParaRPr lang="en-US" sz="3200">
              <a:sym typeface="Symbol" charset="0"/>
            </a:endParaRPr>
          </a:p>
          <a:p>
            <a:pPr marL="457200" indent="-457200"/>
            <a:r>
              <a:rPr lang="en-US" sz="3200">
                <a:sym typeface="Symbol" charset="0"/>
              </a:rPr>
              <a:t>D) m =  2pn where n =  0, </a:t>
            </a:r>
            <a:r>
              <a:rPr lang="en-US" sz="3200"/>
              <a:t>1, </a:t>
            </a:r>
            <a:r>
              <a:rPr lang="en-US" sz="3200">
                <a:sym typeface="Symbol" charset="0"/>
              </a:rPr>
              <a:t></a:t>
            </a:r>
            <a:r>
              <a:rPr lang="en-US" sz="3200"/>
              <a:t>2, …</a:t>
            </a:r>
          </a:p>
          <a:p>
            <a:pPr marL="457200" indent="-457200"/>
            <a:endParaRPr lang="en-US" sz="3200">
              <a:sym typeface="Symbol" charset="0"/>
            </a:endParaRPr>
          </a:p>
          <a:p>
            <a:pPr marL="457200" indent="-457200"/>
            <a:r>
              <a:rPr lang="en-US" sz="3200">
                <a:sym typeface="Symbol" charset="0"/>
              </a:rPr>
              <a:t>E) None of these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Title 1"/>
          <p:cNvSpPr>
            <a:spLocks noGrp="1"/>
          </p:cNvSpPr>
          <p:nvPr>
            <p:ph type="title" idx="4294967295"/>
          </p:nvPr>
        </p:nvSpPr>
        <p:spPr>
          <a:xfrm>
            <a:off x="198438" y="222250"/>
            <a:ext cx="8651875" cy="3076575"/>
          </a:xfrm>
        </p:spPr>
        <p:txBody>
          <a:bodyPr anchor="t"/>
          <a:lstStyle/>
          <a:p>
            <a:pPr algn="l"/>
            <a:r>
              <a:rPr lang="en-US" sz="3000">
                <a:solidFill>
                  <a:schemeClr val="tx1"/>
                </a:solidFill>
                <a:latin typeface="Arial" charset="0"/>
                <a:ea typeface="ヒラギノ角ゴ Pro W3" charset="0"/>
                <a:cs typeface="ヒラギノ角ゴ Pro W3" charset="0"/>
              </a:rPr>
              <a:t>Apart from normalization, the Y</a:t>
            </a:r>
            <a:r>
              <a:rPr lang="en-US" sz="3000" baseline="-25000">
                <a:solidFill>
                  <a:schemeClr val="tx1"/>
                </a:solidFill>
                <a:latin typeface="Arial" charset="0"/>
                <a:ea typeface="ヒラギノ角ゴ Pro W3" charset="0"/>
                <a:cs typeface="ヒラギノ角ゴ Pro W3" charset="0"/>
              </a:rPr>
              <a:t>l</a:t>
            </a:r>
            <a:r>
              <a:rPr lang="en-US" sz="3000" baseline="30000">
                <a:solidFill>
                  <a:schemeClr val="tx1"/>
                </a:solidFill>
                <a:latin typeface="Arial" charset="0"/>
                <a:ea typeface="ヒラギノ角ゴ Pro W3" charset="0"/>
                <a:cs typeface="ヒラギノ角ゴ Pro W3" charset="0"/>
              </a:rPr>
              <a:t>l </a:t>
            </a:r>
            <a:r>
              <a:rPr lang="en-US" sz="3000">
                <a:solidFill>
                  <a:schemeClr val="tx1"/>
                </a:solidFill>
                <a:latin typeface="Arial" charset="0"/>
                <a:ea typeface="ヒラギノ角ゴ Pro W3" charset="0"/>
                <a:cs typeface="ヒラギノ角ゴ Pro W3" charset="0"/>
              </a:rPr>
              <a:t>spherical harmonics are:</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Normalization says: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Thus, Y</a:t>
            </a:r>
            <a:r>
              <a:rPr lang="en-US" sz="3000" baseline="-25000">
                <a:solidFill>
                  <a:schemeClr val="tx1"/>
                </a:solidFill>
                <a:latin typeface="Arial" charset="0"/>
                <a:ea typeface="ヒラギノ角ゴ Pro W3" charset="0"/>
                <a:cs typeface="ヒラギノ角ゴ Pro W3" charset="0"/>
              </a:rPr>
              <a:t>0</a:t>
            </a:r>
            <a:r>
              <a:rPr lang="en-US" sz="3000" baseline="30000">
                <a:solidFill>
                  <a:schemeClr val="tx1"/>
                </a:solidFill>
                <a:latin typeface="Arial" charset="0"/>
                <a:ea typeface="ヒラギノ角ゴ Pro W3" charset="0"/>
                <a:cs typeface="ヒラギノ角ゴ Pro W3" charset="0"/>
              </a:rPr>
              <a:t>0</a:t>
            </a:r>
            <a:r>
              <a:rPr lang="en-US" sz="3000">
                <a:solidFill>
                  <a:schemeClr val="tx1"/>
                </a:solidFill>
                <a:latin typeface="Arial" charset="0"/>
                <a:ea typeface="ヒラギノ角ゴ Pro W3" charset="0"/>
                <a:cs typeface="ヒラギノ角ゴ Pro W3" charset="0"/>
              </a:rPr>
              <a:t> (</a:t>
            </a:r>
            <a:r>
              <a:rPr lang="en-US" sz="3000">
                <a:solidFill>
                  <a:schemeClr val="tx1"/>
                </a:solidFill>
                <a:latin typeface="Symbol" charset="0"/>
                <a:ea typeface="ヒラギノ角ゴ Pro W3" charset="0"/>
                <a:cs typeface="ヒラギノ角ゴ Pro W3" charset="0"/>
                <a:sym typeface="Symbol" charset="0"/>
              </a:rPr>
              <a:t></a:t>
            </a:r>
            <a:r>
              <a:rPr lang="en-US" sz="3000">
                <a:solidFill>
                  <a:schemeClr val="tx1"/>
                </a:solidFill>
                <a:latin typeface="Arial" charset="0"/>
                <a:ea typeface="ヒラギノ角ゴ Pro W3" charset="0"/>
                <a:cs typeface="ヒラギノ角ゴ Pro W3" charset="0"/>
              </a:rPr>
              <a:t>)= ?</a:t>
            </a:r>
          </a:p>
        </p:txBody>
      </p:sp>
      <p:sp>
        <p:nvSpPr>
          <p:cNvPr id="44037" name="Content Placeholder 2"/>
          <p:cNvSpPr>
            <a:spLocks noGrp="1"/>
          </p:cNvSpPr>
          <p:nvPr>
            <p:ph idx="4294967295"/>
          </p:nvPr>
        </p:nvSpPr>
        <p:spPr>
          <a:xfrm>
            <a:off x="241300" y="3640138"/>
            <a:ext cx="8659813" cy="2646362"/>
          </a:xfrm>
        </p:spPr>
        <p:txBody>
          <a:bodyPr/>
          <a:lstStyle/>
          <a:p>
            <a:pPr marL="514350" indent="-514350">
              <a:buFontTx/>
              <a:buAutoNum type="alphaUcParenR"/>
            </a:pPr>
            <a:r>
              <a:rPr lang="en-US" sz="3000">
                <a:latin typeface="Lucida Grande" charset="0"/>
                <a:ea typeface="ヒラギノ角ゴ Pro W3" charset="0"/>
                <a:cs typeface="ヒラギノ角ゴ Pro W3" charset="0"/>
              </a:rPr>
              <a:t>1</a:t>
            </a:r>
          </a:p>
          <a:p>
            <a:pPr marL="514350" indent="-514350"/>
            <a:r>
              <a:rPr lang="en-US" sz="3000">
                <a:latin typeface="Lucida Grande" charset="0"/>
                <a:ea typeface="ヒラギノ角ゴ Pro W3" charset="0"/>
                <a:cs typeface="ヒラギノ角ゴ Pro W3" charset="0"/>
              </a:rPr>
              <a:t>B) 4</a:t>
            </a:r>
            <a:r>
              <a:rPr lang="en-US" sz="3000">
                <a:latin typeface="Symbol" charset="0"/>
                <a:ea typeface="ヒラギノ角ゴ Pro W3" charset="0"/>
                <a:cs typeface="ヒラギノ角ゴ Pro W3" charset="0"/>
                <a:sym typeface="Symbol" charset="0"/>
              </a:rPr>
              <a:t></a:t>
            </a:r>
            <a:endParaRPr lang="en-US" sz="3000">
              <a:latin typeface="Lucida Grande" charset="0"/>
              <a:ea typeface="ヒラギノ角ゴ Pro W3" charset="0"/>
              <a:cs typeface="ヒラギノ角ゴ Pro W3" charset="0"/>
            </a:endParaRPr>
          </a:p>
          <a:p>
            <a:pPr marL="514350" indent="-514350"/>
            <a:r>
              <a:rPr lang="en-US" sz="3000">
                <a:latin typeface="Lucida Grande" charset="0"/>
                <a:ea typeface="ヒラギノ角ゴ Pro W3" charset="0"/>
                <a:cs typeface="ヒラギノ角ゴ Pro W3" charset="0"/>
              </a:rPr>
              <a:t>C) 1/4</a:t>
            </a:r>
            <a:r>
              <a:rPr lang="en-US" sz="3000">
                <a:latin typeface="Symbol" charset="0"/>
                <a:ea typeface="ヒラギノ角ゴ Pro W3" charset="0"/>
                <a:cs typeface="ヒラギノ角ゴ Pro W3" charset="0"/>
                <a:sym typeface="Symbol" charset="0"/>
              </a:rPr>
              <a:t></a:t>
            </a:r>
            <a:endParaRPr lang="en-US" sz="3000">
              <a:latin typeface="Lucida Grande" charset="0"/>
              <a:ea typeface="ヒラギノ角ゴ Pro W3" charset="0"/>
              <a:cs typeface="ヒラギノ角ゴ Pro W3" charset="0"/>
            </a:endParaRPr>
          </a:p>
          <a:p>
            <a:pPr marL="514350" indent="-514350"/>
            <a:r>
              <a:rPr lang="en-US" sz="3000">
                <a:latin typeface="Lucida Grande" charset="0"/>
                <a:ea typeface="ヒラギノ角ゴ Pro W3" charset="0"/>
                <a:cs typeface="ヒラギノ角ゴ Pro W3" charset="0"/>
              </a:rPr>
              <a:t>D) Sqrt[1/4</a:t>
            </a:r>
            <a:r>
              <a:rPr lang="en-US" sz="3000">
                <a:latin typeface="Symbol" charset="0"/>
                <a:ea typeface="ヒラギノ角ゴ Pro W3" charset="0"/>
                <a:cs typeface="ヒラギノ角ゴ Pro W3" charset="0"/>
                <a:sym typeface="Symbol" charset="0"/>
              </a:rPr>
              <a:t></a:t>
            </a:r>
            <a:r>
              <a:rPr lang="en-US" sz="3000">
                <a:latin typeface="Lucida Grande" charset="0"/>
                <a:ea typeface="ヒラギノ角ゴ Pro W3" charset="0"/>
                <a:cs typeface="ヒラギノ角ゴ Pro W3" charset="0"/>
              </a:rPr>
              <a:t>]</a:t>
            </a:r>
          </a:p>
          <a:p>
            <a:pPr marL="514350" indent="-514350"/>
            <a:r>
              <a:rPr lang="en-US" sz="3000">
                <a:latin typeface="Lucida Grande" charset="0"/>
                <a:ea typeface="ヒラギノ角ゴ Pro W3" charset="0"/>
                <a:cs typeface="ヒラギノ角ゴ Pro W3" charset="0"/>
              </a:rPr>
              <a:t>E) Something else entirely!</a:t>
            </a:r>
          </a:p>
          <a:p>
            <a:pPr marL="514350" indent="-514350">
              <a:buFontTx/>
              <a:buAutoNum type="alphaUcParenR"/>
            </a:pPr>
            <a:endParaRPr lang="en-US" sz="3000">
              <a:latin typeface="Lucida Grande" charset="0"/>
              <a:ea typeface="ヒラギノ角ゴ Pro W3" charset="0"/>
              <a:cs typeface="ヒラギノ角ゴ Pro W3" charset="0"/>
            </a:endParaRPr>
          </a:p>
        </p:txBody>
      </p:sp>
      <p:graphicFrame>
        <p:nvGraphicFramePr>
          <p:cNvPr id="44034" name="Object 2"/>
          <p:cNvGraphicFramePr>
            <a:graphicFrameLocks noChangeAspect="1"/>
          </p:cNvGraphicFramePr>
          <p:nvPr/>
        </p:nvGraphicFramePr>
        <p:xfrm>
          <a:off x="3170238" y="765175"/>
          <a:ext cx="3965575" cy="646113"/>
        </p:xfrm>
        <a:graphic>
          <a:graphicData uri="http://schemas.openxmlformats.org/presentationml/2006/ole">
            <mc:AlternateContent xmlns:mc="http://schemas.openxmlformats.org/markup-compatibility/2006">
              <mc:Choice xmlns:v="urn:schemas-microsoft-com:vml" Requires="v">
                <p:oleObj spid="_x0000_s44056" name="Equation" r:id="rId4" imgW="1244600" imgH="203200" progId="Equation.3">
                  <p:embed/>
                </p:oleObj>
              </mc:Choice>
              <mc:Fallback>
                <p:oleObj name="Equation" r:id="rId4" imgW="1244600" imgH="20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70238" y="765175"/>
                        <a:ext cx="3965575"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aphicFrame>
        <p:nvGraphicFramePr>
          <p:cNvPr id="44035" name="Object 3"/>
          <p:cNvGraphicFramePr>
            <a:graphicFrameLocks noChangeAspect="1"/>
          </p:cNvGraphicFramePr>
          <p:nvPr/>
        </p:nvGraphicFramePr>
        <p:xfrm>
          <a:off x="3836988" y="1649413"/>
          <a:ext cx="5099050" cy="1303337"/>
        </p:xfrm>
        <a:graphic>
          <a:graphicData uri="http://schemas.openxmlformats.org/presentationml/2006/ole">
            <mc:AlternateContent xmlns:mc="http://schemas.openxmlformats.org/markup-compatibility/2006">
              <mc:Choice xmlns:v="urn:schemas-microsoft-com:vml" Requires="v">
                <p:oleObj spid="_x0000_s44057" name="Equation" r:id="rId6" imgW="1689100" imgH="431800" progId="Equation.3">
                  <p:embed/>
                </p:oleObj>
              </mc:Choice>
              <mc:Fallback>
                <p:oleObj name="Equation" r:id="rId6" imgW="1689100" imgH="431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36988" y="1649413"/>
                        <a:ext cx="5099050" cy="1303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Title 1"/>
          <p:cNvSpPr>
            <a:spLocks noGrp="1"/>
          </p:cNvSpPr>
          <p:nvPr>
            <p:ph type="title"/>
          </p:nvPr>
        </p:nvSpPr>
        <p:spPr>
          <a:xfrm>
            <a:off x="198438" y="222250"/>
            <a:ext cx="8651875" cy="3076575"/>
          </a:xfrm>
        </p:spPr>
        <p:txBody>
          <a:bodyPr anchor="t"/>
          <a:lstStyle/>
          <a:p>
            <a:pPr algn="l"/>
            <a:r>
              <a:rPr lang="en-US" sz="3000">
                <a:solidFill>
                  <a:schemeClr val="tx1"/>
                </a:solidFill>
                <a:latin typeface="Arial" charset="0"/>
                <a:ea typeface="ヒラギノ角ゴ Pro W3" charset="0"/>
                <a:cs typeface="ヒラギノ角ゴ Pro W3" charset="0"/>
              </a:rPr>
              <a:t>A classical free particle approaches from the left, as shown. How do you characterize the motion of the particle in the radial direction, i.e. r(t)?</a:t>
            </a:r>
            <a:br>
              <a:rPr lang="en-US" sz="3000">
                <a:solidFill>
                  <a:schemeClr val="tx1"/>
                </a:solidFill>
                <a:latin typeface="Arial" charset="0"/>
                <a:ea typeface="ヒラギノ角ゴ Pro W3" charset="0"/>
                <a:cs typeface="ヒラギノ角ゴ Pro W3" charset="0"/>
              </a:rPr>
            </a:br>
            <a:endParaRPr lang="en-US" sz="3000">
              <a:latin typeface="Arial" charset="0"/>
              <a:ea typeface="ヒラギノ角ゴ Pro W3" charset="0"/>
              <a:cs typeface="ヒラギノ角ゴ Pro W3" charset="0"/>
            </a:endParaRPr>
          </a:p>
        </p:txBody>
      </p:sp>
      <p:sp>
        <p:nvSpPr>
          <p:cNvPr id="46084" name="Content Placeholder 2"/>
          <p:cNvSpPr>
            <a:spLocks noGrp="1"/>
          </p:cNvSpPr>
          <p:nvPr>
            <p:ph idx="1"/>
          </p:nvPr>
        </p:nvSpPr>
        <p:spPr>
          <a:xfrm>
            <a:off x="241300" y="3944938"/>
            <a:ext cx="8659813" cy="2646362"/>
          </a:xfrm>
        </p:spPr>
        <p:txBody>
          <a:bodyPr/>
          <a:lstStyle/>
          <a:p>
            <a:pPr marL="514350" indent="-514350">
              <a:buFontTx/>
              <a:buAutoNum type="alphaUcParenR"/>
            </a:pPr>
            <a:r>
              <a:rPr lang="en-US" sz="3000">
                <a:latin typeface="Lucida Grande" charset="0"/>
                <a:ea typeface="ヒラギノ角ゴ Pro W3" charset="0"/>
                <a:cs typeface="ヒラギノ角ゴ Pro W3" charset="0"/>
              </a:rPr>
              <a:t>It is a constant with time.  </a:t>
            </a:r>
          </a:p>
          <a:p>
            <a:pPr marL="514350" indent="-514350">
              <a:buFontTx/>
              <a:buAutoNum type="alphaUcParenR"/>
            </a:pPr>
            <a:r>
              <a:rPr lang="en-US" sz="3000">
                <a:latin typeface="Lucida Grande" charset="0"/>
                <a:ea typeface="ヒラギノ角ゴ Pro W3" charset="0"/>
                <a:cs typeface="ヒラギノ角ゴ Pro W3" charset="0"/>
              </a:rPr>
              <a:t>Gets smaller, reaches r=0, gets bigger</a:t>
            </a:r>
          </a:p>
          <a:p>
            <a:pPr marL="514350" indent="-514350"/>
            <a:r>
              <a:rPr lang="en-US" sz="3000">
                <a:latin typeface="Lucida Grande" charset="0"/>
                <a:ea typeface="ヒラギノ角ゴ Pro W3" charset="0"/>
                <a:cs typeface="ヒラギノ角ゴ Pro W3" charset="0"/>
              </a:rPr>
              <a:t>C) Gets smaller, reaches r</a:t>
            </a:r>
            <a:r>
              <a:rPr lang="en-US" sz="3000" baseline="-25000">
                <a:latin typeface="Lucida Grande" charset="0"/>
                <a:ea typeface="ヒラギノ角ゴ Pro W3" charset="0"/>
                <a:cs typeface="ヒラギノ角ゴ Pro W3" charset="0"/>
              </a:rPr>
              <a:t>min</a:t>
            </a:r>
            <a:r>
              <a:rPr lang="en-US" sz="3000">
                <a:latin typeface="Lucida Grande" charset="0"/>
                <a:ea typeface="ヒラギノ角ゴ Pro W3" charset="0"/>
                <a:cs typeface="ヒラギノ角ゴ Pro W3" charset="0"/>
              </a:rPr>
              <a:t>&gt;0, gets bigger</a:t>
            </a:r>
          </a:p>
          <a:p>
            <a:pPr marL="514350" indent="-514350"/>
            <a:r>
              <a:rPr lang="en-US" sz="3000">
                <a:latin typeface="Lucida Grande" charset="0"/>
                <a:ea typeface="ヒラギノ角ゴ Pro W3" charset="0"/>
                <a:cs typeface="ヒラギノ角ゴ Pro W3" charset="0"/>
              </a:rPr>
              <a:t>D) Gets smaller steadily</a:t>
            </a:r>
          </a:p>
          <a:p>
            <a:pPr marL="514350" indent="-514350"/>
            <a:r>
              <a:rPr lang="en-US" sz="3000">
                <a:latin typeface="Lucida Grande" charset="0"/>
                <a:ea typeface="ヒラギノ角ゴ Pro W3" charset="0"/>
                <a:cs typeface="ヒラギノ角ゴ Pro W3" charset="0"/>
              </a:rPr>
              <a:t>E) Gets larger steadily. </a:t>
            </a:r>
          </a:p>
        </p:txBody>
      </p:sp>
      <p:graphicFrame>
        <p:nvGraphicFramePr>
          <p:cNvPr id="46082" name="Object 2"/>
          <p:cNvGraphicFramePr>
            <a:graphicFrameLocks noChangeAspect="1"/>
          </p:cNvGraphicFramePr>
          <p:nvPr/>
        </p:nvGraphicFramePr>
        <p:xfrm>
          <a:off x="1884363" y="2239963"/>
          <a:ext cx="5373687" cy="1524000"/>
        </p:xfrm>
        <a:graphic>
          <a:graphicData uri="http://schemas.openxmlformats.org/presentationml/2006/ole">
            <mc:AlternateContent xmlns:mc="http://schemas.openxmlformats.org/markup-compatibility/2006">
              <mc:Choice xmlns:v="urn:schemas-microsoft-com:vml" Requires="v">
                <p:oleObj spid="_x0000_s46095" name="Picture" r:id="rId4" imgW="5372100" imgH="1828800" progId="Word.Picture.8">
                  <p:embed/>
                </p:oleObj>
              </mc:Choice>
              <mc:Fallback>
                <p:oleObj name="Picture" r:id="rId4" imgW="5372100" imgH="1828800" progId="Word.Pictur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b="16667"/>
                      <a:stretch>
                        <a:fillRect/>
                      </a:stretch>
                    </p:blipFill>
                    <p:spPr bwMode="auto">
                      <a:xfrm>
                        <a:off x="1884363" y="2239963"/>
                        <a:ext cx="5373687"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Title 1"/>
          <p:cNvSpPr>
            <a:spLocks noGrp="1"/>
          </p:cNvSpPr>
          <p:nvPr>
            <p:ph type="title"/>
          </p:nvPr>
        </p:nvSpPr>
        <p:spPr>
          <a:xfrm>
            <a:off x="314325" y="206375"/>
            <a:ext cx="8651875" cy="3557588"/>
          </a:xfrm>
        </p:spPr>
        <p:txBody>
          <a:bodyPr anchor="t"/>
          <a:lstStyle/>
          <a:p>
            <a:pPr algn="l"/>
            <a:r>
              <a:rPr lang="en-US" dirty="0">
                <a:solidFill>
                  <a:srgbClr val="000000"/>
                </a:solidFill>
                <a:latin typeface="Arial" charset="0"/>
                <a:ea typeface="ヒラギノ角ゴ Pro W3" charset="0"/>
                <a:cs typeface="ヒラギノ角ゴ Pro W3" charset="0"/>
              </a:rPr>
              <a:t>The angular momentum operator is</a:t>
            </a:r>
            <a:br>
              <a:rPr lang="en-US" dirty="0">
                <a:solidFill>
                  <a:srgbClr val="000000"/>
                </a:solidFill>
                <a:latin typeface="Arial" charset="0"/>
                <a:ea typeface="ヒラギノ角ゴ Pro W3" charset="0"/>
                <a:cs typeface="ヒラギノ角ゴ Pro W3" charset="0"/>
              </a:rPr>
            </a:br>
            <a:r>
              <a:rPr lang="en-US" dirty="0">
                <a:solidFill>
                  <a:srgbClr val="000000"/>
                </a:solidFill>
                <a:latin typeface="Arial" charset="0"/>
                <a:ea typeface="ヒラギノ角ゴ Pro W3" charset="0"/>
                <a:cs typeface="ヒラギノ角ゴ Pro W3" charset="0"/>
              </a:rPr>
              <a:t/>
            </a:r>
            <a:br>
              <a:rPr lang="en-US" dirty="0">
                <a:solidFill>
                  <a:srgbClr val="000000"/>
                </a:solidFill>
                <a:latin typeface="Arial" charset="0"/>
                <a:ea typeface="ヒラギノ角ゴ Pro W3" charset="0"/>
                <a:cs typeface="ヒラギノ角ゴ Pro W3" charset="0"/>
              </a:rPr>
            </a:br>
            <a:r>
              <a:rPr lang="en-US" dirty="0">
                <a:solidFill>
                  <a:srgbClr val="000000"/>
                </a:solidFill>
                <a:latin typeface="Arial" charset="0"/>
                <a:ea typeface="ヒラギノ角ゴ Pro W3" charset="0"/>
                <a:cs typeface="ヒラギノ角ゴ Pro W3" charset="0"/>
              </a:rPr>
              <a:t/>
            </a:r>
            <a:br>
              <a:rPr lang="en-US" dirty="0">
                <a:solidFill>
                  <a:srgbClr val="000000"/>
                </a:solidFill>
                <a:latin typeface="Arial" charset="0"/>
                <a:ea typeface="ヒラギノ角ゴ Pro W3" charset="0"/>
                <a:cs typeface="ヒラギノ角ゴ Pro W3" charset="0"/>
              </a:rPr>
            </a:br>
            <a:r>
              <a:rPr lang="en-US" dirty="0">
                <a:latin typeface="Arial" charset="0"/>
                <a:ea typeface="ヒラギノ角ゴ Pro W3" charset="0"/>
                <a:cs typeface="ヒラギノ角ゴ Pro W3" charset="0"/>
              </a:rPr>
              <a:t>with e.g. </a:t>
            </a:r>
            <a:br>
              <a:rPr lang="en-US" dirty="0">
                <a:latin typeface="Arial" charset="0"/>
                <a:ea typeface="ヒラギノ角ゴ Pro W3" charset="0"/>
                <a:cs typeface="ヒラギノ角ゴ Pro W3" charset="0"/>
              </a:rPr>
            </a:b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r>
              <a:rPr lang="en-US" dirty="0">
                <a:latin typeface="Arial" charset="0"/>
                <a:ea typeface="ヒラギノ角ゴ Pro W3" charset="0"/>
                <a:cs typeface="ヒラギノ角ゴ Pro W3" charset="0"/>
              </a:rPr>
              <a:t>Is       </a:t>
            </a:r>
            <a:r>
              <a:rPr lang="en-US" dirty="0" err="1">
                <a:latin typeface="Arial" charset="0"/>
                <a:ea typeface="ヒラギノ角ゴ Pro W3" charset="0"/>
                <a:cs typeface="ヒラギノ角ゴ Pro W3" charset="0"/>
              </a:rPr>
              <a:t>Hermitian</a:t>
            </a:r>
            <a:r>
              <a:rPr lang="en-US" dirty="0">
                <a:latin typeface="Arial" charset="0"/>
                <a:ea typeface="ヒラギノ角ゴ Pro W3" charset="0"/>
                <a:cs typeface="ヒラギノ角ゴ Pro W3" charset="0"/>
              </a:rPr>
              <a:t>?  </a:t>
            </a:r>
            <a:r>
              <a:rPr lang="en-US" dirty="0">
                <a:solidFill>
                  <a:schemeClr val="tx1"/>
                </a:solidFill>
                <a:latin typeface="Arial" charset="0"/>
                <a:ea typeface="ヒラギノ角ゴ Pro W3" charset="0"/>
                <a:cs typeface="ヒラギノ角ゴ Pro W3" charset="0"/>
              </a:rPr>
              <a:t>(Hint: Is </a:t>
            </a:r>
            <a:r>
              <a:rPr lang="en-US" dirty="0" err="1">
                <a:solidFill>
                  <a:schemeClr val="tx1"/>
                </a:solidFill>
                <a:latin typeface="Arial" charset="0"/>
                <a:ea typeface="ヒラギノ角ゴ Pro W3" charset="0"/>
                <a:cs typeface="ヒラギノ角ゴ Pro W3" charset="0"/>
              </a:rPr>
              <a:t>L</a:t>
            </a:r>
            <a:r>
              <a:rPr lang="en-US" baseline="-25000" dirty="0" err="1">
                <a:solidFill>
                  <a:schemeClr val="tx1"/>
                </a:solidFill>
                <a:latin typeface="Arial" charset="0"/>
                <a:ea typeface="ヒラギノ角ゴ Pro W3" charset="0"/>
                <a:cs typeface="ヒラギノ角ゴ Pro W3" charset="0"/>
              </a:rPr>
              <a:t>z</a:t>
            </a:r>
            <a:r>
              <a:rPr lang="en-US" dirty="0">
                <a:solidFill>
                  <a:schemeClr val="tx1"/>
                </a:solidFill>
                <a:latin typeface="Arial" charset="0"/>
                <a:ea typeface="ヒラギノ角ゴ Pro W3" charset="0"/>
                <a:cs typeface="ヒラギノ角ゴ Pro W3" charset="0"/>
              </a:rPr>
              <a:t> </a:t>
            </a:r>
            <a:r>
              <a:rPr lang="en-US" dirty="0" err="1">
                <a:solidFill>
                  <a:schemeClr val="tx1"/>
                </a:solidFill>
                <a:latin typeface="Arial" charset="0"/>
                <a:ea typeface="ヒラギノ角ゴ Pro W3" charset="0"/>
                <a:cs typeface="ヒラギノ角ゴ Pro W3" charset="0"/>
              </a:rPr>
              <a:t>Hermitian</a:t>
            </a:r>
            <a:r>
              <a:rPr lang="en-US" dirty="0">
                <a:solidFill>
                  <a:schemeClr val="tx1"/>
                </a:solidFill>
                <a:latin typeface="Arial" charset="0"/>
                <a:ea typeface="ヒラギノ角ゴ Pro W3" charset="0"/>
                <a:cs typeface="ヒラギノ角ゴ Pro W3" charset="0"/>
              </a:rPr>
              <a:t>?)</a:t>
            </a:r>
            <a:r>
              <a:rPr lang="en-US" dirty="0">
                <a:latin typeface="Arial" charset="0"/>
                <a:ea typeface="ヒラギノ角ゴ Pro W3" charset="0"/>
                <a:cs typeface="ヒラギノ角ゴ Pro W3" charset="0"/>
              </a:rPr>
              <a:t> </a:t>
            </a:r>
            <a:br>
              <a:rPr lang="en-US" dirty="0">
                <a:latin typeface="Arial" charset="0"/>
                <a:ea typeface="ヒラギノ角ゴ Pro W3" charset="0"/>
                <a:cs typeface="ヒラギノ角ゴ Pro W3" charset="0"/>
              </a:rPr>
            </a:br>
            <a:r>
              <a:rPr lang="en-US" dirty="0">
                <a:latin typeface="Arial" charset="0"/>
                <a:ea typeface="ヒラギノ角ゴ Pro W3" charset="0"/>
                <a:cs typeface="ヒラギノ角ゴ Pro W3" charset="0"/>
              </a:rPr>
              <a:t/>
            </a:r>
            <a:br>
              <a:rPr lang="en-US" dirty="0">
                <a:latin typeface="Arial" charset="0"/>
                <a:ea typeface="ヒラギノ角ゴ Pro W3" charset="0"/>
                <a:cs typeface="ヒラギノ角ゴ Pro W3" charset="0"/>
              </a:rPr>
            </a:br>
            <a:endParaRPr lang="en-US" dirty="0">
              <a:latin typeface="Arial" charset="0"/>
              <a:ea typeface="ヒラギノ角ゴ Pro W3" charset="0"/>
              <a:cs typeface="ヒラギノ角ゴ Pro W3" charset="0"/>
            </a:endParaRPr>
          </a:p>
        </p:txBody>
      </p:sp>
      <p:sp>
        <p:nvSpPr>
          <p:cNvPr id="48134" name="Content Placeholder 2"/>
          <p:cNvSpPr>
            <a:spLocks noGrp="1"/>
          </p:cNvSpPr>
          <p:nvPr>
            <p:ph idx="1"/>
          </p:nvPr>
        </p:nvSpPr>
        <p:spPr>
          <a:xfrm>
            <a:off x="228600" y="3860800"/>
            <a:ext cx="8455025" cy="2646363"/>
          </a:xfrm>
        </p:spPr>
        <p:txBody>
          <a:bodyPr/>
          <a:lstStyle/>
          <a:p>
            <a:pPr marL="514350" indent="-514350">
              <a:buFontTx/>
              <a:buAutoNum type="alphaUcParenR"/>
            </a:pPr>
            <a:r>
              <a:rPr lang="en-US">
                <a:latin typeface="Lucida Grande" charset="0"/>
                <a:ea typeface="ヒラギノ角ゴ Pro W3" charset="0"/>
                <a:cs typeface="ヒラギノ角ゴ Pro W3" charset="0"/>
              </a:rPr>
              <a:t>Yes              B) No</a:t>
            </a:r>
          </a:p>
          <a:p>
            <a:pPr marL="514350" indent="-514350"/>
            <a:r>
              <a:rPr lang="en-US">
                <a:latin typeface="Lucida Grande" charset="0"/>
                <a:ea typeface="ヒラギノ角ゴ Pro W3" charset="0"/>
                <a:cs typeface="ヒラギノ角ゴ Pro W3" charset="0"/>
              </a:rPr>
              <a:t>C) Only </a:t>
            </a:r>
            <a:r>
              <a:rPr lang="en-US">
                <a:latin typeface="Arial" charset="0"/>
                <a:ea typeface="ヒラギノ角ゴ Pro W3" charset="0"/>
                <a:cs typeface="ヒラギノ角ゴ Pro W3" charset="0"/>
              </a:rPr>
              <a:t>L</a:t>
            </a:r>
            <a:r>
              <a:rPr lang="en-US" baseline="-25000">
                <a:latin typeface="Arial" charset="0"/>
                <a:ea typeface="ヒラギノ角ゴ Pro W3" charset="0"/>
                <a:cs typeface="ヒラギノ角ゴ Pro W3" charset="0"/>
              </a:rPr>
              <a:t>z</a:t>
            </a:r>
            <a:r>
              <a:rPr lang="en-US">
                <a:latin typeface="Arial" charset="0"/>
                <a:ea typeface="ヒラギノ角ゴ Pro W3" charset="0"/>
                <a:cs typeface="ヒラギノ角ゴ Pro W3" charset="0"/>
              </a:rPr>
              <a:t> is (L</a:t>
            </a:r>
            <a:r>
              <a:rPr lang="en-US" baseline="-25000">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and L</a:t>
            </a:r>
            <a:r>
              <a:rPr lang="en-US" baseline="-25000">
                <a:latin typeface="Arial" charset="0"/>
                <a:ea typeface="ヒラギノ角ゴ Pro W3" charset="0"/>
                <a:cs typeface="ヒラギノ角ゴ Pro W3" charset="0"/>
              </a:rPr>
              <a:t>y</a:t>
            </a:r>
            <a:r>
              <a:rPr lang="en-US">
                <a:latin typeface="Arial" charset="0"/>
                <a:ea typeface="ヒラギノ角ゴ Pro W3" charset="0"/>
                <a:cs typeface="ヒラギノ角ゴ Pro W3" charset="0"/>
              </a:rPr>
              <a:t>  are not) </a:t>
            </a:r>
            <a:endParaRPr lang="en-US">
              <a:latin typeface="Lucida Grande" charset="0"/>
              <a:ea typeface="ヒラギノ角ゴ Pro W3" charset="0"/>
              <a:cs typeface="ヒラギノ角ゴ Pro W3" charset="0"/>
            </a:endParaRPr>
          </a:p>
          <a:p>
            <a:pPr marL="514350" indent="-514350"/>
            <a:r>
              <a:rPr lang="en-US">
                <a:latin typeface="Lucida Grande" charset="0"/>
                <a:ea typeface="ヒラギノ角ゴ Pro W3" charset="0"/>
                <a:cs typeface="ヒラギノ角ゴ Pro W3" charset="0"/>
              </a:rPr>
              <a:t>D) </a:t>
            </a:r>
            <a:r>
              <a:rPr lang="en-US">
                <a:latin typeface="Arial" charset="0"/>
                <a:ea typeface="ヒラギノ角ゴ Pro W3" charset="0"/>
                <a:cs typeface="ヒラギノ角ゴ Pro W3" charset="0"/>
              </a:rPr>
              <a:t>L</a:t>
            </a:r>
            <a:r>
              <a:rPr lang="en-US" baseline="-25000">
                <a:latin typeface="Arial" charset="0"/>
                <a:ea typeface="ヒラギノ角ゴ Pro W3" charset="0"/>
                <a:cs typeface="ヒラギノ角ゴ Pro W3" charset="0"/>
              </a:rPr>
              <a:t>z</a:t>
            </a:r>
            <a:r>
              <a:rPr lang="en-US">
                <a:latin typeface="Arial" charset="0"/>
                <a:ea typeface="ヒラギノ角ゴ Pro W3" charset="0"/>
                <a:cs typeface="ヒラギノ角ゴ Pro W3" charset="0"/>
              </a:rPr>
              <a:t> is not  (but L</a:t>
            </a:r>
            <a:r>
              <a:rPr lang="en-US" baseline="-25000">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and L</a:t>
            </a:r>
            <a:r>
              <a:rPr lang="en-US" baseline="-25000">
                <a:latin typeface="Arial" charset="0"/>
                <a:ea typeface="ヒラギノ角ゴ Pro W3" charset="0"/>
                <a:cs typeface="ヒラギノ角ゴ Pro W3" charset="0"/>
              </a:rPr>
              <a:t>y</a:t>
            </a:r>
            <a:r>
              <a:rPr lang="en-US">
                <a:latin typeface="Arial" charset="0"/>
                <a:ea typeface="ヒラギノ角ゴ Pro W3" charset="0"/>
                <a:cs typeface="ヒラギノ角ゴ Pro W3" charset="0"/>
              </a:rPr>
              <a:t>  are) </a:t>
            </a:r>
          </a:p>
          <a:p>
            <a:pPr marL="514350" indent="-514350"/>
            <a:r>
              <a:rPr lang="en-US">
                <a:latin typeface="Lucida Grande" charset="0"/>
                <a:ea typeface="ヒラギノ角ゴ Pro W3" charset="0"/>
                <a:cs typeface="ヒラギノ角ゴ Pro W3" charset="0"/>
              </a:rPr>
              <a:t>E) Are you joking here? Can I do this as a clicker question?</a:t>
            </a:r>
          </a:p>
        </p:txBody>
      </p:sp>
      <p:graphicFrame>
        <p:nvGraphicFramePr>
          <p:cNvPr id="48130" name="Object 2"/>
          <p:cNvGraphicFramePr>
            <a:graphicFrameLocks noChangeAspect="1"/>
          </p:cNvGraphicFramePr>
          <p:nvPr/>
        </p:nvGraphicFramePr>
        <p:xfrm>
          <a:off x="2398713" y="1909763"/>
          <a:ext cx="6376987" cy="708025"/>
        </p:xfrm>
        <a:graphic>
          <a:graphicData uri="http://schemas.openxmlformats.org/presentationml/2006/ole">
            <mc:AlternateContent xmlns:mc="http://schemas.openxmlformats.org/markup-compatibility/2006">
              <mc:Choice xmlns:v="urn:schemas-microsoft-com:vml" Requires="v">
                <p:oleObj spid="_x0000_s48161" name="Equation" r:id="rId4" imgW="2133600" imgH="241300" progId="Equation.3">
                  <p:embed/>
                </p:oleObj>
              </mc:Choice>
              <mc:Fallback>
                <p:oleObj name="Equation" r:id="rId4" imgW="2133600" imgH="2413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98713" y="1909763"/>
                        <a:ext cx="6376987"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48131" name="Object 3"/>
          <p:cNvGraphicFramePr>
            <a:graphicFrameLocks noChangeAspect="1"/>
          </p:cNvGraphicFramePr>
          <p:nvPr/>
        </p:nvGraphicFramePr>
        <p:xfrm>
          <a:off x="427038" y="1103313"/>
          <a:ext cx="4024312" cy="708025"/>
        </p:xfrm>
        <a:graphic>
          <a:graphicData uri="http://schemas.openxmlformats.org/presentationml/2006/ole">
            <mc:AlternateContent xmlns:mc="http://schemas.openxmlformats.org/markup-compatibility/2006">
              <mc:Choice xmlns:v="urn:schemas-microsoft-com:vml" Requires="v">
                <p:oleObj spid="_x0000_s48162" name="Equation" r:id="rId6" imgW="1346200" imgH="241300" progId="Equation.3">
                  <p:embed/>
                </p:oleObj>
              </mc:Choice>
              <mc:Fallback>
                <p:oleObj name="Equation" r:id="rId6" imgW="1346200" imgH="241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7038" y="1103313"/>
                        <a:ext cx="4024312"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48132" name="Object 4"/>
          <p:cNvGraphicFramePr>
            <a:graphicFrameLocks noChangeAspect="1"/>
          </p:cNvGraphicFramePr>
          <p:nvPr/>
        </p:nvGraphicFramePr>
        <p:xfrm>
          <a:off x="1036638" y="2990850"/>
          <a:ext cx="381000" cy="520700"/>
        </p:xfrm>
        <a:graphic>
          <a:graphicData uri="http://schemas.openxmlformats.org/presentationml/2006/ole">
            <mc:AlternateContent xmlns:mc="http://schemas.openxmlformats.org/markup-compatibility/2006">
              <mc:Choice xmlns:v="urn:schemas-microsoft-com:vml" Requires="v">
                <p:oleObj spid="_x0000_s48163" name="Equation" r:id="rId8" imgW="127000" imgH="177800" progId="Equation.3">
                  <p:embed/>
                </p:oleObj>
              </mc:Choice>
              <mc:Fallback>
                <p:oleObj name="Equation" r:id="rId8" imgW="127000" imgH="1778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6638" y="2990850"/>
                        <a:ext cx="381000" cy="520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Title 1"/>
          <p:cNvSpPr>
            <a:spLocks noGrp="1"/>
          </p:cNvSpPr>
          <p:nvPr>
            <p:ph type="title"/>
          </p:nvPr>
        </p:nvSpPr>
        <p:spPr>
          <a:xfrm>
            <a:off x="157163" y="68263"/>
            <a:ext cx="8651875" cy="2008187"/>
          </a:xfrm>
        </p:spPr>
        <p:txBody>
          <a:bodyPr anchor="t"/>
          <a:lstStyle/>
          <a:p>
            <a:pPr algn="l"/>
            <a:r>
              <a:rPr lang="en-US">
                <a:solidFill>
                  <a:srgbClr val="000000"/>
                </a:solidFill>
                <a:latin typeface="Arial" charset="0"/>
                <a:ea typeface="ヒラギノ角ゴ Pro W3" charset="0"/>
                <a:cs typeface="ヒラギノ角ゴ Pro W3" charset="0"/>
              </a:rPr>
              <a:t>Is it possible to find a </a:t>
            </a:r>
            <a:r>
              <a:rPr lang="ja-JP" altLang="en-US">
                <a:solidFill>
                  <a:srgbClr val="000000"/>
                </a:solidFill>
                <a:latin typeface="Arial" charset="0"/>
                <a:ea typeface="ヒラギノ角ゴ Pro W3" charset="0"/>
                <a:cs typeface="ヒラギノ角ゴ Pro W3" charset="0"/>
              </a:rPr>
              <a:t>“</a:t>
            </a:r>
            <a:r>
              <a:rPr lang="en-US">
                <a:solidFill>
                  <a:srgbClr val="000000"/>
                </a:solidFill>
                <a:latin typeface="Arial" charset="0"/>
                <a:ea typeface="ヒラギノ角ゴ Pro W3" charset="0"/>
                <a:cs typeface="ヒラギノ角ゴ Pro W3" charset="0"/>
              </a:rPr>
              <a:t>nontrivial</a:t>
            </a:r>
            <a:r>
              <a:rPr lang="ja-JP" altLang="en-US">
                <a:solidFill>
                  <a:srgbClr val="000000"/>
                </a:solidFill>
                <a:latin typeface="Arial" charset="0"/>
                <a:ea typeface="ヒラギノ角ゴ Pro W3" charset="0"/>
                <a:cs typeface="ヒラギノ角ゴ Pro W3" charset="0"/>
              </a:rPr>
              <a:t>”</a:t>
            </a:r>
            <a:r>
              <a:rPr lang="en-US">
                <a:solidFill>
                  <a:srgbClr val="000000"/>
                </a:solidFill>
                <a:latin typeface="Arial" charset="0"/>
                <a:ea typeface="ヒラギノ角ゴ Pro W3" charset="0"/>
                <a:cs typeface="ヒラギノ角ゴ Pro W3" charset="0"/>
              </a:rPr>
              <a:t> state (i.e. nonzero angular momentum) </a:t>
            </a:r>
            <a:br>
              <a:rPr lang="en-US">
                <a:solidFill>
                  <a:srgbClr val="000000"/>
                </a:solidFill>
                <a:latin typeface="Arial" charset="0"/>
                <a:ea typeface="ヒラギノ角ゴ Pro W3" charset="0"/>
                <a:cs typeface="ヒラギノ角ゴ Pro W3" charset="0"/>
              </a:rPr>
            </a:br>
            <a:r>
              <a:rPr lang="en-US">
                <a:solidFill>
                  <a:srgbClr val="000000"/>
                </a:solidFill>
                <a:latin typeface="Arial" charset="0"/>
                <a:ea typeface="ヒラギノ角ゴ Pro W3" charset="0"/>
                <a:cs typeface="ヒラギノ角ゴ Pro W3" charset="0"/>
              </a:rPr>
              <a:t>for which </a:t>
            </a:r>
            <a:endParaRPr lang="en-US">
              <a:latin typeface="Arial" charset="0"/>
              <a:ea typeface="ヒラギノ角ゴ Pro W3" charset="0"/>
              <a:cs typeface="ヒラギノ角ゴ Pro W3" charset="0"/>
            </a:endParaRPr>
          </a:p>
        </p:txBody>
      </p:sp>
      <p:sp>
        <p:nvSpPr>
          <p:cNvPr id="50180" name="Content Placeholder 2"/>
          <p:cNvSpPr>
            <a:spLocks noGrp="1"/>
          </p:cNvSpPr>
          <p:nvPr>
            <p:ph idx="1"/>
          </p:nvPr>
        </p:nvSpPr>
        <p:spPr>
          <a:xfrm>
            <a:off x="274638" y="3113088"/>
            <a:ext cx="8455025" cy="2646362"/>
          </a:xfrm>
        </p:spPr>
        <p:txBody>
          <a:bodyPr/>
          <a:lstStyle/>
          <a:p>
            <a:pPr marL="514350" indent="-514350">
              <a:buFontTx/>
              <a:buAutoNum type="alphaUcParenR"/>
            </a:pPr>
            <a:r>
              <a:rPr lang="en-US">
                <a:latin typeface="Lucida Grande" charset="0"/>
                <a:ea typeface="ヒラギノ角ゴ Pro W3" charset="0"/>
                <a:cs typeface="ヒラギノ角ゴ Pro W3" charset="0"/>
              </a:rPr>
              <a:t>i yes, but ii no</a:t>
            </a:r>
          </a:p>
          <a:p>
            <a:pPr marL="514350" indent="-514350"/>
            <a:r>
              <a:rPr lang="en-US">
                <a:latin typeface="Lucida Grande" charset="0"/>
                <a:ea typeface="ヒラギノ角ゴ Pro W3" charset="0"/>
                <a:cs typeface="ヒラギノ角ゴ Pro W3" charset="0"/>
              </a:rPr>
              <a:t>B) i no, but ii yes</a:t>
            </a:r>
          </a:p>
          <a:p>
            <a:pPr marL="514350" indent="-514350"/>
            <a:r>
              <a:rPr lang="en-US">
                <a:latin typeface="Lucida Grande" charset="0"/>
                <a:ea typeface="ヒラギノ角ゴ Pro W3" charset="0"/>
                <a:cs typeface="ヒラギノ角ゴ Pro W3" charset="0"/>
              </a:rPr>
              <a:t>C) i yes, and ii yes</a:t>
            </a:r>
          </a:p>
          <a:p>
            <a:pPr marL="514350" indent="-514350"/>
            <a:r>
              <a:rPr lang="en-US">
                <a:latin typeface="Lucida Grande" charset="0"/>
                <a:ea typeface="ヒラギノ角ゴ Pro W3" charset="0"/>
                <a:cs typeface="ヒラギノ角ゴ Pro W3" charset="0"/>
              </a:rPr>
              <a:t>D) i no, and ii no</a:t>
            </a:r>
          </a:p>
          <a:p>
            <a:pPr marL="514350" indent="-514350"/>
            <a:endParaRPr lang="en-US">
              <a:latin typeface="Lucida Grande" charset="0"/>
              <a:ea typeface="ヒラギノ角ゴ Pro W3" charset="0"/>
              <a:cs typeface="ヒラギノ角ゴ Pro W3" charset="0"/>
            </a:endParaRPr>
          </a:p>
          <a:p>
            <a:pPr marL="514350" indent="-514350"/>
            <a:r>
              <a:rPr lang="en-US">
                <a:latin typeface="Lucida Grande" charset="0"/>
                <a:ea typeface="ヒラギノ角ゴ Pro W3" charset="0"/>
                <a:cs typeface="ヒラギノ角ゴ Pro W3" charset="0"/>
              </a:rPr>
              <a:t>Hint: Don</a:t>
            </a:r>
            <a:r>
              <a:rPr lang="ja-JP" altLang="en-US">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t vote A. Why not? </a:t>
            </a:r>
          </a:p>
        </p:txBody>
      </p:sp>
      <p:graphicFrame>
        <p:nvGraphicFramePr>
          <p:cNvPr id="50178" name="Object 2"/>
          <p:cNvGraphicFramePr>
            <a:graphicFrameLocks noChangeAspect="1"/>
          </p:cNvGraphicFramePr>
          <p:nvPr/>
        </p:nvGraphicFramePr>
        <p:xfrm>
          <a:off x="2590800" y="1398588"/>
          <a:ext cx="5694363" cy="1416050"/>
        </p:xfrm>
        <a:graphic>
          <a:graphicData uri="http://schemas.openxmlformats.org/presentationml/2006/ole">
            <mc:AlternateContent xmlns:mc="http://schemas.openxmlformats.org/markup-compatibility/2006">
              <mc:Choice xmlns:v="urn:schemas-microsoft-com:vml" Requires="v">
                <p:oleObj spid="_x0000_s50191" name="Equation" r:id="rId4" imgW="1905000" imgH="482600" progId="Equation.3">
                  <p:embed/>
                </p:oleObj>
              </mc:Choice>
              <mc:Fallback>
                <p:oleObj name="Equation" r:id="rId4" imgW="1905000" imgH="482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0" y="1398588"/>
                        <a:ext cx="5694363" cy="1416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extBox 4"/>
          <p:cNvSpPr txBox="1">
            <a:spLocks noChangeArrowheads="1"/>
          </p:cNvSpPr>
          <p:nvPr/>
        </p:nvSpPr>
        <p:spPr bwMode="auto">
          <a:xfrm>
            <a:off x="0" y="6624638"/>
            <a:ext cx="3952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118</a:t>
            </a:r>
          </a:p>
          <a:p>
            <a:endParaRPr lang="en-US" sz="800"/>
          </a:p>
        </p:txBody>
      </p:sp>
      <p:sp>
        <p:nvSpPr>
          <p:cNvPr id="52228"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222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2230" name="Rectangle 6"/>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52231" name="Rectangle 13"/>
          <p:cNvSpPr>
            <a:spLocks noChangeArrowheads="1"/>
          </p:cNvSpPr>
          <p:nvPr/>
        </p:nvSpPr>
        <p:spPr bwMode="auto">
          <a:xfrm>
            <a:off x="1665288" y="349250"/>
            <a:ext cx="5621337"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4000">
                <a:solidFill>
                  <a:schemeClr val="accent2"/>
                </a:solidFill>
              </a:rPr>
              <a:t>True (A) or False (B) ?</a:t>
            </a:r>
            <a:r>
              <a:rPr lang="en-US" sz="4000"/>
              <a:t> </a:t>
            </a:r>
          </a:p>
        </p:txBody>
      </p:sp>
      <p:sp>
        <p:nvSpPr>
          <p:cNvPr id="52232" name="Rectangle 14"/>
          <p:cNvSpPr>
            <a:spLocks noChangeArrowheads="1"/>
          </p:cNvSpPr>
          <p:nvPr/>
        </p:nvSpPr>
        <p:spPr bwMode="auto">
          <a:xfrm>
            <a:off x="0" y="1374775"/>
            <a:ext cx="91440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Any arbitrary physical state of an electron bound in a central potential can always be written as </a:t>
            </a:r>
          </a:p>
        </p:txBody>
      </p:sp>
      <p:sp>
        <p:nvSpPr>
          <p:cNvPr id="52233" name="Rectangle 1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52226" name="Object 2"/>
          <p:cNvGraphicFramePr>
            <a:graphicFrameLocks noChangeAspect="1"/>
          </p:cNvGraphicFramePr>
          <p:nvPr/>
        </p:nvGraphicFramePr>
        <p:xfrm>
          <a:off x="949325" y="2535238"/>
          <a:ext cx="7234238" cy="933450"/>
        </p:xfrm>
        <a:graphic>
          <a:graphicData uri="http://schemas.openxmlformats.org/presentationml/2006/ole">
            <mc:AlternateContent xmlns:mc="http://schemas.openxmlformats.org/markup-compatibility/2006">
              <mc:Choice xmlns:v="urn:schemas-microsoft-com:vml" Requires="v">
                <p:oleObj spid="_x0000_s52245" r:id="rId4" imgW="1954951" imgH="253890" progId="Equation.DSMT4">
                  <p:embed/>
                </p:oleObj>
              </mc:Choice>
              <mc:Fallback>
                <p:oleObj r:id="rId4" imgW="1954951" imgH="25389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9325" y="2535238"/>
                        <a:ext cx="7234238" cy="933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2234" name="Rectangle 17"/>
          <p:cNvSpPr>
            <a:spLocks noChangeArrowheads="1"/>
          </p:cNvSpPr>
          <p:nvPr/>
        </p:nvSpPr>
        <p:spPr bwMode="auto">
          <a:xfrm>
            <a:off x="744538" y="3856038"/>
            <a:ext cx="68135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with a suitable choice of n , </a:t>
            </a:r>
            <a:r>
              <a:rPr lang="en-US" sz="3200">
                <a:latin typeface="Script MT Bold" charset="0"/>
              </a:rPr>
              <a:t>l</a:t>
            </a:r>
            <a:r>
              <a:rPr lang="en-US" sz="3200"/>
              <a:t> , and m</a:t>
            </a:r>
          </a:p>
          <a:p>
            <a:r>
              <a:rPr lang="en-US" sz="3200"/>
              <a:t>(where R</a:t>
            </a:r>
            <a:r>
              <a:rPr lang="en-US" sz="3200" baseline="-25000"/>
              <a:t>nl</a:t>
            </a:r>
            <a:r>
              <a:rPr lang="en-US" sz="3200"/>
              <a:t>(r) solves the radial TISE)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idx="4294967295"/>
          </p:nvPr>
        </p:nvSpPr>
        <p:spPr>
          <a:xfrm>
            <a:off x="762000" y="2328863"/>
            <a:ext cx="7772400" cy="1143000"/>
          </a:xfrm>
        </p:spPr>
        <p:txBody>
          <a:bodyPr/>
          <a:lstStyle/>
          <a:p>
            <a:pPr eaLnBrk="1" hangingPunct="1"/>
            <a:r>
              <a:rPr lang="en-US" sz="4400">
                <a:latin typeface="Arial" charset="0"/>
                <a:ea typeface="ヒラギノ角ゴ Pro W3" charset="0"/>
                <a:cs typeface="ヒラギノ角ゴ Pro W3" charset="0"/>
              </a:rPr>
              <a:t>3-D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Title 1"/>
          <p:cNvSpPr>
            <a:spLocks noGrp="1"/>
          </p:cNvSpPr>
          <p:nvPr>
            <p:ph type="title" idx="4294967295"/>
          </p:nvPr>
        </p:nvSpPr>
        <p:spPr>
          <a:xfrm>
            <a:off x="246063" y="185738"/>
            <a:ext cx="8651875" cy="1751012"/>
          </a:xfrm>
        </p:spPr>
        <p:txBody>
          <a:bodyPr anchor="t"/>
          <a:lstStyle/>
          <a:p>
            <a:pPr algn="l"/>
            <a:r>
              <a:rPr lang="en-US" sz="3000">
                <a:solidFill>
                  <a:schemeClr val="tx1"/>
                </a:solidFill>
                <a:latin typeface="Arial" charset="0"/>
                <a:ea typeface="ヒラギノ角ゴ Pro W3" charset="0"/>
                <a:cs typeface="ヒラギノ角ゴ Pro W3" charset="0"/>
              </a:rPr>
              <a:t>In classical mechanics, kinetic energy is p</a:t>
            </a:r>
            <a:r>
              <a:rPr lang="en-US" sz="3000" baseline="30000">
                <a:solidFill>
                  <a:schemeClr val="tx1"/>
                </a:solidFill>
                <a:latin typeface="Arial" charset="0"/>
                <a:ea typeface="ヒラギノ角ゴ Pro W3" charset="0"/>
                <a:cs typeface="ヒラギノ角ゴ Pro W3" charset="0"/>
              </a:rPr>
              <a:t>2</a:t>
            </a:r>
            <a:r>
              <a:rPr lang="en-US" sz="3000">
                <a:solidFill>
                  <a:schemeClr val="tx1"/>
                </a:solidFill>
                <a:latin typeface="Arial" charset="0"/>
                <a:ea typeface="ヒラギノ角ゴ Pro W3" charset="0"/>
                <a:cs typeface="ヒラギノ角ゴ Pro W3" charset="0"/>
              </a:rPr>
              <a:t>/2m. </a:t>
            </a:r>
            <a:br>
              <a:rPr lang="en-US" sz="3000">
                <a:solidFill>
                  <a:schemeClr val="tx1"/>
                </a:solidFill>
                <a:latin typeface="Arial" charset="0"/>
                <a:ea typeface="ヒラギノ角ゴ Pro W3" charset="0"/>
                <a:cs typeface="ヒラギノ角ゴ Pro W3" charset="0"/>
              </a:rPr>
            </a:br>
            <a:r>
              <a:rPr lang="en-US" sz="3000">
                <a:solidFill>
                  <a:schemeClr val="tx1"/>
                </a:solidFill>
                <a:latin typeface="Arial" charset="0"/>
                <a:ea typeface="ヒラギノ角ゴ Pro W3" charset="0"/>
                <a:cs typeface="ヒラギノ角ゴ Pro W3" charset="0"/>
              </a:rPr>
              <a:t>What is the formula for rotational kinetic energy (where I is moment of inertia)</a:t>
            </a:r>
            <a:endParaRPr lang="en-US" sz="3000">
              <a:latin typeface="Arial" charset="0"/>
              <a:ea typeface="ヒラギノ角ゴ Pro W3" charset="0"/>
              <a:cs typeface="ヒラギノ角ゴ Pro W3" charset="0"/>
            </a:endParaRPr>
          </a:p>
        </p:txBody>
      </p:sp>
      <p:sp>
        <p:nvSpPr>
          <p:cNvPr id="54279" name="Content Placeholder 2"/>
          <p:cNvSpPr>
            <a:spLocks noGrp="1"/>
          </p:cNvSpPr>
          <p:nvPr>
            <p:ph idx="4294967295"/>
          </p:nvPr>
        </p:nvSpPr>
        <p:spPr>
          <a:xfrm>
            <a:off x="344488" y="1754188"/>
            <a:ext cx="8455025" cy="2646362"/>
          </a:xfrm>
        </p:spPr>
        <p:txBody>
          <a:bodyPr/>
          <a:lstStyle/>
          <a:p>
            <a:pPr marL="609600" indent="-609600"/>
            <a:r>
              <a:rPr lang="en-US" sz="3000">
                <a:latin typeface="Lucida Grande" charset="0"/>
                <a:ea typeface="ヒラギノ角ゴ Pro W3" charset="0"/>
                <a:cs typeface="ヒラギノ角ゴ Pro W3" charset="0"/>
              </a:rPr>
              <a:t>A) </a:t>
            </a:r>
          </a:p>
          <a:p>
            <a:pPr marL="609600" indent="-609600"/>
            <a:endParaRPr lang="en-US" sz="3000">
              <a:latin typeface="Lucida Grande" charset="0"/>
              <a:ea typeface="ヒラギノ角ゴ Pro W3" charset="0"/>
              <a:cs typeface="ヒラギノ角ゴ Pro W3" charset="0"/>
            </a:endParaRPr>
          </a:p>
          <a:p>
            <a:pPr marL="609600" indent="-609600"/>
            <a:r>
              <a:rPr lang="en-US" sz="3000">
                <a:latin typeface="Lucida Grande" charset="0"/>
                <a:ea typeface="ヒラギノ角ゴ Pro W3" charset="0"/>
                <a:cs typeface="ヒラギノ角ゴ Pro W3" charset="0"/>
              </a:rPr>
              <a:t>B)</a:t>
            </a:r>
          </a:p>
          <a:p>
            <a:pPr marL="609600" indent="-609600"/>
            <a:endParaRPr lang="en-US" sz="3000">
              <a:latin typeface="Lucida Grande" charset="0"/>
              <a:ea typeface="ヒラギノ角ゴ Pro W3" charset="0"/>
              <a:cs typeface="ヒラギノ角ゴ Pro W3" charset="0"/>
            </a:endParaRPr>
          </a:p>
          <a:p>
            <a:pPr marL="609600" indent="-609600"/>
            <a:r>
              <a:rPr lang="en-US" sz="3000">
                <a:latin typeface="Lucida Grande" charset="0"/>
                <a:ea typeface="ヒラギノ角ゴ Pro W3" charset="0"/>
                <a:cs typeface="ヒラギノ角ゴ Pro W3" charset="0"/>
              </a:rPr>
              <a:t>C) </a:t>
            </a:r>
          </a:p>
          <a:p>
            <a:pPr marL="609600" indent="-609600"/>
            <a:endParaRPr lang="en-US" sz="3000">
              <a:latin typeface="Lucida Grande" charset="0"/>
              <a:ea typeface="ヒラギノ角ゴ Pro W3" charset="0"/>
              <a:cs typeface="ヒラギノ角ゴ Pro W3" charset="0"/>
            </a:endParaRPr>
          </a:p>
          <a:p>
            <a:pPr marL="609600" indent="-609600"/>
            <a:r>
              <a:rPr lang="en-US" sz="3000">
                <a:latin typeface="Lucida Grande" charset="0"/>
                <a:ea typeface="ヒラギノ角ゴ Pro W3" charset="0"/>
                <a:cs typeface="ヒラギノ角ゴ Pro W3" charset="0"/>
              </a:rPr>
              <a:t>D)</a:t>
            </a:r>
          </a:p>
          <a:p>
            <a:pPr marL="609600" indent="-609600"/>
            <a:endParaRPr lang="en-US" sz="3000">
              <a:latin typeface="Lucida Grande" charset="0"/>
              <a:ea typeface="ヒラギノ角ゴ Pro W3" charset="0"/>
              <a:cs typeface="ヒラギノ角ゴ Pro W3" charset="0"/>
            </a:endParaRPr>
          </a:p>
          <a:p>
            <a:pPr marL="609600" indent="-609600"/>
            <a:r>
              <a:rPr lang="en-US" sz="3000">
                <a:latin typeface="Lucida Grande" charset="0"/>
                <a:ea typeface="ヒラギノ角ゴ Pro W3" charset="0"/>
                <a:cs typeface="ヒラギノ角ゴ Pro W3" charset="0"/>
              </a:rPr>
              <a:t>E) Something completely different </a:t>
            </a:r>
          </a:p>
          <a:p>
            <a:pPr marL="609600" indent="-609600"/>
            <a:endParaRPr lang="en-US" sz="3000">
              <a:latin typeface="Lucida Grande" charset="0"/>
              <a:ea typeface="ヒラギノ角ゴ Pro W3" charset="0"/>
              <a:cs typeface="ヒラギノ角ゴ Pro W3" charset="0"/>
            </a:endParaRPr>
          </a:p>
          <a:p>
            <a:pPr marL="609600" indent="-609600"/>
            <a:endParaRPr lang="en-US" sz="3000">
              <a:latin typeface="Lucida Grande" charset="0"/>
              <a:ea typeface="ヒラギノ角ゴ Pro W3" charset="0"/>
              <a:cs typeface="ヒラギノ角ゴ Pro W3" charset="0"/>
            </a:endParaRPr>
          </a:p>
        </p:txBody>
      </p:sp>
      <p:graphicFrame>
        <p:nvGraphicFramePr>
          <p:cNvPr id="54274" name="Object 2"/>
          <p:cNvGraphicFramePr>
            <a:graphicFrameLocks noChangeAspect="1"/>
          </p:cNvGraphicFramePr>
          <p:nvPr/>
        </p:nvGraphicFramePr>
        <p:xfrm>
          <a:off x="1065213" y="1657350"/>
          <a:ext cx="1377950" cy="604838"/>
        </p:xfrm>
        <a:graphic>
          <a:graphicData uri="http://schemas.openxmlformats.org/presentationml/2006/ole">
            <mc:AlternateContent xmlns:mc="http://schemas.openxmlformats.org/markup-compatibility/2006">
              <mc:Choice xmlns:v="urn:schemas-microsoft-com:vml" Requires="v">
                <p:oleObj spid="_x0000_s54314" name="Equation" r:id="rId4" imgW="368300" imgH="165100" progId="Equation.3">
                  <p:embed/>
                </p:oleObj>
              </mc:Choice>
              <mc:Fallback>
                <p:oleObj name="Equation" r:id="rId4" imgW="368300" imgH="165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5213" y="1657350"/>
                        <a:ext cx="1377950" cy="604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4275" name="Object 3"/>
          <p:cNvGraphicFramePr>
            <a:graphicFrameLocks noChangeAspect="1"/>
          </p:cNvGraphicFramePr>
          <p:nvPr/>
        </p:nvGraphicFramePr>
        <p:xfrm>
          <a:off x="1066800" y="3836988"/>
          <a:ext cx="1425575" cy="604837"/>
        </p:xfrm>
        <a:graphic>
          <a:graphicData uri="http://schemas.openxmlformats.org/presentationml/2006/ole">
            <mc:AlternateContent xmlns:mc="http://schemas.openxmlformats.org/markup-compatibility/2006">
              <mc:Choice xmlns:v="urn:schemas-microsoft-com:vml" Requires="v">
                <p:oleObj spid="_x0000_s54315" name="Equation" r:id="rId6" imgW="381000" imgH="165100" progId="Equation.3">
                  <p:embed/>
                </p:oleObj>
              </mc:Choice>
              <mc:Fallback>
                <p:oleObj name="Equation" r:id="rId6" imgW="381000" imgH="1651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66800" y="3836988"/>
                        <a:ext cx="1425575" cy="6048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4276" name="Object 4"/>
          <p:cNvGraphicFramePr>
            <a:graphicFrameLocks noChangeAspect="1"/>
          </p:cNvGraphicFramePr>
          <p:nvPr/>
        </p:nvGraphicFramePr>
        <p:xfrm>
          <a:off x="930275" y="2733675"/>
          <a:ext cx="1520825" cy="604838"/>
        </p:xfrm>
        <a:graphic>
          <a:graphicData uri="http://schemas.openxmlformats.org/presentationml/2006/ole">
            <mc:AlternateContent xmlns:mc="http://schemas.openxmlformats.org/markup-compatibility/2006">
              <mc:Choice xmlns:v="urn:schemas-microsoft-com:vml" Requires="v">
                <p:oleObj spid="_x0000_s54316" name="Equation" r:id="rId8" imgW="406400" imgH="165100" progId="Equation.3">
                  <p:embed/>
                </p:oleObj>
              </mc:Choice>
              <mc:Fallback>
                <p:oleObj name="Equation" r:id="rId8" imgW="406400" imgH="1651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30275" y="2733675"/>
                        <a:ext cx="1520825" cy="604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4277" name="Object 5"/>
          <p:cNvGraphicFramePr>
            <a:graphicFrameLocks noChangeAspect="1"/>
          </p:cNvGraphicFramePr>
          <p:nvPr/>
        </p:nvGraphicFramePr>
        <p:xfrm>
          <a:off x="1023938" y="5057775"/>
          <a:ext cx="760412" cy="465138"/>
        </p:xfrm>
        <a:graphic>
          <a:graphicData uri="http://schemas.openxmlformats.org/presentationml/2006/ole">
            <mc:AlternateContent xmlns:mc="http://schemas.openxmlformats.org/markup-compatibility/2006">
              <mc:Choice xmlns:v="urn:schemas-microsoft-com:vml" Requires="v">
                <p:oleObj spid="_x0000_s54317" name="Equation" r:id="rId10" imgW="203200" imgH="127000" progId="Equation.3">
                  <p:embed/>
                </p:oleObj>
              </mc:Choice>
              <mc:Fallback>
                <p:oleObj name="Equation" r:id="rId10" imgW="203200" imgH="1270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023938" y="5057775"/>
                        <a:ext cx="760412" cy="465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Title 1"/>
          <p:cNvSpPr>
            <a:spLocks noGrp="1"/>
          </p:cNvSpPr>
          <p:nvPr>
            <p:ph type="title"/>
          </p:nvPr>
        </p:nvSpPr>
        <p:spPr>
          <a:xfrm>
            <a:off x="325438" y="142875"/>
            <a:ext cx="8651875" cy="4010025"/>
          </a:xfrm>
        </p:spPr>
        <p:txBody>
          <a:bodyPr anchor="t"/>
          <a:lstStyle/>
          <a:p>
            <a:pPr algn="l">
              <a:spcAft>
                <a:spcPts val="3000"/>
              </a:spcAft>
            </a:pPr>
            <a:r>
              <a:rPr lang="en-US">
                <a:latin typeface="Arial" charset="0"/>
                <a:ea typeface="ヒラギノ角ゴ Pro W3" charset="0"/>
                <a:cs typeface="ヒラギノ角ゴ Pro W3" charset="0"/>
              </a:rPr>
              <a:t>A planet is in elliptical orbit about the sun.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The torque,                  on the planet about the sun is:</a:t>
            </a:r>
          </a:p>
        </p:txBody>
      </p:sp>
      <p:sp>
        <p:nvSpPr>
          <p:cNvPr id="56324" name="Content Placeholder 2"/>
          <p:cNvSpPr>
            <a:spLocks noGrp="1"/>
          </p:cNvSpPr>
          <p:nvPr>
            <p:ph idx="1"/>
          </p:nvPr>
        </p:nvSpPr>
        <p:spPr>
          <a:xfrm>
            <a:off x="153988" y="4735513"/>
            <a:ext cx="8783637" cy="1911350"/>
          </a:xfrm>
        </p:spPr>
        <p:txBody>
          <a:bodyPr/>
          <a:lstStyle/>
          <a:p>
            <a:pPr marL="514350" indent="-514350">
              <a:buFontTx/>
              <a:buAutoNum type="alphaUcParenR"/>
            </a:pPr>
            <a:r>
              <a:rPr lang="en-US">
                <a:latin typeface="Lucida Grande" charset="0"/>
                <a:ea typeface="ヒラギノ角ゴ Pro W3" charset="0"/>
                <a:cs typeface="ヒラギノ角ゴ Pro W3" charset="0"/>
              </a:rPr>
              <a:t>Zero always</a:t>
            </a:r>
          </a:p>
          <a:p>
            <a:pPr marL="514350" indent="-514350">
              <a:buFontTx/>
              <a:buAutoNum type="alphaUcParenR"/>
            </a:pPr>
            <a:r>
              <a:rPr lang="en-US">
                <a:latin typeface="Lucida Grande" charset="0"/>
                <a:ea typeface="ヒラギノ角ゴ Pro W3" charset="0"/>
                <a:cs typeface="ヒラギノ角ゴ Pro W3" charset="0"/>
              </a:rPr>
              <a:t>Non-zero always</a:t>
            </a:r>
          </a:p>
          <a:p>
            <a:pPr marL="514350" indent="-514350">
              <a:buFontTx/>
              <a:buAutoNum type="alphaUcParenR"/>
            </a:pPr>
            <a:r>
              <a:rPr lang="en-US">
                <a:latin typeface="Lucida Grande" charset="0"/>
                <a:ea typeface="ヒラギノ角ゴ Pro W3" charset="0"/>
                <a:cs typeface="ヒラギノ角ゴ Pro W3" charset="0"/>
              </a:rPr>
              <a:t>Zero at some points, non-zero at others.</a:t>
            </a:r>
          </a:p>
        </p:txBody>
      </p:sp>
      <p:sp>
        <p:nvSpPr>
          <p:cNvPr id="5632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95</a:t>
            </a:r>
          </a:p>
        </p:txBody>
      </p:sp>
      <p:graphicFrame>
        <p:nvGraphicFramePr>
          <p:cNvPr id="56322" name="Object 2"/>
          <p:cNvGraphicFramePr>
            <a:graphicFrameLocks noChangeAspect="1"/>
          </p:cNvGraphicFramePr>
          <p:nvPr/>
        </p:nvGraphicFramePr>
        <p:xfrm>
          <a:off x="2836863" y="2843213"/>
          <a:ext cx="2112962" cy="598487"/>
        </p:xfrm>
        <a:graphic>
          <a:graphicData uri="http://schemas.openxmlformats.org/presentationml/2006/ole">
            <mc:AlternateContent xmlns:mc="http://schemas.openxmlformats.org/markup-compatibility/2006">
              <mc:Choice xmlns:v="urn:schemas-microsoft-com:vml" Requires="v">
                <p:oleObj spid="_x0000_s56344" name="Equation" r:id="rId4" imgW="584200" imgH="165100" progId="Equation.3">
                  <p:embed/>
                </p:oleObj>
              </mc:Choice>
              <mc:Fallback>
                <p:oleObj name="Equation" r:id="rId4" imgW="584200" imgH="165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36863" y="2843213"/>
                        <a:ext cx="2112962" cy="598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nvGrpSpPr>
          <p:cNvPr id="56326" name="Group 6"/>
          <p:cNvGrpSpPr>
            <a:grpSpLocks noChangeAspect="1"/>
          </p:cNvGrpSpPr>
          <p:nvPr/>
        </p:nvGrpSpPr>
        <p:grpSpPr bwMode="auto">
          <a:xfrm>
            <a:off x="1370013" y="455613"/>
            <a:ext cx="4405312" cy="2517775"/>
            <a:chOff x="720" y="1854"/>
            <a:chExt cx="5040" cy="2880"/>
          </a:xfrm>
        </p:grpSpPr>
        <p:sp>
          <p:nvSpPr>
            <p:cNvPr id="56327" name="AutoShape 7"/>
            <p:cNvSpPr>
              <a:spLocks noChangeAspect="1" noChangeArrowheads="1" noTextEdit="1"/>
            </p:cNvSpPr>
            <p:nvPr/>
          </p:nvSpPr>
          <p:spPr bwMode="auto">
            <a:xfrm>
              <a:off x="720" y="1854"/>
              <a:ext cx="5040" cy="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6328" name="Oval 8"/>
            <p:cNvSpPr>
              <a:spLocks noChangeArrowheads="1"/>
            </p:cNvSpPr>
            <p:nvPr/>
          </p:nvSpPr>
          <p:spPr bwMode="auto">
            <a:xfrm>
              <a:off x="900" y="2214"/>
              <a:ext cx="4320" cy="2160"/>
            </a:xfrm>
            <a:prstGeom prst="ellipse">
              <a:avLst/>
            </a:prstGeom>
            <a:solidFill>
              <a:srgbClr val="FFFFFF"/>
            </a:solidFill>
            <a:ln w="9525">
              <a:solidFill>
                <a:srgbClr val="000000"/>
              </a:solidFill>
              <a:round/>
              <a:headEnd/>
              <a:tailEnd/>
            </a:ln>
          </p:spPr>
          <p:txBody>
            <a:bodyPr/>
            <a:lstStyle/>
            <a:p>
              <a:endParaRPr lang="en-US"/>
            </a:p>
          </p:txBody>
        </p:sp>
        <p:sp>
          <p:nvSpPr>
            <p:cNvPr id="56329" name="Oval 9"/>
            <p:cNvSpPr>
              <a:spLocks noChangeArrowheads="1"/>
            </p:cNvSpPr>
            <p:nvPr/>
          </p:nvSpPr>
          <p:spPr bwMode="auto">
            <a:xfrm>
              <a:off x="1764" y="3198"/>
              <a:ext cx="180" cy="180"/>
            </a:xfrm>
            <a:prstGeom prst="ellipse">
              <a:avLst/>
            </a:prstGeom>
            <a:solidFill>
              <a:srgbClr val="FFFFFF"/>
            </a:solidFill>
            <a:ln w="9525">
              <a:solidFill>
                <a:srgbClr val="000000"/>
              </a:solidFill>
              <a:round/>
              <a:headEnd/>
              <a:tailEnd/>
            </a:ln>
          </p:spPr>
          <p:txBody>
            <a:bodyPr/>
            <a:lstStyle/>
            <a:p>
              <a:endParaRPr lang="en-US"/>
            </a:p>
          </p:txBody>
        </p:sp>
        <p:sp>
          <p:nvSpPr>
            <p:cNvPr id="56330" name="Oval 10"/>
            <p:cNvSpPr>
              <a:spLocks noChangeArrowheads="1"/>
            </p:cNvSpPr>
            <p:nvPr/>
          </p:nvSpPr>
          <p:spPr bwMode="auto">
            <a:xfrm>
              <a:off x="861" y="3248"/>
              <a:ext cx="71" cy="73"/>
            </a:xfrm>
            <a:prstGeom prst="ellipse">
              <a:avLst/>
            </a:prstGeom>
            <a:solidFill>
              <a:srgbClr val="000000"/>
            </a:solidFill>
            <a:ln w="9525">
              <a:solidFill>
                <a:srgbClr val="000000"/>
              </a:solidFill>
              <a:round/>
              <a:headEnd/>
              <a:tailEnd/>
            </a:ln>
          </p:spPr>
          <p:txBody>
            <a:bodyPr/>
            <a:lstStyle/>
            <a:p>
              <a:endParaRPr lang="en-US"/>
            </a:p>
          </p:txBody>
        </p:sp>
        <p:sp>
          <p:nvSpPr>
            <p:cNvPr id="56331" name="Oval 11"/>
            <p:cNvSpPr>
              <a:spLocks noChangeArrowheads="1"/>
            </p:cNvSpPr>
            <p:nvPr/>
          </p:nvSpPr>
          <p:spPr bwMode="auto">
            <a:xfrm>
              <a:off x="5184" y="3261"/>
              <a:ext cx="71" cy="73"/>
            </a:xfrm>
            <a:prstGeom prst="ellipse">
              <a:avLst/>
            </a:prstGeom>
            <a:solidFill>
              <a:srgbClr val="000000"/>
            </a:solidFill>
            <a:ln w="9525">
              <a:solidFill>
                <a:srgbClr val="000000"/>
              </a:solidFill>
              <a:round/>
              <a:headEnd/>
              <a:tailEnd/>
            </a:ln>
          </p:spPr>
          <p:txBody>
            <a:bodyPr/>
            <a:lstStyle/>
            <a:p>
              <a:endParaRPr lang="en-US"/>
            </a:p>
          </p:txBody>
        </p:sp>
        <p:sp>
          <p:nvSpPr>
            <p:cNvPr id="56332" name="Text Box 12"/>
            <p:cNvSpPr txBox="1">
              <a:spLocks noChangeArrowheads="1"/>
            </p:cNvSpPr>
            <p:nvPr/>
          </p:nvSpPr>
          <p:spPr bwMode="auto">
            <a:xfrm>
              <a:off x="833" y="3024"/>
              <a:ext cx="511"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Times New Roman" charset="0"/>
                  <a:ea typeface="ＭＳ Ｐゴシック" charset="0"/>
                  <a:cs typeface="ＭＳ Ｐゴシック" charset="0"/>
                </a:rPr>
                <a:t>P</a:t>
              </a:r>
            </a:p>
          </p:txBody>
        </p:sp>
        <p:sp>
          <p:nvSpPr>
            <p:cNvPr id="56333" name="Text Box 13"/>
            <p:cNvSpPr txBox="1">
              <a:spLocks noChangeArrowheads="1"/>
            </p:cNvSpPr>
            <p:nvPr/>
          </p:nvSpPr>
          <p:spPr bwMode="auto">
            <a:xfrm>
              <a:off x="4787" y="2990"/>
              <a:ext cx="511"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Times New Roman" charset="0"/>
                  <a:ea typeface="ＭＳ Ｐゴシック" charset="0"/>
                  <a:cs typeface="ＭＳ Ｐゴシック" charset="0"/>
                </a:rPr>
                <a:t>A</a:t>
              </a:r>
            </a:p>
          </p:txBody>
        </p:sp>
      </p:gr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Title 1"/>
          <p:cNvSpPr>
            <a:spLocks noGrp="1"/>
          </p:cNvSpPr>
          <p:nvPr>
            <p:ph type="title"/>
          </p:nvPr>
        </p:nvSpPr>
        <p:spPr>
          <a:xfrm>
            <a:off x="325438" y="2617788"/>
            <a:ext cx="8651875" cy="1535112"/>
          </a:xfrm>
        </p:spPr>
        <p:txBody>
          <a:bodyPr anchor="t"/>
          <a:lstStyle/>
          <a:p>
            <a:pPr algn="l">
              <a:spcAft>
                <a:spcPts val="3000"/>
              </a:spcAft>
            </a:pPr>
            <a:r>
              <a:rPr lang="en-US">
                <a:latin typeface="Arial" charset="0"/>
                <a:ea typeface="ヒラギノ角ゴ Pro W3" charset="0"/>
                <a:cs typeface="ヒラギノ角ゴ Pro W3" charset="0"/>
              </a:rPr>
              <a:t>The magnitude of the angular momentum of the planet about the sun                  is:</a:t>
            </a:r>
          </a:p>
        </p:txBody>
      </p:sp>
      <p:sp>
        <p:nvSpPr>
          <p:cNvPr id="58372" name="Content Placeholder 2"/>
          <p:cNvSpPr>
            <a:spLocks noGrp="1"/>
          </p:cNvSpPr>
          <p:nvPr>
            <p:ph idx="1"/>
          </p:nvPr>
        </p:nvSpPr>
        <p:spPr>
          <a:xfrm>
            <a:off x="153988" y="4065588"/>
            <a:ext cx="8783637" cy="2581275"/>
          </a:xfrm>
        </p:spPr>
        <p:txBody>
          <a:bodyPr/>
          <a:lstStyle/>
          <a:p>
            <a:pPr marL="514350" indent="-514350">
              <a:buFontTx/>
              <a:buAutoNum type="alphaUcParenR"/>
            </a:pPr>
            <a:r>
              <a:rPr lang="en-US">
                <a:latin typeface="Lucida Grande" charset="0"/>
                <a:ea typeface="ヒラギノ角ゴ Pro W3" charset="0"/>
                <a:cs typeface="ヒラギノ角ゴ Pro W3" charset="0"/>
              </a:rPr>
              <a:t>Greatest at the perihelion point, P</a:t>
            </a:r>
          </a:p>
          <a:p>
            <a:pPr marL="514350" indent="-514350">
              <a:buFontTx/>
              <a:buAutoNum type="alphaUcParenR"/>
            </a:pPr>
            <a:r>
              <a:rPr lang="en-US">
                <a:latin typeface="Lucida Grande" charset="0"/>
                <a:ea typeface="ヒラギノ角ゴ Pro W3" charset="0"/>
                <a:cs typeface="ヒラギノ角ゴ Pro W3" charset="0"/>
              </a:rPr>
              <a:t>Greatest at the aphelion point, A</a:t>
            </a:r>
          </a:p>
          <a:p>
            <a:pPr marL="514350" indent="-514350">
              <a:buFontTx/>
              <a:buAutoNum type="alphaUcParenR"/>
            </a:pPr>
            <a:r>
              <a:rPr lang="en-US">
                <a:latin typeface="Lucida Grande" charset="0"/>
                <a:ea typeface="ヒラギノ角ゴ Pro W3" charset="0"/>
                <a:cs typeface="ヒラギノ角ゴ Pro W3" charset="0"/>
              </a:rPr>
              <a:t>Constant everywhere in the orbit</a:t>
            </a:r>
          </a:p>
        </p:txBody>
      </p:sp>
      <p:sp>
        <p:nvSpPr>
          <p:cNvPr id="58373"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96</a:t>
            </a:r>
          </a:p>
        </p:txBody>
      </p:sp>
      <p:graphicFrame>
        <p:nvGraphicFramePr>
          <p:cNvPr id="58370" name="Object 2"/>
          <p:cNvGraphicFramePr>
            <a:graphicFrameLocks noChangeAspect="1"/>
          </p:cNvGraphicFramePr>
          <p:nvPr/>
        </p:nvGraphicFramePr>
        <p:xfrm>
          <a:off x="6000750" y="3132138"/>
          <a:ext cx="2112963" cy="736600"/>
        </p:xfrm>
        <a:graphic>
          <a:graphicData uri="http://schemas.openxmlformats.org/presentationml/2006/ole">
            <mc:AlternateContent xmlns:mc="http://schemas.openxmlformats.org/markup-compatibility/2006">
              <mc:Choice xmlns:v="urn:schemas-microsoft-com:vml" Requires="v">
                <p:oleObj spid="_x0000_s58392" name="Equation" r:id="rId4" imgW="584200" imgH="203200" progId="Equation.3">
                  <p:embed/>
                </p:oleObj>
              </mc:Choice>
              <mc:Fallback>
                <p:oleObj name="Equation" r:id="rId4" imgW="584200" imgH="20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0750" y="3132138"/>
                        <a:ext cx="2112963" cy="736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pSp>
        <p:nvGrpSpPr>
          <p:cNvPr id="58374" name="Group 6"/>
          <p:cNvGrpSpPr>
            <a:grpSpLocks noChangeAspect="1"/>
          </p:cNvGrpSpPr>
          <p:nvPr/>
        </p:nvGrpSpPr>
        <p:grpSpPr bwMode="auto">
          <a:xfrm>
            <a:off x="2149475" y="288925"/>
            <a:ext cx="4405313" cy="2517775"/>
            <a:chOff x="720" y="1854"/>
            <a:chExt cx="5040" cy="2880"/>
          </a:xfrm>
        </p:grpSpPr>
        <p:sp>
          <p:nvSpPr>
            <p:cNvPr id="58375" name="AutoShape 7"/>
            <p:cNvSpPr>
              <a:spLocks noChangeAspect="1" noChangeArrowheads="1" noTextEdit="1"/>
            </p:cNvSpPr>
            <p:nvPr/>
          </p:nvSpPr>
          <p:spPr bwMode="auto">
            <a:xfrm>
              <a:off x="720" y="1854"/>
              <a:ext cx="5040" cy="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8376" name="Oval 8"/>
            <p:cNvSpPr>
              <a:spLocks noChangeArrowheads="1"/>
            </p:cNvSpPr>
            <p:nvPr/>
          </p:nvSpPr>
          <p:spPr bwMode="auto">
            <a:xfrm>
              <a:off x="900" y="2214"/>
              <a:ext cx="4320" cy="2160"/>
            </a:xfrm>
            <a:prstGeom prst="ellipse">
              <a:avLst/>
            </a:prstGeom>
            <a:solidFill>
              <a:srgbClr val="FFFFFF"/>
            </a:solidFill>
            <a:ln w="9525">
              <a:solidFill>
                <a:srgbClr val="000000"/>
              </a:solidFill>
              <a:round/>
              <a:headEnd/>
              <a:tailEnd/>
            </a:ln>
          </p:spPr>
          <p:txBody>
            <a:bodyPr/>
            <a:lstStyle/>
            <a:p>
              <a:endParaRPr lang="en-US"/>
            </a:p>
          </p:txBody>
        </p:sp>
        <p:sp>
          <p:nvSpPr>
            <p:cNvPr id="58377" name="Oval 9"/>
            <p:cNvSpPr>
              <a:spLocks noChangeArrowheads="1"/>
            </p:cNvSpPr>
            <p:nvPr/>
          </p:nvSpPr>
          <p:spPr bwMode="auto">
            <a:xfrm>
              <a:off x="1764" y="3198"/>
              <a:ext cx="180" cy="180"/>
            </a:xfrm>
            <a:prstGeom prst="ellipse">
              <a:avLst/>
            </a:prstGeom>
            <a:solidFill>
              <a:srgbClr val="FFFFFF"/>
            </a:solidFill>
            <a:ln w="9525">
              <a:solidFill>
                <a:srgbClr val="000000"/>
              </a:solidFill>
              <a:round/>
              <a:headEnd/>
              <a:tailEnd/>
            </a:ln>
          </p:spPr>
          <p:txBody>
            <a:bodyPr/>
            <a:lstStyle/>
            <a:p>
              <a:endParaRPr lang="en-US"/>
            </a:p>
          </p:txBody>
        </p:sp>
        <p:sp>
          <p:nvSpPr>
            <p:cNvPr id="58378" name="Oval 10"/>
            <p:cNvSpPr>
              <a:spLocks noChangeArrowheads="1"/>
            </p:cNvSpPr>
            <p:nvPr/>
          </p:nvSpPr>
          <p:spPr bwMode="auto">
            <a:xfrm>
              <a:off x="861" y="3248"/>
              <a:ext cx="71" cy="73"/>
            </a:xfrm>
            <a:prstGeom prst="ellipse">
              <a:avLst/>
            </a:prstGeom>
            <a:solidFill>
              <a:srgbClr val="000000"/>
            </a:solidFill>
            <a:ln w="9525">
              <a:solidFill>
                <a:srgbClr val="000000"/>
              </a:solidFill>
              <a:round/>
              <a:headEnd/>
              <a:tailEnd/>
            </a:ln>
          </p:spPr>
          <p:txBody>
            <a:bodyPr/>
            <a:lstStyle/>
            <a:p>
              <a:endParaRPr lang="en-US"/>
            </a:p>
          </p:txBody>
        </p:sp>
        <p:sp>
          <p:nvSpPr>
            <p:cNvPr id="58379" name="Oval 11"/>
            <p:cNvSpPr>
              <a:spLocks noChangeArrowheads="1"/>
            </p:cNvSpPr>
            <p:nvPr/>
          </p:nvSpPr>
          <p:spPr bwMode="auto">
            <a:xfrm>
              <a:off x="5184" y="3261"/>
              <a:ext cx="71" cy="73"/>
            </a:xfrm>
            <a:prstGeom prst="ellipse">
              <a:avLst/>
            </a:prstGeom>
            <a:solidFill>
              <a:srgbClr val="000000"/>
            </a:solidFill>
            <a:ln w="9525">
              <a:solidFill>
                <a:srgbClr val="000000"/>
              </a:solidFill>
              <a:round/>
              <a:headEnd/>
              <a:tailEnd/>
            </a:ln>
          </p:spPr>
          <p:txBody>
            <a:bodyPr/>
            <a:lstStyle/>
            <a:p>
              <a:endParaRPr lang="en-US"/>
            </a:p>
          </p:txBody>
        </p:sp>
        <p:sp>
          <p:nvSpPr>
            <p:cNvPr id="58380" name="Text Box 12"/>
            <p:cNvSpPr txBox="1">
              <a:spLocks noChangeArrowheads="1"/>
            </p:cNvSpPr>
            <p:nvPr/>
          </p:nvSpPr>
          <p:spPr bwMode="auto">
            <a:xfrm>
              <a:off x="833" y="3024"/>
              <a:ext cx="511"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Times New Roman" charset="0"/>
                  <a:ea typeface="ＭＳ Ｐゴシック" charset="0"/>
                  <a:cs typeface="ＭＳ Ｐゴシック" charset="0"/>
                </a:rPr>
                <a:t>P</a:t>
              </a:r>
            </a:p>
          </p:txBody>
        </p:sp>
        <p:sp>
          <p:nvSpPr>
            <p:cNvPr id="58381" name="Text Box 13"/>
            <p:cNvSpPr txBox="1">
              <a:spLocks noChangeArrowheads="1"/>
            </p:cNvSpPr>
            <p:nvPr/>
          </p:nvSpPr>
          <p:spPr bwMode="auto">
            <a:xfrm>
              <a:off x="4787" y="2990"/>
              <a:ext cx="511" cy="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Times New Roman" charset="0"/>
                  <a:ea typeface="ＭＳ Ｐゴシック" charset="0"/>
                  <a:cs typeface="ＭＳ Ｐゴシック" charset="0"/>
                </a:rPr>
                <a:t>A</a:t>
              </a:r>
            </a:p>
          </p:txBody>
        </p:sp>
      </p:gr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Title 1"/>
          <p:cNvSpPr>
            <a:spLocks noGrp="1"/>
          </p:cNvSpPr>
          <p:nvPr>
            <p:ph type="title"/>
          </p:nvPr>
        </p:nvSpPr>
        <p:spPr>
          <a:xfrm>
            <a:off x="314325" y="206375"/>
            <a:ext cx="8651875" cy="3821113"/>
          </a:xfrm>
        </p:spPr>
        <p:txBody>
          <a:bodyPr anchor="t"/>
          <a:lstStyle/>
          <a:p>
            <a:pPr algn="l"/>
            <a:r>
              <a:rPr lang="en-US">
                <a:latin typeface="Arial" charset="0"/>
                <a:ea typeface="ヒラギノ角ゴ Pro W3" charset="0"/>
                <a:cs typeface="ヒラギノ角ゴ Pro W3" charset="0"/>
              </a:rPr>
              <a:t>Is the commutator,</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zero or non-zero?</a:t>
            </a:r>
          </a:p>
        </p:txBody>
      </p:sp>
      <p:sp>
        <p:nvSpPr>
          <p:cNvPr id="60420" name="Content Placeholder 2"/>
          <p:cNvSpPr>
            <a:spLocks noGrp="1"/>
          </p:cNvSpPr>
          <p:nvPr>
            <p:ph idx="1"/>
          </p:nvPr>
        </p:nvSpPr>
        <p:spPr>
          <a:xfrm>
            <a:off x="685800" y="4000500"/>
            <a:ext cx="7772400" cy="2646363"/>
          </a:xfrm>
        </p:spPr>
        <p:txBody>
          <a:bodyPr/>
          <a:lstStyle/>
          <a:p>
            <a:pPr marL="514350" indent="-514350">
              <a:buFontTx/>
              <a:buAutoNum type="alphaUcParenR"/>
            </a:pPr>
            <a:r>
              <a:rPr lang="en-US">
                <a:latin typeface="Lucida Grande" charset="0"/>
                <a:ea typeface="ヒラギノ角ゴ Pro W3" charset="0"/>
                <a:cs typeface="ヒラギノ角ゴ Pro W3" charset="0"/>
              </a:rPr>
              <a:t>Zero</a:t>
            </a:r>
          </a:p>
          <a:p>
            <a:pPr marL="514350" indent="-514350"/>
            <a:r>
              <a:rPr lang="en-US">
                <a:latin typeface="Lucida Grande" charset="0"/>
                <a:ea typeface="ヒラギノ角ゴ Pro W3" charset="0"/>
                <a:cs typeface="ヒラギノ角ゴ Pro W3" charset="0"/>
              </a:rPr>
              <a:t>B) Non-zero</a:t>
            </a:r>
          </a:p>
        </p:txBody>
      </p:sp>
      <p:graphicFrame>
        <p:nvGraphicFramePr>
          <p:cNvPr id="60418" name="Object 2"/>
          <p:cNvGraphicFramePr>
            <a:graphicFrameLocks noChangeAspect="1"/>
          </p:cNvGraphicFramePr>
          <p:nvPr/>
        </p:nvGraphicFramePr>
        <p:xfrm>
          <a:off x="4414838" y="88900"/>
          <a:ext cx="1590675" cy="974725"/>
        </p:xfrm>
        <a:graphic>
          <a:graphicData uri="http://schemas.openxmlformats.org/presentationml/2006/ole">
            <mc:AlternateContent xmlns:mc="http://schemas.openxmlformats.org/markup-compatibility/2006">
              <mc:Choice xmlns:v="urn:schemas-microsoft-com:vml" Requires="v">
                <p:oleObj spid="_x0000_s60432" name="Equation" r:id="rId4" imgW="406400" imgH="254000" progId="Equation.3">
                  <p:embed/>
                </p:oleObj>
              </mc:Choice>
              <mc:Fallback>
                <p:oleObj name="Equation" r:id="rId4" imgW="406400" imgH="254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4838" y="88900"/>
                        <a:ext cx="1590675" cy="974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0421"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86</a:t>
            </a:r>
          </a:p>
        </p:txBody>
      </p:sp>
    </p:spTree>
  </p:cSld>
  <p:clrMapOvr>
    <a:masterClrMapping/>
  </p:clrMapOvr>
  <p:transition xmlns:p14="http://schemas.microsoft.com/office/powerpoint/2010/mai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Title 1"/>
          <p:cNvSpPr>
            <a:spLocks noGrp="1"/>
          </p:cNvSpPr>
          <p:nvPr>
            <p:ph type="title"/>
          </p:nvPr>
        </p:nvSpPr>
        <p:spPr>
          <a:xfrm>
            <a:off x="314325" y="206375"/>
            <a:ext cx="8651875" cy="3821113"/>
          </a:xfrm>
        </p:spPr>
        <p:txBody>
          <a:bodyPr anchor="t"/>
          <a:lstStyle/>
          <a:p>
            <a:pPr algn="l"/>
            <a:r>
              <a:rPr lang="en-US">
                <a:latin typeface="Arial" charset="0"/>
                <a:ea typeface="ヒラギノ角ゴ Pro W3" charset="0"/>
                <a:cs typeface="ヒラギノ角ゴ Pro W3" charset="0"/>
              </a:rPr>
              <a:t>The commutator,</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zero or non-zero?</a:t>
            </a:r>
          </a:p>
        </p:txBody>
      </p:sp>
      <p:sp>
        <p:nvSpPr>
          <p:cNvPr id="62468" name="Content Placeholder 2"/>
          <p:cNvSpPr>
            <a:spLocks noGrp="1"/>
          </p:cNvSpPr>
          <p:nvPr>
            <p:ph idx="1"/>
          </p:nvPr>
        </p:nvSpPr>
        <p:spPr>
          <a:xfrm>
            <a:off x="228600" y="4000500"/>
            <a:ext cx="8455025" cy="2646363"/>
          </a:xfrm>
        </p:spPr>
        <p:txBody>
          <a:bodyPr/>
          <a:lstStyle/>
          <a:p>
            <a:pPr marL="514350" indent="-514350">
              <a:buFontTx/>
              <a:buAutoNum type="alphaUcParenR"/>
            </a:pPr>
            <a:r>
              <a:rPr lang="en-US">
                <a:latin typeface="Lucida Grande" charset="0"/>
                <a:ea typeface="ヒラギノ角ゴ Pro W3" charset="0"/>
                <a:cs typeface="ヒラギノ角ゴ Pro W3" charset="0"/>
              </a:rPr>
              <a:t>Zero</a:t>
            </a:r>
          </a:p>
          <a:p>
            <a:pPr marL="514350" indent="-514350"/>
            <a:r>
              <a:rPr lang="en-US">
                <a:latin typeface="Lucida Grande" charset="0"/>
                <a:ea typeface="ヒラギノ角ゴ Pro W3" charset="0"/>
                <a:cs typeface="ヒラギノ角ゴ Pro W3" charset="0"/>
              </a:rPr>
              <a:t>B) Non-zero</a:t>
            </a:r>
          </a:p>
          <a:p>
            <a:pPr marL="514350" indent="-514350"/>
            <a:r>
              <a:rPr lang="en-US">
                <a:latin typeface="Lucida Grande" charset="0"/>
                <a:ea typeface="ヒラギノ角ゴ Pro W3" charset="0"/>
                <a:cs typeface="ヒラギノ角ゴ Pro W3" charset="0"/>
              </a:rPr>
              <a:t>C) Sometimes zero, sometimes non-zero</a:t>
            </a:r>
          </a:p>
        </p:txBody>
      </p:sp>
      <p:graphicFrame>
        <p:nvGraphicFramePr>
          <p:cNvPr id="62466" name="Object 2"/>
          <p:cNvGraphicFramePr>
            <a:graphicFrameLocks noChangeAspect="1"/>
          </p:cNvGraphicFramePr>
          <p:nvPr/>
        </p:nvGraphicFramePr>
        <p:xfrm>
          <a:off x="4067175" y="136525"/>
          <a:ext cx="2286000" cy="877888"/>
        </p:xfrm>
        <a:graphic>
          <a:graphicData uri="http://schemas.openxmlformats.org/presentationml/2006/ole">
            <mc:AlternateContent xmlns:mc="http://schemas.openxmlformats.org/markup-compatibility/2006">
              <mc:Choice xmlns:v="urn:schemas-microsoft-com:vml" Requires="v">
                <p:oleObj spid="_x0000_s62480" name="Equation" r:id="rId4" imgW="584200" imgH="228600" progId="Equation.3">
                  <p:embed/>
                </p:oleObj>
              </mc:Choice>
              <mc:Fallback>
                <p:oleObj name="Equation" r:id="rId4" imgW="5842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175" y="136525"/>
                        <a:ext cx="2286000" cy="877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246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97</a:t>
            </a:r>
          </a:p>
        </p:txBody>
      </p:sp>
    </p:spTree>
  </p:cSld>
  <p:clrMapOvr>
    <a:masterClrMapping/>
  </p:clrMapOvr>
  <p:transition xmlns:p14="http://schemas.microsoft.com/office/powerpoint/2010/mai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itle 1"/>
          <p:cNvSpPr>
            <a:spLocks noGrp="1"/>
          </p:cNvSpPr>
          <p:nvPr>
            <p:ph type="title"/>
          </p:nvPr>
        </p:nvSpPr>
        <p:spPr>
          <a:xfrm>
            <a:off x="314325" y="206375"/>
            <a:ext cx="8651875" cy="3821113"/>
          </a:xfrm>
        </p:spPr>
        <p:txBody>
          <a:bodyPr anchor="t"/>
          <a:lstStyle/>
          <a:p>
            <a:pPr algn="l"/>
            <a:r>
              <a:rPr lang="en-US">
                <a:latin typeface="Arial" charset="0"/>
                <a:ea typeface="ヒラギノ角ゴ Pro W3" charset="0"/>
                <a:cs typeface="ヒラギノ角ゴ Pro W3" charset="0"/>
              </a:rPr>
              <a:t>The commutator,</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zero or non-zero?</a:t>
            </a:r>
          </a:p>
        </p:txBody>
      </p:sp>
      <p:sp>
        <p:nvSpPr>
          <p:cNvPr id="64516" name="Content Placeholder 2"/>
          <p:cNvSpPr>
            <a:spLocks noGrp="1"/>
          </p:cNvSpPr>
          <p:nvPr>
            <p:ph idx="1"/>
          </p:nvPr>
        </p:nvSpPr>
        <p:spPr>
          <a:xfrm>
            <a:off x="228600" y="4000500"/>
            <a:ext cx="8455025" cy="2646363"/>
          </a:xfrm>
        </p:spPr>
        <p:txBody>
          <a:bodyPr/>
          <a:lstStyle/>
          <a:p>
            <a:pPr marL="514350" indent="-514350">
              <a:buFontTx/>
              <a:buAutoNum type="alphaUcParenR"/>
            </a:pPr>
            <a:r>
              <a:rPr lang="en-US">
                <a:latin typeface="Lucida Grande" charset="0"/>
                <a:ea typeface="ヒラギノ角ゴ Pro W3" charset="0"/>
                <a:cs typeface="ヒラギノ角ゴ Pro W3" charset="0"/>
              </a:rPr>
              <a:t>Zero</a:t>
            </a:r>
          </a:p>
          <a:p>
            <a:pPr marL="514350" indent="-514350"/>
            <a:r>
              <a:rPr lang="en-US">
                <a:latin typeface="Lucida Grande" charset="0"/>
                <a:ea typeface="ヒラギノ角ゴ Pro W3" charset="0"/>
                <a:cs typeface="ヒラギノ角ゴ Pro W3" charset="0"/>
              </a:rPr>
              <a:t>B) Non-zero</a:t>
            </a:r>
          </a:p>
          <a:p>
            <a:pPr marL="514350" indent="-514350"/>
            <a:r>
              <a:rPr lang="en-US">
                <a:latin typeface="Lucida Grande" charset="0"/>
                <a:ea typeface="ヒラギノ角ゴ Pro W3" charset="0"/>
                <a:cs typeface="ヒラギノ角ゴ Pro W3" charset="0"/>
              </a:rPr>
              <a:t>C) Sometimes zero, sometimes non-zero</a:t>
            </a:r>
          </a:p>
        </p:txBody>
      </p:sp>
      <p:graphicFrame>
        <p:nvGraphicFramePr>
          <p:cNvPr id="64514" name="Object 2"/>
          <p:cNvGraphicFramePr>
            <a:graphicFrameLocks noChangeAspect="1"/>
          </p:cNvGraphicFramePr>
          <p:nvPr/>
        </p:nvGraphicFramePr>
        <p:xfrm>
          <a:off x="4314825" y="39688"/>
          <a:ext cx="1789113" cy="1073150"/>
        </p:xfrm>
        <a:graphic>
          <a:graphicData uri="http://schemas.openxmlformats.org/presentationml/2006/ole">
            <mc:AlternateContent xmlns:mc="http://schemas.openxmlformats.org/markup-compatibility/2006">
              <mc:Choice xmlns:v="urn:schemas-microsoft-com:vml" Requires="v">
                <p:oleObj spid="_x0000_s64528" name="Equation" r:id="rId4" imgW="457200" imgH="279400" progId="Equation.3">
                  <p:embed/>
                </p:oleObj>
              </mc:Choice>
              <mc:Fallback>
                <p:oleObj name="Equation" r:id="rId4" imgW="457200" imgH="279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4825" y="39688"/>
                        <a:ext cx="1789113" cy="1073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4517"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98</a:t>
            </a:r>
          </a:p>
        </p:txBody>
      </p:sp>
    </p:spTree>
  </p:cSld>
  <p:clrMapOvr>
    <a:masterClrMapping/>
  </p:clrMapOvr>
  <p:transition xmlns:p14="http://schemas.microsoft.com/office/powerpoint/2010/mai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314325" y="206375"/>
            <a:ext cx="8651875" cy="2940050"/>
          </a:xfrm>
        </p:spPr>
        <p:txBody>
          <a:bodyPr anchor="t"/>
          <a:lstStyle/>
          <a:p>
            <a:pPr algn="l"/>
            <a:r>
              <a:rPr lang="en-US">
                <a:latin typeface="Arial" charset="0"/>
                <a:ea typeface="ヒラギノ角ゴ Pro W3" charset="0"/>
                <a:cs typeface="ヒラギノ角ゴ Pro W3" charset="0"/>
              </a:rPr>
              <a:t>In Cartesian coordinates, the volume element is dx dy dz. In spherical coordinates, the volume element is</a:t>
            </a:r>
          </a:p>
        </p:txBody>
      </p:sp>
      <p:sp>
        <p:nvSpPr>
          <p:cNvPr id="66563" name="Content Placeholder 2"/>
          <p:cNvSpPr>
            <a:spLocks noGrp="1"/>
          </p:cNvSpPr>
          <p:nvPr>
            <p:ph idx="1"/>
          </p:nvPr>
        </p:nvSpPr>
        <p:spPr>
          <a:xfrm>
            <a:off x="228600" y="3603625"/>
            <a:ext cx="8455025" cy="3043238"/>
          </a:xfrm>
        </p:spPr>
        <p:txBody>
          <a:bodyPr/>
          <a:lstStyle/>
          <a:p>
            <a:pPr marL="514350" indent="-514350">
              <a:buFontTx/>
              <a:buAutoNum type="alphaUcParenR"/>
            </a:pPr>
            <a:r>
              <a:rPr lang="en-US">
                <a:latin typeface="Lucida Grande" charset="0"/>
                <a:ea typeface="ヒラギノ角ゴ Pro W3" charset="0"/>
                <a:cs typeface="ヒラギノ角ゴ Pro W3" charset="0"/>
              </a:rPr>
              <a:t>r</a:t>
            </a:r>
            <a:r>
              <a:rPr lang="en-US" baseline="30000">
                <a:latin typeface="Lucida Grande" charset="0"/>
                <a:ea typeface="ヒラギノ角ゴ Pro W3" charset="0"/>
                <a:cs typeface="ヒラギノ角ゴ Pro W3" charset="0"/>
              </a:rPr>
              <a:t>2</a:t>
            </a:r>
            <a:r>
              <a:rPr lang="en-US">
                <a:latin typeface="Lucida Grande" charset="0"/>
                <a:ea typeface="ヒラギノ角ゴ Pro W3" charset="0"/>
                <a:cs typeface="ヒラギノ角ゴ Pro W3" charset="0"/>
              </a:rPr>
              <a:t>sinθ cosφ dr dθ dφ</a:t>
            </a:r>
          </a:p>
          <a:p>
            <a:pPr marL="514350" indent="-514350">
              <a:buFontTx/>
              <a:buAutoNum type="alphaUcParenR"/>
            </a:pPr>
            <a:r>
              <a:rPr lang="en-US">
                <a:latin typeface="Lucida Grande" charset="0"/>
                <a:ea typeface="ヒラギノ角ゴ Pro W3" charset="0"/>
                <a:cs typeface="ヒラギノ角ゴ Pro W3" charset="0"/>
              </a:rPr>
              <a:t>sinθ cosφ dr dθ dφ</a:t>
            </a:r>
          </a:p>
          <a:p>
            <a:pPr marL="514350" indent="-514350">
              <a:buFontTx/>
              <a:buAutoNum type="alphaUcParenR"/>
            </a:pPr>
            <a:r>
              <a:rPr lang="en-US">
                <a:latin typeface="Lucida Grande" charset="0"/>
                <a:ea typeface="ヒラギノ角ゴ Pro W3" charset="0"/>
                <a:cs typeface="ヒラギノ角ゴ Pro W3" charset="0"/>
              </a:rPr>
              <a:t>r</a:t>
            </a:r>
            <a:r>
              <a:rPr lang="en-US" baseline="30000">
                <a:latin typeface="Lucida Grande" charset="0"/>
                <a:ea typeface="ヒラギノ角ゴ Pro W3" charset="0"/>
                <a:cs typeface="ヒラギノ角ゴ Pro W3" charset="0"/>
              </a:rPr>
              <a:t>2</a:t>
            </a:r>
            <a:r>
              <a:rPr lang="en-US">
                <a:latin typeface="Lucida Grande" charset="0"/>
                <a:ea typeface="ヒラギノ角ゴ Pro W3" charset="0"/>
                <a:cs typeface="ヒラギノ角ゴ Pro W3" charset="0"/>
              </a:rPr>
              <a:t>cosθ sinφ dr dθ dφ</a:t>
            </a:r>
          </a:p>
          <a:p>
            <a:pPr marL="514350" indent="-514350">
              <a:buFontTx/>
              <a:buAutoNum type="alphaUcParenR"/>
            </a:pPr>
            <a:r>
              <a:rPr lang="en-US">
                <a:latin typeface="Lucida Grande" charset="0"/>
                <a:ea typeface="ヒラギノ角ゴ Pro W3" charset="0"/>
                <a:cs typeface="ヒラギノ角ゴ Pro W3" charset="0"/>
              </a:rPr>
              <a:t>r sinθ cosφ dr dθ dφ</a:t>
            </a:r>
          </a:p>
          <a:p>
            <a:pPr marL="514350" indent="-514350">
              <a:buFontTx/>
              <a:buAutoNum type="alphaUcParenR"/>
            </a:pPr>
            <a:r>
              <a:rPr lang="en-US">
                <a:latin typeface="Lucida Grande" charset="0"/>
                <a:ea typeface="ヒラギノ角ゴ Pro W3" charset="0"/>
                <a:cs typeface="ヒラギノ角ゴ Pro W3" charset="0"/>
              </a:rPr>
              <a:t>r</a:t>
            </a:r>
            <a:r>
              <a:rPr lang="en-US" baseline="30000">
                <a:latin typeface="Lucida Grande" charset="0"/>
                <a:ea typeface="ヒラギノ角ゴ Pro W3" charset="0"/>
                <a:cs typeface="ヒラギノ角ゴ Pro W3" charset="0"/>
              </a:rPr>
              <a:t>2</a:t>
            </a:r>
            <a:r>
              <a:rPr lang="en-US">
                <a:latin typeface="Lucida Grande" charset="0"/>
                <a:ea typeface="ヒラギノ角ゴ Pro W3" charset="0"/>
                <a:cs typeface="ヒラギノ角ゴ Pro W3" charset="0"/>
              </a:rPr>
              <a:t>sinθ dr dθ dφ</a:t>
            </a:r>
          </a:p>
        </p:txBody>
      </p:sp>
      <p:sp>
        <p:nvSpPr>
          <p:cNvPr id="6656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99</a:t>
            </a:r>
          </a:p>
        </p:txBody>
      </p:sp>
    </p:spTree>
  </p:cSld>
  <p:clrMapOvr>
    <a:masterClrMapping/>
  </p:clrMapOvr>
  <p:transition xmlns:p14="http://schemas.microsoft.com/office/powerpoint/2010/mai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Content Placeholder 2"/>
          <p:cNvSpPr>
            <a:spLocks noGrp="1"/>
          </p:cNvSpPr>
          <p:nvPr>
            <p:ph idx="1"/>
          </p:nvPr>
        </p:nvSpPr>
        <p:spPr>
          <a:xfrm>
            <a:off x="228600" y="4711700"/>
            <a:ext cx="8455025" cy="1935163"/>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graphicFrame>
        <p:nvGraphicFramePr>
          <p:cNvPr id="68610" name="Object 2"/>
          <p:cNvGraphicFramePr>
            <a:graphicFrameLocks noChangeAspect="1"/>
          </p:cNvGraphicFramePr>
          <p:nvPr/>
        </p:nvGraphicFramePr>
        <p:xfrm>
          <a:off x="277813" y="142875"/>
          <a:ext cx="8158162" cy="3581400"/>
        </p:xfrm>
        <a:graphic>
          <a:graphicData uri="http://schemas.openxmlformats.org/presentationml/2006/ole">
            <mc:AlternateContent xmlns:mc="http://schemas.openxmlformats.org/markup-compatibility/2006">
              <mc:Choice xmlns:v="urn:schemas-microsoft-com:vml" Requires="v">
                <p:oleObj spid="_x0000_s68623" name="Equation" r:id="rId4" imgW="2895600" imgH="1295400" progId="Equation.3">
                  <p:embed/>
                </p:oleObj>
              </mc:Choice>
              <mc:Fallback>
                <p:oleObj name="Equation" r:id="rId4" imgW="2895600" imgH="1295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813" y="142875"/>
                        <a:ext cx="8158162" cy="3581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8612"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101</a:t>
            </a:r>
          </a:p>
        </p:txBody>
      </p:sp>
    </p:spTree>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Content Placeholder 2"/>
          <p:cNvSpPr>
            <a:spLocks noGrp="1"/>
          </p:cNvSpPr>
          <p:nvPr>
            <p:ph idx="1"/>
          </p:nvPr>
        </p:nvSpPr>
        <p:spPr>
          <a:xfrm>
            <a:off x="228600" y="3632200"/>
            <a:ext cx="8732838" cy="3014663"/>
          </a:xfrm>
        </p:spPr>
        <p:txBody>
          <a:bodyPr/>
          <a:lstStyle/>
          <a:p>
            <a:pPr marL="514350" indent="-514350">
              <a:buFontTx/>
              <a:buAutoNum type="alphaUcParenR"/>
            </a:pPr>
            <a:r>
              <a:rPr lang="en-US">
                <a:latin typeface="Lucida Grande" charset="0"/>
                <a:ea typeface="ヒラギノ角ゴ Pro W3" charset="0"/>
                <a:cs typeface="ヒラギノ角ゴ Pro W3" charset="0"/>
              </a:rPr>
              <a:t> </a:t>
            </a:r>
            <a:r>
              <a:rPr lang="en-US" i="1">
                <a:latin typeface="Lucida Grande" charset="0"/>
                <a:ea typeface="ヒラギノ角ゴ Pro W3" charset="0"/>
                <a:cs typeface="ヒラギノ角ゴ Pro W3" charset="0"/>
              </a:rPr>
              <a:t>x</a:t>
            </a:r>
            <a:r>
              <a:rPr lang="en-US">
                <a:latin typeface="Lucida Grande" charset="0"/>
                <a:ea typeface="ヒラギノ角ゴ Pro W3" charset="0"/>
                <a:cs typeface="ヒラギノ角ゴ Pro W3" charset="0"/>
              </a:rPr>
              <a:t>, </a:t>
            </a:r>
            <a:r>
              <a:rPr lang="en-US" i="1">
                <a:latin typeface="Lucida Grande" charset="0"/>
                <a:ea typeface="ヒラギノ角ゴ Pro W3" charset="0"/>
                <a:cs typeface="ヒラギノ角ゴ Pro W3" charset="0"/>
              </a:rPr>
              <a:t>y</a:t>
            </a:r>
          </a:p>
          <a:p>
            <a:pPr marL="514350" indent="-514350">
              <a:buFontTx/>
              <a:buAutoNum type="alphaUcParenR"/>
            </a:pPr>
            <a:r>
              <a:rPr lang="en-US">
                <a:latin typeface="Symbol" charset="0"/>
                <a:ea typeface="ヒラギノ角ゴ Pro W3" charset="0"/>
                <a:cs typeface="ヒラギノ角ゴ Pro W3" charset="0"/>
              </a:rPr>
              <a:t>θ</a:t>
            </a:r>
            <a:r>
              <a:rPr lang="en-US">
                <a:latin typeface="Lucida Grande" charset="0"/>
                <a:ea typeface="ヒラギノ角ゴ Pro W3" charset="0"/>
                <a:cs typeface="ヒラギノ角ゴ Pro W3" charset="0"/>
              </a:rPr>
              <a:t>, φ</a:t>
            </a:r>
            <a:endParaRPr lang="en-US">
              <a:latin typeface="Symbol"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F</a:t>
            </a:r>
          </a:p>
          <a:p>
            <a:pPr marL="514350" indent="-514350">
              <a:buFontTx/>
              <a:buAutoNum type="alphaUcParenR"/>
            </a:pPr>
            <a:r>
              <a:rPr lang="en-US">
                <a:latin typeface="Arial" charset="0"/>
                <a:ea typeface="ヒラギノ角ゴ Pro W3" charset="0"/>
                <a:cs typeface="ヒラギノ角ゴ Pro W3" charset="0"/>
              </a:rPr>
              <a:t> </a:t>
            </a:r>
            <a:r>
              <a:rPr lang="en-US" i="1">
                <a:latin typeface="Lucida Grande" charset="0"/>
                <a:ea typeface="ヒラギノ角ゴ Pro W3" charset="0"/>
                <a:cs typeface="ヒラギノ角ゴ Pro W3" charset="0"/>
              </a:rPr>
              <a:t>x</a:t>
            </a:r>
            <a:r>
              <a:rPr lang="en-US">
                <a:latin typeface="Lucida Grande" charset="0"/>
                <a:ea typeface="ヒラギノ角ゴ Pro W3" charset="0"/>
                <a:cs typeface="ヒラギノ角ゴ Pro W3" charset="0"/>
              </a:rPr>
              <a:t>, </a:t>
            </a:r>
            <a:r>
              <a:rPr lang="en-US" i="1">
                <a:latin typeface="Lucida Grande" charset="0"/>
                <a:ea typeface="ヒラギノ角ゴ Pro W3" charset="0"/>
                <a:cs typeface="ヒラギノ角ゴ Pro W3" charset="0"/>
              </a:rPr>
              <a:t>y</a:t>
            </a:r>
            <a:r>
              <a:rPr lang="en-US">
                <a:latin typeface="Lucida Grande" charset="0"/>
                <a:ea typeface="ヒラギノ角ゴ Pro W3" charset="0"/>
                <a:cs typeface="ヒラギノ角ゴ Pro W3" charset="0"/>
              </a:rPr>
              <a:t>, </a:t>
            </a:r>
            <a:r>
              <a:rPr lang="en-US">
                <a:latin typeface="Symbol" charset="0"/>
                <a:ea typeface="ヒラギノ角ゴ Pro W3" charset="0"/>
                <a:cs typeface="ヒラギノ角ゴ Pro W3" charset="0"/>
              </a:rPr>
              <a:t>θ</a:t>
            </a:r>
            <a:r>
              <a:rPr lang="en-US">
                <a:latin typeface="Lucida Grande" charset="0"/>
                <a:ea typeface="ヒラギノ角ゴ Pro W3" charset="0"/>
                <a:cs typeface="ヒラギノ角ゴ Pro W3" charset="0"/>
              </a:rPr>
              <a:t>, φ</a:t>
            </a:r>
            <a:endParaRPr lang="en-US">
              <a:latin typeface="Symbol"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None of these</a:t>
            </a:r>
          </a:p>
        </p:txBody>
      </p:sp>
      <p:graphicFrame>
        <p:nvGraphicFramePr>
          <p:cNvPr id="70658" name="Object 2"/>
          <p:cNvGraphicFramePr>
            <a:graphicFrameLocks noChangeAspect="1"/>
          </p:cNvGraphicFramePr>
          <p:nvPr/>
        </p:nvGraphicFramePr>
        <p:xfrm>
          <a:off x="142875" y="192088"/>
          <a:ext cx="8831263" cy="3030537"/>
        </p:xfrm>
        <a:graphic>
          <a:graphicData uri="http://schemas.openxmlformats.org/presentationml/2006/ole">
            <mc:AlternateContent xmlns:mc="http://schemas.openxmlformats.org/markup-compatibility/2006">
              <mc:Choice xmlns:v="urn:schemas-microsoft-com:vml" Requires="v">
                <p:oleObj spid="_x0000_s70671" name="Equation" r:id="rId4" imgW="2946400" imgH="1028700" progId="Equation.3">
                  <p:embed/>
                </p:oleObj>
              </mc:Choice>
              <mc:Fallback>
                <p:oleObj name="Equation" r:id="rId4" imgW="2946400" imgH="1028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2875" y="192088"/>
                        <a:ext cx="8831263" cy="3030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0660"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106</a:t>
            </a:r>
          </a:p>
        </p:txBody>
      </p:sp>
    </p:spTree>
  </p:cSld>
  <p:clrMapOvr>
    <a:masterClrMapping/>
  </p:clrMapOvr>
  <p:transition xmlns:p14="http://schemas.microsoft.com/office/powerpoint/2010/mai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7" name="Content Placeholder 2"/>
          <p:cNvSpPr>
            <a:spLocks noGrp="1"/>
          </p:cNvSpPr>
          <p:nvPr>
            <p:ph idx="4294967295"/>
          </p:nvPr>
        </p:nvSpPr>
        <p:spPr>
          <a:xfrm>
            <a:off x="228600" y="3632200"/>
            <a:ext cx="8732838" cy="3014663"/>
          </a:xfrm>
        </p:spPr>
        <p:txBody>
          <a:bodyPr/>
          <a:lstStyle/>
          <a:p>
            <a:pPr marL="514350" indent="-514350">
              <a:buFontTx/>
              <a:buAutoNum type="alphaUcParenR"/>
            </a:pPr>
            <a:r>
              <a:rPr lang="en-US">
                <a:latin typeface="Lucida Grande" charset="0"/>
                <a:ea typeface="ヒラギノ角ゴ Pro W3" charset="0"/>
                <a:cs typeface="ヒラギノ角ゴ Pro W3" charset="0"/>
              </a:rPr>
              <a:t> This equation is always true.</a:t>
            </a:r>
          </a:p>
          <a:p>
            <a:pPr marL="514350" indent="-514350">
              <a:buFontTx/>
              <a:buAutoNum type="alphaUcParenR"/>
            </a:pPr>
            <a:r>
              <a:rPr lang="en-US">
                <a:latin typeface="Lucida Grande" charset="0"/>
                <a:ea typeface="ヒラギノ角ゴ Pro W3" charset="0"/>
                <a:cs typeface="ヒラギノ角ゴ Pro W3" charset="0"/>
              </a:rPr>
              <a:t>This equation is never true.</a:t>
            </a:r>
          </a:p>
          <a:p>
            <a:pPr marL="514350" indent="-514350">
              <a:buFontTx/>
              <a:buAutoNum type="alphaUcParenR"/>
            </a:pPr>
            <a:r>
              <a:rPr lang="en-US">
                <a:latin typeface="Lucida Grande" charset="0"/>
                <a:ea typeface="ヒラギノ角ゴ Pro W3" charset="0"/>
                <a:cs typeface="ヒラギノ角ゴ Pro W3" charset="0"/>
              </a:rPr>
              <a:t>This equation is sometimes true, depending on the direction of û.</a:t>
            </a:r>
          </a:p>
        </p:txBody>
      </p:sp>
      <p:graphicFrame>
        <p:nvGraphicFramePr>
          <p:cNvPr id="72706" name="Object 2"/>
          <p:cNvGraphicFramePr>
            <a:graphicFrameLocks noChangeAspect="1"/>
          </p:cNvGraphicFramePr>
          <p:nvPr/>
        </p:nvGraphicFramePr>
        <p:xfrm>
          <a:off x="201613" y="173038"/>
          <a:ext cx="8715375" cy="3067050"/>
        </p:xfrm>
        <a:graphic>
          <a:graphicData uri="http://schemas.openxmlformats.org/presentationml/2006/ole">
            <mc:AlternateContent xmlns:mc="http://schemas.openxmlformats.org/markup-compatibility/2006">
              <mc:Choice xmlns:v="urn:schemas-microsoft-com:vml" Requires="v">
                <p:oleObj spid="_x0000_s72719" name="Equation" r:id="rId4" imgW="2908300" imgH="1041400" progId="Equation.3">
                  <p:embed/>
                </p:oleObj>
              </mc:Choice>
              <mc:Fallback>
                <p:oleObj name="Equation" r:id="rId4" imgW="2908300" imgH="1041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613" y="173038"/>
                        <a:ext cx="8715375" cy="3067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2708"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107</a:t>
            </a:r>
          </a:p>
        </p:txBody>
      </p:sp>
    </p:spTree>
  </p:cSld>
  <p:clrMapOvr>
    <a:masterClrMapping/>
  </p:clrMapOvr>
  <p:transition xmlns:p14="http://schemas.microsoft.com/office/powerpoint/2010/mai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idx="4294967295"/>
          </p:nvPr>
        </p:nvSpPr>
        <p:spPr>
          <a:xfrm>
            <a:off x="269875" y="25400"/>
            <a:ext cx="8651875" cy="3025775"/>
          </a:xfrm>
        </p:spPr>
        <p:txBody>
          <a:bodyPr anchor="t"/>
          <a:lstStyle/>
          <a:p>
            <a:pPr algn="l">
              <a:spcAft>
                <a:spcPts val="3000"/>
              </a:spcAft>
            </a:pPr>
            <a:r>
              <a:rPr lang="en-US">
                <a:solidFill>
                  <a:schemeClr val="tx1"/>
                </a:solidFill>
                <a:latin typeface="Arial" charset="0"/>
                <a:ea typeface="ヒラギノ角ゴ Pro W3" charset="0"/>
                <a:cs typeface="ヒラギノ角ゴ Pro W3" charset="0"/>
              </a:rPr>
              <a:t>Consider a particle in 3D. </a:t>
            </a:r>
            <a:br>
              <a:rPr lang="en-US">
                <a:solidFill>
                  <a:schemeClr val="tx1"/>
                </a:solidFill>
                <a:latin typeface="Arial" charset="0"/>
                <a:ea typeface="ヒラギノ角ゴ Pro W3" charset="0"/>
                <a:cs typeface="ヒラギノ角ゴ Pro W3" charset="0"/>
              </a:rPr>
            </a:br>
            <a:r>
              <a:rPr lang="en-US">
                <a:solidFill>
                  <a:srgbClr val="000090"/>
                </a:solidFill>
                <a:latin typeface="Arial" charset="0"/>
                <a:ea typeface="ヒラギノ角ゴ Pro W3" charset="0"/>
                <a:cs typeface="ヒラギノ角ゴ Pro W3" charset="0"/>
              </a:rPr>
              <a:t>Is there a state where the result of position in the y-direction and momentum in the z-direction can </a:t>
            </a:r>
            <a:r>
              <a:rPr lang="en-US" i="1">
                <a:solidFill>
                  <a:srgbClr val="000090"/>
                </a:solidFill>
                <a:latin typeface="Arial" charset="0"/>
                <a:ea typeface="ヒラギノ角ゴ Pro W3" charset="0"/>
                <a:cs typeface="ヒラギノ角ゴ Pro W3" charset="0"/>
              </a:rPr>
              <a:t>both</a:t>
            </a:r>
            <a:r>
              <a:rPr lang="en-US">
                <a:solidFill>
                  <a:srgbClr val="000090"/>
                </a:solidFill>
                <a:latin typeface="Arial" charset="0"/>
                <a:ea typeface="ヒラギノ角ゴ Pro W3" charset="0"/>
                <a:cs typeface="ヒラギノ角ゴ Pro W3" charset="0"/>
              </a:rPr>
              <a:t> be predicted with 100% accuracy?</a:t>
            </a:r>
          </a:p>
        </p:txBody>
      </p:sp>
      <p:sp>
        <p:nvSpPr>
          <p:cNvPr id="19459" name="Content Placeholder 2"/>
          <p:cNvSpPr>
            <a:spLocks noGrp="1"/>
          </p:cNvSpPr>
          <p:nvPr>
            <p:ph idx="4294967295"/>
          </p:nvPr>
        </p:nvSpPr>
        <p:spPr>
          <a:xfrm>
            <a:off x="241300" y="2840038"/>
            <a:ext cx="8304213" cy="2230437"/>
          </a:xfrm>
        </p:spPr>
        <p:txBody>
          <a:bodyPr/>
          <a:lstStyle/>
          <a:p>
            <a:pPr marL="514350" indent="-514350">
              <a:buFontTx/>
              <a:buAutoNum type="alphaUcParenR"/>
            </a:pPr>
            <a:r>
              <a:rPr lang="en-US">
                <a:latin typeface="Lucida Grande" charset="0"/>
                <a:ea typeface="ヒラギノ角ゴ Pro W3" charset="0"/>
                <a:cs typeface="ヒラギノ角ゴ Pro W3" charset="0"/>
              </a:rPr>
              <a:t>Yes, </a:t>
            </a:r>
            <a:r>
              <a:rPr lang="en-US" i="1">
                <a:latin typeface="Lucida Grande" charset="0"/>
                <a:ea typeface="ヒラギノ角ゴ Pro W3" charset="0"/>
                <a:cs typeface="ヒラギノ角ゴ Pro W3" charset="0"/>
              </a:rPr>
              <a:t>every state</a:t>
            </a:r>
            <a:endParaRPr lang="en-US">
              <a:latin typeface="Lucida Grande" charset="0"/>
              <a:ea typeface="ヒラギノ角ゴ Pro W3" charset="0"/>
              <a:cs typeface="ヒラギノ角ゴ Pro W3" charset="0"/>
            </a:endParaRPr>
          </a:p>
          <a:p>
            <a:pPr marL="514350" indent="-514350"/>
            <a:r>
              <a:rPr lang="en-US">
                <a:latin typeface="Lucida Grande" charset="0"/>
                <a:ea typeface="ヒラギノ角ゴ Pro W3" charset="0"/>
                <a:cs typeface="ヒラギノ角ゴ Pro W3" charset="0"/>
              </a:rPr>
              <a:t>B) Yes, at least one state (but </a:t>
            </a:r>
            <a:r>
              <a:rPr lang="en-US" i="1">
                <a:latin typeface="Lucida Grande" charset="0"/>
                <a:ea typeface="ヒラギノ角ゴ Pro W3" charset="0"/>
                <a:cs typeface="ヒラギノ角ゴ Pro W3" charset="0"/>
              </a:rPr>
              <a:t>not</a:t>
            </a:r>
            <a:r>
              <a:rPr lang="en-US">
                <a:latin typeface="Lucida Grande" charset="0"/>
                <a:ea typeface="ヒラギノ角ゴ Pro W3" charset="0"/>
                <a:cs typeface="ヒラギノ角ゴ Pro W3" charset="0"/>
              </a:rPr>
              <a:t> all)</a:t>
            </a:r>
          </a:p>
          <a:p>
            <a:pPr marL="514350" indent="-514350"/>
            <a:r>
              <a:rPr lang="en-US">
                <a:latin typeface="Lucida Grande" charset="0"/>
                <a:ea typeface="ヒラギノ角ゴ Pro W3" charset="0"/>
                <a:cs typeface="ヒラギノ角ゴ Pro W3" charset="0"/>
              </a:rPr>
              <a:t>C) No, there is </a:t>
            </a:r>
            <a:r>
              <a:rPr lang="en-US" i="1">
                <a:latin typeface="Lucida Grande" charset="0"/>
                <a:ea typeface="ヒラギノ角ゴ Pro W3" charset="0"/>
                <a:cs typeface="ヒラギノ角ゴ Pro W3" charset="0"/>
              </a:rPr>
              <a:t>no</a:t>
            </a:r>
            <a:r>
              <a:rPr lang="en-US">
                <a:latin typeface="Lucida Grande" charset="0"/>
                <a:ea typeface="ヒラギノ角ゴ Pro W3" charset="0"/>
                <a:cs typeface="ヒラギノ角ゴ Pro W3" charset="0"/>
              </a:rPr>
              <a:t> such state</a:t>
            </a:r>
          </a:p>
          <a:p>
            <a:pPr marL="514350" indent="-514350"/>
            <a:r>
              <a:rPr lang="en-US">
                <a:latin typeface="Lucida Grande" charset="0"/>
                <a:ea typeface="ヒラギノ角ゴ Pro W3" charset="0"/>
                <a:cs typeface="ヒラギノ角ゴ Pro W3" charset="0"/>
              </a:rPr>
              <a:t>D) Yes, but only for free particles</a:t>
            </a:r>
          </a:p>
          <a:p>
            <a:pPr marL="514350" indent="-514350"/>
            <a:r>
              <a:rPr lang="en-US">
                <a:latin typeface="Lucida Grande" charset="0"/>
                <a:ea typeface="ヒラギノ角ゴ Pro W3" charset="0"/>
                <a:cs typeface="ヒラギノ角ゴ Pro W3" charset="0"/>
              </a:rPr>
              <a:t>E) Yes, but only for a spherically symmetric potential (not just free particles)</a:t>
            </a:r>
          </a:p>
        </p:txBody>
      </p:sp>
      <p:sp>
        <p:nvSpPr>
          <p:cNvPr id="1946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94</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Content Placeholder 2"/>
          <p:cNvSpPr>
            <a:spLocks noGrp="1"/>
          </p:cNvSpPr>
          <p:nvPr>
            <p:ph idx="4294967295"/>
          </p:nvPr>
        </p:nvSpPr>
        <p:spPr>
          <a:xfrm>
            <a:off x="228600" y="4470400"/>
            <a:ext cx="8732838" cy="2176463"/>
          </a:xfrm>
        </p:spPr>
        <p:txBody>
          <a:bodyPr/>
          <a:lstStyle/>
          <a:p>
            <a:pPr marL="514350" indent="-514350"/>
            <a:r>
              <a:rPr lang="en-US">
                <a:latin typeface="Lucida Grande" charset="0"/>
                <a:ea typeface="ヒラギノ角ゴ Pro W3" charset="0"/>
                <a:cs typeface="ヒラギノ角ゴ Pro W3" charset="0"/>
              </a:rPr>
              <a:t> Recall that x = r sin θ cos φ</a:t>
            </a:r>
          </a:p>
        </p:txBody>
      </p:sp>
      <p:graphicFrame>
        <p:nvGraphicFramePr>
          <p:cNvPr id="74754" name="Object 2"/>
          <p:cNvGraphicFramePr>
            <a:graphicFrameLocks noChangeAspect="1"/>
          </p:cNvGraphicFramePr>
          <p:nvPr/>
        </p:nvGraphicFramePr>
        <p:xfrm>
          <a:off x="2749550" y="2032000"/>
          <a:ext cx="3857625" cy="1547813"/>
        </p:xfrm>
        <a:graphic>
          <a:graphicData uri="http://schemas.openxmlformats.org/presentationml/2006/ole">
            <mc:AlternateContent xmlns:mc="http://schemas.openxmlformats.org/markup-compatibility/2006">
              <mc:Choice xmlns:v="urn:schemas-microsoft-com:vml" Requires="v">
                <p:oleObj spid="_x0000_s74768" name="Equation" r:id="rId4" imgW="965200" imgH="393700" progId="Equation.3">
                  <p:embed/>
                </p:oleObj>
              </mc:Choice>
              <mc:Fallback>
                <p:oleObj name="Equation" r:id="rId4" imgW="965200" imgH="393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9550" y="2032000"/>
                        <a:ext cx="3857625" cy="1547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4756"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108</a:t>
            </a:r>
          </a:p>
        </p:txBody>
      </p:sp>
      <p:sp>
        <p:nvSpPr>
          <p:cNvPr id="74757" name="Title 1"/>
          <p:cNvSpPr>
            <a:spLocks noGrp="1"/>
          </p:cNvSpPr>
          <p:nvPr>
            <p:ph type="title"/>
          </p:nvPr>
        </p:nvSpPr>
        <p:spPr>
          <a:xfrm>
            <a:off x="314325" y="363538"/>
            <a:ext cx="8651875" cy="1330325"/>
          </a:xfrm>
        </p:spPr>
        <p:txBody>
          <a:bodyPr anchor="t"/>
          <a:lstStyle/>
          <a:p>
            <a:r>
              <a:rPr lang="en-US" sz="4000">
                <a:latin typeface="Arial" charset="0"/>
                <a:ea typeface="ヒラギノ角ゴ Pro W3" charset="0"/>
                <a:cs typeface="ヒラギノ角ゴ Pro W3" charset="0"/>
              </a:rPr>
              <a:t>True (A) or False (B)</a:t>
            </a:r>
          </a:p>
        </p:txBody>
      </p:sp>
    </p:spTree>
  </p:cSld>
  <p:clrMapOvr>
    <a:masterClrMapping/>
  </p:clrMapOvr>
  <p:transition xmlns:p14="http://schemas.microsoft.com/office/powerpoint/2010/mai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TextBox 4"/>
          <p:cNvSpPr txBox="1">
            <a:spLocks noChangeArrowheads="1"/>
          </p:cNvSpPr>
          <p:nvPr/>
        </p:nvSpPr>
        <p:spPr bwMode="auto">
          <a:xfrm>
            <a:off x="0" y="6624638"/>
            <a:ext cx="412750"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116</a:t>
            </a:r>
          </a:p>
        </p:txBody>
      </p:sp>
      <p:sp>
        <p:nvSpPr>
          <p:cNvPr id="76805" name="Rectangle 4"/>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76806" name="Rectangle 7"/>
          <p:cNvSpPr>
            <a:spLocks noChangeArrowheads="1"/>
          </p:cNvSpPr>
          <p:nvPr/>
        </p:nvSpPr>
        <p:spPr bwMode="auto">
          <a:xfrm>
            <a:off x="149225" y="260350"/>
            <a:ext cx="8994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Apart from normalization, the spherical harmonic</a:t>
            </a:r>
            <a:r>
              <a:rPr lang="en-US"/>
              <a:t> </a:t>
            </a:r>
          </a:p>
        </p:txBody>
      </p:sp>
      <p:sp>
        <p:nvSpPr>
          <p:cNvPr id="76807" name="Rectangle 9"/>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76802" name="Object 2"/>
          <p:cNvGraphicFramePr>
            <a:graphicFrameLocks noChangeAspect="1"/>
          </p:cNvGraphicFramePr>
          <p:nvPr/>
        </p:nvGraphicFramePr>
        <p:xfrm>
          <a:off x="1638300" y="866775"/>
          <a:ext cx="6262688" cy="838200"/>
        </p:xfrm>
        <a:graphic>
          <a:graphicData uri="http://schemas.openxmlformats.org/presentationml/2006/ole">
            <mc:AlternateContent xmlns:mc="http://schemas.openxmlformats.org/markup-compatibility/2006">
              <mc:Choice xmlns:v="urn:schemas-microsoft-com:vml" Requires="v">
                <p:oleObj spid="_x0000_s76828" r:id="rId4" imgW="1778000" imgH="241300" progId="Equation.DSMT4">
                  <p:embed/>
                </p:oleObj>
              </mc:Choice>
              <mc:Fallback>
                <p:oleObj r:id="rId4" imgW="1778000" imgH="2413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8300" y="866775"/>
                        <a:ext cx="6262688" cy="838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8" name="Rectangle 12"/>
          <p:cNvSpPr>
            <a:spLocks noChangeArrowheads="1"/>
          </p:cNvSpPr>
          <p:nvPr/>
        </p:nvSpPr>
        <p:spPr bwMode="auto">
          <a:xfrm>
            <a:off x="0" y="1993900"/>
            <a:ext cx="78994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cs typeface="Times New Roman" charset="0"/>
              </a:rPr>
              <a:t>The zero-angular momentum state</a:t>
            </a:r>
            <a:endParaRPr lang="en-US" sz="3200">
              <a:solidFill>
                <a:schemeClr val="accent2"/>
              </a:solidFill>
            </a:endParaRPr>
          </a:p>
        </p:txBody>
      </p:sp>
      <p:graphicFrame>
        <p:nvGraphicFramePr>
          <p:cNvPr id="76803" name="Object 3"/>
          <p:cNvGraphicFramePr>
            <a:graphicFrameLocks noChangeAspect="1"/>
          </p:cNvGraphicFramePr>
          <p:nvPr/>
        </p:nvGraphicFramePr>
        <p:xfrm>
          <a:off x="6438900" y="1835150"/>
          <a:ext cx="762000" cy="852488"/>
        </p:xfrm>
        <a:graphic>
          <a:graphicData uri="http://schemas.openxmlformats.org/presentationml/2006/ole">
            <mc:AlternateContent xmlns:mc="http://schemas.openxmlformats.org/markup-compatibility/2006">
              <mc:Choice xmlns:v="urn:schemas-microsoft-com:vml" Requires="v">
                <p:oleObj spid="_x0000_s76829" r:id="rId6" imgW="215713" imgH="241091" progId="Equation.DSMT4">
                  <p:embed/>
                </p:oleObj>
              </mc:Choice>
              <mc:Fallback>
                <p:oleObj r:id="rId6" imgW="215713" imgH="241091"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38900" y="1835150"/>
                        <a:ext cx="762000" cy="852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6809" name="Rectangle 14"/>
          <p:cNvSpPr>
            <a:spLocks noChangeArrowheads="1"/>
          </p:cNvSpPr>
          <p:nvPr/>
        </p:nvSpPr>
        <p:spPr bwMode="auto">
          <a:xfrm>
            <a:off x="0" y="3095625"/>
            <a:ext cx="889635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has no θ, Φ dependence: it is a constant  </a:t>
            </a:r>
          </a:p>
          <a:p>
            <a:pPr marL="457200" indent="-457200"/>
            <a:endParaRPr lang="en-US" sz="3200"/>
          </a:p>
          <a:p>
            <a:pPr marL="457200" indent="-457200"/>
            <a:r>
              <a:rPr lang="en-US" sz="3200"/>
              <a:t>B) depends on  θ only; it has no Φ dependence</a:t>
            </a:r>
          </a:p>
          <a:p>
            <a:pPr marL="457200" indent="-457200"/>
            <a:endParaRPr lang="en-US" sz="3200"/>
          </a:p>
          <a:p>
            <a:pPr marL="457200" indent="-457200"/>
            <a:r>
              <a:rPr lang="en-US" sz="3200"/>
              <a:t>C) depends on  Φ only; it has no θ  dependence</a:t>
            </a:r>
          </a:p>
          <a:p>
            <a:pPr marL="457200" indent="-457200"/>
            <a:endParaRPr lang="en-US" sz="3200"/>
          </a:p>
          <a:p>
            <a:pPr marL="457200" indent="-457200"/>
            <a:r>
              <a:rPr lang="en-US" sz="3200"/>
              <a:t>D) depends on both θ and Φ</a:t>
            </a:r>
          </a:p>
        </p:txBody>
      </p:sp>
    </p:spTree>
  </p:cSld>
  <p:clrMapOvr>
    <a:masterClrMapping/>
  </p:clrMapOvr>
  <p:transition xmlns:p14="http://schemas.microsoft.com/office/powerpoint/2010/mai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Content Placeholder 2"/>
          <p:cNvSpPr>
            <a:spLocks noGrp="1"/>
          </p:cNvSpPr>
          <p:nvPr>
            <p:ph idx="4294967295"/>
          </p:nvPr>
        </p:nvSpPr>
        <p:spPr>
          <a:xfrm>
            <a:off x="228600" y="4295775"/>
            <a:ext cx="8732838" cy="2351088"/>
          </a:xfrm>
        </p:spPr>
        <p:txBody>
          <a:bodyPr/>
          <a:lstStyle/>
          <a:p>
            <a:pPr marL="514350" indent="-514350">
              <a:buFontTx/>
              <a:buAutoNum type="alphaUcParenR"/>
            </a:pPr>
            <a:r>
              <a:rPr lang="en-US">
                <a:latin typeface="Lucida Grande" charset="0"/>
                <a:ea typeface="ヒラギノ角ゴ Pro W3" charset="0"/>
                <a:cs typeface="ヒラギノ角ゴ Pro W3" charset="0"/>
              </a:rPr>
              <a:t> zero</a:t>
            </a:r>
          </a:p>
          <a:p>
            <a:pPr marL="514350" indent="-514350">
              <a:buFontTx/>
              <a:buAutoNum type="alphaUcParenR"/>
            </a:pPr>
            <a:r>
              <a:rPr lang="en-US">
                <a:latin typeface="Lucida Grande" charset="0"/>
                <a:ea typeface="ヒラギノ角ゴ Pro W3" charset="0"/>
                <a:cs typeface="ヒラギノ角ゴ Pro W3" charset="0"/>
              </a:rPr>
              <a:t>Non-zero but dependent on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only (independent of r)</a:t>
            </a:r>
          </a:p>
          <a:p>
            <a:pPr marL="514350" indent="-514350">
              <a:buFontTx/>
              <a:buAutoNum type="alphaUcParenR"/>
            </a:pPr>
            <a:r>
              <a:rPr lang="en-US">
                <a:latin typeface="Lucida Grande" charset="0"/>
                <a:ea typeface="ヒラギノ角ゴ Pro W3" charset="0"/>
                <a:cs typeface="ヒラギノ角ゴ Pro W3" charset="0"/>
              </a:rPr>
              <a:t>Non-zero but dependent on r,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and </a:t>
            </a:r>
            <a:r>
              <a:rPr lang="en-US">
                <a:latin typeface="Symbol" charset="0"/>
                <a:ea typeface="ヒラギノ角ゴ Pro W3" charset="0"/>
                <a:cs typeface="ヒラギノ角ゴ Pro W3" charset="0"/>
                <a:sym typeface="Symbol" charset="0"/>
              </a:rPr>
              <a:t></a:t>
            </a:r>
          </a:p>
        </p:txBody>
      </p:sp>
      <p:graphicFrame>
        <p:nvGraphicFramePr>
          <p:cNvPr id="78850" name="Object 2"/>
          <p:cNvGraphicFramePr>
            <a:graphicFrameLocks noChangeAspect="1"/>
          </p:cNvGraphicFramePr>
          <p:nvPr/>
        </p:nvGraphicFramePr>
        <p:xfrm>
          <a:off x="447675" y="115888"/>
          <a:ext cx="8272463" cy="4065587"/>
        </p:xfrm>
        <a:graphic>
          <a:graphicData uri="http://schemas.openxmlformats.org/presentationml/2006/ole">
            <mc:AlternateContent xmlns:mc="http://schemas.openxmlformats.org/markup-compatibility/2006">
              <mc:Choice xmlns:v="urn:schemas-microsoft-com:vml" Requires="v">
                <p:oleObj spid="_x0000_s78863" name="Equation" r:id="rId4" imgW="2946400" imgH="1473200" progId="Equation.3">
                  <p:embed/>
                </p:oleObj>
              </mc:Choice>
              <mc:Fallback>
                <p:oleObj name="Equation" r:id="rId4" imgW="2946400" imgH="147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675" y="115888"/>
                        <a:ext cx="8272463" cy="4065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8852"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109</a:t>
            </a:r>
          </a:p>
        </p:txBody>
      </p:sp>
    </p:spTree>
  </p:cSld>
  <p:clrMapOvr>
    <a:masterClrMapping/>
  </p:clrMapOvr>
  <p:transition xmlns:p14="http://schemas.microsoft.com/office/powerpoint/2010/mai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4294967295"/>
          </p:nvPr>
        </p:nvSpPr>
        <p:spPr>
          <a:xfrm>
            <a:off x="228600" y="3748088"/>
            <a:ext cx="8732838" cy="2898775"/>
          </a:xfrm>
        </p:spPr>
        <p:txBody>
          <a:bodyPr/>
          <a:lstStyle/>
          <a:p>
            <a:pPr marL="514350" indent="-514350">
              <a:buFontTx/>
              <a:buAutoNum type="alphaUcParenR"/>
            </a:pPr>
            <a:r>
              <a:rPr lang="en-US">
                <a:latin typeface="Lucida Grande" charset="0"/>
                <a:ea typeface="ヒラギノ角ゴ Pro W3" charset="0"/>
                <a:cs typeface="ヒラギノ角ゴ Pro W3" charset="0"/>
              </a:rPr>
              <a:t>depends on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only (independent of r)</a:t>
            </a:r>
          </a:p>
          <a:p>
            <a:pPr marL="514350" indent="-514350">
              <a:buFontTx/>
              <a:buAutoNum type="alphaUcParenR"/>
            </a:pPr>
            <a:r>
              <a:rPr lang="en-US">
                <a:latin typeface="Lucida Grande" charset="0"/>
                <a:ea typeface="ヒラギノ角ゴ Pro W3" charset="0"/>
                <a:cs typeface="ヒラギノ角ゴ Pro W3" charset="0"/>
              </a:rPr>
              <a:t>depends on r,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 and </a:t>
            </a:r>
            <a:r>
              <a:rPr lang="en-US">
                <a:latin typeface="Symbol" charset="0"/>
                <a:ea typeface="ヒラギノ角ゴ Pro W3" charset="0"/>
                <a:cs typeface="ヒラギノ角ゴ Pro W3" charset="0"/>
                <a:sym typeface="Symbol" charset="0"/>
              </a:rPr>
              <a:t></a:t>
            </a:r>
          </a:p>
          <a:p>
            <a:pPr marL="514350" indent="-514350">
              <a:buFontTx/>
              <a:buAutoNum type="alphaUcParenR"/>
            </a:pPr>
            <a:r>
              <a:rPr lang="en-US">
                <a:latin typeface="Lucida Grande" charset="0"/>
                <a:ea typeface="ヒラギノ角ゴ Pro W3" charset="0"/>
                <a:cs typeface="ヒラギノ角ゴ Pro W3" charset="0"/>
              </a:rPr>
              <a:t>depends on </a:t>
            </a:r>
            <a:r>
              <a:rPr lang="en-US">
                <a:latin typeface="Symbol" charset="0"/>
                <a:ea typeface="ヒラギノ角ゴ Pro W3" charset="0"/>
                <a:cs typeface="ヒラギノ角ゴ Pro W3" charset="0"/>
                <a:sym typeface="Symbol" charset="0"/>
              </a:rPr>
              <a:t> </a:t>
            </a:r>
            <a:r>
              <a:rPr lang="en-US">
                <a:latin typeface="Lucida Grande" charset="0"/>
                <a:ea typeface="ヒラギノ角ゴ Pro W3" charset="0"/>
                <a:cs typeface="ヒラギノ角ゴ Pro W3" charset="0"/>
              </a:rPr>
              <a:t>only (independent of r, </a:t>
            </a:r>
            <a:r>
              <a:rPr lang="en-US">
                <a:latin typeface="Symbol" charset="0"/>
                <a:ea typeface="ヒラギノ角ゴ Pro W3" charset="0"/>
                <a:cs typeface="ヒラギノ角ゴ Pro W3" charset="0"/>
                <a:sym typeface="Symbol" charset="0"/>
              </a:rPr>
              <a:t></a:t>
            </a:r>
            <a:r>
              <a:rPr lang="en-US">
                <a:latin typeface="Lucida Grande" charset="0"/>
                <a:ea typeface="ヒラギノ角ゴ Pro W3" charset="0"/>
                <a:cs typeface="ヒラギノ角ゴ Pro W3" charset="0"/>
              </a:rPr>
              <a:t>)</a:t>
            </a:r>
            <a:endParaRPr lang="en-US">
              <a:latin typeface="Symbol" charset="0"/>
              <a:ea typeface="ヒラギノ角ゴ Pro W3" charset="0"/>
              <a:cs typeface="ヒラギノ角ゴ Pro W3" charset="0"/>
              <a:sym typeface="Symbol" charset="0"/>
            </a:endParaRPr>
          </a:p>
        </p:txBody>
      </p:sp>
      <p:graphicFrame>
        <p:nvGraphicFramePr>
          <p:cNvPr id="80898" name="Object 2"/>
          <p:cNvGraphicFramePr>
            <a:graphicFrameLocks noChangeAspect="1"/>
          </p:cNvGraphicFramePr>
          <p:nvPr/>
        </p:nvGraphicFramePr>
        <p:xfrm>
          <a:off x="606425" y="725488"/>
          <a:ext cx="7750175" cy="885825"/>
        </p:xfrm>
        <a:graphic>
          <a:graphicData uri="http://schemas.openxmlformats.org/presentationml/2006/ole">
            <mc:AlternateContent xmlns:mc="http://schemas.openxmlformats.org/markup-compatibility/2006">
              <mc:Choice xmlns:v="urn:schemas-microsoft-com:vml" Requires="v">
                <p:oleObj spid="_x0000_s80911" name="Equation" r:id="rId4" imgW="1854200" imgH="215900" progId="Equation.3">
                  <p:embed/>
                </p:oleObj>
              </mc:Choice>
              <mc:Fallback>
                <p:oleObj name="Equation" r:id="rId4" imgW="18542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6425" y="725488"/>
                        <a:ext cx="7750175" cy="885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0900"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110</a:t>
            </a:r>
          </a:p>
        </p:txBody>
      </p:sp>
    </p:spTree>
  </p:cSld>
  <p:clrMapOvr>
    <a:masterClrMapping/>
  </p:clrMapOvr>
  <p:transition xmlns:p14="http://schemas.microsoft.com/office/powerpoint/2010/mai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0" name="Title 1"/>
          <p:cNvSpPr>
            <a:spLocks noGrp="1"/>
          </p:cNvSpPr>
          <p:nvPr>
            <p:ph type="title"/>
          </p:nvPr>
        </p:nvSpPr>
        <p:spPr>
          <a:xfrm>
            <a:off x="195263" y="249238"/>
            <a:ext cx="8748712" cy="3289300"/>
          </a:xfrm>
        </p:spPr>
        <p:txBody>
          <a:bodyPr anchor="t"/>
          <a:lstStyle/>
          <a:p>
            <a:r>
              <a:rPr lang="en-US">
                <a:solidFill>
                  <a:schemeClr val="tx1"/>
                </a:solidFill>
                <a:latin typeface="Arial" charset="0"/>
                <a:ea typeface="ヒラギノ角ゴ Pro W3" charset="0"/>
                <a:cs typeface="ヒラギノ角ゴ Pro W3" charset="0"/>
              </a:rPr>
              <a:t>In classical mechanics, the translational kinetic energy of a particle is p</a:t>
            </a:r>
            <a:r>
              <a:rPr lang="en-US" baseline="30000">
                <a:solidFill>
                  <a:schemeClr val="tx1"/>
                </a:solidFill>
                <a:latin typeface="Arial" charset="0"/>
                <a:ea typeface="ヒラギノ角ゴ Pro W3" charset="0"/>
                <a:cs typeface="ヒラギノ角ゴ Pro W3" charset="0"/>
              </a:rPr>
              <a:t>2</a:t>
            </a:r>
            <a:r>
              <a:rPr lang="en-US">
                <a:solidFill>
                  <a:schemeClr val="tx1"/>
                </a:solidFill>
                <a:latin typeface="Arial" charset="0"/>
                <a:ea typeface="ヒラギノ角ゴ Pro W3" charset="0"/>
                <a:cs typeface="ヒラギノ角ゴ Pro W3" charset="0"/>
              </a:rPr>
              <a:t>/2m.</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What is the classical formula for rotational kinetic energy (where </a:t>
            </a:r>
            <a:r>
              <a:rPr lang="en-US">
                <a:latin typeface="Times New Roman" charset="0"/>
                <a:ea typeface="ヒラギノ角ゴ Pro W3" charset="0"/>
                <a:cs typeface="Times New Roman" charset="0"/>
              </a:rPr>
              <a:t>I</a:t>
            </a:r>
            <a:r>
              <a:rPr lang="en-US">
                <a:latin typeface="Arial" charset="0"/>
                <a:ea typeface="ヒラギノ角ゴ Pro W3" charset="0"/>
                <a:cs typeface="ヒラギノ角ゴ Pro W3" charset="0"/>
              </a:rPr>
              <a:t> is moment-of-inertia)?</a:t>
            </a:r>
            <a:endParaRPr lang="en-US" sz="3200">
              <a:latin typeface="Arial" charset="0"/>
              <a:ea typeface="ヒラギノ角ゴ Pro W3" charset="0"/>
              <a:cs typeface="ヒラギノ角ゴ Pro W3" charset="0"/>
            </a:endParaRPr>
          </a:p>
        </p:txBody>
      </p:sp>
      <p:sp>
        <p:nvSpPr>
          <p:cNvPr id="82951" name="TextBox 4"/>
          <p:cNvSpPr txBox="1">
            <a:spLocks noChangeArrowheads="1"/>
          </p:cNvSpPr>
          <p:nvPr/>
        </p:nvSpPr>
        <p:spPr bwMode="auto">
          <a:xfrm>
            <a:off x="0" y="6642100"/>
            <a:ext cx="39528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112</a:t>
            </a:r>
          </a:p>
        </p:txBody>
      </p:sp>
      <p:graphicFrame>
        <p:nvGraphicFramePr>
          <p:cNvPr id="82946" name="Object 2"/>
          <p:cNvGraphicFramePr>
            <a:graphicFrameLocks noChangeAspect="1"/>
          </p:cNvGraphicFramePr>
          <p:nvPr/>
        </p:nvGraphicFramePr>
        <p:xfrm>
          <a:off x="400050" y="3656013"/>
          <a:ext cx="1876425" cy="1247775"/>
        </p:xfrm>
        <a:graphic>
          <a:graphicData uri="http://schemas.openxmlformats.org/presentationml/2006/ole">
            <mc:AlternateContent xmlns:mc="http://schemas.openxmlformats.org/markup-compatibility/2006">
              <mc:Choice xmlns:v="urn:schemas-microsoft-com:vml" Requires="v">
                <p:oleObj spid="_x0000_s82986" name="Equation" r:id="rId4" imgW="546100" imgH="368300" progId="Equation.3">
                  <p:embed/>
                </p:oleObj>
              </mc:Choice>
              <mc:Fallback>
                <p:oleObj name="Equation" r:id="rId4" imgW="546100" imgH="3683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050" y="3656013"/>
                        <a:ext cx="1876425" cy="1247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82947" name="Object 3"/>
          <p:cNvGraphicFramePr>
            <a:graphicFrameLocks noChangeAspect="1"/>
          </p:cNvGraphicFramePr>
          <p:nvPr/>
        </p:nvGraphicFramePr>
        <p:xfrm>
          <a:off x="2960688" y="3614738"/>
          <a:ext cx="1395412" cy="1330325"/>
        </p:xfrm>
        <a:graphic>
          <a:graphicData uri="http://schemas.openxmlformats.org/presentationml/2006/ole">
            <mc:AlternateContent xmlns:mc="http://schemas.openxmlformats.org/markup-compatibility/2006">
              <mc:Choice xmlns:v="urn:schemas-microsoft-com:vml" Requires="v">
                <p:oleObj spid="_x0000_s82987" name="Equation" r:id="rId6" imgW="406400" imgH="393700" progId="Equation.3">
                  <p:embed/>
                </p:oleObj>
              </mc:Choice>
              <mc:Fallback>
                <p:oleObj name="Equation" r:id="rId6" imgW="406400" imgH="3937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60688" y="3614738"/>
                        <a:ext cx="1395412" cy="133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82948" name="Object 4"/>
          <p:cNvGraphicFramePr>
            <a:graphicFrameLocks noChangeAspect="1"/>
          </p:cNvGraphicFramePr>
          <p:nvPr/>
        </p:nvGraphicFramePr>
        <p:xfrm>
          <a:off x="4857750" y="4022725"/>
          <a:ext cx="1308100" cy="514350"/>
        </p:xfrm>
        <a:graphic>
          <a:graphicData uri="http://schemas.openxmlformats.org/presentationml/2006/ole">
            <mc:AlternateContent xmlns:mc="http://schemas.openxmlformats.org/markup-compatibility/2006">
              <mc:Choice xmlns:v="urn:schemas-microsoft-com:vml" Requires="v">
                <p:oleObj spid="_x0000_s82988" name="Equation" r:id="rId8" imgW="381000" imgH="152400" progId="Equation.3">
                  <p:embed/>
                </p:oleObj>
              </mc:Choice>
              <mc:Fallback>
                <p:oleObj name="Equation" r:id="rId8" imgW="381000" imgH="1524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57750" y="4022725"/>
                        <a:ext cx="1308100" cy="514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82949" name="Object 5"/>
          <p:cNvGraphicFramePr>
            <a:graphicFrameLocks noChangeAspect="1"/>
          </p:cNvGraphicFramePr>
          <p:nvPr/>
        </p:nvGraphicFramePr>
        <p:xfrm>
          <a:off x="6746875" y="3957638"/>
          <a:ext cx="1657350" cy="644525"/>
        </p:xfrm>
        <a:graphic>
          <a:graphicData uri="http://schemas.openxmlformats.org/presentationml/2006/ole">
            <mc:AlternateContent xmlns:mc="http://schemas.openxmlformats.org/markup-compatibility/2006">
              <mc:Choice xmlns:v="urn:schemas-microsoft-com:vml" Requires="v">
                <p:oleObj spid="_x0000_s82989" name="Equation" r:id="rId10" imgW="482600" imgH="190500" progId="Equation.3">
                  <p:embed/>
                </p:oleObj>
              </mc:Choice>
              <mc:Fallback>
                <p:oleObj name="Equation" r:id="rId10" imgW="482600" imgH="1905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46875" y="3957638"/>
                        <a:ext cx="1657350" cy="644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Content Placeholder 2"/>
          <p:cNvSpPr>
            <a:spLocks noGrp="1"/>
          </p:cNvSpPr>
          <p:nvPr>
            <p:ph idx="4294967295"/>
          </p:nvPr>
        </p:nvSpPr>
        <p:spPr>
          <a:xfrm>
            <a:off x="76200" y="2027238"/>
            <a:ext cx="8732838" cy="2898775"/>
          </a:xfrm>
        </p:spPr>
        <p:txBody>
          <a:bodyPr/>
          <a:lstStyle/>
          <a:p>
            <a:pPr marL="514350" indent="-514350">
              <a:buFontTx/>
              <a:buAutoNum type="alphaUcParenR"/>
            </a:pPr>
            <a:r>
              <a:rPr lang="en-US">
                <a:latin typeface="Lucida Grande" charset="0"/>
                <a:ea typeface="ヒラギノ角ゴ Pro W3" charset="0"/>
                <a:cs typeface="ヒラギノ角ゴ Pro W3" charset="0"/>
              </a:rPr>
              <a:t>[</a:t>
            </a:r>
            <a:r>
              <a:rPr lang="en-US">
                <a:latin typeface="Lucida Grande" charset="0"/>
                <a:ea typeface="ＭＳ Ｐゴシック" charset="0"/>
                <a:cs typeface="ＭＳ Ｐゴシック" charset="0"/>
              </a:rPr>
              <a:t>a</a:t>
            </a:r>
            <a:r>
              <a:rPr lang="en-US" baseline="-25000">
                <a:latin typeface="Lucida Grande" charset="0"/>
                <a:ea typeface="ＭＳ Ｐゴシック" charset="0"/>
                <a:cs typeface="ＭＳ Ｐゴシック" charset="0"/>
              </a:rPr>
              <a:t>-</a:t>
            </a:r>
            <a:r>
              <a:rPr lang="en-US">
                <a:latin typeface="Lucida Grande" charset="0"/>
                <a:ea typeface="ヒラギノ角ゴ Pro W3" charset="0"/>
                <a:cs typeface="ヒラギノ角ゴ Pro W3" charset="0"/>
              </a:rPr>
              <a:t>,a</a:t>
            </a:r>
            <a:r>
              <a:rPr lang="en-US" baseline="-25000">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]=1</a:t>
            </a:r>
          </a:p>
          <a:p>
            <a:pPr marL="514350" indent="-514350"/>
            <a:r>
              <a:rPr lang="en-US">
                <a:latin typeface="Lucida Grande" charset="0"/>
                <a:ea typeface="ヒラギノ角ゴ Pro W3" charset="0"/>
                <a:cs typeface="ヒラギノ角ゴ Pro W3" charset="0"/>
              </a:rPr>
              <a:t>B) </a:t>
            </a:r>
            <a:r>
              <a:rPr lang="en-US">
                <a:latin typeface="Lucida Grande" charset="0"/>
                <a:ea typeface="ＭＳ Ｐゴシック" charset="0"/>
                <a:cs typeface="ＭＳ Ｐゴシック" charset="0"/>
              </a:rPr>
              <a:t>ħω a</a:t>
            </a:r>
            <a:r>
              <a:rPr lang="en-US" baseline="-25000">
                <a:latin typeface="Lucida Grande" charset="0"/>
                <a:ea typeface="ＭＳ Ｐゴシック" charset="0"/>
                <a:cs typeface="ＭＳ Ｐゴシック" charset="0"/>
              </a:rPr>
              <a:t>- </a:t>
            </a:r>
            <a:r>
              <a:rPr lang="en-US">
                <a:latin typeface="Lucida Grande" charset="0"/>
                <a:ea typeface="ヒラギノ角ゴ Pro W3" charset="0"/>
                <a:cs typeface="ヒラギノ角ゴ Pro W3" charset="0"/>
              </a:rPr>
              <a:t>|u</a:t>
            </a:r>
            <a:r>
              <a:rPr lang="en-US" baseline="-25000">
                <a:latin typeface="Lucida Grande" charset="0"/>
                <a:ea typeface="ヒラギノ角ゴ Pro W3" charset="0"/>
                <a:cs typeface="ヒラギノ角ゴ Pro W3" charset="0"/>
              </a:rPr>
              <a:t>0</a:t>
            </a:r>
            <a:r>
              <a:rPr lang="en-US">
                <a:latin typeface="Lucida Grande" charset="0"/>
                <a:ea typeface="ヒラギノ角ゴ Pro W3" charset="0"/>
                <a:cs typeface="ヒラギノ角ゴ Pro W3" charset="0"/>
              </a:rPr>
              <a:t>&gt;  = 0</a:t>
            </a:r>
          </a:p>
          <a:p>
            <a:pPr marL="514350" indent="-514350"/>
            <a:r>
              <a:rPr lang="en-US">
                <a:latin typeface="Lucida Grande" charset="0"/>
                <a:ea typeface="ヒラギノ角ゴ Pro W3" charset="0"/>
                <a:cs typeface="ヒラギノ角ゴ Pro W3" charset="0"/>
              </a:rPr>
              <a:t>C) </a:t>
            </a:r>
            <a:r>
              <a:rPr lang="en-US">
                <a:latin typeface="Lucida Grande" charset="0"/>
                <a:ea typeface="ＭＳ Ｐゴシック" charset="0"/>
                <a:cs typeface="ＭＳ Ｐゴシック" charset="0"/>
              </a:rPr>
              <a:t>ħω (a</a:t>
            </a:r>
            <a:r>
              <a:rPr lang="en-US" baseline="-25000">
                <a:latin typeface="Lucida Grande" charset="0"/>
                <a:ea typeface="ＭＳ Ｐゴシック" charset="0"/>
                <a:cs typeface="ＭＳ Ｐゴシック" charset="0"/>
              </a:rPr>
              <a:t>-</a:t>
            </a:r>
            <a:r>
              <a:rPr lang="en-US">
                <a:latin typeface="Lucida Grande" charset="0"/>
                <a:ea typeface="ヒラギノ角ゴ Pro W3" charset="0"/>
                <a:cs typeface="ヒラギノ角ゴ Pro W3" charset="0"/>
              </a:rPr>
              <a:t>)</a:t>
            </a:r>
            <a:r>
              <a:rPr lang="en-US" baseline="30000">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 = </a:t>
            </a:r>
            <a:r>
              <a:rPr lang="en-US">
                <a:latin typeface="Lucida Grande" charset="0"/>
                <a:ea typeface="ＭＳ Ｐゴシック" charset="0"/>
                <a:cs typeface="ＭＳ Ｐゴシック" charset="0"/>
              </a:rPr>
              <a:t>ħω (a</a:t>
            </a:r>
            <a:r>
              <a:rPr lang="en-US" baseline="-25000">
                <a:latin typeface="Lucida Grande" charset="0"/>
                <a:ea typeface="ＭＳ Ｐゴシック" charset="0"/>
                <a:cs typeface="ＭＳ Ｐゴシック" charset="0"/>
              </a:rPr>
              <a:t>+</a:t>
            </a:r>
            <a:r>
              <a:rPr lang="en-US">
                <a:latin typeface="Lucida Grande" charset="0"/>
                <a:ea typeface="ヒラギノ角ゴ Pro W3" charset="0"/>
                <a:cs typeface="ヒラギノ角ゴ Pro W3" charset="0"/>
              </a:rPr>
              <a:t>)</a:t>
            </a:r>
          </a:p>
          <a:p>
            <a:pPr marL="514350" indent="-514350"/>
            <a:r>
              <a:rPr lang="en-US">
                <a:latin typeface="Lucida Grande" charset="0"/>
                <a:ea typeface="ヒラギノ角ゴ Pro W3" charset="0"/>
                <a:cs typeface="ヒラギノ角ゴ Pro W3" charset="0"/>
              </a:rPr>
              <a:t>D)</a:t>
            </a:r>
            <a:r>
              <a:rPr lang="en-US">
                <a:latin typeface="Lucida Grande" charset="0"/>
                <a:ea typeface="ＭＳ Ｐゴシック" charset="0"/>
                <a:cs typeface="ＭＳ Ｐゴシック" charset="0"/>
              </a:rPr>
              <a:t> H</a:t>
            </a:r>
            <a:r>
              <a:rPr lang="en-US">
                <a:latin typeface="Lucida Grande" charset="0"/>
                <a:ea typeface="ヒラギノ角ゴ Pro W3" charset="0"/>
                <a:cs typeface="ヒラギノ角ゴ Pro W3" charset="0"/>
              </a:rPr>
              <a:t>|u</a:t>
            </a:r>
            <a:r>
              <a:rPr lang="en-US" baseline="-25000">
                <a:latin typeface="Lucida Grande" charset="0"/>
                <a:ea typeface="ヒラギノ角ゴ Pro W3" charset="0"/>
                <a:cs typeface="ヒラギノ角ゴ Pro W3" charset="0"/>
              </a:rPr>
              <a:t>n-1</a:t>
            </a:r>
            <a:r>
              <a:rPr lang="en-US">
                <a:latin typeface="Lucida Grande" charset="0"/>
                <a:ea typeface="ヒラギノ角ゴ Pro W3" charset="0"/>
                <a:cs typeface="ヒラギノ角ゴ Pro W3" charset="0"/>
              </a:rPr>
              <a:t>&gt;  = </a:t>
            </a:r>
            <a:r>
              <a:rPr lang="en-US">
                <a:latin typeface="Lucida Grande" charset="0"/>
                <a:ea typeface="ＭＳ Ｐゴシック" charset="0"/>
                <a:cs typeface="ＭＳ Ｐゴシック" charset="0"/>
              </a:rPr>
              <a:t>ħω(n-1/2) </a:t>
            </a:r>
            <a:r>
              <a:rPr lang="en-US">
                <a:latin typeface="Lucida Grande" charset="0"/>
                <a:ea typeface="ヒラギノ角ゴ Pro W3" charset="0"/>
                <a:cs typeface="ヒラギノ角ゴ Pro W3" charset="0"/>
              </a:rPr>
              <a:t>|u</a:t>
            </a:r>
            <a:r>
              <a:rPr lang="en-US" baseline="-25000">
                <a:latin typeface="Lucida Grande" charset="0"/>
                <a:ea typeface="ヒラギノ角ゴ Pro W3" charset="0"/>
                <a:cs typeface="ヒラギノ角ゴ Pro W3" charset="0"/>
              </a:rPr>
              <a:t>n-1</a:t>
            </a:r>
            <a:r>
              <a:rPr lang="en-US">
                <a:latin typeface="Lucida Grande" charset="0"/>
                <a:ea typeface="ヒラギノ角ゴ Pro W3" charset="0"/>
                <a:cs typeface="ヒラギノ角ゴ Pro W3" charset="0"/>
              </a:rPr>
              <a:t>&gt;</a:t>
            </a:r>
          </a:p>
          <a:p>
            <a:pPr marL="514350" indent="-514350"/>
            <a:r>
              <a:rPr lang="en-US">
                <a:latin typeface="Lucida Grande" charset="0"/>
                <a:ea typeface="ヒラギノ角ゴ Pro W3" charset="0"/>
                <a:cs typeface="ヒラギノ角ゴ Pro W3" charset="0"/>
                <a:sym typeface="Symbol" charset="0"/>
              </a:rPr>
              <a:t>E) </a:t>
            </a:r>
            <a:r>
              <a:rPr lang="en-US">
                <a:latin typeface="Lucida Grande" charset="0"/>
                <a:ea typeface="ヒラギノ角ゴ Pro W3" charset="0"/>
                <a:cs typeface="ヒラギノ角ゴ Pro W3" charset="0"/>
              </a:rPr>
              <a:t>[</a:t>
            </a:r>
            <a:r>
              <a:rPr lang="en-US">
                <a:latin typeface="Lucida Grande" charset="0"/>
                <a:ea typeface="ＭＳ Ｐゴシック" charset="0"/>
                <a:cs typeface="ＭＳ Ｐゴシック" charset="0"/>
              </a:rPr>
              <a:t>H</a:t>
            </a:r>
            <a:r>
              <a:rPr lang="en-US">
                <a:latin typeface="Lucida Grande" charset="0"/>
                <a:ea typeface="ヒラギノ角ゴ Pro W3" charset="0"/>
                <a:cs typeface="ヒラギノ角ゴ Pro W3" charset="0"/>
              </a:rPr>
              <a:t>,a</a:t>
            </a:r>
            <a:r>
              <a:rPr lang="en-US" baseline="-25000">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a:t>
            </a:r>
            <a:r>
              <a:rPr lang="en-US">
                <a:latin typeface="Lucida Grande" charset="0"/>
                <a:ea typeface="ＭＳ Ｐゴシック" charset="0"/>
                <a:cs typeface="ＭＳ Ｐゴシック" charset="0"/>
              </a:rPr>
              <a:t>ħω a</a:t>
            </a:r>
            <a:r>
              <a:rPr lang="en-US" baseline="-25000">
                <a:latin typeface="Lucida Grande" charset="0"/>
                <a:ea typeface="ＭＳ Ｐゴシック" charset="0"/>
                <a:cs typeface="ＭＳ Ｐゴシック" charset="0"/>
              </a:rPr>
              <a:t>-</a:t>
            </a:r>
            <a:endParaRPr lang="en-US">
              <a:latin typeface="Lucida Grande" charset="0"/>
              <a:ea typeface="ヒラギノ角ゴ Pro W3" charset="0"/>
              <a:cs typeface="ヒラギノ角ゴ Pro W3" charset="0"/>
            </a:endParaRPr>
          </a:p>
          <a:p>
            <a:pPr marL="514350" indent="-514350"/>
            <a:endParaRPr lang="en-US">
              <a:latin typeface="Symbol" charset="0"/>
              <a:ea typeface="ヒラギノ角ゴ Pro W3" charset="0"/>
              <a:cs typeface="ヒラギノ角ゴ Pro W3" charset="0"/>
              <a:sym typeface="Symbol" charset="0"/>
            </a:endParaRPr>
          </a:p>
        </p:txBody>
      </p:sp>
      <p:sp>
        <p:nvSpPr>
          <p:cNvPr id="84995" name="TextBox 4"/>
          <p:cNvSpPr txBox="1">
            <a:spLocks noChangeArrowheads="1"/>
          </p:cNvSpPr>
          <p:nvPr/>
        </p:nvSpPr>
        <p:spPr bwMode="auto">
          <a:xfrm>
            <a:off x="107950" y="139700"/>
            <a:ext cx="891222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In the 1D Simple Harmonic Oscillator, </a:t>
            </a:r>
            <a:r>
              <a:rPr lang="en-US" sz="3200">
                <a:solidFill>
                  <a:srgbClr val="000090"/>
                </a:solidFill>
              </a:rPr>
              <a:t>which formula below tells us that the operator a</a:t>
            </a:r>
            <a:r>
              <a:rPr lang="en-US" sz="3200" baseline="-25000">
                <a:solidFill>
                  <a:srgbClr val="000090"/>
                </a:solidFill>
              </a:rPr>
              <a:t>-</a:t>
            </a:r>
            <a:r>
              <a:rPr lang="en-US" sz="3200">
                <a:solidFill>
                  <a:srgbClr val="000090"/>
                </a:solidFill>
              </a:rPr>
              <a:t>  lowers the energy of a state by ħω?</a:t>
            </a:r>
          </a:p>
        </p:txBody>
      </p:sp>
      <p:sp>
        <p:nvSpPr>
          <p:cNvPr id="84996" name="TextBox 5"/>
          <p:cNvSpPr txBox="1">
            <a:spLocks noChangeArrowheads="1"/>
          </p:cNvSpPr>
          <p:nvPr/>
        </p:nvSpPr>
        <p:spPr bwMode="auto">
          <a:xfrm>
            <a:off x="169863" y="5486400"/>
            <a:ext cx="81994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000"/>
              <a:t>Note: </a:t>
            </a:r>
            <a:r>
              <a:rPr lang="en-US" sz="3000" b="1"/>
              <a:t>All</a:t>
            </a:r>
            <a:r>
              <a:rPr lang="en-US" sz="3000"/>
              <a:t> of the above formulas are correct (!!)  but only one answers the question. </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147638" y="80963"/>
            <a:ext cx="8651875" cy="2940050"/>
          </a:xfrm>
        </p:spPr>
        <p:txBody>
          <a:bodyPr anchor="t"/>
          <a:lstStyle/>
          <a:p>
            <a:pPr algn="l"/>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Does the commutator   </a:t>
            </a:r>
            <a:r>
              <a:rPr lang="en-US">
                <a:solidFill>
                  <a:schemeClr val="tx1"/>
                </a:solidFill>
                <a:latin typeface="Arial" charset="0"/>
                <a:ea typeface="ヒラギノ角ゴ Pro W3" charset="0"/>
                <a:cs typeface="ヒラギノ角ゴ Pro W3" charset="0"/>
              </a:rPr>
              <a:t>[ L</a:t>
            </a:r>
            <a:r>
              <a:rPr lang="en-US" baseline="30000">
                <a:solidFill>
                  <a:schemeClr val="tx1"/>
                </a:solidFill>
                <a:latin typeface="Arial" charset="0"/>
                <a:ea typeface="ヒラギノ角ゴ Pro W3" charset="0"/>
                <a:cs typeface="ヒラギノ角ゴ Pro W3" charset="0"/>
              </a:rPr>
              <a:t>2</a:t>
            </a:r>
            <a:r>
              <a:rPr lang="en-US">
                <a:solidFill>
                  <a:schemeClr val="tx1"/>
                </a:solidFill>
                <a:latin typeface="Arial" charset="0"/>
                <a:ea typeface="ヒラギノ角ゴ Pro W3" charset="0"/>
                <a:cs typeface="ヒラギノ角ゴ Pro W3" charset="0"/>
              </a:rPr>
              <a:t> , L</a:t>
            </a:r>
            <a:r>
              <a:rPr lang="en-US" baseline="-25000">
                <a:solidFill>
                  <a:schemeClr val="tx1"/>
                </a:solidFill>
                <a:latin typeface="Arial" charset="0"/>
                <a:ea typeface="ヒラギノ角ゴ Pro W3" charset="0"/>
                <a:cs typeface="ヒラギノ角ゴ Pro W3" charset="0"/>
              </a:rPr>
              <a:t>+</a:t>
            </a:r>
            <a:r>
              <a:rPr lang="en-US">
                <a:solidFill>
                  <a:schemeClr val="tx1"/>
                </a:solidFill>
                <a:latin typeface="Arial" charset="0"/>
                <a:ea typeface="ヒラギノ角ゴ Pro W3" charset="0"/>
                <a:cs typeface="ヒラギノ角ゴ Pro W3" charset="0"/>
              </a:rPr>
              <a:t>] = 0</a:t>
            </a:r>
            <a:r>
              <a:rPr lang="en-US">
                <a:latin typeface="Arial" charset="0"/>
                <a:ea typeface="ヒラギノ角ゴ Pro W3" charset="0"/>
                <a:cs typeface="ヒラギノ角ゴ Pro W3" charset="0"/>
              </a:rPr>
              <a:t>? </a:t>
            </a:r>
          </a:p>
        </p:txBody>
      </p:sp>
      <p:sp>
        <p:nvSpPr>
          <p:cNvPr id="87043" name="Content Placeholder 2"/>
          <p:cNvSpPr>
            <a:spLocks noGrp="1"/>
          </p:cNvSpPr>
          <p:nvPr>
            <p:ph idx="1"/>
          </p:nvPr>
        </p:nvSpPr>
        <p:spPr>
          <a:xfrm>
            <a:off x="146050" y="1730375"/>
            <a:ext cx="8455025" cy="3043238"/>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sp>
        <p:nvSpPr>
          <p:cNvPr id="87044" name="TextBox 4"/>
          <p:cNvSpPr txBox="1">
            <a:spLocks noChangeArrowheads="1"/>
          </p:cNvSpPr>
          <p:nvPr/>
        </p:nvSpPr>
        <p:spPr bwMode="auto">
          <a:xfrm>
            <a:off x="0" y="6642100"/>
            <a:ext cx="3952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102</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Content Placeholder 2"/>
          <p:cNvSpPr>
            <a:spLocks noGrp="1"/>
          </p:cNvSpPr>
          <p:nvPr>
            <p:ph idx="1"/>
          </p:nvPr>
        </p:nvSpPr>
        <p:spPr>
          <a:xfrm>
            <a:off x="228600" y="4284663"/>
            <a:ext cx="8732838" cy="795337"/>
          </a:xfrm>
        </p:spPr>
        <p:txBody>
          <a:bodyPr/>
          <a:lstStyle/>
          <a:p>
            <a:pPr marL="514350" indent="-514350"/>
            <a:r>
              <a:rPr lang="en-US">
                <a:solidFill>
                  <a:srgbClr val="000090"/>
                </a:solidFill>
                <a:latin typeface="Lucida Grande" charset="0"/>
                <a:ea typeface="ヒラギノ角ゴ Pro W3" charset="0"/>
                <a:cs typeface="ヒラギノ角ゴ Pro W3" charset="0"/>
              </a:rPr>
              <a:t>What can you conclude from this?</a:t>
            </a:r>
          </a:p>
        </p:txBody>
      </p:sp>
      <p:graphicFrame>
        <p:nvGraphicFramePr>
          <p:cNvPr id="89090" name="Object 2"/>
          <p:cNvGraphicFramePr>
            <a:graphicFrameLocks noChangeAspect="1"/>
          </p:cNvGraphicFramePr>
          <p:nvPr/>
        </p:nvGraphicFramePr>
        <p:xfrm>
          <a:off x="228600" y="147638"/>
          <a:ext cx="8362950" cy="4230687"/>
        </p:xfrm>
        <a:graphic>
          <a:graphicData uri="http://schemas.openxmlformats.org/presentationml/2006/ole">
            <mc:AlternateContent xmlns:mc="http://schemas.openxmlformats.org/markup-compatibility/2006">
              <mc:Choice xmlns:v="urn:schemas-microsoft-com:vml" Requires="v">
                <p:oleObj spid="_x0000_s89111" name="Equation" r:id="rId4" imgW="2565400" imgH="1320800" progId="Equation.3">
                  <p:embed/>
                </p:oleObj>
              </mc:Choice>
              <mc:Fallback>
                <p:oleObj name="Equation" r:id="rId4" imgW="2565400" imgH="1320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47638"/>
                        <a:ext cx="8362950" cy="4230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89091" name="Object 3"/>
          <p:cNvGraphicFramePr>
            <a:graphicFrameLocks noChangeAspect="1"/>
          </p:cNvGraphicFramePr>
          <p:nvPr/>
        </p:nvGraphicFramePr>
        <p:xfrm>
          <a:off x="-33338" y="5054600"/>
          <a:ext cx="9107488" cy="1465263"/>
        </p:xfrm>
        <a:graphic>
          <a:graphicData uri="http://schemas.openxmlformats.org/presentationml/2006/ole">
            <mc:AlternateContent xmlns:mc="http://schemas.openxmlformats.org/markup-compatibility/2006">
              <mc:Choice xmlns:v="urn:schemas-microsoft-com:vml" Requires="v">
                <p:oleObj spid="_x0000_s89112" name="Equation" r:id="rId6" imgW="2794000" imgH="457200" progId="Equation.3">
                  <p:embed/>
                </p:oleObj>
              </mc:Choice>
              <mc:Fallback>
                <p:oleObj name="Equation" r:id="rId6" imgW="279400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38" y="5054600"/>
                        <a:ext cx="9107488"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Content Placeholder 2"/>
          <p:cNvSpPr>
            <a:spLocks noGrp="1"/>
          </p:cNvSpPr>
          <p:nvPr>
            <p:ph idx="1"/>
          </p:nvPr>
        </p:nvSpPr>
        <p:spPr>
          <a:xfrm>
            <a:off x="228600" y="3930650"/>
            <a:ext cx="8732838" cy="2716213"/>
          </a:xfrm>
        </p:spPr>
        <p:txBody>
          <a:bodyPr/>
          <a:lstStyle/>
          <a:p>
            <a:pPr marL="514350" indent="-514350">
              <a:buFontTx/>
              <a:buAutoNum type="alphaUcParenR"/>
            </a:pPr>
            <a:r>
              <a:rPr lang="en-US">
                <a:latin typeface="Lucida Grande" charset="0"/>
                <a:ea typeface="ヒラギノ角ゴ Pro W3" charset="0"/>
                <a:cs typeface="ヒラギノ角ゴ Pro W3" charset="0"/>
              </a:rPr>
              <a:t>Yes, always</a:t>
            </a:r>
          </a:p>
          <a:p>
            <a:pPr marL="514350" indent="-514350">
              <a:buFontTx/>
              <a:buAutoNum type="alphaUcParenR"/>
            </a:pPr>
            <a:r>
              <a:rPr lang="en-US">
                <a:latin typeface="Lucida Grande" charset="0"/>
                <a:ea typeface="ヒラギノ角ゴ Pro W3" charset="0"/>
                <a:cs typeface="ヒラギノ角ゴ Pro W3" charset="0"/>
              </a:rPr>
              <a:t>No, never</a:t>
            </a:r>
          </a:p>
          <a:p>
            <a:pPr marL="514350" indent="-514350">
              <a:buFontTx/>
              <a:buAutoNum type="alphaUcParenR"/>
            </a:pPr>
            <a:r>
              <a:rPr lang="en-US">
                <a:latin typeface="Lucida Grande" charset="0"/>
                <a:ea typeface="ヒラギノ角ゴ Pro W3" charset="0"/>
                <a:cs typeface="ヒラギノ角ゴ Pro W3" charset="0"/>
              </a:rPr>
              <a:t>Sometimes yes, sometimes no, depending on the state function </a:t>
            </a:r>
            <a:r>
              <a:rPr lang="en-US">
                <a:latin typeface="Symbol" charset="0"/>
                <a:ea typeface="ヒラギノ角ゴ Pro W3" charset="0"/>
                <a:cs typeface="ヒラギノ角ゴ Pro W3" charset="0"/>
              </a:rPr>
              <a:t>Y</a:t>
            </a:r>
            <a:r>
              <a:rPr lang="en-US">
                <a:latin typeface="Lucida Grande" charset="0"/>
                <a:ea typeface="ヒラギノ角ゴ Pro W3" charset="0"/>
                <a:cs typeface="ヒラギノ角ゴ Pro W3" charset="0"/>
              </a:rPr>
              <a:t> used to compute the expectation value. </a:t>
            </a:r>
          </a:p>
        </p:txBody>
      </p:sp>
      <p:graphicFrame>
        <p:nvGraphicFramePr>
          <p:cNvPr id="91138" name="Object 2"/>
          <p:cNvGraphicFramePr>
            <a:graphicFrameLocks noChangeAspect="1"/>
          </p:cNvGraphicFramePr>
          <p:nvPr/>
        </p:nvGraphicFramePr>
        <p:xfrm>
          <a:off x="385763" y="334963"/>
          <a:ext cx="8362950" cy="2481262"/>
        </p:xfrm>
        <a:graphic>
          <a:graphicData uri="http://schemas.openxmlformats.org/presentationml/2006/ole">
            <mc:AlternateContent xmlns:mc="http://schemas.openxmlformats.org/markup-compatibility/2006">
              <mc:Choice xmlns:v="urn:schemas-microsoft-com:vml" Requires="v">
                <p:oleObj spid="_x0000_s91151" name="Equation" r:id="rId4" imgW="2565400" imgH="774700" progId="Equation.3">
                  <p:embed/>
                </p:oleObj>
              </mc:Choice>
              <mc:Fallback>
                <p:oleObj name="Equation" r:id="rId4" imgW="2565400" imgH="774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763" y="334963"/>
                        <a:ext cx="8362950" cy="2481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1140"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103</a:t>
            </a:r>
          </a:p>
        </p:txBody>
      </p:sp>
    </p:spTree>
  </p:cSld>
  <p:clrMapOvr>
    <a:masterClrMapping/>
  </p:clrMapOvr>
  <p:transition xmlns:p14="http://schemas.microsoft.com/office/powerpoint/2010/mai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186" name="Object 2"/>
          <p:cNvGraphicFramePr>
            <a:graphicFrameLocks noChangeAspect="1"/>
          </p:cNvGraphicFramePr>
          <p:nvPr/>
        </p:nvGraphicFramePr>
        <p:xfrm>
          <a:off x="182563" y="41275"/>
          <a:ext cx="8840787" cy="2595563"/>
        </p:xfrm>
        <a:graphic>
          <a:graphicData uri="http://schemas.openxmlformats.org/presentationml/2006/ole">
            <mc:AlternateContent xmlns:mc="http://schemas.openxmlformats.org/markup-compatibility/2006">
              <mc:Choice xmlns:v="urn:schemas-microsoft-com:vml" Requires="v">
                <p:oleObj spid="_x0000_s93207" name="Equation" r:id="rId4" imgW="2336800" imgH="698500" progId="Equation.3">
                  <p:embed/>
                </p:oleObj>
              </mc:Choice>
              <mc:Fallback>
                <p:oleObj name="Equation" r:id="rId4" imgW="2336800" imgH="6985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563" y="41275"/>
                        <a:ext cx="8840787" cy="2595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3188"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104</a:t>
            </a:r>
          </a:p>
        </p:txBody>
      </p:sp>
      <p:graphicFrame>
        <p:nvGraphicFramePr>
          <p:cNvPr id="93187" name="Object 3"/>
          <p:cNvGraphicFramePr>
            <a:graphicFrameLocks noChangeAspect="1"/>
          </p:cNvGraphicFramePr>
          <p:nvPr/>
        </p:nvGraphicFramePr>
        <p:xfrm>
          <a:off x="357188" y="2854325"/>
          <a:ext cx="7604125" cy="3871913"/>
        </p:xfrm>
        <a:graphic>
          <a:graphicData uri="http://schemas.openxmlformats.org/presentationml/2006/ole">
            <mc:AlternateContent xmlns:mc="http://schemas.openxmlformats.org/markup-compatibility/2006">
              <mc:Choice xmlns:v="urn:schemas-microsoft-com:vml" Requires="v">
                <p:oleObj spid="_x0000_s93208" name="Equation" r:id="rId6" imgW="2476500" imgH="1282700" progId="Equation.3">
                  <p:embed/>
                </p:oleObj>
              </mc:Choice>
              <mc:Fallback>
                <p:oleObj name="Equation" r:id="rId6" imgW="2476500" imgH="12827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7188" y="2854325"/>
                        <a:ext cx="7604125" cy="3871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Title 1"/>
          <p:cNvSpPr>
            <a:spLocks noGrp="1"/>
          </p:cNvSpPr>
          <p:nvPr>
            <p:ph type="title" idx="4294967295"/>
          </p:nvPr>
        </p:nvSpPr>
        <p:spPr>
          <a:xfrm>
            <a:off x="314325" y="206375"/>
            <a:ext cx="8651875" cy="3821113"/>
          </a:xfrm>
        </p:spPr>
        <p:txBody>
          <a:bodyPr anchor="t"/>
          <a:lstStyle/>
          <a:p>
            <a:pPr algn="l"/>
            <a:r>
              <a:rPr lang="en-US">
                <a:latin typeface="Arial" charset="0"/>
                <a:ea typeface="ヒラギノ角ゴ Pro W3" charset="0"/>
                <a:cs typeface="ヒラギノ角ゴ Pro W3" charset="0"/>
              </a:rPr>
              <a:t>Is the 3D wave function</a:t>
            </a: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an eigenfunction of </a:t>
            </a:r>
          </a:p>
        </p:txBody>
      </p:sp>
      <p:sp>
        <p:nvSpPr>
          <p:cNvPr id="21509" name="Content Placeholder 2"/>
          <p:cNvSpPr>
            <a:spLocks noGrp="1"/>
          </p:cNvSpPr>
          <p:nvPr>
            <p:ph idx="4294967295"/>
          </p:nvPr>
        </p:nvSpPr>
        <p:spPr>
          <a:xfrm>
            <a:off x="685800" y="4624388"/>
            <a:ext cx="7772400" cy="2022475"/>
          </a:xfrm>
        </p:spPr>
        <p:txBody>
          <a:bodyPr/>
          <a:lstStyle/>
          <a:p>
            <a:r>
              <a:rPr lang="en-US">
                <a:latin typeface="Lucida Grande" charset="0"/>
                <a:ea typeface="ヒラギノ角ゴ Pro W3" charset="0"/>
                <a:cs typeface="ヒラギノ角ゴ Pro W3" charset="0"/>
              </a:rPr>
              <a:t>A) Yes        B) No</a:t>
            </a:r>
          </a:p>
        </p:txBody>
      </p:sp>
      <p:graphicFrame>
        <p:nvGraphicFramePr>
          <p:cNvPr id="21506" name="Object 2"/>
          <p:cNvGraphicFramePr>
            <a:graphicFrameLocks noChangeAspect="1"/>
          </p:cNvGraphicFramePr>
          <p:nvPr/>
        </p:nvGraphicFramePr>
        <p:xfrm>
          <a:off x="222250" y="908050"/>
          <a:ext cx="8696325" cy="1398588"/>
        </p:xfrm>
        <a:graphic>
          <a:graphicData uri="http://schemas.openxmlformats.org/presentationml/2006/ole">
            <mc:AlternateContent xmlns:mc="http://schemas.openxmlformats.org/markup-compatibility/2006">
              <mc:Choice xmlns:v="urn:schemas-microsoft-com:vml" Requires="v">
                <p:oleObj spid="_x0000_s21529" name="Equation" r:id="rId4" imgW="2870200" imgH="469900" progId="Equation.3">
                  <p:embed/>
                </p:oleObj>
              </mc:Choice>
              <mc:Fallback>
                <p:oleObj name="Equation" r:id="rId4" imgW="2870200" imgH="469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2250" y="908050"/>
                        <a:ext cx="8696325" cy="1398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151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85</a:t>
            </a:r>
          </a:p>
        </p:txBody>
      </p:sp>
      <p:graphicFrame>
        <p:nvGraphicFramePr>
          <p:cNvPr id="21507" name="Object 3"/>
          <p:cNvGraphicFramePr>
            <a:graphicFrameLocks noChangeAspect="1"/>
          </p:cNvGraphicFramePr>
          <p:nvPr/>
        </p:nvGraphicFramePr>
        <p:xfrm>
          <a:off x="4527550" y="2681288"/>
          <a:ext cx="3078163" cy="1171575"/>
        </p:xfrm>
        <a:graphic>
          <a:graphicData uri="http://schemas.openxmlformats.org/presentationml/2006/ole">
            <mc:AlternateContent xmlns:mc="http://schemas.openxmlformats.org/markup-compatibility/2006">
              <mc:Choice xmlns:v="urn:schemas-microsoft-com:vml" Requires="v">
                <p:oleObj spid="_x0000_s21530" name="Equation" r:id="rId6" imgW="1016000" imgH="393700" progId="Equation.3">
                  <p:embed/>
                </p:oleObj>
              </mc:Choice>
              <mc:Fallback>
                <p:oleObj name="Equation" r:id="rId6" imgW="1016000" imgH="3937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7550" y="2681288"/>
                        <a:ext cx="3078163" cy="1171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8" name="Content Placeholder 2"/>
          <p:cNvSpPr>
            <a:spLocks noGrp="1"/>
          </p:cNvSpPr>
          <p:nvPr>
            <p:ph idx="1"/>
          </p:nvPr>
        </p:nvSpPr>
        <p:spPr>
          <a:xfrm>
            <a:off x="204788" y="5484813"/>
            <a:ext cx="8732837" cy="1162050"/>
          </a:xfrm>
        </p:spPr>
        <p:txBody>
          <a:bodyPr/>
          <a:lstStyle/>
          <a:p>
            <a:pPr marL="514350" indent="-514350"/>
            <a:r>
              <a:rPr lang="en-US">
                <a:latin typeface="Lucida Grande" charset="0"/>
                <a:ea typeface="ヒラギノ角ゴ Pro W3" charset="0"/>
                <a:cs typeface="ヒラギノ角ゴ Pro W3" charset="0"/>
              </a:rPr>
              <a:t>D) Zero</a:t>
            </a:r>
          </a:p>
          <a:p>
            <a:pPr marL="514350" indent="-514350"/>
            <a:r>
              <a:rPr lang="en-US">
                <a:latin typeface="Lucida Grande" charset="0"/>
                <a:ea typeface="ヒラギノ角ゴ Pro W3" charset="0"/>
                <a:cs typeface="ヒラギノ角ゴ Pro W3" charset="0"/>
              </a:rPr>
              <a:t>E) None of these</a:t>
            </a:r>
          </a:p>
        </p:txBody>
      </p:sp>
      <p:graphicFrame>
        <p:nvGraphicFramePr>
          <p:cNvPr id="95234" name="Object 2"/>
          <p:cNvGraphicFramePr>
            <a:graphicFrameLocks noChangeAspect="1"/>
          </p:cNvGraphicFramePr>
          <p:nvPr/>
        </p:nvGraphicFramePr>
        <p:xfrm>
          <a:off x="966788" y="427038"/>
          <a:ext cx="7062787" cy="1698625"/>
        </p:xfrm>
        <a:graphic>
          <a:graphicData uri="http://schemas.openxmlformats.org/presentationml/2006/ole">
            <mc:AlternateContent xmlns:mc="http://schemas.openxmlformats.org/markup-compatibility/2006">
              <mc:Choice xmlns:v="urn:schemas-microsoft-com:vml" Requires="v">
                <p:oleObj spid="_x0000_s95274" name="Equation" r:id="rId4" imgW="1866900" imgH="457200" progId="Equation.3">
                  <p:embed/>
                </p:oleObj>
              </mc:Choice>
              <mc:Fallback>
                <p:oleObj name="Equation" r:id="rId4" imgW="1866900" imgH="457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6788" y="427038"/>
                        <a:ext cx="7062787" cy="1698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5239" name="TextBox 4"/>
          <p:cNvSpPr txBox="1">
            <a:spLocks noChangeArrowheads="1"/>
          </p:cNvSpPr>
          <p:nvPr/>
        </p:nvSpPr>
        <p:spPr bwMode="auto">
          <a:xfrm>
            <a:off x="0" y="6642100"/>
            <a:ext cx="4000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104</a:t>
            </a:r>
          </a:p>
        </p:txBody>
      </p:sp>
      <p:graphicFrame>
        <p:nvGraphicFramePr>
          <p:cNvPr id="95235" name="Object 3"/>
          <p:cNvGraphicFramePr>
            <a:graphicFrameLocks noChangeAspect="1"/>
          </p:cNvGraphicFramePr>
          <p:nvPr/>
        </p:nvGraphicFramePr>
        <p:xfrm>
          <a:off x="239713" y="2763838"/>
          <a:ext cx="2495550" cy="766762"/>
        </p:xfrm>
        <a:graphic>
          <a:graphicData uri="http://schemas.openxmlformats.org/presentationml/2006/ole">
            <mc:AlternateContent xmlns:mc="http://schemas.openxmlformats.org/markup-compatibility/2006">
              <mc:Choice xmlns:v="urn:schemas-microsoft-com:vml" Requires="v">
                <p:oleObj spid="_x0000_s95275" name="Equation" r:id="rId6" imgW="812800" imgH="254000" progId="Equation.3">
                  <p:embed/>
                </p:oleObj>
              </mc:Choice>
              <mc:Fallback>
                <p:oleObj name="Equation" r:id="rId6" imgW="812800" imgH="2540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39713" y="2763838"/>
                        <a:ext cx="2495550" cy="766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95236" name="Object 4"/>
          <p:cNvGraphicFramePr>
            <a:graphicFrameLocks noChangeAspect="1"/>
          </p:cNvGraphicFramePr>
          <p:nvPr/>
        </p:nvGraphicFramePr>
        <p:xfrm>
          <a:off x="239713" y="3786188"/>
          <a:ext cx="2551112" cy="646112"/>
        </p:xfrm>
        <a:graphic>
          <a:graphicData uri="http://schemas.openxmlformats.org/presentationml/2006/ole">
            <mc:AlternateContent xmlns:mc="http://schemas.openxmlformats.org/markup-compatibility/2006">
              <mc:Choice xmlns:v="urn:schemas-microsoft-com:vml" Requires="v">
                <p:oleObj spid="_x0000_s95276" name="Equation" r:id="rId8" imgW="838200" imgH="215900" progId="Equation.3">
                  <p:embed/>
                </p:oleObj>
              </mc:Choice>
              <mc:Fallback>
                <p:oleObj name="Equation" r:id="rId8" imgW="838200" imgH="2159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9713" y="3786188"/>
                        <a:ext cx="2551112"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95237" name="Object 5"/>
          <p:cNvGraphicFramePr>
            <a:graphicFrameLocks noChangeAspect="1"/>
          </p:cNvGraphicFramePr>
          <p:nvPr/>
        </p:nvGraphicFramePr>
        <p:xfrm>
          <a:off x="239713" y="4629150"/>
          <a:ext cx="2395537" cy="760413"/>
        </p:xfrm>
        <a:graphic>
          <a:graphicData uri="http://schemas.openxmlformats.org/presentationml/2006/ole">
            <mc:AlternateContent xmlns:mc="http://schemas.openxmlformats.org/markup-compatibility/2006">
              <mc:Choice xmlns:v="urn:schemas-microsoft-com:vml" Requires="v">
                <p:oleObj spid="_x0000_s95277" name="Equation" r:id="rId10" imgW="787400" imgH="254000" progId="Equation.3">
                  <p:embed/>
                </p:oleObj>
              </mc:Choice>
              <mc:Fallback>
                <p:oleObj name="Equation" r:id="rId10" imgW="787400" imgH="2540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39713" y="4629150"/>
                        <a:ext cx="2395537" cy="760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ctrTitle" idx="4294967295"/>
          </p:nvPr>
        </p:nvSpPr>
        <p:spPr>
          <a:xfrm>
            <a:off x="762000" y="2328863"/>
            <a:ext cx="7772400" cy="1143000"/>
          </a:xfrm>
        </p:spPr>
        <p:txBody>
          <a:bodyPr/>
          <a:lstStyle/>
          <a:p>
            <a:pPr eaLnBrk="1" hangingPunct="1"/>
            <a:r>
              <a:rPr lang="en-US" sz="4400">
                <a:latin typeface="Arial" charset="0"/>
                <a:ea typeface="ヒラギノ角ゴ Pro W3" charset="0"/>
                <a:cs typeface="ヒラギノ角ゴ Pro W3" charset="0"/>
              </a:rPr>
              <a:t>hydrogen</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123825" y="1673225"/>
            <a:ext cx="8659813" cy="2759076"/>
            <a:chOff x="123825" y="1673206"/>
            <a:chExt cx="8659297" cy="2759095"/>
          </a:xfrm>
        </p:grpSpPr>
        <p:sp>
          <p:nvSpPr>
            <p:cNvPr id="99333" name="TextBox 1"/>
            <p:cNvSpPr txBox="1">
              <a:spLocks noChangeArrowheads="1"/>
            </p:cNvSpPr>
            <p:nvPr/>
          </p:nvSpPr>
          <p:spPr bwMode="auto">
            <a:xfrm>
              <a:off x="123825" y="1673206"/>
              <a:ext cx="8509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b="1"/>
                <a:t>True (A) or False (B)</a:t>
              </a:r>
            </a:p>
          </p:txBody>
        </p:sp>
        <p:graphicFrame>
          <p:nvGraphicFramePr>
            <p:cNvPr id="99330" name="Object 2"/>
            <p:cNvGraphicFramePr>
              <a:graphicFrameLocks noChangeAspect="1"/>
            </p:cNvGraphicFramePr>
            <p:nvPr>
              <p:extLst>
                <p:ext uri="{D42A27DB-BD31-4B8C-83A1-F6EECF244321}">
                  <p14:modId xmlns:p14="http://schemas.microsoft.com/office/powerpoint/2010/main" val="2179102113"/>
                </p:ext>
              </p:extLst>
            </p:nvPr>
          </p:nvGraphicFramePr>
          <p:xfrm>
            <a:off x="161923" y="2352661"/>
            <a:ext cx="8621199" cy="2079640"/>
          </p:xfrm>
          <a:graphic>
            <a:graphicData uri="http://schemas.openxmlformats.org/presentationml/2006/ole">
              <mc:AlternateContent xmlns:mc="http://schemas.openxmlformats.org/markup-compatibility/2006">
                <mc:Choice xmlns:v="urn:schemas-microsoft-com:vml" Requires="v">
                  <p:oleObj spid="_x0000_s99344" name="Equation" r:id="rId4" imgW="2895600" imgH="698500" progId="Equation.3">
                    <p:embed/>
                  </p:oleObj>
                </mc:Choice>
                <mc:Fallback>
                  <p:oleObj name="Equation" r:id="rId4" imgW="2895600" imgH="698500" progId="Equation.3">
                    <p:embed/>
                    <p:pic>
                      <p:nvPicPr>
                        <p:cNvPr id="0" name="Object 2"/>
                        <p:cNvPicPr>
                          <a:picLocks noChangeAspect="1" noChangeArrowheads="1"/>
                        </p:cNvPicPr>
                        <p:nvPr/>
                      </p:nvPicPr>
                      <p:blipFill>
                        <a:blip r:embed="rId5"/>
                        <a:srcRect/>
                        <a:stretch>
                          <a:fillRect/>
                        </a:stretch>
                      </p:blipFill>
                      <p:spPr bwMode="auto">
                        <a:xfrm>
                          <a:off x="161923" y="2352661"/>
                          <a:ext cx="8621199" cy="207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
        <p:nvSpPr>
          <p:cNvPr id="99332" name="Title 1"/>
          <p:cNvSpPr txBox="1">
            <a:spLocks/>
          </p:cNvSpPr>
          <p:nvPr/>
        </p:nvSpPr>
        <p:spPr bwMode="auto">
          <a:xfrm>
            <a:off x="42863" y="206375"/>
            <a:ext cx="9101137" cy="151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800">
                <a:solidFill>
                  <a:srgbClr val="660066"/>
                </a:solidFill>
                <a:ea typeface="ＭＳ Ｐゴシック" charset="0"/>
                <a:cs typeface="ＭＳ Ｐゴシック" charset="0"/>
              </a:rPr>
              <a:t>Please sit in a </a:t>
            </a:r>
            <a:r>
              <a:rPr lang="en-US" sz="3800" i="1">
                <a:solidFill>
                  <a:srgbClr val="660066"/>
                </a:solidFill>
                <a:ea typeface="ＭＳ Ｐゴシック" charset="0"/>
                <a:cs typeface="ＭＳ Ｐゴシック" charset="0"/>
              </a:rPr>
              <a:t>new spot</a:t>
            </a:r>
            <a:r>
              <a:rPr lang="en-US" sz="3800">
                <a:solidFill>
                  <a:srgbClr val="660066"/>
                </a:solidFill>
                <a:ea typeface="ＭＳ Ｐゴシック" charset="0"/>
                <a:cs typeface="ＭＳ Ｐゴシック" charset="0"/>
              </a:rPr>
              <a:t>, next to </a:t>
            </a:r>
            <a:r>
              <a:rPr lang="en-US" sz="3800" i="1">
                <a:solidFill>
                  <a:srgbClr val="660066"/>
                </a:solidFill>
                <a:ea typeface="ＭＳ Ｐゴシック" charset="0"/>
                <a:cs typeface="ＭＳ Ｐゴシック" charset="0"/>
              </a:rPr>
              <a:t>different</a:t>
            </a:r>
            <a:r>
              <a:rPr lang="en-US" sz="3800">
                <a:solidFill>
                  <a:srgbClr val="660066"/>
                </a:solidFill>
                <a:ea typeface="ＭＳ Ｐゴシック" charset="0"/>
                <a:cs typeface="ＭＳ Ｐゴシック" charset="0"/>
              </a:rPr>
              <a:t>)</a:t>
            </a:r>
            <a:r>
              <a:rPr lang="en-US" sz="3800" i="1">
                <a:solidFill>
                  <a:srgbClr val="660066"/>
                </a:solidFill>
                <a:ea typeface="ＭＳ Ｐゴシック" charset="0"/>
                <a:cs typeface="ＭＳ Ｐゴシック" charset="0"/>
              </a:rPr>
              <a:t> people than usual</a:t>
            </a:r>
            <a:r>
              <a:rPr lang="en-US" sz="3800">
                <a:solidFill>
                  <a:srgbClr val="660066"/>
                </a:solidFill>
                <a:ea typeface="ＭＳ Ｐゴシック" charset="0"/>
                <a:cs typeface="ＭＳ Ｐゴシック" charset="0"/>
              </a:rPr>
              <a:t>. (Just for today)</a:t>
            </a:r>
            <a:endParaRPr lang="en-US" sz="3800" i="1">
              <a:solidFill>
                <a:srgbClr val="660066"/>
              </a:solidFill>
              <a:ea typeface="ＭＳ Ｐゴシック" charset="0"/>
              <a:cs typeface="ＭＳ Ｐゴシック"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2"/>
          <p:cNvGraphicFramePr>
            <a:graphicFrameLocks noChangeAspect="1"/>
          </p:cNvGraphicFramePr>
          <p:nvPr/>
        </p:nvGraphicFramePr>
        <p:xfrm>
          <a:off x="325438" y="1296988"/>
          <a:ext cx="5278437" cy="4237037"/>
        </p:xfrm>
        <a:graphic>
          <a:graphicData uri="http://schemas.openxmlformats.org/presentationml/2006/ole">
            <mc:AlternateContent xmlns:mc="http://schemas.openxmlformats.org/markup-compatibility/2006">
              <mc:Choice xmlns:v="urn:schemas-microsoft-com:vml" Requires="v">
                <p:oleObj spid="_x0000_s101399" name="Equation" r:id="rId4" imgW="1993900" imgH="1600200" progId="Equation.3">
                  <p:embed/>
                </p:oleObj>
              </mc:Choice>
              <mc:Fallback>
                <p:oleObj name="Equation" r:id="rId4" imgW="1993900" imgH="1600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438" y="1296988"/>
                        <a:ext cx="5278437" cy="4237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6" name="Object 3"/>
          <p:cNvGraphicFramePr>
            <a:graphicFrameLocks noChangeAspect="1"/>
          </p:cNvGraphicFramePr>
          <p:nvPr/>
        </p:nvGraphicFramePr>
        <p:xfrm>
          <a:off x="309563" y="5192713"/>
          <a:ext cx="5443537" cy="1235075"/>
        </p:xfrm>
        <a:graphic>
          <a:graphicData uri="http://schemas.openxmlformats.org/presentationml/2006/ole">
            <mc:AlternateContent xmlns:mc="http://schemas.openxmlformats.org/markup-compatibility/2006">
              <mc:Choice xmlns:v="urn:schemas-microsoft-com:vml" Requires="v">
                <p:oleObj spid="_x0000_s101400" name="Equation" r:id="rId6" imgW="1790700" imgH="406400" progId="Equation.3">
                  <p:embed/>
                </p:oleObj>
              </mc:Choice>
              <mc:Fallback>
                <p:oleObj name="Equation" r:id="rId6" imgW="1790700" imgH="4064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563" y="5192713"/>
                        <a:ext cx="5443537" cy="1235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01380" name="TextBox 3"/>
          <p:cNvSpPr txBox="1">
            <a:spLocks noChangeArrowheads="1"/>
          </p:cNvSpPr>
          <p:nvPr/>
        </p:nvSpPr>
        <p:spPr bwMode="auto">
          <a:xfrm>
            <a:off x="185738" y="201613"/>
            <a:ext cx="76517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What is L</a:t>
            </a:r>
            <a:r>
              <a:rPr lang="en-US" baseline="30000"/>
              <a:t>2</a:t>
            </a:r>
            <a:r>
              <a:rPr lang="en-US">
                <a:latin typeface="Symbol" charset="0"/>
              </a:rPr>
              <a:t>y</a:t>
            </a:r>
            <a:r>
              <a:rPr lang="en-US"/>
              <a:t>? L</a:t>
            </a:r>
            <a:r>
              <a:rPr lang="en-US" baseline="-25000"/>
              <a:t>z</a:t>
            </a:r>
            <a:r>
              <a:rPr lang="en-US">
                <a:latin typeface="Symbol" charset="0"/>
              </a:rPr>
              <a:t>y</a:t>
            </a:r>
            <a:r>
              <a:rPr lang="en-US"/>
              <a:t>? What values of L</a:t>
            </a:r>
            <a:r>
              <a:rPr lang="en-US" baseline="-25000"/>
              <a:t>z</a:t>
            </a:r>
            <a:r>
              <a:rPr lang="en-US"/>
              <a:t> and L</a:t>
            </a:r>
            <a:r>
              <a:rPr lang="en-US" baseline="30000"/>
              <a:t>2</a:t>
            </a:r>
            <a:r>
              <a:rPr lang="en-US"/>
              <a:t> could you measure, with what probabilities? How about &lt;L</a:t>
            </a:r>
            <a:r>
              <a:rPr lang="en-US" baseline="-25000"/>
              <a:t>z</a:t>
            </a:r>
            <a:r>
              <a:rPr lang="en-US"/>
              <a:t>&gt;?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9" name="Title 1"/>
          <p:cNvSpPr>
            <a:spLocks noGrp="1"/>
          </p:cNvSpPr>
          <p:nvPr>
            <p:ph type="title"/>
          </p:nvPr>
        </p:nvSpPr>
        <p:spPr>
          <a:xfrm>
            <a:off x="195263" y="249238"/>
            <a:ext cx="8748712" cy="4603750"/>
          </a:xfrm>
        </p:spPr>
        <p:txBody>
          <a:bodyPr anchor="t"/>
          <a:lstStyle/>
          <a:p>
            <a:pPr algn="l"/>
            <a:r>
              <a:rPr lang="en-US" sz="3200">
                <a:solidFill>
                  <a:schemeClr val="tx1"/>
                </a:solidFill>
                <a:latin typeface="Arial" charset="0"/>
                <a:ea typeface="ヒラギノ角ゴ Pro W3" charset="0"/>
                <a:cs typeface="ヒラギノ角ゴ Pro W3" charset="0"/>
              </a:rPr>
              <a:t>On the back of your </a:t>
            </a:r>
            <a:r>
              <a:rPr lang="ja-JP" altLang="en-US" sz="3200">
                <a:solidFill>
                  <a:schemeClr val="tx1"/>
                </a:solidFill>
                <a:latin typeface="Arial" charset="0"/>
                <a:ea typeface="ヒラギノ角ゴ Pro W3" charset="0"/>
                <a:cs typeface="ヒラギノ角ゴ Pro W3" charset="0"/>
              </a:rPr>
              <a:t>“</a:t>
            </a:r>
            <a:r>
              <a:rPr lang="en-US" sz="3200">
                <a:solidFill>
                  <a:schemeClr val="tx1"/>
                </a:solidFill>
                <a:latin typeface="Arial" charset="0"/>
                <a:ea typeface="ヒラギノ角ゴ Pro W3" charset="0"/>
                <a:cs typeface="ヒラギノ角ゴ Pro W3" charset="0"/>
              </a:rPr>
              <a:t>quiz</a:t>
            </a:r>
            <a:r>
              <a:rPr lang="ja-JP" altLang="en-US" sz="3200">
                <a:solidFill>
                  <a:schemeClr val="tx1"/>
                </a:solidFill>
                <a:latin typeface="Arial" charset="0"/>
                <a:ea typeface="ヒラギノ角ゴ Pro W3" charset="0"/>
                <a:cs typeface="ヒラギノ角ゴ Pro W3" charset="0"/>
              </a:rPr>
              <a:t>”</a:t>
            </a:r>
            <a:r>
              <a:rPr lang="en-US" sz="3200">
                <a:solidFill>
                  <a:schemeClr val="tx1"/>
                </a:solidFill>
                <a:latin typeface="Arial" charset="0"/>
                <a:ea typeface="ヒラギノ角ゴ Pro W3" charset="0"/>
                <a:cs typeface="ヒラギノ角ゴ Pro W3" charset="0"/>
              </a:rPr>
              <a:t>:</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A and B are positive constants. r is radial distance (0 ≤ r &lt; ∞).</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Sketch                  and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What does the graph                           look like?</a:t>
            </a:r>
          </a:p>
        </p:txBody>
      </p:sp>
      <p:graphicFrame>
        <p:nvGraphicFramePr>
          <p:cNvPr id="103426" name="Object 2"/>
          <p:cNvGraphicFramePr>
            <a:graphicFrameLocks noChangeAspect="1"/>
          </p:cNvGraphicFramePr>
          <p:nvPr/>
        </p:nvGraphicFramePr>
        <p:xfrm>
          <a:off x="1892300" y="1893888"/>
          <a:ext cx="958850" cy="1330325"/>
        </p:xfrm>
        <a:graphic>
          <a:graphicData uri="http://schemas.openxmlformats.org/presentationml/2006/ole">
            <mc:AlternateContent xmlns:mc="http://schemas.openxmlformats.org/markup-compatibility/2006">
              <mc:Choice xmlns:v="urn:schemas-microsoft-com:vml" Requires="v">
                <p:oleObj spid="_x0000_s103457" name="Equation" r:id="rId4" imgW="279360" imgH="393480" progId="Equation.3">
                  <p:embed/>
                </p:oleObj>
              </mc:Choice>
              <mc:Fallback>
                <p:oleObj name="Equation" r:id="rId4" imgW="279360" imgH="39348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92300" y="1893888"/>
                        <a:ext cx="958850" cy="1330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03430"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111</a:t>
            </a:r>
          </a:p>
        </p:txBody>
      </p:sp>
      <p:graphicFrame>
        <p:nvGraphicFramePr>
          <p:cNvPr id="103427" name="Object 3"/>
          <p:cNvGraphicFramePr>
            <a:graphicFrameLocks noChangeAspect="1"/>
          </p:cNvGraphicFramePr>
          <p:nvPr/>
        </p:nvGraphicFramePr>
        <p:xfrm>
          <a:off x="4618038" y="1936750"/>
          <a:ext cx="654050" cy="1244600"/>
        </p:xfrm>
        <a:graphic>
          <a:graphicData uri="http://schemas.openxmlformats.org/presentationml/2006/ole">
            <mc:AlternateContent xmlns:mc="http://schemas.openxmlformats.org/markup-compatibility/2006">
              <mc:Choice xmlns:v="urn:schemas-microsoft-com:vml" Requires="v">
                <p:oleObj spid="_x0000_s103458" name="Equation" r:id="rId6" imgW="190500" imgH="368300" progId="Equation.3">
                  <p:embed/>
                </p:oleObj>
              </mc:Choice>
              <mc:Fallback>
                <p:oleObj name="Equation" r:id="rId6" imgW="190500" imgH="368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18038" y="1936750"/>
                        <a:ext cx="654050" cy="1244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03428" name="Object 4"/>
          <p:cNvGraphicFramePr>
            <a:graphicFrameLocks noChangeAspect="1"/>
          </p:cNvGraphicFramePr>
          <p:nvPr/>
        </p:nvGraphicFramePr>
        <p:xfrm>
          <a:off x="4071938" y="3348038"/>
          <a:ext cx="2963862" cy="1244600"/>
        </p:xfrm>
        <a:graphic>
          <a:graphicData uri="http://schemas.openxmlformats.org/presentationml/2006/ole">
            <mc:AlternateContent xmlns:mc="http://schemas.openxmlformats.org/markup-compatibility/2006">
              <mc:Choice xmlns:v="urn:schemas-microsoft-com:vml" Requires="v">
                <p:oleObj spid="_x0000_s103459" name="Equation" r:id="rId8" imgW="863600" imgH="368300" progId="Equation.3">
                  <p:embed/>
                </p:oleObj>
              </mc:Choice>
              <mc:Fallback>
                <p:oleObj name="Equation" r:id="rId8" imgW="863600" imgH="3683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071938" y="3348038"/>
                        <a:ext cx="2963862" cy="1244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Title 1"/>
          <p:cNvSpPr txBox="1">
            <a:spLocks/>
          </p:cNvSpPr>
          <p:nvPr/>
        </p:nvSpPr>
        <p:spPr bwMode="auto">
          <a:xfrm>
            <a:off x="42863" y="128588"/>
            <a:ext cx="910113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800">
                <a:solidFill>
                  <a:srgbClr val="660066"/>
                </a:solidFill>
                <a:ea typeface="ＭＳ Ｐゴシック" charset="0"/>
                <a:cs typeface="ＭＳ Ｐゴシック" charset="0"/>
              </a:rPr>
              <a:t>We are solving the equation</a:t>
            </a:r>
          </a:p>
        </p:txBody>
      </p:sp>
      <p:sp>
        <p:nvSpPr>
          <p:cNvPr id="105476" name="TextBox 5"/>
          <p:cNvSpPr txBox="1">
            <a:spLocks noChangeArrowheads="1"/>
          </p:cNvSpPr>
          <p:nvPr/>
        </p:nvSpPr>
        <p:spPr bwMode="auto">
          <a:xfrm>
            <a:off x="139700" y="2200275"/>
            <a:ext cx="9004300" cy="387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800"/>
              <a:t>What, then, is the full 3-D wave function for hydrogen atom stationary states?</a:t>
            </a:r>
            <a:endParaRPr lang="en-US" sz="4000"/>
          </a:p>
          <a:p>
            <a:endParaRPr lang="en-US" sz="800"/>
          </a:p>
          <a:p>
            <a:pPr>
              <a:buFontTx/>
              <a:buAutoNum type="alphaUcParenR"/>
            </a:pPr>
            <a:r>
              <a:rPr lang="en-US" sz="3800"/>
              <a:t>u(r,</a:t>
            </a:r>
            <a:r>
              <a:rPr lang="en-US" sz="3800">
                <a:latin typeface="Symbol" charset="0"/>
              </a:rPr>
              <a:t>q,f</a:t>
            </a:r>
            <a:r>
              <a:rPr lang="en-US" sz="3800"/>
              <a:t>)              B) u(r)Y</a:t>
            </a:r>
            <a:r>
              <a:rPr lang="en-US" sz="3800" baseline="-25000"/>
              <a:t>l</a:t>
            </a:r>
            <a:r>
              <a:rPr lang="en-US" sz="3800" baseline="30000"/>
              <a:t>m</a:t>
            </a:r>
            <a:r>
              <a:rPr lang="en-US" sz="3800"/>
              <a:t>(</a:t>
            </a:r>
            <a:r>
              <a:rPr lang="en-US" sz="3800">
                <a:latin typeface="Symbol" charset="0"/>
              </a:rPr>
              <a:t>q,f</a:t>
            </a:r>
            <a:r>
              <a:rPr lang="en-US" sz="3800"/>
              <a:t>)</a:t>
            </a:r>
          </a:p>
          <a:p>
            <a:endParaRPr lang="en-US" sz="800"/>
          </a:p>
          <a:p>
            <a:endParaRPr lang="en-US" sz="800"/>
          </a:p>
          <a:p>
            <a:endParaRPr lang="en-US" sz="800"/>
          </a:p>
          <a:p>
            <a:r>
              <a:rPr lang="en-US" sz="3800"/>
              <a:t>C) ru(r)Y</a:t>
            </a:r>
            <a:r>
              <a:rPr lang="en-US" sz="3800" baseline="-25000"/>
              <a:t>l</a:t>
            </a:r>
            <a:r>
              <a:rPr lang="en-US" sz="3800" baseline="30000"/>
              <a:t>m</a:t>
            </a:r>
            <a:r>
              <a:rPr lang="en-US" sz="3800"/>
              <a:t>(</a:t>
            </a:r>
            <a:r>
              <a:rPr lang="en-US" sz="3800">
                <a:latin typeface="Symbol" charset="0"/>
              </a:rPr>
              <a:t>q,f</a:t>
            </a:r>
            <a:r>
              <a:rPr lang="en-US" sz="3800"/>
              <a:t>)       D) r</a:t>
            </a:r>
            <a:r>
              <a:rPr lang="en-US" sz="3800" baseline="30000"/>
              <a:t>2</a:t>
            </a:r>
            <a:r>
              <a:rPr lang="en-US" sz="3800"/>
              <a:t>u(r)Y</a:t>
            </a:r>
            <a:r>
              <a:rPr lang="en-US" sz="3800" baseline="-25000"/>
              <a:t>l</a:t>
            </a:r>
            <a:r>
              <a:rPr lang="en-US" sz="3800" baseline="30000"/>
              <a:t>m</a:t>
            </a:r>
            <a:r>
              <a:rPr lang="en-US" sz="3800"/>
              <a:t>(</a:t>
            </a:r>
            <a:r>
              <a:rPr lang="en-US" sz="3800">
                <a:latin typeface="Symbol" charset="0"/>
              </a:rPr>
              <a:t>q,f</a:t>
            </a:r>
            <a:r>
              <a:rPr lang="en-US" sz="3800"/>
              <a:t>)</a:t>
            </a:r>
          </a:p>
          <a:p>
            <a:endParaRPr lang="en-US" sz="800"/>
          </a:p>
          <a:p>
            <a:endParaRPr lang="en-US" sz="800"/>
          </a:p>
          <a:p>
            <a:endParaRPr lang="en-US" sz="800"/>
          </a:p>
          <a:p>
            <a:r>
              <a:rPr lang="en-US" sz="3800"/>
              <a:t>E) None of these </a:t>
            </a:r>
          </a:p>
        </p:txBody>
      </p:sp>
      <p:graphicFrame>
        <p:nvGraphicFramePr>
          <p:cNvPr id="105474" name="Object 2"/>
          <p:cNvGraphicFramePr>
            <a:graphicFrameLocks noChangeAspect="1"/>
          </p:cNvGraphicFramePr>
          <p:nvPr>
            <p:extLst>
              <p:ext uri="{D42A27DB-BD31-4B8C-83A1-F6EECF244321}">
                <p14:modId xmlns:p14="http://schemas.microsoft.com/office/powerpoint/2010/main" val="2849437841"/>
              </p:ext>
            </p:extLst>
          </p:nvPr>
        </p:nvGraphicFramePr>
        <p:xfrm>
          <a:off x="304800" y="889000"/>
          <a:ext cx="6624638" cy="1392238"/>
        </p:xfrm>
        <a:graphic>
          <a:graphicData uri="http://schemas.openxmlformats.org/presentationml/2006/ole">
            <mc:AlternateContent xmlns:mc="http://schemas.openxmlformats.org/markup-compatibility/2006">
              <mc:Choice xmlns:v="urn:schemas-microsoft-com:vml" Requires="v">
                <p:oleObj spid="_x0000_s105487" name="Equation" r:id="rId4" imgW="2235200" imgH="469900" progId="Equation.3">
                  <p:embed/>
                </p:oleObj>
              </mc:Choice>
              <mc:Fallback>
                <p:oleObj name="Equation" r:id="rId4" imgW="2235200" imgH="469900" progId="Equation.3">
                  <p:embed/>
                  <p:pic>
                    <p:nvPicPr>
                      <p:cNvPr id="0" name="Object 2"/>
                      <p:cNvPicPr>
                        <a:picLocks noChangeAspect="1" noChangeArrowheads="1"/>
                      </p:cNvPicPr>
                      <p:nvPr/>
                    </p:nvPicPr>
                    <p:blipFill>
                      <a:blip r:embed="rId5"/>
                      <a:srcRect/>
                      <a:stretch>
                        <a:fillRect/>
                      </a:stretch>
                    </p:blipFill>
                    <p:spPr bwMode="auto">
                      <a:xfrm>
                        <a:off x="304800" y="889000"/>
                        <a:ext cx="6624638" cy="1392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title"/>
          </p:nvPr>
        </p:nvSpPr>
        <p:spPr>
          <a:xfrm>
            <a:off x="314325" y="206375"/>
            <a:ext cx="8651875" cy="2940050"/>
          </a:xfrm>
        </p:spPr>
        <p:txBody>
          <a:bodyPr anchor="t"/>
          <a:lstStyle/>
          <a:p>
            <a:pPr algn="l"/>
            <a:r>
              <a:rPr lang="en-US">
                <a:latin typeface="Arial" charset="0"/>
                <a:ea typeface="ヒラギノ角ゴ Pro W3" charset="0"/>
                <a:cs typeface="ヒラギノ角ゴ Pro W3" charset="0"/>
              </a:rPr>
              <a:t>Ignoring spin, what is the angular momentum of the ground state of an electron in a hydrogen atom, in units of h-bar?</a:t>
            </a:r>
          </a:p>
        </p:txBody>
      </p:sp>
      <p:sp>
        <p:nvSpPr>
          <p:cNvPr id="107523" name="Content Placeholder 2"/>
          <p:cNvSpPr>
            <a:spLocks noGrp="1"/>
          </p:cNvSpPr>
          <p:nvPr>
            <p:ph idx="1"/>
          </p:nvPr>
        </p:nvSpPr>
        <p:spPr>
          <a:xfrm>
            <a:off x="336550" y="2551113"/>
            <a:ext cx="8455025" cy="3043237"/>
          </a:xfrm>
        </p:spPr>
        <p:txBody>
          <a:bodyPr/>
          <a:lstStyle/>
          <a:p>
            <a:pPr marL="514350" indent="-514350">
              <a:buFontTx/>
              <a:buAutoNum type="alphaUcParenR"/>
            </a:pPr>
            <a:r>
              <a:rPr lang="en-US">
                <a:latin typeface="Lucida Grande" charset="0"/>
                <a:ea typeface="ヒラギノ角ゴ Pro W3" charset="0"/>
                <a:cs typeface="ヒラギノ角ゴ Pro W3" charset="0"/>
              </a:rPr>
              <a:t>Zero</a:t>
            </a:r>
          </a:p>
          <a:p>
            <a:pPr marL="514350" indent="-514350">
              <a:buFontTx/>
              <a:buAutoNum type="alphaUcParenR"/>
            </a:pPr>
            <a:r>
              <a:rPr lang="en-US">
                <a:latin typeface="Lucida Grande" charset="0"/>
                <a:ea typeface="ヒラギノ角ゴ Pro W3" charset="0"/>
                <a:cs typeface="ヒラギノ角ゴ Pro W3" charset="0"/>
              </a:rPr>
              <a:t>1/2</a:t>
            </a:r>
          </a:p>
          <a:p>
            <a:pPr marL="514350" indent="-514350">
              <a:buFontTx/>
              <a:buAutoNum type="alphaUcParenR"/>
            </a:pPr>
            <a:r>
              <a:rPr lang="en-US">
                <a:latin typeface="Lucida Grande" charset="0"/>
                <a:ea typeface="ヒラギノ角ゴ Pro W3" charset="0"/>
                <a:cs typeface="ヒラギノ角ゴ Pro W3" charset="0"/>
              </a:rPr>
              <a:t>1</a:t>
            </a:r>
          </a:p>
          <a:p>
            <a:pPr marL="514350" indent="-514350">
              <a:buFontTx/>
              <a:buAutoNum type="alphaUcParenR"/>
            </a:pPr>
            <a:r>
              <a:rPr lang="en-US">
                <a:latin typeface="Lucida Grande" charset="0"/>
                <a:ea typeface="ヒラギノ角ゴ Pro W3" charset="0"/>
                <a:cs typeface="ヒラギノ角ゴ Pro W3" charset="0"/>
              </a:rPr>
              <a:t>Something else</a:t>
            </a:r>
          </a:p>
          <a:p>
            <a:pPr marL="514350" indent="-514350">
              <a:buFontTx/>
              <a:buAutoNum type="alphaUcParenR"/>
            </a:pPr>
            <a:r>
              <a:rPr lang="en-US">
                <a:latin typeface="Lucida Grande" charset="0"/>
                <a:ea typeface="ヒラギノ角ゴ Pro W3" charset="0"/>
                <a:cs typeface="ヒラギノ角ゴ Pro W3" charset="0"/>
              </a:rPr>
              <a:t>I don</a:t>
            </a:r>
            <a:r>
              <a:rPr lang="ja-JP" altLang="en-US">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t know</a:t>
            </a:r>
          </a:p>
        </p:txBody>
      </p:sp>
      <p:sp>
        <p:nvSpPr>
          <p:cNvPr id="107524" name="TextBox 4"/>
          <p:cNvSpPr txBox="1">
            <a:spLocks noChangeArrowheads="1"/>
          </p:cNvSpPr>
          <p:nvPr/>
        </p:nvSpPr>
        <p:spPr bwMode="auto">
          <a:xfrm>
            <a:off x="0" y="6642100"/>
            <a:ext cx="3952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105</a:t>
            </a:r>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Title 1"/>
          <p:cNvSpPr>
            <a:spLocks noGrp="1"/>
          </p:cNvSpPr>
          <p:nvPr>
            <p:ph type="title" idx="4294967295"/>
          </p:nvPr>
        </p:nvSpPr>
        <p:spPr>
          <a:xfrm>
            <a:off x="0" y="0"/>
            <a:ext cx="8748713" cy="3289300"/>
          </a:xfrm>
        </p:spPr>
        <p:txBody>
          <a:bodyPr anchor="t"/>
          <a:lstStyle/>
          <a:p>
            <a:r>
              <a:rPr lang="en-US" sz="3200">
                <a:solidFill>
                  <a:schemeClr val="tx1"/>
                </a:solidFill>
                <a:latin typeface="Arial" charset="0"/>
                <a:ea typeface="ヒラギノ角ゴ Pro W3" charset="0"/>
                <a:cs typeface="ヒラギノ角ゴ Pro W3" charset="0"/>
              </a:rPr>
              <a:t>As indicated in the figure, the n = 2, l = 0 state and the n = 2, l = 1 state happen to have the same energy (given by E</a:t>
            </a:r>
            <a:r>
              <a:rPr lang="en-US" sz="3200" baseline="-25000">
                <a:solidFill>
                  <a:schemeClr val="tx1"/>
                </a:solidFill>
                <a:latin typeface="Arial" charset="0"/>
                <a:ea typeface="ヒラギノ角ゴ Pro W3" charset="0"/>
                <a:cs typeface="ヒラギノ角ゴ Pro W3" charset="0"/>
              </a:rPr>
              <a:t>2 </a:t>
            </a:r>
            <a:r>
              <a:rPr lang="en-US" sz="3200">
                <a:solidFill>
                  <a:schemeClr val="tx1"/>
                </a:solidFill>
                <a:latin typeface="Arial" charset="0"/>
                <a:ea typeface="ヒラギノ角ゴ Pro W3" charset="0"/>
                <a:cs typeface="ヒラギノ角ゴ Pro W3" charset="0"/>
              </a:rPr>
              <a:t>=  E</a:t>
            </a:r>
            <a:r>
              <a:rPr lang="en-US" sz="3200" baseline="-25000">
                <a:solidFill>
                  <a:schemeClr val="tx1"/>
                </a:solidFill>
                <a:latin typeface="Arial" charset="0"/>
                <a:ea typeface="ヒラギノ角ゴ Pro W3" charset="0"/>
                <a:cs typeface="ヒラギノ角ゴ Pro W3" charset="0"/>
              </a:rPr>
              <a:t>1</a:t>
            </a:r>
            <a:r>
              <a:rPr lang="en-US" sz="3200">
                <a:solidFill>
                  <a:schemeClr val="tx1"/>
                </a:solidFill>
                <a:latin typeface="Arial" charset="0"/>
                <a:ea typeface="ヒラギノ角ゴ Pro W3" charset="0"/>
                <a:cs typeface="ヒラギノ角ゴ Pro W3" charset="0"/>
              </a:rPr>
              <a:t>/2</a:t>
            </a:r>
            <a:r>
              <a:rPr lang="en-US" sz="3200" baseline="30000">
                <a:solidFill>
                  <a:schemeClr val="tx1"/>
                </a:solidFill>
                <a:latin typeface="Arial" charset="0"/>
                <a:ea typeface="ヒラギノ角ゴ Pro W3" charset="0"/>
                <a:cs typeface="ヒラギノ角ゴ Pro W3" charset="0"/>
              </a:rPr>
              <a:t>2</a:t>
            </a:r>
            <a:r>
              <a:rPr lang="en-US" sz="3200">
                <a:solidFill>
                  <a:schemeClr val="tx1"/>
                </a:solidFill>
                <a:latin typeface="Arial" charset="0"/>
                <a:ea typeface="ヒラギノ角ゴ Pro W3" charset="0"/>
                <a:cs typeface="ヒラギノ角ゴ Pro W3" charset="0"/>
              </a:rPr>
              <a:t> ).</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Do these states have the same radial wavefunction R(r) ?</a:t>
            </a:r>
          </a:p>
        </p:txBody>
      </p:sp>
      <p:sp>
        <p:nvSpPr>
          <p:cNvPr id="109571" name="TextBox 4"/>
          <p:cNvSpPr txBox="1">
            <a:spLocks noChangeArrowheads="1"/>
          </p:cNvSpPr>
          <p:nvPr/>
        </p:nvSpPr>
        <p:spPr bwMode="auto">
          <a:xfrm>
            <a:off x="0" y="6607175"/>
            <a:ext cx="46513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113</a:t>
            </a:r>
          </a:p>
        </p:txBody>
      </p:sp>
      <p:grpSp>
        <p:nvGrpSpPr>
          <p:cNvPr id="109572" name="Group 8"/>
          <p:cNvGrpSpPr>
            <a:grpSpLocks noChangeAspect="1"/>
          </p:cNvGrpSpPr>
          <p:nvPr/>
        </p:nvGrpSpPr>
        <p:grpSpPr bwMode="auto">
          <a:xfrm>
            <a:off x="0" y="2376488"/>
            <a:ext cx="9144000" cy="3811587"/>
            <a:chOff x="360" y="1914"/>
            <a:chExt cx="10363" cy="4199"/>
          </a:xfrm>
        </p:grpSpPr>
        <p:sp>
          <p:nvSpPr>
            <p:cNvPr id="109574" name="AutoShape 9"/>
            <p:cNvSpPr>
              <a:spLocks noChangeAspect="1" noChangeArrowheads="1"/>
            </p:cNvSpPr>
            <p:nvPr/>
          </p:nvSpPr>
          <p:spPr bwMode="auto">
            <a:xfrm>
              <a:off x="360" y="1914"/>
              <a:ext cx="10363" cy="4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9575" name="Text Box 10"/>
            <p:cNvSpPr txBox="1">
              <a:spLocks noChangeArrowheads="1"/>
            </p:cNvSpPr>
            <p:nvPr/>
          </p:nvSpPr>
          <p:spPr bwMode="auto">
            <a:xfrm>
              <a:off x="3525" y="2850"/>
              <a:ext cx="37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x</a:t>
              </a:r>
              <a:endParaRPr lang="en-US"/>
            </a:p>
          </p:txBody>
        </p:sp>
        <p:sp>
          <p:nvSpPr>
            <p:cNvPr id="109576" name="Text Box 11"/>
            <p:cNvSpPr txBox="1">
              <a:spLocks noChangeArrowheads="1"/>
            </p:cNvSpPr>
            <p:nvPr/>
          </p:nvSpPr>
          <p:spPr bwMode="auto">
            <a:xfrm>
              <a:off x="968" y="2108"/>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V</a:t>
              </a:r>
              <a:r>
                <a:rPr lang="en-US" sz="1600" baseline="-25000"/>
                <a:t>eff</a:t>
              </a:r>
              <a:endParaRPr lang="en-US"/>
            </a:p>
          </p:txBody>
        </p:sp>
        <p:sp>
          <p:nvSpPr>
            <p:cNvPr id="109577" name="Freeform 12"/>
            <p:cNvSpPr>
              <a:spLocks/>
            </p:cNvSpPr>
            <p:nvPr/>
          </p:nvSpPr>
          <p:spPr bwMode="auto">
            <a:xfrm>
              <a:off x="1592" y="3142"/>
              <a:ext cx="2437" cy="2936"/>
            </a:xfrm>
            <a:custGeom>
              <a:avLst/>
              <a:gdLst>
                <a:gd name="T0" fmla="*/ 0 w 2437"/>
                <a:gd name="T1" fmla="*/ 2147483647 h 1620"/>
                <a:gd name="T2" fmla="*/ 637 w 2437"/>
                <a:gd name="T3" fmla="*/ 1113884081 h 1620"/>
                <a:gd name="T4" fmla="*/ 1413 w 2437"/>
                <a:gd name="T5" fmla="*/ 306201671 h 1620"/>
                <a:gd name="T6" fmla="*/ 2437 w 2437"/>
                <a:gd name="T7" fmla="*/ 0 h 1620"/>
                <a:gd name="T8" fmla="*/ 0 60000 65536"/>
                <a:gd name="T9" fmla="*/ 0 60000 65536"/>
                <a:gd name="T10" fmla="*/ 0 60000 65536"/>
                <a:gd name="T11" fmla="*/ 0 60000 65536"/>
                <a:gd name="T12" fmla="*/ 0 w 2437"/>
                <a:gd name="T13" fmla="*/ 0 h 1620"/>
                <a:gd name="T14" fmla="*/ 2437 w 2437"/>
                <a:gd name="T15" fmla="*/ 1620 h 1620"/>
              </a:gdLst>
              <a:ahLst/>
              <a:cxnLst>
                <a:cxn ang="T8">
                  <a:pos x="T0" y="T1"/>
                </a:cxn>
                <a:cxn ang="T9">
                  <a:pos x="T2" y="T3"/>
                </a:cxn>
                <a:cxn ang="T10">
                  <a:pos x="T4" y="T5"/>
                </a:cxn>
                <a:cxn ang="T11">
                  <a:pos x="T6" y="T7"/>
                </a:cxn>
              </a:cxnLst>
              <a:rect l="T12" t="T13" r="T14" b="T15"/>
              <a:pathLst>
                <a:path w="2437" h="1620">
                  <a:moveTo>
                    <a:pt x="0" y="1620"/>
                  </a:moveTo>
                  <a:cubicBezTo>
                    <a:pt x="201" y="1282"/>
                    <a:pt x="402" y="944"/>
                    <a:pt x="637" y="706"/>
                  </a:cubicBezTo>
                  <a:cubicBezTo>
                    <a:pt x="872" y="468"/>
                    <a:pt x="1113" y="312"/>
                    <a:pt x="1413" y="194"/>
                  </a:cubicBezTo>
                  <a:cubicBezTo>
                    <a:pt x="1713" y="76"/>
                    <a:pt x="2075" y="38"/>
                    <a:pt x="2437"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578" name="Line 13"/>
            <p:cNvSpPr>
              <a:spLocks noChangeShapeType="1"/>
            </p:cNvSpPr>
            <p:nvPr/>
          </p:nvSpPr>
          <p:spPr bwMode="auto">
            <a:xfrm flipV="1">
              <a:off x="1469" y="1970"/>
              <a:ext cx="1" cy="407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9579" name="Line 14"/>
            <p:cNvSpPr>
              <a:spLocks noChangeShapeType="1"/>
            </p:cNvSpPr>
            <p:nvPr/>
          </p:nvSpPr>
          <p:spPr bwMode="auto">
            <a:xfrm>
              <a:off x="1281" y="3036"/>
              <a:ext cx="22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09580" name="Group 15"/>
            <p:cNvGrpSpPr>
              <a:grpSpLocks/>
            </p:cNvGrpSpPr>
            <p:nvPr/>
          </p:nvGrpSpPr>
          <p:grpSpPr bwMode="auto">
            <a:xfrm>
              <a:off x="4668" y="1961"/>
              <a:ext cx="2721" cy="4080"/>
              <a:chOff x="2792" y="1167"/>
              <a:chExt cx="1814" cy="2759"/>
            </a:xfrm>
          </p:grpSpPr>
          <p:sp>
            <p:nvSpPr>
              <p:cNvPr id="109596" name="Line 16"/>
              <p:cNvSpPr>
                <a:spLocks noChangeShapeType="1"/>
              </p:cNvSpPr>
              <p:nvPr/>
            </p:nvSpPr>
            <p:spPr bwMode="auto">
              <a:xfrm flipV="1">
                <a:off x="2917" y="1167"/>
                <a:ext cx="1" cy="275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9597" name="Line 17"/>
              <p:cNvSpPr>
                <a:spLocks noChangeShapeType="1"/>
              </p:cNvSpPr>
              <p:nvPr/>
            </p:nvSpPr>
            <p:spPr bwMode="auto">
              <a:xfrm>
                <a:off x="2792" y="1888"/>
                <a:ext cx="1496"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9598" name="Freeform 18"/>
              <p:cNvSpPr>
                <a:spLocks/>
              </p:cNvSpPr>
              <p:nvPr/>
            </p:nvSpPr>
            <p:spPr bwMode="auto">
              <a:xfrm>
                <a:off x="2953" y="1202"/>
                <a:ext cx="1653" cy="1759"/>
              </a:xfrm>
              <a:custGeom>
                <a:avLst/>
                <a:gdLst>
                  <a:gd name="T0" fmla="*/ 1 w 2479"/>
                  <a:gd name="T1" fmla="*/ 1 h 2600"/>
                  <a:gd name="T2" fmla="*/ 1 w 2479"/>
                  <a:gd name="T3" fmla="*/ 1 h 2600"/>
                  <a:gd name="T4" fmla="*/ 1 w 2479"/>
                  <a:gd name="T5" fmla="*/ 1 h 2600"/>
                  <a:gd name="T6" fmla="*/ 1 w 2479"/>
                  <a:gd name="T7" fmla="*/ 1 h 2600"/>
                  <a:gd name="T8" fmla="*/ 0 w 2479"/>
                  <a:gd name="T9" fmla="*/ 0 h 2600"/>
                  <a:gd name="T10" fmla="*/ 0 60000 65536"/>
                  <a:gd name="T11" fmla="*/ 0 60000 65536"/>
                  <a:gd name="T12" fmla="*/ 0 60000 65536"/>
                  <a:gd name="T13" fmla="*/ 0 60000 65536"/>
                  <a:gd name="T14" fmla="*/ 0 60000 65536"/>
                  <a:gd name="T15" fmla="*/ 0 w 2479"/>
                  <a:gd name="T16" fmla="*/ 0 h 2600"/>
                  <a:gd name="T17" fmla="*/ 2479 w 2479"/>
                  <a:gd name="T18" fmla="*/ 2600 h 2600"/>
                </a:gdLst>
                <a:ahLst/>
                <a:cxnLst>
                  <a:cxn ang="T10">
                    <a:pos x="T0" y="T1"/>
                  </a:cxn>
                  <a:cxn ang="T11">
                    <a:pos x="T2" y="T3"/>
                  </a:cxn>
                  <a:cxn ang="T12">
                    <a:pos x="T4" y="T5"/>
                  </a:cxn>
                  <a:cxn ang="T13">
                    <a:pos x="T6" y="T7"/>
                  </a:cxn>
                  <a:cxn ang="T14">
                    <a:pos x="T8" y="T9"/>
                  </a:cxn>
                </a:cxnLst>
                <a:rect l="T15" t="T16" r="T17" b="T18"/>
                <a:pathLst>
                  <a:path w="2479" h="2600">
                    <a:moveTo>
                      <a:pt x="2479" y="1066"/>
                    </a:moveTo>
                    <a:cubicBezTo>
                      <a:pt x="2341" y="1096"/>
                      <a:pt x="1886" y="1149"/>
                      <a:pt x="1648" y="1246"/>
                    </a:cubicBezTo>
                    <a:cubicBezTo>
                      <a:pt x="1410" y="1343"/>
                      <a:pt x="1267" y="1467"/>
                      <a:pt x="1052" y="1647"/>
                    </a:cubicBezTo>
                    <a:cubicBezTo>
                      <a:pt x="837" y="1827"/>
                      <a:pt x="535" y="2600"/>
                      <a:pt x="360" y="2326"/>
                    </a:cubicBezTo>
                    <a:cubicBezTo>
                      <a:pt x="185" y="2052"/>
                      <a:pt x="107" y="1023"/>
                      <a:pt x="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09581" name="Line 19"/>
            <p:cNvSpPr>
              <a:spLocks noChangeShapeType="1"/>
            </p:cNvSpPr>
            <p:nvPr/>
          </p:nvSpPr>
          <p:spPr bwMode="auto">
            <a:xfrm flipV="1">
              <a:off x="8245" y="1919"/>
              <a:ext cx="1" cy="407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9582" name="Line 20"/>
            <p:cNvSpPr>
              <a:spLocks noChangeShapeType="1"/>
            </p:cNvSpPr>
            <p:nvPr/>
          </p:nvSpPr>
          <p:spPr bwMode="auto">
            <a:xfrm>
              <a:off x="8057" y="2985"/>
              <a:ext cx="22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9583" name="Freeform 21"/>
            <p:cNvSpPr>
              <a:spLocks/>
            </p:cNvSpPr>
            <p:nvPr/>
          </p:nvSpPr>
          <p:spPr bwMode="auto">
            <a:xfrm>
              <a:off x="8368" y="1943"/>
              <a:ext cx="2355" cy="2140"/>
            </a:xfrm>
            <a:custGeom>
              <a:avLst/>
              <a:gdLst>
                <a:gd name="T0" fmla="*/ 0 w 2355"/>
                <a:gd name="T1" fmla="*/ 0 h 2141"/>
                <a:gd name="T2" fmla="*/ 250 w 2355"/>
                <a:gd name="T3" fmla="*/ 1847 h 2141"/>
                <a:gd name="T4" fmla="*/ 803 w 2355"/>
                <a:gd name="T5" fmla="*/ 1596 h 2141"/>
                <a:gd name="T6" fmla="*/ 1191 w 2355"/>
                <a:gd name="T7" fmla="*/ 1333 h 2141"/>
                <a:gd name="T8" fmla="*/ 1635 w 2355"/>
                <a:gd name="T9" fmla="*/ 1142 h 2141"/>
                <a:gd name="T10" fmla="*/ 2355 w 2355"/>
                <a:gd name="T11" fmla="*/ 1039 h 2141"/>
                <a:gd name="T12" fmla="*/ 0 60000 65536"/>
                <a:gd name="T13" fmla="*/ 0 60000 65536"/>
                <a:gd name="T14" fmla="*/ 0 60000 65536"/>
                <a:gd name="T15" fmla="*/ 0 60000 65536"/>
                <a:gd name="T16" fmla="*/ 0 60000 65536"/>
                <a:gd name="T17" fmla="*/ 0 60000 65536"/>
                <a:gd name="T18" fmla="*/ 0 w 2355"/>
                <a:gd name="T19" fmla="*/ 0 h 2141"/>
                <a:gd name="T20" fmla="*/ 2355 w 2355"/>
                <a:gd name="T21" fmla="*/ 2141 h 2141"/>
              </a:gdLst>
              <a:ahLst/>
              <a:cxnLst>
                <a:cxn ang="T12">
                  <a:pos x="T0" y="T1"/>
                </a:cxn>
                <a:cxn ang="T13">
                  <a:pos x="T2" y="T3"/>
                </a:cxn>
                <a:cxn ang="T14">
                  <a:pos x="T4" y="T5"/>
                </a:cxn>
                <a:cxn ang="T15">
                  <a:pos x="T6" y="T7"/>
                </a:cxn>
                <a:cxn ang="T16">
                  <a:pos x="T8" y="T9"/>
                </a:cxn>
                <a:cxn ang="T17">
                  <a:pos x="T10" y="T11"/>
                </a:cxn>
              </a:cxnLst>
              <a:rect l="T18" t="T19" r="T20" b="T21"/>
              <a:pathLst>
                <a:path w="2355" h="2141">
                  <a:moveTo>
                    <a:pt x="0" y="0"/>
                  </a:moveTo>
                  <a:cubicBezTo>
                    <a:pt x="42" y="311"/>
                    <a:pt x="116" y="1601"/>
                    <a:pt x="250" y="1871"/>
                  </a:cubicBezTo>
                  <a:cubicBezTo>
                    <a:pt x="384" y="2141"/>
                    <a:pt x="646" y="1706"/>
                    <a:pt x="803" y="1620"/>
                  </a:cubicBezTo>
                  <a:cubicBezTo>
                    <a:pt x="960" y="1534"/>
                    <a:pt x="1052" y="1433"/>
                    <a:pt x="1191" y="1357"/>
                  </a:cubicBezTo>
                  <a:cubicBezTo>
                    <a:pt x="1330" y="1281"/>
                    <a:pt x="1441" y="1219"/>
                    <a:pt x="1635" y="1166"/>
                  </a:cubicBezTo>
                  <a:cubicBezTo>
                    <a:pt x="1829" y="1113"/>
                    <a:pt x="2237" y="1060"/>
                    <a:pt x="2355" y="10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9584" name="Line 22"/>
            <p:cNvSpPr>
              <a:spLocks noChangeShapeType="1"/>
            </p:cNvSpPr>
            <p:nvPr/>
          </p:nvSpPr>
          <p:spPr bwMode="auto">
            <a:xfrm>
              <a:off x="1218" y="5358"/>
              <a:ext cx="8184"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9585" name="Line 23"/>
            <p:cNvSpPr>
              <a:spLocks noChangeShapeType="1"/>
            </p:cNvSpPr>
            <p:nvPr/>
          </p:nvSpPr>
          <p:spPr bwMode="auto">
            <a:xfrm>
              <a:off x="1232" y="4107"/>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9586" name="Line 24"/>
            <p:cNvSpPr>
              <a:spLocks noChangeShapeType="1"/>
            </p:cNvSpPr>
            <p:nvPr/>
          </p:nvSpPr>
          <p:spPr bwMode="auto">
            <a:xfrm>
              <a:off x="1209" y="3737"/>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9587" name="Line 25"/>
            <p:cNvSpPr>
              <a:spLocks noChangeShapeType="1"/>
            </p:cNvSpPr>
            <p:nvPr/>
          </p:nvSpPr>
          <p:spPr bwMode="auto">
            <a:xfrm>
              <a:off x="1200" y="3506"/>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9588" name="Text Box 26"/>
            <p:cNvSpPr txBox="1">
              <a:spLocks noChangeArrowheads="1"/>
            </p:cNvSpPr>
            <p:nvPr/>
          </p:nvSpPr>
          <p:spPr bwMode="auto">
            <a:xfrm>
              <a:off x="2371" y="4467"/>
              <a:ext cx="993"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0</a:t>
              </a:r>
              <a:endParaRPr lang="en-US"/>
            </a:p>
          </p:txBody>
        </p:sp>
        <p:sp>
          <p:nvSpPr>
            <p:cNvPr id="109589" name="Text Box 27"/>
            <p:cNvSpPr txBox="1">
              <a:spLocks noChangeArrowheads="1"/>
            </p:cNvSpPr>
            <p:nvPr/>
          </p:nvSpPr>
          <p:spPr bwMode="auto">
            <a:xfrm>
              <a:off x="5093" y="2381"/>
              <a:ext cx="1053"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1</a:t>
              </a:r>
              <a:endParaRPr lang="en-US"/>
            </a:p>
          </p:txBody>
        </p:sp>
        <p:sp>
          <p:nvSpPr>
            <p:cNvPr id="109590" name="Text Box 28"/>
            <p:cNvSpPr txBox="1">
              <a:spLocks noChangeArrowheads="1"/>
            </p:cNvSpPr>
            <p:nvPr/>
          </p:nvSpPr>
          <p:spPr bwMode="auto">
            <a:xfrm>
              <a:off x="8508" y="2256"/>
              <a:ext cx="1017"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2</a:t>
              </a:r>
              <a:endParaRPr lang="en-US"/>
            </a:p>
          </p:txBody>
        </p:sp>
        <p:sp>
          <p:nvSpPr>
            <p:cNvPr id="109591" name="Line 29"/>
            <p:cNvSpPr>
              <a:spLocks noChangeShapeType="1"/>
            </p:cNvSpPr>
            <p:nvPr/>
          </p:nvSpPr>
          <p:spPr bwMode="auto">
            <a:xfrm>
              <a:off x="1205" y="3345"/>
              <a:ext cx="8351"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09592" name="Text Box 30"/>
            <p:cNvSpPr txBox="1">
              <a:spLocks noChangeArrowheads="1"/>
            </p:cNvSpPr>
            <p:nvPr/>
          </p:nvSpPr>
          <p:spPr bwMode="auto">
            <a:xfrm>
              <a:off x="512" y="5191"/>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1</a:t>
              </a:r>
              <a:endParaRPr lang="en-US"/>
            </a:p>
          </p:txBody>
        </p:sp>
        <p:sp>
          <p:nvSpPr>
            <p:cNvPr id="109593" name="Text Box 31"/>
            <p:cNvSpPr txBox="1">
              <a:spLocks noChangeArrowheads="1"/>
            </p:cNvSpPr>
            <p:nvPr/>
          </p:nvSpPr>
          <p:spPr bwMode="auto">
            <a:xfrm>
              <a:off x="512" y="3922"/>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2</a:t>
              </a:r>
              <a:endParaRPr lang="en-US"/>
            </a:p>
          </p:txBody>
        </p:sp>
        <p:sp>
          <p:nvSpPr>
            <p:cNvPr id="109594" name="Text Box 32"/>
            <p:cNvSpPr txBox="1">
              <a:spLocks noChangeArrowheads="1"/>
            </p:cNvSpPr>
            <p:nvPr/>
          </p:nvSpPr>
          <p:spPr bwMode="auto">
            <a:xfrm>
              <a:off x="512" y="3549"/>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3</a:t>
              </a:r>
              <a:endParaRPr lang="en-US"/>
            </a:p>
          </p:txBody>
        </p:sp>
        <p:sp>
          <p:nvSpPr>
            <p:cNvPr id="109595" name="Text Box 33"/>
            <p:cNvSpPr txBox="1">
              <a:spLocks noChangeArrowheads="1"/>
            </p:cNvSpPr>
            <p:nvPr/>
          </p:nvSpPr>
          <p:spPr bwMode="auto">
            <a:xfrm>
              <a:off x="1016" y="3303"/>
              <a:ext cx="30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4</a:t>
              </a:r>
              <a:endParaRPr lang="en-US"/>
            </a:p>
          </p:txBody>
        </p:sp>
      </p:grpSp>
      <p:sp>
        <p:nvSpPr>
          <p:cNvPr id="109573" name="Rectangle 34"/>
          <p:cNvSpPr>
            <a:spLocks noChangeArrowheads="1"/>
          </p:cNvSpPr>
          <p:nvPr/>
        </p:nvSpPr>
        <p:spPr bwMode="auto">
          <a:xfrm>
            <a:off x="0" y="6248400"/>
            <a:ext cx="71913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400"/>
              <a:t>A) Yes		    B) No</a:t>
            </a:r>
          </a:p>
        </p:txBody>
      </p:sp>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Title 1"/>
          <p:cNvSpPr>
            <a:spLocks noGrp="1"/>
          </p:cNvSpPr>
          <p:nvPr>
            <p:ph type="title"/>
          </p:nvPr>
        </p:nvSpPr>
        <p:spPr>
          <a:xfrm>
            <a:off x="195263" y="249238"/>
            <a:ext cx="8748712" cy="4603750"/>
          </a:xfrm>
        </p:spPr>
        <p:txBody>
          <a:bodyPr anchor="t"/>
          <a:lstStyle/>
          <a:p>
            <a:pPr algn="l"/>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baseline="30000">
                <a:latin typeface="Arial" charset="0"/>
                <a:ea typeface="ヒラギノ角ゴ Pro W3" charset="0"/>
                <a:cs typeface="ヒラギノ角ゴ Pro W3" charset="0"/>
              </a:rPr>
              <a:t/>
            </a:r>
            <a:br>
              <a:rPr lang="en-US" sz="3200" baseline="30000">
                <a:latin typeface="Arial" charset="0"/>
                <a:ea typeface="ヒラギノ角ゴ Pro W3" charset="0"/>
                <a:cs typeface="ヒラギノ角ゴ Pro W3" charset="0"/>
              </a:rPr>
            </a:br>
            <a:r>
              <a:rPr lang="en-US" sz="3200" baseline="30000">
                <a:latin typeface="Arial" charset="0"/>
                <a:ea typeface="ヒラギノ角ゴ Pro W3" charset="0"/>
                <a:cs typeface="ヒラギノ角ゴ Pro W3" charset="0"/>
              </a:rPr>
              <a:t/>
            </a:r>
            <a:br>
              <a:rPr lang="en-US" sz="3200" baseline="30000">
                <a:latin typeface="Arial" charset="0"/>
                <a:ea typeface="ヒラギノ角ゴ Pro W3" charset="0"/>
                <a:cs typeface="ヒラギノ角ゴ Pro W3" charset="0"/>
              </a:rPr>
            </a:br>
            <a:r>
              <a:rPr lang="en-US" sz="3200" baseline="30000">
                <a:latin typeface="Arial" charset="0"/>
                <a:ea typeface="ヒラギノ角ゴ Pro W3" charset="0"/>
                <a:cs typeface="ヒラギノ角ゴ Pro W3" charset="0"/>
              </a:rPr>
              <a:t/>
            </a:r>
            <a:br>
              <a:rPr lang="en-US" sz="3200" baseline="300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What does </a:t>
            </a:r>
            <a:r>
              <a:rPr lang="en-US" sz="3200">
                <a:latin typeface="Symbol" charset="0"/>
                <a:ea typeface="ヒラギノ角ゴ Pro W3" charset="0"/>
                <a:cs typeface="ヒラギノ角ゴ Pro W3" charset="0"/>
              </a:rPr>
              <a:t>y</a:t>
            </a:r>
            <a:r>
              <a:rPr lang="en-US" sz="3200" baseline="-25000">
                <a:latin typeface="Arial" charset="0"/>
                <a:ea typeface="ヒラギノ角ゴ Pro W3" charset="0"/>
                <a:cs typeface="ヒラギノ角ゴ Pro W3" charset="0"/>
              </a:rPr>
              <a:t>100</a:t>
            </a:r>
            <a:r>
              <a:rPr lang="en-US" sz="3200">
                <a:latin typeface="Arial" charset="0"/>
                <a:ea typeface="ヒラギノ角ゴ Pro W3" charset="0"/>
                <a:cs typeface="ヒラギノ角ゴ Pro W3" charset="0"/>
              </a:rPr>
              <a:t>(r,</a:t>
            </a:r>
            <a:r>
              <a:rPr lang="en-US" sz="3200">
                <a:latin typeface="Symbol" charset="0"/>
                <a:ea typeface="ヒラギノ角ゴ Pro W3" charset="0"/>
                <a:cs typeface="ヒラギノ角ゴ Pro W3" charset="0"/>
              </a:rPr>
              <a:t>q,f</a:t>
            </a:r>
            <a:r>
              <a:rPr lang="en-US" sz="3200">
                <a:latin typeface="Arial" charset="0"/>
                <a:ea typeface="ヒラギノ角ゴ Pro W3" charset="0"/>
                <a:cs typeface="ヒラギノ角ゴ Pro W3" charset="0"/>
              </a:rPr>
              <a:t>) </a:t>
            </a:r>
            <a:r>
              <a:rPr lang="ja-JP" altLang="en-US" sz="3200">
                <a:latin typeface="Arial" charset="0"/>
                <a:ea typeface="ヒラギノ角ゴ Pro W3" charset="0"/>
                <a:cs typeface="ヒラギノ角ゴ Pro W3" charset="0"/>
              </a:rPr>
              <a:t>“</a:t>
            </a:r>
            <a:r>
              <a:rPr lang="en-US" sz="3200">
                <a:latin typeface="Arial" charset="0"/>
                <a:ea typeface="ヒラギノ角ゴ Pro W3" charset="0"/>
                <a:cs typeface="ヒラギノ角ゴ Pro W3" charset="0"/>
              </a:rPr>
              <a:t>look like</a:t>
            </a:r>
            <a:r>
              <a:rPr lang="ja-JP" altLang="en-US" sz="3200">
                <a:latin typeface="Arial" charset="0"/>
                <a:ea typeface="ヒラギノ角ゴ Pro W3" charset="0"/>
                <a:cs typeface="ヒラギノ角ゴ Pro W3" charset="0"/>
              </a:rPr>
              <a:t>”</a:t>
            </a:r>
            <a:r>
              <a:rPr lang="en-US" sz="3200">
                <a:latin typeface="Arial" charset="0"/>
                <a:ea typeface="ヒラギノ角ゴ Pro W3" charset="0"/>
                <a:cs typeface="ヒラギノ角ゴ Pro W3" charset="0"/>
              </a:rPr>
              <a:t>?</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How about </a:t>
            </a:r>
            <a:r>
              <a:rPr lang="en-US" sz="3200">
                <a:latin typeface="Symbol" charset="0"/>
                <a:ea typeface="ヒラギノ角ゴ Pro W3" charset="0"/>
                <a:cs typeface="ヒラギノ角ゴ Pro W3" charset="0"/>
              </a:rPr>
              <a:t>y</a:t>
            </a:r>
            <a:r>
              <a:rPr lang="en-US" sz="3200" baseline="-25000">
                <a:latin typeface="Arial" charset="0"/>
                <a:ea typeface="ヒラギノ角ゴ Pro W3" charset="0"/>
                <a:cs typeface="ヒラギノ角ゴ Pro W3" charset="0"/>
              </a:rPr>
              <a:t>200</a:t>
            </a:r>
            <a:r>
              <a:rPr lang="en-US" sz="3200">
                <a:latin typeface="Arial" charset="0"/>
                <a:ea typeface="ヒラギノ角ゴ Pro W3" charset="0"/>
                <a:cs typeface="ヒラギノ角ゴ Pro W3" charset="0"/>
              </a:rPr>
              <a:t>(r,</a:t>
            </a:r>
            <a:r>
              <a:rPr lang="en-US" sz="3200">
                <a:latin typeface="Symbol" charset="0"/>
                <a:ea typeface="ヒラギノ角ゴ Pro W3" charset="0"/>
                <a:cs typeface="ヒラギノ角ゴ Pro W3" charset="0"/>
              </a:rPr>
              <a:t>q,f</a:t>
            </a:r>
            <a:r>
              <a:rPr lang="en-US" sz="3200">
                <a:latin typeface="Arial" charset="0"/>
                <a:ea typeface="ヒラギノ角ゴ Pro W3" charset="0"/>
                <a:cs typeface="ヒラギノ角ゴ Pro W3" charset="0"/>
              </a:rPr>
              <a:t>)? </a:t>
            </a:r>
            <a:r>
              <a:rPr lang="en-US" sz="3200">
                <a:latin typeface="Symbol" charset="0"/>
                <a:ea typeface="ヒラギノ角ゴ Pro W3" charset="0"/>
                <a:cs typeface="ヒラギノ角ゴ Pro W3" charset="0"/>
              </a:rPr>
              <a:t>y</a:t>
            </a:r>
            <a:r>
              <a:rPr lang="en-US" sz="3200" baseline="-25000">
                <a:latin typeface="Arial" charset="0"/>
                <a:ea typeface="ヒラギノ角ゴ Pro W3" charset="0"/>
                <a:cs typeface="ヒラギノ角ゴ Pro W3" charset="0"/>
              </a:rPr>
              <a:t>210</a:t>
            </a:r>
            <a:r>
              <a:rPr lang="en-US" sz="3200">
                <a:latin typeface="Arial" charset="0"/>
                <a:ea typeface="ヒラギノ角ゴ Pro W3" charset="0"/>
                <a:cs typeface="ヒラギノ角ゴ Pro W3" charset="0"/>
              </a:rPr>
              <a:t>(r,</a:t>
            </a:r>
            <a:r>
              <a:rPr lang="en-US" sz="3200">
                <a:latin typeface="Symbol" charset="0"/>
                <a:ea typeface="ヒラギノ角ゴ Pro W3" charset="0"/>
                <a:cs typeface="ヒラギノ角ゴ Pro W3" charset="0"/>
              </a:rPr>
              <a:t>q,f</a:t>
            </a:r>
            <a:r>
              <a:rPr lang="en-US" sz="3200">
                <a:latin typeface="Arial" charset="0"/>
                <a:ea typeface="ヒラギノ角ゴ Pro W3" charset="0"/>
                <a:cs typeface="ヒラギノ角ゴ Pro W3" charset="0"/>
              </a:rPr>
              <a:t>)? </a:t>
            </a:r>
            <a:r>
              <a:rPr lang="en-US" sz="3200">
                <a:latin typeface="Symbol" charset="0"/>
                <a:ea typeface="ヒラギノ角ゴ Pro W3" charset="0"/>
                <a:cs typeface="ヒラギノ角ゴ Pro W3" charset="0"/>
              </a:rPr>
              <a:t>y</a:t>
            </a:r>
            <a:r>
              <a:rPr lang="en-US" sz="3200" baseline="-25000">
                <a:latin typeface="Arial" charset="0"/>
                <a:ea typeface="ヒラギノ角ゴ Pro W3" charset="0"/>
                <a:cs typeface="ヒラギノ角ゴ Pro W3" charset="0"/>
              </a:rPr>
              <a:t>211</a:t>
            </a:r>
            <a:r>
              <a:rPr lang="en-US" sz="3200">
                <a:latin typeface="Arial" charset="0"/>
                <a:ea typeface="ヒラギノ角ゴ Pro W3" charset="0"/>
                <a:cs typeface="ヒラギノ角ゴ Pro W3" charset="0"/>
              </a:rPr>
              <a:t>(r,</a:t>
            </a:r>
            <a:r>
              <a:rPr lang="en-US" sz="3200">
                <a:latin typeface="Symbol" charset="0"/>
                <a:ea typeface="ヒラギノ角ゴ Pro W3" charset="0"/>
                <a:cs typeface="ヒラギノ角ゴ Pro W3" charset="0"/>
              </a:rPr>
              <a:t>q,f</a:t>
            </a:r>
            <a:r>
              <a:rPr lang="en-US" sz="3200">
                <a:latin typeface="Arial" charset="0"/>
                <a:ea typeface="ヒラギノ角ゴ Pro W3" charset="0"/>
                <a:cs typeface="ヒラギノ角ゴ Pro W3" charset="0"/>
              </a:rPr>
              <a:t>)?</a:t>
            </a:r>
          </a:p>
        </p:txBody>
      </p:sp>
      <p:sp>
        <p:nvSpPr>
          <p:cNvPr id="111620"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111</a:t>
            </a:r>
          </a:p>
        </p:txBody>
      </p:sp>
      <p:graphicFrame>
        <p:nvGraphicFramePr>
          <p:cNvPr id="111618" name="Object 2"/>
          <p:cNvGraphicFramePr>
            <a:graphicFrameLocks noChangeAspect="1"/>
          </p:cNvGraphicFramePr>
          <p:nvPr/>
        </p:nvGraphicFramePr>
        <p:xfrm>
          <a:off x="444500" y="107950"/>
          <a:ext cx="6059488" cy="3265488"/>
        </p:xfrm>
        <a:graphic>
          <a:graphicData uri="http://schemas.openxmlformats.org/presentationml/2006/ole">
            <mc:AlternateContent xmlns:mc="http://schemas.openxmlformats.org/markup-compatibility/2006">
              <mc:Choice xmlns:v="urn:schemas-microsoft-com:vml" Requires="v">
                <p:oleObj spid="_x0000_s111631" name="Equation" r:id="rId4" imgW="1765300" imgH="965200" progId="Equation.3">
                  <p:embed/>
                </p:oleObj>
              </mc:Choice>
              <mc:Fallback>
                <p:oleObj name="Equation" r:id="rId4" imgW="1765300" imgH="965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500" y="107950"/>
                        <a:ext cx="6059488" cy="3265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667" name="Group 5"/>
          <p:cNvGrpSpPr>
            <a:grpSpLocks/>
          </p:cNvGrpSpPr>
          <p:nvPr/>
        </p:nvGrpSpPr>
        <p:grpSpPr bwMode="auto">
          <a:xfrm>
            <a:off x="230188" y="325438"/>
            <a:ext cx="8509000" cy="3538537"/>
            <a:chOff x="230185" y="325042"/>
            <a:chExt cx="8509000" cy="3539456"/>
          </a:xfrm>
        </p:grpSpPr>
        <p:sp>
          <p:nvSpPr>
            <p:cNvPr id="113668" name="TextBox 1"/>
            <p:cNvSpPr txBox="1">
              <a:spLocks noChangeArrowheads="1"/>
            </p:cNvSpPr>
            <p:nvPr/>
          </p:nvSpPr>
          <p:spPr bwMode="auto">
            <a:xfrm>
              <a:off x="230185" y="325042"/>
              <a:ext cx="8509000" cy="3539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b="1"/>
                <a:t>True (A) or False (B)</a:t>
              </a:r>
            </a:p>
            <a:p>
              <a:r>
                <a:rPr lang="en-US" sz="3200"/>
                <a:t>Any arbitrary physical state of an electron bound in the H-atom potential can always be written as </a:t>
              </a:r>
            </a:p>
            <a:p>
              <a:endParaRPr lang="en-US" sz="3200" b="1"/>
            </a:p>
            <a:p>
              <a:endParaRPr lang="en-US" sz="3200" b="1"/>
            </a:p>
            <a:p>
              <a:r>
                <a:rPr lang="en-US" sz="3200"/>
                <a:t>with suitable choice of n,l, and m. </a:t>
              </a:r>
            </a:p>
          </p:txBody>
        </p:sp>
        <p:graphicFrame>
          <p:nvGraphicFramePr>
            <p:cNvPr id="113666" name="Object 2"/>
            <p:cNvGraphicFramePr>
              <a:graphicFrameLocks noChangeAspect="1"/>
            </p:cNvGraphicFramePr>
            <p:nvPr/>
          </p:nvGraphicFramePr>
          <p:xfrm>
            <a:off x="272917" y="2463786"/>
            <a:ext cx="5406703" cy="642943"/>
          </p:xfrm>
          <a:graphic>
            <a:graphicData uri="http://schemas.openxmlformats.org/presentationml/2006/ole">
              <mc:AlternateContent xmlns:mc="http://schemas.openxmlformats.org/markup-compatibility/2006">
                <mc:Choice xmlns:v="urn:schemas-microsoft-com:vml" Requires="v">
                  <p:oleObj spid="_x0000_s113679" name="Equation" r:id="rId4" imgW="1816100" imgH="215900" progId="Equation.3">
                    <p:embed/>
                  </p:oleObj>
                </mc:Choice>
                <mc:Fallback>
                  <p:oleObj name="Equation" r:id="rId4" imgW="18161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917" y="2463786"/>
                          <a:ext cx="5406703" cy="642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idx="4294967295"/>
          </p:nvPr>
        </p:nvSpPr>
        <p:spPr>
          <a:xfrm>
            <a:off x="260350" y="163513"/>
            <a:ext cx="8705850" cy="2625725"/>
          </a:xfrm>
        </p:spPr>
        <p:txBody>
          <a:bodyPr/>
          <a:lstStyle/>
          <a:p>
            <a:r>
              <a:rPr lang="en-US">
                <a:latin typeface="Arial" charset="0"/>
                <a:ea typeface="ヒラギノ角ゴ Pro W3" charset="0"/>
                <a:cs typeface="ヒラギノ角ゴ Pro W3" charset="0"/>
              </a:rPr>
              <a:t>For the particle in a 3D box, is the state (n</a:t>
            </a:r>
            <a:r>
              <a:rPr lang="en-US" baseline="-25000">
                <a:latin typeface="Arial" charset="0"/>
                <a:ea typeface="ヒラギノ角ゴ Pro W3" charset="0"/>
                <a:cs typeface="ヒラギノ角ゴ Pro W3" charset="0"/>
              </a:rPr>
              <a:t>x</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n</a:t>
            </a:r>
            <a:r>
              <a:rPr lang="en-US" baseline="-25000">
                <a:latin typeface="Arial" charset="0"/>
                <a:ea typeface="ヒラギノ角ゴ Pro W3" charset="0"/>
                <a:cs typeface="ヒラギノ角ゴ Pro W3" charset="0"/>
              </a:rPr>
              <a:t>y</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n</a:t>
            </a:r>
            <a:r>
              <a:rPr lang="en-US" baseline="-25000">
                <a:latin typeface="Arial" charset="0"/>
                <a:ea typeface="ヒラギノ角ゴ Pro W3" charset="0"/>
                <a:cs typeface="ヒラギノ角ゴ Pro W3" charset="0"/>
              </a:rPr>
              <a:t>z</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 (1, 0, 1) allowed?</a:t>
            </a:r>
          </a:p>
        </p:txBody>
      </p:sp>
      <p:sp>
        <p:nvSpPr>
          <p:cNvPr id="23555" name="Content Placeholder 2"/>
          <p:cNvSpPr>
            <a:spLocks noGrp="1"/>
          </p:cNvSpPr>
          <p:nvPr>
            <p:ph idx="4294967295"/>
          </p:nvPr>
        </p:nvSpPr>
        <p:spPr>
          <a:xfrm>
            <a:off x="173038" y="2833688"/>
            <a:ext cx="8815387" cy="3863975"/>
          </a:xfrm>
        </p:spPr>
        <p:txBody>
          <a:bodyPr/>
          <a:lstStyle/>
          <a:p>
            <a:r>
              <a:rPr lang="en-US">
                <a:latin typeface="Lucida Grande" charset="0"/>
                <a:ea typeface="ヒラギノ角ゴ Pro W3" charset="0"/>
                <a:cs typeface="ヒラギノ角ゴ Pro W3" charset="0"/>
              </a:rPr>
              <a:t>A) Yes</a:t>
            </a:r>
          </a:p>
          <a:p>
            <a:r>
              <a:rPr lang="en-US">
                <a:latin typeface="Lucida Grande" charset="0"/>
                <a:ea typeface="ヒラギノ角ゴ Pro W3" charset="0"/>
                <a:cs typeface="ヒラギノ角ゴ Pro W3" charset="0"/>
              </a:rPr>
              <a:t>B) No</a:t>
            </a:r>
          </a:p>
        </p:txBody>
      </p:sp>
      <p:sp>
        <p:nvSpPr>
          <p:cNvPr id="2355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82</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5715" name="Group 5"/>
          <p:cNvGrpSpPr>
            <a:grpSpLocks/>
          </p:cNvGrpSpPr>
          <p:nvPr/>
        </p:nvGrpSpPr>
        <p:grpSpPr bwMode="auto">
          <a:xfrm>
            <a:off x="230188" y="325438"/>
            <a:ext cx="8509000" cy="3540125"/>
            <a:chOff x="230185" y="325042"/>
            <a:chExt cx="8509000" cy="3540349"/>
          </a:xfrm>
        </p:grpSpPr>
        <p:sp>
          <p:nvSpPr>
            <p:cNvPr id="115716" name="TextBox 1"/>
            <p:cNvSpPr txBox="1">
              <a:spLocks noChangeArrowheads="1"/>
            </p:cNvSpPr>
            <p:nvPr/>
          </p:nvSpPr>
          <p:spPr bwMode="auto">
            <a:xfrm>
              <a:off x="230185" y="325042"/>
              <a:ext cx="8509000" cy="3540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b="1"/>
                <a:t>True (A) or False (B)</a:t>
              </a:r>
            </a:p>
            <a:p>
              <a:r>
                <a:rPr lang="en-US" sz="3200"/>
                <a:t>Any arbitrary stationary state of an electron bound in the H-atom potential can always be written as </a:t>
              </a:r>
            </a:p>
            <a:p>
              <a:endParaRPr lang="en-US" sz="3200" b="1"/>
            </a:p>
            <a:p>
              <a:endParaRPr lang="en-US" sz="3200" b="1"/>
            </a:p>
            <a:p>
              <a:r>
                <a:rPr lang="en-US" sz="3200"/>
                <a:t>with suitable choice of n,l, and m. </a:t>
              </a:r>
            </a:p>
          </p:txBody>
        </p:sp>
        <p:graphicFrame>
          <p:nvGraphicFramePr>
            <p:cNvPr id="115714" name="Object 2"/>
            <p:cNvGraphicFramePr>
              <a:graphicFrameLocks noChangeAspect="1"/>
            </p:cNvGraphicFramePr>
            <p:nvPr/>
          </p:nvGraphicFramePr>
          <p:xfrm>
            <a:off x="272917" y="2463786"/>
            <a:ext cx="5406703" cy="642943"/>
          </p:xfrm>
          <a:graphic>
            <a:graphicData uri="http://schemas.openxmlformats.org/presentationml/2006/ole">
              <mc:AlternateContent xmlns:mc="http://schemas.openxmlformats.org/markup-compatibility/2006">
                <mc:Choice xmlns:v="urn:schemas-microsoft-com:vml" Requires="v">
                  <p:oleObj spid="_x0000_s115727" name="Equation" r:id="rId4" imgW="1816100" imgH="215900" progId="Equation.3">
                    <p:embed/>
                  </p:oleObj>
                </mc:Choice>
                <mc:Fallback>
                  <p:oleObj name="Equation" r:id="rId4" imgW="18161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2917" y="2463786"/>
                          <a:ext cx="5406703" cy="642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gr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Title 1"/>
          <p:cNvSpPr>
            <a:spLocks noGrp="1"/>
          </p:cNvSpPr>
          <p:nvPr>
            <p:ph type="title"/>
          </p:nvPr>
        </p:nvSpPr>
        <p:spPr>
          <a:xfrm>
            <a:off x="492125" y="190500"/>
            <a:ext cx="8651875" cy="2940050"/>
          </a:xfrm>
        </p:spPr>
        <p:txBody>
          <a:bodyPr anchor="t"/>
          <a:lstStyle/>
          <a:p>
            <a:pPr algn="l"/>
            <a:r>
              <a:rPr lang="en-US">
                <a:latin typeface="Arial" charset="0"/>
                <a:ea typeface="ヒラギノ角ゴ Pro W3" charset="0"/>
                <a:cs typeface="ヒラギノ角ゴ Pro W3" charset="0"/>
              </a:rPr>
              <a:t>Suppose at t=0, </a:t>
            </a:r>
          </a:p>
        </p:txBody>
      </p:sp>
      <p:sp>
        <p:nvSpPr>
          <p:cNvPr id="117764" name="Content Placeholder 2"/>
          <p:cNvSpPr>
            <a:spLocks noGrp="1"/>
          </p:cNvSpPr>
          <p:nvPr>
            <p:ph idx="1"/>
          </p:nvPr>
        </p:nvSpPr>
        <p:spPr>
          <a:xfrm>
            <a:off x="336550" y="1958975"/>
            <a:ext cx="8455025" cy="3043238"/>
          </a:xfrm>
        </p:spPr>
        <p:txBody>
          <a:bodyPr/>
          <a:lstStyle/>
          <a:p>
            <a:pPr marL="514350" indent="-514350"/>
            <a:r>
              <a:rPr lang="en-US" sz="4000">
                <a:latin typeface="Lucida Grande" charset="0"/>
                <a:ea typeface="ヒラギノ角ゴ Pro W3" charset="0"/>
                <a:cs typeface="ヒラギノ角ゴ Pro W3" charset="0"/>
              </a:rPr>
              <a:t>Is </a:t>
            </a:r>
            <a:r>
              <a:rPr lang="en-US" sz="4000">
                <a:latin typeface="Symbol" charset="0"/>
                <a:ea typeface="ヒラギノ角ゴ Pro W3" charset="0"/>
                <a:cs typeface="ヒラギノ角ゴ Pro W3" charset="0"/>
              </a:rPr>
              <a:t>Y</a:t>
            </a:r>
            <a:r>
              <a:rPr lang="en-US" sz="4000">
                <a:latin typeface="Lucida Grande" charset="0"/>
                <a:ea typeface="ヒラギノ角ゴ Pro W3" charset="0"/>
                <a:cs typeface="ヒラギノ角ゴ Pro W3" charset="0"/>
              </a:rPr>
              <a:t>(r,t) given very simply by</a:t>
            </a:r>
            <a:br>
              <a:rPr lang="en-US" sz="4000">
                <a:latin typeface="Lucida Grande" charset="0"/>
                <a:ea typeface="ヒラギノ角ゴ Pro W3" charset="0"/>
                <a:cs typeface="ヒラギノ角ゴ Pro W3" charset="0"/>
              </a:rPr>
            </a:br>
            <a:r>
              <a:rPr lang="en-US" sz="4000">
                <a:latin typeface="Symbol" charset="0"/>
                <a:ea typeface="ヒラギノ角ゴ Pro W3" charset="0"/>
                <a:cs typeface="ヒラギノ角ゴ Pro W3" charset="0"/>
              </a:rPr>
              <a:t>Y</a:t>
            </a:r>
            <a:r>
              <a:rPr lang="en-US" sz="4000">
                <a:latin typeface="Lucida Grande" charset="0"/>
                <a:ea typeface="ヒラギノ角ゴ Pro W3" charset="0"/>
                <a:cs typeface="ヒラギノ角ゴ Pro W3" charset="0"/>
              </a:rPr>
              <a:t>(r,0)e</a:t>
            </a:r>
            <a:r>
              <a:rPr lang="en-US" sz="4000" baseline="30000">
                <a:latin typeface="Lucida Grande" charset="0"/>
                <a:ea typeface="ヒラギノ角ゴ Pro W3" charset="0"/>
                <a:cs typeface="ヒラギノ角ゴ Pro W3" charset="0"/>
              </a:rPr>
              <a:t>-iEt/ħ</a:t>
            </a:r>
            <a:r>
              <a:rPr lang="en-US" sz="4000">
                <a:latin typeface="Lucida Grande" charset="0"/>
                <a:ea typeface="ヒラギノ角ゴ Pro W3" charset="0"/>
                <a:cs typeface="ヒラギノ角ゴ Pro W3" charset="0"/>
              </a:rPr>
              <a:t>?</a:t>
            </a:r>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buFontTx/>
              <a:buAutoNum type="alphaUcParenR"/>
            </a:pPr>
            <a:r>
              <a:rPr lang="en-US" sz="3400">
                <a:latin typeface="Lucida Grande" charset="0"/>
                <a:ea typeface="ヒラギノ角ゴ Pro W3" charset="0"/>
                <a:cs typeface="ヒラギノ角ゴ Pro W3" charset="0"/>
              </a:rPr>
              <a:t>Yes, that</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 the simple result</a:t>
            </a:r>
          </a:p>
          <a:p>
            <a:pPr marL="514350" indent="-514350"/>
            <a:r>
              <a:rPr lang="en-US" sz="3400">
                <a:latin typeface="Lucida Grande" charset="0"/>
                <a:ea typeface="ヒラギノ角ゴ Pro W3" charset="0"/>
                <a:cs typeface="ヒラギノ角ゴ Pro W3" charset="0"/>
              </a:rPr>
              <a:t>B) No, it</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 more complicated </a:t>
            </a:r>
            <a:br>
              <a:rPr lang="en-US" sz="3400">
                <a:latin typeface="Lucida Grande" charset="0"/>
                <a:ea typeface="ヒラギノ角ゴ Pro W3" charset="0"/>
                <a:cs typeface="ヒラギノ角ゴ Pro W3" charset="0"/>
              </a:rPr>
            </a:br>
            <a:r>
              <a:rPr lang="en-US" sz="3400">
                <a:latin typeface="Lucida Grande" charset="0"/>
                <a:ea typeface="ヒラギノ角ゴ Pro W3" charset="0"/>
                <a:cs typeface="ヒラギノ角ゴ Pro W3" charset="0"/>
              </a:rPr>
              <a:t>(a superposition of two states with different t dependence =&gt; </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sloshing</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 </a:t>
            </a:r>
          </a:p>
        </p:txBody>
      </p:sp>
      <p:graphicFrame>
        <p:nvGraphicFramePr>
          <p:cNvPr id="117762" name="Object 2"/>
          <p:cNvGraphicFramePr>
            <a:graphicFrameLocks noChangeAspect="1"/>
          </p:cNvGraphicFramePr>
          <p:nvPr/>
        </p:nvGraphicFramePr>
        <p:xfrm>
          <a:off x="604838" y="750888"/>
          <a:ext cx="6015037" cy="1289050"/>
        </p:xfrm>
        <a:graphic>
          <a:graphicData uri="http://schemas.openxmlformats.org/presentationml/2006/ole">
            <mc:AlternateContent xmlns:mc="http://schemas.openxmlformats.org/markup-compatibility/2006">
              <mc:Choice xmlns:v="urn:schemas-microsoft-com:vml" Requires="v">
                <p:oleObj spid="_x0000_s117776" name="Equation" r:id="rId4" imgW="1752600" imgH="381000" progId="Equation.3">
                  <p:embed/>
                </p:oleObj>
              </mc:Choice>
              <mc:Fallback>
                <p:oleObj name="Equation" r:id="rId4" imgW="1752600" imgH="381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4838" y="750888"/>
                        <a:ext cx="6015037" cy="1289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17765" name="TextBox 4"/>
          <p:cNvSpPr txBox="1">
            <a:spLocks noChangeArrowheads="1"/>
          </p:cNvSpPr>
          <p:nvPr/>
        </p:nvSpPr>
        <p:spPr bwMode="auto">
          <a:xfrm>
            <a:off x="742950" y="4306888"/>
            <a:ext cx="1857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1" name="Text Box 57"/>
          <p:cNvSpPr txBox="1">
            <a:spLocks noChangeArrowheads="1"/>
          </p:cNvSpPr>
          <p:nvPr/>
        </p:nvSpPr>
        <p:spPr bwMode="auto">
          <a:xfrm>
            <a:off x="0" y="1827213"/>
            <a:ext cx="91440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solidFill>
                  <a:schemeClr val="accent2"/>
                </a:solidFill>
              </a:rPr>
              <a:t>Consider He+ (1 e- around a nucleus,  Q= 2e). </a:t>
            </a:r>
            <a:br>
              <a:rPr lang="en-US" sz="3200">
                <a:solidFill>
                  <a:schemeClr val="accent2"/>
                </a:solidFill>
              </a:rPr>
            </a:br>
            <a:r>
              <a:rPr lang="en-US" sz="3200">
                <a:solidFill>
                  <a:schemeClr val="accent2"/>
                </a:solidFill>
              </a:rPr>
              <a:t>If you look at </a:t>
            </a:r>
            <a:r>
              <a:rPr lang="ja-JP" altLang="en-US" sz="3200">
                <a:solidFill>
                  <a:schemeClr val="accent2"/>
                </a:solidFill>
              </a:rPr>
              <a:t>“</a:t>
            </a:r>
            <a:r>
              <a:rPr lang="en-US" sz="3200">
                <a:solidFill>
                  <a:schemeClr val="accent2"/>
                </a:solidFill>
              </a:rPr>
              <a:t>Balmer lines</a:t>
            </a:r>
            <a:r>
              <a:rPr lang="ja-JP" altLang="en-US" sz="3200">
                <a:solidFill>
                  <a:schemeClr val="accent2"/>
                </a:solidFill>
              </a:rPr>
              <a:t>”</a:t>
            </a:r>
            <a:r>
              <a:rPr lang="en-US" sz="3200">
                <a:solidFill>
                  <a:schemeClr val="accent2"/>
                </a:solidFill>
              </a:rPr>
              <a:t> (e- falling from higher n down to n=2) what part of the spectrum do you expect the emitted radiation to fall in?</a:t>
            </a:r>
          </a:p>
        </p:txBody>
      </p:sp>
      <p:graphicFrame>
        <p:nvGraphicFramePr>
          <p:cNvPr id="119810" name="Object 2"/>
          <p:cNvGraphicFramePr>
            <a:graphicFrameLocks noChangeAspect="1"/>
          </p:cNvGraphicFramePr>
          <p:nvPr/>
        </p:nvGraphicFramePr>
        <p:xfrm>
          <a:off x="347663" y="593725"/>
          <a:ext cx="6791325" cy="1131888"/>
        </p:xfrm>
        <a:graphic>
          <a:graphicData uri="http://schemas.openxmlformats.org/presentationml/2006/ole">
            <mc:AlternateContent xmlns:mc="http://schemas.openxmlformats.org/markup-compatibility/2006">
              <mc:Choice xmlns:v="urn:schemas-microsoft-com:vml" Requires="v">
                <p:oleObj spid="_x0000_s119824" name="Equation" r:id="rId4" imgW="2209800" imgH="368300" progId="Equation.3">
                  <p:embed/>
                </p:oleObj>
              </mc:Choice>
              <mc:Fallback>
                <p:oleObj name="Equation" r:id="rId4" imgW="2209800" imgH="3683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7663" y="593725"/>
                        <a:ext cx="6791325" cy="1131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19812" name="TextBox 67"/>
          <p:cNvSpPr txBox="1">
            <a:spLocks noChangeArrowheads="1"/>
          </p:cNvSpPr>
          <p:nvPr/>
        </p:nvSpPr>
        <p:spPr bwMode="auto">
          <a:xfrm>
            <a:off x="103188" y="4100513"/>
            <a:ext cx="6973887"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buFontTx/>
              <a:buAutoNum type="alphaUcParenR"/>
            </a:pPr>
            <a:r>
              <a:rPr lang="en-US" sz="3200"/>
              <a:t>Visible</a:t>
            </a:r>
          </a:p>
          <a:p>
            <a:r>
              <a:rPr lang="en-US" sz="3200"/>
              <a:t>B) IR</a:t>
            </a:r>
          </a:p>
          <a:p>
            <a:r>
              <a:rPr lang="en-US" sz="3200"/>
              <a:t>C) UV</a:t>
            </a:r>
          </a:p>
          <a:p>
            <a:r>
              <a:rPr lang="en-US" sz="3200"/>
              <a:t>D) It</a:t>
            </a:r>
            <a:r>
              <a:rPr lang="ja-JP" altLang="en-US" sz="3200"/>
              <a:t>’</a:t>
            </a:r>
            <a:r>
              <a:rPr lang="en-US" sz="3200"/>
              <a:t>s complicated, not obvious at all. </a:t>
            </a:r>
          </a:p>
        </p:txBody>
      </p:sp>
      <p:sp>
        <p:nvSpPr>
          <p:cNvPr id="119813" name="TextBox 68"/>
          <p:cNvSpPr txBox="1">
            <a:spLocks noChangeArrowheads="1"/>
          </p:cNvSpPr>
          <p:nvPr/>
        </p:nvSpPr>
        <p:spPr bwMode="auto">
          <a:xfrm>
            <a:off x="449263" y="0"/>
            <a:ext cx="3971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Recall, for hydrogen:</a:t>
            </a: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858" name="Group 8"/>
          <p:cNvGrpSpPr>
            <a:grpSpLocks noChangeAspect="1"/>
          </p:cNvGrpSpPr>
          <p:nvPr/>
        </p:nvGrpSpPr>
        <p:grpSpPr bwMode="auto">
          <a:xfrm>
            <a:off x="17463" y="2351088"/>
            <a:ext cx="9144000" cy="3811587"/>
            <a:chOff x="360" y="1914"/>
            <a:chExt cx="10363" cy="4199"/>
          </a:xfrm>
        </p:grpSpPr>
        <p:sp>
          <p:nvSpPr>
            <p:cNvPr id="121860" name="AutoShape 9"/>
            <p:cNvSpPr>
              <a:spLocks noChangeAspect="1" noChangeArrowheads="1"/>
            </p:cNvSpPr>
            <p:nvPr/>
          </p:nvSpPr>
          <p:spPr bwMode="auto">
            <a:xfrm>
              <a:off x="360" y="1914"/>
              <a:ext cx="10363" cy="4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1861" name="Text Box 10"/>
            <p:cNvSpPr txBox="1">
              <a:spLocks noChangeArrowheads="1"/>
            </p:cNvSpPr>
            <p:nvPr/>
          </p:nvSpPr>
          <p:spPr bwMode="auto">
            <a:xfrm>
              <a:off x="3525" y="2850"/>
              <a:ext cx="374"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x</a:t>
              </a:r>
              <a:endParaRPr lang="en-US"/>
            </a:p>
          </p:txBody>
        </p:sp>
        <p:sp>
          <p:nvSpPr>
            <p:cNvPr id="121862" name="Text Box 11"/>
            <p:cNvSpPr txBox="1">
              <a:spLocks noChangeArrowheads="1"/>
            </p:cNvSpPr>
            <p:nvPr/>
          </p:nvSpPr>
          <p:spPr bwMode="auto">
            <a:xfrm>
              <a:off x="968" y="2108"/>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V</a:t>
              </a:r>
              <a:r>
                <a:rPr lang="en-US" sz="1600" baseline="-25000"/>
                <a:t>eff</a:t>
              </a:r>
              <a:endParaRPr lang="en-US"/>
            </a:p>
          </p:txBody>
        </p:sp>
        <p:sp>
          <p:nvSpPr>
            <p:cNvPr id="121863" name="Freeform 12"/>
            <p:cNvSpPr>
              <a:spLocks/>
            </p:cNvSpPr>
            <p:nvPr/>
          </p:nvSpPr>
          <p:spPr bwMode="auto">
            <a:xfrm>
              <a:off x="1592" y="3142"/>
              <a:ext cx="2437" cy="2936"/>
            </a:xfrm>
            <a:custGeom>
              <a:avLst/>
              <a:gdLst>
                <a:gd name="T0" fmla="*/ 0 w 2437"/>
                <a:gd name="T1" fmla="*/ 2147483647 h 1620"/>
                <a:gd name="T2" fmla="*/ 637 w 2437"/>
                <a:gd name="T3" fmla="*/ 2147483647 h 1620"/>
                <a:gd name="T4" fmla="*/ 1413 w 2437"/>
                <a:gd name="T5" fmla="*/ 1005749047 h 1620"/>
                <a:gd name="T6" fmla="*/ 2437 w 2437"/>
                <a:gd name="T7" fmla="*/ 0 h 1620"/>
                <a:gd name="T8" fmla="*/ 0 60000 65536"/>
                <a:gd name="T9" fmla="*/ 0 60000 65536"/>
                <a:gd name="T10" fmla="*/ 0 60000 65536"/>
                <a:gd name="T11" fmla="*/ 0 60000 65536"/>
                <a:gd name="T12" fmla="*/ 0 w 2437"/>
                <a:gd name="T13" fmla="*/ 0 h 1620"/>
                <a:gd name="T14" fmla="*/ 2437 w 2437"/>
                <a:gd name="T15" fmla="*/ 1620 h 1620"/>
              </a:gdLst>
              <a:ahLst/>
              <a:cxnLst>
                <a:cxn ang="T8">
                  <a:pos x="T0" y="T1"/>
                </a:cxn>
                <a:cxn ang="T9">
                  <a:pos x="T2" y="T3"/>
                </a:cxn>
                <a:cxn ang="T10">
                  <a:pos x="T4" y="T5"/>
                </a:cxn>
                <a:cxn ang="T11">
                  <a:pos x="T6" y="T7"/>
                </a:cxn>
              </a:cxnLst>
              <a:rect l="T12" t="T13" r="T14" b="T15"/>
              <a:pathLst>
                <a:path w="2437" h="1620">
                  <a:moveTo>
                    <a:pt x="0" y="1620"/>
                  </a:moveTo>
                  <a:cubicBezTo>
                    <a:pt x="201" y="1282"/>
                    <a:pt x="402" y="944"/>
                    <a:pt x="637" y="706"/>
                  </a:cubicBezTo>
                  <a:cubicBezTo>
                    <a:pt x="872" y="468"/>
                    <a:pt x="1113" y="312"/>
                    <a:pt x="1413" y="194"/>
                  </a:cubicBezTo>
                  <a:cubicBezTo>
                    <a:pt x="1713" y="76"/>
                    <a:pt x="2075" y="38"/>
                    <a:pt x="2437"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64" name="Line 13"/>
            <p:cNvSpPr>
              <a:spLocks noChangeShapeType="1"/>
            </p:cNvSpPr>
            <p:nvPr/>
          </p:nvSpPr>
          <p:spPr bwMode="auto">
            <a:xfrm flipV="1">
              <a:off x="1469" y="1970"/>
              <a:ext cx="1" cy="407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65" name="Line 14"/>
            <p:cNvSpPr>
              <a:spLocks noChangeShapeType="1"/>
            </p:cNvSpPr>
            <p:nvPr/>
          </p:nvSpPr>
          <p:spPr bwMode="auto">
            <a:xfrm>
              <a:off x="1281" y="3036"/>
              <a:ext cx="22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21866" name="Group 15"/>
            <p:cNvGrpSpPr>
              <a:grpSpLocks/>
            </p:cNvGrpSpPr>
            <p:nvPr/>
          </p:nvGrpSpPr>
          <p:grpSpPr bwMode="auto">
            <a:xfrm>
              <a:off x="4232" y="1961"/>
              <a:ext cx="3560" cy="4080"/>
              <a:chOff x="1876" y="1167"/>
              <a:chExt cx="1780" cy="2759"/>
            </a:xfrm>
          </p:grpSpPr>
          <p:sp>
            <p:nvSpPr>
              <p:cNvPr id="121882" name="Line 16"/>
              <p:cNvSpPr>
                <a:spLocks noChangeShapeType="1"/>
              </p:cNvSpPr>
              <p:nvPr/>
            </p:nvSpPr>
            <p:spPr bwMode="auto">
              <a:xfrm flipV="1">
                <a:off x="1924" y="1167"/>
                <a:ext cx="1" cy="275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83" name="Line 17"/>
              <p:cNvSpPr>
                <a:spLocks noChangeShapeType="1"/>
              </p:cNvSpPr>
              <p:nvPr/>
            </p:nvSpPr>
            <p:spPr bwMode="auto">
              <a:xfrm>
                <a:off x="1876" y="1888"/>
                <a:ext cx="1496"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84" name="Freeform 18"/>
              <p:cNvSpPr>
                <a:spLocks/>
              </p:cNvSpPr>
              <p:nvPr/>
            </p:nvSpPr>
            <p:spPr bwMode="auto">
              <a:xfrm>
                <a:off x="2003" y="1202"/>
                <a:ext cx="1653" cy="1759"/>
              </a:xfrm>
              <a:custGeom>
                <a:avLst/>
                <a:gdLst>
                  <a:gd name="T0" fmla="*/ 1 w 2479"/>
                  <a:gd name="T1" fmla="*/ 1 h 2600"/>
                  <a:gd name="T2" fmla="*/ 1 w 2479"/>
                  <a:gd name="T3" fmla="*/ 1 h 2600"/>
                  <a:gd name="T4" fmla="*/ 1 w 2479"/>
                  <a:gd name="T5" fmla="*/ 1 h 2600"/>
                  <a:gd name="T6" fmla="*/ 1 w 2479"/>
                  <a:gd name="T7" fmla="*/ 1 h 2600"/>
                  <a:gd name="T8" fmla="*/ 0 w 2479"/>
                  <a:gd name="T9" fmla="*/ 0 h 2600"/>
                  <a:gd name="T10" fmla="*/ 0 60000 65536"/>
                  <a:gd name="T11" fmla="*/ 0 60000 65536"/>
                  <a:gd name="T12" fmla="*/ 0 60000 65536"/>
                  <a:gd name="T13" fmla="*/ 0 60000 65536"/>
                  <a:gd name="T14" fmla="*/ 0 60000 65536"/>
                  <a:gd name="T15" fmla="*/ 0 w 2479"/>
                  <a:gd name="T16" fmla="*/ 0 h 2600"/>
                  <a:gd name="T17" fmla="*/ 2479 w 2479"/>
                  <a:gd name="T18" fmla="*/ 2600 h 2600"/>
                </a:gdLst>
                <a:ahLst/>
                <a:cxnLst>
                  <a:cxn ang="T10">
                    <a:pos x="T0" y="T1"/>
                  </a:cxn>
                  <a:cxn ang="T11">
                    <a:pos x="T2" y="T3"/>
                  </a:cxn>
                  <a:cxn ang="T12">
                    <a:pos x="T4" y="T5"/>
                  </a:cxn>
                  <a:cxn ang="T13">
                    <a:pos x="T6" y="T7"/>
                  </a:cxn>
                  <a:cxn ang="T14">
                    <a:pos x="T8" y="T9"/>
                  </a:cxn>
                </a:cxnLst>
                <a:rect l="T15" t="T16" r="T17" b="T18"/>
                <a:pathLst>
                  <a:path w="2479" h="2600">
                    <a:moveTo>
                      <a:pt x="2479" y="1066"/>
                    </a:moveTo>
                    <a:cubicBezTo>
                      <a:pt x="2341" y="1096"/>
                      <a:pt x="1886" y="1149"/>
                      <a:pt x="1648" y="1246"/>
                    </a:cubicBezTo>
                    <a:cubicBezTo>
                      <a:pt x="1410" y="1343"/>
                      <a:pt x="1267" y="1467"/>
                      <a:pt x="1052" y="1647"/>
                    </a:cubicBezTo>
                    <a:cubicBezTo>
                      <a:pt x="837" y="1827"/>
                      <a:pt x="535" y="2600"/>
                      <a:pt x="360" y="2326"/>
                    </a:cubicBezTo>
                    <a:cubicBezTo>
                      <a:pt x="185" y="2052"/>
                      <a:pt x="107" y="1023"/>
                      <a:pt x="0" y="0"/>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sp>
          <p:nvSpPr>
            <p:cNvPr id="121867" name="Line 19"/>
            <p:cNvSpPr>
              <a:spLocks noChangeShapeType="1"/>
            </p:cNvSpPr>
            <p:nvPr/>
          </p:nvSpPr>
          <p:spPr bwMode="auto">
            <a:xfrm flipV="1">
              <a:off x="8063" y="1919"/>
              <a:ext cx="1" cy="4079"/>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68" name="Line 20"/>
            <p:cNvSpPr>
              <a:spLocks noChangeShapeType="1"/>
            </p:cNvSpPr>
            <p:nvPr/>
          </p:nvSpPr>
          <p:spPr bwMode="auto">
            <a:xfrm>
              <a:off x="8057" y="3032"/>
              <a:ext cx="22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869" name="Freeform 21"/>
            <p:cNvSpPr>
              <a:spLocks/>
            </p:cNvSpPr>
            <p:nvPr/>
          </p:nvSpPr>
          <p:spPr bwMode="auto">
            <a:xfrm>
              <a:off x="8310" y="2008"/>
              <a:ext cx="2355" cy="2140"/>
            </a:xfrm>
            <a:custGeom>
              <a:avLst/>
              <a:gdLst>
                <a:gd name="T0" fmla="*/ 0 w 2355"/>
                <a:gd name="T1" fmla="*/ 0 h 2141"/>
                <a:gd name="T2" fmla="*/ 250 w 2355"/>
                <a:gd name="T3" fmla="*/ 1845 h 2141"/>
                <a:gd name="T4" fmla="*/ 803 w 2355"/>
                <a:gd name="T5" fmla="*/ 1594 h 2141"/>
                <a:gd name="T6" fmla="*/ 1191 w 2355"/>
                <a:gd name="T7" fmla="*/ 1331 h 2141"/>
                <a:gd name="T8" fmla="*/ 1635 w 2355"/>
                <a:gd name="T9" fmla="*/ 1140 h 2141"/>
                <a:gd name="T10" fmla="*/ 2355 w 2355"/>
                <a:gd name="T11" fmla="*/ 1039 h 2141"/>
                <a:gd name="T12" fmla="*/ 0 60000 65536"/>
                <a:gd name="T13" fmla="*/ 0 60000 65536"/>
                <a:gd name="T14" fmla="*/ 0 60000 65536"/>
                <a:gd name="T15" fmla="*/ 0 60000 65536"/>
                <a:gd name="T16" fmla="*/ 0 60000 65536"/>
                <a:gd name="T17" fmla="*/ 0 60000 65536"/>
                <a:gd name="T18" fmla="*/ 0 w 2355"/>
                <a:gd name="T19" fmla="*/ 0 h 2141"/>
                <a:gd name="T20" fmla="*/ 2355 w 2355"/>
                <a:gd name="T21" fmla="*/ 2141 h 2141"/>
              </a:gdLst>
              <a:ahLst/>
              <a:cxnLst>
                <a:cxn ang="T12">
                  <a:pos x="T0" y="T1"/>
                </a:cxn>
                <a:cxn ang="T13">
                  <a:pos x="T2" y="T3"/>
                </a:cxn>
                <a:cxn ang="T14">
                  <a:pos x="T4" y="T5"/>
                </a:cxn>
                <a:cxn ang="T15">
                  <a:pos x="T6" y="T7"/>
                </a:cxn>
                <a:cxn ang="T16">
                  <a:pos x="T8" y="T9"/>
                </a:cxn>
                <a:cxn ang="T17">
                  <a:pos x="T10" y="T11"/>
                </a:cxn>
              </a:cxnLst>
              <a:rect l="T18" t="T19" r="T20" b="T21"/>
              <a:pathLst>
                <a:path w="2355" h="2141">
                  <a:moveTo>
                    <a:pt x="0" y="0"/>
                  </a:moveTo>
                  <a:cubicBezTo>
                    <a:pt x="42" y="311"/>
                    <a:pt x="116" y="1601"/>
                    <a:pt x="250" y="1871"/>
                  </a:cubicBezTo>
                  <a:cubicBezTo>
                    <a:pt x="384" y="2141"/>
                    <a:pt x="646" y="1706"/>
                    <a:pt x="803" y="1620"/>
                  </a:cubicBezTo>
                  <a:cubicBezTo>
                    <a:pt x="960" y="1534"/>
                    <a:pt x="1052" y="1433"/>
                    <a:pt x="1191" y="1357"/>
                  </a:cubicBezTo>
                  <a:cubicBezTo>
                    <a:pt x="1330" y="1281"/>
                    <a:pt x="1441" y="1219"/>
                    <a:pt x="1635" y="1166"/>
                  </a:cubicBezTo>
                  <a:cubicBezTo>
                    <a:pt x="1829" y="1113"/>
                    <a:pt x="2237" y="1060"/>
                    <a:pt x="2355" y="1039"/>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1870" name="Line 22"/>
            <p:cNvSpPr>
              <a:spLocks noChangeShapeType="1"/>
            </p:cNvSpPr>
            <p:nvPr/>
          </p:nvSpPr>
          <p:spPr bwMode="auto">
            <a:xfrm>
              <a:off x="1218" y="5358"/>
              <a:ext cx="8184" cy="0"/>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1871" name="Line 23"/>
            <p:cNvSpPr>
              <a:spLocks noChangeShapeType="1"/>
            </p:cNvSpPr>
            <p:nvPr/>
          </p:nvSpPr>
          <p:spPr bwMode="auto">
            <a:xfrm>
              <a:off x="1232" y="4107"/>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1872" name="Line 24"/>
            <p:cNvSpPr>
              <a:spLocks noChangeShapeType="1"/>
            </p:cNvSpPr>
            <p:nvPr/>
          </p:nvSpPr>
          <p:spPr bwMode="auto">
            <a:xfrm>
              <a:off x="1209" y="3737"/>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1873" name="Line 25"/>
            <p:cNvSpPr>
              <a:spLocks noChangeShapeType="1"/>
            </p:cNvSpPr>
            <p:nvPr/>
          </p:nvSpPr>
          <p:spPr bwMode="auto">
            <a:xfrm>
              <a:off x="1200" y="3506"/>
              <a:ext cx="8184"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1874" name="Text Box 26"/>
            <p:cNvSpPr txBox="1">
              <a:spLocks noChangeArrowheads="1"/>
            </p:cNvSpPr>
            <p:nvPr/>
          </p:nvSpPr>
          <p:spPr bwMode="auto">
            <a:xfrm>
              <a:off x="2371" y="4467"/>
              <a:ext cx="993"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0</a:t>
              </a:r>
              <a:endParaRPr lang="en-US"/>
            </a:p>
          </p:txBody>
        </p:sp>
        <p:sp>
          <p:nvSpPr>
            <p:cNvPr id="121875" name="Text Box 27"/>
            <p:cNvSpPr txBox="1">
              <a:spLocks noChangeArrowheads="1"/>
            </p:cNvSpPr>
            <p:nvPr/>
          </p:nvSpPr>
          <p:spPr bwMode="auto">
            <a:xfrm>
              <a:off x="5093" y="2381"/>
              <a:ext cx="1053"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1</a:t>
              </a:r>
              <a:endParaRPr lang="en-US"/>
            </a:p>
          </p:txBody>
        </p:sp>
        <p:sp>
          <p:nvSpPr>
            <p:cNvPr id="121876" name="Text Box 28"/>
            <p:cNvSpPr txBox="1">
              <a:spLocks noChangeArrowheads="1"/>
            </p:cNvSpPr>
            <p:nvPr/>
          </p:nvSpPr>
          <p:spPr bwMode="auto">
            <a:xfrm>
              <a:off x="8508" y="2256"/>
              <a:ext cx="1017"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latin typeface="Script MT Bold" charset="0"/>
                </a:rPr>
                <a:t>l </a:t>
              </a:r>
              <a:r>
                <a:rPr lang="en-US" sz="1600"/>
                <a:t>= 2</a:t>
              </a:r>
              <a:endParaRPr lang="en-US"/>
            </a:p>
          </p:txBody>
        </p:sp>
        <p:sp>
          <p:nvSpPr>
            <p:cNvPr id="121877" name="Line 29"/>
            <p:cNvSpPr>
              <a:spLocks noChangeShapeType="1"/>
            </p:cNvSpPr>
            <p:nvPr/>
          </p:nvSpPr>
          <p:spPr bwMode="auto">
            <a:xfrm>
              <a:off x="1205" y="3345"/>
              <a:ext cx="8351" cy="1"/>
            </a:xfrm>
            <a:prstGeom prst="line">
              <a:avLst/>
            </a:prstGeom>
            <a:noFill/>
            <a:ln w="9525">
              <a:solidFill>
                <a:srgbClr val="000000"/>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121878" name="Text Box 30"/>
            <p:cNvSpPr txBox="1">
              <a:spLocks noChangeArrowheads="1"/>
            </p:cNvSpPr>
            <p:nvPr/>
          </p:nvSpPr>
          <p:spPr bwMode="auto">
            <a:xfrm>
              <a:off x="512" y="5191"/>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1</a:t>
              </a:r>
              <a:endParaRPr lang="en-US"/>
            </a:p>
          </p:txBody>
        </p:sp>
        <p:sp>
          <p:nvSpPr>
            <p:cNvPr id="121879" name="Text Box 31"/>
            <p:cNvSpPr txBox="1">
              <a:spLocks noChangeArrowheads="1"/>
            </p:cNvSpPr>
            <p:nvPr/>
          </p:nvSpPr>
          <p:spPr bwMode="auto">
            <a:xfrm>
              <a:off x="512" y="3922"/>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2</a:t>
              </a:r>
              <a:endParaRPr lang="en-US"/>
            </a:p>
          </p:txBody>
        </p:sp>
        <p:sp>
          <p:nvSpPr>
            <p:cNvPr id="121880" name="Text Box 32"/>
            <p:cNvSpPr txBox="1">
              <a:spLocks noChangeArrowheads="1"/>
            </p:cNvSpPr>
            <p:nvPr/>
          </p:nvSpPr>
          <p:spPr bwMode="auto">
            <a:xfrm>
              <a:off x="512" y="3549"/>
              <a:ext cx="6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n = 3</a:t>
              </a:r>
              <a:endParaRPr lang="en-US"/>
            </a:p>
          </p:txBody>
        </p:sp>
        <p:sp>
          <p:nvSpPr>
            <p:cNvPr id="121881" name="Text Box 33"/>
            <p:cNvSpPr txBox="1">
              <a:spLocks noChangeArrowheads="1"/>
            </p:cNvSpPr>
            <p:nvPr/>
          </p:nvSpPr>
          <p:spPr bwMode="auto">
            <a:xfrm>
              <a:off x="1016" y="3303"/>
              <a:ext cx="308" cy="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4</a:t>
              </a:r>
              <a:endParaRPr lang="en-US"/>
            </a:p>
          </p:txBody>
        </p:sp>
      </p:grpSp>
      <p:sp>
        <p:nvSpPr>
          <p:cNvPr id="121859" name="TextBox 27"/>
          <p:cNvSpPr txBox="1">
            <a:spLocks noChangeArrowheads="1"/>
          </p:cNvSpPr>
          <p:nvPr/>
        </p:nvSpPr>
        <p:spPr bwMode="auto">
          <a:xfrm>
            <a:off x="228600" y="211138"/>
            <a:ext cx="8212138"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How many nodes do you expect to find in R</a:t>
            </a:r>
            <a:r>
              <a:rPr lang="en-US" baseline="-25000"/>
              <a:t>nl</a:t>
            </a:r>
            <a:r>
              <a:rPr lang="en-US"/>
              <a:t>(r)?</a:t>
            </a:r>
          </a:p>
          <a:p>
            <a:endParaRPr lang="en-US"/>
          </a:p>
          <a:p>
            <a:r>
              <a:rPr lang="en-US"/>
              <a:t>How does this relate to the order of the corresponding </a:t>
            </a:r>
            <a:r>
              <a:rPr lang="ja-JP" altLang="en-US"/>
              <a:t>“</a:t>
            </a:r>
            <a:r>
              <a:rPr lang="en-US"/>
              <a:t>associated Laguerre</a:t>
            </a:r>
            <a:r>
              <a:rPr lang="ja-JP" altLang="en-US"/>
              <a:t>”</a:t>
            </a:r>
            <a:r>
              <a:rPr lang="en-US"/>
              <a:t> polynomial?  </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title" idx="4294967295"/>
          </p:nvPr>
        </p:nvSpPr>
        <p:spPr>
          <a:xfrm>
            <a:off x="0" y="0"/>
            <a:ext cx="8748713" cy="1096963"/>
          </a:xfrm>
        </p:spPr>
        <p:txBody>
          <a:bodyPr anchor="t"/>
          <a:lstStyle/>
          <a:p>
            <a:r>
              <a:rPr lang="en-US" sz="3200">
                <a:solidFill>
                  <a:schemeClr val="tx1"/>
                </a:solidFill>
                <a:latin typeface="Arial" charset="0"/>
                <a:ea typeface="ヒラギノ角ゴ Pro W3" charset="0"/>
                <a:cs typeface="ヒラギノ角ゴ Pro W3" charset="0"/>
              </a:rPr>
              <a:t>The spectrum of "Perkonium" has 3 emission lines.</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
            </a:r>
            <a:br>
              <a:rPr lang="en-US" sz="3200">
                <a:solidFill>
                  <a:schemeClr val="tx1"/>
                </a:solidFill>
                <a:latin typeface="Arial" charset="0"/>
                <a:ea typeface="ヒラギノ角ゴ Pro W3" charset="0"/>
                <a:cs typeface="ヒラギノ角ゴ Pro W3" charset="0"/>
              </a:rPr>
            </a:br>
            <a:endParaRPr lang="en-US" sz="3200">
              <a:latin typeface="Arial" charset="0"/>
              <a:ea typeface="ヒラギノ角ゴ Pro W3" charset="0"/>
              <a:cs typeface="ヒラギノ角ゴ Pro W3" charset="0"/>
            </a:endParaRPr>
          </a:p>
        </p:txBody>
      </p:sp>
      <p:sp>
        <p:nvSpPr>
          <p:cNvPr id="123907" name="TextBox 4"/>
          <p:cNvSpPr txBox="1">
            <a:spLocks noChangeArrowheads="1"/>
          </p:cNvSpPr>
          <p:nvPr/>
        </p:nvSpPr>
        <p:spPr bwMode="auto">
          <a:xfrm>
            <a:off x="0" y="6607175"/>
            <a:ext cx="447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114</a:t>
            </a:r>
          </a:p>
        </p:txBody>
      </p:sp>
      <p:grpSp>
        <p:nvGrpSpPr>
          <p:cNvPr id="123908" name="Group 32"/>
          <p:cNvGrpSpPr>
            <a:grpSpLocks noChangeAspect="1"/>
          </p:cNvGrpSpPr>
          <p:nvPr/>
        </p:nvGrpSpPr>
        <p:grpSpPr bwMode="auto">
          <a:xfrm>
            <a:off x="0" y="538163"/>
            <a:ext cx="9144000" cy="2317750"/>
            <a:chOff x="2254" y="2820"/>
            <a:chExt cx="8723" cy="2208"/>
          </a:xfrm>
        </p:grpSpPr>
        <p:sp>
          <p:nvSpPr>
            <p:cNvPr id="123947" name="AutoShape 33"/>
            <p:cNvSpPr>
              <a:spLocks noChangeAspect="1" noChangeArrowheads="1"/>
            </p:cNvSpPr>
            <p:nvPr/>
          </p:nvSpPr>
          <p:spPr bwMode="auto">
            <a:xfrm>
              <a:off x="2254" y="2820"/>
              <a:ext cx="8723" cy="2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948" name="Line 34"/>
            <p:cNvSpPr>
              <a:spLocks noChangeShapeType="1"/>
            </p:cNvSpPr>
            <p:nvPr/>
          </p:nvSpPr>
          <p:spPr bwMode="auto">
            <a:xfrm>
              <a:off x="2375" y="4503"/>
              <a:ext cx="5984" cy="1"/>
            </a:xfrm>
            <a:prstGeom prst="line">
              <a:avLst/>
            </a:prstGeom>
            <a:noFill/>
            <a:ln w="222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949" name="Text Box 35"/>
            <p:cNvSpPr txBox="1">
              <a:spLocks noChangeArrowheads="1"/>
            </p:cNvSpPr>
            <p:nvPr/>
          </p:nvSpPr>
          <p:spPr bwMode="auto">
            <a:xfrm>
              <a:off x="8546" y="4335"/>
              <a:ext cx="2431"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wavelength(nm)</a:t>
              </a:r>
              <a:endParaRPr lang="en-US"/>
            </a:p>
          </p:txBody>
        </p:sp>
        <p:sp>
          <p:nvSpPr>
            <p:cNvPr id="123950" name="Line 36"/>
            <p:cNvSpPr>
              <a:spLocks noChangeShapeType="1"/>
            </p:cNvSpPr>
            <p:nvPr/>
          </p:nvSpPr>
          <p:spPr bwMode="auto">
            <a:xfrm>
              <a:off x="2749" y="4317"/>
              <a:ext cx="1" cy="1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1" name="Line 37"/>
            <p:cNvSpPr>
              <a:spLocks noChangeShapeType="1"/>
            </p:cNvSpPr>
            <p:nvPr/>
          </p:nvSpPr>
          <p:spPr bwMode="auto">
            <a:xfrm>
              <a:off x="3310" y="4317"/>
              <a:ext cx="2" cy="1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2" name="Line 38"/>
            <p:cNvSpPr>
              <a:spLocks noChangeShapeType="1"/>
            </p:cNvSpPr>
            <p:nvPr/>
          </p:nvSpPr>
          <p:spPr bwMode="auto">
            <a:xfrm>
              <a:off x="3870" y="4317"/>
              <a:ext cx="3" cy="1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3" name="Line 39"/>
            <p:cNvSpPr>
              <a:spLocks noChangeShapeType="1"/>
            </p:cNvSpPr>
            <p:nvPr/>
          </p:nvSpPr>
          <p:spPr bwMode="auto">
            <a:xfrm>
              <a:off x="4432" y="4317"/>
              <a:ext cx="3" cy="1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4" name="Line 40"/>
            <p:cNvSpPr>
              <a:spLocks noChangeShapeType="1"/>
            </p:cNvSpPr>
            <p:nvPr/>
          </p:nvSpPr>
          <p:spPr bwMode="auto">
            <a:xfrm>
              <a:off x="4993" y="4317"/>
              <a:ext cx="2" cy="1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5" name="Line 41"/>
            <p:cNvSpPr>
              <a:spLocks noChangeShapeType="1"/>
            </p:cNvSpPr>
            <p:nvPr/>
          </p:nvSpPr>
          <p:spPr bwMode="auto">
            <a:xfrm>
              <a:off x="5555" y="4317"/>
              <a:ext cx="2" cy="18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6" name="Line 42"/>
            <p:cNvSpPr>
              <a:spLocks noChangeShapeType="1"/>
            </p:cNvSpPr>
            <p:nvPr/>
          </p:nvSpPr>
          <p:spPr bwMode="auto">
            <a:xfrm>
              <a:off x="6115" y="4317"/>
              <a:ext cx="5" cy="18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7" name="Line 43"/>
            <p:cNvSpPr>
              <a:spLocks noChangeShapeType="1"/>
            </p:cNvSpPr>
            <p:nvPr/>
          </p:nvSpPr>
          <p:spPr bwMode="auto">
            <a:xfrm>
              <a:off x="6676" y="4317"/>
              <a:ext cx="3" cy="18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8" name="Line 44"/>
            <p:cNvSpPr>
              <a:spLocks noChangeShapeType="1"/>
            </p:cNvSpPr>
            <p:nvPr/>
          </p:nvSpPr>
          <p:spPr bwMode="auto">
            <a:xfrm>
              <a:off x="7237" y="4317"/>
              <a:ext cx="3" cy="183"/>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59" name="Line 45"/>
            <p:cNvSpPr>
              <a:spLocks noChangeShapeType="1"/>
            </p:cNvSpPr>
            <p:nvPr/>
          </p:nvSpPr>
          <p:spPr bwMode="auto">
            <a:xfrm>
              <a:off x="7797" y="4317"/>
              <a:ext cx="5" cy="18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60" name="Text Box 46"/>
            <p:cNvSpPr txBox="1">
              <a:spLocks noChangeArrowheads="1"/>
            </p:cNvSpPr>
            <p:nvPr/>
          </p:nvSpPr>
          <p:spPr bwMode="auto">
            <a:xfrm>
              <a:off x="2561" y="4503"/>
              <a:ext cx="563"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200</a:t>
              </a:r>
              <a:endParaRPr lang="en-US"/>
            </a:p>
          </p:txBody>
        </p:sp>
        <p:sp>
          <p:nvSpPr>
            <p:cNvPr id="123961" name="Text Box 47"/>
            <p:cNvSpPr txBox="1">
              <a:spLocks noChangeArrowheads="1"/>
            </p:cNvSpPr>
            <p:nvPr/>
          </p:nvSpPr>
          <p:spPr bwMode="auto">
            <a:xfrm>
              <a:off x="3684" y="4503"/>
              <a:ext cx="563"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300</a:t>
              </a:r>
              <a:endParaRPr lang="en-US"/>
            </a:p>
          </p:txBody>
        </p:sp>
        <p:sp>
          <p:nvSpPr>
            <p:cNvPr id="123962" name="Text Box 48"/>
            <p:cNvSpPr txBox="1">
              <a:spLocks noChangeArrowheads="1"/>
            </p:cNvSpPr>
            <p:nvPr/>
          </p:nvSpPr>
          <p:spPr bwMode="auto">
            <a:xfrm>
              <a:off x="4806" y="4503"/>
              <a:ext cx="562"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400</a:t>
              </a:r>
              <a:endParaRPr lang="en-US"/>
            </a:p>
          </p:txBody>
        </p:sp>
        <p:sp>
          <p:nvSpPr>
            <p:cNvPr id="123963" name="Text Box 49"/>
            <p:cNvSpPr txBox="1">
              <a:spLocks noChangeArrowheads="1"/>
            </p:cNvSpPr>
            <p:nvPr/>
          </p:nvSpPr>
          <p:spPr bwMode="auto">
            <a:xfrm>
              <a:off x="5928" y="4503"/>
              <a:ext cx="563"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500</a:t>
              </a:r>
              <a:endParaRPr lang="en-US"/>
            </a:p>
          </p:txBody>
        </p:sp>
        <p:sp>
          <p:nvSpPr>
            <p:cNvPr id="123964" name="Text Box 50"/>
            <p:cNvSpPr txBox="1">
              <a:spLocks noChangeArrowheads="1"/>
            </p:cNvSpPr>
            <p:nvPr/>
          </p:nvSpPr>
          <p:spPr bwMode="auto">
            <a:xfrm>
              <a:off x="7050" y="4503"/>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600</a:t>
              </a:r>
              <a:endParaRPr lang="en-US"/>
            </a:p>
          </p:txBody>
        </p:sp>
        <p:sp>
          <p:nvSpPr>
            <p:cNvPr id="123965" name="Line 51"/>
            <p:cNvSpPr>
              <a:spLocks noChangeShapeType="1"/>
            </p:cNvSpPr>
            <p:nvPr/>
          </p:nvSpPr>
          <p:spPr bwMode="auto">
            <a:xfrm flipV="1">
              <a:off x="3363" y="3194"/>
              <a:ext cx="1" cy="1309"/>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66" name="Line 52"/>
            <p:cNvSpPr>
              <a:spLocks noChangeShapeType="1"/>
            </p:cNvSpPr>
            <p:nvPr/>
          </p:nvSpPr>
          <p:spPr bwMode="auto">
            <a:xfrm flipV="1">
              <a:off x="5118" y="3179"/>
              <a:ext cx="1" cy="1309"/>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67" name="Line 53"/>
            <p:cNvSpPr>
              <a:spLocks noChangeShapeType="1"/>
            </p:cNvSpPr>
            <p:nvPr/>
          </p:nvSpPr>
          <p:spPr bwMode="auto">
            <a:xfrm flipV="1">
              <a:off x="7578" y="3179"/>
              <a:ext cx="1" cy="1309"/>
            </a:xfrm>
            <a:prstGeom prst="line">
              <a:avLst/>
            </a:prstGeom>
            <a:noFill/>
            <a:ln w="317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68" name="Text Box 54"/>
            <p:cNvSpPr txBox="1">
              <a:spLocks noChangeArrowheads="1"/>
            </p:cNvSpPr>
            <p:nvPr/>
          </p:nvSpPr>
          <p:spPr bwMode="auto">
            <a:xfrm>
              <a:off x="3521" y="3150"/>
              <a:ext cx="766"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 eV</a:t>
              </a:r>
              <a:endParaRPr lang="en-US"/>
            </a:p>
          </p:txBody>
        </p:sp>
        <p:sp>
          <p:nvSpPr>
            <p:cNvPr id="123969" name="Text Box 55"/>
            <p:cNvSpPr txBox="1">
              <a:spLocks noChangeArrowheads="1"/>
            </p:cNvSpPr>
            <p:nvPr/>
          </p:nvSpPr>
          <p:spPr bwMode="auto">
            <a:xfrm>
              <a:off x="5231" y="3105"/>
              <a:ext cx="766"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3 eV</a:t>
              </a:r>
              <a:endParaRPr lang="en-US"/>
            </a:p>
          </p:txBody>
        </p:sp>
        <p:sp>
          <p:nvSpPr>
            <p:cNvPr id="123970" name="Text Box 56"/>
            <p:cNvSpPr txBox="1">
              <a:spLocks noChangeArrowheads="1"/>
            </p:cNvSpPr>
            <p:nvPr/>
          </p:nvSpPr>
          <p:spPr bwMode="auto">
            <a:xfrm>
              <a:off x="7706" y="3135"/>
              <a:ext cx="766"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2 eV</a:t>
              </a:r>
              <a:endParaRPr lang="en-US"/>
            </a:p>
          </p:txBody>
        </p:sp>
      </p:grpSp>
      <p:sp>
        <p:nvSpPr>
          <p:cNvPr id="123909" name="Text Box 57"/>
          <p:cNvSpPr txBox="1">
            <a:spLocks noChangeArrowheads="1"/>
          </p:cNvSpPr>
          <p:nvPr/>
        </p:nvSpPr>
        <p:spPr bwMode="auto">
          <a:xfrm>
            <a:off x="0" y="2571750"/>
            <a:ext cx="8834438"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ctr">
              <a:spcBef>
                <a:spcPct val="50000"/>
              </a:spcBef>
            </a:pPr>
            <a:r>
              <a:rPr lang="en-US" sz="3200">
                <a:solidFill>
                  <a:schemeClr val="accent2"/>
                </a:solidFill>
              </a:rPr>
              <a:t>Which energy level structure is consistent with the spectrum?</a:t>
            </a:r>
          </a:p>
        </p:txBody>
      </p:sp>
      <p:grpSp>
        <p:nvGrpSpPr>
          <p:cNvPr id="123910" name="Group 58"/>
          <p:cNvGrpSpPr>
            <a:grpSpLocks noChangeAspect="1"/>
          </p:cNvGrpSpPr>
          <p:nvPr/>
        </p:nvGrpSpPr>
        <p:grpSpPr bwMode="auto">
          <a:xfrm>
            <a:off x="0" y="3630613"/>
            <a:ext cx="9144000" cy="3227387"/>
            <a:chOff x="1253" y="3007"/>
            <a:chExt cx="8418" cy="4488"/>
          </a:xfrm>
        </p:grpSpPr>
        <p:sp>
          <p:nvSpPr>
            <p:cNvPr id="123911" name="AutoShape 59"/>
            <p:cNvSpPr>
              <a:spLocks noChangeAspect="1" noChangeArrowheads="1"/>
            </p:cNvSpPr>
            <p:nvPr/>
          </p:nvSpPr>
          <p:spPr bwMode="auto">
            <a:xfrm>
              <a:off x="1253" y="3007"/>
              <a:ext cx="8418" cy="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3912" name="Text Box 60"/>
            <p:cNvSpPr txBox="1">
              <a:spLocks noChangeArrowheads="1"/>
            </p:cNvSpPr>
            <p:nvPr/>
          </p:nvSpPr>
          <p:spPr bwMode="auto">
            <a:xfrm>
              <a:off x="1253" y="3381"/>
              <a:ext cx="1137"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E(eV)</a:t>
              </a:r>
              <a:endParaRPr lang="en-US"/>
            </a:p>
          </p:txBody>
        </p:sp>
        <p:sp>
          <p:nvSpPr>
            <p:cNvPr id="123913" name="Text Box 61"/>
            <p:cNvSpPr txBox="1">
              <a:spLocks noChangeArrowheads="1"/>
            </p:cNvSpPr>
            <p:nvPr/>
          </p:nvSpPr>
          <p:spPr bwMode="auto">
            <a:xfrm>
              <a:off x="2936" y="3942"/>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–2</a:t>
              </a:r>
              <a:endParaRPr lang="en-US"/>
            </a:p>
          </p:txBody>
        </p:sp>
        <p:sp>
          <p:nvSpPr>
            <p:cNvPr id="123914" name="Line 62"/>
            <p:cNvSpPr>
              <a:spLocks noChangeShapeType="1"/>
            </p:cNvSpPr>
            <p:nvPr/>
          </p:nvSpPr>
          <p:spPr bwMode="auto">
            <a:xfrm>
              <a:off x="2188" y="3381"/>
              <a:ext cx="1" cy="187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15" name="Line 63"/>
            <p:cNvSpPr>
              <a:spLocks noChangeShapeType="1"/>
            </p:cNvSpPr>
            <p:nvPr/>
          </p:nvSpPr>
          <p:spPr bwMode="auto">
            <a:xfrm>
              <a:off x="2188" y="4129"/>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16" name="Line 64"/>
            <p:cNvSpPr>
              <a:spLocks noChangeShapeType="1"/>
            </p:cNvSpPr>
            <p:nvPr/>
          </p:nvSpPr>
          <p:spPr bwMode="auto">
            <a:xfrm>
              <a:off x="2188" y="4503"/>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17" name="Line 65"/>
            <p:cNvSpPr>
              <a:spLocks noChangeShapeType="1"/>
            </p:cNvSpPr>
            <p:nvPr/>
          </p:nvSpPr>
          <p:spPr bwMode="auto">
            <a:xfrm>
              <a:off x="2188" y="5251"/>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18" name="Line 66"/>
            <p:cNvSpPr>
              <a:spLocks noChangeShapeType="1"/>
            </p:cNvSpPr>
            <p:nvPr/>
          </p:nvSpPr>
          <p:spPr bwMode="auto">
            <a:xfrm>
              <a:off x="4245" y="3381"/>
              <a:ext cx="1" cy="2618"/>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19" name="Line 67"/>
            <p:cNvSpPr>
              <a:spLocks noChangeShapeType="1"/>
            </p:cNvSpPr>
            <p:nvPr/>
          </p:nvSpPr>
          <p:spPr bwMode="auto">
            <a:xfrm>
              <a:off x="4245" y="4129"/>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0" name="Line 68"/>
            <p:cNvSpPr>
              <a:spLocks noChangeShapeType="1"/>
            </p:cNvSpPr>
            <p:nvPr/>
          </p:nvSpPr>
          <p:spPr bwMode="auto">
            <a:xfrm>
              <a:off x="4245" y="5999"/>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1" name="Line 69"/>
            <p:cNvSpPr>
              <a:spLocks noChangeShapeType="1"/>
            </p:cNvSpPr>
            <p:nvPr/>
          </p:nvSpPr>
          <p:spPr bwMode="auto">
            <a:xfrm>
              <a:off x="4245" y="4877"/>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2" name="Line 70"/>
            <p:cNvSpPr>
              <a:spLocks noChangeShapeType="1"/>
            </p:cNvSpPr>
            <p:nvPr/>
          </p:nvSpPr>
          <p:spPr bwMode="auto">
            <a:xfrm>
              <a:off x="4245" y="5251"/>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3" name="Line 71"/>
            <p:cNvSpPr>
              <a:spLocks noChangeShapeType="1"/>
            </p:cNvSpPr>
            <p:nvPr/>
          </p:nvSpPr>
          <p:spPr bwMode="auto">
            <a:xfrm>
              <a:off x="6489" y="3381"/>
              <a:ext cx="1" cy="3740"/>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4" name="Line 72"/>
            <p:cNvSpPr>
              <a:spLocks noChangeShapeType="1"/>
            </p:cNvSpPr>
            <p:nvPr/>
          </p:nvSpPr>
          <p:spPr bwMode="auto">
            <a:xfrm>
              <a:off x="6489" y="7121"/>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5" name="Line 73"/>
            <p:cNvSpPr>
              <a:spLocks noChangeShapeType="1"/>
            </p:cNvSpPr>
            <p:nvPr/>
          </p:nvSpPr>
          <p:spPr bwMode="auto">
            <a:xfrm>
              <a:off x="6489" y="5999"/>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6" name="Line 74"/>
            <p:cNvSpPr>
              <a:spLocks noChangeShapeType="1"/>
            </p:cNvSpPr>
            <p:nvPr/>
          </p:nvSpPr>
          <p:spPr bwMode="auto">
            <a:xfrm>
              <a:off x="6489" y="5251"/>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7" name="Line 75"/>
            <p:cNvSpPr>
              <a:spLocks noChangeShapeType="1"/>
            </p:cNvSpPr>
            <p:nvPr/>
          </p:nvSpPr>
          <p:spPr bwMode="auto">
            <a:xfrm>
              <a:off x="8359" y="3381"/>
              <a:ext cx="1" cy="2992"/>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8" name="Line 76"/>
            <p:cNvSpPr>
              <a:spLocks noChangeShapeType="1"/>
            </p:cNvSpPr>
            <p:nvPr/>
          </p:nvSpPr>
          <p:spPr bwMode="auto">
            <a:xfrm>
              <a:off x="8359" y="5999"/>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29" name="Line 77"/>
            <p:cNvSpPr>
              <a:spLocks noChangeShapeType="1"/>
            </p:cNvSpPr>
            <p:nvPr/>
          </p:nvSpPr>
          <p:spPr bwMode="auto">
            <a:xfrm>
              <a:off x="8359" y="6373"/>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30" name="Line 78"/>
            <p:cNvSpPr>
              <a:spLocks noChangeShapeType="1"/>
            </p:cNvSpPr>
            <p:nvPr/>
          </p:nvSpPr>
          <p:spPr bwMode="auto">
            <a:xfrm>
              <a:off x="8359" y="5251"/>
              <a:ext cx="561" cy="1"/>
            </a:xfrm>
            <a:prstGeom prst="line">
              <a:avLst/>
            </a:prstGeom>
            <a:noFill/>
            <a:ln w="254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3931" name="Text Box 79"/>
            <p:cNvSpPr txBox="1">
              <a:spLocks noChangeArrowheads="1"/>
            </p:cNvSpPr>
            <p:nvPr/>
          </p:nvSpPr>
          <p:spPr bwMode="auto">
            <a:xfrm>
              <a:off x="2936" y="4316"/>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–3</a:t>
              </a:r>
              <a:endParaRPr lang="en-US"/>
            </a:p>
          </p:txBody>
        </p:sp>
        <p:sp>
          <p:nvSpPr>
            <p:cNvPr id="123932" name="Text Box 80"/>
            <p:cNvSpPr txBox="1">
              <a:spLocks noChangeArrowheads="1"/>
            </p:cNvSpPr>
            <p:nvPr/>
          </p:nvSpPr>
          <p:spPr bwMode="auto">
            <a:xfrm>
              <a:off x="2936" y="5064"/>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a:t>
              </a:r>
              <a:endParaRPr lang="en-US"/>
            </a:p>
          </p:txBody>
        </p:sp>
        <p:sp>
          <p:nvSpPr>
            <p:cNvPr id="123933" name="Text Box 81"/>
            <p:cNvSpPr txBox="1">
              <a:spLocks noChangeArrowheads="1"/>
            </p:cNvSpPr>
            <p:nvPr/>
          </p:nvSpPr>
          <p:spPr bwMode="auto">
            <a:xfrm>
              <a:off x="4993" y="3942"/>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–2</a:t>
              </a:r>
              <a:endParaRPr lang="en-US"/>
            </a:p>
          </p:txBody>
        </p:sp>
        <p:sp>
          <p:nvSpPr>
            <p:cNvPr id="123934" name="Text Box 82"/>
            <p:cNvSpPr txBox="1">
              <a:spLocks noChangeArrowheads="1"/>
            </p:cNvSpPr>
            <p:nvPr/>
          </p:nvSpPr>
          <p:spPr bwMode="auto">
            <a:xfrm>
              <a:off x="4993" y="4690"/>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–4</a:t>
              </a:r>
              <a:endParaRPr lang="en-US"/>
            </a:p>
          </p:txBody>
        </p:sp>
        <p:sp>
          <p:nvSpPr>
            <p:cNvPr id="123935" name="Text Box 83"/>
            <p:cNvSpPr txBox="1">
              <a:spLocks noChangeArrowheads="1"/>
            </p:cNvSpPr>
            <p:nvPr/>
          </p:nvSpPr>
          <p:spPr bwMode="auto">
            <a:xfrm>
              <a:off x="4993" y="5064"/>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a:t>
              </a:r>
              <a:endParaRPr lang="en-US"/>
            </a:p>
          </p:txBody>
        </p:sp>
        <p:sp>
          <p:nvSpPr>
            <p:cNvPr id="123936" name="Text Box 84"/>
            <p:cNvSpPr txBox="1">
              <a:spLocks noChangeArrowheads="1"/>
            </p:cNvSpPr>
            <p:nvPr/>
          </p:nvSpPr>
          <p:spPr bwMode="auto">
            <a:xfrm>
              <a:off x="4993" y="5812"/>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–7</a:t>
              </a:r>
              <a:endParaRPr lang="en-US"/>
            </a:p>
          </p:txBody>
        </p:sp>
        <p:sp>
          <p:nvSpPr>
            <p:cNvPr id="123937" name="Text Box 85"/>
            <p:cNvSpPr txBox="1">
              <a:spLocks noChangeArrowheads="1"/>
            </p:cNvSpPr>
            <p:nvPr/>
          </p:nvSpPr>
          <p:spPr bwMode="auto">
            <a:xfrm>
              <a:off x="7237" y="5812"/>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–7</a:t>
              </a:r>
              <a:endParaRPr lang="en-US"/>
            </a:p>
          </p:txBody>
        </p:sp>
        <p:sp>
          <p:nvSpPr>
            <p:cNvPr id="123938" name="Text Box 86"/>
            <p:cNvSpPr txBox="1">
              <a:spLocks noChangeArrowheads="1"/>
            </p:cNvSpPr>
            <p:nvPr/>
          </p:nvSpPr>
          <p:spPr bwMode="auto">
            <a:xfrm>
              <a:off x="7237" y="5064"/>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a:t>
              </a:r>
              <a:endParaRPr lang="en-US"/>
            </a:p>
          </p:txBody>
        </p:sp>
        <p:sp>
          <p:nvSpPr>
            <p:cNvPr id="123939" name="Text Box 87"/>
            <p:cNvSpPr txBox="1">
              <a:spLocks noChangeArrowheads="1"/>
            </p:cNvSpPr>
            <p:nvPr/>
          </p:nvSpPr>
          <p:spPr bwMode="auto">
            <a:xfrm>
              <a:off x="7237" y="6934"/>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–10</a:t>
              </a:r>
              <a:endParaRPr lang="en-US"/>
            </a:p>
          </p:txBody>
        </p:sp>
        <p:sp>
          <p:nvSpPr>
            <p:cNvPr id="123940" name="Text Box 88"/>
            <p:cNvSpPr txBox="1">
              <a:spLocks noChangeArrowheads="1"/>
            </p:cNvSpPr>
            <p:nvPr/>
          </p:nvSpPr>
          <p:spPr bwMode="auto">
            <a:xfrm>
              <a:off x="9107" y="5064"/>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–5</a:t>
              </a:r>
              <a:endParaRPr lang="en-US"/>
            </a:p>
          </p:txBody>
        </p:sp>
        <p:sp>
          <p:nvSpPr>
            <p:cNvPr id="123941" name="Text Box 89"/>
            <p:cNvSpPr txBox="1">
              <a:spLocks noChangeArrowheads="1"/>
            </p:cNvSpPr>
            <p:nvPr/>
          </p:nvSpPr>
          <p:spPr bwMode="auto">
            <a:xfrm>
              <a:off x="9107" y="5812"/>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–7</a:t>
              </a:r>
              <a:endParaRPr lang="en-US"/>
            </a:p>
          </p:txBody>
        </p:sp>
        <p:sp>
          <p:nvSpPr>
            <p:cNvPr id="123942" name="Text Box 90"/>
            <p:cNvSpPr txBox="1">
              <a:spLocks noChangeArrowheads="1"/>
            </p:cNvSpPr>
            <p:nvPr/>
          </p:nvSpPr>
          <p:spPr bwMode="auto">
            <a:xfrm>
              <a:off x="9107" y="6186"/>
              <a:ext cx="564"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–8</a:t>
              </a:r>
              <a:endParaRPr lang="en-US"/>
            </a:p>
          </p:txBody>
        </p:sp>
        <p:sp>
          <p:nvSpPr>
            <p:cNvPr id="123943" name="Text Box 91"/>
            <p:cNvSpPr txBox="1">
              <a:spLocks noChangeArrowheads="1"/>
            </p:cNvSpPr>
            <p:nvPr/>
          </p:nvSpPr>
          <p:spPr bwMode="auto">
            <a:xfrm>
              <a:off x="2188" y="3007"/>
              <a:ext cx="561"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b="1"/>
                <a:t>(A)</a:t>
              </a:r>
              <a:endParaRPr lang="en-US"/>
            </a:p>
          </p:txBody>
        </p:sp>
        <p:sp>
          <p:nvSpPr>
            <p:cNvPr id="123944" name="Text Box 92"/>
            <p:cNvSpPr txBox="1">
              <a:spLocks noChangeArrowheads="1"/>
            </p:cNvSpPr>
            <p:nvPr/>
          </p:nvSpPr>
          <p:spPr bwMode="auto">
            <a:xfrm>
              <a:off x="4245" y="3007"/>
              <a:ext cx="561"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b="1"/>
                <a:t>(B)</a:t>
              </a:r>
              <a:endParaRPr lang="en-US"/>
            </a:p>
          </p:txBody>
        </p:sp>
        <p:sp>
          <p:nvSpPr>
            <p:cNvPr id="123945" name="Text Box 93"/>
            <p:cNvSpPr txBox="1">
              <a:spLocks noChangeArrowheads="1"/>
            </p:cNvSpPr>
            <p:nvPr/>
          </p:nvSpPr>
          <p:spPr bwMode="auto">
            <a:xfrm>
              <a:off x="6676" y="3007"/>
              <a:ext cx="561"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b="1"/>
                <a:t>(C)</a:t>
              </a:r>
              <a:endParaRPr lang="en-US"/>
            </a:p>
          </p:txBody>
        </p:sp>
        <p:sp>
          <p:nvSpPr>
            <p:cNvPr id="123946" name="Text Box 94"/>
            <p:cNvSpPr txBox="1">
              <a:spLocks noChangeArrowheads="1"/>
            </p:cNvSpPr>
            <p:nvPr/>
          </p:nvSpPr>
          <p:spPr bwMode="auto">
            <a:xfrm>
              <a:off x="8546" y="3007"/>
              <a:ext cx="561" cy="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b="1"/>
                <a:t>(D)</a:t>
              </a:r>
              <a:endParaRPr lang="en-US"/>
            </a:p>
          </p:txBody>
        </p:sp>
      </p:gr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5" name="TextBox 4"/>
          <p:cNvSpPr txBox="1">
            <a:spLocks noChangeArrowheads="1"/>
          </p:cNvSpPr>
          <p:nvPr/>
        </p:nvSpPr>
        <p:spPr bwMode="auto">
          <a:xfrm>
            <a:off x="0" y="6624638"/>
            <a:ext cx="3952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120</a:t>
            </a:r>
          </a:p>
        </p:txBody>
      </p:sp>
      <p:sp>
        <p:nvSpPr>
          <p:cNvPr id="125956"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57"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58"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59"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0" name="Rectangle 8"/>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1" name="Rectangle 17"/>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3" name="Rectangle 2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4" name="Rectangle 2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5965" name="Rectangle 25"/>
          <p:cNvSpPr>
            <a:spLocks noChangeArrowheads="1"/>
          </p:cNvSpPr>
          <p:nvPr/>
        </p:nvSpPr>
        <p:spPr bwMode="auto">
          <a:xfrm>
            <a:off x="0" y="-122238"/>
            <a:ext cx="9144000" cy="1066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Consider an electron in the ground state of an H-atom. The wavefunction is </a:t>
            </a:r>
          </a:p>
        </p:txBody>
      </p:sp>
      <p:sp>
        <p:nvSpPr>
          <p:cNvPr id="125966" name="Rectangle 27"/>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25954" name="Object 2"/>
          <p:cNvGraphicFramePr>
            <a:graphicFrameLocks noChangeAspect="1"/>
          </p:cNvGraphicFramePr>
          <p:nvPr/>
        </p:nvGraphicFramePr>
        <p:xfrm>
          <a:off x="1725613" y="871538"/>
          <a:ext cx="5013325" cy="887412"/>
        </p:xfrm>
        <a:graphic>
          <a:graphicData uri="http://schemas.openxmlformats.org/presentationml/2006/ole">
            <mc:AlternateContent xmlns:mc="http://schemas.openxmlformats.org/markup-compatibility/2006">
              <mc:Choice xmlns:v="urn:schemas-microsoft-com:vml" Requires="v">
                <p:oleObj spid="_x0000_s125993" r:id="rId4" imgW="1333500" imgH="228600" progId="Equation.DSMT4">
                  <p:embed/>
                </p:oleObj>
              </mc:Choice>
              <mc:Fallback>
                <p:oleObj r:id="rId4" imgW="1333500" imgH="2286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25613" y="871538"/>
                        <a:ext cx="5013325" cy="887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5967" name="Rectangle 28"/>
          <p:cNvSpPr>
            <a:spLocks noChangeArrowheads="1"/>
          </p:cNvSpPr>
          <p:nvPr/>
        </p:nvSpPr>
        <p:spPr bwMode="auto">
          <a:xfrm>
            <a:off x="0" y="1743075"/>
            <a:ext cx="84375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Where is the electron more likely to be found?</a:t>
            </a:r>
          </a:p>
        </p:txBody>
      </p:sp>
      <p:sp>
        <p:nvSpPr>
          <p:cNvPr id="125968" name="Rectangle 29"/>
          <p:cNvSpPr>
            <a:spLocks noChangeArrowheads="1"/>
          </p:cNvSpPr>
          <p:nvPr/>
        </p:nvSpPr>
        <p:spPr bwMode="auto">
          <a:xfrm>
            <a:off x="0" y="2690813"/>
            <a:ext cx="4497388"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Within dr of the origin (r = 0)</a:t>
            </a:r>
          </a:p>
          <a:p>
            <a:pPr marL="457200" indent="-457200">
              <a:buFontTx/>
              <a:buAutoNum type="alphaUcParenR"/>
            </a:pPr>
            <a:endParaRPr lang="en-US" sz="3200"/>
          </a:p>
          <a:p>
            <a:pPr marL="457200" indent="-457200"/>
            <a:r>
              <a:rPr lang="en-US" sz="3200"/>
              <a:t>B) Within dr of a distance r = a</a:t>
            </a:r>
            <a:r>
              <a:rPr lang="en-US" sz="3200" baseline="-25000"/>
              <a:t>0</a:t>
            </a:r>
            <a:r>
              <a:rPr lang="en-US" sz="3200"/>
              <a:t> from the origin?</a:t>
            </a:r>
          </a:p>
        </p:txBody>
      </p:sp>
      <p:grpSp>
        <p:nvGrpSpPr>
          <p:cNvPr id="125969" name="Group 31"/>
          <p:cNvGrpSpPr>
            <a:grpSpLocks noChangeAspect="1"/>
          </p:cNvGrpSpPr>
          <p:nvPr/>
        </p:nvGrpSpPr>
        <p:grpSpPr bwMode="auto">
          <a:xfrm>
            <a:off x="4448175" y="2327275"/>
            <a:ext cx="4919663" cy="3651250"/>
            <a:chOff x="1823" y="1512"/>
            <a:chExt cx="3948" cy="2930"/>
          </a:xfrm>
        </p:grpSpPr>
        <p:sp>
          <p:nvSpPr>
            <p:cNvPr id="125970" name="AutoShape 32"/>
            <p:cNvSpPr>
              <a:spLocks noChangeAspect="1" noChangeArrowheads="1"/>
            </p:cNvSpPr>
            <p:nvPr/>
          </p:nvSpPr>
          <p:spPr bwMode="auto">
            <a:xfrm>
              <a:off x="1823" y="1512"/>
              <a:ext cx="3948" cy="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125971" name="Group 33"/>
            <p:cNvGrpSpPr>
              <a:grpSpLocks/>
            </p:cNvGrpSpPr>
            <p:nvPr/>
          </p:nvGrpSpPr>
          <p:grpSpPr bwMode="auto">
            <a:xfrm>
              <a:off x="2314" y="2037"/>
              <a:ext cx="2054" cy="2055"/>
              <a:chOff x="5652" y="2711"/>
              <a:chExt cx="2054" cy="2055"/>
            </a:xfrm>
          </p:grpSpPr>
          <p:sp>
            <p:nvSpPr>
              <p:cNvPr id="125981" name="Oval 34"/>
              <p:cNvSpPr>
                <a:spLocks noChangeArrowheads="1"/>
              </p:cNvSpPr>
              <p:nvPr/>
            </p:nvSpPr>
            <p:spPr bwMode="auto">
              <a:xfrm>
                <a:off x="5652" y="2711"/>
                <a:ext cx="2054" cy="2055"/>
              </a:xfrm>
              <a:prstGeom prst="ellipse">
                <a:avLst/>
              </a:prstGeom>
              <a:solidFill>
                <a:srgbClr val="FFFFFF"/>
              </a:solidFill>
              <a:ln w="9525">
                <a:solidFill>
                  <a:srgbClr val="000000"/>
                </a:solidFill>
                <a:round/>
                <a:headEnd/>
                <a:tailEnd/>
              </a:ln>
            </p:spPr>
            <p:txBody>
              <a:bodyPr/>
              <a:lstStyle/>
              <a:p>
                <a:endParaRPr lang="en-US"/>
              </a:p>
            </p:txBody>
          </p:sp>
          <p:sp>
            <p:nvSpPr>
              <p:cNvPr id="125982" name="Oval 35"/>
              <p:cNvSpPr>
                <a:spLocks noChangeArrowheads="1"/>
              </p:cNvSpPr>
              <p:nvPr/>
            </p:nvSpPr>
            <p:spPr bwMode="auto">
              <a:xfrm>
                <a:off x="5714" y="2774"/>
                <a:ext cx="1930" cy="1929"/>
              </a:xfrm>
              <a:prstGeom prst="ellipse">
                <a:avLst/>
              </a:prstGeom>
              <a:solidFill>
                <a:srgbClr val="FFFFFF"/>
              </a:solidFill>
              <a:ln w="9525">
                <a:solidFill>
                  <a:srgbClr val="000000"/>
                </a:solidFill>
                <a:round/>
                <a:headEnd/>
                <a:tailEnd/>
              </a:ln>
            </p:spPr>
            <p:txBody>
              <a:bodyPr/>
              <a:lstStyle/>
              <a:p>
                <a:endParaRPr lang="en-US"/>
              </a:p>
            </p:txBody>
          </p:sp>
        </p:grpSp>
        <p:sp>
          <p:nvSpPr>
            <p:cNvPr id="125972" name="Line 36"/>
            <p:cNvSpPr>
              <a:spLocks noChangeShapeType="1"/>
            </p:cNvSpPr>
            <p:nvPr/>
          </p:nvSpPr>
          <p:spPr bwMode="auto">
            <a:xfrm>
              <a:off x="1716" y="3065"/>
              <a:ext cx="3539"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973" name="Line 37"/>
            <p:cNvSpPr>
              <a:spLocks noChangeShapeType="1"/>
            </p:cNvSpPr>
            <p:nvPr/>
          </p:nvSpPr>
          <p:spPr bwMode="auto">
            <a:xfrm flipV="1">
              <a:off x="3356" y="1655"/>
              <a:ext cx="0" cy="289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974" name="Text Box 38"/>
            <p:cNvSpPr txBox="1">
              <a:spLocks noChangeArrowheads="1"/>
            </p:cNvSpPr>
            <p:nvPr/>
          </p:nvSpPr>
          <p:spPr bwMode="auto">
            <a:xfrm>
              <a:off x="3477" y="2513"/>
              <a:ext cx="492" cy="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b="1"/>
                <a:t>A</a:t>
              </a:r>
              <a:endParaRPr lang="en-US"/>
            </a:p>
          </p:txBody>
        </p:sp>
        <p:sp>
          <p:nvSpPr>
            <p:cNvPr id="125975" name="Text Box 39"/>
            <p:cNvSpPr txBox="1">
              <a:spLocks noChangeArrowheads="1"/>
            </p:cNvSpPr>
            <p:nvPr/>
          </p:nvSpPr>
          <p:spPr bwMode="auto">
            <a:xfrm>
              <a:off x="4298" y="3382"/>
              <a:ext cx="492" cy="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b="1"/>
                <a:t>B</a:t>
              </a:r>
              <a:endParaRPr lang="en-US"/>
            </a:p>
          </p:txBody>
        </p:sp>
        <p:sp>
          <p:nvSpPr>
            <p:cNvPr id="125976" name="Text Box 40"/>
            <p:cNvSpPr txBox="1">
              <a:spLocks noChangeArrowheads="1"/>
            </p:cNvSpPr>
            <p:nvPr/>
          </p:nvSpPr>
          <p:spPr bwMode="auto">
            <a:xfrm>
              <a:off x="5279" y="2708"/>
              <a:ext cx="492" cy="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x</a:t>
              </a:r>
              <a:endParaRPr lang="en-US"/>
            </a:p>
          </p:txBody>
        </p:sp>
        <p:sp>
          <p:nvSpPr>
            <p:cNvPr id="125977" name="Oval 41"/>
            <p:cNvSpPr>
              <a:spLocks noChangeArrowheads="1"/>
            </p:cNvSpPr>
            <p:nvPr/>
          </p:nvSpPr>
          <p:spPr bwMode="auto">
            <a:xfrm>
              <a:off x="3280" y="3004"/>
              <a:ext cx="153" cy="143"/>
            </a:xfrm>
            <a:prstGeom prst="ellipse">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5978" name="Text Box 42"/>
            <p:cNvSpPr txBox="1">
              <a:spLocks noChangeArrowheads="1"/>
            </p:cNvSpPr>
            <p:nvPr/>
          </p:nvSpPr>
          <p:spPr bwMode="auto">
            <a:xfrm>
              <a:off x="2936" y="1512"/>
              <a:ext cx="325"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y</a:t>
              </a:r>
              <a:endParaRPr lang="en-US"/>
            </a:p>
          </p:txBody>
        </p:sp>
        <p:sp>
          <p:nvSpPr>
            <p:cNvPr id="125979" name="Line 43"/>
            <p:cNvSpPr>
              <a:spLocks noChangeShapeType="1"/>
            </p:cNvSpPr>
            <p:nvPr/>
          </p:nvSpPr>
          <p:spPr bwMode="auto">
            <a:xfrm flipH="1">
              <a:off x="2727" y="3064"/>
              <a:ext cx="628" cy="76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980" name="Text Box 44"/>
            <p:cNvSpPr txBox="1">
              <a:spLocks noChangeArrowheads="1"/>
            </p:cNvSpPr>
            <p:nvPr/>
          </p:nvSpPr>
          <p:spPr bwMode="auto">
            <a:xfrm>
              <a:off x="2180" y="3866"/>
              <a:ext cx="954"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r = a</a:t>
              </a:r>
              <a:r>
                <a:rPr lang="en-US" sz="1800" baseline="-25000"/>
                <a:t>0</a:t>
              </a:r>
              <a:endParaRPr lang="en-US"/>
            </a:p>
          </p:txBody>
        </p:sp>
      </p:gr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Box 4"/>
          <p:cNvSpPr txBox="1">
            <a:spLocks noChangeArrowheads="1"/>
          </p:cNvSpPr>
          <p:nvPr/>
        </p:nvSpPr>
        <p:spPr bwMode="auto">
          <a:xfrm>
            <a:off x="0" y="6607175"/>
            <a:ext cx="447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121</a:t>
            </a:r>
          </a:p>
        </p:txBody>
      </p:sp>
      <p:sp>
        <p:nvSpPr>
          <p:cNvPr id="128003"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4"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5"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6"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7"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8"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09"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10"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11"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12" name="Rectangle 13"/>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28013" name="Rectangle 31"/>
          <p:cNvSpPr>
            <a:spLocks noChangeArrowheads="1"/>
          </p:cNvSpPr>
          <p:nvPr/>
        </p:nvSpPr>
        <p:spPr bwMode="auto">
          <a:xfrm>
            <a:off x="0" y="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How many of the following transitions to the 2p in an H-atom will result in emission of a photon ? </a:t>
            </a:r>
          </a:p>
        </p:txBody>
      </p:sp>
      <p:grpSp>
        <p:nvGrpSpPr>
          <p:cNvPr id="128014" name="Group 32"/>
          <p:cNvGrpSpPr>
            <a:grpSpLocks noChangeAspect="1"/>
          </p:cNvGrpSpPr>
          <p:nvPr/>
        </p:nvGrpSpPr>
        <p:grpSpPr bwMode="auto">
          <a:xfrm>
            <a:off x="0" y="903288"/>
            <a:ext cx="9144000" cy="4651375"/>
            <a:chOff x="720" y="2307"/>
            <a:chExt cx="8041" cy="4092"/>
          </a:xfrm>
        </p:grpSpPr>
        <p:sp>
          <p:nvSpPr>
            <p:cNvPr id="128016" name="AutoShape 33"/>
            <p:cNvSpPr>
              <a:spLocks noChangeAspect="1" noChangeArrowheads="1"/>
            </p:cNvSpPr>
            <p:nvPr/>
          </p:nvSpPr>
          <p:spPr bwMode="auto">
            <a:xfrm>
              <a:off x="720" y="2307"/>
              <a:ext cx="8041" cy="4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8017" name="Line 34"/>
            <p:cNvSpPr>
              <a:spLocks noChangeShapeType="1"/>
            </p:cNvSpPr>
            <p:nvPr/>
          </p:nvSpPr>
          <p:spPr bwMode="auto">
            <a:xfrm>
              <a:off x="2028" y="6047"/>
              <a:ext cx="9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18" name="Line 35"/>
            <p:cNvSpPr>
              <a:spLocks noChangeShapeType="1"/>
            </p:cNvSpPr>
            <p:nvPr/>
          </p:nvSpPr>
          <p:spPr bwMode="auto">
            <a:xfrm>
              <a:off x="2028" y="4551"/>
              <a:ext cx="9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19" name="Line 36"/>
            <p:cNvSpPr>
              <a:spLocks noChangeShapeType="1"/>
            </p:cNvSpPr>
            <p:nvPr/>
          </p:nvSpPr>
          <p:spPr bwMode="auto">
            <a:xfrm>
              <a:off x="2028" y="3803"/>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0" name="Line 37"/>
            <p:cNvSpPr>
              <a:spLocks noChangeShapeType="1"/>
            </p:cNvSpPr>
            <p:nvPr/>
          </p:nvSpPr>
          <p:spPr bwMode="auto">
            <a:xfrm>
              <a:off x="2028" y="3429"/>
              <a:ext cx="936" cy="0"/>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1" name="Line 38"/>
            <p:cNvSpPr>
              <a:spLocks noChangeShapeType="1"/>
            </p:cNvSpPr>
            <p:nvPr/>
          </p:nvSpPr>
          <p:spPr bwMode="auto">
            <a:xfrm>
              <a:off x="2028" y="3243"/>
              <a:ext cx="93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2" name="Line 39"/>
            <p:cNvSpPr>
              <a:spLocks noChangeShapeType="1"/>
            </p:cNvSpPr>
            <p:nvPr/>
          </p:nvSpPr>
          <p:spPr bwMode="auto">
            <a:xfrm>
              <a:off x="3899" y="4551"/>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3" name="Line 40"/>
            <p:cNvSpPr>
              <a:spLocks noChangeShapeType="1"/>
            </p:cNvSpPr>
            <p:nvPr/>
          </p:nvSpPr>
          <p:spPr bwMode="auto">
            <a:xfrm>
              <a:off x="3899" y="3803"/>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4" name="Line 41"/>
            <p:cNvSpPr>
              <a:spLocks noChangeShapeType="1"/>
            </p:cNvSpPr>
            <p:nvPr/>
          </p:nvSpPr>
          <p:spPr bwMode="auto">
            <a:xfrm>
              <a:off x="3899" y="3429"/>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5" name="Line 42"/>
            <p:cNvSpPr>
              <a:spLocks noChangeShapeType="1"/>
            </p:cNvSpPr>
            <p:nvPr/>
          </p:nvSpPr>
          <p:spPr bwMode="auto">
            <a:xfrm>
              <a:off x="3899" y="3246"/>
              <a:ext cx="93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6" name="Line 43"/>
            <p:cNvSpPr>
              <a:spLocks noChangeShapeType="1"/>
            </p:cNvSpPr>
            <p:nvPr/>
          </p:nvSpPr>
          <p:spPr bwMode="auto">
            <a:xfrm>
              <a:off x="5769" y="3803"/>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7" name="Line 44"/>
            <p:cNvSpPr>
              <a:spLocks noChangeShapeType="1"/>
            </p:cNvSpPr>
            <p:nvPr/>
          </p:nvSpPr>
          <p:spPr bwMode="auto">
            <a:xfrm>
              <a:off x="5769" y="3429"/>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8" name="Line 45"/>
            <p:cNvSpPr>
              <a:spLocks noChangeShapeType="1"/>
            </p:cNvSpPr>
            <p:nvPr/>
          </p:nvSpPr>
          <p:spPr bwMode="auto">
            <a:xfrm>
              <a:off x="5769" y="3249"/>
              <a:ext cx="93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29" name="Text Box 46"/>
            <p:cNvSpPr txBox="1">
              <a:spLocks noChangeArrowheads="1"/>
            </p:cNvSpPr>
            <p:nvPr/>
          </p:nvSpPr>
          <p:spPr bwMode="auto">
            <a:xfrm>
              <a:off x="2403" y="2681"/>
              <a:ext cx="25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s</a:t>
              </a:r>
              <a:endParaRPr lang="en-US"/>
            </a:p>
          </p:txBody>
        </p:sp>
        <p:sp>
          <p:nvSpPr>
            <p:cNvPr id="128030" name="Text Box 47"/>
            <p:cNvSpPr txBox="1">
              <a:spLocks noChangeArrowheads="1"/>
            </p:cNvSpPr>
            <p:nvPr/>
          </p:nvSpPr>
          <p:spPr bwMode="auto">
            <a:xfrm>
              <a:off x="4272" y="2681"/>
              <a:ext cx="255" cy="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p</a:t>
              </a:r>
              <a:endParaRPr lang="en-US"/>
            </a:p>
          </p:txBody>
        </p:sp>
        <p:sp>
          <p:nvSpPr>
            <p:cNvPr id="128031" name="Text Box 48"/>
            <p:cNvSpPr txBox="1">
              <a:spLocks noChangeArrowheads="1"/>
            </p:cNvSpPr>
            <p:nvPr/>
          </p:nvSpPr>
          <p:spPr bwMode="auto">
            <a:xfrm>
              <a:off x="6143" y="2681"/>
              <a:ext cx="255"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d</a:t>
              </a:r>
              <a:endParaRPr lang="en-US"/>
            </a:p>
          </p:txBody>
        </p:sp>
        <p:sp>
          <p:nvSpPr>
            <p:cNvPr id="128032" name="Text Box 49"/>
            <p:cNvSpPr txBox="1">
              <a:spLocks noChangeArrowheads="1"/>
            </p:cNvSpPr>
            <p:nvPr/>
          </p:nvSpPr>
          <p:spPr bwMode="auto">
            <a:xfrm>
              <a:off x="7826" y="2681"/>
              <a:ext cx="255" cy="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f</a:t>
              </a:r>
              <a:endParaRPr lang="en-US"/>
            </a:p>
          </p:txBody>
        </p:sp>
        <p:sp>
          <p:nvSpPr>
            <p:cNvPr id="128033" name="Line 50"/>
            <p:cNvSpPr>
              <a:spLocks noChangeShapeType="1"/>
            </p:cNvSpPr>
            <p:nvPr/>
          </p:nvSpPr>
          <p:spPr bwMode="auto">
            <a:xfrm>
              <a:off x="7452" y="3429"/>
              <a:ext cx="936" cy="2"/>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34" name="Line 51"/>
            <p:cNvSpPr>
              <a:spLocks noChangeShapeType="1"/>
            </p:cNvSpPr>
            <p:nvPr/>
          </p:nvSpPr>
          <p:spPr bwMode="auto">
            <a:xfrm>
              <a:off x="7452" y="3252"/>
              <a:ext cx="936" cy="1"/>
            </a:xfrm>
            <a:prstGeom prst="line">
              <a:avLst/>
            </a:prstGeom>
            <a:noFill/>
            <a:ln w="19050">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35" name="Text Box 52"/>
            <p:cNvSpPr txBox="1">
              <a:spLocks noChangeArrowheads="1"/>
            </p:cNvSpPr>
            <p:nvPr/>
          </p:nvSpPr>
          <p:spPr bwMode="auto">
            <a:xfrm>
              <a:off x="1094" y="5859"/>
              <a:ext cx="1002" cy="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n = 1</a:t>
              </a:r>
              <a:endParaRPr lang="en-US"/>
            </a:p>
          </p:txBody>
        </p:sp>
        <p:sp>
          <p:nvSpPr>
            <p:cNvPr id="128036" name="Text Box 53"/>
            <p:cNvSpPr txBox="1">
              <a:spLocks noChangeArrowheads="1"/>
            </p:cNvSpPr>
            <p:nvPr/>
          </p:nvSpPr>
          <p:spPr bwMode="auto">
            <a:xfrm>
              <a:off x="1655" y="4365"/>
              <a:ext cx="25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2</a:t>
              </a:r>
              <a:endParaRPr lang="en-US"/>
            </a:p>
          </p:txBody>
        </p:sp>
        <p:sp>
          <p:nvSpPr>
            <p:cNvPr id="128037" name="Text Box 54"/>
            <p:cNvSpPr txBox="1">
              <a:spLocks noChangeArrowheads="1"/>
            </p:cNvSpPr>
            <p:nvPr/>
          </p:nvSpPr>
          <p:spPr bwMode="auto">
            <a:xfrm>
              <a:off x="1655" y="3617"/>
              <a:ext cx="255"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3</a:t>
              </a:r>
              <a:endParaRPr lang="en-US"/>
            </a:p>
          </p:txBody>
        </p:sp>
        <p:sp>
          <p:nvSpPr>
            <p:cNvPr id="128038" name="Text Box 55"/>
            <p:cNvSpPr txBox="1">
              <a:spLocks noChangeArrowheads="1"/>
            </p:cNvSpPr>
            <p:nvPr/>
          </p:nvSpPr>
          <p:spPr bwMode="auto">
            <a:xfrm>
              <a:off x="1655" y="3243"/>
              <a:ext cx="255" cy="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4</a:t>
              </a:r>
              <a:endParaRPr lang="en-US"/>
            </a:p>
          </p:txBody>
        </p:sp>
        <p:sp>
          <p:nvSpPr>
            <p:cNvPr id="128039" name="Line 56"/>
            <p:cNvSpPr>
              <a:spLocks noChangeShapeType="1"/>
            </p:cNvSpPr>
            <p:nvPr/>
          </p:nvSpPr>
          <p:spPr bwMode="auto">
            <a:xfrm flipV="1">
              <a:off x="1094" y="2681"/>
              <a:ext cx="0" cy="299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040" name="Text Box 57"/>
            <p:cNvSpPr txBox="1">
              <a:spLocks noChangeArrowheads="1"/>
            </p:cNvSpPr>
            <p:nvPr/>
          </p:nvSpPr>
          <p:spPr bwMode="auto">
            <a:xfrm>
              <a:off x="1213" y="2681"/>
              <a:ext cx="255" cy="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800"/>
                <a:t>E</a:t>
              </a:r>
              <a:endParaRPr lang="en-US"/>
            </a:p>
          </p:txBody>
        </p:sp>
        <p:sp>
          <p:nvSpPr>
            <p:cNvPr id="128041" name="Line 58"/>
            <p:cNvSpPr>
              <a:spLocks noChangeShapeType="1"/>
            </p:cNvSpPr>
            <p:nvPr/>
          </p:nvSpPr>
          <p:spPr bwMode="auto">
            <a:xfrm>
              <a:off x="2777" y="6047"/>
              <a:ext cx="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2" name="Line 59"/>
            <p:cNvSpPr>
              <a:spLocks noChangeShapeType="1"/>
            </p:cNvSpPr>
            <p:nvPr/>
          </p:nvSpPr>
          <p:spPr bwMode="auto">
            <a:xfrm flipV="1">
              <a:off x="4086" y="3803"/>
              <a:ext cx="0" cy="7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3" name="Line 60"/>
            <p:cNvSpPr>
              <a:spLocks noChangeShapeType="1"/>
            </p:cNvSpPr>
            <p:nvPr/>
          </p:nvSpPr>
          <p:spPr bwMode="auto">
            <a:xfrm flipV="1">
              <a:off x="4273" y="3429"/>
              <a:ext cx="0" cy="11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4" name="Line 61"/>
            <p:cNvSpPr>
              <a:spLocks noChangeShapeType="1"/>
            </p:cNvSpPr>
            <p:nvPr/>
          </p:nvSpPr>
          <p:spPr bwMode="auto">
            <a:xfrm flipH="1" flipV="1">
              <a:off x="2590" y="3803"/>
              <a:ext cx="1496" cy="7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5" name="Line 62"/>
            <p:cNvSpPr>
              <a:spLocks noChangeShapeType="1"/>
            </p:cNvSpPr>
            <p:nvPr/>
          </p:nvSpPr>
          <p:spPr bwMode="auto">
            <a:xfrm flipH="1" flipV="1">
              <a:off x="2590" y="3429"/>
              <a:ext cx="1496" cy="11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6" name="Line 63"/>
            <p:cNvSpPr>
              <a:spLocks noChangeShapeType="1"/>
            </p:cNvSpPr>
            <p:nvPr/>
          </p:nvSpPr>
          <p:spPr bwMode="auto">
            <a:xfrm flipH="1" flipV="1">
              <a:off x="2590" y="3242"/>
              <a:ext cx="1496" cy="130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7" name="Line 64"/>
            <p:cNvSpPr>
              <a:spLocks noChangeShapeType="1"/>
            </p:cNvSpPr>
            <p:nvPr/>
          </p:nvSpPr>
          <p:spPr bwMode="auto">
            <a:xfrm flipV="1">
              <a:off x="4460" y="3242"/>
              <a:ext cx="0" cy="130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8" name="Line 65"/>
            <p:cNvSpPr>
              <a:spLocks noChangeShapeType="1"/>
            </p:cNvSpPr>
            <p:nvPr/>
          </p:nvSpPr>
          <p:spPr bwMode="auto">
            <a:xfrm flipV="1">
              <a:off x="4647" y="3803"/>
              <a:ext cx="1496" cy="7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49" name="Line 66"/>
            <p:cNvSpPr>
              <a:spLocks noChangeShapeType="1"/>
            </p:cNvSpPr>
            <p:nvPr/>
          </p:nvSpPr>
          <p:spPr bwMode="auto">
            <a:xfrm flipV="1">
              <a:off x="4647" y="3429"/>
              <a:ext cx="1496" cy="11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50" name="Line 67"/>
            <p:cNvSpPr>
              <a:spLocks noChangeShapeType="1"/>
            </p:cNvSpPr>
            <p:nvPr/>
          </p:nvSpPr>
          <p:spPr bwMode="auto">
            <a:xfrm flipV="1">
              <a:off x="4647" y="3242"/>
              <a:ext cx="1496" cy="130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51" name="Line 68"/>
            <p:cNvSpPr>
              <a:spLocks noChangeShapeType="1"/>
            </p:cNvSpPr>
            <p:nvPr/>
          </p:nvSpPr>
          <p:spPr bwMode="auto">
            <a:xfrm flipV="1">
              <a:off x="4647" y="3429"/>
              <a:ext cx="3366" cy="112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8052" name="Line 69"/>
            <p:cNvSpPr>
              <a:spLocks noChangeShapeType="1"/>
            </p:cNvSpPr>
            <p:nvPr/>
          </p:nvSpPr>
          <p:spPr bwMode="auto">
            <a:xfrm flipV="1">
              <a:off x="4647" y="3242"/>
              <a:ext cx="3366" cy="130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28015" name="Rectangle 70"/>
          <p:cNvSpPr>
            <a:spLocks noChangeArrowheads="1"/>
          </p:cNvSpPr>
          <p:nvPr/>
        </p:nvSpPr>
        <p:spPr bwMode="auto">
          <a:xfrm>
            <a:off x="0" y="5303838"/>
            <a:ext cx="914400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all of them: 11    B) None of them: 0       C) 8</a:t>
            </a:r>
          </a:p>
          <a:p>
            <a:pPr marL="457200" indent="-457200"/>
            <a:endParaRPr lang="en-US" sz="3200"/>
          </a:p>
          <a:p>
            <a:pPr marL="457200" indent="-457200"/>
            <a:r>
              <a:rPr lang="en-US" sz="3200"/>
              <a:t>D) 9		               E) 6</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1" name="Title 1"/>
          <p:cNvSpPr>
            <a:spLocks noGrp="1"/>
          </p:cNvSpPr>
          <p:nvPr>
            <p:ph type="title"/>
          </p:nvPr>
        </p:nvSpPr>
        <p:spPr>
          <a:xfrm>
            <a:off x="492125" y="190500"/>
            <a:ext cx="8651875" cy="2940050"/>
          </a:xfrm>
        </p:spPr>
        <p:txBody>
          <a:bodyPr anchor="t"/>
          <a:lstStyle/>
          <a:p>
            <a:pPr algn="l"/>
            <a:r>
              <a:rPr lang="en-US">
                <a:latin typeface="Arial" charset="0"/>
                <a:ea typeface="ヒラギノ角ゴ Pro W3" charset="0"/>
                <a:cs typeface="ヒラギノ角ゴ Pro W3" charset="0"/>
              </a:rPr>
              <a:t>Suppose at t=0, </a:t>
            </a:r>
          </a:p>
        </p:txBody>
      </p:sp>
      <p:sp>
        <p:nvSpPr>
          <p:cNvPr id="130052" name="Content Placeholder 2"/>
          <p:cNvSpPr>
            <a:spLocks noGrp="1"/>
          </p:cNvSpPr>
          <p:nvPr>
            <p:ph idx="1"/>
          </p:nvPr>
        </p:nvSpPr>
        <p:spPr>
          <a:xfrm>
            <a:off x="336550" y="1958975"/>
            <a:ext cx="8455025" cy="3043238"/>
          </a:xfrm>
        </p:spPr>
        <p:txBody>
          <a:bodyPr/>
          <a:lstStyle/>
          <a:p>
            <a:pPr marL="514350" indent="-514350"/>
            <a:r>
              <a:rPr lang="en-US" sz="4000">
                <a:latin typeface="Lucida Grande" charset="0"/>
                <a:ea typeface="ヒラギノ角ゴ Pro W3" charset="0"/>
                <a:cs typeface="ヒラギノ角ゴ Pro W3" charset="0"/>
              </a:rPr>
              <a:t>Is </a:t>
            </a:r>
            <a:r>
              <a:rPr lang="en-US" sz="4000">
                <a:latin typeface="Symbol" charset="0"/>
                <a:ea typeface="ヒラギノ角ゴ Pro W3" charset="0"/>
                <a:cs typeface="ヒラギノ角ゴ Pro W3" charset="0"/>
              </a:rPr>
              <a:t>Y</a:t>
            </a:r>
            <a:r>
              <a:rPr lang="en-US" sz="4000">
                <a:latin typeface="Lucida Grande" charset="0"/>
                <a:ea typeface="ヒラギノ角ゴ Pro W3" charset="0"/>
                <a:cs typeface="ヒラギノ角ゴ Pro W3" charset="0"/>
              </a:rPr>
              <a:t>(r,t) given very simply by</a:t>
            </a:r>
            <a:br>
              <a:rPr lang="en-US" sz="4000">
                <a:latin typeface="Lucida Grande" charset="0"/>
                <a:ea typeface="ヒラギノ角ゴ Pro W3" charset="0"/>
                <a:cs typeface="ヒラギノ角ゴ Pro W3" charset="0"/>
              </a:rPr>
            </a:br>
            <a:r>
              <a:rPr lang="en-US" sz="4000">
                <a:latin typeface="Symbol" charset="0"/>
                <a:ea typeface="ヒラギノ角ゴ Pro W3" charset="0"/>
                <a:cs typeface="ヒラギノ角ゴ Pro W3" charset="0"/>
              </a:rPr>
              <a:t>Y</a:t>
            </a:r>
            <a:r>
              <a:rPr lang="en-US" sz="4000">
                <a:latin typeface="Lucida Grande" charset="0"/>
                <a:ea typeface="ヒラギノ角ゴ Pro W3" charset="0"/>
                <a:cs typeface="ヒラギノ角ゴ Pro W3" charset="0"/>
              </a:rPr>
              <a:t>(r,0)e</a:t>
            </a:r>
            <a:r>
              <a:rPr lang="en-US" sz="4000" baseline="30000">
                <a:latin typeface="Lucida Grande" charset="0"/>
                <a:ea typeface="ヒラギノ角ゴ Pro W3" charset="0"/>
                <a:cs typeface="ヒラギノ角ゴ Pro W3" charset="0"/>
              </a:rPr>
              <a:t>-iEt/ħ</a:t>
            </a:r>
            <a:r>
              <a:rPr lang="en-US" sz="4000">
                <a:latin typeface="Lucida Grande" charset="0"/>
                <a:ea typeface="ヒラギノ角ゴ Pro W3" charset="0"/>
                <a:cs typeface="ヒラギノ角ゴ Pro W3" charset="0"/>
              </a:rPr>
              <a:t>?</a:t>
            </a:r>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endParaRPr lang="en-US" sz="800">
              <a:latin typeface="Lucida Grande" charset="0"/>
              <a:ea typeface="ヒラギノ角ゴ Pro W3" charset="0"/>
              <a:cs typeface="ヒラギノ角ゴ Pro W3" charset="0"/>
            </a:endParaRPr>
          </a:p>
          <a:p>
            <a:pPr marL="514350" indent="-514350">
              <a:buFontTx/>
              <a:buAutoNum type="alphaUcParenR"/>
            </a:pPr>
            <a:r>
              <a:rPr lang="en-US" sz="3400">
                <a:latin typeface="Lucida Grande" charset="0"/>
                <a:ea typeface="ヒラギノ角ゴ Pro W3" charset="0"/>
                <a:cs typeface="ヒラギノ角ゴ Pro W3" charset="0"/>
              </a:rPr>
              <a:t>Yes, that</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 the simple result</a:t>
            </a:r>
          </a:p>
          <a:p>
            <a:pPr marL="514350" indent="-514350"/>
            <a:r>
              <a:rPr lang="en-US" sz="3400">
                <a:latin typeface="Lucida Grande" charset="0"/>
                <a:ea typeface="ヒラギノ角ゴ Pro W3" charset="0"/>
                <a:cs typeface="ヒラギノ角ゴ Pro W3" charset="0"/>
              </a:rPr>
              <a:t>B) No, it</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 more complicated </a:t>
            </a:r>
            <a:br>
              <a:rPr lang="en-US" sz="3400">
                <a:latin typeface="Lucida Grande" charset="0"/>
                <a:ea typeface="ヒラギノ角ゴ Pro W3" charset="0"/>
                <a:cs typeface="ヒラギノ角ゴ Pro W3" charset="0"/>
              </a:rPr>
            </a:br>
            <a:r>
              <a:rPr lang="en-US" sz="3400">
                <a:latin typeface="Lucida Grande" charset="0"/>
                <a:ea typeface="ヒラギノ角ゴ Pro W3" charset="0"/>
                <a:cs typeface="ヒラギノ角ゴ Pro W3" charset="0"/>
              </a:rPr>
              <a:t>(a superposition of two states with different t dependence =&gt; </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sloshing</a:t>
            </a:r>
            <a:r>
              <a:rPr lang="ja-JP" altLang="en-US" sz="3400">
                <a:latin typeface="Lucida Grande" charset="0"/>
                <a:ea typeface="ヒラギノ角ゴ Pro W3" charset="0"/>
                <a:cs typeface="ヒラギノ角ゴ Pro W3" charset="0"/>
              </a:rPr>
              <a:t>”</a:t>
            </a:r>
            <a:r>
              <a:rPr lang="en-US" sz="3400">
                <a:latin typeface="Lucida Grande" charset="0"/>
                <a:ea typeface="ヒラギノ角ゴ Pro W3" charset="0"/>
                <a:cs typeface="ヒラギノ角ゴ Pro W3" charset="0"/>
              </a:rPr>
              <a:t>) </a:t>
            </a:r>
          </a:p>
        </p:txBody>
      </p:sp>
      <p:graphicFrame>
        <p:nvGraphicFramePr>
          <p:cNvPr id="130050" name="Object 2"/>
          <p:cNvGraphicFramePr>
            <a:graphicFrameLocks noChangeAspect="1"/>
          </p:cNvGraphicFramePr>
          <p:nvPr/>
        </p:nvGraphicFramePr>
        <p:xfrm>
          <a:off x="515938" y="750888"/>
          <a:ext cx="6191250" cy="1289050"/>
        </p:xfrm>
        <a:graphic>
          <a:graphicData uri="http://schemas.openxmlformats.org/presentationml/2006/ole">
            <mc:AlternateContent xmlns:mc="http://schemas.openxmlformats.org/markup-compatibility/2006">
              <mc:Choice xmlns:v="urn:schemas-microsoft-com:vml" Requires="v">
                <p:oleObj spid="_x0000_s130064" name="Equation" r:id="rId4" imgW="1803400" imgH="381000" progId="Equation.3">
                  <p:embed/>
                </p:oleObj>
              </mc:Choice>
              <mc:Fallback>
                <p:oleObj name="Equation" r:id="rId4" imgW="1803400" imgH="381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5938" y="750888"/>
                        <a:ext cx="6191250" cy="12890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30053" name="TextBox 4"/>
          <p:cNvSpPr txBox="1">
            <a:spLocks noChangeArrowheads="1"/>
          </p:cNvSpPr>
          <p:nvPr/>
        </p:nvSpPr>
        <p:spPr bwMode="auto">
          <a:xfrm>
            <a:off x="742950" y="4306888"/>
            <a:ext cx="1857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idx="4294967295"/>
          </p:nvPr>
        </p:nvSpPr>
        <p:spPr>
          <a:xfrm>
            <a:off x="762000" y="2328863"/>
            <a:ext cx="7772400" cy="1143000"/>
          </a:xfrm>
        </p:spPr>
        <p:txBody>
          <a:bodyPr/>
          <a:lstStyle/>
          <a:p>
            <a:pPr eaLnBrk="1" hangingPunct="1"/>
            <a:r>
              <a:rPr lang="en-US" sz="4400">
                <a:latin typeface="Arial" charset="0"/>
                <a:ea typeface="ヒラギノ角ゴ Pro W3" charset="0"/>
                <a:cs typeface="ヒラギノ角ゴ Pro W3" charset="0"/>
              </a:rPr>
              <a:t>spin</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TextBox 1"/>
          <p:cNvSpPr txBox="1">
            <a:spLocks noChangeArrowheads="1"/>
          </p:cNvSpPr>
          <p:nvPr/>
        </p:nvSpPr>
        <p:spPr bwMode="auto">
          <a:xfrm>
            <a:off x="185738" y="263525"/>
            <a:ext cx="7693025"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Pick the states |u</a:t>
            </a:r>
            <a:r>
              <a:rPr lang="en-US" sz="3200" baseline="-25000"/>
              <a:t>n</a:t>
            </a:r>
            <a:r>
              <a:rPr lang="en-US" sz="3200"/>
              <a:t>&gt; as our basis. </a:t>
            </a:r>
          </a:p>
          <a:p>
            <a:endParaRPr lang="en-US" sz="3200"/>
          </a:p>
          <a:p>
            <a:r>
              <a:rPr lang="en-US" sz="3200"/>
              <a:t>A general |</a:t>
            </a:r>
            <a:r>
              <a:rPr lang="en-US" sz="3200">
                <a:latin typeface="Symbol" charset="0"/>
              </a:rPr>
              <a:t>y</a:t>
            </a:r>
            <a:r>
              <a:rPr lang="en-US" sz="3200"/>
              <a:t>&gt; = </a:t>
            </a:r>
            <a:r>
              <a:rPr lang="en-US" sz="3200">
                <a:latin typeface="Symbol" charset="0"/>
              </a:rPr>
              <a:t>S</a:t>
            </a:r>
            <a:r>
              <a:rPr lang="en-US" sz="3200"/>
              <a:t>c</a:t>
            </a:r>
            <a:r>
              <a:rPr lang="en-US" sz="3200" baseline="-25000"/>
              <a:t>n</a:t>
            </a:r>
            <a:r>
              <a:rPr lang="en-US" sz="3200"/>
              <a:t> |u</a:t>
            </a:r>
            <a:r>
              <a:rPr lang="en-US" sz="3200" baseline="-25000"/>
              <a:t>n</a:t>
            </a:r>
            <a:r>
              <a:rPr lang="en-US" sz="3200"/>
              <a:t>&gt; will be written as </a:t>
            </a:r>
          </a:p>
          <a:p>
            <a:endParaRPr lang="en-US" sz="3200"/>
          </a:p>
          <a:p>
            <a:endParaRPr lang="en-US" sz="3200"/>
          </a:p>
          <a:p>
            <a:r>
              <a:rPr lang="en-US" sz="3200"/>
              <a:t>In this basis, what is  |u</a:t>
            </a:r>
            <a:r>
              <a:rPr lang="en-US" sz="3200" baseline="-25000"/>
              <a:t>1</a:t>
            </a:r>
            <a:r>
              <a:rPr lang="en-US" sz="3200"/>
              <a:t>&gt; written as? </a:t>
            </a:r>
          </a:p>
        </p:txBody>
      </p:sp>
      <p:graphicFrame>
        <p:nvGraphicFramePr>
          <p:cNvPr id="134146" name="Object 2"/>
          <p:cNvGraphicFramePr>
            <a:graphicFrameLocks noChangeAspect="1"/>
          </p:cNvGraphicFramePr>
          <p:nvPr/>
        </p:nvGraphicFramePr>
        <p:xfrm>
          <a:off x="8108950" y="336550"/>
          <a:ext cx="865188" cy="2751138"/>
        </p:xfrm>
        <a:graphic>
          <a:graphicData uri="http://schemas.openxmlformats.org/presentationml/2006/ole">
            <mc:AlternateContent xmlns:mc="http://schemas.openxmlformats.org/markup-compatibility/2006">
              <mc:Choice xmlns:v="urn:schemas-microsoft-com:vml" Requires="v">
                <p:oleObj spid="_x0000_s134158" name="Equation" r:id="rId4" imgW="279400" imgH="889000" progId="Equation.3">
                  <p:embed/>
                </p:oleObj>
              </mc:Choice>
              <mc:Fallback>
                <p:oleObj name="Equation" r:id="rId4" imgW="279400" imgH="889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8950" y="336550"/>
                        <a:ext cx="865188" cy="2751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1"/>
          <p:cNvSpPr>
            <a:spLocks noGrp="1"/>
          </p:cNvSpPr>
          <p:nvPr>
            <p:ph type="title" idx="4294967295"/>
          </p:nvPr>
        </p:nvSpPr>
        <p:spPr>
          <a:xfrm>
            <a:off x="314325" y="206375"/>
            <a:ext cx="8651875" cy="3527425"/>
          </a:xfrm>
        </p:spPr>
        <p:txBody>
          <a:bodyPr anchor="t"/>
          <a:lstStyle/>
          <a:p>
            <a:pPr algn="l"/>
            <a:r>
              <a:rPr lang="en-US">
                <a:solidFill>
                  <a:schemeClr val="tx1"/>
                </a:solidFill>
                <a:latin typeface="Arial" charset="0"/>
                <a:ea typeface="ヒラギノ角ゴ Pro W3" charset="0"/>
                <a:cs typeface="ヒラギノ角ゴ Pro W3" charset="0"/>
              </a:rPr>
              <a:t>The ground state energy of the particle in</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 3D box is  </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What is the energy of the 2</a:t>
            </a:r>
            <a:r>
              <a:rPr lang="en-US" baseline="30000">
                <a:latin typeface="Arial" charset="0"/>
                <a:ea typeface="ヒラギノ角ゴ Pro W3" charset="0"/>
                <a:cs typeface="ヒラギノ角ゴ Pro W3" charset="0"/>
              </a:rPr>
              <a:t>nd </a:t>
            </a:r>
            <a:r>
              <a:rPr lang="en-US">
                <a:latin typeface="Arial" charset="0"/>
                <a:ea typeface="ヒラギノ角ゴ Pro W3" charset="0"/>
                <a:cs typeface="ヒラギノ角ゴ Pro W3" charset="0"/>
              </a:rPr>
              <a:t>excited state? </a:t>
            </a:r>
          </a:p>
        </p:txBody>
      </p:sp>
      <p:sp>
        <p:nvSpPr>
          <p:cNvPr id="25604" name="Content Placeholder 2"/>
          <p:cNvSpPr>
            <a:spLocks noGrp="1"/>
          </p:cNvSpPr>
          <p:nvPr>
            <p:ph idx="4294967295"/>
          </p:nvPr>
        </p:nvSpPr>
        <p:spPr>
          <a:xfrm>
            <a:off x="685800" y="3927475"/>
            <a:ext cx="7772400" cy="2489200"/>
          </a:xfrm>
        </p:spPr>
        <p:txBody>
          <a:bodyPr/>
          <a:lstStyle/>
          <a:p>
            <a:r>
              <a:rPr lang="en-US">
                <a:latin typeface="Lucida Grande" charset="0"/>
                <a:ea typeface="ヒラギノ角ゴ Pro W3" charset="0"/>
                <a:cs typeface="ヒラギノ角ゴ Pro W3" charset="0"/>
              </a:rPr>
              <a:t>A) 4ε    B) 5ε    C) 6ε    D) 8ε    E) 9ε </a:t>
            </a:r>
          </a:p>
        </p:txBody>
      </p:sp>
      <p:graphicFrame>
        <p:nvGraphicFramePr>
          <p:cNvPr id="25602" name="Object 2"/>
          <p:cNvGraphicFramePr>
            <a:graphicFrameLocks noChangeAspect="1"/>
          </p:cNvGraphicFramePr>
          <p:nvPr/>
        </p:nvGraphicFramePr>
        <p:xfrm>
          <a:off x="2967038" y="998538"/>
          <a:ext cx="4910137" cy="1292225"/>
        </p:xfrm>
        <a:graphic>
          <a:graphicData uri="http://schemas.openxmlformats.org/presentationml/2006/ole">
            <mc:AlternateContent xmlns:mc="http://schemas.openxmlformats.org/markup-compatibility/2006">
              <mc:Choice xmlns:v="urn:schemas-microsoft-com:vml" Requires="v">
                <p:oleObj spid="_x0000_s25616" name="Equation" r:id="rId4" imgW="1473200" imgH="393700" progId="Equation.3">
                  <p:embed/>
                </p:oleObj>
              </mc:Choice>
              <mc:Fallback>
                <p:oleObj name="Equation" r:id="rId4" imgW="1473200" imgH="393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7038" y="998538"/>
                        <a:ext cx="4910137" cy="1292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560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83</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5" name="TextBox 1"/>
          <p:cNvSpPr txBox="1">
            <a:spLocks noChangeArrowheads="1"/>
          </p:cNvSpPr>
          <p:nvPr/>
        </p:nvSpPr>
        <p:spPr bwMode="auto">
          <a:xfrm>
            <a:off x="185738" y="263525"/>
            <a:ext cx="61341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Pick the states |u</a:t>
            </a:r>
            <a:r>
              <a:rPr lang="en-US" sz="3200" baseline="-25000"/>
              <a:t>n</a:t>
            </a:r>
            <a:r>
              <a:rPr lang="en-US" sz="3200"/>
              <a:t>&gt; as our basis. </a:t>
            </a:r>
          </a:p>
          <a:p>
            <a:endParaRPr lang="en-US" sz="3200"/>
          </a:p>
          <a:p>
            <a:endParaRPr lang="en-US" sz="3200"/>
          </a:p>
        </p:txBody>
      </p:sp>
      <p:sp>
        <p:nvSpPr>
          <p:cNvPr id="136196" name="TextBox 3"/>
          <p:cNvSpPr txBox="1">
            <a:spLocks noChangeArrowheads="1"/>
          </p:cNvSpPr>
          <p:nvPr/>
        </p:nvSpPr>
        <p:spPr bwMode="auto">
          <a:xfrm>
            <a:off x="0" y="1517650"/>
            <a:ext cx="91265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In this basis, what state does            represent? </a:t>
            </a:r>
          </a:p>
        </p:txBody>
      </p:sp>
      <p:graphicFrame>
        <p:nvGraphicFramePr>
          <p:cNvPr id="136194" name="Object 2"/>
          <p:cNvGraphicFramePr>
            <a:graphicFrameLocks noChangeAspect="1"/>
          </p:cNvGraphicFramePr>
          <p:nvPr/>
        </p:nvGraphicFramePr>
        <p:xfrm>
          <a:off x="5694363" y="920750"/>
          <a:ext cx="709612" cy="3459163"/>
        </p:xfrm>
        <a:graphic>
          <a:graphicData uri="http://schemas.openxmlformats.org/presentationml/2006/ole">
            <mc:AlternateContent xmlns:mc="http://schemas.openxmlformats.org/markup-compatibility/2006">
              <mc:Choice xmlns:v="urn:schemas-microsoft-com:vml" Requires="v">
                <p:oleObj spid="_x0000_s136207" name="Equation" r:id="rId4" imgW="215900" imgH="1117600" progId="Equation.3">
                  <p:embed/>
                </p:oleObj>
              </mc:Choice>
              <mc:Fallback>
                <p:oleObj name="Equation" r:id="rId4" imgW="215900" imgH="1117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4363" y="920750"/>
                        <a:ext cx="709612" cy="34591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4" name="TextBox 4"/>
          <p:cNvSpPr txBox="1">
            <a:spLocks noChangeArrowheads="1"/>
          </p:cNvSpPr>
          <p:nvPr/>
        </p:nvSpPr>
        <p:spPr bwMode="auto">
          <a:xfrm>
            <a:off x="0" y="6591300"/>
            <a:ext cx="3968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131</a:t>
            </a:r>
          </a:p>
        </p:txBody>
      </p:sp>
      <p:sp>
        <p:nvSpPr>
          <p:cNvPr id="138245"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46"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47"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48"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49"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4"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5"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6"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7"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8"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59"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0"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2"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3"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4"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5"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6"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7"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8"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69"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0"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1"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2"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3"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4"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5"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6"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7"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8"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79"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80"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81" name="Rectangle 4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82" name="Rectangle 43"/>
          <p:cNvSpPr>
            <a:spLocks noChangeArrowheads="1"/>
          </p:cNvSpPr>
          <p:nvPr/>
        </p:nvSpPr>
        <p:spPr bwMode="auto">
          <a:xfrm>
            <a:off x="0" y="0"/>
            <a:ext cx="86725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3200"/>
              <a:t>Consider two kets and their corresponding column vectors:</a:t>
            </a:r>
            <a:r>
              <a:rPr lang="en-US"/>
              <a:t> </a:t>
            </a:r>
          </a:p>
        </p:txBody>
      </p:sp>
      <p:sp>
        <p:nvSpPr>
          <p:cNvPr id="138283" name="Rectangle 45"/>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38284" name="Rectangle 46"/>
          <p:cNvSpPr>
            <a:spLocks noChangeArrowheads="1"/>
          </p:cNvSpPr>
          <p:nvPr/>
        </p:nvSpPr>
        <p:spPr bwMode="auto">
          <a:xfrm>
            <a:off x="0" y="3589338"/>
            <a:ext cx="89947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Are these two states orthogonal? Is                   ?</a:t>
            </a:r>
            <a:r>
              <a:rPr lang="en-US"/>
              <a:t> </a:t>
            </a:r>
          </a:p>
        </p:txBody>
      </p:sp>
      <p:sp>
        <p:nvSpPr>
          <p:cNvPr id="138285" name="Rectangle 4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38242" name="Object 2"/>
          <p:cNvGraphicFramePr>
            <a:graphicFrameLocks noChangeAspect="1"/>
          </p:cNvGraphicFramePr>
          <p:nvPr/>
        </p:nvGraphicFramePr>
        <p:xfrm>
          <a:off x="6600825" y="3435350"/>
          <a:ext cx="2028825" cy="866775"/>
        </p:xfrm>
        <a:graphic>
          <a:graphicData uri="http://schemas.openxmlformats.org/presentationml/2006/ole">
            <mc:AlternateContent xmlns:mc="http://schemas.openxmlformats.org/markup-compatibility/2006">
              <mc:Choice xmlns:v="urn:schemas-microsoft-com:vml" Requires="v">
                <p:oleObj spid="_x0000_s138305" r:id="rId4" imgW="647700" imgH="279400" progId="Equation.DSMT4">
                  <p:embed/>
                </p:oleObj>
              </mc:Choice>
              <mc:Fallback>
                <p:oleObj r:id="rId4" imgW="647700" imgH="2794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0825" y="3435350"/>
                        <a:ext cx="2028825" cy="8667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8286" name="Text Box 49"/>
          <p:cNvSpPr txBox="1">
            <a:spLocks noChangeArrowheads="1"/>
          </p:cNvSpPr>
          <p:nvPr/>
        </p:nvSpPr>
        <p:spPr bwMode="auto">
          <a:xfrm>
            <a:off x="258763" y="4418013"/>
            <a:ext cx="1743075"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Yes</a:t>
            </a:r>
          </a:p>
          <a:p>
            <a:pPr>
              <a:spcBef>
                <a:spcPct val="50000"/>
              </a:spcBef>
              <a:buFontTx/>
              <a:buAutoNum type="alphaUcParenR"/>
            </a:pPr>
            <a:r>
              <a:rPr lang="en-US" sz="3200"/>
              <a:t>No</a:t>
            </a:r>
          </a:p>
        </p:txBody>
      </p:sp>
      <p:graphicFrame>
        <p:nvGraphicFramePr>
          <p:cNvPr id="138243" name="Object 3"/>
          <p:cNvGraphicFramePr>
            <a:graphicFrameLocks noChangeAspect="1"/>
          </p:cNvGraphicFramePr>
          <p:nvPr/>
        </p:nvGraphicFramePr>
        <p:xfrm>
          <a:off x="658813" y="1146175"/>
          <a:ext cx="6845300" cy="2044700"/>
        </p:xfrm>
        <a:graphic>
          <a:graphicData uri="http://schemas.openxmlformats.org/presentationml/2006/ole">
            <mc:AlternateContent xmlns:mc="http://schemas.openxmlformats.org/markup-compatibility/2006">
              <mc:Choice xmlns:v="urn:schemas-microsoft-com:vml" Requires="v">
                <p:oleObj spid="_x0000_s138306" name="Equation" r:id="rId6" imgW="2082800" imgH="660400" progId="Equation.3">
                  <p:embed/>
                </p:oleObj>
              </mc:Choice>
              <mc:Fallback>
                <p:oleObj name="Equation" r:id="rId6" imgW="2082800" imgH="6604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8813" y="1146175"/>
                        <a:ext cx="6845300" cy="2044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1" name="TextBox 4"/>
          <p:cNvSpPr txBox="1">
            <a:spLocks noChangeArrowheads="1"/>
          </p:cNvSpPr>
          <p:nvPr/>
        </p:nvSpPr>
        <p:spPr bwMode="auto">
          <a:xfrm>
            <a:off x="0" y="6624638"/>
            <a:ext cx="3952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132</a:t>
            </a:r>
          </a:p>
        </p:txBody>
      </p:sp>
      <p:sp>
        <p:nvSpPr>
          <p:cNvPr id="140292"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3"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4"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5"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6"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7"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8"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299"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0"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1"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2"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3"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4"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5"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6"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7"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8"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09"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0"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1"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2"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3"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4"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5"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6"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7"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8"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19"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0"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1"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2"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3"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4"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5"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6"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7"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8"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29" name="Rectangle 40"/>
          <p:cNvSpPr>
            <a:spLocks noChangeArrowheads="1"/>
          </p:cNvSpPr>
          <p:nvPr/>
        </p:nvSpPr>
        <p:spPr bwMode="auto">
          <a:xfrm>
            <a:off x="0" y="0"/>
            <a:ext cx="8672513"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3200"/>
              <a:t>Consider a ket and its corresponding column vector:</a:t>
            </a:r>
            <a:r>
              <a:rPr lang="en-US"/>
              <a:t> </a:t>
            </a:r>
          </a:p>
        </p:txBody>
      </p:sp>
      <p:sp>
        <p:nvSpPr>
          <p:cNvPr id="140330" name="Rectangle 41"/>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31" name="Rectangle 44"/>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0332" name="Text Box 47"/>
          <p:cNvSpPr txBox="1">
            <a:spLocks noChangeArrowheads="1"/>
          </p:cNvSpPr>
          <p:nvPr/>
        </p:nvSpPr>
        <p:spPr bwMode="auto">
          <a:xfrm>
            <a:off x="465138" y="3654425"/>
            <a:ext cx="7470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solidFill>
                  <a:schemeClr val="accent2"/>
                </a:solidFill>
              </a:rPr>
              <a:t>Is this state normalized?</a:t>
            </a:r>
            <a:r>
              <a:rPr lang="en-US">
                <a:solidFill>
                  <a:schemeClr val="accent2"/>
                </a:solidFill>
              </a:rPr>
              <a:t> </a:t>
            </a:r>
          </a:p>
        </p:txBody>
      </p:sp>
      <p:sp>
        <p:nvSpPr>
          <p:cNvPr id="140333" name="Text Box 48"/>
          <p:cNvSpPr txBox="1">
            <a:spLocks noChangeArrowheads="1"/>
          </p:cNvSpPr>
          <p:nvPr/>
        </p:nvSpPr>
        <p:spPr bwMode="auto">
          <a:xfrm>
            <a:off x="723900" y="4546600"/>
            <a:ext cx="179546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Yes</a:t>
            </a:r>
          </a:p>
          <a:p>
            <a:pPr>
              <a:spcBef>
                <a:spcPct val="50000"/>
              </a:spcBef>
            </a:pPr>
            <a:r>
              <a:rPr lang="en-US" sz="3200"/>
              <a:t>B) No</a:t>
            </a:r>
          </a:p>
        </p:txBody>
      </p:sp>
      <p:graphicFrame>
        <p:nvGraphicFramePr>
          <p:cNvPr id="140290" name="Object 2"/>
          <p:cNvGraphicFramePr>
            <a:graphicFrameLocks noChangeAspect="1"/>
          </p:cNvGraphicFramePr>
          <p:nvPr/>
        </p:nvGraphicFramePr>
        <p:xfrm>
          <a:off x="2933700" y="1146175"/>
          <a:ext cx="2295525" cy="2044700"/>
        </p:xfrm>
        <a:graphic>
          <a:graphicData uri="http://schemas.openxmlformats.org/presentationml/2006/ole">
            <mc:AlternateContent xmlns:mc="http://schemas.openxmlformats.org/markup-compatibility/2006">
              <mc:Choice xmlns:v="urn:schemas-microsoft-com:vml" Requires="v">
                <p:oleObj spid="_x0000_s140344" name="Equation" r:id="rId4" imgW="698500" imgH="660400" progId="Equation.3">
                  <p:embed/>
                </p:oleObj>
              </mc:Choice>
              <mc:Fallback>
                <p:oleObj name="Equation" r:id="rId4" imgW="698500" imgH="660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3700" y="1146175"/>
                        <a:ext cx="2295525" cy="2044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9" name="TextBox 4"/>
          <p:cNvSpPr txBox="1">
            <a:spLocks noChangeArrowheads="1"/>
          </p:cNvSpPr>
          <p:nvPr/>
        </p:nvSpPr>
        <p:spPr bwMode="auto">
          <a:xfrm>
            <a:off x="0" y="6624638"/>
            <a:ext cx="39528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132</a:t>
            </a:r>
          </a:p>
        </p:txBody>
      </p:sp>
      <p:sp>
        <p:nvSpPr>
          <p:cNvPr id="142340"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1"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2"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3"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4"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7"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8"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49"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0"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1"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2"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3"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4"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5"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6"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7"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8"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59"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0"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1"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2"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3"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4"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5"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6"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7"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8"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69"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0"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1"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2"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3"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4"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5"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6"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77" name="Rectangle 40"/>
          <p:cNvSpPr>
            <a:spLocks noChangeArrowheads="1"/>
          </p:cNvSpPr>
          <p:nvPr/>
        </p:nvSpPr>
        <p:spPr bwMode="auto">
          <a:xfrm>
            <a:off x="0" y="0"/>
            <a:ext cx="86725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3200"/>
              <a:t>Consider two kets and their corresponding column vectors:</a:t>
            </a:r>
            <a:r>
              <a:rPr lang="en-US"/>
              <a:t> </a:t>
            </a:r>
          </a:p>
        </p:txBody>
      </p:sp>
      <p:sp>
        <p:nvSpPr>
          <p:cNvPr id="142378" name="Rectangle 41"/>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2338" name="Object 2"/>
          <p:cNvGraphicFramePr>
            <a:graphicFrameLocks noChangeAspect="1"/>
          </p:cNvGraphicFramePr>
          <p:nvPr/>
        </p:nvGraphicFramePr>
        <p:xfrm>
          <a:off x="690563" y="1028700"/>
          <a:ext cx="5986462" cy="2281238"/>
        </p:xfrm>
        <a:graphic>
          <a:graphicData uri="http://schemas.openxmlformats.org/presentationml/2006/ole">
            <mc:AlternateContent xmlns:mc="http://schemas.openxmlformats.org/markup-compatibility/2006">
              <mc:Choice xmlns:v="urn:schemas-microsoft-com:vml" Requires="v">
                <p:oleObj spid="_x0000_s142392" r:id="rId4" imgW="2006600" imgH="762000" progId="Equation.DSMT4">
                  <p:embed/>
                </p:oleObj>
              </mc:Choice>
              <mc:Fallback>
                <p:oleObj r:id="rId4" imgW="2006600" imgH="762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0563" y="1028700"/>
                        <a:ext cx="5986462" cy="2281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2379" name="Rectangle 44"/>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2380" name="Text Box 47"/>
          <p:cNvSpPr txBox="1">
            <a:spLocks noChangeArrowheads="1"/>
          </p:cNvSpPr>
          <p:nvPr/>
        </p:nvSpPr>
        <p:spPr bwMode="auto">
          <a:xfrm>
            <a:off x="465138" y="3654425"/>
            <a:ext cx="7470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solidFill>
                  <a:schemeClr val="accent2"/>
                </a:solidFill>
              </a:rPr>
              <a:t>Are these two states normalized?</a:t>
            </a:r>
            <a:r>
              <a:rPr lang="en-US">
                <a:solidFill>
                  <a:schemeClr val="accent2"/>
                </a:solidFill>
              </a:rPr>
              <a:t> </a:t>
            </a:r>
          </a:p>
        </p:txBody>
      </p:sp>
      <p:sp>
        <p:nvSpPr>
          <p:cNvPr id="142381" name="Text Box 48"/>
          <p:cNvSpPr txBox="1">
            <a:spLocks noChangeArrowheads="1"/>
          </p:cNvSpPr>
          <p:nvPr/>
        </p:nvSpPr>
        <p:spPr bwMode="auto">
          <a:xfrm>
            <a:off x="723900" y="4546600"/>
            <a:ext cx="179546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Yes</a:t>
            </a:r>
          </a:p>
          <a:p>
            <a:pPr>
              <a:spcBef>
                <a:spcPct val="50000"/>
              </a:spcBef>
            </a:pPr>
            <a:r>
              <a:rPr lang="en-US" sz="3200"/>
              <a:t>B) No</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TextBox 4"/>
          <p:cNvSpPr txBox="1">
            <a:spLocks noChangeArrowheads="1"/>
          </p:cNvSpPr>
          <p:nvPr/>
        </p:nvSpPr>
        <p:spPr bwMode="auto">
          <a:xfrm>
            <a:off x="0" y="6607175"/>
            <a:ext cx="3952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130</a:t>
            </a:r>
          </a:p>
        </p:txBody>
      </p:sp>
      <p:sp>
        <p:nvSpPr>
          <p:cNvPr id="144388"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8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0"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1"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2"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7"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8"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399"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0"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2"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3"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4"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5"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6"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7"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8"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09"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0"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1"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2"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3"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4"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5"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6"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7"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8"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19"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20" name="Rectangle 36"/>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21" name="Rectangle 39"/>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22" name="Rectangle 41"/>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23" name="Rectangle 4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4424" name="Rectangle 47"/>
          <p:cNvSpPr>
            <a:spLocks noChangeArrowheads="1"/>
          </p:cNvSpPr>
          <p:nvPr/>
        </p:nvSpPr>
        <p:spPr bwMode="auto">
          <a:xfrm>
            <a:off x="0" y="68263"/>
            <a:ext cx="9144000" cy="94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Matrix multiplication:</a:t>
            </a:r>
            <a:r>
              <a:rPr lang="en-US" sz="3200" b="1"/>
              <a:t> </a:t>
            </a:r>
            <a:r>
              <a:rPr lang="en-US" sz="3200">
                <a:solidFill>
                  <a:schemeClr val="accent2"/>
                </a:solidFill>
              </a:rPr>
              <a:t>What is the matrix element?</a:t>
            </a:r>
          </a:p>
          <a:p>
            <a:endParaRPr lang="en-US"/>
          </a:p>
        </p:txBody>
      </p:sp>
      <p:sp>
        <p:nvSpPr>
          <p:cNvPr id="144425" name="Rectangle 4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4386" name="Object 2"/>
          <p:cNvGraphicFramePr>
            <a:graphicFrameLocks noChangeAspect="1"/>
          </p:cNvGraphicFramePr>
          <p:nvPr/>
        </p:nvGraphicFramePr>
        <p:xfrm>
          <a:off x="1258888" y="739775"/>
          <a:ext cx="5862637" cy="1668463"/>
        </p:xfrm>
        <a:graphic>
          <a:graphicData uri="http://schemas.openxmlformats.org/presentationml/2006/ole">
            <mc:AlternateContent xmlns:mc="http://schemas.openxmlformats.org/markup-compatibility/2006">
              <mc:Choice xmlns:v="urn:schemas-microsoft-com:vml" Requires="v">
                <p:oleObj spid="_x0000_s144437" r:id="rId4" imgW="1612900" imgH="457200" progId="Equation.DSMT4">
                  <p:embed/>
                </p:oleObj>
              </mc:Choice>
              <mc:Fallback>
                <p:oleObj r:id="rId4" imgW="1612900" imgH="457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8888" y="739775"/>
                        <a:ext cx="5862637" cy="1668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4426" name="Text Box 50"/>
          <p:cNvSpPr txBox="1">
            <a:spLocks noChangeArrowheads="1"/>
          </p:cNvSpPr>
          <p:nvPr/>
        </p:nvSpPr>
        <p:spPr bwMode="auto">
          <a:xfrm>
            <a:off x="482600" y="2846388"/>
            <a:ext cx="4037013"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0</a:t>
            </a:r>
          </a:p>
          <a:p>
            <a:pPr>
              <a:spcBef>
                <a:spcPct val="50000"/>
              </a:spcBef>
            </a:pPr>
            <a:r>
              <a:rPr lang="en-US" sz="3200"/>
              <a:t>B) 3</a:t>
            </a:r>
          </a:p>
          <a:p>
            <a:pPr>
              <a:spcBef>
                <a:spcPct val="50000"/>
              </a:spcBef>
            </a:pPr>
            <a:r>
              <a:rPr lang="en-US" sz="3200"/>
              <a:t>C) 2</a:t>
            </a:r>
          </a:p>
          <a:p>
            <a:pPr>
              <a:spcBef>
                <a:spcPct val="50000"/>
              </a:spcBef>
            </a:pPr>
            <a:r>
              <a:rPr lang="en-US" sz="3200"/>
              <a:t>D) 4</a:t>
            </a:r>
          </a:p>
          <a:p>
            <a:pPr>
              <a:spcBef>
                <a:spcPct val="50000"/>
              </a:spcBef>
            </a:pPr>
            <a:r>
              <a:rPr lang="en-US" sz="3200"/>
              <a:t>E) None of these</a:t>
            </a:r>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9" name="TextBox 4"/>
          <p:cNvSpPr txBox="1">
            <a:spLocks noChangeArrowheads="1"/>
          </p:cNvSpPr>
          <p:nvPr/>
        </p:nvSpPr>
        <p:spPr bwMode="auto">
          <a:xfrm>
            <a:off x="0" y="6642100"/>
            <a:ext cx="447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133</a:t>
            </a:r>
          </a:p>
        </p:txBody>
      </p:sp>
      <p:sp>
        <p:nvSpPr>
          <p:cNvPr id="146440"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1"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2"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3"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4"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5"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6"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7"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8"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49"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0"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1"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2"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3"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4"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5"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6"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7"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endParaRPr lang="en-US"/>
          </a:p>
        </p:txBody>
      </p:sp>
      <p:sp>
        <p:nvSpPr>
          <p:cNvPr id="146458"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59"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0"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1"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2"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3"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4"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5"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6"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7"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8"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69"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0"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1"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2"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3"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4"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5"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6"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7" name="Rectangle 41"/>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8" name="Rectangle 44"/>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46479" name="Rectangle 49"/>
          <p:cNvSpPr>
            <a:spLocks noChangeArrowheads="1"/>
          </p:cNvSpPr>
          <p:nvPr/>
        </p:nvSpPr>
        <p:spPr bwMode="auto">
          <a:xfrm>
            <a:off x="31750" y="46038"/>
            <a:ext cx="8828088"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Consider a Hilbert space spanned by 3 energy eigenstates:                                             </a:t>
            </a:r>
            <a:r>
              <a:rPr lang="en-US"/>
              <a:t> </a:t>
            </a:r>
          </a:p>
        </p:txBody>
      </p:sp>
      <p:sp>
        <p:nvSpPr>
          <p:cNvPr id="146480" name="Rectangle 5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6434" name="Object 2"/>
          <p:cNvGraphicFramePr>
            <a:graphicFrameLocks noChangeAspect="1"/>
          </p:cNvGraphicFramePr>
          <p:nvPr/>
        </p:nvGraphicFramePr>
        <p:xfrm>
          <a:off x="3494088" y="501650"/>
          <a:ext cx="5286375" cy="815975"/>
        </p:xfrm>
        <a:graphic>
          <a:graphicData uri="http://schemas.openxmlformats.org/presentationml/2006/ole">
            <mc:AlternateContent xmlns:mc="http://schemas.openxmlformats.org/markup-compatibility/2006">
              <mc:Choice xmlns:v="urn:schemas-microsoft-com:vml" Requires="v">
                <p:oleObj spid="_x0000_s146530" r:id="rId4" imgW="1713756" imgH="266584" progId="Equation.DSMT4">
                  <p:embed/>
                </p:oleObj>
              </mc:Choice>
              <mc:Fallback>
                <p:oleObj r:id="rId4" imgW="1713756" imgH="266584"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94088" y="501650"/>
                        <a:ext cx="5286375" cy="81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481" name="Rectangle 52"/>
          <p:cNvSpPr>
            <a:spLocks noChangeArrowheads="1"/>
          </p:cNvSpPr>
          <p:nvPr/>
        </p:nvSpPr>
        <p:spPr bwMode="auto">
          <a:xfrm>
            <a:off x="155575" y="1173163"/>
            <a:ext cx="881221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In this space, what is the matrix corresponding to the Hamiltonian operator?</a:t>
            </a:r>
            <a:r>
              <a:rPr lang="en-US"/>
              <a:t> </a:t>
            </a:r>
          </a:p>
        </p:txBody>
      </p:sp>
      <p:sp>
        <p:nvSpPr>
          <p:cNvPr id="146482" name="Rectangle 5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6435" name="Object 3"/>
          <p:cNvGraphicFramePr>
            <a:graphicFrameLocks noChangeAspect="1"/>
          </p:cNvGraphicFramePr>
          <p:nvPr/>
        </p:nvGraphicFramePr>
        <p:xfrm>
          <a:off x="517525" y="2509838"/>
          <a:ext cx="2493963" cy="1819275"/>
        </p:xfrm>
        <a:graphic>
          <a:graphicData uri="http://schemas.openxmlformats.org/presentationml/2006/ole">
            <mc:AlternateContent xmlns:mc="http://schemas.openxmlformats.org/markup-compatibility/2006">
              <mc:Choice xmlns:v="urn:schemas-microsoft-com:vml" Requires="v">
                <p:oleObj spid="_x0000_s146531" r:id="rId6" imgW="977900" imgH="711200" progId="Equation.DSMT4">
                  <p:embed/>
                </p:oleObj>
              </mc:Choice>
              <mc:Fallback>
                <p:oleObj r:id="rId6" imgW="977900" imgH="7112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17525" y="2509838"/>
                        <a:ext cx="2493963" cy="1819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483" name="Rectangle 5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6436" name="Object 4"/>
          <p:cNvGraphicFramePr>
            <a:graphicFrameLocks noChangeAspect="1"/>
          </p:cNvGraphicFramePr>
          <p:nvPr/>
        </p:nvGraphicFramePr>
        <p:xfrm>
          <a:off x="3849688" y="2527300"/>
          <a:ext cx="2579687" cy="1809750"/>
        </p:xfrm>
        <a:graphic>
          <a:graphicData uri="http://schemas.openxmlformats.org/presentationml/2006/ole">
            <mc:AlternateContent xmlns:mc="http://schemas.openxmlformats.org/markup-compatibility/2006">
              <mc:Choice xmlns:v="urn:schemas-microsoft-com:vml" Requires="v">
                <p:oleObj spid="_x0000_s146532" r:id="rId8" imgW="1016000" imgH="711200" progId="Equation.DSMT4">
                  <p:embed/>
                </p:oleObj>
              </mc:Choice>
              <mc:Fallback>
                <p:oleObj r:id="rId8" imgW="1016000" imgH="7112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9688" y="2527300"/>
                        <a:ext cx="2579687" cy="1809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484" name="Rectangle 5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6437" name="Object 5"/>
          <p:cNvGraphicFramePr>
            <a:graphicFrameLocks noChangeAspect="1"/>
          </p:cNvGraphicFramePr>
          <p:nvPr/>
        </p:nvGraphicFramePr>
        <p:xfrm>
          <a:off x="620713" y="4368800"/>
          <a:ext cx="2481262" cy="2189163"/>
        </p:xfrm>
        <a:graphic>
          <a:graphicData uri="http://schemas.openxmlformats.org/presentationml/2006/ole">
            <mc:AlternateContent xmlns:mc="http://schemas.openxmlformats.org/markup-compatibility/2006">
              <mc:Choice xmlns:v="urn:schemas-microsoft-com:vml" Requires="v">
                <p:oleObj spid="_x0000_s146533" r:id="rId10" imgW="761669" imgH="710891" progId="Equation.DSMT4">
                  <p:embed/>
                </p:oleObj>
              </mc:Choice>
              <mc:Fallback>
                <p:oleObj r:id="rId10" imgW="761669" imgH="710891"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0713" y="4368800"/>
                        <a:ext cx="2481262" cy="21891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485" name="Rectangle 6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46438" name="Object 6"/>
          <p:cNvGraphicFramePr>
            <a:graphicFrameLocks noChangeAspect="1"/>
          </p:cNvGraphicFramePr>
          <p:nvPr/>
        </p:nvGraphicFramePr>
        <p:xfrm>
          <a:off x="3897313" y="4445000"/>
          <a:ext cx="2819400" cy="1955800"/>
        </p:xfrm>
        <a:graphic>
          <a:graphicData uri="http://schemas.openxmlformats.org/presentationml/2006/ole">
            <mc:AlternateContent xmlns:mc="http://schemas.openxmlformats.org/markup-compatibility/2006">
              <mc:Choice xmlns:v="urn:schemas-microsoft-com:vml" Requires="v">
                <p:oleObj spid="_x0000_s146534" r:id="rId12" imgW="1028254" imgH="710891" progId="Equation.DSMT4">
                  <p:embed/>
                </p:oleObj>
              </mc:Choice>
              <mc:Fallback>
                <p:oleObj r:id="rId12" imgW="1028254" imgH="710891"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897313" y="4445000"/>
                        <a:ext cx="2819400" cy="195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6486" name="Text Box 61"/>
          <p:cNvSpPr txBox="1">
            <a:spLocks noChangeArrowheads="1"/>
          </p:cNvSpPr>
          <p:nvPr/>
        </p:nvSpPr>
        <p:spPr bwMode="auto">
          <a:xfrm>
            <a:off x="0" y="2587625"/>
            <a:ext cx="77295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a:t>
            </a:r>
          </a:p>
        </p:txBody>
      </p:sp>
      <p:sp>
        <p:nvSpPr>
          <p:cNvPr id="146487" name="Text Box 62"/>
          <p:cNvSpPr txBox="1">
            <a:spLocks noChangeArrowheads="1"/>
          </p:cNvSpPr>
          <p:nvPr/>
        </p:nvSpPr>
        <p:spPr bwMode="auto">
          <a:xfrm>
            <a:off x="0" y="4551363"/>
            <a:ext cx="91440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C)                         D)                          E) None of  </a:t>
            </a:r>
          </a:p>
          <a:p>
            <a:pPr>
              <a:spcBef>
                <a:spcPct val="50000"/>
              </a:spcBef>
            </a:pPr>
            <a:r>
              <a:rPr lang="en-US" sz="3200"/>
              <a:t>                                                               these</a:t>
            </a:r>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Content Placeholder 2"/>
          <p:cNvSpPr>
            <a:spLocks noGrp="1"/>
          </p:cNvSpPr>
          <p:nvPr>
            <p:ph idx="4294967295"/>
          </p:nvPr>
        </p:nvSpPr>
        <p:spPr>
          <a:xfrm>
            <a:off x="150813" y="1454150"/>
            <a:ext cx="8732837" cy="4445000"/>
          </a:xfrm>
        </p:spPr>
        <p:txBody>
          <a:bodyPr/>
          <a:lstStyle/>
          <a:p>
            <a:pPr marL="514350" indent="-514350"/>
            <a:r>
              <a:rPr lang="en-US">
                <a:latin typeface="Lucida Grande" charset="0"/>
                <a:ea typeface="ＭＳ Ｐゴシック" charset="0"/>
                <a:cs typeface="ＭＳ Ｐゴシック" charset="0"/>
                <a:sym typeface="Symbol" charset="0"/>
              </a:rPr>
              <a:t>A) That </a:t>
            </a:r>
            <a:r>
              <a:rPr lang="en-US">
                <a:latin typeface="Lucida Grande" charset="0"/>
                <a:ea typeface="ＭＳ Ｐゴシック" charset="0"/>
                <a:cs typeface="ＭＳ Ｐゴシック" charset="0"/>
              </a:rPr>
              <a:t>L</a:t>
            </a:r>
            <a:r>
              <a:rPr lang="en-US" baseline="-25000">
                <a:latin typeface="Lucida Grande" charset="0"/>
                <a:ea typeface="ＭＳ Ｐゴシック" charset="0"/>
                <a:cs typeface="ＭＳ Ｐゴシック" charset="0"/>
              </a:rPr>
              <a:t>+</a:t>
            </a:r>
            <a:r>
              <a:rPr lang="en-US">
                <a:latin typeface="Lucida Grande" charset="0"/>
                <a:ea typeface="ＭＳ Ｐゴシック" charset="0"/>
                <a:cs typeface="ＭＳ Ｐゴシック" charset="0"/>
                <a:sym typeface="Symbol" charset="0"/>
              </a:rPr>
              <a:t> raises the m-value of an angular momentum eigenstate by </a:t>
            </a:r>
            <a:r>
              <a:rPr lang="en-US" i="1">
                <a:latin typeface="Lucida Grande" charset="0"/>
                <a:ea typeface="ＭＳ Ｐゴシック" charset="0"/>
                <a:cs typeface="ＭＳ Ｐゴシック" charset="0"/>
                <a:sym typeface="Symbol" charset="0"/>
              </a:rPr>
              <a:t>one.</a:t>
            </a:r>
            <a:endParaRPr lang="en-US">
              <a:latin typeface="Lucida Grande" charset="0"/>
              <a:ea typeface="ＭＳ Ｐゴシック" charset="0"/>
              <a:cs typeface="ＭＳ Ｐゴシック" charset="0"/>
              <a:sym typeface="Symbol" charset="0"/>
            </a:endParaRPr>
          </a:p>
          <a:p>
            <a:pPr marL="514350" indent="-514350"/>
            <a:r>
              <a:rPr lang="en-US">
                <a:latin typeface="Lucida Grande" charset="0"/>
                <a:ea typeface="ＭＳ Ｐゴシック" charset="0"/>
                <a:cs typeface="ＭＳ Ｐゴシック" charset="0"/>
                <a:sym typeface="Symbol" charset="0"/>
              </a:rPr>
              <a:t>B) That </a:t>
            </a:r>
            <a:r>
              <a:rPr lang="en-US">
                <a:latin typeface="Lucida Grande" charset="0"/>
                <a:ea typeface="ＭＳ Ｐゴシック" charset="0"/>
                <a:cs typeface="ＭＳ Ｐゴシック" charset="0"/>
              </a:rPr>
              <a:t>L</a:t>
            </a:r>
            <a:r>
              <a:rPr lang="en-US" baseline="-25000">
                <a:latin typeface="Lucida Grande" charset="0"/>
                <a:ea typeface="ＭＳ Ｐゴシック" charset="0"/>
                <a:cs typeface="ＭＳ Ｐゴシック" charset="0"/>
              </a:rPr>
              <a:t>+</a:t>
            </a:r>
            <a:r>
              <a:rPr lang="en-US">
                <a:latin typeface="Lucida Grande" charset="0"/>
                <a:ea typeface="ＭＳ Ｐゴシック" charset="0"/>
                <a:cs typeface="ＭＳ Ｐゴシック" charset="0"/>
                <a:sym typeface="Symbol" charset="0"/>
              </a:rPr>
              <a:t> raises the l-value of of an angular momentum eigenstate by </a:t>
            </a:r>
            <a:r>
              <a:rPr lang="en-US" i="1">
                <a:latin typeface="Lucida Grande" charset="0"/>
                <a:ea typeface="ＭＳ Ｐゴシック" charset="0"/>
                <a:cs typeface="ＭＳ Ｐゴシック" charset="0"/>
                <a:sym typeface="Symbol" charset="0"/>
              </a:rPr>
              <a:t>one. </a:t>
            </a:r>
            <a:endParaRPr lang="en-US">
              <a:latin typeface="Lucida Grande" charset="0"/>
              <a:ea typeface="ＭＳ Ｐゴシック" charset="0"/>
              <a:cs typeface="ＭＳ Ｐゴシック" charset="0"/>
              <a:sym typeface="Symbol" charset="0"/>
            </a:endParaRPr>
          </a:p>
          <a:p>
            <a:pPr marL="514350" indent="-514350"/>
            <a:r>
              <a:rPr lang="en-US">
                <a:latin typeface="Lucida Grande" charset="0"/>
                <a:ea typeface="ＭＳ Ｐゴシック" charset="0"/>
                <a:cs typeface="ＭＳ Ｐゴシック" charset="0"/>
                <a:sym typeface="Symbol" charset="0"/>
              </a:rPr>
              <a:t>C) That </a:t>
            </a:r>
            <a:r>
              <a:rPr lang="en-US">
                <a:latin typeface="Lucida Grande" charset="0"/>
                <a:ea typeface="ＭＳ Ｐゴシック" charset="0"/>
                <a:cs typeface="ＭＳ Ｐゴシック" charset="0"/>
              </a:rPr>
              <a:t>L</a:t>
            </a:r>
            <a:r>
              <a:rPr lang="en-US" baseline="-25000">
                <a:latin typeface="Lucida Grande" charset="0"/>
                <a:ea typeface="ＭＳ Ｐゴシック" charset="0"/>
                <a:cs typeface="ＭＳ Ｐゴシック" charset="0"/>
              </a:rPr>
              <a:t>z</a:t>
            </a:r>
            <a:r>
              <a:rPr lang="en-US">
                <a:latin typeface="Lucida Grande" charset="0"/>
                <a:ea typeface="ＭＳ Ｐゴシック" charset="0"/>
                <a:cs typeface="ＭＳ Ｐゴシック" charset="0"/>
                <a:sym typeface="Symbol" charset="0"/>
              </a:rPr>
              <a:t> raises the m-value of an angular momentum eigenstate by </a:t>
            </a:r>
            <a:r>
              <a:rPr lang="en-US" i="1">
                <a:latin typeface="Lucida Grande" charset="0"/>
                <a:ea typeface="ＭＳ Ｐゴシック" charset="0"/>
                <a:cs typeface="ＭＳ Ｐゴシック" charset="0"/>
                <a:sym typeface="Symbol" charset="0"/>
              </a:rPr>
              <a:t>one.</a:t>
            </a:r>
            <a:endParaRPr lang="en-US">
              <a:latin typeface="Lucida Grande" charset="0"/>
              <a:ea typeface="ＭＳ Ｐゴシック" charset="0"/>
              <a:cs typeface="ＭＳ Ｐゴシック" charset="0"/>
              <a:sym typeface="Symbol" charset="0"/>
            </a:endParaRPr>
          </a:p>
          <a:p>
            <a:pPr marL="514350" indent="-514350"/>
            <a:r>
              <a:rPr lang="en-US">
                <a:latin typeface="Lucida Grande" charset="0"/>
                <a:ea typeface="ＭＳ Ｐゴシック" charset="0"/>
                <a:cs typeface="ＭＳ Ｐゴシック" charset="0"/>
                <a:sym typeface="Symbol" charset="0"/>
              </a:rPr>
              <a:t>D) That </a:t>
            </a:r>
            <a:r>
              <a:rPr lang="en-US">
                <a:latin typeface="Lucida Grande" charset="0"/>
                <a:ea typeface="ＭＳ Ｐゴシック" charset="0"/>
                <a:cs typeface="ＭＳ Ｐゴシック" charset="0"/>
              </a:rPr>
              <a:t>L</a:t>
            </a:r>
            <a:r>
              <a:rPr lang="en-US" baseline="-25000">
                <a:latin typeface="Lucida Grande" charset="0"/>
                <a:ea typeface="ＭＳ Ｐゴシック" charset="0"/>
                <a:cs typeface="ＭＳ Ｐゴシック" charset="0"/>
              </a:rPr>
              <a:t>z</a:t>
            </a:r>
            <a:r>
              <a:rPr lang="en-US">
                <a:latin typeface="Lucida Grande" charset="0"/>
                <a:ea typeface="ＭＳ Ｐゴシック" charset="0"/>
                <a:cs typeface="ＭＳ Ｐゴシック" charset="0"/>
                <a:sym typeface="Symbol" charset="0"/>
              </a:rPr>
              <a:t> raises the l-value of an angular momentum eigenstate by </a:t>
            </a:r>
            <a:r>
              <a:rPr lang="en-US" i="1">
                <a:latin typeface="Lucida Grande" charset="0"/>
                <a:ea typeface="ＭＳ Ｐゴシック" charset="0"/>
                <a:cs typeface="ＭＳ Ｐゴシック" charset="0"/>
                <a:sym typeface="Symbol" charset="0"/>
              </a:rPr>
              <a:t>one.</a:t>
            </a:r>
            <a:endParaRPr lang="en-US">
              <a:latin typeface="Lucida Grande" charset="0"/>
              <a:ea typeface="ＭＳ Ｐゴシック" charset="0"/>
              <a:cs typeface="ＭＳ Ｐゴシック" charset="0"/>
              <a:sym typeface="Symbol" charset="0"/>
            </a:endParaRPr>
          </a:p>
          <a:p>
            <a:pPr marL="514350" indent="-514350"/>
            <a:r>
              <a:rPr lang="en-US">
                <a:latin typeface="Lucida Grande" charset="0"/>
                <a:ea typeface="ＭＳ Ｐゴシック" charset="0"/>
                <a:cs typeface="ＭＳ Ｐゴシック" charset="0"/>
                <a:sym typeface="Symbol" charset="0"/>
              </a:rPr>
              <a:t>E) None of the above. </a:t>
            </a:r>
          </a:p>
          <a:p>
            <a:pPr marL="514350" indent="-514350"/>
            <a:endParaRPr lang="en-US">
              <a:latin typeface="Lucida Grande" charset="0"/>
              <a:ea typeface="ＭＳ Ｐゴシック" charset="0"/>
              <a:cs typeface="ＭＳ Ｐゴシック" charset="0"/>
              <a:sym typeface="Symbol" charset="0"/>
            </a:endParaRPr>
          </a:p>
        </p:txBody>
      </p:sp>
      <p:sp>
        <p:nvSpPr>
          <p:cNvPr id="148483" name="TextBox 4"/>
          <p:cNvSpPr txBox="1">
            <a:spLocks noChangeArrowheads="1"/>
          </p:cNvSpPr>
          <p:nvPr/>
        </p:nvSpPr>
        <p:spPr bwMode="auto">
          <a:xfrm>
            <a:off x="107950" y="139700"/>
            <a:ext cx="89122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200"/>
              <a:t>What physics does the operator equation </a:t>
            </a:r>
            <a:br>
              <a:rPr lang="en-US" sz="3200"/>
            </a:br>
            <a:r>
              <a:rPr lang="en-US" sz="3200"/>
              <a:t>[L</a:t>
            </a:r>
            <a:r>
              <a:rPr lang="en-US" sz="3200" baseline="-25000"/>
              <a:t>z</a:t>
            </a:r>
            <a:r>
              <a:rPr lang="en-US" sz="3200"/>
              <a:t>,L</a:t>
            </a:r>
            <a:r>
              <a:rPr lang="en-US" sz="3200" baseline="-25000"/>
              <a:t>+</a:t>
            </a:r>
            <a:r>
              <a:rPr lang="en-US" sz="3200"/>
              <a:t>]=</a:t>
            </a:r>
            <a:r>
              <a:rPr lang="en-US" sz="3200">
                <a:latin typeface="Lucida Grande" charset="0"/>
                <a:ea typeface="ＭＳ Ｐゴシック" charset="0"/>
                <a:cs typeface="ＭＳ Ｐゴシック" charset="0"/>
              </a:rPr>
              <a:t>ħ L</a:t>
            </a:r>
            <a:r>
              <a:rPr lang="en-US" sz="3200" baseline="-25000">
                <a:latin typeface="Lucida Grande" charset="0"/>
                <a:ea typeface="ＭＳ Ｐゴシック" charset="0"/>
                <a:cs typeface="ＭＳ Ｐゴシック" charset="0"/>
              </a:rPr>
              <a:t>+</a:t>
            </a:r>
            <a:r>
              <a:rPr lang="en-US" sz="3200">
                <a:latin typeface="Lucida Grande" charset="0"/>
                <a:ea typeface="ＭＳ Ｐゴシック" charset="0"/>
                <a:cs typeface="ＭＳ Ｐゴシック" charset="0"/>
              </a:rPr>
              <a:t>      tell us? </a:t>
            </a:r>
            <a:endParaRPr lang="en-US" sz="3200">
              <a:solidFill>
                <a:srgbClr val="000090"/>
              </a:solidFil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TextBox 1"/>
          <p:cNvSpPr txBox="1">
            <a:spLocks noChangeArrowheads="1"/>
          </p:cNvSpPr>
          <p:nvPr/>
        </p:nvSpPr>
        <p:spPr bwMode="auto">
          <a:xfrm>
            <a:off x="355600" y="163513"/>
            <a:ext cx="8083550" cy="621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Given the classical formula</a:t>
            </a:r>
          </a:p>
          <a:p>
            <a:endParaRPr lang="en-US" sz="800"/>
          </a:p>
          <a:p>
            <a:endParaRPr lang="en-US" sz="800"/>
          </a:p>
          <a:p>
            <a:endParaRPr lang="en-US" sz="800"/>
          </a:p>
          <a:p>
            <a:r>
              <a:rPr lang="en-US" sz="3400"/>
              <a:t>What pattern would you expect to see for a thin beam of neutral atoms passing through a Stern-Gerlach device?</a:t>
            </a:r>
          </a:p>
          <a:p>
            <a:endParaRPr lang="en-US" sz="3400"/>
          </a:p>
          <a:p>
            <a:pPr>
              <a:buFontTx/>
              <a:buAutoNum type="alphaUcParenR"/>
            </a:pPr>
            <a:r>
              <a:rPr lang="en-US" sz="3400"/>
              <a:t>1 beam spot  (if the atoms are neutral)</a:t>
            </a:r>
          </a:p>
          <a:p>
            <a:pPr>
              <a:buFontTx/>
              <a:buAutoNum type="alphaUcParenR"/>
            </a:pPr>
            <a:r>
              <a:rPr lang="en-US" sz="3400"/>
              <a:t> A continuous smear at various angles</a:t>
            </a:r>
          </a:p>
          <a:p>
            <a:pPr>
              <a:buFontTx/>
              <a:buAutoNum type="alphaUcParenR"/>
            </a:pPr>
            <a:r>
              <a:rPr lang="en-US" sz="3400"/>
              <a:t> An ODD number of spots</a:t>
            </a:r>
          </a:p>
          <a:p>
            <a:pPr>
              <a:buFontTx/>
              <a:buAutoNum type="alphaUcParenR"/>
            </a:pPr>
            <a:r>
              <a:rPr lang="en-US" sz="3400"/>
              <a:t> Any number of spots</a:t>
            </a:r>
          </a:p>
          <a:p>
            <a:pPr>
              <a:buFontTx/>
              <a:buAutoNum type="alphaUcParenR"/>
            </a:pPr>
            <a:r>
              <a:rPr lang="en-US" sz="3400"/>
              <a:t> None of these!</a:t>
            </a:r>
          </a:p>
          <a:p>
            <a:endParaRPr lang="en-US" sz="3400"/>
          </a:p>
        </p:txBody>
      </p:sp>
      <p:graphicFrame>
        <p:nvGraphicFramePr>
          <p:cNvPr id="150530" name="Object 2"/>
          <p:cNvGraphicFramePr>
            <a:graphicFrameLocks noChangeAspect="1"/>
          </p:cNvGraphicFramePr>
          <p:nvPr/>
        </p:nvGraphicFramePr>
        <p:xfrm>
          <a:off x="5829300" y="123825"/>
          <a:ext cx="2449513" cy="985838"/>
        </p:xfrm>
        <a:graphic>
          <a:graphicData uri="http://schemas.openxmlformats.org/presentationml/2006/ole">
            <mc:AlternateContent xmlns:mc="http://schemas.openxmlformats.org/markup-compatibility/2006">
              <mc:Choice xmlns:v="urn:schemas-microsoft-com:vml" Requires="v">
                <p:oleObj spid="_x0000_s150542" name="Equation" r:id="rId4" imgW="1041400" imgH="419100" progId="Equation.3">
                  <p:embed/>
                </p:oleObj>
              </mc:Choice>
              <mc:Fallback>
                <p:oleObj name="Equation" r:id="rId4" imgW="1041400" imgH="419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300" y="123825"/>
                        <a:ext cx="2449513" cy="985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82" name="TextBox 4"/>
          <p:cNvSpPr txBox="1">
            <a:spLocks noChangeArrowheads="1"/>
          </p:cNvSpPr>
          <p:nvPr/>
        </p:nvSpPr>
        <p:spPr bwMode="auto">
          <a:xfrm>
            <a:off x="0" y="6624638"/>
            <a:ext cx="43021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134</a:t>
            </a:r>
          </a:p>
        </p:txBody>
      </p:sp>
      <p:sp>
        <p:nvSpPr>
          <p:cNvPr id="152583"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4"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5"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6"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7"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8"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89"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0"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1"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2"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3"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4"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5"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6"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7"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8"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599"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0"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endParaRPr lang="en-US"/>
          </a:p>
        </p:txBody>
      </p:sp>
      <p:sp>
        <p:nvSpPr>
          <p:cNvPr id="152601"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2"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3"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4"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5"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6"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7"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8"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09"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0"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1"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2"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3"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4"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5"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6"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7"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8"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19"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0" name="Rectangle 40"/>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1" name="Rectangle 4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2"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3" name="Rectangle 4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4" name="Rectangle 4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5" name="Rectangle 5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6" name="Rectangle 5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2627" name="Rectangle 56"/>
          <p:cNvSpPr>
            <a:spLocks noChangeArrowheads="1"/>
          </p:cNvSpPr>
          <p:nvPr/>
        </p:nvSpPr>
        <p:spPr bwMode="auto">
          <a:xfrm>
            <a:off x="508000" y="241300"/>
            <a:ext cx="74453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Which of these is a projection operator? </a:t>
            </a:r>
          </a:p>
        </p:txBody>
      </p:sp>
      <p:sp>
        <p:nvSpPr>
          <p:cNvPr id="152628" name="Rectangle 5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2578" name="Object 2"/>
          <p:cNvGraphicFramePr>
            <a:graphicFrameLocks noChangeAspect="1"/>
          </p:cNvGraphicFramePr>
          <p:nvPr/>
        </p:nvGraphicFramePr>
        <p:xfrm>
          <a:off x="708025" y="1165225"/>
          <a:ext cx="2162175" cy="2201863"/>
        </p:xfrm>
        <a:graphic>
          <a:graphicData uri="http://schemas.openxmlformats.org/presentationml/2006/ole">
            <mc:AlternateContent xmlns:mc="http://schemas.openxmlformats.org/markup-compatibility/2006">
              <mc:Choice xmlns:v="urn:schemas-microsoft-com:vml" Requires="v">
                <p:oleObj spid="_x0000_s152669" r:id="rId4" imgW="698500" imgH="711200" progId="Equation.DSMT4">
                  <p:embed/>
                </p:oleObj>
              </mc:Choice>
              <mc:Fallback>
                <p:oleObj r:id="rId4" imgW="698500" imgH="711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025" y="1165225"/>
                        <a:ext cx="2162175" cy="2201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2629" name="Rectangle 6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2579" name="Object 3"/>
          <p:cNvGraphicFramePr>
            <a:graphicFrameLocks noChangeAspect="1"/>
          </p:cNvGraphicFramePr>
          <p:nvPr/>
        </p:nvGraphicFramePr>
        <p:xfrm>
          <a:off x="4211638" y="1216025"/>
          <a:ext cx="2263775" cy="2112963"/>
        </p:xfrm>
        <a:graphic>
          <a:graphicData uri="http://schemas.openxmlformats.org/presentationml/2006/ole">
            <mc:AlternateContent xmlns:mc="http://schemas.openxmlformats.org/markup-compatibility/2006">
              <mc:Choice xmlns:v="urn:schemas-microsoft-com:vml" Requires="v">
                <p:oleObj spid="_x0000_s152670" r:id="rId6" imgW="761669" imgH="710891" progId="Equation.DSMT4">
                  <p:embed/>
                </p:oleObj>
              </mc:Choice>
              <mc:Fallback>
                <p:oleObj r:id="rId6" imgW="761669" imgH="710891"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1638" y="1216025"/>
                        <a:ext cx="2263775" cy="2112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2630" name="Rectangle 6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2580" name="Object 4"/>
          <p:cNvGraphicFramePr>
            <a:graphicFrameLocks noChangeAspect="1"/>
          </p:cNvGraphicFramePr>
          <p:nvPr/>
        </p:nvGraphicFramePr>
        <p:xfrm>
          <a:off x="673100" y="3649663"/>
          <a:ext cx="2379663" cy="2222500"/>
        </p:xfrm>
        <a:graphic>
          <a:graphicData uri="http://schemas.openxmlformats.org/presentationml/2006/ole">
            <mc:AlternateContent xmlns:mc="http://schemas.openxmlformats.org/markup-compatibility/2006">
              <mc:Choice xmlns:v="urn:schemas-microsoft-com:vml" Requires="v">
                <p:oleObj spid="_x0000_s152671" r:id="rId8" imgW="761669" imgH="710891" progId="Equation.DSMT4">
                  <p:embed/>
                </p:oleObj>
              </mc:Choice>
              <mc:Fallback>
                <p:oleObj r:id="rId8" imgW="761669" imgH="710891"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73100" y="3649663"/>
                        <a:ext cx="2379663" cy="2222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2631" name="Rectangle 64"/>
          <p:cNvSpPr>
            <a:spLocks noChangeArrowheads="1"/>
          </p:cNvSpPr>
          <p:nvPr/>
        </p:nvSpPr>
        <p:spPr bwMode="auto">
          <a:xfrm>
            <a:off x="-258763" y="2873375"/>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2581" name="Object 5"/>
          <p:cNvGraphicFramePr>
            <a:graphicFrameLocks noChangeAspect="1"/>
          </p:cNvGraphicFramePr>
          <p:nvPr/>
        </p:nvGraphicFramePr>
        <p:xfrm>
          <a:off x="4329113" y="3616325"/>
          <a:ext cx="2327275" cy="2173288"/>
        </p:xfrm>
        <a:graphic>
          <a:graphicData uri="http://schemas.openxmlformats.org/presentationml/2006/ole">
            <mc:AlternateContent xmlns:mc="http://schemas.openxmlformats.org/markup-compatibility/2006">
              <mc:Choice xmlns:v="urn:schemas-microsoft-com:vml" Requires="v">
                <p:oleObj spid="_x0000_s152672" r:id="rId10" imgW="761669" imgH="710891" progId="Equation.DSMT4">
                  <p:embed/>
                </p:oleObj>
              </mc:Choice>
              <mc:Fallback>
                <p:oleObj r:id="rId10" imgW="761669" imgH="710891"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329113" y="3616325"/>
                        <a:ext cx="2327275" cy="2173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2632" name="Text Box 65"/>
          <p:cNvSpPr txBox="1">
            <a:spLocks noChangeArrowheads="1"/>
          </p:cNvSpPr>
          <p:nvPr/>
        </p:nvSpPr>
        <p:spPr bwMode="auto">
          <a:xfrm>
            <a:off x="0" y="1379538"/>
            <a:ext cx="89027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a:t>
            </a:r>
          </a:p>
        </p:txBody>
      </p:sp>
      <p:sp>
        <p:nvSpPr>
          <p:cNvPr id="152633" name="Text Box 66"/>
          <p:cNvSpPr txBox="1">
            <a:spLocks noChangeArrowheads="1"/>
          </p:cNvSpPr>
          <p:nvPr/>
        </p:nvSpPr>
        <p:spPr bwMode="auto">
          <a:xfrm>
            <a:off x="0" y="3703638"/>
            <a:ext cx="89027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C)                             D) </a:t>
            </a:r>
          </a:p>
        </p:txBody>
      </p:sp>
      <p:sp>
        <p:nvSpPr>
          <p:cNvPr id="152634" name="Text Box 67"/>
          <p:cNvSpPr txBox="1">
            <a:spLocks noChangeArrowheads="1"/>
          </p:cNvSpPr>
          <p:nvPr/>
        </p:nvSpPr>
        <p:spPr bwMode="auto">
          <a:xfrm>
            <a:off x="0" y="5986463"/>
            <a:ext cx="63658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E) None of these</a:t>
            </a: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31"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153</a:t>
            </a:r>
          </a:p>
        </p:txBody>
      </p:sp>
      <p:sp>
        <p:nvSpPr>
          <p:cNvPr id="154632"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3"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4"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5"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6"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7"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8"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39"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0"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1"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2"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3"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4"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5"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6"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7"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8"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49"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0"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1"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2"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3"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4"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5"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6" name="Rectangle 2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7" name="Rectangle 2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8" name="Rectangle 2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59" name="Rectangle 3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60" name="Rectangle 3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4661" name="Rectangle 34"/>
          <p:cNvSpPr>
            <a:spLocks noChangeArrowheads="1"/>
          </p:cNvSpPr>
          <p:nvPr/>
        </p:nvSpPr>
        <p:spPr bwMode="auto">
          <a:xfrm>
            <a:off x="0" y="533400"/>
            <a:ext cx="559593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matrix equation: </a:t>
            </a:r>
          </a:p>
        </p:txBody>
      </p:sp>
      <p:sp>
        <p:nvSpPr>
          <p:cNvPr id="154662" name="Rectangle 36"/>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4626" name="Object 2"/>
          <p:cNvGraphicFramePr>
            <a:graphicFrameLocks noChangeAspect="1"/>
          </p:cNvGraphicFramePr>
          <p:nvPr/>
        </p:nvGraphicFramePr>
        <p:xfrm>
          <a:off x="5486400" y="228600"/>
          <a:ext cx="3657600" cy="1344613"/>
        </p:xfrm>
        <a:graphic>
          <a:graphicData uri="http://schemas.openxmlformats.org/presentationml/2006/ole">
            <mc:AlternateContent xmlns:mc="http://schemas.openxmlformats.org/markup-compatibility/2006">
              <mc:Choice xmlns:v="urn:schemas-microsoft-com:vml" Requires="v">
                <p:oleObj spid="_x0000_s154713" name="Equation" r:id="rId4" imgW="1244520" imgH="457200" progId="Equation.3">
                  <p:embed/>
                </p:oleObj>
              </mc:Choice>
              <mc:Fallback>
                <p:oleObj name="Equation" r:id="rId4" imgW="1244520" imgH="457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228600"/>
                        <a:ext cx="3657600" cy="1344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54663" name="Rectangle 38"/>
          <p:cNvSpPr>
            <a:spLocks noChangeArrowheads="1"/>
          </p:cNvSpPr>
          <p:nvPr/>
        </p:nvSpPr>
        <p:spPr bwMode="auto">
          <a:xfrm>
            <a:off x="0" y="1600200"/>
            <a:ext cx="38830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This is equivalent to </a:t>
            </a:r>
          </a:p>
        </p:txBody>
      </p:sp>
      <p:sp>
        <p:nvSpPr>
          <p:cNvPr id="154664" name="Text Box 39"/>
          <p:cNvSpPr txBox="1">
            <a:spLocks noChangeArrowheads="1"/>
          </p:cNvSpPr>
          <p:nvPr/>
        </p:nvSpPr>
        <p:spPr bwMode="auto">
          <a:xfrm>
            <a:off x="0" y="2667000"/>
            <a:ext cx="868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a:t>
            </a:r>
          </a:p>
        </p:txBody>
      </p:sp>
      <p:sp>
        <p:nvSpPr>
          <p:cNvPr id="154665" name="Rectangle 41"/>
          <p:cNvSpPr>
            <a:spLocks noChangeArrowheads="1"/>
          </p:cNvSpPr>
          <p:nvPr/>
        </p:nvSpPr>
        <p:spPr bwMode="auto">
          <a:xfrm>
            <a:off x="0" y="3086100"/>
            <a:ext cx="9144000" cy="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4627" name="Object 3"/>
          <p:cNvGraphicFramePr>
            <a:graphicFrameLocks noChangeAspect="1"/>
          </p:cNvGraphicFramePr>
          <p:nvPr/>
        </p:nvGraphicFramePr>
        <p:xfrm>
          <a:off x="533400" y="2362200"/>
          <a:ext cx="3733800" cy="1444625"/>
        </p:xfrm>
        <a:graphic>
          <a:graphicData uri="http://schemas.openxmlformats.org/presentationml/2006/ole">
            <mc:AlternateContent xmlns:mc="http://schemas.openxmlformats.org/markup-compatibility/2006">
              <mc:Choice xmlns:v="urn:schemas-microsoft-com:vml" Requires="v">
                <p:oleObj spid="_x0000_s154714" name="Equation" r:id="rId6" imgW="1180800" imgH="457200" progId="Equation.3">
                  <p:embed/>
                </p:oleObj>
              </mc:Choice>
              <mc:Fallback>
                <p:oleObj name="Equation" r:id="rId6" imgW="118080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2362200"/>
                        <a:ext cx="3733800" cy="1444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54666" name="Rectangle 4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4628" name="Object 4"/>
          <p:cNvGraphicFramePr>
            <a:graphicFrameLocks noChangeAspect="1"/>
          </p:cNvGraphicFramePr>
          <p:nvPr/>
        </p:nvGraphicFramePr>
        <p:xfrm>
          <a:off x="5029200" y="2362200"/>
          <a:ext cx="4114800" cy="1423988"/>
        </p:xfrm>
        <a:graphic>
          <a:graphicData uri="http://schemas.openxmlformats.org/presentationml/2006/ole">
            <mc:AlternateContent xmlns:mc="http://schemas.openxmlformats.org/markup-compatibility/2006">
              <mc:Choice xmlns:v="urn:schemas-microsoft-com:vml" Requires="v">
                <p:oleObj spid="_x0000_s154715" name="Equation" r:id="rId8" imgW="1320480" imgH="457200" progId="Equation.3">
                  <p:embed/>
                </p:oleObj>
              </mc:Choice>
              <mc:Fallback>
                <p:oleObj name="Equation" r:id="rId8" imgW="1320480" imgH="4572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29200" y="2362200"/>
                        <a:ext cx="4114800" cy="1423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54667" name="Text Box 46"/>
          <p:cNvSpPr txBox="1">
            <a:spLocks noChangeArrowheads="1"/>
          </p:cNvSpPr>
          <p:nvPr/>
        </p:nvSpPr>
        <p:spPr bwMode="auto">
          <a:xfrm>
            <a:off x="0" y="4267200"/>
            <a:ext cx="868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C)                                    D)</a:t>
            </a:r>
          </a:p>
        </p:txBody>
      </p:sp>
      <p:sp>
        <p:nvSpPr>
          <p:cNvPr id="154668" name="Rectangle 4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4629" name="Object 5"/>
          <p:cNvGraphicFramePr>
            <a:graphicFrameLocks noChangeAspect="1"/>
          </p:cNvGraphicFramePr>
          <p:nvPr/>
        </p:nvGraphicFramePr>
        <p:xfrm>
          <a:off x="533400" y="4060825"/>
          <a:ext cx="3886200" cy="1331913"/>
        </p:xfrm>
        <a:graphic>
          <a:graphicData uri="http://schemas.openxmlformats.org/presentationml/2006/ole">
            <mc:AlternateContent xmlns:mc="http://schemas.openxmlformats.org/markup-compatibility/2006">
              <mc:Choice xmlns:v="urn:schemas-microsoft-com:vml" Requires="v">
                <p:oleObj spid="_x0000_s154716" name="Equation" r:id="rId10" imgW="1333440" imgH="457200" progId="Equation.3">
                  <p:embed/>
                </p:oleObj>
              </mc:Choice>
              <mc:Fallback>
                <p:oleObj name="Equation" r:id="rId10" imgW="1333440" imgH="4572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3400" y="4060825"/>
                        <a:ext cx="3886200" cy="13319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54669"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4630" name="Object 6"/>
          <p:cNvGraphicFramePr>
            <a:graphicFrameLocks noChangeAspect="1"/>
          </p:cNvGraphicFramePr>
          <p:nvPr/>
        </p:nvGraphicFramePr>
        <p:xfrm>
          <a:off x="5105400" y="4114800"/>
          <a:ext cx="4038600" cy="1397000"/>
        </p:xfrm>
        <a:graphic>
          <a:graphicData uri="http://schemas.openxmlformats.org/presentationml/2006/ole">
            <mc:AlternateContent xmlns:mc="http://schemas.openxmlformats.org/markup-compatibility/2006">
              <mc:Choice xmlns:v="urn:schemas-microsoft-com:vml" Requires="v">
                <p:oleObj spid="_x0000_s154717" name="Equation" r:id="rId12" imgW="1320480" imgH="457200" progId="Equation.3">
                  <p:embed/>
                </p:oleObj>
              </mc:Choice>
              <mc:Fallback>
                <p:oleObj name="Equation" r:id="rId12" imgW="1320480" imgH="4572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105400" y="4114800"/>
                        <a:ext cx="4038600" cy="1397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54670" name="Text Box 53"/>
          <p:cNvSpPr txBox="1">
            <a:spLocks noChangeArrowheads="1"/>
          </p:cNvSpPr>
          <p:nvPr/>
        </p:nvSpPr>
        <p:spPr bwMode="auto">
          <a:xfrm>
            <a:off x="0" y="5562600"/>
            <a:ext cx="868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E) None of these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60350" y="163513"/>
            <a:ext cx="8705850" cy="2625725"/>
          </a:xfrm>
        </p:spPr>
        <p:txBody>
          <a:bodyPr/>
          <a:lstStyle/>
          <a:p>
            <a:r>
              <a:rPr lang="en-US" sz="3200" dirty="0">
                <a:solidFill>
                  <a:schemeClr val="tx1"/>
                </a:solidFill>
                <a:latin typeface="Arial" charset="0"/>
                <a:ea typeface="ヒラギノ角ゴ Pro W3" charset="0"/>
                <a:cs typeface="ヒラギノ角ゴ Pro W3" charset="0"/>
              </a:rPr>
              <a:t>Consider three functions f(x) , g(y), and h(z)</a:t>
            </a:r>
            <a:r>
              <a:rPr lang="en-US" sz="3200" dirty="0" smtClean="0">
                <a:solidFill>
                  <a:schemeClr val="tx1"/>
                </a:solidFill>
                <a:latin typeface="Arial" charset="0"/>
                <a:ea typeface="ヒラギノ角ゴ Pro W3" charset="0"/>
                <a:cs typeface="ヒラギノ角ゴ Pro W3" charset="0"/>
              </a:rPr>
              <a:t>.    </a:t>
            </a:r>
            <a:r>
              <a:rPr lang="en-US" sz="3200" dirty="0">
                <a:solidFill>
                  <a:schemeClr val="tx1"/>
                </a:solidFill>
                <a:latin typeface="Arial" charset="0"/>
                <a:ea typeface="ヒラギノ角ゴ Pro W3" charset="0"/>
                <a:cs typeface="ヒラギノ角ゴ Pro W3" charset="0"/>
              </a:rPr>
              <a:t>f(x) is a function of x only, g(y) is a function of y only, and h(z) is a function of z only. They obey the equation f(x) + g(y) + h(z) = C = constant. </a:t>
            </a:r>
            <a:r>
              <a:rPr lang="en-US" sz="3200" dirty="0">
                <a:latin typeface="Arial" charset="0"/>
                <a:ea typeface="ヒラギノ角ゴ Pro W3" charset="0"/>
                <a:cs typeface="ヒラギノ角ゴ Pro W3" charset="0"/>
              </a:rPr>
              <a:t>What can you say about f, g, and h?</a:t>
            </a:r>
          </a:p>
        </p:txBody>
      </p:sp>
      <p:sp>
        <p:nvSpPr>
          <p:cNvPr id="27651" name="Content Placeholder 2"/>
          <p:cNvSpPr>
            <a:spLocks noGrp="1"/>
          </p:cNvSpPr>
          <p:nvPr>
            <p:ph idx="1"/>
          </p:nvPr>
        </p:nvSpPr>
        <p:spPr>
          <a:xfrm>
            <a:off x="173038" y="2833688"/>
            <a:ext cx="8815387" cy="3863975"/>
          </a:xfrm>
        </p:spPr>
        <p:txBody>
          <a:bodyPr/>
          <a:lstStyle/>
          <a:p>
            <a:r>
              <a:rPr lang="en-US">
                <a:latin typeface="Lucida Grande" charset="0"/>
                <a:ea typeface="ヒラギノ角ゴ Pro W3" charset="0"/>
                <a:cs typeface="ヒラギノ角ゴ Pro W3" charset="0"/>
              </a:rPr>
              <a:t>A) f, g, and h must all be constants. </a:t>
            </a:r>
          </a:p>
          <a:p>
            <a:r>
              <a:rPr lang="en-US">
                <a:latin typeface="Lucida Grande" charset="0"/>
                <a:ea typeface="ヒラギノ角ゴ Pro W3" charset="0"/>
                <a:cs typeface="ヒラギノ角ゴ Pro W3" charset="0"/>
              </a:rPr>
              <a:t>B) One of f, g, and h, must be a constant. The other two can be functions of their respective variables. </a:t>
            </a:r>
          </a:p>
          <a:p>
            <a:r>
              <a:rPr lang="en-US">
                <a:latin typeface="Lucida Grande" charset="0"/>
                <a:ea typeface="ヒラギノ角ゴ Pro W3" charset="0"/>
                <a:cs typeface="ヒラギノ角ゴ Pro W3" charset="0"/>
              </a:rPr>
              <a:t>C) Two of f, g, and h must be constants. The remaining function can be a function of its variable. </a:t>
            </a:r>
          </a:p>
        </p:txBody>
      </p:sp>
      <p:sp>
        <p:nvSpPr>
          <p:cNvPr id="27652"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80</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6" name="TextBox 4"/>
          <p:cNvSpPr txBox="1">
            <a:spLocks noChangeArrowheads="1"/>
          </p:cNvSpPr>
          <p:nvPr/>
        </p:nvSpPr>
        <p:spPr bwMode="auto">
          <a:xfrm>
            <a:off x="0" y="6589713"/>
            <a:ext cx="4476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136</a:t>
            </a:r>
          </a:p>
        </p:txBody>
      </p:sp>
      <p:sp>
        <p:nvSpPr>
          <p:cNvPr id="156677"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78"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79"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0"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1"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2"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3"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4"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5"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6"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7"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8"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89"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0"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1"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2"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3"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4"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endParaRPr lang="en-US"/>
          </a:p>
        </p:txBody>
      </p:sp>
      <p:sp>
        <p:nvSpPr>
          <p:cNvPr id="156695"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6"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7"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8"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699"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0"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1"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2"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3"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4"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5"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6"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7"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8"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09"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0"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1"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2"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3"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4" name="Rectangle 40"/>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5" name="Rectangle 4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6" name="Rectangle 4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7" name="Rectangle 4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8" name="Rectangle 4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19" name="Rectangle 4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0" name="Rectangle 4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1" name="Rectangle 4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2" name="Rectangle 4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3" name="Rectangle 4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4" name="Rectangle 50"/>
          <p:cNvSpPr>
            <a:spLocks noChangeArrowheads="1"/>
          </p:cNvSpPr>
          <p:nvPr/>
        </p:nvSpPr>
        <p:spPr bwMode="auto">
          <a:xfrm>
            <a:off x="-258763" y="2873375"/>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5" name="Rectangle 5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6" name="Rectangle 5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7" name="Rectangle 5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6728" name="Text Box 58"/>
          <p:cNvSpPr txBox="1">
            <a:spLocks noChangeArrowheads="1"/>
          </p:cNvSpPr>
          <p:nvPr/>
        </p:nvSpPr>
        <p:spPr bwMode="auto">
          <a:xfrm>
            <a:off x="0" y="1190625"/>
            <a:ext cx="3794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endParaRPr lang="en-US"/>
          </a:p>
        </p:txBody>
      </p:sp>
      <p:sp>
        <p:nvSpPr>
          <p:cNvPr id="156729" name="Rectangle 61"/>
          <p:cNvSpPr>
            <a:spLocks noChangeArrowheads="1"/>
          </p:cNvSpPr>
          <p:nvPr/>
        </p:nvSpPr>
        <p:spPr bwMode="auto">
          <a:xfrm>
            <a:off x="241300" y="276225"/>
            <a:ext cx="86852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set of H-atom energy eigenstates </a:t>
            </a:r>
          </a:p>
        </p:txBody>
      </p:sp>
      <p:sp>
        <p:nvSpPr>
          <p:cNvPr id="156730" name="Rectangle 6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6674" name="Object 2"/>
          <p:cNvGraphicFramePr>
            <a:graphicFrameLocks noChangeAspect="1"/>
          </p:cNvGraphicFramePr>
          <p:nvPr/>
        </p:nvGraphicFramePr>
        <p:xfrm>
          <a:off x="346075" y="882650"/>
          <a:ext cx="6540500" cy="728663"/>
        </p:xfrm>
        <a:graphic>
          <a:graphicData uri="http://schemas.openxmlformats.org/presentationml/2006/ole">
            <mc:AlternateContent xmlns:mc="http://schemas.openxmlformats.org/markup-compatibility/2006">
              <mc:Choice xmlns:v="urn:schemas-microsoft-com:vml" Requires="v">
                <p:oleObj spid="_x0000_s156753" r:id="rId4" imgW="1790700" imgH="203200" progId="Equation.DSMT4">
                  <p:embed/>
                </p:oleObj>
              </mc:Choice>
              <mc:Fallback>
                <p:oleObj r:id="rId4" imgW="1790700" imgH="203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75" y="882650"/>
                        <a:ext cx="6540500"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6731" name="Text Box 64"/>
          <p:cNvSpPr txBox="1">
            <a:spLocks noChangeArrowheads="1"/>
          </p:cNvSpPr>
          <p:nvPr/>
        </p:nvSpPr>
        <p:spPr bwMode="auto">
          <a:xfrm>
            <a:off x="6900863" y="1138238"/>
            <a:ext cx="1951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t>=</a:t>
            </a:r>
          </a:p>
        </p:txBody>
      </p:sp>
      <p:sp>
        <p:nvSpPr>
          <p:cNvPr id="156732" name="Rectangle 6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6675" name="Object 3"/>
          <p:cNvGraphicFramePr>
            <a:graphicFrameLocks noChangeAspect="1"/>
          </p:cNvGraphicFramePr>
          <p:nvPr/>
        </p:nvGraphicFramePr>
        <p:xfrm>
          <a:off x="498475" y="1616075"/>
          <a:ext cx="5637213" cy="820738"/>
        </p:xfrm>
        <a:graphic>
          <a:graphicData uri="http://schemas.openxmlformats.org/presentationml/2006/ole">
            <mc:AlternateContent xmlns:mc="http://schemas.openxmlformats.org/markup-compatibility/2006">
              <mc:Choice xmlns:v="urn:schemas-microsoft-com:vml" Requires="v">
                <p:oleObj spid="_x0000_s156754" r:id="rId6" imgW="1752600" imgH="254000" progId="Equation.DSMT4">
                  <p:embed/>
                </p:oleObj>
              </mc:Choice>
              <mc:Fallback>
                <p:oleObj r:id="rId6" imgW="1752600" imgH="2540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475" y="1616075"/>
                        <a:ext cx="5637213"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6733" name="Rectangle 67"/>
          <p:cNvSpPr>
            <a:spLocks noChangeArrowheads="1"/>
          </p:cNvSpPr>
          <p:nvPr/>
        </p:nvSpPr>
        <p:spPr bwMode="auto">
          <a:xfrm>
            <a:off x="0" y="2716213"/>
            <a:ext cx="872172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Does this set of 3 states form a vector space?	</a:t>
            </a:r>
            <a:r>
              <a:rPr lang="en-US"/>
              <a:t> </a:t>
            </a:r>
          </a:p>
        </p:txBody>
      </p:sp>
      <p:sp>
        <p:nvSpPr>
          <p:cNvPr id="156734" name="Text Box 68"/>
          <p:cNvSpPr txBox="1">
            <a:spLocks noChangeArrowheads="1"/>
          </p:cNvSpPr>
          <p:nvPr/>
        </p:nvSpPr>
        <p:spPr bwMode="auto">
          <a:xfrm>
            <a:off x="465138" y="3744913"/>
            <a:ext cx="3675062"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Yes</a:t>
            </a:r>
          </a:p>
          <a:p>
            <a:pPr>
              <a:spcBef>
                <a:spcPct val="50000"/>
              </a:spcBef>
              <a:buFontTx/>
              <a:buAutoNum type="alphaUcParenR"/>
            </a:pPr>
            <a:r>
              <a:rPr lang="en-US" sz="3200"/>
              <a:t>No</a:t>
            </a: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4" name="TextBox 4"/>
          <p:cNvSpPr txBox="1">
            <a:spLocks noChangeArrowheads="1"/>
          </p:cNvSpPr>
          <p:nvPr/>
        </p:nvSpPr>
        <p:spPr bwMode="auto">
          <a:xfrm>
            <a:off x="0" y="6591300"/>
            <a:ext cx="4127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137</a:t>
            </a:r>
          </a:p>
        </p:txBody>
      </p:sp>
      <p:sp>
        <p:nvSpPr>
          <p:cNvPr id="158725"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26"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27"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28"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29"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4"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5"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6"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7"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8"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39"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0"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2"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endParaRPr lang="en-US"/>
          </a:p>
        </p:txBody>
      </p:sp>
      <p:sp>
        <p:nvSpPr>
          <p:cNvPr id="158743"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4"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5"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6"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7"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8"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49"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0"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1"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2"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3"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4"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5"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6"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7"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8"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59"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0"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1"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2" name="Rectangle 40"/>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3" name="Rectangle 4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4" name="Rectangle 4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5" name="Rectangle 4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6" name="Rectangle 4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7" name="Rectangle 4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8" name="Rectangle 4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69" name="Rectangle 4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0" name="Rectangle 4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1" name="Rectangle 4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2" name="Rectangle 50"/>
          <p:cNvSpPr>
            <a:spLocks noChangeArrowheads="1"/>
          </p:cNvSpPr>
          <p:nvPr/>
        </p:nvSpPr>
        <p:spPr bwMode="auto">
          <a:xfrm>
            <a:off x="-258763" y="2873375"/>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3" name="Rectangle 5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4" name="Rectangle 5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5" name="Rectangle 5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58776" name="Text Box 54"/>
          <p:cNvSpPr txBox="1">
            <a:spLocks noChangeArrowheads="1"/>
          </p:cNvSpPr>
          <p:nvPr/>
        </p:nvSpPr>
        <p:spPr bwMode="auto">
          <a:xfrm>
            <a:off x="0" y="1190625"/>
            <a:ext cx="3794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endParaRPr lang="en-US"/>
          </a:p>
        </p:txBody>
      </p:sp>
      <p:sp>
        <p:nvSpPr>
          <p:cNvPr id="158777" name="Rectangle 55"/>
          <p:cNvSpPr>
            <a:spLocks noChangeArrowheads="1"/>
          </p:cNvSpPr>
          <p:nvPr/>
        </p:nvSpPr>
        <p:spPr bwMode="auto">
          <a:xfrm>
            <a:off x="241300" y="276225"/>
            <a:ext cx="86852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set of H-atom energy eigenstates </a:t>
            </a:r>
          </a:p>
        </p:txBody>
      </p:sp>
      <p:sp>
        <p:nvSpPr>
          <p:cNvPr id="158778" name="Rectangle 5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8722" name="Object 2"/>
          <p:cNvGraphicFramePr>
            <a:graphicFrameLocks noChangeAspect="1"/>
          </p:cNvGraphicFramePr>
          <p:nvPr/>
        </p:nvGraphicFramePr>
        <p:xfrm>
          <a:off x="346075" y="882650"/>
          <a:ext cx="6540500" cy="728663"/>
        </p:xfrm>
        <a:graphic>
          <a:graphicData uri="http://schemas.openxmlformats.org/presentationml/2006/ole">
            <mc:AlternateContent xmlns:mc="http://schemas.openxmlformats.org/markup-compatibility/2006">
              <mc:Choice xmlns:v="urn:schemas-microsoft-com:vml" Requires="v">
                <p:oleObj spid="_x0000_s158801" r:id="rId4" imgW="1790700" imgH="203200" progId="Equation.DSMT4">
                  <p:embed/>
                </p:oleObj>
              </mc:Choice>
              <mc:Fallback>
                <p:oleObj r:id="rId4" imgW="1790700" imgH="203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075" y="882650"/>
                        <a:ext cx="6540500" cy="7286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79" name="Text Box 58"/>
          <p:cNvSpPr txBox="1">
            <a:spLocks noChangeArrowheads="1"/>
          </p:cNvSpPr>
          <p:nvPr/>
        </p:nvSpPr>
        <p:spPr bwMode="auto">
          <a:xfrm>
            <a:off x="6900863" y="1138238"/>
            <a:ext cx="19510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t>=</a:t>
            </a:r>
          </a:p>
        </p:txBody>
      </p:sp>
      <p:sp>
        <p:nvSpPr>
          <p:cNvPr id="158780" name="Rectangle 59"/>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58723" name="Object 3"/>
          <p:cNvGraphicFramePr>
            <a:graphicFrameLocks noChangeAspect="1"/>
          </p:cNvGraphicFramePr>
          <p:nvPr/>
        </p:nvGraphicFramePr>
        <p:xfrm>
          <a:off x="498475" y="1616075"/>
          <a:ext cx="5637213" cy="820738"/>
        </p:xfrm>
        <a:graphic>
          <a:graphicData uri="http://schemas.openxmlformats.org/presentationml/2006/ole">
            <mc:AlternateContent xmlns:mc="http://schemas.openxmlformats.org/markup-compatibility/2006">
              <mc:Choice xmlns:v="urn:schemas-microsoft-com:vml" Requires="v">
                <p:oleObj spid="_x0000_s158802" r:id="rId6" imgW="1752600" imgH="254000" progId="Equation.DSMT4">
                  <p:embed/>
                </p:oleObj>
              </mc:Choice>
              <mc:Fallback>
                <p:oleObj r:id="rId6" imgW="1752600" imgH="25400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8475" y="1616075"/>
                        <a:ext cx="5637213" cy="820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8781" name="Rectangle 63"/>
          <p:cNvSpPr>
            <a:spLocks noChangeArrowheads="1"/>
          </p:cNvSpPr>
          <p:nvPr/>
        </p:nvSpPr>
        <p:spPr bwMode="auto">
          <a:xfrm>
            <a:off x="0" y="2968625"/>
            <a:ext cx="94122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Does this set of 3 states span a vector space?</a:t>
            </a:r>
            <a:r>
              <a:rPr lang="en-US"/>
              <a:t>	 </a:t>
            </a:r>
          </a:p>
        </p:txBody>
      </p:sp>
      <p:sp>
        <p:nvSpPr>
          <p:cNvPr id="158782" name="Text Box 64"/>
          <p:cNvSpPr txBox="1">
            <a:spLocks noChangeArrowheads="1"/>
          </p:cNvSpPr>
          <p:nvPr/>
        </p:nvSpPr>
        <p:spPr bwMode="auto">
          <a:xfrm>
            <a:off x="549275" y="3914775"/>
            <a:ext cx="3675063"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Yes</a:t>
            </a:r>
          </a:p>
          <a:p>
            <a:pPr>
              <a:spcBef>
                <a:spcPct val="50000"/>
              </a:spcBef>
              <a:buFontTx/>
              <a:buAutoNum type="alphaUcParenR"/>
            </a:pPr>
            <a:r>
              <a:rPr lang="en-US" sz="3200"/>
              <a:t>No</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7" name="TextBox 4"/>
          <p:cNvSpPr txBox="1">
            <a:spLocks noChangeArrowheads="1"/>
          </p:cNvSpPr>
          <p:nvPr/>
        </p:nvSpPr>
        <p:spPr bwMode="auto">
          <a:xfrm>
            <a:off x="0" y="6624638"/>
            <a:ext cx="43021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126</a:t>
            </a:r>
          </a:p>
        </p:txBody>
      </p:sp>
      <p:sp>
        <p:nvSpPr>
          <p:cNvPr id="160778"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7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0"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1"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2"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7"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8"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89"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0"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2" name="Rectangle 2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3"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4"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5" name="Rectangle 51"/>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0796" name="Rectangle 54"/>
          <p:cNvSpPr>
            <a:spLocks noChangeArrowheads="1"/>
          </p:cNvSpPr>
          <p:nvPr/>
        </p:nvSpPr>
        <p:spPr bwMode="auto">
          <a:xfrm>
            <a:off x="0" y="207963"/>
            <a:ext cx="35607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state</a:t>
            </a:r>
            <a:r>
              <a:rPr lang="en-US"/>
              <a:t> </a:t>
            </a:r>
          </a:p>
        </p:txBody>
      </p:sp>
      <p:sp>
        <p:nvSpPr>
          <p:cNvPr id="160797"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0770" name="Object 2"/>
          <p:cNvGraphicFramePr>
            <a:graphicFrameLocks noChangeAspect="1"/>
          </p:cNvGraphicFramePr>
          <p:nvPr/>
        </p:nvGraphicFramePr>
        <p:xfrm>
          <a:off x="3467100" y="0"/>
          <a:ext cx="4459288" cy="849313"/>
        </p:xfrm>
        <a:graphic>
          <a:graphicData uri="http://schemas.openxmlformats.org/presentationml/2006/ole">
            <mc:AlternateContent xmlns:mc="http://schemas.openxmlformats.org/markup-compatibility/2006">
              <mc:Choice xmlns:v="urn:schemas-microsoft-com:vml" Requires="v">
                <p:oleObj spid="_x0000_s160864"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7100" y="0"/>
                        <a:ext cx="4459288"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798" name="Text Box 57"/>
          <p:cNvSpPr txBox="1">
            <a:spLocks noChangeArrowheads="1"/>
          </p:cNvSpPr>
          <p:nvPr/>
        </p:nvSpPr>
        <p:spPr bwMode="auto">
          <a:xfrm>
            <a:off x="7834313" y="260350"/>
            <a:ext cx="3794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t>.</a:t>
            </a:r>
          </a:p>
        </p:txBody>
      </p:sp>
      <p:sp>
        <p:nvSpPr>
          <p:cNvPr id="160799" name="Rectangle 58"/>
          <p:cNvSpPr>
            <a:spLocks noChangeArrowheads="1"/>
          </p:cNvSpPr>
          <p:nvPr/>
        </p:nvSpPr>
        <p:spPr bwMode="auto">
          <a:xfrm>
            <a:off x="0" y="1000125"/>
            <a:ext cx="16224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What is</a:t>
            </a:r>
            <a:r>
              <a:rPr lang="en-US"/>
              <a:t> </a:t>
            </a:r>
          </a:p>
        </p:txBody>
      </p:sp>
      <p:sp>
        <p:nvSpPr>
          <p:cNvPr id="160800" name="Rectangle 6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0771" name="Object 3"/>
          <p:cNvGraphicFramePr>
            <a:graphicFrameLocks noChangeAspect="1"/>
          </p:cNvGraphicFramePr>
          <p:nvPr/>
        </p:nvGraphicFramePr>
        <p:xfrm>
          <a:off x="1604963" y="865188"/>
          <a:ext cx="1444625" cy="892175"/>
        </p:xfrm>
        <a:graphic>
          <a:graphicData uri="http://schemas.openxmlformats.org/presentationml/2006/ole">
            <mc:AlternateContent xmlns:mc="http://schemas.openxmlformats.org/markup-compatibility/2006">
              <mc:Choice xmlns:v="urn:schemas-microsoft-com:vml" Requires="v">
                <p:oleObj spid="_x0000_s160865" r:id="rId6" imgW="431425" imgH="266469" progId="Equation.DSMT4">
                  <p:embed/>
                </p:oleObj>
              </mc:Choice>
              <mc:Fallback>
                <p:oleObj r:id="rId6" imgW="431425" imgH="266469"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4963" y="865188"/>
                        <a:ext cx="1444625"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801" name="Rectangle 61"/>
          <p:cNvSpPr>
            <a:spLocks noChangeArrowheads="1"/>
          </p:cNvSpPr>
          <p:nvPr/>
        </p:nvSpPr>
        <p:spPr bwMode="auto">
          <a:xfrm>
            <a:off x="2922588" y="1019175"/>
            <a:ext cx="16827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 where</a:t>
            </a:r>
            <a:r>
              <a:rPr lang="en-US"/>
              <a:t>  </a:t>
            </a:r>
          </a:p>
        </p:txBody>
      </p:sp>
      <p:sp>
        <p:nvSpPr>
          <p:cNvPr id="160802" name="Rectangle 6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0772" name="Object 4"/>
          <p:cNvGraphicFramePr>
            <a:graphicFrameLocks noChangeAspect="1"/>
          </p:cNvGraphicFramePr>
          <p:nvPr/>
        </p:nvGraphicFramePr>
        <p:xfrm>
          <a:off x="4537075" y="885825"/>
          <a:ext cx="2528888" cy="900113"/>
        </p:xfrm>
        <a:graphic>
          <a:graphicData uri="http://schemas.openxmlformats.org/presentationml/2006/ole">
            <mc:AlternateContent xmlns:mc="http://schemas.openxmlformats.org/markup-compatibility/2006">
              <mc:Choice xmlns:v="urn:schemas-microsoft-com:vml" Requires="v">
                <p:oleObj spid="_x0000_s160866" r:id="rId8" imgW="748975" imgH="266584" progId="Equation.DSMT4">
                  <p:embed/>
                </p:oleObj>
              </mc:Choice>
              <mc:Fallback>
                <p:oleObj r:id="rId8" imgW="748975" imgH="266584"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7075" y="885825"/>
                        <a:ext cx="2528888" cy="900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803" name="Rectangle 64"/>
          <p:cNvSpPr>
            <a:spLocks noChangeArrowheads="1"/>
          </p:cNvSpPr>
          <p:nvPr/>
        </p:nvSpPr>
        <p:spPr bwMode="auto">
          <a:xfrm>
            <a:off x="0" y="1828800"/>
            <a:ext cx="8137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is the projection operator for the state</a:t>
            </a:r>
            <a:r>
              <a:rPr lang="en-US">
                <a:solidFill>
                  <a:schemeClr val="accent2"/>
                </a:solidFill>
              </a:rPr>
              <a:t>            </a:t>
            </a:r>
            <a:r>
              <a:rPr lang="en-US" sz="3200">
                <a:solidFill>
                  <a:schemeClr val="accent2"/>
                </a:solidFill>
              </a:rPr>
              <a:t>?</a:t>
            </a:r>
          </a:p>
        </p:txBody>
      </p:sp>
      <p:sp>
        <p:nvSpPr>
          <p:cNvPr id="160804" name="Rectangle 6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0773" name="Object 5"/>
          <p:cNvGraphicFramePr>
            <a:graphicFrameLocks noChangeAspect="1"/>
          </p:cNvGraphicFramePr>
          <p:nvPr/>
        </p:nvGraphicFramePr>
        <p:xfrm>
          <a:off x="6867525" y="1651000"/>
          <a:ext cx="884238" cy="884238"/>
        </p:xfrm>
        <a:graphic>
          <a:graphicData uri="http://schemas.openxmlformats.org/presentationml/2006/ole">
            <mc:AlternateContent xmlns:mc="http://schemas.openxmlformats.org/markup-compatibility/2006">
              <mc:Choice xmlns:v="urn:schemas-microsoft-com:vml" Requires="v">
                <p:oleObj spid="_x0000_s160867" r:id="rId10" imgW="253780" imgH="253780" progId="Equation.DSMT4">
                  <p:embed/>
                </p:oleObj>
              </mc:Choice>
              <mc:Fallback>
                <p:oleObj r:id="rId10" imgW="253780" imgH="25378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67525" y="1651000"/>
                        <a:ext cx="884238" cy="884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0774" name="Object 6"/>
          <p:cNvGraphicFramePr>
            <a:graphicFrameLocks noChangeAspect="1"/>
          </p:cNvGraphicFramePr>
          <p:nvPr/>
        </p:nvGraphicFramePr>
        <p:xfrm>
          <a:off x="458788" y="3271838"/>
          <a:ext cx="777875" cy="777875"/>
        </p:xfrm>
        <a:graphic>
          <a:graphicData uri="http://schemas.openxmlformats.org/presentationml/2006/ole">
            <mc:AlternateContent xmlns:mc="http://schemas.openxmlformats.org/markup-compatibility/2006">
              <mc:Choice xmlns:v="urn:schemas-microsoft-com:vml" Requires="v">
                <p:oleObj spid="_x0000_s160868" r:id="rId12" imgW="253780" imgH="253780" progId="Equation.DSMT4">
                  <p:embed/>
                </p:oleObj>
              </mc:Choice>
              <mc:Fallback>
                <p:oleObj r:id="rId12" imgW="253780" imgH="253780"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8788" y="3271838"/>
                        <a:ext cx="777875"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0775" name="Object 7"/>
          <p:cNvGraphicFramePr>
            <a:graphicFrameLocks noChangeAspect="1"/>
          </p:cNvGraphicFramePr>
          <p:nvPr/>
        </p:nvGraphicFramePr>
        <p:xfrm>
          <a:off x="614363" y="4178300"/>
          <a:ext cx="1317625" cy="798513"/>
        </p:xfrm>
        <a:graphic>
          <a:graphicData uri="http://schemas.openxmlformats.org/presentationml/2006/ole">
            <mc:AlternateContent xmlns:mc="http://schemas.openxmlformats.org/markup-compatibility/2006">
              <mc:Choice xmlns:v="urn:schemas-microsoft-com:vml" Requires="v">
                <p:oleObj spid="_x0000_s160869" r:id="rId14" imgW="418918" imgH="253890" progId="Equation.DSMT4">
                  <p:embed/>
                </p:oleObj>
              </mc:Choice>
              <mc:Fallback>
                <p:oleObj r:id="rId14" imgW="418918" imgH="253890" progId="Equation.DSMT4">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4363" y="4178300"/>
                        <a:ext cx="1317625" cy="798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0776" name="Object 8"/>
          <p:cNvGraphicFramePr>
            <a:graphicFrameLocks noChangeAspect="1"/>
          </p:cNvGraphicFramePr>
          <p:nvPr/>
        </p:nvGraphicFramePr>
        <p:xfrm>
          <a:off x="595313" y="5137150"/>
          <a:ext cx="1577975" cy="809625"/>
        </p:xfrm>
        <a:graphic>
          <a:graphicData uri="http://schemas.openxmlformats.org/presentationml/2006/ole">
            <mc:AlternateContent xmlns:mc="http://schemas.openxmlformats.org/markup-compatibility/2006">
              <mc:Choice xmlns:v="urn:schemas-microsoft-com:vml" Requires="v">
                <p:oleObj spid="_x0000_s160870" r:id="rId16" imgW="494870" imgH="253780" progId="Equation.DSMT4">
                  <p:embed/>
                </p:oleObj>
              </mc:Choice>
              <mc:Fallback>
                <p:oleObj r:id="rId16" imgW="494870" imgH="253780" progId="Equation.DSMT4">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95313" y="5137150"/>
                        <a:ext cx="1577975" cy="809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0805" name="Rectangle 70"/>
          <p:cNvSpPr>
            <a:spLocks noChangeArrowheads="1"/>
          </p:cNvSpPr>
          <p:nvPr/>
        </p:nvSpPr>
        <p:spPr bwMode="auto">
          <a:xfrm>
            <a:off x="0" y="2379663"/>
            <a:ext cx="3971925" cy="447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457200" indent="-457200"/>
            <a:r>
              <a:rPr lang="en-US" sz="3200">
                <a:cs typeface="Times New Roman" charset="0"/>
              </a:rPr>
              <a:t>A) c</a:t>
            </a:r>
            <a:r>
              <a:rPr lang="en-US" sz="3200" baseline="-30000">
                <a:cs typeface="Times New Roman" charset="0"/>
              </a:rPr>
              <a:t>2</a:t>
            </a:r>
            <a:r>
              <a:rPr lang="en-US" sz="3200">
                <a:cs typeface="Times New Roman" charset="0"/>
              </a:rPr>
              <a:t>		</a:t>
            </a:r>
          </a:p>
          <a:p>
            <a:pPr marL="457200" indent="-457200">
              <a:buFontTx/>
              <a:buChar char="•"/>
            </a:pPr>
            <a:endParaRPr lang="en-US" sz="3200">
              <a:cs typeface="Times New Roman" charset="0"/>
            </a:endParaRPr>
          </a:p>
          <a:p>
            <a:pPr marL="457200" indent="-457200"/>
            <a:r>
              <a:rPr lang="en-US" sz="3200">
                <a:cs typeface="Times New Roman" charset="0"/>
              </a:rPr>
              <a:t>B)                              </a:t>
            </a:r>
          </a:p>
          <a:p>
            <a:pPr marL="457200" indent="-457200"/>
            <a:endParaRPr lang="en-US" sz="3200">
              <a:cs typeface="Times New Roman" charset="0"/>
            </a:endParaRPr>
          </a:p>
          <a:p>
            <a:pPr marL="457200" indent="-457200"/>
            <a:r>
              <a:rPr lang="en-US" sz="3200"/>
              <a:t>C)</a:t>
            </a:r>
          </a:p>
          <a:p>
            <a:pPr marL="457200" indent="-457200"/>
            <a:endParaRPr lang="en-US" sz="3200"/>
          </a:p>
          <a:p>
            <a:pPr marL="457200" indent="-457200"/>
            <a:r>
              <a:rPr lang="en-US" sz="3200"/>
              <a:t>D)</a:t>
            </a:r>
          </a:p>
          <a:p>
            <a:pPr marL="457200" indent="-457200"/>
            <a:endParaRPr lang="en-US" sz="3200"/>
          </a:p>
          <a:p>
            <a:pPr marL="457200" indent="-457200"/>
            <a:r>
              <a:rPr lang="en-US" sz="3200"/>
              <a:t>E) 0</a:t>
            </a:r>
          </a:p>
        </p:txBody>
      </p:sp>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4" name="TextBox 4"/>
          <p:cNvSpPr txBox="1">
            <a:spLocks noChangeArrowheads="1"/>
          </p:cNvSpPr>
          <p:nvPr/>
        </p:nvSpPr>
        <p:spPr bwMode="auto">
          <a:xfrm>
            <a:off x="0" y="6591300"/>
            <a:ext cx="447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127</a:t>
            </a:r>
          </a:p>
        </p:txBody>
      </p:sp>
      <p:sp>
        <p:nvSpPr>
          <p:cNvPr id="162825"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26"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27"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28"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29"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4"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5"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6"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7"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8"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39"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0"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2"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3" name="Rectangle 2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4"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5" name="Rectangle 29"/>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6"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2847" name="Rectangle 38"/>
          <p:cNvSpPr>
            <a:spLocks noChangeArrowheads="1"/>
          </p:cNvSpPr>
          <p:nvPr/>
        </p:nvSpPr>
        <p:spPr bwMode="auto">
          <a:xfrm>
            <a:off x="0" y="223838"/>
            <a:ext cx="85201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state                                          . </a:t>
            </a:r>
            <a:r>
              <a:rPr lang="en-US"/>
              <a:t> </a:t>
            </a:r>
          </a:p>
        </p:txBody>
      </p:sp>
      <p:sp>
        <p:nvSpPr>
          <p:cNvPr id="162848" name="Rectangle 4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18" name="Object 2"/>
          <p:cNvGraphicFramePr>
            <a:graphicFrameLocks noChangeAspect="1"/>
          </p:cNvGraphicFramePr>
          <p:nvPr/>
        </p:nvGraphicFramePr>
        <p:xfrm>
          <a:off x="3535363" y="0"/>
          <a:ext cx="4629150" cy="881063"/>
        </p:xfrm>
        <a:graphic>
          <a:graphicData uri="http://schemas.openxmlformats.org/presentationml/2006/ole">
            <mc:AlternateContent xmlns:mc="http://schemas.openxmlformats.org/markup-compatibility/2006">
              <mc:Choice xmlns:v="urn:schemas-microsoft-com:vml" Requires="v">
                <p:oleObj spid="_x0000_s162906"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5363" y="0"/>
                        <a:ext cx="4629150" cy="881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49" name="Rectangle 41"/>
          <p:cNvSpPr>
            <a:spLocks noChangeArrowheads="1"/>
          </p:cNvSpPr>
          <p:nvPr/>
        </p:nvSpPr>
        <p:spPr bwMode="auto">
          <a:xfrm>
            <a:off x="0" y="1103313"/>
            <a:ext cx="91519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What is             , where                                        ?</a:t>
            </a:r>
            <a:r>
              <a:rPr lang="en-US"/>
              <a:t> </a:t>
            </a:r>
          </a:p>
        </p:txBody>
      </p:sp>
      <p:sp>
        <p:nvSpPr>
          <p:cNvPr id="162850" name="Rectangle 4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19" name="Object 3"/>
          <p:cNvGraphicFramePr>
            <a:graphicFrameLocks noChangeAspect="1"/>
          </p:cNvGraphicFramePr>
          <p:nvPr/>
        </p:nvGraphicFramePr>
        <p:xfrm>
          <a:off x="1501775" y="915988"/>
          <a:ext cx="1482725" cy="865187"/>
        </p:xfrm>
        <a:graphic>
          <a:graphicData uri="http://schemas.openxmlformats.org/presentationml/2006/ole">
            <mc:AlternateContent xmlns:mc="http://schemas.openxmlformats.org/markup-compatibility/2006">
              <mc:Choice xmlns:v="urn:schemas-microsoft-com:vml" Requires="v">
                <p:oleObj spid="_x0000_s162907" r:id="rId6" imgW="457002" imgH="266584" progId="Equation.DSMT4">
                  <p:embed/>
                </p:oleObj>
              </mc:Choice>
              <mc:Fallback>
                <p:oleObj r:id="rId6" imgW="457002" imgH="266584"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1775" y="915988"/>
                        <a:ext cx="1482725" cy="865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51" name="Rectangle 4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20" name="Object 4"/>
          <p:cNvGraphicFramePr>
            <a:graphicFrameLocks noChangeAspect="1"/>
          </p:cNvGraphicFramePr>
          <p:nvPr/>
        </p:nvGraphicFramePr>
        <p:xfrm>
          <a:off x="4311650" y="969963"/>
          <a:ext cx="4383088" cy="852487"/>
        </p:xfrm>
        <a:graphic>
          <a:graphicData uri="http://schemas.openxmlformats.org/presentationml/2006/ole">
            <mc:AlternateContent xmlns:mc="http://schemas.openxmlformats.org/markup-compatibility/2006">
              <mc:Choice xmlns:v="urn:schemas-microsoft-com:vml" Requires="v">
                <p:oleObj spid="_x0000_s162908" r:id="rId8" imgW="1371600" imgH="266700" progId="Equation.DSMT4">
                  <p:embed/>
                </p:oleObj>
              </mc:Choice>
              <mc:Fallback>
                <p:oleObj r:id="rId8" imgW="1371600" imgH="2667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11650" y="969963"/>
                        <a:ext cx="4383088" cy="85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52" name="Text Box 47"/>
          <p:cNvSpPr txBox="1">
            <a:spLocks noChangeArrowheads="1"/>
          </p:cNvSpPr>
          <p:nvPr/>
        </p:nvSpPr>
        <p:spPr bwMode="auto">
          <a:xfrm>
            <a:off x="0" y="2605088"/>
            <a:ext cx="3278188"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a:t>
            </a:r>
          </a:p>
          <a:p>
            <a:pPr>
              <a:spcBef>
                <a:spcPct val="50000"/>
              </a:spcBef>
            </a:pPr>
            <a:r>
              <a:rPr lang="en-US" sz="3200"/>
              <a:t>B)</a:t>
            </a:r>
          </a:p>
          <a:p>
            <a:pPr>
              <a:spcBef>
                <a:spcPct val="50000"/>
              </a:spcBef>
            </a:pPr>
            <a:r>
              <a:rPr lang="en-US" sz="3200"/>
              <a:t>C) 0</a:t>
            </a:r>
          </a:p>
          <a:p>
            <a:pPr>
              <a:spcBef>
                <a:spcPct val="50000"/>
              </a:spcBef>
            </a:pPr>
            <a:r>
              <a:rPr lang="en-US" sz="3200"/>
              <a:t>D)</a:t>
            </a:r>
          </a:p>
          <a:p>
            <a:pPr>
              <a:spcBef>
                <a:spcPct val="50000"/>
              </a:spcBef>
            </a:pPr>
            <a:r>
              <a:rPr lang="en-US" sz="3200"/>
              <a:t>E) None of these </a:t>
            </a:r>
          </a:p>
        </p:txBody>
      </p:sp>
      <p:sp>
        <p:nvSpPr>
          <p:cNvPr id="162853" name="Rectangle 49"/>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21" name="Object 5"/>
          <p:cNvGraphicFramePr>
            <a:graphicFrameLocks noChangeAspect="1"/>
          </p:cNvGraphicFramePr>
          <p:nvPr/>
        </p:nvGraphicFramePr>
        <p:xfrm>
          <a:off x="627063" y="4705350"/>
          <a:ext cx="4281487" cy="777875"/>
        </p:xfrm>
        <a:graphic>
          <a:graphicData uri="http://schemas.openxmlformats.org/presentationml/2006/ole">
            <mc:AlternateContent xmlns:mc="http://schemas.openxmlformats.org/markup-compatibility/2006">
              <mc:Choice xmlns:v="urn:schemas-microsoft-com:vml" Requires="v">
                <p:oleObj spid="_x0000_s162909" r:id="rId10" imgW="1396394" imgH="253890" progId="Equation.DSMT4">
                  <p:embed/>
                </p:oleObj>
              </mc:Choice>
              <mc:Fallback>
                <p:oleObj r:id="rId10" imgW="1396394" imgH="25389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7063" y="4705350"/>
                        <a:ext cx="4281487"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54" name="Rectangle 5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22" name="Object 6"/>
          <p:cNvGraphicFramePr>
            <a:graphicFrameLocks noChangeAspect="1"/>
          </p:cNvGraphicFramePr>
          <p:nvPr/>
        </p:nvGraphicFramePr>
        <p:xfrm>
          <a:off x="449263" y="3251200"/>
          <a:ext cx="1916112" cy="782638"/>
        </p:xfrm>
        <a:graphic>
          <a:graphicData uri="http://schemas.openxmlformats.org/presentationml/2006/ole">
            <mc:AlternateContent xmlns:mc="http://schemas.openxmlformats.org/markup-compatibility/2006">
              <mc:Choice xmlns:v="urn:schemas-microsoft-com:vml" Requires="v">
                <p:oleObj spid="_x0000_s162910" r:id="rId12" imgW="622030" imgH="253890" progId="Equation.DSMT4">
                  <p:embed/>
                </p:oleObj>
              </mc:Choice>
              <mc:Fallback>
                <p:oleObj r:id="rId12" imgW="622030" imgH="253890"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9263" y="3251200"/>
                        <a:ext cx="1916112" cy="782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2855" name="Rectangle 5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2823" name="Object 7"/>
          <p:cNvGraphicFramePr>
            <a:graphicFrameLocks noChangeAspect="1"/>
          </p:cNvGraphicFramePr>
          <p:nvPr/>
        </p:nvGraphicFramePr>
        <p:xfrm>
          <a:off x="571500" y="2427288"/>
          <a:ext cx="3892550" cy="741362"/>
        </p:xfrm>
        <a:graphic>
          <a:graphicData uri="http://schemas.openxmlformats.org/presentationml/2006/ole">
            <mc:AlternateContent xmlns:mc="http://schemas.openxmlformats.org/markup-compatibility/2006">
              <mc:Choice xmlns:v="urn:schemas-microsoft-com:vml" Requires="v">
                <p:oleObj spid="_x0000_s162911" r:id="rId14" imgW="1333500" imgH="254000" progId="Equation.DSMT4">
                  <p:embed/>
                </p:oleObj>
              </mc:Choice>
              <mc:Fallback>
                <p:oleObj r:id="rId14" imgW="1333500" imgH="2540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 y="2427288"/>
                        <a:ext cx="3892550"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70" name="TextBox 4"/>
          <p:cNvSpPr txBox="1">
            <a:spLocks noChangeArrowheads="1"/>
          </p:cNvSpPr>
          <p:nvPr/>
        </p:nvSpPr>
        <p:spPr bwMode="auto">
          <a:xfrm>
            <a:off x="0" y="6589713"/>
            <a:ext cx="46513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128</a:t>
            </a:r>
          </a:p>
        </p:txBody>
      </p:sp>
      <p:sp>
        <p:nvSpPr>
          <p:cNvPr id="164871"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2"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3"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4"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5"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7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0"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1"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2"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3"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4"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5"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6"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7"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8"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89"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0"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1"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2"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3" name="Rectangle 2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4" name="Rectangle 29"/>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5" name="Rectangle 31"/>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6" name="Rectangle 3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7" name="Rectangle 3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8" name="Rectangle 3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4899" name="Rectangle 40"/>
          <p:cNvSpPr>
            <a:spLocks noChangeArrowheads="1"/>
          </p:cNvSpPr>
          <p:nvPr/>
        </p:nvSpPr>
        <p:spPr bwMode="auto">
          <a:xfrm>
            <a:off x="0" y="2079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the state                                         as well as</a:t>
            </a:r>
            <a:endParaRPr lang="en-US"/>
          </a:p>
        </p:txBody>
      </p:sp>
      <p:sp>
        <p:nvSpPr>
          <p:cNvPr id="164900" name="Rectangle 4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4866" name="Object 2"/>
          <p:cNvGraphicFramePr>
            <a:graphicFrameLocks noChangeAspect="1"/>
          </p:cNvGraphicFramePr>
          <p:nvPr/>
        </p:nvGraphicFramePr>
        <p:xfrm>
          <a:off x="2051050" y="0"/>
          <a:ext cx="4533900" cy="863600"/>
        </p:xfrm>
        <a:graphic>
          <a:graphicData uri="http://schemas.openxmlformats.org/presentationml/2006/ole">
            <mc:AlternateContent xmlns:mc="http://schemas.openxmlformats.org/markup-compatibility/2006">
              <mc:Choice xmlns:v="urn:schemas-microsoft-com:vml" Requires="v">
                <p:oleObj spid="_x0000_s164941"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050" y="0"/>
                        <a:ext cx="45339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901" name="Rectangle 44"/>
          <p:cNvSpPr>
            <a:spLocks noChangeArrowheads="1"/>
          </p:cNvSpPr>
          <p:nvPr/>
        </p:nvSpPr>
        <p:spPr bwMode="auto">
          <a:xfrm>
            <a:off x="0" y="857250"/>
            <a:ext cx="906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chemeClr val="accent2"/>
                </a:solidFill>
              </a:rPr>
              <a:t>the basis states       and        are normalized, then</a:t>
            </a:r>
          </a:p>
        </p:txBody>
      </p:sp>
      <p:sp>
        <p:nvSpPr>
          <p:cNvPr id="164902" name="Rectangle 4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4867" name="Object 3"/>
          <p:cNvGraphicFramePr>
            <a:graphicFrameLocks noChangeAspect="1"/>
          </p:cNvGraphicFramePr>
          <p:nvPr/>
        </p:nvGraphicFramePr>
        <p:xfrm>
          <a:off x="3087688" y="628650"/>
          <a:ext cx="612775" cy="815975"/>
        </p:xfrm>
        <a:graphic>
          <a:graphicData uri="http://schemas.openxmlformats.org/presentationml/2006/ole">
            <mc:AlternateContent xmlns:mc="http://schemas.openxmlformats.org/markup-compatibility/2006">
              <mc:Choice xmlns:v="urn:schemas-microsoft-com:vml" Requires="v">
                <p:oleObj spid="_x0000_s164942" r:id="rId6" imgW="190417" imgH="253890" progId="Equation.DSMT4">
                  <p:embed/>
                </p:oleObj>
              </mc:Choice>
              <mc:Fallback>
                <p:oleObj r:id="rId6" imgW="190417" imgH="25389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7688" y="628650"/>
                        <a:ext cx="612775" cy="81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903" name="Rectangle 4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4868" name="Object 4"/>
          <p:cNvGraphicFramePr>
            <a:graphicFrameLocks noChangeAspect="1"/>
          </p:cNvGraphicFramePr>
          <p:nvPr/>
        </p:nvGraphicFramePr>
        <p:xfrm>
          <a:off x="4572000" y="719138"/>
          <a:ext cx="612775" cy="720725"/>
        </p:xfrm>
        <a:graphic>
          <a:graphicData uri="http://schemas.openxmlformats.org/presentationml/2006/ole">
            <mc:AlternateContent xmlns:mc="http://schemas.openxmlformats.org/markup-compatibility/2006">
              <mc:Choice xmlns:v="urn:schemas-microsoft-com:vml" Requires="v">
                <p:oleObj spid="_x0000_s164943" r:id="rId8" imgW="215713" imgH="253780" progId="Equation.DSMT4">
                  <p:embed/>
                </p:oleObj>
              </mc:Choice>
              <mc:Fallback>
                <p:oleObj r:id="rId8" imgW="215713" imgH="25378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719138"/>
                        <a:ext cx="6127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904" name="Text Box 49"/>
          <p:cNvSpPr txBox="1">
            <a:spLocks noChangeArrowheads="1"/>
          </p:cNvSpPr>
          <p:nvPr/>
        </p:nvSpPr>
        <p:spPr bwMode="auto">
          <a:xfrm>
            <a:off x="0" y="153511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solidFill>
                  <a:schemeClr val="accent2"/>
                </a:solidFill>
              </a:rPr>
              <a:t>the state                                                 is                                                                                 </a:t>
            </a:r>
          </a:p>
        </p:txBody>
      </p:sp>
      <p:sp>
        <p:nvSpPr>
          <p:cNvPr id="164905" name="Rectangle 51"/>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4869" name="Object 5"/>
          <p:cNvGraphicFramePr>
            <a:graphicFrameLocks noChangeAspect="1"/>
          </p:cNvGraphicFramePr>
          <p:nvPr/>
        </p:nvGraphicFramePr>
        <p:xfrm>
          <a:off x="1760538" y="1381125"/>
          <a:ext cx="5364162" cy="857250"/>
        </p:xfrm>
        <a:graphic>
          <a:graphicData uri="http://schemas.openxmlformats.org/presentationml/2006/ole">
            <mc:AlternateContent xmlns:mc="http://schemas.openxmlformats.org/markup-compatibility/2006">
              <mc:Choice xmlns:v="urn:schemas-microsoft-com:vml" Requires="v">
                <p:oleObj spid="_x0000_s164944" r:id="rId10" imgW="1662978" imgH="266584" progId="Equation.DSMT4">
                  <p:embed/>
                </p:oleObj>
              </mc:Choice>
              <mc:Fallback>
                <p:oleObj r:id="rId10" imgW="1662978" imgH="266584"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60538" y="1381125"/>
                        <a:ext cx="5364162"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4906" name="Text Box 52"/>
          <p:cNvSpPr txBox="1">
            <a:spLocks noChangeArrowheads="1"/>
          </p:cNvSpPr>
          <p:nvPr/>
        </p:nvSpPr>
        <p:spPr bwMode="auto">
          <a:xfrm>
            <a:off x="225425" y="2967038"/>
            <a:ext cx="43815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normalized.</a:t>
            </a:r>
          </a:p>
          <a:p>
            <a:pPr>
              <a:spcBef>
                <a:spcPct val="50000"/>
              </a:spcBef>
              <a:buFontTx/>
              <a:buAutoNum type="alphaUcParenR"/>
            </a:pPr>
            <a:r>
              <a:rPr lang="en-US" sz="3200"/>
              <a:t>not normalized.</a:t>
            </a:r>
          </a:p>
        </p:txBody>
      </p:sp>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8" name="TextBox 4"/>
          <p:cNvSpPr txBox="1">
            <a:spLocks noChangeArrowheads="1"/>
          </p:cNvSpPr>
          <p:nvPr/>
        </p:nvSpPr>
        <p:spPr bwMode="auto">
          <a:xfrm>
            <a:off x="0" y="6607175"/>
            <a:ext cx="4127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129</a:t>
            </a:r>
          </a:p>
        </p:txBody>
      </p:sp>
      <p:sp>
        <p:nvSpPr>
          <p:cNvPr id="166919"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0"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1"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2"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3"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4"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5"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6"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7"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8"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29"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0"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1"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2"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3"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4"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5"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6"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7"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8"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39"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0"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1"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2"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3"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4"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5"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6"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7"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8" name="Rectangle 3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49" name="Rectangle 3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50" name="Rectangle 4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6951" name="Rectangle 43"/>
          <p:cNvSpPr>
            <a:spLocks noChangeArrowheads="1"/>
          </p:cNvSpPr>
          <p:nvPr/>
        </p:nvSpPr>
        <p:spPr bwMode="auto">
          <a:xfrm>
            <a:off x="242888" y="276225"/>
            <a:ext cx="3560762"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state</a:t>
            </a:r>
            <a:r>
              <a:rPr lang="en-US"/>
              <a:t> </a:t>
            </a:r>
          </a:p>
        </p:txBody>
      </p:sp>
      <p:sp>
        <p:nvSpPr>
          <p:cNvPr id="166952" name="Rectangle 4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6914" name="Object 2"/>
          <p:cNvGraphicFramePr>
            <a:graphicFrameLocks noChangeAspect="1"/>
          </p:cNvGraphicFramePr>
          <p:nvPr/>
        </p:nvGraphicFramePr>
        <p:xfrm>
          <a:off x="3692525" y="188913"/>
          <a:ext cx="5148263" cy="887412"/>
        </p:xfrm>
        <a:graphic>
          <a:graphicData uri="http://schemas.openxmlformats.org/presentationml/2006/ole">
            <mc:AlternateContent xmlns:mc="http://schemas.openxmlformats.org/markup-compatibility/2006">
              <mc:Choice xmlns:v="urn:schemas-microsoft-com:vml" Requires="v">
                <p:oleObj spid="_x0000_s166993" r:id="rId4" imgW="1981200" imgH="342900" progId="Equation.DSMT4">
                  <p:embed/>
                </p:oleObj>
              </mc:Choice>
              <mc:Fallback>
                <p:oleObj r:id="rId4" imgW="1981200" imgH="3429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2525" y="188913"/>
                        <a:ext cx="5148263" cy="887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6953" name="Rectangle 46"/>
          <p:cNvSpPr>
            <a:spLocks noChangeArrowheads="1"/>
          </p:cNvSpPr>
          <p:nvPr/>
        </p:nvSpPr>
        <p:spPr bwMode="auto">
          <a:xfrm>
            <a:off x="250825" y="1068388"/>
            <a:ext cx="86106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and the projection operator onto the state</a:t>
            </a:r>
            <a:r>
              <a:rPr lang="en-US"/>
              <a:t>           :</a:t>
            </a:r>
          </a:p>
        </p:txBody>
      </p:sp>
      <p:sp>
        <p:nvSpPr>
          <p:cNvPr id="166954" name="Rectangle 4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6915" name="Object 3"/>
          <p:cNvGraphicFramePr>
            <a:graphicFrameLocks noChangeAspect="1"/>
          </p:cNvGraphicFramePr>
          <p:nvPr/>
        </p:nvGraphicFramePr>
        <p:xfrm>
          <a:off x="7815263" y="1008063"/>
          <a:ext cx="850900" cy="773112"/>
        </p:xfrm>
        <a:graphic>
          <a:graphicData uri="http://schemas.openxmlformats.org/presentationml/2006/ole">
            <mc:AlternateContent xmlns:mc="http://schemas.openxmlformats.org/markup-compatibility/2006">
              <mc:Choice xmlns:v="urn:schemas-microsoft-com:vml" Requires="v">
                <p:oleObj spid="_x0000_s166994" r:id="rId6" imgW="279279" imgH="253890" progId="Equation.DSMT4">
                  <p:embed/>
                </p:oleObj>
              </mc:Choice>
              <mc:Fallback>
                <p:oleObj r:id="rId6" imgW="279279" imgH="25389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15263" y="1008063"/>
                        <a:ext cx="850900" cy="773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6955" name="Rectangle 5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6916" name="Object 4"/>
          <p:cNvGraphicFramePr>
            <a:graphicFrameLocks noChangeAspect="1"/>
          </p:cNvGraphicFramePr>
          <p:nvPr/>
        </p:nvGraphicFramePr>
        <p:xfrm>
          <a:off x="379413" y="1814513"/>
          <a:ext cx="3089275" cy="831850"/>
        </p:xfrm>
        <a:graphic>
          <a:graphicData uri="http://schemas.openxmlformats.org/presentationml/2006/ole">
            <mc:AlternateContent xmlns:mc="http://schemas.openxmlformats.org/markup-compatibility/2006">
              <mc:Choice xmlns:v="urn:schemas-microsoft-com:vml" Requires="v">
                <p:oleObj spid="_x0000_s166995" r:id="rId8" imgW="990170" imgH="266584" progId="Equation.DSMT4">
                  <p:embed/>
                </p:oleObj>
              </mc:Choice>
              <mc:Fallback>
                <p:oleObj r:id="rId8" imgW="990170" imgH="266584"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79413" y="1814513"/>
                        <a:ext cx="3089275"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6956" name="Text Box 51"/>
          <p:cNvSpPr txBox="1">
            <a:spLocks noChangeArrowheads="1"/>
          </p:cNvSpPr>
          <p:nvPr/>
        </p:nvSpPr>
        <p:spPr bwMode="auto">
          <a:xfrm>
            <a:off x="3278188" y="2036763"/>
            <a:ext cx="503713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 </a:t>
            </a:r>
            <a:r>
              <a:rPr lang="en-US" sz="3200">
                <a:solidFill>
                  <a:schemeClr val="accent2"/>
                </a:solidFill>
              </a:rPr>
              <a:t>What is                      ?</a:t>
            </a:r>
            <a:r>
              <a:rPr lang="en-US" sz="3200"/>
              <a:t>                   </a:t>
            </a:r>
          </a:p>
        </p:txBody>
      </p:sp>
      <p:sp>
        <p:nvSpPr>
          <p:cNvPr id="166957" name="Rectangle 5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6917" name="Object 5"/>
          <p:cNvGraphicFramePr>
            <a:graphicFrameLocks noChangeAspect="1"/>
          </p:cNvGraphicFramePr>
          <p:nvPr/>
        </p:nvGraphicFramePr>
        <p:xfrm>
          <a:off x="5124450" y="1797050"/>
          <a:ext cx="2525713" cy="930275"/>
        </p:xfrm>
        <a:graphic>
          <a:graphicData uri="http://schemas.openxmlformats.org/presentationml/2006/ole">
            <mc:AlternateContent xmlns:mc="http://schemas.openxmlformats.org/markup-compatibility/2006">
              <mc:Choice xmlns:v="urn:schemas-microsoft-com:vml" Requires="v">
                <p:oleObj spid="_x0000_s166996" r:id="rId10" imgW="723586" imgH="266584" progId="Equation.DSMT4">
                  <p:embed/>
                </p:oleObj>
              </mc:Choice>
              <mc:Fallback>
                <p:oleObj r:id="rId10" imgW="723586" imgH="266584"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24450" y="1797050"/>
                        <a:ext cx="2525713" cy="930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6958" name="Text Box 54"/>
          <p:cNvSpPr txBox="1">
            <a:spLocks noChangeArrowheads="1"/>
          </p:cNvSpPr>
          <p:nvPr/>
        </p:nvSpPr>
        <p:spPr bwMode="auto">
          <a:xfrm>
            <a:off x="361950" y="2933700"/>
            <a:ext cx="3451225" cy="3506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1</a:t>
            </a:r>
          </a:p>
          <a:p>
            <a:pPr>
              <a:spcBef>
                <a:spcPct val="50000"/>
              </a:spcBef>
            </a:pPr>
            <a:r>
              <a:rPr lang="en-US" sz="3200"/>
              <a:t>B) 0</a:t>
            </a:r>
          </a:p>
          <a:p>
            <a:pPr>
              <a:spcBef>
                <a:spcPct val="50000"/>
              </a:spcBef>
            </a:pPr>
            <a:r>
              <a:rPr lang="en-US" sz="3200"/>
              <a:t>C) </a:t>
            </a:r>
            <a:r>
              <a:rPr lang="en-US"/>
              <a:t>c</a:t>
            </a:r>
            <a:r>
              <a:rPr lang="en-US" baseline="-25000"/>
              <a:t>n0 </a:t>
            </a:r>
          </a:p>
          <a:p>
            <a:pPr>
              <a:spcBef>
                <a:spcPct val="50000"/>
              </a:spcBef>
            </a:pPr>
            <a:r>
              <a:rPr lang="en-US" sz="3200"/>
              <a:t>D) </a:t>
            </a:r>
            <a:r>
              <a:rPr lang="en-US"/>
              <a:t>|c</a:t>
            </a:r>
            <a:r>
              <a:rPr lang="en-US" baseline="-25000"/>
              <a:t>n0</a:t>
            </a:r>
            <a:r>
              <a:rPr lang="en-US"/>
              <a:t>|</a:t>
            </a:r>
            <a:r>
              <a:rPr lang="en-US" baseline="30000"/>
              <a:t>2</a:t>
            </a:r>
            <a:r>
              <a:rPr lang="en-US"/>
              <a:t> </a:t>
            </a:r>
            <a:endParaRPr lang="en-US" sz="3200"/>
          </a:p>
          <a:p>
            <a:pPr>
              <a:spcBef>
                <a:spcPct val="50000"/>
              </a:spcBef>
            </a:pPr>
            <a:r>
              <a:rPr lang="en-US" sz="3200"/>
              <a:t>E) None of these</a:t>
            </a:r>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5" name="TextBox 4"/>
          <p:cNvSpPr txBox="1">
            <a:spLocks noChangeArrowheads="1"/>
          </p:cNvSpPr>
          <p:nvPr/>
        </p:nvSpPr>
        <p:spPr bwMode="auto">
          <a:xfrm>
            <a:off x="0" y="6607175"/>
            <a:ext cx="395288"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135</a:t>
            </a:r>
          </a:p>
        </p:txBody>
      </p:sp>
      <p:sp>
        <p:nvSpPr>
          <p:cNvPr id="168966"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67"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68"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69"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0"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5"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6"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7"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8"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79"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0"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1"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3"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endParaRPr lang="en-US"/>
          </a:p>
        </p:txBody>
      </p:sp>
      <p:sp>
        <p:nvSpPr>
          <p:cNvPr id="168984"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5"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6"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7"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8" name="Rectangle 2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89"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0" name="Rectangle 2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1" name="Rectangle 2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2" name="Rectangle 2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3" name="Rectangle 3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4" name="Rectangle 3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5"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6" name="Rectangle 3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7" name="Rectangle 3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8" name="Rectangle 35"/>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8999" name="Rectangle 3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0" name="Rectangle 3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1" name="Rectangle 38"/>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2"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3" name="Rectangle 40"/>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4" name="Rectangle 4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5" name="Rectangle 4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6" name="Rectangle 4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7" name="Rectangle 4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8" name="Rectangle 4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09" name="Rectangle 4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10" name="Rectangle 4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11" name="Rectangle 5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12" name="Rectangle 5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13" name="Rectangle 54"/>
          <p:cNvSpPr>
            <a:spLocks noChangeArrowheads="1"/>
          </p:cNvSpPr>
          <p:nvPr/>
        </p:nvSpPr>
        <p:spPr bwMode="auto">
          <a:xfrm>
            <a:off x="-258763" y="2873375"/>
            <a:ext cx="9144001"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69014" name="Rectangle 59"/>
          <p:cNvSpPr>
            <a:spLocks noChangeArrowheads="1"/>
          </p:cNvSpPr>
          <p:nvPr/>
        </p:nvSpPr>
        <p:spPr bwMode="auto">
          <a:xfrm>
            <a:off x="428625" y="206375"/>
            <a:ext cx="82280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dirty="0">
                <a:solidFill>
                  <a:schemeClr val="accent2"/>
                </a:solidFill>
              </a:rPr>
              <a:t>How many of these matrices are </a:t>
            </a:r>
            <a:r>
              <a:rPr lang="en-US" sz="3200" dirty="0" err="1" smtClean="0">
                <a:solidFill>
                  <a:schemeClr val="accent2"/>
                </a:solidFill>
              </a:rPr>
              <a:t>Hermitian</a:t>
            </a:r>
            <a:r>
              <a:rPr lang="en-US" sz="3200" dirty="0">
                <a:solidFill>
                  <a:schemeClr val="accent2"/>
                </a:solidFill>
              </a:rPr>
              <a:t>?</a:t>
            </a:r>
            <a:r>
              <a:rPr lang="en-US" dirty="0"/>
              <a:t> </a:t>
            </a:r>
          </a:p>
        </p:txBody>
      </p:sp>
      <p:sp>
        <p:nvSpPr>
          <p:cNvPr id="169015" name="Rectangle 6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8962" name="Object 2"/>
          <p:cNvGraphicFramePr>
            <a:graphicFrameLocks noChangeAspect="1"/>
          </p:cNvGraphicFramePr>
          <p:nvPr/>
        </p:nvGraphicFramePr>
        <p:xfrm>
          <a:off x="369888" y="1095375"/>
          <a:ext cx="2724150" cy="2095500"/>
        </p:xfrm>
        <a:graphic>
          <a:graphicData uri="http://schemas.openxmlformats.org/presentationml/2006/ole">
            <mc:AlternateContent xmlns:mc="http://schemas.openxmlformats.org/markup-compatibility/2006">
              <mc:Choice xmlns:v="urn:schemas-microsoft-com:vml" Requires="v">
                <p:oleObj spid="_x0000_s169047" r:id="rId4" imgW="927100" imgH="711200" progId="Equation.DSMT4">
                  <p:embed/>
                </p:oleObj>
              </mc:Choice>
              <mc:Fallback>
                <p:oleObj r:id="rId4" imgW="927100" imgH="7112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9888" y="1095375"/>
                        <a:ext cx="2724150" cy="2095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9016" name="Rectangle 6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8963" name="Object 3"/>
          <p:cNvGraphicFramePr>
            <a:graphicFrameLocks noChangeAspect="1"/>
          </p:cNvGraphicFramePr>
          <p:nvPr/>
        </p:nvGraphicFramePr>
        <p:xfrm>
          <a:off x="3552825" y="1096963"/>
          <a:ext cx="2506663" cy="2098675"/>
        </p:xfrm>
        <a:graphic>
          <a:graphicData uri="http://schemas.openxmlformats.org/presentationml/2006/ole">
            <mc:AlternateContent xmlns:mc="http://schemas.openxmlformats.org/markup-compatibility/2006">
              <mc:Choice xmlns:v="urn:schemas-microsoft-com:vml" Requires="v">
                <p:oleObj spid="_x0000_s169048" r:id="rId6" imgW="850531" imgH="710891" progId="Equation.DSMT4">
                  <p:embed/>
                </p:oleObj>
              </mc:Choice>
              <mc:Fallback>
                <p:oleObj r:id="rId6" imgW="850531" imgH="710891"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52825" y="1096963"/>
                        <a:ext cx="2506663" cy="2098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9017" name="Rectangle 6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68964" name="Object 4"/>
          <p:cNvGraphicFramePr>
            <a:graphicFrameLocks noChangeAspect="1"/>
          </p:cNvGraphicFramePr>
          <p:nvPr/>
        </p:nvGraphicFramePr>
        <p:xfrm>
          <a:off x="6630988" y="1027113"/>
          <a:ext cx="2754312" cy="2116137"/>
        </p:xfrm>
        <a:graphic>
          <a:graphicData uri="http://schemas.openxmlformats.org/presentationml/2006/ole">
            <mc:AlternateContent xmlns:mc="http://schemas.openxmlformats.org/markup-compatibility/2006">
              <mc:Choice xmlns:v="urn:schemas-microsoft-com:vml" Requires="v">
                <p:oleObj spid="_x0000_s169049" r:id="rId8" imgW="927100" imgH="711200" progId="Equation.DSMT4">
                  <p:embed/>
                </p:oleObj>
              </mc:Choice>
              <mc:Fallback>
                <p:oleObj r:id="rId8" imgW="927100" imgH="7112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30988" y="1027113"/>
                        <a:ext cx="2754312" cy="21161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9018" name="Text Box 66"/>
          <p:cNvSpPr txBox="1">
            <a:spLocks noChangeArrowheads="1"/>
          </p:cNvSpPr>
          <p:nvPr/>
        </p:nvSpPr>
        <p:spPr bwMode="auto">
          <a:xfrm>
            <a:off x="0" y="1190625"/>
            <a:ext cx="37941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endParaRPr lang="en-US"/>
          </a:p>
        </p:txBody>
      </p:sp>
      <p:sp>
        <p:nvSpPr>
          <p:cNvPr id="169019" name="Text Box 67"/>
          <p:cNvSpPr txBox="1">
            <a:spLocks noChangeArrowheads="1"/>
          </p:cNvSpPr>
          <p:nvPr/>
        </p:nvSpPr>
        <p:spPr bwMode="auto">
          <a:xfrm>
            <a:off x="0" y="1276350"/>
            <a:ext cx="893603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latin typeface="Times New Roman" charset="0"/>
              </a:rPr>
              <a:t>I.                                        II.                                  III.                                   </a:t>
            </a:r>
          </a:p>
        </p:txBody>
      </p:sp>
      <p:sp>
        <p:nvSpPr>
          <p:cNvPr id="169020" name="Text Box 68"/>
          <p:cNvSpPr txBox="1">
            <a:spLocks noChangeArrowheads="1"/>
          </p:cNvSpPr>
          <p:nvPr/>
        </p:nvSpPr>
        <p:spPr bwMode="auto">
          <a:xfrm>
            <a:off x="258763" y="3351213"/>
            <a:ext cx="5157787"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All of them</a:t>
            </a:r>
          </a:p>
          <a:p>
            <a:pPr>
              <a:spcBef>
                <a:spcPct val="50000"/>
              </a:spcBef>
              <a:buFontTx/>
              <a:buAutoNum type="alphaUcParenR"/>
            </a:pPr>
            <a:r>
              <a:rPr lang="en-US" sz="3200"/>
              <a:t>None of them</a:t>
            </a:r>
          </a:p>
          <a:p>
            <a:pPr>
              <a:spcBef>
                <a:spcPct val="50000"/>
              </a:spcBef>
              <a:buFontTx/>
              <a:buAutoNum type="alphaUcParenR"/>
            </a:pPr>
            <a:r>
              <a:rPr lang="en-US" sz="3200"/>
              <a:t>2 of them</a:t>
            </a:r>
          </a:p>
          <a:p>
            <a:pPr>
              <a:spcBef>
                <a:spcPct val="50000"/>
              </a:spcBef>
              <a:buFontTx/>
              <a:buAutoNum type="alphaUcParenR"/>
            </a:pPr>
            <a:r>
              <a:rPr lang="en-US" sz="3200"/>
              <a:t>1 of them</a:t>
            </a:r>
          </a:p>
          <a:p>
            <a:pPr>
              <a:spcBef>
                <a:spcPct val="50000"/>
              </a:spcBef>
            </a:pPr>
            <a:endParaRPr lang="en-US" sz="3200"/>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1"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148</a:t>
            </a:r>
          </a:p>
        </p:txBody>
      </p:sp>
      <p:sp>
        <p:nvSpPr>
          <p:cNvPr id="171012"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3"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4"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5"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6"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7"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8"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19"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0"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1"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2"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3"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4"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5"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6"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7" name="Rectangle 18"/>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usual classical model of a magnetic moment with orbital angular</a:t>
            </a:r>
            <a:r>
              <a:rPr lang="en-US"/>
              <a:t> </a:t>
            </a:r>
            <a:r>
              <a:rPr lang="en-US" sz="3200"/>
              <a:t>momentum.   </a:t>
            </a:r>
          </a:p>
          <a:p>
            <a:endParaRPr lang="en-US" sz="3200"/>
          </a:p>
        </p:txBody>
      </p:sp>
      <p:sp>
        <p:nvSpPr>
          <p:cNvPr id="171028" name="Rectangle 19"/>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1029" name="Rectangle 21"/>
          <p:cNvSpPr>
            <a:spLocks noChangeArrowheads="1"/>
          </p:cNvSpPr>
          <p:nvPr/>
        </p:nvSpPr>
        <p:spPr bwMode="auto">
          <a:xfrm>
            <a:off x="0" y="2362200"/>
            <a:ext cx="5934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t>Consider the gyromagnetic ratio</a:t>
            </a:r>
          </a:p>
        </p:txBody>
      </p:sp>
      <p:grpSp>
        <p:nvGrpSpPr>
          <p:cNvPr id="171030" name="Group 22"/>
          <p:cNvGrpSpPr>
            <a:grpSpLocks noChangeAspect="1"/>
          </p:cNvGrpSpPr>
          <p:nvPr/>
        </p:nvGrpSpPr>
        <p:grpSpPr bwMode="auto">
          <a:xfrm>
            <a:off x="5562600" y="457200"/>
            <a:ext cx="3581400" cy="2960688"/>
            <a:chOff x="2094" y="11236"/>
            <a:chExt cx="2077" cy="1717"/>
          </a:xfrm>
        </p:grpSpPr>
        <p:sp>
          <p:nvSpPr>
            <p:cNvPr id="171041" name="AutoShape 23"/>
            <p:cNvSpPr>
              <a:spLocks noChangeAspect="1" noChangeArrowheads="1"/>
            </p:cNvSpPr>
            <p:nvPr/>
          </p:nvSpPr>
          <p:spPr bwMode="auto">
            <a:xfrm>
              <a:off x="2094" y="11236"/>
              <a:ext cx="2077" cy="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042" name="Oval 24"/>
            <p:cNvSpPr>
              <a:spLocks noChangeArrowheads="1"/>
            </p:cNvSpPr>
            <p:nvPr/>
          </p:nvSpPr>
          <p:spPr bwMode="auto">
            <a:xfrm rot="1291046">
              <a:off x="2680" y="11689"/>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1043" name="Line 25"/>
            <p:cNvSpPr>
              <a:spLocks noChangeShapeType="1"/>
            </p:cNvSpPr>
            <p:nvPr/>
          </p:nvSpPr>
          <p:spPr bwMode="auto">
            <a:xfrm>
              <a:off x="3293" y="11929"/>
              <a:ext cx="269" cy="33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044" name="Text Box 26"/>
            <p:cNvSpPr txBox="1">
              <a:spLocks noChangeArrowheads="1"/>
            </p:cNvSpPr>
            <p:nvPr/>
          </p:nvSpPr>
          <p:spPr bwMode="auto">
            <a:xfrm>
              <a:off x="3493" y="11868"/>
              <a:ext cx="306"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r</a:t>
              </a:r>
              <a:endParaRPr lang="en-US"/>
            </a:p>
          </p:txBody>
        </p:sp>
        <p:sp>
          <p:nvSpPr>
            <p:cNvPr id="171045" name="Text Box 27"/>
            <p:cNvSpPr txBox="1">
              <a:spLocks noChangeArrowheads="1"/>
            </p:cNvSpPr>
            <p:nvPr/>
          </p:nvSpPr>
          <p:spPr bwMode="auto">
            <a:xfrm>
              <a:off x="3389" y="11357"/>
              <a:ext cx="30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i</a:t>
              </a:r>
            </a:p>
          </p:txBody>
        </p:sp>
        <p:sp>
          <p:nvSpPr>
            <p:cNvPr id="171046" name="Line 28"/>
            <p:cNvSpPr>
              <a:spLocks noChangeShapeType="1"/>
            </p:cNvSpPr>
            <p:nvPr/>
          </p:nvSpPr>
          <p:spPr bwMode="auto">
            <a:xfrm>
              <a:off x="3119" y="12133"/>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1047" name="Line 29"/>
            <p:cNvSpPr>
              <a:spLocks noChangeShapeType="1"/>
            </p:cNvSpPr>
            <p:nvPr/>
          </p:nvSpPr>
          <p:spPr bwMode="auto">
            <a:xfrm flipH="1" flipV="1">
              <a:off x="3133" y="11640"/>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1048" name="Oval 30"/>
            <p:cNvSpPr>
              <a:spLocks noChangeArrowheads="1"/>
            </p:cNvSpPr>
            <p:nvPr/>
          </p:nvSpPr>
          <p:spPr bwMode="auto">
            <a:xfrm>
              <a:off x="2642" y="11708"/>
              <a:ext cx="143" cy="143"/>
            </a:xfrm>
            <a:prstGeom prst="ellipse">
              <a:avLst/>
            </a:prstGeom>
            <a:solidFill>
              <a:srgbClr val="FFFFFF"/>
            </a:solidFill>
            <a:ln w="9525">
              <a:solidFill>
                <a:srgbClr val="000000"/>
              </a:solidFill>
              <a:round/>
              <a:headEnd/>
              <a:tailEnd/>
            </a:ln>
          </p:spPr>
          <p:txBody>
            <a:bodyPr/>
            <a:lstStyle/>
            <a:p>
              <a:endParaRPr lang="en-US"/>
            </a:p>
          </p:txBody>
        </p:sp>
        <p:sp>
          <p:nvSpPr>
            <p:cNvPr id="171049" name="Text Box 31"/>
            <p:cNvSpPr txBox="1">
              <a:spLocks noChangeArrowheads="1"/>
            </p:cNvSpPr>
            <p:nvPr/>
          </p:nvSpPr>
          <p:spPr bwMode="auto">
            <a:xfrm>
              <a:off x="2224" y="11881"/>
              <a:ext cx="82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m, q</a:t>
              </a:r>
            </a:p>
          </p:txBody>
        </p:sp>
      </p:grpSp>
      <p:sp>
        <p:nvSpPr>
          <p:cNvPr id="171031" name="Rectangle 32"/>
          <p:cNvSpPr>
            <a:spLocks noChangeArrowheads="1"/>
          </p:cNvSpPr>
          <p:nvPr/>
        </p:nvSpPr>
        <p:spPr bwMode="auto">
          <a:xfrm>
            <a:off x="0" y="3368675"/>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we take the mass m and charge q and spread both uniformly throughout a rotating sphere, the gyromagnetic ratio</a:t>
            </a:r>
          </a:p>
        </p:txBody>
      </p:sp>
      <p:sp>
        <p:nvSpPr>
          <p:cNvPr id="171032" name="Text Box 33"/>
          <p:cNvSpPr txBox="1">
            <a:spLocks noChangeArrowheads="1"/>
          </p:cNvSpPr>
          <p:nvPr/>
        </p:nvSpPr>
        <p:spPr bwMode="auto">
          <a:xfrm>
            <a:off x="609600" y="5105400"/>
            <a:ext cx="4800600" cy="1235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000"/>
              <a:t> increases or decreases</a:t>
            </a:r>
          </a:p>
          <a:p>
            <a:pPr>
              <a:spcBef>
                <a:spcPct val="50000"/>
              </a:spcBef>
              <a:buFontTx/>
              <a:buAutoNum type="alphaUcParenR"/>
            </a:pPr>
            <a:r>
              <a:rPr lang="en-US" sz="3000"/>
              <a:t> remains unchanged</a:t>
            </a:r>
          </a:p>
        </p:txBody>
      </p:sp>
      <p:grpSp>
        <p:nvGrpSpPr>
          <p:cNvPr id="171033" name="Group 50"/>
          <p:cNvGrpSpPr>
            <a:grpSpLocks noChangeAspect="1"/>
          </p:cNvGrpSpPr>
          <p:nvPr/>
        </p:nvGrpSpPr>
        <p:grpSpPr bwMode="auto">
          <a:xfrm>
            <a:off x="5794375" y="4191000"/>
            <a:ext cx="2355850" cy="2667000"/>
            <a:chOff x="6990" y="10325"/>
            <a:chExt cx="1986" cy="2250"/>
          </a:xfrm>
        </p:grpSpPr>
        <p:sp>
          <p:nvSpPr>
            <p:cNvPr id="171034" name="AutoShape 51"/>
            <p:cNvSpPr>
              <a:spLocks noChangeAspect="1" noChangeArrowheads="1"/>
            </p:cNvSpPr>
            <p:nvPr/>
          </p:nvSpPr>
          <p:spPr bwMode="auto">
            <a:xfrm>
              <a:off x="6990" y="10325"/>
              <a:ext cx="1986" cy="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1035" name="Oval 52"/>
            <p:cNvSpPr>
              <a:spLocks noChangeArrowheads="1"/>
            </p:cNvSpPr>
            <p:nvPr/>
          </p:nvSpPr>
          <p:spPr bwMode="auto">
            <a:xfrm>
              <a:off x="7356" y="10670"/>
              <a:ext cx="1620" cy="1620"/>
            </a:xfrm>
            <a:prstGeom prst="ellipse">
              <a:avLst/>
            </a:prstGeom>
            <a:solidFill>
              <a:srgbClr val="FFFFFF"/>
            </a:solidFill>
            <a:ln w="9525">
              <a:solidFill>
                <a:srgbClr val="000000"/>
              </a:solidFill>
              <a:round/>
              <a:headEnd/>
              <a:tailEnd/>
            </a:ln>
          </p:spPr>
          <p:txBody>
            <a:bodyPr/>
            <a:lstStyle/>
            <a:p>
              <a:endParaRPr lang="en-US"/>
            </a:p>
          </p:txBody>
        </p:sp>
        <p:sp>
          <p:nvSpPr>
            <p:cNvPr id="171036" name="Line 53"/>
            <p:cNvSpPr>
              <a:spLocks noChangeShapeType="1"/>
            </p:cNvSpPr>
            <p:nvPr/>
          </p:nvSpPr>
          <p:spPr bwMode="auto">
            <a:xfrm flipV="1">
              <a:off x="8400" y="10402"/>
              <a:ext cx="225" cy="4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037" name="Arc 54"/>
            <p:cNvSpPr>
              <a:spLocks/>
            </p:cNvSpPr>
            <p:nvPr/>
          </p:nvSpPr>
          <p:spPr bwMode="auto">
            <a:xfrm rot="1355239">
              <a:off x="7317" y="11476"/>
              <a:ext cx="1598" cy="270"/>
            </a:xfrm>
            <a:custGeom>
              <a:avLst/>
              <a:gdLst>
                <a:gd name="T0" fmla="*/ 0 w 42632"/>
                <a:gd name="T1" fmla="*/ 0 h 21600"/>
                <a:gd name="T2" fmla="*/ 0 w 42632"/>
                <a:gd name="T3" fmla="*/ 0 h 21600"/>
                <a:gd name="T4" fmla="*/ 0 w 42632"/>
                <a:gd name="T5" fmla="*/ 0 h 21600"/>
                <a:gd name="T6" fmla="*/ 0 60000 65536"/>
                <a:gd name="T7" fmla="*/ 0 60000 65536"/>
                <a:gd name="T8" fmla="*/ 0 60000 65536"/>
                <a:gd name="T9" fmla="*/ 0 w 42632"/>
                <a:gd name="T10" fmla="*/ 0 h 21600"/>
                <a:gd name="T11" fmla="*/ 42632 w 42632"/>
                <a:gd name="T12" fmla="*/ 21600 h 21600"/>
              </a:gdLst>
              <a:ahLst/>
              <a:cxnLst>
                <a:cxn ang="T6">
                  <a:pos x="T0" y="T1"/>
                </a:cxn>
                <a:cxn ang="T7">
                  <a:pos x="T2" y="T3"/>
                </a:cxn>
                <a:cxn ang="T8">
                  <a:pos x="T4" y="T5"/>
                </a:cxn>
              </a:cxnLst>
              <a:rect l="T9" t="T10" r="T11" b="T12"/>
              <a:pathLst>
                <a:path w="42632" h="21600" fill="none" extrusionOk="0">
                  <a:moveTo>
                    <a:pt x="42632" y="3599"/>
                  </a:moveTo>
                  <a:cubicBezTo>
                    <a:pt x="40875" y="13992"/>
                    <a:pt x="31874" y="21599"/>
                    <a:pt x="21334" y="21599"/>
                  </a:cubicBezTo>
                  <a:cubicBezTo>
                    <a:pt x="10709" y="21599"/>
                    <a:pt x="1662" y="13873"/>
                    <a:pt x="0" y="3379"/>
                  </a:cubicBezTo>
                </a:path>
                <a:path w="42632" h="21600" stroke="0" extrusionOk="0">
                  <a:moveTo>
                    <a:pt x="42632" y="3599"/>
                  </a:moveTo>
                  <a:cubicBezTo>
                    <a:pt x="40875" y="13992"/>
                    <a:pt x="31874" y="21599"/>
                    <a:pt x="21334" y="21599"/>
                  </a:cubicBezTo>
                  <a:cubicBezTo>
                    <a:pt x="10709" y="21599"/>
                    <a:pt x="1662" y="13873"/>
                    <a:pt x="0" y="3379"/>
                  </a:cubicBezTo>
                  <a:lnTo>
                    <a:pt x="21334" y="0"/>
                  </a:lnTo>
                  <a:close/>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038" name="Line 55"/>
            <p:cNvSpPr>
              <a:spLocks noChangeShapeType="1"/>
            </p:cNvSpPr>
            <p:nvPr/>
          </p:nvSpPr>
          <p:spPr bwMode="auto">
            <a:xfrm flipH="1">
              <a:off x="7695" y="12211"/>
              <a:ext cx="105" cy="255"/>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1039" name="Arc 56"/>
            <p:cNvSpPr>
              <a:spLocks/>
            </p:cNvSpPr>
            <p:nvPr/>
          </p:nvSpPr>
          <p:spPr bwMode="auto">
            <a:xfrm rot="1581296" flipH="1" flipV="1">
              <a:off x="7628" y="11159"/>
              <a:ext cx="905" cy="375"/>
            </a:xfrm>
            <a:custGeom>
              <a:avLst/>
              <a:gdLst>
                <a:gd name="T0" fmla="*/ 0 w 23938"/>
                <a:gd name="T1" fmla="*/ 0 h 21600"/>
                <a:gd name="T2" fmla="*/ 0 w 23938"/>
                <a:gd name="T3" fmla="*/ 0 h 21600"/>
                <a:gd name="T4" fmla="*/ 0 w 23938"/>
                <a:gd name="T5" fmla="*/ 0 h 21600"/>
                <a:gd name="T6" fmla="*/ 0 60000 65536"/>
                <a:gd name="T7" fmla="*/ 0 60000 65536"/>
                <a:gd name="T8" fmla="*/ 0 60000 65536"/>
                <a:gd name="T9" fmla="*/ 0 w 23938"/>
                <a:gd name="T10" fmla="*/ 0 h 21600"/>
                <a:gd name="T11" fmla="*/ 23938 w 23938"/>
                <a:gd name="T12" fmla="*/ 21600 h 21600"/>
              </a:gdLst>
              <a:ahLst/>
              <a:cxnLst>
                <a:cxn ang="T6">
                  <a:pos x="T0" y="T1"/>
                </a:cxn>
                <a:cxn ang="T7">
                  <a:pos x="T2" y="T3"/>
                </a:cxn>
                <a:cxn ang="T8">
                  <a:pos x="T4" y="T5"/>
                </a:cxn>
              </a:cxnLst>
              <a:rect l="T9" t="T10" r="T11" b="T12"/>
              <a:pathLst>
                <a:path w="23938" h="21600" fill="none" extrusionOk="0">
                  <a:moveTo>
                    <a:pt x="-1" y="2584"/>
                  </a:moveTo>
                  <a:cubicBezTo>
                    <a:pt x="3148" y="888"/>
                    <a:pt x="6669" y="-1"/>
                    <a:pt x="10246" y="-1"/>
                  </a:cubicBezTo>
                  <a:cubicBezTo>
                    <a:pt x="15238" y="-1"/>
                    <a:pt x="20076" y="1729"/>
                    <a:pt x="23937" y="4894"/>
                  </a:cubicBezTo>
                </a:path>
                <a:path w="23938" h="21600" stroke="0" extrusionOk="0">
                  <a:moveTo>
                    <a:pt x="-1" y="2584"/>
                  </a:moveTo>
                  <a:cubicBezTo>
                    <a:pt x="3148" y="888"/>
                    <a:pt x="6669" y="-1"/>
                    <a:pt x="10246" y="-1"/>
                  </a:cubicBezTo>
                  <a:cubicBezTo>
                    <a:pt x="15238" y="-1"/>
                    <a:pt x="20076" y="1729"/>
                    <a:pt x="23937" y="4894"/>
                  </a:cubicBezTo>
                  <a:lnTo>
                    <a:pt x="10246" y="21600"/>
                  </a:lnTo>
                  <a:close/>
                </a:path>
              </a:pathLst>
            </a:custGeom>
            <a:noFill/>
            <a:ln w="9525">
              <a:solidFill>
                <a:srgbClr val="000000"/>
              </a:solidFill>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1040" name="Text Box 57"/>
            <p:cNvSpPr txBox="1">
              <a:spLocks noChangeArrowheads="1"/>
            </p:cNvSpPr>
            <p:nvPr/>
          </p:nvSpPr>
          <p:spPr bwMode="auto">
            <a:xfrm>
              <a:off x="7904" y="11038"/>
              <a:ext cx="883" cy="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a:t>
              </a:r>
              <a:r>
                <a:rPr lang="en-US" sz="1400"/>
                <a:t>m, q</a:t>
              </a:r>
              <a:endParaRPr lang="en-US"/>
            </a:p>
          </p:txBody>
        </p:sp>
      </p:grpSp>
      <p:graphicFrame>
        <p:nvGraphicFramePr>
          <p:cNvPr id="171010" name="Object 2"/>
          <p:cNvGraphicFramePr>
            <a:graphicFrameLocks noChangeAspect="1"/>
          </p:cNvGraphicFramePr>
          <p:nvPr/>
        </p:nvGraphicFramePr>
        <p:xfrm>
          <a:off x="5943600" y="2063750"/>
          <a:ext cx="1447800" cy="1328738"/>
        </p:xfrm>
        <a:graphic>
          <a:graphicData uri="http://schemas.openxmlformats.org/presentationml/2006/ole">
            <mc:AlternateContent xmlns:mc="http://schemas.openxmlformats.org/markup-compatibility/2006">
              <mc:Choice xmlns:v="urn:schemas-microsoft-com:vml" Requires="v">
                <p:oleObj spid="_x0000_s171060" name="Equation" r:id="rId4" imgW="469800" imgH="431640" progId="Equation.3">
                  <p:embed/>
                </p:oleObj>
              </mc:Choice>
              <mc:Fallback>
                <p:oleObj name="Equation" r:id="rId4" imgW="46980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2063750"/>
                        <a:ext cx="1447800" cy="132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9"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145</a:t>
            </a:r>
          </a:p>
        </p:txBody>
      </p:sp>
      <p:sp>
        <p:nvSpPr>
          <p:cNvPr id="173060"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1"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2"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3"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4"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5"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6"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7"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8"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69"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0"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1"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2"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3" name="Rectangle 1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4" name="Rectangle 19"/>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5" name="Rectangle 24"/>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usual classical model of a magnetic moment with orbital angular</a:t>
            </a:r>
            <a:r>
              <a:rPr lang="en-US"/>
              <a:t> </a:t>
            </a:r>
            <a:r>
              <a:rPr lang="en-US" sz="3200"/>
              <a:t>momentum.   </a:t>
            </a:r>
          </a:p>
          <a:p>
            <a:endParaRPr lang="en-US" sz="3200"/>
          </a:p>
        </p:txBody>
      </p:sp>
      <p:sp>
        <p:nvSpPr>
          <p:cNvPr id="173076" name="Rectangle 26"/>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3077" name="Rectangle 27"/>
          <p:cNvSpPr>
            <a:spLocks noChangeArrowheads="1"/>
          </p:cNvSpPr>
          <p:nvPr/>
        </p:nvSpPr>
        <p:spPr bwMode="auto">
          <a:xfrm>
            <a:off x="0" y="2362200"/>
            <a:ext cx="5934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t>Consider the gyromagnetic ratio</a:t>
            </a:r>
          </a:p>
        </p:txBody>
      </p:sp>
      <p:grpSp>
        <p:nvGrpSpPr>
          <p:cNvPr id="173078" name="Group 39"/>
          <p:cNvGrpSpPr>
            <a:grpSpLocks noChangeAspect="1"/>
          </p:cNvGrpSpPr>
          <p:nvPr/>
        </p:nvGrpSpPr>
        <p:grpSpPr bwMode="auto">
          <a:xfrm>
            <a:off x="5791200" y="304800"/>
            <a:ext cx="3581400" cy="2960688"/>
            <a:chOff x="2094" y="11236"/>
            <a:chExt cx="2077" cy="1717"/>
          </a:xfrm>
        </p:grpSpPr>
        <p:sp>
          <p:nvSpPr>
            <p:cNvPr id="173081" name="AutoShape 40"/>
            <p:cNvSpPr>
              <a:spLocks noChangeAspect="1" noChangeArrowheads="1"/>
            </p:cNvSpPr>
            <p:nvPr/>
          </p:nvSpPr>
          <p:spPr bwMode="auto">
            <a:xfrm>
              <a:off x="2094" y="11236"/>
              <a:ext cx="2077" cy="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3082" name="Oval 41"/>
            <p:cNvSpPr>
              <a:spLocks noChangeArrowheads="1"/>
            </p:cNvSpPr>
            <p:nvPr/>
          </p:nvSpPr>
          <p:spPr bwMode="auto">
            <a:xfrm rot="1291046">
              <a:off x="2680" y="11689"/>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3083" name="Line 42"/>
            <p:cNvSpPr>
              <a:spLocks noChangeShapeType="1"/>
            </p:cNvSpPr>
            <p:nvPr/>
          </p:nvSpPr>
          <p:spPr bwMode="auto">
            <a:xfrm>
              <a:off x="3293" y="11929"/>
              <a:ext cx="269" cy="33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3084" name="Text Box 43"/>
            <p:cNvSpPr txBox="1">
              <a:spLocks noChangeArrowheads="1"/>
            </p:cNvSpPr>
            <p:nvPr/>
          </p:nvSpPr>
          <p:spPr bwMode="auto">
            <a:xfrm>
              <a:off x="3493" y="11868"/>
              <a:ext cx="306"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r</a:t>
              </a:r>
              <a:endParaRPr lang="en-US"/>
            </a:p>
          </p:txBody>
        </p:sp>
        <p:sp>
          <p:nvSpPr>
            <p:cNvPr id="173085" name="Text Box 44"/>
            <p:cNvSpPr txBox="1">
              <a:spLocks noChangeArrowheads="1"/>
            </p:cNvSpPr>
            <p:nvPr/>
          </p:nvSpPr>
          <p:spPr bwMode="auto">
            <a:xfrm>
              <a:off x="3389" y="11357"/>
              <a:ext cx="30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i</a:t>
              </a:r>
            </a:p>
          </p:txBody>
        </p:sp>
        <p:sp>
          <p:nvSpPr>
            <p:cNvPr id="173086" name="Line 45"/>
            <p:cNvSpPr>
              <a:spLocks noChangeShapeType="1"/>
            </p:cNvSpPr>
            <p:nvPr/>
          </p:nvSpPr>
          <p:spPr bwMode="auto">
            <a:xfrm>
              <a:off x="3119" y="12133"/>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087" name="Line 46"/>
            <p:cNvSpPr>
              <a:spLocks noChangeShapeType="1"/>
            </p:cNvSpPr>
            <p:nvPr/>
          </p:nvSpPr>
          <p:spPr bwMode="auto">
            <a:xfrm flipH="1" flipV="1">
              <a:off x="3133" y="11640"/>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3088" name="Oval 47"/>
            <p:cNvSpPr>
              <a:spLocks noChangeArrowheads="1"/>
            </p:cNvSpPr>
            <p:nvPr/>
          </p:nvSpPr>
          <p:spPr bwMode="auto">
            <a:xfrm>
              <a:off x="2642" y="11708"/>
              <a:ext cx="143" cy="143"/>
            </a:xfrm>
            <a:prstGeom prst="ellipse">
              <a:avLst/>
            </a:prstGeom>
            <a:solidFill>
              <a:srgbClr val="FFFFFF"/>
            </a:solidFill>
            <a:ln w="9525">
              <a:solidFill>
                <a:srgbClr val="000000"/>
              </a:solidFill>
              <a:round/>
              <a:headEnd/>
              <a:tailEnd/>
            </a:ln>
          </p:spPr>
          <p:txBody>
            <a:bodyPr/>
            <a:lstStyle/>
            <a:p>
              <a:endParaRPr lang="en-US"/>
            </a:p>
          </p:txBody>
        </p:sp>
        <p:sp>
          <p:nvSpPr>
            <p:cNvPr id="173089" name="Text Box 48"/>
            <p:cNvSpPr txBox="1">
              <a:spLocks noChangeArrowheads="1"/>
            </p:cNvSpPr>
            <p:nvPr/>
          </p:nvSpPr>
          <p:spPr bwMode="auto">
            <a:xfrm>
              <a:off x="2224" y="11881"/>
              <a:ext cx="82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m, q</a:t>
              </a:r>
            </a:p>
          </p:txBody>
        </p:sp>
      </p:grpSp>
      <p:sp>
        <p:nvSpPr>
          <p:cNvPr id="173079" name="Rectangle 49"/>
          <p:cNvSpPr>
            <a:spLocks noChangeArrowheads="1"/>
          </p:cNvSpPr>
          <p:nvPr/>
        </p:nvSpPr>
        <p:spPr bwMode="auto">
          <a:xfrm>
            <a:off x="0" y="3200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we double the radius r and double the speed v of the particle, the ratio gamma</a:t>
            </a:r>
          </a:p>
        </p:txBody>
      </p:sp>
      <p:sp>
        <p:nvSpPr>
          <p:cNvPr id="173080" name="Text Box 50"/>
          <p:cNvSpPr txBox="1">
            <a:spLocks noChangeArrowheads="1"/>
          </p:cNvSpPr>
          <p:nvPr/>
        </p:nvSpPr>
        <p:spPr bwMode="auto">
          <a:xfrm>
            <a:off x="762000" y="4572000"/>
            <a:ext cx="48006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 increases</a:t>
            </a:r>
          </a:p>
          <a:p>
            <a:pPr>
              <a:spcBef>
                <a:spcPct val="50000"/>
              </a:spcBef>
              <a:buFontTx/>
              <a:buAutoNum type="alphaUcParenR"/>
            </a:pPr>
            <a:r>
              <a:rPr lang="en-US" sz="3200"/>
              <a:t> decreases</a:t>
            </a:r>
          </a:p>
          <a:p>
            <a:pPr>
              <a:spcBef>
                <a:spcPct val="50000"/>
              </a:spcBef>
              <a:buFontTx/>
              <a:buAutoNum type="alphaUcParenR"/>
            </a:pPr>
            <a:r>
              <a:rPr lang="en-US" sz="3200"/>
              <a:t> remains constant</a:t>
            </a:r>
          </a:p>
        </p:txBody>
      </p:sp>
      <p:graphicFrame>
        <p:nvGraphicFramePr>
          <p:cNvPr id="173058" name="Object 2"/>
          <p:cNvGraphicFramePr>
            <a:graphicFrameLocks noChangeAspect="1"/>
          </p:cNvGraphicFramePr>
          <p:nvPr/>
        </p:nvGraphicFramePr>
        <p:xfrm>
          <a:off x="5943600" y="2063750"/>
          <a:ext cx="1447800" cy="1328738"/>
        </p:xfrm>
        <a:graphic>
          <a:graphicData uri="http://schemas.openxmlformats.org/presentationml/2006/ole">
            <mc:AlternateContent xmlns:mc="http://schemas.openxmlformats.org/markup-compatibility/2006">
              <mc:Choice xmlns:v="urn:schemas-microsoft-com:vml" Requires="v">
                <p:oleObj spid="_x0000_s173100" name="Equation" r:id="rId4" imgW="469800" imgH="431640" progId="Equation.3">
                  <p:embed/>
                </p:oleObj>
              </mc:Choice>
              <mc:Fallback>
                <p:oleObj name="Equation" r:id="rId4" imgW="46980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2063750"/>
                        <a:ext cx="1447800" cy="132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7"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146</a:t>
            </a:r>
          </a:p>
        </p:txBody>
      </p:sp>
      <p:sp>
        <p:nvSpPr>
          <p:cNvPr id="175108"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09"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0"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1"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2"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3"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4"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5"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6"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7"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8"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19"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20"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2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22"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23" name="Rectangle 18"/>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usual classical model of a magnetic moment with orbital angular</a:t>
            </a:r>
            <a:r>
              <a:rPr lang="en-US"/>
              <a:t> </a:t>
            </a:r>
            <a:r>
              <a:rPr lang="en-US" sz="3200"/>
              <a:t>momentum.   </a:t>
            </a:r>
          </a:p>
          <a:p>
            <a:endParaRPr lang="en-US" sz="3200"/>
          </a:p>
        </p:txBody>
      </p:sp>
      <p:sp>
        <p:nvSpPr>
          <p:cNvPr id="175124" name="Rectangle 19"/>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5125" name="Rectangle 21"/>
          <p:cNvSpPr>
            <a:spLocks noChangeArrowheads="1"/>
          </p:cNvSpPr>
          <p:nvPr/>
        </p:nvSpPr>
        <p:spPr bwMode="auto">
          <a:xfrm>
            <a:off x="0" y="2362200"/>
            <a:ext cx="5934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t>Consider the gyromagnetic ratio</a:t>
            </a:r>
          </a:p>
        </p:txBody>
      </p:sp>
      <p:grpSp>
        <p:nvGrpSpPr>
          <p:cNvPr id="175126" name="Group 22"/>
          <p:cNvGrpSpPr>
            <a:grpSpLocks noChangeAspect="1"/>
          </p:cNvGrpSpPr>
          <p:nvPr/>
        </p:nvGrpSpPr>
        <p:grpSpPr bwMode="auto">
          <a:xfrm>
            <a:off x="5562600" y="304800"/>
            <a:ext cx="3581400" cy="2960688"/>
            <a:chOff x="2094" y="11236"/>
            <a:chExt cx="2077" cy="1717"/>
          </a:xfrm>
        </p:grpSpPr>
        <p:sp>
          <p:nvSpPr>
            <p:cNvPr id="175138" name="AutoShape 23"/>
            <p:cNvSpPr>
              <a:spLocks noChangeAspect="1" noChangeArrowheads="1"/>
            </p:cNvSpPr>
            <p:nvPr/>
          </p:nvSpPr>
          <p:spPr bwMode="auto">
            <a:xfrm>
              <a:off x="2094" y="11236"/>
              <a:ext cx="2077" cy="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139" name="Oval 24"/>
            <p:cNvSpPr>
              <a:spLocks noChangeArrowheads="1"/>
            </p:cNvSpPr>
            <p:nvPr/>
          </p:nvSpPr>
          <p:spPr bwMode="auto">
            <a:xfrm rot="1291046">
              <a:off x="2680" y="11689"/>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5140" name="Line 25"/>
            <p:cNvSpPr>
              <a:spLocks noChangeShapeType="1"/>
            </p:cNvSpPr>
            <p:nvPr/>
          </p:nvSpPr>
          <p:spPr bwMode="auto">
            <a:xfrm>
              <a:off x="3293" y="11929"/>
              <a:ext cx="269" cy="33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5141" name="Text Box 26"/>
            <p:cNvSpPr txBox="1">
              <a:spLocks noChangeArrowheads="1"/>
            </p:cNvSpPr>
            <p:nvPr/>
          </p:nvSpPr>
          <p:spPr bwMode="auto">
            <a:xfrm>
              <a:off x="3493" y="11868"/>
              <a:ext cx="306"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r</a:t>
              </a:r>
              <a:endParaRPr lang="en-US"/>
            </a:p>
          </p:txBody>
        </p:sp>
        <p:sp>
          <p:nvSpPr>
            <p:cNvPr id="175142" name="Text Box 27"/>
            <p:cNvSpPr txBox="1">
              <a:spLocks noChangeArrowheads="1"/>
            </p:cNvSpPr>
            <p:nvPr/>
          </p:nvSpPr>
          <p:spPr bwMode="auto">
            <a:xfrm>
              <a:off x="3389" y="11357"/>
              <a:ext cx="30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i</a:t>
              </a:r>
            </a:p>
          </p:txBody>
        </p:sp>
        <p:sp>
          <p:nvSpPr>
            <p:cNvPr id="175143" name="Line 28"/>
            <p:cNvSpPr>
              <a:spLocks noChangeShapeType="1"/>
            </p:cNvSpPr>
            <p:nvPr/>
          </p:nvSpPr>
          <p:spPr bwMode="auto">
            <a:xfrm>
              <a:off x="3119" y="12133"/>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5144" name="Line 29"/>
            <p:cNvSpPr>
              <a:spLocks noChangeShapeType="1"/>
            </p:cNvSpPr>
            <p:nvPr/>
          </p:nvSpPr>
          <p:spPr bwMode="auto">
            <a:xfrm flipH="1" flipV="1">
              <a:off x="3133" y="11640"/>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5145" name="Oval 30"/>
            <p:cNvSpPr>
              <a:spLocks noChangeArrowheads="1"/>
            </p:cNvSpPr>
            <p:nvPr/>
          </p:nvSpPr>
          <p:spPr bwMode="auto">
            <a:xfrm>
              <a:off x="2642" y="11708"/>
              <a:ext cx="143" cy="143"/>
            </a:xfrm>
            <a:prstGeom prst="ellipse">
              <a:avLst/>
            </a:prstGeom>
            <a:solidFill>
              <a:srgbClr val="FFFFFF"/>
            </a:solidFill>
            <a:ln w="9525">
              <a:solidFill>
                <a:srgbClr val="000000"/>
              </a:solidFill>
              <a:round/>
              <a:headEnd/>
              <a:tailEnd/>
            </a:ln>
          </p:spPr>
          <p:txBody>
            <a:bodyPr/>
            <a:lstStyle/>
            <a:p>
              <a:endParaRPr lang="en-US"/>
            </a:p>
          </p:txBody>
        </p:sp>
        <p:sp>
          <p:nvSpPr>
            <p:cNvPr id="175146" name="Text Box 31"/>
            <p:cNvSpPr txBox="1">
              <a:spLocks noChangeArrowheads="1"/>
            </p:cNvSpPr>
            <p:nvPr/>
          </p:nvSpPr>
          <p:spPr bwMode="auto">
            <a:xfrm>
              <a:off x="2224" y="11881"/>
              <a:ext cx="82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m, q</a:t>
              </a:r>
            </a:p>
          </p:txBody>
        </p:sp>
      </p:grpSp>
      <p:sp>
        <p:nvSpPr>
          <p:cNvPr id="175127" name="Rectangle 32"/>
          <p:cNvSpPr>
            <a:spLocks noChangeArrowheads="1"/>
          </p:cNvSpPr>
          <p:nvPr/>
        </p:nvSpPr>
        <p:spPr bwMode="auto">
          <a:xfrm>
            <a:off x="0" y="2957513"/>
            <a:ext cx="914400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we cut the particle in half so that it has half the mass and half the charge (throw away other half),  the ratio </a:t>
            </a:r>
          </a:p>
        </p:txBody>
      </p:sp>
      <p:sp>
        <p:nvSpPr>
          <p:cNvPr id="175128" name="Text Box 33"/>
          <p:cNvSpPr txBox="1">
            <a:spLocks noChangeArrowheads="1"/>
          </p:cNvSpPr>
          <p:nvPr/>
        </p:nvSpPr>
        <p:spPr bwMode="auto">
          <a:xfrm>
            <a:off x="762000" y="4572000"/>
            <a:ext cx="48006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 increases</a:t>
            </a:r>
          </a:p>
          <a:p>
            <a:pPr>
              <a:spcBef>
                <a:spcPct val="50000"/>
              </a:spcBef>
              <a:buFontTx/>
              <a:buAutoNum type="alphaUcParenR"/>
            </a:pPr>
            <a:r>
              <a:rPr lang="en-US" sz="3200"/>
              <a:t> decreases</a:t>
            </a:r>
          </a:p>
          <a:p>
            <a:pPr>
              <a:spcBef>
                <a:spcPct val="50000"/>
              </a:spcBef>
              <a:buFontTx/>
              <a:buAutoNum type="alphaUcParenR"/>
            </a:pPr>
            <a:r>
              <a:rPr lang="en-US" sz="3200"/>
              <a:t> remains constant</a:t>
            </a:r>
          </a:p>
        </p:txBody>
      </p:sp>
      <p:grpSp>
        <p:nvGrpSpPr>
          <p:cNvPr id="175129" name="Group 34"/>
          <p:cNvGrpSpPr>
            <a:grpSpLocks noChangeAspect="1"/>
          </p:cNvGrpSpPr>
          <p:nvPr/>
        </p:nvGrpSpPr>
        <p:grpSpPr bwMode="auto">
          <a:xfrm>
            <a:off x="4800600" y="3581400"/>
            <a:ext cx="4648200" cy="3841750"/>
            <a:chOff x="2094" y="11236"/>
            <a:chExt cx="2077" cy="1717"/>
          </a:xfrm>
        </p:grpSpPr>
        <p:sp>
          <p:nvSpPr>
            <p:cNvPr id="175130" name="AutoShape 35"/>
            <p:cNvSpPr>
              <a:spLocks noChangeAspect="1" noChangeArrowheads="1"/>
            </p:cNvSpPr>
            <p:nvPr/>
          </p:nvSpPr>
          <p:spPr bwMode="auto">
            <a:xfrm>
              <a:off x="2094" y="11236"/>
              <a:ext cx="2077" cy="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5131" name="Oval 36"/>
            <p:cNvSpPr>
              <a:spLocks noChangeArrowheads="1"/>
            </p:cNvSpPr>
            <p:nvPr/>
          </p:nvSpPr>
          <p:spPr bwMode="auto">
            <a:xfrm rot="1291046">
              <a:off x="2692" y="11667"/>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5132" name="Line 37"/>
            <p:cNvSpPr>
              <a:spLocks noChangeShapeType="1"/>
            </p:cNvSpPr>
            <p:nvPr/>
          </p:nvSpPr>
          <p:spPr bwMode="auto">
            <a:xfrm>
              <a:off x="3175" y="12125"/>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5133" name="Line 38"/>
            <p:cNvSpPr>
              <a:spLocks noChangeShapeType="1"/>
            </p:cNvSpPr>
            <p:nvPr/>
          </p:nvSpPr>
          <p:spPr bwMode="auto">
            <a:xfrm flipH="1" flipV="1">
              <a:off x="3149" y="11608"/>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5134" name="Text Box 39"/>
            <p:cNvSpPr txBox="1">
              <a:spLocks noChangeArrowheads="1"/>
            </p:cNvSpPr>
            <p:nvPr/>
          </p:nvSpPr>
          <p:spPr bwMode="auto">
            <a:xfrm>
              <a:off x="2224" y="11881"/>
              <a:ext cx="836" cy="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 m/2,      </a:t>
              </a:r>
            </a:p>
            <a:p>
              <a:r>
                <a:rPr lang="en-US" sz="1600"/>
                <a:t> q/2</a:t>
              </a:r>
              <a:endParaRPr lang="en-US"/>
            </a:p>
          </p:txBody>
        </p:sp>
        <p:grpSp>
          <p:nvGrpSpPr>
            <p:cNvPr id="175135" name="Group 40"/>
            <p:cNvGrpSpPr>
              <a:grpSpLocks/>
            </p:cNvGrpSpPr>
            <p:nvPr/>
          </p:nvGrpSpPr>
          <p:grpSpPr bwMode="auto">
            <a:xfrm>
              <a:off x="2692" y="11667"/>
              <a:ext cx="104" cy="156"/>
              <a:chOff x="2477" y="11484"/>
              <a:chExt cx="143" cy="286"/>
            </a:xfrm>
          </p:grpSpPr>
          <p:sp>
            <p:nvSpPr>
              <p:cNvPr id="175136" name="Arc 41"/>
              <p:cNvSpPr>
                <a:spLocks/>
              </p:cNvSpPr>
              <p:nvPr/>
            </p:nvSpPr>
            <p:spPr bwMode="auto">
              <a:xfrm>
                <a:off x="2477" y="11487"/>
                <a:ext cx="143" cy="283"/>
              </a:xfrm>
              <a:custGeom>
                <a:avLst/>
                <a:gdLst>
                  <a:gd name="T0" fmla="*/ 0 w 21600"/>
                  <a:gd name="T1" fmla="*/ 0 h 42849"/>
                  <a:gd name="T2" fmla="*/ 0 w 21600"/>
                  <a:gd name="T3" fmla="*/ 0 h 42849"/>
                  <a:gd name="T4" fmla="*/ 0 w 21600"/>
                  <a:gd name="T5" fmla="*/ 0 h 42849"/>
                  <a:gd name="T6" fmla="*/ 0 60000 65536"/>
                  <a:gd name="T7" fmla="*/ 0 60000 65536"/>
                  <a:gd name="T8" fmla="*/ 0 60000 65536"/>
                  <a:gd name="T9" fmla="*/ 0 w 21600"/>
                  <a:gd name="T10" fmla="*/ 0 h 42849"/>
                  <a:gd name="T11" fmla="*/ 21600 w 21600"/>
                  <a:gd name="T12" fmla="*/ 42849 h 42849"/>
                </a:gdLst>
                <a:ahLst/>
                <a:cxnLst>
                  <a:cxn ang="T6">
                    <a:pos x="T0" y="T1"/>
                  </a:cxn>
                  <a:cxn ang="T7">
                    <a:pos x="T2" y="T3"/>
                  </a:cxn>
                  <a:cxn ang="T8">
                    <a:pos x="T4" y="T5"/>
                  </a:cxn>
                </a:cxnLst>
                <a:rect l="T9" t="T10" r="T11" b="T12"/>
                <a:pathLst>
                  <a:path w="21600" h="42849" fill="none" extrusionOk="0">
                    <a:moveTo>
                      <a:pt x="3429" y="0"/>
                    </a:moveTo>
                    <a:cubicBezTo>
                      <a:pt x="13900" y="1684"/>
                      <a:pt x="21600" y="10720"/>
                      <a:pt x="21600" y="21326"/>
                    </a:cubicBezTo>
                    <a:cubicBezTo>
                      <a:pt x="21600" y="32550"/>
                      <a:pt x="13002" y="41905"/>
                      <a:pt x="1817" y="42849"/>
                    </a:cubicBezTo>
                  </a:path>
                  <a:path w="21600" h="42849" stroke="0" extrusionOk="0">
                    <a:moveTo>
                      <a:pt x="3429" y="0"/>
                    </a:moveTo>
                    <a:cubicBezTo>
                      <a:pt x="13900" y="1684"/>
                      <a:pt x="21600" y="10720"/>
                      <a:pt x="21600" y="21326"/>
                    </a:cubicBezTo>
                    <a:cubicBezTo>
                      <a:pt x="21600" y="32550"/>
                      <a:pt x="13002" y="41905"/>
                      <a:pt x="1817" y="42849"/>
                    </a:cubicBezTo>
                    <a:lnTo>
                      <a:pt x="0" y="21326"/>
                    </a:lnTo>
                    <a:close/>
                  </a:path>
                </a:pathLst>
              </a:custGeom>
              <a:solidFill>
                <a:srgbClr val="FFFFFF"/>
              </a:solidFill>
              <a:ln w="9525">
                <a:solidFill>
                  <a:srgbClr val="000000"/>
                </a:solidFill>
                <a:round/>
                <a:headEnd/>
                <a:tailEnd/>
              </a:ln>
            </p:spPr>
            <p:txBody>
              <a:bodyPr/>
              <a:lstStyle/>
              <a:p>
                <a:endParaRPr lang="en-US"/>
              </a:p>
            </p:txBody>
          </p:sp>
          <p:sp>
            <p:nvSpPr>
              <p:cNvPr id="175137" name="Line 42"/>
              <p:cNvSpPr>
                <a:spLocks noChangeShapeType="1"/>
              </p:cNvSpPr>
              <p:nvPr/>
            </p:nvSpPr>
            <p:spPr bwMode="auto">
              <a:xfrm>
                <a:off x="2493" y="11484"/>
                <a:ext cx="1" cy="2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graphicFrame>
        <p:nvGraphicFramePr>
          <p:cNvPr id="175106" name="Object 2"/>
          <p:cNvGraphicFramePr>
            <a:graphicFrameLocks noChangeAspect="1"/>
          </p:cNvGraphicFramePr>
          <p:nvPr/>
        </p:nvGraphicFramePr>
        <p:xfrm>
          <a:off x="5943600" y="1905000"/>
          <a:ext cx="1447800" cy="1328738"/>
        </p:xfrm>
        <a:graphic>
          <a:graphicData uri="http://schemas.openxmlformats.org/presentationml/2006/ole">
            <mc:AlternateContent xmlns:mc="http://schemas.openxmlformats.org/markup-compatibility/2006">
              <mc:Choice xmlns:v="urn:schemas-microsoft-com:vml" Requires="v">
                <p:oleObj spid="_x0000_s175157" name="Equation" r:id="rId4" imgW="469800" imgH="431640" progId="Equation.3">
                  <p:embed/>
                </p:oleObj>
              </mc:Choice>
              <mc:Fallback>
                <p:oleObj name="Equation" r:id="rId4" imgW="46980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1905000"/>
                        <a:ext cx="1447800" cy="132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260350" y="163513"/>
            <a:ext cx="8705850" cy="2625725"/>
          </a:xfrm>
        </p:spPr>
        <p:txBody>
          <a:bodyPr/>
          <a:lstStyle/>
          <a:p>
            <a:r>
              <a:rPr lang="en-US">
                <a:solidFill>
                  <a:schemeClr val="tx1"/>
                </a:solidFill>
                <a:latin typeface="Arial" charset="0"/>
                <a:ea typeface="ヒラギノ角ゴ Pro W3" charset="0"/>
                <a:cs typeface="ヒラギノ角ゴ Pro W3" charset="0"/>
              </a:rPr>
              <a:t>Consider three functions f(x) , g(y), and h(z) which obey the equation f(x) + g(y) + h(z) = C = constant. </a:t>
            </a:r>
            <a:r>
              <a:rPr lang="en-US">
                <a:latin typeface="Arial" charset="0"/>
                <a:ea typeface="ヒラギノ角ゴ Pro W3" charset="0"/>
                <a:cs typeface="ヒラギノ角ゴ Pro W3" charset="0"/>
              </a:rPr>
              <a:t>How many of the functions must be constant?</a:t>
            </a:r>
          </a:p>
        </p:txBody>
      </p:sp>
      <p:sp>
        <p:nvSpPr>
          <p:cNvPr id="29699" name="Content Placeholder 2"/>
          <p:cNvSpPr>
            <a:spLocks noGrp="1"/>
          </p:cNvSpPr>
          <p:nvPr>
            <p:ph idx="1"/>
          </p:nvPr>
        </p:nvSpPr>
        <p:spPr>
          <a:xfrm>
            <a:off x="173038" y="3744913"/>
            <a:ext cx="8815387" cy="2952750"/>
          </a:xfrm>
        </p:spPr>
        <p:txBody>
          <a:bodyPr/>
          <a:lstStyle/>
          <a:p>
            <a:r>
              <a:rPr lang="en-US" sz="3600">
                <a:latin typeface="Lucida Grande" charset="0"/>
                <a:ea typeface="ヒラギノ角ゴ Pro W3" charset="0"/>
                <a:cs typeface="ヒラギノ角ゴ Pro W3" charset="0"/>
              </a:rPr>
              <a:t>A) f, g, and h must all be constants. </a:t>
            </a:r>
          </a:p>
          <a:p>
            <a:r>
              <a:rPr lang="en-US" sz="3600">
                <a:latin typeface="Lucida Grande" charset="0"/>
                <a:ea typeface="ヒラギノ角ゴ Pro W3" charset="0"/>
                <a:cs typeface="ヒラギノ角ゴ Pro W3" charset="0"/>
              </a:rPr>
              <a:t>B) One of f, g, and h, must be a constant.</a:t>
            </a:r>
          </a:p>
          <a:p>
            <a:r>
              <a:rPr lang="en-US" sz="3600">
                <a:latin typeface="Lucida Grande" charset="0"/>
                <a:ea typeface="ヒラギノ角ゴ Pro W3" charset="0"/>
                <a:cs typeface="ヒラギノ角ゴ Pro W3" charset="0"/>
              </a:rPr>
              <a:t>C) Two of f, g, and h must be constants.</a:t>
            </a:r>
          </a:p>
        </p:txBody>
      </p:sp>
      <p:sp>
        <p:nvSpPr>
          <p:cNvPr id="2970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81</a:t>
            </a:r>
          </a:p>
        </p:txBody>
      </p:sp>
    </p:spTree>
  </p:cSld>
  <p:clrMapOvr>
    <a:masterClrMapping/>
  </p:clrMapOvr>
  <p:transition xmlns:p14="http://schemas.microsoft.com/office/powerpoint/2010/mai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5"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147</a:t>
            </a:r>
          </a:p>
        </p:txBody>
      </p:sp>
      <p:sp>
        <p:nvSpPr>
          <p:cNvPr id="177156"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57"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58"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59"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0"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1"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2"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3"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4"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5"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6"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7"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8"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69"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70"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71" name="Rectangle 18"/>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usual classical model of a magnetic moment with orbital angular</a:t>
            </a:r>
            <a:r>
              <a:rPr lang="en-US"/>
              <a:t> </a:t>
            </a:r>
            <a:r>
              <a:rPr lang="en-US" sz="3200"/>
              <a:t>momentum.   </a:t>
            </a:r>
          </a:p>
          <a:p>
            <a:endParaRPr lang="en-US" sz="3200"/>
          </a:p>
        </p:txBody>
      </p:sp>
      <p:sp>
        <p:nvSpPr>
          <p:cNvPr id="177172" name="Rectangle 19"/>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77173" name="Rectangle 21"/>
          <p:cNvSpPr>
            <a:spLocks noChangeArrowheads="1"/>
          </p:cNvSpPr>
          <p:nvPr/>
        </p:nvSpPr>
        <p:spPr bwMode="auto">
          <a:xfrm>
            <a:off x="0" y="2362200"/>
            <a:ext cx="59340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t>Consider the gyromagnetic ratio</a:t>
            </a:r>
          </a:p>
        </p:txBody>
      </p:sp>
      <p:grpSp>
        <p:nvGrpSpPr>
          <p:cNvPr id="177174" name="Group 22"/>
          <p:cNvGrpSpPr>
            <a:grpSpLocks noChangeAspect="1"/>
          </p:cNvGrpSpPr>
          <p:nvPr/>
        </p:nvGrpSpPr>
        <p:grpSpPr bwMode="auto">
          <a:xfrm>
            <a:off x="5562600" y="457200"/>
            <a:ext cx="3581400" cy="2960688"/>
            <a:chOff x="2094" y="11236"/>
            <a:chExt cx="2077" cy="1717"/>
          </a:xfrm>
        </p:grpSpPr>
        <p:sp>
          <p:nvSpPr>
            <p:cNvPr id="177193" name="AutoShape 23"/>
            <p:cNvSpPr>
              <a:spLocks noChangeAspect="1" noChangeArrowheads="1"/>
            </p:cNvSpPr>
            <p:nvPr/>
          </p:nvSpPr>
          <p:spPr bwMode="auto">
            <a:xfrm>
              <a:off x="2094" y="11236"/>
              <a:ext cx="2077" cy="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194" name="Oval 24"/>
            <p:cNvSpPr>
              <a:spLocks noChangeArrowheads="1"/>
            </p:cNvSpPr>
            <p:nvPr/>
          </p:nvSpPr>
          <p:spPr bwMode="auto">
            <a:xfrm rot="1291046">
              <a:off x="2680" y="11689"/>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7195" name="Line 25"/>
            <p:cNvSpPr>
              <a:spLocks noChangeShapeType="1"/>
            </p:cNvSpPr>
            <p:nvPr/>
          </p:nvSpPr>
          <p:spPr bwMode="auto">
            <a:xfrm>
              <a:off x="3293" y="11929"/>
              <a:ext cx="269" cy="33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7196" name="Text Box 26"/>
            <p:cNvSpPr txBox="1">
              <a:spLocks noChangeArrowheads="1"/>
            </p:cNvSpPr>
            <p:nvPr/>
          </p:nvSpPr>
          <p:spPr bwMode="auto">
            <a:xfrm>
              <a:off x="3493" y="11868"/>
              <a:ext cx="306" cy="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1600"/>
                <a:t>r</a:t>
              </a:r>
              <a:endParaRPr lang="en-US"/>
            </a:p>
          </p:txBody>
        </p:sp>
        <p:sp>
          <p:nvSpPr>
            <p:cNvPr id="177197" name="Text Box 27"/>
            <p:cNvSpPr txBox="1">
              <a:spLocks noChangeArrowheads="1"/>
            </p:cNvSpPr>
            <p:nvPr/>
          </p:nvSpPr>
          <p:spPr bwMode="auto">
            <a:xfrm>
              <a:off x="3389" y="11357"/>
              <a:ext cx="306"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i</a:t>
              </a:r>
            </a:p>
          </p:txBody>
        </p:sp>
        <p:sp>
          <p:nvSpPr>
            <p:cNvPr id="177198" name="Line 28"/>
            <p:cNvSpPr>
              <a:spLocks noChangeShapeType="1"/>
            </p:cNvSpPr>
            <p:nvPr/>
          </p:nvSpPr>
          <p:spPr bwMode="auto">
            <a:xfrm>
              <a:off x="3119" y="12133"/>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99" name="Line 29"/>
            <p:cNvSpPr>
              <a:spLocks noChangeShapeType="1"/>
            </p:cNvSpPr>
            <p:nvPr/>
          </p:nvSpPr>
          <p:spPr bwMode="auto">
            <a:xfrm flipH="1" flipV="1">
              <a:off x="3133" y="11640"/>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200" name="Oval 30"/>
            <p:cNvSpPr>
              <a:spLocks noChangeArrowheads="1"/>
            </p:cNvSpPr>
            <p:nvPr/>
          </p:nvSpPr>
          <p:spPr bwMode="auto">
            <a:xfrm>
              <a:off x="2642" y="11708"/>
              <a:ext cx="143" cy="143"/>
            </a:xfrm>
            <a:prstGeom prst="ellipse">
              <a:avLst/>
            </a:prstGeom>
            <a:solidFill>
              <a:srgbClr val="FFFFFF"/>
            </a:solidFill>
            <a:ln w="9525">
              <a:solidFill>
                <a:srgbClr val="000000"/>
              </a:solidFill>
              <a:round/>
              <a:headEnd/>
              <a:tailEnd/>
            </a:ln>
          </p:spPr>
          <p:txBody>
            <a:bodyPr/>
            <a:lstStyle/>
            <a:p>
              <a:endParaRPr lang="en-US"/>
            </a:p>
          </p:txBody>
        </p:sp>
        <p:sp>
          <p:nvSpPr>
            <p:cNvPr id="177201" name="Text Box 31"/>
            <p:cNvSpPr txBox="1">
              <a:spLocks noChangeArrowheads="1"/>
            </p:cNvSpPr>
            <p:nvPr/>
          </p:nvSpPr>
          <p:spPr bwMode="auto">
            <a:xfrm>
              <a:off x="2224" y="11881"/>
              <a:ext cx="824" cy="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m, q</a:t>
              </a:r>
            </a:p>
          </p:txBody>
        </p:sp>
      </p:grpSp>
      <p:sp>
        <p:nvSpPr>
          <p:cNvPr id="177175" name="Rectangle 32"/>
          <p:cNvSpPr>
            <a:spLocks noChangeArrowheads="1"/>
          </p:cNvSpPr>
          <p:nvPr/>
        </p:nvSpPr>
        <p:spPr bwMode="auto">
          <a:xfrm>
            <a:off x="0" y="3124200"/>
            <a:ext cx="91440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we cut the particle in half, keep both halves, with different radii and speeds but in the same plane, same sense of rotation, the gyromagnetic ratio </a:t>
            </a:r>
          </a:p>
        </p:txBody>
      </p:sp>
      <p:sp>
        <p:nvSpPr>
          <p:cNvPr id="177176" name="Text Box 33"/>
          <p:cNvSpPr txBox="1">
            <a:spLocks noChangeArrowheads="1"/>
          </p:cNvSpPr>
          <p:nvPr/>
        </p:nvSpPr>
        <p:spPr bwMode="auto">
          <a:xfrm>
            <a:off x="685800" y="4937125"/>
            <a:ext cx="48006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000"/>
              <a:t> increases</a:t>
            </a:r>
          </a:p>
          <a:p>
            <a:pPr>
              <a:spcBef>
                <a:spcPct val="50000"/>
              </a:spcBef>
              <a:buFontTx/>
              <a:buAutoNum type="alphaUcParenR"/>
            </a:pPr>
            <a:r>
              <a:rPr lang="en-US" sz="3000"/>
              <a:t> decreases</a:t>
            </a:r>
          </a:p>
          <a:p>
            <a:pPr>
              <a:spcBef>
                <a:spcPct val="50000"/>
              </a:spcBef>
              <a:buFontTx/>
              <a:buAutoNum type="alphaUcParenR"/>
            </a:pPr>
            <a:r>
              <a:rPr lang="en-US" sz="3000"/>
              <a:t> remains constant</a:t>
            </a:r>
          </a:p>
        </p:txBody>
      </p:sp>
      <p:grpSp>
        <p:nvGrpSpPr>
          <p:cNvPr id="177177" name="Group 43"/>
          <p:cNvGrpSpPr>
            <a:grpSpLocks noChangeAspect="1"/>
          </p:cNvGrpSpPr>
          <p:nvPr/>
        </p:nvGrpSpPr>
        <p:grpSpPr bwMode="auto">
          <a:xfrm>
            <a:off x="4800600" y="4495800"/>
            <a:ext cx="3962400" cy="2663825"/>
            <a:chOff x="1944" y="11236"/>
            <a:chExt cx="2227" cy="1496"/>
          </a:xfrm>
        </p:grpSpPr>
        <p:sp>
          <p:nvSpPr>
            <p:cNvPr id="177178" name="AutoShape 44"/>
            <p:cNvSpPr>
              <a:spLocks noChangeAspect="1" noChangeArrowheads="1"/>
            </p:cNvSpPr>
            <p:nvPr/>
          </p:nvSpPr>
          <p:spPr bwMode="auto">
            <a:xfrm>
              <a:off x="1944" y="11236"/>
              <a:ext cx="2227" cy="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77179" name="Oval 45"/>
            <p:cNvSpPr>
              <a:spLocks noChangeArrowheads="1"/>
            </p:cNvSpPr>
            <p:nvPr/>
          </p:nvSpPr>
          <p:spPr bwMode="auto">
            <a:xfrm rot="1291046">
              <a:off x="2680" y="11689"/>
              <a:ext cx="1227" cy="495"/>
            </a:xfrm>
            <a:prstGeom prst="ellipse">
              <a:avLst/>
            </a:prstGeom>
            <a:solidFill>
              <a:srgbClr val="FFFFFF"/>
            </a:solidFill>
            <a:ln w="15875">
              <a:solidFill>
                <a:srgbClr val="000000"/>
              </a:solidFill>
              <a:round/>
              <a:headEnd/>
              <a:tailEnd/>
            </a:ln>
          </p:spPr>
          <p:txBody>
            <a:bodyPr/>
            <a:lstStyle/>
            <a:p>
              <a:endParaRPr lang="en-US"/>
            </a:p>
          </p:txBody>
        </p:sp>
        <p:sp>
          <p:nvSpPr>
            <p:cNvPr id="177180" name="Line 46"/>
            <p:cNvSpPr>
              <a:spLocks noChangeShapeType="1"/>
            </p:cNvSpPr>
            <p:nvPr/>
          </p:nvSpPr>
          <p:spPr bwMode="auto">
            <a:xfrm>
              <a:off x="3119" y="12133"/>
              <a:ext cx="228" cy="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81" name="Line 47"/>
            <p:cNvSpPr>
              <a:spLocks noChangeShapeType="1"/>
            </p:cNvSpPr>
            <p:nvPr/>
          </p:nvSpPr>
          <p:spPr bwMode="auto">
            <a:xfrm flipH="1" flipV="1">
              <a:off x="3133" y="11640"/>
              <a:ext cx="107" cy="27"/>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82" name="Text Box 48"/>
            <p:cNvSpPr txBox="1">
              <a:spLocks noChangeArrowheads="1"/>
            </p:cNvSpPr>
            <p:nvPr/>
          </p:nvSpPr>
          <p:spPr bwMode="auto">
            <a:xfrm>
              <a:off x="2243" y="12076"/>
              <a:ext cx="633"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a:t>
              </a:r>
              <a:r>
                <a:rPr lang="en-US" sz="1400"/>
                <a:t>m/2,      </a:t>
              </a:r>
            </a:p>
            <a:p>
              <a:r>
                <a:rPr lang="en-US" sz="1400"/>
                <a:t> q/2</a:t>
              </a:r>
              <a:endParaRPr lang="en-US"/>
            </a:p>
          </p:txBody>
        </p:sp>
        <p:grpSp>
          <p:nvGrpSpPr>
            <p:cNvPr id="177183" name="Group 49"/>
            <p:cNvGrpSpPr>
              <a:grpSpLocks/>
            </p:cNvGrpSpPr>
            <p:nvPr/>
          </p:nvGrpSpPr>
          <p:grpSpPr bwMode="auto">
            <a:xfrm>
              <a:off x="2680" y="11728"/>
              <a:ext cx="104" cy="156"/>
              <a:chOff x="2477" y="11484"/>
              <a:chExt cx="143" cy="286"/>
            </a:xfrm>
          </p:grpSpPr>
          <p:sp>
            <p:nvSpPr>
              <p:cNvPr id="177191" name="Arc 50"/>
              <p:cNvSpPr>
                <a:spLocks/>
              </p:cNvSpPr>
              <p:nvPr/>
            </p:nvSpPr>
            <p:spPr bwMode="auto">
              <a:xfrm>
                <a:off x="2477" y="11487"/>
                <a:ext cx="143" cy="283"/>
              </a:xfrm>
              <a:custGeom>
                <a:avLst/>
                <a:gdLst>
                  <a:gd name="T0" fmla="*/ 0 w 21600"/>
                  <a:gd name="T1" fmla="*/ 0 h 42849"/>
                  <a:gd name="T2" fmla="*/ 0 w 21600"/>
                  <a:gd name="T3" fmla="*/ 0 h 42849"/>
                  <a:gd name="T4" fmla="*/ 0 w 21600"/>
                  <a:gd name="T5" fmla="*/ 0 h 42849"/>
                  <a:gd name="T6" fmla="*/ 0 60000 65536"/>
                  <a:gd name="T7" fmla="*/ 0 60000 65536"/>
                  <a:gd name="T8" fmla="*/ 0 60000 65536"/>
                  <a:gd name="T9" fmla="*/ 0 w 21600"/>
                  <a:gd name="T10" fmla="*/ 0 h 42849"/>
                  <a:gd name="T11" fmla="*/ 21600 w 21600"/>
                  <a:gd name="T12" fmla="*/ 42849 h 42849"/>
                </a:gdLst>
                <a:ahLst/>
                <a:cxnLst>
                  <a:cxn ang="T6">
                    <a:pos x="T0" y="T1"/>
                  </a:cxn>
                  <a:cxn ang="T7">
                    <a:pos x="T2" y="T3"/>
                  </a:cxn>
                  <a:cxn ang="T8">
                    <a:pos x="T4" y="T5"/>
                  </a:cxn>
                </a:cxnLst>
                <a:rect l="T9" t="T10" r="T11" b="T12"/>
                <a:pathLst>
                  <a:path w="21600" h="42849" fill="none" extrusionOk="0">
                    <a:moveTo>
                      <a:pt x="3429" y="0"/>
                    </a:moveTo>
                    <a:cubicBezTo>
                      <a:pt x="13900" y="1684"/>
                      <a:pt x="21600" y="10720"/>
                      <a:pt x="21600" y="21326"/>
                    </a:cubicBezTo>
                    <a:cubicBezTo>
                      <a:pt x="21600" y="32550"/>
                      <a:pt x="13002" y="41905"/>
                      <a:pt x="1817" y="42849"/>
                    </a:cubicBezTo>
                  </a:path>
                  <a:path w="21600" h="42849" stroke="0" extrusionOk="0">
                    <a:moveTo>
                      <a:pt x="3429" y="0"/>
                    </a:moveTo>
                    <a:cubicBezTo>
                      <a:pt x="13900" y="1684"/>
                      <a:pt x="21600" y="10720"/>
                      <a:pt x="21600" y="21326"/>
                    </a:cubicBezTo>
                    <a:cubicBezTo>
                      <a:pt x="21600" y="32550"/>
                      <a:pt x="13002" y="41905"/>
                      <a:pt x="1817" y="42849"/>
                    </a:cubicBezTo>
                    <a:lnTo>
                      <a:pt x="0" y="21326"/>
                    </a:lnTo>
                    <a:close/>
                  </a:path>
                </a:pathLst>
              </a:custGeom>
              <a:solidFill>
                <a:srgbClr val="FFFFFF"/>
              </a:solidFill>
              <a:ln w="9525">
                <a:solidFill>
                  <a:srgbClr val="000000"/>
                </a:solidFill>
                <a:round/>
                <a:headEnd/>
                <a:tailEnd/>
              </a:ln>
            </p:spPr>
            <p:txBody>
              <a:bodyPr/>
              <a:lstStyle/>
              <a:p>
                <a:endParaRPr lang="en-US"/>
              </a:p>
            </p:txBody>
          </p:sp>
          <p:sp>
            <p:nvSpPr>
              <p:cNvPr id="177192" name="Line 51"/>
              <p:cNvSpPr>
                <a:spLocks noChangeShapeType="1"/>
              </p:cNvSpPr>
              <p:nvPr/>
            </p:nvSpPr>
            <p:spPr bwMode="auto">
              <a:xfrm>
                <a:off x="2493" y="11484"/>
                <a:ext cx="1" cy="2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77184" name="Oval 52"/>
            <p:cNvSpPr>
              <a:spLocks noChangeArrowheads="1"/>
            </p:cNvSpPr>
            <p:nvPr/>
          </p:nvSpPr>
          <p:spPr bwMode="auto">
            <a:xfrm rot="1291046">
              <a:off x="2421" y="11586"/>
              <a:ext cx="1734" cy="706"/>
            </a:xfrm>
            <a:prstGeom prst="ellipse">
              <a:avLst/>
            </a:prstGeom>
            <a:noFill/>
            <a:ln w="1587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7185" name="Line 53"/>
            <p:cNvSpPr>
              <a:spLocks noChangeShapeType="1"/>
            </p:cNvSpPr>
            <p:nvPr/>
          </p:nvSpPr>
          <p:spPr bwMode="auto">
            <a:xfrm>
              <a:off x="3145" y="12260"/>
              <a:ext cx="196" cy="7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77186" name="Line 54"/>
            <p:cNvSpPr>
              <a:spLocks noChangeShapeType="1"/>
            </p:cNvSpPr>
            <p:nvPr/>
          </p:nvSpPr>
          <p:spPr bwMode="auto">
            <a:xfrm flipH="1" flipV="1">
              <a:off x="3033" y="11494"/>
              <a:ext cx="162" cy="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nvGrpSpPr>
            <p:cNvPr id="177187" name="Group 55"/>
            <p:cNvGrpSpPr>
              <a:grpSpLocks/>
            </p:cNvGrpSpPr>
            <p:nvPr/>
          </p:nvGrpSpPr>
          <p:grpSpPr bwMode="auto">
            <a:xfrm flipH="1">
              <a:off x="2784" y="12074"/>
              <a:ext cx="104" cy="156"/>
              <a:chOff x="2477" y="11484"/>
              <a:chExt cx="143" cy="286"/>
            </a:xfrm>
          </p:grpSpPr>
          <p:sp>
            <p:nvSpPr>
              <p:cNvPr id="177189" name="Arc 56"/>
              <p:cNvSpPr>
                <a:spLocks/>
              </p:cNvSpPr>
              <p:nvPr/>
            </p:nvSpPr>
            <p:spPr bwMode="auto">
              <a:xfrm>
                <a:off x="2477" y="11487"/>
                <a:ext cx="143" cy="283"/>
              </a:xfrm>
              <a:custGeom>
                <a:avLst/>
                <a:gdLst>
                  <a:gd name="T0" fmla="*/ 0 w 21600"/>
                  <a:gd name="T1" fmla="*/ 0 h 42849"/>
                  <a:gd name="T2" fmla="*/ 0 w 21600"/>
                  <a:gd name="T3" fmla="*/ 0 h 42849"/>
                  <a:gd name="T4" fmla="*/ 0 w 21600"/>
                  <a:gd name="T5" fmla="*/ 0 h 42849"/>
                  <a:gd name="T6" fmla="*/ 0 60000 65536"/>
                  <a:gd name="T7" fmla="*/ 0 60000 65536"/>
                  <a:gd name="T8" fmla="*/ 0 60000 65536"/>
                  <a:gd name="T9" fmla="*/ 0 w 21600"/>
                  <a:gd name="T10" fmla="*/ 0 h 42849"/>
                  <a:gd name="T11" fmla="*/ 21600 w 21600"/>
                  <a:gd name="T12" fmla="*/ 42849 h 42849"/>
                </a:gdLst>
                <a:ahLst/>
                <a:cxnLst>
                  <a:cxn ang="T6">
                    <a:pos x="T0" y="T1"/>
                  </a:cxn>
                  <a:cxn ang="T7">
                    <a:pos x="T2" y="T3"/>
                  </a:cxn>
                  <a:cxn ang="T8">
                    <a:pos x="T4" y="T5"/>
                  </a:cxn>
                </a:cxnLst>
                <a:rect l="T9" t="T10" r="T11" b="T12"/>
                <a:pathLst>
                  <a:path w="21600" h="42849" fill="none" extrusionOk="0">
                    <a:moveTo>
                      <a:pt x="3429" y="0"/>
                    </a:moveTo>
                    <a:cubicBezTo>
                      <a:pt x="13900" y="1684"/>
                      <a:pt x="21600" y="10720"/>
                      <a:pt x="21600" y="21326"/>
                    </a:cubicBezTo>
                    <a:cubicBezTo>
                      <a:pt x="21600" y="32550"/>
                      <a:pt x="13002" y="41905"/>
                      <a:pt x="1817" y="42849"/>
                    </a:cubicBezTo>
                  </a:path>
                  <a:path w="21600" h="42849" stroke="0" extrusionOk="0">
                    <a:moveTo>
                      <a:pt x="3429" y="0"/>
                    </a:moveTo>
                    <a:cubicBezTo>
                      <a:pt x="13900" y="1684"/>
                      <a:pt x="21600" y="10720"/>
                      <a:pt x="21600" y="21326"/>
                    </a:cubicBezTo>
                    <a:cubicBezTo>
                      <a:pt x="21600" y="32550"/>
                      <a:pt x="13002" y="41905"/>
                      <a:pt x="1817" y="42849"/>
                    </a:cubicBezTo>
                    <a:lnTo>
                      <a:pt x="0" y="21326"/>
                    </a:lnTo>
                    <a:close/>
                  </a:path>
                </a:pathLst>
              </a:custGeom>
              <a:solidFill>
                <a:srgbClr val="FFFFFF"/>
              </a:solidFill>
              <a:ln w="9525">
                <a:solidFill>
                  <a:srgbClr val="000000"/>
                </a:solidFill>
                <a:round/>
                <a:headEnd/>
                <a:tailEnd/>
              </a:ln>
            </p:spPr>
            <p:txBody>
              <a:bodyPr/>
              <a:lstStyle/>
              <a:p>
                <a:endParaRPr lang="en-US"/>
              </a:p>
            </p:txBody>
          </p:sp>
          <p:sp>
            <p:nvSpPr>
              <p:cNvPr id="177190" name="Line 57"/>
              <p:cNvSpPr>
                <a:spLocks noChangeShapeType="1"/>
              </p:cNvSpPr>
              <p:nvPr/>
            </p:nvSpPr>
            <p:spPr bwMode="auto">
              <a:xfrm>
                <a:off x="2493" y="11484"/>
                <a:ext cx="1" cy="28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77188" name="Text Box 58"/>
            <p:cNvSpPr txBox="1">
              <a:spLocks noChangeArrowheads="1"/>
            </p:cNvSpPr>
            <p:nvPr/>
          </p:nvSpPr>
          <p:spPr bwMode="auto">
            <a:xfrm>
              <a:off x="1944" y="11343"/>
              <a:ext cx="633"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 </a:t>
              </a:r>
              <a:r>
                <a:rPr lang="en-US" sz="1400"/>
                <a:t>m/2,      </a:t>
              </a:r>
            </a:p>
            <a:p>
              <a:r>
                <a:rPr lang="en-US" sz="1400"/>
                <a:t> q/2</a:t>
              </a:r>
              <a:endParaRPr lang="en-US"/>
            </a:p>
          </p:txBody>
        </p:sp>
      </p:grpSp>
      <p:graphicFrame>
        <p:nvGraphicFramePr>
          <p:cNvPr id="177154" name="Object 2"/>
          <p:cNvGraphicFramePr>
            <a:graphicFrameLocks noChangeAspect="1"/>
          </p:cNvGraphicFramePr>
          <p:nvPr/>
        </p:nvGraphicFramePr>
        <p:xfrm>
          <a:off x="5943600" y="1981200"/>
          <a:ext cx="1447800" cy="1328738"/>
        </p:xfrm>
        <a:graphic>
          <a:graphicData uri="http://schemas.openxmlformats.org/presentationml/2006/ole">
            <mc:AlternateContent xmlns:mc="http://schemas.openxmlformats.org/markup-compatibility/2006">
              <mc:Choice xmlns:v="urn:schemas-microsoft-com:vml" Requires="v">
                <p:oleObj spid="_x0000_s177212" name="Equation" r:id="rId4" imgW="469800" imgH="431640" progId="Equation.3">
                  <p:embed/>
                </p:oleObj>
              </mc:Choice>
              <mc:Fallback>
                <p:oleObj name="Equation" r:id="rId4" imgW="469800" imgH="43164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1981200"/>
                        <a:ext cx="1447800" cy="13287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3" name="TextBox 1"/>
          <p:cNvSpPr txBox="1">
            <a:spLocks noChangeArrowheads="1"/>
          </p:cNvSpPr>
          <p:nvPr/>
        </p:nvSpPr>
        <p:spPr bwMode="auto">
          <a:xfrm>
            <a:off x="355600" y="163513"/>
            <a:ext cx="8083550" cy="621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Given the classical formula</a:t>
            </a:r>
          </a:p>
          <a:p>
            <a:endParaRPr lang="en-US" sz="800"/>
          </a:p>
          <a:p>
            <a:endParaRPr lang="en-US" sz="800"/>
          </a:p>
          <a:p>
            <a:endParaRPr lang="en-US" sz="800"/>
          </a:p>
          <a:p>
            <a:r>
              <a:rPr lang="en-US" sz="3400"/>
              <a:t>What pattern would you expect to see for a thin beam of neutral atoms passing through a Stern-Gerlach device?</a:t>
            </a:r>
          </a:p>
          <a:p>
            <a:endParaRPr lang="en-US" sz="3400"/>
          </a:p>
          <a:p>
            <a:pPr>
              <a:buFontTx/>
              <a:buAutoNum type="alphaUcParenR"/>
            </a:pPr>
            <a:r>
              <a:rPr lang="en-US" sz="3400"/>
              <a:t>1 beam spot  (if the atoms are neutral)</a:t>
            </a:r>
          </a:p>
          <a:p>
            <a:pPr>
              <a:buFontTx/>
              <a:buAutoNum type="alphaUcParenR"/>
            </a:pPr>
            <a:r>
              <a:rPr lang="en-US" sz="3400"/>
              <a:t> A continuous smear</a:t>
            </a:r>
          </a:p>
          <a:p>
            <a:pPr>
              <a:buFontTx/>
              <a:buAutoNum type="alphaUcParenR"/>
            </a:pPr>
            <a:r>
              <a:rPr lang="en-US" sz="3400"/>
              <a:t> An ODD number of spots</a:t>
            </a:r>
          </a:p>
          <a:p>
            <a:pPr>
              <a:buFontTx/>
              <a:buAutoNum type="alphaUcParenR"/>
            </a:pPr>
            <a:r>
              <a:rPr lang="en-US" sz="3400"/>
              <a:t> Any number of spots</a:t>
            </a:r>
          </a:p>
          <a:p>
            <a:pPr>
              <a:buFontTx/>
              <a:buAutoNum type="alphaUcParenR"/>
            </a:pPr>
            <a:r>
              <a:rPr lang="en-US" sz="3400"/>
              <a:t> ??!</a:t>
            </a:r>
          </a:p>
          <a:p>
            <a:endParaRPr lang="en-US" sz="3400"/>
          </a:p>
        </p:txBody>
      </p:sp>
      <p:graphicFrame>
        <p:nvGraphicFramePr>
          <p:cNvPr id="179202" name="Object 2"/>
          <p:cNvGraphicFramePr>
            <a:graphicFrameLocks noChangeAspect="1"/>
          </p:cNvGraphicFramePr>
          <p:nvPr/>
        </p:nvGraphicFramePr>
        <p:xfrm>
          <a:off x="5829300" y="123825"/>
          <a:ext cx="2449513" cy="985838"/>
        </p:xfrm>
        <a:graphic>
          <a:graphicData uri="http://schemas.openxmlformats.org/presentationml/2006/ole">
            <mc:AlternateContent xmlns:mc="http://schemas.openxmlformats.org/markup-compatibility/2006">
              <mc:Choice xmlns:v="urn:schemas-microsoft-com:vml" Requires="v">
                <p:oleObj spid="_x0000_s179214" name="Equation" r:id="rId4" imgW="1041400" imgH="419100" progId="Equation.3">
                  <p:embed/>
                </p:oleObj>
              </mc:Choice>
              <mc:Fallback>
                <p:oleObj name="Equation" r:id="rId4" imgW="1041400" imgH="419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29300" y="123825"/>
                        <a:ext cx="2449513" cy="985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TextBox 1"/>
          <p:cNvSpPr txBox="1">
            <a:spLocks noChangeArrowheads="1"/>
          </p:cNvSpPr>
          <p:nvPr/>
        </p:nvSpPr>
        <p:spPr bwMode="auto">
          <a:xfrm>
            <a:off x="215900" y="593725"/>
            <a:ext cx="8662988"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800"/>
              <a:t>Do you plan on coming to Tutorial this afternoon? (On spin, angular momentum, and probabilities)</a:t>
            </a:r>
          </a:p>
          <a:p>
            <a:endParaRPr lang="en-US" sz="3800"/>
          </a:p>
          <a:p>
            <a:pPr>
              <a:buFontTx/>
              <a:buAutoNum type="alphaUcParenR"/>
            </a:pPr>
            <a:r>
              <a:rPr lang="en-US" sz="3800"/>
              <a:t>Yes, at 3 PM</a:t>
            </a:r>
          </a:p>
          <a:p>
            <a:pPr>
              <a:buFontTx/>
              <a:buAutoNum type="alphaUcParenR"/>
            </a:pPr>
            <a:r>
              <a:rPr lang="en-US" sz="3800"/>
              <a:t>Yes, at 4 PM</a:t>
            </a:r>
          </a:p>
          <a:p>
            <a:pPr>
              <a:buFontTx/>
              <a:buAutoNum type="alphaUcParenR"/>
            </a:pPr>
            <a:r>
              <a:rPr lang="en-US" sz="3800"/>
              <a:t>Maybe, I</a:t>
            </a:r>
            <a:r>
              <a:rPr lang="ja-JP" altLang="en-US" sz="3800"/>
              <a:t>’</a:t>
            </a:r>
            <a:r>
              <a:rPr lang="en-US" sz="3800"/>
              <a:t>ll try...</a:t>
            </a:r>
          </a:p>
          <a:p>
            <a:pPr>
              <a:buFontTx/>
              <a:buAutoNum type="alphaUcParenR"/>
            </a:pPr>
            <a:r>
              <a:rPr lang="en-US" sz="3800"/>
              <a:t>Sorry, can</a:t>
            </a:r>
            <a:r>
              <a:rPr lang="ja-JP" altLang="en-US" sz="3800"/>
              <a:t>’</a:t>
            </a:r>
            <a:r>
              <a:rPr lang="en-US" sz="3800"/>
              <a:t>t make it today</a:t>
            </a:r>
          </a:p>
        </p:txBody>
      </p:sp>
    </p:spTree>
  </p:cSld>
  <p:clrMapOvr>
    <a:masterClrMapping/>
  </p:clrMapOvr>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149</a:t>
            </a:r>
          </a:p>
        </p:txBody>
      </p:sp>
      <p:sp>
        <p:nvSpPr>
          <p:cNvPr id="183301"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2"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3"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4"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5"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6"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7"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8"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09"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0"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1"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2"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3"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4"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5"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6" name="Rectangle 19"/>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7" name="Rectangle 42"/>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In spin space, the basis states (eigenstates of S</a:t>
            </a:r>
            <a:r>
              <a:rPr lang="en-US" sz="3200" baseline="30000"/>
              <a:t>2</a:t>
            </a:r>
            <a:r>
              <a:rPr lang="en-US" sz="3200"/>
              <a:t>, </a:t>
            </a:r>
          </a:p>
          <a:p>
            <a:r>
              <a:rPr lang="en-US" sz="3200"/>
              <a:t> </a:t>
            </a:r>
          </a:p>
          <a:p>
            <a:r>
              <a:rPr lang="en-US" sz="3200"/>
              <a:t>S</a:t>
            </a:r>
            <a:r>
              <a:rPr lang="en-US" sz="3200" baseline="-25000"/>
              <a:t>z</a:t>
            </a:r>
            <a:r>
              <a:rPr lang="en-US" sz="3200"/>
              <a:t> ) are orthogonal:                   </a:t>
            </a:r>
            <a:r>
              <a:rPr lang="en-US"/>
              <a:t>  </a:t>
            </a:r>
          </a:p>
        </p:txBody>
      </p:sp>
      <p:sp>
        <p:nvSpPr>
          <p:cNvPr id="183318" name="Rectangle 4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19" name="Rectangle 45"/>
          <p:cNvSpPr>
            <a:spLocks noChangeArrowheads="1"/>
          </p:cNvSpPr>
          <p:nvPr/>
        </p:nvSpPr>
        <p:spPr bwMode="auto">
          <a:xfrm>
            <a:off x="304800" y="1752600"/>
            <a:ext cx="8305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en-US" sz="3200">
                <a:solidFill>
                  <a:schemeClr val="accent2"/>
                </a:solidFill>
              </a:rPr>
              <a:t>Are the following matrix elements zero or non-zero?</a:t>
            </a:r>
          </a:p>
        </p:txBody>
      </p:sp>
      <p:sp>
        <p:nvSpPr>
          <p:cNvPr id="183320" name="Rectangle 4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3321" name="Rectangle 48"/>
          <p:cNvSpPr>
            <a:spLocks noChangeArrowheads="1"/>
          </p:cNvSpPr>
          <p:nvPr/>
        </p:nvSpPr>
        <p:spPr bwMode="auto">
          <a:xfrm>
            <a:off x="304800" y="4191000"/>
            <a:ext cx="7239000" cy="2041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342900" indent="-342900">
              <a:buFontTx/>
              <a:buAutoNum type="alphaUcParenR"/>
            </a:pPr>
            <a:r>
              <a:rPr lang="en-US" sz="3200"/>
              <a:t> Both are zero	</a:t>
            </a:r>
          </a:p>
          <a:p>
            <a:pPr marL="342900" indent="-342900"/>
            <a:r>
              <a:rPr lang="en-US" sz="3200"/>
              <a:t>B) Neither are zero		</a:t>
            </a:r>
          </a:p>
          <a:p>
            <a:pPr marL="342900" indent="-342900"/>
            <a:r>
              <a:rPr lang="en-US" sz="3200"/>
              <a:t>C) The first is zero; second is non-zero</a:t>
            </a:r>
          </a:p>
          <a:p>
            <a:pPr marL="342900" indent="-342900"/>
            <a:r>
              <a:rPr lang="en-US" sz="3200"/>
              <a:t>D) The first is non-zero; second is zero</a:t>
            </a:r>
          </a:p>
        </p:txBody>
      </p:sp>
      <p:graphicFrame>
        <p:nvGraphicFramePr>
          <p:cNvPr id="183298" name="Object 2"/>
          <p:cNvGraphicFramePr>
            <a:graphicFrameLocks noChangeAspect="1"/>
          </p:cNvGraphicFramePr>
          <p:nvPr/>
        </p:nvGraphicFramePr>
        <p:xfrm>
          <a:off x="3810000" y="728663"/>
          <a:ext cx="2438400" cy="992187"/>
        </p:xfrm>
        <a:graphic>
          <a:graphicData uri="http://schemas.openxmlformats.org/presentationml/2006/ole">
            <mc:AlternateContent xmlns:mc="http://schemas.openxmlformats.org/markup-compatibility/2006">
              <mc:Choice xmlns:v="urn:schemas-microsoft-com:vml" Requires="v">
                <p:oleObj spid="_x0000_s183340" name="Equation" r:id="rId4" imgW="685800" imgH="279360" progId="Equation.3">
                  <p:embed/>
                </p:oleObj>
              </mc:Choice>
              <mc:Fallback>
                <p:oleObj name="Equation" r:id="rId4" imgW="685800" imgH="27936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0" y="728663"/>
                        <a:ext cx="2438400" cy="992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83299" name="Object 3"/>
          <p:cNvGraphicFramePr>
            <a:graphicFrameLocks noChangeAspect="1"/>
          </p:cNvGraphicFramePr>
          <p:nvPr/>
        </p:nvGraphicFramePr>
        <p:xfrm>
          <a:off x="1371600" y="2819400"/>
          <a:ext cx="6172200" cy="1233488"/>
        </p:xfrm>
        <a:graphic>
          <a:graphicData uri="http://schemas.openxmlformats.org/presentationml/2006/ole">
            <mc:AlternateContent xmlns:mc="http://schemas.openxmlformats.org/markup-compatibility/2006">
              <mc:Choice xmlns:v="urn:schemas-microsoft-com:vml" Requires="v">
                <p:oleObj spid="_x0000_s183341" name="Equation" r:id="rId6" imgW="1523880" imgH="304560" progId="Equation.3">
                  <p:embed/>
                </p:oleObj>
              </mc:Choice>
              <mc:Fallback>
                <p:oleObj name="Equation" r:id="rId6" imgW="1523880" imgH="30456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71600" y="2819400"/>
                        <a:ext cx="6172200" cy="1233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51"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151</a:t>
            </a:r>
          </a:p>
        </p:txBody>
      </p:sp>
      <p:sp>
        <p:nvSpPr>
          <p:cNvPr id="185352"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3"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4"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5"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6"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7"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8"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59"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0"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1"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2"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3"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4"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5"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6"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7"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8"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69"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0" name="Rectangle 22"/>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1" name="Rectangle 24"/>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2" name="Rectangle 25"/>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3" name="Rectangle 27"/>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4" name="Rectangle 2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5" name="Rectangle 30"/>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5376" name="Rectangle 37"/>
          <p:cNvSpPr>
            <a:spLocks noChangeArrowheads="1"/>
          </p:cNvSpPr>
          <p:nvPr/>
        </p:nvSpPr>
        <p:spPr bwMode="auto">
          <a:xfrm>
            <a:off x="0" y="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raising operator operating on the up and down spin states: </a:t>
            </a:r>
          </a:p>
        </p:txBody>
      </p:sp>
      <p:sp>
        <p:nvSpPr>
          <p:cNvPr id="185377" name="Rectangle 4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5346" name="Object 2"/>
          <p:cNvGraphicFramePr>
            <a:graphicFrameLocks noChangeAspect="1"/>
          </p:cNvGraphicFramePr>
          <p:nvPr/>
        </p:nvGraphicFramePr>
        <p:xfrm>
          <a:off x="1041400" y="1219200"/>
          <a:ext cx="6737350" cy="1114425"/>
        </p:xfrm>
        <a:graphic>
          <a:graphicData uri="http://schemas.openxmlformats.org/presentationml/2006/ole">
            <mc:AlternateContent xmlns:mc="http://schemas.openxmlformats.org/markup-compatibility/2006">
              <mc:Choice xmlns:v="urn:schemas-microsoft-com:vml" Requires="v">
                <p:oleObj spid="_x0000_s185427" name="Equation" r:id="rId4" imgW="1688760" imgH="279360" progId="Equation.3">
                  <p:embed/>
                </p:oleObj>
              </mc:Choice>
              <mc:Fallback>
                <p:oleObj name="Equation" r:id="rId4" imgW="1688760" imgH="27936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1400" y="1219200"/>
                        <a:ext cx="6737350" cy="1114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85378" name="Rectangle 42"/>
          <p:cNvSpPr>
            <a:spLocks noChangeArrowheads="1"/>
          </p:cNvSpPr>
          <p:nvPr/>
        </p:nvSpPr>
        <p:spPr bwMode="auto">
          <a:xfrm>
            <a:off x="228600" y="2439988"/>
            <a:ext cx="80756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What is the matrix form of the operator S</a:t>
            </a:r>
            <a:r>
              <a:rPr lang="en-US" sz="3200" baseline="-25000">
                <a:solidFill>
                  <a:schemeClr val="accent2"/>
                </a:solidFill>
              </a:rPr>
              <a:t>+</a:t>
            </a:r>
            <a:r>
              <a:rPr lang="en-US" sz="3200">
                <a:solidFill>
                  <a:schemeClr val="accent2"/>
                </a:solidFill>
              </a:rPr>
              <a:t> ? </a:t>
            </a:r>
          </a:p>
        </p:txBody>
      </p:sp>
      <p:sp>
        <p:nvSpPr>
          <p:cNvPr id="185379" name="Text Box 43"/>
          <p:cNvSpPr txBox="1">
            <a:spLocks noChangeArrowheads="1"/>
          </p:cNvSpPr>
          <p:nvPr/>
        </p:nvSpPr>
        <p:spPr bwMode="auto">
          <a:xfrm>
            <a:off x="0" y="3352800"/>
            <a:ext cx="868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C)</a:t>
            </a:r>
          </a:p>
        </p:txBody>
      </p:sp>
      <p:sp>
        <p:nvSpPr>
          <p:cNvPr id="185380" name="Rectangle 45"/>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5347" name="Object 3"/>
          <p:cNvGraphicFramePr>
            <a:graphicFrameLocks noChangeAspect="1"/>
          </p:cNvGraphicFramePr>
          <p:nvPr/>
        </p:nvGraphicFramePr>
        <p:xfrm>
          <a:off x="685800" y="3200400"/>
          <a:ext cx="1752600" cy="1312863"/>
        </p:xfrm>
        <a:graphic>
          <a:graphicData uri="http://schemas.openxmlformats.org/presentationml/2006/ole">
            <mc:AlternateContent xmlns:mc="http://schemas.openxmlformats.org/markup-compatibility/2006">
              <mc:Choice xmlns:v="urn:schemas-microsoft-com:vml" Requires="v">
                <p:oleObj spid="_x0000_s185428" name="Equation" r:id="rId6" imgW="583920" imgH="457200" progId="Equation.3">
                  <p:embed/>
                </p:oleObj>
              </mc:Choice>
              <mc:Fallback>
                <p:oleObj name="Equation" r:id="rId6" imgW="583920" imgH="457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3200400"/>
                        <a:ext cx="1752600" cy="13128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85381" name="Rectangle 4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5348" name="Object 4"/>
          <p:cNvGraphicFramePr>
            <a:graphicFrameLocks noChangeAspect="1"/>
          </p:cNvGraphicFramePr>
          <p:nvPr/>
        </p:nvGraphicFramePr>
        <p:xfrm>
          <a:off x="3846513" y="3200400"/>
          <a:ext cx="1831975" cy="1371600"/>
        </p:xfrm>
        <a:graphic>
          <a:graphicData uri="http://schemas.openxmlformats.org/presentationml/2006/ole">
            <mc:AlternateContent xmlns:mc="http://schemas.openxmlformats.org/markup-compatibility/2006">
              <mc:Choice xmlns:v="urn:schemas-microsoft-com:vml" Requires="v">
                <p:oleObj spid="_x0000_s185429" name="Equation" r:id="rId8" imgW="583920" imgH="457200" progId="Equation.3">
                  <p:embed/>
                </p:oleObj>
              </mc:Choice>
              <mc:Fallback>
                <p:oleObj name="Equation" r:id="rId8" imgW="583920" imgH="4572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46513" y="3200400"/>
                        <a:ext cx="1831975"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85382"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5349" name="Object 5"/>
          <p:cNvGraphicFramePr>
            <a:graphicFrameLocks noChangeAspect="1"/>
          </p:cNvGraphicFramePr>
          <p:nvPr/>
        </p:nvGraphicFramePr>
        <p:xfrm>
          <a:off x="6892925" y="3200400"/>
          <a:ext cx="1911350" cy="1431925"/>
        </p:xfrm>
        <a:graphic>
          <a:graphicData uri="http://schemas.openxmlformats.org/presentationml/2006/ole">
            <mc:AlternateContent xmlns:mc="http://schemas.openxmlformats.org/markup-compatibility/2006">
              <mc:Choice xmlns:v="urn:schemas-microsoft-com:vml" Requires="v">
                <p:oleObj spid="_x0000_s185430" name="Equation" r:id="rId10" imgW="583920" imgH="457200" progId="Equation.3">
                  <p:embed/>
                </p:oleObj>
              </mc:Choice>
              <mc:Fallback>
                <p:oleObj name="Equation" r:id="rId10" imgW="583920" imgH="4572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92925" y="3200400"/>
                        <a:ext cx="1911350" cy="1431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85383" name="Text Box 53"/>
          <p:cNvSpPr txBox="1">
            <a:spLocks noChangeArrowheads="1"/>
          </p:cNvSpPr>
          <p:nvPr/>
        </p:nvSpPr>
        <p:spPr bwMode="auto">
          <a:xfrm>
            <a:off x="0" y="5105400"/>
            <a:ext cx="8686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D)                        E) None of these</a:t>
            </a:r>
          </a:p>
        </p:txBody>
      </p:sp>
      <p:sp>
        <p:nvSpPr>
          <p:cNvPr id="185384" name="Rectangle 55"/>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5350" name="Object 6"/>
          <p:cNvGraphicFramePr>
            <a:graphicFrameLocks noChangeAspect="1"/>
          </p:cNvGraphicFramePr>
          <p:nvPr/>
        </p:nvGraphicFramePr>
        <p:xfrm>
          <a:off x="747713" y="4876800"/>
          <a:ext cx="1785937" cy="1431925"/>
        </p:xfrm>
        <a:graphic>
          <a:graphicData uri="http://schemas.openxmlformats.org/presentationml/2006/ole">
            <mc:AlternateContent xmlns:mc="http://schemas.openxmlformats.org/markup-compatibility/2006">
              <mc:Choice xmlns:v="urn:schemas-microsoft-com:vml" Requires="v">
                <p:oleObj spid="_x0000_s185431" name="Equation" r:id="rId12" imgW="545760" imgH="457200" progId="Equation.3">
                  <p:embed/>
                </p:oleObj>
              </mc:Choice>
              <mc:Fallback>
                <p:oleObj name="Equation" r:id="rId12" imgW="545760" imgH="4572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7713" y="4876800"/>
                        <a:ext cx="1785937" cy="1431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5"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152</a:t>
            </a:r>
          </a:p>
        </p:txBody>
      </p:sp>
      <p:sp>
        <p:nvSpPr>
          <p:cNvPr id="187396"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397"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398"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399"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0"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1"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2"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3"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4"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5"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6"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7"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8"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09"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0"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1"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3"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4"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5"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6"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7"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8"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19"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0"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1" name="Rectangle 32"/>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2" name="Rectangle 3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3" name="Rectangle 36"/>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4"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7425" name="Rectangle 41"/>
          <p:cNvSpPr>
            <a:spLocks noChangeArrowheads="1"/>
          </p:cNvSpPr>
          <p:nvPr/>
        </p:nvSpPr>
        <p:spPr bwMode="auto">
          <a:xfrm>
            <a:off x="228600" y="2511931"/>
            <a:ext cx="6799323"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dirty="0">
                <a:solidFill>
                  <a:schemeClr val="accent2"/>
                </a:solidFill>
              </a:rPr>
              <a:t>Is the raising operator S</a:t>
            </a:r>
            <a:r>
              <a:rPr lang="en-US" sz="3200" baseline="-25000" dirty="0">
                <a:solidFill>
                  <a:schemeClr val="accent2"/>
                </a:solidFill>
              </a:rPr>
              <a:t>+</a:t>
            </a:r>
            <a:r>
              <a:rPr lang="en-US" sz="3200" dirty="0">
                <a:solidFill>
                  <a:schemeClr val="accent2"/>
                </a:solidFill>
              </a:rPr>
              <a:t> </a:t>
            </a:r>
            <a:r>
              <a:rPr lang="en-US" sz="3200" dirty="0" err="1" smtClean="0">
                <a:solidFill>
                  <a:schemeClr val="accent2"/>
                </a:solidFill>
              </a:rPr>
              <a:t>Hermitian</a:t>
            </a:r>
            <a:r>
              <a:rPr lang="en-US" sz="3200" dirty="0">
                <a:solidFill>
                  <a:schemeClr val="accent2"/>
                </a:solidFill>
              </a:rPr>
              <a:t>?</a:t>
            </a:r>
            <a:r>
              <a:rPr lang="en-US" dirty="0"/>
              <a:t> </a:t>
            </a:r>
          </a:p>
        </p:txBody>
      </p:sp>
      <p:sp>
        <p:nvSpPr>
          <p:cNvPr id="187426" name="Text Box 42"/>
          <p:cNvSpPr txBox="1">
            <a:spLocks noChangeArrowheads="1"/>
          </p:cNvSpPr>
          <p:nvPr/>
        </p:nvSpPr>
        <p:spPr bwMode="auto">
          <a:xfrm>
            <a:off x="381000" y="3505200"/>
            <a:ext cx="6172200" cy="204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Yes, always</a:t>
            </a:r>
          </a:p>
          <a:p>
            <a:pPr>
              <a:spcBef>
                <a:spcPct val="50000"/>
              </a:spcBef>
              <a:buFontTx/>
              <a:buAutoNum type="alphaUcParenR"/>
            </a:pPr>
            <a:r>
              <a:rPr lang="en-US" sz="3200"/>
              <a:t> No, never</a:t>
            </a:r>
          </a:p>
          <a:p>
            <a:pPr>
              <a:spcBef>
                <a:spcPct val="50000"/>
              </a:spcBef>
              <a:buFontTx/>
              <a:buAutoNum type="alphaUcParenR"/>
            </a:pPr>
            <a:r>
              <a:rPr lang="en-US" sz="3200"/>
              <a:t> Sometimes</a:t>
            </a:r>
          </a:p>
        </p:txBody>
      </p:sp>
      <p:sp>
        <p:nvSpPr>
          <p:cNvPr id="187427" name="Rectangle 43"/>
          <p:cNvSpPr>
            <a:spLocks noChangeArrowheads="1"/>
          </p:cNvSpPr>
          <p:nvPr/>
        </p:nvSpPr>
        <p:spPr bwMode="auto">
          <a:xfrm>
            <a:off x="0" y="0"/>
            <a:ext cx="91440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The raising operator is </a:t>
            </a:r>
            <a:br>
              <a:rPr lang="en-US" sz="3200"/>
            </a:br>
            <a:endParaRPr lang="en-US" sz="3200"/>
          </a:p>
          <a:p>
            <a:r>
              <a:rPr lang="en-US" sz="3200">
                <a:solidFill>
                  <a:schemeClr val="accent2"/>
                </a:solidFill>
              </a:rPr>
              <a:t>S</a:t>
            </a:r>
            <a:r>
              <a:rPr lang="en-US" sz="3200" baseline="-25000">
                <a:solidFill>
                  <a:schemeClr val="accent2"/>
                </a:solidFill>
              </a:rPr>
              <a:t>+</a:t>
            </a:r>
            <a:r>
              <a:rPr lang="en-US" sz="3200">
                <a:solidFill>
                  <a:schemeClr val="accent2"/>
                </a:solidFill>
              </a:rPr>
              <a:t> =</a:t>
            </a:r>
            <a:endParaRPr lang="en-US" sz="3200"/>
          </a:p>
          <a:p>
            <a:endParaRPr lang="en-US" sz="3200"/>
          </a:p>
        </p:txBody>
      </p:sp>
      <p:graphicFrame>
        <p:nvGraphicFramePr>
          <p:cNvPr id="187394" name="Object 2"/>
          <p:cNvGraphicFramePr>
            <a:graphicFrameLocks noChangeAspect="1"/>
          </p:cNvGraphicFramePr>
          <p:nvPr/>
        </p:nvGraphicFramePr>
        <p:xfrm>
          <a:off x="1116013" y="546100"/>
          <a:ext cx="1831975" cy="1371600"/>
        </p:xfrm>
        <a:graphic>
          <a:graphicData uri="http://schemas.openxmlformats.org/presentationml/2006/ole">
            <mc:AlternateContent xmlns:mc="http://schemas.openxmlformats.org/markup-compatibility/2006">
              <mc:Choice xmlns:v="urn:schemas-microsoft-com:vml" Requires="v">
                <p:oleObj spid="_x0000_s187438" name="Equation" r:id="rId4" imgW="583920" imgH="457200" progId="Equation.3">
                  <p:embed/>
                </p:oleObj>
              </mc:Choice>
              <mc:Fallback>
                <p:oleObj name="Equation" r:id="rId4" imgW="583920" imgH="457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6013" y="546100"/>
                        <a:ext cx="1831975" cy="1371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7"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150</a:t>
            </a:r>
          </a:p>
        </p:txBody>
      </p:sp>
      <p:sp>
        <p:nvSpPr>
          <p:cNvPr id="189448"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49"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0"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1"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2"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3"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4"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5"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6"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7"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8"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59"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0"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2"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3"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4"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5" name="Rectangle 2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6" name="Rectangle 26"/>
          <p:cNvSpPr>
            <a:spLocks noChangeArrowheads="1"/>
          </p:cNvSpPr>
          <p:nvPr/>
        </p:nvSpPr>
        <p:spPr bwMode="auto">
          <a:xfrm>
            <a:off x="0" y="0"/>
            <a:ext cx="6183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 spin ½ particle in the spin state              </a:t>
            </a:r>
            <a:r>
              <a:rPr lang="en-US"/>
              <a:t> </a:t>
            </a:r>
          </a:p>
        </p:txBody>
      </p:sp>
      <p:sp>
        <p:nvSpPr>
          <p:cNvPr id="189467"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68" name="Rectangle 29"/>
          <p:cNvSpPr>
            <a:spLocks noChangeArrowheads="1"/>
          </p:cNvSpPr>
          <p:nvPr/>
        </p:nvSpPr>
        <p:spPr bwMode="auto">
          <a:xfrm>
            <a:off x="26988" y="1739900"/>
            <a:ext cx="904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 measurement of S</a:t>
            </a:r>
            <a:r>
              <a:rPr lang="en-US" sz="3200" baseline="-25000"/>
              <a:t>z</a:t>
            </a:r>
            <a:r>
              <a:rPr lang="en-US" sz="3200"/>
              <a:t> is made.  </a:t>
            </a:r>
            <a:r>
              <a:rPr lang="en-US" sz="3200">
                <a:solidFill>
                  <a:schemeClr val="accent2"/>
                </a:solidFill>
              </a:rPr>
              <a:t>What is the probability that the value of S</a:t>
            </a:r>
            <a:r>
              <a:rPr lang="en-US" sz="3200" baseline="-25000">
                <a:solidFill>
                  <a:schemeClr val="accent2"/>
                </a:solidFill>
              </a:rPr>
              <a:t>z</a:t>
            </a:r>
            <a:r>
              <a:rPr lang="en-US" sz="3200">
                <a:solidFill>
                  <a:schemeClr val="accent2"/>
                </a:solidFill>
              </a:rPr>
              <a:t> will be </a:t>
            </a:r>
            <a:r>
              <a:rPr lang="en-US" sz="3200">
                <a:latin typeface="Lucida Grande" charset="0"/>
                <a:ea typeface="ＭＳ Ｐゴシック" charset="0"/>
                <a:cs typeface="ＭＳ Ｐゴシック" charset="0"/>
              </a:rPr>
              <a:t>ħ/2</a:t>
            </a:r>
            <a:r>
              <a:rPr lang="en-US" sz="3200">
                <a:solidFill>
                  <a:schemeClr val="accent2"/>
                </a:solidFill>
              </a:rPr>
              <a:t>?</a:t>
            </a:r>
            <a:r>
              <a:rPr lang="en-US">
                <a:solidFill>
                  <a:schemeClr val="accent2"/>
                </a:solidFill>
              </a:rPr>
              <a:t> </a:t>
            </a:r>
          </a:p>
        </p:txBody>
      </p:sp>
      <p:sp>
        <p:nvSpPr>
          <p:cNvPr id="189469" name="Rectangle 31"/>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70" name="Rectangle 3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71" name="Text Box 34"/>
          <p:cNvSpPr txBox="1">
            <a:spLocks noChangeArrowheads="1"/>
          </p:cNvSpPr>
          <p:nvPr/>
        </p:nvSpPr>
        <p:spPr bwMode="auto">
          <a:xfrm>
            <a:off x="95250" y="3402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C)</a:t>
            </a:r>
          </a:p>
        </p:txBody>
      </p:sp>
      <p:sp>
        <p:nvSpPr>
          <p:cNvPr id="189472" name="Rectangle 36"/>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73" name="Rectangle 3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89474" name="Text Box 39"/>
          <p:cNvSpPr txBox="1">
            <a:spLocks noChangeArrowheads="1"/>
          </p:cNvSpPr>
          <p:nvPr/>
        </p:nvSpPr>
        <p:spPr bwMode="auto">
          <a:xfrm>
            <a:off x="95250" y="4926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D)                        E) None of these</a:t>
            </a:r>
          </a:p>
        </p:txBody>
      </p:sp>
      <p:sp>
        <p:nvSpPr>
          <p:cNvPr id="189475" name="Rectangle 4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89442" name="Object 2"/>
          <p:cNvGraphicFramePr>
            <a:graphicFrameLocks noChangeAspect="1"/>
          </p:cNvGraphicFramePr>
          <p:nvPr/>
        </p:nvGraphicFramePr>
        <p:xfrm>
          <a:off x="2274888" y="576263"/>
          <a:ext cx="3468687" cy="1227137"/>
        </p:xfrm>
        <a:graphic>
          <a:graphicData uri="http://schemas.openxmlformats.org/presentationml/2006/ole">
            <mc:AlternateContent xmlns:mc="http://schemas.openxmlformats.org/markup-compatibility/2006">
              <mc:Choice xmlns:v="urn:schemas-microsoft-com:vml" Requires="v">
                <p:oleObj spid="_x0000_s189518" name="Equation" r:id="rId4" imgW="1219200" imgH="431800" progId="Equation.3">
                  <p:embed/>
                </p:oleObj>
              </mc:Choice>
              <mc:Fallback>
                <p:oleObj name="Equation" r:id="rId4" imgW="12192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576263"/>
                        <a:ext cx="3468687"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89443" name="Object 3"/>
          <p:cNvGraphicFramePr>
            <a:graphicFrameLocks noChangeAspect="1"/>
          </p:cNvGraphicFramePr>
          <p:nvPr/>
        </p:nvGraphicFramePr>
        <p:xfrm>
          <a:off x="812800" y="3178175"/>
          <a:ext cx="1993900" cy="995363"/>
        </p:xfrm>
        <a:graphic>
          <a:graphicData uri="http://schemas.openxmlformats.org/presentationml/2006/ole">
            <mc:AlternateContent xmlns:mc="http://schemas.openxmlformats.org/markup-compatibility/2006">
              <mc:Choice xmlns:v="urn:schemas-microsoft-com:vml" Requires="v">
                <p:oleObj spid="_x0000_s189519" name="Equation" r:id="rId6" imgW="584200" imgH="292100" progId="Equation.3">
                  <p:embed/>
                </p:oleObj>
              </mc:Choice>
              <mc:Fallback>
                <p:oleObj name="Equation" r:id="rId6" imgW="584200" imgH="2921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800" y="3178175"/>
                        <a:ext cx="1993900"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89444" name="Object 4"/>
          <p:cNvGraphicFramePr>
            <a:graphicFrameLocks noChangeAspect="1"/>
          </p:cNvGraphicFramePr>
          <p:nvPr/>
        </p:nvGraphicFramePr>
        <p:xfrm>
          <a:off x="3816350" y="3251200"/>
          <a:ext cx="1390650" cy="884238"/>
        </p:xfrm>
        <a:graphic>
          <a:graphicData uri="http://schemas.openxmlformats.org/presentationml/2006/ole">
            <mc:AlternateContent xmlns:mc="http://schemas.openxmlformats.org/markup-compatibility/2006">
              <mc:Choice xmlns:v="urn:schemas-microsoft-com:vml" Requires="v">
                <p:oleObj spid="_x0000_s189520" name="Equation" r:id="rId8" imgW="419100" imgH="266700" progId="Equation.3">
                  <p:embed/>
                </p:oleObj>
              </mc:Choice>
              <mc:Fallback>
                <p:oleObj name="Equation" r:id="rId8" imgW="419100" imgH="2667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6350" y="3251200"/>
                        <a:ext cx="139065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89445" name="Object 5"/>
          <p:cNvGraphicFramePr>
            <a:graphicFrameLocks noChangeAspect="1"/>
          </p:cNvGraphicFramePr>
          <p:nvPr/>
        </p:nvGraphicFramePr>
        <p:xfrm>
          <a:off x="6823075" y="3167063"/>
          <a:ext cx="2122488" cy="996950"/>
        </p:xfrm>
        <a:graphic>
          <a:graphicData uri="http://schemas.openxmlformats.org/presentationml/2006/ole">
            <mc:AlternateContent xmlns:mc="http://schemas.openxmlformats.org/markup-compatibility/2006">
              <mc:Choice xmlns:v="urn:schemas-microsoft-com:vml" Requires="v">
                <p:oleObj spid="_x0000_s189521" name="Equation" r:id="rId10" imgW="622300" imgH="292100" progId="Equation.3">
                  <p:embed/>
                </p:oleObj>
              </mc:Choice>
              <mc:Fallback>
                <p:oleObj name="Equation" r:id="rId10" imgW="622300" imgH="2921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23075" y="3167063"/>
                        <a:ext cx="2122488"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89446" name="Object 6"/>
          <p:cNvGraphicFramePr>
            <a:graphicFrameLocks noChangeAspect="1"/>
          </p:cNvGraphicFramePr>
          <p:nvPr/>
        </p:nvGraphicFramePr>
        <p:xfrm>
          <a:off x="900113" y="4816475"/>
          <a:ext cx="1819275" cy="996950"/>
        </p:xfrm>
        <a:graphic>
          <a:graphicData uri="http://schemas.openxmlformats.org/presentationml/2006/ole">
            <mc:AlternateContent xmlns:mc="http://schemas.openxmlformats.org/markup-compatibility/2006">
              <mc:Choice xmlns:v="urn:schemas-microsoft-com:vml" Requires="v">
                <p:oleObj spid="_x0000_s189522" name="Equation" r:id="rId12" imgW="533400" imgH="292100" progId="Equation.3">
                  <p:embed/>
                </p:oleObj>
              </mc:Choice>
              <mc:Fallback>
                <p:oleObj name="Equation" r:id="rId12" imgW="533400" imgH="2921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00113" y="4816475"/>
                        <a:ext cx="1819275"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5"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150</a:t>
            </a:r>
          </a:p>
        </p:txBody>
      </p:sp>
      <p:sp>
        <p:nvSpPr>
          <p:cNvPr id="191496"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497"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498"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499"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0"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1"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2"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3"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4"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5"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6"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7"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8"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09"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0"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1"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2"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3" name="Rectangle 2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4" name="Rectangle 26"/>
          <p:cNvSpPr>
            <a:spLocks noChangeArrowheads="1"/>
          </p:cNvSpPr>
          <p:nvPr/>
        </p:nvSpPr>
        <p:spPr bwMode="auto">
          <a:xfrm>
            <a:off x="263525" y="61913"/>
            <a:ext cx="84867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 spin ½ particle is in a spin state  (a </a:t>
            </a:r>
            <a:r>
              <a:rPr lang="ja-JP" altLang="en-US" sz="3200"/>
              <a:t>“</a:t>
            </a:r>
            <a:r>
              <a:rPr lang="en-US" sz="3200"/>
              <a:t>spinor</a:t>
            </a:r>
            <a:r>
              <a:rPr lang="ja-JP" altLang="en-US" sz="3200"/>
              <a:t>”</a:t>
            </a:r>
            <a:r>
              <a:rPr lang="en-US" sz="3200"/>
              <a:t>)               </a:t>
            </a:r>
            <a:r>
              <a:rPr lang="en-US"/>
              <a:t> </a:t>
            </a:r>
          </a:p>
        </p:txBody>
      </p:sp>
      <p:sp>
        <p:nvSpPr>
          <p:cNvPr id="191515"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6" name="Rectangle 29"/>
          <p:cNvSpPr>
            <a:spLocks noChangeArrowheads="1"/>
          </p:cNvSpPr>
          <p:nvPr/>
        </p:nvSpPr>
        <p:spPr bwMode="auto">
          <a:xfrm>
            <a:off x="26988" y="1739900"/>
            <a:ext cx="904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 measurement of S</a:t>
            </a:r>
            <a:r>
              <a:rPr lang="en-US" sz="3200" baseline="-25000"/>
              <a:t>z</a:t>
            </a:r>
            <a:r>
              <a:rPr lang="en-US" sz="3200"/>
              <a:t> is made.  </a:t>
            </a:r>
            <a:r>
              <a:rPr lang="en-US" sz="3200">
                <a:solidFill>
                  <a:schemeClr val="accent2"/>
                </a:solidFill>
              </a:rPr>
              <a:t>What is the probability that the value of S</a:t>
            </a:r>
            <a:r>
              <a:rPr lang="en-US" sz="3200" baseline="-25000">
                <a:solidFill>
                  <a:schemeClr val="accent2"/>
                </a:solidFill>
              </a:rPr>
              <a:t>z</a:t>
            </a:r>
            <a:r>
              <a:rPr lang="en-US" sz="3200">
                <a:solidFill>
                  <a:schemeClr val="accent2"/>
                </a:solidFill>
              </a:rPr>
              <a:t> will be -</a:t>
            </a:r>
            <a:r>
              <a:rPr lang="en-US" sz="3200">
                <a:latin typeface="Lucida Grande" charset="0"/>
                <a:ea typeface="ＭＳ Ｐゴシック" charset="0"/>
                <a:cs typeface="ＭＳ Ｐゴシック" charset="0"/>
              </a:rPr>
              <a:t>ħ/2</a:t>
            </a:r>
            <a:r>
              <a:rPr lang="en-US" sz="3200">
                <a:solidFill>
                  <a:schemeClr val="accent2"/>
                </a:solidFill>
              </a:rPr>
              <a:t>?</a:t>
            </a:r>
            <a:r>
              <a:rPr lang="en-US">
                <a:solidFill>
                  <a:schemeClr val="accent2"/>
                </a:solidFill>
              </a:rPr>
              <a:t> </a:t>
            </a:r>
          </a:p>
        </p:txBody>
      </p:sp>
      <p:sp>
        <p:nvSpPr>
          <p:cNvPr id="191517" name="Rectangle 31"/>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8" name="Rectangle 3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19" name="Text Box 34"/>
          <p:cNvSpPr txBox="1">
            <a:spLocks noChangeArrowheads="1"/>
          </p:cNvSpPr>
          <p:nvPr/>
        </p:nvSpPr>
        <p:spPr bwMode="auto">
          <a:xfrm>
            <a:off x="95250" y="3402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C)</a:t>
            </a:r>
          </a:p>
        </p:txBody>
      </p:sp>
      <p:sp>
        <p:nvSpPr>
          <p:cNvPr id="191520" name="Rectangle 36"/>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21" name="Rectangle 3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1522" name="Text Box 39"/>
          <p:cNvSpPr txBox="1">
            <a:spLocks noChangeArrowheads="1"/>
          </p:cNvSpPr>
          <p:nvPr/>
        </p:nvSpPr>
        <p:spPr bwMode="auto">
          <a:xfrm>
            <a:off x="95250" y="4926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D)                        E) None of these</a:t>
            </a:r>
          </a:p>
        </p:txBody>
      </p:sp>
      <p:sp>
        <p:nvSpPr>
          <p:cNvPr id="191523" name="Rectangle 4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1490" name="Object 2"/>
          <p:cNvGraphicFramePr>
            <a:graphicFrameLocks noChangeAspect="1"/>
          </p:cNvGraphicFramePr>
          <p:nvPr/>
        </p:nvGraphicFramePr>
        <p:xfrm>
          <a:off x="2274888" y="622300"/>
          <a:ext cx="3468687" cy="1227138"/>
        </p:xfrm>
        <a:graphic>
          <a:graphicData uri="http://schemas.openxmlformats.org/presentationml/2006/ole">
            <mc:AlternateContent xmlns:mc="http://schemas.openxmlformats.org/markup-compatibility/2006">
              <mc:Choice xmlns:v="urn:schemas-microsoft-com:vml" Requires="v">
                <p:oleObj spid="_x0000_s191566" name="Equation" r:id="rId4" imgW="1219200" imgH="431800" progId="Equation.3">
                  <p:embed/>
                </p:oleObj>
              </mc:Choice>
              <mc:Fallback>
                <p:oleObj name="Equation" r:id="rId4" imgW="12192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622300"/>
                        <a:ext cx="3468687" cy="12271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1491" name="Object 3"/>
          <p:cNvGraphicFramePr>
            <a:graphicFrameLocks noChangeAspect="1"/>
          </p:cNvGraphicFramePr>
          <p:nvPr/>
        </p:nvGraphicFramePr>
        <p:xfrm>
          <a:off x="812800" y="3178175"/>
          <a:ext cx="1993900" cy="995363"/>
        </p:xfrm>
        <a:graphic>
          <a:graphicData uri="http://schemas.openxmlformats.org/presentationml/2006/ole">
            <mc:AlternateContent xmlns:mc="http://schemas.openxmlformats.org/markup-compatibility/2006">
              <mc:Choice xmlns:v="urn:schemas-microsoft-com:vml" Requires="v">
                <p:oleObj spid="_x0000_s191567" name="Equation" r:id="rId6" imgW="584200" imgH="292100" progId="Equation.3">
                  <p:embed/>
                </p:oleObj>
              </mc:Choice>
              <mc:Fallback>
                <p:oleObj name="Equation" r:id="rId6" imgW="584200" imgH="2921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800" y="3178175"/>
                        <a:ext cx="1993900"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1492" name="Object 4"/>
          <p:cNvGraphicFramePr>
            <a:graphicFrameLocks noChangeAspect="1"/>
          </p:cNvGraphicFramePr>
          <p:nvPr/>
        </p:nvGraphicFramePr>
        <p:xfrm>
          <a:off x="955675" y="4686300"/>
          <a:ext cx="1390650" cy="996950"/>
        </p:xfrm>
        <a:graphic>
          <a:graphicData uri="http://schemas.openxmlformats.org/presentationml/2006/ole">
            <mc:AlternateContent xmlns:mc="http://schemas.openxmlformats.org/markup-compatibility/2006">
              <mc:Choice xmlns:v="urn:schemas-microsoft-com:vml" Requires="v">
                <p:oleObj spid="_x0000_s191568" name="Equation" r:id="rId8" imgW="419100" imgH="266700" progId="Equation.3">
                  <p:embed/>
                </p:oleObj>
              </mc:Choice>
              <mc:Fallback>
                <p:oleObj name="Equation" r:id="rId8" imgW="419100" imgH="2667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55675" y="4686300"/>
                        <a:ext cx="1390650"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1493" name="Object 5"/>
          <p:cNvGraphicFramePr>
            <a:graphicFrameLocks noChangeAspect="1"/>
          </p:cNvGraphicFramePr>
          <p:nvPr/>
        </p:nvGraphicFramePr>
        <p:xfrm>
          <a:off x="6823075" y="3167063"/>
          <a:ext cx="2122488" cy="996950"/>
        </p:xfrm>
        <a:graphic>
          <a:graphicData uri="http://schemas.openxmlformats.org/presentationml/2006/ole">
            <mc:AlternateContent xmlns:mc="http://schemas.openxmlformats.org/markup-compatibility/2006">
              <mc:Choice xmlns:v="urn:schemas-microsoft-com:vml" Requires="v">
                <p:oleObj spid="_x0000_s191569" name="Equation" r:id="rId10" imgW="622300" imgH="292100" progId="Equation.3">
                  <p:embed/>
                </p:oleObj>
              </mc:Choice>
              <mc:Fallback>
                <p:oleObj name="Equation" r:id="rId10" imgW="622300" imgH="2921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23075" y="3167063"/>
                        <a:ext cx="2122488"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1494" name="Object 6"/>
          <p:cNvGraphicFramePr>
            <a:graphicFrameLocks noChangeAspect="1"/>
          </p:cNvGraphicFramePr>
          <p:nvPr/>
        </p:nvGraphicFramePr>
        <p:xfrm>
          <a:off x="4024313" y="3209925"/>
          <a:ext cx="1819275" cy="996950"/>
        </p:xfrm>
        <a:graphic>
          <a:graphicData uri="http://schemas.openxmlformats.org/presentationml/2006/ole">
            <mc:AlternateContent xmlns:mc="http://schemas.openxmlformats.org/markup-compatibility/2006">
              <mc:Choice xmlns:v="urn:schemas-microsoft-com:vml" Requires="v">
                <p:oleObj spid="_x0000_s191570" name="Equation" r:id="rId12" imgW="533400" imgH="292100" progId="Equation.3">
                  <p:embed/>
                </p:oleObj>
              </mc:Choice>
              <mc:Fallback>
                <p:oleObj name="Equation" r:id="rId12" imgW="533400" imgH="2921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24313" y="3209925"/>
                        <a:ext cx="1819275"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43"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4"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5"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6"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7"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8"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49"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0"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1"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2"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3"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4"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5"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6"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7"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8"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59"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0" name="Rectangle 2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1" name="Rectangle 26"/>
          <p:cNvSpPr>
            <a:spLocks noChangeArrowheads="1"/>
          </p:cNvSpPr>
          <p:nvPr/>
        </p:nvSpPr>
        <p:spPr bwMode="auto">
          <a:xfrm>
            <a:off x="0" y="0"/>
            <a:ext cx="6183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 spin ½ particle in the spin state              </a:t>
            </a:r>
            <a:r>
              <a:rPr lang="en-US"/>
              <a:t> </a:t>
            </a:r>
          </a:p>
        </p:txBody>
      </p:sp>
      <p:sp>
        <p:nvSpPr>
          <p:cNvPr id="193562"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3" name="Rectangle 29"/>
          <p:cNvSpPr>
            <a:spLocks noChangeArrowheads="1"/>
          </p:cNvSpPr>
          <p:nvPr/>
        </p:nvSpPr>
        <p:spPr bwMode="auto">
          <a:xfrm>
            <a:off x="26988" y="1739900"/>
            <a:ext cx="904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Many measurements of S</a:t>
            </a:r>
            <a:r>
              <a:rPr lang="en-US" sz="3200" baseline="-25000"/>
              <a:t>z</a:t>
            </a:r>
            <a:r>
              <a:rPr lang="en-US" sz="3200"/>
              <a:t> are made.  </a:t>
            </a:r>
            <a:r>
              <a:rPr lang="en-US" sz="3200">
                <a:solidFill>
                  <a:schemeClr val="accent2"/>
                </a:solidFill>
              </a:rPr>
              <a:t>What is the average outcome of those measurements?</a:t>
            </a:r>
            <a:endParaRPr lang="en-US">
              <a:solidFill>
                <a:schemeClr val="accent2"/>
              </a:solidFill>
            </a:endParaRPr>
          </a:p>
        </p:txBody>
      </p:sp>
      <p:sp>
        <p:nvSpPr>
          <p:cNvPr id="193564" name="Rectangle 31"/>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5" name="Rectangle 3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6" name="Text Box 34"/>
          <p:cNvSpPr txBox="1">
            <a:spLocks noChangeArrowheads="1"/>
          </p:cNvSpPr>
          <p:nvPr/>
        </p:nvSpPr>
        <p:spPr bwMode="auto">
          <a:xfrm>
            <a:off x="95250" y="3402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C)</a:t>
            </a:r>
          </a:p>
        </p:txBody>
      </p:sp>
      <p:sp>
        <p:nvSpPr>
          <p:cNvPr id="193567" name="Rectangle 36"/>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8" name="Rectangle 3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3569" name="Text Box 39"/>
          <p:cNvSpPr txBox="1">
            <a:spLocks noChangeArrowheads="1"/>
          </p:cNvSpPr>
          <p:nvPr/>
        </p:nvSpPr>
        <p:spPr bwMode="auto">
          <a:xfrm>
            <a:off x="95250" y="4926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D)                                           E) None of these</a:t>
            </a:r>
          </a:p>
        </p:txBody>
      </p:sp>
      <p:sp>
        <p:nvSpPr>
          <p:cNvPr id="193570" name="Rectangle 4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3538" name="Object 2"/>
          <p:cNvGraphicFramePr>
            <a:graphicFrameLocks noChangeAspect="1"/>
          </p:cNvGraphicFramePr>
          <p:nvPr/>
        </p:nvGraphicFramePr>
        <p:xfrm>
          <a:off x="2274888" y="576263"/>
          <a:ext cx="3468687" cy="1227137"/>
        </p:xfrm>
        <a:graphic>
          <a:graphicData uri="http://schemas.openxmlformats.org/presentationml/2006/ole">
            <mc:AlternateContent xmlns:mc="http://schemas.openxmlformats.org/markup-compatibility/2006">
              <mc:Choice xmlns:v="urn:schemas-microsoft-com:vml" Requires="v">
                <p:oleObj spid="_x0000_s193613" name="Equation" r:id="rId4" imgW="1219200" imgH="431800" progId="Equation.3">
                  <p:embed/>
                </p:oleObj>
              </mc:Choice>
              <mc:Fallback>
                <p:oleObj name="Equation" r:id="rId4" imgW="12192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576263"/>
                        <a:ext cx="3468687"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3539" name="Object 3"/>
          <p:cNvGraphicFramePr>
            <a:graphicFrameLocks noChangeAspect="1"/>
          </p:cNvGraphicFramePr>
          <p:nvPr/>
        </p:nvGraphicFramePr>
        <p:xfrm>
          <a:off x="812800" y="3178175"/>
          <a:ext cx="1993900" cy="995363"/>
        </p:xfrm>
        <a:graphic>
          <a:graphicData uri="http://schemas.openxmlformats.org/presentationml/2006/ole">
            <mc:AlternateContent xmlns:mc="http://schemas.openxmlformats.org/markup-compatibility/2006">
              <mc:Choice xmlns:v="urn:schemas-microsoft-com:vml" Requires="v">
                <p:oleObj spid="_x0000_s193614" name="Equation" r:id="rId6" imgW="584200" imgH="292100" progId="Equation.3">
                  <p:embed/>
                </p:oleObj>
              </mc:Choice>
              <mc:Fallback>
                <p:oleObj name="Equation" r:id="rId6" imgW="584200" imgH="2921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800" y="3178175"/>
                        <a:ext cx="1993900"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3540" name="Object 4"/>
          <p:cNvGraphicFramePr>
            <a:graphicFrameLocks noChangeAspect="1"/>
          </p:cNvGraphicFramePr>
          <p:nvPr/>
        </p:nvGraphicFramePr>
        <p:xfrm>
          <a:off x="866775" y="4724400"/>
          <a:ext cx="3038475" cy="1370013"/>
        </p:xfrm>
        <a:graphic>
          <a:graphicData uri="http://schemas.openxmlformats.org/presentationml/2006/ole">
            <mc:AlternateContent xmlns:mc="http://schemas.openxmlformats.org/markup-compatibility/2006">
              <mc:Choice xmlns:v="urn:schemas-microsoft-com:vml" Requires="v">
                <p:oleObj spid="_x0000_s193615" name="Equation" r:id="rId8" imgW="1003300" imgH="444500" progId="Equation.3">
                  <p:embed/>
                </p:oleObj>
              </mc:Choice>
              <mc:Fallback>
                <p:oleObj name="Equation" r:id="rId8" imgW="1003300" imgH="4445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66775" y="4724400"/>
                        <a:ext cx="3038475" cy="1370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3541" name="Object 5"/>
          <p:cNvGraphicFramePr>
            <a:graphicFrameLocks noChangeAspect="1"/>
          </p:cNvGraphicFramePr>
          <p:nvPr/>
        </p:nvGraphicFramePr>
        <p:xfrm>
          <a:off x="6823075" y="3167063"/>
          <a:ext cx="2122488" cy="996950"/>
        </p:xfrm>
        <a:graphic>
          <a:graphicData uri="http://schemas.openxmlformats.org/presentationml/2006/ole">
            <mc:AlternateContent xmlns:mc="http://schemas.openxmlformats.org/markup-compatibility/2006">
              <mc:Choice xmlns:v="urn:schemas-microsoft-com:vml" Requires="v">
                <p:oleObj spid="_x0000_s193616" name="Equation" r:id="rId10" imgW="622300" imgH="292100" progId="Equation.3">
                  <p:embed/>
                </p:oleObj>
              </mc:Choice>
              <mc:Fallback>
                <p:oleObj name="Equation" r:id="rId10" imgW="622300" imgH="2921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23075" y="3167063"/>
                        <a:ext cx="2122488"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193542" name="Object 6"/>
          <p:cNvGraphicFramePr>
            <a:graphicFrameLocks noChangeAspect="1"/>
          </p:cNvGraphicFramePr>
          <p:nvPr/>
        </p:nvGraphicFramePr>
        <p:xfrm>
          <a:off x="4024313" y="3209925"/>
          <a:ext cx="1819275" cy="996950"/>
        </p:xfrm>
        <a:graphic>
          <a:graphicData uri="http://schemas.openxmlformats.org/presentationml/2006/ole">
            <mc:AlternateContent xmlns:mc="http://schemas.openxmlformats.org/markup-compatibility/2006">
              <mc:Choice xmlns:v="urn:schemas-microsoft-com:vml" Requires="v">
                <p:oleObj spid="_x0000_s193617" name="Equation" r:id="rId12" imgW="533400" imgH="292100" progId="Equation.3">
                  <p:embed/>
                </p:oleObj>
              </mc:Choice>
              <mc:Fallback>
                <p:oleObj name="Equation" r:id="rId12" imgW="533400" imgH="2921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024313" y="3209925"/>
                        <a:ext cx="1819275"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88"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89"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0"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1"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2"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3"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4"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5"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6"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7"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8"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599"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0"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1"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2"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3"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4" name="Rectangle 2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5" name="Rectangle 26"/>
          <p:cNvSpPr>
            <a:spLocks noChangeArrowheads="1"/>
          </p:cNvSpPr>
          <p:nvPr/>
        </p:nvSpPr>
        <p:spPr bwMode="auto">
          <a:xfrm>
            <a:off x="0" y="0"/>
            <a:ext cx="92170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two possible states for a spin ½ particle:</a:t>
            </a:r>
            <a:endParaRPr lang="en-US"/>
          </a:p>
        </p:txBody>
      </p:sp>
      <p:sp>
        <p:nvSpPr>
          <p:cNvPr id="195606"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7" name="Rectangle 29"/>
          <p:cNvSpPr>
            <a:spLocks noChangeArrowheads="1"/>
          </p:cNvSpPr>
          <p:nvPr/>
        </p:nvSpPr>
        <p:spPr bwMode="auto">
          <a:xfrm>
            <a:off x="26988" y="2049463"/>
            <a:ext cx="9048750"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Is there any </a:t>
            </a:r>
            <a:r>
              <a:rPr lang="en-US" sz="3200" i="1"/>
              <a:t>physical (measurable) difference </a:t>
            </a:r>
            <a:r>
              <a:rPr lang="en-US" sz="3200"/>
              <a:t>between these two states?</a:t>
            </a:r>
            <a:endParaRPr lang="en-US">
              <a:solidFill>
                <a:schemeClr val="accent2"/>
              </a:solidFill>
            </a:endParaRPr>
          </a:p>
        </p:txBody>
      </p:sp>
      <p:sp>
        <p:nvSpPr>
          <p:cNvPr id="195608" name="Rectangle 31"/>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09" name="Rectangle 3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10" name="Text Box 34"/>
          <p:cNvSpPr txBox="1">
            <a:spLocks noChangeArrowheads="1"/>
          </p:cNvSpPr>
          <p:nvPr/>
        </p:nvSpPr>
        <p:spPr bwMode="auto">
          <a:xfrm>
            <a:off x="63500" y="3402013"/>
            <a:ext cx="90487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No, they are indistinguishable</a:t>
            </a:r>
            <a:br>
              <a:rPr lang="en-US" sz="3200"/>
            </a:br>
            <a:r>
              <a:rPr lang="en-US" sz="3200"/>
              <a:t>(phases, like -1, don</a:t>
            </a:r>
            <a:r>
              <a:rPr lang="ja-JP" altLang="en-US" sz="3200"/>
              <a:t>’</a:t>
            </a:r>
            <a:r>
              <a:rPr lang="en-US" sz="3200"/>
              <a:t>t matter in QM)</a:t>
            </a:r>
          </a:p>
          <a:p>
            <a:pPr>
              <a:spcBef>
                <a:spcPct val="50000"/>
              </a:spcBef>
            </a:pPr>
            <a:r>
              <a:rPr lang="en-US" sz="3200"/>
              <a:t>B) Yes, they are easily distinguishable</a:t>
            </a:r>
          </a:p>
        </p:txBody>
      </p:sp>
      <p:sp>
        <p:nvSpPr>
          <p:cNvPr id="195611" name="Rectangle 36"/>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12" name="Rectangle 3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5613" name="Rectangle 4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5586" name="Object 2"/>
          <p:cNvGraphicFramePr>
            <a:graphicFrameLocks noChangeAspect="1"/>
          </p:cNvGraphicFramePr>
          <p:nvPr/>
        </p:nvGraphicFramePr>
        <p:xfrm>
          <a:off x="1082675" y="715963"/>
          <a:ext cx="5853113" cy="1227137"/>
        </p:xfrm>
        <a:graphic>
          <a:graphicData uri="http://schemas.openxmlformats.org/presentationml/2006/ole">
            <mc:AlternateContent xmlns:mc="http://schemas.openxmlformats.org/markup-compatibility/2006">
              <mc:Choice xmlns:v="urn:schemas-microsoft-com:vml" Requires="v">
                <p:oleObj spid="_x0000_s195624" name="Equation" r:id="rId4" imgW="2057400" imgH="431800" progId="Equation.3">
                  <p:embed/>
                </p:oleObj>
              </mc:Choice>
              <mc:Fallback>
                <p:oleObj name="Equation" r:id="rId4" imgW="20574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2675" y="715963"/>
                        <a:ext cx="5853113"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idx="4294967295"/>
          </p:nvPr>
        </p:nvSpPr>
        <p:spPr>
          <a:xfrm>
            <a:off x="433388" y="163513"/>
            <a:ext cx="8505825" cy="2625725"/>
          </a:xfrm>
        </p:spPr>
        <p:txBody>
          <a:bodyPr/>
          <a:lstStyle/>
          <a:p>
            <a:r>
              <a:rPr lang="en-US">
                <a:latin typeface="Arial" charset="0"/>
                <a:ea typeface="ヒラギノ角ゴ Pro W3" charset="0"/>
                <a:cs typeface="ヒラギノ角ゴ Pro W3" charset="0"/>
              </a:rPr>
              <a:t>In the 3D infinite square well,</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what is the degeneracy of the energy</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corresponding to the state</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(n</a:t>
            </a:r>
            <a:r>
              <a:rPr lang="en-US" baseline="-25000">
                <a:latin typeface="Arial" charset="0"/>
                <a:ea typeface="ヒラギノ角ゴ Pro W3" charset="0"/>
                <a:cs typeface="ヒラギノ角ゴ Pro W3" charset="0"/>
              </a:rPr>
              <a:t>x</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n</a:t>
            </a:r>
            <a:r>
              <a:rPr lang="en-US" baseline="-25000">
                <a:latin typeface="Arial" charset="0"/>
                <a:ea typeface="ヒラギノ角ゴ Pro W3" charset="0"/>
                <a:cs typeface="ヒラギノ角ゴ Pro W3" charset="0"/>
              </a:rPr>
              <a:t>y</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n</a:t>
            </a:r>
            <a:r>
              <a:rPr lang="en-US" baseline="-25000">
                <a:latin typeface="Arial" charset="0"/>
                <a:ea typeface="ヒラギノ角ゴ Pro W3" charset="0"/>
                <a:cs typeface="ヒラギノ角ゴ Pro W3" charset="0"/>
              </a:rPr>
              <a:t>z</a:t>
            </a:r>
            <a:r>
              <a:rPr lang="en-US" baseline="300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 = (1, 2, 3)? </a:t>
            </a:r>
          </a:p>
        </p:txBody>
      </p:sp>
      <p:sp>
        <p:nvSpPr>
          <p:cNvPr id="31747" name="Content Placeholder 2"/>
          <p:cNvSpPr>
            <a:spLocks noGrp="1"/>
          </p:cNvSpPr>
          <p:nvPr>
            <p:ph idx="4294967295"/>
          </p:nvPr>
        </p:nvSpPr>
        <p:spPr>
          <a:xfrm>
            <a:off x="173038" y="3744913"/>
            <a:ext cx="8815387" cy="2952750"/>
          </a:xfrm>
        </p:spPr>
        <p:txBody>
          <a:bodyPr/>
          <a:lstStyle/>
          <a:p>
            <a:r>
              <a:rPr lang="en-US" sz="3600">
                <a:latin typeface="Lucida Grande" charset="0"/>
                <a:ea typeface="ヒラギノ角ゴ Pro W3" charset="0"/>
                <a:cs typeface="ヒラギノ角ゴ Pro W3" charset="0"/>
              </a:rPr>
              <a:t>A) 1      B) 3      C) 4      D) 6      E) 9 </a:t>
            </a:r>
          </a:p>
        </p:txBody>
      </p:sp>
      <p:sp>
        <p:nvSpPr>
          <p:cNvPr id="3174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84</a:t>
            </a:r>
          </a:p>
        </p:txBody>
      </p:sp>
    </p:spTree>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154</a:t>
            </a:r>
          </a:p>
        </p:txBody>
      </p:sp>
      <p:sp>
        <p:nvSpPr>
          <p:cNvPr id="197636"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37"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38"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39"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0"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1"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2"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3"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4"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5"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6"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7"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8"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49"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0"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1"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2"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3"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4"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5"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6"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7"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8"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59"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0" name="Rectangle 2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1" name="Rectangle 2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2" name="Rectangle 2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3" name="Rectangle 3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4" name="Rectangle 3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5" name="Rectangle 33"/>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6" name="Rectangle 37"/>
          <p:cNvSpPr>
            <a:spLocks noChangeArrowheads="1"/>
          </p:cNvSpPr>
          <p:nvPr/>
        </p:nvSpPr>
        <p:spPr bwMode="auto">
          <a:xfrm>
            <a:off x="0" y="3086100"/>
            <a:ext cx="9144000" cy="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7"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8" name="Rectangle 42"/>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69" name="Rectangle 4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70" name="Rectangle 48"/>
          <p:cNvSpPr>
            <a:spLocks noChangeArrowheads="1"/>
          </p:cNvSpPr>
          <p:nvPr/>
        </p:nvSpPr>
        <p:spPr bwMode="auto">
          <a:xfrm>
            <a:off x="0" y="3286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71" name="Rectangle 49"/>
          <p:cNvSpPr>
            <a:spLocks noChangeArrowheads="1"/>
          </p:cNvSpPr>
          <p:nvPr/>
        </p:nvSpPr>
        <p:spPr bwMode="auto">
          <a:xfrm>
            <a:off x="258763" y="228600"/>
            <a:ext cx="8839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 spin ½ particle is in the +ħ/2 eigenstate of     (i.e, it has a definite value for the x-component of spin, +ħ/2) </a:t>
            </a:r>
            <a:endParaRPr lang="en-US"/>
          </a:p>
        </p:txBody>
      </p:sp>
      <p:sp>
        <p:nvSpPr>
          <p:cNvPr id="197672"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7634" name="Object 2"/>
          <p:cNvGraphicFramePr>
            <a:graphicFrameLocks noChangeAspect="1"/>
          </p:cNvGraphicFramePr>
          <p:nvPr/>
        </p:nvGraphicFramePr>
        <p:xfrm>
          <a:off x="8356600" y="249238"/>
          <a:ext cx="422275" cy="552450"/>
        </p:xfrm>
        <a:graphic>
          <a:graphicData uri="http://schemas.openxmlformats.org/presentationml/2006/ole">
            <mc:AlternateContent xmlns:mc="http://schemas.openxmlformats.org/markup-compatibility/2006">
              <mc:Choice xmlns:v="urn:schemas-microsoft-com:vml" Requires="v">
                <p:oleObj spid="_x0000_s197688" name="Equation" r:id="rId4" imgW="165100" imgH="215900" progId="Equation.3">
                  <p:embed/>
                </p:oleObj>
              </mc:Choice>
              <mc:Fallback>
                <p:oleObj name="Equation" r:id="rId4" imgW="1651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56600" y="249238"/>
                        <a:ext cx="422275" cy="552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97673" name="Rectangle 54"/>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74"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75" name="Rectangle 57"/>
          <p:cNvSpPr>
            <a:spLocks noChangeArrowheads="1"/>
          </p:cNvSpPr>
          <p:nvPr/>
        </p:nvSpPr>
        <p:spPr bwMode="auto">
          <a:xfrm>
            <a:off x="196850" y="1871663"/>
            <a:ext cx="860107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Suppose we immediately measure S</a:t>
            </a:r>
            <a:r>
              <a:rPr lang="en-US" sz="3200" baseline="-25000"/>
              <a:t>z</a:t>
            </a:r>
            <a:r>
              <a:rPr lang="en-US" sz="3200"/>
              <a:t>.  </a:t>
            </a:r>
            <a:br>
              <a:rPr lang="en-US" sz="3200"/>
            </a:br>
            <a:r>
              <a:rPr lang="en-US" sz="3200">
                <a:solidFill>
                  <a:schemeClr val="accent2"/>
                </a:solidFill>
              </a:rPr>
              <a:t>What is the </a:t>
            </a:r>
            <a:r>
              <a:rPr lang="en-US" sz="3200">
                <a:solidFill>
                  <a:srgbClr val="0000FF"/>
                </a:solidFill>
              </a:rPr>
              <a:t>probability that this measurement will yield S</a:t>
            </a:r>
            <a:r>
              <a:rPr lang="en-US" sz="3200" baseline="-25000">
                <a:solidFill>
                  <a:srgbClr val="0000FF"/>
                </a:solidFill>
              </a:rPr>
              <a:t>z</a:t>
            </a:r>
            <a:r>
              <a:rPr lang="en-US" sz="3200">
                <a:solidFill>
                  <a:srgbClr val="0000FF"/>
                </a:solidFill>
              </a:rPr>
              <a:t>= +ħ/2?</a:t>
            </a:r>
          </a:p>
        </p:txBody>
      </p:sp>
      <p:sp>
        <p:nvSpPr>
          <p:cNvPr id="197676" name="Rectangle 5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7677" name="Text Box 61"/>
          <p:cNvSpPr txBox="1">
            <a:spLocks noChangeArrowheads="1"/>
          </p:cNvSpPr>
          <p:nvPr/>
        </p:nvSpPr>
        <p:spPr bwMode="auto">
          <a:xfrm>
            <a:off x="461963" y="4098925"/>
            <a:ext cx="7705725"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 Zero            B)  25%           C) 50%</a:t>
            </a:r>
          </a:p>
          <a:p>
            <a:pPr>
              <a:spcBef>
                <a:spcPct val="50000"/>
              </a:spcBef>
            </a:pPr>
            <a:r>
              <a:rPr lang="en-US" sz="3200"/>
              <a:t>D) 100%          E)  other/Impossible to say</a:t>
            </a:r>
          </a:p>
        </p:txBody>
      </p:sp>
    </p:spTree>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4"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154</a:t>
            </a:r>
          </a:p>
        </p:txBody>
      </p:sp>
      <p:sp>
        <p:nvSpPr>
          <p:cNvPr id="199685"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86"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87"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88"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89"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0"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1"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2"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3"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4"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5"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6"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7"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8"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699"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0"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2"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3"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4"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5"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6"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7"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8"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09" name="Rectangle 2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0" name="Rectangle 2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1" name="Rectangle 2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2" name="Rectangle 3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3" name="Rectangle 3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4" name="Rectangle 33"/>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5" name="Rectangle 37"/>
          <p:cNvSpPr>
            <a:spLocks noChangeArrowheads="1"/>
          </p:cNvSpPr>
          <p:nvPr/>
        </p:nvSpPr>
        <p:spPr bwMode="auto">
          <a:xfrm>
            <a:off x="0" y="3086100"/>
            <a:ext cx="9144000" cy="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6"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7" name="Rectangle 42"/>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8" name="Rectangle 4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19" name="Rectangle 48"/>
          <p:cNvSpPr>
            <a:spLocks noChangeArrowheads="1"/>
          </p:cNvSpPr>
          <p:nvPr/>
        </p:nvSpPr>
        <p:spPr bwMode="auto">
          <a:xfrm>
            <a:off x="0" y="3286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20" name="Rectangle 49"/>
          <p:cNvSpPr>
            <a:spLocks noChangeArrowheads="1"/>
          </p:cNvSpPr>
          <p:nvPr/>
        </p:nvSpPr>
        <p:spPr bwMode="auto">
          <a:xfrm>
            <a:off x="304800" y="228600"/>
            <a:ext cx="8278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Suppose a spin ½ particle is in the spin state</a:t>
            </a:r>
            <a:r>
              <a:rPr lang="en-US"/>
              <a:t> </a:t>
            </a:r>
          </a:p>
        </p:txBody>
      </p:sp>
      <p:sp>
        <p:nvSpPr>
          <p:cNvPr id="199721"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9682" name="Object 2"/>
          <p:cNvGraphicFramePr>
            <a:graphicFrameLocks noChangeAspect="1"/>
          </p:cNvGraphicFramePr>
          <p:nvPr/>
        </p:nvGraphicFramePr>
        <p:xfrm>
          <a:off x="401638" y="955675"/>
          <a:ext cx="8188325" cy="1414463"/>
        </p:xfrm>
        <a:graphic>
          <a:graphicData uri="http://schemas.openxmlformats.org/presentationml/2006/ole">
            <mc:AlternateContent xmlns:mc="http://schemas.openxmlformats.org/markup-compatibility/2006">
              <mc:Choice xmlns:v="urn:schemas-microsoft-com:vml" Requires="v">
                <p:oleObj spid="_x0000_s199745" name="Equation" r:id="rId4" imgW="2501900" imgH="431800" progId="Equation.3">
                  <p:embed/>
                </p:oleObj>
              </mc:Choice>
              <mc:Fallback>
                <p:oleObj name="Equation" r:id="rId4" imgW="25019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38" y="955675"/>
                        <a:ext cx="8188325" cy="1414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99722" name="Rectangle 54"/>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23"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99724" name="Rectangle 57"/>
          <p:cNvSpPr>
            <a:spLocks noChangeArrowheads="1"/>
          </p:cNvSpPr>
          <p:nvPr/>
        </p:nvSpPr>
        <p:spPr bwMode="auto">
          <a:xfrm>
            <a:off x="0" y="2362200"/>
            <a:ext cx="9144000" cy="252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Suppose we measure S</a:t>
            </a:r>
            <a:r>
              <a:rPr lang="en-US" sz="3200" baseline="-25000"/>
              <a:t>x</a:t>
            </a:r>
            <a:r>
              <a:rPr lang="en-US" sz="3200"/>
              <a:t> and then immediately measure S</a:t>
            </a:r>
            <a:r>
              <a:rPr lang="en-US" sz="3200" baseline="-25000"/>
              <a:t>z</a:t>
            </a:r>
            <a:r>
              <a:rPr lang="en-US" sz="3200"/>
              <a:t>.  </a:t>
            </a:r>
            <a:r>
              <a:rPr lang="en-US" sz="3200">
                <a:solidFill>
                  <a:schemeClr val="accent2"/>
                </a:solidFill>
              </a:rPr>
              <a:t>What is the probability that the second measurement (S</a:t>
            </a:r>
            <a:r>
              <a:rPr lang="en-US" sz="3200" baseline="-25000">
                <a:solidFill>
                  <a:schemeClr val="accent2"/>
                </a:solidFill>
              </a:rPr>
              <a:t>z</a:t>
            </a:r>
            <a:r>
              <a:rPr lang="en-US" sz="3200">
                <a:solidFill>
                  <a:schemeClr val="accent2"/>
                </a:solidFill>
              </a:rPr>
              <a:t>) will leave the particle </a:t>
            </a:r>
          </a:p>
          <a:p>
            <a:endParaRPr lang="en-US" sz="3200">
              <a:solidFill>
                <a:schemeClr val="accent2"/>
              </a:solidFill>
            </a:endParaRPr>
          </a:p>
          <a:p>
            <a:r>
              <a:rPr lang="en-US" sz="3200">
                <a:solidFill>
                  <a:schemeClr val="accent2"/>
                </a:solidFill>
              </a:rPr>
              <a:t>in the S</a:t>
            </a:r>
            <a:r>
              <a:rPr lang="en-US" sz="3200" baseline="-25000">
                <a:solidFill>
                  <a:schemeClr val="accent2"/>
                </a:solidFill>
              </a:rPr>
              <a:t>z</a:t>
            </a:r>
            <a:r>
              <a:rPr lang="en-US" sz="3200">
                <a:solidFill>
                  <a:schemeClr val="accent2"/>
                </a:solidFill>
              </a:rPr>
              <a:t> = down state</a:t>
            </a:r>
            <a:r>
              <a:rPr lang="en-US"/>
              <a:t> </a:t>
            </a:r>
          </a:p>
        </p:txBody>
      </p:sp>
      <p:sp>
        <p:nvSpPr>
          <p:cNvPr id="199725" name="Rectangle 5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99683" name="Object 3"/>
          <p:cNvGraphicFramePr>
            <a:graphicFrameLocks noChangeAspect="1"/>
          </p:cNvGraphicFramePr>
          <p:nvPr/>
        </p:nvGraphicFramePr>
        <p:xfrm>
          <a:off x="4210050" y="3924300"/>
          <a:ext cx="2819400" cy="1293813"/>
        </p:xfrm>
        <a:graphic>
          <a:graphicData uri="http://schemas.openxmlformats.org/presentationml/2006/ole">
            <mc:AlternateContent xmlns:mc="http://schemas.openxmlformats.org/markup-compatibility/2006">
              <mc:Choice xmlns:v="urn:schemas-microsoft-com:vml" Requires="v">
                <p:oleObj spid="_x0000_s199746" name="Equation" r:id="rId6" imgW="939800" imgH="431800" progId="Equation.3">
                  <p:embed/>
                </p:oleObj>
              </mc:Choice>
              <mc:Fallback>
                <p:oleObj name="Equation" r:id="rId6" imgW="939800" imgH="431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10050" y="3924300"/>
                        <a:ext cx="2819400" cy="1293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199726" name="Text Box 61"/>
          <p:cNvSpPr txBox="1">
            <a:spLocks noChangeArrowheads="1"/>
          </p:cNvSpPr>
          <p:nvPr/>
        </p:nvSpPr>
        <p:spPr bwMode="auto">
          <a:xfrm>
            <a:off x="685800" y="5257800"/>
            <a:ext cx="26670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 Zero</a:t>
            </a:r>
          </a:p>
          <a:p>
            <a:pPr>
              <a:spcBef>
                <a:spcPct val="50000"/>
              </a:spcBef>
              <a:buFontTx/>
              <a:buAutoNum type="alphaUcParenR"/>
            </a:pPr>
            <a:r>
              <a:rPr lang="en-US" sz="3200"/>
              <a:t> Non-zero</a:t>
            </a:r>
          </a:p>
        </p:txBody>
      </p:sp>
    </p:spTree>
  </p:cSld>
  <p:clrMapOvr>
    <a:masterClrMapping/>
  </p:clrMapOvr>
  <p:timing>
    <p:tnLst>
      <p:par>
        <p:cTn xmlns:p14="http://schemas.microsoft.com/office/powerpoint/2010/mai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1"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2"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3"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4"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5"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6"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7"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8"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39"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0"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1"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2"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3"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4"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5"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6"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7"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8"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49"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0"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1"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2"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3"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4"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5" name="Rectangle 2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6" name="Rectangle 2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7" name="Rectangle 2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8" name="Rectangle 3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59" name="Rectangle 3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0" name="Rectangle 33"/>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1" name="Rectangle 37"/>
          <p:cNvSpPr>
            <a:spLocks noChangeArrowheads="1"/>
          </p:cNvSpPr>
          <p:nvPr/>
        </p:nvSpPr>
        <p:spPr bwMode="auto">
          <a:xfrm>
            <a:off x="0" y="3086100"/>
            <a:ext cx="9144000" cy="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2"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3" name="Rectangle 42"/>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4" name="Rectangle 4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5" name="Rectangle 48"/>
          <p:cNvSpPr>
            <a:spLocks noChangeArrowheads="1"/>
          </p:cNvSpPr>
          <p:nvPr/>
        </p:nvSpPr>
        <p:spPr bwMode="auto">
          <a:xfrm>
            <a:off x="0" y="3286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6" name="Rectangle 49"/>
          <p:cNvSpPr>
            <a:spLocks noChangeArrowheads="1"/>
          </p:cNvSpPr>
          <p:nvPr/>
        </p:nvSpPr>
        <p:spPr bwMode="auto">
          <a:xfrm>
            <a:off x="304800" y="228600"/>
            <a:ext cx="5499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 classical vector is given by:</a:t>
            </a:r>
            <a:endParaRPr lang="en-US"/>
          </a:p>
        </p:txBody>
      </p:sp>
      <p:sp>
        <p:nvSpPr>
          <p:cNvPr id="201767"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201730" name="Object 2"/>
          <p:cNvGraphicFramePr>
            <a:graphicFrameLocks noChangeAspect="1"/>
          </p:cNvGraphicFramePr>
          <p:nvPr/>
        </p:nvGraphicFramePr>
        <p:xfrm>
          <a:off x="2109788" y="1000125"/>
          <a:ext cx="3657600" cy="2162175"/>
        </p:xfrm>
        <a:graphic>
          <a:graphicData uri="http://schemas.openxmlformats.org/presentationml/2006/ole">
            <mc:AlternateContent xmlns:mc="http://schemas.openxmlformats.org/markup-compatibility/2006">
              <mc:Choice xmlns:v="urn:schemas-microsoft-com:vml" Requires="v">
                <p:oleObj spid="_x0000_s201783" name="Equation" r:id="rId4" imgW="1117600" imgH="660400" progId="Equation.3">
                  <p:embed/>
                </p:oleObj>
              </mc:Choice>
              <mc:Fallback>
                <p:oleObj name="Equation" r:id="rId4" imgW="1117600" imgH="660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9788" y="1000125"/>
                        <a:ext cx="3657600" cy="21621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01768" name="Rectangle 54"/>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69"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1770" name="Rectangle 57"/>
          <p:cNvSpPr>
            <a:spLocks noChangeArrowheads="1"/>
          </p:cNvSpPr>
          <p:nvPr/>
        </p:nvSpPr>
        <p:spPr bwMode="auto">
          <a:xfrm>
            <a:off x="0" y="3570288"/>
            <a:ext cx="9144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Visualize/sketch/describe in words this vector.</a:t>
            </a:r>
            <a:endParaRPr lang="en-US"/>
          </a:p>
        </p:txBody>
      </p:sp>
      <p:sp>
        <p:nvSpPr>
          <p:cNvPr id="201771" name="Rectangle 5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7" name="Rectangle 57"/>
          <p:cNvSpPr>
            <a:spLocks noChangeArrowheads="1"/>
          </p:cNvSpPr>
          <p:nvPr/>
        </p:nvSpPr>
        <p:spPr bwMode="auto">
          <a:xfrm>
            <a:off x="139700" y="4419600"/>
            <a:ext cx="82423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If </a:t>
            </a:r>
            <a:r>
              <a:rPr lang="en-US" sz="3200">
                <a:latin typeface="Symbol" charset="0"/>
              </a:rPr>
              <a:t>f=f(</a:t>
            </a:r>
            <a:r>
              <a:rPr lang="en-US" sz="3200"/>
              <a:t>t</a:t>
            </a:r>
            <a:r>
              <a:rPr lang="en-US" sz="3200">
                <a:latin typeface="Symbol" charset="0"/>
              </a:rPr>
              <a:t>)= gB</a:t>
            </a:r>
            <a:r>
              <a:rPr lang="en-US" sz="3200" baseline="-25000">
                <a:latin typeface="Symbol" charset="0"/>
              </a:rPr>
              <a:t>0</a:t>
            </a:r>
            <a:r>
              <a:rPr lang="en-US" sz="3200"/>
              <a:t>t,  </a:t>
            </a:r>
          </a:p>
          <a:p>
            <a:r>
              <a:rPr lang="en-US" sz="3200"/>
              <a:t>how does this affect your visualization?</a:t>
            </a: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79"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0"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1"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2"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3"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4"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5"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6"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7"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8"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89"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0"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2"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3"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4"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5" name="Rectangle 20"/>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6" name="Rectangle 21"/>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7" name="Rectangle 22"/>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8" name="Rectangle 2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799" name="Rectangle 24"/>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0" name="Rectangle 25"/>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1"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2" name="Rectangle 27"/>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3" name="Rectangle 28"/>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4" name="Rectangle 2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5" name="Rectangle 30"/>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6" name="Rectangle 3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7" name="Rectangle 33"/>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8" name="Rectangle 37"/>
          <p:cNvSpPr>
            <a:spLocks noChangeArrowheads="1"/>
          </p:cNvSpPr>
          <p:nvPr/>
        </p:nvSpPr>
        <p:spPr bwMode="auto">
          <a:xfrm>
            <a:off x="0" y="3086100"/>
            <a:ext cx="9144000" cy="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09" name="Rectangle 3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0" name="Rectangle 42"/>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1" name="Rectangle 44"/>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2" name="Rectangle 48"/>
          <p:cNvSpPr>
            <a:spLocks noChangeArrowheads="1"/>
          </p:cNvSpPr>
          <p:nvPr/>
        </p:nvSpPr>
        <p:spPr bwMode="auto">
          <a:xfrm>
            <a:off x="0" y="32861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3" name="Rectangle 49"/>
          <p:cNvSpPr>
            <a:spLocks noChangeArrowheads="1"/>
          </p:cNvSpPr>
          <p:nvPr/>
        </p:nvSpPr>
        <p:spPr bwMode="auto">
          <a:xfrm>
            <a:off x="304800" y="228600"/>
            <a:ext cx="8477250" cy="354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When adding (combining) two spin ½ objects, </a:t>
            </a:r>
            <a:br>
              <a:rPr lang="en-US" sz="3200"/>
            </a:br>
            <a:r>
              <a:rPr lang="en-US" sz="3200"/>
              <a:t>we come across a state with z-component of total spin = +1ħ.</a:t>
            </a:r>
          </a:p>
          <a:p>
            <a:r>
              <a:rPr lang="en-US" sz="3200"/>
              <a:t>(Apparently </a:t>
            </a:r>
            <a:r>
              <a:rPr lang="en-US" sz="3200" i="1"/>
              <a:t>each </a:t>
            </a:r>
            <a:r>
              <a:rPr lang="en-US" sz="3200"/>
              <a:t>of the two objects must have had a z-component +½ħ)</a:t>
            </a:r>
          </a:p>
          <a:p>
            <a:r>
              <a:rPr lang="en-US" sz="3200"/>
              <a:t>What can you conclude about the total spin of this combined object?</a:t>
            </a:r>
            <a:endParaRPr lang="en-US"/>
          </a:p>
        </p:txBody>
      </p:sp>
      <p:sp>
        <p:nvSpPr>
          <p:cNvPr id="203814" name="Rectangle 51"/>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5" name="Rectangle 54"/>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6"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03817" name="Rectangle 59"/>
          <p:cNvSpPr>
            <a:spLocks noChangeArrowheads="1"/>
          </p:cNvSpPr>
          <p:nvPr/>
        </p:nvSpPr>
        <p:spPr bwMode="auto">
          <a:xfrm>
            <a:off x="0" y="30861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47" name="Rectangle 57"/>
          <p:cNvSpPr>
            <a:spLocks noChangeArrowheads="1"/>
          </p:cNvSpPr>
          <p:nvPr/>
        </p:nvSpPr>
        <p:spPr bwMode="auto">
          <a:xfrm>
            <a:off x="325438" y="3954463"/>
            <a:ext cx="8242300"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514350" indent="-514350">
              <a:buFontTx/>
              <a:buAutoNum type="alphaUcParenR"/>
            </a:pPr>
            <a:r>
              <a:rPr lang="en-US" sz="3200"/>
              <a:t>S=1</a:t>
            </a:r>
          </a:p>
          <a:p>
            <a:pPr marL="514350" indent="-514350"/>
            <a:r>
              <a:rPr lang="en-US" sz="3200"/>
              <a:t>B) S=0</a:t>
            </a:r>
          </a:p>
          <a:p>
            <a:pPr marL="514350" indent="-514350"/>
            <a:r>
              <a:rPr lang="en-US" sz="3200"/>
              <a:t>C) S=1/2</a:t>
            </a:r>
          </a:p>
          <a:p>
            <a:pPr marL="514350" indent="-514350"/>
            <a:r>
              <a:rPr lang="en-US" sz="3200"/>
              <a:t>D) S=0 or 1,  we can</a:t>
            </a:r>
            <a:r>
              <a:rPr lang="ja-JP" altLang="en-US" sz="3200"/>
              <a:t>’</a:t>
            </a:r>
            <a:r>
              <a:rPr lang="en-US" sz="3200"/>
              <a:t>t tell</a:t>
            </a:r>
          </a:p>
          <a:p>
            <a:pPr marL="514350" indent="-514350"/>
            <a:r>
              <a:rPr lang="en-US" sz="3200"/>
              <a:t>E) S=0, 1, 2, 3, ... we can</a:t>
            </a:r>
            <a:r>
              <a:rPr lang="ja-JP" altLang="en-US" sz="3200"/>
              <a:t>’</a:t>
            </a:r>
            <a:r>
              <a:rPr lang="en-US" sz="3200"/>
              <a:t>t tell. </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Title 1"/>
          <p:cNvSpPr>
            <a:spLocks noGrp="1"/>
          </p:cNvSpPr>
          <p:nvPr>
            <p:ph type="title"/>
          </p:nvPr>
        </p:nvSpPr>
        <p:spPr/>
        <p:txBody>
          <a:bodyPr/>
          <a:lstStyle/>
          <a:p>
            <a:r>
              <a:rPr lang="en-US">
                <a:latin typeface="Arial" charset="0"/>
                <a:ea typeface="ＭＳ Ｐゴシック" charset="0"/>
                <a:cs typeface="ＭＳ Ｐゴシック" charset="0"/>
              </a:rPr>
              <a:t>Do you plan to take Quantum II?</a:t>
            </a:r>
          </a:p>
        </p:txBody>
      </p:sp>
      <p:sp>
        <p:nvSpPr>
          <p:cNvPr id="205827" name="Content Placeholder 2"/>
          <p:cNvSpPr>
            <a:spLocks noGrp="1"/>
          </p:cNvSpPr>
          <p:nvPr>
            <p:ph idx="1"/>
          </p:nvPr>
        </p:nvSpPr>
        <p:spPr/>
        <p:txBody>
          <a:bodyPr/>
          <a:lstStyle/>
          <a:p>
            <a:pPr marL="514350" indent="-514350">
              <a:buFontTx/>
              <a:buAutoNum type="alphaUcParenR"/>
            </a:pPr>
            <a:r>
              <a:rPr lang="en-US">
                <a:latin typeface="Lucida Grande" charset="0"/>
                <a:ea typeface="ＭＳ Ｐゴシック" charset="0"/>
                <a:cs typeface="ＭＳ Ｐゴシック" charset="0"/>
              </a:rPr>
              <a:t>Yes, next term</a:t>
            </a:r>
          </a:p>
          <a:p>
            <a:pPr marL="514350" indent="-514350"/>
            <a:r>
              <a:rPr lang="en-US">
                <a:latin typeface="Lucida Grande" charset="0"/>
                <a:ea typeface="ＭＳ Ｐゴシック" charset="0"/>
                <a:cs typeface="ＭＳ Ｐゴシック" charset="0"/>
              </a:rPr>
              <a:t>B) Yes, but later</a:t>
            </a:r>
          </a:p>
          <a:p>
            <a:pPr marL="514350" indent="-514350"/>
            <a:r>
              <a:rPr lang="en-US">
                <a:latin typeface="Lucida Grande" charset="0"/>
                <a:ea typeface="ＭＳ Ｐゴシック" charset="0"/>
                <a:cs typeface="ＭＳ Ｐゴシック" charset="0"/>
              </a:rPr>
              <a:t>C) Really not sure yet</a:t>
            </a:r>
          </a:p>
          <a:p>
            <a:pPr marL="514350" indent="-514350"/>
            <a:r>
              <a:rPr lang="en-US">
                <a:latin typeface="Lucida Grande" charset="0"/>
                <a:ea typeface="ＭＳ Ｐゴシック" charset="0"/>
                <a:cs typeface="ＭＳ Ｐゴシック" charset="0"/>
              </a:rPr>
              <a:t>D) Nope</a:t>
            </a: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Content Placeholder 2"/>
          <p:cNvSpPr>
            <a:spLocks noGrp="1"/>
          </p:cNvSpPr>
          <p:nvPr>
            <p:ph idx="1"/>
          </p:nvPr>
        </p:nvSpPr>
        <p:spPr>
          <a:xfrm>
            <a:off x="587375" y="290513"/>
            <a:ext cx="7772400" cy="2900362"/>
          </a:xfrm>
        </p:spPr>
        <p:txBody>
          <a:bodyPr/>
          <a:lstStyle/>
          <a:p>
            <a:pPr marL="0" indent="0"/>
            <a:r>
              <a:rPr lang="en-US">
                <a:latin typeface="Lucida Grande" charset="0"/>
                <a:ea typeface="ＭＳ Ｐゴシック" charset="0"/>
                <a:cs typeface="ＭＳ Ｐゴシック" charset="0"/>
              </a:rPr>
              <a:t>Suppose the wavefunction for a system is </a:t>
            </a:r>
            <a:r>
              <a:rPr lang="en-US">
                <a:latin typeface="Lucida Grande (Body)" charset="0"/>
                <a:ea typeface="ヒラギノ角ゴ Pro W3" charset="0"/>
                <a:cs typeface="ヒラギノ角ゴ Pro W3" charset="0"/>
              </a:rPr>
              <a:t>known</a:t>
            </a:r>
            <a:r>
              <a:rPr lang="en-US">
                <a:latin typeface="Lucida Grande" charset="0"/>
                <a:ea typeface="ＭＳ Ｐゴシック" charset="0"/>
                <a:cs typeface="ＭＳ Ｐゴシック" charset="0"/>
              </a:rPr>
              <a:t> at t = 0:  </a:t>
            </a:r>
            <a:r>
              <a:rPr lang="en-US">
                <a:latin typeface="Symbol" charset="0"/>
                <a:ea typeface="ヒラギノ角ゴ Pro W3" charset="0"/>
                <a:cs typeface="ヒラギノ角ゴ Pro W3" charset="0"/>
              </a:rPr>
              <a:t>Y</a:t>
            </a:r>
            <a:r>
              <a:rPr lang="en-US">
                <a:latin typeface="Lucida Grande" charset="0"/>
                <a:ea typeface="ＭＳ Ｐゴシック" charset="0"/>
                <a:cs typeface="ＭＳ Ｐゴシック" charset="0"/>
              </a:rPr>
              <a:t>(x,t=0)  </a:t>
            </a:r>
          </a:p>
          <a:p>
            <a:pPr marL="0" indent="0"/>
            <a:r>
              <a:rPr lang="en-US">
                <a:latin typeface="Lucida Grande" charset="0"/>
                <a:ea typeface="ＭＳ Ｐゴシック" charset="0"/>
                <a:cs typeface="ＭＳ Ｐゴシック" charset="0"/>
              </a:rPr>
              <a:t>Consider the following statement: </a:t>
            </a:r>
          </a:p>
          <a:p>
            <a:pPr marL="0" indent="0"/>
            <a:r>
              <a:rPr lang="en-US">
                <a:latin typeface="Lucida Grande" charset="0"/>
                <a:ea typeface="ＭＳ Ｐゴシック" charset="0"/>
                <a:cs typeface="ＭＳ Ｐゴシック" charset="0"/>
              </a:rPr>
              <a:t>The wavefunction at later times is given by </a:t>
            </a:r>
          </a:p>
        </p:txBody>
      </p:sp>
      <p:graphicFrame>
        <p:nvGraphicFramePr>
          <p:cNvPr id="207874" name="Object 2"/>
          <p:cNvGraphicFramePr>
            <a:graphicFrameLocks noChangeAspect="1"/>
          </p:cNvGraphicFramePr>
          <p:nvPr/>
        </p:nvGraphicFramePr>
        <p:xfrm>
          <a:off x="2481263" y="2463800"/>
          <a:ext cx="4797425" cy="646113"/>
        </p:xfrm>
        <a:graphic>
          <a:graphicData uri="http://schemas.openxmlformats.org/presentationml/2006/ole">
            <mc:AlternateContent xmlns:mc="http://schemas.openxmlformats.org/markup-compatibility/2006">
              <mc:Choice xmlns:v="urn:schemas-microsoft-com:vml" Requires="v">
                <p:oleObj spid="_x0000_s207887" name="Equation" r:id="rId4" imgW="1511300" imgH="203200" progId="Equation.3">
                  <p:embed/>
                </p:oleObj>
              </mc:Choice>
              <mc:Fallback>
                <p:oleObj name="Equation" r:id="rId4" imgW="1511300" imgH="20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1263" y="2463800"/>
                        <a:ext cx="4797425" cy="646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07876" name="Rectangle 4"/>
          <p:cNvSpPr>
            <a:spLocks noChangeArrowheads="1"/>
          </p:cNvSpPr>
          <p:nvPr/>
        </p:nvSpPr>
        <p:spPr bwMode="auto">
          <a:xfrm>
            <a:off x="804863" y="3838575"/>
            <a:ext cx="5902325"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latin typeface="Lucida Grande (Body)" charset="0"/>
              </a:rPr>
              <a:t>This statement is:</a:t>
            </a:r>
          </a:p>
          <a:p>
            <a:r>
              <a:rPr lang="en-US" sz="3200">
                <a:latin typeface="Lucida Grande (Body)" charset="0"/>
              </a:rPr>
              <a:t>A) always true		</a:t>
            </a:r>
            <a:br>
              <a:rPr lang="en-US" sz="3200">
                <a:latin typeface="Lucida Grande (Body)" charset="0"/>
              </a:rPr>
            </a:br>
            <a:r>
              <a:rPr lang="en-US" sz="3200">
                <a:latin typeface="Lucida Grande (Body)" charset="0"/>
              </a:rPr>
              <a:t>B) always false	</a:t>
            </a:r>
            <a:br>
              <a:rPr lang="en-US" sz="3200">
                <a:latin typeface="Lucida Grande (Body)" charset="0"/>
              </a:rPr>
            </a:br>
            <a:r>
              <a:rPr lang="en-US" sz="3200">
                <a:latin typeface="Lucida Grande (Body)" charset="0"/>
              </a:rPr>
              <a:t>C) true sometimes</a:t>
            </a:r>
          </a:p>
        </p:txBody>
      </p:sp>
    </p:spTree>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5" name="Content Placeholder 2"/>
          <p:cNvSpPr>
            <a:spLocks noGrp="1"/>
          </p:cNvSpPr>
          <p:nvPr>
            <p:ph idx="1"/>
          </p:nvPr>
        </p:nvSpPr>
        <p:spPr>
          <a:xfrm>
            <a:off x="98425" y="63500"/>
            <a:ext cx="8807450" cy="5438775"/>
          </a:xfrm>
        </p:spPr>
        <p:txBody>
          <a:bodyPr/>
          <a:lstStyle/>
          <a:p>
            <a:pPr marL="0" indent="0"/>
            <a:r>
              <a:rPr lang="en-US" dirty="0">
                <a:latin typeface="Lucida Grande" charset="0"/>
                <a:ea typeface="ヒラギノ角ゴ Pro W3" charset="0"/>
                <a:cs typeface="ヒラギノ角ゴ Pro W3" charset="0"/>
              </a:rPr>
              <a:t>Suppose we know the </a:t>
            </a:r>
            <a:r>
              <a:rPr lang="en-US" dirty="0" err="1">
                <a:latin typeface="Lucida Grande" charset="0"/>
                <a:ea typeface="ヒラギノ角ゴ Pro W3" charset="0"/>
                <a:cs typeface="ヒラギノ角ゴ Pro W3" charset="0"/>
              </a:rPr>
              <a:t>eigenstates</a:t>
            </a:r>
            <a:r>
              <a:rPr lang="en-US" dirty="0">
                <a:latin typeface="Lucida Grande" charset="0"/>
                <a:ea typeface="ヒラギノ角ゴ Pro W3" charset="0"/>
                <a:cs typeface="ヒラギノ角ゴ Pro W3" charset="0"/>
              </a:rPr>
              <a:t> and eigenvalues of a </a:t>
            </a:r>
            <a:r>
              <a:rPr lang="en-US" dirty="0" err="1">
                <a:latin typeface="Lucida Grande" charset="0"/>
                <a:ea typeface="ヒラギノ角ゴ Pro W3" charset="0"/>
                <a:cs typeface="ヒラギノ角ゴ Pro W3" charset="0"/>
              </a:rPr>
              <a:t>Hermitian</a:t>
            </a:r>
            <a:r>
              <a:rPr lang="en-US" dirty="0">
                <a:latin typeface="Lucida Grande" charset="0"/>
                <a:ea typeface="ヒラギノ角ゴ Pro W3" charset="0"/>
                <a:cs typeface="ヒラギノ角ゴ Pro W3" charset="0"/>
              </a:rPr>
              <a:t> operator  that is NOT the Hamiltonian:  </a:t>
            </a:r>
          </a:p>
          <a:p>
            <a:pPr marL="0" indent="0"/>
            <a:r>
              <a:rPr lang="en-US" dirty="0">
                <a:latin typeface="Lucida Grande" charset="0"/>
                <a:ea typeface="ヒラギノ角ゴ Pro W3" charset="0"/>
                <a:cs typeface="ヒラギノ角ゴ Pro W3" charset="0"/>
              </a:rPr>
              <a:t> </a:t>
            </a:r>
          </a:p>
          <a:p>
            <a:pPr marL="0" indent="0"/>
            <a:r>
              <a:rPr lang="en-US" dirty="0">
                <a:latin typeface="Lucida Grande" charset="0"/>
                <a:ea typeface="ヒラギノ角ゴ Pro W3" charset="0"/>
                <a:cs typeface="ヒラギノ角ゴ Pro W3" charset="0"/>
              </a:rPr>
              <a:t>At t = 0, a wave function is </a:t>
            </a:r>
            <a:r>
              <a:rPr lang="en-US" dirty="0" smtClean="0">
                <a:latin typeface="Lucida Grande" charset="0"/>
                <a:ea typeface="ヒラギノ角ゴ Pro W3" charset="0"/>
                <a:cs typeface="ヒラギノ角ゴ Pro W3" charset="0"/>
              </a:rPr>
              <a:t>known </a:t>
            </a:r>
            <a:r>
              <a:rPr lang="en-US" dirty="0">
                <a:latin typeface="Lucida Grande" charset="0"/>
                <a:ea typeface="ヒラギノ角ゴ Pro W3" charset="0"/>
                <a:cs typeface="ヒラギノ角ゴ Pro W3" charset="0"/>
              </a:rPr>
              <a:t>to be</a:t>
            </a:r>
          </a:p>
          <a:p>
            <a:pPr marL="0" indent="0"/>
            <a:endParaRPr lang="en-US" dirty="0">
              <a:latin typeface="Lucida Grande" charset="0"/>
              <a:ea typeface="ヒラギノ角ゴ Pro W3" charset="0"/>
              <a:cs typeface="ヒラギノ角ゴ Pro W3" charset="0"/>
            </a:endParaRPr>
          </a:p>
          <a:p>
            <a:pPr marL="0" indent="0"/>
            <a:endParaRPr lang="en-US" sz="800" dirty="0">
              <a:latin typeface="Lucida Grande" charset="0"/>
              <a:ea typeface="ヒラギノ角ゴ Pro W3" charset="0"/>
              <a:cs typeface="ヒラギノ角ゴ Pro W3" charset="0"/>
            </a:endParaRPr>
          </a:p>
          <a:p>
            <a:pPr marL="0" indent="0"/>
            <a:endParaRPr lang="en-US" sz="800" dirty="0">
              <a:latin typeface="Lucida Grande" charset="0"/>
              <a:ea typeface="ヒラギノ角ゴ Pro W3" charset="0"/>
              <a:cs typeface="ヒラギノ角ゴ Pro W3" charset="0"/>
            </a:endParaRPr>
          </a:p>
          <a:p>
            <a:pPr marL="0" indent="0"/>
            <a:endParaRPr lang="en-US" sz="800" dirty="0">
              <a:latin typeface="Lucida Grande" charset="0"/>
              <a:ea typeface="ヒラギノ角ゴ Pro W3" charset="0"/>
              <a:cs typeface="ヒラギノ角ゴ Pro W3" charset="0"/>
            </a:endParaRPr>
          </a:p>
          <a:p>
            <a:pPr marL="0" indent="0"/>
            <a:r>
              <a:rPr lang="en-US" dirty="0">
                <a:latin typeface="Lucida Grande" charset="0"/>
                <a:ea typeface="ヒラギノ角ゴ Pro W3" charset="0"/>
                <a:cs typeface="ヒラギノ角ゴ Pro W3" charset="0"/>
              </a:rPr>
              <a:t>where the </a:t>
            </a:r>
            <a:r>
              <a:rPr lang="en-US" dirty="0" err="1">
                <a:latin typeface="Lucida Grande" charset="0"/>
                <a:ea typeface="ヒラギノ角ゴ Pro W3" charset="0"/>
                <a:cs typeface="ヒラギノ角ゴ Pro W3" charset="0"/>
              </a:rPr>
              <a:t>c</a:t>
            </a:r>
            <a:r>
              <a:rPr lang="en-US" baseline="-25000" dirty="0" err="1">
                <a:latin typeface="Lucida Grande" charset="0"/>
                <a:ea typeface="ヒラギノ角ゴ Pro W3" charset="0"/>
                <a:cs typeface="ヒラギノ角ゴ Pro W3" charset="0"/>
              </a:rPr>
              <a:t>n</a:t>
            </a:r>
            <a:r>
              <a:rPr lang="en-US" dirty="0">
                <a:latin typeface="Lucida Grande" charset="0"/>
                <a:ea typeface="ヒラギノ角ゴ Pro W3" charset="0"/>
                <a:cs typeface="ヒラギノ角ゴ Pro W3" charset="0"/>
              </a:rPr>
              <a:t>' s are known constants.</a:t>
            </a:r>
          </a:p>
          <a:p>
            <a:pPr marL="0" indent="0"/>
            <a:endParaRPr lang="en-US" sz="800" dirty="0">
              <a:latin typeface="Lucida Grande" charset="0"/>
              <a:ea typeface="ヒラギノ角ゴ Pro W3" charset="0"/>
              <a:cs typeface="ヒラギノ角ゴ Pro W3" charset="0"/>
            </a:endParaRPr>
          </a:p>
          <a:p>
            <a:pPr marL="0" indent="0"/>
            <a:endParaRPr lang="en-US" sz="800" dirty="0">
              <a:latin typeface="Lucida Grande" charset="0"/>
              <a:ea typeface="ヒラギノ角ゴ Pro W3" charset="0"/>
              <a:cs typeface="ヒラギノ角ゴ Pro W3" charset="0"/>
            </a:endParaRPr>
          </a:p>
          <a:p>
            <a:pPr marL="0" indent="0"/>
            <a:r>
              <a:rPr lang="en-US" dirty="0">
                <a:solidFill>
                  <a:srgbClr val="0000FF"/>
                </a:solidFill>
                <a:latin typeface="Lucida Grande" charset="0"/>
                <a:ea typeface="ヒラギノ角ゴ Pro W3" charset="0"/>
                <a:cs typeface="ヒラギノ角ゴ Pro W3" charset="0"/>
              </a:rPr>
              <a:t>True (A) or False (B) </a:t>
            </a:r>
          </a:p>
          <a:p>
            <a:pPr marL="0" indent="0"/>
            <a:r>
              <a:rPr lang="en-US" dirty="0">
                <a:latin typeface="Lucida Grande" charset="0"/>
                <a:ea typeface="ヒラギノ角ゴ Pro W3" charset="0"/>
                <a:cs typeface="ヒラギノ角ゴ Pro W3" charset="0"/>
              </a:rPr>
              <a:t> </a:t>
            </a:r>
          </a:p>
        </p:txBody>
      </p:sp>
      <p:graphicFrame>
        <p:nvGraphicFramePr>
          <p:cNvPr id="209922" name="Object 2"/>
          <p:cNvGraphicFramePr>
            <a:graphicFrameLocks noChangeAspect="1"/>
          </p:cNvGraphicFramePr>
          <p:nvPr/>
        </p:nvGraphicFramePr>
        <p:xfrm>
          <a:off x="4795838" y="1028700"/>
          <a:ext cx="3587750" cy="684213"/>
        </p:xfrm>
        <a:graphic>
          <a:graphicData uri="http://schemas.openxmlformats.org/presentationml/2006/ole">
            <mc:AlternateContent xmlns:mc="http://schemas.openxmlformats.org/markup-compatibility/2006">
              <mc:Choice xmlns:v="urn:schemas-microsoft-com:vml" Requires="v">
                <p:oleObj spid="_x0000_s209952" name="Equation" r:id="rId4" imgW="1130300" imgH="215900" progId="Equation.3">
                  <p:embed/>
                </p:oleObj>
              </mc:Choice>
              <mc:Fallback>
                <p:oleObj name="Equation" r:id="rId4" imgW="11303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5838" y="1028700"/>
                        <a:ext cx="3587750" cy="684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09923" name="Object 3"/>
          <p:cNvGraphicFramePr>
            <a:graphicFrameLocks noChangeAspect="1"/>
          </p:cNvGraphicFramePr>
          <p:nvPr/>
        </p:nvGraphicFramePr>
        <p:xfrm>
          <a:off x="4117975" y="4583113"/>
          <a:ext cx="4860925" cy="1057275"/>
        </p:xfrm>
        <a:graphic>
          <a:graphicData uri="http://schemas.openxmlformats.org/presentationml/2006/ole">
            <mc:AlternateContent xmlns:mc="http://schemas.openxmlformats.org/markup-compatibility/2006">
              <mc:Choice xmlns:v="urn:schemas-microsoft-com:vml" Requires="v">
                <p:oleObj spid="_x0000_s209953" name="Equation" r:id="rId6" imgW="1574800" imgH="342900" progId="Equation.3">
                  <p:embed/>
                </p:oleObj>
              </mc:Choice>
              <mc:Fallback>
                <p:oleObj name="Equation" r:id="rId6" imgW="1574800" imgH="3429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17975" y="4583113"/>
                        <a:ext cx="4860925" cy="1057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09924" name="Object 4"/>
          <p:cNvGraphicFramePr>
            <a:graphicFrameLocks noChangeAspect="1"/>
          </p:cNvGraphicFramePr>
          <p:nvPr/>
        </p:nvGraphicFramePr>
        <p:xfrm>
          <a:off x="1704975" y="2794000"/>
          <a:ext cx="4514850" cy="1087438"/>
        </p:xfrm>
        <a:graphic>
          <a:graphicData uri="http://schemas.openxmlformats.org/presentationml/2006/ole">
            <mc:AlternateContent xmlns:mc="http://schemas.openxmlformats.org/markup-compatibility/2006">
              <mc:Choice xmlns:v="urn:schemas-microsoft-com:vml" Requires="v">
                <p:oleObj spid="_x0000_s209954" name="Equation" r:id="rId8" imgW="1422400" imgH="342900" progId="Equation.3">
                  <p:embed/>
                </p:oleObj>
              </mc:Choice>
              <mc:Fallback>
                <p:oleObj name="Equation" r:id="rId8" imgW="1422400" imgH="3429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04975" y="2794000"/>
                        <a:ext cx="4514850" cy="1087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2" name="Content Placeholder 2"/>
          <p:cNvSpPr>
            <a:spLocks noGrp="1"/>
          </p:cNvSpPr>
          <p:nvPr>
            <p:ph idx="1"/>
          </p:nvPr>
        </p:nvSpPr>
        <p:spPr>
          <a:xfrm>
            <a:off x="0" y="0"/>
            <a:ext cx="8807450" cy="5440363"/>
          </a:xfrm>
        </p:spPr>
        <p:txBody>
          <a:bodyPr/>
          <a:lstStyle/>
          <a:p>
            <a:pPr marL="0" indent="0"/>
            <a:r>
              <a:rPr lang="en-US">
                <a:solidFill>
                  <a:srgbClr val="0000FF"/>
                </a:solidFill>
                <a:latin typeface="Lucida Grande" charset="0"/>
                <a:ea typeface="ヒラギノ角ゴ Pro W3" charset="0"/>
                <a:cs typeface="ヒラギノ角ゴ Pro W3" charset="0"/>
              </a:rPr>
              <a:t>True (A) or False (B): </a:t>
            </a:r>
          </a:p>
          <a:p>
            <a:pPr marL="0" indent="0"/>
            <a:endParaRPr lang="en-US">
              <a:latin typeface="Lucida Grande" charset="0"/>
              <a:ea typeface="ヒラギノ角ゴ Pro W3" charset="0"/>
              <a:cs typeface="ヒラギノ角ゴ Pro W3" charset="0"/>
            </a:endParaRPr>
          </a:p>
          <a:p>
            <a:pPr marL="0" indent="0"/>
            <a:r>
              <a:rPr lang="en-US">
                <a:latin typeface="Lucida Grande" charset="0"/>
                <a:ea typeface="ヒラギノ角ゴ Pro W3" charset="0"/>
                <a:cs typeface="ヒラギノ角ゴ Pro W3" charset="0"/>
              </a:rPr>
              <a:t>           is the outcome of measuring an operator      on a state </a:t>
            </a:r>
            <a:r>
              <a:rPr lang="en-US">
                <a:latin typeface="Symbol" charset="0"/>
                <a:ea typeface="ヒラギノ角ゴ Pro W3" charset="0"/>
                <a:cs typeface="ヒラギノ角ゴ Pro W3" charset="0"/>
              </a:rPr>
              <a:t>y</a:t>
            </a:r>
          </a:p>
          <a:p>
            <a:pPr marL="0" indent="0"/>
            <a:endParaRPr lang="en-US" sz="800">
              <a:latin typeface="Lucida Grande" charset="0"/>
              <a:ea typeface="ヒラギノ角ゴ Pro W3" charset="0"/>
              <a:cs typeface="ヒラギノ角ゴ Pro W3" charset="0"/>
            </a:endParaRPr>
          </a:p>
          <a:p>
            <a:pPr marL="0" indent="0"/>
            <a:endParaRPr lang="en-US" sz="800">
              <a:latin typeface="Lucida Grande" charset="0"/>
              <a:ea typeface="ヒラギノ角ゴ Pro W3" charset="0"/>
              <a:cs typeface="ヒラギノ角ゴ Pro W3" charset="0"/>
            </a:endParaRPr>
          </a:p>
          <a:p>
            <a:pPr marL="0" indent="0"/>
            <a:r>
              <a:rPr lang="en-US">
                <a:latin typeface="Lucida Grande" charset="0"/>
                <a:ea typeface="ヒラギノ角ゴ Pro W3" charset="0"/>
                <a:cs typeface="ヒラギノ角ゴ Pro W3" charset="0"/>
              </a:rPr>
              <a:t> </a:t>
            </a:r>
          </a:p>
        </p:txBody>
      </p:sp>
      <p:graphicFrame>
        <p:nvGraphicFramePr>
          <p:cNvPr id="211970" name="Object 2"/>
          <p:cNvGraphicFramePr>
            <a:graphicFrameLocks noChangeAspect="1"/>
          </p:cNvGraphicFramePr>
          <p:nvPr/>
        </p:nvGraphicFramePr>
        <p:xfrm>
          <a:off x="98425" y="1093788"/>
          <a:ext cx="1128713" cy="723900"/>
        </p:xfrm>
        <a:graphic>
          <a:graphicData uri="http://schemas.openxmlformats.org/presentationml/2006/ole">
            <mc:AlternateContent xmlns:mc="http://schemas.openxmlformats.org/markup-compatibility/2006">
              <mc:Choice xmlns:v="urn:schemas-microsoft-com:vml" Requires="v">
                <p:oleObj spid="_x0000_s211991" name="Equation" r:id="rId4" imgW="355600" imgH="228600" progId="Equation.3">
                  <p:embed/>
                </p:oleObj>
              </mc:Choice>
              <mc:Fallback>
                <p:oleObj name="Equation" r:id="rId4" imgW="355600" imgH="228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425" y="1093788"/>
                        <a:ext cx="1128713" cy="723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11971" name="Object 3"/>
          <p:cNvGraphicFramePr>
            <a:graphicFrameLocks noChangeAspect="1"/>
          </p:cNvGraphicFramePr>
          <p:nvPr/>
        </p:nvGraphicFramePr>
        <p:xfrm>
          <a:off x="1971675" y="1670050"/>
          <a:ext cx="376238" cy="544513"/>
        </p:xfrm>
        <a:graphic>
          <a:graphicData uri="http://schemas.openxmlformats.org/presentationml/2006/ole">
            <mc:AlternateContent xmlns:mc="http://schemas.openxmlformats.org/markup-compatibility/2006">
              <mc:Choice xmlns:v="urn:schemas-microsoft-com:vml" Requires="v">
                <p:oleObj spid="_x0000_s211992" name="Equation" r:id="rId6" imgW="139700" imgH="203200" progId="Equation.3">
                  <p:embed/>
                </p:oleObj>
              </mc:Choice>
              <mc:Fallback>
                <p:oleObj name="Equation" r:id="rId6" imgW="139700" imgH="203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71675" y="1670050"/>
                        <a:ext cx="376238" cy="544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23" name="TextBox 4"/>
          <p:cNvSpPr txBox="1">
            <a:spLocks noChangeArrowheads="1"/>
          </p:cNvSpPr>
          <p:nvPr/>
        </p:nvSpPr>
        <p:spPr bwMode="auto">
          <a:xfrm>
            <a:off x="0" y="6642100"/>
            <a:ext cx="390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150</a:t>
            </a:r>
          </a:p>
        </p:txBody>
      </p:sp>
      <p:sp>
        <p:nvSpPr>
          <p:cNvPr id="214024" name="Rectangle 3"/>
          <p:cNvSpPr>
            <a:spLocks noChangeArrowheads="1"/>
          </p:cNvSpPr>
          <p:nvPr/>
        </p:nvSpPr>
        <p:spPr bwMode="auto">
          <a:xfrm>
            <a:off x="0" y="2857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25" name="Rectangle 4"/>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26" name="Rectangle 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27" name="Rectangle 6"/>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28" name="Rectangle 7"/>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29" name="Rectangle 8"/>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0" name="Rectangle 9"/>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1" name="Rectangle 10"/>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2" name="Rectangle 11"/>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3" name="Rectangle 12"/>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4" name="Rectangle 13"/>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5" name="Rectangle 14"/>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6" name="Rectangle 15"/>
          <p:cNvSpPr>
            <a:spLocks noChangeArrowheads="1"/>
          </p:cNvSpPr>
          <p:nvPr/>
        </p:nvSpPr>
        <p:spPr bwMode="auto">
          <a:xfrm>
            <a:off x="0" y="289083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7"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8"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39" name="Rectangle 18"/>
          <p:cNvSpPr>
            <a:spLocks noChangeArrowheads="1"/>
          </p:cNvSpPr>
          <p:nvPr/>
        </p:nvSpPr>
        <p:spPr bwMode="auto">
          <a:xfrm>
            <a:off x="0" y="31051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0" name="Rectangle 2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1" name="Rectangle 23"/>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2" name="Rectangle 26"/>
          <p:cNvSpPr>
            <a:spLocks noChangeArrowheads="1"/>
          </p:cNvSpPr>
          <p:nvPr/>
        </p:nvSpPr>
        <p:spPr bwMode="auto">
          <a:xfrm>
            <a:off x="0" y="0"/>
            <a:ext cx="6183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A spin ½ particle in the spin state              </a:t>
            </a:r>
            <a:r>
              <a:rPr lang="en-US"/>
              <a:t> </a:t>
            </a:r>
          </a:p>
        </p:txBody>
      </p:sp>
      <p:sp>
        <p:nvSpPr>
          <p:cNvPr id="214043" name="Rectangle 28"/>
          <p:cNvSpPr>
            <a:spLocks noChangeArrowheads="1"/>
          </p:cNvSpPr>
          <p:nvPr/>
        </p:nvSpPr>
        <p:spPr bwMode="auto">
          <a:xfrm>
            <a:off x="0" y="32194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4" name="Rectangle 29"/>
          <p:cNvSpPr>
            <a:spLocks noChangeArrowheads="1"/>
          </p:cNvSpPr>
          <p:nvPr/>
        </p:nvSpPr>
        <p:spPr bwMode="auto">
          <a:xfrm>
            <a:off x="26988" y="1739900"/>
            <a:ext cx="904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 measurement of S</a:t>
            </a:r>
            <a:r>
              <a:rPr lang="en-US" sz="3200" baseline="-25000"/>
              <a:t>z</a:t>
            </a:r>
            <a:r>
              <a:rPr lang="en-US" sz="3200"/>
              <a:t> is made.  </a:t>
            </a:r>
            <a:r>
              <a:rPr lang="en-US" sz="3200">
                <a:solidFill>
                  <a:schemeClr val="accent2"/>
                </a:solidFill>
              </a:rPr>
              <a:t>What is the probability that the value of S</a:t>
            </a:r>
            <a:r>
              <a:rPr lang="en-US" sz="3200" baseline="-25000">
                <a:solidFill>
                  <a:schemeClr val="accent2"/>
                </a:solidFill>
              </a:rPr>
              <a:t>z</a:t>
            </a:r>
            <a:r>
              <a:rPr lang="en-US" sz="3200">
                <a:solidFill>
                  <a:schemeClr val="accent2"/>
                </a:solidFill>
              </a:rPr>
              <a:t> will be </a:t>
            </a:r>
            <a:r>
              <a:rPr lang="en-US" sz="3200">
                <a:latin typeface="Lucida Grande" charset="0"/>
                <a:ea typeface="ＭＳ Ｐゴシック" charset="0"/>
                <a:cs typeface="ＭＳ Ｐゴシック" charset="0"/>
              </a:rPr>
              <a:t>ħ/2</a:t>
            </a:r>
            <a:r>
              <a:rPr lang="en-US" sz="3200">
                <a:solidFill>
                  <a:schemeClr val="accent2"/>
                </a:solidFill>
              </a:rPr>
              <a:t>?</a:t>
            </a:r>
            <a:r>
              <a:rPr lang="en-US">
                <a:solidFill>
                  <a:schemeClr val="accent2"/>
                </a:solidFill>
              </a:rPr>
              <a:t> </a:t>
            </a:r>
          </a:p>
        </p:txBody>
      </p:sp>
      <p:sp>
        <p:nvSpPr>
          <p:cNvPr id="214045" name="Rectangle 31"/>
          <p:cNvSpPr>
            <a:spLocks noChangeArrowheads="1"/>
          </p:cNvSpPr>
          <p:nvPr/>
        </p:nvSpPr>
        <p:spPr bwMode="auto">
          <a:xfrm>
            <a:off x="0" y="32956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6" name="Rectangle 33"/>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7" name="Text Box 34"/>
          <p:cNvSpPr txBox="1">
            <a:spLocks noChangeArrowheads="1"/>
          </p:cNvSpPr>
          <p:nvPr/>
        </p:nvSpPr>
        <p:spPr bwMode="auto">
          <a:xfrm>
            <a:off x="95250" y="3402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                        B)                        C)</a:t>
            </a:r>
          </a:p>
        </p:txBody>
      </p:sp>
      <p:sp>
        <p:nvSpPr>
          <p:cNvPr id="214048" name="Rectangle 36"/>
          <p:cNvSpPr>
            <a:spLocks noChangeArrowheads="1"/>
          </p:cNvSpPr>
          <p:nvPr/>
        </p:nvSpPr>
        <p:spPr bwMode="auto">
          <a:xfrm>
            <a:off x="0" y="318135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49" name="Rectangle 3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214050" name="Text Box 39"/>
          <p:cNvSpPr txBox="1">
            <a:spLocks noChangeArrowheads="1"/>
          </p:cNvSpPr>
          <p:nvPr/>
        </p:nvSpPr>
        <p:spPr bwMode="auto">
          <a:xfrm>
            <a:off x="95250" y="4926013"/>
            <a:ext cx="86868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D)                        E) None of these</a:t>
            </a:r>
          </a:p>
        </p:txBody>
      </p:sp>
      <p:sp>
        <p:nvSpPr>
          <p:cNvPr id="214051" name="Rectangle 4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214018" name="Object 2"/>
          <p:cNvGraphicFramePr>
            <a:graphicFrameLocks noChangeAspect="1"/>
          </p:cNvGraphicFramePr>
          <p:nvPr/>
        </p:nvGraphicFramePr>
        <p:xfrm>
          <a:off x="2274888" y="576263"/>
          <a:ext cx="3468687" cy="1227137"/>
        </p:xfrm>
        <a:graphic>
          <a:graphicData uri="http://schemas.openxmlformats.org/presentationml/2006/ole">
            <mc:AlternateContent xmlns:mc="http://schemas.openxmlformats.org/markup-compatibility/2006">
              <mc:Choice xmlns:v="urn:schemas-microsoft-com:vml" Requires="v">
                <p:oleObj spid="_x0000_s214094" name="Equation" r:id="rId4" imgW="1219200" imgH="431800" progId="Equation.3">
                  <p:embed/>
                </p:oleObj>
              </mc:Choice>
              <mc:Fallback>
                <p:oleObj name="Equation" r:id="rId4" imgW="12192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74888" y="576263"/>
                        <a:ext cx="3468687" cy="1227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14019" name="Object 3"/>
          <p:cNvGraphicFramePr>
            <a:graphicFrameLocks noChangeAspect="1"/>
          </p:cNvGraphicFramePr>
          <p:nvPr/>
        </p:nvGraphicFramePr>
        <p:xfrm>
          <a:off x="812800" y="3178175"/>
          <a:ext cx="1993900" cy="995363"/>
        </p:xfrm>
        <a:graphic>
          <a:graphicData uri="http://schemas.openxmlformats.org/presentationml/2006/ole">
            <mc:AlternateContent xmlns:mc="http://schemas.openxmlformats.org/markup-compatibility/2006">
              <mc:Choice xmlns:v="urn:schemas-microsoft-com:vml" Requires="v">
                <p:oleObj spid="_x0000_s214095" name="Equation" r:id="rId6" imgW="584200" imgH="292100" progId="Equation.3">
                  <p:embed/>
                </p:oleObj>
              </mc:Choice>
              <mc:Fallback>
                <p:oleObj name="Equation" r:id="rId6" imgW="584200" imgH="2921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12800" y="3178175"/>
                        <a:ext cx="1993900" cy="995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14020" name="Object 4"/>
          <p:cNvGraphicFramePr>
            <a:graphicFrameLocks noChangeAspect="1"/>
          </p:cNvGraphicFramePr>
          <p:nvPr/>
        </p:nvGraphicFramePr>
        <p:xfrm>
          <a:off x="3816350" y="3251200"/>
          <a:ext cx="1390650" cy="884238"/>
        </p:xfrm>
        <a:graphic>
          <a:graphicData uri="http://schemas.openxmlformats.org/presentationml/2006/ole">
            <mc:AlternateContent xmlns:mc="http://schemas.openxmlformats.org/markup-compatibility/2006">
              <mc:Choice xmlns:v="urn:schemas-microsoft-com:vml" Requires="v">
                <p:oleObj spid="_x0000_s214096" name="Equation" r:id="rId8" imgW="419100" imgH="266700" progId="Equation.3">
                  <p:embed/>
                </p:oleObj>
              </mc:Choice>
              <mc:Fallback>
                <p:oleObj name="Equation" r:id="rId8" imgW="419100" imgH="2667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16350" y="3251200"/>
                        <a:ext cx="1390650" cy="884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14021" name="Object 5"/>
          <p:cNvGraphicFramePr>
            <a:graphicFrameLocks noChangeAspect="1"/>
          </p:cNvGraphicFramePr>
          <p:nvPr/>
        </p:nvGraphicFramePr>
        <p:xfrm>
          <a:off x="6823075" y="3167063"/>
          <a:ext cx="2122488" cy="996950"/>
        </p:xfrm>
        <a:graphic>
          <a:graphicData uri="http://schemas.openxmlformats.org/presentationml/2006/ole">
            <mc:AlternateContent xmlns:mc="http://schemas.openxmlformats.org/markup-compatibility/2006">
              <mc:Choice xmlns:v="urn:schemas-microsoft-com:vml" Requires="v">
                <p:oleObj spid="_x0000_s214097" name="Equation" r:id="rId10" imgW="622300" imgH="292100" progId="Equation.3">
                  <p:embed/>
                </p:oleObj>
              </mc:Choice>
              <mc:Fallback>
                <p:oleObj name="Equation" r:id="rId10" imgW="622300" imgH="2921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23075" y="3167063"/>
                        <a:ext cx="2122488"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14022" name="Object 6"/>
          <p:cNvGraphicFramePr>
            <a:graphicFrameLocks noChangeAspect="1"/>
          </p:cNvGraphicFramePr>
          <p:nvPr/>
        </p:nvGraphicFramePr>
        <p:xfrm>
          <a:off x="900113" y="4816475"/>
          <a:ext cx="1819275" cy="996950"/>
        </p:xfrm>
        <a:graphic>
          <a:graphicData uri="http://schemas.openxmlformats.org/presentationml/2006/ole">
            <mc:AlternateContent xmlns:mc="http://schemas.openxmlformats.org/markup-compatibility/2006">
              <mc:Choice xmlns:v="urn:schemas-microsoft-com:vml" Requires="v">
                <p:oleObj spid="_x0000_s214098" name="Equation" r:id="rId12" imgW="533400" imgH="292100" progId="Equation.3">
                  <p:embed/>
                </p:oleObj>
              </mc:Choice>
              <mc:Fallback>
                <p:oleObj name="Equation" r:id="rId12" imgW="533400" imgH="2921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00113" y="4816475"/>
                        <a:ext cx="1819275" cy="996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ヒラギノ角ゴ Pro W3"/>
        <a:cs typeface=""/>
      </a:majorFont>
      <a:minorFont>
        <a:latin typeface="Arial"/>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22359</TotalTime>
  <Words>13521</Words>
  <Application>Microsoft Macintosh PowerPoint</Application>
  <PresentationFormat>On-screen Show (4:3)</PresentationFormat>
  <Paragraphs>1273</Paragraphs>
  <Slides>98</Slides>
  <Notes>98</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98</vt:i4>
      </vt:variant>
    </vt:vector>
  </HeadingPairs>
  <TitlesOfParts>
    <vt:vector size="102" baseType="lpstr">
      <vt:lpstr>Blank Presentation</vt:lpstr>
      <vt:lpstr>Equation</vt:lpstr>
      <vt:lpstr>Equation.DSMT4</vt:lpstr>
      <vt:lpstr>Picture</vt:lpstr>
      <vt:lpstr>  Quantum I (PHYS 3220)</vt:lpstr>
      <vt:lpstr>3-D</vt:lpstr>
      <vt:lpstr>Consider a particle in 3D.  Is there a state where the result of position in the y-direction and momentum in the z-direction can both be predicted with 100% accuracy?</vt:lpstr>
      <vt:lpstr>Is the 3D wave function     an eigenfunction of </vt:lpstr>
      <vt:lpstr>For the particle in a 3D box, is the state (nx , ny , nz ) = (1, 0, 1) allowed?</vt:lpstr>
      <vt:lpstr>The ground state energy of the particle in   a 3D box is    What is the energy of the 2nd excited state? </vt:lpstr>
      <vt:lpstr>Consider three functions f(x) , g(y), and h(z).    f(x) is a function of x only, g(y) is a function of y only, and h(z) is a function of z only. They obey the equation f(x) + g(y) + h(z) = C = constant. What can you say about f, g, and h?</vt:lpstr>
      <vt:lpstr>Consider three functions f(x) , g(y), and h(z) which obey the equation f(x) + g(y) + h(z) = C = constant. How many of the functions must be constant?</vt:lpstr>
      <vt:lpstr>In the 3D infinite square well, what is the degeneracy of the energy corresponding to the state (nx , ny , nz ) = (1, 2, 3)? </vt:lpstr>
      <vt:lpstr>In Cartesian coordinates, the normalization condition is  In spherical coordinates, the normalization integral has limits of integration:</vt:lpstr>
      <vt:lpstr>Separation of variables has gotten us to    Is there anything we can say about the sign of the constant “c” in that equation? </vt:lpstr>
      <vt:lpstr>angular momentum</vt:lpstr>
      <vt:lpstr>The angular stationary state wave fns for central potentials are:    If the quantum number m is large, what can you conclude about the wave function and probability density as you vary just the azimuthal angle f?</vt:lpstr>
      <vt:lpstr>PowerPoint Presentation</vt:lpstr>
      <vt:lpstr>Apart from normalization, the Yll spherical harmonics are:   Normalization says:   Thus, Y00 ()= ?</vt:lpstr>
      <vt:lpstr>A classical free particle approaches from the left, as shown. How do you characterize the motion of the particle in the radial direction, i.e. r(t)? </vt:lpstr>
      <vt:lpstr>The angular momentum operator is   with e.g.   Is       Hermitian?  (Hint: Is Lz Hermitian?)   </vt:lpstr>
      <vt:lpstr>Is it possible to find a “nontrivial” state (i.e. nonzero angular momentum)  for which </vt:lpstr>
      <vt:lpstr>PowerPoint Presentation</vt:lpstr>
      <vt:lpstr>In classical mechanics, kinetic energy is p2/2m.  What is the formula for rotational kinetic energy (where I is moment of inertia)</vt:lpstr>
      <vt:lpstr>A planet is in elliptical orbit about the sun.      The torque,                  on the planet about the sun is:</vt:lpstr>
      <vt:lpstr>The magnitude of the angular momentum of the planet about the sun                  is:</vt:lpstr>
      <vt:lpstr>Is the commutator,  zero or non-zero?</vt:lpstr>
      <vt:lpstr>The commutator,  zero or non-zero?</vt:lpstr>
      <vt:lpstr>The commutator,  zero or non-zero?</vt:lpstr>
      <vt:lpstr>In Cartesian coordinates, the volume element is dx dy dz. In spherical coordinates, the volume element is</vt:lpstr>
      <vt:lpstr>PowerPoint Presentation</vt:lpstr>
      <vt:lpstr>PowerPoint Presentation</vt:lpstr>
      <vt:lpstr>PowerPoint Presentation</vt:lpstr>
      <vt:lpstr>True (A) or False (B)</vt:lpstr>
      <vt:lpstr>PowerPoint Presentation</vt:lpstr>
      <vt:lpstr>PowerPoint Presentation</vt:lpstr>
      <vt:lpstr>PowerPoint Presentation</vt:lpstr>
      <vt:lpstr>In classical mechanics, the translational kinetic energy of a particle is p2/2m. What is the classical formula for rotational kinetic energy (where I is moment-of-inertia)?</vt:lpstr>
      <vt:lpstr>PowerPoint Presentation</vt:lpstr>
      <vt:lpstr> Does the commutator   [ L2 , L+] = 0? </vt:lpstr>
      <vt:lpstr>PowerPoint Presentation</vt:lpstr>
      <vt:lpstr>PowerPoint Presentation</vt:lpstr>
      <vt:lpstr>PowerPoint Presentation</vt:lpstr>
      <vt:lpstr>PowerPoint Presentation</vt:lpstr>
      <vt:lpstr>hydrogen</vt:lpstr>
      <vt:lpstr>PowerPoint Presentation</vt:lpstr>
      <vt:lpstr>PowerPoint Presentation</vt:lpstr>
      <vt:lpstr>On the back of your “quiz”: A and B are positive constants. r is radial distance (0 ≤ r &lt; ∞).   Sketch                  and     What does the graph                           look like?</vt:lpstr>
      <vt:lpstr>PowerPoint Presentation</vt:lpstr>
      <vt:lpstr>Ignoring spin, what is the angular momentum of the ground state of an electron in a hydrogen atom, in units of h-bar?</vt:lpstr>
      <vt:lpstr>As indicated in the figure, the n = 2, l = 0 state and the n = 2, l = 1 state happen to have the same energy (given by E2 =  E1/22 ). Do these states have the same radial wavefunction R(r) ?</vt:lpstr>
      <vt:lpstr>        What does y100(r,q,f) “look like”?  How about y200(r,q,f)? y210(r,q,f)? y211(r,q,f)?</vt:lpstr>
      <vt:lpstr>PowerPoint Presentation</vt:lpstr>
      <vt:lpstr>PowerPoint Presentation</vt:lpstr>
      <vt:lpstr>Suppose at t=0, </vt:lpstr>
      <vt:lpstr>PowerPoint Presentation</vt:lpstr>
      <vt:lpstr>PowerPoint Presentation</vt:lpstr>
      <vt:lpstr>The spectrum of "Perkonium" has 3 emission lines.  </vt:lpstr>
      <vt:lpstr>PowerPoint Presentation</vt:lpstr>
      <vt:lpstr>PowerPoint Presentation</vt:lpstr>
      <vt:lpstr>Suppose at t=0, </vt:lpstr>
      <vt:lpstr>spin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 you plan to take Quantum II?</vt:lpstr>
      <vt:lpstr>PowerPoint Presentation</vt:lpstr>
      <vt:lpstr>PowerPoint Presentation</vt:lpstr>
      <vt:lpstr>PowerPoint Presentation</vt:lpstr>
      <vt:lpstr>PowerPoint Presentation</vt:lpstr>
    </vt:vector>
  </TitlesOfParts>
  <Manager/>
  <Company>CU Boulder</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3220 Concept Tests, part 4</dc:title>
  <dc:subject>Quantum Concept Tests</dc:subject>
  <dc:creator>Mike Dubson, Steve Pollock, Oliver DeWolfe</dc:creator>
  <cp:keywords/>
  <dc:description/>
  <cp:lastModifiedBy>Steve Goldhaber</cp:lastModifiedBy>
  <cp:revision>558</cp:revision>
  <dcterms:created xsi:type="dcterms:W3CDTF">2008-12-19T22:22:51Z</dcterms:created>
  <dcterms:modified xsi:type="dcterms:W3CDTF">2013-04-05T02:59:38Z</dcterms:modified>
  <cp:category/>
</cp:coreProperties>
</file>