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50" d="100"/>
          <a:sy n="150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06369-B39B-1841-80B2-F2046A76483F}" type="datetimeFigureOut">
              <a:rPr lang="en-US" smtClean="0"/>
              <a:pPr/>
              <a:t>1/14/11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A2C48-C032-5944-8C84-F0B8768BA9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pollo_program" TargetMode="External"/><Relationship Id="rId4" Type="http://schemas.openxmlformats.org/officeDocument/2006/relationships/hyperlink" Target="http://en.wikipedia.org/wiki/Moon" TargetMode="External"/><Relationship Id="rId5" Type="http://schemas.openxmlformats.org/officeDocument/2006/relationships/hyperlink" Target="http://en.wikipedia.org/wiki/Lunar_rover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the end of the last Apollo 15 moon walk, Commander David Scott (pictured above) performed a live demonstration for the television cameras. He held out a geologic hammer and a feather and dropped them at the same time. </a:t>
            </a:r>
          </a:p>
          <a:p>
            <a:endParaRPr lang="en-US" b="1" dirty="0" smtClean="0"/>
          </a:p>
          <a:p>
            <a:r>
              <a:rPr lang="en-US" b="1" dirty="0" smtClean="0"/>
              <a:t>Apollo 15</a:t>
            </a:r>
            <a:r>
              <a:rPr lang="en-US" dirty="0" smtClean="0"/>
              <a:t> was the ninth manned mission in the </a:t>
            </a:r>
            <a:r>
              <a:rPr lang="en-US" dirty="0" smtClean="0">
                <a:hlinkClick r:id="rId3" tooltip="Apollo program"/>
              </a:rPr>
              <a:t>Apollo program</a:t>
            </a:r>
            <a:r>
              <a:rPr lang="en-US" dirty="0" smtClean="0"/>
              <a:t>, the fourth mission to land on the </a:t>
            </a:r>
            <a:r>
              <a:rPr lang="en-US" dirty="0" smtClean="0">
                <a:hlinkClick r:id="rId4" tooltip="Moon"/>
              </a:rPr>
              <a:t>Moon</a:t>
            </a:r>
            <a:r>
              <a:rPr lang="en-US" dirty="0" smtClean="0"/>
              <a:t> and the eighth successful manned mission. It was the first of what were termed "J missions", long duration stays on the Moon with a greater focus on science than had been possible on previous missions. It was also the first mission where the </a:t>
            </a:r>
            <a:r>
              <a:rPr lang="en-US" dirty="0" smtClean="0">
                <a:hlinkClick r:id="rId5" tooltip="Lunar rover"/>
              </a:rPr>
              <a:t>Lunar rover</a:t>
            </a:r>
            <a:r>
              <a:rPr lang="en-US" dirty="0" smtClean="0"/>
              <a:t> was used.</a:t>
            </a:r>
          </a:p>
          <a:p>
            <a:r>
              <a:rPr lang="en-US" dirty="0" smtClean="0"/>
              <a:t>The mission began on July 26, 1971,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A2C48-C032-5944-8C84-F0B8768BA9A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60EC1-23EC-1A47-A4D5-3BBC48552B75}" type="datetimeFigureOut">
              <a:rPr lang="en-US" smtClean="0"/>
              <a:pPr/>
              <a:t>1/14/11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EF39-D64B-F54F-89D3-201E2C4ECE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60EC1-23EC-1A47-A4D5-3BBC48552B75}" type="datetimeFigureOut">
              <a:rPr lang="en-US" smtClean="0"/>
              <a:pPr/>
              <a:t>1/14/11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EF39-D64B-F54F-89D3-201E2C4ECE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60EC1-23EC-1A47-A4D5-3BBC48552B75}" type="datetimeFigureOut">
              <a:rPr lang="en-US" smtClean="0"/>
              <a:pPr/>
              <a:t>1/14/11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EF39-D64B-F54F-89D3-201E2C4ECE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60EC1-23EC-1A47-A4D5-3BBC48552B75}" type="datetimeFigureOut">
              <a:rPr lang="en-US" smtClean="0"/>
              <a:pPr/>
              <a:t>1/14/11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EF39-D64B-F54F-89D3-201E2C4ECE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60EC1-23EC-1A47-A4D5-3BBC48552B75}" type="datetimeFigureOut">
              <a:rPr lang="en-US" smtClean="0"/>
              <a:pPr/>
              <a:t>1/14/11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EF39-D64B-F54F-89D3-201E2C4ECE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60EC1-23EC-1A47-A4D5-3BBC48552B75}" type="datetimeFigureOut">
              <a:rPr lang="en-US" smtClean="0"/>
              <a:pPr/>
              <a:t>1/14/11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EF39-D64B-F54F-89D3-201E2C4ECE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60EC1-23EC-1A47-A4D5-3BBC48552B75}" type="datetimeFigureOut">
              <a:rPr lang="en-US" smtClean="0"/>
              <a:pPr/>
              <a:t>1/14/11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EF39-D64B-F54F-89D3-201E2C4ECE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60EC1-23EC-1A47-A4D5-3BBC48552B75}" type="datetimeFigureOut">
              <a:rPr lang="en-US" smtClean="0"/>
              <a:pPr/>
              <a:t>1/14/11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EF39-D64B-F54F-89D3-201E2C4ECE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60EC1-23EC-1A47-A4D5-3BBC48552B75}" type="datetimeFigureOut">
              <a:rPr lang="en-US" smtClean="0"/>
              <a:pPr/>
              <a:t>1/14/11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EF39-D64B-F54F-89D3-201E2C4ECE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60EC1-23EC-1A47-A4D5-3BBC48552B75}" type="datetimeFigureOut">
              <a:rPr lang="en-US" smtClean="0"/>
              <a:pPr/>
              <a:t>1/14/11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EF39-D64B-F54F-89D3-201E2C4ECE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60EC1-23EC-1A47-A4D5-3BBC48552B75}" type="datetimeFigureOut">
              <a:rPr lang="en-US" smtClean="0"/>
              <a:pPr/>
              <a:t>1/14/11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EF39-D64B-F54F-89D3-201E2C4ECE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60EC1-23EC-1A47-A4D5-3BBC48552B75}" type="datetimeFigureOut">
              <a:rPr lang="en-US" smtClean="0"/>
              <a:pPr/>
              <a:t>1/14/11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8EF39-D64B-F54F-89D3-201E2C4ECE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1.png"/><Relationship Id="rId1" Type="http://schemas.openxmlformats.org/officeDocument/2006/relationships/video" Target="file://localhost/Users/Rachel/Documents/CU%20Boulder%20work/2210-Fall2010/AS15_Ham_feath_drop3.mov" TargetMode="Externa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67176"/>
            <a:ext cx="8229600" cy="56589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/>
              <a:t>An astronaut </a:t>
            </a:r>
            <a:r>
              <a:rPr lang="en-US" dirty="0" smtClean="0"/>
              <a:t>drops a hammer and a feather at the same time from the same height on the surface of the Moon, which hits the ground first:</a:t>
            </a:r>
          </a:p>
          <a:p>
            <a:pPr>
              <a:buNone/>
            </a:pPr>
            <a:r>
              <a:rPr lang="en-US" dirty="0" smtClean="0"/>
              <a:t>	a) The hammer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</a:t>
            </a:r>
            <a:r>
              <a:rPr lang="en-US" dirty="0" smtClean="0"/>
              <a:t>) The feather</a:t>
            </a:r>
          </a:p>
          <a:p>
            <a:pPr>
              <a:buNone/>
            </a:pPr>
            <a:r>
              <a:rPr lang="en-US" dirty="0" smtClean="0"/>
              <a:t>  	</a:t>
            </a:r>
            <a:r>
              <a:rPr lang="en-US" dirty="0" err="1" smtClean="0"/>
              <a:t>c</a:t>
            </a:r>
            <a:r>
              <a:rPr lang="en-US" dirty="0" smtClean="0"/>
              <a:t>) They hit at the same time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</a:t>
            </a:r>
            <a:r>
              <a:rPr lang="en-US" dirty="0" smtClean="0"/>
              <a:t>) Not enough information</a:t>
            </a:r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(Please do not talk to your neighbor about this question)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AS15_Ham_feath_drop3.mov">
            <a:hlinkClick r:id="" action="ppaction://media"/>
          </p:cNvPr>
          <p:cNvPicPr/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67771" y="1094944"/>
            <a:ext cx="7602981" cy="506865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 fullScrn="1"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finish the tutorial early: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134"/>
            <a:ext cx="8229600" cy="5314130"/>
          </a:xfrm>
        </p:spPr>
        <p:txBody>
          <a:bodyPr>
            <a:normAutofit/>
          </a:bodyPr>
          <a:lstStyle/>
          <a:p>
            <a:pPr marL="334963" indent="-334963"/>
            <a:r>
              <a:rPr lang="en-US" dirty="0" smtClean="0"/>
              <a:t>Follow </a:t>
            </a:r>
            <a:r>
              <a:rPr lang="en-US" dirty="0"/>
              <a:t>the same reasoning that you used in section II of the tutorial by expressing the terminal velocity of an object of mass </a:t>
            </a:r>
            <a:r>
              <a:rPr lang="en-US" i="1" dirty="0" err="1"/>
              <a:t>m</a:t>
            </a:r>
            <a:r>
              <a:rPr lang="en-US" dirty="0"/>
              <a:t> for the case in which the force of air resistance </a:t>
            </a:r>
            <a:r>
              <a:rPr lang="en-US" dirty="0" smtClean="0"/>
              <a:t>is:</a:t>
            </a:r>
          </a:p>
          <a:p>
            <a:pPr lvl="1"/>
            <a:r>
              <a:rPr lang="en-US" i="1" dirty="0" smtClean="0"/>
              <a:t>quadratic</a:t>
            </a:r>
            <a:r>
              <a:rPr lang="en-US" dirty="0" smtClean="0"/>
              <a:t> </a:t>
            </a:r>
            <a:r>
              <a:rPr lang="en-US" dirty="0"/>
              <a:t>with respect to speed (</a:t>
            </a:r>
            <a:r>
              <a:rPr lang="en-US" i="1" dirty="0"/>
              <a:t>c</a:t>
            </a:r>
            <a:r>
              <a:rPr lang="en-US" i="1" baseline="-25000" dirty="0"/>
              <a:t>1</a:t>
            </a:r>
            <a:r>
              <a:rPr lang="en-US" dirty="0"/>
              <a:t> = 0, </a:t>
            </a:r>
            <a:r>
              <a:rPr lang="en-US" i="1" dirty="0"/>
              <a:t>c</a:t>
            </a:r>
            <a:r>
              <a:rPr lang="en-US" i="1" baseline="-25000" dirty="0"/>
              <a:t>2</a:t>
            </a:r>
            <a:r>
              <a:rPr lang="en-US" dirty="0"/>
              <a:t> ≠ </a:t>
            </a:r>
            <a:r>
              <a:rPr lang="en-US" dirty="0" smtClean="0"/>
              <a:t>0)</a:t>
            </a:r>
          </a:p>
          <a:p>
            <a:pPr lvl="1"/>
            <a:r>
              <a:rPr lang="en-US" dirty="0" smtClean="0"/>
              <a:t>is </a:t>
            </a:r>
            <a:r>
              <a:rPr lang="en-US" dirty="0"/>
              <a:t>expressed as a combination of </a:t>
            </a:r>
            <a:r>
              <a:rPr lang="en-US" i="1" dirty="0"/>
              <a:t>both</a:t>
            </a:r>
            <a:r>
              <a:rPr lang="en-US" dirty="0"/>
              <a:t> linear </a:t>
            </a:r>
            <a:r>
              <a:rPr lang="en-US" i="1" dirty="0"/>
              <a:t>and</a:t>
            </a:r>
            <a:r>
              <a:rPr lang="en-US" dirty="0"/>
              <a:t> quadratic terms (</a:t>
            </a:r>
            <a:r>
              <a:rPr lang="en-US" i="1" dirty="0"/>
              <a:t>c</a:t>
            </a:r>
            <a:r>
              <a:rPr lang="en-US" i="1" baseline="-25000" dirty="0"/>
              <a:t>1</a:t>
            </a:r>
            <a:r>
              <a:rPr lang="en-US" dirty="0"/>
              <a:t> ≠ 0, </a:t>
            </a:r>
            <a:r>
              <a:rPr lang="en-US" i="1" dirty="0"/>
              <a:t>c</a:t>
            </a:r>
            <a:r>
              <a:rPr lang="en-US" i="1" baseline="-25000" dirty="0"/>
              <a:t>2</a:t>
            </a:r>
            <a:r>
              <a:rPr lang="en-US" dirty="0"/>
              <a:t> ≠ 0</a:t>
            </a:r>
            <a:r>
              <a:rPr lang="en-US" dirty="0" smtClean="0"/>
              <a:t>)</a:t>
            </a:r>
          </a:p>
          <a:p>
            <a:r>
              <a:rPr lang="en-US" dirty="0" smtClean="0"/>
              <a:t>Find an expression for </a:t>
            </a:r>
            <a:r>
              <a:rPr lang="en-US" dirty="0" err="1" smtClean="0"/>
              <a:t>v(t</a:t>
            </a:r>
            <a:r>
              <a:rPr lang="en-US" dirty="0" smtClean="0"/>
              <a:t>) from part I. (You sketched this function qualitatively in IB).  You will need to solve a differential equation.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302</Words>
  <Application>Microsoft Macintosh PowerPoint</Application>
  <PresentationFormat>On-screen Show (4:3)</PresentationFormat>
  <Paragraphs>17</Paragraphs>
  <Slides>3</Slides>
  <Notes>1</Notes>
  <HiddenSlides>0</HiddenSlides>
  <MMClips>1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If you finish the tutorial early: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Rachel</dc:creator>
  <cp:lastModifiedBy>Steven Pollock</cp:lastModifiedBy>
  <cp:revision>7</cp:revision>
  <dcterms:created xsi:type="dcterms:W3CDTF">2011-01-14T16:24:35Z</dcterms:created>
  <dcterms:modified xsi:type="dcterms:W3CDTF">2011-01-14T23:53:54Z</dcterms:modified>
</cp:coreProperties>
</file>