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6.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10.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11.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notesSlides/notesSlide14.xml" ContentType="application/vnd.openxmlformats-officedocument.presentationml.notesSlide+xml"/>
  <Override PartName="/ppt/embeddings/oleObject16.bin" ContentType="application/vnd.openxmlformats-officedocument.oleObject"/>
  <Override PartName="/ppt/notesSlides/notesSlide15.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16.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notesSlides/notesSlide17.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29.bin" ContentType="application/vnd.openxmlformats-officedocument.oleObject"/>
  <Override PartName="/ppt/notesSlides/notesSlide22.xml" ContentType="application/vnd.openxmlformats-officedocument.presentationml.notesSlide+xml"/>
  <Override PartName="/ppt/embeddings/oleObject30.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31.bin" ContentType="application/vnd.openxmlformats-officedocument.oleObject"/>
  <Override PartName="/ppt/notesSlides/notesSlide25.xml" ContentType="application/vnd.openxmlformats-officedocument.presentationml.notesSlide+xml"/>
  <Override PartName="/ppt/embeddings/oleObject32.bin" ContentType="application/vnd.openxmlformats-officedocument.oleObject"/>
  <Override PartName="/ppt/notesSlides/notesSlide26.xml" ContentType="application/vnd.openxmlformats-officedocument.presentationml.notesSlide+xml"/>
  <Override PartName="/ppt/embeddings/oleObject33.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34.bin" ContentType="application/vnd.openxmlformats-officedocument.oleObject"/>
  <Override PartName="/ppt/notesSlides/notesSlide31.xml" ContentType="application/vnd.openxmlformats-officedocument.presentationml.notesSlide+xml"/>
  <Override PartName="/ppt/embeddings/oleObject35.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36.bin" ContentType="application/vnd.openxmlformats-officedocument.oleObject"/>
  <Override PartName="/ppt/notesSlides/notesSlide39.xml" ContentType="application/vnd.openxmlformats-officedocument.presentationml.notesSlide+xml"/>
  <Override PartName="/ppt/embeddings/oleObject37.bin" ContentType="application/vnd.openxmlformats-officedocument.oleObject"/>
  <Override PartName="/ppt/notesSlides/notesSlide40.xml" ContentType="application/vnd.openxmlformats-officedocument.presentationml.notesSlide+xml"/>
  <Override PartName="/ppt/embeddings/oleObject38.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notesSlides/notesSlide46.xml" ContentType="application/vnd.openxmlformats-officedocument.presentationml.notesSlide+xml"/>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embeddings/oleObject49.bin" ContentType="application/vnd.openxmlformats-officedocument.oleObject"/>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embeddings/oleObject50.bin" ContentType="application/vnd.openxmlformats-officedocument.oleObject"/>
  <Override PartName="/ppt/embeddings/oleObject5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7"/>
  </p:notesMasterIdLst>
  <p:handoutMasterIdLst>
    <p:handoutMasterId r:id="rId68"/>
  </p:handoutMasterIdLst>
  <p:sldIdLst>
    <p:sldId id="444" r:id="rId3"/>
    <p:sldId id="445" r:id="rId4"/>
    <p:sldId id="434" r:id="rId5"/>
    <p:sldId id="432" r:id="rId6"/>
    <p:sldId id="437" r:id="rId7"/>
    <p:sldId id="438" r:id="rId8"/>
    <p:sldId id="443" r:id="rId9"/>
    <p:sldId id="441" r:id="rId10"/>
    <p:sldId id="422" r:id="rId11"/>
    <p:sldId id="429" r:id="rId12"/>
    <p:sldId id="430" r:id="rId13"/>
    <p:sldId id="431" r:id="rId14"/>
    <p:sldId id="446" r:id="rId15"/>
    <p:sldId id="447" r:id="rId16"/>
    <p:sldId id="448" r:id="rId17"/>
    <p:sldId id="449" r:id="rId18"/>
    <p:sldId id="478" r:id="rId19"/>
    <p:sldId id="450" r:id="rId20"/>
    <p:sldId id="451" r:id="rId21"/>
    <p:sldId id="453" r:id="rId22"/>
    <p:sldId id="454" r:id="rId23"/>
    <p:sldId id="455" r:id="rId24"/>
    <p:sldId id="456" r:id="rId25"/>
    <p:sldId id="457" r:id="rId26"/>
    <p:sldId id="458" r:id="rId27"/>
    <p:sldId id="459" r:id="rId28"/>
    <p:sldId id="468" r:id="rId29"/>
    <p:sldId id="469" r:id="rId30"/>
    <p:sldId id="470" r:id="rId31"/>
    <p:sldId id="471" r:id="rId32"/>
    <p:sldId id="472" r:id="rId33"/>
    <p:sldId id="473" r:id="rId34"/>
    <p:sldId id="463" r:id="rId35"/>
    <p:sldId id="464" r:id="rId36"/>
    <p:sldId id="474" r:id="rId37"/>
    <p:sldId id="475" r:id="rId38"/>
    <p:sldId id="476" r:id="rId39"/>
    <p:sldId id="477" r:id="rId40"/>
    <p:sldId id="466" r:id="rId41"/>
    <p:sldId id="467" r:id="rId42"/>
    <p:sldId id="479" r:id="rId43"/>
    <p:sldId id="480" r:id="rId44"/>
    <p:sldId id="481" r:id="rId45"/>
    <p:sldId id="482" r:id="rId46"/>
    <p:sldId id="483" r:id="rId47"/>
    <p:sldId id="440" r:id="rId48"/>
    <p:sldId id="485" r:id="rId49"/>
    <p:sldId id="486" r:id="rId50"/>
    <p:sldId id="487" r:id="rId51"/>
    <p:sldId id="488" r:id="rId52"/>
    <p:sldId id="489" r:id="rId53"/>
    <p:sldId id="490" r:id="rId54"/>
    <p:sldId id="491" r:id="rId55"/>
    <p:sldId id="492" r:id="rId56"/>
    <p:sldId id="493" r:id="rId57"/>
    <p:sldId id="494" r:id="rId58"/>
    <p:sldId id="495" r:id="rId59"/>
    <p:sldId id="496" r:id="rId60"/>
    <p:sldId id="497" r:id="rId61"/>
    <p:sldId id="498" r:id="rId62"/>
    <p:sldId id="499" r:id="rId63"/>
    <p:sldId id="500" r:id="rId64"/>
    <p:sldId id="501" r:id="rId65"/>
    <p:sldId id="502" r:id="rId6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Arial" charset="0"/>
        <a:cs typeface="Arial" charset="0"/>
      </a:defRPr>
    </a:lvl1pPr>
    <a:lvl2pPr marL="457200" algn="l" rtl="0" fontAlgn="base">
      <a:spcBef>
        <a:spcPct val="0"/>
      </a:spcBef>
      <a:spcAft>
        <a:spcPct val="0"/>
      </a:spcAft>
      <a:defRPr sz="2400" kern="1200">
        <a:solidFill>
          <a:schemeClr val="tx1"/>
        </a:solidFill>
        <a:latin typeface="Arial" charset="0"/>
        <a:ea typeface="Arial" charset="0"/>
        <a:cs typeface="Arial" charset="0"/>
      </a:defRPr>
    </a:lvl2pPr>
    <a:lvl3pPr marL="914400" algn="l" rtl="0" fontAlgn="base">
      <a:spcBef>
        <a:spcPct val="0"/>
      </a:spcBef>
      <a:spcAft>
        <a:spcPct val="0"/>
      </a:spcAft>
      <a:defRPr sz="2400" kern="1200">
        <a:solidFill>
          <a:schemeClr val="tx1"/>
        </a:solidFill>
        <a:latin typeface="Arial" charset="0"/>
        <a:ea typeface="Arial" charset="0"/>
        <a:cs typeface="Arial" charset="0"/>
      </a:defRPr>
    </a:lvl3pPr>
    <a:lvl4pPr marL="1371600" algn="l" rtl="0" fontAlgn="base">
      <a:spcBef>
        <a:spcPct val="0"/>
      </a:spcBef>
      <a:spcAft>
        <a:spcPct val="0"/>
      </a:spcAft>
      <a:defRPr sz="2400" kern="1200">
        <a:solidFill>
          <a:schemeClr val="tx1"/>
        </a:solidFill>
        <a:latin typeface="Arial" charset="0"/>
        <a:ea typeface="Arial" charset="0"/>
        <a:cs typeface="Arial" charset="0"/>
      </a:defRPr>
    </a:lvl4pPr>
    <a:lvl5pPr marL="1828800" algn="l" rtl="0" fontAlgn="base">
      <a:spcBef>
        <a:spcPct val="0"/>
      </a:spcBef>
      <a:spcAft>
        <a:spcPct val="0"/>
      </a:spcAft>
      <a:defRPr sz="2400" kern="1200">
        <a:solidFill>
          <a:schemeClr val="tx1"/>
        </a:solidFill>
        <a:latin typeface="Arial" charset="0"/>
        <a:ea typeface="Arial" charset="0"/>
        <a:cs typeface="Arial" charset="0"/>
      </a:defRPr>
    </a:lvl5pPr>
    <a:lvl6pPr marL="2286000" algn="l" defTabSz="457200" rtl="0" eaLnBrk="1" latinLnBrk="0" hangingPunct="1">
      <a:defRPr sz="2400" kern="1200">
        <a:solidFill>
          <a:schemeClr val="tx1"/>
        </a:solidFill>
        <a:latin typeface="Arial" charset="0"/>
        <a:ea typeface="Arial" charset="0"/>
        <a:cs typeface="Arial" charset="0"/>
      </a:defRPr>
    </a:lvl6pPr>
    <a:lvl7pPr marL="2743200" algn="l" defTabSz="457200" rtl="0" eaLnBrk="1" latinLnBrk="0" hangingPunct="1">
      <a:defRPr sz="2400" kern="1200">
        <a:solidFill>
          <a:schemeClr val="tx1"/>
        </a:solidFill>
        <a:latin typeface="Arial" charset="0"/>
        <a:ea typeface="Arial" charset="0"/>
        <a:cs typeface="Arial" charset="0"/>
      </a:defRPr>
    </a:lvl7pPr>
    <a:lvl8pPr marL="3200400" algn="l" defTabSz="457200" rtl="0" eaLnBrk="1" latinLnBrk="0" hangingPunct="1">
      <a:defRPr sz="2400" kern="1200">
        <a:solidFill>
          <a:schemeClr val="tx1"/>
        </a:solidFill>
        <a:latin typeface="Arial" charset="0"/>
        <a:ea typeface="Arial" charset="0"/>
        <a:cs typeface="Arial" charset="0"/>
      </a:defRPr>
    </a:lvl8pPr>
    <a:lvl9pPr marL="3657600" algn="l" defTabSz="457200" rtl="0" eaLnBrk="1" latinLnBrk="0" hangingPunct="1">
      <a:defRPr sz="24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clrMru>
    <a:srgbClr val="996633"/>
    <a:srgbClr val="009900"/>
    <a:srgbClr val="CC0000"/>
    <a:srgbClr val="FF7C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3" autoAdjust="0"/>
    <p:restoredTop sz="61194" autoAdjust="0"/>
  </p:normalViewPr>
  <p:slideViewPr>
    <p:cSldViewPr snapToGrid="0">
      <p:cViewPr>
        <p:scale>
          <a:sx n="75" d="100"/>
          <a:sy n="75" d="100"/>
        </p:scale>
        <p:origin x="-648" y="-568"/>
      </p:cViewPr>
      <p:guideLst>
        <p:guide orient="horz" pos="2160"/>
        <p:guide pos="2880"/>
      </p:guideLst>
    </p:cSldViewPr>
  </p:slideViewPr>
  <p:outlineViewPr>
    <p:cViewPr>
      <p:scale>
        <a:sx n="33" d="100"/>
        <a:sy n="33" d="100"/>
      </p:scale>
      <p:origin x="0" y="1480"/>
    </p:cViewPr>
  </p:outlineViewPr>
  <p:notesTextViewPr>
    <p:cViewPr>
      <p:scale>
        <a:sx n="100" d="100"/>
        <a:sy n="100" d="100"/>
      </p:scale>
      <p:origin x="0" y="0"/>
    </p:cViewPr>
  </p:notesTextViewPr>
  <p:sorterViewPr>
    <p:cViewPr>
      <p:scale>
        <a:sx n="150" d="100"/>
        <a:sy n="150" d="100"/>
      </p:scale>
      <p:origin x="0" y="592"/>
    </p:cViewPr>
  </p:sorterViewPr>
  <p:notesViewPr>
    <p:cSldViewPr snapToGrid="0">
      <p:cViewPr varScale="1">
        <p:scale>
          <a:sx n="60" d="100"/>
          <a:sy n="60" d="100"/>
        </p:scale>
        <p:origin x="-240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 Id="rId3"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60.emf"/><Relationship Id="rId1" Type="http://schemas.openxmlformats.org/officeDocument/2006/relationships/image" Target="../media/image57.emf"/><Relationship Id="rId2" Type="http://schemas.openxmlformats.org/officeDocument/2006/relationships/image" Target="../media/image58.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64.emf"/><Relationship Id="rId5" Type="http://schemas.openxmlformats.org/officeDocument/2006/relationships/image" Target="../media/image65.emf"/><Relationship Id="rId6" Type="http://schemas.openxmlformats.org/officeDocument/2006/relationships/image" Target="../media/image66.emf"/><Relationship Id="rId1" Type="http://schemas.openxmlformats.org/officeDocument/2006/relationships/image" Target="../media/image61.emf"/><Relationship Id="rId2" Type="http://schemas.openxmlformats.org/officeDocument/2006/relationships/image" Target="../media/image6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5.emf"/><Relationship Id="rId2" Type="http://schemas.openxmlformats.org/officeDocument/2006/relationships/image" Target="../media/image7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 Id="rId3"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 Id="rId2" Type="http://schemas.openxmlformats.org/officeDocument/2006/relationships/image" Target="../media/image10.emf"/><Relationship Id="rId3"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image" Target="../media/image15.emf"/><Relationship Id="rId2"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6758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6758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6758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D8956B4C-FA33-4B48-AD86-EF4AF32CFC3A}" type="slidenum">
              <a:rPr lang="en-US"/>
              <a:pPr>
                <a:defRPr/>
              </a:pPr>
              <a:t>‹#›</a:t>
            </a:fld>
            <a:endParaRPr lang="en-US"/>
          </a:p>
        </p:txBody>
      </p:sp>
    </p:spTree>
    <p:extLst>
      <p:ext uri="{BB962C8B-B14F-4D97-AF65-F5344CB8AC3E}">
        <p14:creationId xmlns:p14="http://schemas.microsoft.com/office/powerpoint/2010/main" val="1902206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2662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2663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0742A885-73C9-5443-9997-80308129F447}" type="slidenum">
              <a:rPr lang="en-US"/>
              <a:pPr>
                <a:defRPr/>
              </a:pPr>
              <a:t>‹#›</a:t>
            </a:fld>
            <a:endParaRPr lang="en-US"/>
          </a:p>
        </p:txBody>
      </p:sp>
    </p:spTree>
    <p:extLst>
      <p:ext uri="{BB962C8B-B14F-4D97-AF65-F5344CB8AC3E}">
        <p14:creationId xmlns:p14="http://schemas.microsoft.com/office/powerpoint/2010/main" val="1728087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vs.gsfc.nasa.gov/search/Series/GRACEGlobalMassBalanceTrend.html" TargetMode="External"/><Relationship Id="rId4" Type="http://schemas.openxmlformats.org/officeDocument/2006/relationships/hyperlink" Target="ftp://cddis.gsfc.nasa.gov/pub/egm96/general_info/ano30x30_egm96_f002t360_logos.gif" TargetMode="External"/><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SJP,</a:t>
            </a:r>
            <a:r>
              <a:rPr lang="en-US" baseline="0" dirty="0"/>
              <a:t> </a:t>
            </a:r>
            <a:r>
              <a:rPr lang="en-US" baseline="0" dirty="0" err="1"/>
              <a:t>Sp</a:t>
            </a:r>
            <a:r>
              <a:rPr lang="en-US" baseline="0" dirty="0"/>
              <a:t> ‘11</a:t>
            </a:r>
            <a:r>
              <a:rPr lang="en-US" dirty="0"/>
              <a:t> Lecture #</a:t>
            </a:r>
            <a:r>
              <a:rPr lang="en-US" dirty="0" smtClean="0"/>
              <a:t>14</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(Didn’t really do much with this slide</a:t>
            </a:r>
            <a:r>
              <a:rPr lang="en-US" baseline="0" dirty="0" smtClean="0"/>
              <a:t> i</a:t>
            </a:r>
            <a:r>
              <a:rPr lang="en-US" dirty="0" smtClean="0"/>
              <a:t>n </a:t>
            </a:r>
            <a:r>
              <a:rPr lang="en-US" dirty="0" err="1" smtClean="0"/>
              <a:t>Sp</a:t>
            </a:r>
            <a:r>
              <a:rPr lang="en-US" dirty="0" smtClean="0"/>
              <a:t> 12)</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SJP L14</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3, 10,</a:t>
            </a:r>
            <a:r>
              <a:rPr lang="en-US" baseline="0" dirty="0" smtClean="0"/>
              <a:t> [[84], 2, 2</a:t>
            </a:r>
            <a:endParaRPr lang="en-US" dirty="0" smtClean="0"/>
          </a:p>
          <a:p>
            <a:r>
              <a:rPr lang="en-US" dirty="0" err="1" smtClean="0"/>
              <a:t>Sp</a:t>
            </a:r>
            <a:r>
              <a:rPr lang="en-US" dirty="0" smtClean="0"/>
              <a:t> ‘11: 2, 8, [73],</a:t>
            </a:r>
            <a:r>
              <a:rPr lang="en-US" baseline="0" dirty="0" smtClean="0"/>
              <a:t> 6, 10</a:t>
            </a:r>
          </a:p>
          <a:p>
            <a:endParaRPr lang="en-US" baseline="0" dirty="0" smtClean="0"/>
          </a:p>
          <a:p>
            <a:r>
              <a:rPr lang="en-US" baseline="0" dirty="0" smtClean="0"/>
              <a:t>One problem here is that what I call “r” in this slide I’m going to call “r-r’” in the associated tutorial next time. Maybe should change this slide! </a:t>
            </a:r>
          </a:p>
          <a:p>
            <a:endParaRPr lang="en-US" baseline="0" dirty="0" smtClean="0"/>
          </a:p>
          <a:p>
            <a:r>
              <a:rPr lang="en-US" baseline="0" dirty="0" smtClean="0"/>
              <a:t>Students seemed to intuit this. I argue it by writing </a:t>
            </a:r>
            <a:r>
              <a:rPr lang="en-US" baseline="0" dirty="0" err="1" smtClean="0"/>
              <a:t>rhat</a:t>
            </a:r>
            <a:r>
              <a:rPr lang="en-US" baseline="0" dirty="0" smtClean="0"/>
              <a:t> = </a:t>
            </a:r>
            <a:r>
              <a:rPr lang="en-US" baseline="0" dirty="0" err="1" smtClean="0"/>
              <a:t>rvector</a:t>
            </a:r>
            <a:r>
              <a:rPr lang="en-US" baseline="0" dirty="0" smtClean="0"/>
              <a:t>/r, and rector(sub z) here is, look at the picture, just z! </a:t>
            </a:r>
          </a:p>
          <a:p>
            <a:endParaRPr lang="en-US" baseline="0" dirty="0" smtClean="0"/>
          </a:p>
          <a:p>
            <a:r>
              <a:rPr lang="en-US" baseline="0" dirty="0" err="1" smtClean="0"/>
              <a:t>Sp</a:t>
            </a:r>
            <a:r>
              <a:rPr lang="en-US" baseline="0" dirty="0" smtClean="0"/>
              <a:t> 11 comments: </a:t>
            </a:r>
          </a:p>
          <a:p>
            <a:r>
              <a:rPr lang="en-US" baseline="0" dirty="0" smtClean="0"/>
              <a:t>I could not get anyone to explain to me why they, or anyone, had voted for E! </a:t>
            </a:r>
          </a:p>
          <a:p>
            <a:r>
              <a:rPr lang="en-US" baseline="0" dirty="0" smtClean="0"/>
              <a:t>Took them a minute, but this was nice for them to think about. Gave me the opportunity to discuss again what our conventions are, and the difference between r and 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11</a:t>
            </a:fld>
            <a:endParaRPr lang="en-US"/>
          </a:p>
        </p:txBody>
      </p:sp>
    </p:spTree>
    <p:extLst>
      <p:ext uri="{BB962C8B-B14F-4D97-AF65-F5344CB8AC3E}">
        <p14:creationId xmlns:p14="http://schemas.microsoft.com/office/powerpoint/2010/main" val="748661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SJP L14</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0,8,3, [[89]],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‘11:  0, 2, 8, [90], 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 big issues. See previous slide, might want to change notation!</a:t>
            </a:r>
            <a:r>
              <a:rPr lang="en-US" baseline="0" dirty="0" smtClean="0"/>
              <a:t>  </a:t>
            </a:r>
            <a:endParaRPr lang="en-US" dirty="0" smtClean="0"/>
          </a:p>
          <a:p>
            <a:endParaRPr lang="en-US" baseline="0" dirty="0" smtClean="0"/>
          </a:p>
          <a:p>
            <a:r>
              <a:rPr lang="en-US" baseline="0" dirty="0" err="1" smtClean="0"/>
              <a:t>Sp</a:t>
            </a:r>
            <a:r>
              <a:rPr lang="en-US" baseline="0" dirty="0" smtClean="0"/>
              <a:t> 11 comments:  C is sort of an obvious mistake, this was very quick. (Previous one and this one together took ~4 minutes, including full discussion. More than I would use in lecture, but I think worth having them do real-time) </a:t>
            </a:r>
          </a:p>
          <a:p>
            <a:r>
              <a:rPr lang="en-US" baseline="0" dirty="0" smtClean="0"/>
              <a:t/>
            </a:r>
            <a:br>
              <a:rPr lang="en-US" baseline="0" dirty="0" smtClean="0"/>
            </a:br>
            <a:r>
              <a:rPr lang="en-US" baseline="0" dirty="0" smtClean="0"/>
              <a:t>We then went on to complete the problem on the board, and in particular the first thing was to have them tell me what we should be integrating over, (someone said r </a:t>
            </a:r>
            <a:r>
              <a:rPr lang="en-US" baseline="0" dirty="0" err="1" smtClean="0"/>
              <a:t>dr</a:t>
            </a:r>
            <a:r>
              <a:rPr lang="en-US" baseline="0" dirty="0" smtClean="0"/>
              <a:t> </a:t>
            </a:r>
            <a:r>
              <a:rPr lang="en-US" baseline="0" dirty="0" err="1" smtClean="0"/>
              <a:t>dtheta</a:t>
            </a:r>
            <a:r>
              <a:rPr lang="en-US" baseline="0" dirty="0" smtClean="0"/>
              <a:t>, so we got to discuss the prime </a:t>
            </a:r>
            <a:r>
              <a:rPr lang="en-US" baseline="0" dirty="0" err="1" smtClean="0"/>
              <a:t>vs</a:t>
            </a:r>
            <a:r>
              <a:rPr lang="en-US" baseline="0" dirty="0" smtClean="0"/>
              <a:t> </a:t>
            </a:r>
            <a:r>
              <a:rPr lang="en-US" baseline="0" dirty="0" err="1" smtClean="0"/>
              <a:t>unprime</a:t>
            </a:r>
            <a:r>
              <a:rPr lang="en-US" baseline="0" dirty="0" smtClean="0"/>
              <a:t> business)</a:t>
            </a:r>
          </a:p>
          <a:p>
            <a:endParaRPr lang="en-US" baseline="0" dirty="0" smtClean="0"/>
          </a:p>
          <a:p>
            <a:endParaRPr lang="en-US" baseline="0" dirty="0" smtClean="0"/>
          </a:p>
          <a:p>
            <a:r>
              <a:rPr lang="en-US" baseline="0" dirty="0" smtClean="0"/>
              <a:t>S. Pollock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12</a:t>
            </a:fld>
            <a:endParaRPr lang="en-US"/>
          </a:p>
        </p:txBody>
      </p:sp>
    </p:spTree>
    <p:extLst>
      <p:ext uri="{BB962C8B-B14F-4D97-AF65-F5344CB8AC3E}">
        <p14:creationId xmlns:p14="http://schemas.microsoft.com/office/powerpoint/2010/main" val="2362181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Sp12</a:t>
            </a:r>
            <a:r>
              <a:rPr lang="en-US" baseline="0" dirty="0" smtClean="0"/>
              <a:t> SJP L15</a:t>
            </a:r>
          </a:p>
          <a:p>
            <a:r>
              <a:rPr lang="en-US" dirty="0" err="1" smtClean="0"/>
              <a:t>Preclass</a:t>
            </a:r>
            <a:r>
              <a:rPr lang="en-US" dirty="0" smtClean="0"/>
              <a:t>:</a:t>
            </a:r>
            <a:r>
              <a:rPr lang="en-US" baseline="0" dirty="0" smtClean="0"/>
              <a:t>  26, 30, [[41]], 3, 0</a:t>
            </a:r>
          </a:p>
          <a:p>
            <a:r>
              <a:rPr lang="en-US" baseline="0" dirty="0" smtClean="0"/>
              <a:t>Then some more discussion: 27, 22, [[52]], 0, 0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Sp</a:t>
            </a:r>
            <a:r>
              <a:rPr lang="en-US" baseline="0" dirty="0" smtClean="0"/>
              <a:t> 11:  </a:t>
            </a:r>
            <a:r>
              <a:rPr lang="en-US" dirty="0" smtClean="0"/>
              <a:t>20, [54], 26  (Responses</a:t>
            </a:r>
            <a:r>
              <a:rPr lang="en-US" baseline="0" dirty="0" smtClean="0"/>
              <a:t> were different last year, this corresponds to A, [[C]], and D)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 love this question – it created</a:t>
            </a:r>
            <a:r>
              <a:rPr lang="en-US" baseline="0" dirty="0" smtClean="0"/>
              <a:t> a ton of buzz in the room, they didn’t want to stop talking about it. One student  wanted to know how answers B and C are different. I had to emphasize that B says you COULD do it if you know enough math, C says you just can’t do it. (I claim the latter is correct, NOT the former! See below)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One student gave such a clear and articulate reasoning for “C” that it shut down some conversation, but questions still came up. (</a:t>
            </a:r>
            <a:r>
              <a:rPr lang="en-US" baseline="0" dirty="0" err="1" smtClean="0"/>
              <a:t>E.g</a:t>
            </a:r>
            <a:r>
              <a:rPr lang="en-US" baseline="0" dirty="0" smtClean="0"/>
              <a:t>, “couldn’t a sufficiently powerful computer do it”, which another student articulately rebutted using my example from last time, knowing a 1D integral of f(x) dx = 17, does not let you figure out f(x), no matter how powerful your computer is!)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Comments</a:t>
            </a:r>
            <a:r>
              <a:rPr lang="en-US" baseline="0" dirty="0" smtClean="0"/>
              <a:t> from </a:t>
            </a:r>
            <a:r>
              <a:rPr lang="en-US" baseline="0" dirty="0" err="1" smtClean="0"/>
              <a:t>Sp</a:t>
            </a:r>
            <a:r>
              <a:rPr lang="en-US" baseline="0" dirty="0" smtClean="0"/>
              <a:t> 11:</a:t>
            </a:r>
          </a:p>
          <a:p>
            <a:r>
              <a:rPr lang="en-US" dirty="0" smtClean="0"/>
              <a:t>A</a:t>
            </a:r>
            <a:r>
              <a:rPr lang="en-US" baseline="0" dirty="0" smtClean="0"/>
              <a:t> “classic” question, good discussions here. We had really just started on Gauss’ law. As a way to help them, I wrote the 1-D integral </a:t>
            </a:r>
          </a:p>
          <a:p>
            <a:r>
              <a:rPr lang="en-US" baseline="0" dirty="0" smtClean="0"/>
              <a:t>Integral(0 to 10) f(x) dx = 17</a:t>
            </a:r>
          </a:p>
          <a:p>
            <a:r>
              <a:rPr lang="en-US" baseline="0" dirty="0" smtClean="0"/>
              <a:t>And asked them, can you tell me f(x), given this integral? Most said no. I asked, “what if you were REALLY good at calculus, or had a supercomputer at your disposal”? The point is, knowing the integral of an unknown function CANNOT tell you the function, not enough information! You MUST have some symmetry argument to simplify, to “pull the function out” (I asked, if you know </a:t>
            </a:r>
            <a:r>
              <a:rPr lang="en-US" baseline="0" dirty="0" err="1" smtClean="0"/>
              <a:t>apriori</a:t>
            </a:r>
            <a:r>
              <a:rPr lang="en-US" baseline="0" dirty="0" smtClean="0"/>
              <a:t> that f(x) was constant, THEN could you figure out what f(x) is?) </a:t>
            </a:r>
          </a:p>
          <a:p>
            <a:r>
              <a:rPr lang="en-US" baseline="0" dirty="0" smtClean="0"/>
              <a:t>Students were very clear in the discussion that g varies both in magnitude and angle across the surface. </a:t>
            </a:r>
          </a:p>
          <a:p>
            <a:r>
              <a:rPr lang="en-US" baseline="0" dirty="0" smtClean="0"/>
              <a:t/>
            </a:r>
            <a:br>
              <a:rPr lang="en-US" baseline="0" dirty="0" smtClean="0"/>
            </a:br>
            <a:r>
              <a:rPr lang="en-US" baseline="0" dirty="0" smtClean="0"/>
              <a:t>We had some discussion about “not apply” because we couldn’t evaluate the dot product without knowing g. Another student countered that physically, g IS physically defined everywhere, and thus the integral must be well defined, as is “M(enclosed)”, so really there is no problem, even if we can’t USE it. This was what I was after! I framed Gauss’ law as a deep, fundamental truth about nature (“even for black holes, even when relativity is involved”) </a:t>
            </a:r>
          </a:p>
          <a:p>
            <a:endParaRPr lang="en-US" baseline="0" dirty="0" smtClean="0"/>
          </a:p>
          <a:p>
            <a:endParaRPr lang="en-US" baseline="0" dirty="0" smtClean="0"/>
          </a:p>
          <a:p>
            <a:r>
              <a:rPr lang="en-US" baseline="0" dirty="0" smtClean="0"/>
              <a:t>S. Pollock, but I stole it from somewhere, perhaps Singh? Not sure!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13</a:t>
            </a:fld>
            <a:endParaRPr lang="en-US"/>
          </a:p>
        </p:txBody>
      </p:sp>
    </p:spTree>
    <p:extLst>
      <p:ext uri="{BB962C8B-B14F-4D97-AF65-F5344CB8AC3E}">
        <p14:creationId xmlns:p14="http://schemas.microsoft.com/office/powerpoint/2010/main" val="3400663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L15</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2, 8, [[91]], 0, 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Just a quick review from last time, they did fine on this.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14</a:t>
            </a:fld>
            <a:endParaRPr lang="en-US"/>
          </a:p>
        </p:txBody>
      </p:sp>
    </p:spTree>
    <p:extLst>
      <p:ext uri="{BB962C8B-B14F-4D97-AF65-F5344CB8AC3E}">
        <p14:creationId xmlns:p14="http://schemas.microsoft.com/office/powerpoint/2010/main" val="2362181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11EDBBF-E826-A444-898A-0EE168354495}" type="slidenum">
              <a:rPr lang="en-US"/>
              <a:pPr/>
              <a:t>15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L15</a:t>
            </a:r>
          </a:p>
          <a:p>
            <a:pPr eaLnBrk="1" hangingPunct="1"/>
            <a:endParaRPr lang="en-US" b="0" baseline="0" dirty="0" smtClean="0">
              <a:ea typeface="ヒラギノ角ゴ Pro W3" charset="-128"/>
            </a:endParaRPr>
          </a:p>
          <a:p>
            <a:pPr eaLnBrk="1" hangingPunct="1"/>
            <a:r>
              <a:rPr lang="en-US" b="0" baseline="0" dirty="0" smtClean="0">
                <a:ea typeface="ヒラギノ角ゴ Pro W3" charset="-128"/>
              </a:rPr>
              <a:t>I derived the result shown on the board first, and we started checking. (I asked the class what to check. “Units” was the first call, that works. Then, “sign”, which requires a little thought! (Note that the first time is smaller than the second) Also need to discuss why 1/</a:t>
            </a:r>
            <a:r>
              <a:rPr lang="en-US" b="0" baseline="0" dirty="0" err="1" smtClean="0">
                <a:ea typeface="ヒラギノ角ゴ Pro W3" charset="-128"/>
              </a:rPr>
              <a:t>Sqrt</a:t>
            </a:r>
            <a:r>
              <a:rPr lang="en-US" b="0" baseline="0" dirty="0" smtClean="0">
                <a:ea typeface="ヒラギノ角ゴ Pro W3" charset="-128"/>
              </a:rPr>
              <a:t>[z^2] = 1/z (and not -1/z, unless z&lt;0, when it IS -1/z!) . </a:t>
            </a:r>
          </a:p>
          <a:p>
            <a:pPr eaLnBrk="1" hangingPunct="1"/>
            <a:endParaRPr lang="en-US" b="0" baseline="0" dirty="0" smtClean="0">
              <a:ea typeface="ヒラギノ角ゴ Pro W3" charset="-128"/>
            </a:endParaRPr>
          </a:p>
          <a:p>
            <a:pPr eaLnBrk="1" hangingPunct="1"/>
            <a:r>
              <a:rPr lang="en-US" b="0" baseline="0" dirty="0" smtClean="0">
                <a:ea typeface="ヒラギノ角ゴ Pro W3" charset="-128"/>
              </a:rPr>
              <a:t>Then someone called out limits. That leads to this slide. The student wanted me to look at z-&gt; 0, which it turns out is a BAD limit to investigate (because it’s not super intuitive – g goes to a constant, of opposite sign on the two sides, rather than the obvious “zero”). So, let’s focus on z large. </a:t>
            </a:r>
          </a:p>
          <a:p>
            <a:pPr eaLnBrk="1" hangingPunct="1"/>
            <a:endParaRPr lang="en-US" b="0" baseline="0" dirty="0" smtClean="0">
              <a:ea typeface="ヒラギノ角ゴ Pro W3" charset="-128"/>
            </a:endParaRPr>
          </a:p>
          <a:p>
            <a:pPr eaLnBrk="1" hangingPunct="1"/>
            <a:r>
              <a:rPr lang="en-US" b="0" baseline="0" dirty="0" smtClean="0">
                <a:ea typeface="ヒラギノ角ゴ Pro W3" charset="-128"/>
              </a:rPr>
              <a:t>Z large is NOT a limit we’ve done before (we always Taylor expanded for small quantities), so this proves to be a nice exercise. I reminded them of the binomial expansion on the board (many had forgotten it!) </a:t>
            </a:r>
          </a:p>
          <a:p>
            <a:pPr eaLnBrk="1" hangingPunct="1"/>
            <a:r>
              <a:rPr lang="en-US" b="0" baseline="0" dirty="0" smtClean="0">
                <a:ea typeface="ヒラギノ角ゴ Pro W3" charset="-128"/>
              </a:rPr>
              <a:t>Also worked out </a:t>
            </a:r>
            <a:r>
              <a:rPr lang="en-US" b="0" baseline="0" dirty="0" err="1" smtClean="0">
                <a:ea typeface="ヒラギノ角ゴ Pro W3" charset="-128"/>
              </a:rPr>
              <a:t>Sqrt</a:t>
            </a:r>
            <a:r>
              <a:rPr lang="en-US" b="0" baseline="0" dirty="0" smtClean="0">
                <a:ea typeface="ヒラギノ角ゴ Pro W3" charset="-128"/>
              </a:rPr>
              <a:t>[a^2+z^2] = </a:t>
            </a:r>
            <a:r>
              <a:rPr lang="en-US" b="0" baseline="0" dirty="0" err="1" smtClean="0">
                <a:ea typeface="ヒラギノ角ゴ Pro W3" charset="-128"/>
              </a:rPr>
              <a:t>zSqrt</a:t>
            </a:r>
            <a:r>
              <a:rPr lang="en-US" b="0" baseline="0" dirty="0" smtClean="0">
                <a:ea typeface="ヒラギノ角ゴ Pro W3" charset="-128"/>
              </a:rPr>
              <a:t>[1+a/^2/z^2] on the board, as prelude to next slide. </a:t>
            </a:r>
          </a:p>
          <a:p>
            <a:endParaRPr lang="en-US" baseline="0" dirty="0" smtClean="0"/>
          </a:p>
          <a:p>
            <a:r>
              <a:rPr lang="en-US" baseline="0" dirty="0" smtClean="0"/>
              <a:t>S. Pollock</a:t>
            </a:r>
            <a:endParaRPr lang="en-US" dirty="0" smtClean="0"/>
          </a:p>
          <a:p>
            <a:pPr eaLnBrk="1" hangingPunct="1"/>
            <a:endParaRPr lang="en-US" b="0" dirty="0">
              <a:ea typeface="ヒラギノ角ゴ Pro W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11EDBBF-E826-A444-898A-0EE168354495}" type="slidenum">
              <a:rPr lang="en-US"/>
              <a:pPr/>
              <a:t>16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L15</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0, 6, [[88]],  6</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err="1" smtClean="0"/>
              <a:t>Sp</a:t>
            </a:r>
            <a:r>
              <a:rPr lang="en-US" baseline="0" dirty="0" smtClean="0"/>
              <a:t> 11: 2, 0, [[88]], 10</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They did fine on the vote, but the discussion was loud, I’m pretty sure this is a worthwhile activity. I emphasized that this is not the z&gt;&gt;1 limit (which is meaningless), you must compare z to something with the same dimensions.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Notes from Sp11:</a:t>
            </a:r>
          </a:p>
          <a:p>
            <a:pPr eaLnBrk="1" hangingPunct="1"/>
            <a:r>
              <a:rPr lang="en-US" b="0" baseline="0" dirty="0" smtClean="0">
                <a:ea typeface="ヒラギノ角ゴ Pro W3" charset="-128"/>
              </a:rPr>
              <a:t>Although they clicked well, this was a good question. They are still unsure about this method of expansion that we so take for granted. We discussed A (this is what people tend to do, e.g. on our last exam. Here, it’s quite terrible, since it’s at best what you would do for SMALL z, not large z. And in any case, it’s simpler to focus on the part that needs expanding, rather than dealing with the whole messy business as one entity) </a:t>
            </a:r>
          </a:p>
          <a:p>
            <a:pPr eaLnBrk="1" hangingPunct="1"/>
            <a:endParaRPr lang="en-US" b="0" baseline="0" dirty="0" smtClean="0">
              <a:ea typeface="ヒラギノ角ゴ Pro W3" charset="-128"/>
            </a:endParaRPr>
          </a:p>
          <a:p>
            <a:pPr eaLnBrk="1" hangingPunct="1"/>
            <a:r>
              <a:rPr lang="en-US" b="0" baseline="0" dirty="0" smtClean="0">
                <a:ea typeface="ヒラギノ角ゴ Pro W3" charset="-128"/>
              </a:rPr>
              <a:t>I got asked “what’s wrong with D”, and in the heat of lecture did not realize how absurd it was (look at z=0, the two sides don’t even agree!) I simply said “this isn’t the binomial expansion, so you mustn’t try to “generalize” it in this way, it’s certainly not guaranteed to work” But, I’ve added this as a </a:t>
            </a:r>
            <a:r>
              <a:rPr lang="en-US" b="0" baseline="0" dirty="0" err="1" smtClean="0">
                <a:ea typeface="ヒラギノ角ゴ Pro W3" charset="-128"/>
              </a:rPr>
              <a:t>followup</a:t>
            </a:r>
            <a:r>
              <a:rPr lang="en-US" b="0" baseline="0" dirty="0" smtClean="0">
                <a:ea typeface="ヒラギノ角ゴ Pro W3" charset="-128"/>
              </a:rPr>
              <a:t> question, see next slide for next class, because not a single person in the class noticed or commented on just how obviously wrong/nonsensical  D is! </a:t>
            </a:r>
          </a:p>
          <a:p>
            <a:endParaRPr lang="en-US" baseline="0" dirty="0" smtClean="0"/>
          </a:p>
          <a:p>
            <a:r>
              <a:rPr lang="en-US" baseline="0" dirty="0" smtClean="0"/>
              <a:t>S. Pollock</a:t>
            </a:r>
            <a:endParaRPr lang="en-US" dirty="0" smtClean="0"/>
          </a:p>
          <a:p>
            <a:pPr eaLnBrk="1" hangingPunct="1"/>
            <a:endParaRPr lang="en-US" b="0" dirty="0" smtClean="0">
              <a:ea typeface="ヒラギノ角ゴ Pro W3"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endParaRPr lang="en-US" b="1" dirty="0">
              <a:ea typeface="ヒラギノ角ゴ Pro W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11EDBBF-E826-A444-898A-0EE168354495}" type="slidenum">
              <a:rPr lang="en-US">
                <a:solidFill>
                  <a:srgbClr val="000000"/>
                </a:solidFill>
              </a:rPr>
              <a:pPr/>
              <a:t>17</a:t>
            </a:fld>
            <a:endParaRPr lang="en-US">
              <a:solidFill>
                <a:srgbClr val="000000"/>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b="0" dirty="0" smtClean="0">
                <a:ea typeface="ヒラギノ角ゴ Pro W3" charset="-128"/>
              </a:rPr>
              <a:t>Didn’t bother with this in ‘12</a:t>
            </a:r>
          </a:p>
          <a:p>
            <a:pPr eaLnBrk="1" hangingPunct="1"/>
            <a:r>
              <a:rPr lang="en-US" b="0" dirty="0" smtClean="0">
                <a:ea typeface="ヒラギノ角ゴ Pro W3" charset="-128"/>
              </a:rPr>
              <a:t>In ‘11: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‘11</a:t>
            </a:r>
            <a:r>
              <a:rPr lang="en-US" dirty="0" smtClean="0"/>
              <a:t> Lecture #16</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10,6,[83]</a:t>
            </a:r>
            <a:r>
              <a:rPr 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16% still voted for A or B. No real need for this to be a separate question, it might work just as well to talk this through when giving the earlier question from which it came. But it seemed important to talk it through, students are still struggling with Taylor series, and what it means to “expand in something small” (so this a^2+z^2 example is good to keep returning to)</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Note that the “obvious’ way to see that this is nonsense is simply to take the limit z=0, where the proposed expansion would then read</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1/a = a^2  (!!!???)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endParaRPr lang="en-US" b="0" dirty="0" smtClean="0">
              <a:ea typeface="ヒラギノ角ゴ Pro W3" charset="-128"/>
            </a:endParaRPr>
          </a:p>
          <a:p>
            <a:pPr eaLnBrk="1" hangingPunct="1"/>
            <a:endParaRPr lang="en-US" b="0" dirty="0">
              <a:ea typeface="ヒラギノ角ゴ Pro W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L15</a:t>
            </a:r>
          </a:p>
          <a:p>
            <a:r>
              <a:rPr lang="en-US" dirty="0" smtClean="0"/>
              <a:t>[[34]],</a:t>
            </a:r>
            <a:r>
              <a:rPr lang="en-US" baseline="0" dirty="0" smtClean="0"/>
              <a:t> 55, 4, 4, 1</a:t>
            </a:r>
          </a:p>
          <a:p>
            <a:r>
              <a:rPr lang="en-US" baseline="0" dirty="0" err="1" smtClean="0"/>
              <a:t>Sp</a:t>
            </a:r>
            <a:r>
              <a:rPr lang="en-US" baseline="0" dirty="0" smtClean="0"/>
              <a:t> ‘11 [[29]], 66, 5, 0, 0</a:t>
            </a:r>
          </a:p>
          <a:p>
            <a:r>
              <a:rPr lang="en-US" baseline="0" dirty="0" smtClean="0"/>
              <a:t/>
            </a:r>
            <a:br>
              <a:rPr lang="en-US" baseline="0" dirty="0" smtClean="0"/>
            </a:br>
            <a:r>
              <a:rPr lang="en-US" baseline="0" dirty="0" smtClean="0"/>
              <a:t>Majority get this wrong, interesting! See comments below. Only new comment this year was a student who is used to seeing the familiar ‘image’ of a gravity well like a rubber sheet which gets stretched down. </a:t>
            </a:r>
          </a:p>
          <a:p>
            <a:endParaRPr lang="en-US" dirty="0" smtClean="0"/>
          </a:p>
          <a:p>
            <a:r>
              <a:rPr lang="en-US" dirty="0" smtClean="0"/>
              <a:t>Notes from ‘11:</a:t>
            </a:r>
          </a:p>
          <a:p>
            <a:r>
              <a:rPr lang="en-US" baseline="0" dirty="0" smtClean="0"/>
              <a:t>Fascinating! Majority got the sign wrong. (there was a small clicker glitch so they saw the histogram and were able to continue voting for a few seconds, those starting to “flop” to the popular but wrong answer, but it was already definitely in the “B” majority before that happened)</a:t>
            </a:r>
          </a:p>
          <a:p>
            <a:endParaRPr lang="en-US" baseline="0" dirty="0" smtClean="0"/>
          </a:p>
          <a:p>
            <a:r>
              <a:rPr lang="en-US" baseline="0" dirty="0" smtClean="0"/>
              <a:t>. I thought this would be a </a:t>
            </a:r>
            <a:r>
              <a:rPr lang="en-US" baseline="0" dirty="0" err="1" smtClean="0"/>
              <a:t>quicky</a:t>
            </a:r>
            <a:r>
              <a:rPr lang="en-US" baseline="0" dirty="0" smtClean="0"/>
              <a:t>, but we had an extended discussion with many student contributions. Several tried to do the relevant integral of F dot </a:t>
            </a:r>
            <a:r>
              <a:rPr lang="en-US" baseline="0" dirty="0" err="1" smtClean="0"/>
              <a:t>dr</a:t>
            </a:r>
            <a:r>
              <a:rPr lang="en-US" baseline="0" dirty="0" smtClean="0"/>
              <a:t>, (and lost track of minus signs, or, one of them attributed it to the integration variable ordering) One tried to “take the derivative” in their head, again unclear where the minus sign went (but there are three, the – sign in answer A, the minus from the derivative of 1/r, and then the minus from –grad U. )</a:t>
            </a:r>
          </a:p>
          <a:p>
            <a:r>
              <a:rPr lang="en-US" baseline="0" dirty="0" smtClean="0"/>
              <a:t>Others were thinking more physically, e.g. one argued that as you lift an object, the U goes up (but, they incorrectly decided that led to B, because they were thinking of </a:t>
            </a:r>
            <a:r>
              <a:rPr lang="en-US" baseline="0" dirty="0" err="1" smtClean="0"/>
              <a:t>mgh</a:t>
            </a:r>
            <a:r>
              <a:rPr lang="en-US" baseline="0" dirty="0" smtClean="0"/>
              <a:t> which has a positive sign. Another student politely disagreed, pointing out that 1/r goes DOWN, not UP, as r increases. Great! Another student suggested plotting A and B on the board (which I did), and then he pointed out that objects roll “down the potential hill”, thus making A the correct answer. At last! </a:t>
            </a:r>
          </a:p>
          <a:p>
            <a:endParaRPr lang="en-US" baseline="0" dirty="0" smtClean="0"/>
          </a:p>
          <a:p>
            <a:r>
              <a:rPr lang="en-US" baseline="0" dirty="0" smtClean="0"/>
              <a:t>By the way, a couple voted for 1/r^3, (I simply pointed out that the </a:t>
            </a:r>
            <a:r>
              <a:rPr lang="en-US" baseline="0" dirty="0" err="1" smtClean="0"/>
              <a:t>differentation</a:t>
            </a:r>
            <a:r>
              <a:rPr lang="en-US" baseline="0" dirty="0" smtClean="0"/>
              <a:t> is of U to get F, not the other way. ) </a:t>
            </a:r>
          </a:p>
          <a:p>
            <a:r>
              <a:rPr lang="en-US" baseline="0" dirty="0" smtClean="0"/>
              <a:t>S. Pollock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18</a:t>
            </a:fld>
            <a:endParaRPr lang="en-US"/>
          </a:p>
        </p:txBody>
      </p:sp>
    </p:spTree>
    <p:extLst>
      <p:ext uri="{BB962C8B-B14F-4D97-AF65-F5344CB8AC3E}">
        <p14:creationId xmlns:p14="http://schemas.microsoft.com/office/powerpoint/2010/main" val="1722600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L15</a:t>
            </a:r>
          </a:p>
          <a:p>
            <a:r>
              <a:rPr lang="en-US" dirty="0" smtClean="0"/>
              <a:t>21, 22,</a:t>
            </a:r>
            <a:r>
              <a:rPr lang="en-US" baseline="0" dirty="0" smtClean="0"/>
              <a:t> 16, 40, 0</a:t>
            </a:r>
          </a:p>
          <a:p>
            <a:endParaRPr lang="en-US" baseline="0" dirty="0" smtClean="0"/>
          </a:p>
          <a:p>
            <a:r>
              <a:rPr lang="en-US" baseline="0" dirty="0" smtClean="0"/>
              <a:t>We spent about 20 minutes on the </a:t>
            </a:r>
            <a:r>
              <a:rPr lang="en-US" baseline="0" dirty="0" err="1" smtClean="0"/>
              <a:t>gravitation_tutorial.pdf</a:t>
            </a:r>
            <a:r>
              <a:rPr lang="en-US" baseline="0" dirty="0" smtClean="0"/>
              <a:t>  </a:t>
            </a:r>
          </a:p>
          <a:p>
            <a:r>
              <a:rPr lang="en-US" baseline="0" dirty="0" smtClean="0"/>
              <a:t>It went very well – students spent a lot of time on page 1. I was surprised how many groups didn’t “see” right away that density is M/(4/3 pi R^3) I was less surprised at how many groups were able to “convince themselves” that r^2 sin theta </a:t>
            </a:r>
            <a:r>
              <a:rPr lang="en-US" baseline="0" dirty="0" err="1" smtClean="0"/>
              <a:t>dr</a:t>
            </a:r>
            <a:r>
              <a:rPr lang="en-US" baseline="0" dirty="0" smtClean="0"/>
              <a:t> </a:t>
            </a:r>
            <a:r>
              <a:rPr lang="en-US" baseline="0" dirty="0" err="1" smtClean="0"/>
              <a:t>dtheta</a:t>
            </a:r>
            <a:r>
              <a:rPr lang="en-US" baseline="0" dirty="0" smtClean="0"/>
              <a:t> dpi is right for </a:t>
            </a:r>
            <a:r>
              <a:rPr lang="en-US" baseline="0" dirty="0" err="1" smtClean="0"/>
              <a:t>dV</a:t>
            </a:r>
            <a:r>
              <a:rPr lang="en-US" baseline="0" dirty="0" smtClean="0"/>
              <a:t> without being able to argue WHY. </a:t>
            </a:r>
          </a:p>
          <a:p>
            <a:r>
              <a:rPr lang="en-US" baseline="0" dirty="0" smtClean="0"/>
              <a:t/>
            </a:r>
            <a:br>
              <a:rPr lang="en-US" baseline="0" dirty="0" smtClean="0"/>
            </a:br>
            <a:r>
              <a:rPr lang="en-US" baseline="0" dirty="0" smtClean="0"/>
              <a:t>Many groups were confused about whether you can write </a:t>
            </a:r>
            <a:r>
              <a:rPr lang="en-US" baseline="0" dirty="0" err="1" smtClean="0"/>
              <a:t>dV</a:t>
            </a:r>
            <a:r>
              <a:rPr lang="en-US" baseline="0" dirty="0" smtClean="0"/>
              <a:t> = dx </a:t>
            </a:r>
            <a:r>
              <a:rPr lang="en-US" baseline="0" dirty="0" err="1" smtClean="0"/>
              <a:t>dy</a:t>
            </a:r>
            <a:r>
              <a:rPr lang="en-US" baseline="0" dirty="0" smtClean="0"/>
              <a:t> </a:t>
            </a:r>
            <a:r>
              <a:rPr lang="en-US" baseline="0" dirty="0" err="1" smtClean="0"/>
              <a:t>dz</a:t>
            </a:r>
            <a:r>
              <a:rPr lang="en-US" baseline="0" dirty="0" smtClean="0"/>
              <a:t> when the mass is distributed over a sphere. </a:t>
            </a:r>
          </a:p>
          <a:p>
            <a:r>
              <a:rPr lang="en-US" baseline="0" dirty="0" smtClean="0"/>
              <a:t>Not so many got to the last pages, so I didn’t hear too much of the discussions there.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19</a:t>
            </a:fld>
            <a:endParaRPr lang="en-US"/>
          </a:p>
        </p:txBody>
      </p:sp>
    </p:spTree>
    <p:extLst>
      <p:ext uri="{BB962C8B-B14F-4D97-AF65-F5344CB8AC3E}">
        <p14:creationId xmlns:p14="http://schemas.microsoft.com/office/powerpoint/2010/main" val="3163190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L15</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20</a:t>
            </a:fld>
            <a:endParaRPr lang="en-US"/>
          </a:p>
        </p:txBody>
      </p:sp>
    </p:spTree>
    <p:extLst>
      <p:ext uri="{BB962C8B-B14F-4D97-AF65-F5344CB8AC3E}">
        <p14:creationId xmlns:p14="http://schemas.microsoft.com/office/powerpoint/2010/main" val="502448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SJP L14</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13,</a:t>
            </a:r>
            <a:r>
              <a:rPr lang="en-US" baseline="0" dirty="0" smtClean="0"/>
              <a:t> 2, 11, 5, [[70]]</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dirty="0" smtClean="0"/>
              <a:t> ‘11: 39, 4, 2, 2, [53]</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Bit of</a:t>
            </a:r>
            <a:r>
              <a:rPr lang="en-US" baseline="0" dirty="0" smtClean="0"/>
              <a:t> a “trick” question, I started lecture with this. But I  carefully pointed out right at the start that the difference between C/D and A/B was BOTH switching </a:t>
            </a:r>
            <a:r>
              <a:rPr lang="en-US" baseline="0" dirty="0" err="1" smtClean="0"/>
              <a:t>rhat</a:t>
            </a:r>
            <a:r>
              <a:rPr lang="en-US" baseline="0" dirty="0" smtClean="0"/>
              <a:t> to r, and r^2 to r^3.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Important to discuss: why would you WANT to use form C? Because R(vector) = (</a:t>
            </a:r>
            <a:r>
              <a:rPr lang="en-US" baseline="0" dirty="0" err="1" smtClean="0"/>
              <a:t>x,y,z</a:t>
            </a:r>
            <a:r>
              <a:rPr lang="en-US" baseline="0" dirty="0" smtClean="0"/>
              <a:t>) is simple, no </a:t>
            </a:r>
            <a:r>
              <a:rPr lang="en-US" baseline="0" dirty="0" err="1" smtClean="0"/>
              <a:t>Sqrt</a:t>
            </a:r>
            <a:r>
              <a:rPr lang="en-US" baseline="0" dirty="0" smtClean="0"/>
              <a:t>[x^2+y^2+z^2] to hassle with! </a:t>
            </a:r>
            <a:endParaRPr lang="en-US" dirty="0" smtClean="0"/>
          </a:p>
          <a:p>
            <a:endParaRPr lang="en-US" dirty="0" smtClean="0"/>
          </a:p>
          <a:p>
            <a:endParaRPr lang="en-US" dirty="0" smtClean="0"/>
          </a:p>
          <a:p>
            <a:r>
              <a:rPr lang="en-US" dirty="0" smtClean="0"/>
              <a:t>Notes from ‘11:</a:t>
            </a:r>
          </a:p>
          <a:p>
            <a:r>
              <a:rPr lang="en-US" baseline="0" dirty="0" smtClean="0"/>
              <a:t>The clue was not enough – it was more than 50% A, so I told them the vote was roughly 50/50, and a few realized there was a trick and resolved it. This is nice – simple, but you need to point out this trick (which is commonly used). I motivated why r(vector) is often nicer than </a:t>
            </a:r>
            <a:r>
              <a:rPr lang="en-US" baseline="0" dirty="0" err="1" smtClean="0"/>
              <a:t>rhat</a:t>
            </a:r>
            <a:r>
              <a:rPr lang="en-US" baseline="0" dirty="0" smtClean="0"/>
              <a:t> – the components are easier to write down in Cartesian, at least. </a:t>
            </a:r>
          </a:p>
          <a:p>
            <a:endParaRPr lang="en-US" baseline="0" dirty="0" smtClean="0"/>
          </a:p>
          <a:p>
            <a:r>
              <a:rPr lang="en-US" baseline="0" dirty="0" smtClean="0"/>
              <a:t>We decided to start with “Challenge questions” here, and should probably start to backfill with ones for earlier questions that were too easy. I told them that these were to fill their time if they felt they had completely solved the problem, that we wouldn’t always discuss them explicitly (</a:t>
            </a:r>
            <a:r>
              <a:rPr lang="en-US" baseline="0" dirty="0" err="1" smtClean="0"/>
              <a:t>uness</a:t>
            </a:r>
            <a:r>
              <a:rPr lang="en-US" baseline="0" dirty="0" smtClean="0"/>
              <a:t> they wanted to), but that it was worth thinking about offline. (This particular one will be addressed </a:t>
            </a:r>
          </a:p>
          <a:p>
            <a:endParaRPr lang="en-US" baseline="0" dirty="0" smtClean="0"/>
          </a:p>
          <a:p>
            <a:r>
              <a:rPr lang="en-US" baseline="0" dirty="0" smtClean="0"/>
              <a:t>S. Pollock</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3</a:t>
            </a:fld>
            <a:endParaRPr lang="en-US"/>
          </a:p>
        </p:txBody>
      </p:sp>
    </p:spTree>
    <p:extLst>
      <p:ext uri="{BB962C8B-B14F-4D97-AF65-F5344CB8AC3E}">
        <p14:creationId xmlns:p14="http://schemas.microsoft.com/office/powerpoint/2010/main" val="127124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L15</a:t>
            </a:r>
          </a:p>
          <a:p>
            <a:r>
              <a:rPr lang="en-US" dirty="0" smtClean="0"/>
              <a:t>0, 0, 10, [[87]]</a:t>
            </a:r>
          </a:p>
          <a:p>
            <a:r>
              <a:rPr lang="en-US" dirty="0" err="1" smtClean="0"/>
              <a:t>Sp</a:t>
            </a:r>
            <a:r>
              <a:rPr lang="en-US" dirty="0" smtClean="0"/>
              <a:t> 11:  2,0,6,[91],0</a:t>
            </a:r>
          </a:p>
          <a:p>
            <a:endParaRPr lang="en-US" dirty="0" smtClean="0"/>
          </a:p>
          <a:p>
            <a:endParaRPr lang="en-US" dirty="0" smtClean="0"/>
          </a:p>
          <a:p>
            <a:r>
              <a:rPr lang="en-US" dirty="0" smtClean="0"/>
              <a:t>We were a little rushed this year, but no big problem here.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baseline="0" dirty="0" smtClean="0"/>
              <a:t> ‘11 comments: </a:t>
            </a:r>
            <a:r>
              <a:rPr lang="en-US" dirty="0" smtClean="0"/>
              <a:t>No problems here. Took &lt; 45 seconds. It did</a:t>
            </a:r>
            <a:r>
              <a:rPr lang="en-US" baseline="0" dirty="0" smtClean="0"/>
              <a:t> open up some good discussion, e.g. “what if mass density is not constant”, and “what if mass density depends on theta”. Was important to clarify what is the physical surface, and what is the imaginary Gaussian surface.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21</a:t>
            </a:fld>
            <a:endParaRPr lang="en-US"/>
          </a:p>
        </p:txBody>
      </p:sp>
    </p:spTree>
    <p:extLst>
      <p:ext uri="{BB962C8B-B14F-4D97-AF65-F5344CB8AC3E}">
        <p14:creationId xmlns:p14="http://schemas.microsoft.com/office/powerpoint/2010/main" val="1031085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L15</a:t>
            </a:r>
          </a:p>
          <a:p>
            <a:r>
              <a:rPr lang="en-US" dirty="0" smtClean="0"/>
              <a:t>[[56]], 3, 17, 17, 6</a:t>
            </a:r>
          </a:p>
          <a:p>
            <a:r>
              <a:rPr lang="en-US" dirty="0" err="1" smtClean="0"/>
              <a:t>Sp</a:t>
            </a:r>
            <a:r>
              <a:rPr lang="en-US" dirty="0" smtClean="0"/>
              <a:t> ‘11: [63],</a:t>
            </a:r>
            <a:r>
              <a:rPr lang="en-US" baseline="0" dirty="0" smtClean="0"/>
              <a:t> 16, 4, 16, 0</a:t>
            </a:r>
          </a:p>
          <a:p>
            <a:endParaRPr lang="en-US" baseline="0" dirty="0" smtClean="0"/>
          </a:p>
          <a:p>
            <a:r>
              <a:rPr lang="en-US" baseline="0" dirty="0" smtClean="0"/>
              <a:t>Nobody had an issue with signs (I </a:t>
            </a:r>
            <a:r>
              <a:rPr lang="en-US" baseline="0" dirty="0" err="1" smtClean="0"/>
              <a:t>clarifed</a:t>
            </a:r>
            <a:r>
              <a:rPr lang="en-US" baseline="0" dirty="0" smtClean="0"/>
              <a:t> that “g” here meant |g(r)|)  I pointed out that they are not to USE Gauss’ law yet, but just to directly evaluate this integral, taking advantage of symmetry. Not sure where the “volume-like” votes came from, but it was quite a few. (Both years!)  Similarly some confusion about which surface  we are integrating over!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22</a:t>
            </a:fld>
            <a:endParaRPr lang="en-US"/>
          </a:p>
        </p:txBody>
      </p:sp>
    </p:spTree>
    <p:extLst>
      <p:ext uri="{BB962C8B-B14F-4D97-AF65-F5344CB8AC3E}">
        <p14:creationId xmlns:p14="http://schemas.microsoft.com/office/powerpoint/2010/main" val="2018303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a:t>
            </a:r>
            <a:r>
              <a:rPr lang="en-US" baseline="0" dirty="0" smtClean="0"/>
              <a:t>L15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While the concept test sequence before and after this is good for conceptual underpinnings, I have evidence from exams that students are not so quick/proficient at USING Gauss’ law in circumstances where it’s the “best way”.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What I feel was missing this term was a fairly direct, perhaps even “pure lecture” presentation of a SAMPLE problem, from start to finish, where the steps and final outcome are shown for them. I think it fits here – this sequence of questions (before and after) took us through a constant density problem. Perhaps redo it in class with a different rho(r), and just DO it for them, so they have something concrete/computational to fall back on.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23</a:t>
            </a:fld>
            <a:endParaRPr lang="en-US"/>
          </a:p>
        </p:txBody>
      </p:sp>
    </p:spTree>
    <p:extLst>
      <p:ext uri="{BB962C8B-B14F-4D97-AF65-F5344CB8AC3E}">
        <p14:creationId xmlns:p14="http://schemas.microsoft.com/office/powerpoint/2010/main" val="3910948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L15</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Didn’t click, had them call it out. Seems ok.</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24</a:t>
            </a:fld>
            <a:endParaRPr lang="en-US"/>
          </a:p>
        </p:txBody>
      </p:sp>
    </p:spTree>
    <p:extLst>
      <p:ext uri="{BB962C8B-B14F-4D97-AF65-F5344CB8AC3E}">
        <p14:creationId xmlns:p14="http://schemas.microsoft.com/office/powerpoint/2010/main" val="3189943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L15</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Ran out of time here.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25</a:t>
            </a:fld>
            <a:endParaRPr lang="en-US"/>
          </a:p>
        </p:txBody>
      </p:sp>
    </p:spTree>
    <p:extLst>
      <p:ext uri="{BB962C8B-B14F-4D97-AF65-F5344CB8AC3E}">
        <p14:creationId xmlns:p14="http://schemas.microsoft.com/office/powerpoint/2010/main" val="1217514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 Inspired by one</a:t>
            </a:r>
            <a:r>
              <a:rPr lang="en-US" baseline="0" dirty="0" smtClean="0"/>
              <a:t> f</a:t>
            </a:r>
            <a:r>
              <a:rPr lang="en-US" dirty="0" smtClean="0"/>
              <a:t>rom C. Singh</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26</a:t>
            </a:fld>
            <a:endParaRPr lang="en-US"/>
          </a:p>
        </p:txBody>
      </p:sp>
    </p:spTree>
    <p:extLst>
      <p:ext uri="{BB962C8B-B14F-4D97-AF65-F5344CB8AC3E}">
        <p14:creationId xmlns:p14="http://schemas.microsoft.com/office/powerpoint/2010/main" val="1471628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a:t>
            </a:r>
            <a:r>
              <a:rPr lang="en-US" dirty="0" err="1" smtClean="0"/>
              <a:t>Sp</a:t>
            </a:r>
            <a:r>
              <a:rPr lang="en-US" dirty="0" smtClean="0"/>
              <a:t> 12 SJP L16</a:t>
            </a:r>
          </a:p>
          <a:p>
            <a:r>
              <a:rPr lang="en-US" dirty="0" smtClean="0"/>
              <a:t>4, [[80]],</a:t>
            </a:r>
            <a:r>
              <a:rPr lang="en-US" baseline="0" dirty="0" smtClean="0"/>
              <a:t> 4, 5, 7</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Sp</a:t>
            </a:r>
            <a:r>
              <a:rPr lang="en-US" baseline="0" dirty="0" smtClean="0"/>
              <a:t> 11:  </a:t>
            </a:r>
            <a:r>
              <a:rPr lang="en-US" dirty="0" smtClean="0"/>
              <a:t>0, [85], 9, 2, </a:t>
            </a:r>
            <a:r>
              <a:rPr lang="en-US" dirty="0" smtClean="0"/>
              <a:t>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Although they do fine,</a:t>
            </a:r>
            <a:r>
              <a:rPr lang="en-US" baseline="0" dirty="0" smtClean="0"/>
              <a:t> I think after a few weeks this gets lost. WHEN do you use Gauss’ law, and when “direct integration”. Should revisit this, perhaps in class, definitely in </a:t>
            </a:r>
            <a:r>
              <a:rPr lang="en-US" baseline="0" dirty="0" err="1" smtClean="0"/>
              <a:t>homeworks</a:t>
            </a:r>
            <a:r>
              <a:rPr lang="en-US" baseline="0" dirty="0" smtClean="0"/>
              <a:t>!</a:t>
            </a:r>
            <a:endParaRPr lang="en-US" dirty="0" smtClean="0"/>
          </a:p>
          <a:p>
            <a:endParaRPr lang="en-US" dirty="0" smtClean="0"/>
          </a:p>
          <a:p>
            <a:r>
              <a:rPr lang="en-US" dirty="0" smtClean="0"/>
              <a:t>Pre-class question, they did fine. Good discussion points – symmetry is required to tell us g is everywhere “in”, then we need surfaces</a:t>
            </a:r>
            <a:r>
              <a:rPr lang="en-US" baseline="0" dirty="0" smtClean="0"/>
              <a:t> </a:t>
            </a:r>
            <a:r>
              <a:rPr lang="en-US" dirty="0" smtClean="0"/>
              <a:t>over which g is constant/can be pulled out of the</a:t>
            </a:r>
            <a:r>
              <a:rPr lang="en-US" baseline="0" dirty="0" smtClean="0"/>
              <a:t> Gaussian integral. One student was puzzling about the fact that g is everywhere in, he was looking at surface I, and said basically “if only the mass inside that cylinder is needed to compute g, then you only have a small disc of mass, and then g will NOT be uniform on the top surface” Interesting, it was good to get that “out there” and talk it through (It’s not that all the outside mass is not contributing, it is, it just isn’t needed to COMPUTE g once your symmetry argument has been made!) </a:t>
            </a:r>
          </a:p>
          <a:p>
            <a:endParaRPr lang="en-US" baseline="0" dirty="0" smtClean="0"/>
          </a:p>
          <a:p>
            <a:r>
              <a:rPr lang="en-US" baseline="0" dirty="0" smtClean="0"/>
              <a:t>Notes from 11: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‘11</a:t>
            </a:r>
            <a:r>
              <a:rPr lang="en-US" dirty="0" smtClean="0"/>
              <a:t> Lecture #15</a:t>
            </a:r>
          </a:p>
          <a:p>
            <a:endParaRPr lang="en-US" dirty="0" smtClean="0"/>
          </a:p>
          <a:p>
            <a:r>
              <a:rPr lang="en-US" dirty="0" smtClean="0"/>
              <a:t>Good discussion here (despite the high success rate). I used this to lead in to the symmetry discussion (this case is different from the previous one, now we CAN construct surfaces where g dot </a:t>
            </a:r>
            <a:r>
              <a:rPr lang="en-US" dirty="0" err="1" smtClean="0"/>
              <a:t>dA</a:t>
            </a:r>
            <a:r>
              <a:rPr lang="en-US" dirty="0" smtClean="0"/>
              <a:t> is constant) Someone</a:t>
            </a:r>
            <a:r>
              <a:rPr lang="en-US" baseline="0" dirty="0" smtClean="0"/>
              <a:t> liked IV, because he thought we could figure out the dot product geometrically. I then asked how you would deal with the unknown g(height), and he said “but we know g is constant”. Ah, but you know this not from symmetry, but from having previously solved this problem( with Gauss’ law! )  At least, if you don’t KNOW that g is constant, then III and IV are useless surfaces, ( and even if you somehow do know it, the geometry is nasty! )</a:t>
            </a:r>
            <a:endParaRPr lang="en-US" dirty="0" smtClean="0"/>
          </a:p>
          <a:p>
            <a:endParaRPr lang="en-US" dirty="0" smtClean="0"/>
          </a:p>
          <a:p>
            <a:r>
              <a:rPr lang="en-US" dirty="0" smtClean="0"/>
              <a:t>We used this to go ahead and</a:t>
            </a:r>
            <a:r>
              <a:rPr lang="en-US" baseline="0" dirty="0" smtClean="0"/>
              <a:t> DO the calculation of g. I only integrated over the top of can I, getting an answer wrong by a factor of 2, and let the class brainstorm what was missing (they didn’t know it was wrong, but I told them it was!) Needed a lot of prompting, almost nobody realized you MUST integrate over the entire closed surface. But once I pointed that out, they were quick to get the other </a:t>
            </a:r>
            <a:r>
              <a:rPr lang="en-US" baseline="0" dirty="0" err="1" smtClean="0"/>
              <a:t>endcap</a:t>
            </a:r>
            <a:r>
              <a:rPr lang="en-US" baseline="0" dirty="0" smtClean="0"/>
              <a:t>. Good discussion of why that 2</a:t>
            </a:r>
            <a:r>
              <a:rPr lang="en-US" baseline="30000" dirty="0" smtClean="0"/>
              <a:t>nd</a:t>
            </a:r>
            <a:r>
              <a:rPr lang="en-US" baseline="0" dirty="0" smtClean="0"/>
              <a:t> cap doubles (and does not cancel) the left hand side. </a:t>
            </a:r>
          </a:p>
          <a:p>
            <a:endParaRPr lang="en-US" baseline="0" dirty="0" smtClean="0"/>
          </a:p>
          <a:p>
            <a:endParaRPr lang="en-US" dirty="0" smtClean="0"/>
          </a:p>
          <a:p>
            <a:r>
              <a:rPr lang="en-US" dirty="0" smtClean="0"/>
              <a:t>Question</a:t>
            </a:r>
            <a:r>
              <a:rPr lang="en-US" baseline="0" dirty="0" smtClean="0"/>
              <a:t> closely related to one from </a:t>
            </a:r>
            <a:r>
              <a:rPr lang="en-US" baseline="0" dirty="0" err="1" smtClean="0"/>
              <a:t>Chandralekha</a:t>
            </a:r>
            <a:r>
              <a:rPr lang="en-US" baseline="0" dirty="0" smtClean="0"/>
              <a:t> </a:t>
            </a:r>
            <a:r>
              <a:rPr lang="en-US" baseline="0" dirty="0" smtClean="0"/>
              <a:t>Singh</a:t>
            </a:r>
          </a:p>
          <a:p>
            <a:endParaRPr lang="en-US" baseline="0" dirty="0" smtClean="0"/>
          </a:p>
          <a:p>
            <a:r>
              <a:rPr lang="en-US" baseline="0" dirty="0" smtClean="0"/>
              <a:t>_________</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4173363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little review – I brought in a big demo of this, kind of nice. (It’s a large</a:t>
            </a:r>
            <a:r>
              <a:rPr lang="en-US" baseline="0" dirty="0" smtClean="0"/>
              <a:t> “chalkboard’ globe) </a:t>
            </a:r>
            <a:endParaRPr lang="en-US" dirty="0" smtClean="0"/>
          </a:p>
          <a:p>
            <a:endParaRPr lang="en-US" dirty="0" smtClean="0"/>
          </a:p>
          <a:p>
            <a:r>
              <a:rPr lang="en-US" dirty="0" smtClean="0"/>
              <a:t>From A. Marino</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163063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2,0, 89, 0, 9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 problems</a:t>
            </a:r>
            <a:r>
              <a:rPr lang="en-US" baseline="0" dirty="0" smtClean="0"/>
              <a:t> here, this vote was silent.  10% is still putting in a sin(theta), (I pointed out that as theta -&gt; 0, there’s no reason for </a:t>
            </a:r>
            <a:r>
              <a:rPr lang="en-US" baseline="0" dirty="0" err="1" smtClean="0"/>
              <a:t>dtheta</a:t>
            </a:r>
            <a:r>
              <a:rPr lang="en-US" baseline="0" dirty="0" smtClean="0"/>
              <a:t> to get small here!) </a:t>
            </a:r>
            <a:endParaRPr lang="en-US" dirty="0" smtClean="0"/>
          </a:p>
          <a:p>
            <a:endParaRPr lang="en-US" dirty="0" smtClean="0"/>
          </a:p>
          <a:p>
            <a:r>
              <a:rPr lang="en-US" dirty="0" smtClean="0"/>
              <a:t>From A. Marino</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758889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Silent:</a:t>
            </a:r>
            <a:r>
              <a:rPr lang="en-US" baseline="0" dirty="0" smtClean="0"/>
              <a:t> 3, [[70]], 0, 27,0</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Brief talk: 0, [[98]], 0, 2, 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 did the vote twice, there was still some confusion, and so I let them talk to each other,</a:t>
            </a:r>
            <a:r>
              <a:rPr lang="en-US" baseline="0" dirty="0" smtClean="0"/>
              <a:t> that really cleared it up quickly! </a:t>
            </a:r>
            <a:endParaRPr lang="en-US" dirty="0" smtClean="0"/>
          </a:p>
          <a:p>
            <a:endParaRPr lang="en-US" dirty="0" smtClean="0"/>
          </a:p>
          <a:p>
            <a:r>
              <a:rPr lang="en-US" dirty="0" smtClean="0"/>
              <a:t>From A. Marino</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171954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C7B6EEB-88BE-5543-837C-62FFBDA5BB46}" type="slidenum">
              <a:rPr lang="en-US"/>
              <a:pPr/>
              <a:t>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Phys</a:t>
            </a:r>
            <a:r>
              <a:rPr lang="en-US" dirty="0" smtClean="0"/>
              <a:t> 2210 Sp12 SJP L14</a:t>
            </a:r>
          </a:p>
          <a:p>
            <a:pPr eaLnBrk="1" hangingPunct="1"/>
            <a:r>
              <a:rPr lang="en-US" dirty="0" smtClean="0">
                <a:ea typeface="ヒラギノ角ゴ Pro W3" charset="-128"/>
              </a:rPr>
              <a:t>[[88]], 11, 2</a:t>
            </a:r>
          </a:p>
          <a:p>
            <a:pPr eaLnBrk="1" hangingPunct="1"/>
            <a:r>
              <a:rPr lang="en-US" dirty="0" err="1" smtClean="0">
                <a:ea typeface="ヒラギノ角ゴ Pro W3" charset="-128"/>
              </a:rPr>
              <a:t>Sp</a:t>
            </a:r>
            <a:r>
              <a:rPr lang="en-US" baseline="0" dirty="0" smtClean="0">
                <a:ea typeface="ヒラギノ角ゴ Pro W3" charset="-128"/>
              </a:rPr>
              <a:t> 11:  </a:t>
            </a:r>
            <a:r>
              <a:rPr lang="en-US" dirty="0" smtClean="0">
                <a:ea typeface="ヒラギノ角ゴ Pro W3" charset="-128"/>
              </a:rPr>
              <a:t>STUDENT </a:t>
            </a:r>
            <a:r>
              <a:rPr lang="en-US" dirty="0">
                <a:ea typeface="ヒラギノ角ゴ Pro W3" charset="-128"/>
              </a:rPr>
              <a:t>RESPONSES</a:t>
            </a:r>
            <a:r>
              <a:rPr lang="en-US" b="1" dirty="0">
                <a:ea typeface="ヒラギノ角ゴ Pro W3" charset="-128"/>
              </a:rPr>
              <a:t>:[[71%]] </a:t>
            </a:r>
            <a:r>
              <a:rPr lang="en-US" dirty="0">
                <a:ea typeface="ヒラギノ角ゴ Pro W3" charset="-128"/>
              </a:rPr>
              <a:t>24% 5</a:t>
            </a:r>
            <a:r>
              <a:rPr lang="en-US" dirty="0" smtClean="0">
                <a:ea typeface="ヒラギノ角ゴ Pro W3" charset="-128"/>
              </a:rPr>
              <a:t>% </a:t>
            </a:r>
          </a:p>
          <a:p>
            <a:pPr eaLnBrk="1" hangingPunct="1"/>
            <a:endParaRPr lang="en-US" dirty="0" smtClean="0">
              <a:ea typeface="ヒラギノ角ゴ Pro W3" charset="-128"/>
            </a:endParaRPr>
          </a:p>
          <a:p>
            <a:pPr eaLnBrk="1" hangingPunct="1"/>
            <a:r>
              <a:rPr lang="en-US" dirty="0" smtClean="0">
                <a:ea typeface="ヒラギノ角ゴ Pro W3" charset="-128"/>
              </a:rPr>
              <a:t>I ask this silently, and didn’t</a:t>
            </a:r>
            <a:r>
              <a:rPr lang="en-US" baseline="0" dirty="0" smtClean="0">
                <a:ea typeface="ヒラギノ角ゴ Pro W3" charset="-128"/>
              </a:rPr>
              <a:t> complete the discussion of it (yet), we return to it after more discussion of symmetry. I did go through the argument of why the “x” component is easily seen to be zero, and also how, if you had a square rather than a pentagon, that the “canceling in symmetrical pairs” argument is compelling. Tried to convince them that the pentagon argument requires a little more care, then left it.  </a:t>
            </a:r>
            <a:endParaRPr lang="en-US" dirty="0" smtClean="0">
              <a:ea typeface="ヒラギノ角ゴ Pro W3" charset="-128"/>
            </a:endParaRPr>
          </a:p>
          <a:p>
            <a:pPr eaLnBrk="1" hangingPunct="1"/>
            <a:endParaRPr lang="en-US" dirty="0">
              <a:ea typeface="ヒラギノ角ゴ Pro W3" charset="-128"/>
            </a:endParaRPr>
          </a:p>
          <a:p>
            <a:pPr eaLnBrk="1" hangingPunct="1"/>
            <a:r>
              <a:rPr lang="en-US" b="1" dirty="0" smtClean="0">
                <a:ea typeface="ヒラギノ角ゴ Pro W3" charset="-128"/>
              </a:rPr>
              <a:t>Notes from 11’:  </a:t>
            </a:r>
            <a:r>
              <a:rPr lang="en-US" dirty="0" smtClean="0">
                <a:ea typeface="ヒラギノ角ゴ Pro W3" charset="-128"/>
              </a:rPr>
              <a:t>Very </a:t>
            </a:r>
            <a:r>
              <a:rPr lang="en-US" dirty="0">
                <a:ea typeface="ヒラギノ角ゴ Pro W3" charset="-128"/>
              </a:rPr>
              <a:t>good question got good discussion going. 71% got it. </a:t>
            </a:r>
          </a:p>
          <a:p>
            <a:pPr eaLnBrk="1" hangingPunct="1"/>
            <a:r>
              <a:rPr lang="en-US" dirty="0">
                <a:ea typeface="ヒラギノ角ゴ Pro W3" charset="-128"/>
              </a:rPr>
              <a:t>Answer is A, but many students get it without being able to justify their answer. It’s easy to “prove” if you have an even number of charges, but with 5, the argument is subtler, and that was sort of the point. </a:t>
            </a:r>
          </a:p>
          <a:p>
            <a:pPr eaLnBrk="1" hangingPunct="1"/>
            <a:endParaRPr lang="en-US" dirty="0">
              <a:ea typeface="ヒラギノ角ゴ Pro W3" charset="-128"/>
            </a:endParaRPr>
          </a:p>
          <a:p>
            <a:pPr eaLnBrk="1" hangingPunct="1"/>
            <a:r>
              <a:rPr lang="en-US" dirty="0">
                <a:ea typeface="ヒラギノ角ゴ Pro W3" charset="-128"/>
              </a:rPr>
              <a:t>Could discuss the fact that sometimes your really do just need to calculate! (Though not here :-) </a:t>
            </a:r>
          </a:p>
          <a:p>
            <a:pPr eaLnBrk="1" hangingPunct="1"/>
            <a:r>
              <a:rPr lang="en-US" dirty="0">
                <a:ea typeface="ヒラギノ角ゴ Pro W3" charset="-128"/>
              </a:rPr>
              <a:t>The symmetry argument is NOT “obvious”, I claim - can we solicit a good articulation of WHY symmetry tells you that BOTH x and y components of E vanish. (One, the sideways component here, is obvious, the other (vertical component) may be not immediately so </a:t>
            </a:r>
            <a:r>
              <a:rPr lang="en-US" dirty="0" smtClean="0">
                <a:ea typeface="ヒラギノ角ゴ Pro W3" charset="-128"/>
              </a:rPr>
              <a:t>obvious. There</a:t>
            </a:r>
            <a:r>
              <a:rPr lang="en-US" baseline="0" dirty="0" smtClean="0">
                <a:ea typeface="ヒラギノ角ゴ Pro W3" charset="-128"/>
              </a:rPr>
              <a:t> are, e.g. “more charges above the center than below it!</a:t>
            </a:r>
            <a:r>
              <a:rPr lang="en-US" dirty="0" smtClean="0">
                <a:ea typeface="ヒラギノ角ゴ Pro W3" charset="-128"/>
              </a:rPr>
              <a:t>) </a:t>
            </a:r>
            <a:r>
              <a:rPr lang="en-US" dirty="0">
                <a:ea typeface="ヒラギノ角ゴ Pro W3" charset="-128"/>
              </a:rPr>
              <a:t>One student came up with the nice argument that if it was not zero, it would point in some direction. But if you tilted your head 1/5 of the way around, the charges would be the same, but the answer would now point in a DIFFERENT direction... so it can’t point any direction at all.... </a:t>
            </a:r>
            <a:r>
              <a:rPr lang="en-US" dirty="0" smtClean="0">
                <a:ea typeface="ヒラギノ角ゴ Pro W3" charset="-128"/>
              </a:rPr>
              <a:t>–SJP</a:t>
            </a:r>
          </a:p>
          <a:p>
            <a:pPr eaLnBrk="1" hangingPunct="1"/>
            <a:endParaRPr lang="en-US" dirty="0">
              <a:ea typeface="ヒラギノ角ゴ Pro W3" charset="-128"/>
            </a:endParaRPr>
          </a:p>
          <a:p>
            <a:pPr eaLnBrk="1" hangingPunct="1"/>
            <a:r>
              <a:rPr lang="en-US" dirty="0">
                <a:ea typeface="ヒラギノ角ゴ Pro W3" charset="-128"/>
              </a:rPr>
              <a:t>WRITTEN BY:  Steven Pollock (CU-Boulder), but copied from somewhere (I can't remember where now! If you know the source, please let me know)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Inspired</a:t>
            </a:r>
            <a:r>
              <a:rPr lang="en-US" baseline="0" dirty="0"/>
              <a:t> by UW Tutorial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r>
              <a:rPr lang="en-US" dirty="0" smtClean="0"/>
              <a:t> (No time, too bad!) </a:t>
            </a:r>
          </a:p>
          <a:p>
            <a:r>
              <a:rPr lang="en-US" dirty="0" smtClean="0"/>
              <a:t>From U. Washington Tutorials.</a:t>
            </a:r>
            <a:r>
              <a:rPr lang="en-US" baseline="0" dirty="0" smtClean="0"/>
              <a:t> </a:t>
            </a:r>
          </a:p>
          <a:p>
            <a:r>
              <a:rPr lang="en-US" baseline="0" dirty="0" smtClean="0"/>
              <a:t>Notes from </a:t>
            </a:r>
            <a:r>
              <a:rPr lang="en-US" baseline="0" dirty="0" err="1" smtClean="0"/>
              <a:t>Sp</a:t>
            </a:r>
            <a:r>
              <a:rPr lang="en-US" baseline="0" dirty="0" smtClean="0"/>
              <a:t> 11 (L 15):  ]38], 29, 31</a:t>
            </a:r>
          </a:p>
          <a:p>
            <a:endParaRPr lang="en-US" baseline="0" dirty="0" smtClean="0"/>
          </a:p>
          <a:p>
            <a:r>
              <a:rPr lang="en-US" baseline="0" dirty="0" smtClean="0"/>
              <a:t>Good one! Some students just made the simple mistake of thinking about electricity (getting the sign wrong). Some were confused about convention of </a:t>
            </a:r>
            <a:r>
              <a:rPr lang="en-US" baseline="0" dirty="0" err="1" smtClean="0"/>
              <a:t>dA</a:t>
            </a:r>
            <a:r>
              <a:rPr lang="en-US" baseline="0" dirty="0" smtClean="0"/>
              <a:t>, and thus sign of dot product. One student spontaneously came up with the field line diagram (next slide) which helped her make sense of this </a:t>
            </a:r>
          </a:p>
          <a:p>
            <a:r>
              <a:rPr lang="en-US" baseline="0" dirty="0" smtClean="0"/>
              <a:t/>
            </a:r>
            <a:br>
              <a:rPr lang="en-US" baseline="0" dirty="0" smtClean="0"/>
            </a:br>
            <a:r>
              <a:rPr lang="en-US" baseline="0" dirty="0" smtClean="0"/>
              <a:t>I wrote out Gauss’ law left side as a sum (surface A + B + C), and they immediately saw the M(</a:t>
            </a:r>
            <a:r>
              <a:rPr lang="en-US" baseline="0" dirty="0" err="1" smtClean="0"/>
              <a:t>enc</a:t>
            </a:r>
            <a:r>
              <a:rPr lang="en-US" baseline="0" dirty="0" smtClean="0"/>
              <a:t>)=0, so the sum of those THREE fluxes must vanish. Most have no trouble seeing flux(A)=flux(B)=negative. Thus, answer for C must be +.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31</a:t>
            </a:fld>
            <a:endParaRPr 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Inspired</a:t>
            </a:r>
            <a:r>
              <a:rPr lang="en-US" baseline="0" dirty="0"/>
              <a:t> by UW Tutorial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r>
              <a:rPr lang="en-US" dirty="0" smtClean="0"/>
              <a:t>(No time!)   Just a helpful picture for explaining previous question.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32</a:t>
            </a:fld>
            <a:endParaRPr 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33</a:t>
            </a:fld>
            <a:endParaRPr lang="en-US"/>
          </a:p>
        </p:txBody>
      </p:sp>
    </p:spTree>
    <p:extLst>
      <p:ext uri="{BB962C8B-B14F-4D97-AF65-F5344CB8AC3E}">
        <p14:creationId xmlns:p14="http://schemas.microsoft.com/office/powerpoint/2010/main" val="3015446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34</a:t>
            </a:fld>
            <a:endParaRPr lang="en-US"/>
          </a:p>
        </p:txBody>
      </p:sp>
    </p:spTree>
    <p:extLst>
      <p:ext uri="{BB962C8B-B14F-4D97-AF65-F5344CB8AC3E}">
        <p14:creationId xmlns:p14="http://schemas.microsoft.com/office/powerpoint/2010/main" val="3420019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r>
              <a:rPr lang="en-US" dirty="0" smtClean="0"/>
              <a:t>[[94]], 3, 3, 0</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Sp</a:t>
            </a:r>
            <a:r>
              <a:rPr lang="en-US" baseline="0" dirty="0" smtClean="0"/>
              <a:t> 11:   </a:t>
            </a:r>
            <a:r>
              <a:rPr lang="en-US" dirty="0" smtClean="0"/>
              <a:t>[78],</a:t>
            </a:r>
            <a:r>
              <a:rPr lang="en-US" baseline="0" dirty="0" smtClean="0"/>
              <a:t> 20, 2</a:t>
            </a:r>
          </a:p>
          <a:p>
            <a:endParaRPr lang="en-US" dirty="0" smtClean="0"/>
          </a:p>
          <a:p>
            <a:r>
              <a:rPr lang="en-US" dirty="0" smtClean="0"/>
              <a:t>Despite</a:t>
            </a:r>
            <a:r>
              <a:rPr lang="en-US" baseline="0" dirty="0" smtClean="0"/>
              <a:t> the high success, this felt like a g</a:t>
            </a:r>
            <a:r>
              <a:rPr lang="en-US" dirty="0" smtClean="0"/>
              <a:t>ood question, they explained it “two ways” (gauss’ law, and also a geometrical</a:t>
            </a:r>
            <a:r>
              <a:rPr lang="en-US" baseline="0" dirty="0" smtClean="0"/>
              <a:t> cancellation argument) </a:t>
            </a:r>
          </a:p>
          <a:p>
            <a:endParaRPr lang="en-US" baseline="0" dirty="0" smtClean="0"/>
          </a:p>
          <a:p>
            <a:r>
              <a:rPr lang="en-US" baseline="0" dirty="0" smtClean="0"/>
              <a:t>Notes from </a:t>
            </a:r>
            <a:r>
              <a:rPr lang="en-US" baseline="0" dirty="0" err="1" smtClean="0"/>
              <a:t>Sp</a:t>
            </a:r>
            <a:r>
              <a:rPr lang="en-US" baseline="0" dirty="0" smtClean="0"/>
              <a:t> 11:</a:t>
            </a:r>
          </a:p>
          <a:p>
            <a:r>
              <a:rPr lang="en-US" baseline="0" dirty="0" smtClean="0"/>
              <a:t>I was happy they did so well, seemed like a lot of (loud) discussion.   I asked for reasons for B and got some nice ones: the obvious “x is closer to the wall, so the 1/r^2 dominates”, and a more subtle “g=0 when you have symmetry, but here you have BROKEN the symmetry, so g doesn’t have to be 0”. Then we talked about why it IS still 0, I got the Gauss’ law argument, but they never really said anything about the surface integral, just that “</a:t>
            </a:r>
            <a:r>
              <a:rPr lang="en-US" baseline="0" dirty="0" err="1" smtClean="0"/>
              <a:t>M_enclosed</a:t>
            </a:r>
            <a:r>
              <a:rPr lang="en-US" baseline="0" dirty="0" smtClean="0"/>
              <a:t> is 0”. So I pushed on that, and got students to STATE the symmetry argument (whatever g is, it has to be the same around the imaginary </a:t>
            </a:r>
            <a:r>
              <a:rPr lang="en-US" baseline="0" dirty="0" err="1" smtClean="0"/>
              <a:t>gaussian</a:t>
            </a:r>
            <a:r>
              <a:rPr lang="en-US" baseline="0" dirty="0" smtClean="0"/>
              <a:t> surface, AND everywhere normal to </a:t>
            </a:r>
            <a:r>
              <a:rPr lang="en-US" baseline="0" dirty="0" err="1" smtClean="0"/>
              <a:t>dA</a:t>
            </a:r>
            <a:r>
              <a:rPr lang="en-US" baseline="0" dirty="0" smtClean="0"/>
              <a:t>, so you can pull it out, and THEN the argument is complete) </a:t>
            </a:r>
          </a:p>
          <a:p>
            <a:endParaRPr lang="en-US" baseline="0" dirty="0" smtClean="0"/>
          </a:p>
          <a:p>
            <a:r>
              <a:rPr lang="en-US" baseline="0" dirty="0" smtClean="0"/>
              <a:t>One student answered the challenge question, pointing out that there is MORE mass on the “far side” to balance the smaller amount of (closer) mass. (I drew this on the board)  But they didn’t get to it until the next question (about the graph of F </a:t>
            </a:r>
            <a:r>
              <a:rPr lang="en-US" baseline="0" dirty="0" err="1" smtClean="0"/>
              <a:t>vs</a:t>
            </a:r>
            <a:r>
              <a:rPr lang="en-US" baseline="0" dirty="0" smtClean="0"/>
              <a:t> r) </a:t>
            </a:r>
          </a:p>
          <a:p>
            <a:endParaRPr lang="en-US" baseline="0" dirty="0" smtClean="0"/>
          </a:p>
          <a:p>
            <a:r>
              <a:rPr lang="en-US" baseline="0" dirty="0" smtClean="0"/>
              <a:t>I used next slide to facilitate conversation about the Gaussian surface. </a:t>
            </a:r>
          </a:p>
          <a:p>
            <a:endParaRPr lang="en-US" baseline="0" dirty="0" smtClean="0"/>
          </a:p>
          <a:p>
            <a:r>
              <a:rPr lang="en-US" baseline="0" dirty="0" smtClean="0"/>
              <a:t>S. Pollock</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2850012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r>
              <a:rPr lang="en-US" dirty="0" smtClean="0"/>
              <a:t>(Just animating</a:t>
            </a:r>
            <a:r>
              <a:rPr lang="en-US" baseline="0" dirty="0" smtClean="0"/>
              <a:t> the dashed line here)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392302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endParaRPr lang="en-US" dirty="0" smtClean="0"/>
          </a:p>
          <a:p>
            <a:r>
              <a:rPr lang="en-US" dirty="0" smtClean="0"/>
              <a:t>Did this as a whiteboard activity,</a:t>
            </a:r>
            <a:r>
              <a:rPr lang="en-US" baseline="0" dirty="0" smtClean="0"/>
              <a:t> it works well. Students debate whether it goes to infinity at R, but this is pretty fast. (Slide is animated to allow students to start sketching, unbiased) </a:t>
            </a:r>
          </a:p>
          <a:p>
            <a:endParaRPr lang="en-US" baseline="0" dirty="0" smtClean="0"/>
          </a:p>
          <a:p>
            <a:r>
              <a:rPr lang="en-US" baseline="0" dirty="0" smtClean="0"/>
              <a:t>Notes from SP 11:</a:t>
            </a:r>
          </a:p>
          <a:p>
            <a:endParaRPr lang="en-US" baseline="0" dirty="0" smtClean="0"/>
          </a:p>
          <a:p>
            <a:r>
              <a:rPr lang="en-US" dirty="0" smtClean="0"/>
              <a:t>Didn’t click, since</a:t>
            </a:r>
            <a:r>
              <a:rPr lang="en-US" baseline="0" dirty="0" smtClean="0"/>
              <a:t> we had just discussed this, but I showed it, and let them call it out. We did spend some time discussing how interesting this is. Picture a little astronaut, in a giant spherical ship like this. On the INSIDE she floats, on the OUTSIDE she is pinned to the surface. But if the ship is giant, isn’t that surprising, in both cases the tiny person sees what looks like a vast flat wall of mass next to them, but in one case there’s 0g, and the other case it’s constant. This was a good conversation, students really helped complete the argument (this was where the student came up with the “physical” reason for the difference between the inside and outside of this shell, by noting that the “faraway” wall has a big contribution)</a:t>
            </a:r>
          </a:p>
          <a:p>
            <a:endParaRPr lang="en-US" baseline="0" dirty="0" smtClean="0"/>
          </a:p>
          <a:p>
            <a:r>
              <a:rPr lang="en-US" baseline="0" dirty="0" smtClean="0"/>
              <a:t>In referring to moving from outside to inside, I made a joke about a “sudden disturbance in the force (Luke Skywalker)”, but wanted to make the point that if you have “a sheet of mass”, you CAN have a discontinuity in the force (this is a lead in to the next question, where we will want to argue that you can NOT have a discontinuity in the PE, as long as forces are finite)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4047948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23, 9, [[64]], 2, 2 (?</a:t>
            </a:r>
            <a:r>
              <a:rPr lang="en-US" baseline="0" dirty="0" smtClean="0"/>
              <a:t> See below)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Sp</a:t>
            </a:r>
            <a:r>
              <a:rPr lang="en-US" baseline="0" dirty="0" smtClean="0"/>
              <a:t> 11: </a:t>
            </a:r>
            <a:r>
              <a:rPr lang="en-US" dirty="0" smtClean="0"/>
              <a:t>16, 8, [76],</a:t>
            </a:r>
            <a:r>
              <a:rPr lang="en-US" baseline="0" dirty="0" smtClean="0"/>
              <a:t> 0, 0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r>
              <a:rPr lang="en-US" dirty="0" smtClean="0"/>
              <a:t>Did THIS as</a:t>
            </a:r>
            <a:r>
              <a:rPr lang="en-US" baseline="0" dirty="0" smtClean="0"/>
              <a:t> a whiteboard activity in parallel with this clicker question (I believe I left the question open into the discussion period, so not sure if the clicker numbers are accurate). It’s a very good question and couples nicely with the previous one. The big debate amongst students tended to be whether U(r)	“jumps” back to 0 when you get inside r&lt;R or not. So, students brought up all the key ideas - we talked about continuity, thinking of F = -Grad(U), thinking about work done coming in from infinity, thinking about work done to “take a step”, thinking about the PE diagram as telling you what “KE” would be at various radii for a ball released from infinity. </a:t>
            </a:r>
          </a:p>
          <a:p>
            <a:endParaRPr lang="en-US" baseline="0" dirty="0" smtClean="0"/>
          </a:p>
          <a:p>
            <a:r>
              <a:rPr lang="en-US" baseline="0" dirty="0" smtClean="0"/>
              <a:t>Notes from </a:t>
            </a:r>
            <a:r>
              <a:rPr lang="en-US" baseline="0" dirty="0" err="1" smtClean="0"/>
              <a:t>Sp</a:t>
            </a:r>
            <a:r>
              <a:rPr lang="en-US" baseline="0" dirty="0" smtClean="0"/>
              <a:t> 11:</a:t>
            </a:r>
          </a:p>
          <a:p>
            <a:r>
              <a:rPr lang="en-US" baseline="0" dirty="0" smtClean="0"/>
              <a:t>They did well here (again, lots of student discussion). Began by asking why U IS determined here (BC at infinity)</a:t>
            </a:r>
          </a:p>
          <a:p>
            <a:r>
              <a:rPr lang="en-US" baseline="0" dirty="0" smtClean="0"/>
              <a:t>We drew a graph of U(r), discussed that outside it’s the usual, looked at –grad(U)=0 inside (so, U= constant), and finally invoked continuity of U to get the answer (C). I had them explain WHY U is continuous (when we just saw F doesn’t have to be), and did get students to volunteer (what amounts to) </a:t>
            </a:r>
            <a:r>
              <a:rPr lang="en-US" baseline="0" dirty="0" err="1" smtClean="0"/>
              <a:t>dU</a:t>
            </a:r>
            <a:r>
              <a:rPr lang="en-US" baseline="0" dirty="0" smtClean="0"/>
              <a:t> = -F </a:t>
            </a:r>
            <a:r>
              <a:rPr lang="en-US" baseline="0" dirty="0" err="1" smtClean="0"/>
              <a:t>dr</a:t>
            </a:r>
            <a:r>
              <a:rPr lang="en-US" baseline="0" dirty="0" smtClean="0"/>
              <a:t>, and so U can’t suddenly jump with physical forces.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9571498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a:t>
            </a:r>
          </a:p>
          <a:p>
            <a:endParaRPr lang="en-US" dirty="0" smtClean="0"/>
          </a:p>
          <a:p>
            <a:r>
              <a:rPr lang="en-US" dirty="0" smtClean="0"/>
              <a:t>M </a:t>
            </a:r>
            <a:r>
              <a:rPr lang="en-US" dirty="0" err="1" smtClean="0"/>
              <a:t>Dubson</a:t>
            </a:r>
            <a:r>
              <a:rPr lang="en-US" dirty="0" smtClean="0"/>
              <a:t>, intro physics</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39</a:t>
            </a:fld>
            <a:endParaRPr lang="en-US"/>
          </a:p>
        </p:txBody>
      </p:sp>
    </p:spTree>
    <p:extLst>
      <p:ext uri="{BB962C8B-B14F-4D97-AF65-F5344CB8AC3E}">
        <p14:creationId xmlns:p14="http://schemas.microsoft.com/office/powerpoint/2010/main" val="3034778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a:t>
            </a:r>
          </a:p>
          <a:p>
            <a:r>
              <a:rPr lang="en-US" dirty="0" smtClean="0"/>
              <a:t>M. </a:t>
            </a:r>
            <a:r>
              <a:rPr lang="en-US" dirty="0" err="1" smtClean="0"/>
              <a:t>Dubson</a:t>
            </a:r>
            <a:r>
              <a:rPr lang="en-US" dirty="0" smtClean="0"/>
              <a:t>, intro physics</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40</a:t>
            </a:fld>
            <a:endParaRPr lang="en-US"/>
          </a:p>
        </p:txBody>
      </p:sp>
    </p:spTree>
    <p:extLst>
      <p:ext uri="{BB962C8B-B14F-4D97-AF65-F5344CB8AC3E}">
        <p14:creationId xmlns:p14="http://schemas.microsoft.com/office/powerpoint/2010/main" val="336737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SJP L14</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44, 3, 3, [[50]]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Students are struggling with what we’re after here, we’re introducing a new kind of symmetry argument that goes beyond simple “vector cancellation in pairs”.  I heard good discussions, this took a while to go through. Students did still make the “vector cancellation” argument, which I agreed is fine, but it requires knowing Newton’s law of gravity. Think of this, what if there is a NEW FORCE of nature, as yet undiscovered, between “</a:t>
            </a:r>
            <a:r>
              <a:rPr lang="en-US" baseline="0" dirty="0" err="1" smtClean="0"/>
              <a:t>superweak</a:t>
            </a:r>
            <a:r>
              <a:rPr lang="en-US" baseline="0" dirty="0" smtClean="0"/>
              <a:t>” charges on this line, and a “</a:t>
            </a:r>
            <a:r>
              <a:rPr lang="en-US" baseline="0" dirty="0" err="1" smtClean="0"/>
              <a:t>superweak</a:t>
            </a:r>
            <a:r>
              <a:rPr lang="en-US" baseline="0" dirty="0" smtClean="0"/>
              <a:t>” charge on little man. I don’t yet know the force law! Yet, I claim “little man” can argue, by symmetry alone, that if those charges are scalars, then there can be neither </a:t>
            </a:r>
            <a:r>
              <a:rPr lang="en-US" baseline="0" dirty="0" err="1" smtClean="0"/>
              <a:t>gx</a:t>
            </a:r>
            <a:r>
              <a:rPr lang="en-US" baseline="0" dirty="0" smtClean="0"/>
              <a:t> nor </a:t>
            </a:r>
            <a:r>
              <a:rPr lang="en-US" baseline="0" dirty="0" err="1" smtClean="0"/>
              <a:t>gy</a:t>
            </a:r>
            <a:r>
              <a:rPr lang="en-US" baseline="0" dirty="0" smtClean="0"/>
              <a:t> components of this new force of nature. It’s a DEEPER statement than argue by vector cancellation, which itself depends on knowing the underlying force law is in the </a:t>
            </a:r>
            <a:r>
              <a:rPr lang="en-US" baseline="0" dirty="0" err="1" smtClean="0"/>
              <a:t>rhat</a:t>
            </a:r>
            <a:r>
              <a:rPr lang="en-US" baseline="0" dirty="0" smtClean="0"/>
              <a:t> direction.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Comments from ‘11:</a:t>
            </a:r>
          </a:p>
          <a:p>
            <a:r>
              <a:rPr lang="en-US" dirty="0" smtClean="0"/>
              <a:t>I have explained the “little man” argument</a:t>
            </a:r>
            <a:r>
              <a:rPr lang="en-US" baseline="0" dirty="0" smtClean="0"/>
              <a:t> (of </a:t>
            </a:r>
            <a:r>
              <a:rPr lang="en-US" baseline="0" dirty="0" err="1" smtClean="0"/>
              <a:t>Manogue</a:t>
            </a:r>
            <a:r>
              <a:rPr lang="en-US" baseline="0" dirty="0" smtClean="0"/>
              <a:t>) to them in another context (e.g. above a large disc of mass), and then let them work out their own cases here. </a:t>
            </a:r>
          </a:p>
          <a:p>
            <a:endParaRPr lang="en-US" baseline="0" dirty="0" smtClean="0"/>
          </a:p>
          <a:p>
            <a:r>
              <a:rPr lang="en-US" baseline="0" dirty="0" smtClean="0"/>
              <a:t> I had first solicited from them what “by symmetry” means when we argue that e.g. the field is straight down above the center of a disk. The first student argument I heard was very direct (do the integration, and one </a:t>
            </a:r>
            <a:r>
              <a:rPr lang="en-US" baseline="0" dirty="0" err="1" smtClean="0"/>
              <a:t>dm</a:t>
            </a:r>
            <a:r>
              <a:rPr lang="en-US" baseline="0" dirty="0" smtClean="0"/>
              <a:t> on ONE side of the disc will partner up with a symmetric </a:t>
            </a:r>
            <a:r>
              <a:rPr lang="en-US" baseline="0" dirty="0" err="1" smtClean="0"/>
              <a:t>dm</a:t>
            </a:r>
            <a:r>
              <a:rPr lang="en-US" baseline="0" dirty="0" smtClean="0"/>
              <a:t> on the other side, to cancel out x components) Then I introduced the idea of “invariance” and another student did spontaneously come up with the little man “proof by contradiction” (assume there is a </a:t>
            </a:r>
            <a:r>
              <a:rPr lang="en-US" baseline="0" dirty="0" err="1" smtClean="0"/>
              <a:t>gx</a:t>
            </a:r>
            <a:r>
              <a:rPr lang="en-US" baseline="0" dirty="0" smtClean="0"/>
              <a:t>, rotate little man by 180 degrees, and the universe looks the same, but now you would have to argue for a </a:t>
            </a:r>
            <a:r>
              <a:rPr lang="en-US" baseline="0" dirty="0" err="1" smtClean="0"/>
              <a:t>gx</a:t>
            </a:r>
            <a:r>
              <a:rPr lang="en-US" baseline="0" dirty="0" smtClean="0"/>
              <a:t> pointing the other way. It can’t be both, so it must be zero) </a:t>
            </a:r>
          </a:p>
          <a:p>
            <a:endParaRPr lang="en-US" baseline="0" dirty="0" smtClean="0"/>
          </a:p>
          <a:p>
            <a:r>
              <a:rPr lang="en-US" baseline="0" dirty="0" smtClean="0"/>
              <a:t>They did fine, the discussions were very good, and many students started off by using the former (two patches of </a:t>
            </a:r>
            <a:r>
              <a:rPr lang="en-US" baseline="0" dirty="0" err="1" smtClean="0"/>
              <a:t>dm</a:t>
            </a:r>
            <a:r>
              <a:rPr lang="en-US" baseline="0" dirty="0" smtClean="0"/>
              <a:t> cancel) argument, so we pushed them to ALSO make a “little man” argument (</a:t>
            </a:r>
            <a:r>
              <a:rPr lang="en-US" baseline="0" dirty="0" err="1" smtClean="0"/>
              <a:t>contradication</a:t>
            </a:r>
            <a:r>
              <a:rPr lang="en-US" baseline="0" dirty="0" smtClean="0"/>
              <a:t>/invariance argument). Good things that come up – students argue that if you rotate by 90 degrees, the universe looks DIFFERENT, and somehow they tried to use this to argue that the field must vanish. But that argument doesn’t work, it was nice to be very explicit and clear about how proof by contradiction really works. </a:t>
            </a:r>
            <a:endParaRPr lang="en-US" dirty="0" smtClean="0"/>
          </a:p>
          <a:p>
            <a:endParaRPr lang="en-US" dirty="0" smtClean="0"/>
          </a:p>
          <a:p>
            <a:r>
              <a:rPr lang="en-US" dirty="0" smtClean="0"/>
              <a:t>Steven Pollock</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5</a:t>
            </a:fld>
            <a:endParaRPr lang="en-US"/>
          </a:p>
        </p:txBody>
      </p:sp>
    </p:spTree>
    <p:extLst>
      <p:ext uri="{BB962C8B-B14F-4D97-AF65-F5344CB8AC3E}">
        <p14:creationId xmlns:p14="http://schemas.microsoft.com/office/powerpoint/2010/main" val="1360160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endParaRPr lang="en-US" dirty="0" smtClean="0"/>
          </a:p>
          <a:p>
            <a:endParaRPr lang="en-US" dirty="0" smtClean="0"/>
          </a:p>
          <a:p>
            <a:r>
              <a:rPr lang="en-US" dirty="0" smtClean="0"/>
              <a:t>I</a:t>
            </a:r>
            <a:r>
              <a:rPr lang="en-US" baseline="0" dirty="0" smtClean="0"/>
              <a:t> worked out the math of the “expected” graph before showing them this, and then had them discuss with their neighbors what they would want to say to their advisor if they had spent all weekend plotting up this data and got what was shown (not what was expected). Very fun discussion – everything from “fudge the data” to “I made a mistake” to “someone ELSE made a mistake” to “dark matter’ to “Newton’s laws/Gauss’ law is wrong”. It makes for a great conversation about the nature of science, and Occam’s razor too, not just the dark matter story. </a:t>
            </a:r>
          </a:p>
          <a:p>
            <a:endParaRPr lang="en-US" baseline="0" dirty="0" smtClean="0"/>
          </a:p>
          <a:p>
            <a:r>
              <a:rPr lang="en-US" baseline="0" dirty="0" smtClean="0"/>
              <a:t>Notes from Sp11:</a:t>
            </a:r>
          </a:p>
          <a:p>
            <a:r>
              <a:rPr lang="en-US" dirty="0" smtClean="0"/>
              <a:t>Nice data to show and discuss, talk about “dark matter”</a:t>
            </a:r>
            <a:r>
              <a:rPr lang="en-US" baseline="0" dirty="0" smtClean="0"/>
              <a:t> (I also led a small discussion about whether this data would lead YOU, as a scientist, to propose that Newton’s law is wrong) Nice “nature of science” discussion, about what other data is needed to go along with this to start to make claims about the nature of the “unknown physics”. </a:t>
            </a:r>
          </a:p>
          <a:p>
            <a:r>
              <a:rPr lang="en-US" baseline="0" dirty="0" smtClean="0"/>
              <a:t>(Talked about Wimps and Machos here) </a:t>
            </a:r>
          </a:p>
          <a:p>
            <a:endParaRPr lang="en-US" baseline="0" dirty="0" smtClean="0"/>
          </a:p>
          <a:p>
            <a:r>
              <a:rPr lang="en-US" baseline="0" dirty="0" smtClean="0"/>
              <a:t>Image came from </a:t>
            </a:r>
            <a:r>
              <a:rPr lang="en-US" baseline="0" dirty="0" err="1" smtClean="0"/>
              <a:t>Alysia</a:t>
            </a:r>
            <a:r>
              <a:rPr lang="en-US" baseline="0" dirty="0" smtClean="0"/>
              <a:t> Marino, I’m afraid I don’t know the original source!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5897759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endParaRPr lang="en-US" sz="1200" kern="1200" dirty="0" smtClean="0">
              <a:solidFill>
                <a:schemeClr val="tx1"/>
              </a:solidFill>
              <a:latin typeface="Arial" pitchFamily="34" charset="0"/>
              <a:ea typeface="Arial" pitchFamily="-111" charset="0"/>
              <a:cs typeface="Arial" pitchFamily="34" charset="0"/>
            </a:endParaRPr>
          </a:p>
          <a:p>
            <a:r>
              <a:rPr lang="en-US" sz="1200" kern="1200" dirty="0" smtClean="0">
                <a:solidFill>
                  <a:schemeClr val="tx1"/>
                </a:solidFill>
                <a:latin typeface="Arial" pitchFamily="34" charset="0"/>
                <a:ea typeface="Arial" pitchFamily="-111" charset="0"/>
                <a:cs typeface="Arial" pitchFamily="34" charset="0"/>
              </a:rPr>
              <a:t>Spent quite a few minutes talking through what your are seeing here (including</a:t>
            </a:r>
            <a:r>
              <a:rPr lang="en-US" sz="1200" kern="1200" baseline="0" dirty="0" smtClean="0">
                <a:solidFill>
                  <a:schemeClr val="tx1"/>
                </a:solidFill>
                <a:latin typeface="Arial" pitchFamily="34" charset="0"/>
                <a:ea typeface="Arial" pitchFamily="-111" charset="0"/>
                <a:cs typeface="Arial" pitchFamily="34" charset="0"/>
              </a:rPr>
              <a:t> description of the 2 satellites “Tom and Jerry” chasing each other in a polar orbit (Students were able to explain why polar!) and how they can measure g, and then a brief explanation of what “gravity anomaly” is (you’re basically measuring g, subtracting nominal g (about 9.8), subtracting effects of </a:t>
            </a:r>
            <a:r>
              <a:rPr lang="en-US" sz="1200" kern="1200" baseline="0" dirty="0" err="1" smtClean="0">
                <a:solidFill>
                  <a:schemeClr val="tx1"/>
                </a:solidFill>
                <a:latin typeface="Arial" pitchFamily="34" charset="0"/>
                <a:ea typeface="Arial" pitchFamily="-111" charset="0"/>
                <a:cs typeface="Arial" pitchFamily="34" charset="0"/>
              </a:rPr>
              <a:t>prolate</a:t>
            </a:r>
            <a:r>
              <a:rPr lang="en-US" sz="1200" kern="1200" baseline="0" dirty="0" smtClean="0">
                <a:solidFill>
                  <a:schemeClr val="tx1"/>
                </a:solidFill>
                <a:latin typeface="Arial" pitchFamily="34" charset="0"/>
                <a:ea typeface="Arial" pitchFamily="-111" charset="0"/>
                <a:cs typeface="Arial" pitchFamily="34" charset="0"/>
              </a:rPr>
              <a:t> shape of earth…) That’s what you see here.( I believe the scale is </a:t>
            </a:r>
            <a:r>
              <a:rPr lang="en-US" sz="1200" kern="1200" baseline="0" dirty="0" err="1" smtClean="0">
                <a:solidFill>
                  <a:schemeClr val="tx1"/>
                </a:solidFill>
                <a:latin typeface="Arial" pitchFamily="34" charset="0"/>
                <a:ea typeface="Arial" pitchFamily="-111" charset="0"/>
                <a:cs typeface="Arial" pitchFamily="34" charset="0"/>
              </a:rPr>
              <a:t>mgal</a:t>
            </a:r>
            <a:r>
              <a:rPr lang="en-US" sz="1200" kern="1200" baseline="0" dirty="0" smtClean="0">
                <a:solidFill>
                  <a:schemeClr val="tx1"/>
                </a:solidFill>
                <a:latin typeface="Arial" pitchFamily="34" charset="0"/>
                <a:ea typeface="Arial" pitchFamily="-111" charset="0"/>
                <a:cs typeface="Arial" pitchFamily="34" charset="0"/>
              </a:rPr>
              <a:t>, which is millionths of g, but not positive. ) I used to think “red means mountains”, but that’s not correct. Mountains are a bit like icebergs – they “float”, and the total integrated gravity from the mass in a column running from the top of the mountain down to the core is largely independent of whether there’s a big mountain up there or not (at least to leading order). The red in </a:t>
            </a:r>
            <a:r>
              <a:rPr lang="en-US" sz="1200" kern="1200" baseline="0" dirty="0" err="1" smtClean="0">
                <a:solidFill>
                  <a:schemeClr val="tx1"/>
                </a:solidFill>
                <a:latin typeface="Arial" pitchFamily="34" charset="0"/>
                <a:ea typeface="Arial" pitchFamily="-111" charset="0"/>
                <a:cs typeface="Arial" pitchFamily="34" charset="0"/>
              </a:rPr>
              <a:t>peru</a:t>
            </a:r>
            <a:r>
              <a:rPr lang="en-US" sz="1200" kern="1200" baseline="0" dirty="0" smtClean="0">
                <a:solidFill>
                  <a:schemeClr val="tx1"/>
                </a:solidFill>
                <a:latin typeface="Arial" pitchFamily="34" charset="0"/>
                <a:ea typeface="Arial" pitchFamily="-111" charset="0"/>
                <a:cs typeface="Arial" pitchFamily="34" charset="0"/>
              </a:rPr>
              <a:t> is the </a:t>
            </a:r>
            <a:r>
              <a:rPr lang="en-US" sz="1200" kern="1200" baseline="0" dirty="0" err="1" smtClean="0">
                <a:solidFill>
                  <a:schemeClr val="tx1"/>
                </a:solidFill>
                <a:latin typeface="Arial" pitchFamily="34" charset="0"/>
                <a:ea typeface="Arial" pitchFamily="-111" charset="0"/>
                <a:cs typeface="Arial" pitchFamily="34" charset="0"/>
              </a:rPr>
              <a:t>subduction</a:t>
            </a:r>
            <a:r>
              <a:rPr lang="en-US" sz="1200" kern="1200" baseline="0" dirty="0" smtClean="0">
                <a:solidFill>
                  <a:schemeClr val="tx1"/>
                </a:solidFill>
                <a:latin typeface="Arial" pitchFamily="34" charset="0"/>
                <a:ea typeface="Arial" pitchFamily="-111" charset="0"/>
                <a:cs typeface="Arial" pitchFamily="34" charset="0"/>
              </a:rPr>
              <a:t> of a continental plate (see lecture notes for a bit of an explanation). Also, next slide shows nicely the expected “high, low, high” gravity pattern near a </a:t>
            </a:r>
            <a:r>
              <a:rPr lang="en-US" sz="1200" kern="1200" baseline="0" dirty="0" err="1" smtClean="0">
                <a:solidFill>
                  <a:schemeClr val="tx1"/>
                </a:solidFill>
                <a:latin typeface="Arial" pitchFamily="34" charset="0"/>
                <a:ea typeface="Arial" pitchFamily="-111" charset="0"/>
                <a:cs typeface="Arial" pitchFamily="34" charset="0"/>
              </a:rPr>
              <a:t>subduction</a:t>
            </a:r>
            <a:r>
              <a:rPr lang="en-US" sz="1200" kern="1200" baseline="0" dirty="0" smtClean="0">
                <a:solidFill>
                  <a:schemeClr val="tx1"/>
                </a:solidFill>
                <a:latin typeface="Arial" pitchFamily="34" charset="0"/>
                <a:ea typeface="Arial" pitchFamily="-111" charset="0"/>
                <a:cs typeface="Arial" pitchFamily="34" charset="0"/>
              </a:rPr>
              <a:t> zone. Talked about accuracy (apparently 1 cm of groundwater over a large area can show up in grace data) Student mentioned ice sheets, and I showed the Greenland movie (separate file). </a:t>
            </a:r>
            <a:endParaRPr lang="en-US" sz="1200" kern="1200" dirty="0" smtClean="0">
              <a:solidFill>
                <a:schemeClr val="tx1"/>
              </a:solidFill>
              <a:latin typeface="Arial" pitchFamily="34" charset="0"/>
              <a:ea typeface="Arial" pitchFamily="-111" charset="0"/>
              <a:cs typeface="Arial" pitchFamily="34" charset="0"/>
            </a:endParaRPr>
          </a:p>
          <a:p>
            <a:endParaRPr lang="en-US" sz="1200" kern="1200" dirty="0" smtClean="0">
              <a:solidFill>
                <a:schemeClr val="tx1"/>
              </a:solidFill>
              <a:latin typeface="Arial" pitchFamily="34" charset="0"/>
              <a:ea typeface="Arial" pitchFamily="-111" charset="0"/>
              <a:cs typeface="Arial" pitchFamily="34" charset="0"/>
            </a:endParaRPr>
          </a:p>
          <a:p>
            <a:r>
              <a:rPr lang="en-US" sz="1200" kern="1200" dirty="0" smtClean="0">
                <a:solidFill>
                  <a:schemeClr val="tx1"/>
                </a:solidFill>
                <a:latin typeface="Arial" pitchFamily="34" charset="0"/>
                <a:ea typeface="Arial" pitchFamily="-111" charset="0"/>
                <a:cs typeface="Arial" pitchFamily="34" charset="0"/>
              </a:rPr>
              <a:t>NASA movies:</a:t>
            </a:r>
          </a:p>
          <a:p>
            <a:r>
              <a:rPr lang="en-US" sz="1200" u="sng" kern="1200" dirty="0" smtClean="0">
                <a:solidFill>
                  <a:schemeClr val="tx1"/>
                </a:solidFill>
                <a:latin typeface="Arial" pitchFamily="34" charset="0"/>
                <a:ea typeface="Arial" pitchFamily="-111" charset="0"/>
                <a:cs typeface="Arial" pitchFamily="34" charset="0"/>
                <a:hlinkClick r:id="rId3"/>
              </a:rPr>
              <a:t>http://svs.gsfc.nasa.gov/search/Series/GRACEGlobalMassBalanceTrend.html</a:t>
            </a:r>
          </a:p>
          <a:p>
            <a:endParaRPr lang="en-US" sz="1200" kern="1200" dirty="0" smtClean="0">
              <a:solidFill>
                <a:schemeClr val="tx1"/>
              </a:solidFill>
              <a:latin typeface="Arial" pitchFamily="34" charset="0"/>
              <a:ea typeface="Arial" pitchFamily="-111" charset="0"/>
              <a:cs typeface="Arial" pitchFamily="34" charset="0"/>
            </a:endParaRPr>
          </a:p>
          <a:p>
            <a:r>
              <a:rPr lang="en-US" sz="1200" kern="1200" dirty="0" smtClean="0">
                <a:solidFill>
                  <a:schemeClr val="tx1"/>
                </a:solidFill>
                <a:latin typeface="Arial" pitchFamily="34" charset="0"/>
                <a:ea typeface="Arial" pitchFamily="-111" charset="0"/>
                <a:cs typeface="Arial" pitchFamily="34" charset="0"/>
              </a:rPr>
              <a:t>My Greenland movie is attached.</a:t>
            </a:r>
          </a:p>
          <a:p>
            <a:endParaRPr lang="en-US" sz="1200" kern="1200" dirty="0" smtClean="0">
              <a:solidFill>
                <a:schemeClr val="tx1"/>
              </a:solidFill>
              <a:latin typeface="Arial" pitchFamily="34" charset="0"/>
              <a:ea typeface="Arial" pitchFamily="-111" charset="0"/>
              <a:cs typeface="Arial" pitchFamily="34" charset="0"/>
            </a:endParaRPr>
          </a:p>
          <a:p>
            <a:r>
              <a:rPr lang="en-US" sz="1200" kern="1200" dirty="0" smtClean="0">
                <a:solidFill>
                  <a:schemeClr val="tx1"/>
                </a:solidFill>
                <a:latin typeface="Arial" pitchFamily="34" charset="0"/>
                <a:ea typeface="Arial" pitchFamily="-111" charset="0"/>
                <a:cs typeface="Arial" pitchFamily="34" charset="0"/>
              </a:rPr>
              <a:t>Here's a high-resolution gravity field map:</a:t>
            </a:r>
          </a:p>
          <a:p>
            <a:r>
              <a:rPr lang="en-US" sz="1200" u="sng" kern="1200" dirty="0" smtClean="0">
                <a:solidFill>
                  <a:schemeClr val="tx1"/>
                </a:solidFill>
                <a:latin typeface="Arial" pitchFamily="34" charset="0"/>
                <a:ea typeface="Arial" pitchFamily="-111" charset="0"/>
                <a:cs typeface="Arial" pitchFamily="34" charset="0"/>
                <a:hlinkClick r:id="rId4"/>
              </a:rPr>
              <a:t>ftp://cddis.gsfc.nasa.gov/pub/egm96/general_info/ano30x30_egm96_f002t360_logos.gif</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val="3849793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endParaRPr lang="en-US" dirty="0" smtClean="0"/>
          </a:p>
          <a:p>
            <a:r>
              <a:rPr lang="en-US" dirty="0" smtClean="0"/>
              <a:t>Zooming in to see the </a:t>
            </a:r>
            <a:r>
              <a:rPr lang="en-US" dirty="0" err="1" smtClean="0"/>
              <a:t>subduction</a:t>
            </a:r>
            <a:r>
              <a:rPr lang="en-US" dirty="0" smtClean="0"/>
              <a:t> line (+ - + pattern), quite lovely!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1206612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endParaRPr lang="en-US" dirty="0" smtClean="0"/>
          </a:p>
          <a:p>
            <a:r>
              <a:rPr lang="en-US" dirty="0" smtClean="0"/>
              <a:t>This is not Grace data, it’s older (manual,</a:t>
            </a:r>
            <a:r>
              <a:rPr lang="en-US" baseline="0" dirty="0" smtClean="0"/>
              <a:t> I suspect) measurements of g good old fashioned ways (measuring the stretch of a spring?!) </a:t>
            </a:r>
            <a:endParaRPr lang="en-US" dirty="0" smtClean="0"/>
          </a:p>
          <a:p>
            <a:endParaRPr lang="en-US" dirty="0" smtClean="0"/>
          </a:p>
          <a:p>
            <a:r>
              <a:rPr lang="en-US" dirty="0" err="1" smtClean="0"/>
              <a:t>Bouguer</a:t>
            </a:r>
            <a:r>
              <a:rPr lang="en-US" dirty="0" smtClean="0"/>
              <a:t> model</a:t>
            </a:r>
            <a:r>
              <a:rPr lang="en-US" baseline="0" dirty="0" smtClean="0"/>
              <a:t> takes into account elevation, it’s like you’re “subtracting off” the gravity from all the earth above sea level, according to some simple uniform model. So, it’s everywhere negative in </a:t>
            </a:r>
            <a:r>
              <a:rPr lang="en-US" baseline="0" dirty="0" err="1" smtClean="0"/>
              <a:t>colorado</a:t>
            </a:r>
            <a:r>
              <a:rPr lang="en-US" baseline="0" dirty="0" smtClean="0"/>
              <a:t>, and MORE negative under the mountains (think of that as like the big roots under the iceberg, or if you prefer, think of a crust pushed up leaving less mass down below. When you subtract off the top assuming it’s uniform, you “see” the missing mass down lower in this plot.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val="388726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endParaRPr lang="en-US" dirty="0" smtClean="0"/>
          </a:p>
          <a:p>
            <a:r>
              <a:rPr lang="en-US" dirty="0" smtClean="0"/>
              <a:t>(No</a:t>
            </a:r>
            <a:r>
              <a:rPr lang="en-US" baseline="0" dirty="0" smtClean="0"/>
              <a:t> time for this)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val="42412197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 in ‘12, notes from ‘11:</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SJP,</a:t>
            </a:r>
            <a:r>
              <a:rPr lang="en-US" baseline="0" dirty="0" smtClean="0"/>
              <a:t> </a:t>
            </a:r>
            <a:r>
              <a:rPr lang="en-US" baseline="0" dirty="0" err="1" smtClean="0"/>
              <a:t>Sp</a:t>
            </a:r>
            <a:r>
              <a:rPr lang="en-US" baseline="0" dirty="0" smtClean="0"/>
              <a:t> ‘11</a:t>
            </a:r>
            <a:r>
              <a:rPr lang="en-US" dirty="0" smtClean="0"/>
              <a:t> Lecture #15</a:t>
            </a:r>
          </a:p>
          <a:p>
            <a:endParaRPr lang="en-US" dirty="0" smtClean="0"/>
          </a:p>
          <a:p>
            <a:r>
              <a:rPr lang="en-US" dirty="0" smtClean="0"/>
              <a:t>The bottom half</a:t>
            </a:r>
            <a:r>
              <a:rPr lang="en-US" baseline="0" dirty="0" smtClean="0"/>
              <a:t> of this was in fact new material. I reiterated that the “r” in the integral formulas is NOT the “position of M2”, it’s the arrow from dm1 to M2. I’m sure that my telling them won’t help, but it’s an important and </a:t>
            </a:r>
            <a:r>
              <a:rPr lang="en-US" baseline="0" dirty="0" err="1" smtClean="0"/>
              <a:t>inobvious</a:t>
            </a:r>
            <a:r>
              <a:rPr lang="en-US" baseline="0" dirty="0" smtClean="0"/>
              <a:t> issue here. (I prefer Griffith’s “curly R” notation to distinguish the r of M2 from the curly r in the integral, but decided not to deviate from Taylor’s notation. It’s not a central point for this course at this time, for us)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46</a:t>
            </a:fld>
            <a:endParaRPr lang="en-US"/>
          </a:p>
        </p:txBody>
      </p:sp>
    </p:spTree>
    <p:extLst>
      <p:ext uri="{BB962C8B-B14F-4D97-AF65-F5344CB8AC3E}">
        <p14:creationId xmlns:p14="http://schemas.microsoft.com/office/powerpoint/2010/main" val="1121087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a:t>
            </a:r>
            <a:r>
              <a:rPr lang="en-US" baseline="0" dirty="0" smtClean="0"/>
              <a:t> SJP L15</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Skipped. Notes from </a:t>
            </a:r>
            <a:r>
              <a:rPr lang="en-US" baseline="0" dirty="0" err="1" smtClean="0"/>
              <a:t>Sp</a:t>
            </a:r>
            <a:r>
              <a:rPr lang="en-US" baseline="0" dirty="0" smtClean="0"/>
              <a:t> 11:</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The bottom half</a:t>
            </a:r>
            <a:r>
              <a:rPr lang="en-US" baseline="0" dirty="0" smtClean="0"/>
              <a:t> of this was new material. I reiterated that the “r” in the integral formulas is NOT the “position of M2”, it’s the arrow from dm1 to M2. I’m sure that my telling them won’t help, (and have evidence of this from exams!)  but it’s an important and </a:t>
            </a:r>
            <a:r>
              <a:rPr lang="en-US" baseline="0" dirty="0" err="1" smtClean="0"/>
              <a:t>inobvious</a:t>
            </a:r>
            <a:r>
              <a:rPr lang="en-US" baseline="0" dirty="0" smtClean="0"/>
              <a:t> issue here. (I prefer Griffith’s “curly R” notation to distinguish the r of M2 from the curly r in the integral, but decided not to deviate from Taylor’s notation. It’s not a central point for this course at this time, for us)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47</a:t>
            </a:fld>
            <a:endParaRPr lang="en-US">
              <a:solidFill>
                <a:srgbClr val="000000"/>
              </a:solidFill>
            </a:endParaRPr>
          </a:p>
        </p:txBody>
      </p:sp>
    </p:spTree>
    <p:extLst>
      <p:ext uri="{BB962C8B-B14F-4D97-AF65-F5344CB8AC3E}">
        <p14:creationId xmlns:p14="http://schemas.microsoft.com/office/powerpoint/2010/main" val="1871129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48</a:t>
            </a:fld>
            <a:endParaRPr lang="en-US">
              <a:solidFill>
                <a:srgbClr val="000000"/>
              </a:solidFill>
            </a:endParaRPr>
          </a:p>
        </p:txBody>
      </p:sp>
    </p:spTree>
    <p:extLst>
      <p:ext uri="{BB962C8B-B14F-4D97-AF65-F5344CB8AC3E}">
        <p14:creationId xmlns:p14="http://schemas.microsoft.com/office/powerpoint/2010/main" val="31692725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endParaRPr lang="en-US" dirty="0" smtClean="0"/>
          </a:p>
          <a:p>
            <a:endParaRPr lang="en-US" dirty="0" smtClean="0"/>
          </a:p>
          <a:p>
            <a:r>
              <a:rPr lang="en-US" dirty="0" smtClean="0"/>
              <a:t>Students are quick</a:t>
            </a:r>
            <a:r>
              <a:rPr lang="en-US" baseline="0" dirty="0" smtClean="0"/>
              <a:t> on this one. But, I solved the x’’ = -k/m x (by guess and check), and we talked about whether omega = </a:t>
            </a:r>
            <a:r>
              <a:rPr lang="en-US" baseline="0" dirty="0" err="1" smtClean="0"/>
              <a:t>Sqrt</a:t>
            </a:r>
            <a:r>
              <a:rPr lang="en-US" baseline="0" dirty="0" smtClean="0"/>
              <a:t>[k/m] we put in our solution (A </a:t>
            </a:r>
            <a:r>
              <a:rPr lang="en-US" baseline="0" dirty="0" err="1" smtClean="0"/>
              <a:t>cos</a:t>
            </a:r>
            <a:r>
              <a:rPr lang="en-US" baseline="0" dirty="0" smtClean="0"/>
              <a:t>(omega t)) is one of the parameters determined by initial conditions (it certainly is not!)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49</a:t>
            </a:fld>
            <a:endParaRPr lang="en-US">
              <a:solidFill>
                <a:srgbClr val="000000"/>
              </a:solidFill>
            </a:endParaRPr>
          </a:p>
        </p:txBody>
      </p:sp>
    </p:spTree>
    <p:extLst>
      <p:ext uri="{BB962C8B-B14F-4D97-AF65-F5344CB8AC3E}">
        <p14:creationId xmlns:p14="http://schemas.microsoft.com/office/powerpoint/2010/main" val="429501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r>
              <a:rPr lang="en-US" dirty="0" smtClean="0"/>
              <a:t>40 [[54]], 6, 0, 0</a:t>
            </a:r>
          </a:p>
          <a:p>
            <a:endParaRPr lang="en-US" dirty="0" smtClean="0"/>
          </a:p>
          <a:p>
            <a:endParaRPr lang="en-US" dirty="0" smtClean="0"/>
          </a:p>
          <a:p>
            <a:r>
              <a:rPr lang="en-US" dirty="0" smtClean="0"/>
              <a:t>Just a fun little</a:t>
            </a:r>
            <a:r>
              <a:rPr lang="en-US" baseline="0" dirty="0" smtClean="0"/>
              <a:t> question. We had just explicitly shown </a:t>
            </a:r>
            <a:r>
              <a:rPr lang="en-US" baseline="0" dirty="0" err="1" smtClean="0"/>
              <a:t>cos</a:t>
            </a:r>
            <a:r>
              <a:rPr lang="en-US" baseline="0" dirty="0" smtClean="0"/>
              <a:t>(omega t) works, and I quickly showed that </a:t>
            </a:r>
            <a:r>
              <a:rPr lang="en-US" baseline="0" dirty="0" err="1" smtClean="0"/>
              <a:t>cos</a:t>
            </a:r>
            <a:r>
              <a:rPr lang="en-US" baseline="0" dirty="0" smtClean="0"/>
              <a:t>(-omega t) does too, so then asked this. This leads to a nice discussion of linear dependence, and the need for two independent solutions. (I also briefly mention the </a:t>
            </a:r>
            <a:r>
              <a:rPr lang="en-US" baseline="0" dirty="0" err="1" smtClean="0"/>
              <a:t>Wronskian</a:t>
            </a:r>
            <a:r>
              <a:rPr lang="en-US" baseline="0" dirty="0" smtClean="0"/>
              <a:t> check method, but don’t have them practice it)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50</a:t>
            </a:fld>
            <a:endParaRPr lang="en-US">
              <a:solidFill>
                <a:srgbClr val="000000"/>
              </a:solidFill>
            </a:endParaRPr>
          </a:p>
        </p:txBody>
      </p:sp>
    </p:spTree>
    <p:extLst>
      <p:ext uri="{BB962C8B-B14F-4D97-AF65-F5344CB8AC3E}">
        <p14:creationId xmlns:p14="http://schemas.microsoft.com/office/powerpoint/2010/main" val="363586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Sp12 SJP L14</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[[79]], 0, 3, 15, 3</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Sp</a:t>
            </a:r>
            <a:r>
              <a:rPr lang="en-US" baseline="0" dirty="0" smtClean="0"/>
              <a:t> ‘11:  74, 4, 0, 20, 2</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endParaRPr lang="en-US" dirty="0" smtClean="0"/>
          </a:p>
          <a:p>
            <a:r>
              <a:rPr lang="en-US" dirty="0" smtClean="0"/>
              <a:t>(This was the version we in fact clicked</a:t>
            </a:r>
            <a:r>
              <a:rPr lang="en-US" baseline="0" dirty="0" smtClean="0"/>
              <a:t> on)  </a:t>
            </a:r>
            <a:r>
              <a:rPr lang="en-US" dirty="0" smtClean="0"/>
              <a:t>We changed options</a:t>
            </a:r>
            <a:r>
              <a:rPr lang="en-US" baseline="0" dirty="0" smtClean="0"/>
              <a:t> AFTER class, to try to get a new distraction.  See next slide! </a:t>
            </a:r>
          </a:p>
          <a:p>
            <a:endParaRPr lang="en-US" baseline="0" dirty="0" smtClean="0"/>
          </a:p>
          <a:p>
            <a:r>
              <a:rPr lang="en-US" baseline="0" dirty="0" smtClean="0"/>
              <a:t>Comments from ‘11:</a:t>
            </a:r>
          </a:p>
          <a:p>
            <a:r>
              <a:rPr lang="en-US" dirty="0" smtClean="0"/>
              <a:t>This is a very different argument than the previous one. Now you are thinking about dependence, NOT</a:t>
            </a:r>
            <a:r>
              <a:rPr lang="en-US" baseline="0" dirty="0" smtClean="0"/>
              <a:t> the vector direction. The little man argument is different here, now it’s a pure (direct) invariance argument, no “proof by contradiction” needed. If you step to the right, the universe looks the same, so the field must be the same. (Whereas, if you step forward, the universe looks DIFFERENT, and then you have no basis to make any claims at all) Many students liked d, some argued by analogy to the previous question, some thought the universe did “look the same” when you stepped forward, they were not taking the perspective of “little man”. </a:t>
            </a:r>
          </a:p>
          <a:p>
            <a:endParaRPr lang="en-US" baseline="0" dirty="0" smtClean="0"/>
          </a:p>
          <a:p>
            <a:r>
              <a:rPr lang="en-US" baseline="0" dirty="0" smtClean="0"/>
              <a:t>The cylindrical challenge question came up, and a student argued very nicely that it only makes sense/works if you change your cylindrical system so the “z axis” points along the wire! This was an excellent point. And together we noted that in that system, there is neither z nor phi dependence, so THIS looks like the coordinate system of choice, because we have eliminated 2/3 directions AND 2/3 variables to hassle with!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6</a:t>
            </a:fld>
            <a:endParaRPr lang="en-US"/>
          </a:p>
        </p:txBody>
      </p:sp>
    </p:spTree>
    <p:extLst>
      <p:ext uri="{BB962C8B-B14F-4D97-AF65-F5344CB8AC3E}">
        <p14:creationId xmlns:p14="http://schemas.microsoft.com/office/powerpoint/2010/main" val="30957466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L16</a:t>
            </a:r>
          </a:p>
          <a:p>
            <a:endParaRPr lang="en-US" dirty="0" smtClean="0"/>
          </a:p>
          <a:p>
            <a:r>
              <a:rPr lang="en-US" dirty="0" smtClean="0"/>
              <a:t>Got this</a:t>
            </a:r>
            <a:r>
              <a:rPr lang="en-US" baseline="0" dirty="0" smtClean="0"/>
              <a:t> slide from A. Marino/D. Caballero. Just fun, intro to complex numbers.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val="3229648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time – do it next time.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34640485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54</a:t>
            </a:fld>
            <a:endParaRPr lang="en-US">
              <a:solidFill>
                <a:srgbClr val="000000"/>
              </a:solidFill>
            </a:endParaRPr>
          </a:p>
        </p:txBody>
      </p:sp>
    </p:spTree>
    <p:extLst>
      <p:ext uri="{BB962C8B-B14F-4D97-AF65-F5344CB8AC3E}">
        <p14:creationId xmlns:p14="http://schemas.microsoft.com/office/powerpoint/2010/main" val="474409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Sp12 SJP  L14</a:t>
            </a:r>
          </a:p>
          <a:p>
            <a:r>
              <a:rPr lang="en-US" dirty="0" smtClean="0"/>
              <a:t>We changed options</a:t>
            </a:r>
            <a:r>
              <a:rPr lang="en-US" baseline="0" dirty="0" smtClean="0"/>
              <a:t> AFTER class, to try to get a new distraction. Maybe try this version next time!  (See comments on previous slide)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7</a:t>
            </a:fld>
            <a:endParaRPr lang="en-US"/>
          </a:p>
        </p:txBody>
      </p:sp>
    </p:spTree>
    <p:extLst>
      <p:ext uri="{BB962C8B-B14F-4D97-AF65-F5344CB8AC3E}">
        <p14:creationId xmlns:p14="http://schemas.microsoft.com/office/powerpoint/2010/main" val="3095746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C7B6EEB-88BE-5543-837C-62FFBDA5BB46}" type="slidenum">
              <a:rPr lang="en-US"/>
              <a:pPr/>
              <a:t>8</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Phys</a:t>
            </a:r>
            <a:r>
              <a:rPr lang="en-US" dirty="0" smtClean="0"/>
              <a:t> 2210 Sp12 SJP L14</a:t>
            </a:r>
          </a:p>
          <a:p>
            <a:pPr eaLnBrk="1" hangingPunct="1"/>
            <a:endParaRPr lang="en-US" dirty="0" smtClean="0">
              <a:ea typeface="ヒラギノ角ゴ Pro W3" charset="-128"/>
            </a:endParaRPr>
          </a:p>
          <a:p>
            <a:pPr eaLnBrk="1" hangingPunct="1"/>
            <a:r>
              <a:rPr lang="en-US" dirty="0" smtClean="0">
                <a:ea typeface="ヒラギノ角ゴ Pro W3" charset="-128"/>
              </a:rPr>
              <a:t>Returned</a:t>
            </a:r>
            <a:r>
              <a:rPr lang="en-US" baseline="0" dirty="0" smtClean="0">
                <a:ea typeface="ヒラギノ角ゴ Pro W3" charset="-128"/>
              </a:rPr>
              <a:t> to this to complete using “little man” argument.  Multiple students (including some new voices) came up with it. Did not </a:t>
            </a:r>
            <a:r>
              <a:rPr lang="en-US" baseline="0" dirty="0" err="1" smtClean="0">
                <a:ea typeface="ヒラギノ角ゴ Pro W3" charset="-128"/>
              </a:rPr>
              <a:t>reclick</a:t>
            </a:r>
            <a:r>
              <a:rPr lang="en-US" baseline="0" dirty="0" smtClean="0">
                <a:ea typeface="ヒラギノ角ゴ Pro W3" charset="-128"/>
              </a:rPr>
              <a:t>. </a:t>
            </a:r>
            <a:endParaRPr lang="en-US" dirty="0" smtClean="0">
              <a:ea typeface="ヒラギノ角ゴ Pro W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Lincoln</a:t>
            </a:r>
            <a:r>
              <a:rPr lang="en-US" baseline="0"/>
              <a:t> Carr, Mines</a:t>
            </a:r>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SJP L14</a:t>
            </a:r>
          </a:p>
          <a:p>
            <a:r>
              <a:rPr lang="en-US" dirty="0" smtClean="0"/>
              <a:t>Setup. Do it in parallel on the board. </a:t>
            </a:r>
          </a:p>
          <a:p>
            <a:endParaRPr lang="en-US" dirty="0" smtClean="0"/>
          </a:p>
          <a:p>
            <a:endParaRPr lang="en-US" baseline="0" dirty="0" smtClean="0"/>
          </a:p>
          <a:p>
            <a:r>
              <a:rPr lang="en-US" baseline="0" dirty="0" smtClean="0"/>
              <a:t>S. Pollock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10</a:t>
            </a:fld>
            <a:endParaRPr lang="en-US"/>
          </a:p>
        </p:txBody>
      </p:sp>
    </p:spTree>
    <p:extLst>
      <p:ext uri="{BB962C8B-B14F-4D97-AF65-F5344CB8AC3E}">
        <p14:creationId xmlns:p14="http://schemas.microsoft.com/office/powerpoint/2010/main" val="2890916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7F05A7C-2861-4544-A9E4-D66D246D677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7F05A7C-2861-4544-A9E4-D66D246D677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603999" y="638068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pPr>
                <a:defRPr/>
              </a:pPr>
              <a:t>‹#›</a:t>
            </a:fld>
            <a:endParaRPr lang="en-US"/>
          </a:p>
        </p:txBody>
      </p:sp>
      <p:sp>
        <p:nvSpPr>
          <p:cNvPr id="7" name="TextBox 6"/>
          <p:cNvSpPr txBox="1"/>
          <p:nvPr userDrawn="1"/>
        </p:nvSpPr>
        <p:spPr>
          <a:xfrm>
            <a:off x="8178801" y="6417730"/>
            <a:ext cx="440266" cy="276999"/>
          </a:xfrm>
          <a:prstGeom prst="rect">
            <a:avLst/>
          </a:prstGeom>
          <a:noFill/>
        </p:spPr>
        <p:txBody>
          <a:bodyPr wrap="square" rtlCol="0">
            <a:spAutoFit/>
          </a:bodyPr>
          <a:lstStyle/>
          <a:p>
            <a:r>
              <a:rPr lang="en-US" sz="1200"/>
              <a:t>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603999" y="638068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
        <p:nvSpPr>
          <p:cNvPr id="7" name="TextBox 6"/>
          <p:cNvSpPr txBox="1"/>
          <p:nvPr userDrawn="1"/>
        </p:nvSpPr>
        <p:spPr>
          <a:xfrm>
            <a:off x="8178801" y="6417730"/>
            <a:ext cx="440266" cy="276999"/>
          </a:xfrm>
          <a:prstGeom prst="rect">
            <a:avLst/>
          </a:prstGeom>
          <a:noFill/>
        </p:spPr>
        <p:txBody>
          <a:bodyPr wrap="square" rtlCol="0">
            <a:spAutoFit/>
          </a:bodyPr>
          <a:lstStyle/>
          <a:p>
            <a:r>
              <a:rPr lang="en-US" sz="1200">
                <a:solidFill>
                  <a:srgbClr val="000000"/>
                </a:solidFill>
              </a:rPr>
              <a:t>2-</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6.bin"/><Relationship Id="rId5" Type="http://schemas.openxmlformats.org/officeDocument/2006/relationships/image" Target="../media/image4.emf"/><Relationship Id="rId6" Type="http://schemas.openxmlformats.org/officeDocument/2006/relationships/oleObject" Target="../embeddings/oleObject7.bin"/><Relationship Id="rId7" Type="http://schemas.openxmlformats.org/officeDocument/2006/relationships/image" Target="../media/image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8.bin"/><Relationship Id="rId5" Type="http://schemas.openxmlformats.org/officeDocument/2006/relationships/image" Target="../media/image6.emf"/><Relationship Id="rId6" Type="http://schemas.openxmlformats.org/officeDocument/2006/relationships/oleObject" Target="../embeddings/oleObject9.bin"/><Relationship Id="rId7" Type="http://schemas.openxmlformats.org/officeDocument/2006/relationships/image" Target="../media/image7.emf"/><Relationship Id="rId8" Type="http://schemas.openxmlformats.org/officeDocument/2006/relationships/oleObject" Target="../embeddings/oleObject10.bin"/><Relationship Id="rId9" Type="http://schemas.openxmlformats.org/officeDocument/2006/relationships/image" Target="../media/image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1.bin"/><Relationship Id="rId5" Type="http://schemas.openxmlformats.org/officeDocument/2006/relationships/image" Target="../media/image9.emf"/><Relationship Id="rId6" Type="http://schemas.openxmlformats.org/officeDocument/2006/relationships/oleObject" Target="../embeddings/oleObject12.bin"/><Relationship Id="rId7" Type="http://schemas.openxmlformats.org/officeDocument/2006/relationships/image" Target="../media/image10.emf"/><Relationship Id="rId8" Type="http://schemas.openxmlformats.org/officeDocument/2006/relationships/oleObject" Target="../embeddings/oleObject13.bin"/><Relationship Id="rId9" Type="http://schemas.openxmlformats.org/officeDocument/2006/relationships/image" Target="../media/image1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4.bin"/><Relationship Id="rId5" Type="http://schemas.openxmlformats.org/officeDocument/2006/relationships/image" Target="../media/image12.emf"/><Relationship Id="rId6" Type="http://schemas.openxmlformats.org/officeDocument/2006/relationships/oleObject" Target="../embeddings/oleObject15.bin"/><Relationship Id="rId7" Type="http://schemas.openxmlformats.org/officeDocument/2006/relationships/image" Target="../media/image1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6.bin"/><Relationship Id="rId5" Type="http://schemas.openxmlformats.org/officeDocument/2006/relationships/image" Target="../media/image14.emf"/><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1" Type="http://schemas.openxmlformats.org/officeDocument/2006/relationships/image" Target="../media/image18.emf"/><Relationship Id="rId12" Type="http://schemas.openxmlformats.org/officeDocument/2006/relationships/oleObject" Target="../embeddings/oleObject21.bin"/><Relationship Id="rId13" Type="http://schemas.openxmlformats.org/officeDocument/2006/relationships/image" Target="../media/image19.emf"/><Relationship Id="rId1" Type="http://schemas.openxmlformats.org/officeDocument/2006/relationships/vmlDrawing" Target="../drawings/vmlDrawing9.vml"/><Relationship Id="rId2" Type="http://schemas.openxmlformats.org/officeDocument/2006/relationships/slideLayout" Target="../slideLayouts/slideLayout12.xml"/><Relationship Id="rId3" Type="http://schemas.openxmlformats.org/officeDocument/2006/relationships/notesSlide" Target="../notesSlides/notesSlide15.xml"/><Relationship Id="rId4" Type="http://schemas.openxmlformats.org/officeDocument/2006/relationships/oleObject" Target="../embeddings/oleObject17.bin"/><Relationship Id="rId5" Type="http://schemas.openxmlformats.org/officeDocument/2006/relationships/image" Target="../media/image15.emf"/><Relationship Id="rId6" Type="http://schemas.openxmlformats.org/officeDocument/2006/relationships/oleObject" Target="../embeddings/oleObject18.bin"/><Relationship Id="rId7" Type="http://schemas.openxmlformats.org/officeDocument/2006/relationships/image" Target="../media/image16.emf"/><Relationship Id="rId8" Type="http://schemas.openxmlformats.org/officeDocument/2006/relationships/oleObject" Target="../embeddings/oleObject19.bin"/><Relationship Id="rId9" Type="http://schemas.openxmlformats.org/officeDocument/2006/relationships/image" Target="../media/image17.emf"/><Relationship Id="rId10"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2.bin"/><Relationship Id="rId5" Type="http://schemas.openxmlformats.org/officeDocument/2006/relationships/image" Target="../media/image20.emf"/><Relationship Id="rId6" Type="http://schemas.openxmlformats.org/officeDocument/2006/relationships/oleObject" Target="../embeddings/oleObject23.bin"/><Relationship Id="rId7" Type="http://schemas.openxmlformats.org/officeDocument/2006/relationships/image" Target="../media/image21.emf"/><Relationship Id="rId1" Type="http://schemas.openxmlformats.org/officeDocument/2006/relationships/vmlDrawing" Target="../drawings/vmlDrawing10.vml"/><Relationship Id="rId2"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4.bin"/><Relationship Id="rId5" Type="http://schemas.openxmlformats.org/officeDocument/2006/relationships/image" Target="../media/image22.emf"/><Relationship Id="rId6" Type="http://schemas.openxmlformats.org/officeDocument/2006/relationships/oleObject" Target="../embeddings/oleObject25.bin"/><Relationship Id="rId7" Type="http://schemas.openxmlformats.org/officeDocument/2006/relationships/image" Target="../media/image23.emf"/><Relationship Id="rId8" Type="http://schemas.openxmlformats.org/officeDocument/2006/relationships/oleObject" Target="../embeddings/oleObject26.bin"/><Relationship Id="rId9" Type="http://schemas.openxmlformats.org/officeDocument/2006/relationships/image" Target="../media/image24.emf"/><Relationship Id="rId1" Type="http://schemas.openxmlformats.org/officeDocument/2006/relationships/vmlDrawing" Target="../drawings/vmlDrawing11.vml"/><Relationship Id="rId2"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7.bin"/><Relationship Id="rId5" Type="http://schemas.openxmlformats.org/officeDocument/2006/relationships/image" Target="../media/image25.emf"/><Relationship Id="rId6" Type="http://schemas.openxmlformats.org/officeDocument/2006/relationships/oleObject" Target="../embeddings/oleObject28.bin"/><Relationship Id="rId7" Type="http://schemas.openxmlformats.org/officeDocument/2006/relationships/image" Target="../media/image26.emf"/><Relationship Id="rId1" Type="http://schemas.openxmlformats.org/officeDocument/2006/relationships/vmlDrawing" Target="../drawings/vmlDrawing12.vml"/><Relationship Id="rId2"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9.bin"/><Relationship Id="rId5" Type="http://schemas.openxmlformats.org/officeDocument/2006/relationships/image" Target="../media/image27.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30.bin"/><Relationship Id="rId5" Type="http://schemas.openxmlformats.org/officeDocument/2006/relationships/image" Target="../media/image28.e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31.bin"/><Relationship Id="rId5" Type="http://schemas.openxmlformats.org/officeDocument/2006/relationships/image" Target="../media/image29.emf"/><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OLE_LINK7" TargetMode="External"/><Relationship Id="rId5" Type="http://schemas.openxmlformats.org/officeDocument/2006/relationships/image" Target="../media/image30.png"/><Relationship Id="rId6" Type="http://schemas.openxmlformats.org/officeDocument/2006/relationships/oleObject" Target="../embeddings/oleObject32.bin"/><Relationship Id="rId7" Type="http://schemas.openxmlformats.org/officeDocument/2006/relationships/image" Target="../media/image31.emf"/><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 TargetMode="External"/><Relationship Id="rId5" Type="http://schemas.openxmlformats.org/officeDocument/2006/relationships/image" Target="../media/image30.png"/><Relationship Id="rId6" Type="http://schemas.openxmlformats.org/officeDocument/2006/relationships/oleObject" Target="../embeddings/oleObject33.bin"/><Relationship Id="rId7" Type="http://schemas.openxmlformats.org/officeDocument/2006/relationships/image" Target="../media/image32.emf"/><Relationship Id="rId1" Type="http://schemas.openxmlformats.org/officeDocument/2006/relationships/vmlDrawing" Target="../drawings/vmlDrawing17.vml"/><Relationship Id="rId2"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emf"/><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39.emf"/><Relationship Id="rId5" Type="http://schemas.openxmlformats.org/officeDocument/2006/relationships/image" Target="../media/image40.emf"/><Relationship Id="rId6" Type="http://schemas.openxmlformats.org/officeDocument/2006/relationships/image" Target="../media/image42.emf"/><Relationship Id="rId7" Type="http://schemas.openxmlformats.org/officeDocument/2006/relationships/image" Target="../media/image38.emf"/><Relationship Id="rId8" Type="http://schemas.openxmlformats.org/officeDocument/2006/relationships/image" Target="../media/image43.emf"/><Relationship Id="rId9" Type="http://schemas.openxmlformats.org/officeDocument/2006/relationships/image" Target="../media/image44.emf"/><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steven.pollock:01class_stuff:2210_sp11:2210-Materials-Collected:2210_3210_betterton_concept_tests:phys2210ConceptTests:CTWeek12.doc!OLE_LINK6" TargetMode="External"/><Relationship Id="rId5" Type="http://schemas.openxmlformats.org/officeDocument/2006/relationships/image" Target="../media/image45.png"/><Relationship Id="rId6" Type="http://schemas.openxmlformats.org/officeDocument/2006/relationships/oleObject" Target="../embeddings/oleObject34.bin"/><Relationship Id="rId7" Type="http://schemas.openxmlformats.org/officeDocument/2006/relationships/image" Target="../media/image46.emf"/><Relationship Id="rId1" Type="http://schemas.openxmlformats.org/officeDocument/2006/relationships/vmlDrawing" Target="../drawings/vmlDrawing18.vml"/><Relationship Id="rId2"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 TargetMode="External"/><Relationship Id="rId5" Type="http://schemas.openxmlformats.org/officeDocument/2006/relationships/image" Target="../media/image45.png"/><Relationship Id="rId6" Type="http://schemas.openxmlformats.org/officeDocument/2006/relationships/oleObject" Target="../embeddings/oleObject35.bin"/><Relationship Id="rId7" Type="http://schemas.openxmlformats.org/officeDocument/2006/relationships/image" Target="../media/image47.emf"/><Relationship Id="rId1" Type="http://schemas.openxmlformats.org/officeDocument/2006/relationships/vmlDrawing" Target="../drawings/vmlDrawing19.vml"/><Relationship Id="rId2"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 TargetMode="External"/><Relationship Id="rId5" Type="http://schemas.openxmlformats.org/officeDocument/2006/relationships/image" Target="../media/image48.png"/><Relationship Id="rId1" Type="http://schemas.openxmlformats.org/officeDocument/2006/relationships/vmlDrawing" Target="../drawings/vmlDrawing20.vml"/><Relationship Id="rId2"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36.bin"/><Relationship Id="rId5" Type="http://schemas.openxmlformats.org/officeDocument/2006/relationships/image" Target="../media/image49.emf"/><Relationship Id="rId1" Type="http://schemas.openxmlformats.org/officeDocument/2006/relationships/vmlDrawing" Target="../drawings/vmlDrawing2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37.bin"/><Relationship Id="rId5" Type="http://schemas.openxmlformats.org/officeDocument/2006/relationships/image" Target="../media/image50.emf"/><Relationship Id="rId1" Type="http://schemas.openxmlformats.org/officeDocument/2006/relationships/vmlDrawing" Target="../drawings/vmlDrawing22.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38.bin"/><Relationship Id="rId5" Type="http://schemas.openxmlformats.org/officeDocument/2006/relationships/image" Target="../media/image51.emf"/><Relationship Id="rId6" Type="http://schemas.openxmlformats.org/officeDocument/2006/relationships/image" Target="../media/image52.jpeg"/><Relationship Id="rId1" Type="http://schemas.openxmlformats.org/officeDocument/2006/relationships/vmlDrawing" Target="../drawings/vmlDrawing23.vml"/><Relationship Id="rId2"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 Id="rId3" Type="http://schemas.openxmlformats.org/officeDocument/2006/relationships/image" Target="../media/image5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2.xml"/><Relationship Id="rId3" Type="http://schemas.openxmlformats.org/officeDocument/2006/relationships/image" Target="../media/image54.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3.xml"/><Relationship Id="rId3" Type="http://schemas.openxmlformats.org/officeDocument/2006/relationships/image" Target="../media/image5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4.xml"/><Relationship Id="rId3" Type="http://schemas.openxmlformats.org/officeDocument/2006/relationships/image" Target="../media/image56.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39.bin"/><Relationship Id="rId5" Type="http://schemas.openxmlformats.org/officeDocument/2006/relationships/image" Target="../media/image57.emf"/><Relationship Id="rId6" Type="http://schemas.openxmlformats.org/officeDocument/2006/relationships/oleObject" Target="../embeddings/oleObject40.bin"/><Relationship Id="rId7" Type="http://schemas.openxmlformats.org/officeDocument/2006/relationships/image" Target="../media/image58.emf"/><Relationship Id="rId8" Type="http://schemas.openxmlformats.org/officeDocument/2006/relationships/oleObject" Target="../embeddings/oleObject41.bin"/><Relationship Id="rId9" Type="http://schemas.openxmlformats.org/officeDocument/2006/relationships/image" Target="../media/image59.emf"/><Relationship Id="rId10" Type="http://schemas.openxmlformats.org/officeDocument/2006/relationships/oleObject" Target="../embeddings/oleObject42.bin"/><Relationship Id="rId11" Type="http://schemas.openxmlformats.org/officeDocument/2006/relationships/image" Target="../media/image60.emf"/><Relationship Id="rId1" Type="http://schemas.openxmlformats.org/officeDocument/2006/relationships/vmlDrawing" Target="../drawings/vmlDrawing24.vml"/><Relationship Id="rId2"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1" Type="http://schemas.openxmlformats.org/officeDocument/2006/relationships/image" Target="../media/image64.emf"/><Relationship Id="rId12" Type="http://schemas.openxmlformats.org/officeDocument/2006/relationships/oleObject" Target="../embeddings/oleObject47.bin"/><Relationship Id="rId13" Type="http://schemas.openxmlformats.org/officeDocument/2006/relationships/image" Target="../media/image65.emf"/><Relationship Id="rId14" Type="http://schemas.openxmlformats.org/officeDocument/2006/relationships/oleObject" Target="../embeddings/oleObject48.bin"/><Relationship Id="rId15" Type="http://schemas.openxmlformats.org/officeDocument/2006/relationships/image" Target="../media/image66.emf"/><Relationship Id="rId1" Type="http://schemas.openxmlformats.org/officeDocument/2006/relationships/vmlDrawing" Target="../drawings/vmlDrawing25.vml"/><Relationship Id="rId2" Type="http://schemas.openxmlformats.org/officeDocument/2006/relationships/slideLayout" Target="../slideLayouts/slideLayout24.xml"/><Relationship Id="rId3" Type="http://schemas.openxmlformats.org/officeDocument/2006/relationships/notesSlide" Target="../notesSlides/notesSlide46.xml"/><Relationship Id="rId4" Type="http://schemas.openxmlformats.org/officeDocument/2006/relationships/oleObject" Target="../embeddings/oleObject43.bin"/><Relationship Id="rId5" Type="http://schemas.openxmlformats.org/officeDocument/2006/relationships/image" Target="../media/image61.emf"/><Relationship Id="rId6" Type="http://schemas.openxmlformats.org/officeDocument/2006/relationships/oleObject" Target="../embeddings/oleObject44.bin"/><Relationship Id="rId7" Type="http://schemas.openxmlformats.org/officeDocument/2006/relationships/image" Target="../media/image62.emf"/><Relationship Id="rId8" Type="http://schemas.openxmlformats.org/officeDocument/2006/relationships/oleObject" Target="../embeddings/oleObject45.bin"/><Relationship Id="rId9" Type="http://schemas.openxmlformats.org/officeDocument/2006/relationships/image" Target="../media/image63.emf"/><Relationship Id="rId10" Type="http://schemas.openxmlformats.org/officeDocument/2006/relationships/oleObject" Target="../embeddings/oleObject46.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oleObject49.bin"/><Relationship Id="rId5" Type="http://schemas.openxmlformats.org/officeDocument/2006/relationships/image" Target="../media/image67.emf"/><Relationship Id="rId1" Type="http://schemas.openxmlformats.org/officeDocument/2006/relationships/vmlDrawing" Target="../drawings/vmlDrawing26.vml"/><Relationship Id="rId2"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0.xml"/><Relationship Id="rId3" Type="http://schemas.openxmlformats.org/officeDocument/2006/relationships/image" Target="../media/image68.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 Id="rId3" Type="http://schemas.openxmlformats.org/officeDocument/2006/relationships/image" Target="../media/image6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2.xml"/><Relationship Id="rId3" Type="http://schemas.openxmlformats.org/officeDocument/2006/relationships/image" Target="../media/image7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0.png"/><Relationship Id="rId3" Type="http://schemas.openxmlformats.org/officeDocument/2006/relationships/image" Target="../media/image71.png"/></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image" Target="../media/image73.png"/><Relationship Id="rId1" Type="http://schemas.openxmlformats.org/officeDocument/2006/relationships/slideLayout" Target="../slideLayouts/slideLayout19.xml"/><Relationship Id="rId2" Type="http://schemas.openxmlformats.org/officeDocument/2006/relationships/image" Target="../media/image7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2.emf"/><Relationship Id="rId6" Type="http://schemas.openxmlformats.org/officeDocument/2006/relationships/oleObject" Target="../embeddings/oleObject3.bin"/><Relationship Id="rId7"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4.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75.emf"/><Relationship Id="rId5" Type="http://schemas.openxmlformats.org/officeDocument/2006/relationships/oleObject" Target="../embeddings/oleObject51.bin"/><Relationship Id="rId6" Type="http://schemas.openxmlformats.org/officeDocument/2006/relationships/image" Target="../media/image76.emf"/><Relationship Id="rId1" Type="http://schemas.openxmlformats.org/officeDocument/2006/relationships/vmlDrawing" Target="../drawings/vmlDrawing27.vml"/><Relationship Id="rId2"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image" Target="../media/image2.emf"/><Relationship Id="rId6" Type="http://schemas.openxmlformats.org/officeDocument/2006/relationships/oleObject" Target="../embeddings/oleObject5.bin"/><Relationship Id="rId7" Type="http://schemas.openxmlformats.org/officeDocument/2006/relationships/image" Target="../media/image3.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a:t>
            </a:fld>
            <a:endParaRPr lang="en-US">
              <a:solidFill>
                <a:srgbClr val="000000"/>
              </a:solidFill>
            </a:endParaRPr>
          </a:p>
        </p:txBody>
      </p:sp>
      <p:sp>
        <p:nvSpPr>
          <p:cNvPr id="3" name="Rectangle 2"/>
          <p:cNvSpPr/>
          <p:nvPr/>
        </p:nvSpPr>
        <p:spPr bwMode="auto">
          <a:xfrm>
            <a:off x="2963333" y="2455333"/>
            <a:ext cx="1727732" cy="5232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r>
              <a:rPr lang="en-US" sz="2800" smtClean="0">
                <a:solidFill>
                  <a:srgbClr val="000000"/>
                </a:solidFill>
                <a:latin typeface="Arial" pitchFamily="34" charset="0"/>
                <a:cs typeface="Arial" pitchFamily="34" charset="0"/>
              </a:rPr>
              <a:t>GRAVITY</a:t>
            </a:r>
          </a:p>
        </p:txBody>
      </p:sp>
    </p:spTree>
    <p:extLst>
      <p:ext uri="{BB962C8B-B14F-4D97-AF65-F5344CB8AC3E}">
        <p14:creationId xmlns:p14="http://schemas.microsoft.com/office/powerpoint/2010/main" val="31767740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9" y="-13223"/>
            <a:ext cx="8229600" cy="1143000"/>
          </a:xfrm>
        </p:spPr>
        <p:txBody>
          <a:bodyPr/>
          <a:lstStyle/>
          <a:p>
            <a:pPr algn="l"/>
            <a:r>
              <a:rPr lang="en-US" sz="2400"/>
              <a:t>For </a:t>
            </a:r>
            <a:r>
              <a:rPr lang="en-US" sz="2400" b="1"/>
              <a:t>g</a:t>
            </a:r>
            <a:r>
              <a:rPr lang="en-US" sz="2400"/>
              <a:t> along the z-axis above a massive disk, we need </a:t>
            </a:r>
          </a:p>
        </p:txBody>
      </p:sp>
      <p:sp>
        <p:nvSpPr>
          <p:cNvPr id="4" name="Slide Number Placeholder 3"/>
          <p:cNvSpPr>
            <a:spLocks noGrp="1"/>
          </p:cNvSpPr>
          <p:nvPr>
            <p:ph type="sldNum" sz="quarter" idx="12"/>
          </p:nvPr>
        </p:nvSpPr>
        <p:spPr/>
        <p:txBody>
          <a:bodyPr/>
          <a:lstStyle/>
          <a:p>
            <a:pPr>
              <a:defRPr/>
            </a:pPr>
            <a:fld id="{2CDA4356-3262-7F4F-A812-4F4F75BEC4B3}" type="slidenum">
              <a:rPr lang="en-US"/>
              <a:pPr>
                <a:defRPr/>
              </a:pPr>
              <a:t>10</a:t>
            </a:fld>
            <a:endParaRPr lang="en-US"/>
          </a:p>
        </p:txBody>
      </p:sp>
      <p:graphicFrame>
        <p:nvGraphicFramePr>
          <p:cNvPr id="1125379" name="Object 3"/>
          <p:cNvGraphicFramePr>
            <a:graphicFrameLocks noChangeAspect="1"/>
          </p:cNvGraphicFramePr>
          <p:nvPr/>
        </p:nvGraphicFramePr>
        <p:xfrm>
          <a:off x="411163" y="854075"/>
          <a:ext cx="3965575" cy="1054100"/>
        </p:xfrm>
        <a:graphic>
          <a:graphicData uri="http://schemas.openxmlformats.org/presentationml/2006/ole">
            <mc:AlternateContent xmlns:mc="http://schemas.openxmlformats.org/markup-compatibility/2006">
              <mc:Choice xmlns:v="urn:schemas-microsoft-com:vml" Requires="v">
                <p:oleObj spid="_x0000_s1125423" name="Equation" r:id="rId4" imgW="1625600" imgH="431800" progId="Equation.3">
                  <p:embed/>
                </p:oleObj>
              </mc:Choice>
              <mc:Fallback>
                <p:oleObj name="Equation" r:id="rId4" imgW="1625600" imgH="4318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63" y="854075"/>
                        <a:ext cx="3965575"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bwMode="auto">
          <a:xfrm>
            <a:off x="626533" y="4182533"/>
            <a:ext cx="7433734" cy="1320800"/>
          </a:xfrm>
          <a:prstGeom prst="ellips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9" name="Straight Connector 8"/>
          <p:cNvCxnSpPr/>
          <p:nvPr/>
        </p:nvCxnSpPr>
        <p:spPr bwMode="auto">
          <a:xfrm rot="5400000" flipH="1" flipV="1">
            <a:off x="2904861" y="3445934"/>
            <a:ext cx="2725473" cy="34660"/>
          </a:xfrm>
          <a:prstGeom prst="line">
            <a:avLst/>
          </a:prstGeom>
          <a:noFill/>
          <a:ln w="12700" cap="flat" cmpd="sng" algn="ctr">
            <a:solidFill>
              <a:schemeClr val="tx1"/>
            </a:solidFill>
            <a:prstDash val="solid"/>
            <a:round/>
            <a:headEnd type="none" w="med" len="med"/>
            <a:tailEnd type="arrow"/>
          </a:ln>
          <a:effectLst/>
        </p:spPr>
      </p:cxnSp>
      <p:sp>
        <p:nvSpPr>
          <p:cNvPr id="10" name="Oval 9"/>
          <p:cNvSpPr/>
          <p:nvPr/>
        </p:nvSpPr>
        <p:spPr bwMode="auto">
          <a:xfrm>
            <a:off x="4199467" y="2302933"/>
            <a:ext cx="169333" cy="169333"/>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2912533" y="2201334"/>
            <a:ext cx="1202272" cy="523220"/>
          </a:xfrm>
          <a:prstGeom prst="rect">
            <a:avLst/>
          </a:prstGeom>
          <a:noFill/>
        </p:spPr>
        <p:txBody>
          <a:bodyPr wrap="none" rtlCol="0">
            <a:spAutoFit/>
          </a:bodyPr>
          <a:lstStyle/>
          <a:p>
            <a:r>
              <a:rPr lang="en-US" sz="2800"/>
              <a:t>(0,0,z)</a:t>
            </a:r>
          </a:p>
        </p:txBody>
      </p:sp>
      <p:sp>
        <p:nvSpPr>
          <p:cNvPr id="12" name="Can 11"/>
          <p:cNvSpPr/>
          <p:nvPr/>
        </p:nvSpPr>
        <p:spPr bwMode="auto">
          <a:xfrm>
            <a:off x="592667" y="4182534"/>
            <a:ext cx="7484533" cy="2675466"/>
          </a:xfrm>
          <a:prstGeom prst="can">
            <a:avLst>
              <a:gd name="adj"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Straight Connector 13"/>
          <p:cNvCxnSpPr/>
          <p:nvPr/>
        </p:nvCxnSpPr>
        <p:spPr bwMode="auto">
          <a:xfrm>
            <a:off x="4275666" y="4834465"/>
            <a:ext cx="4072467" cy="1588"/>
          </a:xfrm>
          <a:prstGeom prst="line">
            <a:avLst/>
          </a:prstGeom>
          <a:noFill/>
          <a:ln w="12700" cap="flat" cmpd="sng" algn="ctr">
            <a:solidFill>
              <a:schemeClr val="tx1"/>
            </a:solidFill>
            <a:prstDash val="solid"/>
            <a:round/>
            <a:headEnd type="none" w="med" len="med"/>
            <a:tailEnd type="arrow"/>
          </a:ln>
          <a:effectLst/>
        </p:spPr>
      </p:cxnSp>
      <p:sp>
        <p:nvSpPr>
          <p:cNvPr id="16" name="TextBox 15"/>
          <p:cNvSpPr txBox="1"/>
          <p:nvPr/>
        </p:nvSpPr>
        <p:spPr>
          <a:xfrm>
            <a:off x="8398928" y="4538135"/>
            <a:ext cx="364202" cy="523220"/>
          </a:xfrm>
          <a:prstGeom prst="rect">
            <a:avLst/>
          </a:prstGeom>
          <a:noFill/>
        </p:spPr>
        <p:txBody>
          <a:bodyPr wrap="none" rtlCol="0">
            <a:spAutoFit/>
          </a:bodyPr>
          <a:lstStyle/>
          <a:p>
            <a:r>
              <a:rPr lang="en-US" sz="2800"/>
              <a:t>x</a:t>
            </a:r>
          </a:p>
        </p:txBody>
      </p:sp>
      <p:sp>
        <p:nvSpPr>
          <p:cNvPr id="18" name="TextBox 17"/>
          <p:cNvSpPr txBox="1"/>
          <p:nvPr/>
        </p:nvSpPr>
        <p:spPr>
          <a:xfrm>
            <a:off x="4317995" y="1727201"/>
            <a:ext cx="364202" cy="523220"/>
          </a:xfrm>
          <a:prstGeom prst="rect">
            <a:avLst/>
          </a:prstGeom>
          <a:noFill/>
        </p:spPr>
        <p:txBody>
          <a:bodyPr wrap="none" rtlCol="0">
            <a:spAutoFit/>
          </a:bodyPr>
          <a:lstStyle/>
          <a:p>
            <a:r>
              <a:rPr lang="en-US" sz="2800"/>
              <a:t>z</a:t>
            </a:r>
          </a:p>
        </p:txBody>
      </p:sp>
      <p:sp>
        <p:nvSpPr>
          <p:cNvPr id="19" name="Arc 18"/>
          <p:cNvSpPr/>
          <p:nvPr/>
        </p:nvSpPr>
        <p:spPr bwMode="auto">
          <a:xfrm>
            <a:off x="4893734" y="4334933"/>
            <a:ext cx="1168400" cy="321733"/>
          </a:xfrm>
          <a:prstGeom prst="arc">
            <a:avLst/>
          </a:prstGeom>
          <a:noFill/>
          <a:ln w="38100" cap="flat" cmpd="sng" algn="ctr">
            <a:solidFill>
              <a:schemeClr val="tx1"/>
            </a:solidFill>
            <a:prstDash val="solid"/>
            <a:round/>
            <a:headEnd type="none" w="med" len="med"/>
            <a:tailEnd type="none"/>
          </a:ln>
          <a:effectLst/>
        </p:spPr>
        <p:txBody>
          <a:bodyPr rtlCol="0" anchor="ctr"/>
          <a:lstStyle/>
          <a:p>
            <a:pPr algn="ctr"/>
            <a:endParaRPr lang="en-US"/>
          </a:p>
        </p:txBody>
      </p:sp>
      <p:sp>
        <p:nvSpPr>
          <p:cNvPr id="20" name="Arc 19"/>
          <p:cNvSpPr/>
          <p:nvPr/>
        </p:nvSpPr>
        <p:spPr bwMode="auto">
          <a:xfrm>
            <a:off x="4724400" y="4521200"/>
            <a:ext cx="1049867" cy="237067"/>
          </a:xfrm>
          <a:prstGeom prst="arc">
            <a:avLst/>
          </a:prstGeom>
          <a:noFill/>
          <a:ln w="38100" cap="flat" cmpd="sng" algn="ctr">
            <a:solidFill>
              <a:schemeClr val="tx1"/>
            </a:solidFill>
            <a:prstDash val="solid"/>
            <a:round/>
            <a:headEnd type="none" w="med" len="med"/>
            <a:tailEnd type="none"/>
          </a:ln>
          <a:effectLst/>
        </p:spPr>
        <p:txBody>
          <a:bodyPr rtlCol="0" anchor="ctr"/>
          <a:lstStyle/>
          <a:p>
            <a:pPr algn="ctr"/>
            <a:endParaRPr lang="en-US"/>
          </a:p>
        </p:txBody>
      </p:sp>
      <p:cxnSp>
        <p:nvCxnSpPr>
          <p:cNvPr id="22" name="Straight Connector 21"/>
          <p:cNvCxnSpPr/>
          <p:nvPr/>
        </p:nvCxnSpPr>
        <p:spPr bwMode="auto">
          <a:xfrm flipV="1">
            <a:off x="5791200" y="4487333"/>
            <a:ext cx="254000" cy="118535"/>
          </a:xfrm>
          <a:prstGeom prst="line">
            <a:avLst/>
          </a:prstGeom>
          <a:noFill/>
          <a:ln w="38100" cap="flat" cmpd="sng" algn="ctr">
            <a:solidFill>
              <a:schemeClr val="tx1"/>
            </a:solidFill>
            <a:prstDash val="solid"/>
            <a:round/>
            <a:headEnd type="none" w="med" len="med"/>
            <a:tailEnd type="none"/>
          </a:ln>
          <a:effectLst/>
        </p:spPr>
      </p:cxnSp>
      <p:cxnSp>
        <p:nvCxnSpPr>
          <p:cNvPr id="23" name="Straight Connector 22"/>
          <p:cNvCxnSpPr/>
          <p:nvPr/>
        </p:nvCxnSpPr>
        <p:spPr bwMode="auto">
          <a:xfrm flipV="1">
            <a:off x="5198533" y="4318001"/>
            <a:ext cx="287866" cy="203199"/>
          </a:xfrm>
          <a:prstGeom prst="line">
            <a:avLst/>
          </a:prstGeom>
          <a:noFill/>
          <a:ln w="38100" cap="flat" cmpd="sng" algn="ctr">
            <a:solidFill>
              <a:schemeClr val="tx1"/>
            </a:solidFill>
            <a:prstDash val="solid"/>
            <a:round/>
            <a:headEnd type="none" w="med" len="med"/>
            <a:tailEnd type="none"/>
          </a:ln>
          <a:effectLst/>
        </p:spPr>
      </p:cxnSp>
      <p:sp>
        <p:nvSpPr>
          <p:cNvPr id="26" name="TextBox 25"/>
          <p:cNvSpPr txBox="1"/>
          <p:nvPr/>
        </p:nvSpPr>
        <p:spPr>
          <a:xfrm>
            <a:off x="5858928" y="3843869"/>
            <a:ext cx="663663" cy="523220"/>
          </a:xfrm>
          <a:prstGeom prst="rect">
            <a:avLst/>
          </a:prstGeom>
          <a:noFill/>
        </p:spPr>
        <p:txBody>
          <a:bodyPr wrap="none" rtlCol="0">
            <a:spAutoFit/>
          </a:bodyPr>
          <a:lstStyle/>
          <a:p>
            <a:r>
              <a:rPr lang="en-US" sz="2800"/>
              <a:t>dA’</a:t>
            </a:r>
          </a:p>
        </p:txBody>
      </p:sp>
      <p:cxnSp>
        <p:nvCxnSpPr>
          <p:cNvPr id="27" name="Straight Connector 26"/>
          <p:cNvCxnSpPr/>
          <p:nvPr/>
        </p:nvCxnSpPr>
        <p:spPr bwMode="auto">
          <a:xfrm flipV="1">
            <a:off x="4284133" y="4572001"/>
            <a:ext cx="1134534" cy="237066"/>
          </a:xfrm>
          <a:prstGeom prst="line">
            <a:avLst/>
          </a:prstGeom>
          <a:noFill/>
          <a:ln w="12700" cap="flat" cmpd="sng" algn="ctr">
            <a:solidFill>
              <a:schemeClr val="tx1"/>
            </a:solidFill>
            <a:prstDash val="solid"/>
            <a:round/>
            <a:headEnd type="none" w="med" len="med"/>
            <a:tailEnd type="arrow"/>
          </a:ln>
          <a:effectLst/>
        </p:spPr>
      </p:cxnSp>
      <p:sp>
        <p:nvSpPr>
          <p:cNvPr id="30" name="TextBox 29"/>
          <p:cNvSpPr txBox="1"/>
          <p:nvPr/>
        </p:nvSpPr>
        <p:spPr>
          <a:xfrm>
            <a:off x="4453461" y="4318002"/>
            <a:ext cx="384014" cy="523220"/>
          </a:xfrm>
          <a:prstGeom prst="rect">
            <a:avLst/>
          </a:prstGeom>
          <a:noFill/>
        </p:spPr>
        <p:txBody>
          <a:bodyPr wrap="none" rtlCol="0">
            <a:spAutoFit/>
          </a:bodyPr>
          <a:lstStyle/>
          <a:p>
            <a:r>
              <a:rPr lang="en-US" sz="2800"/>
              <a:t>r’</a:t>
            </a:r>
          </a:p>
        </p:txBody>
      </p:sp>
      <p:cxnSp>
        <p:nvCxnSpPr>
          <p:cNvPr id="31" name="Straight Connector 30"/>
          <p:cNvCxnSpPr>
            <a:endCxn id="10" idx="5"/>
          </p:cNvCxnSpPr>
          <p:nvPr/>
        </p:nvCxnSpPr>
        <p:spPr bwMode="auto">
          <a:xfrm rot="16200000" flipV="1">
            <a:off x="4005336" y="2786135"/>
            <a:ext cx="1955199" cy="1277865"/>
          </a:xfrm>
          <a:prstGeom prst="line">
            <a:avLst/>
          </a:prstGeom>
          <a:noFill/>
          <a:ln w="12700" cap="flat" cmpd="sng" algn="ctr">
            <a:solidFill>
              <a:schemeClr val="tx1"/>
            </a:solidFill>
            <a:prstDash val="solid"/>
            <a:round/>
            <a:headEnd type="none" w="med" len="med"/>
            <a:tailEnd type="arrow"/>
          </a:ln>
          <a:effectLst/>
        </p:spPr>
      </p:cxnSp>
      <p:sp>
        <p:nvSpPr>
          <p:cNvPr id="35" name="TextBox 34"/>
          <p:cNvSpPr txBox="1"/>
          <p:nvPr/>
        </p:nvSpPr>
        <p:spPr>
          <a:xfrm>
            <a:off x="4961461" y="2760135"/>
            <a:ext cx="304240" cy="523220"/>
          </a:xfrm>
          <a:prstGeom prst="rect">
            <a:avLst/>
          </a:prstGeom>
          <a:noFill/>
        </p:spPr>
        <p:txBody>
          <a:bodyPr wrap="none" rtlCol="0">
            <a:spAutoFit/>
          </a:bodyPr>
          <a:lstStyle/>
          <a:p>
            <a:r>
              <a:rPr lang="en-US" sz="2800"/>
              <a:t>r</a:t>
            </a:r>
          </a:p>
        </p:txBody>
      </p:sp>
      <p:graphicFrame>
        <p:nvGraphicFramePr>
          <p:cNvPr id="1125380" name="Object 4"/>
          <p:cNvGraphicFramePr>
            <a:graphicFrameLocks noChangeAspect="1"/>
          </p:cNvGraphicFramePr>
          <p:nvPr/>
        </p:nvGraphicFramePr>
        <p:xfrm>
          <a:off x="4923373" y="821268"/>
          <a:ext cx="3211509" cy="1007532"/>
        </p:xfrm>
        <a:graphic>
          <a:graphicData uri="http://schemas.openxmlformats.org/presentationml/2006/ole">
            <mc:AlternateContent xmlns:mc="http://schemas.openxmlformats.org/markup-compatibility/2006">
              <mc:Choice xmlns:v="urn:schemas-microsoft-com:vml" Requires="v">
                <p:oleObj spid="_x0000_s1125424" name="Equation" r:id="rId6" imgW="1295400" imgH="406400" progId="Equation.3">
                  <p:embed/>
                </p:oleObj>
              </mc:Choice>
              <mc:Fallback>
                <p:oleObj name="Equation" r:id="rId6" imgW="1295400" imgH="4064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3373" y="821268"/>
                        <a:ext cx="3211509" cy="100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5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CDA4356-3262-7F4F-A812-4F4F75BEC4B3}" type="slidenum">
              <a:rPr lang="en-US"/>
              <a:pPr>
                <a:defRPr/>
              </a:pPr>
              <a:t>11</a:t>
            </a:fld>
            <a:endParaRPr lang="en-US"/>
          </a:p>
        </p:txBody>
      </p:sp>
      <p:graphicFrame>
        <p:nvGraphicFramePr>
          <p:cNvPr id="1125379" name="Object 3"/>
          <p:cNvGraphicFramePr>
            <a:graphicFrameLocks noChangeAspect="1"/>
          </p:cNvGraphicFramePr>
          <p:nvPr/>
        </p:nvGraphicFramePr>
        <p:xfrm>
          <a:off x="5943601" y="193652"/>
          <a:ext cx="1608667" cy="636085"/>
        </p:xfrm>
        <a:graphic>
          <a:graphicData uri="http://schemas.openxmlformats.org/presentationml/2006/ole">
            <mc:AlternateContent xmlns:mc="http://schemas.openxmlformats.org/markup-compatibility/2006">
              <mc:Choice xmlns:v="urn:schemas-microsoft-com:vml" Requires="v">
                <p:oleObj spid="_x0000_s1126465" name="Equation" r:id="rId4" imgW="482600" imgH="190500" progId="Equation.3">
                  <p:embed/>
                </p:oleObj>
              </mc:Choice>
              <mc:Fallback>
                <p:oleObj name="Equation" r:id="rId4" imgW="482600" imgH="190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1" y="193652"/>
                        <a:ext cx="1608667" cy="6360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bwMode="auto">
          <a:xfrm>
            <a:off x="626533" y="4182533"/>
            <a:ext cx="7433734" cy="1320800"/>
          </a:xfrm>
          <a:prstGeom prst="ellips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9" name="Straight Connector 8"/>
          <p:cNvCxnSpPr/>
          <p:nvPr/>
        </p:nvCxnSpPr>
        <p:spPr bwMode="auto">
          <a:xfrm rot="5400000" flipH="1" flipV="1">
            <a:off x="2904861" y="3445934"/>
            <a:ext cx="2725473" cy="34660"/>
          </a:xfrm>
          <a:prstGeom prst="line">
            <a:avLst/>
          </a:prstGeom>
          <a:noFill/>
          <a:ln w="12700" cap="flat" cmpd="sng" algn="ctr">
            <a:solidFill>
              <a:schemeClr val="tx1"/>
            </a:solidFill>
            <a:prstDash val="solid"/>
            <a:round/>
            <a:headEnd type="none" w="med" len="med"/>
            <a:tailEnd type="arrow"/>
          </a:ln>
          <a:effectLst/>
        </p:spPr>
      </p:cxnSp>
      <p:sp>
        <p:nvSpPr>
          <p:cNvPr id="10" name="Oval 9"/>
          <p:cNvSpPr/>
          <p:nvPr/>
        </p:nvSpPr>
        <p:spPr bwMode="auto">
          <a:xfrm>
            <a:off x="4199467" y="2302933"/>
            <a:ext cx="169333" cy="169333"/>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2912533" y="2201334"/>
            <a:ext cx="1202272" cy="523220"/>
          </a:xfrm>
          <a:prstGeom prst="rect">
            <a:avLst/>
          </a:prstGeom>
          <a:noFill/>
        </p:spPr>
        <p:txBody>
          <a:bodyPr wrap="none" rtlCol="0">
            <a:spAutoFit/>
          </a:bodyPr>
          <a:lstStyle/>
          <a:p>
            <a:r>
              <a:rPr lang="en-US" sz="2800"/>
              <a:t>(0,0,z)</a:t>
            </a:r>
          </a:p>
        </p:txBody>
      </p:sp>
      <p:sp>
        <p:nvSpPr>
          <p:cNvPr id="12" name="Can 11"/>
          <p:cNvSpPr/>
          <p:nvPr/>
        </p:nvSpPr>
        <p:spPr bwMode="auto">
          <a:xfrm>
            <a:off x="592667" y="4182534"/>
            <a:ext cx="7484533" cy="2675466"/>
          </a:xfrm>
          <a:prstGeom prst="can">
            <a:avLst>
              <a:gd name="adj"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Straight Connector 13"/>
          <p:cNvCxnSpPr/>
          <p:nvPr/>
        </p:nvCxnSpPr>
        <p:spPr bwMode="auto">
          <a:xfrm>
            <a:off x="4275666" y="4834465"/>
            <a:ext cx="4072467" cy="1588"/>
          </a:xfrm>
          <a:prstGeom prst="line">
            <a:avLst/>
          </a:prstGeom>
          <a:noFill/>
          <a:ln w="12700" cap="flat" cmpd="sng" algn="ctr">
            <a:solidFill>
              <a:schemeClr val="tx1"/>
            </a:solidFill>
            <a:prstDash val="solid"/>
            <a:round/>
            <a:headEnd type="none" w="med" len="med"/>
            <a:tailEnd type="arrow"/>
          </a:ln>
          <a:effectLst/>
        </p:spPr>
      </p:cxnSp>
      <p:sp>
        <p:nvSpPr>
          <p:cNvPr id="16" name="TextBox 15"/>
          <p:cNvSpPr txBox="1"/>
          <p:nvPr/>
        </p:nvSpPr>
        <p:spPr>
          <a:xfrm>
            <a:off x="8398928" y="4538135"/>
            <a:ext cx="364202" cy="523220"/>
          </a:xfrm>
          <a:prstGeom prst="rect">
            <a:avLst/>
          </a:prstGeom>
          <a:noFill/>
        </p:spPr>
        <p:txBody>
          <a:bodyPr wrap="none" rtlCol="0">
            <a:spAutoFit/>
          </a:bodyPr>
          <a:lstStyle/>
          <a:p>
            <a:r>
              <a:rPr lang="en-US" sz="2800"/>
              <a:t>x</a:t>
            </a:r>
          </a:p>
        </p:txBody>
      </p:sp>
      <p:sp>
        <p:nvSpPr>
          <p:cNvPr id="18" name="TextBox 17"/>
          <p:cNvSpPr txBox="1"/>
          <p:nvPr/>
        </p:nvSpPr>
        <p:spPr>
          <a:xfrm>
            <a:off x="4317995" y="1727201"/>
            <a:ext cx="364202" cy="523220"/>
          </a:xfrm>
          <a:prstGeom prst="rect">
            <a:avLst/>
          </a:prstGeom>
          <a:noFill/>
        </p:spPr>
        <p:txBody>
          <a:bodyPr wrap="none" rtlCol="0">
            <a:spAutoFit/>
          </a:bodyPr>
          <a:lstStyle/>
          <a:p>
            <a:r>
              <a:rPr lang="en-US" sz="2800"/>
              <a:t>z</a:t>
            </a:r>
          </a:p>
        </p:txBody>
      </p:sp>
      <p:sp>
        <p:nvSpPr>
          <p:cNvPr id="19" name="Arc 18"/>
          <p:cNvSpPr/>
          <p:nvPr/>
        </p:nvSpPr>
        <p:spPr bwMode="auto">
          <a:xfrm>
            <a:off x="4893734" y="4334933"/>
            <a:ext cx="1168400" cy="321733"/>
          </a:xfrm>
          <a:prstGeom prst="arc">
            <a:avLst/>
          </a:prstGeom>
          <a:noFill/>
          <a:ln w="38100" cap="flat" cmpd="sng" algn="ctr">
            <a:solidFill>
              <a:schemeClr val="tx1"/>
            </a:solidFill>
            <a:prstDash val="solid"/>
            <a:round/>
            <a:headEnd type="none" w="med" len="med"/>
            <a:tailEnd type="none"/>
          </a:ln>
          <a:effectLst/>
        </p:spPr>
        <p:txBody>
          <a:bodyPr rtlCol="0" anchor="ctr"/>
          <a:lstStyle/>
          <a:p>
            <a:pPr algn="ctr"/>
            <a:endParaRPr lang="en-US"/>
          </a:p>
        </p:txBody>
      </p:sp>
      <p:sp>
        <p:nvSpPr>
          <p:cNvPr id="20" name="Arc 19"/>
          <p:cNvSpPr/>
          <p:nvPr/>
        </p:nvSpPr>
        <p:spPr bwMode="auto">
          <a:xfrm>
            <a:off x="4724400" y="4521200"/>
            <a:ext cx="1049867" cy="237067"/>
          </a:xfrm>
          <a:prstGeom prst="arc">
            <a:avLst/>
          </a:prstGeom>
          <a:noFill/>
          <a:ln w="38100" cap="flat" cmpd="sng" algn="ctr">
            <a:solidFill>
              <a:schemeClr val="tx1"/>
            </a:solidFill>
            <a:prstDash val="solid"/>
            <a:round/>
            <a:headEnd type="none" w="med" len="med"/>
            <a:tailEnd type="none"/>
          </a:ln>
          <a:effectLst/>
        </p:spPr>
        <p:txBody>
          <a:bodyPr rtlCol="0" anchor="ctr"/>
          <a:lstStyle/>
          <a:p>
            <a:pPr algn="ctr"/>
            <a:endParaRPr lang="en-US"/>
          </a:p>
        </p:txBody>
      </p:sp>
      <p:cxnSp>
        <p:nvCxnSpPr>
          <p:cNvPr id="22" name="Straight Connector 21"/>
          <p:cNvCxnSpPr/>
          <p:nvPr/>
        </p:nvCxnSpPr>
        <p:spPr bwMode="auto">
          <a:xfrm flipV="1">
            <a:off x="5791200" y="4487333"/>
            <a:ext cx="254000" cy="118535"/>
          </a:xfrm>
          <a:prstGeom prst="line">
            <a:avLst/>
          </a:prstGeom>
          <a:noFill/>
          <a:ln w="38100" cap="flat" cmpd="sng" algn="ctr">
            <a:solidFill>
              <a:schemeClr val="tx1"/>
            </a:solidFill>
            <a:prstDash val="solid"/>
            <a:round/>
            <a:headEnd type="none" w="med" len="med"/>
            <a:tailEnd type="none"/>
          </a:ln>
          <a:effectLst/>
        </p:spPr>
      </p:cxnSp>
      <p:cxnSp>
        <p:nvCxnSpPr>
          <p:cNvPr id="23" name="Straight Connector 22"/>
          <p:cNvCxnSpPr/>
          <p:nvPr/>
        </p:nvCxnSpPr>
        <p:spPr bwMode="auto">
          <a:xfrm flipV="1">
            <a:off x="5198533" y="4318001"/>
            <a:ext cx="287866" cy="203199"/>
          </a:xfrm>
          <a:prstGeom prst="line">
            <a:avLst/>
          </a:prstGeom>
          <a:noFill/>
          <a:ln w="38100" cap="flat" cmpd="sng" algn="ctr">
            <a:solidFill>
              <a:schemeClr val="tx1"/>
            </a:solidFill>
            <a:prstDash val="solid"/>
            <a:round/>
            <a:headEnd type="none" w="med" len="med"/>
            <a:tailEnd type="none"/>
          </a:ln>
          <a:effectLst/>
        </p:spPr>
      </p:cxnSp>
      <p:sp>
        <p:nvSpPr>
          <p:cNvPr id="26" name="TextBox 25"/>
          <p:cNvSpPr txBox="1"/>
          <p:nvPr/>
        </p:nvSpPr>
        <p:spPr>
          <a:xfrm>
            <a:off x="5655731" y="3759197"/>
            <a:ext cx="663663" cy="523220"/>
          </a:xfrm>
          <a:prstGeom prst="rect">
            <a:avLst/>
          </a:prstGeom>
          <a:noFill/>
        </p:spPr>
        <p:txBody>
          <a:bodyPr wrap="none" rtlCol="0">
            <a:spAutoFit/>
          </a:bodyPr>
          <a:lstStyle/>
          <a:p>
            <a:r>
              <a:rPr lang="en-US" sz="2800"/>
              <a:t>dA’</a:t>
            </a:r>
          </a:p>
        </p:txBody>
      </p:sp>
      <p:cxnSp>
        <p:nvCxnSpPr>
          <p:cNvPr id="27" name="Straight Connector 26"/>
          <p:cNvCxnSpPr/>
          <p:nvPr/>
        </p:nvCxnSpPr>
        <p:spPr bwMode="auto">
          <a:xfrm flipV="1">
            <a:off x="4284133" y="4572001"/>
            <a:ext cx="1134534" cy="237066"/>
          </a:xfrm>
          <a:prstGeom prst="line">
            <a:avLst/>
          </a:prstGeom>
          <a:noFill/>
          <a:ln w="12700" cap="flat" cmpd="sng" algn="ctr">
            <a:solidFill>
              <a:schemeClr val="tx1"/>
            </a:solidFill>
            <a:prstDash val="solid"/>
            <a:round/>
            <a:headEnd type="none" w="med" len="med"/>
            <a:tailEnd type="arrow"/>
          </a:ln>
          <a:effectLst/>
        </p:spPr>
      </p:cxnSp>
      <p:sp>
        <p:nvSpPr>
          <p:cNvPr id="30" name="TextBox 29"/>
          <p:cNvSpPr txBox="1"/>
          <p:nvPr/>
        </p:nvSpPr>
        <p:spPr>
          <a:xfrm>
            <a:off x="4453461" y="4318002"/>
            <a:ext cx="384014" cy="523220"/>
          </a:xfrm>
          <a:prstGeom prst="rect">
            <a:avLst/>
          </a:prstGeom>
          <a:noFill/>
        </p:spPr>
        <p:txBody>
          <a:bodyPr wrap="none" rtlCol="0">
            <a:spAutoFit/>
          </a:bodyPr>
          <a:lstStyle/>
          <a:p>
            <a:r>
              <a:rPr lang="en-US" sz="2800"/>
              <a:t>r’</a:t>
            </a:r>
          </a:p>
        </p:txBody>
      </p:sp>
      <p:cxnSp>
        <p:nvCxnSpPr>
          <p:cNvPr id="31" name="Straight Connector 30"/>
          <p:cNvCxnSpPr>
            <a:endCxn id="10" idx="5"/>
          </p:cNvCxnSpPr>
          <p:nvPr/>
        </p:nvCxnSpPr>
        <p:spPr bwMode="auto">
          <a:xfrm rot="16200000" flipV="1">
            <a:off x="4005336" y="2786135"/>
            <a:ext cx="1955199" cy="1277865"/>
          </a:xfrm>
          <a:prstGeom prst="line">
            <a:avLst/>
          </a:prstGeom>
          <a:noFill/>
          <a:ln w="12700" cap="flat" cmpd="sng" algn="ctr">
            <a:solidFill>
              <a:schemeClr val="tx1"/>
            </a:solidFill>
            <a:prstDash val="solid"/>
            <a:round/>
            <a:headEnd type="none" w="med" len="med"/>
            <a:tailEnd type="arrow"/>
          </a:ln>
          <a:effectLst/>
        </p:spPr>
      </p:cxnSp>
      <p:sp>
        <p:nvSpPr>
          <p:cNvPr id="35" name="TextBox 34"/>
          <p:cNvSpPr txBox="1"/>
          <p:nvPr/>
        </p:nvSpPr>
        <p:spPr>
          <a:xfrm>
            <a:off x="5130797" y="2980263"/>
            <a:ext cx="304240" cy="523220"/>
          </a:xfrm>
          <a:prstGeom prst="rect">
            <a:avLst/>
          </a:prstGeom>
          <a:noFill/>
        </p:spPr>
        <p:txBody>
          <a:bodyPr wrap="none" rtlCol="0">
            <a:spAutoFit/>
          </a:bodyPr>
          <a:lstStyle/>
          <a:p>
            <a:r>
              <a:rPr lang="en-US" sz="2800"/>
              <a:t>r</a:t>
            </a:r>
          </a:p>
        </p:txBody>
      </p:sp>
      <p:graphicFrame>
        <p:nvGraphicFramePr>
          <p:cNvPr id="1126403" name="Object 3"/>
          <p:cNvGraphicFramePr>
            <a:graphicFrameLocks noChangeAspect="1"/>
          </p:cNvGraphicFramePr>
          <p:nvPr/>
        </p:nvGraphicFramePr>
        <p:xfrm>
          <a:off x="344488" y="1212322"/>
          <a:ext cx="1918817" cy="2936345"/>
        </p:xfrm>
        <a:graphic>
          <a:graphicData uri="http://schemas.openxmlformats.org/presentationml/2006/ole">
            <mc:AlternateContent xmlns:mc="http://schemas.openxmlformats.org/markup-compatibility/2006">
              <mc:Choice xmlns:v="urn:schemas-microsoft-com:vml" Requires="v">
                <p:oleObj spid="_x0000_s1126466" name="Equation" r:id="rId6" imgW="698500" imgH="1066800" progId="Equation.3">
                  <p:embed/>
                </p:oleObj>
              </mc:Choice>
              <mc:Fallback>
                <p:oleObj name="Equation" r:id="rId6" imgW="698500" imgH="1066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488" y="1212322"/>
                        <a:ext cx="1918817" cy="2936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404" name="Object 4"/>
          <p:cNvGraphicFramePr>
            <a:graphicFrameLocks noChangeAspect="1"/>
          </p:cNvGraphicFramePr>
          <p:nvPr/>
        </p:nvGraphicFramePr>
        <p:xfrm>
          <a:off x="196844" y="50799"/>
          <a:ext cx="3810000" cy="992188"/>
        </p:xfrm>
        <a:graphic>
          <a:graphicData uri="http://schemas.openxmlformats.org/presentationml/2006/ole">
            <mc:AlternateContent xmlns:mc="http://schemas.openxmlformats.org/markup-compatibility/2006">
              <mc:Choice xmlns:v="urn:schemas-microsoft-com:vml" Requires="v">
                <p:oleObj spid="_x0000_s1126467" name="Equation" r:id="rId8" imgW="1562100" imgH="406400" progId="Equation.3">
                  <p:embed/>
                </p:oleObj>
              </mc:Choice>
              <mc:Fallback>
                <p:oleObj name="Equation" r:id="rId8" imgW="1562100" imgH="406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844" y="50799"/>
                        <a:ext cx="3810000"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4538136" y="186272"/>
            <a:ext cx="1381809" cy="523220"/>
          </a:xfrm>
          <a:prstGeom prst="rect">
            <a:avLst/>
          </a:prstGeom>
          <a:noFill/>
        </p:spPr>
        <p:txBody>
          <a:bodyPr wrap="none" rtlCol="0">
            <a:spAutoFit/>
          </a:bodyPr>
          <a:lstStyle/>
          <a:p>
            <a:r>
              <a:rPr lang="en-US" sz="2800"/>
              <a:t>What is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53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CDA4356-3262-7F4F-A812-4F4F75BEC4B3}" type="slidenum">
              <a:rPr lang="en-US"/>
              <a:pPr>
                <a:defRPr/>
              </a:pPr>
              <a:t>12</a:t>
            </a:fld>
            <a:endParaRPr lang="en-US"/>
          </a:p>
        </p:txBody>
      </p:sp>
      <p:graphicFrame>
        <p:nvGraphicFramePr>
          <p:cNvPr id="1125379" name="Object 3"/>
          <p:cNvGraphicFramePr>
            <a:graphicFrameLocks noChangeAspect="1"/>
          </p:cNvGraphicFramePr>
          <p:nvPr/>
        </p:nvGraphicFramePr>
        <p:xfrm>
          <a:off x="5604939" y="140173"/>
          <a:ext cx="1024996" cy="901227"/>
        </p:xfrm>
        <a:graphic>
          <a:graphicData uri="http://schemas.openxmlformats.org/presentationml/2006/ole">
            <mc:AlternateContent xmlns:mc="http://schemas.openxmlformats.org/markup-compatibility/2006">
              <mc:Choice xmlns:v="urn:schemas-microsoft-com:vml" Requires="v">
                <p:oleObj spid="_x0000_s1127489" name="Equation" r:id="rId4" imgW="406400" imgH="355600" progId="Equation.3">
                  <p:embed/>
                </p:oleObj>
              </mc:Choice>
              <mc:Fallback>
                <p:oleObj name="Equation" r:id="rId4" imgW="406400" imgH="355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4939" y="140173"/>
                        <a:ext cx="1024996" cy="901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bwMode="auto">
          <a:xfrm>
            <a:off x="626533" y="4182533"/>
            <a:ext cx="7433734" cy="1320800"/>
          </a:xfrm>
          <a:prstGeom prst="ellips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9" name="Straight Connector 8"/>
          <p:cNvCxnSpPr/>
          <p:nvPr/>
        </p:nvCxnSpPr>
        <p:spPr bwMode="auto">
          <a:xfrm rot="5400000" flipH="1" flipV="1">
            <a:off x="2904861" y="3445934"/>
            <a:ext cx="2725473" cy="34660"/>
          </a:xfrm>
          <a:prstGeom prst="line">
            <a:avLst/>
          </a:prstGeom>
          <a:noFill/>
          <a:ln w="12700" cap="flat" cmpd="sng" algn="ctr">
            <a:solidFill>
              <a:schemeClr val="tx1"/>
            </a:solidFill>
            <a:prstDash val="solid"/>
            <a:round/>
            <a:headEnd type="none" w="med" len="med"/>
            <a:tailEnd type="arrow"/>
          </a:ln>
          <a:effectLst/>
        </p:spPr>
      </p:cxnSp>
      <p:sp>
        <p:nvSpPr>
          <p:cNvPr id="10" name="Oval 9"/>
          <p:cNvSpPr/>
          <p:nvPr/>
        </p:nvSpPr>
        <p:spPr bwMode="auto">
          <a:xfrm>
            <a:off x="4199467" y="2302933"/>
            <a:ext cx="169333" cy="169333"/>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2912533" y="2201334"/>
            <a:ext cx="1202272" cy="523220"/>
          </a:xfrm>
          <a:prstGeom prst="rect">
            <a:avLst/>
          </a:prstGeom>
          <a:noFill/>
        </p:spPr>
        <p:txBody>
          <a:bodyPr wrap="none" rtlCol="0">
            <a:spAutoFit/>
          </a:bodyPr>
          <a:lstStyle/>
          <a:p>
            <a:r>
              <a:rPr lang="en-US" sz="2800"/>
              <a:t>(0,0,z)</a:t>
            </a:r>
          </a:p>
        </p:txBody>
      </p:sp>
      <p:sp>
        <p:nvSpPr>
          <p:cNvPr id="12" name="Can 11"/>
          <p:cNvSpPr/>
          <p:nvPr/>
        </p:nvSpPr>
        <p:spPr bwMode="auto">
          <a:xfrm>
            <a:off x="592667" y="4182534"/>
            <a:ext cx="7484533" cy="2675466"/>
          </a:xfrm>
          <a:prstGeom prst="can">
            <a:avLst>
              <a:gd name="adj" fmla="val 50000"/>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Straight Connector 13"/>
          <p:cNvCxnSpPr/>
          <p:nvPr/>
        </p:nvCxnSpPr>
        <p:spPr bwMode="auto">
          <a:xfrm>
            <a:off x="4275666" y="4834465"/>
            <a:ext cx="4072467" cy="1588"/>
          </a:xfrm>
          <a:prstGeom prst="line">
            <a:avLst/>
          </a:prstGeom>
          <a:noFill/>
          <a:ln w="12700" cap="flat" cmpd="sng" algn="ctr">
            <a:solidFill>
              <a:schemeClr val="tx1"/>
            </a:solidFill>
            <a:prstDash val="solid"/>
            <a:round/>
            <a:headEnd type="none" w="med" len="med"/>
            <a:tailEnd type="arrow"/>
          </a:ln>
          <a:effectLst/>
        </p:spPr>
      </p:cxnSp>
      <p:sp>
        <p:nvSpPr>
          <p:cNvPr id="16" name="TextBox 15"/>
          <p:cNvSpPr txBox="1"/>
          <p:nvPr/>
        </p:nvSpPr>
        <p:spPr>
          <a:xfrm>
            <a:off x="8398928" y="4538135"/>
            <a:ext cx="364202" cy="523220"/>
          </a:xfrm>
          <a:prstGeom prst="rect">
            <a:avLst/>
          </a:prstGeom>
          <a:noFill/>
        </p:spPr>
        <p:txBody>
          <a:bodyPr wrap="none" rtlCol="0">
            <a:spAutoFit/>
          </a:bodyPr>
          <a:lstStyle/>
          <a:p>
            <a:r>
              <a:rPr lang="en-US" sz="2800"/>
              <a:t>x</a:t>
            </a:r>
          </a:p>
        </p:txBody>
      </p:sp>
      <p:sp>
        <p:nvSpPr>
          <p:cNvPr id="18" name="TextBox 17"/>
          <p:cNvSpPr txBox="1"/>
          <p:nvPr/>
        </p:nvSpPr>
        <p:spPr>
          <a:xfrm>
            <a:off x="4317995" y="1727201"/>
            <a:ext cx="364202" cy="523220"/>
          </a:xfrm>
          <a:prstGeom prst="rect">
            <a:avLst/>
          </a:prstGeom>
          <a:noFill/>
        </p:spPr>
        <p:txBody>
          <a:bodyPr wrap="none" rtlCol="0">
            <a:spAutoFit/>
          </a:bodyPr>
          <a:lstStyle/>
          <a:p>
            <a:r>
              <a:rPr lang="en-US" sz="2800"/>
              <a:t>z</a:t>
            </a:r>
          </a:p>
        </p:txBody>
      </p:sp>
      <p:sp>
        <p:nvSpPr>
          <p:cNvPr id="19" name="Arc 18"/>
          <p:cNvSpPr/>
          <p:nvPr/>
        </p:nvSpPr>
        <p:spPr bwMode="auto">
          <a:xfrm>
            <a:off x="4893734" y="4334933"/>
            <a:ext cx="1168400" cy="321733"/>
          </a:xfrm>
          <a:prstGeom prst="arc">
            <a:avLst/>
          </a:prstGeom>
          <a:noFill/>
          <a:ln w="38100" cap="flat" cmpd="sng" algn="ctr">
            <a:solidFill>
              <a:schemeClr val="tx1"/>
            </a:solidFill>
            <a:prstDash val="solid"/>
            <a:round/>
            <a:headEnd type="none" w="med" len="med"/>
            <a:tailEnd type="none"/>
          </a:ln>
          <a:effectLst/>
        </p:spPr>
        <p:txBody>
          <a:bodyPr rtlCol="0" anchor="ctr"/>
          <a:lstStyle/>
          <a:p>
            <a:pPr algn="ctr"/>
            <a:endParaRPr lang="en-US"/>
          </a:p>
        </p:txBody>
      </p:sp>
      <p:sp>
        <p:nvSpPr>
          <p:cNvPr id="20" name="Arc 19"/>
          <p:cNvSpPr/>
          <p:nvPr/>
        </p:nvSpPr>
        <p:spPr bwMode="auto">
          <a:xfrm>
            <a:off x="4724400" y="4521200"/>
            <a:ext cx="1049867" cy="237067"/>
          </a:xfrm>
          <a:prstGeom prst="arc">
            <a:avLst/>
          </a:prstGeom>
          <a:noFill/>
          <a:ln w="38100" cap="flat" cmpd="sng" algn="ctr">
            <a:solidFill>
              <a:schemeClr val="tx1"/>
            </a:solidFill>
            <a:prstDash val="solid"/>
            <a:round/>
            <a:headEnd type="none" w="med" len="med"/>
            <a:tailEnd type="none"/>
          </a:ln>
          <a:effectLst/>
        </p:spPr>
        <p:txBody>
          <a:bodyPr rtlCol="0" anchor="ctr"/>
          <a:lstStyle/>
          <a:p>
            <a:pPr algn="ctr"/>
            <a:endParaRPr lang="en-US"/>
          </a:p>
        </p:txBody>
      </p:sp>
      <p:cxnSp>
        <p:nvCxnSpPr>
          <p:cNvPr id="22" name="Straight Connector 21"/>
          <p:cNvCxnSpPr/>
          <p:nvPr/>
        </p:nvCxnSpPr>
        <p:spPr bwMode="auto">
          <a:xfrm flipV="1">
            <a:off x="5791200" y="4487333"/>
            <a:ext cx="254000" cy="118535"/>
          </a:xfrm>
          <a:prstGeom prst="line">
            <a:avLst/>
          </a:prstGeom>
          <a:noFill/>
          <a:ln w="38100" cap="flat" cmpd="sng" algn="ctr">
            <a:solidFill>
              <a:schemeClr val="tx1"/>
            </a:solidFill>
            <a:prstDash val="solid"/>
            <a:round/>
            <a:headEnd type="none" w="med" len="med"/>
            <a:tailEnd type="none"/>
          </a:ln>
          <a:effectLst/>
        </p:spPr>
      </p:cxnSp>
      <p:cxnSp>
        <p:nvCxnSpPr>
          <p:cNvPr id="23" name="Straight Connector 22"/>
          <p:cNvCxnSpPr/>
          <p:nvPr/>
        </p:nvCxnSpPr>
        <p:spPr bwMode="auto">
          <a:xfrm flipV="1">
            <a:off x="5198533" y="4318001"/>
            <a:ext cx="287866" cy="203199"/>
          </a:xfrm>
          <a:prstGeom prst="line">
            <a:avLst/>
          </a:prstGeom>
          <a:noFill/>
          <a:ln w="38100" cap="flat" cmpd="sng" algn="ctr">
            <a:solidFill>
              <a:schemeClr val="tx1"/>
            </a:solidFill>
            <a:prstDash val="solid"/>
            <a:round/>
            <a:headEnd type="none" w="med" len="med"/>
            <a:tailEnd type="none"/>
          </a:ln>
          <a:effectLst/>
        </p:spPr>
      </p:cxnSp>
      <p:sp>
        <p:nvSpPr>
          <p:cNvPr id="26" name="TextBox 25"/>
          <p:cNvSpPr txBox="1"/>
          <p:nvPr/>
        </p:nvSpPr>
        <p:spPr>
          <a:xfrm>
            <a:off x="5808128" y="3505202"/>
            <a:ext cx="663663" cy="523220"/>
          </a:xfrm>
          <a:prstGeom prst="rect">
            <a:avLst/>
          </a:prstGeom>
          <a:noFill/>
        </p:spPr>
        <p:txBody>
          <a:bodyPr wrap="none" rtlCol="0">
            <a:spAutoFit/>
          </a:bodyPr>
          <a:lstStyle/>
          <a:p>
            <a:r>
              <a:rPr lang="en-US" sz="2800"/>
              <a:t>dA’</a:t>
            </a:r>
          </a:p>
        </p:txBody>
      </p:sp>
      <p:cxnSp>
        <p:nvCxnSpPr>
          <p:cNvPr id="27" name="Straight Connector 26"/>
          <p:cNvCxnSpPr/>
          <p:nvPr/>
        </p:nvCxnSpPr>
        <p:spPr bwMode="auto">
          <a:xfrm flipV="1">
            <a:off x="4284133" y="4572001"/>
            <a:ext cx="1134534" cy="237066"/>
          </a:xfrm>
          <a:prstGeom prst="line">
            <a:avLst/>
          </a:prstGeom>
          <a:noFill/>
          <a:ln w="12700" cap="flat" cmpd="sng" algn="ctr">
            <a:solidFill>
              <a:schemeClr val="tx1"/>
            </a:solidFill>
            <a:prstDash val="solid"/>
            <a:round/>
            <a:headEnd type="none" w="med" len="med"/>
            <a:tailEnd type="arrow"/>
          </a:ln>
          <a:effectLst/>
        </p:spPr>
      </p:cxnSp>
      <p:sp>
        <p:nvSpPr>
          <p:cNvPr id="30" name="TextBox 29"/>
          <p:cNvSpPr txBox="1"/>
          <p:nvPr/>
        </p:nvSpPr>
        <p:spPr>
          <a:xfrm>
            <a:off x="4453461" y="4318002"/>
            <a:ext cx="384014" cy="523220"/>
          </a:xfrm>
          <a:prstGeom prst="rect">
            <a:avLst/>
          </a:prstGeom>
          <a:noFill/>
        </p:spPr>
        <p:txBody>
          <a:bodyPr wrap="none" rtlCol="0">
            <a:spAutoFit/>
          </a:bodyPr>
          <a:lstStyle/>
          <a:p>
            <a:r>
              <a:rPr lang="en-US" sz="2800"/>
              <a:t>r’</a:t>
            </a:r>
          </a:p>
        </p:txBody>
      </p:sp>
      <p:cxnSp>
        <p:nvCxnSpPr>
          <p:cNvPr id="31" name="Straight Connector 30"/>
          <p:cNvCxnSpPr>
            <a:endCxn id="10" idx="5"/>
          </p:cNvCxnSpPr>
          <p:nvPr/>
        </p:nvCxnSpPr>
        <p:spPr bwMode="auto">
          <a:xfrm rot="16200000" flipV="1">
            <a:off x="4005336" y="2786135"/>
            <a:ext cx="1955199" cy="1277865"/>
          </a:xfrm>
          <a:prstGeom prst="line">
            <a:avLst/>
          </a:prstGeom>
          <a:noFill/>
          <a:ln w="12700" cap="flat" cmpd="sng" algn="ctr">
            <a:solidFill>
              <a:schemeClr val="tx1"/>
            </a:solidFill>
            <a:prstDash val="solid"/>
            <a:round/>
            <a:headEnd type="none" w="med" len="med"/>
            <a:tailEnd type="arrow"/>
          </a:ln>
          <a:effectLst/>
        </p:spPr>
      </p:cxnSp>
      <p:sp>
        <p:nvSpPr>
          <p:cNvPr id="35" name="TextBox 34"/>
          <p:cNvSpPr txBox="1"/>
          <p:nvPr/>
        </p:nvSpPr>
        <p:spPr>
          <a:xfrm>
            <a:off x="5418661" y="2472268"/>
            <a:ext cx="304240" cy="523220"/>
          </a:xfrm>
          <a:prstGeom prst="rect">
            <a:avLst/>
          </a:prstGeom>
          <a:noFill/>
        </p:spPr>
        <p:txBody>
          <a:bodyPr wrap="none" rtlCol="0">
            <a:spAutoFit/>
          </a:bodyPr>
          <a:lstStyle/>
          <a:p>
            <a:r>
              <a:rPr lang="en-US" sz="2800"/>
              <a:t>r</a:t>
            </a:r>
          </a:p>
        </p:txBody>
      </p:sp>
      <p:graphicFrame>
        <p:nvGraphicFramePr>
          <p:cNvPr id="1126403" name="Object 3"/>
          <p:cNvGraphicFramePr>
            <a:graphicFrameLocks noChangeAspect="1"/>
          </p:cNvGraphicFramePr>
          <p:nvPr/>
        </p:nvGraphicFramePr>
        <p:xfrm>
          <a:off x="-11113" y="1089025"/>
          <a:ext cx="2822046" cy="3335988"/>
        </p:xfrm>
        <a:graphic>
          <a:graphicData uri="http://schemas.openxmlformats.org/presentationml/2006/ole">
            <mc:AlternateContent xmlns:mc="http://schemas.openxmlformats.org/markup-compatibility/2006">
              <mc:Choice xmlns:v="urn:schemas-microsoft-com:vml" Requires="v">
                <p:oleObj spid="_x0000_s1127490" name="Equation" r:id="rId6" imgW="990600" imgH="1168400" progId="Equation.3">
                  <p:embed/>
                </p:oleObj>
              </mc:Choice>
              <mc:Fallback>
                <p:oleObj name="Equation" r:id="rId6" imgW="990600" imgH="1168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3" y="1089025"/>
                        <a:ext cx="2822046" cy="333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404" name="Object 4"/>
          <p:cNvGraphicFramePr>
            <a:graphicFrameLocks noChangeAspect="1"/>
          </p:cNvGraphicFramePr>
          <p:nvPr/>
        </p:nvGraphicFramePr>
        <p:xfrm>
          <a:off x="47625" y="0"/>
          <a:ext cx="3498850" cy="992188"/>
        </p:xfrm>
        <a:graphic>
          <a:graphicData uri="http://schemas.openxmlformats.org/presentationml/2006/ole">
            <mc:AlternateContent xmlns:mc="http://schemas.openxmlformats.org/markup-compatibility/2006">
              <mc:Choice xmlns:v="urn:schemas-microsoft-com:vml" Requires="v">
                <p:oleObj spid="_x0000_s1127491" name="Equation" r:id="rId8" imgW="1435100" imgH="406400" progId="Equation.3">
                  <p:embed/>
                </p:oleObj>
              </mc:Choice>
              <mc:Fallback>
                <p:oleObj name="Equation" r:id="rId8" imgW="1435100" imgH="406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25" y="0"/>
                        <a:ext cx="3498850"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4148668" y="203201"/>
            <a:ext cx="1381809" cy="523220"/>
          </a:xfrm>
          <a:prstGeom prst="rect">
            <a:avLst/>
          </a:prstGeom>
          <a:noFill/>
        </p:spPr>
        <p:txBody>
          <a:bodyPr wrap="none" rtlCol="0">
            <a:spAutoFit/>
          </a:bodyPr>
          <a:lstStyle/>
          <a:p>
            <a:r>
              <a:rPr lang="en-US" sz="2800"/>
              <a:t>What is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53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13</a:t>
            </a:fld>
            <a:endParaRPr lang="en-US"/>
          </a:p>
        </p:txBody>
      </p:sp>
      <p:sp>
        <p:nvSpPr>
          <p:cNvPr id="3" name="TextBox 2"/>
          <p:cNvSpPr txBox="1"/>
          <p:nvPr/>
        </p:nvSpPr>
        <p:spPr>
          <a:xfrm>
            <a:off x="355599" y="33873"/>
            <a:ext cx="8161867" cy="1815882"/>
          </a:xfrm>
          <a:prstGeom prst="rect">
            <a:avLst/>
          </a:prstGeom>
          <a:noFill/>
        </p:spPr>
        <p:txBody>
          <a:bodyPr wrap="square" rtlCol="0">
            <a:spAutoFit/>
          </a:bodyPr>
          <a:lstStyle/>
          <a:p>
            <a:r>
              <a:rPr lang="en-US" sz="2800" dirty="0" smtClean="0"/>
              <a:t>Last class we started calculating the g field above the center of a uniform disk.</a:t>
            </a:r>
          </a:p>
          <a:p>
            <a:r>
              <a:rPr lang="en-US" sz="2800" dirty="0"/>
              <a:t>C</a:t>
            </a:r>
            <a:r>
              <a:rPr lang="en-US" sz="2800" dirty="0" smtClean="0"/>
              <a:t>ould we have used Gauss’ law with the Gaussian surface depicted below?</a:t>
            </a:r>
            <a:endParaRPr lang="en-US" sz="2800" dirty="0"/>
          </a:p>
        </p:txBody>
      </p:sp>
      <p:sp>
        <p:nvSpPr>
          <p:cNvPr id="4" name="Rectangle 3"/>
          <p:cNvSpPr/>
          <p:nvPr/>
        </p:nvSpPr>
        <p:spPr>
          <a:xfrm>
            <a:off x="270933" y="4611231"/>
            <a:ext cx="8873067" cy="2246769"/>
          </a:xfrm>
          <a:prstGeom prst="rect">
            <a:avLst/>
          </a:prstGeom>
        </p:spPr>
        <p:txBody>
          <a:bodyPr wrap="square">
            <a:spAutoFit/>
          </a:bodyPr>
          <a:lstStyle/>
          <a:p>
            <a:pPr marL="514350" indent="-514350">
              <a:buAutoNum type="alphaUcParenR"/>
            </a:pPr>
            <a:r>
              <a:rPr lang="en-US" sz="2800" dirty="0" smtClean="0"/>
              <a:t>Yes, and it would have made the problem easier!!!</a:t>
            </a:r>
          </a:p>
          <a:p>
            <a:pPr marL="514350" indent="-514350">
              <a:buAutoNum type="alphaUcParenR"/>
            </a:pPr>
            <a:r>
              <a:rPr lang="en-US" sz="2800" dirty="0" smtClean="0"/>
              <a:t>Yes, but it’s not easier. </a:t>
            </a:r>
          </a:p>
          <a:p>
            <a:pPr marL="514350" indent="-514350">
              <a:buAutoNum type="alphaUcParenR"/>
            </a:pPr>
            <a:r>
              <a:rPr lang="en-US" sz="2800" dirty="0" smtClean="0"/>
              <a:t>No, Gauss’ law applies, but it would not have been </a:t>
            </a:r>
            <a:r>
              <a:rPr lang="en-US" sz="2800" i="1" dirty="0" smtClean="0"/>
              <a:t>useful</a:t>
            </a:r>
            <a:r>
              <a:rPr lang="en-US" sz="2800" dirty="0" smtClean="0"/>
              <a:t> to compute “g”</a:t>
            </a:r>
          </a:p>
          <a:p>
            <a:pPr marL="514350" indent="-514350">
              <a:buAutoNum type="alphaUcParenR"/>
            </a:pPr>
            <a:r>
              <a:rPr lang="en-US" sz="2800" dirty="0" smtClean="0"/>
              <a:t>No, Gauss’ law would not even apply in this case</a:t>
            </a:r>
            <a:endParaRPr lang="en-US" sz="2800" dirty="0"/>
          </a:p>
        </p:txBody>
      </p:sp>
      <p:sp>
        <p:nvSpPr>
          <p:cNvPr id="5" name="Oval 4"/>
          <p:cNvSpPr/>
          <p:nvPr/>
        </p:nvSpPr>
        <p:spPr bwMode="auto">
          <a:xfrm>
            <a:off x="5164631" y="3318926"/>
            <a:ext cx="2794000" cy="440274"/>
          </a:xfrm>
          <a:prstGeom prst="ellipse">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6" name="Can 5"/>
          <p:cNvSpPr/>
          <p:nvPr/>
        </p:nvSpPr>
        <p:spPr bwMode="auto">
          <a:xfrm>
            <a:off x="4047030" y="1981199"/>
            <a:ext cx="4859867" cy="2421467"/>
          </a:xfrm>
          <a:prstGeom prst="can">
            <a:avLst>
              <a:gd name="adj" fmla="val 50000"/>
            </a:avLst>
          </a:prstGeom>
          <a:noFill/>
          <a:ln w="381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1219165" y="2201333"/>
            <a:ext cx="2871925" cy="492443"/>
          </a:xfrm>
          <a:prstGeom prst="rect">
            <a:avLst/>
          </a:prstGeom>
          <a:noFill/>
        </p:spPr>
        <p:txBody>
          <a:bodyPr wrap="none" rtlCol="0">
            <a:spAutoFit/>
          </a:bodyPr>
          <a:lstStyle/>
          <a:p>
            <a:r>
              <a:rPr lang="en-US" sz="2600"/>
              <a:t>Gaussian surface:</a:t>
            </a:r>
          </a:p>
        </p:txBody>
      </p:sp>
      <p:sp>
        <p:nvSpPr>
          <p:cNvPr id="9" name="TextBox 8"/>
          <p:cNvSpPr txBox="1"/>
          <p:nvPr/>
        </p:nvSpPr>
        <p:spPr>
          <a:xfrm>
            <a:off x="626498" y="3234267"/>
            <a:ext cx="2241218" cy="892552"/>
          </a:xfrm>
          <a:prstGeom prst="rect">
            <a:avLst/>
          </a:prstGeom>
          <a:noFill/>
        </p:spPr>
        <p:txBody>
          <a:bodyPr wrap="none" rtlCol="0">
            <a:spAutoFit/>
          </a:bodyPr>
          <a:lstStyle/>
          <a:p>
            <a:r>
              <a:rPr lang="en-US" sz="2600"/>
              <a:t>Flat, massive, </a:t>
            </a:r>
          </a:p>
          <a:p>
            <a:r>
              <a:rPr lang="en-US" sz="2600"/>
              <a:t>uniform disk</a:t>
            </a:r>
          </a:p>
        </p:txBody>
      </p:sp>
      <p:cxnSp>
        <p:nvCxnSpPr>
          <p:cNvPr id="11" name="Straight Arrow Connector 10"/>
          <p:cNvCxnSpPr>
            <a:stCxn id="9" idx="3"/>
          </p:cNvCxnSpPr>
          <p:nvPr/>
        </p:nvCxnSpPr>
        <p:spPr bwMode="auto">
          <a:xfrm flipV="1">
            <a:off x="2867716" y="3505200"/>
            <a:ext cx="2093751" cy="175343"/>
          </a:xfrm>
          <a:prstGeom prst="straightConnector1">
            <a:avLst/>
          </a:prstGeom>
          <a:noFill/>
          <a:ln w="38100" cap="flat" cmpd="sng" algn="ctr">
            <a:solidFill>
              <a:srgbClr val="660066"/>
            </a:solidFill>
            <a:prstDash val="solid"/>
            <a:round/>
            <a:headEnd type="none" w="med" len="med"/>
            <a:tailEnd type="arrow"/>
          </a:ln>
          <a:effectLst/>
        </p:spPr>
      </p:cxnSp>
      <p:cxnSp>
        <p:nvCxnSpPr>
          <p:cNvPr id="12" name="Straight Arrow Connector 11"/>
          <p:cNvCxnSpPr/>
          <p:nvPr/>
        </p:nvCxnSpPr>
        <p:spPr bwMode="auto">
          <a:xfrm>
            <a:off x="2682057" y="2655388"/>
            <a:ext cx="1178743" cy="20079"/>
          </a:xfrm>
          <a:prstGeom prst="straightConnector1">
            <a:avLst/>
          </a:prstGeom>
          <a:noFill/>
          <a:ln w="38100" cap="flat" cmpd="sng" algn="ctr">
            <a:solidFill>
              <a:srgbClr val="660066"/>
            </a:solidFill>
            <a:prstDash val="solid"/>
            <a:round/>
            <a:headEnd type="none" w="med" len="med"/>
            <a:tailEnd type="arrow"/>
          </a:ln>
          <a:effectLst/>
        </p:spPr>
      </p:cxnSp>
    </p:spTree>
    <p:extLst>
      <p:ext uri="{BB962C8B-B14F-4D97-AF65-F5344CB8AC3E}">
        <p14:creationId xmlns:p14="http://schemas.microsoft.com/office/powerpoint/2010/main" val="19191827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37865" y="6380689"/>
            <a:ext cx="2133600" cy="476250"/>
          </a:xfrm>
        </p:spPr>
        <p:txBody>
          <a:bodyPr/>
          <a:lstStyle/>
          <a:p>
            <a:pPr>
              <a:defRPr/>
            </a:pPr>
            <a:fld id="{2CDA4356-3262-7F4F-A812-4F4F75BEC4B3}" type="slidenum">
              <a:rPr lang="en-US"/>
              <a:pPr>
                <a:defRPr/>
              </a:pPr>
              <a:t>14</a:t>
            </a:fld>
            <a:endParaRPr lang="en-US"/>
          </a:p>
        </p:txBody>
      </p:sp>
      <p:sp>
        <p:nvSpPr>
          <p:cNvPr id="7" name="Oval 6"/>
          <p:cNvSpPr/>
          <p:nvPr/>
        </p:nvSpPr>
        <p:spPr bwMode="auto">
          <a:xfrm>
            <a:off x="626533" y="5418642"/>
            <a:ext cx="7433734" cy="1320800"/>
          </a:xfrm>
          <a:prstGeom prst="ellipse">
            <a:avLst/>
          </a:prstGeom>
          <a:solidFill>
            <a:schemeClr val="bg2">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9" name="Straight Connector 8"/>
          <p:cNvCxnSpPr/>
          <p:nvPr/>
        </p:nvCxnSpPr>
        <p:spPr bwMode="auto">
          <a:xfrm rot="5400000" flipH="1" flipV="1">
            <a:off x="2904861" y="4682043"/>
            <a:ext cx="2725473" cy="34660"/>
          </a:xfrm>
          <a:prstGeom prst="line">
            <a:avLst/>
          </a:prstGeom>
          <a:noFill/>
          <a:ln w="12700" cap="flat" cmpd="sng" algn="ctr">
            <a:solidFill>
              <a:schemeClr val="tx1"/>
            </a:solidFill>
            <a:prstDash val="solid"/>
            <a:round/>
            <a:headEnd type="none" w="med" len="med"/>
            <a:tailEnd type="arrow"/>
          </a:ln>
          <a:effectLst/>
        </p:spPr>
      </p:cxnSp>
      <p:sp>
        <p:nvSpPr>
          <p:cNvPr id="10" name="Oval 9"/>
          <p:cNvSpPr/>
          <p:nvPr/>
        </p:nvSpPr>
        <p:spPr bwMode="auto">
          <a:xfrm>
            <a:off x="4199467" y="3539042"/>
            <a:ext cx="169333" cy="169333"/>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2912533" y="3437443"/>
            <a:ext cx="1202272" cy="523220"/>
          </a:xfrm>
          <a:prstGeom prst="rect">
            <a:avLst/>
          </a:prstGeom>
          <a:noFill/>
        </p:spPr>
        <p:txBody>
          <a:bodyPr wrap="none" rtlCol="0">
            <a:spAutoFit/>
          </a:bodyPr>
          <a:lstStyle/>
          <a:p>
            <a:r>
              <a:rPr lang="en-US" sz="2800"/>
              <a:t>(0,0,z)</a:t>
            </a:r>
          </a:p>
        </p:txBody>
      </p:sp>
      <p:cxnSp>
        <p:nvCxnSpPr>
          <p:cNvPr id="14" name="Straight Connector 13"/>
          <p:cNvCxnSpPr/>
          <p:nvPr/>
        </p:nvCxnSpPr>
        <p:spPr bwMode="auto">
          <a:xfrm>
            <a:off x="4275666" y="6070574"/>
            <a:ext cx="4072467" cy="1588"/>
          </a:xfrm>
          <a:prstGeom prst="line">
            <a:avLst/>
          </a:prstGeom>
          <a:noFill/>
          <a:ln w="12700" cap="flat" cmpd="sng" algn="ctr">
            <a:solidFill>
              <a:schemeClr val="tx1"/>
            </a:solidFill>
            <a:prstDash val="solid"/>
            <a:round/>
            <a:headEnd type="none" w="med" len="med"/>
            <a:tailEnd type="arrow"/>
          </a:ln>
          <a:effectLst/>
        </p:spPr>
      </p:cxnSp>
      <p:sp>
        <p:nvSpPr>
          <p:cNvPr id="16" name="TextBox 15"/>
          <p:cNvSpPr txBox="1"/>
          <p:nvPr/>
        </p:nvSpPr>
        <p:spPr>
          <a:xfrm>
            <a:off x="8398928" y="5774244"/>
            <a:ext cx="364202" cy="523220"/>
          </a:xfrm>
          <a:prstGeom prst="rect">
            <a:avLst/>
          </a:prstGeom>
          <a:noFill/>
        </p:spPr>
        <p:txBody>
          <a:bodyPr wrap="none" rtlCol="0">
            <a:spAutoFit/>
          </a:bodyPr>
          <a:lstStyle/>
          <a:p>
            <a:r>
              <a:rPr lang="en-US" sz="2800"/>
              <a:t>x</a:t>
            </a:r>
          </a:p>
        </p:txBody>
      </p:sp>
      <p:sp>
        <p:nvSpPr>
          <p:cNvPr id="18" name="TextBox 17"/>
          <p:cNvSpPr txBox="1"/>
          <p:nvPr/>
        </p:nvSpPr>
        <p:spPr>
          <a:xfrm>
            <a:off x="4317995" y="2963310"/>
            <a:ext cx="364202" cy="523220"/>
          </a:xfrm>
          <a:prstGeom prst="rect">
            <a:avLst/>
          </a:prstGeom>
          <a:noFill/>
        </p:spPr>
        <p:txBody>
          <a:bodyPr wrap="none" rtlCol="0">
            <a:spAutoFit/>
          </a:bodyPr>
          <a:lstStyle/>
          <a:p>
            <a:r>
              <a:rPr lang="en-US" sz="2800"/>
              <a:t>z</a:t>
            </a:r>
          </a:p>
        </p:txBody>
      </p:sp>
      <p:sp>
        <p:nvSpPr>
          <p:cNvPr id="19" name="Arc 18"/>
          <p:cNvSpPr/>
          <p:nvPr/>
        </p:nvSpPr>
        <p:spPr bwMode="auto">
          <a:xfrm>
            <a:off x="4893734" y="5571042"/>
            <a:ext cx="1168400" cy="321733"/>
          </a:xfrm>
          <a:prstGeom prst="arc">
            <a:avLst/>
          </a:prstGeom>
          <a:noFill/>
          <a:ln w="38100" cap="flat" cmpd="sng" algn="ctr">
            <a:solidFill>
              <a:schemeClr val="tx1"/>
            </a:solidFill>
            <a:prstDash val="solid"/>
            <a:round/>
            <a:headEnd type="none" w="med" len="med"/>
            <a:tailEnd type="none"/>
          </a:ln>
          <a:effectLst/>
        </p:spPr>
        <p:txBody>
          <a:bodyPr rtlCol="0" anchor="ctr"/>
          <a:lstStyle/>
          <a:p>
            <a:pPr algn="ctr"/>
            <a:endParaRPr lang="en-US"/>
          </a:p>
        </p:txBody>
      </p:sp>
      <p:sp>
        <p:nvSpPr>
          <p:cNvPr id="20" name="Arc 19"/>
          <p:cNvSpPr/>
          <p:nvPr/>
        </p:nvSpPr>
        <p:spPr bwMode="auto">
          <a:xfrm>
            <a:off x="4724400" y="5757309"/>
            <a:ext cx="1049867" cy="237067"/>
          </a:xfrm>
          <a:prstGeom prst="arc">
            <a:avLst/>
          </a:prstGeom>
          <a:noFill/>
          <a:ln w="38100" cap="flat" cmpd="sng" algn="ctr">
            <a:solidFill>
              <a:schemeClr val="tx1"/>
            </a:solidFill>
            <a:prstDash val="solid"/>
            <a:round/>
            <a:headEnd type="none" w="med" len="med"/>
            <a:tailEnd type="none"/>
          </a:ln>
          <a:effectLst/>
        </p:spPr>
        <p:txBody>
          <a:bodyPr rtlCol="0" anchor="ctr"/>
          <a:lstStyle/>
          <a:p>
            <a:pPr algn="ctr"/>
            <a:endParaRPr lang="en-US"/>
          </a:p>
        </p:txBody>
      </p:sp>
      <p:cxnSp>
        <p:nvCxnSpPr>
          <p:cNvPr id="22" name="Straight Connector 21"/>
          <p:cNvCxnSpPr/>
          <p:nvPr/>
        </p:nvCxnSpPr>
        <p:spPr bwMode="auto">
          <a:xfrm flipV="1">
            <a:off x="5791200" y="5723442"/>
            <a:ext cx="254000" cy="118535"/>
          </a:xfrm>
          <a:prstGeom prst="line">
            <a:avLst/>
          </a:prstGeom>
          <a:noFill/>
          <a:ln w="38100" cap="flat" cmpd="sng" algn="ctr">
            <a:solidFill>
              <a:schemeClr val="tx1"/>
            </a:solidFill>
            <a:prstDash val="solid"/>
            <a:round/>
            <a:headEnd type="none" w="med" len="med"/>
            <a:tailEnd type="none"/>
          </a:ln>
          <a:effectLst/>
        </p:spPr>
      </p:cxnSp>
      <p:cxnSp>
        <p:nvCxnSpPr>
          <p:cNvPr id="23" name="Straight Connector 22"/>
          <p:cNvCxnSpPr/>
          <p:nvPr/>
        </p:nvCxnSpPr>
        <p:spPr bwMode="auto">
          <a:xfrm flipV="1">
            <a:off x="5198533" y="5554110"/>
            <a:ext cx="287866" cy="203199"/>
          </a:xfrm>
          <a:prstGeom prst="line">
            <a:avLst/>
          </a:prstGeom>
          <a:noFill/>
          <a:ln w="38100" cap="flat" cmpd="sng" algn="ctr">
            <a:solidFill>
              <a:schemeClr val="tx1"/>
            </a:solidFill>
            <a:prstDash val="solid"/>
            <a:round/>
            <a:headEnd type="none" w="med" len="med"/>
            <a:tailEnd type="none"/>
          </a:ln>
          <a:effectLst/>
        </p:spPr>
      </p:cxnSp>
      <p:sp>
        <p:nvSpPr>
          <p:cNvPr id="26" name="TextBox 25"/>
          <p:cNvSpPr txBox="1"/>
          <p:nvPr/>
        </p:nvSpPr>
        <p:spPr>
          <a:xfrm>
            <a:off x="5808128" y="4741311"/>
            <a:ext cx="663663" cy="523220"/>
          </a:xfrm>
          <a:prstGeom prst="rect">
            <a:avLst/>
          </a:prstGeom>
          <a:noFill/>
        </p:spPr>
        <p:txBody>
          <a:bodyPr wrap="none" rtlCol="0">
            <a:spAutoFit/>
          </a:bodyPr>
          <a:lstStyle/>
          <a:p>
            <a:r>
              <a:rPr lang="en-US" sz="2800"/>
              <a:t>dA’</a:t>
            </a:r>
          </a:p>
        </p:txBody>
      </p:sp>
      <p:cxnSp>
        <p:nvCxnSpPr>
          <p:cNvPr id="27" name="Straight Connector 26"/>
          <p:cNvCxnSpPr/>
          <p:nvPr/>
        </p:nvCxnSpPr>
        <p:spPr bwMode="auto">
          <a:xfrm flipV="1">
            <a:off x="4284133" y="5808110"/>
            <a:ext cx="1134534" cy="237066"/>
          </a:xfrm>
          <a:prstGeom prst="line">
            <a:avLst/>
          </a:prstGeom>
          <a:noFill/>
          <a:ln w="12700" cap="flat" cmpd="sng" algn="ctr">
            <a:solidFill>
              <a:schemeClr val="tx1"/>
            </a:solidFill>
            <a:prstDash val="solid"/>
            <a:round/>
            <a:headEnd type="none" w="med" len="med"/>
            <a:tailEnd type="arrow"/>
          </a:ln>
          <a:effectLst/>
        </p:spPr>
      </p:cxnSp>
      <p:sp>
        <p:nvSpPr>
          <p:cNvPr id="30" name="TextBox 29"/>
          <p:cNvSpPr txBox="1"/>
          <p:nvPr/>
        </p:nvSpPr>
        <p:spPr>
          <a:xfrm>
            <a:off x="4453461" y="5554111"/>
            <a:ext cx="384014" cy="523220"/>
          </a:xfrm>
          <a:prstGeom prst="rect">
            <a:avLst/>
          </a:prstGeom>
          <a:noFill/>
        </p:spPr>
        <p:txBody>
          <a:bodyPr wrap="none" rtlCol="0">
            <a:spAutoFit/>
          </a:bodyPr>
          <a:lstStyle/>
          <a:p>
            <a:r>
              <a:rPr lang="en-US" sz="2800" dirty="0"/>
              <a:t>r’</a:t>
            </a:r>
          </a:p>
        </p:txBody>
      </p:sp>
      <p:cxnSp>
        <p:nvCxnSpPr>
          <p:cNvPr id="31" name="Straight Connector 30"/>
          <p:cNvCxnSpPr>
            <a:endCxn id="10" idx="5"/>
          </p:cNvCxnSpPr>
          <p:nvPr/>
        </p:nvCxnSpPr>
        <p:spPr bwMode="auto">
          <a:xfrm rot="16200000" flipV="1">
            <a:off x="4005336" y="4022244"/>
            <a:ext cx="1955199" cy="1277865"/>
          </a:xfrm>
          <a:prstGeom prst="line">
            <a:avLst/>
          </a:prstGeom>
          <a:noFill/>
          <a:ln w="12700" cap="flat" cmpd="sng" algn="ctr">
            <a:solidFill>
              <a:schemeClr val="tx1"/>
            </a:solidFill>
            <a:prstDash val="solid"/>
            <a:round/>
            <a:headEnd type="none" w="med" len="med"/>
            <a:tailEnd type="arrow"/>
          </a:ln>
          <a:effectLst/>
        </p:spPr>
      </p:cxnSp>
      <p:graphicFrame>
        <p:nvGraphicFramePr>
          <p:cNvPr id="1126404" name="Object 4"/>
          <p:cNvGraphicFramePr>
            <a:graphicFrameLocks noChangeAspect="1"/>
          </p:cNvGraphicFramePr>
          <p:nvPr>
            <p:extLst>
              <p:ext uri="{D42A27DB-BD31-4B8C-83A1-F6EECF244321}">
                <p14:modId xmlns:p14="http://schemas.microsoft.com/office/powerpoint/2010/main" val="2586909388"/>
              </p:ext>
            </p:extLst>
          </p:nvPr>
        </p:nvGraphicFramePr>
        <p:xfrm>
          <a:off x="218016" y="529166"/>
          <a:ext cx="4518025" cy="1054100"/>
        </p:xfrm>
        <a:graphic>
          <a:graphicData uri="http://schemas.openxmlformats.org/presentationml/2006/ole">
            <mc:AlternateContent xmlns:mc="http://schemas.openxmlformats.org/markup-compatibility/2006">
              <mc:Choice xmlns:v="urn:schemas-microsoft-com:vml" Requires="v">
                <p:oleObj spid="_x0000_s1231882" name="Equation" r:id="rId4" imgW="1854200" imgH="431800" progId="Equation.3">
                  <p:embed/>
                </p:oleObj>
              </mc:Choice>
              <mc:Fallback>
                <p:oleObj name="Equation" r:id="rId4" imgW="1854200" imgH="431800" progId="Equation.3">
                  <p:embed/>
                  <p:pic>
                    <p:nvPicPr>
                      <p:cNvPr id="0" name=""/>
                      <p:cNvPicPr>
                        <a:picLocks noChangeAspect="1" noChangeArrowheads="1"/>
                      </p:cNvPicPr>
                      <p:nvPr/>
                    </p:nvPicPr>
                    <p:blipFill>
                      <a:blip r:embed="rId5"/>
                      <a:srcRect/>
                      <a:stretch>
                        <a:fillRect/>
                      </a:stretch>
                    </p:blipFill>
                    <p:spPr bwMode="auto">
                      <a:xfrm>
                        <a:off x="218016" y="529166"/>
                        <a:ext cx="4518025"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0" y="0"/>
            <a:ext cx="5473449" cy="523220"/>
          </a:xfrm>
          <a:prstGeom prst="rect">
            <a:avLst/>
          </a:prstGeom>
          <a:noFill/>
        </p:spPr>
        <p:txBody>
          <a:bodyPr wrap="none" rtlCol="0">
            <a:spAutoFit/>
          </a:bodyPr>
          <a:lstStyle/>
          <a:p>
            <a:r>
              <a:rPr lang="en-US" sz="2800" dirty="0" smtClean="0"/>
              <a:t>Last class we started working out</a:t>
            </a:r>
            <a:endParaRPr lang="en-US" sz="2800" dirty="0"/>
          </a:p>
        </p:txBody>
      </p:sp>
      <p:graphicFrame>
        <p:nvGraphicFramePr>
          <p:cNvPr id="29" name="Object 4"/>
          <p:cNvGraphicFramePr>
            <a:graphicFrameLocks noChangeAspect="1"/>
          </p:cNvGraphicFramePr>
          <p:nvPr>
            <p:extLst>
              <p:ext uri="{D42A27DB-BD31-4B8C-83A1-F6EECF244321}">
                <p14:modId xmlns:p14="http://schemas.microsoft.com/office/powerpoint/2010/main" val="3275364543"/>
              </p:ext>
            </p:extLst>
          </p:nvPr>
        </p:nvGraphicFramePr>
        <p:xfrm>
          <a:off x="152400" y="1666875"/>
          <a:ext cx="8702675" cy="1211263"/>
        </p:xfrm>
        <a:graphic>
          <a:graphicData uri="http://schemas.openxmlformats.org/presentationml/2006/ole">
            <mc:AlternateContent xmlns:mc="http://schemas.openxmlformats.org/markup-compatibility/2006">
              <mc:Choice xmlns:v="urn:schemas-microsoft-com:vml" Requires="v">
                <p:oleObj spid="_x0000_s1231883" name="Equation" r:id="rId6" imgW="3289300" imgH="457200" progId="Equation.3">
                  <p:embed/>
                </p:oleObj>
              </mc:Choice>
              <mc:Fallback>
                <p:oleObj name="Equation" r:id="rId6" imgW="3289300" imgH="457200" progId="Equation.3">
                  <p:embed/>
                  <p:pic>
                    <p:nvPicPr>
                      <p:cNvPr id="0" name=""/>
                      <p:cNvPicPr>
                        <a:picLocks noChangeAspect="1" noChangeArrowheads="1"/>
                      </p:cNvPicPr>
                      <p:nvPr/>
                    </p:nvPicPr>
                    <p:blipFill>
                      <a:blip r:embed="rId7"/>
                      <a:srcRect/>
                      <a:stretch>
                        <a:fillRect/>
                      </a:stretch>
                    </p:blipFill>
                    <p:spPr bwMode="auto">
                      <a:xfrm>
                        <a:off x="152400" y="1666875"/>
                        <a:ext cx="8702675" cy="1211263"/>
                      </a:xfrm>
                      <a:prstGeom prst="rect">
                        <a:avLst/>
                      </a:prstGeom>
                      <a:noFill/>
                      <a:extLst/>
                    </p:spPr>
                  </p:pic>
                </p:oleObj>
              </mc:Fallback>
            </mc:AlternateContent>
          </a:graphicData>
        </a:graphic>
      </p:graphicFrame>
      <p:cxnSp>
        <p:nvCxnSpPr>
          <p:cNvPr id="32" name="Straight Connector 31"/>
          <p:cNvCxnSpPr/>
          <p:nvPr/>
        </p:nvCxnSpPr>
        <p:spPr bwMode="auto">
          <a:xfrm flipH="1" flipV="1">
            <a:off x="2336802" y="5621866"/>
            <a:ext cx="1845733" cy="389443"/>
          </a:xfrm>
          <a:prstGeom prst="line">
            <a:avLst/>
          </a:prstGeom>
          <a:noFill/>
          <a:ln w="12700" cap="flat" cmpd="sng" algn="ctr">
            <a:solidFill>
              <a:schemeClr val="tx1"/>
            </a:solidFill>
            <a:prstDash val="solid"/>
            <a:round/>
            <a:headEnd type="none" w="med" len="med"/>
            <a:tailEnd type="arrow"/>
          </a:ln>
          <a:effectLst/>
        </p:spPr>
      </p:cxnSp>
      <p:sp>
        <p:nvSpPr>
          <p:cNvPr id="33" name="TextBox 32"/>
          <p:cNvSpPr txBox="1"/>
          <p:nvPr/>
        </p:nvSpPr>
        <p:spPr>
          <a:xfrm>
            <a:off x="2726298" y="5706511"/>
            <a:ext cx="384365" cy="523220"/>
          </a:xfrm>
          <a:prstGeom prst="rect">
            <a:avLst/>
          </a:prstGeom>
          <a:noFill/>
        </p:spPr>
        <p:txBody>
          <a:bodyPr wrap="none" rtlCol="0">
            <a:spAutoFit/>
          </a:bodyPr>
          <a:lstStyle/>
          <a:p>
            <a:r>
              <a:rPr lang="en-US" sz="2800" dirty="0"/>
              <a:t>a</a:t>
            </a:r>
          </a:p>
        </p:txBody>
      </p:sp>
      <p:sp>
        <p:nvSpPr>
          <p:cNvPr id="6" name="TextBox 5"/>
          <p:cNvSpPr txBox="1"/>
          <p:nvPr/>
        </p:nvSpPr>
        <p:spPr>
          <a:xfrm>
            <a:off x="5147740" y="778942"/>
            <a:ext cx="2978700" cy="523220"/>
          </a:xfrm>
          <a:prstGeom prst="rect">
            <a:avLst/>
          </a:prstGeom>
          <a:noFill/>
        </p:spPr>
        <p:txBody>
          <a:bodyPr wrap="none" rtlCol="0">
            <a:spAutoFit/>
          </a:bodyPr>
          <a:lstStyle/>
          <a:p>
            <a:r>
              <a:rPr lang="en-US" sz="2800" dirty="0" smtClean="0"/>
              <a:t>What is </a:t>
            </a:r>
            <a:r>
              <a:rPr lang="en-US" sz="2800" dirty="0" err="1" smtClean="0"/>
              <a:t>dA</a:t>
            </a:r>
            <a:r>
              <a:rPr lang="en-US" sz="2800" dirty="0" smtClean="0"/>
              <a:t>’ here? </a:t>
            </a:r>
            <a:endParaRPr lang="en-US" sz="2800" dirty="0"/>
          </a:p>
        </p:txBody>
      </p:sp>
    </p:spTree>
    <p:extLst>
      <p:ext uri="{BB962C8B-B14F-4D97-AF65-F5344CB8AC3E}">
        <p14:creationId xmlns:p14="http://schemas.microsoft.com/office/powerpoint/2010/main" val="4087346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1" y="155575"/>
            <a:ext cx="8851900" cy="1143000"/>
          </a:xfrm>
        </p:spPr>
        <p:txBody>
          <a:bodyPr/>
          <a:lstStyle/>
          <a:p>
            <a:pPr algn="l" eaLnBrk="1" hangingPunct="1"/>
            <a:r>
              <a:rPr lang="en-US" sz="2600"/>
              <a:t>Above the center of a massive disk (radius a),   g</a:t>
            </a:r>
            <a:r>
              <a:rPr lang="en-US" sz="2600" baseline="-25000"/>
              <a:t>z</a:t>
            </a:r>
            <a:r>
              <a:rPr lang="en-US" sz="2600"/>
              <a:t>(0,0,z) is </a:t>
            </a:r>
          </a:p>
        </p:txBody>
      </p:sp>
      <p:sp>
        <p:nvSpPr>
          <p:cNvPr id="46083" name="Rectangle 3"/>
          <p:cNvSpPr>
            <a:spLocks noGrp="1" noChangeArrowheads="1"/>
          </p:cNvSpPr>
          <p:nvPr>
            <p:ph type="body" sz="half" idx="2"/>
          </p:nvPr>
        </p:nvSpPr>
        <p:spPr>
          <a:xfrm>
            <a:off x="323850" y="2545828"/>
            <a:ext cx="8494713" cy="1981200"/>
          </a:xfrm>
        </p:spPr>
        <p:txBody>
          <a:bodyPr/>
          <a:lstStyle/>
          <a:p>
            <a:pPr eaLnBrk="1" hangingPunct="1">
              <a:lnSpc>
                <a:spcPct val="90000"/>
              </a:lnSpc>
              <a:buFontTx/>
              <a:buNone/>
            </a:pPr>
            <a:r>
              <a:rPr lang="en-US" sz="2400">
                <a:solidFill>
                  <a:schemeClr val="accent2"/>
                </a:solidFill>
              </a:rPr>
              <a:t>If z&gt;&gt;a, let’s Taylor expand. What should we do first?</a:t>
            </a:r>
          </a:p>
        </p:txBody>
      </p:sp>
      <p:sp>
        <p:nvSpPr>
          <p:cNvPr id="11278" name="Text Box 15"/>
          <p:cNvSpPr txBox="1">
            <a:spLocks noChangeArrowheads="1"/>
          </p:cNvSpPr>
          <p:nvPr/>
        </p:nvSpPr>
        <p:spPr bwMode="auto">
          <a:xfrm>
            <a:off x="57150" y="38100"/>
            <a:ext cx="382588" cy="214313"/>
          </a:xfrm>
          <a:prstGeom prst="rect">
            <a:avLst/>
          </a:prstGeom>
          <a:noFill/>
          <a:ln w="9525">
            <a:noFill/>
            <a:miter lim="800000"/>
            <a:headEnd/>
            <a:tailEnd/>
          </a:ln>
        </p:spPr>
        <p:txBody>
          <a:bodyPr wrap="none">
            <a:prstTxWarp prst="textNoShape">
              <a:avLst/>
            </a:prstTxWarp>
            <a:spAutoFit/>
          </a:bodyPr>
          <a:lstStyle/>
          <a:p>
            <a:r>
              <a:rPr lang="en-US" sz="800"/>
              <a:t>2.16</a:t>
            </a:r>
          </a:p>
        </p:txBody>
      </p:sp>
      <p:graphicFrame>
        <p:nvGraphicFramePr>
          <p:cNvPr id="1131524" name="Object 4"/>
          <p:cNvGraphicFramePr>
            <a:graphicFrameLocks noChangeAspect="1"/>
          </p:cNvGraphicFramePr>
          <p:nvPr/>
        </p:nvGraphicFramePr>
        <p:xfrm>
          <a:off x="804862" y="1259417"/>
          <a:ext cx="6318251" cy="1147763"/>
        </p:xfrm>
        <a:graphic>
          <a:graphicData uri="http://schemas.openxmlformats.org/presentationml/2006/ole">
            <mc:AlternateContent xmlns:mc="http://schemas.openxmlformats.org/markup-compatibility/2006">
              <mc:Choice xmlns:v="urn:schemas-microsoft-com:vml" Requires="v">
                <p:oleObj spid="_x0000_s1232902" name="Equation" r:id="rId4" imgW="2590800" imgH="469900" progId="Equation.3">
                  <p:embed/>
                </p:oleObj>
              </mc:Choice>
              <mc:Fallback>
                <p:oleObj name="Equation" r:id="rId4" imgW="25908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62" y="1259417"/>
                        <a:ext cx="6318251" cy="114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315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638175" y="155575"/>
            <a:ext cx="8213725" cy="1143000"/>
          </a:xfrm>
        </p:spPr>
        <p:txBody>
          <a:bodyPr/>
          <a:lstStyle/>
          <a:p>
            <a:pPr algn="l" eaLnBrk="1" hangingPunct="1"/>
            <a:r>
              <a:rPr lang="en-US" sz="3600"/>
              <a:t>Above the disk, g</a:t>
            </a:r>
            <a:r>
              <a:rPr lang="en-US" sz="3600" baseline="-25000"/>
              <a:t>z</a:t>
            </a:r>
            <a:r>
              <a:rPr lang="en-US" sz="3600"/>
              <a:t>(0,0,z)=</a:t>
            </a:r>
            <a:r>
              <a:rPr lang="en-US"/>
              <a:t> </a:t>
            </a:r>
          </a:p>
        </p:txBody>
      </p:sp>
      <p:sp>
        <p:nvSpPr>
          <p:cNvPr id="46083" name="Rectangle 3"/>
          <p:cNvSpPr>
            <a:spLocks noGrp="1" noChangeArrowheads="1"/>
          </p:cNvSpPr>
          <p:nvPr>
            <p:ph type="body" sz="half" idx="2"/>
          </p:nvPr>
        </p:nvSpPr>
        <p:spPr>
          <a:xfrm>
            <a:off x="323850" y="2545828"/>
            <a:ext cx="8494713" cy="1981200"/>
          </a:xfrm>
        </p:spPr>
        <p:txBody>
          <a:bodyPr/>
          <a:lstStyle/>
          <a:p>
            <a:pPr eaLnBrk="1" hangingPunct="1">
              <a:lnSpc>
                <a:spcPct val="90000"/>
              </a:lnSpc>
              <a:buFontTx/>
              <a:buNone/>
            </a:pPr>
            <a:r>
              <a:rPr lang="en-US" sz="2400">
                <a:solidFill>
                  <a:schemeClr val="accent2"/>
                </a:solidFill>
              </a:rPr>
              <a:t>If z&gt;&gt;a, let’s Taylor expand. What should we do first?</a:t>
            </a:r>
          </a:p>
          <a:p>
            <a:pPr marL="457200" indent="-457200" eaLnBrk="1" hangingPunct="1">
              <a:lnSpc>
                <a:spcPct val="90000"/>
              </a:lnSpc>
              <a:buFontTx/>
              <a:buAutoNum type="alphaUcParenR"/>
            </a:pPr>
            <a:r>
              <a:rPr lang="en-US" sz="2400"/>
              <a:t>Find d/dz of this whole expression, and evaluate it at z=0</a:t>
            </a:r>
          </a:p>
          <a:p>
            <a:pPr marL="457200" indent="-457200" eaLnBrk="1" hangingPunct="1">
              <a:lnSpc>
                <a:spcPct val="90000"/>
              </a:lnSpc>
              <a:buFontTx/>
              <a:buAutoNum type="alphaUcParenR"/>
            </a:pPr>
            <a:endParaRPr lang="en-US" sz="2400"/>
          </a:p>
          <a:p>
            <a:pPr marL="457200" indent="-457200" eaLnBrk="1" hangingPunct="1">
              <a:lnSpc>
                <a:spcPct val="90000"/>
              </a:lnSpc>
              <a:buFontTx/>
              <a:buAutoNum type="alphaUcParenR"/>
            </a:pPr>
            <a:r>
              <a:rPr lang="en-US" sz="2400"/>
              <a:t>Rewrite                               and then use the “binomial”</a:t>
            </a:r>
            <a:br>
              <a:rPr lang="en-US" sz="2400"/>
            </a:br>
            <a:r>
              <a:rPr lang="en-US" sz="2400"/>
              <a:t/>
            </a:r>
            <a:br>
              <a:rPr lang="en-US" sz="2400"/>
            </a:br>
            <a:r>
              <a:rPr lang="en-US" sz="2400"/>
              <a:t> expansion  </a:t>
            </a:r>
          </a:p>
          <a:p>
            <a:pPr eaLnBrk="1" hangingPunct="1">
              <a:lnSpc>
                <a:spcPct val="90000"/>
              </a:lnSpc>
              <a:buFontTx/>
              <a:buNone/>
            </a:pPr>
            <a:r>
              <a:rPr lang="en-US" sz="2400"/>
              <a:t>C) Rewrite                               and then use the “binomial”</a:t>
            </a:r>
            <a:br>
              <a:rPr lang="en-US" sz="2400"/>
            </a:br>
            <a:r>
              <a:rPr lang="en-US" sz="2400"/>
              <a:t/>
            </a:r>
            <a:br>
              <a:rPr lang="en-US" sz="2400"/>
            </a:br>
            <a:r>
              <a:rPr lang="en-US" sz="2400"/>
              <a:t> expansion.</a:t>
            </a:r>
          </a:p>
          <a:p>
            <a:pPr eaLnBrk="1" hangingPunct="1">
              <a:lnSpc>
                <a:spcPct val="90000"/>
              </a:lnSpc>
              <a:buFontTx/>
              <a:buNone/>
            </a:pPr>
            <a:r>
              <a:rPr lang="en-US" sz="2400"/>
              <a:t>D)  Just expand </a:t>
            </a:r>
          </a:p>
        </p:txBody>
      </p:sp>
      <p:sp>
        <p:nvSpPr>
          <p:cNvPr id="11278" name="Text Box 15"/>
          <p:cNvSpPr txBox="1">
            <a:spLocks noChangeArrowheads="1"/>
          </p:cNvSpPr>
          <p:nvPr/>
        </p:nvSpPr>
        <p:spPr bwMode="auto">
          <a:xfrm>
            <a:off x="57150" y="38100"/>
            <a:ext cx="382588" cy="214313"/>
          </a:xfrm>
          <a:prstGeom prst="rect">
            <a:avLst/>
          </a:prstGeom>
          <a:noFill/>
          <a:ln w="9525">
            <a:noFill/>
            <a:miter lim="800000"/>
            <a:headEnd/>
            <a:tailEnd/>
          </a:ln>
        </p:spPr>
        <p:txBody>
          <a:bodyPr wrap="none">
            <a:prstTxWarp prst="textNoShape">
              <a:avLst/>
            </a:prstTxWarp>
            <a:spAutoFit/>
          </a:bodyPr>
          <a:lstStyle/>
          <a:p>
            <a:r>
              <a:rPr lang="en-US" sz="800"/>
              <a:t>2.16</a:t>
            </a:r>
          </a:p>
        </p:txBody>
      </p:sp>
      <p:graphicFrame>
        <p:nvGraphicFramePr>
          <p:cNvPr id="1131524" name="Object 4"/>
          <p:cNvGraphicFramePr>
            <a:graphicFrameLocks noChangeAspect="1"/>
          </p:cNvGraphicFramePr>
          <p:nvPr/>
        </p:nvGraphicFramePr>
        <p:xfrm>
          <a:off x="804862" y="1259417"/>
          <a:ext cx="6318251" cy="1147763"/>
        </p:xfrm>
        <a:graphic>
          <a:graphicData uri="http://schemas.openxmlformats.org/presentationml/2006/ole">
            <mc:AlternateContent xmlns:mc="http://schemas.openxmlformats.org/markup-compatibility/2006">
              <mc:Choice xmlns:v="urn:schemas-microsoft-com:vml" Requires="v">
                <p:oleObj spid="_x0000_s1233942" name="Equation" r:id="rId4" imgW="2590800" imgH="469900" progId="Equation.3">
                  <p:embed/>
                </p:oleObj>
              </mc:Choice>
              <mc:Fallback>
                <p:oleObj name="Equation" r:id="rId4" imgW="25908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62" y="1259417"/>
                        <a:ext cx="6318251" cy="114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1526" name="Object 6"/>
          <p:cNvGraphicFramePr>
            <a:graphicFrameLocks noChangeAspect="1"/>
          </p:cNvGraphicFramePr>
          <p:nvPr/>
        </p:nvGraphicFramePr>
        <p:xfrm>
          <a:off x="1974323" y="3593996"/>
          <a:ext cx="2441942" cy="656272"/>
        </p:xfrm>
        <a:graphic>
          <a:graphicData uri="http://schemas.openxmlformats.org/presentationml/2006/ole">
            <mc:AlternateContent xmlns:mc="http://schemas.openxmlformats.org/markup-compatibility/2006">
              <mc:Choice xmlns:v="urn:schemas-microsoft-com:vml" Requires="v">
                <p:oleObj spid="_x0000_s1233943" name="Equation" r:id="rId6" imgW="1562100" imgH="419100" progId="Equation.3">
                  <p:embed/>
                </p:oleObj>
              </mc:Choice>
              <mc:Fallback>
                <p:oleObj name="Equation" r:id="rId6" imgW="15621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4323" y="3593996"/>
                        <a:ext cx="2441942" cy="656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1527" name="Object 7"/>
          <p:cNvGraphicFramePr>
            <a:graphicFrameLocks noChangeAspect="1"/>
          </p:cNvGraphicFramePr>
          <p:nvPr/>
        </p:nvGraphicFramePr>
        <p:xfrm>
          <a:off x="2424113" y="4468813"/>
          <a:ext cx="2673217" cy="374120"/>
        </p:xfrm>
        <a:graphic>
          <a:graphicData uri="http://schemas.openxmlformats.org/presentationml/2006/ole">
            <mc:AlternateContent xmlns:mc="http://schemas.openxmlformats.org/markup-compatibility/2006">
              <mc:Choice xmlns:v="urn:schemas-microsoft-com:vml" Requires="v">
                <p:oleObj spid="_x0000_s1233944" name="Equation" r:id="rId8" imgW="1358900" imgH="190500" progId="Equation.3">
                  <p:embed/>
                </p:oleObj>
              </mc:Choice>
              <mc:Fallback>
                <p:oleObj name="Equation" r:id="rId8" imgW="1358900" imgH="1905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4113" y="4468813"/>
                        <a:ext cx="2673217" cy="374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1528" name="Object 8"/>
          <p:cNvGraphicFramePr>
            <a:graphicFrameLocks noChangeAspect="1"/>
          </p:cNvGraphicFramePr>
          <p:nvPr/>
        </p:nvGraphicFramePr>
        <p:xfrm>
          <a:off x="1984375" y="4813300"/>
          <a:ext cx="2420938" cy="655638"/>
        </p:xfrm>
        <a:graphic>
          <a:graphicData uri="http://schemas.openxmlformats.org/presentationml/2006/ole">
            <mc:AlternateContent xmlns:mc="http://schemas.openxmlformats.org/markup-compatibility/2006">
              <mc:Choice xmlns:v="urn:schemas-microsoft-com:vml" Requires="v">
                <p:oleObj spid="_x0000_s1233945" name="Equation" r:id="rId10" imgW="1549400" imgH="419100" progId="Equation.3">
                  <p:embed/>
                </p:oleObj>
              </mc:Choice>
              <mc:Fallback>
                <p:oleObj name="Equation" r:id="rId10" imgW="1549400" imgH="419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4375" y="4813300"/>
                        <a:ext cx="2420938"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1529" name="Object 9"/>
          <p:cNvGraphicFramePr>
            <a:graphicFrameLocks noChangeAspect="1"/>
          </p:cNvGraphicFramePr>
          <p:nvPr/>
        </p:nvGraphicFramePr>
        <p:xfrm>
          <a:off x="2657477" y="5938837"/>
          <a:ext cx="2974975" cy="296862"/>
        </p:xfrm>
        <a:graphic>
          <a:graphicData uri="http://schemas.openxmlformats.org/presentationml/2006/ole">
            <mc:AlternateContent xmlns:mc="http://schemas.openxmlformats.org/markup-compatibility/2006">
              <mc:Choice xmlns:v="urn:schemas-microsoft-com:vml" Requires="v">
                <p:oleObj spid="_x0000_s1233946" name="Equation" r:id="rId12" imgW="1905000" imgH="190500" progId="Equation.3">
                  <p:embed/>
                </p:oleObj>
              </mc:Choice>
              <mc:Fallback>
                <p:oleObj name="Equation" r:id="rId12" imgW="1905000" imgH="1905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7477" y="5938837"/>
                        <a:ext cx="2974975"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315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315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15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15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31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790572" y="223307"/>
            <a:ext cx="8213725" cy="691086"/>
          </a:xfrm>
        </p:spPr>
        <p:txBody>
          <a:bodyPr/>
          <a:lstStyle/>
          <a:p>
            <a:pPr algn="l" eaLnBrk="1" hangingPunct="1"/>
            <a:r>
              <a:rPr lang="en-US" sz="2400"/>
              <a:t>The binomial expansion is: </a:t>
            </a:r>
          </a:p>
        </p:txBody>
      </p:sp>
      <p:sp>
        <p:nvSpPr>
          <p:cNvPr id="11278" name="Text Box 15"/>
          <p:cNvSpPr txBox="1">
            <a:spLocks noChangeArrowheads="1"/>
          </p:cNvSpPr>
          <p:nvPr/>
        </p:nvSpPr>
        <p:spPr bwMode="auto">
          <a:xfrm>
            <a:off x="57150" y="38100"/>
            <a:ext cx="382588" cy="214313"/>
          </a:xfrm>
          <a:prstGeom prst="rect">
            <a:avLst/>
          </a:prstGeom>
          <a:noFill/>
          <a:ln w="9525">
            <a:noFill/>
            <a:miter lim="800000"/>
            <a:headEnd/>
            <a:tailEnd/>
          </a:ln>
        </p:spPr>
        <p:txBody>
          <a:bodyPr wrap="none">
            <a:prstTxWarp prst="textNoShape">
              <a:avLst/>
            </a:prstTxWarp>
            <a:spAutoFit/>
          </a:bodyPr>
          <a:lstStyle/>
          <a:p>
            <a:r>
              <a:rPr lang="en-US" sz="800">
                <a:solidFill>
                  <a:srgbClr val="000000"/>
                </a:solidFill>
              </a:rPr>
              <a:t>2.16</a:t>
            </a:r>
          </a:p>
        </p:txBody>
      </p:sp>
      <p:graphicFrame>
        <p:nvGraphicFramePr>
          <p:cNvPr id="1131527" name="Object 7"/>
          <p:cNvGraphicFramePr>
            <a:graphicFrameLocks noChangeAspect="1"/>
          </p:cNvGraphicFramePr>
          <p:nvPr/>
        </p:nvGraphicFramePr>
        <p:xfrm>
          <a:off x="812800" y="862547"/>
          <a:ext cx="4165600" cy="630238"/>
        </p:xfrm>
        <a:graphic>
          <a:graphicData uri="http://schemas.openxmlformats.org/presentationml/2006/ole">
            <mc:AlternateContent xmlns:mc="http://schemas.openxmlformats.org/markup-compatibility/2006">
              <mc:Choice xmlns:v="urn:schemas-microsoft-com:vml" Requires="v">
                <p:oleObj spid="_x0000_s1261576" name="Equation" r:id="rId4" imgW="1257300" imgH="190500" progId="Equation.3">
                  <p:embed/>
                </p:oleObj>
              </mc:Choice>
              <mc:Fallback>
                <p:oleObj name="Equation" r:id="rId4" imgW="1257300" imgH="190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 y="862547"/>
                        <a:ext cx="4165600"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1529" name="Object 9"/>
          <p:cNvGraphicFramePr>
            <a:graphicFrameLocks noChangeAspect="1"/>
          </p:cNvGraphicFramePr>
          <p:nvPr/>
        </p:nvGraphicFramePr>
        <p:xfrm>
          <a:off x="756182" y="2087042"/>
          <a:ext cx="5955844" cy="808561"/>
        </p:xfrm>
        <a:graphic>
          <a:graphicData uri="http://schemas.openxmlformats.org/presentationml/2006/ole">
            <mc:AlternateContent xmlns:mc="http://schemas.openxmlformats.org/markup-compatibility/2006">
              <mc:Choice xmlns:v="urn:schemas-microsoft-com:vml" Requires="v">
                <p:oleObj spid="_x0000_s1261577" name="Equation" r:id="rId6" imgW="1866900" imgH="254000" progId="Equation.3">
                  <p:embed/>
                </p:oleObj>
              </mc:Choice>
              <mc:Fallback>
                <p:oleObj name="Equation" r:id="rId6" imgW="1866900" imgH="254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182" y="2087042"/>
                        <a:ext cx="5955844" cy="8085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2"/>
          <p:cNvSpPr txBox="1">
            <a:spLocks noChangeArrowheads="1"/>
          </p:cNvSpPr>
          <p:nvPr/>
        </p:nvSpPr>
        <p:spPr bwMode="auto">
          <a:xfrm>
            <a:off x="722840" y="1340919"/>
            <a:ext cx="82137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kern="0">
                <a:solidFill>
                  <a:srgbClr val="000000"/>
                </a:solidFill>
                <a:latin typeface="Arial"/>
                <a:ea typeface="Arial" pitchFamily="-111" charset="0"/>
                <a:cs typeface="Arial"/>
              </a:rPr>
              <a:t>On Tuesday, a clicker question suggested we might try :  </a:t>
            </a:r>
          </a:p>
        </p:txBody>
      </p:sp>
      <p:sp>
        <p:nvSpPr>
          <p:cNvPr id="12" name="Rectangle 2"/>
          <p:cNvSpPr txBox="1">
            <a:spLocks noChangeArrowheads="1"/>
          </p:cNvSpPr>
          <p:nvPr/>
        </p:nvSpPr>
        <p:spPr bwMode="auto">
          <a:xfrm>
            <a:off x="524932" y="2983455"/>
            <a:ext cx="86190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kern="0" dirty="0" smtClean="0">
                <a:solidFill>
                  <a:srgbClr val="000000"/>
                </a:solidFill>
                <a:latin typeface="Arial"/>
                <a:ea typeface="Arial" pitchFamily="-111" charset="0"/>
                <a:cs typeface="Arial"/>
              </a:rPr>
              <a:t>When z is small.  We didn’t talk about it. So</a:t>
            </a:r>
            <a:r>
              <a:rPr lang="en-US" kern="0" dirty="0">
                <a:solidFill>
                  <a:srgbClr val="000000"/>
                </a:solidFill>
                <a:latin typeface="Arial"/>
                <a:ea typeface="Arial" pitchFamily="-111" charset="0"/>
                <a:cs typeface="Arial"/>
              </a:rPr>
              <a:t>, what do you think? Is </a:t>
            </a:r>
            <a:r>
              <a:rPr lang="en-US" kern="0" dirty="0" smtClean="0">
                <a:solidFill>
                  <a:srgbClr val="000000"/>
                </a:solidFill>
                <a:latin typeface="Arial"/>
                <a:ea typeface="Arial" pitchFamily="-111" charset="0"/>
                <a:cs typeface="Arial"/>
              </a:rPr>
              <a:t>that…  </a:t>
            </a:r>
            <a:endParaRPr lang="en-US" kern="0" dirty="0">
              <a:solidFill>
                <a:srgbClr val="000000"/>
              </a:solidFill>
              <a:latin typeface="Arial"/>
              <a:ea typeface="Arial" pitchFamily="-111" charset="0"/>
              <a:cs typeface="Arial"/>
            </a:endParaRPr>
          </a:p>
        </p:txBody>
      </p:sp>
      <p:sp>
        <p:nvSpPr>
          <p:cNvPr id="13" name="TextBox 12"/>
          <p:cNvSpPr txBox="1"/>
          <p:nvPr/>
        </p:nvSpPr>
        <p:spPr>
          <a:xfrm>
            <a:off x="33870" y="4267207"/>
            <a:ext cx="9076263" cy="1569660"/>
          </a:xfrm>
          <a:prstGeom prst="rect">
            <a:avLst/>
          </a:prstGeom>
          <a:noFill/>
        </p:spPr>
        <p:txBody>
          <a:bodyPr wrap="square" rtlCol="0">
            <a:spAutoFit/>
          </a:bodyPr>
          <a:lstStyle/>
          <a:p>
            <a:pPr marL="514350" indent="-514350">
              <a:buFontTx/>
              <a:buAutoNum type="alphaUcParenR"/>
            </a:pPr>
            <a:r>
              <a:rPr lang="en-US" dirty="0" smtClean="0">
                <a:solidFill>
                  <a:srgbClr val="000000"/>
                </a:solidFill>
              </a:rPr>
              <a:t>It’s </a:t>
            </a:r>
            <a:r>
              <a:rPr lang="en-US" dirty="0">
                <a:solidFill>
                  <a:srgbClr val="000000"/>
                </a:solidFill>
              </a:rPr>
              <a:t>fine, it’s correct to all orders, it’s the binomial expansion!</a:t>
            </a:r>
          </a:p>
          <a:p>
            <a:pPr marL="514350" indent="-514350">
              <a:buFontTx/>
              <a:buAutoNum type="alphaUcParenR"/>
            </a:pPr>
            <a:r>
              <a:rPr lang="en-US" dirty="0" smtClean="0">
                <a:solidFill>
                  <a:srgbClr val="000000"/>
                </a:solidFill>
              </a:rPr>
              <a:t>Correct</a:t>
            </a:r>
            <a:r>
              <a:rPr lang="en-US" dirty="0">
                <a:solidFill>
                  <a:srgbClr val="000000"/>
                </a:solidFill>
              </a:rPr>
              <a:t>, but only to leading order, it will fall apart in the next term</a:t>
            </a:r>
          </a:p>
          <a:p>
            <a:pPr marL="514350" indent="-514350">
              <a:buFontTx/>
              <a:buAutoNum type="alphaUcParenR"/>
            </a:pPr>
            <a:r>
              <a:rPr lang="en-US" dirty="0" smtClean="0">
                <a:solidFill>
                  <a:srgbClr val="000000"/>
                </a:solidFill>
              </a:rPr>
              <a:t>Utterly </a:t>
            </a:r>
            <a:r>
              <a:rPr lang="en-US" dirty="0">
                <a:solidFill>
                  <a:srgbClr val="000000"/>
                </a:solidFill>
              </a:rPr>
              <a:t>false, even to leading </a:t>
            </a:r>
            <a:r>
              <a:rPr lang="en-US" dirty="0" smtClean="0">
                <a:solidFill>
                  <a:srgbClr val="000000"/>
                </a:solidFill>
              </a:rPr>
              <a:t>order.</a:t>
            </a:r>
            <a:endParaRPr lang="en-US"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315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1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7F05A7C-2861-4544-A9E4-D66D246D677C}" type="slidenum">
              <a:rPr lang="en-US"/>
              <a:pPr/>
              <a:t>18</a:t>
            </a:fld>
            <a:endParaRPr lang="en-US"/>
          </a:p>
        </p:txBody>
      </p:sp>
      <p:sp>
        <p:nvSpPr>
          <p:cNvPr id="8" name="TextBox 7"/>
          <p:cNvSpPr txBox="1"/>
          <p:nvPr/>
        </p:nvSpPr>
        <p:spPr>
          <a:xfrm>
            <a:off x="254000" y="1151474"/>
            <a:ext cx="4947814" cy="523220"/>
          </a:xfrm>
          <a:prstGeom prst="rect">
            <a:avLst/>
          </a:prstGeom>
          <a:noFill/>
        </p:spPr>
        <p:txBody>
          <a:bodyPr wrap="none" rtlCol="0">
            <a:spAutoFit/>
          </a:bodyPr>
          <a:lstStyle/>
          <a:p>
            <a:r>
              <a:rPr lang="en-US" sz="2800"/>
              <a:t>What should we write for P.E.: </a:t>
            </a:r>
          </a:p>
        </p:txBody>
      </p:sp>
      <p:graphicFrame>
        <p:nvGraphicFramePr>
          <p:cNvPr id="1220616" name="Object 8"/>
          <p:cNvGraphicFramePr>
            <a:graphicFrameLocks noChangeAspect="1"/>
          </p:cNvGraphicFramePr>
          <p:nvPr/>
        </p:nvGraphicFramePr>
        <p:xfrm>
          <a:off x="311150" y="1928813"/>
          <a:ext cx="5819775" cy="4929187"/>
        </p:xfrm>
        <a:graphic>
          <a:graphicData uri="http://schemas.openxmlformats.org/presentationml/2006/ole">
            <mc:AlternateContent xmlns:mc="http://schemas.openxmlformats.org/markup-compatibility/2006">
              <mc:Choice xmlns:v="urn:schemas-microsoft-com:vml" Requires="v">
                <p:oleObj spid="_x0000_s1234958" name="Equation" r:id="rId4" imgW="2387600" imgH="2019300" progId="Equation.3">
                  <p:embed/>
                </p:oleObj>
              </mc:Choice>
              <mc:Fallback>
                <p:oleObj name="Equation" r:id="rId4" imgW="2387600" imgH="2019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0" y="1928813"/>
                        <a:ext cx="5819775" cy="4929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0617" name="Object 9"/>
          <p:cNvGraphicFramePr>
            <a:graphicFrameLocks noChangeAspect="1"/>
          </p:cNvGraphicFramePr>
          <p:nvPr/>
        </p:nvGraphicFramePr>
        <p:xfrm>
          <a:off x="5248788" y="1281118"/>
          <a:ext cx="3219450" cy="496887"/>
        </p:xfrm>
        <a:graphic>
          <a:graphicData uri="http://schemas.openxmlformats.org/presentationml/2006/ole">
            <mc:AlternateContent xmlns:mc="http://schemas.openxmlformats.org/markup-compatibility/2006">
              <mc:Choice xmlns:v="urn:schemas-microsoft-com:vml" Requires="v">
                <p:oleObj spid="_x0000_s1234959" name="Equation" r:id="rId6" imgW="1320800" imgH="203200" progId="Equation.3">
                  <p:embed/>
                </p:oleObj>
              </mc:Choice>
              <mc:Fallback>
                <p:oleObj name="Equation" r:id="rId6" imgW="13208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8788" y="1281118"/>
                        <a:ext cx="3219450"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69330" y="338675"/>
            <a:ext cx="1821357" cy="523220"/>
          </a:xfrm>
          <a:prstGeom prst="rect">
            <a:avLst/>
          </a:prstGeom>
          <a:noFill/>
        </p:spPr>
        <p:txBody>
          <a:bodyPr wrap="none" rtlCol="0">
            <a:spAutoFit/>
          </a:bodyPr>
          <a:lstStyle/>
          <a:p>
            <a:r>
              <a:rPr lang="en-US" sz="2800"/>
              <a:t>Given that  </a:t>
            </a:r>
          </a:p>
        </p:txBody>
      </p:sp>
      <p:graphicFrame>
        <p:nvGraphicFramePr>
          <p:cNvPr id="1220618" name="Object 10"/>
          <p:cNvGraphicFramePr>
            <a:graphicFrameLocks noChangeAspect="1"/>
          </p:cNvGraphicFramePr>
          <p:nvPr/>
        </p:nvGraphicFramePr>
        <p:xfrm>
          <a:off x="2121959" y="165638"/>
          <a:ext cx="4086225" cy="868362"/>
        </p:xfrm>
        <a:graphic>
          <a:graphicData uri="http://schemas.openxmlformats.org/presentationml/2006/ole">
            <mc:AlternateContent xmlns:mc="http://schemas.openxmlformats.org/markup-compatibility/2006">
              <mc:Choice xmlns:v="urn:schemas-microsoft-com:vml" Requires="v">
                <p:oleObj spid="_x0000_s1234960" name="Equation" r:id="rId8" imgW="1676400" imgH="355600" progId="Equation.3">
                  <p:embed/>
                </p:oleObj>
              </mc:Choice>
              <mc:Fallback>
                <p:oleObj name="Equation" r:id="rId8" imgW="1676400" imgH="355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1959" y="165638"/>
                        <a:ext cx="4086225" cy="86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398" y="50811"/>
            <a:ext cx="6256867" cy="558789"/>
          </a:xfrm>
        </p:spPr>
        <p:txBody>
          <a:bodyPr/>
          <a:lstStyle/>
          <a:p>
            <a:r>
              <a:rPr lang="en-US" sz="3200" dirty="0" smtClean="0"/>
              <a:t>g tutorial</a:t>
            </a:r>
            <a:endParaRPr lang="en-US" sz="3200" dirty="0"/>
          </a:p>
        </p:txBody>
      </p:sp>
      <p:sp>
        <p:nvSpPr>
          <p:cNvPr id="3" name="Content Placeholder 2"/>
          <p:cNvSpPr>
            <a:spLocks noGrp="1"/>
          </p:cNvSpPr>
          <p:nvPr>
            <p:ph sz="half" idx="1"/>
          </p:nvPr>
        </p:nvSpPr>
        <p:spPr>
          <a:xfrm>
            <a:off x="194743" y="728158"/>
            <a:ext cx="7772400" cy="1981200"/>
          </a:xfrm>
        </p:spPr>
        <p:txBody>
          <a:bodyPr/>
          <a:lstStyle/>
          <a:p>
            <a:pPr marL="514350" indent="-514350">
              <a:buAutoNum type="alphaUcParenR"/>
            </a:pPr>
            <a:r>
              <a:rPr lang="en-US" dirty="0" smtClean="0"/>
              <a:t>Done with side 1 of part 1</a:t>
            </a:r>
          </a:p>
          <a:p>
            <a:pPr marL="514350" indent="-514350">
              <a:buAutoNum type="alphaUcParenR"/>
            </a:pPr>
            <a:r>
              <a:rPr lang="en-US" dirty="0" smtClean="0"/>
              <a:t>Done with side 2 of part 1</a:t>
            </a:r>
          </a:p>
          <a:p>
            <a:pPr marL="514350" indent="-514350">
              <a:buAutoNum type="alphaUcParenR"/>
            </a:pPr>
            <a:r>
              <a:rPr lang="en-US" dirty="0" smtClean="0"/>
              <a:t>Done with side 1 of part 2</a:t>
            </a:r>
          </a:p>
          <a:p>
            <a:pPr marL="514350" indent="-514350">
              <a:buAutoNum type="alphaUcParenR"/>
            </a:pPr>
            <a:r>
              <a:rPr lang="en-US" dirty="0" smtClean="0"/>
              <a:t>Done with side 2 of part 2</a:t>
            </a:r>
          </a:p>
          <a:p>
            <a:pPr marL="514350" indent="-514350">
              <a:buAutoNum type="alphaUcParenR"/>
            </a:pPr>
            <a:r>
              <a:rPr lang="en-US" dirty="0" smtClean="0"/>
              <a:t>Done with the question below too!</a:t>
            </a:r>
          </a:p>
          <a:p>
            <a:pPr marL="514350" indent="-514350">
              <a:buAutoNum type="alphaUcParenR"/>
            </a:pPr>
            <a:endParaRPr lang="en-US" dirty="0"/>
          </a:p>
        </p:txBody>
      </p:sp>
      <p:sp>
        <p:nvSpPr>
          <p:cNvPr id="4" name="Text Placeholder 3"/>
          <p:cNvSpPr>
            <a:spLocks noGrp="1"/>
          </p:cNvSpPr>
          <p:nvPr>
            <p:ph type="body" sz="half" idx="2"/>
          </p:nvPr>
        </p:nvSpPr>
        <p:spPr>
          <a:xfrm>
            <a:off x="42339" y="4148677"/>
            <a:ext cx="8983128" cy="1981200"/>
          </a:xfrm>
        </p:spPr>
        <p:txBody>
          <a:bodyPr/>
          <a:lstStyle/>
          <a:p>
            <a:pPr marL="0" indent="0">
              <a:buNone/>
            </a:pPr>
            <a:r>
              <a:rPr lang="en-US" dirty="0" smtClean="0"/>
              <a:t>To think about if you’re done:  </a:t>
            </a:r>
            <a:br>
              <a:rPr lang="en-US" dirty="0" smtClean="0"/>
            </a:br>
            <a:r>
              <a:rPr lang="en-US" dirty="0" smtClean="0"/>
              <a:t>For the “massive disk” problem we just worked out, set up the integral to find </a:t>
            </a:r>
            <a:r>
              <a:rPr lang="en-US" dirty="0" err="1" smtClean="0"/>
              <a:t>Φ</a:t>
            </a:r>
            <a:r>
              <a:rPr lang="en-US" dirty="0" smtClean="0"/>
              <a:t>(0,0,z)</a:t>
            </a:r>
          </a:p>
          <a:p>
            <a:pPr marL="0" indent="0">
              <a:buNone/>
            </a:pPr>
            <a:r>
              <a:rPr lang="en-US" dirty="0" smtClean="0"/>
              <a:t>- Do you expect g =  -</a:t>
            </a:r>
            <a:r>
              <a:rPr lang="en-US" dirty="0" err="1" smtClean="0"/>
              <a:t>dΦ</a:t>
            </a:r>
            <a:r>
              <a:rPr lang="en-US" dirty="0" smtClean="0"/>
              <a:t>(0,0,z)/</a:t>
            </a:r>
            <a:r>
              <a:rPr lang="en-US" dirty="0" err="1" smtClean="0"/>
              <a:t>dz</a:t>
            </a:r>
            <a:r>
              <a:rPr lang="en-US" dirty="0" smtClean="0"/>
              <a:t> here?   </a:t>
            </a:r>
            <a:endParaRPr lang="en-US" dirty="0"/>
          </a:p>
        </p:txBody>
      </p:sp>
      <p:sp>
        <p:nvSpPr>
          <p:cNvPr id="5" name="Slide Number Placeholder 4"/>
          <p:cNvSpPr>
            <a:spLocks noGrp="1"/>
          </p:cNvSpPr>
          <p:nvPr>
            <p:ph type="sldNum" sz="quarter" idx="12"/>
          </p:nvPr>
        </p:nvSpPr>
        <p:spPr/>
        <p:txBody>
          <a:bodyPr/>
          <a:lstStyle/>
          <a:p>
            <a:fld id="{77F05A7C-2861-4544-A9E4-D66D246D677C}" type="slidenum">
              <a:rPr lang="en-US" smtClean="0"/>
              <a:pPr/>
              <a:t>19</a:t>
            </a:fld>
            <a:endParaRPr lang="en-US"/>
          </a:p>
        </p:txBody>
      </p:sp>
    </p:spTree>
    <p:extLst>
      <p:ext uri="{BB962C8B-B14F-4D97-AF65-F5344CB8AC3E}">
        <p14:creationId xmlns:p14="http://schemas.microsoft.com/office/powerpoint/2010/main" val="11724555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a:t>
            </a:fld>
            <a:endParaRPr lang="en-US"/>
          </a:p>
        </p:txBody>
      </p:sp>
      <p:sp>
        <p:nvSpPr>
          <p:cNvPr id="3" name="Rectangle 2"/>
          <p:cNvSpPr/>
          <p:nvPr/>
        </p:nvSpPr>
        <p:spPr bwMode="auto">
          <a:xfrm>
            <a:off x="3268133" y="795866"/>
            <a:ext cx="1727732" cy="523220"/>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GRAVITY</a:t>
            </a:r>
          </a:p>
        </p:txBody>
      </p:sp>
      <p:sp>
        <p:nvSpPr>
          <p:cNvPr id="4" name="TextBox 3"/>
          <p:cNvSpPr txBox="1"/>
          <p:nvPr/>
        </p:nvSpPr>
        <p:spPr>
          <a:xfrm>
            <a:off x="1422400" y="2235200"/>
            <a:ext cx="6276077" cy="3108544"/>
          </a:xfrm>
          <a:prstGeom prst="rect">
            <a:avLst/>
          </a:prstGeom>
          <a:noFill/>
        </p:spPr>
        <p:txBody>
          <a:bodyPr wrap="none" rtlCol="0">
            <a:spAutoFit/>
          </a:bodyPr>
          <a:lstStyle/>
          <a:p>
            <a:r>
              <a:rPr lang="en-US" sz="2800"/>
              <a:t>- Newton’s law of gravity</a:t>
            </a:r>
          </a:p>
          <a:p>
            <a:pPr>
              <a:buFontTx/>
              <a:buChar char="-"/>
            </a:pPr>
            <a:r>
              <a:rPr lang="en-US" sz="2800"/>
              <a:t> Gravitational force (direct integration)</a:t>
            </a:r>
          </a:p>
          <a:p>
            <a:pPr>
              <a:buFontTx/>
              <a:buChar char="-"/>
            </a:pPr>
            <a:r>
              <a:rPr lang="en-US" sz="2800"/>
              <a:t> gravitational field</a:t>
            </a:r>
          </a:p>
          <a:p>
            <a:pPr>
              <a:buFontTx/>
              <a:buChar char="-"/>
            </a:pPr>
            <a:r>
              <a:rPr lang="en-US" sz="2800"/>
              <a:t> Symmetry and Invariance arguments</a:t>
            </a:r>
          </a:p>
          <a:p>
            <a:pPr>
              <a:buFontTx/>
              <a:buChar char="-"/>
            </a:pPr>
            <a:r>
              <a:rPr lang="en-US" sz="2800"/>
              <a:t> gravitational potential, and PE</a:t>
            </a:r>
          </a:p>
          <a:p>
            <a:pPr>
              <a:buFontTx/>
              <a:buChar char="-"/>
            </a:pPr>
            <a:endParaRPr lang="en-US" sz="2800"/>
          </a:p>
          <a:p>
            <a:pPr>
              <a:buFontTx/>
              <a:buChar char="-"/>
            </a:pPr>
            <a:endParaRPr lang="en-US" sz="2800"/>
          </a:p>
        </p:txBody>
      </p:sp>
    </p:spTree>
    <p:extLst>
      <p:ext uri="{BB962C8B-B14F-4D97-AF65-F5344CB8AC3E}">
        <p14:creationId xmlns:p14="http://schemas.microsoft.com/office/powerpoint/2010/main" val="9109913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878"/>
            <a:ext cx="7772400" cy="1143000"/>
          </a:xfrm>
        </p:spPr>
        <p:txBody>
          <a:bodyPr/>
          <a:lstStyle/>
          <a:p>
            <a:r>
              <a:rPr lang="en-US"/>
              <a:t>Gauss’ law:</a:t>
            </a:r>
          </a:p>
        </p:txBody>
      </p:sp>
      <p:sp>
        <p:nvSpPr>
          <p:cNvPr id="5" name="Slide Number Placeholder 4"/>
          <p:cNvSpPr>
            <a:spLocks noGrp="1"/>
          </p:cNvSpPr>
          <p:nvPr>
            <p:ph type="sldNum" sz="quarter" idx="12"/>
          </p:nvPr>
        </p:nvSpPr>
        <p:spPr/>
        <p:txBody>
          <a:bodyPr/>
          <a:lstStyle/>
          <a:p>
            <a:fld id="{77F05A7C-2861-4544-A9E4-D66D246D677C}" type="slidenum">
              <a:rPr lang="en-US"/>
              <a:pPr/>
              <a:t>20</a:t>
            </a:fld>
            <a:endParaRPr lang="en-US"/>
          </a:p>
        </p:txBody>
      </p:sp>
      <p:graphicFrame>
        <p:nvGraphicFramePr>
          <p:cNvPr id="1220611" name="Object 3"/>
          <p:cNvGraphicFramePr>
            <a:graphicFrameLocks noChangeAspect="1"/>
          </p:cNvGraphicFramePr>
          <p:nvPr/>
        </p:nvGraphicFramePr>
        <p:xfrm>
          <a:off x="392642" y="3008313"/>
          <a:ext cx="6119813" cy="682625"/>
        </p:xfrm>
        <a:graphic>
          <a:graphicData uri="http://schemas.openxmlformats.org/presentationml/2006/ole">
            <mc:AlternateContent xmlns:mc="http://schemas.openxmlformats.org/markup-compatibility/2006">
              <mc:Choice xmlns:v="urn:schemas-microsoft-com:vml" Requires="v">
                <p:oleObj spid="_x0000_s1237002" name="Equation" r:id="rId4" imgW="2387600" imgH="266700" progId="Equation.3">
                  <p:embed/>
                </p:oleObj>
              </mc:Choice>
              <mc:Fallback>
                <p:oleObj name="Equation" r:id="rId4" imgW="2387600" imgH="266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642" y="3008313"/>
                        <a:ext cx="6119813" cy="68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32902" name="Object 6"/>
          <p:cNvGraphicFramePr>
            <a:graphicFrameLocks noChangeAspect="1"/>
          </p:cNvGraphicFramePr>
          <p:nvPr/>
        </p:nvGraphicFramePr>
        <p:xfrm>
          <a:off x="409575" y="1433513"/>
          <a:ext cx="6153150" cy="682625"/>
        </p:xfrm>
        <a:graphic>
          <a:graphicData uri="http://schemas.openxmlformats.org/presentationml/2006/ole">
            <mc:AlternateContent xmlns:mc="http://schemas.openxmlformats.org/markup-compatibility/2006">
              <mc:Choice xmlns:v="urn:schemas-microsoft-com:vml" Requires="v">
                <p:oleObj spid="_x0000_s1237003" name="Equation" r:id="rId6" imgW="2400300" imgH="266700" progId="Equation.3">
                  <p:embed/>
                </p:oleObj>
              </mc:Choice>
              <mc:Fallback>
                <p:oleObj name="Equation" r:id="rId6" imgW="2400300" imgH="266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75" y="1433513"/>
                        <a:ext cx="6153150" cy="68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29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0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21</a:t>
            </a:fld>
            <a:endParaRPr lang="en-US"/>
          </a:p>
        </p:txBody>
      </p:sp>
      <p:sp>
        <p:nvSpPr>
          <p:cNvPr id="3" name="TextBox 2"/>
          <p:cNvSpPr txBox="1"/>
          <p:nvPr/>
        </p:nvSpPr>
        <p:spPr>
          <a:xfrm>
            <a:off x="50805" y="169337"/>
            <a:ext cx="8161867" cy="2246769"/>
          </a:xfrm>
          <a:prstGeom prst="rect">
            <a:avLst/>
          </a:prstGeom>
          <a:noFill/>
        </p:spPr>
        <p:txBody>
          <a:bodyPr wrap="square" rtlCol="0">
            <a:spAutoFit/>
          </a:bodyPr>
          <a:lstStyle/>
          <a:p>
            <a:r>
              <a:rPr lang="en-US" sz="2800" smtClean="0"/>
              <a:t>The uniform solid sphere has</a:t>
            </a:r>
            <a:br>
              <a:rPr lang="en-US" sz="2800" smtClean="0"/>
            </a:br>
            <a:r>
              <a:rPr lang="en-US" sz="2800" smtClean="0"/>
              <a:t>mass density ρ, </a:t>
            </a:r>
          </a:p>
          <a:p>
            <a:r>
              <a:rPr lang="en-US" sz="2800" smtClean="0"/>
              <a:t>and radius a.</a:t>
            </a:r>
          </a:p>
          <a:p>
            <a:r>
              <a:rPr lang="en-US" sz="2800" smtClean="0">
                <a:solidFill>
                  <a:schemeClr val="accent6"/>
                </a:solidFill>
              </a:rPr>
              <a:t/>
            </a:r>
            <a:br>
              <a:rPr lang="en-US" sz="2800" smtClean="0">
                <a:solidFill>
                  <a:schemeClr val="accent6"/>
                </a:solidFill>
              </a:rPr>
            </a:br>
            <a:r>
              <a:rPr lang="en-US" sz="2800" smtClean="0">
                <a:solidFill>
                  <a:schemeClr val="accent6"/>
                </a:solidFill>
              </a:rPr>
              <a:t>What is Menclosed,  for r&gt;a?</a:t>
            </a:r>
            <a:endParaRPr lang="en-US" sz="2800">
              <a:solidFill>
                <a:schemeClr val="accent6"/>
              </a:solidFill>
            </a:endParaRPr>
          </a:p>
        </p:txBody>
      </p:sp>
      <p:sp>
        <p:nvSpPr>
          <p:cNvPr id="4" name="Rectangle 3"/>
          <p:cNvSpPr/>
          <p:nvPr/>
        </p:nvSpPr>
        <p:spPr>
          <a:xfrm>
            <a:off x="253999" y="2545365"/>
            <a:ext cx="8398933" cy="2677656"/>
          </a:xfrm>
          <a:prstGeom prst="rect">
            <a:avLst/>
          </a:prstGeom>
        </p:spPr>
        <p:txBody>
          <a:bodyPr wrap="square">
            <a:spAutoFit/>
          </a:bodyPr>
          <a:lstStyle/>
          <a:p>
            <a:pPr marL="514350" indent="-514350">
              <a:buAutoNum type="alphaUcParenR"/>
            </a:pPr>
            <a:r>
              <a:rPr lang="en-US" sz="2800" smtClean="0"/>
              <a:t> 4πr</a:t>
            </a:r>
            <a:r>
              <a:rPr lang="en-US" sz="2800" baseline="30000" smtClean="0"/>
              <a:t>2</a:t>
            </a:r>
            <a:r>
              <a:rPr lang="en-US" sz="2800" smtClean="0"/>
              <a:t>ρ</a:t>
            </a:r>
          </a:p>
          <a:p>
            <a:pPr marL="514350" indent="-514350">
              <a:buAutoNum type="alphaUcParenR"/>
            </a:pPr>
            <a:r>
              <a:rPr lang="en-US" sz="2800" smtClean="0"/>
              <a:t> 4πa</a:t>
            </a:r>
            <a:r>
              <a:rPr lang="en-US" sz="2800" baseline="30000" smtClean="0"/>
              <a:t>2</a:t>
            </a:r>
            <a:r>
              <a:rPr lang="en-US" sz="2800" smtClean="0"/>
              <a:t>ρ</a:t>
            </a:r>
          </a:p>
          <a:p>
            <a:pPr marL="514350" indent="-514350">
              <a:buAutoNum type="alphaUcParenR"/>
            </a:pPr>
            <a:r>
              <a:rPr lang="en-US" sz="2800" smtClean="0"/>
              <a:t>(4/3) πr</a:t>
            </a:r>
            <a:r>
              <a:rPr lang="en-US" sz="2800" baseline="30000" smtClean="0"/>
              <a:t>3</a:t>
            </a:r>
            <a:r>
              <a:rPr lang="en-US" sz="2800" smtClean="0"/>
              <a:t>ρ</a:t>
            </a:r>
          </a:p>
          <a:p>
            <a:pPr marL="514350" indent="-514350">
              <a:buFontTx/>
              <a:buAutoNum type="alphaUcParenR"/>
            </a:pPr>
            <a:r>
              <a:rPr lang="en-US" sz="2800" smtClean="0"/>
              <a:t>(4/3) πa</a:t>
            </a:r>
            <a:r>
              <a:rPr lang="en-US" sz="2800" baseline="30000" smtClean="0"/>
              <a:t>3</a:t>
            </a:r>
            <a:r>
              <a:rPr lang="en-US" sz="2800" smtClean="0"/>
              <a:t>ρ</a:t>
            </a:r>
          </a:p>
          <a:p>
            <a:pPr marL="514350" indent="-514350">
              <a:buFontTx/>
              <a:buAutoNum type="alphaUcParenR"/>
            </a:pPr>
            <a:r>
              <a:rPr lang="en-US" sz="2800" smtClean="0"/>
              <a:t> Something else entirely!</a:t>
            </a:r>
            <a:endParaRPr lang="en-US" sz="2800"/>
          </a:p>
          <a:p>
            <a:pPr marL="514350" indent="-514350">
              <a:buAutoNum type="alphaUcParenR"/>
            </a:pPr>
            <a:endParaRPr lang="en-US" sz="2800"/>
          </a:p>
        </p:txBody>
      </p:sp>
      <p:sp>
        <p:nvSpPr>
          <p:cNvPr id="9" name="TextBox 8"/>
          <p:cNvSpPr txBox="1"/>
          <p:nvPr/>
        </p:nvSpPr>
        <p:spPr>
          <a:xfrm>
            <a:off x="8348079" y="1828815"/>
            <a:ext cx="300082" cy="492443"/>
          </a:xfrm>
          <a:prstGeom prst="rect">
            <a:avLst/>
          </a:prstGeom>
          <a:noFill/>
        </p:spPr>
        <p:txBody>
          <a:bodyPr wrap="none" rtlCol="0">
            <a:spAutoFit/>
          </a:bodyPr>
          <a:lstStyle/>
          <a:p>
            <a:r>
              <a:rPr lang="en-US" sz="2600"/>
              <a:t>r</a:t>
            </a:r>
          </a:p>
        </p:txBody>
      </p:sp>
      <p:sp>
        <p:nvSpPr>
          <p:cNvPr id="13" name="Oval 12"/>
          <p:cNvSpPr/>
          <p:nvPr/>
        </p:nvSpPr>
        <p:spPr bwMode="auto">
          <a:xfrm>
            <a:off x="5571047" y="1168414"/>
            <a:ext cx="2540000" cy="2540000"/>
          </a:xfrm>
          <a:prstGeom prst="ellipse">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6" name="Straight Arrow Connector 15"/>
          <p:cNvCxnSpPr/>
          <p:nvPr/>
        </p:nvCxnSpPr>
        <p:spPr bwMode="auto">
          <a:xfrm flipV="1">
            <a:off x="6841050" y="2413041"/>
            <a:ext cx="1896544" cy="8440"/>
          </a:xfrm>
          <a:prstGeom prst="straightConnector1">
            <a:avLst/>
          </a:prstGeom>
          <a:noFill/>
          <a:ln w="12700" cap="flat" cmpd="sng" algn="ctr">
            <a:solidFill>
              <a:schemeClr val="tx1"/>
            </a:solidFill>
            <a:prstDash val="solid"/>
            <a:round/>
            <a:headEnd type="none" w="med" len="med"/>
            <a:tailEnd type="arrow"/>
          </a:ln>
          <a:effectLst/>
        </p:spPr>
      </p:cxnSp>
      <p:sp>
        <p:nvSpPr>
          <p:cNvPr id="17" name="Oval 16"/>
          <p:cNvSpPr/>
          <p:nvPr/>
        </p:nvSpPr>
        <p:spPr bwMode="auto">
          <a:xfrm>
            <a:off x="4893726" y="440308"/>
            <a:ext cx="3945466" cy="3945466"/>
          </a:xfrm>
          <a:prstGeom prst="ellipse">
            <a:avLst/>
          </a:pr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9" name="Straight Arrow Connector 18"/>
          <p:cNvCxnSpPr/>
          <p:nvPr/>
        </p:nvCxnSpPr>
        <p:spPr bwMode="auto">
          <a:xfrm rot="5400000" flipH="1" flipV="1">
            <a:off x="6671716" y="1676415"/>
            <a:ext cx="931334" cy="558799"/>
          </a:xfrm>
          <a:prstGeom prst="straightConnector1">
            <a:avLst/>
          </a:prstGeom>
          <a:noFill/>
          <a:ln w="12700" cap="flat" cmpd="sng" algn="ctr">
            <a:solidFill>
              <a:schemeClr val="tx1"/>
            </a:solidFill>
            <a:prstDash val="solid"/>
            <a:round/>
            <a:headEnd type="none" w="med" len="med"/>
            <a:tailEnd type="arrow"/>
          </a:ln>
          <a:effectLst/>
        </p:spPr>
      </p:cxnSp>
      <p:sp>
        <p:nvSpPr>
          <p:cNvPr id="8" name="TextBox 7"/>
          <p:cNvSpPr txBox="1"/>
          <p:nvPr/>
        </p:nvSpPr>
        <p:spPr>
          <a:xfrm>
            <a:off x="6739412" y="1574814"/>
            <a:ext cx="370101" cy="492443"/>
          </a:xfrm>
          <a:prstGeom prst="rect">
            <a:avLst/>
          </a:prstGeom>
          <a:noFill/>
        </p:spPr>
        <p:txBody>
          <a:bodyPr wrap="none" rtlCol="0">
            <a:spAutoFit/>
          </a:bodyPr>
          <a:lstStyle/>
          <a:p>
            <a:r>
              <a:rPr lang="en-US" sz="2600"/>
              <a:t>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22</a:t>
            </a:fld>
            <a:endParaRPr lang="en-US"/>
          </a:p>
        </p:txBody>
      </p:sp>
      <p:sp>
        <p:nvSpPr>
          <p:cNvPr id="3" name="TextBox 2"/>
          <p:cNvSpPr txBox="1"/>
          <p:nvPr/>
        </p:nvSpPr>
        <p:spPr>
          <a:xfrm>
            <a:off x="50805" y="169337"/>
            <a:ext cx="8161867" cy="2246769"/>
          </a:xfrm>
          <a:prstGeom prst="rect">
            <a:avLst/>
          </a:prstGeom>
          <a:noFill/>
        </p:spPr>
        <p:txBody>
          <a:bodyPr wrap="square" rtlCol="0">
            <a:spAutoFit/>
          </a:bodyPr>
          <a:lstStyle/>
          <a:p>
            <a:r>
              <a:rPr lang="en-US" sz="2800" smtClean="0"/>
              <a:t>The uniform solid sphere has</a:t>
            </a:r>
            <a:br>
              <a:rPr lang="en-US" sz="2800" smtClean="0"/>
            </a:br>
            <a:r>
              <a:rPr lang="en-US" sz="2800" smtClean="0"/>
              <a:t>mass density ρ, </a:t>
            </a:r>
          </a:p>
          <a:p>
            <a:r>
              <a:rPr lang="en-US" sz="2800" smtClean="0"/>
              <a:t>and radius a.</a:t>
            </a:r>
          </a:p>
          <a:p>
            <a:r>
              <a:rPr lang="en-US" sz="2800" smtClean="0">
                <a:solidFill>
                  <a:schemeClr val="accent6"/>
                </a:solidFill>
              </a:rPr>
              <a:t/>
            </a:r>
            <a:br>
              <a:rPr lang="en-US" sz="2800" smtClean="0">
                <a:solidFill>
                  <a:schemeClr val="accent6"/>
                </a:solidFill>
              </a:rPr>
            </a:br>
            <a:r>
              <a:rPr lang="en-US" sz="2800" smtClean="0">
                <a:solidFill>
                  <a:schemeClr val="accent6"/>
                </a:solidFill>
              </a:rPr>
              <a:t>What is                          ?</a:t>
            </a:r>
            <a:endParaRPr lang="en-US" sz="2800">
              <a:solidFill>
                <a:schemeClr val="accent6"/>
              </a:solidFill>
            </a:endParaRPr>
          </a:p>
        </p:txBody>
      </p:sp>
      <p:sp>
        <p:nvSpPr>
          <p:cNvPr id="4" name="Rectangle 3"/>
          <p:cNvSpPr/>
          <p:nvPr/>
        </p:nvSpPr>
        <p:spPr>
          <a:xfrm>
            <a:off x="0" y="3950831"/>
            <a:ext cx="8398933" cy="2677656"/>
          </a:xfrm>
          <a:prstGeom prst="rect">
            <a:avLst/>
          </a:prstGeom>
        </p:spPr>
        <p:txBody>
          <a:bodyPr wrap="square">
            <a:spAutoFit/>
          </a:bodyPr>
          <a:lstStyle/>
          <a:p>
            <a:pPr marL="514350" indent="-514350">
              <a:buAutoNum type="alphaUcParenR"/>
            </a:pPr>
            <a:r>
              <a:rPr lang="en-US" sz="2800" smtClean="0"/>
              <a:t> -g 4πr</a:t>
            </a:r>
            <a:r>
              <a:rPr lang="en-US" sz="2800" baseline="30000" smtClean="0"/>
              <a:t>2</a:t>
            </a:r>
            <a:endParaRPr lang="en-US" sz="2800" smtClean="0"/>
          </a:p>
          <a:p>
            <a:pPr marL="514350" indent="-514350">
              <a:buAutoNum type="alphaUcParenR"/>
            </a:pPr>
            <a:r>
              <a:rPr lang="en-US" sz="2800" smtClean="0"/>
              <a:t> -g 4πa</a:t>
            </a:r>
            <a:r>
              <a:rPr lang="en-US" sz="2800" baseline="30000" smtClean="0"/>
              <a:t>2</a:t>
            </a:r>
            <a:endParaRPr lang="en-US" sz="2800" smtClean="0"/>
          </a:p>
          <a:p>
            <a:pPr marL="514350" indent="-514350">
              <a:buAutoNum type="alphaUcParenR"/>
            </a:pPr>
            <a:r>
              <a:rPr lang="en-US" sz="2800" smtClean="0"/>
              <a:t>-g (4/3) πr</a:t>
            </a:r>
            <a:r>
              <a:rPr lang="en-US" sz="2800" baseline="30000" smtClean="0"/>
              <a:t>3</a:t>
            </a:r>
            <a:endParaRPr lang="en-US" sz="2800" smtClean="0"/>
          </a:p>
          <a:p>
            <a:pPr marL="514350" indent="-514350">
              <a:buFontTx/>
              <a:buAutoNum type="alphaUcParenR"/>
            </a:pPr>
            <a:r>
              <a:rPr lang="en-US" sz="2800" smtClean="0"/>
              <a:t>-g (4/3) πa</a:t>
            </a:r>
            <a:r>
              <a:rPr lang="en-US" sz="2800" baseline="30000" smtClean="0"/>
              <a:t>3</a:t>
            </a:r>
            <a:endParaRPr lang="en-US" sz="2800" smtClean="0"/>
          </a:p>
          <a:p>
            <a:pPr marL="514350" indent="-514350">
              <a:buFontTx/>
              <a:buAutoNum type="alphaUcParenR"/>
            </a:pPr>
            <a:r>
              <a:rPr lang="en-US" sz="2800" smtClean="0"/>
              <a:t> Something else entirely!  (e.g, signs!) </a:t>
            </a:r>
            <a:endParaRPr lang="en-US" sz="2800"/>
          </a:p>
          <a:p>
            <a:pPr marL="514350" indent="-514350">
              <a:buAutoNum type="alphaUcParenR"/>
            </a:pPr>
            <a:endParaRPr lang="en-US" sz="2800"/>
          </a:p>
        </p:txBody>
      </p:sp>
      <p:sp>
        <p:nvSpPr>
          <p:cNvPr id="9" name="TextBox 8"/>
          <p:cNvSpPr txBox="1"/>
          <p:nvPr/>
        </p:nvSpPr>
        <p:spPr>
          <a:xfrm>
            <a:off x="8348079" y="1828815"/>
            <a:ext cx="300082" cy="492443"/>
          </a:xfrm>
          <a:prstGeom prst="rect">
            <a:avLst/>
          </a:prstGeom>
          <a:noFill/>
        </p:spPr>
        <p:txBody>
          <a:bodyPr wrap="none" rtlCol="0">
            <a:spAutoFit/>
          </a:bodyPr>
          <a:lstStyle/>
          <a:p>
            <a:r>
              <a:rPr lang="en-US" sz="2600"/>
              <a:t>r</a:t>
            </a:r>
          </a:p>
        </p:txBody>
      </p:sp>
      <p:sp>
        <p:nvSpPr>
          <p:cNvPr id="13" name="Oval 12"/>
          <p:cNvSpPr/>
          <p:nvPr/>
        </p:nvSpPr>
        <p:spPr bwMode="auto">
          <a:xfrm>
            <a:off x="5571047" y="1168414"/>
            <a:ext cx="2540000" cy="2540000"/>
          </a:xfrm>
          <a:prstGeom prst="ellipse">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6" name="Straight Arrow Connector 15"/>
          <p:cNvCxnSpPr/>
          <p:nvPr/>
        </p:nvCxnSpPr>
        <p:spPr bwMode="auto">
          <a:xfrm flipV="1">
            <a:off x="6841050" y="2413041"/>
            <a:ext cx="1896544" cy="8440"/>
          </a:xfrm>
          <a:prstGeom prst="straightConnector1">
            <a:avLst/>
          </a:prstGeom>
          <a:noFill/>
          <a:ln w="12700" cap="flat" cmpd="sng" algn="ctr">
            <a:solidFill>
              <a:schemeClr val="tx1"/>
            </a:solidFill>
            <a:prstDash val="solid"/>
            <a:round/>
            <a:headEnd type="none" w="med" len="med"/>
            <a:tailEnd type="arrow"/>
          </a:ln>
          <a:effectLst/>
        </p:spPr>
      </p:cxnSp>
      <p:sp>
        <p:nvSpPr>
          <p:cNvPr id="17" name="Oval 16"/>
          <p:cNvSpPr/>
          <p:nvPr/>
        </p:nvSpPr>
        <p:spPr bwMode="auto">
          <a:xfrm>
            <a:off x="4893726" y="440308"/>
            <a:ext cx="3945466" cy="3945466"/>
          </a:xfrm>
          <a:prstGeom prst="ellipse">
            <a:avLst/>
          </a:pr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9" name="Straight Arrow Connector 18"/>
          <p:cNvCxnSpPr/>
          <p:nvPr/>
        </p:nvCxnSpPr>
        <p:spPr bwMode="auto">
          <a:xfrm rot="5400000" flipH="1" flipV="1">
            <a:off x="6671716" y="1676415"/>
            <a:ext cx="931334" cy="558799"/>
          </a:xfrm>
          <a:prstGeom prst="straightConnector1">
            <a:avLst/>
          </a:prstGeom>
          <a:noFill/>
          <a:ln w="12700" cap="flat" cmpd="sng" algn="ctr">
            <a:solidFill>
              <a:schemeClr val="tx1"/>
            </a:solidFill>
            <a:prstDash val="solid"/>
            <a:round/>
            <a:headEnd type="none" w="med" len="med"/>
            <a:tailEnd type="arrow"/>
          </a:ln>
          <a:effectLst/>
        </p:spPr>
      </p:cxnSp>
      <p:sp>
        <p:nvSpPr>
          <p:cNvPr id="8" name="TextBox 7"/>
          <p:cNvSpPr txBox="1"/>
          <p:nvPr/>
        </p:nvSpPr>
        <p:spPr>
          <a:xfrm>
            <a:off x="6739412" y="1574814"/>
            <a:ext cx="370101" cy="492443"/>
          </a:xfrm>
          <a:prstGeom prst="rect">
            <a:avLst/>
          </a:prstGeom>
          <a:noFill/>
        </p:spPr>
        <p:txBody>
          <a:bodyPr wrap="none" rtlCol="0">
            <a:spAutoFit/>
          </a:bodyPr>
          <a:lstStyle/>
          <a:p>
            <a:r>
              <a:rPr lang="en-US" sz="2600"/>
              <a:t>a</a:t>
            </a:r>
          </a:p>
        </p:txBody>
      </p:sp>
      <p:graphicFrame>
        <p:nvGraphicFramePr>
          <p:cNvPr id="11" name="Object 10"/>
          <p:cNvGraphicFramePr>
            <a:graphicFrameLocks noChangeAspect="1"/>
          </p:cNvGraphicFramePr>
          <p:nvPr/>
        </p:nvGraphicFramePr>
        <p:xfrm>
          <a:off x="1335616" y="1822450"/>
          <a:ext cx="1875998" cy="1361018"/>
        </p:xfrm>
        <a:graphic>
          <a:graphicData uri="http://schemas.openxmlformats.org/presentationml/2006/ole">
            <mc:AlternateContent xmlns:mc="http://schemas.openxmlformats.org/markup-compatibility/2006">
              <mc:Choice xmlns:v="urn:schemas-microsoft-com:vml" Requires="v">
                <p:oleObj spid="_x0000_s1238022" name="Equation" r:id="rId4" imgW="647700" imgH="469900" progId="Equation.3">
                  <p:embed/>
                </p:oleObj>
              </mc:Choice>
              <mc:Fallback>
                <p:oleObj name="Equation" r:id="rId4" imgW="6477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616" y="1822450"/>
                        <a:ext cx="1875998" cy="13610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23</a:t>
            </a:fld>
            <a:endParaRPr lang="en-US"/>
          </a:p>
        </p:txBody>
      </p:sp>
      <p:graphicFrame>
        <p:nvGraphicFramePr>
          <p:cNvPr id="1248258" name="Object 2"/>
          <p:cNvGraphicFramePr>
            <a:graphicFrameLocks noChangeAspect="1"/>
          </p:cNvGraphicFramePr>
          <p:nvPr/>
        </p:nvGraphicFramePr>
        <p:xfrm>
          <a:off x="392113" y="3008313"/>
          <a:ext cx="6119812" cy="682625"/>
        </p:xfrm>
        <a:graphic>
          <a:graphicData uri="http://schemas.openxmlformats.org/presentationml/2006/ole">
            <mc:AlternateContent xmlns:mc="http://schemas.openxmlformats.org/markup-compatibility/2006">
              <mc:Choice xmlns:v="urn:schemas-microsoft-com:vml" Requires="v">
                <p:oleObj spid="_x0000_s1239046" name="Equation" r:id="rId4" imgW="2387600" imgH="266700" progId="Equation.3">
                  <p:embed/>
                </p:oleObj>
              </mc:Choice>
              <mc:Fallback>
                <p:oleObj name="Equation" r:id="rId4" imgW="2387600" imgH="266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3" y="3008313"/>
                        <a:ext cx="6119812" cy="68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bwMode="auto">
          <a:xfrm>
            <a:off x="5571047" y="1168414"/>
            <a:ext cx="2540000" cy="2540000"/>
          </a:xfrm>
          <a:prstGeom prst="ellipse">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6" name="Straight Arrow Connector 15"/>
          <p:cNvCxnSpPr/>
          <p:nvPr/>
        </p:nvCxnSpPr>
        <p:spPr bwMode="auto">
          <a:xfrm>
            <a:off x="6841050" y="2421481"/>
            <a:ext cx="745083" cy="1588"/>
          </a:xfrm>
          <a:prstGeom prst="straightConnector1">
            <a:avLst/>
          </a:prstGeom>
          <a:noFill/>
          <a:ln w="12700" cap="flat" cmpd="sng" algn="ctr">
            <a:solidFill>
              <a:schemeClr val="tx1"/>
            </a:solidFill>
            <a:prstDash val="solid"/>
            <a:round/>
            <a:headEnd type="none" w="med" len="med"/>
            <a:tailEnd type="arrow"/>
          </a:ln>
          <a:effectLst/>
        </p:spPr>
      </p:cxnSp>
      <p:sp>
        <p:nvSpPr>
          <p:cNvPr id="17" name="Oval 16"/>
          <p:cNvSpPr/>
          <p:nvPr/>
        </p:nvSpPr>
        <p:spPr bwMode="auto">
          <a:xfrm>
            <a:off x="6112927" y="1659507"/>
            <a:ext cx="1507025" cy="1507025"/>
          </a:xfrm>
          <a:prstGeom prst="ellipse">
            <a:avLst/>
          </a:pr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9" name="Straight Arrow Connector 18"/>
          <p:cNvCxnSpPr/>
          <p:nvPr/>
        </p:nvCxnSpPr>
        <p:spPr bwMode="auto">
          <a:xfrm rot="5400000" flipH="1" flipV="1">
            <a:off x="6649131" y="1586078"/>
            <a:ext cx="1044256" cy="626553"/>
          </a:xfrm>
          <a:prstGeom prst="straightConnector1">
            <a:avLst/>
          </a:prstGeom>
          <a:noFill/>
          <a:ln w="12700" cap="flat" cmpd="sng" algn="ctr">
            <a:solidFill>
              <a:schemeClr val="tx1"/>
            </a:solidFill>
            <a:prstDash val="solid"/>
            <a:round/>
            <a:headEnd type="none" w="med" len="med"/>
            <a:tailEnd type="arrow"/>
          </a:ln>
          <a:effectLst/>
        </p:spPr>
      </p:cxnSp>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24</a:t>
            </a:fld>
            <a:endParaRPr lang="en-US"/>
          </a:p>
        </p:txBody>
      </p:sp>
      <p:sp>
        <p:nvSpPr>
          <p:cNvPr id="3" name="TextBox 2"/>
          <p:cNvSpPr txBox="1"/>
          <p:nvPr/>
        </p:nvSpPr>
        <p:spPr>
          <a:xfrm>
            <a:off x="50805" y="169337"/>
            <a:ext cx="8161867" cy="2246769"/>
          </a:xfrm>
          <a:prstGeom prst="rect">
            <a:avLst/>
          </a:prstGeom>
          <a:noFill/>
        </p:spPr>
        <p:txBody>
          <a:bodyPr wrap="square" rtlCol="0">
            <a:spAutoFit/>
          </a:bodyPr>
          <a:lstStyle/>
          <a:p>
            <a:r>
              <a:rPr lang="en-US" sz="2800" smtClean="0"/>
              <a:t>The uniform solid sphere has</a:t>
            </a:r>
            <a:br>
              <a:rPr lang="en-US" sz="2800" smtClean="0"/>
            </a:br>
            <a:r>
              <a:rPr lang="en-US" sz="2800" smtClean="0"/>
              <a:t>mass density ρ, </a:t>
            </a:r>
          </a:p>
          <a:p>
            <a:r>
              <a:rPr lang="en-US" sz="2800" smtClean="0"/>
              <a:t>and radius a.</a:t>
            </a:r>
          </a:p>
          <a:p>
            <a:r>
              <a:rPr lang="en-US" sz="2800" smtClean="0">
                <a:solidFill>
                  <a:schemeClr val="accent6"/>
                </a:solidFill>
              </a:rPr>
              <a:t/>
            </a:r>
            <a:br>
              <a:rPr lang="en-US" sz="2800" smtClean="0">
                <a:solidFill>
                  <a:schemeClr val="accent6"/>
                </a:solidFill>
              </a:rPr>
            </a:br>
            <a:r>
              <a:rPr lang="en-US" sz="2800" smtClean="0">
                <a:solidFill>
                  <a:schemeClr val="accent6"/>
                </a:solidFill>
              </a:rPr>
              <a:t>What is Menclosed,  for r&lt;a?</a:t>
            </a:r>
            <a:endParaRPr lang="en-US" sz="2800">
              <a:solidFill>
                <a:schemeClr val="accent6"/>
              </a:solidFill>
            </a:endParaRPr>
          </a:p>
        </p:txBody>
      </p:sp>
      <p:sp>
        <p:nvSpPr>
          <p:cNvPr id="4" name="Rectangle 3"/>
          <p:cNvSpPr/>
          <p:nvPr/>
        </p:nvSpPr>
        <p:spPr>
          <a:xfrm>
            <a:off x="253999" y="2545365"/>
            <a:ext cx="8398933" cy="2677656"/>
          </a:xfrm>
          <a:prstGeom prst="rect">
            <a:avLst/>
          </a:prstGeom>
        </p:spPr>
        <p:txBody>
          <a:bodyPr wrap="square">
            <a:spAutoFit/>
          </a:bodyPr>
          <a:lstStyle/>
          <a:p>
            <a:pPr marL="514350" indent="-514350">
              <a:buAutoNum type="alphaUcParenR"/>
            </a:pPr>
            <a:r>
              <a:rPr lang="en-US" sz="2800" smtClean="0"/>
              <a:t> 4πr</a:t>
            </a:r>
            <a:r>
              <a:rPr lang="en-US" sz="2800" baseline="30000" smtClean="0"/>
              <a:t>2</a:t>
            </a:r>
            <a:r>
              <a:rPr lang="en-US" sz="2800" smtClean="0"/>
              <a:t>ρ</a:t>
            </a:r>
          </a:p>
          <a:p>
            <a:pPr marL="514350" indent="-514350">
              <a:buAutoNum type="alphaUcParenR"/>
            </a:pPr>
            <a:r>
              <a:rPr lang="en-US" sz="2800" smtClean="0"/>
              <a:t> 4πa</a:t>
            </a:r>
            <a:r>
              <a:rPr lang="en-US" sz="2800" baseline="30000" smtClean="0"/>
              <a:t>2</a:t>
            </a:r>
            <a:r>
              <a:rPr lang="en-US" sz="2800" smtClean="0"/>
              <a:t>ρ</a:t>
            </a:r>
          </a:p>
          <a:p>
            <a:pPr marL="514350" indent="-514350">
              <a:buAutoNum type="alphaUcParenR"/>
            </a:pPr>
            <a:r>
              <a:rPr lang="en-US" sz="2800" smtClean="0"/>
              <a:t>(4/3) πr</a:t>
            </a:r>
            <a:r>
              <a:rPr lang="en-US" sz="2800" baseline="30000" smtClean="0"/>
              <a:t>3</a:t>
            </a:r>
            <a:r>
              <a:rPr lang="en-US" sz="2800" smtClean="0"/>
              <a:t>ρ</a:t>
            </a:r>
          </a:p>
          <a:p>
            <a:pPr marL="514350" indent="-514350">
              <a:buFontTx/>
              <a:buAutoNum type="alphaUcParenR"/>
            </a:pPr>
            <a:r>
              <a:rPr lang="en-US" sz="2800" smtClean="0"/>
              <a:t>(4/3) πa</a:t>
            </a:r>
            <a:r>
              <a:rPr lang="en-US" sz="2800" baseline="30000" smtClean="0"/>
              <a:t>3</a:t>
            </a:r>
            <a:r>
              <a:rPr lang="en-US" sz="2800" smtClean="0"/>
              <a:t>ρ</a:t>
            </a:r>
          </a:p>
          <a:p>
            <a:pPr marL="514350" indent="-514350">
              <a:buFontTx/>
              <a:buAutoNum type="alphaUcParenR"/>
            </a:pPr>
            <a:r>
              <a:rPr lang="en-US" sz="2800" smtClean="0"/>
              <a:t> Something else entirely!</a:t>
            </a:r>
            <a:endParaRPr lang="en-US" sz="2800"/>
          </a:p>
          <a:p>
            <a:pPr marL="514350" indent="-514350">
              <a:buAutoNum type="alphaUcParenR"/>
            </a:pPr>
            <a:endParaRPr lang="en-US" sz="2800"/>
          </a:p>
        </p:txBody>
      </p:sp>
      <p:sp>
        <p:nvSpPr>
          <p:cNvPr id="9" name="TextBox 8"/>
          <p:cNvSpPr txBox="1"/>
          <p:nvPr/>
        </p:nvSpPr>
        <p:spPr>
          <a:xfrm>
            <a:off x="7061145" y="2353748"/>
            <a:ext cx="300082" cy="492443"/>
          </a:xfrm>
          <a:prstGeom prst="rect">
            <a:avLst/>
          </a:prstGeom>
          <a:noFill/>
        </p:spPr>
        <p:txBody>
          <a:bodyPr wrap="none" rtlCol="0">
            <a:spAutoFit/>
          </a:bodyPr>
          <a:lstStyle/>
          <a:p>
            <a:r>
              <a:rPr lang="en-US" sz="2600"/>
              <a:t>r</a:t>
            </a:r>
          </a:p>
        </p:txBody>
      </p:sp>
      <p:sp>
        <p:nvSpPr>
          <p:cNvPr id="8" name="TextBox 7"/>
          <p:cNvSpPr txBox="1"/>
          <p:nvPr/>
        </p:nvSpPr>
        <p:spPr>
          <a:xfrm>
            <a:off x="7044212" y="1168415"/>
            <a:ext cx="370101" cy="492443"/>
          </a:xfrm>
          <a:prstGeom prst="rect">
            <a:avLst/>
          </a:prstGeom>
          <a:noFill/>
        </p:spPr>
        <p:txBody>
          <a:bodyPr wrap="none" rtlCol="0">
            <a:spAutoFit/>
          </a:bodyPr>
          <a:lstStyle/>
          <a:p>
            <a:r>
              <a:rPr lang="en-US" sz="2600"/>
              <a:t>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25</a:t>
            </a:fld>
            <a:endParaRPr lang="en-US"/>
          </a:p>
        </p:txBody>
      </p:sp>
      <p:sp>
        <p:nvSpPr>
          <p:cNvPr id="3" name="TextBox 2"/>
          <p:cNvSpPr txBox="1"/>
          <p:nvPr/>
        </p:nvSpPr>
        <p:spPr>
          <a:xfrm>
            <a:off x="50805" y="169337"/>
            <a:ext cx="8161867" cy="2246769"/>
          </a:xfrm>
          <a:prstGeom prst="rect">
            <a:avLst/>
          </a:prstGeom>
          <a:noFill/>
        </p:spPr>
        <p:txBody>
          <a:bodyPr wrap="square" rtlCol="0">
            <a:spAutoFit/>
          </a:bodyPr>
          <a:lstStyle/>
          <a:p>
            <a:r>
              <a:rPr lang="en-US" sz="2800" smtClean="0"/>
              <a:t>The uniform solid sphere has</a:t>
            </a:r>
            <a:br>
              <a:rPr lang="en-US" sz="2800" smtClean="0"/>
            </a:br>
            <a:r>
              <a:rPr lang="en-US" sz="2800" smtClean="0"/>
              <a:t>mass density ρ, </a:t>
            </a:r>
          </a:p>
          <a:p>
            <a:r>
              <a:rPr lang="en-US" sz="2800" smtClean="0"/>
              <a:t>and radius a.</a:t>
            </a:r>
          </a:p>
          <a:p>
            <a:r>
              <a:rPr lang="en-US" sz="2800" smtClean="0">
                <a:solidFill>
                  <a:schemeClr val="accent6"/>
                </a:solidFill>
              </a:rPr>
              <a:t/>
            </a:r>
            <a:br>
              <a:rPr lang="en-US" sz="2800" smtClean="0">
                <a:solidFill>
                  <a:schemeClr val="accent6"/>
                </a:solidFill>
              </a:rPr>
            </a:br>
            <a:r>
              <a:rPr lang="en-US" sz="2800" smtClean="0">
                <a:solidFill>
                  <a:schemeClr val="accent6"/>
                </a:solidFill>
              </a:rPr>
              <a:t>What is                          ?</a:t>
            </a:r>
            <a:endParaRPr lang="en-US" sz="2800">
              <a:solidFill>
                <a:schemeClr val="accent6"/>
              </a:solidFill>
            </a:endParaRPr>
          </a:p>
        </p:txBody>
      </p:sp>
      <p:sp>
        <p:nvSpPr>
          <p:cNvPr id="4" name="Rectangle 3"/>
          <p:cNvSpPr/>
          <p:nvPr/>
        </p:nvSpPr>
        <p:spPr>
          <a:xfrm>
            <a:off x="0" y="3950831"/>
            <a:ext cx="8398933" cy="2677656"/>
          </a:xfrm>
          <a:prstGeom prst="rect">
            <a:avLst/>
          </a:prstGeom>
        </p:spPr>
        <p:txBody>
          <a:bodyPr wrap="square">
            <a:spAutoFit/>
          </a:bodyPr>
          <a:lstStyle/>
          <a:p>
            <a:pPr marL="514350" indent="-514350">
              <a:buAutoNum type="alphaUcParenR"/>
            </a:pPr>
            <a:r>
              <a:rPr lang="en-US" sz="2800" smtClean="0"/>
              <a:t> -g 4πr</a:t>
            </a:r>
            <a:r>
              <a:rPr lang="en-US" sz="2800" baseline="30000" smtClean="0"/>
              <a:t>2</a:t>
            </a:r>
            <a:endParaRPr lang="en-US" sz="2800" smtClean="0"/>
          </a:p>
          <a:p>
            <a:pPr marL="514350" indent="-514350">
              <a:buAutoNum type="alphaUcParenR"/>
            </a:pPr>
            <a:r>
              <a:rPr lang="en-US" sz="2800" smtClean="0"/>
              <a:t> -g 4πa</a:t>
            </a:r>
            <a:r>
              <a:rPr lang="en-US" sz="2800" baseline="30000" smtClean="0"/>
              <a:t>2</a:t>
            </a:r>
            <a:endParaRPr lang="en-US" sz="2800" smtClean="0"/>
          </a:p>
          <a:p>
            <a:pPr marL="514350" indent="-514350">
              <a:buAutoNum type="alphaUcParenR"/>
            </a:pPr>
            <a:r>
              <a:rPr lang="en-US" sz="2800" smtClean="0"/>
              <a:t>-g (4/3) πr</a:t>
            </a:r>
            <a:r>
              <a:rPr lang="en-US" sz="2800" baseline="30000" smtClean="0"/>
              <a:t>3</a:t>
            </a:r>
            <a:endParaRPr lang="en-US" sz="2800" smtClean="0"/>
          </a:p>
          <a:p>
            <a:pPr marL="514350" indent="-514350">
              <a:buFontTx/>
              <a:buAutoNum type="alphaUcParenR"/>
            </a:pPr>
            <a:r>
              <a:rPr lang="en-US" sz="2800" smtClean="0"/>
              <a:t>-g (4/3) πa</a:t>
            </a:r>
            <a:r>
              <a:rPr lang="en-US" sz="2800" baseline="30000" smtClean="0"/>
              <a:t>3</a:t>
            </a:r>
            <a:endParaRPr lang="en-US" sz="2800" smtClean="0"/>
          </a:p>
          <a:p>
            <a:pPr marL="514350" indent="-514350">
              <a:buFontTx/>
              <a:buAutoNum type="alphaUcParenR"/>
            </a:pPr>
            <a:r>
              <a:rPr lang="en-US" sz="2800" smtClean="0"/>
              <a:t> Something else entirely!  (e.g, signs!) </a:t>
            </a:r>
            <a:endParaRPr lang="en-US" sz="2800"/>
          </a:p>
          <a:p>
            <a:pPr marL="514350" indent="-514350">
              <a:buAutoNum type="alphaUcParenR"/>
            </a:pPr>
            <a:endParaRPr lang="en-US" sz="2800"/>
          </a:p>
        </p:txBody>
      </p:sp>
      <p:graphicFrame>
        <p:nvGraphicFramePr>
          <p:cNvPr id="11" name="Object 10"/>
          <p:cNvGraphicFramePr>
            <a:graphicFrameLocks noChangeAspect="1"/>
          </p:cNvGraphicFramePr>
          <p:nvPr/>
        </p:nvGraphicFramePr>
        <p:xfrm>
          <a:off x="1335616" y="1822450"/>
          <a:ext cx="1875998" cy="1361018"/>
        </p:xfrm>
        <a:graphic>
          <a:graphicData uri="http://schemas.openxmlformats.org/presentationml/2006/ole">
            <mc:AlternateContent xmlns:mc="http://schemas.openxmlformats.org/markup-compatibility/2006">
              <mc:Choice xmlns:v="urn:schemas-microsoft-com:vml" Requires="v">
                <p:oleObj spid="_x0000_s1240070" name="Equation" r:id="rId4" imgW="647700" imgH="469900" progId="Equation.3">
                  <p:embed/>
                </p:oleObj>
              </mc:Choice>
              <mc:Fallback>
                <p:oleObj name="Equation" r:id="rId4" imgW="6477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616" y="1822450"/>
                        <a:ext cx="1875998" cy="13610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Oval 11"/>
          <p:cNvSpPr/>
          <p:nvPr/>
        </p:nvSpPr>
        <p:spPr bwMode="auto">
          <a:xfrm>
            <a:off x="5571047" y="1168414"/>
            <a:ext cx="2540000" cy="2540000"/>
          </a:xfrm>
          <a:prstGeom prst="ellipse">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Straight Arrow Connector 13"/>
          <p:cNvCxnSpPr/>
          <p:nvPr/>
        </p:nvCxnSpPr>
        <p:spPr bwMode="auto">
          <a:xfrm>
            <a:off x="6841050" y="2421481"/>
            <a:ext cx="745083" cy="1588"/>
          </a:xfrm>
          <a:prstGeom prst="straightConnector1">
            <a:avLst/>
          </a:prstGeom>
          <a:noFill/>
          <a:ln w="12700" cap="flat" cmpd="sng" algn="ctr">
            <a:solidFill>
              <a:schemeClr val="tx1"/>
            </a:solidFill>
            <a:prstDash val="solid"/>
            <a:round/>
            <a:headEnd type="none" w="med" len="med"/>
            <a:tailEnd type="arrow"/>
          </a:ln>
          <a:effectLst/>
        </p:spPr>
      </p:cxnSp>
      <p:sp>
        <p:nvSpPr>
          <p:cNvPr id="15" name="Oval 14"/>
          <p:cNvSpPr/>
          <p:nvPr/>
        </p:nvSpPr>
        <p:spPr bwMode="auto">
          <a:xfrm>
            <a:off x="6112927" y="1659507"/>
            <a:ext cx="1507025" cy="1507025"/>
          </a:xfrm>
          <a:prstGeom prst="ellipse">
            <a:avLst/>
          </a:pr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8" name="Straight Arrow Connector 17"/>
          <p:cNvCxnSpPr/>
          <p:nvPr/>
        </p:nvCxnSpPr>
        <p:spPr bwMode="auto">
          <a:xfrm rot="5400000" flipH="1" flipV="1">
            <a:off x="6649131" y="1586078"/>
            <a:ext cx="1044256" cy="626553"/>
          </a:xfrm>
          <a:prstGeom prst="straightConnector1">
            <a:avLst/>
          </a:prstGeom>
          <a:noFill/>
          <a:ln w="12700" cap="flat" cmpd="sng" algn="ctr">
            <a:solidFill>
              <a:schemeClr val="tx1"/>
            </a:solidFill>
            <a:prstDash val="solid"/>
            <a:round/>
            <a:headEnd type="none" w="med" len="med"/>
            <a:tailEnd type="arrow"/>
          </a:ln>
          <a:effectLst/>
        </p:spPr>
      </p:cxnSp>
      <p:sp>
        <p:nvSpPr>
          <p:cNvPr id="20" name="TextBox 19"/>
          <p:cNvSpPr txBox="1"/>
          <p:nvPr/>
        </p:nvSpPr>
        <p:spPr>
          <a:xfrm>
            <a:off x="7061145" y="2353748"/>
            <a:ext cx="300082" cy="492443"/>
          </a:xfrm>
          <a:prstGeom prst="rect">
            <a:avLst/>
          </a:prstGeom>
          <a:noFill/>
        </p:spPr>
        <p:txBody>
          <a:bodyPr wrap="none" rtlCol="0">
            <a:spAutoFit/>
          </a:bodyPr>
          <a:lstStyle/>
          <a:p>
            <a:r>
              <a:rPr lang="en-US" sz="2600"/>
              <a:t>r</a:t>
            </a:r>
          </a:p>
        </p:txBody>
      </p:sp>
      <p:sp>
        <p:nvSpPr>
          <p:cNvPr id="21" name="TextBox 20"/>
          <p:cNvSpPr txBox="1"/>
          <p:nvPr/>
        </p:nvSpPr>
        <p:spPr>
          <a:xfrm>
            <a:off x="7044212" y="1168415"/>
            <a:ext cx="370101" cy="492443"/>
          </a:xfrm>
          <a:prstGeom prst="rect">
            <a:avLst/>
          </a:prstGeom>
          <a:noFill/>
        </p:spPr>
        <p:txBody>
          <a:bodyPr wrap="none" rtlCol="0">
            <a:spAutoFit/>
          </a:bodyPr>
          <a:lstStyle/>
          <a:p>
            <a:r>
              <a:rPr lang="en-US" sz="2600"/>
              <a:t>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97380" name="Object 4"/>
          <p:cNvGraphicFramePr>
            <a:graphicFrameLocks noChangeAspect="1"/>
          </p:cNvGraphicFramePr>
          <p:nvPr/>
        </p:nvGraphicFramePr>
        <p:xfrm>
          <a:off x="327865" y="3213100"/>
          <a:ext cx="8596006" cy="1917700"/>
        </p:xfrm>
        <a:graphic>
          <a:graphicData uri="http://schemas.openxmlformats.org/presentationml/2006/ole">
            <mc:AlternateContent xmlns:mc="http://schemas.openxmlformats.org/markup-compatibility/2006">
              <mc:Choice xmlns:v="urn:schemas-microsoft-com:vml" Requires="v">
                <p:oleObj spid="_x0000_s1241098" name="Document" r:id="rId4" imgW="6489700" imgH="1447800" progId="Word.Document.12">
                  <p:link updateAutomatic="1"/>
                </p:oleObj>
              </mc:Choice>
              <mc:Fallback>
                <p:oleObj name="Document" r:id="rId4" imgW="64897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865" y="3213100"/>
                        <a:ext cx="8596006"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26</a:t>
            </a:fld>
            <a:endParaRPr lang="en-US"/>
          </a:p>
        </p:txBody>
      </p:sp>
      <p:sp>
        <p:nvSpPr>
          <p:cNvPr id="3" name="TextBox 2"/>
          <p:cNvSpPr txBox="1"/>
          <p:nvPr/>
        </p:nvSpPr>
        <p:spPr>
          <a:xfrm>
            <a:off x="220129" y="135469"/>
            <a:ext cx="8839200" cy="3108544"/>
          </a:xfrm>
          <a:prstGeom prst="rect">
            <a:avLst/>
          </a:prstGeom>
          <a:noFill/>
        </p:spPr>
        <p:txBody>
          <a:bodyPr wrap="square" rtlCol="0">
            <a:spAutoFit/>
          </a:bodyPr>
          <a:lstStyle/>
          <a:p>
            <a:r>
              <a:rPr lang="en-US" sz="2800"/>
              <a:t>Consider these four closed gaussian surfaces, each of which straddles an infinite sheet of constant areal mass density.  </a:t>
            </a:r>
          </a:p>
          <a:p>
            <a:r>
              <a:rPr lang="en-US" sz="2800"/>
              <a:t>The four shapes are </a:t>
            </a:r>
            <a:br>
              <a:rPr lang="en-US" sz="2800"/>
            </a:br>
            <a:r>
              <a:rPr lang="en-US" sz="2800"/>
              <a:t>I: cylinder	   II: cube	III: cylinder	    IV: sphere </a:t>
            </a:r>
          </a:p>
          <a:p>
            <a:r>
              <a:rPr lang="en-US" sz="2800">
                <a:solidFill>
                  <a:schemeClr val="accent2"/>
                </a:solidFill>
              </a:rPr>
              <a:t> For which of these surfaces does gauss's law, </a:t>
            </a:r>
          </a:p>
          <a:p>
            <a:r>
              <a:rPr lang="en-US" sz="2800">
                <a:solidFill>
                  <a:schemeClr val="accent2"/>
                </a:solidFill>
              </a:rPr>
              <a:t>                                        hold ? </a:t>
            </a:r>
          </a:p>
        </p:txBody>
      </p:sp>
      <p:sp>
        <p:nvSpPr>
          <p:cNvPr id="6" name="TextBox 5"/>
          <p:cNvSpPr txBox="1"/>
          <p:nvPr/>
        </p:nvSpPr>
        <p:spPr>
          <a:xfrm>
            <a:off x="0" y="5848302"/>
            <a:ext cx="9144000" cy="1200328"/>
          </a:xfrm>
          <a:prstGeom prst="rect">
            <a:avLst/>
          </a:prstGeom>
          <a:noFill/>
        </p:spPr>
        <p:txBody>
          <a:bodyPr wrap="square" rtlCol="0">
            <a:spAutoFit/>
          </a:bodyPr>
          <a:lstStyle/>
          <a:p>
            <a:pPr marL="457200" indent="-457200">
              <a:buAutoNum type="alphaUcParenR"/>
            </a:pPr>
            <a:r>
              <a:rPr lang="en-US"/>
              <a:t>All    B) I and II only    C)  I and IV only    D) I, II and IV only</a:t>
            </a:r>
          </a:p>
          <a:p>
            <a:pPr marL="457200" indent="-457200"/>
            <a:r>
              <a:rPr lang="en-US"/>
              <a:t>E) Some other combo</a:t>
            </a:r>
          </a:p>
          <a:p>
            <a:endParaRPr lang="en-US"/>
          </a:p>
        </p:txBody>
      </p:sp>
      <p:graphicFrame>
        <p:nvGraphicFramePr>
          <p:cNvPr id="997381" name="Object 5"/>
          <p:cNvGraphicFramePr>
            <a:graphicFrameLocks noChangeAspect="1"/>
          </p:cNvGraphicFramePr>
          <p:nvPr/>
        </p:nvGraphicFramePr>
        <p:xfrm>
          <a:off x="441855" y="2683406"/>
          <a:ext cx="3381375" cy="836612"/>
        </p:xfrm>
        <a:graphic>
          <a:graphicData uri="http://schemas.openxmlformats.org/presentationml/2006/ole">
            <mc:AlternateContent xmlns:mc="http://schemas.openxmlformats.org/markup-compatibility/2006">
              <mc:Choice xmlns:v="urn:schemas-microsoft-com:vml" Requires="v">
                <p:oleObj spid="_x0000_s1241099" name="Equation" r:id="rId6" imgW="1536700" imgH="381000" progId="Equation.3">
                  <p:embed/>
                </p:oleObj>
              </mc:Choice>
              <mc:Fallback>
                <p:oleObj name="Equation" r:id="rId6" imgW="15367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855" y="2683406"/>
                        <a:ext cx="3381375"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7380" name="Object 4"/>
          <p:cNvGraphicFramePr>
            <a:graphicFrameLocks noChangeAspect="1"/>
          </p:cNvGraphicFramePr>
          <p:nvPr/>
        </p:nvGraphicFramePr>
        <p:xfrm>
          <a:off x="327865" y="3213100"/>
          <a:ext cx="8596006" cy="1917700"/>
        </p:xfrm>
        <a:graphic>
          <a:graphicData uri="http://schemas.openxmlformats.org/presentationml/2006/ole">
            <mc:AlternateContent xmlns:mc="http://schemas.openxmlformats.org/markup-compatibility/2006">
              <mc:Choice xmlns:v="urn:schemas-microsoft-com:vml" Requires="v">
                <p:oleObj spid="_x0000_s1257480" name="Document" r:id="rId4" imgW="6489700" imgH="1447800" progId="Word.Document.12">
                  <p:link updateAutomatic="1"/>
                </p:oleObj>
              </mc:Choice>
              <mc:Fallback>
                <p:oleObj name="Document" r:id="rId4" imgW="6489700" imgH="14478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865" y="3213100"/>
                        <a:ext cx="8596006"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27</a:t>
            </a:fld>
            <a:endParaRPr lang="en-US">
              <a:solidFill>
                <a:srgbClr val="000000"/>
              </a:solidFill>
            </a:endParaRPr>
          </a:p>
        </p:txBody>
      </p:sp>
      <p:sp>
        <p:nvSpPr>
          <p:cNvPr id="3" name="TextBox 2"/>
          <p:cNvSpPr txBox="1"/>
          <p:nvPr/>
        </p:nvSpPr>
        <p:spPr>
          <a:xfrm>
            <a:off x="220129" y="135469"/>
            <a:ext cx="8839200" cy="3108544"/>
          </a:xfrm>
          <a:prstGeom prst="rect">
            <a:avLst/>
          </a:prstGeom>
          <a:noFill/>
        </p:spPr>
        <p:txBody>
          <a:bodyPr wrap="square" rtlCol="0">
            <a:spAutoFit/>
          </a:bodyPr>
          <a:lstStyle/>
          <a:p>
            <a:r>
              <a:rPr lang="en-US" sz="2800">
                <a:solidFill>
                  <a:srgbClr val="000000"/>
                </a:solidFill>
              </a:rPr>
              <a:t>Consider these four closed gaussian surfaces, each of which straddles an infinite sheet of constant areal mass density.  </a:t>
            </a:r>
          </a:p>
          <a:p>
            <a:r>
              <a:rPr lang="en-US" sz="2800">
                <a:solidFill>
                  <a:srgbClr val="000000"/>
                </a:solidFill>
              </a:rPr>
              <a:t>The four shapes are </a:t>
            </a:r>
            <a:br>
              <a:rPr lang="en-US" sz="2800">
                <a:solidFill>
                  <a:srgbClr val="000000"/>
                </a:solidFill>
              </a:rPr>
            </a:br>
            <a:r>
              <a:rPr lang="en-US" sz="2800">
                <a:solidFill>
                  <a:srgbClr val="000000"/>
                </a:solidFill>
              </a:rPr>
              <a:t>I: cylinder	   II: cube	III: cylinder	    IV: sphere </a:t>
            </a:r>
          </a:p>
          <a:p>
            <a:r>
              <a:rPr lang="en-US" sz="2800">
                <a:solidFill>
                  <a:srgbClr val="000000"/>
                </a:solidFill>
              </a:rPr>
              <a:t> </a:t>
            </a:r>
            <a:r>
              <a:rPr lang="en-US" sz="2800">
                <a:solidFill>
                  <a:srgbClr val="333399"/>
                </a:solidFill>
              </a:rPr>
              <a:t>For which of these surfaces does gauss's law, </a:t>
            </a:r>
          </a:p>
          <a:p>
            <a:r>
              <a:rPr lang="en-US" sz="2800">
                <a:solidFill>
                  <a:srgbClr val="333399"/>
                </a:solidFill>
              </a:rPr>
              <a:t>                                   help us find g near the surface?? </a:t>
            </a:r>
          </a:p>
        </p:txBody>
      </p:sp>
      <p:sp>
        <p:nvSpPr>
          <p:cNvPr id="6" name="TextBox 5"/>
          <p:cNvSpPr txBox="1"/>
          <p:nvPr/>
        </p:nvSpPr>
        <p:spPr>
          <a:xfrm>
            <a:off x="0" y="5848302"/>
            <a:ext cx="9144000" cy="1200328"/>
          </a:xfrm>
          <a:prstGeom prst="rect">
            <a:avLst/>
          </a:prstGeom>
          <a:noFill/>
        </p:spPr>
        <p:txBody>
          <a:bodyPr wrap="square" rtlCol="0">
            <a:spAutoFit/>
          </a:bodyPr>
          <a:lstStyle/>
          <a:p>
            <a:pPr marL="457200" indent="-457200">
              <a:buFontTx/>
              <a:buAutoNum type="alphaUcParenR"/>
            </a:pPr>
            <a:r>
              <a:rPr lang="en-US">
                <a:solidFill>
                  <a:srgbClr val="000000"/>
                </a:solidFill>
              </a:rPr>
              <a:t>All    B) I and II only    C)  I and IV only    D) I, II and IV only</a:t>
            </a:r>
          </a:p>
          <a:p>
            <a:pPr marL="457200" indent="-457200"/>
            <a:r>
              <a:rPr lang="en-US">
                <a:solidFill>
                  <a:srgbClr val="000000"/>
                </a:solidFill>
              </a:rPr>
              <a:t>E) Some other combo</a:t>
            </a:r>
          </a:p>
          <a:p>
            <a:endParaRPr lang="en-US">
              <a:solidFill>
                <a:srgbClr val="000000"/>
              </a:solidFill>
            </a:endParaRPr>
          </a:p>
        </p:txBody>
      </p:sp>
      <p:graphicFrame>
        <p:nvGraphicFramePr>
          <p:cNvPr id="997381" name="Object 5"/>
          <p:cNvGraphicFramePr>
            <a:graphicFrameLocks noChangeAspect="1"/>
          </p:cNvGraphicFramePr>
          <p:nvPr/>
        </p:nvGraphicFramePr>
        <p:xfrm>
          <a:off x="204793" y="2683406"/>
          <a:ext cx="3381375" cy="836612"/>
        </p:xfrm>
        <a:graphic>
          <a:graphicData uri="http://schemas.openxmlformats.org/presentationml/2006/ole">
            <mc:AlternateContent xmlns:mc="http://schemas.openxmlformats.org/markup-compatibility/2006">
              <mc:Choice xmlns:v="urn:schemas-microsoft-com:vml" Requires="v">
                <p:oleObj spid="_x0000_s1257481" name="Equation" r:id="rId6" imgW="1536700" imgH="381000" progId="Equation.3">
                  <p:embed/>
                </p:oleObj>
              </mc:Choice>
              <mc:Fallback>
                <p:oleObj name="Equation" r:id="rId6" imgW="15367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793" y="2683406"/>
                        <a:ext cx="3381375"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078850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85468" y="6397622"/>
            <a:ext cx="2133600" cy="476250"/>
          </a:xfrm>
        </p:spPr>
        <p:txBody>
          <a:bodyPr/>
          <a:lstStyle/>
          <a:p>
            <a:pPr>
              <a:defRPr/>
            </a:pPr>
            <a:fld id="{28E9A3FF-79B7-504C-B659-7D19FB5634D4}" type="slidenum">
              <a:rPr lang="en-US" smtClean="0">
                <a:solidFill>
                  <a:srgbClr val="000000"/>
                </a:solidFill>
              </a:rPr>
              <a:pPr>
                <a:defRPr/>
              </a:pPr>
              <a:t>28</a:t>
            </a:fld>
            <a:endParaRPr lang="en-US">
              <a:solidFill>
                <a:srgbClr val="000000"/>
              </a:solidFill>
            </a:endParaRPr>
          </a:p>
        </p:txBody>
      </p:sp>
      <p:pic>
        <p:nvPicPr>
          <p:cNvPr id="5" name="Picture 4"/>
          <p:cNvPicPr>
            <a:picLocks noChangeAspect="1"/>
          </p:cNvPicPr>
          <p:nvPr/>
        </p:nvPicPr>
        <p:blipFill>
          <a:blip r:embed="rId3"/>
          <a:stretch>
            <a:fillRect/>
          </a:stretch>
        </p:blipFill>
        <p:spPr>
          <a:xfrm>
            <a:off x="1917703" y="1858415"/>
            <a:ext cx="5003800" cy="5003800"/>
          </a:xfrm>
          <a:prstGeom prst="rect">
            <a:avLst/>
          </a:prstGeom>
        </p:spPr>
      </p:pic>
      <p:pic>
        <p:nvPicPr>
          <p:cNvPr id="6" name="Picture 5"/>
          <p:cNvPicPr>
            <a:picLocks noChangeAspect="1"/>
          </p:cNvPicPr>
          <p:nvPr/>
        </p:nvPicPr>
        <p:blipFill>
          <a:blip r:embed="rId4"/>
          <a:stretch>
            <a:fillRect/>
          </a:stretch>
        </p:blipFill>
        <p:spPr>
          <a:xfrm>
            <a:off x="2781297" y="1871139"/>
            <a:ext cx="3873500" cy="2527300"/>
          </a:xfrm>
          <a:prstGeom prst="rect">
            <a:avLst/>
          </a:prstGeom>
        </p:spPr>
      </p:pic>
      <p:pic>
        <p:nvPicPr>
          <p:cNvPr id="7" name="Picture 6"/>
          <p:cNvPicPr>
            <a:picLocks noChangeAspect="1"/>
          </p:cNvPicPr>
          <p:nvPr/>
        </p:nvPicPr>
        <p:blipFill>
          <a:blip r:embed="rId5"/>
          <a:stretch>
            <a:fillRect/>
          </a:stretch>
        </p:blipFill>
        <p:spPr>
          <a:xfrm>
            <a:off x="4123262" y="833962"/>
            <a:ext cx="1562100" cy="1790700"/>
          </a:xfrm>
          <a:prstGeom prst="rect">
            <a:avLst/>
          </a:prstGeom>
        </p:spPr>
      </p:pic>
      <p:sp>
        <p:nvSpPr>
          <p:cNvPr id="8" name="TextBox 7"/>
          <p:cNvSpPr txBox="1"/>
          <p:nvPr/>
        </p:nvSpPr>
        <p:spPr>
          <a:xfrm>
            <a:off x="-16907" y="50813"/>
            <a:ext cx="6790241" cy="1384995"/>
          </a:xfrm>
          <a:prstGeom prst="rect">
            <a:avLst/>
          </a:prstGeom>
          <a:noFill/>
        </p:spPr>
        <p:txBody>
          <a:bodyPr wrap="square" rtlCol="0">
            <a:spAutoFit/>
          </a:bodyPr>
          <a:lstStyle/>
          <a:p>
            <a:r>
              <a:rPr lang="en-US" sz="2800" dirty="0">
                <a:solidFill>
                  <a:srgbClr val="000000"/>
                </a:solidFill>
              </a:rPr>
              <a:t>The next 2 clicker questions involve finding the area of a little square of area on the surface of a </a:t>
            </a:r>
            <a:r>
              <a:rPr lang="en-US" sz="2800" dirty="0" smtClean="0">
                <a:solidFill>
                  <a:srgbClr val="000000"/>
                </a:solidFill>
              </a:rPr>
              <a:t>square…</a:t>
            </a:r>
            <a:endParaRPr lang="en-US" sz="2800" dirty="0">
              <a:solidFill>
                <a:srgbClr val="000000"/>
              </a:solidFill>
            </a:endParaRPr>
          </a:p>
        </p:txBody>
      </p:sp>
      <p:pic>
        <p:nvPicPr>
          <p:cNvPr id="9" name="Picture 8"/>
          <p:cNvPicPr>
            <a:picLocks noChangeAspect="1"/>
          </p:cNvPicPr>
          <p:nvPr/>
        </p:nvPicPr>
        <p:blipFill>
          <a:blip r:embed="rId6"/>
          <a:stretch>
            <a:fillRect/>
          </a:stretch>
        </p:blipFill>
        <p:spPr>
          <a:xfrm>
            <a:off x="5278970" y="397934"/>
            <a:ext cx="3543300" cy="2946400"/>
          </a:xfrm>
          <a:prstGeom prst="rect">
            <a:avLst/>
          </a:prstGeom>
        </p:spPr>
      </p:pic>
    </p:spTree>
    <p:extLst>
      <p:ext uri="{BB962C8B-B14F-4D97-AF65-F5344CB8AC3E}">
        <p14:creationId xmlns:p14="http://schemas.microsoft.com/office/powerpoint/2010/main" val="510089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29</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3090312" y="999064"/>
            <a:ext cx="5626100" cy="5842000"/>
          </a:xfrm>
          <a:prstGeom prst="rect">
            <a:avLst/>
          </a:prstGeom>
        </p:spPr>
      </p:pic>
      <p:sp>
        <p:nvSpPr>
          <p:cNvPr id="4" name="TextBox 3"/>
          <p:cNvSpPr txBox="1"/>
          <p:nvPr/>
        </p:nvSpPr>
        <p:spPr>
          <a:xfrm>
            <a:off x="0" y="50803"/>
            <a:ext cx="8534400" cy="954107"/>
          </a:xfrm>
          <a:prstGeom prst="rect">
            <a:avLst/>
          </a:prstGeom>
          <a:noFill/>
        </p:spPr>
        <p:txBody>
          <a:bodyPr wrap="square" rtlCol="0">
            <a:spAutoFit/>
          </a:bodyPr>
          <a:lstStyle/>
          <a:p>
            <a:r>
              <a:rPr lang="en-US" sz="2800" dirty="0">
                <a:solidFill>
                  <a:srgbClr val="000000"/>
                </a:solidFill>
              </a:rPr>
              <a:t>What is the length of the highlighted edge (side 1) </a:t>
            </a:r>
            <a:r>
              <a:rPr lang="en-US" sz="2800" dirty="0" smtClean="0">
                <a:solidFill>
                  <a:srgbClr val="000000"/>
                </a:solidFill>
              </a:rPr>
              <a:t/>
            </a:r>
            <a:br>
              <a:rPr lang="en-US" sz="2800" dirty="0" smtClean="0">
                <a:solidFill>
                  <a:srgbClr val="000000"/>
                </a:solidFill>
              </a:rPr>
            </a:br>
            <a:r>
              <a:rPr lang="en-US" sz="2800" dirty="0" smtClean="0">
                <a:solidFill>
                  <a:srgbClr val="000000"/>
                </a:solidFill>
              </a:rPr>
              <a:t>of </a:t>
            </a:r>
            <a:r>
              <a:rPr lang="en-US" sz="2800" dirty="0">
                <a:solidFill>
                  <a:srgbClr val="000000"/>
                </a:solidFill>
              </a:rPr>
              <a:t>this area on the surface of a sphere of radius r’?</a:t>
            </a:r>
          </a:p>
        </p:txBody>
      </p:sp>
      <p:pic>
        <p:nvPicPr>
          <p:cNvPr id="6" name="Picture 5"/>
          <p:cNvPicPr>
            <a:picLocks noChangeAspect="1"/>
          </p:cNvPicPr>
          <p:nvPr/>
        </p:nvPicPr>
        <p:blipFill>
          <a:blip r:embed="rId4"/>
          <a:stretch>
            <a:fillRect/>
          </a:stretch>
        </p:blipFill>
        <p:spPr>
          <a:xfrm>
            <a:off x="5812367" y="2260597"/>
            <a:ext cx="127000" cy="2540000"/>
          </a:xfrm>
          <a:prstGeom prst="rect">
            <a:avLst/>
          </a:prstGeom>
        </p:spPr>
      </p:pic>
      <p:pic>
        <p:nvPicPr>
          <p:cNvPr id="7" name="Picture 6"/>
          <p:cNvPicPr>
            <a:picLocks noChangeAspect="1"/>
          </p:cNvPicPr>
          <p:nvPr/>
        </p:nvPicPr>
        <p:blipFill>
          <a:blip r:embed="rId5"/>
          <a:stretch>
            <a:fillRect/>
          </a:stretch>
        </p:blipFill>
        <p:spPr>
          <a:xfrm>
            <a:off x="5414433" y="2324097"/>
            <a:ext cx="1993900" cy="774700"/>
          </a:xfrm>
          <a:prstGeom prst="rect">
            <a:avLst/>
          </a:prstGeom>
        </p:spPr>
      </p:pic>
      <p:sp>
        <p:nvSpPr>
          <p:cNvPr id="8" name="TextBox 7"/>
          <p:cNvSpPr txBox="1"/>
          <p:nvPr/>
        </p:nvSpPr>
        <p:spPr>
          <a:xfrm>
            <a:off x="7061200" y="2133599"/>
            <a:ext cx="650514" cy="523220"/>
          </a:xfrm>
          <a:prstGeom prst="rect">
            <a:avLst/>
          </a:prstGeom>
          <a:noFill/>
        </p:spPr>
        <p:txBody>
          <a:bodyPr wrap="none" rtlCol="0">
            <a:spAutoFit/>
          </a:bodyPr>
          <a:lstStyle/>
          <a:p>
            <a:r>
              <a:rPr lang="en-US" sz="2800" dirty="0" err="1">
                <a:solidFill>
                  <a:srgbClr val="000000"/>
                </a:solidFill>
              </a:rPr>
              <a:t>d</a:t>
            </a:r>
            <a:r>
              <a:rPr lang="en-US" sz="2800" dirty="0" err="1" smtClean="0">
                <a:solidFill>
                  <a:srgbClr val="000000"/>
                </a:solidFill>
              </a:rPr>
              <a:t>θ</a:t>
            </a:r>
            <a:r>
              <a:rPr lang="en-US" sz="2800" dirty="0" smtClean="0">
                <a:solidFill>
                  <a:srgbClr val="000000"/>
                </a:solidFill>
              </a:rPr>
              <a:t>’</a:t>
            </a:r>
            <a:endParaRPr lang="en-US" sz="2800" dirty="0">
              <a:solidFill>
                <a:srgbClr val="000000"/>
              </a:solidFill>
            </a:endParaRPr>
          </a:p>
        </p:txBody>
      </p:sp>
      <p:sp>
        <p:nvSpPr>
          <p:cNvPr id="9" name="TextBox 8"/>
          <p:cNvSpPr txBox="1"/>
          <p:nvPr/>
        </p:nvSpPr>
        <p:spPr>
          <a:xfrm>
            <a:off x="5638796" y="1473199"/>
            <a:ext cx="483952" cy="523220"/>
          </a:xfrm>
          <a:prstGeom prst="rect">
            <a:avLst/>
          </a:prstGeom>
          <a:noFill/>
        </p:spPr>
        <p:txBody>
          <a:bodyPr wrap="none" rtlCol="0">
            <a:spAutoFit/>
          </a:bodyPr>
          <a:lstStyle/>
          <a:p>
            <a:r>
              <a:rPr lang="en-US" sz="2800" dirty="0" err="1" smtClean="0">
                <a:solidFill>
                  <a:srgbClr val="000000"/>
                </a:solidFill>
              </a:rPr>
              <a:t>φ</a:t>
            </a:r>
            <a:r>
              <a:rPr lang="en-US" sz="2800" dirty="0" smtClean="0">
                <a:solidFill>
                  <a:srgbClr val="000000"/>
                </a:solidFill>
              </a:rPr>
              <a:t>’</a:t>
            </a:r>
            <a:endParaRPr lang="en-US" sz="2800" dirty="0">
              <a:solidFill>
                <a:srgbClr val="000000"/>
              </a:solidFill>
            </a:endParaRPr>
          </a:p>
        </p:txBody>
      </p:sp>
      <p:sp>
        <p:nvSpPr>
          <p:cNvPr id="10" name="TextBox 9"/>
          <p:cNvSpPr txBox="1"/>
          <p:nvPr/>
        </p:nvSpPr>
        <p:spPr>
          <a:xfrm>
            <a:off x="423334" y="2133599"/>
            <a:ext cx="2274982" cy="2677656"/>
          </a:xfrm>
          <a:prstGeom prst="rect">
            <a:avLst/>
          </a:prstGeom>
          <a:noFill/>
        </p:spPr>
        <p:txBody>
          <a:bodyPr wrap="none" rtlCol="0">
            <a:spAutoFit/>
          </a:bodyPr>
          <a:lstStyle/>
          <a:p>
            <a:pPr marL="514350" indent="-514350">
              <a:buFontTx/>
              <a:buAutoNum type="alphaUcParenR"/>
            </a:pPr>
            <a:r>
              <a:rPr lang="en-US" sz="2800" dirty="0" err="1">
                <a:solidFill>
                  <a:srgbClr val="000000"/>
                </a:solidFill>
              </a:rPr>
              <a:t>d</a:t>
            </a:r>
            <a:r>
              <a:rPr lang="en-US" sz="2800" dirty="0" err="1" smtClean="0">
                <a:solidFill>
                  <a:srgbClr val="000000"/>
                </a:solidFill>
              </a:rPr>
              <a:t>θ</a:t>
            </a:r>
            <a:r>
              <a:rPr lang="en-US" sz="2800" dirty="0" smtClean="0">
                <a:solidFill>
                  <a:srgbClr val="000000"/>
                </a:solidFill>
              </a:rPr>
              <a:t>’</a:t>
            </a:r>
          </a:p>
          <a:p>
            <a:pPr marL="514350" indent="-514350">
              <a:buFontTx/>
              <a:buAutoNum type="alphaUcParenR"/>
            </a:pPr>
            <a:r>
              <a:rPr lang="en-US" sz="2800" dirty="0" err="1">
                <a:solidFill>
                  <a:srgbClr val="000000"/>
                </a:solidFill>
              </a:rPr>
              <a:t>dφ</a:t>
            </a:r>
            <a:r>
              <a:rPr lang="en-US" sz="2800" dirty="0">
                <a:solidFill>
                  <a:srgbClr val="000000"/>
                </a:solidFill>
              </a:rPr>
              <a:t>’</a:t>
            </a:r>
          </a:p>
          <a:p>
            <a:pPr marL="514350" indent="-514350">
              <a:buFontTx/>
              <a:buAutoNum type="alphaUcParenR"/>
            </a:pPr>
            <a:r>
              <a:rPr lang="en-US" sz="2800" dirty="0" err="1" smtClean="0">
                <a:solidFill>
                  <a:srgbClr val="000000"/>
                </a:solidFill>
              </a:rPr>
              <a:t>r’dθ</a:t>
            </a:r>
            <a:r>
              <a:rPr lang="en-US" sz="2800" dirty="0">
                <a:solidFill>
                  <a:srgbClr val="000000"/>
                </a:solidFill>
              </a:rPr>
              <a:t>’</a:t>
            </a:r>
          </a:p>
          <a:p>
            <a:pPr marL="514350" indent="-514350">
              <a:buFontTx/>
              <a:buAutoNum type="alphaUcParenR"/>
            </a:pPr>
            <a:r>
              <a:rPr lang="en-US" sz="2800" dirty="0" err="1">
                <a:solidFill>
                  <a:srgbClr val="000000"/>
                </a:solidFill>
              </a:rPr>
              <a:t>r</a:t>
            </a:r>
            <a:r>
              <a:rPr lang="en-US" sz="2800" dirty="0" err="1" smtClean="0">
                <a:solidFill>
                  <a:srgbClr val="000000"/>
                </a:solidFill>
              </a:rPr>
              <a:t>’dφ</a:t>
            </a:r>
            <a:r>
              <a:rPr lang="en-US" sz="2800" dirty="0">
                <a:solidFill>
                  <a:srgbClr val="000000"/>
                </a:solidFill>
              </a:rPr>
              <a:t>’</a:t>
            </a:r>
          </a:p>
          <a:p>
            <a:pPr marL="514350" indent="-514350">
              <a:buFontTx/>
              <a:buAutoNum type="alphaUcParenR"/>
            </a:pPr>
            <a:r>
              <a:rPr lang="en-US" sz="2800" dirty="0" smtClean="0">
                <a:solidFill>
                  <a:srgbClr val="000000"/>
                </a:solidFill>
              </a:rPr>
              <a:t>r’</a:t>
            </a:r>
            <a:r>
              <a:rPr lang="en-US" sz="2800" dirty="0">
                <a:solidFill>
                  <a:srgbClr val="000000"/>
                </a:solidFill>
              </a:rPr>
              <a:t> </a:t>
            </a:r>
            <a:r>
              <a:rPr lang="en-US" sz="2800" dirty="0" err="1" smtClean="0">
                <a:solidFill>
                  <a:srgbClr val="000000"/>
                </a:solidFill>
              </a:rPr>
              <a:t>sinθ</a:t>
            </a:r>
            <a:r>
              <a:rPr lang="en-US" sz="2800" dirty="0" smtClean="0">
                <a:solidFill>
                  <a:srgbClr val="000000"/>
                </a:solidFill>
              </a:rPr>
              <a:t>’ </a:t>
            </a:r>
            <a:r>
              <a:rPr lang="en-US" sz="2800" dirty="0" err="1" smtClean="0">
                <a:solidFill>
                  <a:srgbClr val="000000"/>
                </a:solidFill>
              </a:rPr>
              <a:t>dθ</a:t>
            </a:r>
            <a:r>
              <a:rPr lang="en-US" sz="2800" dirty="0" smtClean="0">
                <a:solidFill>
                  <a:srgbClr val="000000"/>
                </a:solidFill>
              </a:rPr>
              <a:t>’</a:t>
            </a:r>
            <a:endParaRPr lang="en-US" sz="2800" dirty="0">
              <a:solidFill>
                <a:srgbClr val="000000"/>
              </a:solidFill>
            </a:endParaRPr>
          </a:p>
          <a:p>
            <a:pPr marL="514350" indent="-514350">
              <a:buFontTx/>
              <a:buAutoNum type="alphaUcParenR"/>
            </a:pPr>
            <a:endParaRPr lang="en-US" sz="2800" dirty="0" smtClean="0">
              <a:solidFill>
                <a:srgbClr val="000000"/>
              </a:solidFill>
            </a:endParaRPr>
          </a:p>
        </p:txBody>
      </p:sp>
      <p:sp>
        <p:nvSpPr>
          <p:cNvPr id="11" name="TextBox 10"/>
          <p:cNvSpPr txBox="1"/>
          <p:nvPr/>
        </p:nvSpPr>
        <p:spPr>
          <a:xfrm>
            <a:off x="5012267" y="1083735"/>
            <a:ext cx="1879600" cy="523220"/>
          </a:xfrm>
          <a:prstGeom prst="rect">
            <a:avLst/>
          </a:prstGeom>
          <a:noFill/>
        </p:spPr>
        <p:txBody>
          <a:bodyPr wrap="square" rtlCol="0">
            <a:spAutoFit/>
          </a:bodyPr>
          <a:lstStyle/>
          <a:p>
            <a:r>
              <a:rPr lang="en-US" sz="2800" dirty="0" smtClean="0">
                <a:solidFill>
                  <a:srgbClr val="000000"/>
                </a:solidFill>
              </a:rPr>
              <a:t>Side View</a:t>
            </a:r>
            <a:endParaRPr lang="en-US" sz="2800" dirty="0">
              <a:solidFill>
                <a:srgbClr val="000000"/>
              </a:solidFill>
            </a:endParaRPr>
          </a:p>
        </p:txBody>
      </p:sp>
      <p:pic>
        <p:nvPicPr>
          <p:cNvPr id="12" name="Picture 11"/>
          <p:cNvPicPr>
            <a:picLocks noChangeAspect="1"/>
          </p:cNvPicPr>
          <p:nvPr/>
        </p:nvPicPr>
        <p:blipFill>
          <a:blip r:embed="rId6"/>
          <a:stretch>
            <a:fillRect/>
          </a:stretch>
        </p:blipFill>
        <p:spPr>
          <a:xfrm>
            <a:off x="3721099" y="2772829"/>
            <a:ext cx="4241800" cy="4089400"/>
          </a:xfrm>
          <a:prstGeom prst="rect">
            <a:avLst/>
          </a:prstGeom>
        </p:spPr>
      </p:pic>
    </p:spTree>
    <p:extLst>
      <p:ext uri="{BB962C8B-B14F-4D97-AF65-F5344CB8AC3E}">
        <p14:creationId xmlns:p14="http://schemas.microsoft.com/office/powerpoint/2010/main" val="19541065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a:t>
            </a:fld>
            <a:endParaRPr lang="en-US"/>
          </a:p>
        </p:txBody>
      </p:sp>
      <p:sp>
        <p:nvSpPr>
          <p:cNvPr id="3" name="Oval 2"/>
          <p:cNvSpPr/>
          <p:nvPr/>
        </p:nvSpPr>
        <p:spPr bwMode="auto">
          <a:xfrm>
            <a:off x="220146" y="2082805"/>
            <a:ext cx="762000" cy="7620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4" name="Oval 3"/>
          <p:cNvSpPr/>
          <p:nvPr/>
        </p:nvSpPr>
        <p:spPr bwMode="auto">
          <a:xfrm>
            <a:off x="2218279" y="304804"/>
            <a:ext cx="880534" cy="880534"/>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287879" y="2201337"/>
            <a:ext cx="616909" cy="523220"/>
          </a:xfrm>
          <a:prstGeom prst="rect">
            <a:avLst/>
          </a:prstGeom>
          <a:noFill/>
        </p:spPr>
        <p:txBody>
          <a:bodyPr wrap="none" rtlCol="0">
            <a:spAutoFit/>
          </a:bodyPr>
          <a:lstStyle/>
          <a:p>
            <a:r>
              <a:rPr lang="en-US" sz="2800"/>
              <a:t>M</a:t>
            </a:r>
            <a:r>
              <a:rPr lang="en-US" sz="2800" baseline="-25000"/>
              <a:t>1</a:t>
            </a:r>
          </a:p>
        </p:txBody>
      </p:sp>
      <p:sp>
        <p:nvSpPr>
          <p:cNvPr id="6" name="TextBox 5"/>
          <p:cNvSpPr txBox="1"/>
          <p:nvPr/>
        </p:nvSpPr>
        <p:spPr>
          <a:xfrm>
            <a:off x="2353746" y="457205"/>
            <a:ext cx="616909" cy="523220"/>
          </a:xfrm>
          <a:prstGeom prst="rect">
            <a:avLst/>
          </a:prstGeom>
          <a:noFill/>
        </p:spPr>
        <p:txBody>
          <a:bodyPr wrap="square" rtlCol="0">
            <a:spAutoFit/>
          </a:bodyPr>
          <a:lstStyle/>
          <a:p>
            <a:r>
              <a:rPr lang="en-US" sz="2800"/>
              <a:t>M</a:t>
            </a:r>
            <a:r>
              <a:rPr lang="en-US" sz="2800" baseline="-25000"/>
              <a:t>2</a:t>
            </a:r>
          </a:p>
        </p:txBody>
      </p:sp>
      <p:cxnSp>
        <p:nvCxnSpPr>
          <p:cNvPr id="8" name="Straight Arrow Connector 7"/>
          <p:cNvCxnSpPr/>
          <p:nvPr/>
        </p:nvCxnSpPr>
        <p:spPr bwMode="auto">
          <a:xfrm flipV="1">
            <a:off x="745079" y="965204"/>
            <a:ext cx="1490133" cy="1354667"/>
          </a:xfrm>
          <a:prstGeom prst="straightConnector1">
            <a:avLst/>
          </a:prstGeom>
          <a:noFill/>
          <a:ln w="38100" cap="flat" cmpd="sng" algn="ctr">
            <a:solidFill>
              <a:schemeClr val="tx1"/>
            </a:solidFill>
            <a:prstDash val="solid"/>
            <a:round/>
            <a:headEnd type="none" w="med" len="med"/>
            <a:tailEnd type="arrow"/>
          </a:ln>
          <a:effectLst/>
        </p:spPr>
      </p:cxnSp>
      <p:sp>
        <p:nvSpPr>
          <p:cNvPr id="9" name="TextBox 8"/>
          <p:cNvSpPr txBox="1"/>
          <p:nvPr/>
        </p:nvSpPr>
        <p:spPr>
          <a:xfrm>
            <a:off x="1016012" y="1371604"/>
            <a:ext cx="325730" cy="523220"/>
          </a:xfrm>
          <a:prstGeom prst="rect">
            <a:avLst/>
          </a:prstGeom>
          <a:noFill/>
        </p:spPr>
        <p:txBody>
          <a:bodyPr wrap="none" rtlCol="0">
            <a:spAutoFit/>
          </a:bodyPr>
          <a:lstStyle/>
          <a:p>
            <a:r>
              <a:rPr lang="en-US" sz="2800" b="1"/>
              <a:t>r</a:t>
            </a:r>
          </a:p>
        </p:txBody>
      </p:sp>
      <p:sp>
        <p:nvSpPr>
          <p:cNvPr id="10" name="TextBox 9"/>
          <p:cNvSpPr txBox="1"/>
          <p:nvPr/>
        </p:nvSpPr>
        <p:spPr>
          <a:xfrm>
            <a:off x="3488267" y="220138"/>
            <a:ext cx="5401733" cy="1384995"/>
          </a:xfrm>
          <a:prstGeom prst="rect">
            <a:avLst/>
          </a:prstGeom>
          <a:noFill/>
        </p:spPr>
        <p:txBody>
          <a:bodyPr wrap="square" rtlCol="0">
            <a:spAutoFit/>
          </a:bodyPr>
          <a:lstStyle/>
          <a:p>
            <a:r>
              <a:rPr lang="en-US" sz="2800"/>
              <a:t>What is the force of gravity on (pointlike) M</a:t>
            </a:r>
            <a:r>
              <a:rPr lang="en-US" sz="2800" baseline="-25000"/>
              <a:t>2  </a:t>
            </a:r>
            <a:r>
              <a:rPr lang="en-US" sz="2800"/>
              <a:t>caused by (pointlike)  M</a:t>
            </a:r>
            <a:r>
              <a:rPr lang="en-US" sz="2800" baseline="-25000"/>
              <a:t>1</a:t>
            </a:r>
            <a:r>
              <a:rPr lang="en-US" sz="2800"/>
              <a:t> ? </a:t>
            </a:r>
          </a:p>
        </p:txBody>
      </p:sp>
      <p:graphicFrame>
        <p:nvGraphicFramePr>
          <p:cNvPr id="1183746" name="Object 2"/>
          <p:cNvGraphicFramePr>
            <a:graphicFrameLocks noChangeAspect="1"/>
          </p:cNvGraphicFramePr>
          <p:nvPr/>
        </p:nvGraphicFramePr>
        <p:xfrm>
          <a:off x="1615021" y="1972204"/>
          <a:ext cx="6208179" cy="3740549"/>
        </p:xfrm>
        <a:graphic>
          <a:graphicData uri="http://schemas.openxmlformats.org/presentationml/2006/ole">
            <mc:AlternateContent xmlns:mc="http://schemas.openxmlformats.org/markup-compatibility/2006">
              <mc:Choice xmlns:v="urn:schemas-microsoft-com:vml" Requires="v">
                <p:oleObj spid="_x0000_s1183771" name="Equation" r:id="rId4" imgW="2997200" imgH="1803400" progId="Equation.3">
                  <p:embed/>
                </p:oleObj>
              </mc:Choice>
              <mc:Fallback>
                <p:oleObj name="Equation" r:id="rId4" imgW="2997200" imgH="1803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5021" y="1972204"/>
                        <a:ext cx="6208179" cy="37405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539067" y="1828800"/>
            <a:ext cx="184666" cy="523220"/>
          </a:xfrm>
          <a:prstGeom prst="rect">
            <a:avLst/>
          </a:prstGeom>
          <a:noFill/>
        </p:spPr>
        <p:txBody>
          <a:bodyPr wrap="none" rtlCol="0">
            <a:spAutoFit/>
          </a:bodyPr>
          <a:lstStyle/>
          <a:p>
            <a:endParaRPr lang="en-US" sz="2800"/>
          </a:p>
        </p:txBody>
      </p:sp>
      <p:sp>
        <p:nvSpPr>
          <p:cNvPr id="13" name="TextBox 12"/>
          <p:cNvSpPr txBox="1"/>
          <p:nvPr/>
        </p:nvSpPr>
        <p:spPr>
          <a:xfrm>
            <a:off x="101607" y="5994406"/>
            <a:ext cx="8669867" cy="830997"/>
          </a:xfrm>
          <a:prstGeom prst="rect">
            <a:avLst/>
          </a:prstGeom>
          <a:noFill/>
        </p:spPr>
        <p:txBody>
          <a:bodyPr wrap="square" rtlCol="0">
            <a:spAutoFit/>
          </a:bodyPr>
          <a:lstStyle/>
          <a:p>
            <a:r>
              <a:rPr lang="en-US" i="1"/>
              <a:t>Challenge question: Can you use your answer to predict the mathematical form of “Gauss’ law for gravity”?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5198539" y="3217487"/>
            <a:ext cx="3352800" cy="3301846"/>
          </a:xfrm>
          <a:prstGeom prst="rect">
            <a:avLst/>
          </a:prstGeom>
        </p:spPr>
      </p:pic>
      <p:sp>
        <p:nvSpPr>
          <p:cNvPr id="2" name="Slide Number Placeholder 1"/>
          <p:cNvSpPr>
            <a:spLocks noGrp="1"/>
          </p:cNvSpPr>
          <p:nvPr>
            <p:ph type="sldNum" sz="quarter" idx="12"/>
          </p:nvPr>
        </p:nvSpPr>
        <p:spPr>
          <a:xfrm>
            <a:off x="6485468" y="6380689"/>
            <a:ext cx="2133600" cy="476250"/>
          </a:xfrm>
        </p:spPr>
        <p:txBody>
          <a:bodyPr/>
          <a:lstStyle/>
          <a:p>
            <a:pPr>
              <a:defRPr/>
            </a:pPr>
            <a:fld id="{28E9A3FF-79B7-504C-B659-7D19FB5634D4}" type="slidenum">
              <a:rPr lang="en-US" smtClean="0">
                <a:solidFill>
                  <a:srgbClr val="000000"/>
                </a:solidFill>
              </a:rPr>
              <a:pPr>
                <a:defRPr/>
              </a:pPr>
              <a:t>30</a:t>
            </a:fld>
            <a:endParaRPr lang="en-US">
              <a:solidFill>
                <a:srgbClr val="000000"/>
              </a:solidFill>
            </a:endParaRPr>
          </a:p>
        </p:txBody>
      </p:sp>
      <p:sp>
        <p:nvSpPr>
          <p:cNvPr id="4" name="TextBox 3"/>
          <p:cNvSpPr txBox="1"/>
          <p:nvPr/>
        </p:nvSpPr>
        <p:spPr>
          <a:xfrm>
            <a:off x="0" y="50803"/>
            <a:ext cx="8534400" cy="954107"/>
          </a:xfrm>
          <a:prstGeom prst="rect">
            <a:avLst/>
          </a:prstGeom>
          <a:noFill/>
        </p:spPr>
        <p:txBody>
          <a:bodyPr wrap="square" rtlCol="0">
            <a:spAutoFit/>
          </a:bodyPr>
          <a:lstStyle/>
          <a:p>
            <a:r>
              <a:rPr lang="en-US" sz="2800" dirty="0">
                <a:solidFill>
                  <a:srgbClr val="000000"/>
                </a:solidFill>
              </a:rPr>
              <a:t>What is the length of the highlighted edge (side </a:t>
            </a:r>
            <a:r>
              <a:rPr lang="en-US" sz="2800" dirty="0" smtClean="0">
                <a:solidFill>
                  <a:srgbClr val="000000"/>
                </a:solidFill>
              </a:rPr>
              <a:t>2) </a:t>
            </a:r>
            <a:br>
              <a:rPr lang="en-US" sz="2800" dirty="0" smtClean="0">
                <a:solidFill>
                  <a:srgbClr val="000000"/>
                </a:solidFill>
              </a:rPr>
            </a:br>
            <a:r>
              <a:rPr lang="en-US" sz="2800" dirty="0" smtClean="0">
                <a:solidFill>
                  <a:srgbClr val="000000"/>
                </a:solidFill>
              </a:rPr>
              <a:t>of </a:t>
            </a:r>
            <a:r>
              <a:rPr lang="en-US" sz="2800" dirty="0">
                <a:solidFill>
                  <a:srgbClr val="000000"/>
                </a:solidFill>
              </a:rPr>
              <a:t>this area on the surface of a sphere of radius r’?</a:t>
            </a:r>
          </a:p>
        </p:txBody>
      </p:sp>
      <p:pic>
        <p:nvPicPr>
          <p:cNvPr id="7" name="Picture 6"/>
          <p:cNvPicPr>
            <a:picLocks noChangeAspect="1"/>
          </p:cNvPicPr>
          <p:nvPr/>
        </p:nvPicPr>
        <p:blipFill>
          <a:blip r:embed="rId4"/>
          <a:stretch>
            <a:fillRect/>
          </a:stretch>
        </p:blipFill>
        <p:spPr>
          <a:xfrm>
            <a:off x="2942216" y="3041300"/>
            <a:ext cx="1629784" cy="633228"/>
          </a:xfrm>
          <a:prstGeom prst="rect">
            <a:avLst/>
          </a:prstGeom>
        </p:spPr>
      </p:pic>
      <p:sp>
        <p:nvSpPr>
          <p:cNvPr id="8" name="TextBox 7"/>
          <p:cNvSpPr txBox="1"/>
          <p:nvPr/>
        </p:nvSpPr>
        <p:spPr>
          <a:xfrm>
            <a:off x="4419652" y="2980249"/>
            <a:ext cx="650514" cy="523220"/>
          </a:xfrm>
          <a:prstGeom prst="rect">
            <a:avLst/>
          </a:prstGeom>
          <a:noFill/>
        </p:spPr>
        <p:txBody>
          <a:bodyPr wrap="none" rtlCol="0">
            <a:spAutoFit/>
          </a:bodyPr>
          <a:lstStyle/>
          <a:p>
            <a:r>
              <a:rPr lang="en-US" sz="2800" dirty="0" err="1">
                <a:solidFill>
                  <a:srgbClr val="000000"/>
                </a:solidFill>
              </a:rPr>
              <a:t>d</a:t>
            </a:r>
            <a:r>
              <a:rPr lang="en-US" sz="2800" dirty="0" err="1" smtClean="0">
                <a:solidFill>
                  <a:srgbClr val="000000"/>
                </a:solidFill>
              </a:rPr>
              <a:t>θ</a:t>
            </a:r>
            <a:r>
              <a:rPr lang="en-US" sz="2800" dirty="0" smtClean="0">
                <a:solidFill>
                  <a:srgbClr val="000000"/>
                </a:solidFill>
              </a:rPr>
              <a:t>’</a:t>
            </a:r>
            <a:endParaRPr lang="en-US" sz="2800" dirty="0">
              <a:solidFill>
                <a:srgbClr val="000000"/>
              </a:solidFill>
            </a:endParaRPr>
          </a:p>
        </p:txBody>
      </p:sp>
      <p:sp>
        <p:nvSpPr>
          <p:cNvPr id="9" name="TextBox 8"/>
          <p:cNvSpPr txBox="1"/>
          <p:nvPr/>
        </p:nvSpPr>
        <p:spPr>
          <a:xfrm>
            <a:off x="2929511" y="2523059"/>
            <a:ext cx="483952" cy="523220"/>
          </a:xfrm>
          <a:prstGeom prst="rect">
            <a:avLst/>
          </a:prstGeom>
          <a:noFill/>
        </p:spPr>
        <p:txBody>
          <a:bodyPr wrap="none" rtlCol="0">
            <a:spAutoFit/>
          </a:bodyPr>
          <a:lstStyle/>
          <a:p>
            <a:r>
              <a:rPr lang="en-US" sz="2800" dirty="0" err="1" smtClean="0">
                <a:solidFill>
                  <a:srgbClr val="000000"/>
                </a:solidFill>
              </a:rPr>
              <a:t>φ</a:t>
            </a:r>
            <a:r>
              <a:rPr lang="en-US" sz="2800" dirty="0" smtClean="0">
                <a:solidFill>
                  <a:srgbClr val="000000"/>
                </a:solidFill>
              </a:rPr>
              <a:t>’</a:t>
            </a:r>
            <a:endParaRPr lang="en-US" sz="2800" dirty="0">
              <a:solidFill>
                <a:srgbClr val="000000"/>
              </a:solidFill>
            </a:endParaRPr>
          </a:p>
        </p:txBody>
      </p:sp>
      <p:sp>
        <p:nvSpPr>
          <p:cNvPr id="10" name="TextBox 9"/>
          <p:cNvSpPr txBox="1"/>
          <p:nvPr/>
        </p:nvSpPr>
        <p:spPr>
          <a:xfrm>
            <a:off x="-16930" y="982128"/>
            <a:ext cx="2313454" cy="2677656"/>
          </a:xfrm>
          <a:prstGeom prst="rect">
            <a:avLst/>
          </a:prstGeom>
          <a:noFill/>
        </p:spPr>
        <p:txBody>
          <a:bodyPr wrap="none" rtlCol="0">
            <a:spAutoFit/>
          </a:bodyPr>
          <a:lstStyle/>
          <a:p>
            <a:pPr marL="514350" indent="-514350">
              <a:buFontTx/>
              <a:buAutoNum type="alphaUcParenR"/>
            </a:pPr>
            <a:r>
              <a:rPr lang="en-US" sz="2800" dirty="0">
                <a:solidFill>
                  <a:srgbClr val="000000"/>
                </a:solidFill>
              </a:rPr>
              <a:t>r’ </a:t>
            </a:r>
            <a:r>
              <a:rPr lang="en-US" sz="2800" dirty="0" err="1">
                <a:solidFill>
                  <a:srgbClr val="000000"/>
                </a:solidFill>
              </a:rPr>
              <a:t>sinθ</a:t>
            </a:r>
            <a:r>
              <a:rPr lang="en-US" sz="2800" dirty="0">
                <a:solidFill>
                  <a:srgbClr val="000000"/>
                </a:solidFill>
              </a:rPr>
              <a:t>’ </a:t>
            </a:r>
            <a:r>
              <a:rPr lang="en-US" sz="2800" dirty="0" err="1">
                <a:solidFill>
                  <a:srgbClr val="000000"/>
                </a:solidFill>
              </a:rPr>
              <a:t>dθ</a:t>
            </a:r>
            <a:r>
              <a:rPr lang="en-US" sz="2800" dirty="0">
                <a:solidFill>
                  <a:srgbClr val="000000"/>
                </a:solidFill>
              </a:rPr>
              <a:t>’</a:t>
            </a:r>
          </a:p>
          <a:p>
            <a:pPr marL="514350" indent="-514350">
              <a:buFontTx/>
              <a:buAutoNum type="alphaUcParenR"/>
            </a:pPr>
            <a:r>
              <a:rPr lang="en-US" sz="2800" dirty="0">
                <a:solidFill>
                  <a:srgbClr val="000000"/>
                </a:solidFill>
              </a:rPr>
              <a:t>r’ </a:t>
            </a:r>
            <a:r>
              <a:rPr lang="en-US" sz="2800" dirty="0" err="1" smtClean="0">
                <a:solidFill>
                  <a:srgbClr val="000000"/>
                </a:solidFill>
              </a:rPr>
              <a:t>sinθ</a:t>
            </a:r>
            <a:r>
              <a:rPr lang="en-US" sz="2800" dirty="0" smtClean="0">
                <a:solidFill>
                  <a:srgbClr val="000000"/>
                </a:solidFill>
              </a:rPr>
              <a:t>’ </a:t>
            </a:r>
            <a:r>
              <a:rPr lang="en-US" sz="2800" dirty="0" err="1" smtClean="0">
                <a:solidFill>
                  <a:srgbClr val="000000"/>
                </a:solidFill>
              </a:rPr>
              <a:t>dφ</a:t>
            </a:r>
            <a:r>
              <a:rPr lang="en-US" sz="2800" dirty="0" smtClean="0">
                <a:solidFill>
                  <a:srgbClr val="000000"/>
                </a:solidFill>
              </a:rPr>
              <a:t>’</a:t>
            </a:r>
          </a:p>
          <a:p>
            <a:pPr marL="514350" indent="-514350">
              <a:buFontTx/>
              <a:buAutoNum type="alphaUcParenR"/>
            </a:pPr>
            <a:r>
              <a:rPr lang="en-US" sz="2800" dirty="0" err="1" smtClean="0">
                <a:solidFill>
                  <a:srgbClr val="000000"/>
                </a:solidFill>
              </a:rPr>
              <a:t>r’dθ</a:t>
            </a:r>
            <a:r>
              <a:rPr lang="en-US" sz="2800" dirty="0">
                <a:solidFill>
                  <a:srgbClr val="000000"/>
                </a:solidFill>
              </a:rPr>
              <a:t>’</a:t>
            </a:r>
          </a:p>
          <a:p>
            <a:pPr marL="514350" indent="-514350">
              <a:buFontTx/>
              <a:buAutoNum type="alphaUcParenR"/>
            </a:pPr>
            <a:r>
              <a:rPr lang="en-US" sz="2800" dirty="0" err="1">
                <a:solidFill>
                  <a:srgbClr val="000000"/>
                </a:solidFill>
              </a:rPr>
              <a:t>r</a:t>
            </a:r>
            <a:r>
              <a:rPr lang="en-US" sz="2800" dirty="0" err="1" smtClean="0">
                <a:solidFill>
                  <a:srgbClr val="000000"/>
                </a:solidFill>
              </a:rPr>
              <a:t>’dφ</a:t>
            </a:r>
            <a:r>
              <a:rPr lang="en-US" sz="2800" dirty="0">
                <a:solidFill>
                  <a:srgbClr val="000000"/>
                </a:solidFill>
              </a:rPr>
              <a:t>’</a:t>
            </a:r>
          </a:p>
          <a:p>
            <a:pPr marL="514350" indent="-514350">
              <a:buFontTx/>
              <a:buAutoNum type="alphaUcParenR"/>
            </a:pPr>
            <a:r>
              <a:rPr lang="en-US" sz="2800" dirty="0" smtClean="0">
                <a:solidFill>
                  <a:srgbClr val="000000"/>
                </a:solidFill>
              </a:rPr>
              <a:t>???</a:t>
            </a:r>
            <a:endParaRPr lang="en-US" sz="2800" dirty="0">
              <a:solidFill>
                <a:srgbClr val="000000"/>
              </a:solidFill>
            </a:endParaRPr>
          </a:p>
          <a:p>
            <a:pPr marL="514350" indent="-514350">
              <a:buFontTx/>
              <a:buAutoNum type="alphaUcParenR"/>
            </a:pPr>
            <a:endParaRPr lang="en-US" sz="2800" dirty="0" smtClean="0">
              <a:solidFill>
                <a:srgbClr val="000000"/>
              </a:solidFill>
            </a:endParaRPr>
          </a:p>
        </p:txBody>
      </p:sp>
      <p:sp>
        <p:nvSpPr>
          <p:cNvPr id="11" name="TextBox 10"/>
          <p:cNvSpPr txBox="1"/>
          <p:nvPr/>
        </p:nvSpPr>
        <p:spPr>
          <a:xfrm>
            <a:off x="2658583" y="1930402"/>
            <a:ext cx="1879600" cy="523220"/>
          </a:xfrm>
          <a:prstGeom prst="rect">
            <a:avLst/>
          </a:prstGeom>
          <a:noFill/>
        </p:spPr>
        <p:txBody>
          <a:bodyPr wrap="square" rtlCol="0">
            <a:spAutoFit/>
          </a:bodyPr>
          <a:lstStyle/>
          <a:p>
            <a:r>
              <a:rPr lang="en-US" sz="2800" dirty="0" smtClean="0">
                <a:solidFill>
                  <a:srgbClr val="000000"/>
                </a:solidFill>
              </a:rPr>
              <a:t>Side View</a:t>
            </a:r>
            <a:endParaRPr lang="en-US" sz="2800" dirty="0">
              <a:solidFill>
                <a:srgbClr val="000000"/>
              </a:solidFill>
            </a:endParaRPr>
          </a:p>
        </p:txBody>
      </p:sp>
      <p:pic>
        <p:nvPicPr>
          <p:cNvPr id="12" name="Picture 11"/>
          <p:cNvPicPr>
            <a:picLocks noChangeAspect="1"/>
          </p:cNvPicPr>
          <p:nvPr/>
        </p:nvPicPr>
        <p:blipFill>
          <a:blip r:embed="rId5"/>
          <a:stretch>
            <a:fillRect/>
          </a:stretch>
        </p:blipFill>
        <p:spPr>
          <a:xfrm>
            <a:off x="1764025" y="3420543"/>
            <a:ext cx="3218666" cy="3103025"/>
          </a:xfrm>
          <a:prstGeom prst="rect">
            <a:avLst/>
          </a:prstGeom>
        </p:spPr>
      </p:pic>
      <p:pic>
        <p:nvPicPr>
          <p:cNvPr id="5" name="Picture 4"/>
          <p:cNvPicPr>
            <a:picLocks noChangeAspect="1"/>
          </p:cNvPicPr>
          <p:nvPr/>
        </p:nvPicPr>
        <p:blipFill>
          <a:blip r:embed="rId6"/>
          <a:stretch>
            <a:fillRect/>
          </a:stretch>
        </p:blipFill>
        <p:spPr>
          <a:xfrm>
            <a:off x="1822125" y="3363172"/>
            <a:ext cx="3228302" cy="3122298"/>
          </a:xfrm>
          <a:prstGeom prst="rect">
            <a:avLst/>
          </a:prstGeom>
        </p:spPr>
      </p:pic>
      <p:pic>
        <p:nvPicPr>
          <p:cNvPr id="6" name="Picture 5"/>
          <p:cNvPicPr>
            <a:picLocks noChangeAspect="1"/>
          </p:cNvPicPr>
          <p:nvPr/>
        </p:nvPicPr>
        <p:blipFill>
          <a:blip r:embed="rId7"/>
          <a:stretch>
            <a:fillRect/>
          </a:stretch>
        </p:blipFill>
        <p:spPr>
          <a:xfrm>
            <a:off x="3340149" y="2497659"/>
            <a:ext cx="127000" cy="2540000"/>
          </a:xfrm>
          <a:prstGeom prst="rect">
            <a:avLst/>
          </a:prstGeom>
        </p:spPr>
      </p:pic>
      <p:pic>
        <p:nvPicPr>
          <p:cNvPr id="13" name="Picture 12"/>
          <p:cNvPicPr>
            <a:picLocks noChangeAspect="1"/>
          </p:cNvPicPr>
          <p:nvPr/>
        </p:nvPicPr>
        <p:blipFill>
          <a:blip r:embed="rId5"/>
          <a:stretch>
            <a:fillRect/>
          </a:stretch>
        </p:blipFill>
        <p:spPr>
          <a:xfrm>
            <a:off x="1797827" y="3386673"/>
            <a:ext cx="3218666" cy="3103025"/>
          </a:xfrm>
          <a:prstGeom prst="rect">
            <a:avLst/>
          </a:prstGeom>
        </p:spPr>
      </p:pic>
      <p:sp>
        <p:nvSpPr>
          <p:cNvPr id="15" name="TextBox 14"/>
          <p:cNvSpPr txBox="1"/>
          <p:nvPr/>
        </p:nvSpPr>
        <p:spPr>
          <a:xfrm>
            <a:off x="6045251" y="1998136"/>
            <a:ext cx="1879600" cy="523220"/>
          </a:xfrm>
          <a:prstGeom prst="rect">
            <a:avLst/>
          </a:prstGeom>
          <a:noFill/>
        </p:spPr>
        <p:txBody>
          <a:bodyPr wrap="square" rtlCol="0">
            <a:spAutoFit/>
          </a:bodyPr>
          <a:lstStyle/>
          <a:p>
            <a:r>
              <a:rPr lang="en-US" sz="2800" dirty="0" smtClean="0">
                <a:solidFill>
                  <a:srgbClr val="000000"/>
                </a:solidFill>
              </a:rPr>
              <a:t>Top View</a:t>
            </a:r>
            <a:endParaRPr lang="en-US" sz="2800" dirty="0">
              <a:solidFill>
                <a:srgbClr val="000000"/>
              </a:solidFill>
            </a:endParaRPr>
          </a:p>
        </p:txBody>
      </p:sp>
      <p:pic>
        <p:nvPicPr>
          <p:cNvPr id="18" name="Picture 17"/>
          <p:cNvPicPr>
            <a:picLocks noChangeAspect="1"/>
          </p:cNvPicPr>
          <p:nvPr/>
        </p:nvPicPr>
        <p:blipFill>
          <a:blip r:embed="rId8"/>
          <a:stretch>
            <a:fillRect/>
          </a:stretch>
        </p:blipFill>
        <p:spPr>
          <a:xfrm>
            <a:off x="6900332" y="3540082"/>
            <a:ext cx="1024467" cy="1311318"/>
          </a:xfrm>
          <a:prstGeom prst="rect">
            <a:avLst/>
          </a:prstGeom>
        </p:spPr>
      </p:pic>
      <p:pic>
        <p:nvPicPr>
          <p:cNvPr id="16" name="Picture 15"/>
          <p:cNvPicPr>
            <a:picLocks noChangeAspect="1"/>
          </p:cNvPicPr>
          <p:nvPr/>
        </p:nvPicPr>
        <p:blipFill>
          <a:blip r:embed="rId9"/>
          <a:stretch>
            <a:fillRect/>
          </a:stretch>
        </p:blipFill>
        <p:spPr>
          <a:xfrm>
            <a:off x="5431373" y="3441593"/>
            <a:ext cx="3492482" cy="2904176"/>
          </a:xfrm>
          <a:prstGeom prst="rect">
            <a:avLst/>
          </a:prstGeom>
        </p:spPr>
      </p:pic>
      <p:sp>
        <p:nvSpPr>
          <p:cNvPr id="22" name="Arc 21"/>
          <p:cNvSpPr/>
          <p:nvPr/>
        </p:nvSpPr>
        <p:spPr bwMode="auto">
          <a:xfrm>
            <a:off x="6841059" y="4656683"/>
            <a:ext cx="457219" cy="355583"/>
          </a:xfrm>
          <a:prstGeom prst="arc">
            <a:avLst/>
          </a:prstGeom>
          <a:noFill/>
          <a:ln w="38100" cap="flat" cmpd="sng" algn="ctr">
            <a:solidFill>
              <a:srgbClr val="FFFFFF"/>
            </a:solidFill>
            <a:prstDash val="solid"/>
            <a:round/>
            <a:headEnd type="none" w="med" len="med"/>
            <a:tailEnd type="none"/>
          </a:ln>
          <a:effectLst/>
        </p:spPr>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9722182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6354" name="Object 2"/>
          <p:cNvGraphicFramePr>
            <a:graphicFrameLocks noChangeAspect="1"/>
          </p:cNvGraphicFramePr>
          <p:nvPr>
            <p:extLst>
              <p:ext uri="{D42A27DB-BD31-4B8C-83A1-F6EECF244321}">
                <p14:modId xmlns:p14="http://schemas.microsoft.com/office/powerpoint/2010/main" val="2085582099"/>
              </p:ext>
            </p:extLst>
          </p:nvPr>
        </p:nvGraphicFramePr>
        <p:xfrm>
          <a:off x="586316" y="3367617"/>
          <a:ext cx="8153001" cy="2643717"/>
        </p:xfrm>
        <a:graphic>
          <a:graphicData uri="http://schemas.openxmlformats.org/presentationml/2006/ole">
            <mc:AlternateContent xmlns:mc="http://schemas.openxmlformats.org/markup-compatibility/2006">
              <mc:Choice xmlns:v="urn:schemas-microsoft-com:vml" Requires="v">
                <p:oleObj spid="_x0000_s1258504" name="Document" r:id="rId4" imgW="5600700" imgH="1816100" progId="Word.Document.12">
                  <p:link updateAutomatic="1"/>
                </p:oleObj>
              </mc:Choice>
              <mc:Fallback>
                <p:oleObj name="Document" r:id="rId4" imgW="5600700" imgH="18161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316" y="3367617"/>
                        <a:ext cx="8153001" cy="2643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31</a:t>
            </a:fld>
            <a:endParaRPr lang="en-US">
              <a:solidFill>
                <a:srgbClr val="000000"/>
              </a:solidFill>
            </a:endParaRPr>
          </a:p>
        </p:txBody>
      </p:sp>
      <p:sp>
        <p:nvSpPr>
          <p:cNvPr id="3" name="TextBox 2"/>
          <p:cNvSpPr txBox="1"/>
          <p:nvPr/>
        </p:nvSpPr>
        <p:spPr>
          <a:xfrm>
            <a:off x="220129" y="135469"/>
            <a:ext cx="8839200" cy="2677656"/>
          </a:xfrm>
          <a:prstGeom prst="rect">
            <a:avLst/>
          </a:prstGeom>
          <a:noFill/>
        </p:spPr>
        <p:txBody>
          <a:bodyPr wrap="square" rtlCol="0">
            <a:spAutoFit/>
          </a:bodyPr>
          <a:lstStyle/>
          <a:p>
            <a:r>
              <a:rPr lang="en-US" sz="2800">
                <a:solidFill>
                  <a:srgbClr val="000000"/>
                </a:solidFill>
              </a:rPr>
              <a:t>A point mass m is near a closed cylindrical gaussian surface. The closed surface consists of the flat end caps (labeled A and B) and the curved barrel surface (C). What is the sign of                 through surface C? </a:t>
            </a:r>
            <a:br>
              <a:rPr lang="en-US" sz="2800">
                <a:solidFill>
                  <a:srgbClr val="000000"/>
                </a:solidFill>
              </a:rPr>
            </a:br>
            <a:r>
              <a:rPr lang="en-US" sz="2800">
                <a:solidFill>
                  <a:srgbClr val="000000"/>
                </a:solidFill>
              </a:rPr>
              <a:t/>
            </a:r>
            <a:br>
              <a:rPr lang="en-US" sz="2800">
                <a:solidFill>
                  <a:srgbClr val="000000"/>
                </a:solidFill>
              </a:rPr>
            </a:br>
            <a:r>
              <a:rPr lang="en-US" sz="2800">
                <a:solidFill>
                  <a:srgbClr val="000000"/>
                </a:solidFill>
              </a:rPr>
              <a:t>A) +         B) -       C) zero      D) ????         </a:t>
            </a:r>
          </a:p>
        </p:txBody>
      </p:sp>
      <p:graphicFrame>
        <p:nvGraphicFramePr>
          <p:cNvPr id="996355" name="Object 3"/>
          <p:cNvGraphicFramePr>
            <a:graphicFrameLocks noChangeAspect="1"/>
          </p:cNvGraphicFramePr>
          <p:nvPr/>
        </p:nvGraphicFramePr>
        <p:xfrm>
          <a:off x="4037015" y="1405995"/>
          <a:ext cx="1201737" cy="781050"/>
        </p:xfrm>
        <a:graphic>
          <a:graphicData uri="http://schemas.openxmlformats.org/presentationml/2006/ole">
            <mc:AlternateContent xmlns:mc="http://schemas.openxmlformats.org/markup-compatibility/2006">
              <mc:Choice xmlns:v="urn:schemas-microsoft-com:vml" Requires="v">
                <p:oleObj spid="_x0000_s1258505" name="Equation" r:id="rId6" imgW="546100" imgH="355600" progId="Equation.3">
                  <p:embed/>
                </p:oleObj>
              </mc:Choice>
              <mc:Fallback>
                <p:oleObj name="Equation" r:id="rId6" imgW="546100" imgH="355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5" y="1405995"/>
                        <a:ext cx="1201737"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0" y="5848302"/>
            <a:ext cx="9144000" cy="830997"/>
          </a:xfrm>
          <a:prstGeom prst="rect">
            <a:avLst/>
          </a:prstGeom>
          <a:noFill/>
        </p:spPr>
        <p:txBody>
          <a:bodyPr wrap="square" rtlCol="0">
            <a:spAutoFit/>
          </a:bodyPr>
          <a:lstStyle/>
          <a:p>
            <a:r>
              <a:rPr lang="en-US">
                <a:solidFill>
                  <a:srgbClr val="000000"/>
                </a:solidFill>
              </a:rPr>
              <a:t>(the direction of the surface vector is the direction of the </a:t>
            </a:r>
            <a:r>
              <a:rPr lang="en-US" i="1">
                <a:solidFill>
                  <a:srgbClr val="000000"/>
                </a:solidFill>
              </a:rPr>
              <a:t>outward</a:t>
            </a:r>
            <a:r>
              <a:rPr lang="en-US">
                <a:solidFill>
                  <a:srgbClr val="000000"/>
                </a:solidFill>
              </a:rPr>
              <a:t> normal.) </a:t>
            </a:r>
          </a:p>
        </p:txBody>
      </p:sp>
    </p:spTree>
    <p:extLst>
      <p:ext uri="{BB962C8B-B14F-4D97-AF65-F5344CB8AC3E}">
        <p14:creationId xmlns:p14="http://schemas.microsoft.com/office/powerpoint/2010/main" val="34554094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6354" name="Object 2"/>
          <p:cNvGraphicFramePr>
            <a:graphicFrameLocks noChangeAspect="1"/>
          </p:cNvGraphicFramePr>
          <p:nvPr/>
        </p:nvGraphicFramePr>
        <p:xfrm>
          <a:off x="603250" y="3520013"/>
          <a:ext cx="8153001" cy="2643717"/>
        </p:xfrm>
        <a:graphic>
          <a:graphicData uri="http://schemas.openxmlformats.org/presentationml/2006/ole">
            <mc:AlternateContent xmlns:mc="http://schemas.openxmlformats.org/markup-compatibility/2006">
              <mc:Choice xmlns:v="urn:schemas-microsoft-com:vml" Requires="v">
                <p:oleObj spid="_x0000_s1259528" name="Document" r:id="rId4" imgW="5600700" imgH="1816100" progId="Word.Document.12">
                  <p:link updateAutomatic="1"/>
                </p:oleObj>
              </mc:Choice>
              <mc:Fallback>
                <p:oleObj name="Document" r:id="rId4" imgW="5600700" imgH="18161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0" y="3520013"/>
                        <a:ext cx="8153001" cy="2643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32</a:t>
            </a:fld>
            <a:endParaRPr lang="en-US">
              <a:solidFill>
                <a:srgbClr val="000000"/>
              </a:solidFill>
            </a:endParaRPr>
          </a:p>
        </p:txBody>
      </p:sp>
      <p:sp>
        <p:nvSpPr>
          <p:cNvPr id="3" name="TextBox 2"/>
          <p:cNvSpPr txBox="1"/>
          <p:nvPr/>
        </p:nvSpPr>
        <p:spPr>
          <a:xfrm>
            <a:off x="220129" y="135469"/>
            <a:ext cx="8839200" cy="2677656"/>
          </a:xfrm>
          <a:prstGeom prst="rect">
            <a:avLst/>
          </a:prstGeom>
          <a:noFill/>
        </p:spPr>
        <p:txBody>
          <a:bodyPr wrap="square" rtlCol="0">
            <a:spAutoFit/>
          </a:bodyPr>
          <a:lstStyle/>
          <a:p>
            <a:r>
              <a:rPr lang="en-US" sz="2800">
                <a:solidFill>
                  <a:srgbClr val="000000"/>
                </a:solidFill>
              </a:rPr>
              <a:t>A point mass m is near a closed cylindrical gaussian surface. The closed surface consists of the flat end caps (labeled A and B) and the curved barrel surface (C). What is the sign of                 through surface C? </a:t>
            </a:r>
            <a:br>
              <a:rPr lang="en-US" sz="2800">
                <a:solidFill>
                  <a:srgbClr val="000000"/>
                </a:solidFill>
              </a:rPr>
            </a:br>
            <a:r>
              <a:rPr lang="en-US" sz="2800">
                <a:solidFill>
                  <a:srgbClr val="000000"/>
                </a:solidFill>
              </a:rPr>
              <a:t/>
            </a:r>
            <a:br>
              <a:rPr lang="en-US" sz="2800">
                <a:solidFill>
                  <a:srgbClr val="000000"/>
                </a:solidFill>
              </a:rPr>
            </a:br>
            <a:r>
              <a:rPr lang="en-US" sz="2800">
                <a:solidFill>
                  <a:srgbClr val="000000"/>
                </a:solidFill>
              </a:rPr>
              <a:t>A) +         B) -       C) zero      D) ????         </a:t>
            </a:r>
          </a:p>
        </p:txBody>
      </p:sp>
      <p:graphicFrame>
        <p:nvGraphicFramePr>
          <p:cNvPr id="996355" name="Object 3"/>
          <p:cNvGraphicFramePr>
            <a:graphicFrameLocks noChangeAspect="1"/>
          </p:cNvGraphicFramePr>
          <p:nvPr/>
        </p:nvGraphicFramePr>
        <p:xfrm>
          <a:off x="4037015" y="1405995"/>
          <a:ext cx="1201737" cy="781050"/>
        </p:xfrm>
        <a:graphic>
          <a:graphicData uri="http://schemas.openxmlformats.org/presentationml/2006/ole">
            <mc:AlternateContent xmlns:mc="http://schemas.openxmlformats.org/markup-compatibility/2006">
              <mc:Choice xmlns:v="urn:schemas-microsoft-com:vml" Requires="v">
                <p:oleObj spid="_x0000_s1259529" name="Equation" r:id="rId6" imgW="546100" imgH="355600" progId="Equation.3">
                  <p:embed/>
                </p:oleObj>
              </mc:Choice>
              <mc:Fallback>
                <p:oleObj name="Equation" r:id="rId6" imgW="546100" imgH="355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5" y="1405995"/>
                        <a:ext cx="1201737"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0" y="5848302"/>
            <a:ext cx="9144000" cy="830997"/>
          </a:xfrm>
          <a:prstGeom prst="rect">
            <a:avLst/>
          </a:prstGeom>
          <a:noFill/>
        </p:spPr>
        <p:txBody>
          <a:bodyPr wrap="square" rtlCol="0">
            <a:spAutoFit/>
          </a:bodyPr>
          <a:lstStyle/>
          <a:p>
            <a:r>
              <a:rPr lang="en-US">
                <a:solidFill>
                  <a:srgbClr val="000000"/>
                </a:solidFill>
              </a:rPr>
              <a:t>(the direction of the surface vector is the direction of the </a:t>
            </a:r>
            <a:r>
              <a:rPr lang="en-US" i="1">
                <a:solidFill>
                  <a:srgbClr val="000000"/>
                </a:solidFill>
              </a:rPr>
              <a:t>outward</a:t>
            </a:r>
            <a:r>
              <a:rPr lang="en-US">
                <a:solidFill>
                  <a:srgbClr val="000000"/>
                </a:solidFill>
              </a:rPr>
              <a:t> normal.) </a:t>
            </a:r>
          </a:p>
        </p:txBody>
      </p:sp>
      <p:cxnSp>
        <p:nvCxnSpPr>
          <p:cNvPr id="8" name="Straight Arrow Connector 7"/>
          <p:cNvCxnSpPr/>
          <p:nvPr/>
        </p:nvCxnSpPr>
        <p:spPr bwMode="auto">
          <a:xfrm rot="5400000">
            <a:off x="499535" y="3649133"/>
            <a:ext cx="1236133" cy="1588"/>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10800000" flipV="1">
            <a:off x="1370806" y="3403604"/>
            <a:ext cx="1067592" cy="932123"/>
          </a:xfrm>
          <a:prstGeom prst="straightConnector1">
            <a:avLst/>
          </a:prstGeom>
          <a:noFill/>
          <a:ln w="127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0800000" flipV="1">
            <a:off x="1421609" y="4555066"/>
            <a:ext cx="1541725" cy="17725"/>
          </a:xfrm>
          <a:prstGeom prst="straightConnector1">
            <a:avLst/>
          </a:prstGeom>
          <a:noFill/>
          <a:ln w="127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a:off x="1387738" y="4826001"/>
            <a:ext cx="1067592" cy="932123"/>
          </a:xfrm>
          <a:prstGeom prst="straightConnector1">
            <a:avLst/>
          </a:prstGeom>
          <a:noFill/>
          <a:ln w="127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16200000" flipV="1">
            <a:off x="516468" y="5731935"/>
            <a:ext cx="1236133" cy="1588"/>
          </a:xfrm>
          <a:prstGeom prst="straightConnector1">
            <a:avLst/>
          </a:prstGeom>
          <a:noFill/>
          <a:ln w="127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a:off x="4191002" y="3564466"/>
            <a:ext cx="1236133" cy="1588"/>
          </a:xfrm>
          <a:prstGeom prst="straightConnector1">
            <a:avLst/>
          </a:prstGeom>
          <a:noFill/>
          <a:ln w="127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0800000" flipV="1">
            <a:off x="5062273" y="3318937"/>
            <a:ext cx="1067592" cy="932123"/>
          </a:xfrm>
          <a:prstGeom prst="straightConnector1">
            <a:avLst/>
          </a:prstGeom>
          <a:noFill/>
          <a:ln w="1270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10800000" flipV="1">
            <a:off x="5113076" y="4470399"/>
            <a:ext cx="1541725" cy="17725"/>
          </a:xfrm>
          <a:prstGeom prst="straightConnector1">
            <a:avLst/>
          </a:prstGeom>
          <a:noFill/>
          <a:ln w="127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rot="10800000">
            <a:off x="5079205" y="4741334"/>
            <a:ext cx="1067592" cy="932123"/>
          </a:xfrm>
          <a:prstGeom prst="straightConnector1">
            <a:avLst/>
          </a:prstGeom>
          <a:noFill/>
          <a:ln w="1270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rot="16200000" flipV="1">
            <a:off x="4207935" y="5647268"/>
            <a:ext cx="1236133" cy="1588"/>
          </a:xfrm>
          <a:prstGeom prst="straightConnector1">
            <a:avLst/>
          </a:prstGeom>
          <a:no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125777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33</a:t>
            </a:fld>
            <a:endParaRPr lang="en-US"/>
          </a:p>
        </p:txBody>
      </p:sp>
      <p:sp>
        <p:nvSpPr>
          <p:cNvPr id="3" name="TextBox 2"/>
          <p:cNvSpPr txBox="1"/>
          <p:nvPr/>
        </p:nvSpPr>
        <p:spPr>
          <a:xfrm>
            <a:off x="50805" y="169337"/>
            <a:ext cx="8161867" cy="2246769"/>
          </a:xfrm>
          <a:prstGeom prst="rect">
            <a:avLst/>
          </a:prstGeom>
          <a:noFill/>
        </p:spPr>
        <p:txBody>
          <a:bodyPr wrap="square" rtlCol="0">
            <a:spAutoFit/>
          </a:bodyPr>
          <a:lstStyle/>
          <a:p>
            <a:r>
              <a:rPr lang="en-US" sz="2800" smtClean="0"/>
              <a:t>The spherical </a:t>
            </a:r>
            <a:r>
              <a:rPr lang="en-US" sz="2800" i="1" smtClean="0"/>
              <a:t>shell</a:t>
            </a:r>
            <a:r>
              <a:rPr lang="en-US" sz="2800" smtClean="0"/>
              <a:t> has mass density ρ, </a:t>
            </a:r>
          </a:p>
          <a:p>
            <a:r>
              <a:rPr lang="en-US" sz="2800" smtClean="0"/>
              <a:t>inner radius a, outer radius b. </a:t>
            </a:r>
          </a:p>
          <a:p>
            <a:r>
              <a:rPr lang="en-US" sz="2800" smtClean="0">
                <a:solidFill>
                  <a:schemeClr val="accent6"/>
                </a:solidFill>
              </a:rPr>
              <a:t/>
            </a:r>
            <a:br>
              <a:rPr lang="en-US" sz="2800" smtClean="0">
                <a:solidFill>
                  <a:schemeClr val="accent6"/>
                </a:solidFill>
              </a:rPr>
            </a:br>
            <a:r>
              <a:rPr lang="en-US" sz="2800" smtClean="0">
                <a:solidFill>
                  <a:schemeClr val="accent6"/>
                </a:solidFill>
              </a:rPr>
              <a:t>How does the gravitational potential</a:t>
            </a:r>
          </a:p>
          <a:p>
            <a:r>
              <a:rPr lang="en-US" sz="2800" smtClean="0">
                <a:solidFill>
                  <a:schemeClr val="accent6"/>
                </a:solidFill>
                <a:latin typeface="Lucida Grande"/>
                <a:ea typeface="Lucida Grande"/>
                <a:cs typeface="Lucida Grande"/>
              </a:rPr>
              <a:t>ϕ</a:t>
            </a:r>
            <a:r>
              <a:rPr lang="en-US" sz="2800" smtClean="0">
                <a:solidFill>
                  <a:schemeClr val="accent6"/>
                </a:solidFill>
              </a:rPr>
              <a:t> depend on r,   for r&gt;b?</a:t>
            </a:r>
            <a:endParaRPr lang="en-US" sz="2800">
              <a:solidFill>
                <a:schemeClr val="accent6"/>
              </a:solidFill>
            </a:endParaRPr>
          </a:p>
        </p:txBody>
      </p:sp>
      <p:sp>
        <p:nvSpPr>
          <p:cNvPr id="4" name="Rectangle 3"/>
          <p:cNvSpPr/>
          <p:nvPr/>
        </p:nvSpPr>
        <p:spPr>
          <a:xfrm>
            <a:off x="0" y="3950831"/>
            <a:ext cx="8398933" cy="2677656"/>
          </a:xfrm>
          <a:prstGeom prst="rect">
            <a:avLst/>
          </a:prstGeom>
        </p:spPr>
        <p:txBody>
          <a:bodyPr wrap="square">
            <a:spAutoFit/>
          </a:bodyPr>
          <a:lstStyle/>
          <a:p>
            <a:pPr marL="514350" indent="-514350">
              <a:buAutoNum type="alphaUcParenR"/>
            </a:pPr>
            <a:r>
              <a:rPr lang="en-US" sz="2800" smtClean="0"/>
              <a:t> ~r</a:t>
            </a:r>
          </a:p>
          <a:p>
            <a:pPr marL="514350" indent="-514350">
              <a:buAutoNum type="alphaUcParenR"/>
            </a:pPr>
            <a:r>
              <a:rPr lang="en-US" sz="2800" smtClean="0"/>
              <a:t> ~r</a:t>
            </a:r>
            <a:r>
              <a:rPr lang="en-US" sz="2800" baseline="30000" smtClean="0"/>
              <a:t>2</a:t>
            </a:r>
            <a:endParaRPr lang="en-US" sz="2800" smtClean="0"/>
          </a:p>
          <a:p>
            <a:pPr marL="514350" indent="-514350">
              <a:buAutoNum type="alphaUcParenR"/>
            </a:pPr>
            <a:r>
              <a:rPr lang="en-US" sz="2800" smtClean="0"/>
              <a:t>~r</a:t>
            </a:r>
            <a:r>
              <a:rPr lang="en-US" sz="800" smtClean="0"/>
              <a:t> </a:t>
            </a:r>
            <a:r>
              <a:rPr lang="en-US" sz="2800" baseline="30000" smtClean="0"/>
              <a:t>-1</a:t>
            </a:r>
          </a:p>
          <a:p>
            <a:pPr marL="514350" indent="-514350">
              <a:buAutoNum type="alphaUcParenR"/>
            </a:pPr>
            <a:r>
              <a:rPr lang="en-US" sz="2800" baseline="30000" smtClean="0"/>
              <a:t> </a:t>
            </a:r>
            <a:r>
              <a:rPr lang="en-US" sz="2800" smtClean="0"/>
              <a:t>~r</a:t>
            </a:r>
            <a:r>
              <a:rPr lang="en-US" sz="800" smtClean="0"/>
              <a:t> </a:t>
            </a:r>
            <a:r>
              <a:rPr lang="en-US" sz="2800" baseline="30000" smtClean="0"/>
              <a:t>-2</a:t>
            </a:r>
            <a:endParaRPr lang="en-US" sz="2800" smtClean="0"/>
          </a:p>
          <a:p>
            <a:pPr marL="514350" indent="-514350">
              <a:buFontTx/>
              <a:buAutoNum type="alphaUcParenR"/>
            </a:pPr>
            <a:r>
              <a:rPr lang="en-US" sz="2800" smtClean="0"/>
              <a:t> Something else entirely!  </a:t>
            </a:r>
            <a:endParaRPr lang="en-US" sz="2800"/>
          </a:p>
          <a:p>
            <a:pPr marL="514350" indent="-514350">
              <a:buAutoNum type="alphaUcParenR"/>
            </a:pPr>
            <a:endParaRPr lang="en-US" sz="2800"/>
          </a:p>
        </p:txBody>
      </p:sp>
      <p:sp>
        <p:nvSpPr>
          <p:cNvPr id="12" name="Oval 11"/>
          <p:cNvSpPr/>
          <p:nvPr/>
        </p:nvSpPr>
        <p:spPr bwMode="auto">
          <a:xfrm>
            <a:off x="5858908" y="1388543"/>
            <a:ext cx="2540000" cy="2540000"/>
          </a:xfrm>
          <a:prstGeom prst="ellipse">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Straight Arrow Connector 13"/>
          <p:cNvCxnSpPr/>
          <p:nvPr/>
        </p:nvCxnSpPr>
        <p:spPr bwMode="auto">
          <a:xfrm>
            <a:off x="7128911" y="2641610"/>
            <a:ext cx="745083" cy="1588"/>
          </a:xfrm>
          <a:prstGeom prst="straightConnector1">
            <a:avLst/>
          </a:prstGeom>
          <a:noFill/>
          <a:ln w="12700" cap="flat" cmpd="sng" algn="ctr">
            <a:solidFill>
              <a:schemeClr val="tx1"/>
            </a:solidFill>
            <a:prstDash val="solid"/>
            <a:round/>
            <a:headEnd type="none" w="med" len="med"/>
            <a:tailEnd type="arrow"/>
          </a:ln>
          <a:effectLst/>
        </p:spPr>
      </p:cxnSp>
      <p:sp>
        <p:nvSpPr>
          <p:cNvPr id="15" name="Oval 14"/>
          <p:cNvSpPr/>
          <p:nvPr/>
        </p:nvSpPr>
        <p:spPr bwMode="auto">
          <a:xfrm>
            <a:off x="6400788" y="1879636"/>
            <a:ext cx="1507025" cy="1507025"/>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8" name="Straight Arrow Connector 17"/>
          <p:cNvCxnSpPr/>
          <p:nvPr/>
        </p:nvCxnSpPr>
        <p:spPr bwMode="auto">
          <a:xfrm rot="5400000" flipH="1" flipV="1">
            <a:off x="6936992" y="1806207"/>
            <a:ext cx="1044256" cy="626553"/>
          </a:xfrm>
          <a:prstGeom prst="straightConnector1">
            <a:avLst/>
          </a:prstGeom>
          <a:noFill/>
          <a:ln w="12700" cap="flat" cmpd="sng" algn="ctr">
            <a:solidFill>
              <a:schemeClr val="tx1"/>
            </a:solidFill>
            <a:prstDash val="solid"/>
            <a:round/>
            <a:headEnd type="none" w="med" len="med"/>
            <a:tailEnd type="arrow"/>
          </a:ln>
          <a:effectLst/>
        </p:spPr>
      </p:cxnSp>
      <p:sp>
        <p:nvSpPr>
          <p:cNvPr id="20" name="TextBox 19"/>
          <p:cNvSpPr txBox="1"/>
          <p:nvPr/>
        </p:nvSpPr>
        <p:spPr>
          <a:xfrm>
            <a:off x="7349006" y="2573877"/>
            <a:ext cx="370101" cy="492443"/>
          </a:xfrm>
          <a:prstGeom prst="rect">
            <a:avLst/>
          </a:prstGeom>
          <a:noFill/>
        </p:spPr>
        <p:txBody>
          <a:bodyPr wrap="none" rtlCol="0">
            <a:spAutoFit/>
          </a:bodyPr>
          <a:lstStyle/>
          <a:p>
            <a:r>
              <a:rPr lang="en-US" sz="2600"/>
              <a:t>a</a:t>
            </a:r>
          </a:p>
        </p:txBody>
      </p:sp>
      <p:sp>
        <p:nvSpPr>
          <p:cNvPr id="21" name="TextBox 20"/>
          <p:cNvSpPr txBox="1"/>
          <p:nvPr/>
        </p:nvSpPr>
        <p:spPr>
          <a:xfrm>
            <a:off x="7332073" y="1388544"/>
            <a:ext cx="370101" cy="492443"/>
          </a:xfrm>
          <a:prstGeom prst="rect">
            <a:avLst/>
          </a:prstGeom>
          <a:noFill/>
        </p:spPr>
        <p:txBody>
          <a:bodyPr wrap="none" rtlCol="0">
            <a:spAutoFit/>
          </a:bodyPr>
          <a:lstStyle/>
          <a:p>
            <a:r>
              <a:rPr lang="en-US" sz="2600"/>
              <a:t>b</a:t>
            </a:r>
          </a:p>
        </p:txBody>
      </p:sp>
      <p:cxnSp>
        <p:nvCxnSpPr>
          <p:cNvPr id="13" name="Straight Arrow Connector 12"/>
          <p:cNvCxnSpPr>
            <a:endCxn id="15" idx="6"/>
          </p:cNvCxnSpPr>
          <p:nvPr/>
        </p:nvCxnSpPr>
        <p:spPr bwMode="auto">
          <a:xfrm>
            <a:off x="7162803" y="2607735"/>
            <a:ext cx="745010" cy="25414"/>
          </a:xfrm>
          <a:prstGeom prst="straightConnector1">
            <a:avLst/>
          </a:prstGeom>
          <a:noFill/>
          <a:ln w="12700" cap="flat" cmpd="sng" algn="ctr">
            <a:solidFill>
              <a:schemeClr val="tx1"/>
            </a:solidFill>
            <a:prstDash val="solid"/>
            <a:round/>
            <a:headEnd type="none" w="med" len="med"/>
            <a:tailEnd type="arrow"/>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34</a:t>
            </a:fld>
            <a:endParaRPr lang="en-US"/>
          </a:p>
        </p:txBody>
      </p:sp>
      <p:sp>
        <p:nvSpPr>
          <p:cNvPr id="3" name="TextBox 2"/>
          <p:cNvSpPr txBox="1"/>
          <p:nvPr/>
        </p:nvSpPr>
        <p:spPr>
          <a:xfrm>
            <a:off x="50805" y="169337"/>
            <a:ext cx="8161867" cy="2246769"/>
          </a:xfrm>
          <a:prstGeom prst="rect">
            <a:avLst/>
          </a:prstGeom>
          <a:noFill/>
        </p:spPr>
        <p:txBody>
          <a:bodyPr wrap="square" rtlCol="0">
            <a:spAutoFit/>
          </a:bodyPr>
          <a:lstStyle/>
          <a:p>
            <a:r>
              <a:rPr lang="en-US" sz="2800" smtClean="0"/>
              <a:t>The spherical </a:t>
            </a:r>
            <a:r>
              <a:rPr lang="en-US" sz="2800" i="1" smtClean="0"/>
              <a:t>shell</a:t>
            </a:r>
            <a:r>
              <a:rPr lang="en-US" sz="2800" smtClean="0"/>
              <a:t> has mass density ρ, </a:t>
            </a:r>
          </a:p>
          <a:p>
            <a:r>
              <a:rPr lang="en-US" sz="2800" smtClean="0"/>
              <a:t>inner radius a, outer radius b. </a:t>
            </a:r>
          </a:p>
          <a:p>
            <a:r>
              <a:rPr lang="en-US" sz="2800" smtClean="0">
                <a:solidFill>
                  <a:schemeClr val="accent6"/>
                </a:solidFill>
              </a:rPr>
              <a:t/>
            </a:r>
            <a:br>
              <a:rPr lang="en-US" sz="2800" smtClean="0">
                <a:solidFill>
                  <a:schemeClr val="accent6"/>
                </a:solidFill>
              </a:rPr>
            </a:br>
            <a:r>
              <a:rPr lang="en-US" sz="2800" smtClean="0">
                <a:solidFill>
                  <a:schemeClr val="accent6"/>
                </a:solidFill>
              </a:rPr>
              <a:t>How does the gravitational potential</a:t>
            </a:r>
          </a:p>
          <a:p>
            <a:r>
              <a:rPr lang="en-US" sz="2800" smtClean="0">
                <a:solidFill>
                  <a:schemeClr val="accent6"/>
                </a:solidFill>
                <a:latin typeface="Lucida Grande"/>
                <a:ea typeface="Lucida Grande"/>
                <a:cs typeface="Lucida Grande"/>
              </a:rPr>
              <a:t>ϕ</a:t>
            </a:r>
            <a:r>
              <a:rPr lang="en-US" sz="2800" smtClean="0">
                <a:solidFill>
                  <a:schemeClr val="accent6"/>
                </a:solidFill>
              </a:rPr>
              <a:t> depend on r,   for r&gt;a?</a:t>
            </a:r>
            <a:endParaRPr lang="en-US" sz="2800">
              <a:solidFill>
                <a:schemeClr val="accent6"/>
              </a:solidFill>
            </a:endParaRPr>
          </a:p>
        </p:txBody>
      </p:sp>
      <p:sp>
        <p:nvSpPr>
          <p:cNvPr id="4" name="Rectangle 3"/>
          <p:cNvSpPr/>
          <p:nvPr/>
        </p:nvSpPr>
        <p:spPr>
          <a:xfrm>
            <a:off x="0" y="3950831"/>
            <a:ext cx="8398933" cy="2677656"/>
          </a:xfrm>
          <a:prstGeom prst="rect">
            <a:avLst/>
          </a:prstGeom>
        </p:spPr>
        <p:txBody>
          <a:bodyPr wrap="square">
            <a:spAutoFit/>
          </a:bodyPr>
          <a:lstStyle/>
          <a:p>
            <a:pPr marL="514350" indent="-514350">
              <a:buAutoNum type="alphaUcParenR"/>
            </a:pPr>
            <a:r>
              <a:rPr lang="en-US" sz="2800" smtClean="0"/>
              <a:t> ~r</a:t>
            </a:r>
          </a:p>
          <a:p>
            <a:pPr marL="514350" indent="-514350">
              <a:buAutoNum type="alphaUcParenR"/>
            </a:pPr>
            <a:r>
              <a:rPr lang="en-US" sz="2800" smtClean="0"/>
              <a:t> ~r</a:t>
            </a:r>
            <a:r>
              <a:rPr lang="en-US" sz="2800" baseline="30000" smtClean="0"/>
              <a:t>2</a:t>
            </a:r>
            <a:endParaRPr lang="en-US" sz="2800" smtClean="0"/>
          </a:p>
          <a:p>
            <a:pPr marL="514350" indent="-514350">
              <a:buAutoNum type="alphaUcParenR"/>
            </a:pPr>
            <a:r>
              <a:rPr lang="en-US" sz="2800" smtClean="0"/>
              <a:t>~r</a:t>
            </a:r>
            <a:r>
              <a:rPr lang="en-US" sz="800" smtClean="0"/>
              <a:t> </a:t>
            </a:r>
            <a:r>
              <a:rPr lang="en-US" sz="2800" baseline="30000" smtClean="0"/>
              <a:t>-1</a:t>
            </a:r>
          </a:p>
          <a:p>
            <a:pPr marL="514350" indent="-514350">
              <a:buAutoNum type="alphaUcParenR"/>
            </a:pPr>
            <a:r>
              <a:rPr lang="en-US" sz="2800" baseline="30000" smtClean="0"/>
              <a:t> </a:t>
            </a:r>
            <a:r>
              <a:rPr lang="en-US" sz="2800" smtClean="0"/>
              <a:t>~r</a:t>
            </a:r>
            <a:r>
              <a:rPr lang="en-US" sz="800" smtClean="0"/>
              <a:t> </a:t>
            </a:r>
            <a:r>
              <a:rPr lang="en-US" sz="2800" baseline="30000" smtClean="0"/>
              <a:t>-2</a:t>
            </a:r>
            <a:endParaRPr lang="en-US" sz="2800" smtClean="0"/>
          </a:p>
          <a:p>
            <a:pPr marL="514350" indent="-514350">
              <a:buFontTx/>
              <a:buAutoNum type="alphaUcParenR"/>
            </a:pPr>
            <a:r>
              <a:rPr lang="en-US" sz="2800" smtClean="0"/>
              <a:t> Something else entirely!  </a:t>
            </a:r>
            <a:endParaRPr lang="en-US" sz="2800"/>
          </a:p>
          <a:p>
            <a:pPr marL="514350" indent="-514350">
              <a:buAutoNum type="alphaUcParenR"/>
            </a:pPr>
            <a:endParaRPr lang="en-US" sz="2800"/>
          </a:p>
        </p:txBody>
      </p:sp>
      <p:sp>
        <p:nvSpPr>
          <p:cNvPr id="12" name="Oval 11"/>
          <p:cNvSpPr/>
          <p:nvPr/>
        </p:nvSpPr>
        <p:spPr bwMode="auto">
          <a:xfrm>
            <a:off x="5858908" y="1388543"/>
            <a:ext cx="2540000" cy="2540000"/>
          </a:xfrm>
          <a:prstGeom prst="ellipse">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Straight Arrow Connector 13"/>
          <p:cNvCxnSpPr/>
          <p:nvPr/>
        </p:nvCxnSpPr>
        <p:spPr bwMode="auto">
          <a:xfrm>
            <a:off x="7128911" y="2641610"/>
            <a:ext cx="745083" cy="1588"/>
          </a:xfrm>
          <a:prstGeom prst="straightConnector1">
            <a:avLst/>
          </a:prstGeom>
          <a:noFill/>
          <a:ln w="12700" cap="flat" cmpd="sng" algn="ctr">
            <a:solidFill>
              <a:schemeClr val="tx1"/>
            </a:solidFill>
            <a:prstDash val="solid"/>
            <a:round/>
            <a:headEnd type="none" w="med" len="med"/>
            <a:tailEnd type="arrow"/>
          </a:ln>
          <a:effectLst/>
        </p:spPr>
      </p:cxnSp>
      <p:sp>
        <p:nvSpPr>
          <p:cNvPr id="15" name="Oval 14"/>
          <p:cNvSpPr/>
          <p:nvPr/>
        </p:nvSpPr>
        <p:spPr bwMode="auto">
          <a:xfrm>
            <a:off x="6400788" y="1879636"/>
            <a:ext cx="1507025" cy="1507025"/>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18" name="Straight Arrow Connector 17"/>
          <p:cNvCxnSpPr/>
          <p:nvPr/>
        </p:nvCxnSpPr>
        <p:spPr bwMode="auto">
          <a:xfrm rot="5400000" flipH="1" flipV="1">
            <a:off x="6936992" y="1806207"/>
            <a:ext cx="1044256" cy="626553"/>
          </a:xfrm>
          <a:prstGeom prst="straightConnector1">
            <a:avLst/>
          </a:prstGeom>
          <a:noFill/>
          <a:ln w="12700" cap="flat" cmpd="sng" algn="ctr">
            <a:solidFill>
              <a:schemeClr val="tx1"/>
            </a:solidFill>
            <a:prstDash val="solid"/>
            <a:round/>
            <a:headEnd type="none" w="med" len="med"/>
            <a:tailEnd type="arrow"/>
          </a:ln>
          <a:effectLst/>
        </p:spPr>
      </p:cxnSp>
      <p:sp>
        <p:nvSpPr>
          <p:cNvPr id="20" name="TextBox 19"/>
          <p:cNvSpPr txBox="1"/>
          <p:nvPr/>
        </p:nvSpPr>
        <p:spPr>
          <a:xfrm>
            <a:off x="7349006" y="2573877"/>
            <a:ext cx="370101" cy="492443"/>
          </a:xfrm>
          <a:prstGeom prst="rect">
            <a:avLst/>
          </a:prstGeom>
          <a:noFill/>
        </p:spPr>
        <p:txBody>
          <a:bodyPr wrap="none" rtlCol="0">
            <a:spAutoFit/>
          </a:bodyPr>
          <a:lstStyle/>
          <a:p>
            <a:r>
              <a:rPr lang="en-US" sz="2600"/>
              <a:t>a</a:t>
            </a:r>
          </a:p>
        </p:txBody>
      </p:sp>
      <p:sp>
        <p:nvSpPr>
          <p:cNvPr id="21" name="TextBox 20"/>
          <p:cNvSpPr txBox="1"/>
          <p:nvPr/>
        </p:nvSpPr>
        <p:spPr>
          <a:xfrm>
            <a:off x="7332073" y="1388544"/>
            <a:ext cx="370101" cy="492443"/>
          </a:xfrm>
          <a:prstGeom prst="rect">
            <a:avLst/>
          </a:prstGeom>
          <a:noFill/>
        </p:spPr>
        <p:txBody>
          <a:bodyPr wrap="none" rtlCol="0">
            <a:spAutoFit/>
          </a:bodyPr>
          <a:lstStyle/>
          <a:p>
            <a:r>
              <a:rPr lang="en-US" sz="2600"/>
              <a:t>b</a:t>
            </a:r>
          </a:p>
        </p:txBody>
      </p:sp>
      <p:cxnSp>
        <p:nvCxnSpPr>
          <p:cNvPr id="13" name="Straight Arrow Connector 12"/>
          <p:cNvCxnSpPr>
            <a:endCxn id="15" idx="6"/>
          </p:cNvCxnSpPr>
          <p:nvPr/>
        </p:nvCxnSpPr>
        <p:spPr bwMode="auto">
          <a:xfrm>
            <a:off x="7162803" y="2607735"/>
            <a:ext cx="745010" cy="25414"/>
          </a:xfrm>
          <a:prstGeom prst="straightConnector1">
            <a:avLst/>
          </a:prstGeom>
          <a:noFill/>
          <a:ln w="12700" cap="flat" cmpd="sng" algn="ctr">
            <a:solidFill>
              <a:schemeClr val="tx1"/>
            </a:solidFill>
            <a:prstDash val="solid"/>
            <a:round/>
            <a:headEnd type="none" w="med" len="med"/>
            <a:tailEnd type="arrow"/>
          </a:ln>
          <a:effec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35</a:t>
            </a:fld>
            <a:endParaRPr lang="en-US">
              <a:solidFill>
                <a:srgbClr val="000000"/>
              </a:solidFill>
            </a:endParaRPr>
          </a:p>
        </p:txBody>
      </p:sp>
      <p:sp>
        <p:nvSpPr>
          <p:cNvPr id="3" name="TextBox 2"/>
          <p:cNvSpPr txBox="1"/>
          <p:nvPr/>
        </p:nvSpPr>
        <p:spPr>
          <a:xfrm>
            <a:off x="474138" y="0"/>
            <a:ext cx="8161867" cy="1815882"/>
          </a:xfrm>
          <a:prstGeom prst="rect">
            <a:avLst/>
          </a:prstGeom>
          <a:noFill/>
        </p:spPr>
        <p:txBody>
          <a:bodyPr wrap="square" rtlCol="0">
            <a:spAutoFit/>
          </a:bodyPr>
          <a:lstStyle/>
          <a:p>
            <a:r>
              <a:rPr lang="en-US" sz="2800">
                <a:solidFill>
                  <a:srgbClr val="000000"/>
                </a:solidFill>
              </a:rPr>
              <a:t>You have a THIN spherical uniform mass shell of radius  R, centered on the origin.</a:t>
            </a:r>
          </a:p>
          <a:p>
            <a:r>
              <a:rPr lang="en-US" sz="2800">
                <a:solidFill>
                  <a:srgbClr val="000000"/>
                </a:solidFill>
              </a:rPr>
              <a:t>What is the g-field at a point “x” near an edge, as shown?</a:t>
            </a:r>
            <a:endParaRPr lang="en-US" sz="2800" smtClean="0">
              <a:solidFill>
                <a:srgbClr val="000000"/>
              </a:solidFill>
            </a:endParaRPr>
          </a:p>
        </p:txBody>
      </p:sp>
      <p:sp>
        <p:nvSpPr>
          <p:cNvPr id="12" name="Oval 11"/>
          <p:cNvSpPr/>
          <p:nvPr/>
        </p:nvSpPr>
        <p:spPr bwMode="auto">
          <a:xfrm>
            <a:off x="5621829" y="2133597"/>
            <a:ext cx="2540000" cy="2540000"/>
          </a:xfrm>
          <a:prstGeom prst="ellipse">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5" name="Oval 14"/>
          <p:cNvSpPr/>
          <p:nvPr/>
        </p:nvSpPr>
        <p:spPr bwMode="auto">
          <a:xfrm>
            <a:off x="5723450" y="2218296"/>
            <a:ext cx="2336803" cy="2336803"/>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cxnSp>
        <p:nvCxnSpPr>
          <p:cNvPr id="14" name="Straight Arrow Connector 13"/>
          <p:cNvCxnSpPr/>
          <p:nvPr/>
        </p:nvCxnSpPr>
        <p:spPr bwMode="auto">
          <a:xfrm>
            <a:off x="6722498" y="3471330"/>
            <a:ext cx="745083" cy="1588"/>
          </a:xfrm>
          <a:prstGeom prst="straightConnector1">
            <a:avLst/>
          </a:prstGeom>
          <a:noFill/>
          <a:ln w="12700" cap="flat" cmpd="sng" algn="ctr">
            <a:solidFill>
              <a:schemeClr val="tx1"/>
            </a:solidFill>
            <a:prstDash val="solid"/>
            <a:round/>
            <a:headEnd type="none" w="med" len="med"/>
            <a:tailEnd type="arrow"/>
          </a:ln>
          <a:effectLst/>
        </p:spPr>
      </p:cxnSp>
      <p:sp>
        <p:nvSpPr>
          <p:cNvPr id="20" name="TextBox 19"/>
          <p:cNvSpPr txBox="1"/>
          <p:nvPr/>
        </p:nvSpPr>
        <p:spPr>
          <a:xfrm>
            <a:off x="6942593" y="3555994"/>
            <a:ext cx="425455" cy="492443"/>
          </a:xfrm>
          <a:prstGeom prst="rect">
            <a:avLst/>
          </a:prstGeom>
          <a:noFill/>
        </p:spPr>
        <p:txBody>
          <a:bodyPr wrap="none" rtlCol="0">
            <a:spAutoFit/>
          </a:bodyPr>
          <a:lstStyle/>
          <a:p>
            <a:r>
              <a:rPr lang="en-US" sz="2600">
                <a:solidFill>
                  <a:srgbClr val="000000"/>
                </a:solidFill>
              </a:rPr>
              <a:t>R</a:t>
            </a:r>
          </a:p>
        </p:txBody>
      </p:sp>
      <p:cxnSp>
        <p:nvCxnSpPr>
          <p:cNvPr id="13" name="Straight Arrow Connector 12"/>
          <p:cNvCxnSpPr/>
          <p:nvPr/>
        </p:nvCxnSpPr>
        <p:spPr bwMode="auto">
          <a:xfrm>
            <a:off x="6739465" y="3471330"/>
            <a:ext cx="1202255" cy="304790"/>
          </a:xfrm>
          <a:prstGeom prst="straightConnector1">
            <a:avLst/>
          </a:prstGeom>
          <a:noFill/>
          <a:ln w="12700" cap="flat" cmpd="sng" algn="ctr">
            <a:solidFill>
              <a:schemeClr val="tx1"/>
            </a:solidFill>
            <a:prstDash val="solid"/>
            <a:round/>
            <a:headEnd type="none" w="med" len="med"/>
            <a:tailEnd type="arrow"/>
          </a:ln>
          <a:effectLst/>
        </p:spPr>
      </p:cxnSp>
      <p:sp>
        <p:nvSpPr>
          <p:cNvPr id="10" name="TextBox 9"/>
          <p:cNvSpPr txBox="1"/>
          <p:nvPr/>
        </p:nvSpPr>
        <p:spPr>
          <a:xfrm>
            <a:off x="7670715" y="3183471"/>
            <a:ext cx="351378" cy="492443"/>
          </a:xfrm>
          <a:prstGeom prst="rect">
            <a:avLst/>
          </a:prstGeom>
          <a:noFill/>
        </p:spPr>
        <p:txBody>
          <a:bodyPr wrap="none" rtlCol="0">
            <a:spAutoFit/>
          </a:bodyPr>
          <a:lstStyle/>
          <a:p>
            <a:r>
              <a:rPr lang="en-US" sz="2600">
                <a:solidFill>
                  <a:srgbClr val="000000"/>
                </a:solidFill>
              </a:rPr>
              <a:t>x</a:t>
            </a:r>
          </a:p>
        </p:txBody>
      </p:sp>
      <p:sp>
        <p:nvSpPr>
          <p:cNvPr id="11" name="Oval 10"/>
          <p:cNvSpPr/>
          <p:nvPr/>
        </p:nvSpPr>
        <p:spPr bwMode="auto">
          <a:xfrm>
            <a:off x="7501466" y="3420578"/>
            <a:ext cx="101600" cy="101600"/>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7" name="TextBox 16"/>
          <p:cNvSpPr txBox="1"/>
          <p:nvPr/>
        </p:nvSpPr>
        <p:spPr>
          <a:xfrm>
            <a:off x="1083733" y="2421467"/>
            <a:ext cx="3890809" cy="1815882"/>
          </a:xfrm>
          <a:prstGeom prst="rect">
            <a:avLst/>
          </a:prstGeom>
          <a:noFill/>
        </p:spPr>
        <p:txBody>
          <a:bodyPr wrap="none" rtlCol="0">
            <a:spAutoFit/>
          </a:bodyPr>
          <a:lstStyle/>
          <a:p>
            <a:pPr marL="514350" indent="-514350">
              <a:buFontTx/>
              <a:buAutoNum type="alphaUcParenR"/>
            </a:pPr>
            <a:r>
              <a:rPr lang="en-US" sz="2800">
                <a:solidFill>
                  <a:srgbClr val="000000"/>
                </a:solidFill>
              </a:rPr>
              <a:t>zero</a:t>
            </a:r>
          </a:p>
          <a:p>
            <a:pPr marL="514350" indent="-514350">
              <a:buFontTx/>
              <a:buAutoNum type="alphaUcParenR"/>
            </a:pPr>
            <a:r>
              <a:rPr lang="en-US" sz="2800">
                <a:solidFill>
                  <a:srgbClr val="000000"/>
                </a:solidFill>
              </a:rPr>
              <a:t>nonzero, to the right</a:t>
            </a:r>
          </a:p>
          <a:p>
            <a:pPr marL="514350" indent="-514350">
              <a:buFontTx/>
              <a:buAutoNum type="alphaUcParenR"/>
            </a:pPr>
            <a:r>
              <a:rPr lang="en-US" sz="2800">
                <a:solidFill>
                  <a:srgbClr val="000000"/>
                </a:solidFill>
              </a:rPr>
              <a:t>nonzero, to the left</a:t>
            </a:r>
          </a:p>
          <a:p>
            <a:pPr marL="514350" indent="-514350">
              <a:buFontTx/>
              <a:buAutoNum type="alphaUcParenR"/>
            </a:pPr>
            <a:r>
              <a:rPr lang="en-US" sz="2800">
                <a:solidFill>
                  <a:srgbClr val="000000"/>
                </a:solidFill>
              </a:rPr>
              <a:t>Other/it depends!</a:t>
            </a:r>
          </a:p>
        </p:txBody>
      </p:sp>
      <p:sp>
        <p:nvSpPr>
          <p:cNvPr id="16" name="TextBox 15"/>
          <p:cNvSpPr txBox="1"/>
          <p:nvPr/>
        </p:nvSpPr>
        <p:spPr>
          <a:xfrm>
            <a:off x="203200" y="5554130"/>
            <a:ext cx="8331200" cy="830997"/>
          </a:xfrm>
          <a:prstGeom prst="rect">
            <a:avLst/>
          </a:prstGeom>
          <a:noFill/>
        </p:spPr>
        <p:txBody>
          <a:bodyPr wrap="square" rtlCol="0">
            <a:spAutoFit/>
          </a:bodyPr>
          <a:lstStyle/>
          <a:p>
            <a:r>
              <a:rPr lang="en-US">
                <a:solidFill>
                  <a:srgbClr val="000000"/>
                </a:solidFill>
              </a:rPr>
              <a:t>Challenge question: Can you prove/derive your answer by thinking about Newton’s law of gravity directly?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36</a:t>
            </a:fld>
            <a:endParaRPr lang="en-US">
              <a:solidFill>
                <a:srgbClr val="000000"/>
              </a:solidFill>
            </a:endParaRPr>
          </a:p>
        </p:txBody>
      </p:sp>
      <p:sp>
        <p:nvSpPr>
          <p:cNvPr id="3" name="TextBox 2"/>
          <p:cNvSpPr txBox="1"/>
          <p:nvPr/>
        </p:nvSpPr>
        <p:spPr>
          <a:xfrm>
            <a:off x="474138" y="0"/>
            <a:ext cx="8161867" cy="1815882"/>
          </a:xfrm>
          <a:prstGeom prst="rect">
            <a:avLst/>
          </a:prstGeom>
          <a:noFill/>
        </p:spPr>
        <p:txBody>
          <a:bodyPr wrap="square" rtlCol="0">
            <a:spAutoFit/>
          </a:bodyPr>
          <a:lstStyle/>
          <a:p>
            <a:r>
              <a:rPr lang="en-US" sz="2800">
                <a:solidFill>
                  <a:srgbClr val="000000"/>
                </a:solidFill>
              </a:rPr>
              <a:t>You have a THIN spherical uniform mass shell of radius  R, centered on the origin.</a:t>
            </a:r>
          </a:p>
          <a:p>
            <a:r>
              <a:rPr lang="en-US" sz="2800">
                <a:solidFill>
                  <a:srgbClr val="000000"/>
                </a:solidFill>
              </a:rPr>
              <a:t>What is the g-field at a point “x” near an edge, as shown?</a:t>
            </a:r>
            <a:endParaRPr lang="en-US" sz="2800" smtClean="0">
              <a:solidFill>
                <a:srgbClr val="000000"/>
              </a:solidFill>
            </a:endParaRPr>
          </a:p>
        </p:txBody>
      </p:sp>
      <p:sp>
        <p:nvSpPr>
          <p:cNvPr id="12" name="Oval 11"/>
          <p:cNvSpPr/>
          <p:nvPr/>
        </p:nvSpPr>
        <p:spPr bwMode="auto">
          <a:xfrm>
            <a:off x="5621829" y="2133597"/>
            <a:ext cx="2540000" cy="2540000"/>
          </a:xfrm>
          <a:prstGeom prst="ellipse">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5" name="Oval 14"/>
          <p:cNvSpPr/>
          <p:nvPr/>
        </p:nvSpPr>
        <p:spPr bwMode="auto">
          <a:xfrm>
            <a:off x="5723450" y="2235229"/>
            <a:ext cx="2336803" cy="2336803"/>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cxnSp>
        <p:nvCxnSpPr>
          <p:cNvPr id="14" name="Straight Arrow Connector 13"/>
          <p:cNvCxnSpPr/>
          <p:nvPr/>
        </p:nvCxnSpPr>
        <p:spPr bwMode="auto">
          <a:xfrm>
            <a:off x="6722498" y="3471330"/>
            <a:ext cx="745083" cy="1588"/>
          </a:xfrm>
          <a:prstGeom prst="straightConnector1">
            <a:avLst/>
          </a:prstGeom>
          <a:noFill/>
          <a:ln w="12700" cap="flat" cmpd="sng" algn="ctr">
            <a:solidFill>
              <a:schemeClr val="tx1"/>
            </a:solidFill>
            <a:prstDash val="solid"/>
            <a:round/>
            <a:headEnd type="none" w="med" len="med"/>
            <a:tailEnd type="arrow"/>
          </a:ln>
          <a:effectLst/>
        </p:spPr>
      </p:cxnSp>
      <p:sp>
        <p:nvSpPr>
          <p:cNvPr id="20" name="TextBox 19"/>
          <p:cNvSpPr txBox="1"/>
          <p:nvPr/>
        </p:nvSpPr>
        <p:spPr>
          <a:xfrm>
            <a:off x="6942593" y="3555994"/>
            <a:ext cx="425455" cy="492443"/>
          </a:xfrm>
          <a:prstGeom prst="rect">
            <a:avLst/>
          </a:prstGeom>
          <a:noFill/>
        </p:spPr>
        <p:txBody>
          <a:bodyPr wrap="none" rtlCol="0">
            <a:spAutoFit/>
          </a:bodyPr>
          <a:lstStyle/>
          <a:p>
            <a:r>
              <a:rPr lang="en-US" sz="2600">
                <a:solidFill>
                  <a:srgbClr val="000000"/>
                </a:solidFill>
              </a:rPr>
              <a:t>R</a:t>
            </a:r>
          </a:p>
        </p:txBody>
      </p:sp>
      <p:cxnSp>
        <p:nvCxnSpPr>
          <p:cNvPr id="13" name="Straight Arrow Connector 12"/>
          <p:cNvCxnSpPr/>
          <p:nvPr/>
        </p:nvCxnSpPr>
        <p:spPr bwMode="auto">
          <a:xfrm>
            <a:off x="6739465" y="3471330"/>
            <a:ext cx="1202255" cy="304790"/>
          </a:xfrm>
          <a:prstGeom prst="straightConnector1">
            <a:avLst/>
          </a:prstGeom>
          <a:noFill/>
          <a:ln w="12700" cap="flat" cmpd="sng" algn="ctr">
            <a:solidFill>
              <a:schemeClr val="tx1"/>
            </a:solidFill>
            <a:prstDash val="solid"/>
            <a:round/>
            <a:headEnd type="none" w="med" len="med"/>
            <a:tailEnd type="arrow"/>
          </a:ln>
          <a:effectLst/>
        </p:spPr>
      </p:cxnSp>
      <p:sp>
        <p:nvSpPr>
          <p:cNvPr id="10" name="TextBox 9"/>
          <p:cNvSpPr txBox="1"/>
          <p:nvPr/>
        </p:nvSpPr>
        <p:spPr>
          <a:xfrm>
            <a:off x="7670715" y="3183471"/>
            <a:ext cx="351378" cy="492443"/>
          </a:xfrm>
          <a:prstGeom prst="rect">
            <a:avLst/>
          </a:prstGeom>
          <a:noFill/>
        </p:spPr>
        <p:txBody>
          <a:bodyPr wrap="none" rtlCol="0">
            <a:spAutoFit/>
          </a:bodyPr>
          <a:lstStyle/>
          <a:p>
            <a:r>
              <a:rPr lang="en-US" sz="2600">
                <a:solidFill>
                  <a:srgbClr val="000000"/>
                </a:solidFill>
              </a:rPr>
              <a:t>x</a:t>
            </a:r>
          </a:p>
        </p:txBody>
      </p:sp>
      <p:sp>
        <p:nvSpPr>
          <p:cNvPr id="11" name="Oval 10"/>
          <p:cNvSpPr/>
          <p:nvPr/>
        </p:nvSpPr>
        <p:spPr bwMode="auto">
          <a:xfrm>
            <a:off x="7501466" y="3420578"/>
            <a:ext cx="101600" cy="101600"/>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7" name="TextBox 16"/>
          <p:cNvSpPr txBox="1"/>
          <p:nvPr/>
        </p:nvSpPr>
        <p:spPr>
          <a:xfrm>
            <a:off x="1083733" y="2421467"/>
            <a:ext cx="3890809" cy="1815882"/>
          </a:xfrm>
          <a:prstGeom prst="rect">
            <a:avLst/>
          </a:prstGeom>
          <a:noFill/>
        </p:spPr>
        <p:txBody>
          <a:bodyPr wrap="none" rtlCol="0">
            <a:spAutoFit/>
          </a:bodyPr>
          <a:lstStyle/>
          <a:p>
            <a:pPr marL="514350" indent="-514350">
              <a:buFontTx/>
              <a:buAutoNum type="alphaUcParenR"/>
            </a:pPr>
            <a:r>
              <a:rPr lang="en-US" sz="2800">
                <a:solidFill>
                  <a:srgbClr val="000000"/>
                </a:solidFill>
              </a:rPr>
              <a:t>zero</a:t>
            </a:r>
          </a:p>
          <a:p>
            <a:pPr marL="514350" indent="-514350">
              <a:buFontTx/>
              <a:buAutoNum type="alphaUcParenR"/>
            </a:pPr>
            <a:r>
              <a:rPr lang="en-US" sz="2800">
                <a:solidFill>
                  <a:srgbClr val="000000"/>
                </a:solidFill>
              </a:rPr>
              <a:t>nonzero, to the right</a:t>
            </a:r>
          </a:p>
          <a:p>
            <a:pPr marL="514350" indent="-514350">
              <a:buFontTx/>
              <a:buAutoNum type="alphaUcParenR"/>
            </a:pPr>
            <a:r>
              <a:rPr lang="en-US" sz="2800">
                <a:solidFill>
                  <a:srgbClr val="000000"/>
                </a:solidFill>
              </a:rPr>
              <a:t>nonzero, to the left</a:t>
            </a:r>
          </a:p>
          <a:p>
            <a:pPr marL="514350" indent="-514350">
              <a:buFontTx/>
              <a:buAutoNum type="alphaUcParenR"/>
            </a:pPr>
            <a:r>
              <a:rPr lang="en-US" sz="2800">
                <a:solidFill>
                  <a:srgbClr val="000000"/>
                </a:solidFill>
              </a:rPr>
              <a:t>Other/it depends!</a:t>
            </a:r>
          </a:p>
        </p:txBody>
      </p:sp>
      <p:sp>
        <p:nvSpPr>
          <p:cNvPr id="16" name="TextBox 15"/>
          <p:cNvSpPr txBox="1"/>
          <p:nvPr/>
        </p:nvSpPr>
        <p:spPr>
          <a:xfrm>
            <a:off x="203200" y="5554130"/>
            <a:ext cx="8331200" cy="830997"/>
          </a:xfrm>
          <a:prstGeom prst="rect">
            <a:avLst/>
          </a:prstGeom>
          <a:noFill/>
        </p:spPr>
        <p:txBody>
          <a:bodyPr wrap="square" rtlCol="0">
            <a:spAutoFit/>
          </a:bodyPr>
          <a:lstStyle/>
          <a:p>
            <a:r>
              <a:rPr lang="en-US">
                <a:solidFill>
                  <a:srgbClr val="000000"/>
                </a:solidFill>
              </a:rPr>
              <a:t>Challenge question: Can you prove/derive your answer by thinking about Newton’s law of gravity directly?</a:t>
            </a:r>
          </a:p>
        </p:txBody>
      </p:sp>
      <p:sp>
        <p:nvSpPr>
          <p:cNvPr id="18" name="Oval 17"/>
          <p:cNvSpPr/>
          <p:nvPr/>
        </p:nvSpPr>
        <p:spPr bwMode="auto">
          <a:xfrm>
            <a:off x="6282267" y="2777067"/>
            <a:ext cx="1303866" cy="1303866"/>
          </a:xfrm>
          <a:prstGeom prst="ellipse">
            <a:avLst/>
          </a:prstGeom>
          <a:noFill/>
          <a:ln w="25400" cap="flat" cmpd="sng" algn="ctr">
            <a:solidFill>
              <a:schemeClr val="tx1"/>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5330" name="Object 2"/>
          <p:cNvGraphicFramePr>
            <a:graphicFrameLocks noChangeAspect="1"/>
          </p:cNvGraphicFramePr>
          <p:nvPr/>
        </p:nvGraphicFramePr>
        <p:xfrm>
          <a:off x="131235" y="2457449"/>
          <a:ext cx="7048500" cy="4307417"/>
        </p:xfrm>
        <a:graphic>
          <a:graphicData uri="http://schemas.openxmlformats.org/presentationml/2006/ole">
            <mc:AlternateContent xmlns:mc="http://schemas.openxmlformats.org/markup-compatibility/2006">
              <mc:Choice xmlns:v="urn:schemas-microsoft-com:vml" Requires="v">
                <p:oleObj spid="_x0000_s1260549" name="Document" r:id="rId4" imgW="6172200" imgH="3771900" progId="Word.Document.12">
                  <p:link updateAutomatic="1"/>
                </p:oleObj>
              </mc:Choice>
              <mc:Fallback>
                <p:oleObj name="Document" r:id="rId4" imgW="6172200" imgH="37719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235" y="2457449"/>
                        <a:ext cx="7048500" cy="4307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37</a:t>
            </a:fld>
            <a:endParaRPr lang="en-US">
              <a:solidFill>
                <a:srgbClr val="000000"/>
              </a:solidFill>
            </a:endParaRPr>
          </a:p>
        </p:txBody>
      </p:sp>
      <p:sp>
        <p:nvSpPr>
          <p:cNvPr id="3" name="TextBox 2"/>
          <p:cNvSpPr txBox="1"/>
          <p:nvPr/>
        </p:nvSpPr>
        <p:spPr>
          <a:xfrm>
            <a:off x="50805" y="169337"/>
            <a:ext cx="8161867" cy="1815882"/>
          </a:xfrm>
          <a:prstGeom prst="rect">
            <a:avLst/>
          </a:prstGeom>
          <a:noFill/>
        </p:spPr>
        <p:txBody>
          <a:bodyPr wrap="square" rtlCol="0">
            <a:spAutoFit/>
          </a:bodyPr>
          <a:lstStyle/>
          <a:p>
            <a:r>
              <a:rPr lang="en-US" sz="2800" dirty="0">
                <a:solidFill>
                  <a:srgbClr val="000000"/>
                </a:solidFill>
              </a:rPr>
              <a:t>A test mass m moves along a straight line toward the origin, passing through a THIN spherical mass shell of radius  R, centered on the origin.</a:t>
            </a:r>
          </a:p>
          <a:p>
            <a:r>
              <a:rPr lang="en-US" sz="2800" dirty="0" smtClean="0">
                <a:solidFill>
                  <a:srgbClr val="000000"/>
                </a:solidFill>
              </a:rPr>
              <a:t>Sketch the </a:t>
            </a:r>
            <a:r>
              <a:rPr lang="en-US" sz="2800" dirty="0">
                <a:solidFill>
                  <a:srgbClr val="000000"/>
                </a:solidFill>
              </a:rPr>
              <a:t>force F on the test mass vs. position </a:t>
            </a:r>
            <a:r>
              <a:rPr lang="en-US" sz="2800" dirty="0" smtClean="0">
                <a:solidFill>
                  <a:srgbClr val="000000"/>
                </a:solidFill>
              </a:rPr>
              <a:t>r. </a:t>
            </a:r>
          </a:p>
        </p:txBody>
      </p:sp>
      <p:sp>
        <p:nvSpPr>
          <p:cNvPr id="12" name="Oval 11"/>
          <p:cNvSpPr/>
          <p:nvPr/>
        </p:nvSpPr>
        <p:spPr bwMode="auto">
          <a:xfrm>
            <a:off x="6536228" y="2082796"/>
            <a:ext cx="2540000" cy="2540000"/>
          </a:xfrm>
          <a:prstGeom prst="ellipse">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cxnSp>
        <p:nvCxnSpPr>
          <p:cNvPr id="14" name="Straight Arrow Connector 13"/>
          <p:cNvCxnSpPr/>
          <p:nvPr/>
        </p:nvCxnSpPr>
        <p:spPr bwMode="auto">
          <a:xfrm>
            <a:off x="7806231" y="3335863"/>
            <a:ext cx="745083" cy="1588"/>
          </a:xfrm>
          <a:prstGeom prst="straightConnector1">
            <a:avLst/>
          </a:prstGeom>
          <a:noFill/>
          <a:ln w="12700" cap="flat" cmpd="sng" algn="ctr">
            <a:solidFill>
              <a:schemeClr val="tx1"/>
            </a:solidFill>
            <a:prstDash val="solid"/>
            <a:round/>
            <a:headEnd type="none" w="med" len="med"/>
            <a:tailEnd type="arrow"/>
          </a:ln>
          <a:effectLst/>
        </p:spPr>
      </p:cxnSp>
      <p:sp>
        <p:nvSpPr>
          <p:cNvPr id="15" name="Oval 14"/>
          <p:cNvSpPr/>
          <p:nvPr/>
        </p:nvSpPr>
        <p:spPr bwMode="auto">
          <a:xfrm>
            <a:off x="6637849" y="2184429"/>
            <a:ext cx="2336803" cy="2336803"/>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20" name="TextBox 19"/>
          <p:cNvSpPr txBox="1"/>
          <p:nvPr/>
        </p:nvSpPr>
        <p:spPr>
          <a:xfrm>
            <a:off x="8026326" y="3268130"/>
            <a:ext cx="425455" cy="492443"/>
          </a:xfrm>
          <a:prstGeom prst="rect">
            <a:avLst/>
          </a:prstGeom>
          <a:noFill/>
        </p:spPr>
        <p:txBody>
          <a:bodyPr wrap="none" rtlCol="0">
            <a:spAutoFit/>
          </a:bodyPr>
          <a:lstStyle/>
          <a:p>
            <a:r>
              <a:rPr lang="en-US" sz="2600">
                <a:solidFill>
                  <a:srgbClr val="000000"/>
                </a:solidFill>
              </a:rPr>
              <a:t>R</a:t>
            </a:r>
          </a:p>
        </p:txBody>
      </p:sp>
      <p:cxnSp>
        <p:nvCxnSpPr>
          <p:cNvPr id="13" name="Straight Arrow Connector 12"/>
          <p:cNvCxnSpPr/>
          <p:nvPr/>
        </p:nvCxnSpPr>
        <p:spPr bwMode="auto">
          <a:xfrm>
            <a:off x="7823198" y="3335863"/>
            <a:ext cx="1202255" cy="304790"/>
          </a:xfrm>
          <a:prstGeom prst="straightConnector1">
            <a:avLst/>
          </a:prstGeom>
          <a:noFill/>
          <a:ln w="12700" cap="flat" cmpd="sng" algn="ctr">
            <a:solidFill>
              <a:schemeClr val="tx1"/>
            </a:solidFill>
            <a:prstDash val="solid"/>
            <a:round/>
            <a:headEnd type="none" w="med" len="med"/>
            <a:tailEnd type="arrow"/>
          </a:ln>
          <a:effectLst/>
        </p:spPr>
      </p:cxnSp>
      <p:sp>
        <p:nvSpPr>
          <p:cNvPr id="10" name="TextBox 9"/>
          <p:cNvSpPr txBox="1"/>
          <p:nvPr/>
        </p:nvSpPr>
        <p:spPr>
          <a:xfrm>
            <a:off x="5994399" y="6112934"/>
            <a:ext cx="1641295" cy="523220"/>
          </a:xfrm>
          <a:prstGeom prst="rect">
            <a:avLst/>
          </a:prstGeom>
          <a:noFill/>
        </p:spPr>
        <p:txBody>
          <a:bodyPr wrap="none" rtlCol="0">
            <a:spAutoFit/>
          </a:bodyPr>
          <a:lstStyle/>
          <a:p>
            <a:r>
              <a:rPr lang="en-US" sz="2800" dirty="0">
                <a:solidFill>
                  <a:srgbClr val="000000"/>
                </a:solidFill>
              </a:rPr>
              <a:t>E) Other! </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53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38</a:t>
            </a:fld>
            <a:endParaRPr lang="en-US">
              <a:solidFill>
                <a:srgbClr val="000000"/>
              </a:solidFill>
            </a:endParaRPr>
          </a:p>
        </p:txBody>
      </p:sp>
      <p:sp>
        <p:nvSpPr>
          <p:cNvPr id="3" name="TextBox 2"/>
          <p:cNvSpPr txBox="1"/>
          <p:nvPr/>
        </p:nvSpPr>
        <p:spPr>
          <a:xfrm>
            <a:off x="50805" y="169337"/>
            <a:ext cx="8161867" cy="954107"/>
          </a:xfrm>
          <a:prstGeom prst="rect">
            <a:avLst/>
          </a:prstGeom>
          <a:noFill/>
        </p:spPr>
        <p:txBody>
          <a:bodyPr wrap="square" rtlCol="0">
            <a:spAutoFit/>
          </a:bodyPr>
          <a:lstStyle/>
          <a:p>
            <a:r>
              <a:rPr lang="en-US" sz="2800">
                <a:solidFill>
                  <a:srgbClr val="000000"/>
                </a:solidFill>
              </a:rPr>
              <a:t>Assuming that U(∞)=0, what can you say about the potential at point x? </a:t>
            </a:r>
            <a:endParaRPr lang="en-US" sz="2800" smtClean="0">
              <a:solidFill>
                <a:srgbClr val="000000"/>
              </a:solidFill>
            </a:endParaRPr>
          </a:p>
        </p:txBody>
      </p:sp>
      <p:sp>
        <p:nvSpPr>
          <p:cNvPr id="10" name="TextBox 9"/>
          <p:cNvSpPr txBox="1"/>
          <p:nvPr/>
        </p:nvSpPr>
        <p:spPr>
          <a:xfrm>
            <a:off x="237066" y="1354679"/>
            <a:ext cx="6214534" cy="3539431"/>
          </a:xfrm>
          <a:prstGeom prst="rect">
            <a:avLst/>
          </a:prstGeom>
          <a:noFill/>
        </p:spPr>
        <p:txBody>
          <a:bodyPr wrap="square" rtlCol="0">
            <a:spAutoFit/>
          </a:bodyPr>
          <a:lstStyle/>
          <a:p>
            <a:pPr marL="514350" indent="-514350">
              <a:buFontTx/>
              <a:buAutoNum type="alphaUcParenR"/>
            </a:pPr>
            <a:r>
              <a:rPr lang="en-US" sz="2800">
                <a:solidFill>
                  <a:srgbClr val="000000"/>
                </a:solidFill>
              </a:rPr>
              <a:t>It is zero (everywhere inside the sphere)</a:t>
            </a:r>
          </a:p>
          <a:p>
            <a:pPr marL="514350" indent="-514350">
              <a:buFontTx/>
              <a:buAutoNum type="alphaUcParenR"/>
            </a:pPr>
            <a:r>
              <a:rPr lang="en-US" sz="2800">
                <a:solidFill>
                  <a:srgbClr val="000000"/>
                </a:solidFill>
              </a:rPr>
              <a:t>It is positive and constant everywhere inside the sphere</a:t>
            </a:r>
          </a:p>
          <a:p>
            <a:pPr marL="514350" indent="-514350">
              <a:buFontTx/>
              <a:buAutoNum type="alphaUcParenR"/>
            </a:pPr>
            <a:r>
              <a:rPr lang="en-US" sz="2800">
                <a:solidFill>
                  <a:srgbClr val="000000"/>
                </a:solidFill>
              </a:rPr>
              <a:t> It is negative, and constant everywhere inside the sphere</a:t>
            </a:r>
          </a:p>
          <a:p>
            <a:pPr marL="514350" indent="-514350">
              <a:buFontTx/>
              <a:buAutoNum type="alphaUcParenR"/>
            </a:pPr>
            <a:r>
              <a:rPr lang="en-US" sz="2800">
                <a:solidFill>
                  <a:srgbClr val="000000"/>
                </a:solidFill>
              </a:rPr>
              <a:t> It varies within the sphere</a:t>
            </a:r>
          </a:p>
          <a:p>
            <a:pPr marL="514350" indent="-514350">
              <a:buFontTx/>
              <a:buAutoNum type="alphaUcParenR"/>
            </a:pPr>
            <a:r>
              <a:rPr lang="en-US" sz="2800">
                <a:solidFill>
                  <a:srgbClr val="000000"/>
                </a:solidFill>
              </a:rPr>
              <a:t> Other/not determined</a:t>
            </a:r>
          </a:p>
        </p:txBody>
      </p:sp>
      <p:sp>
        <p:nvSpPr>
          <p:cNvPr id="11" name="Oval 10"/>
          <p:cNvSpPr/>
          <p:nvPr/>
        </p:nvSpPr>
        <p:spPr bwMode="auto">
          <a:xfrm>
            <a:off x="6519278" y="2133597"/>
            <a:ext cx="2540000" cy="2540000"/>
          </a:xfrm>
          <a:prstGeom prst="ellipse">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6" name="Oval 15"/>
          <p:cNvSpPr/>
          <p:nvPr/>
        </p:nvSpPr>
        <p:spPr bwMode="auto">
          <a:xfrm>
            <a:off x="6620899" y="2218296"/>
            <a:ext cx="2336803" cy="2336803"/>
          </a:xfrm>
          <a:prstGeom prst="ellipse">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cxnSp>
        <p:nvCxnSpPr>
          <p:cNvPr id="17" name="Straight Arrow Connector 16"/>
          <p:cNvCxnSpPr/>
          <p:nvPr/>
        </p:nvCxnSpPr>
        <p:spPr bwMode="auto">
          <a:xfrm>
            <a:off x="7619947" y="3471330"/>
            <a:ext cx="745083" cy="1588"/>
          </a:xfrm>
          <a:prstGeom prst="straightConnector1">
            <a:avLst/>
          </a:prstGeom>
          <a:noFill/>
          <a:ln w="12700" cap="flat" cmpd="sng" algn="ctr">
            <a:solidFill>
              <a:schemeClr val="tx1"/>
            </a:solidFill>
            <a:prstDash val="solid"/>
            <a:round/>
            <a:headEnd type="none" w="med" len="med"/>
            <a:tailEnd type="arrow"/>
          </a:ln>
          <a:effectLst/>
        </p:spPr>
      </p:cxnSp>
      <p:sp>
        <p:nvSpPr>
          <p:cNvPr id="18" name="TextBox 17"/>
          <p:cNvSpPr txBox="1"/>
          <p:nvPr/>
        </p:nvSpPr>
        <p:spPr>
          <a:xfrm>
            <a:off x="7840042" y="3555994"/>
            <a:ext cx="425455" cy="492443"/>
          </a:xfrm>
          <a:prstGeom prst="rect">
            <a:avLst/>
          </a:prstGeom>
          <a:noFill/>
        </p:spPr>
        <p:txBody>
          <a:bodyPr wrap="none" rtlCol="0">
            <a:spAutoFit/>
          </a:bodyPr>
          <a:lstStyle/>
          <a:p>
            <a:r>
              <a:rPr lang="en-US" sz="2600">
                <a:solidFill>
                  <a:srgbClr val="000000"/>
                </a:solidFill>
              </a:rPr>
              <a:t>R</a:t>
            </a:r>
          </a:p>
        </p:txBody>
      </p:sp>
      <p:cxnSp>
        <p:nvCxnSpPr>
          <p:cNvPr id="19" name="Straight Arrow Connector 18"/>
          <p:cNvCxnSpPr/>
          <p:nvPr/>
        </p:nvCxnSpPr>
        <p:spPr bwMode="auto">
          <a:xfrm>
            <a:off x="7636914" y="3471330"/>
            <a:ext cx="1202255" cy="304790"/>
          </a:xfrm>
          <a:prstGeom prst="straightConnector1">
            <a:avLst/>
          </a:prstGeom>
          <a:noFill/>
          <a:ln w="12700" cap="flat" cmpd="sng" algn="ctr">
            <a:solidFill>
              <a:schemeClr val="tx1"/>
            </a:solidFill>
            <a:prstDash val="solid"/>
            <a:round/>
            <a:headEnd type="none" w="med" len="med"/>
            <a:tailEnd type="arrow"/>
          </a:ln>
          <a:effectLst/>
        </p:spPr>
      </p:cxnSp>
      <p:sp>
        <p:nvSpPr>
          <p:cNvPr id="21" name="TextBox 20"/>
          <p:cNvSpPr txBox="1"/>
          <p:nvPr/>
        </p:nvSpPr>
        <p:spPr>
          <a:xfrm>
            <a:off x="8568164" y="3183471"/>
            <a:ext cx="351378" cy="492443"/>
          </a:xfrm>
          <a:prstGeom prst="rect">
            <a:avLst/>
          </a:prstGeom>
          <a:noFill/>
        </p:spPr>
        <p:txBody>
          <a:bodyPr wrap="none" rtlCol="0">
            <a:spAutoFit/>
          </a:bodyPr>
          <a:lstStyle/>
          <a:p>
            <a:r>
              <a:rPr lang="en-US" sz="2600">
                <a:solidFill>
                  <a:srgbClr val="000000"/>
                </a:solidFill>
              </a:rPr>
              <a:t>x</a:t>
            </a:r>
          </a:p>
        </p:txBody>
      </p:sp>
      <p:sp>
        <p:nvSpPr>
          <p:cNvPr id="22" name="Oval 21"/>
          <p:cNvSpPr/>
          <p:nvPr/>
        </p:nvSpPr>
        <p:spPr bwMode="auto">
          <a:xfrm>
            <a:off x="8398915" y="3420578"/>
            <a:ext cx="101600" cy="101600"/>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2" name="TextBox 11"/>
          <p:cNvSpPr txBox="1"/>
          <p:nvPr/>
        </p:nvSpPr>
        <p:spPr>
          <a:xfrm>
            <a:off x="203200" y="6057668"/>
            <a:ext cx="8331200" cy="461665"/>
          </a:xfrm>
          <a:prstGeom prst="rect">
            <a:avLst/>
          </a:prstGeom>
          <a:noFill/>
        </p:spPr>
        <p:txBody>
          <a:bodyPr wrap="square" rtlCol="0">
            <a:spAutoFit/>
          </a:bodyPr>
          <a:lstStyle/>
          <a:p>
            <a:r>
              <a:rPr lang="en-US">
                <a:solidFill>
                  <a:srgbClr val="000000"/>
                </a:solidFill>
              </a:rPr>
              <a:t>Challenge question: What is the formula for U(0)-U(∞)?</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92258" name="Object 2"/>
          <p:cNvGraphicFramePr>
            <a:graphicFrameLocks noChangeAspect="1"/>
          </p:cNvGraphicFramePr>
          <p:nvPr/>
        </p:nvGraphicFramePr>
        <p:xfrm>
          <a:off x="5078940" y="3115733"/>
          <a:ext cx="3794127" cy="3031149"/>
        </p:xfrm>
        <a:graphic>
          <a:graphicData uri="http://schemas.openxmlformats.org/presentationml/2006/ole">
            <mc:AlternateContent xmlns:mc="http://schemas.openxmlformats.org/markup-compatibility/2006">
              <mc:Choice xmlns:v="urn:schemas-microsoft-com:vml" Requires="v">
                <p:oleObj spid="_x0000_s1246214" name="Microsoft Draw" r:id="rId4" imgW="2311200" imgH="1854000" progId="MSDraw">
                  <p:embed/>
                </p:oleObj>
              </mc:Choice>
              <mc:Fallback>
                <p:oleObj name="Microsoft Draw" r:id="rId4" imgW="2311200" imgH="1854000" progId="MSDraw">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8940" y="3115733"/>
                        <a:ext cx="3794127" cy="3031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39</a:t>
            </a:fld>
            <a:endParaRPr lang="en-US"/>
          </a:p>
        </p:txBody>
      </p:sp>
      <p:sp>
        <p:nvSpPr>
          <p:cNvPr id="3" name="TextBox 2"/>
          <p:cNvSpPr txBox="1"/>
          <p:nvPr/>
        </p:nvSpPr>
        <p:spPr>
          <a:xfrm>
            <a:off x="50805" y="169337"/>
            <a:ext cx="8161867" cy="3539431"/>
          </a:xfrm>
          <a:prstGeom prst="rect">
            <a:avLst/>
          </a:prstGeom>
          <a:noFill/>
        </p:spPr>
        <p:txBody>
          <a:bodyPr wrap="square" rtlCol="0">
            <a:spAutoFit/>
          </a:bodyPr>
          <a:lstStyle/>
          <a:p>
            <a:r>
              <a:rPr lang="en-US" sz="2800"/>
              <a:t>A rock is released from rest at a point in space far beyond the orbit of the Moon.  It falls toward the Earth and crosses the orbit of the Moon.   </a:t>
            </a:r>
            <a:br>
              <a:rPr lang="en-US" sz="2800"/>
            </a:br>
            <a:r>
              <a:rPr lang="en-US" sz="2800"/>
              <a:t>When the rock is the same distance from the Earth as the Moon, the acceleration of the rock is: (Ignore the gravitational force between the rock and the Moon.)</a:t>
            </a:r>
          </a:p>
          <a:p>
            <a:r>
              <a:rPr lang="en-US" sz="2800"/>
              <a:t> </a:t>
            </a:r>
          </a:p>
        </p:txBody>
      </p:sp>
      <p:sp>
        <p:nvSpPr>
          <p:cNvPr id="4" name="Rectangle 3"/>
          <p:cNvSpPr/>
          <p:nvPr/>
        </p:nvSpPr>
        <p:spPr>
          <a:xfrm>
            <a:off x="0" y="3950831"/>
            <a:ext cx="8398933" cy="2677656"/>
          </a:xfrm>
          <a:prstGeom prst="rect">
            <a:avLst/>
          </a:prstGeom>
        </p:spPr>
        <p:txBody>
          <a:bodyPr wrap="square">
            <a:spAutoFit/>
          </a:bodyPr>
          <a:lstStyle/>
          <a:p>
            <a:pPr marL="514350" indent="-514350">
              <a:buAutoNum type="alphaUcParenR"/>
            </a:pPr>
            <a:r>
              <a:rPr lang="en-US" sz="2800"/>
              <a:t> greater	than	</a:t>
            </a:r>
          </a:p>
          <a:p>
            <a:pPr marL="514350" indent="-514350">
              <a:buAutoNum type="alphaUcParenR"/>
            </a:pPr>
            <a:r>
              <a:rPr lang="en-US" sz="2800"/>
              <a:t> smaller	than	</a:t>
            </a:r>
          </a:p>
          <a:p>
            <a:pPr marL="514350" indent="-514350">
              <a:buAutoNum type="alphaUcParenR"/>
            </a:pPr>
            <a:r>
              <a:rPr lang="en-US" sz="2800"/>
              <a:t> the same as </a:t>
            </a:r>
          </a:p>
          <a:p>
            <a:r>
              <a:rPr lang="en-US" sz="2800"/>
              <a:t> </a:t>
            </a:r>
          </a:p>
          <a:p>
            <a:r>
              <a:rPr lang="en-US" sz="2800"/>
              <a:t>the acceleration of the Moon.</a:t>
            </a:r>
          </a:p>
          <a:p>
            <a:pPr marL="514350" indent="-514350">
              <a:buAutoNum type="alphaUcParenR"/>
            </a:pPr>
            <a:endParaRPr lang="en-US" sz="2800"/>
          </a:p>
        </p:txBody>
      </p:sp>
      <p:sp>
        <p:nvSpPr>
          <p:cNvPr id="16" name="Oval 15"/>
          <p:cNvSpPr/>
          <p:nvPr/>
        </p:nvSpPr>
        <p:spPr bwMode="auto">
          <a:xfrm>
            <a:off x="5096933" y="3149600"/>
            <a:ext cx="2997200" cy="299720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1727" y="206905"/>
            <a:ext cx="8229600" cy="1655762"/>
          </a:xfrm>
        </p:spPr>
        <p:txBody>
          <a:bodyPr/>
          <a:lstStyle/>
          <a:p>
            <a:pPr algn="l" eaLnBrk="1" hangingPunct="1"/>
            <a:r>
              <a:rPr lang="en-US" sz="3600"/>
              <a:t>5 masses, m, are arranged in a regular pentagon, as shown. </a:t>
            </a:r>
            <a:br>
              <a:rPr lang="en-US" sz="3600"/>
            </a:br>
            <a:r>
              <a:rPr lang="en-US" sz="3600">
                <a:solidFill>
                  <a:schemeClr val="accent2"/>
                </a:solidFill>
              </a:rPr>
              <a:t>What is the force of gravity on a test mass at the center?</a:t>
            </a:r>
            <a:endParaRPr lang="en-US"/>
          </a:p>
        </p:txBody>
      </p:sp>
      <p:sp>
        <p:nvSpPr>
          <p:cNvPr id="31747" name="Rectangle 3"/>
          <p:cNvSpPr>
            <a:spLocks noGrp="1" noChangeArrowheads="1"/>
          </p:cNvSpPr>
          <p:nvPr>
            <p:ph type="body" idx="1"/>
          </p:nvPr>
        </p:nvSpPr>
        <p:spPr>
          <a:xfrm>
            <a:off x="381000" y="4432300"/>
            <a:ext cx="7772400" cy="1828800"/>
          </a:xfrm>
        </p:spPr>
        <p:txBody>
          <a:bodyPr/>
          <a:lstStyle/>
          <a:p>
            <a:pPr marL="381000" indent="-381000" eaLnBrk="1" hangingPunct="1">
              <a:lnSpc>
                <a:spcPct val="90000"/>
              </a:lnSpc>
              <a:buFontTx/>
              <a:buAutoNum type="alphaUcParenR"/>
            </a:pPr>
            <a:r>
              <a:rPr lang="en-US" sz="3600"/>
              <a:t> Zero</a:t>
            </a:r>
          </a:p>
          <a:p>
            <a:pPr marL="381000" indent="-381000" eaLnBrk="1" hangingPunct="1">
              <a:lnSpc>
                <a:spcPct val="90000"/>
              </a:lnSpc>
              <a:buFontTx/>
              <a:buAutoNum type="alphaUcParenR"/>
            </a:pPr>
            <a:r>
              <a:rPr lang="en-US" sz="3600"/>
              <a:t> Non-zero</a:t>
            </a:r>
          </a:p>
          <a:p>
            <a:pPr marL="381000" indent="-381000" eaLnBrk="1" hangingPunct="1">
              <a:lnSpc>
                <a:spcPct val="90000"/>
              </a:lnSpc>
              <a:buFontTx/>
              <a:buAutoNum type="alphaUcParenR"/>
            </a:pPr>
            <a:r>
              <a:rPr lang="en-US" sz="3600"/>
              <a:t> Really need trig and a calculator  to decide!</a:t>
            </a:r>
          </a:p>
        </p:txBody>
      </p:sp>
      <p:grpSp>
        <p:nvGrpSpPr>
          <p:cNvPr id="2" name="Group 23"/>
          <p:cNvGrpSpPr>
            <a:grpSpLocks/>
          </p:cNvGrpSpPr>
          <p:nvPr/>
        </p:nvGrpSpPr>
        <p:grpSpPr bwMode="auto">
          <a:xfrm>
            <a:off x="2689227" y="1895475"/>
            <a:ext cx="3351215" cy="3173413"/>
            <a:chOff x="1574" y="1194"/>
            <a:chExt cx="2111" cy="1999"/>
          </a:xfrm>
        </p:grpSpPr>
        <p:sp>
          <p:nvSpPr>
            <p:cNvPr id="31750" name="Line 5"/>
            <p:cNvSpPr>
              <a:spLocks noChangeShapeType="1"/>
            </p:cNvSpPr>
            <p:nvPr/>
          </p:nvSpPr>
          <p:spPr bwMode="auto">
            <a:xfrm rot="-9666143">
              <a:off x="3125" y="2081"/>
              <a:ext cx="0" cy="816"/>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31751" name="Line 6"/>
            <p:cNvSpPr>
              <a:spLocks noChangeShapeType="1"/>
            </p:cNvSpPr>
            <p:nvPr/>
          </p:nvSpPr>
          <p:spPr bwMode="auto">
            <a:xfrm rot="-5346143">
              <a:off x="2560" y="2471"/>
              <a:ext cx="0" cy="816"/>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31752" name="Line 7"/>
            <p:cNvSpPr>
              <a:spLocks noChangeShapeType="1"/>
            </p:cNvSpPr>
            <p:nvPr/>
          </p:nvSpPr>
          <p:spPr bwMode="auto">
            <a:xfrm rot="-1026143">
              <a:off x="2017" y="2057"/>
              <a:ext cx="0" cy="816"/>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31753" name="Line 8"/>
            <p:cNvSpPr>
              <a:spLocks noChangeShapeType="1"/>
            </p:cNvSpPr>
            <p:nvPr/>
          </p:nvSpPr>
          <p:spPr bwMode="auto">
            <a:xfrm rot="3293857">
              <a:off x="2234" y="1421"/>
              <a:ext cx="0" cy="816"/>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31754" name="Line 9"/>
            <p:cNvSpPr>
              <a:spLocks noChangeShapeType="1"/>
            </p:cNvSpPr>
            <p:nvPr/>
          </p:nvSpPr>
          <p:spPr bwMode="auto">
            <a:xfrm rot="7613857">
              <a:off x="2917" y="1427"/>
              <a:ext cx="0" cy="816"/>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31755" name="Oval 10"/>
            <p:cNvSpPr>
              <a:spLocks noChangeArrowheads="1"/>
            </p:cNvSpPr>
            <p:nvPr/>
          </p:nvSpPr>
          <p:spPr bwMode="auto">
            <a:xfrm rot="-9666143">
              <a:off x="2937" y="2825"/>
              <a:ext cx="96" cy="9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1756" name="Oval 11"/>
            <p:cNvSpPr>
              <a:spLocks noChangeArrowheads="1"/>
            </p:cNvSpPr>
            <p:nvPr/>
          </p:nvSpPr>
          <p:spPr bwMode="auto">
            <a:xfrm rot="-9666143">
              <a:off x="2092" y="2798"/>
              <a:ext cx="96" cy="9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1757" name="Oval 12"/>
            <p:cNvSpPr>
              <a:spLocks noChangeArrowheads="1"/>
            </p:cNvSpPr>
            <p:nvPr/>
          </p:nvSpPr>
          <p:spPr bwMode="auto">
            <a:xfrm rot="-9666143">
              <a:off x="1853" y="2039"/>
              <a:ext cx="96" cy="9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1758" name="Oval 13"/>
            <p:cNvSpPr>
              <a:spLocks noChangeArrowheads="1"/>
            </p:cNvSpPr>
            <p:nvPr/>
          </p:nvSpPr>
          <p:spPr bwMode="auto">
            <a:xfrm rot="-9666143">
              <a:off x="2517" y="1556"/>
              <a:ext cx="96" cy="9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1759" name="Oval 14"/>
            <p:cNvSpPr>
              <a:spLocks noChangeArrowheads="1"/>
            </p:cNvSpPr>
            <p:nvPr/>
          </p:nvSpPr>
          <p:spPr bwMode="auto">
            <a:xfrm rot="-9666143">
              <a:off x="3206" y="2038"/>
              <a:ext cx="96" cy="9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1760" name="Oval 17"/>
            <p:cNvSpPr>
              <a:spLocks noChangeArrowheads="1"/>
            </p:cNvSpPr>
            <p:nvPr/>
          </p:nvSpPr>
          <p:spPr bwMode="auto">
            <a:xfrm>
              <a:off x="2552" y="2272"/>
              <a:ext cx="56" cy="5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1761" name="Text Box 18"/>
            <p:cNvSpPr txBox="1">
              <a:spLocks noChangeArrowheads="1"/>
            </p:cNvSpPr>
            <p:nvPr/>
          </p:nvSpPr>
          <p:spPr bwMode="auto">
            <a:xfrm>
              <a:off x="2622" y="1194"/>
              <a:ext cx="359" cy="407"/>
            </a:xfrm>
            <a:prstGeom prst="rect">
              <a:avLst/>
            </a:prstGeom>
            <a:noFill/>
            <a:ln w="9525">
              <a:noFill/>
              <a:miter lim="800000"/>
              <a:headEnd/>
              <a:tailEnd/>
            </a:ln>
          </p:spPr>
          <p:txBody>
            <a:bodyPr wrap="none">
              <a:prstTxWarp prst="textNoShape">
                <a:avLst/>
              </a:prstTxWarp>
              <a:spAutoFit/>
            </a:bodyPr>
            <a:lstStyle/>
            <a:p>
              <a:r>
                <a:rPr lang="en-US" sz="3600"/>
                <a:t>m</a:t>
              </a:r>
              <a:endParaRPr lang="en-US"/>
            </a:p>
          </p:txBody>
        </p:sp>
        <p:sp>
          <p:nvSpPr>
            <p:cNvPr id="31762" name="Text Box 19"/>
            <p:cNvSpPr txBox="1">
              <a:spLocks noChangeArrowheads="1"/>
            </p:cNvSpPr>
            <p:nvPr/>
          </p:nvSpPr>
          <p:spPr bwMode="auto">
            <a:xfrm>
              <a:off x="3326" y="1786"/>
              <a:ext cx="359" cy="407"/>
            </a:xfrm>
            <a:prstGeom prst="rect">
              <a:avLst/>
            </a:prstGeom>
            <a:noFill/>
            <a:ln w="9525">
              <a:noFill/>
              <a:miter lim="800000"/>
              <a:headEnd/>
              <a:tailEnd/>
            </a:ln>
          </p:spPr>
          <p:txBody>
            <a:bodyPr wrap="none">
              <a:prstTxWarp prst="textNoShape">
                <a:avLst/>
              </a:prstTxWarp>
              <a:spAutoFit/>
            </a:bodyPr>
            <a:lstStyle/>
            <a:p>
              <a:r>
                <a:rPr lang="en-US" sz="3600"/>
                <a:t>m</a:t>
              </a:r>
              <a:endParaRPr lang="en-US"/>
            </a:p>
          </p:txBody>
        </p:sp>
        <p:sp>
          <p:nvSpPr>
            <p:cNvPr id="31763" name="Text Box 20"/>
            <p:cNvSpPr txBox="1">
              <a:spLocks noChangeArrowheads="1"/>
            </p:cNvSpPr>
            <p:nvPr/>
          </p:nvSpPr>
          <p:spPr bwMode="auto">
            <a:xfrm>
              <a:off x="3070" y="2730"/>
              <a:ext cx="359" cy="407"/>
            </a:xfrm>
            <a:prstGeom prst="rect">
              <a:avLst/>
            </a:prstGeom>
            <a:noFill/>
            <a:ln w="9525">
              <a:noFill/>
              <a:miter lim="800000"/>
              <a:headEnd/>
              <a:tailEnd/>
            </a:ln>
          </p:spPr>
          <p:txBody>
            <a:bodyPr wrap="none">
              <a:prstTxWarp prst="textNoShape">
                <a:avLst/>
              </a:prstTxWarp>
              <a:spAutoFit/>
            </a:bodyPr>
            <a:lstStyle/>
            <a:p>
              <a:r>
                <a:rPr lang="en-US" sz="3600"/>
                <a:t>m</a:t>
              </a:r>
            </a:p>
          </p:txBody>
        </p:sp>
        <p:sp>
          <p:nvSpPr>
            <p:cNvPr id="31764" name="Text Box 21"/>
            <p:cNvSpPr txBox="1">
              <a:spLocks noChangeArrowheads="1"/>
            </p:cNvSpPr>
            <p:nvPr/>
          </p:nvSpPr>
          <p:spPr bwMode="auto">
            <a:xfrm>
              <a:off x="2014" y="2786"/>
              <a:ext cx="359" cy="407"/>
            </a:xfrm>
            <a:prstGeom prst="rect">
              <a:avLst/>
            </a:prstGeom>
            <a:noFill/>
            <a:ln w="9525">
              <a:noFill/>
              <a:miter lim="800000"/>
              <a:headEnd/>
              <a:tailEnd/>
            </a:ln>
          </p:spPr>
          <p:txBody>
            <a:bodyPr wrap="none">
              <a:prstTxWarp prst="textNoShape">
                <a:avLst/>
              </a:prstTxWarp>
              <a:spAutoFit/>
            </a:bodyPr>
            <a:lstStyle/>
            <a:p>
              <a:r>
                <a:rPr lang="en-US" sz="3600"/>
                <a:t>m</a:t>
              </a:r>
              <a:endParaRPr lang="en-US"/>
            </a:p>
          </p:txBody>
        </p:sp>
        <p:sp>
          <p:nvSpPr>
            <p:cNvPr id="31765" name="Text Box 22"/>
            <p:cNvSpPr txBox="1">
              <a:spLocks noChangeArrowheads="1"/>
            </p:cNvSpPr>
            <p:nvPr/>
          </p:nvSpPr>
          <p:spPr bwMode="auto">
            <a:xfrm>
              <a:off x="1574" y="1983"/>
              <a:ext cx="359" cy="407"/>
            </a:xfrm>
            <a:prstGeom prst="rect">
              <a:avLst/>
            </a:prstGeom>
            <a:noFill/>
            <a:ln w="9525">
              <a:noFill/>
              <a:miter lim="800000"/>
              <a:headEnd/>
              <a:tailEnd/>
            </a:ln>
          </p:spPr>
          <p:txBody>
            <a:bodyPr wrap="none">
              <a:prstTxWarp prst="textNoShape">
                <a:avLst/>
              </a:prstTxWarp>
              <a:spAutoFit/>
            </a:bodyPr>
            <a:lstStyle/>
            <a:p>
              <a:r>
                <a:rPr lang="en-US" sz="3600"/>
                <a:t>m</a:t>
              </a:r>
              <a:endParaRPr lang="en-US"/>
            </a:p>
          </p:txBody>
        </p:sp>
      </p:grpSp>
      <p:sp>
        <p:nvSpPr>
          <p:cNvPr id="31749" name="Text Box 24"/>
          <p:cNvSpPr txBox="1">
            <a:spLocks noChangeArrowheads="1"/>
          </p:cNvSpPr>
          <p:nvPr/>
        </p:nvSpPr>
        <p:spPr bwMode="auto">
          <a:xfrm>
            <a:off x="57150" y="38100"/>
            <a:ext cx="325438" cy="214313"/>
          </a:xfrm>
          <a:prstGeom prst="rect">
            <a:avLst/>
          </a:prstGeom>
          <a:noFill/>
          <a:ln w="9525">
            <a:noFill/>
            <a:miter lim="800000"/>
            <a:headEnd/>
            <a:tailEnd/>
          </a:ln>
        </p:spPr>
        <p:txBody>
          <a:bodyPr wrap="none">
            <a:prstTxWarp prst="textNoShape">
              <a:avLst/>
            </a:prstTxWarp>
            <a:spAutoFit/>
          </a:bodyPr>
          <a:lstStyle/>
          <a:p>
            <a:r>
              <a:rPr lang="en-US" sz="800"/>
              <a:t>2.5</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92258" name="Object 2"/>
          <p:cNvGraphicFramePr>
            <a:graphicFrameLocks noChangeAspect="1"/>
          </p:cNvGraphicFramePr>
          <p:nvPr/>
        </p:nvGraphicFramePr>
        <p:xfrm>
          <a:off x="5078940" y="3115733"/>
          <a:ext cx="3794127" cy="3031149"/>
        </p:xfrm>
        <a:graphic>
          <a:graphicData uri="http://schemas.openxmlformats.org/presentationml/2006/ole">
            <mc:AlternateContent xmlns:mc="http://schemas.openxmlformats.org/markup-compatibility/2006">
              <mc:Choice xmlns:v="urn:schemas-microsoft-com:vml" Requires="v">
                <p:oleObj spid="_x0000_s1247238" name="Microsoft Draw" r:id="rId4" imgW="2311200" imgH="1854000" progId="MSDraw">
                  <p:embed/>
                </p:oleObj>
              </mc:Choice>
              <mc:Fallback>
                <p:oleObj name="Microsoft Draw" r:id="rId4" imgW="2311200" imgH="1854000" progId="MSDraw">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8940" y="3115733"/>
                        <a:ext cx="3794127" cy="3031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40</a:t>
            </a:fld>
            <a:endParaRPr lang="en-US"/>
          </a:p>
        </p:txBody>
      </p:sp>
      <p:sp>
        <p:nvSpPr>
          <p:cNvPr id="3" name="TextBox 2"/>
          <p:cNvSpPr txBox="1"/>
          <p:nvPr/>
        </p:nvSpPr>
        <p:spPr>
          <a:xfrm>
            <a:off x="50805" y="169337"/>
            <a:ext cx="9093195" cy="1815882"/>
          </a:xfrm>
          <a:prstGeom prst="rect">
            <a:avLst/>
          </a:prstGeom>
          <a:noFill/>
        </p:spPr>
        <p:txBody>
          <a:bodyPr wrap="square" rtlCol="0">
            <a:spAutoFit/>
          </a:bodyPr>
          <a:lstStyle/>
          <a:p>
            <a:r>
              <a:rPr lang="en-US" sz="2800"/>
              <a:t>As the rock falls toward the Earth, its acceleration is:</a:t>
            </a:r>
          </a:p>
          <a:p>
            <a:r>
              <a:rPr lang="en-US" sz="2800"/>
              <a:t> </a:t>
            </a:r>
          </a:p>
          <a:p>
            <a:r>
              <a:rPr lang="en-US" sz="2800"/>
              <a:t>A) constant.		B) not constant.</a:t>
            </a:r>
          </a:p>
          <a:p>
            <a:r>
              <a:rPr lang="en-US" sz="2800"/>
              <a:t> </a:t>
            </a:r>
          </a:p>
        </p:txBody>
      </p:sp>
      <p:sp>
        <p:nvSpPr>
          <p:cNvPr id="16" name="Oval 15"/>
          <p:cNvSpPr/>
          <p:nvPr/>
        </p:nvSpPr>
        <p:spPr bwMode="auto">
          <a:xfrm>
            <a:off x="5096933" y="3149600"/>
            <a:ext cx="2997200" cy="2997200"/>
          </a:xfrm>
          <a:prstGeom prst="ellips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878"/>
            <a:ext cx="7772400" cy="778922"/>
          </a:xfrm>
        </p:spPr>
        <p:txBody>
          <a:bodyPr/>
          <a:lstStyle/>
          <a:p>
            <a:r>
              <a:rPr lang="en-US"/>
              <a:t>Summary: Gauss’ law</a:t>
            </a:r>
          </a:p>
        </p:txBody>
      </p:sp>
      <p:sp>
        <p:nvSpPr>
          <p:cNvPr id="5" name="Slide Number Placeholder 4"/>
          <p:cNvSpPr>
            <a:spLocks noGrp="1"/>
          </p:cNvSpPr>
          <p:nvPr>
            <p:ph type="sldNum" sz="quarter" idx="12"/>
          </p:nvPr>
        </p:nvSpPr>
        <p:spPr/>
        <p:txBody>
          <a:bodyPr/>
          <a:lstStyle/>
          <a:p>
            <a:fld id="{77F05A7C-2861-4544-A9E4-D66D246D677C}" type="slidenum">
              <a:rPr lang="en-US">
                <a:solidFill>
                  <a:srgbClr val="000000"/>
                </a:solidFill>
              </a:rPr>
              <a:pPr/>
              <a:t>41</a:t>
            </a:fld>
            <a:endParaRPr lang="en-US">
              <a:solidFill>
                <a:srgbClr val="000000"/>
              </a:solidFill>
            </a:endParaRPr>
          </a:p>
        </p:txBody>
      </p:sp>
      <p:graphicFrame>
        <p:nvGraphicFramePr>
          <p:cNvPr id="1220611" name="Object 3"/>
          <p:cNvGraphicFramePr>
            <a:graphicFrameLocks noChangeAspect="1"/>
          </p:cNvGraphicFramePr>
          <p:nvPr/>
        </p:nvGraphicFramePr>
        <p:xfrm>
          <a:off x="1222375" y="756179"/>
          <a:ext cx="6119813" cy="682625"/>
        </p:xfrm>
        <a:graphic>
          <a:graphicData uri="http://schemas.openxmlformats.org/presentationml/2006/ole">
            <mc:AlternateContent xmlns:mc="http://schemas.openxmlformats.org/markup-compatibility/2006">
              <mc:Choice xmlns:v="urn:schemas-microsoft-com:vml" Requires="v">
                <p:oleObj spid="_x0000_s1262597" name="Equation" r:id="rId4" imgW="2387600" imgH="266700" progId="Equation.3">
                  <p:embed/>
                </p:oleObj>
              </mc:Choice>
              <mc:Fallback>
                <p:oleObj name="Equation" r:id="rId4" imgW="2387600" imgH="266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2375" y="756179"/>
                        <a:ext cx="6119813" cy="68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6" name="Picture 5" descr="rotationCurve.jpg"/>
          <p:cNvPicPr>
            <a:picLocks noChangeAspect="1"/>
          </p:cNvPicPr>
          <p:nvPr/>
        </p:nvPicPr>
        <p:blipFill>
          <a:blip r:embed="rId6"/>
          <a:stretch>
            <a:fillRect/>
          </a:stretch>
        </p:blipFill>
        <p:spPr>
          <a:xfrm>
            <a:off x="931334" y="1425342"/>
            <a:ext cx="7145860" cy="541572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0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7F05A7C-2861-4544-A9E4-D66D246D677C}" type="slidenum">
              <a:rPr lang="en-US" smtClean="0">
                <a:solidFill>
                  <a:srgbClr val="000000"/>
                </a:solidFill>
              </a:rPr>
              <a:pPr/>
              <a:t>42</a:t>
            </a:fld>
            <a:endParaRPr lang="en-US">
              <a:solidFill>
                <a:srgbClr val="000000"/>
              </a:solidFill>
            </a:endParaRPr>
          </a:p>
        </p:txBody>
      </p:sp>
      <p:cxnSp>
        <p:nvCxnSpPr>
          <p:cNvPr id="9" name="Straight Arrow Connector 8"/>
          <p:cNvCxnSpPr/>
          <p:nvPr/>
        </p:nvCxnSpPr>
        <p:spPr bwMode="auto">
          <a:xfrm flipV="1">
            <a:off x="3014133" y="1693333"/>
            <a:ext cx="2489200" cy="660400"/>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3691466" y="3742267"/>
            <a:ext cx="1981201" cy="135466"/>
          </a:xfrm>
          <a:prstGeom prst="straightConnector1">
            <a:avLst/>
          </a:prstGeom>
          <a:noFill/>
          <a:ln w="12700" cap="flat" cmpd="sng" algn="ctr">
            <a:solidFill>
              <a:schemeClr val="tx1"/>
            </a:solidFill>
            <a:prstDash val="solid"/>
            <a:round/>
            <a:headEnd type="none" w="med" len="med"/>
            <a:tailEnd type="arrow"/>
          </a:ln>
          <a:effectLst/>
        </p:spPr>
      </p:cxnSp>
      <p:pic>
        <p:nvPicPr>
          <p:cNvPr id="6" name="Picture 5"/>
          <p:cNvPicPr>
            <a:picLocks noChangeAspect="1"/>
          </p:cNvPicPr>
          <p:nvPr/>
        </p:nvPicPr>
        <p:blipFill>
          <a:blip r:embed="rId3"/>
          <a:stretch>
            <a:fillRect/>
          </a:stretch>
        </p:blipFill>
        <p:spPr>
          <a:xfrm>
            <a:off x="914401" y="857768"/>
            <a:ext cx="7433734" cy="6000232"/>
          </a:xfrm>
          <a:prstGeom prst="rect">
            <a:avLst/>
          </a:prstGeom>
        </p:spPr>
      </p:pic>
      <p:sp>
        <p:nvSpPr>
          <p:cNvPr id="2" name="Title 1"/>
          <p:cNvSpPr>
            <a:spLocks noGrp="1"/>
          </p:cNvSpPr>
          <p:nvPr>
            <p:ph type="title"/>
          </p:nvPr>
        </p:nvSpPr>
        <p:spPr>
          <a:xfrm>
            <a:off x="0" y="152400"/>
            <a:ext cx="8322733" cy="1143000"/>
          </a:xfrm>
        </p:spPr>
        <p:txBody>
          <a:bodyPr/>
          <a:lstStyle/>
          <a:p>
            <a:pPr algn="l"/>
            <a:r>
              <a:rPr lang="en-US" sz="3200" dirty="0" smtClean="0"/>
              <a:t>Gravity Anomaly Map</a:t>
            </a:r>
            <a:r>
              <a:rPr lang="en-US" sz="3200" dirty="0"/>
              <a:t> </a:t>
            </a:r>
            <a:r>
              <a:rPr lang="en-US" sz="3200" dirty="0" smtClean="0"/>
              <a:t>from GRACE satellite</a:t>
            </a:r>
            <a:endParaRPr lang="en-US" sz="3200" dirty="0"/>
          </a:p>
        </p:txBody>
      </p:sp>
      <p:sp>
        <p:nvSpPr>
          <p:cNvPr id="11" name="TextBox 10"/>
          <p:cNvSpPr txBox="1"/>
          <p:nvPr/>
        </p:nvSpPr>
        <p:spPr>
          <a:xfrm>
            <a:off x="287868" y="6620938"/>
            <a:ext cx="4224233" cy="276999"/>
          </a:xfrm>
          <a:prstGeom prst="rect">
            <a:avLst/>
          </a:prstGeom>
          <a:noFill/>
        </p:spPr>
        <p:txBody>
          <a:bodyPr wrap="none" rtlCol="0">
            <a:spAutoFit/>
          </a:bodyPr>
          <a:lstStyle/>
          <a:p>
            <a:r>
              <a:rPr lang="en-US" sz="1200" dirty="0" smtClean="0">
                <a:solidFill>
                  <a:srgbClr val="000000"/>
                </a:solidFill>
              </a:rPr>
              <a:t>Image from U Texas Center for Space Research and NASA</a:t>
            </a:r>
            <a:endParaRPr lang="en-US" sz="1200" dirty="0">
              <a:solidFill>
                <a:srgbClr val="000000"/>
              </a:solidFill>
            </a:endParaRPr>
          </a:p>
        </p:txBody>
      </p:sp>
    </p:spTree>
    <p:extLst>
      <p:ext uri="{BB962C8B-B14F-4D97-AF65-F5344CB8AC3E}">
        <p14:creationId xmlns:p14="http://schemas.microsoft.com/office/powerpoint/2010/main" val="50361891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7F05A7C-2861-4544-A9E4-D66D246D677C}" type="slidenum">
              <a:rPr lang="en-US" smtClean="0">
                <a:solidFill>
                  <a:srgbClr val="000000"/>
                </a:solidFill>
              </a:rPr>
              <a:pPr/>
              <a:t>43</a:t>
            </a:fld>
            <a:endParaRPr lang="en-US">
              <a:solidFill>
                <a:srgbClr val="000000"/>
              </a:solidFill>
            </a:endParaRPr>
          </a:p>
        </p:txBody>
      </p:sp>
      <p:cxnSp>
        <p:nvCxnSpPr>
          <p:cNvPr id="9" name="Straight Arrow Connector 8"/>
          <p:cNvCxnSpPr/>
          <p:nvPr/>
        </p:nvCxnSpPr>
        <p:spPr bwMode="auto">
          <a:xfrm flipV="1">
            <a:off x="3014133" y="1693333"/>
            <a:ext cx="2489200" cy="660400"/>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3691466" y="3742267"/>
            <a:ext cx="1981201" cy="135466"/>
          </a:xfrm>
          <a:prstGeom prst="straightConnector1">
            <a:avLst/>
          </a:prstGeom>
          <a:noFill/>
          <a:ln w="12700" cap="flat" cmpd="sng" algn="ctr">
            <a:solidFill>
              <a:schemeClr val="tx1"/>
            </a:solidFill>
            <a:prstDash val="solid"/>
            <a:round/>
            <a:headEnd type="none" w="med" len="med"/>
            <a:tailEnd type="arrow"/>
          </a:ln>
          <a:effectLst/>
        </p:spPr>
      </p:cxnSp>
      <p:sp>
        <p:nvSpPr>
          <p:cNvPr id="2" name="Title 1"/>
          <p:cNvSpPr>
            <a:spLocks noGrp="1"/>
          </p:cNvSpPr>
          <p:nvPr>
            <p:ph type="title"/>
          </p:nvPr>
        </p:nvSpPr>
        <p:spPr>
          <a:xfrm>
            <a:off x="0" y="-67729"/>
            <a:ext cx="8322733" cy="1143000"/>
          </a:xfrm>
        </p:spPr>
        <p:txBody>
          <a:bodyPr/>
          <a:lstStyle/>
          <a:p>
            <a:pPr algn="l"/>
            <a:r>
              <a:rPr lang="en-US" sz="3200" dirty="0" smtClean="0"/>
              <a:t>Gravity Anomaly Map</a:t>
            </a:r>
            <a:r>
              <a:rPr lang="en-US" sz="3200" dirty="0"/>
              <a:t> </a:t>
            </a:r>
            <a:r>
              <a:rPr lang="en-US" sz="3200" dirty="0" smtClean="0"/>
              <a:t>from GRACE satellite</a:t>
            </a:r>
            <a:endParaRPr lang="en-US" sz="3200" dirty="0"/>
          </a:p>
        </p:txBody>
      </p:sp>
      <p:pic>
        <p:nvPicPr>
          <p:cNvPr id="3" name="Picture 2"/>
          <p:cNvPicPr>
            <a:picLocks noChangeAspect="1"/>
          </p:cNvPicPr>
          <p:nvPr/>
        </p:nvPicPr>
        <p:blipFill>
          <a:blip r:embed="rId3"/>
          <a:stretch>
            <a:fillRect/>
          </a:stretch>
        </p:blipFill>
        <p:spPr>
          <a:xfrm>
            <a:off x="931326" y="762790"/>
            <a:ext cx="7217718" cy="5858148"/>
          </a:xfrm>
          <a:prstGeom prst="rect">
            <a:avLst/>
          </a:prstGeom>
        </p:spPr>
      </p:pic>
      <p:sp>
        <p:nvSpPr>
          <p:cNvPr id="4" name="TextBox 3"/>
          <p:cNvSpPr txBox="1"/>
          <p:nvPr/>
        </p:nvSpPr>
        <p:spPr>
          <a:xfrm>
            <a:off x="338667" y="6637871"/>
            <a:ext cx="4224233" cy="276999"/>
          </a:xfrm>
          <a:prstGeom prst="rect">
            <a:avLst/>
          </a:prstGeom>
          <a:noFill/>
        </p:spPr>
        <p:txBody>
          <a:bodyPr wrap="none" rtlCol="0">
            <a:spAutoFit/>
          </a:bodyPr>
          <a:lstStyle/>
          <a:p>
            <a:r>
              <a:rPr lang="en-US" sz="1200" dirty="0" smtClean="0">
                <a:solidFill>
                  <a:srgbClr val="000000"/>
                </a:solidFill>
              </a:rPr>
              <a:t>Image from U Texas Center for Space Research and NASA</a:t>
            </a:r>
            <a:endParaRPr lang="en-US" sz="1200" dirty="0">
              <a:solidFill>
                <a:srgbClr val="000000"/>
              </a:solidFill>
            </a:endParaRPr>
          </a:p>
        </p:txBody>
      </p:sp>
    </p:spTree>
    <p:extLst>
      <p:ext uri="{BB962C8B-B14F-4D97-AF65-F5344CB8AC3E}">
        <p14:creationId xmlns:p14="http://schemas.microsoft.com/office/powerpoint/2010/main" val="413130161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6275"/>
            <a:ext cx="8322733" cy="1143000"/>
          </a:xfrm>
        </p:spPr>
        <p:txBody>
          <a:bodyPr/>
          <a:lstStyle/>
          <a:p>
            <a:r>
              <a:rPr lang="en-US" sz="3200" dirty="0" smtClean="0"/>
              <a:t>Gravity Anomaly Map for Colorado</a:t>
            </a:r>
            <a:br>
              <a:rPr lang="en-US" sz="3200" dirty="0" smtClean="0"/>
            </a:br>
            <a:r>
              <a:rPr lang="en-US" sz="3200" dirty="0" err="1" smtClean="0"/>
              <a:t>Bouguer</a:t>
            </a:r>
            <a:r>
              <a:rPr lang="en-US" sz="3200" dirty="0" smtClean="0"/>
              <a:t> model</a:t>
            </a:r>
            <a:endParaRPr lang="en-US" sz="3200" dirty="0"/>
          </a:p>
        </p:txBody>
      </p:sp>
      <p:sp>
        <p:nvSpPr>
          <p:cNvPr id="5" name="Slide Number Placeholder 4"/>
          <p:cNvSpPr>
            <a:spLocks noGrp="1"/>
          </p:cNvSpPr>
          <p:nvPr>
            <p:ph type="sldNum" sz="quarter" idx="12"/>
          </p:nvPr>
        </p:nvSpPr>
        <p:spPr/>
        <p:txBody>
          <a:bodyPr/>
          <a:lstStyle/>
          <a:p>
            <a:fld id="{77F05A7C-2861-4544-A9E4-D66D246D677C}" type="slidenum">
              <a:rPr lang="en-US" smtClean="0">
                <a:solidFill>
                  <a:srgbClr val="000000"/>
                </a:solidFill>
              </a:rPr>
              <a:pPr/>
              <a:t>44</a:t>
            </a:fld>
            <a:endParaRPr lang="en-US">
              <a:solidFill>
                <a:srgbClr val="000000"/>
              </a:solidFill>
            </a:endParaRPr>
          </a:p>
        </p:txBody>
      </p:sp>
      <p:pic>
        <p:nvPicPr>
          <p:cNvPr id="6" name="Picture 5"/>
          <p:cNvPicPr>
            <a:picLocks noChangeAspect="1"/>
          </p:cNvPicPr>
          <p:nvPr/>
        </p:nvPicPr>
        <p:blipFill>
          <a:blip r:embed="rId3"/>
          <a:stretch>
            <a:fillRect/>
          </a:stretch>
        </p:blipFill>
        <p:spPr>
          <a:xfrm>
            <a:off x="778936" y="1510351"/>
            <a:ext cx="8195733" cy="5370335"/>
          </a:xfrm>
          <a:prstGeom prst="rect">
            <a:avLst/>
          </a:prstGeom>
        </p:spPr>
      </p:pic>
      <p:sp>
        <p:nvSpPr>
          <p:cNvPr id="7" name="TextBox 6"/>
          <p:cNvSpPr txBox="1"/>
          <p:nvPr/>
        </p:nvSpPr>
        <p:spPr>
          <a:xfrm>
            <a:off x="6739479" y="5960540"/>
            <a:ext cx="1854845" cy="430887"/>
          </a:xfrm>
          <a:prstGeom prst="rect">
            <a:avLst/>
          </a:prstGeom>
          <a:noFill/>
        </p:spPr>
        <p:txBody>
          <a:bodyPr wrap="none" rtlCol="0">
            <a:spAutoFit/>
          </a:bodyPr>
          <a:lstStyle/>
          <a:p>
            <a:r>
              <a:rPr lang="en-US" sz="2200" dirty="0" smtClean="0">
                <a:solidFill>
                  <a:srgbClr val="000000"/>
                </a:solidFill>
              </a:rPr>
              <a:t>=1 millionth g</a:t>
            </a:r>
            <a:endParaRPr lang="en-US" sz="2200" dirty="0">
              <a:solidFill>
                <a:srgbClr val="000000"/>
              </a:solidFill>
            </a:endParaRPr>
          </a:p>
        </p:txBody>
      </p:sp>
      <p:sp>
        <p:nvSpPr>
          <p:cNvPr id="8" name="TextBox 7"/>
          <p:cNvSpPr txBox="1"/>
          <p:nvPr/>
        </p:nvSpPr>
        <p:spPr>
          <a:xfrm>
            <a:off x="338667" y="6637871"/>
            <a:ext cx="620783" cy="276999"/>
          </a:xfrm>
          <a:prstGeom prst="rect">
            <a:avLst/>
          </a:prstGeom>
          <a:noFill/>
        </p:spPr>
        <p:txBody>
          <a:bodyPr wrap="none" rtlCol="0">
            <a:spAutoFit/>
          </a:bodyPr>
          <a:lstStyle/>
          <a:p>
            <a:r>
              <a:rPr lang="en-US" sz="1200" dirty="0" smtClean="0">
                <a:solidFill>
                  <a:srgbClr val="000000"/>
                </a:solidFill>
              </a:rPr>
              <a:t>USGS</a:t>
            </a:r>
            <a:endParaRPr lang="en-US" sz="1200" dirty="0">
              <a:solidFill>
                <a:srgbClr val="000000"/>
              </a:solidFill>
            </a:endParaRPr>
          </a:p>
        </p:txBody>
      </p:sp>
    </p:spTree>
    <p:extLst>
      <p:ext uri="{BB962C8B-B14F-4D97-AF65-F5344CB8AC3E}">
        <p14:creationId xmlns:p14="http://schemas.microsoft.com/office/powerpoint/2010/main" val="275390329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322733" cy="1143000"/>
          </a:xfrm>
        </p:spPr>
        <p:txBody>
          <a:bodyPr/>
          <a:lstStyle/>
          <a:p>
            <a:pPr algn="l"/>
            <a:r>
              <a:rPr lang="en-US" sz="3200" dirty="0" smtClean="0"/>
              <a:t>Gravity Anomaly Map</a:t>
            </a:r>
            <a:br>
              <a:rPr lang="en-US" sz="3200" dirty="0" smtClean="0"/>
            </a:br>
            <a:r>
              <a:rPr lang="en-US" sz="3200" dirty="0" smtClean="0"/>
              <a:t> for New Jersey</a:t>
            </a:r>
            <a:endParaRPr lang="en-US" sz="3200" dirty="0"/>
          </a:p>
        </p:txBody>
      </p:sp>
      <p:sp>
        <p:nvSpPr>
          <p:cNvPr id="5" name="Slide Number Placeholder 4"/>
          <p:cNvSpPr>
            <a:spLocks noGrp="1"/>
          </p:cNvSpPr>
          <p:nvPr>
            <p:ph type="sldNum" sz="quarter" idx="12"/>
          </p:nvPr>
        </p:nvSpPr>
        <p:spPr/>
        <p:txBody>
          <a:bodyPr/>
          <a:lstStyle/>
          <a:p>
            <a:fld id="{77F05A7C-2861-4544-A9E4-D66D246D677C}" type="slidenum">
              <a:rPr lang="en-US" smtClean="0">
                <a:solidFill>
                  <a:srgbClr val="000000"/>
                </a:solidFill>
              </a:rPr>
              <a:pPr/>
              <a:t>45</a:t>
            </a:fld>
            <a:endParaRPr lang="en-US">
              <a:solidFill>
                <a:srgbClr val="000000"/>
              </a:solidFill>
            </a:endParaRPr>
          </a:p>
        </p:txBody>
      </p:sp>
      <p:sp>
        <p:nvSpPr>
          <p:cNvPr id="7" name="TextBox 6"/>
          <p:cNvSpPr txBox="1"/>
          <p:nvPr/>
        </p:nvSpPr>
        <p:spPr>
          <a:xfrm>
            <a:off x="6739479" y="5960540"/>
            <a:ext cx="1854845" cy="430887"/>
          </a:xfrm>
          <a:prstGeom prst="rect">
            <a:avLst/>
          </a:prstGeom>
          <a:noFill/>
        </p:spPr>
        <p:txBody>
          <a:bodyPr wrap="none" rtlCol="0">
            <a:spAutoFit/>
          </a:bodyPr>
          <a:lstStyle/>
          <a:p>
            <a:r>
              <a:rPr lang="en-US" sz="2200" dirty="0" smtClean="0">
                <a:solidFill>
                  <a:srgbClr val="000000"/>
                </a:solidFill>
              </a:rPr>
              <a:t>=1 millionth g</a:t>
            </a:r>
            <a:endParaRPr lang="en-US" sz="2200" dirty="0">
              <a:solidFill>
                <a:srgbClr val="000000"/>
              </a:solidFill>
            </a:endParaRPr>
          </a:p>
        </p:txBody>
      </p:sp>
      <p:pic>
        <p:nvPicPr>
          <p:cNvPr id="3" name="Picture 2"/>
          <p:cNvPicPr>
            <a:picLocks noChangeAspect="1"/>
          </p:cNvPicPr>
          <p:nvPr/>
        </p:nvPicPr>
        <p:blipFill>
          <a:blip r:embed="rId3"/>
          <a:stretch>
            <a:fillRect/>
          </a:stretch>
        </p:blipFill>
        <p:spPr>
          <a:xfrm>
            <a:off x="4797525" y="0"/>
            <a:ext cx="4346475" cy="6858000"/>
          </a:xfrm>
          <a:prstGeom prst="rect">
            <a:avLst/>
          </a:prstGeom>
        </p:spPr>
      </p:pic>
      <p:sp>
        <p:nvSpPr>
          <p:cNvPr id="4" name="TextBox 3"/>
          <p:cNvSpPr txBox="1"/>
          <p:nvPr/>
        </p:nvSpPr>
        <p:spPr>
          <a:xfrm>
            <a:off x="440266" y="2184400"/>
            <a:ext cx="3238186" cy="1815882"/>
          </a:xfrm>
          <a:prstGeom prst="rect">
            <a:avLst/>
          </a:prstGeom>
          <a:noFill/>
        </p:spPr>
        <p:txBody>
          <a:bodyPr wrap="none" rtlCol="0">
            <a:spAutoFit/>
          </a:bodyPr>
          <a:lstStyle/>
          <a:p>
            <a:r>
              <a:rPr lang="en-US" sz="2800" dirty="0" smtClean="0">
                <a:solidFill>
                  <a:srgbClr val="000000"/>
                </a:solidFill>
              </a:rPr>
              <a:t>Appalachians</a:t>
            </a:r>
          </a:p>
          <a:p>
            <a:endParaRPr lang="en-US" sz="2800" dirty="0">
              <a:solidFill>
                <a:srgbClr val="000000"/>
              </a:solidFill>
            </a:endParaRPr>
          </a:p>
          <a:p>
            <a:endParaRPr lang="en-US" sz="2800" dirty="0" smtClean="0">
              <a:solidFill>
                <a:srgbClr val="000000"/>
              </a:solidFill>
            </a:endParaRPr>
          </a:p>
          <a:p>
            <a:r>
              <a:rPr lang="en-US" sz="2800" dirty="0" smtClean="0">
                <a:solidFill>
                  <a:srgbClr val="000000"/>
                </a:solidFill>
              </a:rPr>
              <a:t>Dense Basalt Rock</a:t>
            </a:r>
            <a:endParaRPr lang="en-US" sz="2800" dirty="0">
              <a:solidFill>
                <a:srgbClr val="000000"/>
              </a:solidFill>
            </a:endParaRPr>
          </a:p>
        </p:txBody>
      </p:sp>
      <p:cxnSp>
        <p:nvCxnSpPr>
          <p:cNvPr id="9" name="Straight Arrow Connector 8"/>
          <p:cNvCxnSpPr/>
          <p:nvPr/>
        </p:nvCxnSpPr>
        <p:spPr bwMode="auto">
          <a:xfrm flipV="1">
            <a:off x="3014133" y="1693333"/>
            <a:ext cx="2489200" cy="660400"/>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3691466" y="3742267"/>
            <a:ext cx="1981201" cy="135466"/>
          </a:xfrm>
          <a:prstGeom prst="straightConnector1">
            <a:avLst/>
          </a:prstGeom>
          <a:noFill/>
          <a:ln w="12700" cap="flat" cmpd="sng" algn="ctr">
            <a:solidFill>
              <a:schemeClr val="tx1"/>
            </a:solidFill>
            <a:prstDash val="solid"/>
            <a:round/>
            <a:headEnd type="none" w="med" len="med"/>
            <a:tailEnd type="arrow"/>
          </a:ln>
          <a:effectLst/>
        </p:spPr>
      </p:cxnSp>
      <p:sp>
        <p:nvSpPr>
          <p:cNvPr id="12" name="TextBox 11"/>
          <p:cNvSpPr txBox="1"/>
          <p:nvPr/>
        </p:nvSpPr>
        <p:spPr>
          <a:xfrm>
            <a:off x="338667" y="6587072"/>
            <a:ext cx="620783" cy="276999"/>
          </a:xfrm>
          <a:prstGeom prst="rect">
            <a:avLst/>
          </a:prstGeom>
          <a:noFill/>
        </p:spPr>
        <p:txBody>
          <a:bodyPr wrap="none" rtlCol="0">
            <a:spAutoFit/>
          </a:bodyPr>
          <a:lstStyle/>
          <a:p>
            <a:r>
              <a:rPr lang="en-US" sz="1200" dirty="0" smtClean="0">
                <a:solidFill>
                  <a:srgbClr val="000000"/>
                </a:solidFill>
              </a:rPr>
              <a:t>USGS</a:t>
            </a:r>
            <a:endParaRPr lang="en-US" sz="1200" dirty="0">
              <a:solidFill>
                <a:srgbClr val="000000"/>
              </a:solidFill>
            </a:endParaRPr>
          </a:p>
        </p:txBody>
      </p:sp>
    </p:spTree>
    <p:extLst>
      <p:ext uri="{BB962C8B-B14F-4D97-AF65-F5344CB8AC3E}">
        <p14:creationId xmlns:p14="http://schemas.microsoft.com/office/powerpoint/2010/main" val="189358653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878"/>
            <a:ext cx="7772400" cy="1143000"/>
          </a:xfrm>
        </p:spPr>
        <p:txBody>
          <a:bodyPr/>
          <a:lstStyle/>
          <a:p>
            <a:r>
              <a:rPr lang="en-US"/>
              <a:t>Summary</a:t>
            </a:r>
          </a:p>
        </p:txBody>
      </p:sp>
      <p:sp>
        <p:nvSpPr>
          <p:cNvPr id="5" name="Slide Number Placeholder 4"/>
          <p:cNvSpPr>
            <a:spLocks noGrp="1"/>
          </p:cNvSpPr>
          <p:nvPr>
            <p:ph type="sldNum" sz="quarter" idx="12"/>
          </p:nvPr>
        </p:nvSpPr>
        <p:spPr/>
        <p:txBody>
          <a:bodyPr/>
          <a:lstStyle/>
          <a:p>
            <a:fld id="{77F05A7C-2861-4544-A9E4-D66D246D677C}" type="slidenum">
              <a:rPr lang="en-US"/>
              <a:pPr/>
              <a:t>46</a:t>
            </a:fld>
            <a:endParaRPr lang="en-US"/>
          </a:p>
        </p:txBody>
      </p:sp>
      <p:graphicFrame>
        <p:nvGraphicFramePr>
          <p:cNvPr id="1220610" name="Object 2"/>
          <p:cNvGraphicFramePr>
            <a:graphicFrameLocks noChangeAspect="1"/>
          </p:cNvGraphicFramePr>
          <p:nvPr/>
        </p:nvGraphicFramePr>
        <p:xfrm>
          <a:off x="583142" y="929746"/>
          <a:ext cx="4829175" cy="2016125"/>
        </p:xfrm>
        <a:graphic>
          <a:graphicData uri="http://schemas.openxmlformats.org/presentationml/2006/ole">
            <mc:AlternateContent xmlns:mc="http://schemas.openxmlformats.org/markup-compatibility/2006">
              <mc:Choice xmlns:v="urn:schemas-microsoft-com:vml" Requires="v">
                <p:oleObj spid="_x0000_s1220688" name="Equation" r:id="rId4" imgW="1981200" imgH="825500" progId="Equation.3">
                  <p:embed/>
                </p:oleObj>
              </mc:Choice>
              <mc:Fallback>
                <p:oleObj name="Equation" r:id="rId4" imgW="1981200" imgH="825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142" y="929746"/>
                        <a:ext cx="4829175" cy="201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0611" name="Object 3"/>
          <p:cNvGraphicFramePr>
            <a:graphicFrameLocks noChangeAspect="1"/>
          </p:cNvGraphicFramePr>
          <p:nvPr/>
        </p:nvGraphicFramePr>
        <p:xfrm>
          <a:off x="253995" y="5954182"/>
          <a:ext cx="6022922" cy="683683"/>
        </p:xfrm>
        <a:graphic>
          <a:graphicData uri="http://schemas.openxmlformats.org/presentationml/2006/ole">
            <mc:AlternateContent xmlns:mc="http://schemas.openxmlformats.org/markup-compatibility/2006">
              <mc:Choice xmlns:v="urn:schemas-microsoft-com:vml" Requires="v">
                <p:oleObj spid="_x0000_s1220689" name="Equation" r:id="rId6" imgW="2349500" imgH="266700" progId="Equation.3">
                  <p:embed/>
                </p:oleObj>
              </mc:Choice>
              <mc:Fallback>
                <p:oleObj name="Equation" r:id="rId6" imgW="2349500" imgH="2667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995" y="5954182"/>
                        <a:ext cx="6022922" cy="683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220612" name="Object 4"/>
          <p:cNvGraphicFramePr>
            <a:graphicFrameLocks noChangeAspect="1"/>
          </p:cNvGraphicFramePr>
          <p:nvPr/>
        </p:nvGraphicFramePr>
        <p:xfrm>
          <a:off x="622300" y="3012547"/>
          <a:ext cx="2817813" cy="558800"/>
        </p:xfrm>
        <a:graphic>
          <a:graphicData uri="http://schemas.openxmlformats.org/presentationml/2006/ole">
            <mc:AlternateContent xmlns:mc="http://schemas.openxmlformats.org/markup-compatibility/2006">
              <mc:Choice xmlns:v="urn:schemas-microsoft-com:vml" Requires="v">
                <p:oleObj spid="_x0000_s1220690" name="Equation" r:id="rId8" imgW="1155700" imgH="228600" progId="Equation.3">
                  <p:embed/>
                </p:oleObj>
              </mc:Choice>
              <mc:Fallback>
                <p:oleObj name="Equation" r:id="rId8" imgW="1155700" imgH="2286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300" y="3012547"/>
                        <a:ext cx="2817813"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0613" name="Object 5"/>
          <p:cNvGraphicFramePr>
            <a:graphicFrameLocks noChangeAspect="1"/>
          </p:cNvGraphicFramePr>
          <p:nvPr/>
        </p:nvGraphicFramePr>
        <p:xfrm>
          <a:off x="541344" y="3598860"/>
          <a:ext cx="6130925" cy="1890712"/>
        </p:xfrm>
        <a:graphic>
          <a:graphicData uri="http://schemas.openxmlformats.org/presentationml/2006/ole">
            <mc:AlternateContent xmlns:mc="http://schemas.openxmlformats.org/markup-compatibility/2006">
              <mc:Choice xmlns:v="urn:schemas-microsoft-com:vml" Requires="v">
                <p:oleObj spid="_x0000_s1220691" name="Equation" r:id="rId10" imgW="2514600" imgH="774700" progId="Equation.3">
                  <p:embed/>
                </p:oleObj>
              </mc:Choice>
              <mc:Fallback>
                <p:oleObj name="Equation" r:id="rId10" imgW="2514600" imgH="7747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344" y="3598860"/>
                        <a:ext cx="6130925" cy="189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06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06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0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878"/>
            <a:ext cx="7772400" cy="1143000"/>
          </a:xfrm>
        </p:spPr>
        <p:txBody>
          <a:bodyPr/>
          <a:lstStyle/>
          <a:p>
            <a:r>
              <a:rPr lang="en-US"/>
              <a:t>Summary</a:t>
            </a:r>
          </a:p>
        </p:txBody>
      </p:sp>
      <p:sp>
        <p:nvSpPr>
          <p:cNvPr id="5" name="Slide Number Placeholder 4"/>
          <p:cNvSpPr>
            <a:spLocks noGrp="1"/>
          </p:cNvSpPr>
          <p:nvPr>
            <p:ph type="sldNum" sz="quarter" idx="12"/>
          </p:nvPr>
        </p:nvSpPr>
        <p:spPr/>
        <p:txBody>
          <a:bodyPr/>
          <a:lstStyle/>
          <a:p>
            <a:fld id="{77F05A7C-2861-4544-A9E4-D66D246D677C}" type="slidenum">
              <a:rPr lang="en-US">
                <a:solidFill>
                  <a:srgbClr val="000000"/>
                </a:solidFill>
              </a:rPr>
              <a:pPr/>
              <a:t>47</a:t>
            </a:fld>
            <a:endParaRPr lang="en-US">
              <a:solidFill>
                <a:srgbClr val="000000"/>
              </a:solidFill>
            </a:endParaRPr>
          </a:p>
        </p:txBody>
      </p:sp>
      <p:graphicFrame>
        <p:nvGraphicFramePr>
          <p:cNvPr id="1220610" name="Object 2"/>
          <p:cNvGraphicFramePr>
            <a:graphicFrameLocks noChangeAspect="1"/>
          </p:cNvGraphicFramePr>
          <p:nvPr/>
        </p:nvGraphicFramePr>
        <p:xfrm>
          <a:off x="467783" y="962025"/>
          <a:ext cx="4179888" cy="868363"/>
        </p:xfrm>
        <a:graphic>
          <a:graphicData uri="http://schemas.openxmlformats.org/presentationml/2006/ole">
            <mc:AlternateContent xmlns:mc="http://schemas.openxmlformats.org/markup-compatibility/2006">
              <mc:Choice xmlns:v="urn:schemas-microsoft-com:vml" Requires="v">
                <p:oleObj spid="_x0000_s1264660" name="Equation" r:id="rId4" imgW="1714500" imgH="355600" progId="Equation.3">
                  <p:embed/>
                </p:oleObj>
              </mc:Choice>
              <mc:Fallback>
                <p:oleObj name="Equation" r:id="rId4" imgW="17145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783" y="962025"/>
                        <a:ext cx="4179888"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0612" name="Object 4"/>
          <p:cNvGraphicFramePr>
            <a:graphicFrameLocks noChangeAspect="1"/>
          </p:cNvGraphicFramePr>
          <p:nvPr/>
        </p:nvGraphicFramePr>
        <p:xfrm>
          <a:off x="622300" y="3012547"/>
          <a:ext cx="2817813" cy="558800"/>
        </p:xfrm>
        <a:graphic>
          <a:graphicData uri="http://schemas.openxmlformats.org/presentationml/2006/ole">
            <mc:AlternateContent xmlns:mc="http://schemas.openxmlformats.org/markup-compatibility/2006">
              <mc:Choice xmlns:v="urn:schemas-microsoft-com:vml" Requires="v">
                <p:oleObj spid="_x0000_s1264661" name="Equation" r:id="rId6" imgW="1155700" imgH="228600" progId="Equation.3">
                  <p:embed/>
                </p:oleObj>
              </mc:Choice>
              <mc:Fallback>
                <p:oleObj name="Equation" r:id="rId6" imgW="11557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300" y="3012547"/>
                        <a:ext cx="2817813"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0613" name="Object 5"/>
          <p:cNvGraphicFramePr>
            <a:graphicFrameLocks noChangeAspect="1"/>
          </p:cNvGraphicFramePr>
          <p:nvPr/>
        </p:nvGraphicFramePr>
        <p:xfrm>
          <a:off x="331788" y="3788304"/>
          <a:ext cx="5975350" cy="866775"/>
        </p:xfrm>
        <a:graphic>
          <a:graphicData uri="http://schemas.openxmlformats.org/presentationml/2006/ole">
            <mc:AlternateContent xmlns:mc="http://schemas.openxmlformats.org/markup-compatibility/2006">
              <mc:Choice xmlns:v="urn:schemas-microsoft-com:vml" Requires="v">
                <p:oleObj spid="_x0000_s1264662" name="Equation" r:id="rId8" imgW="2451100" imgH="355600" progId="Equation.3">
                  <p:embed/>
                </p:oleObj>
              </mc:Choice>
              <mc:Fallback>
                <p:oleObj name="Equation" r:id="rId8" imgW="2451100" imgH="355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788" y="3788304"/>
                        <a:ext cx="597535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856" name="Object 8"/>
          <p:cNvGraphicFramePr>
            <a:graphicFrameLocks noChangeAspect="1"/>
          </p:cNvGraphicFramePr>
          <p:nvPr/>
        </p:nvGraphicFramePr>
        <p:xfrm>
          <a:off x="1031346" y="5607050"/>
          <a:ext cx="3251200" cy="992188"/>
        </p:xfrm>
        <a:graphic>
          <a:graphicData uri="http://schemas.openxmlformats.org/presentationml/2006/ole">
            <mc:AlternateContent xmlns:mc="http://schemas.openxmlformats.org/markup-compatibility/2006">
              <mc:Choice xmlns:v="urn:schemas-microsoft-com:vml" Requires="v">
                <p:oleObj spid="_x0000_s1264663" name="Equation" r:id="rId10" imgW="1333500" imgH="406400" progId="Equation.3">
                  <p:embed/>
                </p:oleObj>
              </mc:Choice>
              <mc:Fallback>
                <p:oleObj name="Equation" r:id="rId10" imgW="1333500" imgH="406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1346" y="5607050"/>
                        <a:ext cx="3251200" cy="992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857" name="Object 9"/>
          <p:cNvGraphicFramePr>
            <a:graphicFrameLocks noChangeAspect="1"/>
          </p:cNvGraphicFramePr>
          <p:nvPr/>
        </p:nvGraphicFramePr>
        <p:xfrm>
          <a:off x="383646" y="1847850"/>
          <a:ext cx="5262562" cy="993775"/>
        </p:xfrm>
        <a:graphic>
          <a:graphicData uri="http://schemas.openxmlformats.org/presentationml/2006/ole">
            <mc:AlternateContent xmlns:mc="http://schemas.openxmlformats.org/markup-compatibility/2006">
              <mc:Choice xmlns:v="urn:schemas-microsoft-com:vml" Requires="v">
                <p:oleObj spid="_x0000_s1264664" name="Equation" r:id="rId12" imgW="2159000" imgH="406400" progId="Equation.3">
                  <p:embed/>
                </p:oleObj>
              </mc:Choice>
              <mc:Fallback>
                <p:oleObj name="Equation" r:id="rId12" imgW="2159000" imgH="4064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3646" y="1847850"/>
                        <a:ext cx="5262562"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858" name="Object 10"/>
          <p:cNvGraphicFramePr>
            <a:graphicFrameLocks noChangeAspect="1"/>
          </p:cNvGraphicFramePr>
          <p:nvPr/>
        </p:nvGraphicFramePr>
        <p:xfrm>
          <a:off x="317500" y="4685772"/>
          <a:ext cx="7834313" cy="866775"/>
        </p:xfrm>
        <a:graphic>
          <a:graphicData uri="http://schemas.openxmlformats.org/presentationml/2006/ole">
            <mc:AlternateContent xmlns:mc="http://schemas.openxmlformats.org/markup-compatibility/2006">
              <mc:Choice xmlns:v="urn:schemas-microsoft-com:vml" Requires="v">
                <p:oleObj spid="_x0000_s1264665" name="Equation" r:id="rId14" imgW="3213100" imgH="355600" progId="Equation.3">
                  <p:embed/>
                </p:oleObj>
              </mc:Choice>
              <mc:Fallback>
                <p:oleObj name="Equation" r:id="rId14" imgW="3213100" imgH="3556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00" y="4685772"/>
                        <a:ext cx="7834313"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310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08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06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06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08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0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48</a:t>
            </a:fld>
            <a:endParaRPr lang="en-US">
              <a:solidFill>
                <a:srgbClr val="000000"/>
              </a:solidFill>
            </a:endParaRPr>
          </a:p>
        </p:txBody>
      </p:sp>
      <p:sp>
        <p:nvSpPr>
          <p:cNvPr id="3" name="TextBox 2"/>
          <p:cNvSpPr txBox="1"/>
          <p:nvPr/>
        </p:nvSpPr>
        <p:spPr>
          <a:xfrm>
            <a:off x="3132667" y="863600"/>
            <a:ext cx="2020530" cy="523220"/>
          </a:xfrm>
          <a:prstGeom prst="rect">
            <a:avLst/>
          </a:prstGeom>
          <a:noFill/>
        </p:spPr>
        <p:txBody>
          <a:bodyPr wrap="none" rtlCol="0">
            <a:spAutoFit/>
          </a:bodyPr>
          <a:lstStyle/>
          <a:p>
            <a:r>
              <a:rPr lang="en-US" sz="2800">
                <a:solidFill>
                  <a:srgbClr val="000000"/>
                </a:solidFill>
              </a:rPr>
              <a:t>Oscillations</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49</a:t>
            </a:fld>
            <a:endParaRPr lang="en-US">
              <a:solidFill>
                <a:srgbClr val="000000"/>
              </a:solidFill>
            </a:endParaRPr>
          </a:p>
        </p:txBody>
      </p:sp>
      <p:sp>
        <p:nvSpPr>
          <p:cNvPr id="3" name="TextBox 2"/>
          <p:cNvSpPr txBox="1"/>
          <p:nvPr/>
        </p:nvSpPr>
        <p:spPr>
          <a:xfrm>
            <a:off x="1032933" y="1388534"/>
            <a:ext cx="8111067" cy="1384995"/>
          </a:xfrm>
          <a:prstGeom prst="rect">
            <a:avLst/>
          </a:prstGeom>
          <a:noFill/>
        </p:spPr>
        <p:txBody>
          <a:bodyPr wrap="square" rtlCol="0">
            <a:spAutoFit/>
          </a:bodyPr>
          <a:lstStyle/>
          <a:p>
            <a:r>
              <a:rPr lang="en-US" sz="2800" smtClean="0">
                <a:solidFill>
                  <a:srgbClr val="000000"/>
                </a:solidFill>
              </a:rPr>
              <a:t>How many initial conditions are required </a:t>
            </a:r>
          </a:p>
          <a:p>
            <a:r>
              <a:rPr lang="en-US" sz="2800" smtClean="0">
                <a:solidFill>
                  <a:srgbClr val="000000"/>
                </a:solidFill>
              </a:rPr>
              <a:t>to fully determine the general solution</a:t>
            </a:r>
          </a:p>
          <a:p>
            <a:r>
              <a:rPr lang="en-US" sz="2800" smtClean="0">
                <a:solidFill>
                  <a:srgbClr val="000000"/>
                </a:solidFill>
              </a:rPr>
              <a:t> to a 2nd order linear differential equation?</a:t>
            </a:r>
            <a:endParaRPr lang="en-US" sz="280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43333" y="6363755"/>
            <a:ext cx="558802" cy="477312"/>
          </a:xfrm>
        </p:spPr>
        <p:txBody>
          <a:bodyPr/>
          <a:lstStyle/>
          <a:p>
            <a:pPr>
              <a:defRPr/>
            </a:pPr>
            <a:fld id="{28E9A3FF-79B7-504C-B659-7D19FB5634D4}" type="slidenum">
              <a:rPr lang="en-US"/>
              <a:pPr>
                <a:defRPr/>
              </a:pPr>
              <a:t>5</a:t>
            </a:fld>
            <a:endParaRPr lang="en-US"/>
          </a:p>
        </p:txBody>
      </p:sp>
      <p:sp>
        <p:nvSpPr>
          <p:cNvPr id="3" name="TextBox 2"/>
          <p:cNvSpPr txBox="1"/>
          <p:nvPr/>
        </p:nvSpPr>
        <p:spPr>
          <a:xfrm>
            <a:off x="270934" y="270933"/>
            <a:ext cx="8873066" cy="2246769"/>
          </a:xfrm>
          <a:prstGeom prst="rect">
            <a:avLst/>
          </a:prstGeom>
          <a:noFill/>
        </p:spPr>
        <p:txBody>
          <a:bodyPr wrap="square" rtlCol="0">
            <a:spAutoFit/>
          </a:bodyPr>
          <a:lstStyle/>
          <a:p>
            <a:r>
              <a:rPr lang="en-US" sz="2800"/>
              <a:t>A “little man” is standing a height z above the origin. There is an infinite line of mass (uniform density) lying along the x-axis.</a:t>
            </a:r>
            <a:br>
              <a:rPr lang="en-US" sz="2800"/>
            </a:br>
            <a:r>
              <a:rPr lang="en-US" sz="2800"/>
              <a:t> Which </a:t>
            </a:r>
            <a:r>
              <a:rPr lang="en-US" sz="2800" i="1"/>
              <a:t>components</a:t>
            </a:r>
            <a:r>
              <a:rPr lang="en-US" sz="2800"/>
              <a:t> of the local </a:t>
            </a:r>
            <a:r>
              <a:rPr lang="en-US" sz="2800" b="1"/>
              <a:t>g</a:t>
            </a:r>
            <a:r>
              <a:rPr lang="en-US" sz="2800"/>
              <a:t> field can little man argue against </a:t>
            </a:r>
            <a:r>
              <a:rPr lang="en-US" sz="2800" i="1"/>
              <a:t>just by symmetry alone? </a:t>
            </a:r>
            <a:endParaRPr lang="en-US" sz="2800"/>
          </a:p>
        </p:txBody>
      </p:sp>
      <p:sp>
        <p:nvSpPr>
          <p:cNvPr id="4" name="TextBox 3"/>
          <p:cNvSpPr txBox="1"/>
          <p:nvPr/>
        </p:nvSpPr>
        <p:spPr>
          <a:xfrm>
            <a:off x="440267" y="2844800"/>
            <a:ext cx="6378669" cy="2534027"/>
          </a:xfrm>
          <a:prstGeom prst="rect">
            <a:avLst/>
          </a:prstGeom>
          <a:noFill/>
        </p:spPr>
        <p:txBody>
          <a:bodyPr wrap="none" rtlCol="0">
            <a:spAutoFit/>
          </a:bodyPr>
          <a:lstStyle/>
          <a:p>
            <a:pPr marL="514350" indent="-514350">
              <a:buAutoNum type="alphaUcPeriod"/>
            </a:pPr>
            <a:r>
              <a:rPr lang="en-US" sz="2800"/>
              <a:t> ONLY that there is no g</a:t>
            </a:r>
            <a:r>
              <a:rPr lang="en-US" sz="2800" baseline="-25000"/>
              <a:t>x</a:t>
            </a:r>
          </a:p>
          <a:p>
            <a:pPr marL="514350" indent="-514350">
              <a:buFontTx/>
              <a:buAutoNum type="alphaUcPeriod"/>
            </a:pPr>
            <a:r>
              <a:rPr lang="en-US" sz="2800"/>
              <a:t> ONLY that there is no g</a:t>
            </a:r>
            <a:r>
              <a:rPr lang="en-US" sz="2800" baseline="-25000"/>
              <a:t>y</a:t>
            </a:r>
            <a:endParaRPr lang="en-US" sz="2800"/>
          </a:p>
          <a:p>
            <a:pPr marL="514350" indent="-514350">
              <a:buFontTx/>
              <a:buAutoNum type="alphaUcPeriod"/>
            </a:pPr>
            <a:r>
              <a:rPr lang="en-US" sz="2800"/>
              <a:t> ONLY that there is no g</a:t>
            </a:r>
            <a:r>
              <a:rPr lang="en-US" sz="2800" baseline="-25000"/>
              <a:t>z</a:t>
            </a:r>
            <a:endParaRPr lang="en-US" sz="2800"/>
          </a:p>
          <a:p>
            <a:pPr marL="514350" indent="-514350">
              <a:buFontTx/>
              <a:buAutoNum type="alphaUcPeriod"/>
            </a:pPr>
            <a:r>
              <a:rPr lang="en-US" sz="2800"/>
              <a:t> ONLY that there is neither g</a:t>
            </a:r>
            <a:r>
              <a:rPr lang="en-US" sz="2800" baseline="-25000"/>
              <a:t>x</a:t>
            </a:r>
            <a:r>
              <a:rPr lang="en-US" sz="2800"/>
              <a:t> nor g</a:t>
            </a:r>
            <a:r>
              <a:rPr lang="en-US" sz="2800" baseline="-25000"/>
              <a:t>y</a:t>
            </a:r>
            <a:endParaRPr lang="en-US" sz="2800"/>
          </a:p>
          <a:p>
            <a:pPr marL="514350" indent="-514350">
              <a:buFontTx/>
              <a:buAutoNum type="alphaUcPeriod"/>
            </a:pPr>
            <a:r>
              <a:rPr lang="en-US" sz="2800"/>
              <a:t> That there is neither g</a:t>
            </a:r>
            <a:r>
              <a:rPr lang="en-US" sz="2800" baseline="-25000"/>
              <a:t>x</a:t>
            </a:r>
            <a:r>
              <a:rPr lang="en-US" sz="2800"/>
              <a:t>, g</a:t>
            </a:r>
            <a:r>
              <a:rPr lang="en-US" sz="2800" baseline="-25000"/>
              <a:t>y</a:t>
            </a:r>
            <a:r>
              <a:rPr lang="en-US" sz="2800"/>
              <a:t>, nor g</a:t>
            </a:r>
            <a:r>
              <a:rPr lang="en-US" sz="2800" baseline="-25000"/>
              <a:t>z</a:t>
            </a:r>
            <a:endParaRPr lang="en-US" sz="2800"/>
          </a:p>
          <a:p>
            <a:pPr marL="514350" indent="-514350">
              <a:buAutoNum type="alphaUcPeriod"/>
            </a:pPr>
            <a:endParaRPr lang="en-US" sz="2800" baseline="-25000"/>
          </a:p>
        </p:txBody>
      </p:sp>
      <p:sp>
        <p:nvSpPr>
          <p:cNvPr id="5" name="Rectangle 4"/>
          <p:cNvSpPr/>
          <p:nvPr/>
        </p:nvSpPr>
        <p:spPr>
          <a:xfrm>
            <a:off x="0" y="5359244"/>
            <a:ext cx="9144000" cy="1446550"/>
          </a:xfrm>
          <a:prstGeom prst="rect">
            <a:avLst/>
          </a:prstGeom>
        </p:spPr>
        <p:txBody>
          <a:bodyPr wrap="square">
            <a:spAutoFit/>
          </a:bodyPr>
          <a:lstStyle/>
          <a:p>
            <a:r>
              <a:rPr lang="en-US" sz="2200" u="sng" dirty="0" smtClean="0"/>
              <a:t>Challenge</a:t>
            </a:r>
            <a:r>
              <a:rPr lang="en-US" sz="2200" dirty="0" smtClean="0"/>
              <a:t>: Which components (</a:t>
            </a:r>
            <a:r>
              <a:rPr lang="en-US" sz="2200" dirty="0" err="1" smtClean="0"/>
              <a:t>g</a:t>
            </a:r>
            <a:r>
              <a:rPr lang="en-US" sz="2200" baseline="-25000" dirty="0" err="1" smtClean="0"/>
              <a:t>r</a:t>
            </a:r>
            <a:r>
              <a:rPr lang="en-US" sz="2200" dirty="0" smtClean="0"/>
              <a:t>, </a:t>
            </a:r>
            <a:r>
              <a:rPr lang="en-US" sz="2200" dirty="0" err="1" smtClean="0"/>
              <a:t>g</a:t>
            </a:r>
            <a:r>
              <a:rPr lang="en-US" sz="2200" baseline="-25000" dirty="0" err="1" smtClean="0"/>
              <a:t>Φ</a:t>
            </a:r>
            <a:r>
              <a:rPr lang="en-US" sz="2200" dirty="0" smtClean="0"/>
              <a:t>, and/or </a:t>
            </a:r>
            <a:r>
              <a:rPr lang="en-US" sz="2200" dirty="0" err="1" smtClean="0"/>
              <a:t>g</a:t>
            </a:r>
            <a:r>
              <a:rPr lang="en-US" sz="2200" baseline="-25000" dirty="0" err="1" smtClean="0"/>
              <a:t>z</a:t>
            </a:r>
            <a:r>
              <a:rPr lang="en-US" sz="2200" dirty="0" smtClean="0"/>
              <a:t>) of the local </a:t>
            </a:r>
            <a:r>
              <a:rPr lang="en-US" sz="2200" b="1" dirty="0" err="1" smtClean="0"/>
              <a:t>g</a:t>
            </a:r>
            <a:r>
              <a:rPr lang="en-US" sz="2200" dirty="0" smtClean="0"/>
              <a:t> field can the little man argue against just by symmetry if he is thinking in cylindrical coordinates – be thoughtful about what direction you have the cylindrical z-axis – is it the same as in Cartesian coordinates?</a:t>
            </a:r>
            <a:endParaRPr lang="en-US" sz="2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50</a:t>
            </a:fld>
            <a:endParaRPr lang="en-US">
              <a:solidFill>
                <a:srgbClr val="000000"/>
              </a:solidFill>
            </a:endParaRPr>
          </a:p>
        </p:txBody>
      </p:sp>
      <p:sp>
        <p:nvSpPr>
          <p:cNvPr id="3" name="TextBox 2"/>
          <p:cNvSpPr txBox="1"/>
          <p:nvPr/>
        </p:nvSpPr>
        <p:spPr>
          <a:xfrm>
            <a:off x="270932" y="491065"/>
            <a:ext cx="8873068" cy="2246769"/>
          </a:xfrm>
          <a:prstGeom prst="rect">
            <a:avLst/>
          </a:prstGeom>
          <a:noFill/>
        </p:spPr>
        <p:txBody>
          <a:bodyPr wrap="square" rtlCol="0">
            <a:spAutoFit/>
          </a:bodyPr>
          <a:lstStyle/>
          <a:p>
            <a:r>
              <a:rPr lang="en-US" sz="2800" dirty="0" smtClean="0">
                <a:solidFill>
                  <a:srgbClr val="000000"/>
                </a:solidFill>
              </a:rPr>
              <a:t>Since </a:t>
            </a:r>
            <a:r>
              <a:rPr lang="en-US" sz="2800" dirty="0" err="1" smtClean="0">
                <a:solidFill>
                  <a:srgbClr val="000000"/>
                </a:solidFill>
              </a:rPr>
              <a:t>cos</a:t>
            </a:r>
            <a:r>
              <a:rPr lang="en-US" sz="2800" dirty="0" smtClean="0">
                <a:solidFill>
                  <a:srgbClr val="000000"/>
                </a:solidFill>
              </a:rPr>
              <a:t>(</a:t>
            </a:r>
            <a:r>
              <a:rPr lang="en-US" sz="2800" dirty="0" err="1" smtClean="0">
                <a:solidFill>
                  <a:srgbClr val="000000"/>
                </a:solidFill>
              </a:rPr>
              <a:t>ωt</a:t>
            </a:r>
            <a:r>
              <a:rPr lang="en-US" sz="2800" dirty="0" smtClean="0">
                <a:solidFill>
                  <a:srgbClr val="000000"/>
                </a:solidFill>
              </a:rPr>
              <a:t>) and </a:t>
            </a:r>
            <a:r>
              <a:rPr lang="en-US" sz="2800" dirty="0" err="1" smtClean="0">
                <a:solidFill>
                  <a:srgbClr val="000000"/>
                </a:solidFill>
              </a:rPr>
              <a:t>cos</a:t>
            </a:r>
            <a:r>
              <a:rPr lang="en-US" sz="2800" dirty="0" smtClean="0">
                <a:solidFill>
                  <a:srgbClr val="000000"/>
                </a:solidFill>
              </a:rPr>
              <a:t>(-</a:t>
            </a:r>
            <a:r>
              <a:rPr lang="en-US" sz="2800" dirty="0" err="1" smtClean="0">
                <a:solidFill>
                  <a:srgbClr val="000000"/>
                </a:solidFill>
              </a:rPr>
              <a:t>ωt</a:t>
            </a:r>
            <a:r>
              <a:rPr lang="en-US" sz="2800" dirty="0" smtClean="0">
                <a:solidFill>
                  <a:srgbClr val="000000"/>
                </a:solidFill>
              </a:rPr>
              <a:t>) are both solutions of</a:t>
            </a:r>
          </a:p>
          <a:p>
            <a:endParaRPr lang="en-US" sz="2800" dirty="0" smtClean="0">
              <a:solidFill>
                <a:srgbClr val="000000"/>
              </a:solidFill>
            </a:endParaRPr>
          </a:p>
          <a:p>
            <a:endParaRPr lang="en-US" sz="2800" dirty="0" smtClean="0">
              <a:solidFill>
                <a:srgbClr val="000000"/>
              </a:solidFill>
            </a:endParaRPr>
          </a:p>
          <a:p>
            <a:r>
              <a:rPr lang="en-US" sz="2800" dirty="0" smtClean="0">
                <a:solidFill>
                  <a:srgbClr val="000000"/>
                </a:solidFill>
              </a:rPr>
              <a:t>can we express the general solution as</a:t>
            </a:r>
          </a:p>
          <a:p>
            <a:r>
              <a:rPr lang="en-US" sz="2800" dirty="0" smtClean="0">
                <a:solidFill>
                  <a:srgbClr val="000000"/>
                </a:solidFill>
              </a:rPr>
              <a:t>x(t)=C</a:t>
            </a:r>
            <a:r>
              <a:rPr lang="en-US" sz="2800" baseline="-25000" dirty="0" smtClean="0">
                <a:solidFill>
                  <a:srgbClr val="000000"/>
                </a:solidFill>
              </a:rPr>
              <a:t>1</a:t>
            </a:r>
            <a:r>
              <a:rPr lang="en-US" sz="2800" dirty="0" smtClean="0">
                <a:solidFill>
                  <a:srgbClr val="000000"/>
                </a:solidFill>
              </a:rPr>
              <a:t>cos(</a:t>
            </a:r>
            <a:r>
              <a:rPr lang="en-US" sz="2800" dirty="0" err="1" smtClean="0">
                <a:solidFill>
                  <a:srgbClr val="000000"/>
                </a:solidFill>
              </a:rPr>
              <a:t>ωt</a:t>
            </a:r>
            <a:r>
              <a:rPr lang="en-US" sz="2800" dirty="0" smtClean="0">
                <a:solidFill>
                  <a:srgbClr val="000000"/>
                </a:solidFill>
              </a:rPr>
              <a:t>) + C</a:t>
            </a:r>
            <a:r>
              <a:rPr lang="en-US" sz="2800" baseline="-25000" dirty="0" smtClean="0">
                <a:solidFill>
                  <a:srgbClr val="000000"/>
                </a:solidFill>
              </a:rPr>
              <a:t>2</a:t>
            </a:r>
            <a:r>
              <a:rPr lang="en-US" sz="2800" dirty="0" smtClean="0">
                <a:solidFill>
                  <a:srgbClr val="000000"/>
                </a:solidFill>
              </a:rPr>
              <a:t>cos(-</a:t>
            </a:r>
            <a:r>
              <a:rPr lang="en-US" sz="2800" dirty="0" err="1" smtClean="0">
                <a:solidFill>
                  <a:srgbClr val="000000"/>
                </a:solidFill>
              </a:rPr>
              <a:t>ωt</a:t>
            </a:r>
            <a:r>
              <a:rPr lang="en-US" sz="2800" dirty="0" smtClean="0">
                <a:solidFill>
                  <a:srgbClr val="000000"/>
                </a:solidFill>
              </a:rPr>
              <a:t>)</a:t>
            </a:r>
            <a:r>
              <a:rPr lang="en-US" sz="2800" baseline="-25000" dirty="0" smtClean="0">
                <a:solidFill>
                  <a:srgbClr val="000000"/>
                </a:solidFill>
              </a:rPr>
              <a:t> ?</a:t>
            </a:r>
            <a:endParaRPr lang="en-US" sz="2800" dirty="0">
              <a:solidFill>
                <a:srgbClr val="000000"/>
              </a:solidFill>
            </a:endParaRPr>
          </a:p>
        </p:txBody>
      </p:sp>
      <p:sp>
        <p:nvSpPr>
          <p:cNvPr id="6" name="TextBox 5"/>
          <p:cNvSpPr txBox="1"/>
          <p:nvPr/>
        </p:nvSpPr>
        <p:spPr>
          <a:xfrm>
            <a:off x="338670" y="2963330"/>
            <a:ext cx="2762295" cy="1384995"/>
          </a:xfrm>
          <a:prstGeom prst="rect">
            <a:avLst/>
          </a:prstGeom>
          <a:noFill/>
        </p:spPr>
        <p:txBody>
          <a:bodyPr wrap="none" rtlCol="0">
            <a:spAutoFit/>
          </a:bodyPr>
          <a:lstStyle/>
          <a:p>
            <a:pPr marL="514350" indent="-514350">
              <a:buFontTx/>
              <a:buAutoNum type="alphaUcParenR"/>
            </a:pPr>
            <a:r>
              <a:rPr lang="en-US" sz="2800">
                <a:solidFill>
                  <a:srgbClr val="000000"/>
                </a:solidFill>
              </a:rPr>
              <a:t>yes</a:t>
            </a:r>
          </a:p>
          <a:p>
            <a:pPr marL="514350" indent="-514350">
              <a:buFontTx/>
              <a:buAutoNum type="alphaUcParenR"/>
            </a:pPr>
            <a:r>
              <a:rPr lang="en-US" sz="2800">
                <a:solidFill>
                  <a:srgbClr val="000000"/>
                </a:solidFill>
              </a:rPr>
              <a:t>no</a:t>
            </a:r>
          </a:p>
          <a:p>
            <a:pPr marL="514350" indent="-514350">
              <a:buFontTx/>
              <a:buAutoNum type="alphaUcParenR"/>
            </a:pPr>
            <a:r>
              <a:rPr lang="en-US" sz="2800">
                <a:solidFill>
                  <a:srgbClr val="000000"/>
                </a:solidFill>
              </a:rPr>
              <a:t>???/depends</a:t>
            </a:r>
          </a:p>
        </p:txBody>
      </p:sp>
      <p:graphicFrame>
        <p:nvGraphicFramePr>
          <p:cNvPr id="1235970" name="Object 2"/>
          <p:cNvGraphicFramePr>
            <a:graphicFrameLocks noChangeAspect="1"/>
          </p:cNvGraphicFramePr>
          <p:nvPr/>
        </p:nvGraphicFramePr>
        <p:xfrm>
          <a:off x="400580" y="1185333"/>
          <a:ext cx="2554287" cy="525463"/>
        </p:xfrm>
        <a:graphic>
          <a:graphicData uri="http://schemas.openxmlformats.org/presentationml/2006/ole">
            <mc:AlternateContent xmlns:mc="http://schemas.openxmlformats.org/markup-compatibility/2006">
              <mc:Choice xmlns:v="urn:schemas-microsoft-com:vml" Requires="v">
                <p:oleObj spid="_x0000_s1265669" name="Equation" r:id="rId4" imgW="927100" imgH="190500" progId="Equation.3">
                  <p:embed/>
                </p:oleObj>
              </mc:Choice>
              <mc:Fallback>
                <p:oleObj name="Equation" r:id="rId4" imgW="927100" imgH="190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80" y="1185333"/>
                        <a:ext cx="2554287"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51</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0" y="694259"/>
            <a:ext cx="9144000" cy="6241852"/>
          </a:xfrm>
          <a:prstGeom prst="rect">
            <a:avLst/>
          </a:prstGeom>
        </p:spPr>
      </p:pic>
      <p:sp>
        <p:nvSpPr>
          <p:cNvPr id="4" name="TextBox 3"/>
          <p:cNvSpPr txBox="1"/>
          <p:nvPr/>
        </p:nvSpPr>
        <p:spPr>
          <a:xfrm>
            <a:off x="1879600" y="169333"/>
            <a:ext cx="6325545" cy="523220"/>
          </a:xfrm>
          <a:prstGeom prst="rect">
            <a:avLst/>
          </a:prstGeom>
          <a:noFill/>
        </p:spPr>
        <p:txBody>
          <a:bodyPr wrap="none" rtlCol="0">
            <a:spAutoFit/>
          </a:bodyPr>
          <a:lstStyle/>
          <a:p>
            <a:r>
              <a:rPr lang="en-US" sz="2800" dirty="0" smtClean="0">
                <a:solidFill>
                  <a:srgbClr val="000000"/>
                </a:solidFill>
              </a:rPr>
              <a:t>Richard Feynman’s notebook (Age 14)</a:t>
            </a:r>
            <a:endParaRPr lang="en-US" sz="2800" dirty="0">
              <a:solidFill>
                <a:srgbClr val="000000"/>
              </a:solidFill>
            </a:endParaRPr>
          </a:p>
        </p:txBody>
      </p:sp>
    </p:spTree>
    <p:extLst>
      <p:ext uri="{BB962C8B-B14F-4D97-AF65-F5344CB8AC3E}">
        <p14:creationId xmlns:p14="http://schemas.microsoft.com/office/powerpoint/2010/main" val="267428476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52</a:t>
            </a:fld>
            <a:endParaRPr lang="en-US">
              <a:solidFill>
                <a:srgbClr val="000000"/>
              </a:solidFill>
            </a:endParaRPr>
          </a:p>
        </p:txBody>
      </p:sp>
      <p:pic>
        <p:nvPicPr>
          <p:cNvPr id="3" name="Picture 2"/>
          <p:cNvPicPr>
            <a:picLocks noChangeAspect="1"/>
          </p:cNvPicPr>
          <p:nvPr/>
        </p:nvPicPr>
        <p:blipFill>
          <a:blip r:embed="rId3"/>
          <a:stretch>
            <a:fillRect/>
          </a:stretch>
        </p:blipFill>
        <p:spPr>
          <a:xfrm>
            <a:off x="1710265" y="516494"/>
            <a:ext cx="5723467" cy="5365750"/>
          </a:xfrm>
          <a:prstGeom prst="rect">
            <a:avLst/>
          </a:prstGeom>
        </p:spPr>
      </p:pic>
      <p:sp>
        <p:nvSpPr>
          <p:cNvPr id="4" name="TextBox 3"/>
          <p:cNvSpPr txBox="1"/>
          <p:nvPr/>
        </p:nvSpPr>
        <p:spPr>
          <a:xfrm>
            <a:off x="812799" y="270934"/>
            <a:ext cx="7992533" cy="1077218"/>
          </a:xfrm>
          <a:prstGeom prst="rect">
            <a:avLst/>
          </a:prstGeom>
          <a:noFill/>
        </p:spPr>
        <p:txBody>
          <a:bodyPr wrap="square" rtlCol="0">
            <a:spAutoFit/>
          </a:bodyPr>
          <a:lstStyle/>
          <a:p>
            <a:r>
              <a:rPr lang="en-US" sz="3200" smtClean="0">
                <a:solidFill>
                  <a:srgbClr val="000000"/>
                </a:solidFill>
              </a:rPr>
              <a:t>Which point below best represents 4e</a:t>
            </a:r>
            <a:r>
              <a:rPr lang="en-US" sz="3200" baseline="30000" smtClean="0">
                <a:solidFill>
                  <a:srgbClr val="000000"/>
                </a:solidFill>
              </a:rPr>
              <a:t>i3π/4</a:t>
            </a:r>
            <a:r>
              <a:rPr lang="en-US" sz="3200" smtClean="0">
                <a:solidFill>
                  <a:srgbClr val="000000"/>
                </a:solidFill>
              </a:rPr>
              <a:t> on the complex plane?</a:t>
            </a:r>
            <a:endParaRPr lang="en-US" sz="3200">
              <a:solidFill>
                <a:srgbClr val="000000"/>
              </a:solidFill>
            </a:endParaRPr>
          </a:p>
        </p:txBody>
      </p:sp>
      <p:sp>
        <p:nvSpPr>
          <p:cNvPr id="5" name="TextBox 4"/>
          <p:cNvSpPr txBox="1"/>
          <p:nvPr/>
        </p:nvSpPr>
        <p:spPr>
          <a:xfrm>
            <a:off x="203200" y="5617410"/>
            <a:ext cx="8331200" cy="1200328"/>
          </a:xfrm>
          <a:prstGeom prst="rect">
            <a:avLst/>
          </a:prstGeom>
          <a:noFill/>
        </p:spPr>
        <p:txBody>
          <a:bodyPr wrap="square" rtlCol="0">
            <a:spAutoFit/>
          </a:bodyPr>
          <a:lstStyle/>
          <a:p>
            <a:r>
              <a:rPr lang="en-US">
                <a:solidFill>
                  <a:srgbClr val="000000"/>
                </a:solidFill>
              </a:rPr>
              <a:t>Challenge question: Keeping the general form Ae</a:t>
            </a:r>
            <a:r>
              <a:rPr lang="en-US" baseline="30000">
                <a:solidFill>
                  <a:srgbClr val="000000"/>
                </a:solidFill>
              </a:rPr>
              <a:t>i θ</a:t>
            </a:r>
            <a:r>
              <a:rPr lang="en-US">
                <a:solidFill>
                  <a:srgbClr val="000000"/>
                </a:solidFill>
              </a:rPr>
              <a:t>, do any OTHER values of θ represent the SAME complex number as this? (If so, how many?)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53</a:t>
            </a:fld>
            <a:endParaRPr lang="en-US">
              <a:solidFill>
                <a:srgbClr val="000000"/>
              </a:solidFill>
            </a:endParaRPr>
          </a:p>
        </p:txBody>
      </p:sp>
      <p:sp>
        <p:nvSpPr>
          <p:cNvPr id="3" name="TextBox 2"/>
          <p:cNvSpPr txBox="1"/>
          <p:nvPr/>
        </p:nvSpPr>
        <p:spPr>
          <a:xfrm>
            <a:off x="186267" y="609600"/>
            <a:ext cx="8140044" cy="5139868"/>
          </a:xfrm>
          <a:prstGeom prst="rect">
            <a:avLst/>
          </a:prstGeom>
          <a:noFill/>
        </p:spPr>
        <p:txBody>
          <a:bodyPr wrap="none" rtlCol="0">
            <a:spAutoFit/>
          </a:bodyPr>
          <a:lstStyle/>
          <a:p>
            <a:r>
              <a:rPr lang="en-US" sz="3600" dirty="0" smtClean="0">
                <a:solidFill>
                  <a:srgbClr val="000000"/>
                </a:solidFill>
              </a:rPr>
              <a:t>On a white board, draw points showing</a:t>
            </a:r>
          </a:p>
          <a:p>
            <a:r>
              <a:rPr lang="en-US" sz="4400" dirty="0" err="1" smtClean="0">
                <a:solidFill>
                  <a:srgbClr val="000000"/>
                </a:solidFill>
              </a:rPr>
              <a:t>i</a:t>
            </a:r>
            <a:r>
              <a:rPr lang="en-US" sz="4400" dirty="0" smtClean="0">
                <a:solidFill>
                  <a:srgbClr val="000000"/>
                </a:solidFill>
              </a:rPr>
              <a:t>) e </a:t>
            </a:r>
            <a:r>
              <a:rPr lang="en-US" sz="4400" baseline="30000" dirty="0" err="1">
                <a:solidFill>
                  <a:srgbClr val="000000"/>
                </a:solidFill>
              </a:rPr>
              <a:t>i</a:t>
            </a:r>
            <a:r>
              <a:rPr lang="en-US" sz="4400" baseline="30000" dirty="0">
                <a:solidFill>
                  <a:srgbClr val="000000"/>
                </a:solidFill>
              </a:rPr>
              <a:t> π</a:t>
            </a:r>
            <a:r>
              <a:rPr lang="en-US" sz="4400" baseline="30000" dirty="0" smtClean="0">
                <a:solidFill>
                  <a:srgbClr val="000000"/>
                </a:solidFill>
              </a:rPr>
              <a:t>/6</a:t>
            </a:r>
          </a:p>
          <a:p>
            <a:pPr marL="857250" indent="-857250">
              <a:buFontTx/>
              <a:buAutoNum type="romanLcParenR"/>
            </a:pPr>
            <a:endParaRPr lang="en-US" sz="4400" baseline="30000" dirty="0">
              <a:solidFill>
                <a:srgbClr val="000000"/>
              </a:solidFill>
            </a:endParaRPr>
          </a:p>
          <a:p>
            <a:r>
              <a:rPr lang="en-US" sz="4400" dirty="0" smtClean="0">
                <a:solidFill>
                  <a:srgbClr val="000000"/>
                </a:solidFill>
              </a:rPr>
              <a:t>ii) e </a:t>
            </a:r>
            <a:r>
              <a:rPr lang="en-US" sz="4400" baseline="30000" dirty="0" err="1">
                <a:solidFill>
                  <a:srgbClr val="000000"/>
                </a:solidFill>
              </a:rPr>
              <a:t>i</a:t>
            </a:r>
            <a:r>
              <a:rPr lang="en-US" sz="4400" baseline="30000" dirty="0">
                <a:solidFill>
                  <a:srgbClr val="000000"/>
                </a:solidFill>
              </a:rPr>
              <a:t> π/</a:t>
            </a:r>
            <a:r>
              <a:rPr lang="en-US" sz="4400" baseline="30000" dirty="0" smtClean="0">
                <a:solidFill>
                  <a:srgbClr val="000000"/>
                </a:solidFill>
              </a:rPr>
              <a:t>3</a:t>
            </a:r>
          </a:p>
          <a:p>
            <a:endParaRPr lang="en-US" sz="4400" baseline="30000" dirty="0">
              <a:solidFill>
                <a:srgbClr val="000000"/>
              </a:solidFill>
            </a:endParaRPr>
          </a:p>
          <a:p>
            <a:r>
              <a:rPr lang="en-US" sz="4400" dirty="0" smtClean="0">
                <a:solidFill>
                  <a:srgbClr val="000000"/>
                </a:solidFill>
              </a:rPr>
              <a:t>iii) </a:t>
            </a:r>
            <a:r>
              <a:rPr lang="en-US" sz="4400" dirty="0">
                <a:solidFill>
                  <a:srgbClr val="000000"/>
                </a:solidFill>
              </a:rPr>
              <a:t>e </a:t>
            </a:r>
            <a:r>
              <a:rPr lang="en-US" sz="4400" baseline="30000" dirty="0" err="1">
                <a:solidFill>
                  <a:srgbClr val="000000"/>
                </a:solidFill>
              </a:rPr>
              <a:t>i</a:t>
            </a:r>
            <a:r>
              <a:rPr lang="en-US" sz="4400" baseline="30000" dirty="0">
                <a:solidFill>
                  <a:srgbClr val="000000"/>
                </a:solidFill>
              </a:rPr>
              <a:t> π/</a:t>
            </a:r>
            <a:r>
              <a:rPr lang="en-US" sz="4400" baseline="30000" dirty="0" smtClean="0">
                <a:solidFill>
                  <a:srgbClr val="000000"/>
                </a:solidFill>
              </a:rPr>
              <a:t>3  </a:t>
            </a:r>
            <a:r>
              <a:rPr lang="en-US" sz="4400" dirty="0" smtClean="0">
                <a:solidFill>
                  <a:srgbClr val="000000"/>
                </a:solidFill>
              </a:rPr>
              <a:t>e </a:t>
            </a:r>
            <a:r>
              <a:rPr lang="en-US" sz="4400" baseline="30000" dirty="0" err="1">
                <a:solidFill>
                  <a:srgbClr val="000000"/>
                </a:solidFill>
              </a:rPr>
              <a:t>i</a:t>
            </a:r>
            <a:r>
              <a:rPr lang="en-US" sz="4400" baseline="30000" dirty="0">
                <a:solidFill>
                  <a:srgbClr val="000000"/>
                </a:solidFill>
              </a:rPr>
              <a:t> π</a:t>
            </a:r>
            <a:r>
              <a:rPr lang="en-US" sz="4400" baseline="30000" dirty="0" smtClean="0">
                <a:solidFill>
                  <a:srgbClr val="000000"/>
                </a:solidFill>
              </a:rPr>
              <a:t>/6</a:t>
            </a:r>
          </a:p>
          <a:p>
            <a:endParaRPr lang="en-US" sz="4400" baseline="30000" dirty="0">
              <a:solidFill>
                <a:srgbClr val="000000"/>
              </a:solidFill>
            </a:endParaRPr>
          </a:p>
          <a:p>
            <a:r>
              <a:rPr lang="en-US" sz="4400" dirty="0" smtClean="0">
                <a:solidFill>
                  <a:srgbClr val="000000"/>
                </a:solidFill>
              </a:rPr>
              <a:t>iv) e </a:t>
            </a:r>
            <a:r>
              <a:rPr lang="en-US" sz="4400" baseline="30000" dirty="0" err="1">
                <a:solidFill>
                  <a:srgbClr val="000000"/>
                </a:solidFill>
              </a:rPr>
              <a:t>i</a:t>
            </a:r>
            <a:r>
              <a:rPr lang="en-US" sz="4400" baseline="30000" dirty="0">
                <a:solidFill>
                  <a:srgbClr val="000000"/>
                </a:solidFill>
              </a:rPr>
              <a:t> π/</a:t>
            </a:r>
            <a:r>
              <a:rPr lang="en-US" sz="4400" baseline="30000" dirty="0" smtClean="0">
                <a:solidFill>
                  <a:srgbClr val="000000"/>
                </a:solidFill>
              </a:rPr>
              <a:t>3 </a:t>
            </a:r>
            <a:r>
              <a:rPr lang="en-US" sz="4400" dirty="0" smtClean="0">
                <a:solidFill>
                  <a:srgbClr val="000000"/>
                </a:solidFill>
              </a:rPr>
              <a:t> / e </a:t>
            </a:r>
            <a:r>
              <a:rPr lang="en-US" sz="4400" baseline="30000" dirty="0" err="1">
                <a:solidFill>
                  <a:srgbClr val="000000"/>
                </a:solidFill>
              </a:rPr>
              <a:t>i</a:t>
            </a:r>
            <a:r>
              <a:rPr lang="en-US" sz="4400" baseline="30000" dirty="0">
                <a:solidFill>
                  <a:srgbClr val="000000"/>
                </a:solidFill>
              </a:rPr>
              <a:t> π</a:t>
            </a:r>
            <a:r>
              <a:rPr lang="en-US" sz="4400" baseline="30000" dirty="0" smtClean="0">
                <a:solidFill>
                  <a:srgbClr val="000000"/>
                </a:solidFill>
              </a:rPr>
              <a:t>/6</a:t>
            </a:r>
            <a:endParaRPr lang="en-US" sz="4400" baseline="30000" dirty="0">
              <a:solidFill>
                <a:srgbClr val="000000"/>
              </a:solidFill>
            </a:endParaRPr>
          </a:p>
          <a:p>
            <a:endParaRPr lang="en-US" sz="2800" dirty="0" smtClean="0">
              <a:solidFill>
                <a:srgbClr val="000000"/>
              </a:solidFill>
            </a:endParaRPr>
          </a:p>
        </p:txBody>
      </p:sp>
    </p:spTree>
    <p:extLst>
      <p:ext uri="{BB962C8B-B14F-4D97-AF65-F5344CB8AC3E}">
        <p14:creationId xmlns:p14="http://schemas.microsoft.com/office/powerpoint/2010/main" val="3146080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54</a:t>
            </a:fld>
            <a:endParaRPr lang="en-US">
              <a:solidFill>
                <a:srgbClr val="000000"/>
              </a:solidFill>
            </a:endParaRPr>
          </a:p>
        </p:txBody>
      </p:sp>
      <p:sp>
        <p:nvSpPr>
          <p:cNvPr id="4" name="TextBox 3"/>
          <p:cNvSpPr txBox="1"/>
          <p:nvPr/>
        </p:nvSpPr>
        <p:spPr>
          <a:xfrm>
            <a:off x="-16928" y="50804"/>
            <a:ext cx="8923865" cy="954107"/>
          </a:xfrm>
          <a:prstGeom prst="rect">
            <a:avLst/>
          </a:prstGeom>
          <a:noFill/>
        </p:spPr>
        <p:txBody>
          <a:bodyPr wrap="square" rtlCol="0">
            <a:spAutoFit/>
          </a:bodyPr>
          <a:lstStyle/>
          <a:p>
            <a:r>
              <a:rPr lang="en-US" sz="2800" smtClean="0">
                <a:solidFill>
                  <a:srgbClr val="000000"/>
                </a:solidFill>
              </a:rPr>
              <a:t>Consider two complex numbers, z</a:t>
            </a:r>
            <a:r>
              <a:rPr lang="en-US" sz="2800" baseline="-25000" smtClean="0">
                <a:solidFill>
                  <a:srgbClr val="000000"/>
                </a:solidFill>
              </a:rPr>
              <a:t>1</a:t>
            </a:r>
            <a:r>
              <a:rPr lang="en-US" sz="2800" smtClean="0">
                <a:solidFill>
                  <a:srgbClr val="000000"/>
                </a:solidFill>
              </a:rPr>
              <a:t> and z</a:t>
            </a:r>
            <a:r>
              <a:rPr lang="en-US" sz="2800" baseline="-25000" smtClean="0">
                <a:solidFill>
                  <a:srgbClr val="000000"/>
                </a:solidFill>
              </a:rPr>
              <a:t>2</a:t>
            </a:r>
            <a:r>
              <a:rPr lang="en-US" sz="2800" smtClean="0">
                <a:solidFill>
                  <a:srgbClr val="000000"/>
                </a:solidFill>
              </a:rPr>
              <a:t>.  </a:t>
            </a:r>
            <a:br>
              <a:rPr lang="en-US" sz="2800" smtClean="0">
                <a:solidFill>
                  <a:srgbClr val="000000"/>
                </a:solidFill>
              </a:rPr>
            </a:br>
            <a:r>
              <a:rPr lang="en-US" sz="2800" smtClean="0">
                <a:solidFill>
                  <a:srgbClr val="000000"/>
                </a:solidFill>
              </a:rPr>
              <a:t>The dotted circle shows the unit circle, where |z|=1.  </a:t>
            </a:r>
            <a:endParaRPr lang="en-US" sz="2800">
              <a:solidFill>
                <a:srgbClr val="000000"/>
              </a:solidFill>
            </a:endParaRPr>
          </a:p>
        </p:txBody>
      </p:sp>
      <p:pic>
        <p:nvPicPr>
          <p:cNvPr id="6" name="Picture 5"/>
          <p:cNvPicPr>
            <a:picLocks noChangeAspect="1"/>
          </p:cNvPicPr>
          <p:nvPr/>
        </p:nvPicPr>
        <p:blipFill>
          <a:blip r:embed="rId3"/>
          <a:stretch>
            <a:fillRect/>
          </a:stretch>
        </p:blipFill>
        <p:spPr>
          <a:xfrm>
            <a:off x="1555761" y="1011769"/>
            <a:ext cx="5285317" cy="22945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55</a:t>
            </a:fld>
            <a:endParaRPr lang="en-US">
              <a:solidFill>
                <a:srgbClr val="000000"/>
              </a:solidFill>
            </a:endParaRPr>
          </a:p>
        </p:txBody>
      </p:sp>
      <p:sp>
        <p:nvSpPr>
          <p:cNvPr id="4" name="TextBox 3"/>
          <p:cNvSpPr txBox="1"/>
          <p:nvPr/>
        </p:nvSpPr>
        <p:spPr>
          <a:xfrm>
            <a:off x="-16928" y="50804"/>
            <a:ext cx="8923865" cy="954107"/>
          </a:xfrm>
          <a:prstGeom prst="rect">
            <a:avLst/>
          </a:prstGeom>
          <a:noFill/>
        </p:spPr>
        <p:txBody>
          <a:bodyPr wrap="square" rtlCol="0">
            <a:spAutoFit/>
          </a:bodyPr>
          <a:lstStyle/>
          <a:p>
            <a:r>
              <a:rPr lang="en-US" sz="2800" smtClean="0">
                <a:solidFill>
                  <a:srgbClr val="000000"/>
                </a:solidFill>
              </a:rPr>
              <a:t>Consider two complex numbers, z</a:t>
            </a:r>
            <a:r>
              <a:rPr lang="en-US" sz="2800" baseline="-25000" smtClean="0">
                <a:solidFill>
                  <a:srgbClr val="000000"/>
                </a:solidFill>
              </a:rPr>
              <a:t>1</a:t>
            </a:r>
            <a:r>
              <a:rPr lang="en-US" sz="2800" smtClean="0">
                <a:solidFill>
                  <a:srgbClr val="000000"/>
                </a:solidFill>
              </a:rPr>
              <a:t> and z</a:t>
            </a:r>
            <a:r>
              <a:rPr lang="en-US" sz="2800" baseline="-25000" smtClean="0">
                <a:solidFill>
                  <a:srgbClr val="000000"/>
                </a:solidFill>
              </a:rPr>
              <a:t>2</a:t>
            </a:r>
            <a:r>
              <a:rPr lang="en-US" sz="2800" smtClean="0">
                <a:solidFill>
                  <a:srgbClr val="000000"/>
                </a:solidFill>
              </a:rPr>
              <a:t>.  </a:t>
            </a:r>
            <a:br>
              <a:rPr lang="en-US" sz="2800" smtClean="0">
                <a:solidFill>
                  <a:srgbClr val="000000"/>
                </a:solidFill>
              </a:rPr>
            </a:br>
            <a:r>
              <a:rPr lang="en-US" sz="2800" smtClean="0">
                <a:solidFill>
                  <a:srgbClr val="000000"/>
                </a:solidFill>
              </a:rPr>
              <a:t>The dotted circle shows the unit circle, where |z|=1.  </a:t>
            </a:r>
            <a:endParaRPr lang="en-US" sz="2800">
              <a:solidFill>
                <a:srgbClr val="000000"/>
              </a:solidFill>
            </a:endParaRPr>
          </a:p>
        </p:txBody>
      </p:sp>
      <p:sp>
        <p:nvSpPr>
          <p:cNvPr id="5" name="TextBox 4"/>
          <p:cNvSpPr txBox="1"/>
          <p:nvPr/>
        </p:nvSpPr>
        <p:spPr>
          <a:xfrm>
            <a:off x="287867" y="3318935"/>
            <a:ext cx="5500040" cy="954107"/>
          </a:xfrm>
          <a:prstGeom prst="rect">
            <a:avLst/>
          </a:prstGeom>
          <a:noFill/>
        </p:spPr>
        <p:txBody>
          <a:bodyPr wrap="none" rtlCol="0">
            <a:spAutoFit/>
          </a:bodyPr>
          <a:lstStyle/>
          <a:p>
            <a:r>
              <a:rPr lang="en-US" sz="2800" smtClean="0">
                <a:solidFill>
                  <a:srgbClr val="000000"/>
                </a:solidFill>
              </a:rPr>
              <a:t>Which  shows the product z</a:t>
            </a:r>
            <a:r>
              <a:rPr lang="en-US" sz="2800" baseline="-25000" smtClean="0">
                <a:solidFill>
                  <a:srgbClr val="000000"/>
                </a:solidFill>
              </a:rPr>
              <a:t>1</a:t>
            </a:r>
            <a:r>
              <a:rPr lang="en-US" sz="2800" smtClean="0">
                <a:solidFill>
                  <a:srgbClr val="000000"/>
                </a:solidFill>
              </a:rPr>
              <a:t>z</a:t>
            </a:r>
            <a:r>
              <a:rPr lang="en-US" sz="2800" baseline="-25000" smtClean="0">
                <a:solidFill>
                  <a:srgbClr val="000000"/>
                </a:solidFill>
              </a:rPr>
              <a:t>2</a:t>
            </a:r>
            <a:r>
              <a:rPr lang="en-US" sz="2800" smtClean="0">
                <a:solidFill>
                  <a:srgbClr val="000000"/>
                </a:solidFill>
              </a:rPr>
              <a:t> ?</a:t>
            </a:r>
            <a:endParaRPr lang="en-US" sz="2800">
              <a:solidFill>
                <a:srgbClr val="000000"/>
              </a:solidFill>
            </a:endParaRPr>
          </a:p>
          <a:p>
            <a:endParaRPr lang="en-US" sz="2800">
              <a:solidFill>
                <a:srgbClr val="000000"/>
              </a:solidFill>
            </a:endParaRPr>
          </a:p>
        </p:txBody>
      </p:sp>
      <p:pic>
        <p:nvPicPr>
          <p:cNvPr id="6" name="Picture 5"/>
          <p:cNvPicPr>
            <a:picLocks noChangeAspect="1"/>
          </p:cNvPicPr>
          <p:nvPr/>
        </p:nvPicPr>
        <p:blipFill>
          <a:blip r:embed="rId2"/>
          <a:stretch>
            <a:fillRect/>
          </a:stretch>
        </p:blipFill>
        <p:spPr>
          <a:xfrm>
            <a:off x="1555761" y="1011769"/>
            <a:ext cx="5285317" cy="2294553"/>
          </a:xfrm>
          <a:prstGeom prst="rect">
            <a:avLst/>
          </a:prstGeom>
        </p:spPr>
      </p:pic>
      <p:pic>
        <p:nvPicPr>
          <p:cNvPr id="7" name="Picture 6"/>
          <p:cNvPicPr>
            <a:picLocks noChangeAspect="1"/>
          </p:cNvPicPr>
          <p:nvPr/>
        </p:nvPicPr>
        <p:blipFill>
          <a:blip r:embed="rId3"/>
          <a:srcRect l="3697" t="6718" r="2757" b="3707"/>
          <a:stretch>
            <a:fillRect/>
          </a:stretch>
        </p:blipFill>
        <p:spPr>
          <a:xfrm>
            <a:off x="2726236" y="3826934"/>
            <a:ext cx="6015071" cy="2997200"/>
          </a:xfrm>
          <a:prstGeom prst="rect">
            <a:avLst/>
          </a:prstGeom>
        </p:spPr>
      </p:pic>
      <p:cxnSp>
        <p:nvCxnSpPr>
          <p:cNvPr id="9" name="Straight Connector 8"/>
          <p:cNvCxnSpPr/>
          <p:nvPr/>
        </p:nvCxnSpPr>
        <p:spPr bwMode="auto">
          <a:xfrm rot="10800000">
            <a:off x="4301067" y="4182533"/>
            <a:ext cx="254000" cy="1588"/>
          </a:xfrm>
          <a:prstGeom prst="line">
            <a:avLst/>
          </a:prstGeom>
          <a:noFill/>
          <a:ln w="12700" cap="flat" cmpd="sng" algn="ctr">
            <a:solidFill>
              <a:schemeClr val="tx1"/>
            </a:solidFill>
            <a:prstDash val="solid"/>
            <a:round/>
            <a:headEnd type="none" w="med" len="med"/>
            <a:tailEnd type="none"/>
          </a:ln>
          <a:effectLst/>
        </p:spPr>
      </p:cxnSp>
      <p:cxnSp>
        <p:nvCxnSpPr>
          <p:cNvPr id="10" name="Straight Connector 9"/>
          <p:cNvCxnSpPr/>
          <p:nvPr/>
        </p:nvCxnSpPr>
        <p:spPr bwMode="auto">
          <a:xfrm rot="10800000">
            <a:off x="4944524" y="6095965"/>
            <a:ext cx="254000" cy="1588"/>
          </a:xfrm>
          <a:prstGeom prst="line">
            <a:avLst/>
          </a:prstGeom>
          <a:noFill/>
          <a:ln w="12700" cap="flat" cmpd="sng" algn="ctr">
            <a:solidFill>
              <a:schemeClr val="tx1"/>
            </a:solidFill>
            <a:prstDash val="solid"/>
            <a:round/>
            <a:headEnd type="none" w="med" len="med"/>
            <a:tailEnd type="none"/>
          </a:ln>
          <a:effectLst/>
        </p:spPr>
      </p:cxnSp>
      <p:cxnSp>
        <p:nvCxnSpPr>
          <p:cNvPr id="12" name="Straight Connector 11"/>
          <p:cNvCxnSpPr/>
          <p:nvPr/>
        </p:nvCxnSpPr>
        <p:spPr bwMode="auto">
          <a:xfrm rot="10800000">
            <a:off x="3572954" y="6485427"/>
            <a:ext cx="254000" cy="1588"/>
          </a:xfrm>
          <a:prstGeom prst="line">
            <a:avLst/>
          </a:prstGeom>
          <a:noFill/>
          <a:ln w="12700" cap="flat" cmpd="sng" algn="ctr">
            <a:solidFill>
              <a:schemeClr val="tx1"/>
            </a:solidFill>
            <a:prstDash val="solid"/>
            <a:round/>
            <a:headEnd type="none" w="med" len="med"/>
            <a:tailEnd type="none"/>
          </a:ln>
          <a:effectLst/>
        </p:spPr>
      </p:cxnSp>
      <p:cxnSp>
        <p:nvCxnSpPr>
          <p:cNvPr id="13" name="Straight Connector 12"/>
          <p:cNvCxnSpPr/>
          <p:nvPr/>
        </p:nvCxnSpPr>
        <p:spPr bwMode="auto">
          <a:xfrm rot="10800000">
            <a:off x="3115763" y="5350916"/>
            <a:ext cx="254000" cy="1588"/>
          </a:xfrm>
          <a:prstGeom prst="line">
            <a:avLst/>
          </a:prstGeom>
          <a:noFill/>
          <a:ln w="12700" cap="flat" cmpd="sng" algn="ctr">
            <a:solidFill>
              <a:schemeClr val="tx1"/>
            </a:solidFill>
            <a:prstDash val="solid"/>
            <a:round/>
            <a:headEnd type="none" w="med" len="med"/>
            <a:tailEnd type="none"/>
          </a:ln>
          <a:effectLst/>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56</a:t>
            </a:fld>
            <a:endParaRPr lang="en-US">
              <a:solidFill>
                <a:srgbClr val="000000"/>
              </a:solidFill>
            </a:endParaRPr>
          </a:p>
        </p:txBody>
      </p:sp>
      <p:sp>
        <p:nvSpPr>
          <p:cNvPr id="4" name="TextBox 3"/>
          <p:cNvSpPr txBox="1"/>
          <p:nvPr/>
        </p:nvSpPr>
        <p:spPr>
          <a:xfrm>
            <a:off x="-16928" y="50804"/>
            <a:ext cx="8923865" cy="954107"/>
          </a:xfrm>
          <a:prstGeom prst="rect">
            <a:avLst/>
          </a:prstGeom>
          <a:noFill/>
        </p:spPr>
        <p:txBody>
          <a:bodyPr wrap="square" rtlCol="0">
            <a:spAutoFit/>
          </a:bodyPr>
          <a:lstStyle/>
          <a:p>
            <a:r>
              <a:rPr lang="en-US" sz="2800" smtClean="0">
                <a:solidFill>
                  <a:srgbClr val="000000"/>
                </a:solidFill>
              </a:rPr>
              <a:t>Consider two complex numbers, z</a:t>
            </a:r>
            <a:r>
              <a:rPr lang="en-US" sz="2800" baseline="-25000" smtClean="0">
                <a:solidFill>
                  <a:srgbClr val="000000"/>
                </a:solidFill>
              </a:rPr>
              <a:t>1</a:t>
            </a:r>
            <a:r>
              <a:rPr lang="en-US" sz="2800" smtClean="0">
                <a:solidFill>
                  <a:srgbClr val="000000"/>
                </a:solidFill>
              </a:rPr>
              <a:t> and z</a:t>
            </a:r>
            <a:r>
              <a:rPr lang="en-US" sz="2800" baseline="-25000" smtClean="0">
                <a:solidFill>
                  <a:srgbClr val="000000"/>
                </a:solidFill>
              </a:rPr>
              <a:t>2</a:t>
            </a:r>
            <a:r>
              <a:rPr lang="en-US" sz="2800" smtClean="0">
                <a:solidFill>
                  <a:srgbClr val="000000"/>
                </a:solidFill>
              </a:rPr>
              <a:t>.  </a:t>
            </a:r>
            <a:br>
              <a:rPr lang="en-US" sz="2800" smtClean="0">
                <a:solidFill>
                  <a:srgbClr val="000000"/>
                </a:solidFill>
              </a:rPr>
            </a:br>
            <a:r>
              <a:rPr lang="en-US" sz="2800" smtClean="0">
                <a:solidFill>
                  <a:srgbClr val="000000"/>
                </a:solidFill>
              </a:rPr>
              <a:t>The dotted circle shows the unit circle, where |z|=1.  </a:t>
            </a:r>
            <a:endParaRPr lang="en-US" sz="2800">
              <a:solidFill>
                <a:srgbClr val="000000"/>
              </a:solidFill>
            </a:endParaRPr>
          </a:p>
        </p:txBody>
      </p:sp>
      <p:sp>
        <p:nvSpPr>
          <p:cNvPr id="5" name="TextBox 4"/>
          <p:cNvSpPr txBox="1"/>
          <p:nvPr/>
        </p:nvSpPr>
        <p:spPr>
          <a:xfrm>
            <a:off x="287867" y="3318935"/>
            <a:ext cx="5500040" cy="954107"/>
          </a:xfrm>
          <a:prstGeom prst="rect">
            <a:avLst/>
          </a:prstGeom>
          <a:noFill/>
        </p:spPr>
        <p:txBody>
          <a:bodyPr wrap="none" rtlCol="0">
            <a:spAutoFit/>
          </a:bodyPr>
          <a:lstStyle/>
          <a:p>
            <a:r>
              <a:rPr lang="en-US" sz="2800" smtClean="0">
                <a:solidFill>
                  <a:srgbClr val="000000"/>
                </a:solidFill>
              </a:rPr>
              <a:t>Which  shows the product z</a:t>
            </a:r>
            <a:r>
              <a:rPr lang="en-US" sz="2800" baseline="-25000" smtClean="0">
                <a:solidFill>
                  <a:srgbClr val="000000"/>
                </a:solidFill>
              </a:rPr>
              <a:t>1</a:t>
            </a:r>
            <a:r>
              <a:rPr lang="en-US" sz="2800" smtClean="0">
                <a:solidFill>
                  <a:srgbClr val="000000"/>
                </a:solidFill>
              </a:rPr>
              <a:t>z</a:t>
            </a:r>
            <a:r>
              <a:rPr lang="en-US" sz="2800" baseline="-25000" smtClean="0">
                <a:solidFill>
                  <a:srgbClr val="000000"/>
                </a:solidFill>
              </a:rPr>
              <a:t>2</a:t>
            </a:r>
            <a:r>
              <a:rPr lang="en-US" sz="2800" smtClean="0">
                <a:solidFill>
                  <a:srgbClr val="000000"/>
                </a:solidFill>
              </a:rPr>
              <a:t> ?</a:t>
            </a:r>
            <a:endParaRPr lang="en-US" sz="2800">
              <a:solidFill>
                <a:srgbClr val="000000"/>
              </a:solidFill>
            </a:endParaRPr>
          </a:p>
          <a:p>
            <a:endParaRPr lang="en-US" sz="2800">
              <a:solidFill>
                <a:srgbClr val="000000"/>
              </a:solidFill>
            </a:endParaRPr>
          </a:p>
        </p:txBody>
      </p:sp>
      <p:pic>
        <p:nvPicPr>
          <p:cNvPr id="6" name="Picture 5"/>
          <p:cNvPicPr>
            <a:picLocks noChangeAspect="1"/>
          </p:cNvPicPr>
          <p:nvPr/>
        </p:nvPicPr>
        <p:blipFill>
          <a:blip r:embed="rId2"/>
          <a:stretch>
            <a:fillRect/>
          </a:stretch>
        </p:blipFill>
        <p:spPr>
          <a:xfrm>
            <a:off x="1555761" y="1028702"/>
            <a:ext cx="5285317" cy="2294553"/>
          </a:xfrm>
          <a:prstGeom prst="rect">
            <a:avLst/>
          </a:prstGeom>
        </p:spPr>
      </p:pic>
      <p:pic>
        <p:nvPicPr>
          <p:cNvPr id="7" name="Picture 6"/>
          <p:cNvPicPr>
            <a:picLocks noChangeAspect="1"/>
          </p:cNvPicPr>
          <p:nvPr/>
        </p:nvPicPr>
        <p:blipFill>
          <a:blip r:embed="rId3"/>
          <a:srcRect l="3697" t="6718" r="2757" b="3707"/>
          <a:stretch>
            <a:fillRect/>
          </a:stretch>
        </p:blipFill>
        <p:spPr>
          <a:xfrm>
            <a:off x="2726236" y="3826934"/>
            <a:ext cx="6015071" cy="2997200"/>
          </a:xfrm>
          <a:prstGeom prst="rect">
            <a:avLst/>
          </a:prstGeom>
        </p:spPr>
      </p:pic>
      <p:pic>
        <p:nvPicPr>
          <p:cNvPr id="9" name="Picture 8"/>
          <p:cNvPicPr>
            <a:picLocks noChangeAspect="1"/>
          </p:cNvPicPr>
          <p:nvPr/>
        </p:nvPicPr>
        <p:blipFill>
          <a:blip r:embed="rId4"/>
          <a:stretch>
            <a:fillRect/>
          </a:stretch>
        </p:blipFill>
        <p:spPr>
          <a:xfrm>
            <a:off x="3103033" y="1638300"/>
            <a:ext cx="635000" cy="533400"/>
          </a:xfrm>
          <a:prstGeom prst="rect">
            <a:avLst/>
          </a:prstGeom>
        </p:spPr>
      </p:pic>
      <p:sp>
        <p:nvSpPr>
          <p:cNvPr id="11" name="Rectangle 10"/>
          <p:cNvSpPr/>
          <p:nvPr/>
        </p:nvSpPr>
        <p:spPr>
          <a:xfrm>
            <a:off x="5012440" y="1826568"/>
            <a:ext cx="609427" cy="369332"/>
          </a:xfrm>
          <a:prstGeom prst="rect">
            <a:avLst/>
          </a:prstGeom>
        </p:spPr>
        <p:txBody>
          <a:bodyPr wrap="square">
            <a:spAutoFit/>
          </a:bodyPr>
          <a:lstStyle/>
          <a:p>
            <a:r>
              <a:rPr lang="en-US" sz="1800" b="1" smtClean="0">
                <a:solidFill>
                  <a:srgbClr val="000000"/>
                </a:solidFill>
              </a:rPr>
              <a:t>π/4</a:t>
            </a:r>
            <a:endParaRPr lang="en-US" sz="1800">
              <a:solidFill>
                <a:srgbClr val="000000"/>
              </a:solidFill>
            </a:endParaRPr>
          </a:p>
        </p:txBody>
      </p:sp>
      <p:pic>
        <p:nvPicPr>
          <p:cNvPr id="12" name="Picture 11"/>
          <p:cNvPicPr>
            <a:picLocks noChangeAspect="1"/>
          </p:cNvPicPr>
          <p:nvPr/>
        </p:nvPicPr>
        <p:blipFill>
          <a:blip r:embed="rId5"/>
          <a:stretch>
            <a:fillRect/>
          </a:stretch>
        </p:blipFill>
        <p:spPr>
          <a:xfrm>
            <a:off x="5020734" y="1892300"/>
            <a:ext cx="152400" cy="3302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57</a:t>
            </a:fld>
            <a:endParaRPr lang="en-US">
              <a:solidFill>
                <a:srgbClr val="000000"/>
              </a:solidFill>
            </a:endParaRPr>
          </a:p>
        </p:txBody>
      </p:sp>
      <p:sp>
        <p:nvSpPr>
          <p:cNvPr id="3" name="TextBox 2"/>
          <p:cNvSpPr txBox="1"/>
          <p:nvPr/>
        </p:nvSpPr>
        <p:spPr>
          <a:xfrm>
            <a:off x="2404533" y="321733"/>
            <a:ext cx="5043543" cy="523220"/>
          </a:xfrm>
          <a:prstGeom prst="rect">
            <a:avLst/>
          </a:prstGeom>
          <a:noFill/>
        </p:spPr>
        <p:txBody>
          <a:bodyPr wrap="none" rtlCol="0">
            <a:spAutoFit/>
          </a:bodyPr>
          <a:lstStyle/>
          <a:p>
            <a:r>
              <a:rPr lang="en-US" sz="2800" dirty="0">
                <a:solidFill>
                  <a:srgbClr val="000000"/>
                </a:solidFill>
              </a:rPr>
              <a:t>What is </a:t>
            </a:r>
            <a:r>
              <a:rPr lang="en-US" sz="2800" dirty="0" smtClean="0">
                <a:solidFill>
                  <a:srgbClr val="000000"/>
                </a:solidFill>
              </a:rPr>
              <a:t>1/</a:t>
            </a:r>
            <a:r>
              <a:rPr lang="en-US" sz="2800" dirty="0">
                <a:solidFill>
                  <a:srgbClr val="000000"/>
                </a:solidFill>
              </a:rPr>
              <a:t>(</a:t>
            </a:r>
            <a:r>
              <a:rPr lang="en-US" sz="2800" dirty="0" smtClean="0">
                <a:solidFill>
                  <a:srgbClr val="000000"/>
                </a:solidFill>
              </a:rPr>
              <a:t>1+i) in “polar</a:t>
            </a:r>
            <a:r>
              <a:rPr lang="en-US" sz="2800" smtClean="0">
                <a:solidFill>
                  <a:srgbClr val="000000"/>
                </a:solidFill>
              </a:rPr>
              <a:t>” form?</a:t>
            </a:r>
            <a:endParaRPr lang="en-US" sz="2800" dirty="0">
              <a:solidFill>
                <a:srgbClr val="000000"/>
              </a:solidFill>
            </a:endParaRPr>
          </a:p>
        </p:txBody>
      </p:sp>
      <p:sp>
        <p:nvSpPr>
          <p:cNvPr id="4" name="TextBox 3"/>
          <p:cNvSpPr txBox="1"/>
          <p:nvPr/>
        </p:nvSpPr>
        <p:spPr>
          <a:xfrm>
            <a:off x="-1" y="1371601"/>
            <a:ext cx="5604933" cy="5057795"/>
          </a:xfrm>
          <a:prstGeom prst="rect">
            <a:avLst/>
          </a:prstGeom>
          <a:noFill/>
        </p:spPr>
        <p:txBody>
          <a:bodyPr wrap="square" rtlCol="0">
            <a:spAutoFit/>
          </a:bodyPr>
          <a:lstStyle/>
          <a:p>
            <a:pPr marL="514350" indent="-514350">
              <a:buFontTx/>
              <a:buAutoNum type="alphaUcParenR"/>
            </a:pPr>
            <a:r>
              <a:rPr lang="en-US" sz="3200" dirty="0" err="1">
                <a:solidFill>
                  <a:srgbClr val="000000"/>
                </a:solidFill>
              </a:rPr>
              <a:t>e</a:t>
            </a:r>
            <a:r>
              <a:rPr lang="en-US" sz="3200" baseline="30000" dirty="0" err="1">
                <a:solidFill>
                  <a:srgbClr val="000000"/>
                </a:solidFill>
              </a:rPr>
              <a:t>i</a:t>
            </a:r>
            <a:r>
              <a:rPr lang="en-US" sz="3200" baseline="30000" dirty="0">
                <a:solidFill>
                  <a:srgbClr val="000000"/>
                </a:solidFill>
              </a:rPr>
              <a:t> π/4</a:t>
            </a:r>
            <a:br>
              <a:rPr lang="en-US" sz="3200" baseline="30000" dirty="0">
                <a:solidFill>
                  <a:srgbClr val="000000"/>
                </a:solidFill>
              </a:rPr>
            </a:br>
            <a:endParaRPr lang="en-US" sz="3200" dirty="0">
              <a:solidFill>
                <a:srgbClr val="000000"/>
              </a:solidFill>
            </a:endParaRPr>
          </a:p>
          <a:p>
            <a:pPr marL="514350" indent="-514350">
              <a:buFontTx/>
              <a:buAutoNum type="alphaUcParenR"/>
            </a:pPr>
            <a:r>
              <a:rPr lang="en-US" sz="3200" dirty="0" smtClean="0">
                <a:solidFill>
                  <a:srgbClr val="000000"/>
                </a:solidFill>
              </a:rPr>
              <a:t>e</a:t>
            </a:r>
            <a:r>
              <a:rPr lang="en-US" sz="3200" baseline="30000" dirty="0" smtClean="0">
                <a:solidFill>
                  <a:srgbClr val="000000"/>
                </a:solidFill>
              </a:rPr>
              <a:t>-</a:t>
            </a:r>
            <a:r>
              <a:rPr lang="en-US" sz="3200" baseline="30000" dirty="0" err="1" smtClean="0">
                <a:solidFill>
                  <a:srgbClr val="000000"/>
                </a:solidFill>
              </a:rPr>
              <a:t>i</a:t>
            </a:r>
            <a:r>
              <a:rPr lang="en-US" sz="3200" baseline="30000" dirty="0" smtClean="0">
                <a:solidFill>
                  <a:srgbClr val="000000"/>
                </a:solidFill>
              </a:rPr>
              <a:t> </a:t>
            </a:r>
            <a:r>
              <a:rPr lang="en-US" sz="3200" baseline="30000" dirty="0">
                <a:solidFill>
                  <a:srgbClr val="000000"/>
                </a:solidFill>
              </a:rPr>
              <a:t>π/4</a:t>
            </a:r>
            <a:br>
              <a:rPr lang="en-US" sz="3200" baseline="30000" dirty="0">
                <a:solidFill>
                  <a:srgbClr val="000000"/>
                </a:solidFill>
              </a:rPr>
            </a:br>
            <a:endParaRPr lang="en-US" sz="3200" dirty="0">
              <a:solidFill>
                <a:srgbClr val="000000"/>
              </a:solidFill>
            </a:endParaRPr>
          </a:p>
          <a:p>
            <a:pPr marL="514350" indent="-514350">
              <a:buFontTx/>
              <a:buAutoNum type="alphaUcParenR"/>
            </a:pPr>
            <a:r>
              <a:rPr lang="en-US" sz="3200" dirty="0">
                <a:solidFill>
                  <a:srgbClr val="000000"/>
                </a:solidFill>
              </a:rPr>
              <a:t> </a:t>
            </a:r>
            <a:r>
              <a:rPr lang="en-US" sz="3200" dirty="0" smtClean="0">
                <a:solidFill>
                  <a:srgbClr val="000000"/>
                </a:solidFill>
              </a:rPr>
              <a:t>0.5 </a:t>
            </a:r>
            <a:r>
              <a:rPr lang="en-US" sz="3200" dirty="0" err="1" smtClean="0">
                <a:solidFill>
                  <a:srgbClr val="000000"/>
                </a:solidFill>
              </a:rPr>
              <a:t>e</a:t>
            </a:r>
            <a:r>
              <a:rPr lang="en-US" sz="3200" baseline="30000" dirty="0" err="1" smtClean="0">
                <a:solidFill>
                  <a:srgbClr val="000000"/>
                </a:solidFill>
              </a:rPr>
              <a:t>i</a:t>
            </a:r>
            <a:r>
              <a:rPr lang="en-US" sz="3200" baseline="30000" dirty="0" smtClean="0">
                <a:solidFill>
                  <a:srgbClr val="000000"/>
                </a:solidFill>
              </a:rPr>
              <a:t> </a:t>
            </a:r>
            <a:r>
              <a:rPr lang="en-US" sz="3200" baseline="30000" dirty="0">
                <a:solidFill>
                  <a:srgbClr val="000000"/>
                </a:solidFill>
              </a:rPr>
              <a:t>π/4</a:t>
            </a:r>
            <a:br>
              <a:rPr lang="en-US" sz="3200" baseline="30000" dirty="0">
                <a:solidFill>
                  <a:srgbClr val="000000"/>
                </a:solidFill>
              </a:rPr>
            </a:br>
            <a:endParaRPr lang="en-US" sz="3200" baseline="30000" dirty="0">
              <a:solidFill>
                <a:srgbClr val="000000"/>
              </a:solidFill>
            </a:endParaRPr>
          </a:p>
          <a:p>
            <a:pPr marL="514350" indent="-514350">
              <a:buFontTx/>
              <a:buAutoNum type="alphaUcParenR"/>
            </a:pPr>
            <a:r>
              <a:rPr lang="en-US" sz="3200" dirty="0" smtClean="0">
                <a:solidFill>
                  <a:srgbClr val="000000"/>
                </a:solidFill>
              </a:rPr>
              <a:t> 0.5 e </a:t>
            </a:r>
            <a:r>
              <a:rPr lang="en-US" sz="3200" baseline="30000" dirty="0" smtClean="0">
                <a:solidFill>
                  <a:srgbClr val="000000"/>
                </a:solidFill>
              </a:rPr>
              <a:t>-</a:t>
            </a:r>
            <a:r>
              <a:rPr lang="en-US" sz="3200" baseline="30000" dirty="0" err="1" smtClean="0">
                <a:solidFill>
                  <a:srgbClr val="000000"/>
                </a:solidFill>
              </a:rPr>
              <a:t>i</a:t>
            </a:r>
            <a:r>
              <a:rPr lang="en-US" sz="3200" baseline="30000" dirty="0" smtClean="0">
                <a:solidFill>
                  <a:srgbClr val="000000"/>
                </a:solidFill>
              </a:rPr>
              <a:t>π</a:t>
            </a:r>
            <a:r>
              <a:rPr lang="en-US" sz="3200" baseline="30000" dirty="0">
                <a:solidFill>
                  <a:srgbClr val="000000"/>
                </a:solidFill>
              </a:rPr>
              <a:t>/4</a:t>
            </a:r>
            <a:br>
              <a:rPr lang="en-US" sz="3200" baseline="30000" dirty="0">
                <a:solidFill>
                  <a:srgbClr val="000000"/>
                </a:solidFill>
              </a:rPr>
            </a:br>
            <a:endParaRPr lang="en-US" sz="3200" baseline="30000" dirty="0">
              <a:solidFill>
                <a:srgbClr val="000000"/>
              </a:solidFill>
            </a:endParaRPr>
          </a:p>
          <a:p>
            <a:pPr marL="514350" indent="-514350">
              <a:buFontTx/>
              <a:buAutoNum type="alphaUcParenR"/>
            </a:pPr>
            <a:r>
              <a:rPr lang="en-US" sz="3200" dirty="0">
                <a:solidFill>
                  <a:srgbClr val="000000"/>
                </a:solidFill>
              </a:rPr>
              <a:t>Something else!</a:t>
            </a:r>
          </a:p>
          <a:p>
            <a:pPr marL="514350" indent="-514350">
              <a:buFontTx/>
              <a:buAutoNum type="alphaUcParenR"/>
            </a:pPr>
            <a:endParaRPr lang="en-US" sz="2800" dirty="0">
              <a:solidFill>
                <a:srgbClr val="000000"/>
              </a:solidFill>
            </a:endParaRPr>
          </a:p>
          <a:p>
            <a:pPr marL="514350" indent="-514350">
              <a:buFontTx/>
              <a:buAutoNum type="alphaUcParenR"/>
            </a:pPr>
            <a:endParaRPr lang="en-US" sz="2800" dirty="0">
              <a:solidFill>
                <a:srgbClr val="000000"/>
              </a:solidFill>
            </a:endParaRPr>
          </a:p>
        </p:txBody>
      </p:sp>
    </p:spTree>
    <p:extLst>
      <p:ext uri="{BB962C8B-B14F-4D97-AF65-F5344CB8AC3E}">
        <p14:creationId xmlns:p14="http://schemas.microsoft.com/office/powerpoint/2010/main" val="360448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58</a:t>
            </a:fld>
            <a:endParaRPr lang="en-US">
              <a:solidFill>
                <a:srgbClr val="000000"/>
              </a:solidFill>
            </a:endParaRPr>
          </a:p>
        </p:txBody>
      </p:sp>
      <p:sp>
        <p:nvSpPr>
          <p:cNvPr id="3" name="TextBox 2"/>
          <p:cNvSpPr txBox="1"/>
          <p:nvPr/>
        </p:nvSpPr>
        <p:spPr>
          <a:xfrm>
            <a:off x="2404533" y="321733"/>
            <a:ext cx="3147541" cy="523220"/>
          </a:xfrm>
          <a:prstGeom prst="rect">
            <a:avLst/>
          </a:prstGeom>
          <a:noFill/>
        </p:spPr>
        <p:txBody>
          <a:bodyPr wrap="none" rtlCol="0">
            <a:spAutoFit/>
          </a:bodyPr>
          <a:lstStyle/>
          <a:p>
            <a:r>
              <a:rPr lang="en-US" sz="2800">
                <a:solidFill>
                  <a:srgbClr val="000000"/>
                </a:solidFill>
              </a:rPr>
              <a:t>What is (1+i)</a:t>
            </a:r>
            <a:r>
              <a:rPr lang="en-US" sz="2800" baseline="30000">
                <a:solidFill>
                  <a:srgbClr val="000000"/>
                </a:solidFill>
              </a:rPr>
              <a:t>2</a:t>
            </a:r>
            <a:r>
              <a:rPr lang="en-US" sz="2800">
                <a:solidFill>
                  <a:srgbClr val="000000"/>
                </a:solidFill>
              </a:rPr>
              <a:t>/(1-i)</a:t>
            </a:r>
          </a:p>
        </p:txBody>
      </p:sp>
      <p:sp>
        <p:nvSpPr>
          <p:cNvPr id="4" name="TextBox 3"/>
          <p:cNvSpPr txBox="1"/>
          <p:nvPr/>
        </p:nvSpPr>
        <p:spPr>
          <a:xfrm>
            <a:off x="-1" y="1371601"/>
            <a:ext cx="5604933" cy="5057795"/>
          </a:xfrm>
          <a:prstGeom prst="rect">
            <a:avLst/>
          </a:prstGeom>
          <a:noFill/>
        </p:spPr>
        <p:txBody>
          <a:bodyPr wrap="square" rtlCol="0">
            <a:spAutoFit/>
          </a:bodyPr>
          <a:lstStyle/>
          <a:p>
            <a:pPr marL="514350" indent="-514350">
              <a:buFontTx/>
              <a:buAutoNum type="alphaUcParenR"/>
            </a:pPr>
            <a:r>
              <a:rPr lang="en-US" sz="3200">
                <a:solidFill>
                  <a:srgbClr val="000000"/>
                </a:solidFill>
              </a:rPr>
              <a:t>e</a:t>
            </a:r>
            <a:r>
              <a:rPr lang="en-US" sz="3200" baseline="30000">
                <a:solidFill>
                  <a:srgbClr val="000000"/>
                </a:solidFill>
              </a:rPr>
              <a:t>i π/4</a:t>
            </a:r>
            <a:br>
              <a:rPr lang="en-US" sz="3200" baseline="30000">
                <a:solidFill>
                  <a:srgbClr val="000000"/>
                </a:solidFill>
              </a:rPr>
            </a:br>
            <a:endParaRPr lang="en-US" sz="3200">
              <a:solidFill>
                <a:srgbClr val="000000"/>
              </a:solidFill>
            </a:endParaRPr>
          </a:p>
          <a:p>
            <a:pPr marL="514350" indent="-514350">
              <a:buFontTx/>
              <a:buAutoNum type="alphaUcParenR"/>
            </a:pPr>
            <a:r>
              <a:rPr lang="en-US" sz="3200" baseline="30000">
                <a:solidFill>
                  <a:srgbClr val="000000"/>
                </a:solidFill>
              </a:rPr>
              <a:t> </a:t>
            </a:r>
            <a:r>
              <a:rPr lang="en-US" sz="3200">
                <a:solidFill>
                  <a:srgbClr val="000000"/>
                </a:solidFill>
              </a:rPr>
              <a:t>Sqrt[2] e</a:t>
            </a:r>
            <a:r>
              <a:rPr lang="en-US" sz="3200" baseline="30000">
                <a:solidFill>
                  <a:srgbClr val="000000"/>
                </a:solidFill>
              </a:rPr>
              <a:t>i π/4</a:t>
            </a:r>
            <a:br>
              <a:rPr lang="en-US" sz="3200" baseline="30000">
                <a:solidFill>
                  <a:srgbClr val="000000"/>
                </a:solidFill>
              </a:rPr>
            </a:br>
            <a:endParaRPr lang="en-US" sz="3200">
              <a:solidFill>
                <a:srgbClr val="000000"/>
              </a:solidFill>
            </a:endParaRPr>
          </a:p>
          <a:p>
            <a:pPr marL="514350" indent="-514350">
              <a:buFontTx/>
              <a:buAutoNum type="alphaUcParenR"/>
            </a:pPr>
            <a:r>
              <a:rPr lang="en-US" sz="3200">
                <a:solidFill>
                  <a:srgbClr val="000000"/>
                </a:solidFill>
              </a:rPr>
              <a:t> e</a:t>
            </a:r>
            <a:r>
              <a:rPr lang="en-US" sz="3200" baseline="30000">
                <a:solidFill>
                  <a:srgbClr val="000000"/>
                </a:solidFill>
              </a:rPr>
              <a:t>i 3π/4</a:t>
            </a:r>
            <a:br>
              <a:rPr lang="en-US" sz="3200" baseline="30000">
                <a:solidFill>
                  <a:srgbClr val="000000"/>
                </a:solidFill>
              </a:rPr>
            </a:br>
            <a:endParaRPr lang="en-US" sz="3200" baseline="30000">
              <a:solidFill>
                <a:srgbClr val="000000"/>
              </a:solidFill>
            </a:endParaRPr>
          </a:p>
          <a:p>
            <a:pPr marL="514350" indent="-514350">
              <a:buFontTx/>
              <a:buAutoNum type="alphaUcParenR"/>
            </a:pPr>
            <a:r>
              <a:rPr lang="en-US" sz="3200">
                <a:solidFill>
                  <a:srgbClr val="000000"/>
                </a:solidFill>
              </a:rPr>
              <a:t>Sqrt[2]e</a:t>
            </a:r>
            <a:r>
              <a:rPr lang="en-US" sz="3200" baseline="30000">
                <a:solidFill>
                  <a:srgbClr val="000000"/>
                </a:solidFill>
              </a:rPr>
              <a:t>i 3π/4</a:t>
            </a:r>
            <a:br>
              <a:rPr lang="en-US" sz="3200" baseline="30000">
                <a:solidFill>
                  <a:srgbClr val="000000"/>
                </a:solidFill>
              </a:rPr>
            </a:br>
            <a:endParaRPr lang="en-US" sz="3200" baseline="30000">
              <a:solidFill>
                <a:srgbClr val="000000"/>
              </a:solidFill>
            </a:endParaRPr>
          </a:p>
          <a:p>
            <a:pPr marL="514350" indent="-514350">
              <a:buFontTx/>
              <a:buAutoNum type="alphaUcParenR"/>
            </a:pPr>
            <a:r>
              <a:rPr lang="en-US" sz="3200">
                <a:solidFill>
                  <a:srgbClr val="000000"/>
                </a:solidFill>
              </a:rPr>
              <a:t>Something else!</a:t>
            </a:r>
          </a:p>
          <a:p>
            <a:pPr marL="514350" indent="-514350">
              <a:buFontTx/>
              <a:buAutoNum type="alphaUcParenR"/>
            </a:pPr>
            <a:endParaRPr lang="en-US" sz="2800">
              <a:solidFill>
                <a:srgbClr val="000000"/>
              </a:solidFill>
            </a:endParaRPr>
          </a:p>
          <a:p>
            <a:pPr marL="514350" indent="-514350">
              <a:buFontTx/>
              <a:buAutoNum type="alphaUcParenR"/>
            </a:pPr>
            <a:endParaRPr lang="en-US" sz="2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59</a:t>
            </a:fld>
            <a:endParaRPr lang="en-US">
              <a:solidFill>
                <a:srgbClr val="000000"/>
              </a:solidFill>
            </a:endParaRPr>
          </a:p>
        </p:txBody>
      </p:sp>
      <p:sp>
        <p:nvSpPr>
          <p:cNvPr id="3" name="TextBox 2"/>
          <p:cNvSpPr txBox="1"/>
          <p:nvPr/>
        </p:nvSpPr>
        <p:spPr>
          <a:xfrm>
            <a:off x="2404533" y="118537"/>
            <a:ext cx="3147541" cy="523220"/>
          </a:xfrm>
          <a:prstGeom prst="rect">
            <a:avLst/>
          </a:prstGeom>
          <a:noFill/>
        </p:spPr>
        <p:txBody>
          <a:bodyPr wrap="none" rtlCol="0">
            <a:spAutoFit/>
          </a:bodyPr>
          <a:lstStyle/>
          <a:p>
            <a:r>
              <a:rPr lang="en-US" sz="2800">
                <a:solidFill>
                  <a:srgbClr val="000000"/>
                </a:solidFill>
              </a:rPr>
              <a:t>What is (1+i)</a:t>
            </a:r>
            <a:r>
              <a:rPr lang="en-US" sz="2800" baseline="30000">
                <a:solidFill>
                  <a:srgbClr val="000000"/>
                </a:solidFill>
              </a:rPr>
              <a:t>2</a:t>
            </a:r>
            <a:r>
              <a:rPr lang="en-US" sz="2800">
                <a:solidFill>
                  <a:srgbClr val="000000"/>
                </a:solidFill>
              </a:rPr>
              <a:t>/(1-i)</a:t>
            </a:r>
          </a:p>
        </p:txBody>
      </p:sp>
      <p:pic>
        <p:nvPicPr>
          <p:cNvPr id="5" name="Picture 4"/>
          <p:cNvPicPr>
            <a:picLocks noChangeAspect="1"/>
          </p:cNvPicPr>
          <p:nvPr/>
        </p:nvPicPr>
        <p:blipFill>
          <a:blip r:embed="rId2"/>
          <a:stretch>
            <a:fillRect/>
          </a:stretch>
        </p:blipFill>
        <p:spPr>
          <a:xfrm>
            <a:off x="461434" y="732374"/>
            <a:ext cx="7361766" cy="5939136"/>
          </a:xfrm>
          <a:prstGeom prst="rect">
            <a:avLst/>
          </a:prstGeom>
        </p:spPr>
      </p:pic>
      <p:sp>
        <p:nvSpPr>
          <p:cNvPr id="6" name="Rectangle 5"/>
          <p:cNvSpPr/>
          <p:nvPr/>
        </p:nvSpPr>
        <p:spPr bwMode="auto">
          <a:xfrm>
            <a:off x="3471333" y="711200"/>
            <a:ext cx="4826000" cy="5926667"/>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7" name="Rectangle 6"/>
          <p:cNvSpPr/>
          <p:nvPr/>
        </p:nvSpPr>
        <p:spPr bwMode="auto">
          <a:xfrm>
            <a:off x="338668" y="3302002"/>
            <a:ext cx="4826000" cy="342053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6</a:t>
            </a:fld>
            <a:endParaRPr lang="en-US"/>
          </a:p>
        </p:txBody>
      </p:sp>
      <p:grpSp>
        <p:nvGrpSpPr>
          <p:cNvPr id="9" name="Group 8"/>
          <p:cNvGrpSpPr/>
          <p:nvPr/>
        </p:nvGrpSpPr>
        <p:grpSpPr>
          <a:xfrm>
            <a:off x="270934" y="270933"/>
            <a:ext cx="8873066" cy="2677656"/>
            <a:chOff x="270934" y="270933"/>
            <a:chExt cx="8873066" cy="2677656"/>
          </a:xfrm>
        </p:grpSpPr>
        <p:sp>
          <p:nvSpPr>
            <p:cNvPr id="3" name="TextBox 2"/>
            <p:cNvSpPr txBox="1"/>
            <p:nvPr/>
          </p:nvSpPr>
          <p:spPr>
            <a:xfrm>
              <a:off x="270934" y="270933"/>
              <a:ext cx="8873066" cy="2677656"/>
            </a:xfrm>
            <a:prstGeom prst="rect">
              <a:avLst/>
            </a:prstGeom>
            <a:noFill/>
          </p:spPr>
          <p:txBody>
            <a:bodyPr wrap="square" rtlCol="0">
              <a:spAutoFit/>
            </a:bodyPr>
            <a:lstStyle/>
            <a:p>
              <a:r>
                <a:rPr lang="en-US" sz="2800"/>
                <a:t>A “little man” is standing a height z above the origin. There is an infinite line of mass (uniform density) lying along the x-axis. </a:t>
              </a:r>
              <a:br>
                <a:rPr lang="en-US" sz="2800"/>
              </a:br>
              <a:r>
                <a:rPr lang="en-US" sz="2800"/>
                <a:t>He has already decided </a:t>
              </a:r>
              <a:br>
                <a:rPr lang="en-US" sz="2800"/>
              </a:br>
              <a:r>
                <a:rPr lang="en-US" sz="2800"/>
                <a:t>Which </a:t>
              </a:r>
              <a:r>
                <a:rPr lang="en-US" sz="2800" i="1"/>
                <a:t>dependences</a:t>
              </a:r>
              <a:r>
                <a:rPr lang="en-US" sz="2800"/>
                <a:t> of the local g</a:t>
              </a:r>
              <a:r>
                <a:rPr lang="en-US" sz="2800" baseline="-25000"/>
                <a:t>z</a:t>
              </a:r>
              <a:r>
                <a:rPr lang="en-US" sz="2800"/>
                <a:t>(x,y,z)  field can he argue against,  </a:t>
              </a:r>
              <a:r>
                <a:rPr lang="en-US" sz="2800" i="1"/>
                <a:t>just by symmetry alone! </a:t>
              </a:r>
              <a:endParaRPr lang="en-US" sz="2800"/>
            </a:p>
          </p:txBody>
        </p:sp>
        <p:graphicFrame>
          <p:nvGraphicFramePr>
            <p:cNvPr id="1199107" name="Object 3"/>
            <p:cNvGraphicFramePr>
              <a:graphicFrameLocks noChangeAspect="1"/>
            </p:cNvGraphicFramePr>
            <p:nvPr/>
          </p:nvGraphicFramePr>
          <p:xfrm>
            <a:off x="4237566" y="1525058"/>
            <a:ext cx="3321050" cy="560388"/>
          </p:xfrm>
          <a:graphic>
            <a:graphicData uri="http://schemas.openxmlformats.org/presentationml/2006/ole">
              <mc:AlternateContent xmlns:mc="http://schemas.openxmlformats.org/markup-compatibility/2006">
                <mc:Choice xmlns:v="urn:schemas-microsoft-com:vml" Requires="v">
                  <p:oleObj spid="_x0000_s1199153" name="Equation" r:id="rId4" imgW="1358900" imgH="228600" progId="Equation.3">
                    <p:embed/>
                  </p:oleObj>
                </mc:Choice>
                <mc:Fallback>
                  <p:oleObj name="Equation" r:id="rId4" imgW="1358900" imgH="2286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566" y="1525058"/>
                          <a:ext cx="332105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7"/>
          <p:cNvGrpSpPr/>
          <p:nvPr/>
        </p:nvGrpSpPr>
        <p:grpSpPr>
          <a:xfrm>
            <a:off x="355601" y="2963343"/>
            <a:ext cx="8161209" cy="2964914"/>
            <a:chOff x="355601" y="3437467"/>
            <a:chExt cx="8161209" cy="2964914"/>
          </a:xfrm>
        </p:grpSpPr>
        <p:sp>
          <p:nvSpPr>
            <p:cNvPr id="4" name="TextBox 3"/>
            <p:cNvSpPr txBox="1"/>
            <p:nvPr/>
          </p:nvSpPr>
          <p:spPr>
            <a:xfrm>
              <a:off x="355601" y="3437467"/>
              <a:ext cx="8161209" cy="2964914"/>
            </a:xfrm>
            <a:prstGeom prst="rect">
              <a:avLst/>
            </a:prstGeom>
            <a:noFill/>
          </p:spPr>
          <p:txBody>
            <a:bodyPr wrap="none" rtlCol="0">
              <a:spAutoFit/>
            </a:bodyPr>
            <a:lstStyle/>
            <a:p>
              <a:pPr marL="514350" indent="-514350">
                <a:buAutoNum type="alphaUcPeriod"/>
              </a:pPr>
              <a:r>
                <a:rPr lang="en-US" sz="2800" dirty="0"/>
                <a:t> ONLY that there is no  x dependence, </a:t>
              </a:r>
              <a:br>
                <a:rPr lang="en-US" sz="2800" dirty="0"/>
              </a:br>
              <a:r>
                <a:rPr lang="en-US" sz="2800" dirty="0"/>
                <a:t>i.e. only that</a:t>
              </a:r>
              <a:endParaRPr lang="en-US" sz="2800" baseline="-25000" dirty="0"/>
            </a:p>
            <a:p>
              <a:pPr marL="514350" indent="-514350">
                <a:buFontTx/>
                <a:buAutoNum type="alphaUcPeriod"/>
              </a:pPr>
              <a:r>
                <a:rPr lang="en-US" sz="2800" dirty="0"/>
                <a:t> ONLY that there is </a:t>
              </a:r>
              <a:r>
                <a:rPr lang="en-US" sz="2800" dirty="0" smtClean="0"/>
                <a:t>no y </a:t>
              </a:r>
              <a:r>
                <a:rPr lang="en-US" sz="2800" dirty="0"/>
                <a:t>dependence</a:t>
              </a:r>
            </a:p>
            <a:p>
              <a:pPr marL="514350" indent="-514350">
                <a:buFontTx/>
                <a:buAutoNum type="alphaUcPeriod"/>
              </a:pPr>
              <a:r>
                <a:rPr lang="en-US" sz="2800" dirty="0"/>
                <a:t> ONLY that there is </a:t>
              </a:r>
              <a:r>
                <a:rPr lang="en-US" sz="2800" dirty="0" smtClean="0"/>
                <a:t>no z </a:t>
              </a:r>
              <a:r>
                <a:rPr lang="en-US" sz="2800" dirty="0"/>
                <a:t>dependence</a:t>
              </a:r>
            </a:p>
            <a:p>
              <a:pPr marL="514350" indent="-514350">
                <a:buFontTx/>
                <a:buAutoNum type="alphaUcPeriod"/>
              </a:pPr>
              <a:r>
                <a:rPr lang="en-US" sz="2800" dirty="0"/>
                <a:t> ONLY that there is neither x nor y dependence</a:t>
              </a:r>
            </a:p>
            <a:p>
              <a:pPr marL="514350" indent="-514350">
                <a:buFontTx/>
                <a:buAutoNum type="alphaUcPeriod"/>
              </a:pPr>
              <a:r>
                <a:rPr lang="en-US" sz="2800" dirty="0"/>
                <a:t> That there is neither x, y, nor z dependence. </a:t>
              </a:r>
            </a:p>
            <a:p>
              <a:pPr marL="514350" indent="-514350">
                <a:buAutoNum type="alphaUcPeriod"/>
              </a:pPr>
              <a:endParaRPr lang="en-US" sz="2800" baseline="-25000" dirty="0"/>
            </a:p>
          </p:txBody>
        </p:sp>
        <p:graphicFrame>
          <p:nvGraphicFramePr>
            <p:cNvPr id="1199108" name="Object 4"/>
            <p:cNvGraphicFramePr>
              <a:graphicFrameLocks noChangeAspect="1"/>
            </p:cNvGraphicFramePr>
            <p:nvPr/>
          </p:nvGraphicFramePr>
          <p:xfrm>
            <a:off x="2968096" y="3861858"/>
            <a:ext cx="3011487" cy="560388"/>
          </p:xfrm>
          <a:graphic>
            <a:graphicData uri="http://schemas.openxmlformats.org/presentationml/2006/ole">
              <mc:AlternateContent xmlns:mc="http://schemas.openxmlformats.org/markup-compatibility/2006">
                <mc:Choice xmlns:v="urn:schemas-microsoft-com:vml" Requires="v">
                  <p:oleObj spid="_x0000_s1199154" name="Equation" r:id="rId6" imgW="1231900" imgH="228600" progId="Equation.3">
                    <p:embed/>
                  </p:oleObj>
                </mc:Choice>
                <mc:Fallback>
                  <p:oleObj name="Equation" r:id="rId6" imgW="1231900" imgH="2286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8096" y="3861858"/>
                          <a:ext cx="3011487"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Rectangle 9"/>
          <p:cNvSpPr/>
          <p:nvPr/>
        </p:nvSpPr>
        <p:spPr>
          <a:xfrm>
            <a:off x="127001" y="5786905"/>
            <a:ext cx="8720667" cy="1015663"/>
          </a:xfrm>
          <a:prstGeom prst="rect">
            <a:avLst/>
          </a:prstGeom>
        </p:spPr>
        <p:txBody>
          <a:bodyPr wrap="square">
            <a:spAutoFit/>
          </a:bodyPr>
          <a:lstStyle/>
          <a:p>
            <a:r>
              <a:rPr lang="en-US" sz="2000" u="sng" dirty="0" smtClean="0"/>
              <a:t>Challenge</a:t>
            </a:r>
            <a:r>
              <a:rPr lang="en-US" sz="2000" dirty="0" smtClean="0"/>
              <a:t>: Again try switching to cylindrical coordinates.  He has decided that </a:t>
            </a:r>
            <a:r>
              <a:rPr lang="en-US" sz="2000" b="1" dirty="0" err="1" smtClean="0"/>
              <a:t>g</a:t>
            </a:r>
            <a:r>
              <a:rPr lang="en-US" sz="2000" dirty="0" smtClean="0"/>
              <a:t>= </a:t>
            </a:r>
            <a:r>
              <a:rPr lang="en-US" sz="2000" dirty="0" err="1" smtClean="0"/>
              <a:t>g</a:t>
            </a:r>
            <a:r>
              <a:rPr lang="en-US" sz="2000" baseline="-25000" dirty="0" err="1" smtClean="0"/>
              <a:t>r</a:t>
            </a:r>
            <a:r>
              <a:rPr lang="en-US" sz="2000" dirty="0" err="1" smtClean="0"/>
              <a:t>(r,Φ,z</a:t>
            </a:r>
            <a:r>
              <a:rPr lang="en-US" sz="2000" dirty="0" smtClean="0"/>
              <a:t>)</a:t>
            </a:r>
            <a:r>
              <a:rPr lang="en-US" sz="2000" b="1" dirty="0" smtClean="0"/>
              <a:t> </a:t>
            </a:r>
            <a:r>
              <a:rPr lang="en-US" sz="2000" b="1" dirty="0" err="1" smtClean="0"/>
              <a:t>r</a:t>
            </a:r>
            <a:r>
              <a:rPr lang="en-US" sz="2000" b="1" dirty="0" smtClean="0"/>
              <a:t>-hat</a:t>
            </a:r>
            <a:r>
              <a:rPr lang="en-US" sz="2000" dirty="0" smtClean="0"/>
              <a:t>.  Which dependences (</a:t>
            </a:r>
            <a:r>
              <a:rPr lang="en-US" sz="2000" dirty="0" err="1" smtClean="0"/>
              <a:t>r,Φ</a:t>
            </a:r>
            <a:r>
              <a:rPr lang="en-US" sz="2000" dirty="0" smtClean="0"/>
              <a:t>, and/or </a:t>
            </a:r>
            <a:r>
              <a:rPr lang="en-US" sz="2000" dirty="0" err="1" smtClean="0"/>
              <a:t>z</a:t>
            </a:r>
            <a:r>
              <a:rPr lang="en-US" sz="2000" dirty="0" smtClean="0"/>
              <a:t>) can he argue against by symmetry alone? </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60</a:t>
            </a:fld>
            <a:endParaRPr lang="en-US">
              <a:solidFill>
                <a:srgbClr val="000000"/>
              </a:solidFill>
            </a:endParaRPr>
          </a:p>
        </p:txBody>
      </p:sp>
      <p:sp>
        <p:nvSpPr>
          <p:cNvPr id="3" name="TextBox 2"/>
          <p:cNvSpPr txBox="1"/>
          <p:nvPr/>
        </p:nvSpPr>
        <p:spPr>
          <a:xfrm>
            <a:off x="2404533" y="118537"/>
            <a:ext cx="3147541" cy="523220"/>
          </a:xfrm>
          <a:prstGeom prst="rect">
            <a:avLst/>
          </a:prstGeom>
          <a:noFill/>
        </p:spPr>
        <p:txBody>
          <a:bodyPr wrap="none" rtlCol="0">
            <a:spAutoFit/>
          </a:bodyPr>
          <a:lstStyle/>
          <a:p>
            <a:r>
              <a:rPr lang="en-US" sz="2800">
                <a:solidFill>
                  <a:srgbClr val="000000"/>
                </a:solidFill>
              </a:rPr>
              <a:t>What is (1+i)</a:t>
            </a:r>
            <a:r>
              <a:rPr lang="en-US" sz="2800" baseline="30000">
                <a:solidFill>
                  <a:srgbClr val="000000"/>
                </a:solidFill>
              </a:rPr>
              <a:t>2</a:t>
            </a:r>
            <a:r>
              <a:rPr lang="en-US" sz="2800">
                <a:solidFill>
                  <a:srgbClr val="000000"/>
                </a:solidFill>
              </a:rPr>
              <a:t>/(1-i)</a:t>
            </a:r>
          </a:p>
        </p:txBody>
      </p:sp>
      <p:pic>
        <p:nvPicPr>
          <p:cNvPr id="5" name="Picture 4"/>
          <p:cNvPicPr>
            <a:picLocks noChangeAspect="1"/>
          </p:cNvPicPr>
          <p:nvPr/>
        </p:nvPicPr>
        <p:blipFill>
          <a:blip r:embed="rId2"/>
          <a:stretch>
            <a:fillRect/>
          </a:stretch>
        </p:blipFill>
        <p:spPr>
          <a:xfrm>
            <a:off x="461434" y="732374"/>
            <a:ext cx="7361766" cy="5939136"/>
          </a:xfrm>
          <a:prstGeom prst="rect">
            <a:avLst/>
          </a:prstGeom>
        </p:spPr>
      </p:pic>
      <p:sp>
        <p:nvSpPr>
          <p:cNvPr id="6" name="Rectangle 5"/>
          <p:cNvSpPr/>
          <p:nvPr/>
        </p:nvSpPr>
        <p:spPr bwMode="auto">
          <a:xfrm>
            <a:off x="3471333" y="3098800"/>
            <a:ext cx="4826000" cy="3539067"/>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7" name="Rectangle 6"/>
          <p:cNvSpPr/>
          <p:nvPr/>
        </p:nvSpPr>
        <p:spPr bwMode="auto">
          <a:xfrm>
            <a:off x="338668" y="3302002"/>
            <a:ext cx="4826000" cy="342053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61</a:t>
            </a:fld>
            <a:endParaRPr lang="en-US">
              <a:solidFill>
                <a:srgbClr val="000000"/>
              </a:solidFill>
            </a:endParaRPr>
          </a:p>
        </p:txBody>
      </p:sp>
      <p:sp>
        <p:nvSpPr>
          <p:cNvPr id="3" name="TextBox 2"/>
          <p:cNvSpPr txBox="1"/>
          <p:nvPr/>
        </p:nvSpPr>
        <p:spPr>
          <a:xfrm>
            <a:off x="2404533" y="118537"/>
            <a:ext cx="3147541" cy="523220"/>
          </a:xfrm>
          <a:prstGeom prst="rect">
            <a:avLst/>
          </a:prstGeom>
          <a:noFill/>
        </p:spPr>
        <p:txBody>
          <a:bodyPr wrap="none" rtlCol="0">
            <a:spAutoFit/>
          </a:bodyPr>
          <a:lstStyle/>
          <a:p>
            <a:r>
              <a:rPr lang="en-US" sz="2800">
                <a:solidFill>
                  <a:srgbClr val="000000"/>
                </a:solidFill>
              </a:rPr>
              <a:t>What is (1+i)</a:t>
            </a:r>
            <a:r>
              <a:rPr lang="en-US" sz="2800" baseline="30000">
                <a:solidFill>
                  <a:srgbClr val="000000"/>
                </a:solidFill>
              </a:rPr>
              <a:t>2</a:t>
            </a:r>
            <a:r>
              <a:rPr lang="en-US" sz="2800">
                <a:solidFill>
                  <a:srgbClr val="000000"/>
                </a:solidFill>
              </a:rPr>
              <a:t>/(1-i)</a:t>
            </a:r>
          </a:p>
        </p:txBody>
      </p:sp>
      <p:pic>
        <p:nvPicPr>
          <p:cNvPr id="5" name="Picture 4"/>
          <p:cNvPicPr>
            <a:picLocks noChangeAspect="1"/>
          </p:cNvPicPr>
          <p:nvPr/>
        </p:nvPicPr>
        <p:blipFill>
          <a:blip r:embed="rId2"/>
          <a:stretch>
            <a:fillRect/>
          </a:stretch>
        </p:blipFill>
        <p:spPr>
          <a:xfrm>
            <a:off x="461434" y="732374"/>
            <a:ext cx="7361766" cy="5939136"/>
          </a:xfrm>
          <a:prstGeom prst="rect">
            <a:avLst/>
          </a:prstGeom>
        </p:spPr>
      </p:pic>
      <p:sp>
        <p:nvSpPr>
          <p:cNvPr id="6" name="Rectangle 5"/>
          <p:cNvSpPr/>
          <p:nvPr/>
        </p:nvSpPr>
        <p:spPr bwMode="auto">
          <a:xfrm>
            <a:off x="152403" y="3335868"/>
            <a:ext cx="4826000" cy="3420534"/>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62</a:t>
            </a:fld>
            <a:endParaRPr lang="en-US">
              <a:solidFill>
                <a:srgbClr val="000000"/>
              </a:solidFill>
            </a:endParaRPr>
          </a:p>
        </p:txBody>
      </p:sp>
      <p:sp>
        <p:nvSpPr>
          <p:cNvPr id="3" name="TextBox 2"/>
          <p:cNvSpPr txBox="1"/>
          <p:nvPr/>
        </p:nvSpPr>
        <p:spPr>
          <a:xfrm>
            <a:off x="2404533" y="118537"/>
            <a:ext cx="3147541" cy="523220"/>
          </a:xfrm>
          <a:prstGeom prst="rect">
            <a:avLst/>
          </a:prstGeom>
          <a:noFill/>
        </p:spPr>
        <p:txBody>
          <a:bodyPr wrap="none" rtlCol="0">
            <a:spAutoFit/>
          </a:bodyPr>
          <a:lstStyle/>
          <a:p>
            <a:r>
              <a:rPr lang="en-US" sz="2800">
                <a:solidFill>
                  <a:srgbClr val="000000"/>
                </a:solidFill>
              </a:rPr>
              <a:t>What is (1+i)</a:t>
            </a:r>
            <a:r>
              <a:rPr lang="en-US" sz="2800" baseline="30000">
                <a:solidFill>
                  <a:srgbClr val="000000"/>
                </a:solidFill>
              </a:rPr>
              <a:t>2</a:t>
            </a:r>
            <a:r>
              <a:rPr lang="en-US" sz="2800">
                <a:solidFill>
                  <a:srgbClr val="000000"/>
                </a:solidFill>
              </a:rPr>
              <a:t>/(1-i)</a:t>
            </a:r>
          </a:p>
        </p:txBody>
      </p:sp>
      <p:pic>
        <p:nvPicPr>
          <p:cNvPr id="5" name="Picture 4"/>
          <p:cNvPicPr>
            <a:picLocks noChangeAspect="1"/>
          </p:cNvPicPr>
          <p:nvPr/>
        </p:nvPicPr>
        <p:blipFill>
          <a:blip r:embed="rId2"/>
          <a:stretch>
            <a:fillRect/>
          </a:stretch>
        </p:blipFill>
        <p:spPr>
          <a:xfrm>
            <a:off x="461434" y="732374"/>
            <a:ext cx="7361766" cy="59391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63</a:t>
            </a:fld>
            <a:endParaRPr lang="en-US">
              <a:solidFill>
                <a:srgbClr val="000000"/>
              </a:solidFill>
            </a:endParaRPr>
          </a:p>
        </p:txBody>
      </p:sp>
      <p:graphicFrame>
        <p:nvGraphicFramePr>
          <p:cNvPr id="1423362" name="Object 2"/>
          <p:cNvGraphicFramePr>
            <a:graphicFrameLocks noChangeAspect="1"/>
          </p:cNvGraphicFramePr>
          <p:nvPr/>
        </p:nvGraphicFramePr>
        <p:xfrm>
          <a:off x="6462721" y="101597"/>
          <a:ext cx="2555071" cy="524933"/>
        </p:xfrm>
        <a:graphic>
          <a:graphicData uri="http://schemas.openxmlformats.org/presentationml/2006/ole">
            <mc:AlternateContent xmlns:mc="http://schemas.openxmlformats.org/markup-compatibility/2006">
              <mc:Choice xmlns:v="urn:schemas-microsoft-com:vml" Requires="v">
                <p:oleObj spid="_x0000_s1266696" name="Equation" r:id="rId3" imgW="927100" imgH="190500" progId="Equation.3">
                  <p:embed/>
                </p:oleObj>
              </mc:Choice>
              <mc:Fallback>
                <p:oleObj name="Equation" r:id="rId3" imgW="927100" imgH="190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21" y="101597"/>
                        <a:ext cx="2555071" cy="5249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33866" y="135469"/>
            <a:ext cx="8839200" cy="954107"/>
          </a:xfrm>
          <a:prstGeom prst="rect">
            <a:avLst/>
          </a:prstGeom>
          <a:noFill/>
        </p:spPr>
        <p:txBody>
          <a:bodyPr wrap="square" rtlCol="0">
            <a:spAutoFit/>
          </a:bodyPr>
          <a:lstStyle/>
          <a:p>
            <a:r>
              <a:rPr lang="en-US" sz="2800">
                <a:solidFill>
                  <a:srgbClr val="000000"/>
                </a:solidFill>
              </a:rPr>
              <a:t>What is the general solution to the ODE</a:t>
            </a:r>
          </a:p>
          <a:p>
            <a:r>
              <a:rPr lang="en-US" sz="2800">
                <a:solidFill>
                  <a:srgbClr val="000000"/>
                </a:solidFill>
              </a:rPr>
              <a:t>where ω is some (known) constant?</a:t>
            </a:r>
          </a:p>
        </p:txBody>
      </p:sp>
      <p:graphicFrame>
        <p:nvGraphicFramePr>
          <p:cNvPr id="1423363" name="Object 3"/>
          <p:cNvGraphicFramePr>
            <a:graphicFrameLocks noChangeAspect="1"/>
          </p:cNvGraphicFramePr>
          <p:nvPr/>
        </p:nvGraphicFramePr>
        <p:xfrm>
          <a:off x="590550" y="1601788"/>
          <a:ext cx="7874000" cy="3117850"/>
        </p:xfrm>
        <a:graphic>
          <a:graphicData uri="http://schemas.openxmlformats.org/presentationml/2006/ole">
            <mc:AlternateContent xmlns:mc="http://schemas.openxmlformats.org/markup-compatibility/2006">
              <mc:Choice xmlns:v="urn:schemas-microsoft-com:vml" Requires="v">
                <p:oleObj spid="_x0000_s1266697" name="Equation" r:id="rId5" imgW="2857500" imgH="1130300" progId="Equation.3">
                  <p:embed/>
                </p:oleObj>
              </mc:Choice>
              <mc:Fallback>
                <p:oleObj name="Equation" r:id="rId5" imgW="2857500" imgH="1130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 y="1601788"/>
                        <a:ext cx="7874000" cy="311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03200" y="5922204"/>
            <a:ext cx="8331200" cy="830997"/>
          </a:xfrm>
          <a:prstGeom prst="rect">
            <a:avLst/>
          </a:prstGeom>
          <a:noFill/>
        </p:spPr>
        <p:txBody>
          <a:bodyPr wrap="square" rtlCol="0">
            <a:spAutoFit/>
          </a:bodyPr>
          <a:lstStyle/>
          <a:p>
            <a:r>
              <a:rPr lang="en-US">
                <a:solidFill>
                  <a:srgbClr val="000000"/>
                </a:solidFill>
              </a:rPr>
              <a:t>Challenge question: Is there any OTHER general form for this solution?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64</a:t>
            </a:fld>
            <a:endParaRPr lang="en-US">
              <a:solidFill>
                <a:srgbClr val="000000"/>
              </a:solidFill>
            </a:endParaRPr>
          </a:p>
        </p:txBody>
      </p:sp>
      <p:sp>
        <p:nvSpPr>
          <p:cNvPr id="3" name="TextBox 2"/>
          <p:cNvSpPr txBox="1"/>
          <p:nvPr/>
        </p:nvSpPr>
        <p:spPr>
          <a:xfrm>
            <a:off x="16937" y="135470"/>
            <a:ext cx="4182530" cy="1384995"/>
          </a:xfrm>
          <a:prstGeom prst="rect">
            <a:avLst/>
          </a:prstGeom>
          <a:noFill/>
        </p:spPr>
        <p:txBody>
          <a:bodyPr wrap="square" rtlCol="0">
            <a:spAutoFit/>
          </a:bodyPr>
          <a:lstStyle/>
          <a:p>
            <a:r>
              <a:rPr lang="en-US" sz="2800" smtClean="0">
                <a:solidFill>
                  <a:srgbClr val="000000"/>
                </a:solidFill>
              </a:rPr>
              <a:t>Based on the pictures what is the period of motion of the block?</a:t>
            </a:r>
          </a:p>
        </p:txBody>
      </p:sp>
      <p:sp>
        <p:nvSpPr>
          <p:cNvPr id="6" name="TextBox 5"/>
          <p:cNvSpPr txBox="1"/>
          <p:nvPr/>
        </p:nvSpPr>
        <p:spPr>
          <a:xfrm>
            <a:off x="491067" y="2794000"/>
            <a:ext cx="3279614" cy="2677656"/>
          </a:xfrm>
          <a:prstGeom prst="rect">
            <a:avLst/>
          </a:prstGeom>
          <a:noFill/>
        </p:spPr>
        <p:txBody>
          <a:bodyPr wrap="none" rtlCol="0">
            <a:spAutoFit/>
          </a:bodyPr>
          <a:lstStyle/>
          <a:p>
            <a:pPr marL="514350" indent="-514350">
              <a:buFontTx/>
              <a:buAutoNum type="alphaUcParenR"/>
            </a:pPr>
            <a:r>
              <a:rPr lang="en-US" sz="2800">
                <a:solidFill>
                  <a:srgbClr val="000000"/>
                </a:solidFill>
              </a:rPr>
              <a:t>.2 s</a:t>
            </a:r>
          </a:p>
          <a:p>
            <a:pPr marL="514350" indent="-514350">
              <a:buFontTx/>
              <a:buAutoNum type="alphaUcParenR"/>
            </a:pPr>
            <a:r>
              <a:rPr lang="en-US" sz="2800">
                <a:solidFill>
                  <a:srgbClr val="000000"/>
                </a:solidFill>
              </a:rPr>
              <a:t>.4 s</a:t>
            </a:r>
          </a:p>
          <a:p>
            <a:pPr marL="514350" indent="-514350">
              <a:buFontTx/>
              <a:buAutoNum type="alphaUcParenR"/>
            </a:pPr>
            <a:r>
              <a:rPr lang="en-US" sz="2800">
                <a:solidFill>
                  <a:srgbClr val="000000"/>
                </a:solidFill>
              </a:rPr>
              <a:t>.6 s</a:t>
            </a:r>
          </a:p>
          <a:p>
            <a:pPr marL="514350" indent="-514350">
              <a:buFontTx/>
              <a:buAutoNum type="alphaUcParenR"/>
            </a:pPr>
            <a:r>
              <a:rPr lang="en-US" sz="2800">
                <a:solidFill>
                  <a:srgbClr val="000000"/>
                </a:solidFill>
              </a:rPr>
              <a:t>.8 s</a:t>
            </a:r>
          </a:p>
          <a:p>
            <a:pPr marL="514350" indent="-514350">
              <a:buFontTx/>
              <a:buAutoNum type="alphaUcParenR"/>
            </a:pPr>
            <a:r>
              <a:rPr lang="en-US" sz="2800">
                <a:solidFill>
                  <a:srgbClr val="000000"/>
                </a:solidFill>
              </a:rPr>
              <a:t>None of these/</a:t>
            </a:r>
            <a:br>
              <a:rPr lang="en-US" sz="2800">
                <a:solidFill>
                  <a:srgbClr val="000000"/>
                </a:solidFill>
              </a:rPr>
            </a:br>
            <a:r>
              <a:rPr lang="en-US" sz="2800">
                <a:solidFill>
                  <a:srgbClr val="000000"/>
                </a:solidFill>
              </a:rPr>
              <a:t>not enough info!</a:t>
            </a:r>
          </a:p>
        </p:txBody>
      </p:sp>
      <p:pic>
        <p:nvPicPr>
          <p:cNvPr id="7" name="Picture 6"/>
          <p:cNvPicPr>
            <a:picLocks noChangeAspect="1"/>
          </p:cNvPicPr>
          <p:nvPr/>
        </p:nvPicPr>
        <p:blipFill>
          <a:blip r:embed="rId2"/>
          <a:srcRect l="8748" t="3924" r="13345"/>
          <a:stretch>
            <a:fillRect/>
          </a:stretch>
        </p:blipFill>
        <p:spPr>
          <a:xfrm>
            <a:off x="3894668" y="203200"/>
            <a:ext cx="5249332" cy="665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7</a:t>
            </a:fld>
            <a:endParaRPr lang="en-US"/>
          </a:p>
        </p:txBody>
      </p:sp>
      <p:grpSp>
        <p:nvGrpSpPr>
          <p:cNvPr id="9" name="Group 8"/>
          <p:cNvGrpSpPr/>
          <p:nvPr/>
        </p:nvGrpSpPr>
        <p:grpSpPr>
          <a:xfrm>
            <a:off x="270934" y="270933"/>
            <a:ext cx="8873066" cy="2677656"/>
            <a:chOff x="270934" y="270933"/>
            <a:chExt cx="8873066" cy="2677656"/>
          </a:xfrm>
        </p:grpSpPr>
        <p:sp>
          <p:nvSpPr>
            <p:cNvPr id="3" name="TextBox 2"/>
            <p:cNvSpPr txBox="1"/>
            <p:nvPr/>
          </p:nvSpPr>
          <p:spPr>
            <a:xfrm>
              <a:off x="270934" y="270933"/>
              <a:ext cx="8873066" cy="2677656"/>
            </a:xfrm>
            <a:prstGeom prst="rect">
              <a:avLst/>
            </a:prstGeom>
            <a:noFill/>
          </p:spPr>
          <p:txBody>
            <a:bodyPr wrap="square" rtlCol="0">
              <a:spAutoFit/>
            </a:bodyPr>
            <a:lstStyle/>
            <a:p>
              <a:r>
                <a:rPr lang="en-US" sz="2800"/>
                <a:t>A “little man” is standing a height z above the origin. There is an infinite line of mass (uniform density) lying along the x-axis. </a:t>
              </a:r>
              <a:br>
                <a:rPr lang="en-US" sz="2800"/>
              </a:br>
              <a:r>
                <a:rPr lang="en-US" sz="2800"/>
                <a:t>He has already decided </a:t>
              </a:r>
              <a:br>
                <a:rPr lang="en-US" sz="2800"/>
              </a:br>
              <a:r>
                <a:rPr lang="en-US" sz="2800"/>
                <a:t>Which </a:t>
              </a:r>
              <a:r>
                <a:rPr lang="en-US" sz="2800" i="1"/>
                <a:t>dependences</a:t>
              </a:r>
              <a:r>
                <a:rPr lang="en-US" sz="2800"/>
                <a:t> of the local g</a:t>
              </a:r>
              <a:r>
                <a:rPr lang="en-US" sz="2800" baseline="-25000"/>
                <a:t>z</a:t>
              </a:r>
              <a:r>
                <a:rPr lang="en-US" sz="2800"/>
                <a:t>(x,y,z)  field can he argue against,  </a:t>
              </a:r>
              <a:r>
                <a:rPr lang="en-US" sz="2800" i="1"/>
                <a:t>just by symmetry alone! </a:t>
              </a:r>
              <a:endParaRPr lang="en-US" sz="2800"/>
            </a:p>
          </p:txBody>
        </p:sp>
        <p:graphicFrame>
          <p:nvGraphicFramePr>
            <p:cNvPr id="1199107" name="Object 3"/>
            <p:cNvGraphicFramePr>
              <a:graphicFrameLocks noChangeAspect="1"/>
            </p:cNvGraphicFramePr>
            <p:nvPr/>
          </p:nvGraphicFramePr>
          <p:xfrm>
            <a:off x="4237566" y="1525058"/>
            <a:ext cx="3321050" cy="560388"/>
          </p:xfrm>
          <a:graphic>
            <a:graphicData uri="http://schemas.openxmlformats.org/presentationml/2006/ole">
              <mc:AlternateContent xmlns:mc="http://schemas.openxmlformats.org/markup-compatibility/2006">
                <mc:Choice xmlns:v="urn:schemas-microsoft-com:vml" Requires="v">
                  <p:oleObj spid="_x0000_s1229853" name="Equation" r:id="rId4" imgW="1358900" imgH="228600" progId="Equation.3">
                    <p:embed/>
                  </p:oleObj>
                </mc:Choice>
                <mc:Fallback>
                  <p:oleObj name="Equation" r:id="rId4" imgW="13589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566" y="1525058"/>
                          <a:ext cx="332105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7"/>
          <p:cNvGrpSpPr/>
          <p:nvPr/>
        </p:nvGrpSpPr>
        <p:grpSpPr>
          <a:xfrm>
            <a:off x="355601" y="2963343"/>
            <a:ext cx="8161209" cy="2964914"/>
            <a:chOff x="355601" y="3437467"/>
            <a:chExt cx="8161209" cy="2964914"/>
          </a:xfrm>
        </p:grpSpPr>
        <p:sp>
          <p:nvSpPr>
            <p:cNvPr id="4" name="TextBox 3"/>
            <p:cNvSpPr txBox="1"/>
            <p:nvPr/>
          </p:nvSpPr>
          <p:spPr>
            <a:xfrm>
              <a:off x="355601" y="3437467"/>
              <a:ext cx="8161209" cy="2964914"/>
            </a:xfrm>
            <a:prstGeom prst="rect">
              <a:avLst/>
            </a:prstGeom>
            <a:noFill/>
          </p:spPr>
          <p:txBody>
            <a:bodyPr wrap="none" rtlCol="0">
              <a:spAutoFit/>
            </a:bodyPr>
            <a:lstStyle/>
            <a:p>
              <a:pPr marL="514350" indent="-514350">
                <a:buAutoNum type="alphaUcPeriod"/>
              </a:pPr>
              <a:r>
                <a:rPr lang="en-US" sz="2800" dirty="0"/>
                <a:t> ONLY that there is no  x dependence, </a:t>
              </a:r>
              <a:br>
                <a:rPr lang="en-US" sz="2800" dirty="0"/>
              </a:br>
              <a:r>
                <a:rPr lang="en-US" sz="2800" dirty="0"/>
                <a:t>i.e. only that</a:t>
              </a:r>
              <a:endParaRPr lang="en-US" sz="2800" baseline="-25000" dirty="0"/>
            </a:p>
            <a:p>
              <a:pPr marL="514350" indent="-514350">
                <a:buFontTx/>
                <a:buAutoNum type="alphaUcPeriod"/>
              </a:pPr>
              <a:r>
                <a:rPr lang="en-US" sz="2800" dirty="0"/>
                <a:t> ONLY that there is </a:t>
              </a:r>
              <a:r>
                <a:rPr lang="en-US" sz="2800" dirty="0" smtClean="0"/>
                <a:t>no z </a:t>
              </a:r>
              <a:r>
                <a:rPr lang="en-US" sz="2800" dirty="0"/>
                <a:t>dependence</a:t>
              </a:r>
            </a:p>
            <a:p>
              <a:pPr marL="514350" indent="-514350">
                <a:buFontTx/>
                <a:buAutoNum type="alphaUcPeriod"/>
              </a:pPr>
              <a:r>
                <a:rPr lang="en-US" sz="2800" dirty="0"/>
                <a:t> ONLY that there is </a:t>
              </a:r>
              <a:r>
                <a:rPr lang="en-US" sz="2800" dirty="0" smtClean="0"/>
                <a:t>neither x nor </a:t>
              </a:r>
              <a:r>
                <a:rPr lang="en-US" sz="2800" dirty="0"/>
                <a:t>z dependence</a:t>
              </a:r>
            </a:p>
            <a:p>
              <a:pPr marL="514350" indent="-514350">
                <a:buFontTx/>
                <a:buAutoNum type="alphaUcPeriod"/>
              </a:pPr>
              <a:r>
                <a:rPr lang="en-US" sz="2800" dirty="0"/>
                <a:t> ONLY that there is neither x nor y dependence</a:t>
              </a:r>
            </a:p>
            <a:p>
              <a:pPr marL="514350" indent="-514350">
                <a:buFontTx/>
                <a:buAutoNum type="alphaUcPeriod"/>
              </a:pPr>
              <a:r>
                <a:rPr lang="en-US" sz="2800" dirty="0"/>
                <a:t> That there is neither x, y, nor z dependence. </a:t>
              </a:r>
            </a:p>
            <a:p>
              <a:pPr marL="514350" indent="-514350">
                <a:buAutoNum type="alphaUcPeriod"/>
              </a:pPr>
              <a:endParaRPr lang="en-US" sz="2800" baseline="-25000" dirty="0"/>
            </a:p>
          </p:txBody>
        </p:sp>
        <p:graphicFrame>
          <p:nvGraphicFramePr>
            <p:cNvPr id="1199108" name="Object 4"/>
            <p:cNvGraphicFramePr>
              <a:graphicFrameLocks noChangeAspect="1"/>
            </p:cNvGraphicFramePr>
            <p:nvPr/>
          </p:nvGraphicFramePr>
          <p:xfrm>
            <a:off x="2968096" y="3861858"/>
            <a:ext cx="3011487" cy="560388"/>
          </p:xfrm>
          <a:graphic>
            <a:graphicData uri="http://schemas.openxmlformats.org/presentationml/2006/ole">
              <mc:AlternateContent xmlns:mc="http://schemas.openxmlformats.org/markup-compatibility/2006">
                <mc:Choice xmlns:v="urn:schemas-microsoft-com:vml" Requires="v">
                  <p:oleObj spid="_x0000_s1229854" name="Equation" r:id="rId6" imgW="1231900" imgH="228600" progId="Equation.3">
                    <p:embed/>
                  </p:oleObj>
                </mc:Choice>
                <mc:Fallback>
                  <p:oleObj name="Equation" r:id="rId6" imgW="12319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8096" y="3861858"/>
                          <a:ext cx="3011487"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Rectangle 9"/>
          <p:cNvSpPr/>
          <p:nvPr/>
        </p:nvSpPr>
        <p:spPr>
          <a:xfrm>
            <a:off x="127001" y="5786905"/>
            <a:ext cx="8720667" cy="1015663"/>
          </a:xfrm>
          <a:prstGeom prst="rect">
            <a:avLst/>
          </a:prstGeom>
        </p:spPr>
        <p:txBody>
          <a:bodyPr wrap="square">
            <a:spAutoFit/>
          </a:bodyPr>
          <a:lstStyle/>
          <a:p>
            <a:r>
              <a:rPr lang="en-US" sz="2000" u="sng" dirty="0" smtClean="0"/>
              <a:t>Challenge</a:t>
            </a:r>
            <a:r>
              <a:rPr lang="en-US" sz="2000" dirty="0" smtClean="0"/>
              <a:t>: Again try switching to cylindrical coordinates.  He has decided that </a:t>
            </a:r>
            <a:r>
              <a:rPr lang="en-US" sz="2000" b="1" dirty="0" err="1" smtClean="0"/>
              <a:t>g</a:t>
            </a:r>
            <a:r>
              <a:rPr lang="en-US" sz="2000" dirty="0" smtClean="0"/>
              <a:t>= </a:t>
            </a:r>
            <a:r>
              <a:rPr lang="en-US" sz="2000" dirty="0" err="1" smtClean="0"/>
              <a:t>g</a:t>
            </a:r>
            <a:r>
              <a:rPr lang="en-US" sz="2000" baseline="-25000" dirty="0" err="1" smtClean="0"/>
              <a:t>r</a:t>
            </a:r>
            <a:r>
              <a:rPr lang="en-US" sz="2000" dirty="0" err="1" smtClean="0"/>
              <a:t>(r,Φ,z</a:t>
            </a:r>
            <a:r>
              <a:rPr lang="en-US" sz="2000" dirty="0" smtClean="0"/>
              <a:t>)</a:t>
            </a:r>
            <a:r>
              <a:rPr lang="en-US" sz="2000" b="1" dirty="0" smtClean="0"/>
              <a:t> </a:t>
            </a:r>
            <a:r>
              <a:rPr lang="en-US" sz="2000" b="1" dirty="0" err="1" smtClean="0"/>
              <a:t>r</a:t>
            </a:r>
            <a:r>
              <a:rPr lang="en-US" sz="2000" b="1" dirty="0" smtClean="0"/>
              <a:t>-hat</a:t>
            </a:r>
            <a:r>
              <a:rPr lang="en-US" sz="2000" dirty="0" smtClean="0"/>
              <a:t>.  Which dependences (</a:t>
            </a:r>
            <a:r>
              <a:rPr lang="en-US" sz="2000" dirty="0" err="1" smtClean="0"/>
              <a:t>r,Φ</a:t>
            </a:r>
            <a:r>
              <a:rPr lang="en-US" sz="2000" dirty="0" smtClean="0"/>
              <a:t>, and/or </a:t>
            </a:r>
            <a:r>
              <a:rPr lang="en-US" sz="2000" dirty="0" err="1" smtClean="0"/>
              <a:t>z</a:t>
            </a:r>
            <a:r>
              <a:rPr lang="en-US" sz="2000" dirty="0" smtClean="0"/>
              <a:t>) can he argue against by symmetry alone? </a:t>
            </a:r>
            <a:endParaRPr lang="en-US" sz="2000" dirty="0"/>
          </a:p>
        </p:txBody>
      </p:sp>
    </p:spTree>
    <p:extLst>
      <p:ext uri="{BB962C8B-B14F-4D97-AF65-F5344CB8AC3E}">
        <p14:creationId xmlns:p14="http://schemas.microsoft.com/office/powerpoint/2010/main" val="37118975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7067" y="206905"/>
            <a:ext cx="8229600" cy="1143000"/>
          </a:xfrm>
        </p:spPr>
        <p:txBody>
          <a:bodyPr/>
          <a:lstStyle/>
          <a:p>
            <a:pPr algn="l" eaLnBrk="1" hangingPunct="1"/>
            <a:r>
              <a:rPr lang="en-US" sz="3600"/>
              <a:t>5 masses, m, are arranged in a regular pentagon, as shown. </a:t>
            </a:r>
            <a:br>
              <a:rPr lang="en-US" sz="3600"/>
            </a:br>
            <a:r>
              <a:rPr lang="en-US" sz="3600">
                <a:solidFill>
                  <a:schemeClr val="accent2"/>
                </a:solidFill>
              </a:rPr>
              <a:t>What is the g field at the center?</a:t>
            </a:r>
            <a:endParaRPr lang="en-US"/>
          </a:p>
        </p:txBody>
      </p:sp>
      <p:sp>
        <p:nvSpPr>
          <p:cNvPr id="31747" name="Rectangle 3"/>
          <p:cNvSpPr>
            <a:spLocks noGrp="1" noChangeArrowheads="1"/>
          </p:cNvSpPr>
          <p:nvPr>
            <p:ph type="body" idx="1"/>
          </p:nvPr>
        </p:nvSpPr>
        <p:spPr>
          <a:xfrm>
            <a:off x="381000" y="4432300"/>
            <a:ext cx="7772400" cy="1828800"/>
          </a:xfrm>
        </p:spPr>
        <p:txBody>
          <a:bodyPr/>
          <a:lstStyle/>
          <a:p>
            <a:pPr marL="381000" indent="-381000" eaLnBrk="1" hangingPunct="1">
              <a:lnSpc>
                <a:spcPct val="90000"/>
              </a:lnSpc>
              <a:buFontTx/>
              <a:buAutoNum type="alphaUcParenR"/>
            </a:pPr>
            <a:r>
              <a:rPr lang="en-US" sz="3600"/>
              <a:t> Zero</a:t>
            </a:r>
          </a:p>
          <a:p>
            <a:pPr marL="381000" indent="-381000" eaLnBrk="1" hangingPunct="1">
              <a:lnSpc>
                <a:spcPct val="90000"/>
              </a:lnSpc>
              <a:buFontTx/>
              <a:buAutoNum type="alphaUcParenR"/>
            </a:pPr>
            <a:r>
              <a:rPr lang="en-US" sz="3600"/>
              <a:t> Non-zero</a:t>
            </a:r>
          </a:p>
          <a:p>
            <a:pPr marL="381000" indent="-381000" eaLnBrk="1" hangingPunct="1">
              <a:lnSpc>
                <a:spcPct val="90000"/>
              </a:lnSpc>
              <a:buFontTx/>
              <a:buAutoNum type="alphaUcParenR"/>
            </a:pPr>
            <a:r>
              <a:rPr lang="en-US" sz="3600"/>
              <a:t> Really need trig and a calculator  to decide</a:t>
            </a:r>
          </a:p>
        </p:txBody>
      </p:sp>
      <p:grpSp>
        <p:nvGrpSpPr>
          <p:cNvPr id="2" name="Group 23"/>
          <p:cNvGrpSpPr>
            <a:grpSpLocks/>
          </p:cNvGrpSpPr>
          <p:nvPr/>
        </p:nvGrpSpPr>
        <p:grpSpPr bwMode="auto">
          <a:xfrm>
            <a:off x="2689227" y="1895475"/>
            <a:ext cx="3351215" cy="3173413"/>
            <a:chOff x="1574" y="1194"/>
            <a:chExt cx="2111" cy="1999"/>
          </a:xfrm>
        </p:grpSpPr>
        <p:sp>
          <p:nvSpPr>
            <p:cNvPr id="31750" name="Line 5"/>
            <p:cNvSpPr>
              <a:spLocks noChangeShapeType="1"/>
            </p:cNvSpPr>
            <p:nvPr/>
          </p:nvSpPr>
          <p:spPr bwMode="auto">
            <a:xfrm rot="-9666143">
              <a:off x="3125" y="2081"/>
              <a:ext cx="0" cy="816"/>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31751" name="Line 6"/>
            <p:cNvSpPr>
              <a:spLocks noChangeShapeType="1"/>
            </p:cNvSpPr>
            <p:nvPr/>
          </p:nvSpPr>
          <p:spPr bwMode="auto">
            <a:xfrm rot="-5346143">
              <a:off x="2560" y="2471"/>
              <a:ext cx="0" cy="816"/>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31752" name="Line 7"/>
            <p:cNvSpPr>
              <a:spLocks noChangeShapeType="1"/>
            </p:cNvSpPr>
            <p:nvPr/>
          </p:nvSpPr>
          <p:spPr bwMode="auto">
            <a:xfrm rot="-1026143">
              <a:off x="2017" y="2057"/>
              <a:ext cx="0" cy="816"/>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31753" name="Line 8"/>
            <p:cNvSpPr>
              <a:spLocks noChangeShapeType="1"/>
            </p:cNvSpPr>
            <p:nvPr/>
          </p:nvSpPr>
          <p:spPr bwMode="auto">
            <a:xfrm rot="3293857">
              <a:off x="2234" y="1421"/>
              <a:ext cx="0" cy="816"/>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31754" name="Line 9"/>
            <p:cNvSpPr>
              <a:spLocks noChangeShapeType="1"/>
            </p:cNvSpPr>
            <p:nvPr/>
          </p:nvSpPr>
          <p:spPr bwMode="auto">
            <a:xfrm rot="7613857">
              <a:off x="2917" y="1427"/>
              <a:ext cx="0" cy="816"/>
            </a:xfrm>
            <a:prstGeom prst="line">
              <a:avLst/>
            </a:prstGeom>
            <a:noFill/>
            <a:ln w="9525" cap="rnd">
              <a:solidFill>
                <a:schemeClr val="tx1"/>
              </a:solidFill>
              <a:prstDash val="sysDot"/>
              <a:round/>
              <a:headEnd/>
              <a:tailEnd/>
            </a:ln>
          </p:spPr>
          <p:txBody>
            <a:bodyPr wrap="none" anchor="ctr">
              <a:prstTxWarp prst="textNoShape">
                <a:avLst/>
              </a:prstTxWarp>
            </a:bodyPr>
            <a:lstStyle/>
            <a:p>
              <a:endParaRPr lang="en-US"/>
            </a:p>
          </p:txBody>
        </p:sp>
        <p:sp>
          <p:nvSpPr>
            <p:cNvPr id="31755" name="Oval 10"/>
            <p:cNvSpPr>
              <a:spLocks noChangeArrowheads="1"/>
            </p:cNvSpPr>
            <p:nvPr/>
          </p:nvSpPr>
          <p:spPr bwMode="auto">
            <a:xfrm rot="-9666143">
              <a:off x="2937" y="2825"/>
              <a:ext cx="96" cy="9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1756" name="Oval 11"/>
            <p:cNvSpPr>
              <a:spLocks noChangeArrowheads="1"/>
            </p:cNvSpPr>
            <p:nvPr/>
          </p:nvSpPr>
          <p:spPr bwMode="auto">
            <a:xfrm rot="-9666143">
              <a:off x="2092" y="2798"/>
              <a:ext cx="96" cy="9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1757" name="Oval 12"/>
            <p:cNvSpPr>
              <a:spLocks noChangeArrowheads="1"/>
            </p:cNvSpPr>
            <p:nvPr/>
          </p:nvSpPr>
          <p:spPr bwMode="auto">
            <a:xfrm rot="-9666143">
              <a:off x="1853" y="2039"/>
              <a:ext cx="96" cy="9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1758" name="Oval 13"/>
            <p:cNvSpPr>
              <a:spLocks noChangeArrowheads="1"/>
            </p:cNvSpPr>
            <p:nvPr/>
          </p:nvSpPr>
          <p:spPr bwMode="auto">
            <a:xfrm rot="-9666143">
              <a:off x="2517" y="1556"/>
              <a:ext cx="96" cy="9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1759" name="Oval 14"/>
            <p:cNvSpPr>
              <a:spLocks noChangeArrowheads="1"/>
            </p:cNvSpPr>
            <p:nvPr/>
          </p:nvSpPr>
          <p:spPr bwMode="auto">
            <a:xfrm rot="-9666143">
              <a:off x="3206" y="2038"/>
              <a:ext cx="96" cy="96"/>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sp>
          <p:nvSpPr>
            <p:cNvPr id="31760" name="Oval 17"/>
            <p:cNvSpPr>
              <a:spLocks noChangeArrowheads="1"/>
            </p:cNvSpPr>
            <p:nvPr/>
          </p:nvSpPr>
          <p:spPr bwMode="auto">
            <a:xfrm>
              <a:off x="2552" y="2272"/>
              <a:ext cx="56" cy="5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1761" name="Text Box 18"/>
            <p:cNvSpPr txBox="1">
              <a:spLocks noChangeArrowheads="1"/>
            </p:cNvSpPr>
            <p:nvPr/>
          </p:nvSpPr>
          <p:spPr bwMode="auto">
            <a:xfrm>
              <a:off x="2622" y="1194"/>
              <a:ext cx="359" cy="407"/>
            </a:xfrm>
            <a:prstGeom prst="rect">
              <a:avLst/>
            </a:prstGeom>
            <a:noFill/>
            <a:ln w="9525">
              <a:noFill/>
              <a:miter lim="800000"/>
              <a:headEnd/>
              <a:tailEnd/>
            </a:ln>
          </p:spPr>
          <p:txBody>
            <a:bodyPr wrap="none">
              <a:prstTxWarp prst="textNoShape">
                <a:avLst/>
              </a:prstTxWarp>
              <a:spAutoFit/>
            </a:bodyPr>
            <a:lstStyle/>
            <a:p>
              <a:r>
                <a:rPr lang="en-US" sz="3600"/>
                <a:t>m</a:t>
              </a:r>
              <a:endParaRPr lang="en-US"/>
            </a:p>
          </p:txBody>
        </p:sp>
        <p:sp>
          <p:nvSpPr>
            <p:cNvPr id="31762" name="Text Box 19"/>
            <p:cNvSpPr txBox="1">
              <a:spLocks noChangeArrowheads="1"/>
            </p:cNvSpPr>
            <p:nvPr/>
          </p:nvSpPr>
          <p:spPr bwMode="auto">
            <a:xfrm>
              <a:off x="3326" y="1786"/>
              <a:ext cx="359" cy="407"/>
            </a:xfrm>
            <a:prstGeom prst="rect">
              <a:avLst/>
            </a:prstGeom>
            <a:noFill/>
            <a:ln w="9525">
              <a:noFill/>
              <a:miter lim="800000"/>
              <a:headEnd/>
              <a:tailEnd/>
            </a:ln>
          </p:spPr>
          <p:txBody>
            <a:bodyPr wrap="none">
              <a:prstTxWarp prst="textNoShape">
                <a:avLst/>
              </a:prstTxWarp>
              <a:spAutoFit/>
            </a:bodyPr>
            <a:lstStyle/>
            <a:p>
              <a:r>
                <a:rPr lang="en-US" sz="3600"/>
                <a:t>m</a:t>
              </a:r>
              <a:endParaRPr lang="en-US"/>
            </a:p>
          </p:txBody>
        </p:sp>
        <p:sp>
          <p:nvSpPr>
            <p:cNvPr id="31763" name="Text Box 20"/>
            <p:cNvSpPr txBox="1">
              <a:spLocks noChangeArrowheads="1"/>
            </p:cNvSpPr>
            <p:nvPr/>
          </p:nvSpPr>
          <p:spPr bwMode="auto">
            <a:xfrm>
              <a:off x="3070" y="2730"/>
              <a:ext cx="359" cy="407"/>
            </a:xfrm>
            <a:prstGeom prst="rect">
              <a:avLst/>
            </a:prstGeom>
            <a:noFill/>
            <a:ln w="9525">
              <a:noFill/>
              <a:miter lim="800000"/>
              <a:headEnd/>
              <a:tailEnd/>
            </a:ln>
          </p:spPr>
          <p:txBody>
            <a:bodyPr wrap="none">
              <a:prstTxWarp prst="textNoShape">
                <a:avLst/>
              </a:prstTxWarp>
              <a:spAutoFit/>
            </a:bodyPr>
            <a:lstStyle/>
            <a:p>
              <a:r>
                <a:rPr lang="en-US" sz="3600"/>
                <a:t>m</a:t>
              </a:r>
            </a:p>
          </p:txBody>
        </p:sp>
        <p:sp>
          <p:nvSpPr>
            <p:cNvPr id="31764" name="Text Box 21"/>
            <p:cNvSpPr txBox="1">
              <a:spLocks noChangeArrowheads="1"/>
            </p:cNvSpPr>
            <p:nvPr/>
          </p:nvSpPr>
          <p:spPr bwMode="auto">
            <a:xfrm>
              <a:off x="2014" y="2786"/>
              <a:ext cx="359" cy="407"/>
            </a:xfrm>
            <a:prstGeom prst="rect">
              <a:avLst/>
            </a:prstGeom>
            <a:noFill/>
            <a:ln w="9525">
              <a:noFill/>
              <a:miter lim="800000"/>
              <a:headEnd/>
              <a:tailEnd/>
            </a:ln>
          </p:spPr>
          <p:txBody>
            <a:bodyPr wrap="none">
              <a:prstTxWarp prst="textNoShape">
                <a:avLst/>
              </a:prstTxWarp>
              <a:spAutoFit/>
            </a:bodyPr>
            <a:lstStyle/>
            <a:p>
              <a:r>
                <a:rPr lang="en-US" sz="3600"/>
                <a:t>m</a:t>
              </a:r>
              <a:endParaRPr lang="en-US"/>
            </a:p>
          </p:txBody>
        </p:sp>
        <p:sp>
          <p:nvSpPr>
            <p:cNvPr id="31765" name="Text Box 22"/>
            <p:cNvSpPr txBox="1">
              <a:spLocks noChangeArrowheads="1"/>
            </p:cNvSpPr>
            <p:nvPr/>
          </p:nvSpPr>
          <p:spPr bwMode="auto">
            <a:xfrm>
              <a:off x="1574" y="1983"/>
              <a:ext cx="359" cy="407"/>
            </a:xfrm>
            <a:prstGeom prst="rect">
              <a:avLst/>
            </a:prstGeom>
            <a:noFill/>
            <a:ln w="9525">
              <a:noFill/>
              <a:miter lim="800000"/>
              <a:headEnd/>
              <a:tailEnd/>
            </a:ln>
          </p:spPr>
          <p:txBody>
            <a:bodyPr wrap="none">
              <a:prstTxWarp prst="textNoShape">
                <a:avLst/>
              </a:prstTxWarp>
              <a:spAutoFit/>
            </a:bodyPr>
            <a:lstStyle/>
            <a:p>
              <a:r>
                <a:rPr lang="en-US" sz="3600"/>
                <a:t>m</a:t>
              </a:r>
              <a:endParaRPr lang="en-US"/>
            </a:p>
          </p:txBody>
        </p:sp>
      </p:grpSp>
      <p:sp>
        <p:nvSpPr>
          <p:cNvPr id="31749" name="Text Box 24"/>
          <p:cNvSpPr txBox="1">
            <a:spLocks noChangeArrowheads="1"/>
          </p:cNvSpPr>
          <p:nvPr/>
        </p:nvSpPr>
        <p:spPr bwMode="auto">
          <a:xfrm>
            <a:off x="57150" y="38100"/>
            <a:ext cx="325438" cy="214313"/>
          </a:xfrm>
          <a:prstGeom prst="rect">
            <a:avLst/>
          </a:prstGeom>
          <a:noFill/>
          <a:ln w="9525">
            <a:noFill/>
            <a:miter lim="800000"/>
            <a:headEnd/>
            <a:tailEnd/>
          </a:ln>
        </p:spPr>
        <p:txBody>
          <a:bodyPr wrap="none">
            <a:prstTxWarp prst="textNoShape">
              <a:avLst/>
            </a:prstTxWarp>
            <a:spAutoFit/>
          </a:bodyPr>
          <a:lstStyle/>
          <a:p>
            <a:r>
              <a:rPr lang="en-US" sz="800"/>
              <a:t>2.5</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Force, potential </a:t>
            </a:r>
            <a:r>
              <a:rPr lang="en-US" dirty="0"/>
              <a:t>e</a:t>
            </a:r>
            <a:r>
              <a:rPr lang="en-US" dirty="0" smtClean="0"/>
              <a:t>nergy, </a:t>
            </a:r>
            <a:r>
              <a:rPr lang="en-US" dirty="0"/>
              <a:t>g</a:t>
            </a:r>
            <a:r>
              <a:rPr lang="en-US" dirty="0" smtClean="0"/>
              <a:t>ravitational potential, gravitational acceleration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What is the practical difference between</a:t>
                </a:r>
                <a14:m>
                  <m:oMath xmlns="" xmlns:mv="urn:schemas-microsoft-com:mac:vml" xmlns:m="http://schemas.openxmlformats.org/officeDocument/2006/math">
                    <m:r>
                      <a:rPr lang="en-US" b="0" i="1" smtClean="0">
                        <a:latin typeface="Cambria Math"/>
                      </a:rPr>
                      <m:t> </m:t>
                    </m:r>
                    <m:acc>
                      <m:accPr>
                        <m:chr m:val="⃗"/>
                        <m:ctrlPr>
                          <a:rPr lang="en-US" b="0" i="1" smtClean="0">
                            <a:latin typeface="Cambria Math"/>
                          </a:rPr>
                        </m:ctrlPr>
                      </m:accPr>
                      <m:e>
                        <m:r>
                          <a:rPr lang="en-US" b="0" i="1" smtClean="0">
                            <a:latin typeface="Cambria Math"/>
                          </a:rPr>
                          <m:t>𝐹</m:t>
                        </m:r>
                      </m:e>
                    </m:acc>
                    <m:r>
                      <a:rPr lang="en-US" b="0" i="1" smtClean="0">
                        <a:latin typeface="Cambria Math"/>
                      </a:rPr>
                      <m:t>, </m:t>
                    </m:r>
                    <m:r>
                      <a:rPr lang="en-US" b="0" i="1" smtClean="0">
                        <a:latin typeface="Cambria Math"/>
                      </a:rPr>
                      <m:t>𝑈</m:t>
                    </m:r>
                    <m:r>
                      <a:rPr lang="en-US" b="0" i="1" smtClean="0">
                        <a:latin typeface="Cambria Math"/>
                      </a:rPr>
                      <m:t>,</m:t>
                    </m:r>
                    <m:acc>
                      <m:accPr>
                        <m:chr m:val="⃗"/>
                        <m:ctrlPr>
                          <a:rPr lang="en-US" i="1">
                            <a:latin typeface="Cambria Math"/>
                          </a:rPr>
                        </m:ctrlPr>
                      </m:accPr>
                      <m:e>
                        <m:r>
                          <a:rPr lang="en-US" b="0" i="1" smtClean="0">
                            <a:latin typeface="Cambria Math"/>
                          </a:rPr>
                          <m:t>𝑔</m:t>
                        </m:r>
                      </m:e>
                    </m:acc>
                  </m:oMath>
                </a14:m>
                <a:r>
                  <a:rPr lang="en-US" dirty="0" smtClean="0"/>
                  <a:t>, and </a:t>
                </a:r>
                <a:r>
                  <a:rPr lang="en-US" dirty="0" smtClean="0">
                    <a:latin typeface="Symbol" pitchFamily="18" charset="2"/>
                  </a:rPr>
                  <a:t>F</a:t>
                </a:r>
                <a:r>
                  <a:rPr lang="en-US" i="1" dirty="0" smtClean="0">
                    <a:latin typeface="Symbol" pitchFamily="18" charset="2"/>
                  </a:rPr>
                  <a:t> </a:t>
                </a:r>
                <a:r>
                  <a:rPr lang="en-US" dirty="0" smtClean="0"/>
                  <a:t>?</a:t>
                </a:r>
              </a:p>
              <a:p>
                <a:pPr lvl="1"/>
                <a:r>
                  <a:rPr lang="en-US" baseline="0" dirty="0" smtClean="0"/>
                  <a:t>U</a:t>
                </a:r>
                <a:r>
                  <a:rPr lang="en-US" dirty="0" smtClean="0"/>
                  <a:t> and </a:t>
                </a:r>
                <a:r>
                  <a:rPr lang="en-US" dirty="0">
                    <a:latin typeface="Symbol" pitchFamily="18" charset="2"/>
                  </a:rPr>
                  <a:t>F</a:t>
                </a:r>
                <a:r>
                  <a:rPr lang="en-US" i="1" dirty="0">
                    <a:latin typeface="Symbol" pitchFamily="18" charset="2"/>
                  </a:rPr>
                  <a:t> </a:t>
                </a:r>
                <a:r>
                  <a:rPr lang="en-US" dirty="0" smtClean="0"/>
                  <a:t>are fields while </a:t>
                </a:r>
                <a14:m>
                  <m:oMath xmlns="" xmlns:mv="urn:schemas-microsoft-com:mac:vml" xmlns:m="http://schemas.openxmlformats.org/officeDocument/2006/math">
                    <m:acc>
                      <m:accPr>
                        <m:chr m:val="⃗"/>
                        <m:ctrlPr>
                          <a:rPr lang="en-US" i="1">
                            <a:latin typeface="Cambria Math"/>
                          </a:rPr>
                        </m:ctrlPr>
                      </m:accPr>
                      <m:e>
                        <m:r>
                          <a:rPr lang="en-US" i="1">
                            <a:latin typeface="Cambria Math"/>
                          </a:rPr>
                          <m:t>𝐹</m:t>
                        </m:r>
                      </m:e>
                    </m:acc>
                  </m:oMath>
                </a14:m>
                <a:r>
                  <a:rPr lang="en-US" dirty="0"/>
                  <a:t> and </a:t>
                </a:r>
                <a14:m>
                  <m:oMath xmlns="" xmlns:mv="urn:schemas-microsoft-com:mac:vml" xmlns:m="http://schemas.openxmlformats.org/officeDocument/2006/math">
                    <m:acc>
                      <m:accPr>
                        <m:chr m:val="⃗"/>
                        <m:ctrlPr>
                          <a:rPr lang="en-US" i="1">
                            <a:latin typeface="Cambria Math"/>
                          </a:rPr>
                        </m:ctrlPr>
                      </m:accPr>
                      <m:e>
                        <m:r>
                          <a:rPr lang="en-US" i="1">
                            <a:latin typeface="Cambria Math"/>
                          </a:rPr>
                          <m:t>𝑔</m:t>
                        </m:r>
                      </m:e>
                    </m:acc>
                  </m:oMath>
                </a14:m>
                <a:r>
                  <a:rPr lang="en-US" baseline="0" dirty="0" smtClean="0"/>
                  <a:t> are not.</a:t>
                </a:r>
              </a:p>
              <a:p>
                <a:pPr lvl="1"/>
                <a:r>
                  <a:rPr lang="en-US" dirty="0" smtClean="0"/>
                  <a:t>They have different masses.</a:t>
                </a:r>
              </a:p>
              <a:p>
                <a:pPr lvl="1"/>
                <a14:m>
                  <m:oMath xmlns="" xmlns:mv="urn:schemas-microsoft-com:mac:vml" xmlns:m="http://schemas.openxmlformats.org/officeDocument/2006/math">
                    <m:acc>
                      <m:accPr>
                        <m:chr m:val="⃗"/>
                        <m:ctrlPr>
                          <a:rPr lang="en-US" i="1">
                            <a:latin typeface="Cambria Math"/>
                          </a:rPr>
                        </m:ctrlPr>
                      </m:accPr>
                      <m:e>
                        <m:r>
                          <a:rPr lang="en-US" i="1">
                            <a:latin typeface="Cambria Math"/>
                          </a:rPr>
                          <m:t>𝐹</m:t>
                        </m:r>
                      </m:e>
                    </m:acc>
                    <m:r>
                      <a:rPr lang="en-US" i="1">
                        <a:latin typeface="Cambria Math"/>
                      </a:rPr>
                      <m:t>,</m:t>
                    </m:r>
                    <m:r>
                      <a:rPr lang="en-US" b="0" i="1" smtClean="0">
                        <a:latin typeface="Cambria Math"/>
                      </a:rPr>
                      <m:t>𝑈</m:t>
                    </m:r>
                  </m:oMath>
                </a14:m>
                <a:r>
                  <a:rPr lang="en-US" dirty="0" smtClean="0"/>
                  <a:t> depend on both masses, while </a:t>
                </a:r>
                <a14:m>
                  <m:oMath xmlns="" xmlns:mv="urn:schemas-microsoft-com:mac:vml" xmlns:m="http://schemas.openxmlformats.org/officeDocument/2006/math">
                    <m:acc>
                      <m:accPr>
                        <m:chr m:val="⃗"/>
                        <m:ctrlPr>
                          <a:rPr lang="en-US" i="1">
                            <a:latin typeface="Cambria Math"/>
                          </a:rPr>
                        </m:ctrlPr>
                      </m:accPr>
                      <m:e>
                        <m:r>
                          <a:rPr lang="en-US" i="1">
                            <a:latin typeface="Cambria Math"/>
                          </a:rPr>
                          <m:t>𝑔</m:t>
                        </m:r>
                      </m:e>
                    </m:acc>
                  </m:oMath>
                </a14:m>
                <a:r>
                  <a:rPr lang="en-US" dirty="0"/>
                  <a:t>, and </a:t>
                </a:r>
                <a:r>
                  <a:rPr lang="en-US" dirty="0" smtClean="0">
                    <a:latin typeface="Symbol" pitchFamily="18" charset="2"/>
                  </a:rPr>
                  <a:t>F </a:t>
                </a:r>
                <a:r>
                  <a:rPr lang="en-US" dirty="0" smtClean="0"/>
                  <a:t>depend on only one mass.</a:t>
                </a:r>
              </a:p>
              <a:p>
                <a:pPr lvl="1"/>
                <a14:m>
                  <m:oMath xmlns="" xmlns:mv="urn:schemas-microsoft-com:mac:vml" xmlns:m="http://schemas.openxmlformats.org/officeDocument/2006/math">
                    <m:acc>
                      <m:accPr>
                        <m:chr m:val="⃗"/>
                        <m:ctrlPr>
                          <a:rPr lang="en-US" i="1">
                            <a:latin typeface="Cambria Math"/>
                          </a:rPr>
                        </m:ctrlPr>
                      </m:accPr>
                      <m:e>
                        <m:r>
                          <a:rPr lang="en-US" i="1">
                            <a:latin typeface="Cambria Math"/>
                          </a:rPr>
                          <m:t>𝐹</m:t>
                        </m:r>
                      </m:e>
                    </m:acc>
                  </m:oMath>
                </a14:m>
                <a:r>
                  <a:rPr lang="en-US" dirty="0"/>
                  <a:t> and </a:t>
                </a:r>
                <a14:m>
                  <m:oMath xmlns="" xmlns:mv="urn:schemas-microsoft-com:mac:vml" xmlns:m="http://schemas.openxmlformats.org/officeDocument/2006/math">
                    <m:acc>
                      <m:accPr>
                        <m:chr m:val="⃗"/>
                        <m:ctrlPr>
                          <a:rPr lang="en-US" i="1">
                            <a:latin typeface="Cambria Math"/>
                          </a:rPr>
                        </m:ctrlPr>
                      </m:accPr>
                      <m:e>
                        <m:r>
                          <a:rPr lang="en-US" i="1">
                            <a:latin typeface="Cambria Math"/>
                          </a:rPr>
                          <m:t>𝑔</m:t>
                        </m:r>
                      </m:e>
                    </m:acc>
                  </m:oMath>
                </a14:m>
                <a:r>
                  <a:rPr lang="en-US" i="1" dirty="0">
                    <a:latin typeface="Symbol" pitchFamily="18" charset="2"/>
                  </a:rPr>
                  <a:t> </a:t>
                </a:r>
                <a:r>
                  <a:rPr lang="en-US" dirty="0"/>
                  <a:t>are </a:t>
                </a:r>
                <a:r>
                  <a:rPr lang="en-US" dirty="0" smtClean="0"/>
                  <a:t>easier to calculate.</a:t>
                </a:r>
              </a:p>
              <a:p>
                <a:pPr lvl="1"/>
                <a:r>
                  <a:rPr lang="en-US" dirty="0"/>
                  <a:t>U and </a:t>
                </a:r>
                <a:r>
                  <a:rPr lang="en-US" dirty="0" smtClean="0">
                    <a:latin typeface="Symbol" pitchFamily="18" charset="2"/>
                  </a:rPr>
                  <a:t>F </a:t>
                </a:r>
                <a:r>
                  <a:rPr lang="en-US" dirty="0" smtClean="0">
                    <a:latin typeface="+mj-lt"/>
                  </a:rPr>
                  <a:t>are energies, while </a:t>
                </a:r>
                <a14:m>
                  <m:oMath xmlns="" xmlns:mv="urn:schemas-microsoft-com:mac:vml" xmlns:m="http://schemas.openxmlformats.org/officeDocument/2006/math">
                    <m:acc>
                      <m:accPr>
                        <m:chr m:val="⃗"/>
                        <m:ctrlPr>
                          <a:rPr lang="en-US" i="1">
                            <a:latin typeface="Cambria Math"/>
                          </a:rPr>
                        </m:ctrlPr>
                      </m:accPr>
                      <m:e>
                        <m:r>
                          <a:rPr lang="en-US" i="1">
                            <a:latin typeface="Cambria Math"/>
                          </a:rPr>
                          <m:t>𝐹</m:t>
                        </m:r>
                      </m:e>
                    </m:acc>
                  </m:oMath>
                </a14:m>
                <a:r>
                  <a:rPr lang="en-US" dirty="0"/>
                  <a:t> and </a:t>
                </a:r>
                <a14:m>
                  <m:oMath xmlns="" xmlns:mv="urn:schemas-microsoft-com:mac:vml" xmlns:m="http://schemas.openxmlformats.org/officeDocument/2006/math">
                    <m:acc>
                      <m:accPr>
                        <m:chr m:val="⃗"/>
                        <m:ctrlPr>
                          <a:rPr lang="en-US" i="1">
                            <a:latin typeface="Cambria Math"/>
                          </a:rPr>
                        </m:ctrlPr>
                      </m:accPr>
                      <m:e>
                        <m:r>
                          <a:rPr lang="en-US" i="1">
                            <a:latin typeface="Cambria Math"/>
                          </a:rPr>
                          <m:t>𝑔</m:t>
                        </m:r>
                      </m:e>
                    </m:acc>
                    <m:r>
                      <a:rPr lang="en-US" b="0" i="1" smtClean="0">
                        <a:latin typeface="Cambria Math"/>
                      </a:rPr>
                      <m:t> </m:t>
                    </m:r>
                  </m:oMath>
                </a14:m>
                <a:r>
                  <a:rPr lang="en-US" dirty="0" smtClean="0">
                    <a:latin typeface="+mj-lt"/>
                  </a:rPr>
                  <a:t>are forces.</a:t>
                </a:r>
                <a:endParaRPr lang="en-US" dirty="0"/>
              </a:p>
              <a:p>
                <a:pPr lvl="1"/>
                <a:endParaRPr lang="en-US" dirty="0" smtClean="0">
                  <a:latin typeface="+mj-lt"/>
                  <a:cs typeface="Arial" pitchFamily="34" charset="0"/>
                </a:endParaRPr>
              </a:p>
            </p:txBody>
          </p:sp>
        </mc:Choice>
        <mc:Fallback xmlns="" xmlns:mv="urn:schemas-microsoft-com:mac:vml">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b="-270"/>
                </a:stretch>
              </a:blipFill>
            </p:spPr>
            <p:txBody>
              <a:bodyPr/>
              <a:lstStyle/>
              <a:p>
                <a:r>
                  <a:rPr lang="en-US">
                    <a:noFill/>
                  </a:rPr>
                  <a:t> </a:t>
                </a:r>
              </a:p>
            </p:txBody>
          </p:sp>
        </mc:Fallback>
      </mc:AlternateContent>
    </p:spTree>
    <p:extLst>
      <p:ext uri="{BB962C8B-B14F-4D97-AF65-F5344CB8AC3E}">
        <p14:creationId xmlns:p14="http://schemas.microsoft.com/office/powerpoint/2010/main" val="1875478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8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11938</TotalTime>
  <Words>8517</Words>
  <Application>Microsoft Macintosh PowerPoint</Application>
  <PresentationFormat>On-screen Show (4:3)</PresentationFormat>
  <Paragraphs>782</Paragraphs>
  <Slides>64</Slides>
  <Notes>52</Notes>
  <HiddenSlides>22</HiddenSlides>
  <MMClips>0</MMClips>
  <ScaleCrop>false</ScaleCrop>
  <HeadingPairs>
    <vt:vector size="8" baseType="variant">
      <vt:variant>
        <vt:lpstr>Theme</vt:lpstr>
      </vt:variant>
      <vt:variant>
        <vt:i4>2</vt:i4>
      </vt:variant>
      <vt:variant>
        <vt:lpstr>Links</vt:lpstr>
      </vt:variant>
      <vt:variant>
        <vt:i4>5</vt:i4>
      </vt:variant>
      <vt:variant>
        <vt:lpstr>Embedded OLE Servers</vt:lpstr>
      </vt:variant>
      <vt:variant>
        <vt:i4>2</vt:i4>
      </vt:variant>
      <vt:variant>
        <vt:lpstr>Slide Titles</vt:lpstr>
      </vt:variant>
      <vt:variant>
        <vt:i4>64</vt:i4>
      </vt:variant>
    </vt:vector>
  </HeadingPairs>
  <TitlesOfParts>
    <vt:vector size="73" baseType="lpstr">
      <vt:lpstr>Default Design</vt:lpstr>
      <vt:lpstr>1_Default Design</vt:lpstr>
      <vt:lpstr>!OLE_LINK7</vt:lpstr>
      <vt:lpstr>???</vt:lpstr>
      <vt:lpstr>steven.pollock:01class_stuff:2210_sp11:2210-Materials-Collected:2210_3210_betterton_concept_tests:phys2210ConceptTests:CTWeek12.doc!OLE_LINK6</vt:lpstr>
      <vt:lpstr>???</vt:lpstr>
      <vt:lpstr>???</vt:lpstr>
      <vt:lpstr>Equation</vt:lpstr>
      <vt:lpstr>Microsoft Draw</vt:lpstr>
      <vt:lpstr>PowerPoint Presentation</vt:lpstr>
      <vt:lpstr>PowerPoint Presentation</vt:lpstr>
      <vt:lpstr>PowerPoint Presentation</vt:lpstr>
      <vt:lpstr>5 masses, m, are arranged in a regular pentagon, as shown.  What is the force of gravity on a test mass at the center?</vt:lpstr>
      <vt:lpstr>PowerPoint Presentation</vt:lpstr>
      <vt:lpstr>PowerPoint Presentation</vt:lpstr>
      <vt:lpstr>PowerPoint Presentation</vt:lpstr>
      <vt:lpstr>5 masses, m, are arranged in a regular pentagon, as shown.  What is the g field at the center?</vt:lpstr>
      <vt:lpstr>Force, potential energy, gravitational potential, gravitational acceleration</vt:lpstr>
      <vt:lpstr>For g along the z-axis above a massive disk, we need </vt:lpstr>
      <vt:lpstr>PowerPoint Presentation</vt:lpstr>
      <vt:lpstr>PowerPoint Presentation</vt:lpstr>
      <vt:lpstr>PowerPoint Presentation</vt:lpstr>
      <vt:lpstr>PowerPoint Presentation</vt:lpstr>
      <vt:lpstr>Above the center of a massive disk (radius a),   gz(0,0,z) is </vt:lpstr>
      <vt:lpstr>Above the disk, gz(0,0,z)= </vt:lpstr>
      <vt:lpstr>The binomial expansion is: </vt:lpstr>
      <vt:lpstr>PowerPoint Presentation</vt:lpstr>
      <vt:lpstr>g tutorial</vt:lpstr>
      <vt:lpstr>Gauss’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Gauss’ law</vt:lpstr>
      <vt:lpstr>Gravity Anomaly Map from GRACE satellite</vt:lpstr>
      <vt:lpstr>Gravity Anomaly Map from GRACE satellite</vt:lpstr>
      <vt:lpstr>Gravity Anomaly Map for Colorado Bouguer model</vt:lpstr>
      <vt:lpstr>Gravity Anomaly Map  for New Jersey</vt:lpstr>
      <vt:lpstr>Summary</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Steven Pollock</cp:lastModifiedBy>
  <cp:revision>439</cp:revision>
  <cp:lastPrinted>2009-01-07T23:16:46Z</cp:lastPrinted>
  <dcterms:created xsi:type="dcterms:W3CDTF">2011-02-24T18:05:07Z</dcterms:created>
  <dcterms:modified xsi:type="dcterms:W3CDTF">2012-05-25T19:33:16Z</dcterms:modified>
</cp:coreProperties>
</file>