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9"/>
  </p:notesMasterIdLst>
  <p:handoutMasterIdLst>
    <p:handoutMasterId r:id="rId30"/>
  </p:handoutMasterIdLst>
  <p:sldIdLst>
    <p:sldId id="667" r:id="rId2"/>
    <p:sldId id="675" r:id="rId3"/>
    <p:sldId id="668" r:id="rId4"/>
    <p:sldId id="669" r:id="rId5"/>
    <p:sldId id="670" r:id="rId6"/>
    <p:sldId id="671" r:id="rId7"/>
    <p:sldId id="672" r:id="rId8"/>
    <p:sldId id="673" r:id="rId9"/>
    <p:sldId id="674" r:id="rId10"/>
    <p:sldId id="676" r:id="rId11"/>
    <p:sldId id="657" r:id="rId12"/>
    <p:sldId id="658" r:id="rId13"/>
    <p:sldId id="677" r:id="rId14"/>
    <p:sldId id="659" r:id="rId15"/>
    <p:sldId id="660" r:id="rId16"/>
    <p:sldId id="661" r:id="rId17"/>
    <p:sldId id="678" r:id="rId18"/>
    <p:sldId id="662" r:id="rId19"/>
    <p:sldId id="679" r:id="rId20"/>
    <p:sldId id="663" r:id="rId21"/>
    <p:sldId id="664" r:id="rId22"/>
    <p:sldId id="665" r:id="rId23"/>
    <p:sldId id="680" r:id="rId24"/>
    <p:sldId id="681" r:id="rId25"/>
    <p:sldId id="682" r:id="rId26"/>
    <p:sldId id="683" r:id="rId27"/>
    <p:sldId id="666" r:id="rId28"/>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scaleToFitPaper="1" frameSlides="1"/>
  <p:clrMru>
    <a:srgbClr val="996633"/>
    <a:srgbClr val="009900"/>
    <a:srgbClr val="CC0000"/>
    <a:srgbClr val="FF7C8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5324" autoAdjust="0"/>
    <p:restoredTop sz="75689" autoAdjust="0"/>
  </p:normalViewPr>
  <p:slideViewPr>
    <p:cSldViewPr snapToGrid="0">
      <p:cViewPr>
        <p:scale>
          <a:sx n="75" d="100"/>
          <a:sy n="75" d="100"/>
        </p:scale>
        <p:origin x="-328" y="-1056"/>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60" d="100"/>
          <a:sy n="60" d="100"/>
        </p:scale>
        <p:origin x="-240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#29. </a:t>
            </a:r>
          </a:p>
          <a:p>
            <a:pPr defTabSz="966612" eaLnBrk="1" fontAlgn="auto" hangingPunct="1">
              <a:spcBef>
                <a:spcPts val="0"/>
              </a:spcBef>
              <a:spcAft>
                <a:spcPts val="0"/>
              </a:spcAft>
              <a:defRPr/>
            </a:pPr>
            <a:r>
              <a:rPr lang="en-US"/>
              <a:t>(AMR</a:t>
            </a:r>
            <a:r>
              <a:rPr lang="en-US" baseline="0"/>
              <a:t> lecture this week) Today was 50 minute “posttest”, with just a short 20 minute intro. </a:t>
            </a:r>
          </a:p>
          <a:p>
            <a:pPr defTabSz="966612" eaLnBrk="1" fontAlgn="auto" hangingPunct="1">
              <a:spcBef>
                <a:spcPts val="0"/>
              </a:spcBef>
              <a:spcAft>
                <a:spcPts val="0"/>
              </a:spcAft>
              <a:defRPr/>
            </a:pPr>
            <a:endParaRPr lang="en-US" baseline="0"/>
          </a:p>
          <a:p>
            <a:pPr defTabSz="966612" eaLnBrk="1" fontAlgn="auto" hangingPunct="1">
              <a:spcBef>
                <a:spcPts val="0"/>
              </a:spcBef>
              <a:spcAft>
                <a:spcPts val="0"/>
              </a:spcAft>
              <a:defRPr/>
            </a:pPr>
            <a:r>
              <a:rPr lang="en-US" baseline="0"/>
              <a:t>NOTE: OUR class just did a very short (1.5 lecture) treatement of this topic. See keynote slides from A. Marino for more ideas!</a:t>
            </a:r>
          </a:p>
          <a:p>
            <a:pPr defTabSz="966612" eaLnBrk="1" fontAlgn="auto" hangingPunct="1">
              <a:spcBef>
                <a:spcPts val="0"/>
              </a:spcBef>
              <a:spcAft>
                <a:spcPts val="0"/>
              </a:spcAft>
              <a:defRPr/>
            </a:pPr>
            <a:endParaRPr lang="en-US" baseline="0"/>
          </a:p>
          <a:p>
            <a:pPr defTabSz="966612" eaLnBrk="1" fontAlgn="auto" hangingPunct="1">
              <a:spcBef>
                <a:spcPts val="0"/>
              </a:spcBef>
              <a:spcAft>
                <a:spcPts val="0"/>
              </a:spcAft>
              <a:defRPr/>
            </a:pPr>
            <a:endParaRPr lang="en-US"/>
          </a:p>
          <a:p>
            <a:endParaRPr lang="en-US" dirty="0"/>
          </a:p>
        </p:txBody>
      </p:sp>
      <p:sp>
        <p:nvSpPr>
          <p:cNvPr id="4" name="Slide Number Placeholder 3"/>
          <p:cNvSpPr>
            <a:spLocks noGrp="1"/>
          </p:cNvSpPr>
          <p:nvPr>
            <p:ph type="sldNum" sz="quarter" idx="10"/>
          </p:nvPr>
        </p:nvSpPr>
        <p:spPr/>
        <p:txBody>
          <a:bodyPr/>
          <a:lstStyle/>
          <a:p>
            <a:fld id="{E9253442-943D-4380-AF32-A52D2CA1234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pPr>
            <a:r>
              <a:rPr lang="en-US"/>
              <a:t>AMR,</a:t>
            </a:r>
            <a:r>
              <a:rPr lang="en-US" baseline="0"/>
              <a:t> Sp ‘11</a:t>
            </a:r>
            <a:r>
              <a:rPr lang="en-US"/>
              <a:t> Lecture #30. </a:t>
            </a:r>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Set for 2001. </a:t>
            </a:r>
          </a:p>
        </p:txBody>
      </p:sp>
      <p:sp>
        <p:nvSpPr>
          <p:cNvPr id="4" name="Slide Number Placeholder 3"/>
          <p:cNvSpPr>
            <a:spLocks noGrp="1"/>
          </p:cNvSpPr>
          <p:nvPr>
            <p:ph type="sldNum" sz="quarter" idx="10"/>
          </p:nvPr>
        </p:nvSpPr>
        <p:spPr/>
        <p:txBody>
          <a:bodyPr/>
          <a:lstStyle/>
          <a:p>
            <a:fld id="{E9253442-943D-4380-AF32-A52D2CA1234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pPr>
            <a:r>
              <a:rPr lang="en-US"/>
              <a:t>AMR,</a:t>
            </a:r>
            <a:r>
              <a:rPr lang="en-US" baseline="0"/>
              <a:t> Sp ‘11</a:t>
            </a:r>
            <a:r>
              <a:rPr lang="en-US"/>
              <a:t> Lecture #30 </a:t>
            </a:r>
          </a:p>
          <a:p>
            <a:pPr defTabSz="966612" eaLnBrk="1" fontAlgn="auto" hangingPunct="1">
              <a:spcBef>
                <a:spcPts val="0"/>
              </a:spcBef>
              <a:spcAft>
                <a:spcPts val="0"/>
              </a:spcAft>
            </a:pPr>
            <a:r>
              <a:rPr lang="en-US"/>
              <a:t>[88], 18</a:t>
            </a:r>
          </a:p>
          <a:p>
            <a:pPr defTabSz="966612" eaLnBrk="1" fontAlgn="auto" hangingPunct="1">
              <a:spcBef>
                <a:spcPts val="0"/>
              </a:spcBef>
              <a:spcAft>
                <a:spcPts val="0"/>
              </a:spcAft>
            </a:pPr>
            <a:endParaRPr lang="en-US"/>
          </a:p>
          <a:p>
            <a:pPr defTabSz="966612" eaLnBrk="1" fontAlgn="auto" hangingPunct="1">
              <a:spcBef>
                <a:spcPts val="0"/>
              </a:spcBef>
              <a:spcAft>
                <a:spcPts val="0"/>
              </a:spcAft>
            </a:pPr>
            <a:r>
              <a:rPr lang="en-US"/>
              <a:t>This took</a:t>
            </a:r>
            <a:r>
              <a:rPr lang="en-US" baseline="0"/>
              <a:t> a good minute, and I saw quite a few people having to remember/rethink/practice this right hand rule. Worth doing. </a:t>
            </a:r>
            <a:endParaRPr lang="en-US"/>
          </a:p>
          <a:p>
            <a:endParaRPr lang="en-US" dirty="0"/>
          </a:p>
        </p:txBody>
      </p:sp>
      <p:sp>
        <p:nvSpPr>
          <p:cNvPr id="4" name="Slide Number Placeholder 3"/>
          <p:cNvSpPr>
            <a:spLocks noGrp="1"/>
          </p:cNvSpPr>
          <p:nvPr>
            <p:ph type="sldNum" sz="quarter" idx="10"/>
          </p:nvPr>
        </p:nvSpPr>
        <p:spPr/>
        <p:txBody>
          <a:bodyPr/>
          <a:lstStyle/>
          <a:p>
            <a:fld id="{E9253442-943D-4380-AF32-A52D2CA12346}"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pPr>
            <a:r>
              <a:rPr lang="en-US"/>
              <a:t>AMR,</a:t>
            </a:r>
            <a:r>
              <a:rPr lang="en-US" baseline="0"/>
              <a:t> Sp ‘11</a:t>
            </a:r>
            <a:r>
              <a:rPr lang="en-US"/>
              <a:t> Lecture #30 </a:t>
            </a:r>
          </a:p>
          <a:p>
            <a:r>
              <a:rPr lang="en-US"/>
              <a:t>20, [73], 5, 2</a:t>
            </a:r>
          </a:p>
          <a:p>
            <a:endParaRPr lang="en-US"/>
          </a:p>
          <a:p>
            <a:r>
              <a:rPr lang="en-US"/>
              <a:t>Students</a:t>
            </a:r>
            <a:r>
              <a:rPr lang="en-US" baseline="0"/>
              <a:t> argued that Coriolis is proportional to v, and Centrifugal is not, so small v should make Coriolis vanish. This is largely true and what we were after (although with some caveats. E.g. “slowly” compared to what? The scale is generically “Omega * r”. If e.g. r=0, then centrifugal vanishes, but coriolis need not, so it’s not universally B. Angles can also enter in the cross product.  (So technically, D is probably correct here!) </a:t>
            </a:r>
            <a:endParaRPr lang="en-US"/>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pPr>
            <a:r>
              <a:rPr lang="en-US"/>
              <a:t>AMR,</a:t>
            </a:r>
            <a:r>
              <a:rPr lang="en-US" baseline="0"/>
              <a:t> Sp ‘11</a:t>
            </a:r>
            <a:r>
              <a:rPr lang="en-US"/>
              <a:t> Lecture #30 </a:t>
            </a:r>
          </a:p>
          <a:p>
            <a:r>
              <a:rPr lang="en-US"/>
              <a:t>2, [81], 12, 2, 2</a:t>
            </a:r>
          </a:p>
          <a:p>
            <a:endParaRPr lang="en-US"/>
          </a:p>
          <a:p>
            <a:r>
              <a:rPr lang="en-US"/>
              <a:t>They again needed a minute. Some</a:t>
            </a:r>
            <a:r>
              <a:rPr lang="en-US" baseline="0"/>
              <a:t> were using the right hand rule (twice!) and others were just arguing from their physical understanding. Both are fine, it was a good chance to *match* those two things, and give them more practice with RHR. One student was asking about difference between centripetal and centrifugal forces here, this is still novel for them. </a:t>
            </a:r>
          </a:p>
          <a:p>
            <a:endParaRPr lang="en-US" baseline="0"/>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From A. Marino</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#30 </a:t>
            </a:r>
          </a:p>
          <a:p>
            <a:r>
              <a:rPr lang="en-US"/>
              <a:t>20, [73],</a:t>
            </a:r>
            <a:r>
              <a:rPr lang="en-US" baseline="0"/>
              <a:t> 5, 2, 0</a:t>
            </a:r>
          </a:p>
          <a:p>
            <a:endParaRPr lang="en-US" baseline="0"/>
          </a:p>
          <a:p>
            <a:r>
              <a:rPr lang="en-US" baseline="0"/>
              <a:t>This one took several minutes. The cross product is a little trickier (the formula is still on the board), and students near me were struggling with connecting “into the page in the figure” to “East”! Well worthwhile. And, leads in to discussion of weather patterns (and anecdote, perhaps apocryphal, about WWI Bri</a:t>
            </a:r>
            <a:endParaRPr lang="en-US"/>
          </a:p>
          <a:p>
            <a:pPr defTabSz="966612" eaLnBrk="1" fontAlgn="auto" hangingPunct="1">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From A. Marino (no</a:t>
            </a:r>
            <a:r>
              <a:rPr lang="en-US" baseline="0"/>
              <a:t> time to use) </a:t>
            </a:r>
            <a:endParaRPr lang="en-US"/>
          </a:p>
          <a:p>
            <a:pPr defTabSz="966612" eaLnBrk="1" fontAlgn="auto" hangingPunct="1">
              <a:spcBef>
                <a:spcPts val="0"/>
              </a:spcBef>
              <a:spcAft>
                <a:spcPts val="0"/>
              </a:spcAft>
            </a:pPr>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#30 </a:t>
            </a:r>
          </a:p>
          <a:p>
            <a:r>
              <a:rPr lang="en-US" baseline="0"/>
              <a:t>0, 0, 5, [95]</a:t>
            </a:r>
          </a:p>
          <a:p>
            <a:endParaRPr lang="en-US" baseline="0"/>
          </a:p>
          <a:p>
            <a:r>
              <a:rPr lang="en-US" baseline="0"/>
              <a:t>Quicker. Still seemed worth doing. And, leads in to discussion of weather patterns (and anecdote, perhaps apocryphal, about WWI Briitish gunners missing the Germans because they were using their calibrations from the northern hemisphere!) </a:t>
            </a:r>
            <a:endParaRPr lang="en-US"/>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had an animation of this (it doesn’t work great, might be worth looking for, or generating, a better one). Came from Wikipedia, </a:t>
            </a:r>
          </a:p>
          <a:p>
            <a:r>
              <a:rPr lang="en-US" baseline="0"/>
              <a:t>17_Corioliskraftanimation.gif</a:t>
            </a:r>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This was the slide used, see next one for clarification</a:t>
            </a:r>
          </a:p>
        </p:txBody>
      </p:sp>
      <p:sp>
        <p:nvSpPr>
          <p:cNvPr id="4" name="Slide Number Placeholder 3"/>
          <p:cNvSpPr>
            <a:spLocks noGrp="1"/>
          </p:cNvSpPr>
          <p:nvPr>
            <p:ph type="sldNum" sz="quarter" idx="10"/>
          </p:nvPr>
        </p:nvSpPr>
        <p:spPr/>
        <p:txBody>
          <a:bodyPr/>
          <a:lstStyle/>
          <a:p>
            <a:fld id="{E9253442-943D-4380-AF32-A52D2CA1234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To go along</a:t>
            </a:r>
            <a:r>
              <a:rPr lang="en-US" baseline="0"/>
              <a:t> with the longer version of the Maine Tutorial (we didn’t do this, but A. Marino did)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From A. Marino</a:t>
            </a:r>
          </a:p>
          <a:p>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From A. Marino</a:t>
            </a:r>
          </a:p>
          <a:p>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From A. Marino</a:t>
            </a:r>
          </a:p>
          <a:p>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#29. </a:t>
            </a:r>
          </a:p>
          <a:p>
            <a:r>
              <a:rPr lang="en-US"/>
              <a:t>Almost unanimous</a:t>
            </a:r>
            <a:r>
              <a:rPr lang="en-US" baseline="0"/>
              <a:t> for b. </a:t>
            </a:r>
          </a:p>
          <a:p>
            <a:r>
              <a:rPr lang="en-US" baseline="0"/>
              <a:t/>
            </a:r>
            <a:br>
              <a:rPr lang="en-US" baseline="0"/>
            </a:br>
            <a:r>
              <a:rPr lang="en-US" baseline="0"/>
              <a:t>Student next to me is very strong, and his response was “I”m sure it’s C, I’ve seen this before” (!) So, might be worth thinking carefully about what the conversation you want students to have around this question. </a:t>
            </a:r>
          </a:p>
          <a:p>
            <a:endParaRPr lang="en-US" baseline="0"/>
          </a:p>
          <a:p>
            <a:r>
              <a:rPr lang="en-US" baseline="0"/>
              <a:t>When asked for reasoning, one student replied “In a, the ball accelerates down towards the floor at g. In b, the floor accelerates up towards the ball at g. Same thing”. </a:t>
            </a:r>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#29. </a:t>
            </a:r>
          </a:p>
          <a:p>
            <a:r>
              <a:rPr lang="en-US"/>
              <a:t>Nearly unaminous for correct answer. This was the original version</a:t>
            </a:r>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#29. </a:t>
            </a:r>
          </a:p>
          <a:p>
            <a:r>
              <a:rPr lang="en-US"/>
              <a:t>Nearly unaminous for correct answer. </a:t>
            </a:r>
          </a:p>
          <a:p>
            <a:r>
              <a:rPr lang="en-US"/>
              <a:t>I changed the wording (and added the red text) to try to clarify ambiguities</a:t>
            </a:r>
            <a:r>
              <a:rPr lang="en-US" baseline="0"/>
              <a:t> in our version. </a:t>
            </a:r>
            <a:endParaRPr lang="en-US"/>
          </a:p>
          <a:p>
            <a:endParaRPr lang="en-US"/>
          </a:p>
          <a:p>
            <a:r>
              <a:rPr lang="en-US"/>
              <a:t>Several students (the best in the class)</a:t>
            </a:r>
            <a:r>
              <a:rPr lang="en-US" baseline="0"/>
              <a:t> pointed out correctly that the picture as shown (without the red text and with different text) was ambiguous. In what FRAME is the ball’s initial velocity vertical? If it’s in the lab frame (the SAME frame as the velocity v arrow is shown!!) then the answer is C. </a:t>
            </a:r>
          </a:p>
          <a:p>
            <a:endParaRPr lang="en-US" baseline="0"/>
          </a:p>
          <a:p>
            <a:r>
              <a:rPr lang="en-US" baseline="0"/>
              <a:t>Also, I changed “in the air” to get rid of the temptation to worry about air friction. </a:t>
            </a:r>
          </a:p>
          <a:p>
            <a:endParaRPr lang="en-US" baseline="0"/>
          </a:p>
          <a:p>
            <a:r>
              <a:rPr lang="en-US" baseline="0"/>
              <a:t>There wasn’t much discussion, students pretty much all know this (or at least, know what they’re supposed to say). Not sure how to make this more interesting/challenging, might be worth thinking about. </a:t>
            </a:r>
            <a:endParaRPr lang="en-US"/>
          </a:p>
          <a:p>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#29. </a:t>
            </a:r>
          </a:p>
          <a:p>
            <a:r>
              <a:rPr lang="en-US"/>
              <a:t>Vote was nearly 40/60 split for B and C. But they were confused by the wording,</a:t>
            </a:r>
            <a:r>
              <a:rPr lang="en-US" baseline="0"/>
              <a:t> they thought that the F(string) was “released” (i.e. turned to zero) at the time of launch, in which case it’s the same as the previous one. </a:t>
            </a:r>
          </a:p>
          <a:p>
            <a:r>
              <a:rPr lang="en-US" baseline="0"/>
              <a:t>After clarifying, it went to nearly unaminous for C. </a:t>
            </a:r>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#29. </a:t>
            </a:r>
          </a:p>
          <a:p>
            <a:r>
              <a:rPr lang="en-US"/>
              <a:t>Here’s an attempt at rewording it. But,  I don’t think students will have any difficulty</a:t>
            </a:r>
            <a:r>
              <a:rPr lang="en-US" baseline="0"/>
              <a:t> with this. </a:t>
            </a:r>
          </a:p>
          <a:p>
            <a:endParaRPr lang="en-US" baseline="0"/>
          </a:p>
          <a:p>
            <a:r>
              <a:rPr lang="en-US" baseline="0"/>
              <a:t>Again, might think about how to make it more challenging. See next slide. </a:t>
            </a:r>
            <a:endParaRPr lang="en-US"/>
          </a:p>
        </p:txBody>
      </p:sp>
      <p:sp>
        <p:nvSpPr>
          <p:cNvPr id="4" name="Slide Number Placeholder 3"/>
          <p:cNvSpPr>
            <a:spLocks noGrp="1"/>
          </p:cNvSpPr>
          <p:nvPr>
            <p:ph type="sldNum" sz="quarter" idx="10"/>
          </p:nvPr>
        </p:nvSpPr>
        <p:spPr/>
        <p:txBody>
          <a:bodyPr/>
          <a:lstStyle/>
          <a:p>
            <a:fld id="{E9253442-943D-4380-AF32-A52D2CA1234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a:t>AMR,</a:t>
            </a:r>
            <a:r>
              <a:rPr lang="en-US" baseline="0"/>
              <a:t> Sp ‘11</a:t>
            </a:r>
            <a:r>
              <a:rPr lang="en-US"/>
              <a:t> Lecture #29. </a:t>
            </a:r>
          </a:p>
          <a:p>
            <a:r>
              <a:rPr lang="en-US"/>
              <a:t>Here’s an attempt at rewording it. I don’t think students will have any difficulty</a:t>
            </a:r>
            <a:r>
              <a:rPr lang="en-US" baseline="0"/>
              <a:t> with this. Again, might think about how to make it more challenging. Perhaps have them think about the PATH TAKEN by the ball, as observed from inside the cart. (Straight up and down? Diagonal straight line to right, or to left/? Parabolic arcing to the left? To the right? Something entirely different? </a:t>
            </a:r>
            <a:r>
              <a:rPr lang="en-US"/>
              <a:t> </a:t>
            </a:r>
          </a:p>
        </p:txBody>
      </p:sp>
      <p:sp>
        <p:nvSpPr>
          <p:cNvPr id="4" name="Slide Number Placeholder 3"/>
          <p:cNvSpPr>
            <a:spLocks noGrp="1"/>
          </p:cNvSpPr>
          <p:nvPr>
            <p:ph type="sldNum" sz="quarter" idx="10"/>
          </p:nvPr>
        </p:nvSpPr>
        <p:spPr/>
        <p:txBody>
          <a:bodyPr/>
          <a:lstStyle/>
          <a:p>
            <a:fld id="{E9253442-943D-4380-AF32-A52D2CA1234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From A. Marino</a:t>
            </a:r>
          </a:p>
          <a:p>
            <a:r>
              <a:rPr lang="en-US"/>
              <a:t>See</a:t>
            </a:r>
          </a:p>
          <a:p>
            <a:r>
              <a:rPr lang="en-US"/>
              <a:t>http://www.youtube.com/watch_popup?v=XXpURFYgR2E&amp;vq=medium%23t=38</a:t>
            </a:r>
          </a:p>
          <a:p>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pPr>
                <a:defRPr/>
              </a:pPr>
              <a:t>‹#›</a:t>
            </a:fld>
            <a:endParaRPr lang="en-US"/>
          </a:p>
        </p:txBody>
      </p:sp>
      <p:sp>
        <p:nvSpPr>
          <p:cNvPr id="7" name="TextBox 6"/>
          <p:cNvSpPr txBox="1"/>
          <p:nvPr userDrawn="1"/>
        </p:nvSpPr>
        <p:spPr>
          <a:xfrm>
            <a:off x="8144935" y="6265333"/>
            <a:ext cx="440266" cy="276999"/>
          </a:xfrm>
          <a:prstGeom prst="rect">
            <a:avLst/>
          </a:prstGeom>
          <a:noFill/>
        </p:spPr>
        <p:txBody>
          <a:bodyPr wrap="square" rtlCol="0">
            <a:spAutoFit/>
          </a:bodyPr>
          <a:lstStyle/>
          <a:p>
            <a:r>
              <a:rPr lang="en-US" sz="1200"/>
              <a:t>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en.wikipedia.org/wiki/Low_pressure_area" TargetMode="External"/><Relationship Id="rId5" Type="http://schemas.openxmlformats.org/officeDocument/2006/relationships/hyperlink" Target="http://en.wikipedia.org/wiki/Iceland" TargetMode="External"/><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Non Inertial Reference Frames</a:t>
            </a:r>
            <a:endParaRPr lang="en-US" dirty="0"/>
          </a:p>
        </p:txBody>
      </p:sp>
      <p:sp>
        <p:nvSpPr>
          <p:cNvPr id="5" name="TextBox 4"/>
          <p:cNvSpPr txBox="1"/>
          <p:nvPr/>
        </p:nvSpPr>
        <p:spPr>
          <a:xfrm>
            <a:off x="0" y="1981200"/>
            <a:ext cx="5257800" cy="3539430"/>
          </a:xfrm>
          <a:prstGeom prst="rect">
            <a:avLst/>
          </a:prstGeom>
          <a:noFill/>
        </p:spPr>
        <p:txBody>
          <a:bodyPr wrap="square" rtlCol="0">
            <a:spAutoFit/>
          </a:bodyPr>
          <a:lstStyle/>
          <a:p>
            <a:pPr marL="342900" indent="-342900">
              <a:buAutoNum type="arabicPeriod"/>
            </a:pPr>
            <a:r>
              <a:rPr lang="en-US" sz="3200" dirty="0" smtClean="0"/>
              <a:t>  Linear Acceleration:</a:t>
            </a:r>
          </a:p>
          <a:p>
            <a:pPr marL="342900" indent="-342900"/>
            <a:r>
              <a:rPr lang="en-US" sz="3200" dirty="0"/>
              <a:t> </a:t>
            </a:r>
            <a:r>
              <a:rPr lang="en-US" sz="3200" dirty="0" smtClean="0"/>
              <a:t>           Today</a:t>
            </a:r>
          </a:p>
          <a:p>
            <a:pPr marL="342900" indent="-342900"/>
            <a:endParaRPr lang="en-US" sz="3200" dirty="0" smtClean="0"/>
          </a:p>
          <a:p>
            <a:pPr marL="514350" indent="-514350">
              <a:buAutoNum type="arabicPeriod" startAt="2"/>
            </a:pPr>
            <a:r>
              <a:rPr lang="en-US" sz="3200" dirty="0" smtClean="0"/>
              <a:t>Rotating Frame:  Thursday</a:t>
            </a:r>
          </a:p>
          <a:p>
            <a:pPr marL="514350" indent="-514350"/>
            <a:endParaRPr lang="en-US" sz="3200" dirty="0" smtClean="0"/>
          </a:p>
          <a:p>
            <a:pPr marL="800100" lvl="1" indent="-342900">
              <a:buFont typeface="Arial" pitchFamily="34" charset="0"/>
              <a:buChar char="•"/>
            </a:pPr>
            <a:r>
              <a:rPr lang="en-US" sz="3200" dirty="0" smtClean="0"/>
              <a:t> Centrifugal Force</a:t>
            </a:r>
          </a:p>
          <a:p>
            <a:pPr marL="800100" lvl="1" indent="-342900">
              <a:buFont typeface="Arial" pitchFamily="34" charset="0"/>
              <a:buChar char="•"/>
            </a:pPr>
            <a:r>
              <a:rPr lang="en-US" sz="3200" dirty="0" smtClean="0"/>
              <a:t> </a:t>
            </a:r>
            <a:r>
              <a:rPr lang="en-US" sz="3200" dirty="0" err="1" smtClean="0"/>
              <a:t>Coriolis</a:t>
            </a:r>
            <a:r>
              <a:rPr lang="en-US" sz="3200" dirty="0" smtClean="0"/>
              <a:t> Force</a:t>
            </a:r>
            <a:endParaRPr lang="en-US" sz="3200" dirty="0"/>
          </a:p>
        </p:txBody>
      </p:sp>
      <p:pic>
        <p:nvPicPr>
          <p:cNvPr id="3075" name="Picture 3"/>
          <p:cNvPicPr>
            <a:picLocks noChangeAspect="1" noChangeArrowheads="1"/>
          </p:cNvPicPr>
          <p:nvPr/>
        </p:nvPicPr>
        <p:blipFill>
          <a:blip r:embed="rId3" cstate="print"/>
          <a:srcRect/>
          <a:stretch>
            <a:fillRect/>
          </a:stretch>
        </p:blipFill>
        <p:spPr bwMode="auto">
          <a:xfrm>
            <a:off x="5029200" y="1066800"/>
            <a:ext cx="3733800" cy="5597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342389"/>
            <a:ext cx="8229600" cy="1143000"/>
          </a:xfrm>
        </p:spPr>
        <p:txBody>
          <a:bodyPr/>
          <a:lstStyle/>
          <a:p>
            <a:pPr algn="l"/>
            <a:r>
              <a:rPr lang="en-US" sz="2800" smtClean="0"/>
              <a:t>Now consider a helium balloon inside a car that is accelerating in the forward direction.  In the frame of the car, which describes the tilt of the balloon?</a:t>
            </a:r>
            <a:endParaRPr lang="en-US" sz="2800"/>
          </a:p>
        </p:txBody>
      </p:sp>
      <p:sp>
        <p:nvSpPr>
          <p:cNvPr id="4" name="Slide Number Placeholder 3"/>
          <p:cNvSpPr>
            <a:spLocks noGrp="1"/>
          </p:cNvSpPr>
          <p:nvPr>
            <p:ph type="sldNum" sz="quarter" idx="12"/>
          </p:nvPr>
        </p:nvSpPr>
        <p:spPr>
          <a:xfrm>
            <a:off x="6536267" y="6245225"/>
            <a:ext cx="2133600" cy="476250"/>
          </a:xfrm>
        </p:spPr>
        <p:txBody>
          <a:bodyPr/>
          <a:lstStyle/>
          <a:p>
            <a:pPr>
              <a:defRPr/>
            </a:pPr>
            <a:fld id="{2CDA4356-3262-7F4F-A812-4F4F75BEC4B3}" type="slidenum">
              <a:rPr lang="en-US"/>
              <a:pPr>
                <a:defRPr/>
              </a:pPr>
              <a:t>10</a:t>
            </a:fld>
            <a:endParaRPr lang="en-US"/>
          </a:p>
        </p:txBody>
      </p:sp>
      <p:pic>
        <p:nvPicPr>
          <p:cNvPr id="5" name="Picture 4"/>
          <p:cNvPicPr>
            <a:picLocks noChangeAspect="1"/>
          </p:cNvPicPr>
          <p:nvPr/>
        </p:nvPicPr>
        <p:blipFill>
          <a:blip r:embed="rId3"/>
          <a:stretch>
            <a:fillRect/>
          </a:stretch>
        </p:blipFill>
        <p:spPr>
          <a:xfrm>
            <a:off x="2565400" y="1778021"/>
            <a:ext cx="3708400" cy="4013200"/>
          </a:xfrm>
          <a:prstGeom prst="rect">
            <a:avLst/>
          </a:prstGeom>
        </p:spPr>
      </p:pic>
      <p:cxnSp>
        <p:nvCxnSpPr>
          <p:cNvPr id="7" name="Straight Arrow Connector 6"/>
          <p:cNvCxnSpPr/>
          <p:nvPr/>
        </p:nvCxnSpPr>
        <p:spPr bwMode="auto">
          <a:xfrm>
            <a:off x="6874933" y="3166533"/>
            <a:ext cx="1794934" cy="1588"/>
          </a:xfrm>
          <a:prstGeom prst="straightConnector1">
            <a:avLst/>
          </a:prstGeom>
          <a:noFill/>
          <a:ln w="12700" cap="flat" cmpd="sng" algn="ctr">
            <a:solidFill>
              <a:schemeClr val="tx1"/>
            </a:solidFill>
            <a:prstDash val="solid"/>
            <a:round/>
            <a:headEnd type="none" w="med" len="med"/>
            <a:tailEnd type="arrow"/>
          </a:ln>
          <a:effectLst/>
        </p:spPr>
      </p:cxnSp>
      <p:sp>
        <p:nvSpPr>
          <p:cNvPr id="8" name="TextBox 7"/>
          <p:cNvSpPr txBox="1"/>
          <p:nvPr/>
        </p:nvSpPr>
        <p:spPr>
          <a:xfrm>
            <a:off x="6959600" y="2641600"/>
            <a:ext cx="1501558" cy="523220"/>
          </a:xfrm>
          <a:prstGeom prst="rect">
            <a:avLst/>
          </a:prstGeom>
          <a:noFill/>
        </p:spPr>
        <p:txBody>
          <a:bodyPr wrap="none" rtlCol="0">
            <a:spAutoFit/>
          </a:bodyPr>
          <a:lstStyle/>
          <a:p>
            <a:r>
              <a:rPr lang="en-US" sz="2800"/>
              <a:t>Forward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Non Inertial Reference Frames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2"/>
          <p:cNvSpPr txBox="1"/>
          <p:nvPr/>
        </p:nvSpPr>
        <p:spPr>
          <a:xfrm>
            <a:off x="0" y="1981200"/>
            <a:ext cx="5257800" cy="3539430"/>
          </a:xfrm>
          <a:prstGeom prst="rect">
            <a:avLst/>
          </a:prstGeom>
          <a:noFill/>
        </p:spPr>
        <p:txBody>
          <a:bodyPr wrap="square" rtlCol="0">
            <a:spAutoFit/>
          </a:bodyPr>
          <a:lstStyle/>
          <a:p>
            <a:pPr marL="342900" indent="-342900">
              <a:buAutoNum type="arabicPeriod"/>
            </a:pPr>
            <a:r>
              <a:rPr lang="en-US" sz="3200" dirty="0" smtClean="0"/>
              <a:t>  Linear Acceleration:</a:t>
            </a:r>
          </a:p>
          <a:p>
            <a:pPr marL="342900" indent="-342900"/>
            <a:r>
              <a:rPr lang="en-US" sz="3200" dirty="0"/>
              <a:t> </a:t>
            </a:r>
            <a:r>
              <a:rPr lang="en-US" sz="3200" dirty="0" smtClean="0"/>
              <a:t>           Tuesday</a:t>
            </a:r>
          </a:p>
          <a:p>
            <a:pPr marL="342900" indent="-342900"/>
            <a:endParaRPr lang="en-US" sz="3200" dirty="0" smtClean="0"/>
          </a:p>
          <a:p>
            <a:pPr marL="514350" indent="-514350">
              <a:buAutoNum type="arabicPeriod" startAt="2"/>
            </a:pPr>
            <a:r>
              <a:rPr lang="en-US" sz="3200" dirty="0" smtClean="0"/>
              <a:t>Rotating Frame:  Today</a:t>
            </a:r>
          </a:p>
          <a:p>
            <a:pPr marL="514350" indent="-514350"/>
            <a:endParaRPr lang="en-US" sz="3200" dirty="0" smtClean="0"/>
          </a:p>
          <a:p>
            <a:pPr marL="800100" lvl="1" indent="-342900">
              <a:buFont typeface="Arial" pitchFamily="34" charset="0"/>
              <a:buChar char="•"/>
            </a:pPr>
            <a:r>
              <a:rPr lang="en-US" sz="3200" dirty="0" smtClean="0"/>
              <a:t> Centrifugal Force</a:t>
            </a:r>
          </a:p>
          <a:p>
            <a:pPr marL="800100" lvl="1" indent="-342900">
              <a:buFont typeface="Arial" pitchFamily="34" charset="0"/>
              <a:buChar char="•"/>
            </a:pPr>
            <a:r>
              <a:rPr lang="en-US" sz="3200" dirty="0" smtClean="0"/>
              <a:t> </a:t>
            </a:r>
            <a:r>
              <a:rPr lang="en-US" sz="3200" dirty="0" err="1" smtClean="0"/>
              <a:t>Coriolis</a:t>
            </a:r>
            <a:r>
              <a:rPr lang="en-US" sz="3200" dirty="0" smtClean="0"/>
              <a:t> Force</a:t>
            </a:r>
            <a:endParaRPr lang="en-US" sz="3200" dirty="0"/>
          </a:p>
        </p:txBody>
      </p:sp>
      <p:pic>
        <p:nvPicPr>
          <p:cNvPr id="4" name="Picture 3"/>
          <p:cNvPicPr>
            <a:picLocks noChangeAspect="1" noChangeArrowheads="1"/>
          </p:cNvPicPr>
          <p:nvPr/>
        </p:nvPicPr>
        <p:blipFill>
          <a:blip r:embed="rId3" cstate="print"/>
          <a:srcRect/>
          <a:stretch>
            <a:fillRect/>
          </a:stretch>
        </p:blipFill>
        <p:spPr bwMode="auto">
          <a:xfrm>
            <a:off x="5029200" y="1066800"/>
            <a:ext cx="3733800" cy="559796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381000" y="1600200"/>
            <a:ext cx="4238625" cy="4762500"/>
          </a:xfrm>
          <a:prstGeom prst="rect">
            <a:avLst/>
          </a:prstGeom>
          <a:noFill/>
          <a:ln w="9525">
            <a:noFill/>
            <a:miter lim="800000"/>
            <a:headEnd/>
            <a:tailEnd/>
          </a:ln>
        </p:spPr>
      </p:pic>
      <p:sp>
        <p:nvSpPr>
          <p:cNvPr id="3" name="Rectangle 2"/>
          <p:cNvSpPr/>
          <p:nvPr/>
        </p:nvSpPr>
        <p:spPr>
          <a:xfrm>
            <a:off x="0" y="1066800"/>
            <a:ext cx="5334000" cy="369332"/>
          </a:xfrm>
          <a:prstGeom prst="rect">
            <a:avLst/>
          </a:prstGeom>
        </p:spPr>
        <p:txBody>
          <a:bodyPr wrap="square">
            <a:spAutoFit/>
          </a:bodyPr>
          <a:lstStyle/>
          <a:p>
            <a:r>
              <a:rPr lang="en-US" dirty="0" smtClean="0"/>
              <a:t>http://www.youtube.com/watch?v=TqHjZZCCkxg </a:t>
            </a:r>
            <a:endParaRPr lang="en-US" dirty="0"/>
          </a:p>
        </p:txBody>
      </p:sp>
      <p:sp>
        <p:nvSpPr>
          <p:cNvPr id="4" name="TextBox 3"/>
          <p:cNvSpPr txBox="1"/>
          <p:nvPr/>
        </p:nvSpPr>
        <p:spPr>
          <a:xfrm>
            <a:off x="838200" y="457200"/>
            <a:ext cx="3048000" cy="584775"/>
          </a:xfrm>
          <a:prstGeom prst="rect">
            <a:avLst/>
          </a:prstGeom>
          <a:noFill/>
        </p:spPr>
        <p:txBody>
          <a:bodyPr wrap="square" rtlCol="0">
            <a:spAutoFit/>
          </a:bodyPr>
          <a:lstStyle/>
          <a:p>
            <a:r>
              <a:rPr lang="en-US" sz="3200" dirty="0" smtClean="0">
                <a:solidFill>
                  <a:srgbClr val="FF0000"/>
                </a:solidFill>
              </a:rPr>
              <a:t>Centrifuge Set</a:t>
            </a:r>
            <a:endParaRPr lang="en-US" sz="3200" dirty="0">
              <a:solidFill>
                <a:srgbClr val="FF0000"/>
              </a:solidFill>
            </a:endParaRPr>
          </a:p>
        </p:txBody>
      </p:sp>
      <p:pic>
        <p:nvPicPr>
          <p:cNvPr id="25604" name="Picture 4"/>
          <p:cNvPicPr>
            <a:picLocks noChangeAspect="1" noChangeArrowheads="1"/>
          </p:cNvPicPr>
          <p:nvPr/>
        </p:nvPicPr>
        <p:blipFill>
          <a:blip r:embed="rId4" cstate="print"/>
          <a:srcRect/>
          <a:stretch>
            <a:fillRect/>
          </a:stretch>
        </p:blipFill>
        <p:spPr bwMode="auto">
          <a:xfrm>
            <a:off x="4953000" y="1676400"/>
            <a:ext cx="3688080" cy="4724400"/>
          </a:xfrm>
          <a:prstGeom prst="rect">
            <a:avLst/>
          </a:prstGeom>
          <a:noFill/>
          <a:ln w="9525">
            <a:noFill/>
            <a:miter lim="800000"/>
            <a:headEnd/>
            <a:tailEnd/>
          </a:ln>
        </p:spPr>
      </p:pic>
      <p:sp>
        <p:nvSpPr>
          <p:cNvPr id="7" name="TextBox 6"/>
          <p:cNvSpPr txBox="1"/>
          <p:nvPr/>
        </p:nvSpPr>
        <p:spPr>
          <a:xfrm>
            <a:off x="5181600" y="533400"/>
            <a:ext cx="3048000" cy="584775"/>
          </a:xfrm>
          <a:prstGeom prst="rect">
            <a:avLst/>
          </a:prstGeom>
          <a:noFill/>
        </p:spPr>
        <p:txBody>
          <a:bodyPr wrap="square" rtlCol="0">
            <a:spAutoFit/>
          </a:bodyPr>
          <a:lstStyle/>
          <a:p>
            <a:r>
              <a:rPr lang="en-US" sz="3200" dirty="0" err="1" smtClean="0">
                <a:solidFill>
                  <a:srgbClr val="FF0000"/>
                </a:solidFill>
              </a:rPr>
              <a:t>Coriolis</a:t>
            </a:r>
            <a:r>
              <a:rPr lang="en-US" sz="3200" dirty="0" smtClean="0">
                <a:solidFill>
                  <a:srgbClr val="FF0000"/>
                </a:solidFill>
              </a:rPr>
              <a:t> Effect</a:t>
            </a:r>
            <a:endParaRPr lang="en-US" sz="32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CDA4356-3262-7F4F-A812-4F4F75BEC4B3}" type="slidenum">
              <a:rPr lang="en-US"/>
              <a:pPr>
                <a:defRPr/>
              </a:pPr>
              <a:t>13</a:t>
            </a:fld>
            <a:endParaRPr lang="en-US"/>
          </a:p>
        </p:txBody>
      </p:sp>
      <p:pic>
        <p:nvPicPr>
          <p:cNvPr id="5" name="Picture 4"/>
          <p:cNvPicPr>
            <a:picLocks noChangeAspect="1"/>
          </p:cNvPicPr>
          <p:nvPr/>
        </p:nvPicPr>
        <p:blipFill>
          <a:blip r:embed="rId2"/>
          <a:stretch>
            <a:fillRect/>
          </a:stretch>
        </p:blipFill>
        <p:spPr>
          <a:xfrm>
            <a:off x="2257397" y="0"/>
            <a:ext cx="4617535" cy="6868583"/>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457200" y="304800"/>
            <a:ext cx="4790094" cy="584775"/>
          </a:xfrm>
          <a:prstGeom prst="rect">
            <a:avLst/>
          </a:prstGeom>
        </p:spPr>
        <p:txBody>
          <a:bodyPr wrap="none">
            <a:spAutoFit/>
          </a:bodyPr>
          <a:lstStyle/>
          <a:p>
            <a:r>
              <a:rPr lang="en-US" sz="3200" b="1" dirty="0" smtClean="0">
                <a:solidFill>
                  <a:prstClr val="black"/>
                </a:solidFill>
                <a:latin typeface="Comic Sans MS" pitchFamily="66" charset="0"/>
              </a:rPr>
              <a:t>Which one  is correct?</a:t>
            </a:r>
            <a:endParaRPr lang="en-US" dirty="0"/>
          </a:p>
        </p:txBody>
      </p:sp>
      <p:sp>
        <p:nvSpPr>
          <p:cNvPr id="4" name="Rectangle 3"/>
          <p:cNvSpPr/>
          <p:nvPr/>
        </p:nvSpPr>
        <p:spPr>
          <a:xfrm>
            <a:off x="609600" y="2362200"/>
            <a:ext cx="4572000" cy="1077218"/>
          </a:xfrm>
          <a:prstGeom prst="rect">
            <a:avLst/>
          </a:prstGeom>
        </p:spPr>
        <p:txBody>
          <a:bodyPr>
            <a:spAutoFit/>
          </a:bodyPr>
          <a:lstStyle/>
          <a:p>
            <a:r>
              <a:rPr lang="pt-BR" sz="3200" b="1" dirty="0">
                <a:latin typeface="Comic Sans MS" pitchFamily="66" charset="0"/>
              </a:rPr>
              <a:t>A) V= ω Χ r</a:t>
            </a:r>
          </a:p>
          <a:p>
            <a:r>
              <a:rPr lang="pt-BR" sz="3200" b="1" dirty="0">
                <a:latin typeface="Comic Sans MS" pitchFamily="66" charset="0"/>
              </a:rPr>
              <a:t>B) V = r x ω</a:t>
            </a:r>
            <a:endParaRPr lang="en-US" sz="3200" dirty="0">
              <a:latin typeface="Comic Sans MS" pitchFamily="66" charset="0"/>
            </a:endParaRPr>
          </a:p>
        </p:txBody>
      </p:sp>
      <p:pic>
        <p:nvPicPr>
          <p:cNvPr id="5123" name="Picture 3"/>
          <p:cNvPicPr>
            <a:picLocks noChangeAspect="1" noChangeArrowheads="1"/>
          </p:cNvPicPr>
          <p:nvPr/>
        </p:nvPicPr>
        <p:blipFill>
          <a:blip r:embed="rId3" cstate="print"/>
          <a:srcRect/>
          <a:stretch>
            <a:fillRect/>
          </a:stretch>
        </p:blipFill>
        <p:spPr bwMode="auto">
          <a:xfrm>
            <a:off x="4800600" y="1676400"/>
            <a:ext cx="244792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762000"/>
            <a:ext cx="9144000" cy="4524315"/>
          </a:xfrm>
          <a:prstGeom prst="rect">
            <a:avLst/>
          </a:prstGeom>
        </p:spPr>
        <p:txBody>
          <a:bodyPr wrap="square">
            <a:spAutoFit/>
          </a:bodyPr>
          <a:lstStyle/>
          <a:p>
            <a:r>
              <a:rPr lang="en-US" sz="3200" b="1" dirty="0">
                <a:latin typeface="Comic Sans MS" pitchFamily="66" charset="0"/>
              </a:rPr>
              <a:t>Which force is more important for an</a:t>
            </a:r>
          </a:p>
          <a:p>
            <a:r>
              <a:rPr lang="en-US" sz="3200" b="1" dirty="0">
                <a:latin typeface="Comic Sans MS" pitchFamily="66" charset="0"/>
              </a:rPr>
              <a:t>object that is moving very slowly in a</a:t>
            </a:r>
          </a:p>
          <a:p>
            <a:r>
              <a:rPr lang="en-US" sz="3200" b="1" dirty="0">
                <a:latin typeface="Comic Sans MS" pitchFamily="66" charset="0"/>
              </a:rPr>
              <a:t>rotating frame</a:t>
            </a:r>
            <a:r>
              <a:rPr lang="en-US" sz="3200" b="1" dirty="0" smtClean="0">
                <a:latin typeface="Comic Sans MS" pitchFamily="66" charset="0"/>
              </a:rPr>
              <a:t>?</a:t>
            </a:r>
          </a:p>
          <a:p>
            <a:endParaRPr lang="en-US" sz="3200" b="1" dirty="0">
              <a:latin typeface="Comic Sans MS" pitchFamily="66" charset="0"/>
            </a:endParaRPr>
          </a:p>
          <a:p>
            <a:endParaRPr lang="en-US" sz="3200" b="1" dirty="0">
              <a:latin typeface="Comic Sans MS" pitchFamily="66" charset="0"/>
            </a:endParaRPr>
          </a:p>
          <a:p>
            <a:r>
              <a:rPr lang="en-US" sz="3200" b="1" dirty="0">
                <a:latin typeface="Comic Sans MS" pitchFamily="66" charset="0"/>
              </a:rPr>
              <a:t>A) </a:t>
            </a:r>
            <a:r>
              <a:rPr lang="en-US" sz="3200" b="1" dirty="0" err="1">
                <a:latin typeface="Comic Sans MS" pitchFamily="66" charset="0"/>
              </a:rPr>
              <a:t>Coriolis</a:t>
            </a:r>
            <a:endParaRPr lang="en-US" sz="3200" b="1" dirty="0">
              <a:latin typeface="Comic Sans MS" pitchFamily="66" charset="0"/>
            </a:endParaRPr>
          </a:p>
          <a:p>
            <a:r>
              <a:rPr lang="en-US" sz="3200" b="1" dirty="0">
                <a:latin typeface="Comic Sans MS" pitchFamily="66" charset="0"/>
              </a:rPr>
              <a:t>B) Centrifugal</a:t>
            </a:r>
          </a:p>
          <a:p>
            <a:r>
              <a:rPr lang="en-US" sz="3200" b="1" dirty="0">
                <a:latin typeface="Comic Sans MS" pitchFamily="66" charset="0"/>
              </a:rPr>
              <a:t>C</a:t>
            </a:r>
            <a:r>
              <a:rPr lang="en-US" sz="3200" b="1" dirty="0" smtClean="0">
                <a:latin typeface="Comic Sans MS" pitchFamily="66" charset="0"/>
              </a:rPr>
              <a:t>) Equal</a:t>
            </a:r>
            <a:endParaRPr lang="en-US" sz="3200" b="1" dirty="0">
              <a:latin typeface="Comic Sans MS" pitchFamily="66" charset="0"/>
            </a:endParaRPr>
          </a:p>
          <a:p>
            <a:r>
              <a:rPr lang="en-US" sz="3200" b="1" dirty="0">
                <a:latin typeface="Comic Sans MS" pitchFamily="66" charset="0"/>
              </a:rPr>
              <a:t>D</a:t>
            </a:r>
            <a:r>
              <a:rPr lang="en-US" sz="3200" b="1" dirty="0" smtClean="0">
                <a:latin typeface="Comic Sans MS" pitchFamily="66" charset="0"/>
              </a:rPr>
              <a:t>) Need </a:t>
            </a:r>
            <a:r>
              <a:rPr lang="en-US" sz="3200" b="1" dirty="0">
                <a:latin typeface="Comic Sans MS" pitchFamily="66" charset="0"/>
              </a:rPr>
              <a:t>more info</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81000" y="0"/>
            <a:ext cx="8610600" cy="2062103"/>
          </a:xfrm>
          <a:prstGeom prst="rect">
            <a:avLst/>
          </a:prstGeom>
        </p:spPr>
        <p:txBody>
          <a:bodyPr wrap="square">
            <a:spAutoFit/>
          </a:bodyPr>
          <a:lstStyle/>
          <a:p>
            <a:r>
              <a:rPr lang="en-US" sz="3200" b="1" dirty="0"/>
              <a:t>Consider a person sitting at rest on </a:t>
            </a:r>
            <a:r>
              <a:rPr lang="en-US" sz="3200" b="1" dirty="0" smtClean="0"/>
              <a:t>a Merry-go-round </a:t>
            </a:r>
            <a:r>
              <a:rPr lang="en-US" sz="3200" b="1" dirty="0"/>
              <a:t>that is rotating </a:t>
            </a:r>
            <a:r>
              <a:rPr lang="en-US" sz="3200" b="1" dirty="0" smtClean="0"/>
              <a:t>with constant </a:t>
            </a:r>
            <a:r>
              <a:rPr lang="en-US" sz="3200" b="1" dirty="0"/>
              <a:t>angular velocity. To </a:t>
            </a:r>
            <a:r>
              <a:rPr lang="en-US" sz="3200" b="1" dirty="0" smtClean="0"/>
              <a:t>the  person</a:t>
            </a:r>
            <a:r>
              <a:rPr lang="en-US" sz="3200" b="1" dirty="0"/>
              <a:t>, what is the direction of </a:t>
            </a:r>
            <a:r>
              <a:rPr lang="en-US" sz="3200" b="1" dirty="0" smtClean="0"/>
              <a:t>the  centrifugal </a:t>
            </a:r>
            <a:r>
              <a:rPr lang="en-US" sz="3200" b="1" dirty="0"/>
              <a:t>force?</a:t>
            </a:r>
            <a:endParaRPr lang="en-US" sz="3200" dirty="0"/>
          </a:p>
        </p:txBody>
      </p:sp>
      <p:sp>
        <p:nvSpPr>
          <p:cNvPr id="4" name="Oval 3"/>
          <p:cNvSpPr/>
          <p:nvPr/>
        </p:nvSpPr>
        <p:spPr>
          <a:xfrm>
            <a:off x="2819400" y="3505200"/>
            <a:ext cx="4343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3352800"/>
            <a:ext cx="4343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6324600" y="2819400"/>
            <a:ext cx="762000" cy="1219200"/>
            <a:chOff x="6324600" y="2362200"/>
            <a:chExt cx="762000" cy="1219200"/>
          </a:xfrm>
        </p:grpSpPr>
        <p:sp>
          <p:nvSpPr>
            <p:cNvPr id="11" name="Flowchart: Extract 10"/>
            <p:cNvSpPr/>
            <p:nvPr/>
          </p:nvSpPr>
          <p:spPr>
            <a:xfrm>
              <a:off x="6324600" y="2590800"/>
              <a:ext cx="762000" cy="68580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200" y="2362200"/>
              <a:ext cx="304800" cy="3048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53200" y="3276600"/>
              <a:ext cx="76200" cy="304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3276600"/>
              <a:ext cx="76200" cy="304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p:cNvCxnSpPr/>
          <p:nvPr/>
        </p:nvCxnSpPr>
        <p:spPr>
          <a:xfrm rot="5400000" flipH="1" flipV="1">
            <a:off x="4039394" y="3199606"/>
            <a:ext cx="1828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81600" y="1752600"/>
            <a:ext cx="914400" cy="707886"/>
          </a:xfrm>
          <a:prstGeom prst="rect">
            <a:avLst/>
          </a:prstGeom>
          <a:noFill/>
        </p:spPr>
        <p:txBody>
          <a:bodyPr wrap="square" rtlCol="0">
            <a:spAutoFit/>
          </a:bodyPr>
          <a:lstStyle/>
          <a:p>
            <a:r>
              <a:rPr lang="en-US" sz="4000" dirty="0" smtClean="0">
                <a:latin typeface="Symbol" pitchFamily="18" charset="2"/>
              </a:rPr>
              <a:t>w</a:t>
            </a:r>
            <a:endParaRPr lang="en-US" sz="4000" dirty="0">
              <a:latin typeface="Symbol" pitchFamily="18" charset="2"/>
            </a:endParaRPr>
          </a:p>
        </p:txBody>
      </p:sp>
      <p:sp>
        <p:nvSpPr>
          <p:cNvPr id="29" name="Freeform 28"/>
          <p:cNvSpPr/>
          <p:nvPr/>
        </p:nvSpPr>
        <p:spPr>
          <a:xfrm>
            <a:off x="4419600" y="2514600"/>
            <a:ext cx="1055255" cy="457200"/>
          </a:xfrm>
          <a:custGeom>
            <a:avLst/>
            <a:gdLst>
              <a:gd name="connsiteX0" fmla="*/ 0 w 1533237"/>
              <a:gd name="connsiteY0" fmla="*/ 332509 h 778164"/>
              <a:gd name="connsiteX1" fmla="*/ 692727 w 1533237"/>
              <a:gd name="connsiteY1" fmla="*/ 748146 h 778164"/>
              <a:gd name="connsiteX2" fmla="*/ 1440873 w 1533237"/>
              <a:gd name="connsiteY2" fmla="*/ 512618 h 778164"/>
              <a:gd name="connsiteX3" fmla="*/ 1246909 w 1533237"/>
              <a:gd name="connsiteY3" fmla="*/ 110837 h 778164"/>
              <a:gd name="connsiteX4" fmla="*/ 568037 w 1533237"/>
              <a:gd name="connsiteY4" fmla="*/ 0 h 778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37" h="778164">
                <a:moveTo>
                  <a:pt x="0" y="332509"/>
                </a:moveTo>
                <a:cubicBezTo>
                  <a:pt x="226291" y="525318"/>
                  <a:pt x="452582" y="718128"/>
                  <a:pt x="692727" y="748146"/>
                </a:cubicBezTo>
                <a:cubicBezTo>
                  <a:pt x="932872" y="778164"/>
                  <a:pt x="1348509" y="618836"/>
                  <a:pt x="1440873" y="512618"/>
                </a:cubicBezTo>
                <a:cubicBezTo>
                  <a:pt x="1533237" y="406400"/>
                  <a:pt x="1392382" y="196273"/>
                  <a:pt x="1246909" y="110837"/>
                </a:cubicBezTo>
                <a:cubicBezTo>
                  <a:pt x="1101436" y="25401"/>
                  <a:pt x="834736" y="12700"/>
                  <a:pt x="568037" y="0"/>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ctangle 29"/>
          <p:cNvSpPr/>
          <p:nvPr/>
        </p:nvSpPr>
        <p:spPr>
          <a:xfrm>
            <a:off x="304800" y="5103674"/>
            <a:ext cx="6096000" cy="646331"/>
          </a:xfrm>
          <a:prstGeom prst="rect">
            <a:avLst/>
          </a:prstGeom>
        </p:spPr>
        <p:txBody>
          <a:bodyPr wrap="square">
            <a:spAutoFit/>
          </a:bodyPr>
          <a:lstStyle/>
          <a:p>
            <a:r>
              <a:rPr lang="en-US" sz="3600" b="1" dirty="0" smtClean="0">
                <a:latin typeface="Comic Sans MS" pitchFamily="66" charset="0"/>
              </a:rPr>
              <a:t>A)     B)     C)      D)</a:t>
            </a:r>
            <a:endParaRPr lang="en-US" sz="3600" dirty="0">
              <a:latin typeface="Comic Sans MS" pitchFamily="66" charset="0"/>
            </a:endParaRPr>
          </a:p>
        </p:txBody>
      </p:sp>
      <p:cxnSp>
        <p:nvCxnSpPr>
          <p:cNvPr id="34" name="Straight Arrow Connector 33"/>
          <p:cNvCxnSpPr/>
          <p:nvPr/>
        </p:nvCxnSpPr>
        <p:spPr>
          <a:xfrm rot="5400000" flipH="1" flipV="1">
            <a:off x="6934200" y="2056606"/>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H="1" flipV="1">
            <a:off x="7086600" y="228600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flipV="1">
            <a:off x="6705600" y="2286000"/>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6200000" flipH="1">
            <a:off x="6934994" y="2437606"/>
            <a:ext cx="609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39000" y="1447800"/>
            <a:ext cx="304800" cy="646331"/>
          </a:xfrm>
          <a:prstGeom prst="rect">
            <a:avLst/>
          </a:prstGeom>
          <a:noFill/>
        </p:spPr>
        <p:txBody>
          <a:bodyPr wrap="square" rtlCol="0">
            <a:spAutoFit/>
          </a:bodyPr>
          <a:lstStyle/>
          <a:p>
            <a:r>
              <a:rPr lang="en-US" sz="3600" dirty="0" smtClean="0"/>
              <a:t>A</a:t>
            </a:r>
            <a:endParaRPr lang="en-US" sz="3600" dirty="0"/>
          </a:p>
        </p:txBody>
      </p:sp>
      <p:sp>
        <p:nvSpPr>
          <p:cNvPr id="39" name="TextBox 38"/>
          <p:cNvSpPr txBox="1"/>
          <p:nvPr/>
        </p:nvSpPr>
        <p:spPr>
          <a:xfrm>
            <a:off x="7772400" y="1981200"/>
            <a:ext cx="304800" cy="584775"/>
          </a:xfrm>
          <a:prstGeom prst="rect">
            <a:avLst/>
          </a:prstGeom>
          <a:noFill/>
        </p:spPr>
        <p:txBody>
          <a:bodyPr wrap="square" rtlCol="0">
            <a:spAutoFit/>
          </a:bodyPr>
          <a:lstStyle/>
          <a:p>
            <a:r>
              <a:rPr lang="en-US" sz="3200" dirty="0" smtClean="0"/>
              <a:t>B</a:t>
            </a:r>
            <a:endParaRPr lang="en-US" sz="3200" dirty="0"/>
          </a:p>
        </p:txBody>
      </p:sp>
      <p:sp>
        <p:nvSpPr>
          <p:cNvPr id="40" name="TextBox 39"/>
          <p:cNvSpPr txBox="1"/>
          <p:nvPr/>
        </p:nvSpPr>
        <p:spPr>
          <a:xfrm>
            <a:off x="6400800" y="1905000"/>
            <a:ext cx="304800" cy="584775"/>
          </a:xfrm>
          <a:prstGeom prst="rect">
            <a:avLst/>
          </a:prstGeom>
          <a:noFill/>
        </p:spPr>
        <p:txBody>
          <a:bodyPr wrap="square" rtlCol="0">
            <a:spAutoFit/>
          </a:bodyPr>
          <a:lstStyle/>
          <a:p>
            <a:r>
              <a:rPr lang="en-US" sz="3200" dirty="0" smtClean="0"/>
              <a:t>C</a:t>
            </a:r>
            <a:endParaRPr lang="en-US" sz="3200" dirty="0"/>
          </a:p>
        </p:txBody>
      </p:sp>
      <p:sp>
        <p:nvSpPr>
          <p:cNvPr id="41" name="TextBox 40"/>
          <p:cNvSpPr txBox="1"/>
          <p:nvPr/>
        </p:nvSpPr>
        <p:spPr>
          <a:xfrm>
            <a:off x="7239000" y="2514600"/>
            <a:ext cx="304800" cy="523220"/>
          </a:xfrm>
          <a:prstGeom prst="rect">
            <a:avLst/>
          </a:prstGeom>
          <a:noFill/>
        </p:spPr>
        <p:txBody>
          <a:bodyPr wrap="square" rtlCol="0">
            <a:spAutoFit/>
          </a:bodyPr>
          <a:lstStyle/>
          <a:p>
            <a:r>
              <a:rPr lang="en-US" sz="2800" dirty="0" smtClean="0"/>
              <a:t>D</a:t>
            </a:r>
            <a:endParaRPr lang="en-US" sz="2800" dirty="0"/>
          </a:p>
        </p:txBody>
      </p:sp>
      <p:sp>
        <p:nvSpPr>
          <p:cNvPr id="42" name="Rectangle 41"/>
          <p:cNvSpPr/>
          <p:nvPr/>
        </p:nvSpPr>
        <p:spPr>
          <a:xfrm>
            <a:off x="381000" y="5943600"/>
            <a:ext cx="6096000" cy="646331"/>
          </a:xfrm>
          <a:prstGeom prst="rect">
            <a:avLst/>
          </a:prstGeom>
        </p:spPr>
        <p:txBody>
          <a:bodyPr wrap="square">
            <a:spAutoFit/>
          </a:bodyPr>
          <a:lstStyle/>
          <a:p>
            <a:r>
              <a:rPr lang="en-US" sz="3600" b="1" dirty="0" smtClean="0">
                <a:latin typeface="Comic Sans MS" pitchFamily="66" charset="0"/>
              </a:rPr>
              <a:t>E) Something else!</a:t>
            </a:r>
            <a:endParaRPr lang="en-US" sz="3600"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70133" y="6245225"/>
            <a:ext cx="2133600" cy="476250"/>
          </a:xfrm>
        </p:spPr>
        <p:txBody>
          <a:bodyPr/>
          <a:lstStyle/>
          <a:p>
            <a:pPr>
              <a:defRPr/>
            </a:pPr>
            <a:fld id="{28E9A3FF-79B7-504C-B659-7D19FB5634D4}" type="slidenum">
              <a:rPr lang="en-US"/>
              <a:pPr>
                <a:defRPr/>
              </a:pPr>
              <a:t>17</a:t>
            </a:fld>
            <a:endParaRPr lang="en-US"/>
          </a:p>
        </p:txBody>
      </p:sp>
      <p:sp>
        <p:nvSpPr>
          <p:cNvPr id="3" name="Rectangle 2"/>
          <p:cNvSpPr/>
          <p:nvPr/>
        </p:nvSpPr>
        <p:spPr>
          <a:xfrm>
            <a:off x="0" y="296840"/>
            <a:ext cx="9144000" cy="1569660"/>
          </a:xfrm>
          <a:prstGeom prst="rect">
            <a:avLst/>
          </a:prstGeom>
        </p:spPr>
        <p:txBody>
          <a:bodyPr wrap="square">
            <a:spAutoFit/>
          </a:bodyPr>
          <a:lstStyle/>
          <a:p>
            <a:r>
              <a:rPr lang="en-US" smtClean="0"/>
              <a:t>A bead is on a wire that makes an angle θ with the vertical.  </a:t>
            </a:r>
            <a:br>
              <a:rPr lang="en-US" smtClean="0"/>
            </a:br>
            <a:r>
              <a:rPr lang="en-US" smtClean="0"/>
              <a:t>The wire rotates with an angular velocity ω around an axis. </a:t>
            </a:r>
            <a:br>
              <a:rPr lang="en-US" smtClean="0"/>
            </a:br>
            <a:r>
              <a:rPr lang="en-US" smtClean="0"/>
              <a:t>In the rotating frame, what is the magnitude and direction of the </a:t>
            </a:r>
            <a:r>
              <a:rPr lang="en-US" b="1" smtClean="0"/>
              <a:t>centrifugal</a:t>
            </a:r>
            <a:r>
              <a:rPr lang="en-US" smtClean="0"/>
              <a:t> force?</a:t>
            </a:r>
            <a:endParaRPr lang="en-US"/>
          </a:p>
        </p:txBody>
      </p:sp>
      <p:cxnSp>
        <p:nvCxnSpPr>
          <p:cNvPr id="5" name="Straight Arrow Connector 4"/>
          <p:cNvCxnSpPr/>
          <p:nvPr/>
        </p:nvCxnSpPr>
        <p:spPr>
          <a:xfrm rot="5400000" flipH="1" flipV="1">
            <a:off x="4920680" y="4419600"/>
            <a:ext cx="426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81292" y="1752600"/>
            <a:ext cx="914400" cy="707886"/>
          </a:xfrm>
          <a:prstGeom prst="rect">
            <a:avLst/>
          </a:prstGeom>
          <a:noFill/>
        </p:spPr>
        <p:txBody>
          <a:bodyPr wrap="square" rtlCol="0">
            <a:spAutoFit/>
          </a:bodyPr>
          <a:lstStyle/>
          <a:p>
            <a:r>
              <a:rPr lang="en-US" sz="4000" dirty="0" smtClean="0">
                <a:latin typeface="Symbol" pitchFamily="18" charset="2"/>
              </a:rPr>
              <a:t>ω</a:t>
            </a:r>
            <a:endParaRPr lang="en-US" sz="4000" dirty="0">
              <a:latin typeface="Symbol" pitchFamily="18" charset="2"/>
            </a:endParaRPr>
          </a:p>
        </p:txBody>
      </p:sp>
      <p:sp>
        <p:nvSpPr>
          <p:cNvPr id="7" name="Freeform 6"/>
          <p:cNvSpPr/>
          <p:nvPr/>
        </p:nvSpPr>
        <p:spPr>
          <a:xfrm>
            <a:off x="6722492" y="2446867"/>
            <a:ext cx="1055255" cy="457200"/>
          </a:xfrm>
          <a:custGeom>
            <a:avLst/>
            <a:gdLst>
              <a:gd name="connsiteX0" fmla="*/ 0 w 1533237"/>
              <a:gd name="connsiteY0" fmla="*/ 332509 h 778164"/>
              <a:gd name="connsiteX1" fmla="*/ 692727 w 1533237"/>
              <a:gd name="connsiteY1" fmla="*/ 748146 h 778164"/>
              <a:gd name="connsiteX2" fmla="*/ 1440873 w 1533237"/>
              <a:gd name="connsiteY2" fmla="*/ 512618 h 778164"/>
              <a:gd name="connsiteX3" fmla="*/ 1246909 w 1533237"/>
              <a:gd name="connsiteY3" fmla="*/ 110837 h 778164"/>
              <a:gd name="connsiteX4" fmla="*/ 568037 w 1533237"/>
              <a:gd name="connsiteY4" fmla="*/ 0 h 778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237" h="778164">
                <a:moveTo>
                  <a:pt x="0" y="332509"/>
                </a:moveTo>
                <a:cubicBezTo>
                  <a:pt x="226291" y="525318"/>
                  <a:pt x="452582" y="718128"/>
                  <a:pt x="692727" y="748146"/>
                </a:cubicBezTo>
                <a:cubicBezTo>
                  <a:pt x="932872" y="778164"/>
                  <a:pt x="1348509" y="618836"/>
                  <a:pt x="1440873" y="512618"/>
                </a:cubicBezTo>
                <a:cubicBezTo>
                  <a:pt x="1533237" y="406400"/>
                  <a:pt x="1392382" y="196273"/>
                  <a:pt x="1246909" y="110837"/>
                </a:cubicBezTo>
                <a:cubicBezTo>
                  <a:pt x="1101436" y="25401"/>
                  <a:pt x="834736" y="12700"/>
                  <a:pt x="568037" y="0"/>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rot="16200000" flipH="1">
            <a:off x="6887593" y="3331634"/>
            <a:ext cx="1913467" cy="1549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95026" y="3462867"/>
            <a:ext cx="914400" cy="707886"/>
          </a:xfrm>
          <a:prstGeom prst="rect">
            <a:avLst/>
          </a:prstGeom>
          <a:noFill/>
        </p:spPr>
        <p:txBody>
          <a:bodyPr wrap="square" rtlCol="0">
            <a:spAutoFit/>
          </a:bodyPr>
          <a:lstStyle/>
          <a:p>
            <a:r>
              <a:rPr lang="en-US" sz="4000" dirty="0">
                <a:latin typeface="Symbol" pitchFamily="18" charset="2"/>
              </a:rPr>
              <a:t>θ</a:t>
            </a:r>
          </a:p>
        </p:txBody>
      </p:sp>
      <p:sp>
        <p:nvSpPr>
          <p:cNvPr id="12" name="Oval 11"/>
          <p:cNvSpPr/>
          <p:nvPr/>
        </p:nvSpPr>
        <p:spPr bwMode="auto">
          <a:xfrm>
            <a:off x="8500492" y="4978402"/>
            <a:ext cx="524933" cy="52493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7975559" y="3649133"/>
            <a:ext cx="914400" cy="707886"/>
          </a:xfrm>
          <a:prstGeom prst="rect">
            <a:avLst/>
          </a:prstGeom>
          <a:noFill/>
        </p:spPr>
        <p:txBody>
          <a:bodyPr wrap="square" rtlCol="0">
            <a:spAutoFit/>
          </a:bodyPr>
          <a:lstStyle/>
          <a:p>
            <a:r>
              <a:rPr lang="en-US" sz="4000" dirty="0" smtClean="0">
                <a:latin typeface="Times"/>
                <a:cs typeface="Times"/>
              </a:rPr>
              <a:t>r</a:t>
            </a:r>
            <a:endParaRPr lang="en-US" sz="4000" dirty="0">
              <a:latin typeface="Times"/>
              <a:cs typeface="Times"/>
            </a:endParaRPr>
          </a:p>
        </p:txBody>
      </p:sp>
      <p:sp>
        <p:nvSpPr>
          <p:cNvPr id="15" name="Oval 14"/>
          <p:cNvSpPr/>
          <p:nvPr/>
        </p:nvSpPr>
        <p:spPr bwMode="auto">
          <a:xfrm>
            <a:off x="5384760" y="5266267"/>
            <a:ext cx="3403600" cy="287866"/>
          </a:xfrm>
          <a:prstGeom prst="ellipse">
            <a:avLst/>
          </a:prstGeom>
          <a:no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220133" y="2082800"/>
            <a:ext cx="5275803" cy="2246769"/>
          </a:xfrm>
          <a:prstGeom prst="rect">
            <a:avLst/>
          </a:prstGeom>
          <a:noFill/>
        </p:spPr>
        <p:txBody>
          <a:bodyPr wrap="none" rtlCol="0">
            <a:spAutoFit/>
          </a:bodyPr>
          <a:lstStyle/>
          <a:p>
            <a:pPr marL="514350" indent="-514350">
              <a:buAutoNum type="alphaUcParenR"/>
            </a:pPr>
            <a:r>
              <a:rPr lang="en-US" sz="2800"/>
              <a:t> m ω</a:t>
            </a:r>
            <a:r>
              <a:rPr lang="en-US" sz="2800" baseline="30000"/>
              <a:t>2</a:t>
            </a:r>
            <a:r>
              <a:rPr lang="en-US" sz="2800"/>
              <a:t>r sinθ, towards axis </a:t>
            </a:r>
          </a:p>
          <a:p>
            <a:pPr marL="514350" indent="-514350">
              <a:buAutoNum type="alphaUcParenR"/>
            </a:pPr>
            <a:r>
              <a:rPr lang="en-US" sz="2800"/>
              <a:t> m ω</a:t>
            </a:r>
            <a:r>
              <a:rPr lang="en-US" sz="2800" baseline="30000"/>
              <a:t>2</a:t>
            </a:r>
            <a:r>
              <a:rPr lang="en-US" sz="2800"/>
              <a:t>r sinθ, away from axis</a:t>
            </a:r>
          </a:p>
          <a:p>
            <a:pPr marL="514350" indent="-514350">
              <a:buAutoNum type="alphaUcParenR"/>
            </a:pPr>
            <a:r>
              <a:rPr lang="en-US" sz="2800"/>
              <a:t> m ω</a:t>
            </a:r>
            <a:r>
              <a:rPr lang="en-US" sz="2800" baseline="30000"/>
              <a:t>2</a:t>
            </a:r>
            <a:r>
              <a:rPr lang="en-US" sz="2800"/>
              <a:t>r cosθ, towards axis </a:t>
            </a:r>
          </a:p>
          <a:p>
            <a:pPr marL="514350" indent="-514350">
              <a:buAutoNum type="alphaUcParenR"/>
            </a:pPr>
            <a:r>
              <a:rPr lang="en-US" sz="2800"/>
              <a:t> m ω</a:t>
            </a:r>
            <a:r>
              <a:rPr lang="en-US" sz="2800" baseline="30000"/>
              <a:t>2</a:t>
            </a:r>
            <a:r>
              <a:rPr lang="en-US" sz="2800"/>
              <a:t>r cosθ  away from  axis </a:t>
            </a:r>
          </a:p>
          <a:p>
            <a:pPr marL="514350" indent="-514350">
              <a:buAutoNum type="alphaUcParenR"/>
            </a:pPr>
            <a:r>
              <a:rPr lang="en-US" sz="2800"/>
              <a:t> Something else!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8991600" cy="1754326"/>
          </a:xfrm>
          <a:prstGeom prst="rect">
            <a:avLst/>
          </a:prstGeom>
        </p:spPr>
        <p:txBody>
          <a:bodyPr wrap="square">
            <a:spAutoFit/>
          </a:bodyPr>
          <a:lstStyle/>
          <a:p>
            <a:r>
              <a:rPr lang="en-US" sz="3600" b="1" dirty="0"/>
              <a:t>You fire a cannon due north at </a:t>
            </a:r>
            <a:r>
              <a:rPr lang="en-US" sz="3600" b="1" dirty="0" smtClean="0"/>
              <a:t>a latitude </a:t>
            </a:r>
            <a:r>
              <a:rPr lang="en-US" sz="3600" b="1" dirty="0"/>
              <a:t>of 45</a:t>
            </a:r>
            <a:r>
              <a:rPr lang="en-US" sz="3600" b="1" baseline="30000" dirty="0"/>
              <a:t>o</a:t>
            </a:r>
            <a:r>
              <a:rPr lang="en-US" sz="3600" b="1" dirty="0"/>
              <a:t> N. What is </a:t>
            </a:r>
            <a:r>
              <a:rPr lang="en-US" sz="3600" b="1" dirty="0" smtClean="0"/>
              <a:t>the direction </a:t>
            </a:r>
            <a:r>
              <a:rPr lang="en-US" sz="3600" b="1" dirty="0"/>
              <a:t>of the </a:t>
            </a:r>
            <a:r>
              <a:rPr lang="en-US" sz="3600" b="1" dirty="0" err="1"/>
              <a:t>Coriolis</a:t>
            </a:r>
            <a:r>
              <a:rPr lang="en-US" sz="3600" b="1" dirty="0"/>
              <a:t> force on </a:t>
            </a:r>
            <a:r>
              <a:rPr lang="en-US" sz="3600" b="1" dirty="0" smtClean="0"/>
              <a:t>the  cannon </a:t>
            </a:r>
            <a:r>
              <a:rPr lang="en-US" sz="3600" b="1" dirty="0"/>
              <a:t>ball?</a:t>
            </a:r>
            <a:endParaRPr lang="en-US" sz="3600" dirty="0"/>
          </a:p>
        </p:txBody>
      </p:sp>
      <p:cxnSp>
        <p:nvCxnSpPr>
          <p:cNvPr id="9" name="Straight Arrow Connector 8"/>
          <p:cNvCxnSpPr/>
          <p:nvPr/>
        </p:nvCxnSpPr>
        <p:spPr>
          <a:xfrm rot="5400000" flipH="1" flipV="1">
            <a:off x="3771900" y="3848100"/>
            <a:ext cx="4038600"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419600" y="2667000"/>
            <a:ext cx="2743200" cy="2667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rot="16200000" flipV="1">
            <a:off x="6553200" y="2895600"/>
            <a:ext cx="457200" cy="3048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0" y="2743200"/>
            <a:ext cx="685800" cy="523220"/>
          </a:xfrm>
          <a:prstGeom prst="rect">
            <a:avLst/>
          </a:prstGeom>
          <a:noFill/>
        </p:spPr>
        <p:txBody>
          <a:bodyPr wrap="square" rtlCol="0">
            <a:spAutoFit/>
          </a:bodyPr>
          <a:lstStyle/>
          <a:p>
            <a:r>
              <a:rPr lang="en-US" sz="2800" b="1" dirty="0" smtClean="0"/>
              <a:t>V</a:t>
            </a:r>
            <a:endParaRPr lang="en-US" sz="2800" b="1" dirty="0"/>
          </a:p>
        </p:txBody>
      </p:sp>
      <p:sp>
        <p:nvSpPr>
          <p:cNvPr id="13" name="TextBox 12"/>
          <p:cNvSpPr txBox="1"/>
          <p:nvPr/>
        </p:nvSpPr>
        <p:spPr>
          <a:xfrm>
            <a:off x="5181600" y="1752600"/>
            <a:ext cx="914400" cy="707886"/>
          </a:xfrm>
          <a:prstGeom prst="rect">
            <a:avLst/>
          </a:prstGeom>
          <a:noFill/>
        </p:spPr>
        <p:txBody>
          <a:bodyPr wrap="square" rtlCol="0">
            <a:spAutoFit/>
          </a:bodyPr>
          <a:lstStyle/>
          <a:p>
            <a:r>
              <a:rPr lang="en-US" sz="4000" dirty="0" smtClean="0">
                <a:latin typeface="Symbol" pitchFamily="18" charset="2"/>
              </a:rPr>
              <a:t>W</a:t>
            </a:r>
            <a:endParaRPr lang="en-US" sz="4000" dirty="0">
              <a:latin typeface="Symbol" pitchFamily="18" charset="2"/>
            </a:endParaRPr>
          </a:p>
        </p:txBody>
      </p:sp>
      <p:sp>
        <p:nvSpPr>
          <p:cNvPr id="14" name="Rectangle 13"/>
          <p:cNvSpPr/>
          <p:nvPr/>
        </p:nvSpPr>
        <p:spPr>
          <a:xfrm>
            <a:off x="228600" y="2819400"/>
            <a:ext cx="4572000" cy="2308324"/>
          </a:xfrm>
          <a:prstGeom prst="rect">
            <a:avLst/>
          </a:prstGeom>
        </p:spPr>
        <p:txBody>
          <a:bodyPr>
            <a:spAutoFit/>
          </a:bodyPr>
          <a:lstStyle/>
          <a:p>
            <a:r>
              <a:rPr lang="en-US" sz="3600" b="1" dirty="0" smtClean="0">
                <a:latin typeface="Comic Sans MS" pitchFamily="66" charset="0"/>
              </a:rPr>
              <a:t>A)  North</a:t>
            </a:r>
            <a:endParaRPr lang="en-US" sz="3600" b="1" dirty="0">
              <a:latin typeface="Comic Sans MS" pitchFamily="66" charset="0"/>
            </a:endParaRPr>
          </a:p>
          <a:p>
            <a:r>
              <a:rPr lang="en-US" sz="3600" b="1" dirty="0">
                <a:latin typeface="Comic Sans MS" pitchFamily="66" charset="0"/>
              </a:rPr>
              <a:t>B) South</a:t>
            </a:r>
          </a:p>
          <a:p>
            <a:r>
              <a:rPr lang="en-US" sz="3600" b="1" dirty="0">
                <a:latin typeface="Comic Sans MS" pitchFamily="66" charset="0"/>
              </a:rPr>
              <a:t>C) East</a:t>
            </a:r>
          </a:p>
          <a:p>
            <a:r>
              <a:rPr lang="en-US" sz="3600" b="1" dirty="0">
                <a:latin typeface="Comic Sans MS" pitchFamily="66" charset="0"/>
              </a:rPr>
              <a:t>D) West</a:t>
            </a:r>
            <a:endParaRPr lang="en-US" sz="3600"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Rectangle 1"/>
          <p:cNvSpPr/>
          <p:nvPr/>
        </p:nvSpPr>
        <p:spPr>
          <a:xfrm>
            <a:off x="0" y="0"/>
            <a:ext cx="8991600" cy="1200329"/>
          </a:xfrm>
          <a:prstGeom prst="rect">
            <a:avLst/>
          </a:prstGeom>
        </p:spPr>
        <p:txBody>
          <a:bodyPr wrap="square">
            <a:spAutoFit/>
          </a:bodyPr>
          <a:lstStyle/>
          <a:p>
            <a:r>
              <a:rPr lang="en-US" sz="3600" b="1" dirty="0"/>
              <a:t>Where is your measured weight the greatest? </a:t>
            </a:r>
            <a:endParaRPr lang="en-US" sz="3600" dirty="0"/>
          </a:p>
        </p:txBody>
      </p:sp>
      <p:cxnSp>
        <p:nvCxnSpPr>
          <p:cNvPr id="9" name="Straight Arrow Connector 8"/>
          <p:cNvCxnSpPr/>
          <p:nvPr/>
        </p:nvCxnSpPr>
        <p:spPr>
          <a:xfrm rot="5400000" flipH="1" flipV="1">
            <a:off x="2366461" y="3848100"/>
            <a:ext cx="4038600"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014161" y="2667000"/>
            <a:ext cx="2743200" cy="2667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368828" y="2184399"/>
            <a:ext cx="685800" cy="523220"/>
          </a:xfrm>
          <a:prstGeom prst="rect">
            <a:avLst/>
          </a:prstGeom>
          <a:noFill/>
        </p:spPr>
        <p:txBody>
          <a:bodyPr wrap="square" rtlCol="0">
            <a:spAutoFit/>
          </a:bodyPr>
          <a:lstStyle/>
          <a:p>
            <a:r>
              <a:rPr lang="en-US" sz="2800" b="1" dirty="0" smtClean="0"/>
              <a:t>A</a:t>
            </a:r>
            <a:endParaRPr lang="en-US" sz="2800" b="1" dirty="0"/>
          </a:p>
        </p:txBody>
      </p:sp>
      <p:sp>
        <p:nvSpPr>
          <p:cNvPr id="13" name="TextBox 12"/>
          <p:cNvSpPr txBox="1"/>
          <p:nvPr/>
        </p:nvSpPr>
        <p:spPr>
          <a:xfrm>
            <a:off x="3776161" y="1752600"/>
            <a:ext cx="914400" cy="707886"/>
          </a:xfrm>
          <a:prstGeom prst="rect">
            <a:avLst/>
          </a:prstGeom>
          <a:noFill/>
        </p:spPr>
        <p:txBody>
          <a:bodyPr wrap="square" rtlCol="0">
            <a:spAutoFit/>
          </a:bodyPr>
          <a:lstStyle/>
          <a:p>
            <a:r>
              <a:rPr lang="en-US" sz="4000" dirty="0" smtClean="0">
                <a:latin typeface="Symbol" pitchFamily="18" charset="2"/>
              </a:rPr>
              <a:t>Ω</a:t>
            </a:r>
            <a:endParaRPr lang="en-US" sz="4000" dirty="0">
              <a:latin typeface="Symbol" pitchFamily="18" charset="2"/>
            </a:endParaRPr>
          </a:p>
        </p:txBody>
      </p:sp>
      <p:sp>
        <p:nvSpPr>
          <p:cNvPr id="10" name="TextBox 9"/>
          <p:cNvSpPr txBox="1"/>
          <p:nvPr/>
        </p:nvSpPr>
        <p:spPr>
          <a:xfrm>
            <a:off x="5486428" y="2844799"/>
            <a:ext cx="685800" cy="523220"/>
          </a:xfrm>
          <a:prstGeom prst="rect">
            <a:avLst/>
          </a:prstGeom>
          <a:noFill/>
        </p:spPr>
        <p:txBody>
          <a:bodyPr wrap="square" rtlCol="0">
            <a:spAutoFit/>
          </a:bodyPr>
          <a:lstStyle/>
          <a:p>
            <a:r>
              <a:rPr lang="en-US" sz="2800" b="1" dirty="0" smtClean="0"/>
              <a:t>B</a:t>
            </a:r>
            <a:endParaRPr lang="en-US" sz="2800" b="1" dirty="0"/>
          </a:p>
        </p:txBody>
      </p:sp>
      <p:sp>
        <p:nvSpPr>
          <p:cNvPr id="15" name="TextBox 14"/>
          <p:cNvSpPr txBox="1"/>
          <p:nvPr/>
        </p:nvSpPr>
        <p:spPr>
          <a:xfrm>
            <a:off x="5774295" y="3708399"/>
            <a:ext cx="685800" cy="523220"/>
          </a:xfrm>
          <a:prstGeom prst="rect">
            <a:avLst/>
          </a:prstGeom>
          <a:noFill/>
        </p:spPr>
        <p:txBody>
          <a:bodyPr wrap="square" rtlCol="0">
            <a:spAutoFit/>
          </a:bodyPr>
          <a:lstStyle/>
          <a:p>
            <a:r>
              <a:rPr lang="en-US" sz="2800" b="1" dirty="0" smtClean="0"/>
              <a:t>C</a:t>
            </a:r>
            <a:endParaRPr lang="en-US" sz="2800" b="1" dirty="0"/>
          </a:p>
        </p:txBody>
      </p:sp>
      <p:sp>
        <p:nvSpPr>
          <p:cNvPr id="16" name="TextBox 15"/>
          <p:cNvSpPr txBox="1"/>
          <p:nvPr/>
        </p:nvSpPr>
        <p:spPr>
          <a:xfrm>
            <a:off x="1168400" y="6197600"/>
            <a:ext cx="4235805" cy="523220"/>
          </a:xfrm>
          <a:prstGeom prst="rect">
            <a:avLst/>
          </a:prstGeom>
          <a:noFill/>
        </p:spPr>
        <p:txBody>
          <a:bodyPr wrap="none" rtlCol="0">
            <a:spAutoFit/>
          </a:bodyPr>
          <a:lstStyle/>
          <a:p>
            <a:r>
              <a:rPr lang="en-US" sz="2800"/>
              <a:t>D) All 3 exactly the same!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CDA4356-3262-7F4F-A812-4F4F75BEC4B3}" type="slidenum">
              <a:rPr lang="en-US"/>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8991600" cy="1754326"/>
          </a:xfrm>
          <a:prstGeom prst="rect">
            <a:avLst/>
          </a:prstGeom>
        </p:spPr>
        <p:txBody>
          <a:bodyPr wrap="square">
            <a:spAutoFit/>
          </a:bodyPr>
          <a:lstStyle/>
          <a:p>
            <a:r>
              <a:rPr lang="en-US" sz="3600" b="1" dirty="0"/>
              <a:t>You fire a cannon due north at </a:t>
            </a:r>
            <a:r>
              <a:rPr lang="en-US" sz="3600" b="1" dirty="0" smtClean="0"/>
              <a:t>a latitude </a:t>
            </a:r>
            <a:r>
              <a:rPr lang="en-US" sz="3600" b="1" dirty="0"/>
              <a:t>of 45</a:t>
            </a:r>
            <a:r>
              <a:rPr lang="en-US" sz="3600" b="1" baseline="30000" dirty="0"/>
              <a:t>o</a:t>
            </a:r>
            <a:r>
              <a:rPr lang="en-US" sz="3600" b="1" dirty="0"/>
              <a:t> </a:t>
            </a:r>
            <a:r>
              <a:rPr lang="en-US" sz="3600" b="1" dirty="0" smtClean="0"/>
              <a:t>S. </a:t>
            </a:r>
            <a:r>
              <a:rPr lang="en-US" sz="3600" b="1" dirty="0"/>
              <a:t>What is </a:t>
            </a:r>
            <a:r>
              <a:rPr lang="en-US" sz="3600" b="1" dirty="0" smtClean="0"/>
              <a:t>the direction </a:t>
            </a:r>
            <a:r>
              <a:rPr lang="en-US" sz="3600" b="1" dirty="0"/>
              <a:t>of the </a:t>
            </a:r>
            <a:r>
              <a:rPr lang="en-US" sz="3600" b="1" dirty="0" err="1"/>
              <a:t>Coriolis</a:t>
            </a:r>
            <a:r>
              <a:rPr lang="en-US" sz="3600" b="1" dirty="0"/>
              <a:t> force on </a:t>
            </a:r>
            <a:r>
              <a:rPr lang="en-US" sz="3600" b="1" dirty="0" smtClean="0"/>
              <a:t>the  cannon </a:t>
            </a:r>
            <a:r>
              <a:rPr lang="en-US" sz="3600" b="1" dirty="0"/>
              <a:t>ball?</a:t>
            </a:r>
            <a:endParaRPr lang="en-US" sz="3600" dirty="0"/>
          </a:p>
        </p:txBody>
      </p:sp>
      <p:cxnSp>
        <p:nvCxnSpPr>
          <p:cNvPr id="3" name="Straight Arrow Connector 2"/>
          <p:cNvCxnSpPr/>
          <p:nvPr/>
        </p:nvCxnSpPr>
        <p:spPr>
          <a:xfrm rot="5400000" flipH="1" flipV="1">
            <a:off x="3771900" y="3848100"/>
            <a:ext cx="4038600"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419600" y="2667000"/>
            <a:ext cx="2743200" cy="2667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rot="5400000" flipH="1" flipV="1">
            <a:off x="6705600" y="4648200"/>
            <a:ext cx="381000" cy="3810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58000" y="4953000"/>
            <a:ext cx="685800" cy="523220"/>
          </a:xfrm>
          <a:prstGeom prst="rect">
            <a:avLst/>
          </a:prstGeom>
          <a:noFill/>
        </p:spPr>
        <p:txBody>
          <a:bodyPr wrap="square" rtlCol="0">
            <a:spAutoFit/>
          </a:bodyPr>
          <a:lstStyle/>
          <a:p>
            <a:r>
              <a:rPr lang="en-US" sz="2800" b="1" dirty="0" smtClean="0"/>
              <a:t>V</a:t>
            </a:r>
            <a:endParaRPr lang="en-US" sz="2800" b="1" dirty="0"/>
          </a:p>
        </p:txBody>
      </p:sp>
      <p:sp>
        <p:nvSpPr>
          <p:cNvPr id="7" name="TextBox 6"/>
          <p:cNvSpPr txBox="1"/>
          <p:nvPr/>
        </p:nvSpPr>
        <p:spPr>
          <a:xfrm>
            <a:off x="5181600" y="1752600"/>
            <a:ext cx="914400" cy="707886"/>
          </a:xfrm>
          <a:prstGeom prst="rect">
            <a:avLst/>
          </a:prstGeom>
          <a:noFill/>
        </p:spPr>
        <p:txBody>
          <a:bodyPr wrap="square" rtlCol="0">
            <a:spAutoFit/>
          </a:bodyPr>
          <a:lstStyle/>
          <a:p>
            <a:r>
              <a:rPr lang="en-US" sz="4000" dirty="0" smtClean="0">
                <a:latin typeface="Symbol" pitchFamily="18" charset="2"/>
              </a:rPr>
              <a:t>Ω</a:t>
            </a:r>
            <a:endParaRPr lang="en-US" sz="4000" dirty="0">
              <a:latin typeface="Symbol" pitchFamily="18" charset="2"/>
            </a:endParaRPr>
          </a:p>
        </p:txBody>
      </p:sp>
      <p:sp>
        <p:nvSpPr>
          <p:cNvPr id="8" name="Rectangle 7"/>
          <p:cNvSpPr/>
          <p:nvPr/>
        </p:nvSpPr>
        <p:spPr>
          <a:xfrm>
            <a:off x="228600" y="2819400"/>
            <a:ext cx="4572000" cy="2308324"/>
          </a:xfrm>
          <a:prstGeom prst="rect">
            <a:avLst/>
          </a:prstGeom>
        </p:spPr>
        <p:txBody>
          <a:bodyPr>
            <a:spAutoFit/>
          </a:bodyPr>
          <a:lstStyle/>
          <a:p>
            <a:r>
              <a:rPr lang="en-US" sz="3600" b="1" dirty="0" smtClean="0">
                <a:latin typeface="Comic Sans MS" pitchFamily="66" charset="0"/>
              </a:rPr>
              <a:t>A)  North</a:t>
            </a:r>
            <a:endParaRPr lang="en-US" sz="3600" b="1" dirty="0">
              <a:latin typeface="Comic Sans MS" pitchFamily="66" charset="0"/>
            </a:endParaRPr>
          </a:p>
          <a:p>
            <a:r>
              <a:rPr lang="en-US" sz="3600" b="1" dirty="0">
                <a:latin typeface="Comic Sans MS" pitchFamily="66" charset="0"/>
              </a:rPr>
              <a:t>B) South</a:t>
            </a:r>
          </a:p>
          <a:p>
            <a:r>
              <a:rPr lang="en-US" sz="3600" b="1" dirty="0">
                <a:latin typeface="Comic Sans MS" pitchFamily="66" charset="0"/>
              </a:rPr>
              <a:t>C) East</a:t>
            </a:r>
          </a:p>
          <a:p>
            <a:r>
              <a:rPr lang="en-US" sz="3600" b="1" dirty="0">
                <a:latin typeface="Comic Sans MS" pitchFamily="66" charset="0"/>
              </a:rPr>
              <a:t>D) West</a:t>
            </a:r>
            <a:endParaRPr lang="en-US" sz="3600"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3" cstate="print"/>
          <a:srcRect/>
          <a:stretch>
            <a:fillRect/>
          </a:stretch>
        </p:blipFill>
        <p:spPr bwMode="auto">
          <a:xfrm>
            <a:off x="2362200" y="990600"/>
            <a:ext cx="4038600" cy="5714620"/>
          </a:xfrm>
          <a:prstGeom prst="rect">
            <a:avLst/>
          </a:prstGeom>
          <a:noFill/>
          <a:ln w="9525">
            <a:noFill/>
            <a:miter lim="800000"/>
            <a:headEnd/>
            <a:tailEnd/>
          </a:ln>
        </p:spPr>
      </p:pic>
      <p:sp>
        <p:nvSpPr>
          <p:cNvPr id="6" name="Rectangle 5"/>
          <p:cNvSpPr/>
          <p:nvPr/>
        </p:nvSpPr>
        <p:spPr>
          <a:xfrm>
            <a:off x="3048000" y="381000"/>
            <a:ext cx="3048000" cy="523220"/>
          </a:xfrm>
          <a:prstGeom prst="rect">
            <a:avLst/>
          </a:prstGeom>
        </p:spPr>
        <p:txBody>
          <a:bodyPr wrap="square">
            <a:spAutoFit/>
          </a:bodyPr>
          <a:lstStyle/>
          <a:p>
            <a:r>
              <a:rPr lang="en-US" sz="2800" b="1" dirty="0" err="1" smtClean="0"/>
              <a:t>Coriolis</a:t>
            </a:r>
            <a:r>
              <a:rPr lang="en-US" sz="2800" b="1" dirty="0" smtClean="0"/>
              <a:t> effect</a:t>
            </a:r>
            <a:endParaRPr lang="en-US"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85800" y="1752600"/>
            <a:ext cx="3333750" cy="2894301"/>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4724400" y="1295400"/>
            <a:ext cx="3690937" cy="3492059"/>
          </a:xfrm>
          <a:prstGeom prst="rect">
            <a:avLst/>
          </a:prstGeom>
          <a:noFill/>
          <a:ln w="9525">
            <a:noFill/>
            <a:miter lim="800000"/>
            <a:headEnd/>
            <a:tailEnd/>
          </a:ln>
        </p:spPr>
      </p:pic>
      <p:sp>
        <p:nvSpPr>
          <p:cNvPr id="6" name="Rectangle 5"/>
          <p:cNvSpPr/>
          <p:nvPr/>
        </p:nvSpPr>
        <p:spPr>
          <a:xfrm>
            <a:off x="228600" y="0"/>
            <a:ext cx="8686800" cy="1384995"/>
          </a:xfrm>
          <a:prstGeom prst="rect">
            <a:avLst/>
          </a:prstGeom>
        </p:spPr>
        <p:txBody>
          <a:bodyPr wrap="square">
            <a:spAutoFit/>
          </a:bodyPr>
          <a:lstStyle/>
          <a:p>
            <a:r>
              <a:rPr lang="en-US" sz="2800" dirty="0" smtClean="0"/>
              <a:t>Perhaps the most important instance of the </a:t>
            </a:r>
            <a:r>
              <a:rPr lang="en-US" sz="2800" dirty="0" err="1" smtClean="0"/>
              <a:t>Coriolis</a:t>
            </a:r>
            <a:r>
              <a:rPr lang="en-US" sz="2800" dirty="0" smtClean="0"/>
              <a:t> effect is in the large-scale dynamics of the oceans and the atmosphere.</a:t>
            </a:r>
            <a:endParaRPr lang="en-US" sz="2800" dirty="0"/>
          </a:p>
        </p:txBody>
      </p:sp>
      <p:sp>
        <p:nvSpPr>
          <p:cNvPr id="7" name="Rectangle 6"/>
          <p:cNvSpPr/>
          <p:nvPr/>
        </p:nvSpPr>
        <p:spPr>
          <a:xfrm>
            <a:off x="381000" y="5410200"/>
            <a:ext cx="8763000" cy="830997"/>
          </a:xfrm>
          <a:prstGeom prst="rect">
            <a:avLst/>
          </a:prstGeom>
        </p:spPr>
        <p:txBody>
          <a:bodyPr wrap="square">
            <a:spAutoFit/>
          </a:bodyPr>
          <a:lstStyle/>
          <a:p>
            <a:r>
              <a:rPr lang="en-US" sz="2400" dirty="0" smtClean="0"/>
              <a:t>This </a:t>
            </a:r>
            <a:r>
              <a:rPr lang="en-US" sz="2400" dirty="0" smtClean="0">
                <a:hlinkClick r:id="rId4" tooltip="Low pressure area"/>
              </a:rPr>
              <a:t>low pressure system</a:t>
            </a:r>
            <a:r>
              <a:rPr lang="en-US" sz="2400" dirty="0" smtClean="0"/>
              <a:t> over </a:t>
            </a:r>
            <a:r>
              <a:rPr lang="en-US" sz="2400" dirty="0" smtClean="0">
                <a:hlinkClick r:id="rId5"/>
              </a:rPr>
              <a:t>Iceland</a:t>
            </a:r>
            <a:r>
              <a:rPr lang="en-US" sz="2400" dirty="0" smtClean="0"/>
              <a:t> spins counter-clockwise due to balance between the </a:t>
            </a:r>
            <a:r>
              <a:rPr lang="en-US" sz="2400" dirty="0" err="1" smtClean="0"/>
              <a:t>Coriolis</a:t>
            </a:r>
            <a:r>
              <a:rPr lang="en-US" sz="2400" dirty="0" smtClean="0"/>
              <a:t> force and the pressure gradient force</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23</a:t>
            </a:fld>
            <a:endParaRPr lang="en-US"/>
          </a:p>
        </p:txBody>
      </p:sp>
      <p:sp>
        <p:nvSpPr>
          <p:cNvPr id="3" name="Rectangle 2"/>
          <p:cNvSpPr/>
          <p:nvPr/>
        </p:nvSpPr>
        <p:spPr>
          <a:xfrm>
            <a:off x="0" y="0"/>
            <a:ext cx="9144000" cy="1569660"/>
          </a:xfrm>
          <a:prstGeom prst="rect">
            <a:avLst/>
          </a:prstGeom>
        </p:spPr>
        <p:txBody>
          <a:bodyPr wrap="square">
            <a:spAutoFit/>
          </a:bodyPr>
          <a:lstStyle/>
          <a:p>
            <a:r>
              <a:rPr lang="en-US" smtClean="0"/>
              <a:t>If you finish early,  for each case below, draw free-body diagrams for pucks 1 and 2 as measured in the platform frame. </a:t>
            </a:r>
            <a:br>
              <a:rPr lang="en-US" smtClean="0"/>
            </a:br>
            <a:r>
              <a:rPr lang="en-US" smtClean="0"/>
              <a:t>(Assume that the initial velocities of the pucks as measured in the platform frame are the same as before.) </a:t>
            </a:r>
            <a:endParaRPr lang="en-US"/>
          </a:p>
        </p:txBody>
      </p:sp>
      <p:sp>
        <p:nvSpPr>
          <p:cNvPr id="5" name="TextBox 4"/>
          <p:cNvSpPr txBox="1"/>
          <p:nvPr/>
        </p:nvSpPr>
        <p:spPr>
          <a:xfrm>
            <a:off x="0" y="1896541"/>
            <a:ext cx="8805334" cy="2246769"/>
          </a:xfrm>
          <a:prstGeom prst="rect">
            <a:avLst/>
          </a:prstGeom>
          <a:noFill/>
        </p:spPr>
        <p:txBody>
          <a:bodyPr wrap="square" rtlCol="0">
            <a:spAutoFit/>
          </a:bodyPr>
          <a:lstStyle/>
          <a:p>
            <a:r>
              <a:rPr lang="en-US" sz="2800" b="1" smtClean="0"/>
              <a:t>The platform spins counter-clockwise more quickly than before (but still at a constant rate).</a:t>
            </a:r>
          </a:p>
          <a:p>
            <a:r>
              <a:rPr lang="en-US" sz="2800" b="1" smtClean="0"/>
              <a:t/>
            </a:r>
            <a:br>
              <a:rPr lang="en-US" sz="2800" b="1" smtClean="0"/>
            </a:br>
            <a:r>
              <a:rPr lang="en-US" sz="2800" b="1" smtClean="0"/>
              <a:t>The platform spins </a:t>
            </a:r>
            <a:r>
              <a:rPr lang="en-US" sz="2800" b="1" u="sng" smtClean="0"/>
              <a:t>clockwise (rather than counter-clockwise) at a constant rate. </a:t>
            </a:r>
            <a:endParaRPr lang="en-US" sz="2800"/>
          </a:p>
        </p:txBody>
      </p:sp>
      <p:pic>
        <p:nvPicPr>
          <p:cNvPr id="6" name="Picture 5"/>
          <p:cNvPicPr>
            <a:picLocks noChangeAspect="1"/>
          </p:cNvPicPr>
          <p:nvPr/>
        </p:nvPicPr>
        <p:blipFill>
          <a:blip r:embed="rId3"/>
          <a:stretch>
            <a:fillRect/>
          </a:stretch>
        </p:blipFill>
        <p:spPr>
          <a:xfrm>
            <a:off x="2696634" y="4853516"/>
            <a:ext cx="3479800" cy="168910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24</a:t>
            </a:fld>
            <a:endParaRPr lang="en-US"/>
          </a:p>
        </p:txBody>
      </p:sp>
      <p:sp>
        <p:nvSpPr>
          <p:cNvPr id="3" name="Rectangle 2"/>
          <p:cNvSpPr/>
          <p:nvPr/>
        </p:nvSpPr>
        <p:spPr>
          <a:xfrm>
            <a:off x="0" y="0"/>
            <a:ext cx="9144000" cy="461665"/>
          </a:xfrm>
          <a:prstGeom prst="rect">
            <a:avLst/>
          </a:prstGeom>
        </p:spPr>
        <p:txBody>
          <a:bodyPr wrap="square">
            <a:spAutoFit/>
          </a:bodyPr>
          <a:lstStyle/>
          <a:p>
            <a:r>
              <a:rPr lang="en-US" smtClean="0"/>
              <a:t>Where is the Coriolis effect the greatest?</a:t>
            </a:r>
            <a:endParaRPr lang="en-US"/>
          </a:p>
        </p:txBody>
      </p:sp>
      <p:sp>
        <p:nvSpPr>
          <p:cNvPr id="5" name="TextBox 4"/>
          <p:cNvSpPr txBox="1"/>
          <p:nvPr/>
        </p:nvSpPr>
        <p:spPr>
          <a:xfrm>
            <a:off x="0" y="1896541"/>
            <a:ext cx="8805334" cy="1815882"/>
          </a:xfrm>
          <a:prstGeom prst="rect">
            <a:avLst/>
          </a:prstGeom>
          <a:noFill/>
        </p:spPr>
        <p:txBody>
          <a:bodyPr wrap="square" rtlCol="0">
            <a:spAutoFit/>
          </a:bodyPr>
          <a:lstStyle/>
          <a:p>
            <a:pPr marL="514350" indent="-514350">
              <a:buAutoNum type="alphaUcParenR"/>
            </a:pPr>
            <a:r>
              <a:rPr lang="en-US" sz="2800" b="1" smtClean="0"/>
              <a:t>North Pole</a:t>
            </a:r>
          </a:p>
          <a:p>
            <a:pPr marL="514350" indent="-514350">
              <a:buAutoNum type="alphaUcParenR"/>
            </a:pPr>
            <a:r>
              <a:rPr lang="en-US" sz="2800" b="1" smtClean="0"/>
              <a:t>Either pole</a:t>
            </a:r>
          </a:p>
          <a:p>
            <a:pPr marL="514350" indent="-514350">
              <a:buAutoNum type="alphaUcParenR"/>
            </a:pPr>
            <a:r>
              <a:rPr lang="en-US" sz="2800" b="1" smtClean="0"/>
              <a:t>Equator</a:t>
            </a:r>
          </a:p>
          <a:p>
            <a:pPr marL="514350" indent="-514350">
              <a:buAutoNum type="alphaUcParenR"/>
            </a:pPr>
            <a:r>
              <a:rPr lang="en-US" sz="2800" b="1" smtClean="0"/>
              <a:t>45 degrees latitude</a:t>
            </a:r>
            <a:endParaRPr lang="en-US" sz="2800"/>
          </a:p>
        </p:txBody>
      </p:sp>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25</a:t>
            </a:fld>
            <a:endParaRPr lang="en-US"/>
          </a:p>
        </p:txBody>
      </p:sp>
      <p:sp>
        <p:nvSpPr>
          <p:cNvPr id="3" name="TextBox 2"/>
          <p:cNvSpPr txBox="1"/>
          <p:nvPr/>
        </p:nvSpPr>
        <p:spPr>
          <a:xfrm>
            <a:off x="440266" y="694267"/>
            <a:ext cx="6959600" cy="1384995"/>
          </a:xfrm>
          <a:prstGeom prst="rect">
            <a:avLst/>
          </a:prstGeom>
          <a:noFill/>
        </p:spPr>
        <p:txBody>
          <a:bodyPr wrap="square" rtlCol="0">
            <a:spAutoFit/>
          </a:bodyPr>
          <a:lstStyle/>
          <a:p>
            <a:r>
              <a:rPr lang="en-US" sz="2800" smtClean="0"/>
              <a:t>As seen from above, what path does the pendulum take due to the Coriolis force, as it swings East?</a:t>
            </a:r>
            <a:endParaRPr lang="en-US" sz="2800"/>
          </a:p>
        </p:txBody>
      </p:sp>
      <p:pic>
        <p:nvPicPr>
          <p:cNvPr id="5" name="Picture 4"/>
          <p:cNvPicPr>
            <a:picLocks noChangeAspect="1"/>
          </p:cNvPicPr>
          <p:nvPr/>
        </p:nvPicPr>
        <p:blipFill>
          <a:blip r:embed="rId3"/>
          <a:stretch>
            <a:fillRect/>
          </a:stretch>
        </p:blipFill>
        <p:spPr>
          <a:xfrm>
            <a:off x="2260600" y="3378178"/>
            <a:ext cx="4622800" cy="2336800"/>
          </a:xfrm>
          <a:prstGeom prst="rect">
            <a:avLst/>
          </a:prstGeom>
        </p:spPr>
      </p:pic>
      <p:cxnSp>
        <p:nvCxnSpPr>
          <p:cNvPr id="6" name="Straight Arrow Connector 5"/>
          <p:cNvCxnSpPr/>
          <p:nvPr/>
        </p:nvCxnSpPr>
        <p:spPr>
          <a:xfrm rot="5400000" flipH="1" flipV="1">
            <a:off x="1898121" y="4428067"/>
            <a:ext cx="3505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25333" y="2387600"/>
            <a:ext cx="443977" cy="523220"/>
          </a:xfrm>
          <a:prstGeom prst="rect">
            <a:avLst/>
          </a:prstGeom>
          <a:noFill/>
        </p:spPr>
        <p:txBody>
          <a:bodyPr wrap="none" rtlCol="0">
            <a:spAutoFit/>
          </a:bodyPr>
          <a:lstStyle/>
          <a:p>
            <a:r>
              <a:rPr lang="en-US" sz="2800"/>
              <a:t>N</a:t>
            </a:r>
          </a:p>
        </p:txBody>
      </p:sp>
      <p:sp>
        <p:nvSpPr>
          <p:cNvPr id="9" name="TextBox 8"/>
          <p:cNvSpPr txBox="1"/>
          <p:nvPr/>
        </p:nvSpPr>
        <p:spPr>
          <a:xfrm>
            <a:off x="3437466" y="6334780"/>
            <a:ext cx="424165" cy="523220"/>
          </a:xfrm>
          <a:prstGeom prst="rect">
            <a:avLst/>
          </a:prstGeom>
          <a:noFill/>
        </p:spPr>
        <p:txBody>
          <a:bodyPr wrap="none" rtlCol="0">
            <a:spAutoFit/>
          </a:bodyPr>
          <a:lstStyle/>
          <a:p>
            <a:r>
              <a:rPr lang="en-US" sz="2800"/>
              <a:t>S</a:t>
            </a:r>
          </a:p>
        </p:txBody>
      </p:sp>
      <p:sp>
        <p:nvSpPr>
          <p:cNvPr id="10" name="TextBox 9"/>
          <p:cNvSpPr txBox="1"/>
          <p:nvPr/>
        </p:nvSpPr>
        <p:spPr>
          <a:xfrm>
            <a:off x="897467" y="3979333"/>
            <a:ext cx="530915" cy="523220"/>
          </a:xfrm>
          <a:prstGeom prst="rect">
            <a:avLst/>
          </a:prstGeom>
          <a:noFill/>
        </p:spPr>
        <p:txBody>
          <a:bodyPr wrap="none" rtlCol="0">
            <a:spAutoFit/>
          </a:bodyPr>
          <a:lstStyle/>
          <a:p>
            <a:r>
              <a:rPr lang="en-US" sz="2800"/>
              <a:t>W</a:t>
            </a:r>
            <a:endParaRPr lang="en-US" sz="2800"/>
          </a:p>
        </p:txBody>
      </p:sp>
      <p:sp>
        <p:nvSpPr>
          <p:cNvPr id="11" name="TextBox 10"/>
          <p:cNvSpPr txBox="1"/>
          <p:nvPr/>
        </p:nvSpPr>
        <p:spPr>
          <a:xfrm>
            <a:off x="6146800" y="4047067"/>
            <a:ext cx="443977" cy="523220"/>
          </a:xfrm>
          <a:prstGeom prst="rect">
            <a:avLst/>
          </a:prstGeom>
          <a:noFill/>
        </p:spPr>
        <p:txBody>
          <a:bodyPr wrap="square" rtlCol="0">
            <a:spAutoFit/>
          </a:bodyPr>
          <a:lstStyle/>
          <a:p>
            <a:r>
              <a:rPr lang="en-US" sz="2800"/>
              <a:t>B</a:t>
            </a:r>
          </a:p>
        </p:txBody>
      </p:sp>
      <p:sp>
        <p:nvSpPr>
          <p:cNvPr id="12" name="TextBox 11"/>
          <p:cNvSpPr txBox="1"/>
          <p:nvPr/>
        </p:nvSpPr>
        <p:spPr>
          <a:xfrm>
            <a:off x="6841066" y="3014133"/>
            <a:ext cx="443977" cy="523220"/>
          </a:xfrm>
          <a:prstGeom prst="rect">
            <a:avLst/>
          </a:prstGeom>
          <a:noFill/>
        </p:spPr>
        <p:txBody>
          <a:bodyPr wrap="none" rtlCol="0">
            <a:spAutoFit/>
          </a:bodyPr>
          <a:lstStyle/>
          <a:p>
            <a:r>
              <a:rPr lang="en-US" sz="2800"/>
              <a:t>A</a:t>
            </a:r>
          </a:p>
        </p:txBody>
      </p:sp>
      <p:sp>
        <p:nvSpPr>
          <p:cNvPr id="13" name="TextBox 12"/>
          <p:cNvSpPr txBox="1"/>
          <p:nvPr/>
        </p:nvSpPr>
        <p:spPr>
          <a:xfrm>
            <a:off x="6637866" y="5435600"/>
            <a:ext cx="443977" cy="523220"/>
          </a:xfrm>
          <a:prstGeom prst="rect">
            <a:avLst/>
          </a:prstGeom>
          <a:noFill/>
        </p:spPr>
        <p:txBody>
          <a:bodyPr wrap="none" rtlCol="0">
            <a:spAutoFit/>
          </a:bodyPr>
          <a:lstStyle/>
          <a:p>
            <a:r>
              <a:rPr lang="en-US" sz="2800"/>
              <a:t>C</a:t>
            </a:r>
          </a:p>
        </p:txBody>
      </p:sp>
      <p:sp>
        <p:nvSpPr>
          <p:cNvPr id="14" name="TextBox 13"/>
          <p:cNvSpPr txBox="1"/>
          <p:nvPr/>
        </p:nvSpPr>
        <p:spPr>
          <a:xfrm>
            <a:off x="6841066" y="4267200"/>
            <a:ext cx="424165" cy="523220"/>
          </a:xfrm>
          <a:prstGeom prst="rect">
            <a:avLst/>
          </a:prstGeom>
          <a:noFill/>
        </p:spPr>
        <p:txBody>
          <a:bodyPr wrap="none" rtlCol="0">
            <a:spAutoFit/>
          </a:bodyPr>
          <a:lstStyle/>
          <a:p>
            <a:r>
              <a:rPr lang="en-US" sz="2800"/>
              <a:t>E</a:t>
            </a:r>
          </a:p>
        </p:txBody>
      </p:sp>
      <p:cxnSp>
        <p:nvCxnSpPr>
          <p:cNvPr id="16" name="Straight Arrow Connector 15"/>
          <p:cNvCxnSpPr>
            <a:endCxn id="10" idx="2"/>
          </p:cNvCxnSpPr>
          <p:nvPr/>
        </p:nvCxnSpPr>
        <p:spPr>
          <a:xfrm rot="10800000" flipV="1">
            <a:off x="1162926" y="4480455"/>
            <a:ext cx="5713597" cy="2209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26</a:t>
            </a:fld>
            <a:endParaRPr lang="en-US"/>
          </a:p>
        </p:txBody>
      </p:sp>
      <p:sp>
        <p:nvSpPr>
          <p:cNvPr id="3" name="TextBox 2"/>
          <p:cNvSpPr txBox="1"/>
          <p:nvPr/>
        </p:nvSpPr>
        <p:spPr>
          <a:xfrm>
            <a:off x="440266" y="694267"/>
            <a:ext cx="6959600" cy="1384995"/>
          </a:xfrm>
          <a:prstGeom prst="rect">
            <a:avLst/>
          </a:prstGeom>
          <a:noFill/>
        </p:spPr>
        <p:txBody>
          <a:bodyPr wrap="square" rtlCol="0">
            <a:spAutoFit/>
          </a:bodyPr>
          <a:lstStyle/>
          <a:p>
            <a:r>
              <a:rPr lang="en-US" sz="2800" smtClean="0"/>
              <a:t>As seen from above, what path does the pendulum take due to the Coriolis force, as it swings West?</a:t>
            </a:r>
            <a:endParaRPr lang="en-US" sz="2800"/>
          </a:p>
        </p:txBody>
      </p:sp>
      <p:pic>
        <p:nvPicPr>
          <p:cNvPr id="5" name="Picture 4"/>
          <p:cNvPicPr>
            <a:picLocks/>
          </p:cNvPicPr>
          <p:nvPr/>
        </p:nvPicPr>
        <p:blipFill>
          <a:blip r:embed="rId3"/>
          <a:stretch>
            <a:fillRect/>
          </a:stretch>
        </p:blipFill>
        <p:spPr>
          <a:xfrm flipH="1">
            <a:off x="1447800" y="3310444"/>
            <a:ext cx="4622800" cy="2336800"/>
          </a:xfrm>
          <a:prstGeom prst="rect">
            <a:avLst/>
          </a:prstGeom>
        </p:spPr>
      </p:pic>
      <p:cxnSp>
        <p:nvCxnSpPr>
          <p:cNvPr id="6" name="Straight Arrow Connector 5"/>
          <p:cNvCxnSpPr/>
          <p:nvPr/>
        </p:nvCxnSpPr>
        <p:spPr>
          <a:xfrm rot="5400000" flipH="1" flipV="1">
            <a:off x="1898121" y="4428067"/>
            <a:ext cx="3505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25333" y="2387600"/>
            <a:ext cx="443977" cy="523220"/>
          </a:xfrm>
          <a:prstGeom prst="rect">
            <a:avLst/>
          </a:prstGeom>
          <a:noFill/>
        </p:spPr>
        <p:txBody>
          <a:bodyPr wrap="none" rtlCol="0">
            <a:spAutoFit/>
          </a:bodyPr>
          <a:lstStyle/>
          <a:p>
            <a:r>
              <a:rPr lang="en-US" sz="2800"/>
              <a:t>N</a:t>
            </a:r>
          </a:p>
        </p:txBody>
      </p:sp>
      <p:sp>
        <p:nvSpPr>
          <p:cNvPr id="9" name="TextBox 8"/>
          <p:cNvSpPr txBox="1"/>
          <p:nvPr/>
        </p:nvSpPr>
        <p:spPr>
          <a:xfrm>
            <a:off x="3437466" y="6334780"/>
            <a:ext cx="424165" cy="523220"/>
          </a:xfrm>
          <a:prstGeom prst="rect">
            <a:avLst/>
          </a:prstGeom>
          <a:noFill/>
        </p:spPr>
        <p:txBody>
          <a:bodyPr wrap="none" rtlCol="0">
            <a:spAutoFit/>
          </a:bodyPr>
          <a:lstStyle/>
          <a:p>
            <a:r>
              <a:rPr lang="en-US" sz="2800"/>
              <a:t>S</a:t>
            </a:r>
          </a:p>
        </p:txBody>
      </p:sp>
      <p:sp>
        <p:nvSpPr>
          <p:cNvPr id="10" name="TextBox 9"/>
          <p:cNvSpPr txBox="1"/>
          <p:nvPr/>
        </p:nvSpPr>
        <p:spPr>
          <a:xfrm>
            <a:off x="897467" y="3979333"/>
            <a:ext cx="530915" cy="523220"/>
          </a:xfrm>
          <a:prstGeom prst="rect">
            <a:avLst/>
          </a:prstGeom>
          <a:noFill/>
        </p:spPr>
        <p:txBody>
          <a:bodyPr wrap="none" rtlCol="0">
            <a:spAutoFit/>
          </a:bodyPr>
          <a:lstStyle/>
          <a:p>
            <a:r>
              <a:rPr lang="en-US" sz="2800"/>
              <a:t>W</a:t>
            </a:r>
            <a:endParaRPr lang="en-US" sz="2800"/>
          </a:p>
        </p:txBody>
      </p:sp>
      <p:sp>
        <p:nvSpPr>
          <p:cNvPr id="11" name="TextBox 10"/>
          <p:cNvSpPr txBox="1"/>
          <p:nvPr/>
        </p:nvSpPr>
        <p:spPr>
          <a:xfrm>
            <a:off x="1727200" y="3911600"/>
            <a:ext cx="443977" cy="523220"/>
          </a:xfrm>
          <a:prstGeom prst="rect">
            <a:avLst/>
          </a:prstGeom>
          <a:noFill/>
        </p:spPr>
        <p:txBody>
          <a:bodyPr wrap="square" rtlCol="0">
            <a:spAutoFit/>
          </a:bodyPr>
          <a:lstStyle/>
          <a:p>
            <a:r>
              <a:rPr lang="en-US" sz="2800"/>
              <a:t>B</a:t>
            </a:r>
          </a:p>
        </p:txBody>
      </p:sp>
      <p:sp>
        <p:nvSpPr>
          <p:cNvPr id="12" name="TextBox 11"/>
          <p:cNvSpPr txBox="1"/>
          <p:nvPr/>
        </p:nvSpPr>
        <p:spPr>
          <a:xfrm>
            <a:off x="1947332" y="3047999"/>
            <a:ext cx="443977" cy="523220"/>
          </a:xfrm>
          <a:prstGeom prst="rect">
            <a:avLst/>
          </a:prstGeom>
          <a:noFill/>
        </p:spPr>
        <p:txBody>
          <a:bodyPr wrap="none" rtlCol="0">
            <a:spAutoFit/>
          </a:bodyPr>
          <a:lstStyle/>
          <a:p>
            <a:r>
              <a:rPr lang="en-US" sz="2800"/>
              <a:t>A</a:t>
            </a:r>
          </a:p>
        </p:txBody>
      </p:sp>
      <p:sp>
        <p:nvSpPr>
          <p:cNvPr id="13" name="TextBox 12"/>
          <p:cNvSpPr txBox="1"/>
          <p:nvPr/>
        </p:nvSpPr>
        <p:spPr>
          <a:xfrm>
            <a:off x="1998133" y="5198533"/>
            <a:ext cx="443977" cy="523220"/>
          </a:xfrm>
          <a:prstGeom prst="rect">
            <a:avLst/>
          </a:prstGeom>
          <a:noFill/>
        </p:spPr>
        <p:txBody>
          <a:bodyPr wrap="none" rtlCol="0">
            <a:spAutoFit/>
          </a:bodyPr>
          <a:lstStyle/>
          <a:p>
            <a:r>
              <a:rPr lang="en-US" sz="2800"/>
              <a:t>C</a:t>
            </a:r>
          </a:p>
        </p:txBody>
      </p:sp>
      <p:sp>
        <p:nvSpPr>
          <p:cNvPr id="14" name="TextBox 13"/>
          <p:cNvSpPr txBox="1"/>
          <p:nvPr/>
        </p:nvSpPr>
        <p:spPr>
          <a:xfrm>
            <a:off x="6841066" y="4267200"/>
            <a:ext cx="424165" cy="523220"/>
          </a:xfrm>
          <a:prstGeom prst="rect">
            <a:avLst/>
          </a:prstGeom>
          <a:noFill/>
        </p:spPr>
        <p:txBody>
          <a:bodyPr wrap="none" rtlCol="0">
            <a:spAutoFit/>
          </a:bodyPr>
          <a:lstStyle/>
          <a:p>
            <a:r>
              <a:rPr lang="en-US" sz="2800"/>
              <a:t>E</a:t>
            </a:r>
          </a:p>
        </p:txBody>
      </p:sp>
      <p:cxnSp>
        <p:nvCxnSpPr>
          <p:cNvPr id="16" name="Straight Arrow Connector 15"/>
          <p:cNvCxnSpPr>
            <a:endCxn id="10" idx="2"/>
          </p:cNvCxnSpPr>
          <p:nvPr/>
        </p:nvCxnSpPr>
        <p:spPr>
          <a:xfrm rot="10800000" flipV="1">
            <a:off x="1162926" y="4480455"/>
            <a:ext cx="5713597" cy="2209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304800"/>
            <a:ext cx="8077200" cy="646331"/>
          </a:xfrm>
          <a:prstGeom prst="rect">
            <a:avLst/>
          </a:prstGeom>
          <a:noFill/>
        </p:spPr>
        <p:txBody>
          <a:bodyPr wrap="square" rtlCol="0">
            <a:spAutoFit/>
          </a:bodyPr>
          <a:lstStyle/>
          <a:p>
            <a:r>
              <a:rPr lang="en-US" sz="3600" dirty="0" smtClean="0">
                <a:latin typeface="Comic Sans MS" pitchFamily="66" charset="0"/>
              </a:rPr>
              <a:t>Rotating Frames:</a:t>
            </a:r>
            <a:endParaRPr lang="en-US" sz="3600" dirty="0">
              <a:latin typeface="Comic Sans MS" pitchFamily="66" charset="0"/>
            </a:endParaRPr>
          </a:p>
        </p:txBody>
      </p:sp>
      <p:pic>
        <p:nvPicPr>
          <p:cNvPr id="9219" name="Picture 3"/>
          <p:cNvPicPr>
            <a:picLocks noChangeAspect="1" noChangeArrowheads="1"/>
          </p:cNvPicPr>
          <p:nvPr/>
        </p:nvPicPr>
        <p:blipFill>
          <a:blip r:embed="rId2" cstate="print"/>
          <a:srcRect/>
          <a:stretch>
            <a:fillRect/>
          </a:stretch>
        </p:blipFill>
        <p:spPr bwMode="auto">
          <a:xfrm>
            <a:off x="1295400" y="1026160"/>
            <a:ext cx="6629399" cy="4861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3" cstate="print"/>
          <a:srcRect/>
          <a:stretch>
            <a:fillRect/>
          </a:stretch>
        </p:blipFill>
        <p:spPr bwMode="auto">
          <a:xfrm>
            <a:off x="4191000" y="1371600"/>
            <a:ext cx="3352800" cy="3725333"/>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685800" y="1524000"/>
            <a:ext cx="3543300" cy="3429000"/>
          </a:xfrm>
          <a:prstGeom prst="rect">
            <a:avLst/>
          </a:prstGeom>
          <a:noFill/>
          <a:ln w="9525">
            <a:noFill/>
            <a:miter lim="800000"/>
            <a:headEnd/>
            <a:tailEnd/>
          </a:ln>
        </p:spPr>
      </p:pic>
      <p:sp>
        <p:nvSpPr>
          <p:cNvPr id="7" name="TextBox 6"/>
          <p:cNvSpPr txBox="1"/>
          <p:nvPr/>
        </p:nvSpPr>
        <p:spPr>
          <a:xfrm>
            <a:off x="2667000" y="2133600"/>
            <a:ext cx="609600" cy="523220"/>
          </a:xfrm>
          <a:prstGeom prst="rect">
            <a:avLst/>
          </a:prstGeom>
          <a:noFill/>
        </p:spPr>
        <p:txBody>
          <a:bodyPr wrap="square" rtlCol="0">
            <a:spAutoFit/>
          </a:bodyPr>
          <a:lstStyle/>
          <a:p>
            <a:r>
              <a:rPr lang="en-US" sz="2800" dirty="0" smtClean="0"/>
              <a:t>a</a:t>
            </a:r>
            <a:endParaRPr lang="en-US" sz="2800" dirty="0"/>
          </a:p>
        </p:txBody>
      </p:sp>
      <p:sp>
        <p:nvSpPr>
          <p:cNvPr id="8" name="TextBox 7"/>
          <p:cNvSpPr txBox="1"/>
          <p:nvPr/>
        </p:nvSpPr>
        <p:spPr>
          <a:xfrm>
            <a:off x="5105400" y="2209800"/>
            <a:ext cx="609600" cy="523220"/>
          </a:xfrm>
          <a:prstGeom prst="rect">
            <a:avLst/>
          </a:prstGeom>
          <a:noFill/>
        </p:spPr>
        <p:txBody>
          <a:bodyPr wrap="square" rtlCol="0">
            <a:spAutoFit/>
          </a:bodyPr>
          <a:lstStyle/>
          <a:p>
            <a:r>
              <a:rPr lang="en-US" sz="2800" dirty="0" smtClean="0"/>
              <a:t>b</a:t>
            </a:r>
            <a:endParaRPr lang="en-US" sz="2800" dirty="0"/>
          </a:p>
        </p:txBody>
      </p:sp>
      <p:sp>
        <p:nvSpPr>
          <p:cNvPr id="10" name="TextBox 9"/>
          <p:cNvSpPr txBox="1"/>
          <p:nvPr/>
        </p:nvSpPr>
        <p:spPr>
          <a:xfrm>
            <a:off x="381000" y="62805"/>
            <a:ext cx="8763000" cy="1384995"/>
          </a:xfrm>
          <a:prstGeom prst="rect">
            <a:avLst/>
          </a:prstGeom>
          <a:noFill/>
        </p:spPr>
        <p:txBody>
          <a:bodyPr wrap="square" rtlCol="0">
            <a:spAutoFit/>
          </a:bodyPr>
          <a:lstStyle/>
          <a:p>
            <a:r>
              <a:rPr lang="en-US" sz="2800" b="1" dirty="0" smtClean="0">
                <a:latin typeface="Comic Sans MS" pitchFamily="66" charset="0"/>
              </a:rPr>
              <a:t>Observers a and b both release the ball initially at rest with respect to each of them. The time the ball takes to hit the floor is</a:t>
            </a:r>
            <a:endParaRPr lang="en-US" sz="2800" b="1" dirty="0">
              <a:latin typeface="Comic Sans MS" pitchFamily="66" charset="0"/>
            </a:endParaRPr>
          </a:p>
        </p:txBody>
      </p:sp>
      <p:sp>
        <p:nvSpPr>
          <p:cNvPr id="11" name="Rectangle 10"/>
          <p:cNvSpPr/>
          <p:nvPr/>
        </p:nvSpPr>
        <p:spPr>
          <a:xfrm>
            <a:off x="1219200" y="4953000"/>
            <a:ext cx="7620000" cy="1569660"/>
          </a:xfrm>
          <a:prstGeom prst="rect">
            <a:avLst/>
          </a:prstGeom>
        </p:spPr>
        <p:txBody>
          <a:bodyPr wrap="square">
            <a:spAutoFit/>
          </a:bodyPr>
          <a:lstStyle/>
          <a:p>
            <a:r>
              <a:rPr lang="en-US" sz="3200" b="1" dirty="0">
                <a:latin typeface="Comic Sans MS" pitchFamily="66" charset="0"/>
              </a:rPr>
              <a:t>A) </a:t>
            </a:r>
            <a:r>
              <a:rPr lang="en-US" sz="3200" b="1" dirty="0" smtClean="0">
                <a:latin typeface="Comic Sans MS" pitchFamily="66" charset="0"/>
              </a:rPr>
              <a:t>Longer for a than for b</a:t>
            </a:r>
            <a:endParaRPr lang="en-US" sz="3200" b="1" dirty="0">
              <a:latin typeface="Comic Sans MS" pitchFamily="66" charset="0"/>
            </a:endParaRPr>
          </a:p>
          <a:p>
            <a:r>
              <a:rPr lang="en-US" sz="3200" b="1" dirty="0">
                <a:latin typeface="Comic Sans MS" pitchFamily="66" charset="0"/>
              </a:rPr>
              <a:t>B) </a:t>
            </a:r>
            <a:r>
              <a:rPr lang="en-US" sz="3200" b="1" dirty="0" smtClean="0">
                <a:latin typeface="Comic Sans MS" pitchFamily="66" charset="0"/>
              </a:rPr>
              <a:t>Longer for b than for a</a:t>
            </a:r>
            <a:endParaRPr lang="en-US" sz="3200" b="1" dirty="0">
              <a:latin typeface="Comic Sans MS" pitchFamily="66" charset="0"/>
            </a:endParaRPr>
          </a:p>
          <a:p>
            <a:r>
              <a:rPr lang="en-US" sz="3200" b="1" dirty="0">
                <a:latin typeface="Comic Sans MS" pitchFamily="66" charset="0"/>
              </a:rPr>
              <a:t>C</a:t>
            </a:r>
            <a:r>
              <a:rPr lang="en-US" sz="3200" b="1" dirty="0" smtClean="0">
                <a:latin typeface="Comic Sans MS" pitchFamily="66" charset="0"/>
              </a:rPr>
              <a:t>) The same  D) Do not know</a:t>
            </a:r>
            <a:endParaRPr lang="en-US" sz="3200" dirty="0">
              <a:latin typeface="Comic Sans MS" pitchFamily="66"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4" name="Picture 8"/>
          <p:cNvPicPr>
            <a:picLocks noChangeAspect="1" noChangeArrowheads="1"/>
          </p:cNvPicPr>
          <p:nvPr/>
        </p:nvPicPr>
        <p:blipFill>
          <a:blip r:embed="rId3" cstate="print"/>
          <a:srcRect/>
          <a:stretch>
            <a:fillRect/>
          </a:stretch>
        </p:blipFill>
        <p:spPr bwMode="auto">
          <a:xfrm>
            <a:off x="4191000" y="1371600"/>
            <a:ext cx="3352800" cy="3725333"/>
          </a:xfrm>
          <a:prstGeom prst="rect">
            <a:avLst/>
          </a:prstGeom>
          <a:noFill/>
          <a:ln w="9525">
            <a:noFill/>
            <a:miter lim="800000"/>
            <a:headEnd/>
            <a:tailEnd/>
          </a:ln>
        </p:spPr>
      </p:pic>
      <p:pic>
        <p:nvPicPr>
          <p:cNvPr id="4103" name="Picture 7"/>
          <p:cNvPicPr>
            <a:picLocks noChangeAspect="1" noChangeArrowheads="1"/>
          </p:cNvPicPr>
          <p:nvPr/>
        </p:nvPicPr>
        <p:blipFill>
          <a:blip r:embed="rId4" cstate="print"/>
          <a:srcRect/>
          <a:stretch>
            <a:fillRect/>
          </a:stretch>
        </p:blipFill>
        <p:spPr bwMode="auto">
          <a:xfrm>
            <a:off x="685800" y="1524000"/>
            <a:ext cx="3543300" cy="3429000"/>
          </a:xfrm>
          <a:prstGeom prst="rect">
            <a:avLst/>
          </a:prstGeom>
          <a:noFill/>
          <a:ln w="9525">
            <a:noFill/>
            <a:miter lim="800000"/>
            <a:headEnd/>
            <a:tailEnd/>
          </a:ln>
        </p:spPr>
      </p:pic>
      <p:sp>
        <p:nvSpPr>
          <p:cNvPr id="7" name="TextBox 6"/>
          <p:cNvSpPr txBox="1"/>
          <p:nvPr/>
        </p:nvSpPr>
        <p:spPr>
          <a:xfrm>
            <a:off x="2667000" y="2133600"/>
            <a:ext cx="609600" cy="523220"/>
          </a:xfrm>
          <a:prstGeom prst="rect">
            <a:avLst/>
          </a:prstGeom>
          <a:noFill/>
        </p:spPr>
        <p:txBody>
          <a:bodyPr wrap="square" rtlCol="0">
            <a:spAutoFit/>
          </a:bodyPr>
          <a:lstStyle/>
          <a:p>
            <a:r>
              <a:rPr lang="en-US" sz="2800" dirty="0" smtClean="0"/>
              <a:t>a</a:t>
            </a:r>
            <a:endParaRPr lang="en-US" sz="2800" dirty="0"/>
          </a:p>
        </p:txBody>
      </p:sp>
      <p:sp>
        <p:nvSpPr>
          <p:cNvPr id="8" name="TextBox 7"/>
          <p:cNvSpPr txBox="1"/>
          <p:nvPr/>
        </p:nvSpPr>
        <p:spPr>
          <a:xfrm>
            <a:off x="5105400" y="2209800"/>
            <a:ext cx="609600" cy="523220"/>
          </a:xfrm>
          <a:prstGeom prst="rect">
            <a:avLst/>
          </a:prstGeom>
          <a:noFill/>
        </p:spPr>
        <p:txBody>
          <a:bodyPr wrap="square" rtlCol="0">
            <a:spAutoFit/>
          </a:bodyPr>
          <a:lstStyle/>
          <a:p>
            <a:r>
              <a:rPr lang="en-US" sz="2800" dirty="0" smtClean="0"/>
              <a:t>b</a:t>
            </a:r>
            <a:endParaRPr lang="en-US" sz="2800" dirty="0"/>
          </a:p>
        </p:txBody>
      </p:sp>
      <p:sp>
        <p:nvSpPr>
          <p:cNvPr id="10" name="TextBox 9"/>
          <p:cNvSpPr txBox="1"/>
          <p:nvPr/>
        </p:nvSpPr>
        <p:spPr>
          <a:xfrm>
            <a:off x="381000" y="62805"/>
            <a:ext cx="8763000" cy="1384995"/>
          </a:xfrm>
          <a:prstGeom prst="rect">
            <a:avLst/>
          </a:prstGeom>
          <a:noFill/>
        </p:spPr>
        <p:txBody>
          <a:bodyPr wrap="square" rtlCol="0">
            <a:spAutoFit/>
          </a:bodyPr>
          <a:lstStyle/>
          <a:p>
            <a:r>
              <a:rPr lang="en-US" sz="2800" b="1" dirty="0" smtClean="0">
                <a:latin typeface="Comic Sans MS" pitchFamily="66" charset="0"/>
              </a:rPr>
              <a:t>Observers a and b both release the ball initially at rest with respect to each of them. The time the ball takes to hit the floor is</a:t>
            </a:r>
            <a:endParaRPr lang="en-US" sz="2800" b="1" dirty="0">
              <a:latin typeface="Comic Sans MS" pitchFamily="66" charset="0"/>
            </a:endParaRPr>
          </a:p>
        </p:txBody>
      </p:sp>
      <p:sp>
        <p:nvSpPr>
          <p:cNvPr id="11" name="Rectangle 10"/>
          <p:cNvSpPr/>
          <p:nvPr/>
        </p:nvSpPr>
        <p:spPr>
          <a:xfrm>
            <a:off x="1219200" y="4953000"/>
            <a:ext cx="7620000" cy="1569660"/>
          </a:xfrm>
          <a:prstGeom prst="rect">
            <a:avLst/>
          </a:prstGeom>
        </p:spPr>
        <p:txBody>
          <a:bodyPr wrap="square">
            <a:spAutoFit/>
          </a:bodyPr>
          <a:lstStyle/>
          <a:p>
            <a:r>
              <a:rPr lang="en-US" sz="3200" b="1" dirty="0">
                <a:latin typeface="Comic Sans MS" pitchFamily="66" charset="0"/>
              </a:rPr>
              <a:t>A) </a:t>
            </a:r>
            <a:r>
              <a:rPr lang="en-US" sz="3200" b="1" dirty="0" smtClean="0">
                <a:latin typeface="Comic Sans MS" pitchFamily="66" charset="0"/>
              </a:rPr>
              <a:t>Longer for a than for b</a:t>
            </a:r>
            <a:endParaRPr lang="en-US" sz="3200" b="1" dirty="0">
              <a:latin typeface="Comic Sans MS" pitchFamily="66" charset="0"/>
            </a:endParaRPr>
          </a:p>
          <a:p>
            <a:r>
              <a:rPr lang="en-US" sz="3200" b="1" dirty="0">
                <a:latin typeface="Comic Sans MS" pitchFamily="66" charset="0"/>
              </a:rPr>
              <a:t>B) </a:t>
            </a:r>
            <a:r>
              <a:rPr lang="en-US" sz="3200" b="1" dirty="0" smtClean="0">
                <a:latin typeface="Comic Sans MS" pitchFamily="66" charset="0"/>
              </a:rPr>
              <a:t>Longer for b than for a</a:t>
            </a:r>
            <a:endParaRPr lang="en-US" sz="3200" b="1" dirty="0">
              <a:latin typeface="Comic Sans MS" pitchFamily="66" charset="0"/>
            </a:endParaRPr>
          </a:p>
          <a:p>
            <a:r>
              <a:rPr lang="en-US" sz="3200" b="1" dirty="0">
                <a:latin typeface="Comic Sans MS" pitchFamily="66" charset="0"/>
              </a:rPr>
              <a:t>C</a:t>
            </a:r>
            <a:r>
              <a:rPr lang="en-US" sz="3200" b="1" dirty="0" smtClean="0">
                <a:latin typeface="Comic Sans MS" pitchFamily="66" charset="0"/>
              </a:rPr>
              <a:t>) The same  D) Do not know</a:t>
            </a:r>
            <a:endParaRPr lang="en-US" sz="3200" dirty="0">
              <a:latin typeface="Comic Sans MS" pitchFamily="66" charset="0"/>
            </a:endParaRPr>
          </a:p>
        </p:txBody>
      </p:sp>
      <p:sp>
        <p:nvSpPr>
          <p:cNvPr id="14" name="TextBox 13"/>
          <p:cNvSpPr txBox="1"/>
          <p:nvPr/>
        </p:nvSpPr>
        <p:spPr>
          <a:xfrm>
            <a:off x="6553200" y="2286000"/>
            <a:ext cx="2362200" cy="1384995"/>
          </a:xfrm>
          <a:prstGeom prst="rect">
            <a:avLst/>
          </a:prstGeom>
          <a:noFill/>
        </p:spPr>
        <p:txBody>
          <a:bodyPr wrap="square" rtlCol="0">
            <a:spAutoFit/>
          </a:bodyPr>
          <a:lstStyle/>
          <a:p>
            <a:r>
              <a:rPr lang="en-US" sz="2800" b="1" dirty="0" smtClean="0">
                <a:solidFill>
                  <a:srgbClr val="FF0000"/>
                </a:solidFill>
              </a:rPr>
              <a:t>Note: observer b is in free space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09800" y="4343400"/>
            <a:ext cx="2919413" cy="2256490"/>
          </a:xfrm>
          <a:prstGeom prst="rect">
            <a:avLst/>
          </a:prstGeom>
          <a:noFill/>
          <a:ln w="9525">
            <a:noFill/>
            <a:miter lim="800000"/>
            <a:headEnd/>
            <a:tailEnd/>
          </a:ln>
        </p:spPr>
      </p:pic>
      <p:sp>
        <p:nvSpPr>
          <p:cNvPr id="7" name="Rectangle 6"/>
          <p:cNvSpPr/>
          <p:nvPr/>
        </p:nvSpPr>
        <p:spPr>
          <a:xfrm>
            <a:off x="152400" y="381000"/>
            <a:ext cx="8991600" cy="1569660"/>
          </a:xfrm>
          <a:prstGeom prst="rect">
            <a:avLst/>
          </a:prstGeom>
        </p:spPr>
        <p:txBody>
          <a:bodyPr wrap="square">
            <a:spAutoFit/>
          </a:bodyPr>
          <a:lstStyle/>
          <a:p>
            <a:r>
              <a:rPr lang="en-US" sz="3200" b="1" dirty="0">
                <a:latin typeface="Comic Sans MS" pitchFamily="66" charset="0"/>
              </a:rPr>
              <a:t>The cart is </a:t>
            </a:r>
            <a:r>
              <a:rPr lang="en-US" sz="3200" b="1" dirty="0" smtClean="0">
                <a:latin typeface="Comic Sans MS" pitchFamily="66" charset="0"/>
              </a:rPr>
              <a:t>moving at a constant velocity v. The ball is launched </a:t>
            </a:r>
            <a:r>
              <a:rPr lang="en-US" sz="3200" b="1" dirty="0">
                <a:latin typeface="Comic Sans MS" pitchFamily="66" charset="0"/>
              </a:rPr>
              <a:t>in the air, where does it </a:t>
            </a:r>
            <a:r>
              <a:rPr lang="en-US" sz="3200" b="1" dirty="0" smtClean="0">
                <a:latin typeface="Comic Sans MS" pitchFamily="66" charset="0"/>
              </a:rPr>
              <a:t>land  relative </a:t>
            </a:r>
            <a:r>
              <a:rPr lang="en-US" sz="3200" b="1" dirty="0">
                <a:latin typeface="Comic Sans MS" pitchFamily="66" charset="0"/>
              </a:rPr>
              <a:t>to the cart?</a:t>
            </a:r>
            <a:endParaRPr lang="en-US" sz="3200" dirty="0">
              <a:latin typeface="Comic Sans MS" pitchFamily="66" charset="0"/>
            </a:endParaRPr>
          </a:p>
        </p:txBody>
      </p:sp>
      <p:sp>
        <p:nvSpPr>
          <p:cNvPr id="8" name="Rectangle 7"/>
          <p:cNvSpPr/>
          <p:nvPr/>
        </p:nvSpPr>
        <p:spPr>
          <a:xfrm>
            <a:off x="1676400" y="2286000"/>
            <a:ext cx="5867400" cy="1569660"/>
          </a:xfrm>
          <a:prstGeom prst="rect">
            <a:avLst/>
          </a:prstGeom>
        </p:spPr>
        <p:txBody>
          <a:bodyPr wrap="square">
            <a:spAutoFit/>
          </a:bodyPr>
          <a:lstStyle/>
          <a:p>
            <a:r>
              <a:rPr lang="en-US" sz="3200" b="1" dirty="0">
                <a:latin typeface="Comic Sans MS" pitchFamily="66" charset="0"/>
              </a:rPr>
              <a:t>A) In front of the cart</a:t>
            </a:r>
          </a:p>
          <a:p>
            <a:r>
              <a:rPr lang="en-US" sz="3200" b="1" dirty="0">
                <a:latin typeface="Comic Sans MS" pitchFamily="66" charset="0"/>
              </a:rPr>
              <a:t>B) On the cart</a:t>
            </a:r>
          </a:p>
          <a:p>
            <a:r>
              <a:rPr lang="en-US" sz="3200" b="1" dirty="0">
                <a:latin typeface="Comic Sans MS" pitchFamily="66" charset="0"/>
              </a:rPr>
              <a:t>C</a:t>
            </a:r>
            <a:r>
              <a:rPr lang="en-US" sz="3200" b="1" dirty="0" smtClean="0">
                <a:latin typeface="Comic Sans MS" pitchFamily="66" charset="0"/>
              </a:rPr>
              <a:t>) Behind </a:t>
            </a:r>
            <a:r>
              <a:rPr lang="en-US" sz="3200" b="1" dirty="0">
                <a:latin typeface="Comic Sans MS" pitchFamily="66" charset="0"/>
              </a:rPr>
              <a:t>the cart</a:t>
            </a:r>
            <a:endParaRPr lang="en-US" sz="3200" dirty="0">
              <a:latin typeface="Comic Sans MS" pitchFamily="66"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09800" y="4343400"/>
            <a:ext cx="2919413" cy="2256490"/>
          </a:xfrm>
          <a:prstGeom prst="rect">
            <a:avLst/>
          </a:prstGeom>
          <a:noFill/>
          <a:ln w="9525">
            <a:noFill/>
            <a:miter lim="800000"/>
            <a:headEnd/>
            <a:tailEnd/>
          </a:ln>
        </p:spPr>
      </p:pic>
      <p:sp>
        <p:nvSpPr>
          <p:cNvPr id="7" name="Rectangle 6"/>
          <p:cNvSpPr/>
          <p:nvPr/>
        </p:nvSpPr>
        <p:spPr>
          <a:xfrm>
            <a:off x="152400" y="381000"/>
            <a:ext cx="8991600" cy="2062103"/>
          </a:xfrm>
          <a:prstGeom prst="rect">
            <a:avLst/>
          </a:prstGeom>
        </p:spPr>
        <p:txBody>
          <a:bodyPr wrap="square">
            <a:spAutoFit/>
          </a:bodyPr>
          <a:lstStyle/>
          <a:p>
            <a:r>
              <a:rPr lang="en-US" sz="3200" b="1" dirty="0">
                <a:latin typeface="Comic Sans MS" pitchFamily="66" charset="0"/>
              </a:rPr>
              <a:t>The cart is </a:t>
            </a:r>
            <a:r>
              <a:rPr lang="en-US" sz="3200" b="1" dirty="0" smtClean="0">
                <a:latin typeface="Comic Sans MS" pitchFamily="66" charset="0"/>
              </a:rPr>
              <a:t>moving at a constant velocity v. The ball is launched straight </a:t>
            </a:r>
            <a:r>
              <a:rPr lang="en-US" sz="3200" b="1" dirty="0">
                <a:latin typeface="Comic Sans MS" pitchFamily="66" charset="0"/>
              </a:rPr>
              <a:t>upwards from the moving cart, where does it </a:t>
            </a:r>
            <a:r>
              <a:rPr lang="en-US" sz="3200" b="1" dirty="0" smtClean="0">
                <a:latin typeface="Comic Sans MS" pitchFamily="66" charset="0"/>
              </a:rPr>
              <a:t>land  relative </a:t>
            </a:r>
            <a:r>
              <a:rPr lang="en-US" sz="3200" b="1" dirty="0">
                <a:latin typeface="Comic Sans MS" pitchFamily="66" charset="0"/>
              </a:rPr>
              <a:t>to the cart?</a:t>
            </a:r>
            <a:endParaRPr lang="en-US" sz="3200" dirty="0">
              <a:latin typeface="Comic Sans MS" pitchFamily="66" charset="0"/>
            </a:endParaRPr>
          </a:p>
        </p:txBody>
      </p:sp>
      <p:sp>
        <p:nvSpPr>
          <p:cNvPr id="8" name="Rectangle 7"/>
          <p:cNvSpPr/>
          <p:nvPr/>
        </p:nvSpPr>
        <p:spPr>
          <a:xfrm>
            <a:off x="304800" y="2743200"/>
            <a:ext cx="5867400" cy="1569660"/>
          </a:xfrm>
          <a:prstGeom prst="rect">
            <a:avLst/>
          </a:prstGeom>
        </p:spPr>
        <p:txBody>
          <a:bodyPr wrap="square">
            <a:spAutoFit/>
          </a:bodyPr>
          <a:lstStyle/>
          <a:p>
            <a:r>
              <a:rPr lang="en-US" sz="3200" b="1" dirty="0">
                <a:latin typeface="Comic Sans MS" pitchFamily="66" charset="0"/>
              </a:rPr>
              <a:t>A) In front of the cart</a:t>
            </a:r>
          </a:p>
          <a:p>
            <a:r>
              <a:rPr lang="en-US" sz="3200" b="1" dirty="0">
                <a:latin typeface="Comic Sans MS" pitchFamily="66" charset="0"/>
              </a:rPr>
              <a:t>B) On the cart</a:t>
            </a:r>
          </a:p>
          <a:p>
            <a:r>
              <a:rPr lang="en-US" sz="3200" b="1" dirty="0">
                <a:latin typeface="Comic Sans MS" pitchFamily="66" charset="0"/>
              </a:rPr>
              <a:t>C</a:t>
            </a:r>
            <a:r>
              <a:rPr lang="en-US" sz="3200" b="1" dirty="0" smtClean="0">
                <a:latin typeface="Comic Sans MS" pitchFamily="66" charset="0"/>
              </a:rPr>
              <a:t>) Behind </a:t>
            </a:r>
            <a:r>
              <a:rPr lang="en-US" sz="3200" b="1" dirty="0">
                <a:latin typeface="Comic Sans MS" pitchFamily="66" charset="0"/>
              </a:rPr>
              <a:t>the cart</a:t>
            </a:r>
            <a:endParaRPr lang="en-US" sz="3200" dirty="0">
              <a:latin typeface="Comic Sans MS" pitchFamily="66" charset="0"/>
            </a:endParaRPr>
          </a:p>
        </p:txBody>
      </p:sp>
      <p:sp>
        <p:nvSpPr>
          <p:cNvPr id="6" name="TextBox 5"/>
          <p:cNvSpPr txBox="1"/>
          <p:nvPr/>
        </p:nvSpPr>
        <p:spPr>
          <a:xfrm>
            <a:off x="5410200" y="4267200"/>
            <a:ext cx="3505200" cy="1815882"/>
          </a:xfrm>
          <a:prstGeom prst="rect">
            <a:avLst/>
          </a:prstGeom>
          <a:noFill/>
        </p:spPr>
        <p:txBody>
          <a:bodyPr wrap="square" rtlCol="0">
            <a:spAutoFit/>
          </a:bodyPr>
          <a:lstStyle/>
          <a:p>
            <a:r>
              <a:rPr lang="en-US" sz="2800" b="1" dirty="0" smtClean="0">
                <a:solidFill>
                  <a:srgbClr val="FF0000"/>
                </a:solidFill>
              </a:rPr>
              <a:t>Note: v</a:t>
            </a:r>
            <a:r>
              <a:rPr lang="en-US" sz="2800" b="1" baseline="-25000" dirty="0" smtClean="0">
                <a:solidFill>
                  <a:srgbClr val="FF0000"/>
                </a:solidFill>
              </a:rPr>
              <a:t>ball init</a:t>
            </a:r>
            <a:r>
              <a:rPr lang="en-US" sz="2800" b="1" dirty="0" smtClean="0">
                <a:solidFill>
                  <a:srgbClr val="FF0000"/>
                </a:solidFill>
              </a:rPr>
              <a:t> is drawn with respect to an observer </a:t>
            </a:r>
            <a:r>
              <a:rPr lang="en-US" sz="2800" b="1" u="sng" dirty="0" smtClean="0">
                <a:solidFill>
                  <a:srgbClr val="FF0000"/>
                </a:solidFill>
              </a:rPr>
              <a:t>in the cart</a:t>
            </a:r>
            <a:r>
              <a:rPr lang="en-US" sz="2800" b="1" dirty="0" smtClean="0">
                <a:solidFill>
                  <a:srgbClr val="FF0000"/>
                </a:solidFill>
              </a:rPr>
              <a:t>. Neglect air friction</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Rectangle 3"/>
          <p:cNvSpPr/>
          <p:nvPr/>
        </p:nvSpPr>
        <p:spPr>
          <a:xfrm>
            <a:off x="152400" y="381000"/>
            <a:ext cx="8991600" cy="2062103"/>
          </a:xfrm>
          <a:prstGeom prst="rect">
            <a:avLst/>
          </a:prstGeom>
        </p:spPr>
        <p:txBody>
          <a:bodyPr wrap="square">
            <a:spAutoFit/>
          </a:bodyPr>
          <a:lstStyle/>
          <a:p>
            <a:r>
              <a:rPr lang="en-US" sz="3200" b="1" dirty="0">
                <a:latin typeface="Comic Sans MS" pitchFamily="66" charset="0"/>
              </a:rPr>
              <a:t>The cart is now pulled to the </a:t>
            </a:r>
            <a:r>
              <a:rPr lang="en-US" sz="3200" b="1" dirty="0" smtClean="0">
                <a:latin typeface="Comic Sans MS" pitchFamily="66" charset="0"/>
              </a:rPr>
              <a:t>right. After </a:t>
            </a:r>
            <a:r>
              <a:rPr lang="en-US" sz="3200" b="1" dirty="0">
                <a:latin typeface="Comic Sans MS" pitchFamily="66" charset="0"/>
              </a:rPr>
              <a:t>the cart is </a:t>
            </a:r>
            <a:r>
              <a:rPr lang="en-US" sz="3200" b="1" dirty="0" smtClean="0">
                <a:latin typeface="Comic Sans MS" pitchFamily="66" charset="0"/>
              </a:rPr>
              <a:t>released from rest, </a:t>
            </a:r>
            <a:r>
              <a:rPr lang="en-US" sz="3200" b="1" dirty="0">
                <a:latin typeface="Comic Sans MS" pitchFamily="66" charset="0"/>
              </a:rPr>
              <a:t>the ball </a:t>
            </a:r>
            <a:r>
              <a:rPr lang="en-US" sz="3200" b="1" dirty="0" smtClean="0">
                <a:latin typeface="Comic Sans MS" pitchFamily="66" charset="0"/>
              </a:rPr>
              <a:t>is launched </a:t>
            </a:r>
            <a:r>
              <a:rPr lang="en-US" sz="3200" b="1" dirty="0">
                <a:latin typeface="Comic Sans MS" pitchFamily="66" charset="0"/>
              </a:rPr>
              <a:t>in the air, where does it </a:t>
            </a:r>
            <a:r>
              <a:rPr lang="en-US" sz="3200" b="1" dirty="0" smtClean="0">
                <a:latin typeface="Comic Sans MS" pitchFamily="66" charset="0"/>
              </a:rPr>
              <a:t>land  relative </a:t>
            </a:r>
            <a:r>
              <a:rPr lang="en-US" sz="3200" b="1" dirty="0">
                <a:latin typeface="Comic Sans MS" pitchFamily="66" charset="0"/>
              </a:rPr>
              <a:t>to the cart?</a:t>
            </a:r>
            <a:endParaRPr lang="en-US" sz="3200" dirty="0">
              <a:latin typeface="Comic Sans MS" pitchFamily="66" charset="0"/>
            </a:endParaRPr>
          </a:p>
        </p:txBody>
      </p:sp>
      <p:sp>
        <p:nvSpPr>
          <p:cNvPr id="5" name="Rectangle 4"/>
          <p:cNvSpPr/>
          <p:nvPr/>
        </p:nvSpPr>
        <p:spPr>
          <a:xfrm>
            <a:off x="1676400" y="2286000"/>
            <a:ext cx="5867400" cy="1569660"/>
          </a:xfrm>
          <a:prstGeom prst="rect">
            <a:avLst/>
          </a:prstGeom>
        </p:spPr>
        <p:txBody>
          <a:bodyPr wrap="square">
            <a:spAutoFit/>
          </a:bodyPr>
          <a:lstStyle/>
          <a:p>
            <a:r>
              <a:rPr lang="en-US" sz="3200" b="1" dirty="0">
                <a:latin typeface="Comic Sans MS" pitchFamily="66" charset="0"/>
              </a:rPr>
              <a:t>A) In front of the cart</a:t>
            </a:r>
          </a:p>
          <a:p>
            <a:r>
              <a:rPr lang="en-US" sz="3200" b="1" dirty="0">
                <a:latin typeface="Comic Sans MS" pitchFamily="66" charset="0"/>
              </a:rPr>
              <a:t>B) On the cart</a:t>
            </a:r>
          </a:p>
          <a:p>
            <a:r>
              <a:rPr lang="en-US" sz="3200" b="1" dirty="0">
                <a:latin typeface="Comic Sans MS" pitchFamily="66" charset="0"/>
              </a:rPr>
              <a:t>C</a:t>
            </a:r>
            <a:r>
              <a:rPr lang="en-US" sz="3200" b="1" dirty="0" smtClean="0">
                <a:latin typeface="Comic Sans MS" pitchFamily="66" charset="0"/>
              </a:rPr>
              <a:t>) Behind </a:t>
            </a:r>
            <a:r>
              <a:rPr lang="en-US" sz="3200" b="1" dirty="0">
                <a:latin typeface="Comic Sans MS" pitchFamily="66" charset="0"/>
              </a:rPr>
              <a:t>the cart</a:t>
            </a:r>
            <a:endParaRPr lang="en-US" sz="3200" dirty="0">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1066800" y="4343400"/>
            <a:ext cx="3295650" cy="2280590"/>
          </a:xfrm>
          <a:prstGeom prst="rect">
            <a:avLst/>
          </a:prstGeom>
          <a:noFill/>
          <a:ln w="9525">
            <a:noFill/>
            <a:miter lim="800000"/>
            <a:headEnd/>
            <a:tailEnd/>
          </a:ln>
        </p:spPr>
      </p:pic>
      <p:sp>
        <p:nvSpPr>
          <p:cNvPr id="8" name="Oval 7"/>
          <p:cNvSpPr/>
          <p:nvPr/>
        </p:nvSpPr>
        <p:spPr>
          <a:xfrm>
            <a:off x="1524000" y="5257800"/>
            <a:ext cx="2286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52400" y="381000"/>
            <a:ext cx="8991600" cy="2062103"/>
          </a:xfrm>
          <a:prstGeom prst="rect">
            <a:avLst/>
          </a:prstGeom>
        </p:spPr>
        <p:txBody>
          <a:bodyPr wrap="square">
            <a:spAutoFit/>
          </a:bodyPr>
          <a:lstStyle/>
          <a:p>
            <a:r>
              <a:rPr lang="en-US" sz="3200" b="1" dirty="0">
                <a:latin typeface="Comic Sans MS" pitchFamily="66" charset="0"/>
              </a:rPr>
              <a:t>The cart is pulled to the </a:t>
            </a:r>
            <a:r>
              <a:rPr lang="en-US" sz="3200" b="1" dirty="0" smtClean="0">
                <a:latin typeface="Comic Sans MS" pitchFamily="66" charset="0"/>
              </a:rPr>
              <a:t>right with a constant F. At t</a:t>
            </a:r>
            <a:r>
              <a:rPr lang="en-US" sz="3200" b="1" baseline="-25000" dirty="0" smtClean="0">
                <a:latin typeface="Comic Sans MS" pitchFamily="66" charset="0"/>
              </a:rPr>
              <a:t>0</a:t>
            </a:r>
            <a:r>
              <a:rPr lang="en-US" sz="3200" b="1" dirty="0" smtClean="0">
                <a:latin typeface="Comic Sans MS" pitchFamily="66" charset="0"/>
              </a:rPr>
              <a:t>, </a:t>
            </a:r>
            <a:r>
              <a:rPr lang="en-US" sz="3200" b="1" dirty="0">
                <a:latin typeface="Comic Sans MS" pitchFamily="66" charset="0"/>
              </a:rPr>
              <a:t>the ball </a:t>
            </a:r>
            <a:r>
              <a:rPr lang="en-US" sz="3200" b="1" dirty="0" smtClean="0">
                <a:latin typeface="Comic Sans MS" pitchFamily="66" charset="0"/>
              </a:rPr>
              <a:t>is launched straight </a:t>
            </a:r>
            <a:r>
              <a:rPr lang="en-US" sz="3200" b="1" dirty="0">
                <a:latin typeface="Comic Sans MS" pitchFamily="66" charset="0"/>
              </a:rPr>
              <a:t>upwards from the moving cart. Where does it </a:t>
            </a:r>
            <a:r>
              <a:rPr lang="en-US" sz="3200" b="1" dirty="0" smtClean="0">
                <a:latin typeface="Comic Sans MS" pitchFamily="66" charset="0"/>
              </a:rPr>
              <a:t>land  relative </a:t>
            </a:r>
            <a:r>
              <a:rPr lang="en-US" sz="3200" b="1" dirty="0">
                <a:latin typeface="Comic Sans MS" pitchFamily="66" charset="0"/>
              </a:rPr>
              <a:t>to the cart?</a:t>
            </a:r>
            <a:endParaRPr lang="en-US" sz="3200" dirty="0">
              <a:latin typeface="Comic Sans MS" pitchFamily="66" charset="0"/>
            </a:endParaRPr>
          </a:p>
        </p:txBody>
      </p:sp>
      <p:sp>
        <p:nvSpPr>
          <p:cNvPr id="5" name="Rectangle 4"/>
          <p:cNvSpPr/>
          <p:nvPr/>
        </p:nvSpPr>
        <p:spPr>
          <a:xfrm>
            <a:off x="1676400" y="2667000"/>
            <a:ext cx="5867400" cy="1569660"/>
          </a:xfrm>
          <a:prstGeom prst="rect">
            <a:avLst/>
          </a:prstGeom>
        </p:spPr>
        <p:txBody>
          <a:bodyPr wrap="square">
            <a:spAutoFit/>
          </a:bodyPr>
          <a:lstStyle/>
          <a:p>
            <a:r>
              <a:rPr lang="en-US" sz="3200" b="1" dirty="0">
                <a:latin typeface="Comic Sans MS" pitchFamily="66" charset="0"/>
              </a:rPr>
              <a:t>A) In front of the cart</a:t>
            </a:r>
          </a:p>
          <a:p>
            <a:r>
              <a:rPr lang="en-US" sz="3200" b="1" dirty="0">
                <a:latin typeface="Comic Sans MS" pitchFamily="66" charset="0"/>
              </a:rPr>
              <a:t>B) On the cart</a:t>
            </a:r>
          </a:p>
          <a:p>
            <a:r>
              <a:rPr lang="en-US" sz="3200" b="1" dirty="0">
                <a:latin typeface="Comic Sans MS" pitchFamily="66" charset="0"/>
              </a:rPr>
              <a:t>C</a:t>
            </a:r>
            <a:r>
              <a:rPr lang="en-US" sz="3200" b="1" dirty="0" smtClean="0">
                <a:latin typeface="Comic Sans MS" pitchFamily="66" charset="0"/>
              </a:rPr>
              <a:t>) Behind </a:t>
            </a:r>
            <a:r>
              <a:rPr lang="en-US" sz="3200" b="1" dirty="0">
                <a:latin typeface="Comic Sans MS" pitchFamily="66" charset="0"/>
              </a:rPr>
              <a:t>the cart</a:t>
            </a:r>
            <a:endParaRPr lang="en-US" sz="3200" dirty="0">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1066800" y="4343400"/>
            <a:ext cx="3295650" cy="2280590"/>
          </a:xfrm>
          <a:prstGeom prst="rect">
            <a:avLst/>
          </a:prstGeom>
          <a:noFill/>
          <a:ln w="9525">
            <a:noFill/>
            <a:miter lim="800000"/>
            <a:headEnd/>
            <a:tailEnd/>
          </a:ln>
        </p:spPr>
      </p:pic>
      <p:sp>
        <p:nvSpPr>
          <p:cNvPr id="8" name="Oval 7"/>
          <p:cNvSpPr/>
          <p:nvPr/>
        </p:nvSpPr>
        <p:spPr>
          <a:xfrm>
            <a:off x="1524000" y="5257800"/>
            <a:ext cx="2286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953000" y="4572000"/>
            <a:ext cx="3505200" cy="1815882"/>
          </a:xfrm>
          <a:prstGeom prst="rect">
            <a:avLst/>
          </a:prstGeom>
          <a:noFill/>
        </p:spPr>
        <p:txBody>
          <a:bodyPr wrap="square" rtlCol="0">
            <a:spAutoFit/>
          </a:bodyPr>
          <a:lstStyle/>
          <a:p>
            <a:r>
              <a:rPr lang="en-US" sz="2800" b="1" dirty="0" smtClean="0">
                <a:solidFill>
                  <a:srgbClr val="FF0000"/>
                </a:solidFill>
              </a:rPr>
              <a:t>Note: v</a:t>
            </a:r>
            <a:r>
              <a:rPr lang="en-US" sz="2800" b="1" baseline="-25000" dirty="0" smtClean="0">
                <a:solidFill>
                  <a:srgbClr val="FF0000"/>
                </a:solidFill>
              </a:rPr>
              <a:t>ball init</a:t>
            </a:r>
            <a:r>
              <a:rPr lang="en-US" sz="2800" b="1" dirty="0" smtClean="0">
                <a:solidFill>
                  <a:srgbClr val="FF0000"/>
                </a:solidFill>
              </a:rPr>
              <a:t> is drawn with respect to an observer </a:t>
            </a:r>
            <a:r>
              <a:rPr lang="en-US" sz="2800" b="1" u="sng" dirty="0" smtClean="0">
                <a:solidFill>
                  <a:srgbClr val="FF0000"/>
                </a:solidFill>
              </a:rPr>
              <a:t>in the cart</a:t>
            </a:r>
            <a:r>
              <a:rPr lang="en-US" sz="2800" b="1" dirty="0" smtClean="0">
                <a:solidFill>
                  <a:srgbClr val="FF0000"/>
                </a:solidFill>
              </a:rPr>
              <a:t>. Neglect air friction</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52400" y="76200"/>
            <a:ext cx="8991600" cy="1877437"/>
          </a:xfrm>
          <a:prstGeom prst="rect">
            <a:avLst/>
          </a:prstGeom>
        </p:spPr>
        <p:txBody>
          <a:bodyPr wrap="square">
            <a:spAutoFit/>
          </a:bodyPr>
          <a:lstStyle/>
          <a:p>
            <a:r>
              <a:rPr lang="en-US" sz="2800" b="1" dirty="0">
                <a:latin typeface="Comic Sans MS" pitchFamily="66" charset="0"/>
              </a:rPr>
              <a:t>The cart is pulled to the </a:t>
            </a:r>
            <a:r>
              <a:rPr lang="en-US" sz="2800" b="1" dirty="0" smtClean="0">
                <a:latin typeface="Comic Sans MS" pitchFamily="66" charset="0"/>
              </a:rPr>
              <a:t>right with a constant F. At t</a:t>
            </a:r>
            <a:r>
              <a:rPr lang="en-US" sz="2800" b="1" baseline="-25000" dirty="0" smtClean="0">
                <a:latin typeface="Comic Sans MS" pitchFamily="66" charset="0"/>
              </a:rPr>
              <a:t>0</a:t>
            </a:r>
            <a:r>
              <a:rPr lang="en-US" sz="2800" b="1" dirty="0" smtClean="0">
                <a:latin typeface="Comic Sans MS" pitchFamily="66" charset="0"/>
              </a:rPr>
              <a:t>, </a:t>
            </a:r>
            <a:r>
              <a:rPr lang="en-US" sz="2800" b="1" dirty="0">
                <a:latin typeface="Comic Sans MS" pitchFamily="66" charset="0"/>
              </a:rPr>
              <a:t>the ball </a:t>
            </a:r>
            <a:r>
              <a:rPr lang="en-US" sz="2800" b="1" dirty="0" smtClean="0">
                <a:latin typeface="Comic Sans MS" pitchFamily="66" charset="0"/>
              </a:rPr>
              <a:t>is launched straight </a:t>
            </a:r>
            <a:r>
              <a:rPr lang="en-US" sz="2800" b="1" dirty="0">
                <a:latin typeface="Comic Sans MS" pitchFamily="66" charset="0"/>
              </a:rPr>
              <a:t>upwards from the moving cart. </a:t>
            </a:r>
            <a:br>
              <a:rPr lang="en-US" sz="2800" b="1" dirty="0">
                <a:latin typeface="Comic Sans MS" pitchFamily="66" charset="0"/>
              </a:rPr>
            </a:br>
            <a:r>
              <a:rPr lang="en-US" sz="2800" b="1" dirty="0">
                <a:latin typeface="Comic Sans MS" pitchFamily="66" charset="0"/>
              </a:rPr>
              <a:t>Where does it </a:t>
            </a:r>
            <a:r>
              <a:rPr lang="en-US" sz="2800" b="1" dirty="0" smtClean="0">
                <a:latin typeface="Comic Sans MS" pitchFamily="66" charset="0"/>
              </a:rPr>
              <a:t>land  relative </a:t>
            </a:r>
            <a:r>
              <a:rPr lang="en-US" sz="2800" b="1" dirty="0">
                <a:latin typeface="Comic Sans MS" pitchFamily="66" charset="0"/>
              </a:rPr>
              <a:t>to the cart?</a:t>
            </a:r>
            <a:endParaRPr lang="en-US" sz="2800" dirty="0">
              <a:latin typeface="Comic Sans MS" pitchFamily="66" charset="0"/>
            </a:endParaRPr>
          </a:p>
        </p:txBody>
      </p:sp>
      <p:sp>
        <p:nvSpPr>
          <p:cNvPr id="5" name="Rectangle 4"/>
          <p:cNvSpPr/>
          <p:nvPr/>
        </p:nvSpPr>
        <p:spPr>
          <a:xfrm>
            <a:off x="1371600" y="1910410"/>
            <a:ext cx="5867400" cy="1384995"/>
          </a:xfrm>
          <a:prstGeom prst="rect">
            <a:avLst/>
          </a:prstGeom>
        </p:spPr>
        <p:txBody>
          <a:bodyPr wrap="square">
            <a:spAutoFit/>
          </a:bodyPr>
          <a:lstStyle/>
          <a:p>
            <a:r>
              <a:rPr lang="en-US" sz="2800" b="1" dirty="0">
                <a:latin typeface="Comic Sans MS" pitchFamily="66" charset="0"/>
              </a:rPr>
              <a:t>A) In front of the cart</a:t>
            </a:r>
          </a:p>
          <a:p>
            <a:r>
              <a:rPr lang="en-US" sz="2800" b="1" dirty="0">
                <a:latin typeface="Comic Sans MS" pitchFamily="66" charset="0"/>
              </a:rPr>
              <a:t>B) On the cart</a:t>
            </a:r>
          </a:p>
          <a:p>
            <a:r>
              <a:rPr lang="en-US" sz="2800" b="1" dirty="0">
                <a:latin typeface="Comic Sans MS" pitchFamily="66" charset="0"/>
              </a:rPr>
              <a:t>C</a:t>
            </a:r>
            <a:r>
              <a:rPr lang="en-US" sz="2800" b="1" dirty="0" smtClean="0">
                <a:latin typeface="Comic Sans MS" pitchFamily="66" charset="0"/>
              </a:rPr>
              <a:t>) Behind </a:t>
            </a:r>
            <a:r>
              <a:rPr lang="en-US" sz="2800" b="1" dirty="0">
                <a:latin typeface="Comic Sans MS" pitchFamily="66" charset="0"/>
              </a:rPr>
              <a:t>the cart</a:t>
            </a:r>
            <a:endParaRPr lang="en-US" sz="2800" dirty="0">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762000" y="3586810"/>
            <a:ext cx="3295650" cy="2280590"/>
          </a:xfrm>
          <a:prstGeom prst="rect">
            <a:avLst/>
          </a:prstGeom>
          <a:noFill/>
          <a:ln w="9525">
            <a:noFill/>
            <a:miter lim="800000"/>
            <a:headEnd/>
            <a:tailEnd/>
          </a:ln>
        </p:spPr>
      </p:pic>
      <p:sp>
        <p:nvSpPr>
          <p:cNvPr id="8" name="Oval 7"/>
          <p:cNvSpPr/>
          <p:nvPr/>
        </p:nvSpPr>
        <p:spPr>
          <a:xfrm>
            <a:off x="1524000" y="5257800"/>
            <a:ext cx="2286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3815410"/>
            <a:ext cx="3505200" cy="1815882"/>
          </a:xfrm>
          <a:prstGeom prst="rect">
            <a:avLst/>
          </a:prstGeom>
          <a:noFill/>
        </p:spPr>
        <p:txBody>
          <a:bodyPr wrap="square" rtlCol="0">
            <a:spAutoFit/>
          </a:bodyPr>
          <a:lstStyle/>
          <a:p>
            <a:r>
              <a:rPr lang="en-US" sz="2800" b="1" dirty="0" smtClean="0">
                <a:solidFill>
                  <a:srgbClr val="FF0000"/>
                </a:solidFill>
              </a:rPr>
              <a:t>Note: v</a:t>
            </a:r>
            <a:r>
              <a:rPr lang="en-US" sz="2800" b="1" baseline="-25000" dirty="0" smtClean="0">
                <a:solidFill>
                  <a:srgbClr val="FF0000"/>
                </a:solidFill>
              </a:rPr>
              <a:t>ball init</a:t>
            </a:r>
            <a:r>
              <a:rPr lang="en-US" sz="2800" b="1" dirty="0" smtClean="0">
                <a:solidFill>
                  <a:srgbClr val="FF0000"/>
                </a:solidFill>
              </a:rPr>
              <a:t> is drawn with respect to an observer </a:t>
            </a:r>
            <a:r>
              <a:rPr lang="en-US" sz="2800" b="1" u="sng" dirty="0" smtClean="0">
                <a:solidFill>
                  <a:srgbClr val="FF0000"/>
                </a:solidFill>
              </a:rPr>
              <a:t>in the cart</a:t>
            </a:r>
            <a:r>
              <a:rPr lang="en-US" sz="2800" b="1" dirty="0" smtClean="0">
                <a:solidFill>
                  <a:srgbClr val="FF0000"/>
                </a:solidFill>
              </a:rPr>
              <a:t>. Neglect air friction</a:t>
            </a:r>
            <a:endParaRPr lang="en-US" sz="2800" b="1" dirty="0">
              <a:solidFill>
                <a:srgbClr val="FF0000"/>
              </a:solidFill>
            </a:endParaRPr>
          </a:p>
        </p:txBody>
      </p:sp>
      <p:sp>
        <p:nvSpPr>
          <p:cNvPr id="9" name="Rectangle 8"/>
          <p:cNvSpPr/>
          <p:nvPr/>
        </p:nvSpPr>
        <p:spPr>
          <a:xfrm>
            <a:off x="152400" y="5943600"/>
            <a:ext cx="8991600" cy="954107"/>
          </a:xfrm>
          <a:prstGeom prst="rect">
            <a:avLst/>
          </a:prstGeom>
        </p:spPr>
        <p:txBody>
          <a:bodyPr wrap="square">
            <a:spAutoFit/>
          </a:bodyPr>
          <a:lstStyle/>
          <a:p>
            <a:r>
              <a:rPr lang="en-US" sz="2800" b="1" dirty="0">
                <a:latin typeface="Comic Sans MS" pitchFamily="66" charset="0"/>
              </a:rPr>
              <a:t>Challenge: As viewed by an observer on the cart, what </a:t>
            </a:r>
            <a:r>
              <a:rPr lang="en-US" sz="2800" b="1" i="1" dirty="0">
                <a:latin typeface="Comic Sans MS" pitchFamily="66" charset="0"/>
              </a:rPr>
              <a:t>path</a:t>
            </a:r>
            <a:r>
              <a:rPr lang="en-US" sz="2800" b="1" dirty="0">
                <a:latin typeface="Comic Sans MS" pitchFamily="66" charset="0"/>
              </a:rPr>
              <a:t> does the ball appear to follow?</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11981</TotalTime>
  <Words>2128</Words>
  <Application>Microsoft Macintosh PowerPoint</Application>
  <PresentationFormat>On-screen Show (4:3)</PresentationFormat>
  <Paragraphs>230</Paragraphs>
  <Slides>27</Slides>
  <Notes>23</Notes>
  <HiddenSlides>11</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Default Design</vt:lpstr>
      <vt:lpstr>Non Inertial Reference Frames</vt:lpstr>
      <vt:lpstr>Slide 2</vt:lpstr>
      <vt:lpstr>Slide 3</vt:lpstr>
      <vt:lpstr>Slide 4</vt:lpstr>
      <vt:lpstr>Slide 5</vt:lpstr>
      <vt:lpstr>Slide 6</vt:lpstr>
      <vt:lpstr>Slide 7</vt:lpstr>
      <vt:lpstr>Slide 8</vt:lpstr>
      <vt:lpstr>Slide 9</vt:lpstr>
      <vt:lpstr>Now consider a helium balloon inside a car that is accelerating in the forward direction.  In the frame of the car, which describes the tilt of the balloon?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446</cp:revision>
  <cp:lastPrinted>2009-01-07T23:16:46Z</cp:lastPrinted>
  <dcterms:created xsi:type="dcterms:W3CDTF">2011-05-05T19:13:30Z</dcterms:created>
  <dcterms:modified xsi:type="dcterms:W3CDTF">2011-05-05T20:01:05Z</dcterms:modified>
</cp:coreProperties>
</file>