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4.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7.xml" ContentType="application/vnd.openxmlformats-officedocument.presentationml.notesSlide+xml"/>
  <Override PartName="/ppt/embeddings/oleObject2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4.bin" ContentType="application/vnd.openxmlformats-officedocument.oleObject"/>
  <Override PartName="/ppt/notesSlides/notesSlide23.xml" ContentType="application/vnd.openxmlformats-officedocument.presentationml.notesSlide+xml"/>
  <Override PartName="/ppt/embeddings/oleObject25.bin" ContentType="application/vnd.openxmlformats-officedocument.oleObject"/>
  <Override PartName="/ppt/notesSlides/notesSlide24.xml" ContentType="application/vnd.openxmlformats-officedocument.presentationml.notesSlide+xml"/>
  <Override PartName="/ppt/embeddings/oleObject26.bin" ContentType="application/vnd.openxmlformats-officedocument.oleObject"/>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28"/>
  </p:notesMasterIdLst>
  <p:sldIdLst>
    <p:sldId id="326" r:id="rId3"/>
    <p:sldId id="302" r:id="rId4"/>
    <p:sldId id="303" r:id="rId5"/>
    <p:sldId id="304" r:id="rId6"/>
    <p:sldId id="308" r:id="rId7"/>
    <p:sldId id="309" r:id="rId8"/>
    <p:sldId id="306" r:id="rId9"/>
    <p:sldId id="307" r:id="rId10"/>
    <p:sldId id="327" r:id="rId11"/>
    <p:sldId id="294" r:id="rId12"/>
    <p:sldId id="310" r:id="rId13"/>
    <p:sldId id="271" r:id="rId14"/>
    <p:sldId id="314" r:id="rId15"/>
    <p:sldId id="315" r:id="rId16"/>
    <p:sldId id="328" r:id="rId17"/>
    <p:sldId id="316" r:id="rId18"/>
    <p:sldId id="317" r:id="rId19"/>
    <p:sldId id="329" r:id="rId20"/>
    <p:sldId id="318" r:id="rId21"/>
    <p:sldId id="319" r:id="rId22"/>
    <p:sldId id="320" r:id="rId23"/>
    <p:sldId id="322" r:id="rId24"/>
    <p:sldId id="330" r:id="rId25"/>
    <p:sldId id="323" r:id="rId26"/>
    <p:sldId id="325"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542" autoAdjust="0"/>
    <p:restoredTop sz="72256" autoAdjust="0"/>
  </p:normalViewPr>
  <p:slideViewPr>
    <p:cSldViewPr snapToGrid="0">
      <p:cViewPr varScale="1">
        <p:scale>
          <a:sx n="104" d="100"/>
          <a:sy n="104" d="100"/>
        </p:scale>
        <p:origin x="-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 Id="rId3"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4011886-F49F-B646-ADC6-9A3BB9308720}" type="slidenum">
              <a:rPr lang="en-US"/>
              <a:pPr>
                <a:defRPr/>
              </a:pPr>
              <a:t>‹#›</a:t>
            </a:fld>
            <a:endParaRPr lang="en-US"/>
          </a:p>
        </p:txBody>
      </p:sp>
    </p:spTree>
    <p:extLst>
      <p:ext uri="{BB962C8B-B14F-4D97-AF65-F5344CB8AC3E}">
        <p14:creationId xmlns:p14="http://schemas.microsoft.com/office/powerpoint/2010/main" val="354227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 STEVEN POLLOCK, 2008</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E49BD60-BFAE-DE4C-B335-DED828BED50D}" type="slidenum">
              <a:rPr lang="en-US" sz="1200">
                <a:solidFill>
                  <a:prstClr val="black"/>
                </a:solidFill>
              </a:rPr>
              <a:pPr/>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8187D01-F165-3743-B40F-CF97CB8AB2D2}" type="slidenum">
              <a:rPr lang="en-US" sz="1200"/>
              <a:pPr/>
              <a:t>10</a:t>
            </a:fld>
            <a:endParaRPr lang="en-US" sz="1200"/>
          </a:p>
        </p:txBody>
      </p:sp>
      <p:sp>
        <p:nvSpPr>
          <p:cNvPr id="727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This is from </a:t>
            </a:r>
            <a:r>
              <a:rPr lang="en-US" dirty="0" err="1"/>
              <a:t>Dubson</a:t>
            </a:r>
            <a:r>
              <a:rPr lang="ja-JP" altLang="en-US" dirty="0"/>
              <a:t>’</a:t>
            </a:r>
            <a:r>
              <a:rPr lang="en-US" altLang="ja-JP" dirty="0"/>
              <a:t>s pre-test</a:t>
            </a:r>
          </a:p>
          <a:p>
            <a:pPr eaLnBrk="1" hangingPunct="1">
              <a:spcBef>
                <a:spcPct val="0"/>
              </a:spcBef>
            </a:pPr>
            <a:r>
              <a:rPr lang="en-US" dirty="0"/>
              <a:t>CORRECT ANSWER:  A</a:t>
            </a:r>
          </a:p>
          <a:p>
            <a:pPr eaLnBrk="1" hangingPunct="1">
              <a:spcBef>
                <a:spcPct val="0"/>
              </a:spcBef>
            </a:pPr>
            <a:r>
              <a:rPr lang="en-US" dirty="0"/>
              <a:t>USED IN:  </a:t>
            </a:r>
            <a:r>
              <a:rPr lang="en-US" dirty="0" err="1"/>
              <a:t>Sp</a:t>
            </a:r>
            <a:r>
              <a:rPr lang="en-US" dirty="0"/>
              <a:t> </a:t>
            </a:r>
            <a:r>
              <a:rPr lang="en-US" dirty="0" smtClean="0"/>
              <a:t>2013 </a:t>
            </a:r>
            <a:r>
              <a:rPr lang="en-US" dirty="0"/>
              <a:t>(</a:t>
            </a:r>
            <a:r>
              <a:rPr lang="en-US" dirty="0" smtClean="0"/>
              <a:t>Pollock)</a:t>
            </a:r>
            <a:endParaRPr lang="en-US" dirty="0"/>
          </a:p>
          <a:p>
            <a:pPr eaLnBrk="1" hangingPunct="1">
              <a:spcBef>
                <a:spcPct val="0"/>
              </a:spcBef>
            </a:pPr>
            <a:r>
              <a:rPr lang="en-US" dirty="0"/>
              <a:t>Student Responses: [[92]] 4 0 2 2 (</a:t>
            </a:r>
            <a:r>
              <a:rPr lang="en-US" dirty="0" err="1"/>
              <a:t>Sp</a:t>
            </a:r>
            <a:r>
              <a:rPr lang="en-US" dirty="0"/>
              <a:t> 2013) </a:t>
            </a:r>
          </a:p>
          <a:p>
            <a:pPr eaLnBrk="1" hangingPunct="1">
              <a:spcBef>
                <a:spcPct val="0"/>
              </a:spcBef>
            </a:pPr>
            <a:endParaRPr lang="en-US" dirty="0"/>
          </a:p>
          <a:p>
            <a:pPr eaLnBrk="1" hangingPunct="1">
              <a:spcBef>
                <a:spcPct val="0"/>
              </a:spcBef>
            </a:pPr>
            <a:r>
              <a:rPr lang="en-US" b="1" dirty="0"/>
              <a:t>INSTRUCTOR NOTES: </a:t>
            </a:r>
            <a:r>
              <a:rPr lang="en-US" dirty="0"/>
              <a:t>WRITTEN BY:  Mike </a:t>
            </a:r>
            <a:r>
              <a:rPr lang="en-US" dirty="0" err="1"/>
              <a:t>Dubson</a:t>
            </a:r>
            <a:r>
              <a:rPr lang="en-US" dirty="0"/>
              <a:t> (CU-Boulder)</a:t>
            </a:r>
          </a:p>
          <a:p>
            <a:pPr eaLnBrk="1" hangingPunct="1">
              <a:spcBef>
                <a:spcPct val="0"/>
              </a:spcBef>
            </a:pPr>
            <a:r>
              <a:rPr lang="en-US" dirty="0"/>
              <a:t>SJP Comment: The first concept test, it went quickly, and when they did it silently it was about 70% correct. I used this to point out that even elementary questions are easy to mess up, and conversing with neighbors “fixes” simple problems. We can’t move in if 1/3 of the class is getting THIS wrong! Mentioned to some individuals that E is down, which was a nice reminder for them. </a:t>
            </a:r>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solidFill>
            <a:srgbClr val="FFFFFF"/>
          </a:solidFill>
          <a:ln/>
        </p:spPr>
      </p:sp>
      <p:sp>
        <p:nvSpPr>
          <p:cNvPr id="3277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a:t>CORRECT ANSWER:  C</a:t>
            </a:r>
          </a:p>
          <a:p>
            <a:pPr eaLnBrk="1" hangingPunct="1">
              <a:spcBef>
                <a:spcPct val="0"/>
              </a:spcBef>
            </a:pPr>
            <a:r>
              <a:rPr lang="en-US"/>
              <a:t>USED IN:  Fall 2008 (Dubson), Spring 2009 (Kinney), Fall 2009 (Schibli), Sp 2012 (Pollock0</a:t>
            </a:r>
          </a:p>
          <a:p>
            <a:pPr eaLnBrk="1" hangingPunct="1">
              <a:spcBef>
                <a:spcPct val="0"/>
              </a:spcBef>
            </a:pPr>
            <a:r>
              <a:rPr lang="en-US"/>
              <a:t>LECTURE NUMBER:  Dubson (Week 1, Lecture 2) Kinney (Week 1, Lecture 2)  Pollock (Week 1, lecture 1) </a:t>
            </a:r>
          </a:p>
          <a:p>
            <a:pPr eaLnBrk="1" hangingPunct="1">
              <a:spcBef>
                <a:spcPct val="0"/>
              </a:spcBef>
            </a:pPr>
            <a:r>
              <a:rPr lang="en-US"/>
              <a:t>STUDENT RESPONSES: 2% 16% </a:t>
            </a:r>
            <a:r>
              <a:rPr lang="en-US" b="1"/>
              <a:t>[[82%]]</a:t>
            </a:r>
            <a:r>
              <a:rPr lang="en-US"/>
              <a:t> 0% 0% (FALL 2008)</a:t>
            </a:r>
          </a:p>
          <a:p>
            <a:pPr eaLnBrk="1" hangingPunct="1">
              <a:spcBef>
                <a:spcPct val="0"/>
              </a:spcBef>
            </a:pPr>
            <a:r>
              <a:rPr lang="en-US"/>
              <a:t>STUDENT RESPONSES: 0% 0% </a:t>
            </a:r>
            <a:r>
              <a:rPr lang="en-US" b="1"/>
              <a:t>[[100%]]</a:t>
            </a:r>
            <a:r>
              <a:rPr lang="en-US"/>
              <a:t> 0% 0% (Spring 2009)</a:t>
            </a:r>
          </a:p>
          <a:p>
            <a:pPr eaLnBrk="1" hangingPunct="1">
              <a:spcBef>
                <a:spcPct val="0"/>
              </a:spcBef>
            </a:pPr>
            <a:r>
              <a:rPr lang="en-US"/>
              <a:t>STUDENT RESPONSES: 6% 2% </a:t>
            </a:r>
            <a:r>
              <a:rPr lang="en-US" b="1"/>
              <a:t>[[92%]]</a:t>
            </a:r>
            <a:r>
              <a:rPr lang="en-US"/>
              <a:t> 0% 0% (Sp 2013)</a:t>
            </a:r>
          </a:p>
          <a:p>
            <a:pPr eaLnBrk="1" hangingPunct="1">
              <a:spcBef>
                <a:spcPct val="0"/>
              </a:spcBef>
            </a:pPr>
            <a:endParaRPr lang="en-US"/>
          </a:p>
          <a:p>
            <a:pPr eaLnBrk="1" hangingPunct="1">
              <a:spcBef>
                <a:spcPct val="0"/>
              </a:spcBef>
            </a:pPr>
            <a:r>
              <a:rPr lang="en-US" b="1"/>
              <a:t>INSTRUCTOR NOTES: </a:t>
            </a:r>
            <a:r>
              <a:rPr lang="en-US"/>
              <a:t>New CT. –MD</a:t>
            </a:r>
          </a:p>
          <a:p>
            <a:pPr eaLnBrk="1" hangingPunct="1">
              <a:spcBef>
                <a:spcPct val="0"/>
              </a:spcBef>
            </a:pPr>
            <a:r>
              <a:rPr lang="en-US"/>
              <a:t>WRITTEN BY:  Mike Dubson (CU-Boulder)</a:t>
            </a:r>
          </a:p>
          <a:p>
            <a:pPr eaLnBrk="1" hangingPunct="1">
              <a:spcBef>
                <a:spcPct val="0"/>
              </a:spcBef>
            </a:pPr>
            <a:r>
              <a:rPr lang="en-US"/>
              <a:t>SJP Comment: Nice concept test. I asked my students first: given a charge q1 and r1 and q2 at r2, what physical vector does Coulomb’s law implicitly have in it,i..e  what’s the “r vector” in the simple version of Coulomb’s law? I got several responses, including the sum (average) of r1 and r2, or the difference…  That lead beautifully into this question. Silently they were about 70% correct, after brief discussion it went to 90+%. It’s not hard, but very worth while. The point here is that R12 as shown is clearly what you physically want, and then the picture tells you how to construct it, this is not something to “memorize”, it just makes sense! </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6B33F98-5A42-FF45-9629-104B61C7750C}" type="slidenum">
              <a:rPr lang="en-US" sz="1200"/>
              <a:pPr/>
              <a:t>12</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r>
              <a:rPr lang="en-US" dirty="0"/>
              <a:t>CORRECT ANSWER:  D</a:t>
            </a:r>
          </a:p>
          <a:p>
            <a:r>
              <a:rPr lang="en-US" dirty="0"/>
              <a:t>USED IN:  Fall 2008 (</a:t>
            </a:r>
            <a:r>
              <a:rPr lang="en-US" dirty="0" err="1"/>
              <a:t>Dubson</a:t>
            </a:r>
            <a:r>
              <a:rPr lang="en-US" dirty="0"/>
              <a:t>), Spring 2008 (Pollock), Sp2012 (Pollock) </a:t>
            </a:r>
          </a:p>
          <a:p>
            <a:r>
              <a:rPr lang="en-US" dirty="0"/>
              <a:t>LECTURE NUMBER:  </a:t>
            </a:r>
            <a:r>
              <a:rPr lang="en-US" dirty="0" err="1"/>
              <a:t>Dubson</a:t>
            </a:r>
            <a:r>
              <a:rPr lang="en-US" dirty="0"/>
              <a:t> (Week 1, Lecture 1). Pollock (Lecture 1) both times. </a:t>
            </a:r>
          </a:p>
          <a:p>
            <a:r>
              <a:rPr lang="en-US" dirty="0"/>
              <a:t>STUDENT RESPONSES: 21% 0% 14% </a:t>
            </a:r>
            <a:r>
              <a:rPr lang="en-US" b="1" dirty="0"/>
              <a:t>[[36%]]</a:t>
            </a:r>
            <a:r>
              <a:rPr lang="en-US" dirty="0"/>
              <a:t> 29% (FALL 2008)</a:t>
            </a:r>
          </a:p>
          <a:p>
            <a:r>
              <a:rPr lang="en-US" dirty="0"/>
              <a:t>		</a:t>
            </a:r>
            <a:r>
              <a:rPr lang="en-US" dirty="0" smtClean="0"/>
              <a:t> </a:t>
            </a:r>
            <a:r>
              <a:rPr lang="en-US" dirty="0"/>
              <a:t>7% 7% 26% </a:t>
            </a:r>
            <a:r>
              <a:rPr lang="en-US" b="1" dirty="0"/>
              <a:t>[[41%]]</a:t>
            </a:r>
            <a:r>
              <a:rPr lang="en-US" dirty="0"/>
              <a:t> 19% (SPRING 2008)</a:t>
            </a:r>
          </a:p>
          <a:p>
            <a:r>
              <a:rPr lang="en-US" dirty="0"/>
              <a:t>		8,8,29,[[35]], 20 (Spring 2012)</a:t>
            </a:r>
          </a:p>
          <a:p>
            <a:r>
              <a:rPr lang="en-US" b="1" dirty="0"/>
              <a:t>INSTRUCTOR NOTES: </a:t>
            </a:r>
            <a:r>
              <a:rPr lang="en-US" dirty="0"/>
              <a:t>A keeper. It</a:t>
            </a:r>
            <a:r>
              <a:rPr lang="ja-JP" altLang="en-US" dirty="0"/>
              <a:t>’</a:t>
            </a:r>
            <a:r>
              <a:rPr lang="en-US" altLang="ja-JP" dirty="0"/>
              <a:t>s a trick - This question was aimed to get people to realize that UNIT vectors have no units (!) So, their length is arbitrary on a picture with dimensions. Also, I wanted to make sure they understood the simple convention (defined just before this) that R12 points FROM 1 to 2. </a:t>
            </a:r>
          </a:p>
          <a:p>
            <a:r>
              <a:rPr lang="en-US" dirty="0"/>
              <a:t>My answer: D, because both A and C are fine. Discussion points for class: R12 is a UNIT vector, it has no dimensions. The </a:t>
            </a:r>
            <a:r>
              <a:rPr lang="ja-JP" altLang="en-US" dirty="0"/>
              <a:t>“</a:t>
            </a:r>
            <a:r>
              <a:rPr lang="en-US" altLang="ja-JP" dirty="0"/>
              <a:t>lengths</a:t>
            </a:r>
            <a:r>
              <a:rPr lang="ja-JP" altLang="en-US" dirty="0"/>
              <a:t>”</a:t>
            </a:r>
            <a:r>
              <a:rPr lang="en-US" altLang="ja-JP" dirty="0"/>
              <a:t> of the arrows in the figure have no scale, there</a:t>
            </a:r>
            <a:r>
              <a:rPr lang="ja-JP" altLang="en-US" dirty="0"/>
              <a:t>’</a:t>
            </a:r>
            <a:r>
              <a:rPr lang="en-US" altLang="ja-JP" dirty="0"/>
              <a:t>s no possible way for me to decide if A or C is </a:t>
            </a:r>
            <a:r>
              <a:rPr lang="ja-JP" altLang="en-US" dirty="0"/>
              <a:t>“</a:t>
            </a:r>
            <a:r>
              <a:rPr lang="en-US" altLang="ja-JP" dirty="0"/>
              <a:t>more correct</a:t>
            </a:r>
            <a:r>
              <a:rPr lang="ja-JP" altLang="en-US" dirty="0"/>
              <a:t>”</a:t>
            </a:r>
            <a:r>
              <a:rPr lang="en-US" altLang="ja-JP" dirty="0"/>
              <a:t> to represent a rightwards unit arrow. The fact that q1 and q2 are 2 meters apart does NOT mean that A is wrong (2 meters is not </a:t>
            </a:r>
            <a:r>
              <a:rPr lang="ja-JP" altLang="en-US" dirty="0"/>
              <a:t>“</a:t>
            </a:r>
            <a:r>
              <a:rPr lang="en-US" altLang="ja-JP" dirty="0"/>
              <a:t>the number 2</a:t>
            </a:r>
            <a:r>
              <a:rPr lang="ja-JP" altLang="en-US" dirty="0"/>
              <a:t>”</a:t>
            </a:r>
            <a:r>
              <a:rPr lang="en-US" altLang="ja-JP" dirty="0"/>
              <a:t>) And, the location of the arrow is also irrelevant, it</a:t>
            </a:r>
            <a:r>
              <a:rPr lang="ja-JP" altLang="en-US" dirty="0"/>
              <a:t>’</a:t>
            </a:r>
            <a:r>
              <a:rPr lang="en-US" altLang="ja-JP" dirty="0"/>
              <a:t>s a vector! </a:t>
            </a:r>
          </a:p>
          <a:p>
            <a:r>
              <a:rPr lang="en-US" dirty="0"/>
              <a:t>Used in lecture #1.  </a:t>
            </a:r>
            <a:r>
              <a:rPr lang="en-US" dirty="0">
                <a:solidFill>
                  <a:srgbClr val="000000"/>
                </a:solidFill>
                <a:latin typeface="Helvetica" charset="0"/>
              </a:rPr>
              <a:t>7% voted A (big right arrow), 7% voted B (small left arrow), 26% voted C (small right arrow located at point 2) 41% votes D (more than one, or none of these), 19% voted E (need to know signs first)</a:t>
            </a:r>
          </a:p>
          <a:p>
            <a:r>
              <a:rPr lang="en-US" dirty="0">
                <a:solidFill>
                  <a:srgbClr val="000000"/>
                </a:solidFill>
                <a:latin typeface="Helvetica" charset="0"/>
              </a:rPr>
              <a:t>Good discussion, 2 questions from students:  (1) Does the fact that R12 is </a:t>
            </a:r>
            <a:r>
              <a:rPr lang="ja-JP" altLang="en-US" dirty="0">
                <a:solidFill>
                  <a:srgbClr val="000000"/>
                </a:solidFill>
              </a:rPr>
              <a:t>“</a:t>
            </a:r>
            <a:r>
              <a:rPr lang="en-US" altLang="ja-JP" dirty="0">
                <a:solidFill>
                  <a:srgbClr val="000000"/>
                </a:solidFill>
                <a:latin typeface="Helvetica" charset="0"/>
              </a:rPr>
              <a:t>unit</a:t>
            </a:r>
            <a:r>
              <a:rPr lang="ja-JP" altLang="en-US" dirty="0">
                <a:solidFill>
                  <a:srgbClr val="000000"/>
                </a:solidFill>
              </a:rPr>
              <a:t>”</a:t>
            </a:r>
            <a:r>
              <a:rPr lang="en-US" altLang="ja-JP" dirty="0">
                <a:solidFill>
                  <a:srgbClr val="000000"/>
                </a:solidFill>
                <a:latin typeface="Helvetica" charset="0"/>
              </a:rPr>
              <a:t> length mean the arrow needs to be 1 meter long,  and (2) is the question ambiguous, because if q1 was opposite sign, then the force would be the other way. -SJP</a:t>
            </a:r>
          </a:p>
          <a:p>
            <a:r>
              <a:rPr lang="en-US" dirty="0">
                <a:solidFill>
                  <a:srgbClr val="000000"/>
                </a:solidFill>
                <a:latin typeface="Helvetica" charset="0"/>
              </a:rPr>
              <a:t>In </a:t>
            </a:r>
            <a:r>
              <a:rPr lang="en-US" dirty="0" err="1">
                <a:solidFill>
                  <a:srgbClr val="000000"/>
                </a:solidFill>
                <a:latin typeface="Helvetica" charset="0"/>
              </a:rPr>
              <a:t>Dubson</a:t>
            </a:r>
            <a:r>
              <a:rPr lang="en-US" dirty="0">
                <a:solidFill>
                  <a:srgbClr val="000000"/>
                </a:solidFill>
                <a:latin typeface="Helvetica" charset="0"/>
              </a:rPr>
              <a:t> class, </a:t>
            </a:r>
            <a:r>
              <a:rPr lang="en-US" dirty="0">
                <a:latin typeface="Times New Roman" charset="0"/>
              </a:rPr>
              <a:t>One person thought that the length of the arrow mattered because of unit vector, another figured they </a:t>
            </a:r>
            <a:r>
              <a:rPr lang="en-US" dirty="0" err="1">
                <a:latin typeface="Times New Roman" charset="0"/>
              </a:rPr>
              <a:t>weren</a:t>
            </a:r>
            <a:r>
              <a:rPr lang="ja-JP" altLang="en-US" dirty="0">
                <a:latin typeface="Times New Roman" charset="0"/>
              </a:rPr>
              <a:t>’</a:t>
            </a:r>
            <a:r>
              <a:rPr lang="en-US" altLang="ja-JP" dirty="0">
                <a:latin typeface="Times New Roman" charset="0"/>
              </a:rPr>
              <a:t>t to scale.</a:t>
            </a:r>
          </a:p>
          <a:p>
            <a:endParaRPr lang="en-US" dirty="0">
              <a:solidFill>
                <a:srgbClr val="000000"/>
              </a:solidFill>
              <a:latin typeface="Helvetica" charset="0"/>
            </a:endParaRPr>
          </a:p>
          <a:p>
            <a:r>
              <a:rPr lang="en-US" dirty="0"/>
              <a:t>WRITTEN BY:  Steven Pollock (CU-Boulder)</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CORRECT ANSWER:  A</a:t>
            </a:r>
          </a:p>
          <a:p>
            <a:r>
              <a:rPr lang="en-US" dirty="0" smtClean="0">
                <a:latin typeface="Calibri" charset="0"/>
                <a:ea typeface="ＭＳ Ｐゴシック" charset="0"/>
                <a:cs typeface="ＭＳ Ｐゴシック" charset="0"/>
              </a:rPr>
              <a:t>USED IN:  Spring 2013 (Pollock) </a:t>
            </a:r>
          </a:p>
          <a:p>
            <a:r>
              <a:rPr lang="en-US" dirty="0" smtClean="0">
                <a:latin typeface="Calibri" charset="0"/>
                <a:ea typeface="ＭＳ Ｐゴシック" charset="0"/>
                <a:cs typeface="ＭＳ Ｐゴシック" charset="0"/>
              </a:rPr>
              <a:t>LECTURE NUMBER:  6 (Gauss</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Law)</a:t>
            </a:r>
          </a:p>
          <a:p>
            <a:r>
              <a:rPr lang="en-US" dirty="0" smtClean="0">
                <a:latin typeface="Calibri" charset="0"/>
                <a:ea typeface="ＭＳ Ｐゴシック" charset="0"/>
                <a:cs typeface="ＭＳ Ｐゴシック" charset="0"/>
              </a:rPr>
              <a:t>STUDENT RESPONSES:  </a:t>
            </a:r>
            <a:r>
              <a:rPr lang="en-US" b="1" dirty="0" smtClean="0">
                <a:latin typeface="Calibri" charset="0"/>
                <a:ea typeface="ＭＳ Ｐゴシック" charset="0"/>
                <a:cs typeface="ＭＳ Ｐゴシック" charset="0"/>
              </a:rPr>
              <a:t>[[84]], </a:t>
            </a:r>
            <a:r>
              <a:rPr lang="en-US" dirty="0" smtClean="0">
                <a:latin typeface="Calibri" charset="0"/>
                <a:ea typeface="ＭＳ Ｐゴシック" charset="0"/>
                <a:cs typeface="ＭＳ Ｐゴシック" charset="0"/>
              </a:rPr>
              <a:t>16, 0, 0 0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a:t>
            </a:r>
            <a:r>
              <a:rPr lang="fr-FR"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13 (</a:t>
            </a:r>
            <a:r>
              <a:rPr lang="en-US" altLang="ja-JP" dirty="0" err="1" smtClean="0">
                <a:latin typeface="Calibri" charset="0"/>
                <a:ea typeface="ＭＳ Ｐゴシック" charset="0"/>
                <a:cs typeface="ＭＳ Ｐゴシック" charset="0"/>
              </a:rPr>
              <a:t>preclass</a:t>
            </a:r>
            <a:r>
              <a:rPr lang="en-US" altLang="ja-JP" dirty="0" smtClean="0">
                <a:latin typeface="Calibri" charset="0"/>
                <a:ea typeface="ＭＳ Ｐゴシック" charset="0"/>
                <a:cs typeface="ＭＳ Ｐゴシック" charset="0"/>
              </a:rPr>
              <a:t> question) </a:t>
            </a:r>
          </a:p>
          <a:p>
            <a:pPr eaLnBrk="1" hangingPunct="1"/>
            <a:r>
              <a:rPr lang="en-US" b="1" dirty="0" smtClean="0">
                <a:latin typeface="Calibri" charset="0"/>
                <a:ea typeface="ＭＳ Ｐゴシック" charset="0"/>
                <a:cs typeface="ＭＳ Ｐゴシック" charset="0"/>
              </a:rPr>
              <a:t>INSTRUCTOR NOTES </a:t>
            </a:r>
            <a:r>
              <a:rPr lang="en-US" dirty="0" smtClean="0">
                <a:latin typeface="Calibri" charset="0"/>
                <a:ea typeface="ＭＳ Ｐゴシック" charset="0"/>
                <a:cs typeface="ＭＳ Ｐゴシック" charset="0"/>
              </a:rPr>
              <a:t>This was the “review’ question to start class. We had done almost exactly the same question at the start of the previous class, so I thought it would be even higher. </a:t>
            </a:r>
            <a:r>
              <a:rPr lang="en-US" dirty="0" smtClean="0">
                <a:latin typeface="Calibri" charset="0"/>
              </a:rPr>
              <a:t>(The position vector is different from the coordinates! Students seem to be confused about this - the point P has r=</a:t>
            </a:r>
            <a:r>
              <a:rPr lang="en-US" dirty="0" err="1" smtClean="0">
                <a:latin typeface="Calibri" charset="0"/>
              </a:rPr>
              <a:t>Sqrt</a:t>
            </a:r>
            <a:r>
              <a:rPr lang="en-US" dirty="0" smtClean="0">
                <a:latin typeface="Calibri" charset="0"/>
              </a:rPr>
              <a:t>[2], phi=pi/4, but it is certainly not the case that, e.g. </a:t>
            </a:r>
          </a:p>
          <a:p>
            <a:pPr eaLnBrk="1" hangingPunct="1"/>
            <a:r>
              <a:rPr lang="en-US" dirty="0" smtClean="0">
                <a:latin typeface="Calibri" charset="0"/>
              </a:rPr>
              <a:t>B would be the position vector. The units </a:t>
            </a:r>
            <a:r>
              <a:rPr lang="en-US" dirty="0" err="1" smtClean="0">
                <a:latin typeface="Calibri" charset="0"/>
              </a:rPr>
              <a:t>aren</a:t>
            </a:r>
            <a:r>
              <a:rPr lang="ja-JP" altLang="en-US" dirty="0" smtClean="0">
                <a:latin typeface="Calibri" charset="0"/>
              </a:rPr>
              <a:t>’</a:t>
            </a:r>
            <a:r>
              <a:rPr lang="en-US" altLang="ja-JP" dirty="0" smtClean="0">
                <a:latin typeface="Calibri" charset="0"/>
              </a:rPr>
              <a:t>t even correct!)   </a:t>
            </a:r>
            <a:r>
              <a:rPr lang="en-US" altLang="ja-JP" dirty="0" smtClean="0">
                <a:latin typeface="Calibri" charset="0"/>
                <a:ea typeface="ＭＳ Ｐゴシック" charset="0"/>
                <a:cs typeface="ＭＳ Ｐゴシック" charset="0"/>
              </a:rPr>
              <a:t>-SJP</a:t>
            </a:r>
          </a:p>
          <a:p>
            <a:r>
              <a:rPr lang="en-US" dirty="0" smtClean="0">
                <a:latin typeface="Calibri" charset="0"/>
                <a:ea typeface="ＭＳ Ｐゴシック" charset="0"/>
                <a:cs typeface="ＭＳ Ｐゴシック" charset="0"/>
              </a:rPr>
              <a:t>WRITTEN BY:  Steven Pollock (CU-Boulder) NEW in 2013</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Sp08, gave this in lecture 5 (on Gauss</a:t>
            </a:r>
            <a:r>
              <a:rPr lang="ja-JP" altLang="en-US" dirty="0">
                <a:latin typeface="Calibri" charset="0"/>
              </a:rPr>
              <a:t>’</a:t>
            </a:r>
            <a:r>
              <a:rPr lang="en-US" altLang="ja-JP" dirty="0">
                <a:latin typeface="Calibri" charset="0"/>
              </a:rPr>
              <a:t> law) ( only 1 voted correctly) </a:t>
            </a:r>
          </a:p>
          <a:p>
            <a:r>
              <a:rPr lang="en-US" dirty="0">
                <a:latin typeface="Calibri" charset="0"/>
              </a:rPr>
              <a:t>Correct answer is A. The position vector points in the </a:t>
            </a:r>
            <a:r>
              <a:rPr lang="ja-JP" altLang="en-US" dirty="0">
                <a:latin typeface="Calibri" charset="0"/>
              </a:rPr>
              <a:t>“</a:t>
            </a:r>
            <a:r>
              <a:rPr lang="en-US" altLang="ja-JP" dirty="0">
                <a:latin typeface="Calibri" charset="0"/>
              </a:rPr>
              <a:t>r</a:t>
            </a:r>
            <a:r>
              <a:rPr lang="ja-JP" altLang="en-US" dirty="0">
                <a:latin typeface="Calibri" charset="0"/>
              </a:rPr>
              <a:t>”</a:t>
            </a:r>
            <a:r>
              <a:rPr lang="en-US" altLang="ja-JP" dirty="0">
                <a:latin typeface="Calibri" charset="0"/>
              </a:rPr>
              <a:t> direction. There was a lot of discussion about this, it was clearly confusing to them.</a:t>
            </a:r>
          </a:p>
          <a:p>
            <a:r>
              <a:rPr lang="en-US" dirty="0">
                <a:latin typeface="Calibri" charset="0"/>
              </a:rPr>
              <a:t> (I gave a slightly different version, in which option </a:t>
            </a:r>
            <a:r>
              <a:rPr lang="ja-JP" altLang="en-US" dirty="0">
                <a:latin typeface="Calibri" charset="0"/>
              </a:rPr>
              <a:t>“</a:t>
            </a:r>
            <a:r>
              <a:rPr lang="en-US" altLang="ja-JP" dirty="0">
                <a:latin typeface="Calibri" charset="0"/>
              </a:rPr>
              <a:t>D</a:t>
            </a:r>
            <a:r>
              <a:rPr lang="ja-JP" altLang="en-US" dirty="0">
                <a:latin typeface="Calibri" charset="0"/>
              </a:rPr>
              <a:t>”</a:t>
            </a:r>
            <a:r>
              <a:rPr lang="en-US" altLang="ja-JP" dirty="0">
                <a:latin typeface="Calibri" charset="0"/>
              </a:rPr>
              <a:t> above was not available, so most of my students voted </a:t>
            </a:r>
            <a:r>
              <a:rPr lang="ja-JP" altLang="en-US" dirty="0">
                <a:latin typeface="Calibri" charset="0"/>
              </a:rPr>
              <a:t>“</a:t>
            </a:r>
            <a:r>
              <a:rPr lang="en-US" altLang="ja-JP" dirty="0">
                <a:latin typeface="Calibri" charset="0"/>
              </a:rPr>
              <a:t>None of these</a:t>
            </a:r>
            <a:r>
              <a:rPr lang="ja-JP" altLang="en-US" dirty="0">
                <a:latin typeface="Calibri" charset="0"/>
              </a:rPr>
              <a:t>”</a:t>
            </a:r>
            <a:r>
              <a:rPr lang="en-US" altLang="ja-JP" dirty="0">
                <a:latin typeface="Calibri" charset="0"/>
              </a:rPr>
              <a:t> </a:t>
            </a: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1144588" y="687388"/>
            <a:ext cx="4570412" cy="3427412"/>
          </a:xfrm>
          <a:ln/>
        </p:spPr>
      </p:sp>
      <p:sp>
        <p:nvSpPr>
          <p:cNvPr id="37890"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Calibri" charset="0"/>
              </a:rPr>
              <a:t>(There</a:t>
            </a:r>
            <a:r>
              <a:rPr lang="ja-JP" altLang="en-US" dirty="0" smtClean="0">
                <a:latin typeface="Calibri" charset="0"/>
              </a:rPr>
              <a:t>’</a:t>
            </a:r>
            <a:r>
              <a:rPr lang="en-US" altLang="ja-JP" dirty="0" smtClean="0">
                <a:latin typeface="Calibri" charset="0"/>
              </a:rPr>
              <a:t>s a duplicate of this in the Chapter 2 file, see comments there</a:t>
            </a:r>
          </a:p>
          <a:p>
            <a:pPr defTabSz="457200" eaLnBrk="1" hangingPunct="1"/>
            <a:endParaRPr lang="en-US" dirty="0" smtClean="0"/>
          </a:p>
          <a:p>
            <a:pPr defTabSz="457200" eaLnBrk="1" hangingPunct="1"/>
            <a:r>
              <a:rPr lang="en-US" dirty="0" smtClean="0"/>
              <a:t>CORRECT </a:t>
            </a:r>
            <a:r>
              <a:rPr lang="en-US" dirty="0"/>
              <a:t>ANSWER:  D </a:t>
            </a:r>
          </a:p>
          <a:p>
            <a:pPr defTabSz="457200" eaLnBrk="1" hangingPunct="1"/>
            <a:r>
              <a:rPr lang="en-US" dirty="0"/>
              <a:t>USED IN:  Fall 2009 (</a:t>
            </a:r>
            <a:r>
              <a:rPr lang="en-US" dirty="0" err="1"/>
              <a:t>Schibli</a:t>
            </a:r>
            <a:r>
              <a:rPr lang="en-US" dirty="0"/>
              <a:t>), </a:t>
            </a:r>
            <a:r>
              <a:rPr lang="en-US" dirty="0" err="1"/>
              <a:t>Sp</a:t>
            </a:r>
            <a:r>
              <a:rPr lang="en-US" dirty="0"/>
              <a:t> 2013 (Pollock) </a:t>
            </a:r>
          </a:p>
          <a:p>
            <a:pPr defTabSz="457200" eaLnBrk="1" hangingPunct="1"/>
            <a:r>
              <a:rPr lang="en-US" dirty="0"/>
              <a:t>LECTURE NUMBER: </a:t>
            </a:r>
            <a:r>
              <a:rPr lang="en-US" dirty="0" err="1"/>
              <a:t>Schibli</a:t>
            </a:r>
            <a:r>
              <a:rPr lang="en-US" dirty="0"/>
              <a:t> (Week 2, Lecture 6) Pollock (Week 2, Lecture 5) </a:t>
            </a:r>
          </a:p>
          <a:p>
            <a:pPr defTabSz="457200" eaLnBrk="1" hangingPunct="1"/>
            <a:r>
              <a:rPr lang="en-US" dirty="0"/>
              <a:t>STUDENT RESPONSES: 31% 16% 8% </a:t>
            </a:r>
            <a:r>
              <a:rPr lang="en-US" b="1" dirty="0"/>
              <a:t>[[41%]]</a:t>
            </a:r>
            <a:r>
              <a:rPr lang="en-US" dirty="0"/>
              <a:t> 4% (FALL 2009)</a:t>
            </a:r>
          </a:p>
          <a:p>
            <a:pPr defTabSz="457200" eaLnBrk="1" hangingPunct="1"/>
            <a:r>
              <a:rPr lang="en-US" dirty="0"/>
              <a:t>				32%, 3% 5%, </a:t>
            </a:r>
            <a:r>
              <a:rPr lang="en-US" b="1" dirty="0"/>
              <a:t>[[54%]],</a:t>
            </a:r>
            <a:r>
              <a:rPr lang="en-US" dirty="0"/>
              <a:t> 5% (SP ‘2013)</a:t>
            </a:r>
          </a:p>
          <a:p>
            <a:pPr defTabSz="457200" eaLnBrk="1" hangingPunct="1"/>
            <a:r>
              <a:rPr lang="en-US" b="1" dirty="0"/>
              <a:t>INSTRUCTOR NOTES: </a:t>
            </a:r>
            <a:r>
              <a:rPr lang="en-US" dirty="0"/>
              <a:t>Added by </a:t>
            </a:r>
            <a:r>
              <a:rPr lang="en-US" dirty="0" err="1"/>
              <a:t>trs</a:t>
            </a:r>
            <a:r>
              <a:rPr lang="en-US" dirty="0"/>
              <a:t> in fall 09 based on the students difficulties in previous years.(</a:t>
            </a:r>
            <a:r>
              <a:rPr lang="en-US" dirty="0" err="1"/>
              <a:t>Schibli</a:t>
            </a:r>
            <a:r>
              <a:rPr lang="en-US" dirty="0"/>
              <a:t>) </a:t>
            </a:r>
          </a:p>
          <a:p>
            <a:pPr defTabSz="457200" eaLnBrk="1" hangingPunct="1"/>
            <a:r>
              <a:rPr lang="en-US" dirty="0"/>
              <a:t>This was a very good question to have – good conversation, and it’s a known difficulty/issue for students. I wrote the integral of delta(x) dx = 1 formula on the board while they were clicking, as a reminder. </a:t>
            </a:r>
          </a:p>
          <a:p>
            <a:pPr defTabSz="457200" eaLnBrk="1" hangingPunct="1"/>
            <a:endParaRPr lang="en-US" dirty="0"/>
          </a:p>
          <a:p>
            <a:pPr defTabSz="457200" eaLnBrk="1" hangingPunct="1"/>
            <a:r>
              <a:rPr lang="en-US" dirty="0"/>
              <a:t>WRITTEN BY:  Thomas </a:t>
            </a:r>
            <a:r>
              <a:rPr lang="en-US" dirty="0" err="1"/>
              <a:t>Schibli</a:t>
            </a:r>
            <a:r>
              <a:rPr lang="en-US" dirty="0"/>
              <a:t> (CU-Boulder)</a:t>
            </a:r>
          </a:p>
          <a:p>
            <a:pPr defTabSz="457200" eaLnBrk="1" hangingPunct="1"/>
            <a:endParaRPr lang="en-US" dirty="0"/>
          </a:p>
        </p:txBody>
      </p:sp>
      <p:sp>
        <p:nvSpPr>
          <p:cNvPr id="378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30048DF0-56C0-6F49-9F74-3D84F0C017CE}" type="slidenum">
              <a:rPr lang="en-US" sz="1200">
                <a:latin typeface="Calibri" charset="0"/>
                <a:ea typeface="ＭＳ Ｐゴシック" charset="0"/>
                <a:cs typeface="ＭＳ Ｐゴシック" charset="0"/>
              </a:rPr>
              <a:pPr algn="r" eaLnBrk="1" hangingPunct="1"/>
              <a:t>15</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(There</a:t>
            </a:r>
            <a:r>
              <a:rPr lang="ja-JP" altLang="en-US" dirty="0">
                <a:latin typeface="Calibri" charset="0"/>
              </a:rPr>
              <a:t>’</a:t>
            </a:r>
            <a:r>
              <a:rPr lang="en-US" altLang="ja-JP" dirty="0">
                <a:latin typeface="Calibri" charset="0"/>
              </a:rPr>
              <a:t>s a duplicate of this in the Chapter 2 file, see comments </a:t>
            </a:r>
            <a:r>
              <a:rPr lang="en-US" altLang="ja-JP" dirty="0" smtClean="0">
                <a:latin typeface="Calibri" charset="0"/>
              </a:rPr>
              <a:t>there</a:t>
            </a:r>
          </a:p>
          <a:p>
            <a:endParaRPr lang="en-US" dirty="0" smtClean="0">
              <a:latin typeface="Calibri" charset="0"/>
            </a:endParaRPr>
          </a:p>
          <a:p>
            <a:r>
              <a:rPr lang="en-US" dirty="0" smtClean="0">
                <a:latin typeface="Calibri" charset="0"/>
                <a:ea typeface="ＭＳ Ｐゴシック" charset="0"/>
                <a:cs typeface="ＭＳ Ｐゴシック" charset="0"/>
              </a:rPr>
              <a:t>CORRECT ANSWER:  E</a:t>
            </a:r>
          </a:p>
          <a:p>
            <a:r>
              <a:rPr lang="en-US" dirty="0" smtClean="0">
                <a:latin typeface="Calibri" charset="0"/>
                <a:ea typeface="ＭＳ Ｐゴシック" charset="0"/>
                <a:cs typeface="ＭＳ Ｐゴシック" charset="0"/>
              </a:rPr>
              <a:t>USED IN:  Spring 2008 and 2013 (Pollock)</a:t>
            </a:r>
          </a:p>
          <a:p>
            <a:r>
              <a:rPr lang="en-US" dirty="0" smtClean="0">
                <a:latin typeface="Calibri" charset="0"/>
                <a:ea typeface="ＭＳ Ｐゴシック" charset="0"/>
                <a:cs typeface="ＭＳ Ｐゴシック" charset="0"/>
              </a:rPr>
              <a:t>LECTURE NUMBER: 5</a:t>
            </a:r>
          </a:p>
          <a:p>
            <a:r>
              <a:rPr lang="en-US" dirty="0" smtClean="0">
                <a:latin typeface="Calibri" charset="0"/>
                <a:ea typeface="ＭＳ Ｐゴシック" charset="0"/>
                <a:cs typeface="ＭＳ Ｐゴシック" charset="0"/>
              </a:rPr>
              <a:t>STUDENT RESPONSES:14% 9% 59% 9% </a:t>
            </a:r>
            <a:r>
              <a:rPr lang="en-US" b="1" dirty="0" smtClean="0">
                <a:latin typeface="Calibri" charset="0"/>
                <a:ea typeface="ＭＳ Ｐゴシック" charset="0"/>
                <a:cs typeface="ＭＳ Ｐゴシック" charset="0"/>
              </a:rPr>
              <a:t>[[9%]]  (</a:t>
            </a:r>
            <a:r>
              <a:rPr lang="en-US" b="1" dirty="0" err="1" smtClean="0">
                <a:latin typeface="Calibri" charset="0"/>
                <a:ea typeface="ＭＳ Ｐゴシック" charset="0"/>
                <a:cs typeface="ＭＳ Ｐゴシック" charset="0"/>
              </a:rPr>
              <a:t>Sp</a:t>
            </a:r>
            <a:r>
              <a:rPr lang="en-US" b="1" dirty="0" smtClean="0">
                <a:latin typeface="Calibri" charset="0"/>
                <a:ea typeface="ＭＳ Ｐゴシック" charset="0"/>
                <a:cs typeface="ＭＳ Ｐゴシック" charset="0"/>
              </a:rPr>
              <a:t> 2008)</a:t>
            </a:r>
          </a:p>
          <a:p>
            <a:r>
              <a:rPr lang="en-US" b="1"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14, 2, </a:t>
            </a:r>
            <a:r>
              <a:rPr lang="en-US" b="1" dirty="0" smtClean="0">
                <a:latin typeface="Calibri" charset="0"/>
                <a:ea typeface="ＭＳ Ｐゴシック" charset="0"/>
                <a:cs typeface="ＭＳ Ｐゴシック" charset="0"/>
              </a:rPr>
              <a:t>67</a:t>
            </a:r>
            <a:r>
              <a:rPr lang="en-US" dirty="0" smtClean="0">
                <a:latin typeface="Calibri" charset="0"/>
                <a:ea typeface="ＭＳ Ｐゴシック" charset="0"/>
                <a:cs typeface="ＭＳ Ｐゴシック" charset="0"/>
              </a:rPr>
              <a:t>, 9, [[9]]</a:t>
            </a:r>
            <a:r>
              <a:rPr lang="en-US" b="1" dirty="0" smtClean="0">
                <a:latin typeface="Calibri" charset="0"/>
                <a:ea typeface="ＭＳ Ｐゴシック" charset="0"/>
                <a:cs typeface="ＭＳ Ｐゴシック" charset="0"/>
              </a:rPr>
              <a:t>	</a:t>
            </a:r>
          </a:p>
          <a:p>
            <a:r>
              <a:rPr lang="en-US" b="1" dirty="0" smtClean="0">
                <a:latin typeface="Calibri" charset="0"/>
                <a:ea typeface="ＭＳ Ｐゴシック" charset="0"/>
                <a:cs typeface="ＭＳ Ｐゴシック" charset="0"/>
              </a:rPr>
              <a:t>INSTRUCTOR NOTES</a:t>
            </a:r>
            <a:r>
              <a:rPr lang="en-US" b="1" dirty="0" smtClean="0">
                <a:latin typeface="Calibri" charset="0"/>
                <a:ea typeface="ＭＳ Ｐゴシック" charset="0"/>
                <a:cs typeface="ＭＳ Ｐゴシック" charset="0"/>
                <a:sym typeface="Wingdings" charset="0"/>
              </a:rPr>
              <a:t></a:t>
            </a:r>
            <a:r>
              <a:rPr lang="en-US" altLang="ja-JP" dirty="0" smtClean="0">
                <a:latin typeface="Calibri" charset="0"/>
                <a:ea typeface="ＭＳ Ｐゴシック" charset="0"/>
                <a:cs typeface="ＭＳ Ｐゴシック" charset="0"/>
              </a:rPr>
              <a:t>. E is really correct (since both C and D are good), although that</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a *little* mean! 60% voted for C, we had votes for A and B as well, though. Quick but useful discussion, the delta function is +1 when it’s argument vanishes. It is never negative, and r-R=0 is the SAME as R-r=0, both simply say that this charge density “blows up” when r=R. </a:t>
            </a:r>
          </a:p>
          <a:p>
            <a:endParaRPr lang="en-US" altLang="ja-JP" dirty="0" smtClean="0">
              <a:latin typeface="Calibri" charset="0"/>
              <a:ea typeface="ＭＳ Ｐゴシック" charset="0"/>
              <a:cs typeface="ＭＳ Ｐゴシック" charset="0"/>
            </a:endParaRPr>
          </a:p>
          <a:p>
            <a:r>
              <a:rPr lang="en-US" altLang="ja-JP" dirty="0" smtClean="0">
                <a:latin typeface="Calibri" charset="0"/>
                <a:ea typeface="ＭＳ Ｐゴシック" charset="0"/>
                <a:cs typeface="ＭＳ Ｐゴシック" charset="0"/>
              </a:rPr>
              <a:t>Few voted for A again this time!  </a:t>
            </a:r>
            <a:r>
              <a:rPr lang="en-US" altLang="ja-JP" dirty="0" err="1" smtClean="0">
                <a:latin typeface="Calibri" charset="0"/>
                <a:ea typeface="ＭＳ Ｐゴシック" charset="0"/>
                <a:cs typeface="ＭＳ Ｐゴシック" charset="0"/>
              </a:rPr>
              <a:t>Gotta</a:t>
            </a:r>
            <a:r>
              <a:rPr lang="en-US" altLang="ja-JP" dirty="0" smtClean="0">
                <a:latin typeface="Calibri" charset="0"/>
                <a:ea typeface="ＭＳ Ｐゴシック" charset="0"/>
                <a:cs typeface="ＭＳ Ｐゴシック" charset="0"/>
              </a:rPr>
              <a:t> nip this in the bud, A is not a function of r! </a:t>
            </a:r>
          </a:p>
          <a:p>
            <a:endParaRPr lang="en-US" altLang="ja-JP" dirty="0" smtClean="0">
              <a:latin typeface="Calibri" charset="0"/>
              <a:ea typeface="ＭＳ Ｐゴシック" charset="0"/>
              <a:cs typeface="ＭＳ Ｐゴシック" charset="0"/>
            </a:endParaRPr>
          </a:p>
          <a:p>
            <a:r>
              <a:rPr lang="en-US" dirty="0" smtClean="0"/>
              <a:t>Based on HW, delta function is hard and I </a:t>
            </a:r>
            <a:r>
              <a:rPr lang="en-US" dirty="0" err="1" smtClean="0"/>
              <a:t>didn</a:t>
            </a:r>
            <a:r>
              <a:rPr lang="ja-JP" altLang="en-US" dirty="0" smtClean="0"/>
              <a:t>’</a:t>
            </a:r>
            <a:r>
              <a:rPr lang="en-US" altLang="ja-JP" dirty="0" smtClean="0"/>
              <a:t>t treat it thoroughly enough.  I think we could easily add even more CT</a:t>
            </a:r>
            <a:r>
              <a:rPr lang="ja-JP" altLang="en-US" dirty="0" smtClean="0"/>
              <a:t>’</a:t>
            </a:r>
            <a:r>
              <a:rPr lang="en-US" altLang="ja-JP" dirty="0" smtClean="0"/>
              <a:t>s about the delta function </a:t>
            </a:r>
            <a:endParaRPr lang="en-US" altLang="ja-JP" dirty="0" smtClean="0">
              <a:latin typeface="Calibri" charset="0"/>
              <a:ea typeface="ＭＳ Ｐゴシック" charset="0"/>
              <a:cs typeface="ＭＳ Ｐゴシック" charset="0"/>
            </a:endParaRPr>
          </a:p>
          <a:p>
            <a:endParaRPr lang="en-US" altLang="ja-JP" dirty="0" smtClean="0">
              <a:latin typeface="Calibri" charset="0"/>
              <a:ea typeface="ＭＳ Ｐゴシック" charset="0"/>
              <a:cs typeface="ＭＳ Ｐゴシック" charset="0"/>
            </a:endParaRPr>
          </a:p>
          <a:p>
            <a:r>
              <a:rPr lang="en-US" altLang="ja-JP" dirty="0" smtClean="0">
                <a:latin typeface="Calibri" charset="0"/>
                <a:ea typeface="ＭＳ Ｐゴシック" charset="0"/>
                <a:cs typeface="ＭＳ Ｐゴシック" charset="0"/>
              </a:rPr>
              <a:t>-SJP</a:t>
            </a:r>
          </a:p>
          <a:p>
            <a:r>
              <a:rPr lang="en-US" dirty="0" smtClean="0">
                <a:latin typeface="Calibri" charset="0"/>
                <a:ea typeface="ＭＳ Ｐゴシック" charset="0"/>
                <a:cs typeface="ＭＳ Ｐゴシック" charset="0"/>
              </a:rPr>
              <a:t>WRITTEN BY:  Steven Pollock (CU-Boulder)</a:t>
            </a:r>
          </a:p>
          <a:p>
            <a:endParaRPr lang="en-US" dirty="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Sp08: Added this afterwards but </a:t>
            </a:r>
            <a:r>
              <a:rPr lang="en-US" dirty="0" err="1">
                <a:latin typeface="Calibri" charset="0"/>
              </a:rPr>
              <a:t>didn</a:t>
            </a:r>
            <a:r>
              <a:rPr lang="ja-JP" altLang="en-US" dirty="0">
                <a:latin typeface="Calibri" charset="0"/>
              </a:rPr>
              <a:t>’</a:t>
            </a:r>
            <a:r>
              <a:rPr lang="en-US" altLang="ja-JP" dirty="0">
                <a:latin typeface="Calibri" charset="0"/>
              </a:rPr>
              <a:t>t use it.  </a:t>
            </a:r>
            <a:r>
              <a:rPr lang="en-US" altLang="ja-JP" dirty="0" smtClean="0">
                <a:latin typeface="Calibri" charset="0"/>
              </a:rPr>
              <a:t>See next slide for an alternate that was used (though this one has the virtue</a:t>
            </a:r>
            <a:r>
              <a:rPr lang="en-US" altLang="ja-JP" baseline="0" dirty="0" smtClean="0">
                <a:latin typeface="Calibri" charset="0"/>
              </a:rPr>
              <a:t> of making it more “physical”.</a:t>
            </a:r>
          </a:p>
          <a:p>
            <a:endParaRPr lang="en-US" altLang="ja-JP" baseline="0" dirty="0" smtClean="0">
              <a:latin typeface="Calibri" charset="0"/>
            </a:endParaRPr>
          </a:p>
          <a:p>
            <a:r>
              <a:rPr lang="en-US" altLang="ja-JP" dirty="0" smtClean="0">
                <a:latin typeface="Calibri" charset="0"/>
              </a:rPr>
              <a:t>Delta </a:t>
            </a:r>
            <a:r>
              <a:rPr lang="en-US" altLang="ja-JP" dirty="0">
                <a:latin typeface="Calibri" charset="0"/>
              </a:rPr>
              <a:t>functions are NOT easy/obvious for students, should really build a couple more concept tests about interpretation of delta functions! </a:t>
            </a:r>
          </a:p>
          <a:p>
            <a:r>
              <a:rPr lang="en-US" dirty="0">
                <a:latin typeface="Calibri" charset="0"/>
              </a:rPr>
              <a:t>For example, how about giving them </a:t>
            </a:r>
            <a:r>
              <a:rPr lang="ja-JP" altLang="en-US" dirty="0">
                <a:latin typeface="Calibri" charset="0"/>
              </a:rPr>
              <a:t>“</a:t>
            </a:r>
            <a:r>
              <a:rPr lang="en-US" altLang="ja-JP" dirty="0">
                <a:latin typeface="Calibri" charset="0"/>
              </a:rPr>
              <a:t>rho(r) = c delta(z-2)</a:t>
            </a:r>
            <a:r>
              <a:rPr lang="ja-JP" altLang="en-US" dirty="0">
                <a:latin typeface="Calibri" charset="0"/>
              </a:rPr>
              <a:t>”</a:t>
            </a:r>
            <a:r>
              <a:rPr lang="en-US" altLang="ja-JP" dirty="0">
                <a:latin typeface="Calibri" charset="0"/>
              </a:rPr>
              <a:t>, and asking what physical situation that describes? (A point charge, a line charge, a sheet of charge, a volume of charge)</a:t>
            </a:r>
          </a:p>
          <a:p>
            <a:r>
              <a:rPr lang="en-US" dirty="0" smtClean="0">
                <a:latin typeface="Calibri" charset="0"/>
              </a:rPr>
              <a:t>Answer is E. </a:t>
            </a:r>
            <a:endParaRPr lang="en-US"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1144588" y="687388"/>
            <a:ext cx="4570412" cy="3427412"/>
          </a:xfrm>
          <a:ln/>
        </p:spPr>
      </p:sp>
      <p:sp>
        <p:nvSpPr>
          <p:cNvPr id="39938"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a:t>CORRECT ANSWER:  E (should be m^-3!) </a:t>
            </a:r>
          </a:p>
          <a:p>
            <a:pPr defTabSz="457200" eaLnBrk="1" hangingPunct="1"/>
            <a:r>
              <a:rPr lang="en-US" dirty="0"/>
              <a:t>USED IN:  Fall 2009 (</a:t>
            </a:r>
            <a:r>
              <a:rPr lang="en-US" dirty="0" err="1"/>
              <a:t>Schibli</a:t>
            </a:r>
            <a:r>
              <a:rPr lang="en-US" dirty="0"/>
              <a:t>)</a:t>
            </a:r>
          </a:p>
          <a:p>
            <a:pPr defTabSz="457200" eaLnBrk="1" hangingPunct="1"/>
            <a:r>
              <a:rPr lang="en-US" dirty="0"/>
              <a:t>LECTURE NUMBER: </a:t>
            </a:r>
            <a:r>
              <a:rPr lang="en-US" dirty="0" err="1"/>
              <a:t>Schibli</a:t>
            </a:r>
            <a:r>
              <a:rPr lang="en-US" dirty="0"/>
              <a:t> (Week 2, Lecture 6)</a:t>
            </a:r>
          </a:p>
          <a:p>
            <a:pPr defTabSz="457200" eaLnBrk="1" hangingPunct="1"/>
            <a:r>
              <a:rPr lang="en-US" dirty="0"/>
              <a:t>Discussed (but, no time to click) in Pollock (Week 2, Lecture 5, </a:t>
            </a:r>
            <a:r>
              <a:rPr lang="en-US" dirty="0" err="1"/>
              <a:t>Sp</a:t>
            </a:r>
            <a:r>
              <a:rPr lang="en-US" dirty="0"/>
              <a:t> ‘13) </a:t>
            </a:r>
          </a:p>
          <a:p>
            <a:pPr defTabSz="457200" eaLnBrk="1" hangingPunct="1"/>
            <a:r>
              <a:rPr lang="en-US" dirty="0"/>
              <a:t>STUDENT RESPONSES: 0% 0% 18% 8% </a:t>
            </a:r>
            <a:r>
              <a:rPr lang="en-US" b="1" dirty="0"/>
              <a:t>[[74%]]</a:t>
            </a:r>
            <a:r>
              <a:rPr lang="en-US" dirty="0"/>
              <a:t> (FALL 2009)</a:t>
            </a:r>
          </a:p>
          <a:p>
            <a:pPr defTabSz="457200" eaLnBrk="1" hangingPunct="1"/>
            <a:r>
              <a:rPr lang="en-US" b="1" dirty="0"/>
              <a:t>INSTRUCTOR NOTES: </a:t>
            </a:r>
            <a:r>
              <a:rPr lang="en-US" dirty="0"/>
              <a:t>Added by </a:t>
            </a:r>
            <a:r>
              <a:rPr lang="en-US" dirty="0" err="1"/>
              <a:t>trs</a:t>
            </a:r>
            <a:r>
              <a:rPr lang="en-US" dirty="0"/>
              <a:t> in fall 09 based on the students difficulties in previous years. (</a:t>
            </a:r>
            <a:r>
              <a:rPr lang="en-US" dirty="0" err="1"/>
              <a:t>Schibli</a:t>
            </a:r>
            <a:r>
              <a:rPr lang="en-US" dirty="0"/>
              <a:t>) </a:t>
            </a:r>
          </a:p>
          <a:p>
            <a:pPr defTabSz="457200" eaLnBrk="1" hangingPunct="1"/>
            <a:r>
              <a:rPr lang="en-US" dirty="0"/>
              <a:t>Worthwhile to talk about. I had rho(r)=+q delta^3(r) on the board already from earlier in the class, so pointed out that the UNITS of that equation only make sense if this clicker answer is E. </a:t>
            </a:r>
          </a:p>
          <a:p>
            <a:pPr defTabSz="457200" eaLnBrk="1" hangingPunct="1"/>
            <a:endParaRPr lang="en-US" dirty="0"/>
          </a:p>
          <a:p>
            <a:pPr defTabSz="457200" eaLnBrk="1" hangingPunct="1"/>
            <a:r>
              <a:rPr lang="en-US" dirty="0"/>
              <a:t>WRITTEN BY:  Thomas </a:t>
            </a:r>
            <a:r>
              <a:rPr lang="en-US" dirty="0" err="1"/>
              <a:t>Schibli</a:t>
            </a:r>
            <a:r>
              <a:rPr lang="en-US" dirty="0"/>
              <a:t> (CU-Boulder)</a:t>
            </a:r>
          </a:p>
          <a:p>
            <a:pPr defTabSz="457200" eaLnBrk="1" hangingPunct="1"/>
            <a:endParaRPr lang="en-US" dirty="0"/>
          </a:p>
        </p:txBody>
      </p:sp>
      <p:sp>
        <p:nvSpPr>
          <p:cNvPr id="399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0D76EB6-995B-E948-B717-1053412B61A6}" type="slidenum">
              <a:rPr lang="en-US" sz="1200">
                <a:latin typeface="Calibri" charset="0"/>
                <a:ea typeface="ＭＳ Ｐゴシック" charset="0"/>
                <a:cs typeface="ＭＳ Ｐゴシック" charset="0"/>
              </a:rPr>
              <a:pPr algn="r" eaLnBrk="1" hangingPunct="1"/>
              <a:t>18</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Sp08: Used a variant of this, see next slide. </a:t>
            </a:r>
          </a:p>
          <a:p>
            <a:pPr eaLnBrk="1" hangingPunct="1">
              <a:spcBef>
                <a:spcPct val="0"/>
              </a:spcBef>
            </a:pPr>
            <a:r>
              <a:rPr lang="en-US">
                <a:latin typeface="Calibri" charset="0"/>
              </a:rPr>
              <a:t>Answer is A... IF you assume uniformity in the z direction (I suppose that would make E also correct?)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937D78A-1955-8945-A678-7B68EF610314}"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BA3C3F1-ADED-B14C-95D8-BEF65699AEC0}" type="slidenum">
              <a:rPr lang="en-US" sz="1200"/>
              <a:pPr/>
              <a:t>2</a:t>
            </a:fld>
            <a:endParaRPr lang="en-US" sz="1200"/>
          </a:p>
        </p:txBody>
      </p:sp>
      <p:sp>
        <p:nvSpPr>
          <p:cNvPr id="95234" name="Rectangle 2"/>
          <p:cNvSpPr>
            <a:spLocks noGrp="1" noRot="1" noChangeAspect="1" noChangeArrowheads="1"/>
          </p:cNvSpPr>
          <p:nvPr>
            <p:ph type="sldImg"/>
          </p:nvPr>
        </p:nvSpPr>
        <p:spPr>
          <a:xfrm>
            <a:off x="1104900" y="652463"/>
            <a:ext cx="4646613" cy="3484562"/>
          </a:xfrm>
          <a:solidFill>
            <a:srgbClr val="FFFFFF"/>
          </a:solidFill>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CORRECT ANSWER: B </a:t>
            </a:r>
          </a:p>
          <a:p>
            <a:r>
              <a:rPr lang="en-US" dirty="0" smtClean="0">
                <a:latin typeface="Calibri" charset="0"/>
                <a:ea typeface="ＭＳ Ｐゴシック" charset="0"/>
                <a:cs typeface="ＭＳ Ｐゴシック" charset="0"/>
              </a:rPr>
              <a:t>USED IN:  Spring 2008 (Pollock)</a:t>
            </a:r>
          </a:p>
          <a:p>
            <a:r>
              <a:rPr lang="en-US" dirty="0" smtClean="0">
                <a:latin typeface="Calibri" charset="0"/>
                <a:ea typeface="ＭＳ Ｐゴシック" charset="0"/>
                <a:cs typeface="ＭＳ Ｐゴシック" charset="0"/>
              </a:rPr>
              <a:t>LECTURE NUMBER: 5 in SP ‘08, 4 in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a:t>
            </a:r>
          </a:p>
          <a:p>
            <a:r>
              <a:rPr lang="en-US" dirty="0" smtClean="0">
                <a:latin typeface="Calibri" charset="0"/>
                <a:ea typeface="ＭＳ Ｐゴシック" charset="0"/>
                <a:cs typeface="ＭＳ Ｐゴシック" charset="0"/>
              </a:rPr>
              <a:t>STUDENT RESPONSES: </a:t>
            </a:r>
            <a:r>
              <a:rPr lang="en-US" b="1"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4%</a:t>
            </a:r>
            <a:r>
              <a:rPr lang="en-US" b="1" dirty="0" smtClean="0">
                <a:latin typeface="Calibri" charset="0"/>
                <a:ea typeface="ＭＳ Ｐゴシック" charset="0"/>
                <a:cs typeface="ＭＳ Ｐゴシック" charset="0"/>
              </a:rPr>
              <a:t> [[83%]] </a:t>
            </a:r>
            <a:r>
              <a:rPr lang="en-US" dirty="0" smtClean="0">
                <a:latin typeface="Calibri" charset="0"/>
                <a:ea typeface="ＭＳ Ｐゴシック" charset="0"/>
                <a:cs typeface="ＭＳ Ｐゴシック" charset="0"/>
              </a:rPr>
              <a:t>9% 4% 0% </a:t>
            </a:r>
          </a:p>
          <a:p>
            <a:r>
              <a:rPr lang="en-US" dirty="0" smtClean="0">
                <a:latin typeface="Calibri" charset="0"/>
                <a:ea typeface="ＭＳ Ｐゴシック" charset="0"/>
                <a:cs typeface="ＭＳ Ｐゴシック" charset="0"/>
              </a:rPr>
              <a:t>		16%, [</a:t>
            </a:r>
            <a:r>
              <a:rPr lang="en-US" b="1" dirty="0" smtClean="0">
                <a:latin typeface="Calibri" charset="0"/>
                <a:ea typeface="ＭＳ Ｐゴシック" charset="0"/>
                <a:cs typeface="ＭＳ Ｐゴシック" charset="0"/>
              </a:rPr>
              <a:t>74%]], </a:t>
            </a:r>
            <a:r>
              <a:rPr lang="en-US" dirty="0" smtClean="0">
                <a:latin typeface="Calibri" charset="0"/>
                <a:ea typeface="ＭＳ Ｐゴシック" charset="0"/>
                <a:cs typeface="ＭＳ Ｐゴシック" charset="0"/>
              </a:rPr>
              <a:t>4, 7, 0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 </a:t>
            </a:r>
          </a:p>
          <a:p>
            <a:r>
              <a:rPr lang="en-US" dirty="0" smtClean="0">
                <a:latin typeface="Calibri" charset="0"/>
                <a:ea typeface="ＭＳ Ｐゴシック" charset="0"/>
                <a:cs typeface="ＭＳ Ｐゴシック" charset="0"/>
              </a:rPr>
              <a:t>		</a:t>
            </a:r>
          </a:p>
          <a:p>
            <a:r>
              <a:rPr lang="en-US" b="1" dirty="0" smtClean="0">
                <a:latin typeface="Calibri" charset="0"/>
                <a:ea typeface="ＭＳ Ｐゴシック" charset="0"/>
                <a:cs typeface="ＭＳ Ｐゴシック" charset="0"/>
              </a:rPr>
              <a:t>INSTRUCTOR NOTES: </a:t>
            </a:r>
            <a:r>
              <a:rPr lang="en-US" dirty="0" smtClean="0">
                <a:latin typeface="Calibri" charset="0"/>
                <a:ea typeface="ＭＳ Ｐゴシック" charset="0"/>
                <a:cs typeface="ＭＳ Ｐゴシック" charset="0"/>
              </a:rPr>
              <a:t>83% correct, some interesting discussion about why/how. (One student loved my using the math, d/dx(</a:t>
            </a:r>
            <a:r>
              <a:rPr lang="en-US" dirty="0" err="1" smtClean="0">
                <a:latin typeface="Calibri" charset="0"/>
                <a:ea typeface="ＭＳ Ｐゴシック" charset="0"/>
                <a:cs typeface="ＭＳ Ｐゴシック" charset="0"/>
              </a:rPr>
              <a:t>Fx</a:t>
            </a:r>
            <a:r>
              <a:rPr lang="en-US" dirty="0" smtClean="0">
                <a:latin typeface="Calibri" charset="0"/>
                <a:ea typeface="ＭＳ Ｐゴシック" charset="0"/>
                <a:cs typeface="ＭＳ Ｐゴシック" charset="0"/>
              </a:rPr>
              <a:t>)+d/</a:t>
            </a:r>
            <a:r>
              <a:rPr lang="en-US" dirty="0" err="1" smtClean="0">
                <a:latin typeface="Calibri" charset="0"/>
                <a:ea typeface="ＭＳ Ｐゴシック" charset="0"/>
                <a:cs typeface="ＭＳ Ｐゴシック" charset="0"/>
              </a:rPr>
              <a:t>dy</a:t>
            </a:r>
            <a:r>
              <a:rPr lang="en-US" dirty="0" smtClean="0">
                <a:latin typeface="Calibri" charset="0"/>
                <a:ea typeface="ＭＳ Ｐゴシック" charset="0"/>
                <a:cs typeface="ＭＳ Ｐゴシック" charset="0"/>
              </a:rPr>
              <a:t>(</a:t>
            </a:r>
            <a:r>
              <a:rPr lang="en-US" dirty="0" err="1" smtClean="0">
                <a:latin typeface="Calibri" charset="0"/>
                <a:ea typeface="ＭＳ Ｐゴシック" charset="0"/>
                <a:cs typeface="ＭＳ Ｐゴシック" charset="0"/>
              </a:rPr>
              <a:t>Fy</a:t>
            </a:r>
            <a:r>
              <a:rPr lang="en-US" dirty="0" smtClean="0">
                <a:latin typeface="Calibri" charset="0"/>
                <a:ea typeface="ＭＳ Ｐゴシック" charset="0"/>
                <a:cs typeface="ＭＳ Ｐゴシック" charset="0"/>
              </a:rPr>
              <a:t>) </a:t>
            </a:r>
            <a:r>
              <a:rPr lang="en-US" dirty="0" err="1" smtClean="0">
                <a:latin typeface="Calibri" charset="0"/>
                <a:ea typeface="ＭＳ Ｐゴシック" charset="0"/>
                <a:cs typeface="ＭＳ Ｐゴシック" charset="0"/>
              </a:rPr>
              <a:t>etc</a:t>
            </a:r>
            <a:r>
              <a:rPr lang="en-US" dirty="0" smtClean="0">
                <a:latin typeface="Calibri" charset="0"/>
                <a:ea typeface="ＭＳ Ｐゴシック" charset="0"/>
                <a:cs typeface="ＭＳ Ｐゴシック" charset="0"/>
              </a:rPr>
              <a:t> to </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see</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it).  My answer is B, I has no divergence (no </a:t>
            </a:r>
            <a:r>
              <a:rPr lang="en-US" altLang="ja-JP" dirty="0" err="1" smtClean="0">
                <a:latin typeface="Calibri" charset="0"/>
                <a:ea typeface="ＭＳ Ｐゴシック" charset="0"/>
                <a:cs typeface="ＭＳ Ｐゴシック" charset="0"/>
              </a:rPr>
              <a:t>dEx</a:t>
            </a:r>
            <a:r>
              <a:rPr lang="en-US" altLang="ja-JP" dirty="0" smtClean="0">
                <a:latin typeface="Calibri" charset="0"/>
                <a:ea typeface="ＭＳ Ｐゴシック" charset="0"/>
                <a:cs typeface="ＭＳ Ｐゴシック" charset="0"/>
              </a:rPr>
              <a:t>/dx) (But again, I</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m making an assumption about uniformity in z. For example, II is a good graph of the e-field if you have a long line charge </a:t>
            </a:r>
            <a:r>
              <a:rPr lang="en-US" altLang="ja-JP" dirty="0" err="1" smtClean="0">
                <a:latin typeface="Calibri" charset="0"/>
                <a:ea typeface="ＭＳ Ｐゴシック" charset="0"/>
                <a:cs typeface="ＭＳ Ｐゴシック" charset="0"/>
              </a:rPr>
              <a:t>offscreen</a:t>
            </a:r>
            <a:r>
              <a:rPr lang="en-US" altLang="ja-JP" dirty="0" smtClean="0">
                <a:latin typeface="Calibri" charset="0"/>
                <a:ea typeface="ＭＳ Ｐゴシック" charset="0"/>
                <a:cs typeface="ＭＳ Ｐゴシック" charset="0"/>
              </a:rPr>
              <a:t> to the left, and then *in the region shown,* there is no divergence!!). You could make this explicit, but I valued leaving that ambiguity in and letting it be part of the discussion – SJP</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In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 we talked more about the basic definition of div as “outward flux from a small local volume” per unit volume. With this in mind, Fig I has equal flux in and out for small boxes located anywhere in the picture, but Fig 2 has “more exiting than entering”, thus posit flux. I then asked what if the arrows all flipped sign – would that change the sign of div(E), or not? (Answer is no, still more lines exiting than entering!)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Written by:??  (We got it from somewhere!)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CORRECT ANSWER:  A</a:t>
            </a:r>
          </a:p>
          <a:p>
            <a:r>
              <a:rPr lang="en-US" dirty="0" smtClean="0">
                <a:latin typeface="Calibri" charset="0"/>
                <a:ea typeface="ＭＳ Ｐゴシック" charset="0"/>
                <a:cs typeface="ＭＳ Ｐゴシック" charset="0"/>
              </a:rPr>
              <a:t>USED IN:  Spring 2008 (Pollock)</a:t>
            </a:r>
          </a:p>
          <a:p>
            <a:r>
              <a:rPr lang="en-US" dirty="0" smtClean="0">
                <a:latin typeface="Calibri" charset="0"/>
                <a:ea typeface="ＭＳ Ｐゴシック" charset="0"/>
                <a:cs typeface="ＭＳ Ｐゴシック" charset="0"/>
              </a:rPr>
              <a:t>LECTURE NUMBER: 5 in SP ‘08, 4 in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a:t>
            </a:r>
          </a:p>
          <a:p>
            <a:r>
              <a:rPr lang="en-US" dirty="0" smtClean="0">
                <a:latin typeface="Calibri" charset="0"/>
                <a:ea typeface="ＭＳ Ｐゴシック" charset="0"/>
                <a:cs typeface="ＭＳ Ｐゴシック" charset="0"/>
              </a:rPr>
              <a:t>STUDENT RESPONSES</a:t>
            </a:r>
            <a:r>
              <a:rPr lang="en-US" b="1" dirty="0" smtClean="0">
                <a:latin typeface="Calibri" charset="0"/>
                <a:ea typeface="ＭＳ Ｐゴシック" charset="0"/>
                <a:cs typeface="ＭＳ Ｐゴシック" charset="0"/>
              </a:rPr>
              <a:t>:[[95%]] </a:t>
            </a:r>
            <a:r>
              <a:rPr lang="en-US" dirty="0" smtClean="0">
                <a:latin typeface="Calibri" charset="0"/>
                <a:ea typeface="ＭＳ Ｐゴシック" charset="0"/>
                <a:cs typeface="ＭＳ Ｐゴシック" charset="0"/>
              </a:rPr>
              <a:t>5% 0% 0% 0% </a:t>
            </a:r>
          </a:p>
          <a:p>
            <a:r>
              <a:rPr lang="en-US" dirty="0" smtClean="0">
                <a:latin typeface="Calibri" charset="0"/>
                <a:ea typeface="ＭＳ Ｐゴシック" charset="0"/>
                <a:cs typeface="ＭＳ Ｐゴシック" charset="0"/>
              </a:rPr>
              <a:t>		</a:t>
            </a:r>
            <a:r>
              <a:rPr lang="en-US" b="1" dirty="0" smtClean="0">
                <a:latin typeface="Calibri" charset="0"/>
                <a:ea typeface="ＭＳ Ｐゴシック" charset="0"/>
                <a:cs typeface="ＭＳ Ｐゴシック" charset="0"/>
              </a:rPr>
              <a:t>[[60%]], </a:t>
            </a:r>
            <a:r>
              <a:rPr lang="en-US" dirty="0" smtClean="0">
                <a:latin typeface="Calibri" charset="0"/>
                <a:ea typeface="ＭＳ Ｐゴシック" charset="0"/>
                <a:cs typeface="ＭＳ Ｐゴシック" charset="0"/>
              </a:rPr>
              <a:t>38, 2, 0, 0 in </a:t>
            </a:r>
            <a:r>
              <a:rPr lang="en-US" dirty="0" err="1" smtClean="0">
                <a:latin typeface="Calibri" charset="0"/>
                <a:ea typeface="ＭＳ Ｐゴシック" charset="0"/>
                <a:cs typeface="ＭＳ Ｐゴシック" charset="0"/>
              </a:rPr>
              <a:t>Sp</a:t>
            </a:r>
            <a:r>
              <a:rPr lang="en-US" dirty="0" smtClean="0">
                <a:latin typeface="Calibri" charset="0"/>
                <a:ea typeface="ＭＳ Ｐゴシック" charset="0"/>
                <a:cs typeface="ＭＳ Ｐゴシック" charset="0"/>
              </a:rPr>
              <a:t> ‘13</a:t>
            </a:r>
          </a:p>
          <a:p>
            <a:endParaRPr lang="en-US" dirty="0" smtClean="0">
              <a:latin typeface="Calibri" charset="0"/>
              <a:ea typeface="ＭＳ Ｐゴシック" charset="0"/>
              <a:cs typeface="ＭＳ Ｐゴシック" charset="0"/>
            </a:endParaRPr>
          </a:p>
          <a:p>
            <a:r>
              <a:rPr lang="en-US" b="1" dirty="0" smtClean="0">
                <a:latin typeface="Calibri" charset="0"/>
                <a:ea typeface="ＭＳ Ｐゴシック" charset="0"/>
                <a:cs typeface="ＭＳ Ｐゴシック" charset="0"/>
              </a:rPr>
              <a:t>INSTRUCTOR NOTES:</a:t>
            </a:r>
            <a:r>
              <a:rPr lang="en-US" dirty="0" smtClean="0">
                <a:latin typeface="Calibri" charset="0"/>
                <a:ea typeface="ＭＳ Ｐゴシック" charset="0"/>
                <a:cs typeface="ＭＳ Ｐゴシック" charset="0"/>
              </a:rPr>
              <a:t>95% correct, (only 60 the next time)  but very good source of conversation. In ‘08 I made them DO it (using spherical coordinates, find the divergence of the Coulomb field from the front flyleaf). We also discussed </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lines in = lines out</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argument. I also went through the argument that </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Ex/dx is negative, but </a:t>
            </a:r>
            <a:r>
              <a:rPr lang="en-US" altLang="ja-JP" dirty="0" err="1" smtClean="0">
                <a:latin typeface="Calibri" charset="0"/>
                <a:ea typeface="ＭＳ Ｐゴシック" charset="0"/>
                <a:cs typeface="ＭＳ Ｐゴシック" charset="0"/>
              </a:rPr>
              <a:t>dEy</a:t>
            </a:r>
            <a:r>
              <a:rPr lang="en-US" altLang="ja-JP" dirty="0" smtClean="0">
                <a:latin typeface="Calibri" charset="0"/>
                <a:ea typeface="ＭＳ Ｐゴシック" charset="0"/>
                <a:cs typeface="ＭＳ Ｐゴシック" charset="0"/>
              </a:rPr>
              <a:t>/</a:t>
            </a:r>
            <a:r>
              <a:rPr lang="en-US" altLang="ja-JP" dirty="0" err="1" smtClean="0">
                <a:latin typeface="Calibri" charset="0"/>
                <a:ea typeface="ＭＳ Ｐゴシック" charset="0"/>
                <a:cs typeface="ＭＳ Ｐゴシック" charset="0"/>
              </a:rPr>
              <a:t>dy</a:t>
            </a:r>
            <a:r>
              <a:rPr lang="en-US" altLang="ja-JP" dirty="0" smtClean="0">
                <a:latin typeface="Calibri" charset="0"/>
                <a:ea typeface="ＭＳ Ｐゴシック" charset="0"/>
                <a:cs typeface="ＭＳ Ｐゴシック" charset="0"/>
              </a:rPr>
              <a:t> is positive</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and those can cancel if the radial dependence is </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just so</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This leads in to the delta function…</a:t>
            </a:r>
          </a:p>
          <a:p>
            <a:r>
              <a:rPr lang="en-US" dirty="0" smtClean="0">
                <a:latin typeface="Calibri" charset="0"/>
                <a:ea typeface="ＭＳ Ｐゴシック" charset="0"/>
                <a:cs typeface="ＭＳ Ｐゴシック" charset="0"/>
              </a:rPr>
              <a:t>Answer is A, (although again, there</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s implicit 3-D assumptions being made here, I was viewing this as </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E field lines from a point charge</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 Fact is that the </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box</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is 3D and you </a:t>
            </a:r>
            <a:r>
              <a:rPr lang="en-US" altLang="ja-JP" dirty="0" err="1" smtClean="0">
                <a:latin typeface="Calibri" charset="0"/>
                <a:ea typeface="ＭＳ Ｐゴシック" charset="0"/>
                <a:cs typeface="ＭＳ Ｐゴシック" charset="0"/>
              </a:rPr>
              <a:t>aren</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t SEEING information about the field in the 3rd dimension, you</a:t>
            </a:r>
            <a:r>
              <a:rPr lang="ja-JP" alt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re just assuming... But I think this was not important for the discussions at hand here) -SJP</a:t>
            </a:r>
          </a:p>
          <a:p>
            <a:r>
              <a:rPr lang="en-US" dirty="0" smtClean="0">
                <a:latin typeface="Calibri" charset="0"/>
                <a:ea typeface="ＭＳ Ｐゴシック" charset="0"/>
                <a:cs typeface="ＭＳ Ｐゴシック" charset="0"/>
              </a:rPr>
              <a:t>WRITTEN BY:  Steven Pollock (CU-Boulder)</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03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atin typeface="Calibri" charset="0"/>
              </a:rPr>
              <a:t>SP08: Skipped, but did variant, see next slide.  (I clearly has non-zero curl, and II appears to have zero curl)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CORRECT ANSWER:  A</a:t>
            </a:r>
          </a:p>
          <a:p>
            <a:pPr eaLnBrk="1" hangingPunct="1"/>
            <a:r>
              <a:rPr lang="en-US" dirty="0" smtClean="0">
                <a:latin typeface="Calibri" charset="0"/>
                <a:ea typeface="ＭＳ Ｐゴシック" charset="0"/>
                <a:cs typeface="ＭＳ Ｐゴシック" charset="0"/>
              </a:rPr>
              <a:t>USED IN:  Spring 2013 (Pollock) </a:t>
            </a:r>
          </a:p>
          <a:p>
            <a:pPr eaLnBrk="1" hangingPunct="1"/>
            <a:r>
              <a:rPr lang="en-US" dirty="0" smtClean="0">
                <a:latin typeface="Calibri" charset="0"/>
                <a:ea typeface="ＭＳ Ｐゴシック" charset="0"/>
                <a:cs typeface="ＭＳ Ｐゴシック" charset="0"/>
              </a:rPr>
              <a:t>LECTURE NUMBER:  8 (intro to voltage)</a:t>
            </a:r>
            <a:endParaRPr lang="en-US" altLang="ja-JP"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STUDENT RESPONSES:</a:t>
            </a:r>
            <a:r>
              <a:rPr lang="en-US" baseline="0" dirty="0" smtClean="0">
                <a:latin typeface="Calibri" charset="0"/>
                <a:ea typeface="ＭＳ Ｐゴシック" charset="0"/>
                <a:cs typeface="ＭＳ Ｐゴシック" charset="0"/>
              </a:rPr>
              <a:t> </a:t>
            </a:r>
            <a:r>
              <a:rPr lang="en-US" b="1" baseline="0" dirty="0" smtClean="0">
                <a:latin typeface="Calibri" charset="0"/>
                <a:ea typeface="ＭＳ Ｐゴシック" charset="0"/>
                <a:cs typeface="ＭＳ Ｐゴシック" charset="0"/>
              </a:rPr>
              <a:t>[[77]]</a:t>
            </a:r>
            <a:r>
              <a:rPr lang="en-US" b="0" baseline="0" dirty="0" smtClean="0">
                <a:latin typeface="Calibri" charset="0"/>
                <a:ea typeface="ＭＳ Ｐゴシック" charset="0"/>
                <a:cs typeface="ＭＳ Ｐゴシック" charset="0"/>
              </a:rPr>
              <a:t>, 16, 3, 5, 0  (</a:t>
            </a:r>
            <a:r>
              <a:rPr lang="en-US" b="0" baseline="0" dirty="0" err="1" smtClean="0">
                <a:latin typeface="Calibri" charset="0"/>
                <a:ea typeface="ＭＳ Ｐゴシック" charset="0"/>
                <a:cs typeface="ＭＳ Ｐゴシック" charset="0"/>
              </a:rPr>
              <a:t>preclass</a:t>
            </a:r>
            <a:r>
              <a:rPr lang="en-US" b="0" baseline="0" dirty="0" smtClean="0">
                <a:latin typeface="Calibri" charset="0"/>
                <a:ea typeface="ＭＳ Ｐゴシック" charset="0"/>
                <a:cs typeface="ＭＳ Ｐゴシック" charset="0"/>
              </a:rPr>
              <a:t> question, have not </a:t>
            </a:r>
            <a:r>
              <a:rPr lang="en-US" b="0" baseline="0" dirty="0" err="1" smtClean="0">
                <a:latin typeface="Calibri" charset="0"/>
                <a:ea typeface="ＭＳ Ｐゴシック" charset="0"/>
                <a:cs typeface="ＭＳ Ｐゴシック" charset="0"/>
              </a:rPr>
              <a:t>dicussed</a:t>
            </a:r>
            <a:r>
              <a:rPr lang="en-US" b="0" baseline="0" dirty="0" smtClean="0">
                <a:latin typeface="Calibri" charset="0"/>
                <a:ea typeface="ＭＳ Ｐゴシック" charset="0"/>
                <a:cs typeface="ＭＳ Ｐゴシック" charset="0"/>
              </a:rPr>
              <a:t> curl yet) </a:t>
            </a:r>
            <a:endParaRPr lang="en-US" dirty="0" smtClean="0">
              <a:latin typeface="Calibri" charset="0"/>
              <a:ea typeface="ＭＳ Ｐゴシック" charset="0"/>
              <a:cs typeface="ＭＳ Ｐゴシック" charset="0"/>
            </a:endParaRPr>
          </a:p>
          <a:p>
            <a:pPr eaLnBrk="1" hangingPunct="1"/>
            <a:r>
              <a:rPr lang="en-US" b="1" dirty="0" smtClean="0">
                <a:latin typeface="Calibri" charset="0"/>
                <a:ea typeface="ＭＳ Ｐゴシック" charset="0"/>
                <a:cs typeface="ＭＳ Ｐゴシック" charset="0"/>
              </a:rPr>
              <a:t>INSTRUCTOR NOTES </a:t>
            </a:r>
            <a:r>
              <a:rPr lang="en-US" dirty="0" smtClean="0">
                <a:latin typeface="Calibri" charset="0"/>
              </a:rPr>
              <a:t>:  This was used as a </a:t>
            </a:r>
            <a:r>
              <a:rPr lang="en-US" dirty="0" err="1" smtClean="0">
                <a:latin typeface="Calibri" charset="0"/>
              </a:rPr>
              <a:t>warmup</a:t>
            </a:r>
            <a:r>
              <a:rPr lang="en-US" dirty="0" smtClean="0">
                <a:latin typeface="Calibri" charset="0"/>
              </a:rPr>
              <a:t>, to see how many know the answer before we’ve talked about it. I didn’t discuss it much, I did have the FORMULA</a:t>
            </a:r>
            <a:r>
              <a:rPr lang="en-US" baseline="0" dirty="0" smtClean="0">
                <a:latin typeface="Calibri" charset="0"/>
              </a:rPr>
              <a:t> for curl in Cartesian coordinates up on the board, so I could point out that it has a nonzero “d/</a:t>
            </a:r>
            <a:r>
              <a:rPr lang="en-US" baseline="0" dirty="0" err="1" smtClean="0">
                <a:latin typeface="Calibri" charset="0"/>
              </a:rPr>
              <a:t>dy</a:t>
            </a:r>
            <a:r>
              <a:rPr lang="en-US" baseline="0" dirty="0" smtClean="0">
                <a:latin typeface="Calibri" charset="0"/>
              </a:rPr>
              <a:t> of Ex” bit, which gives a z-component of curl. But we came back later and really worked out the reasoning (by drawing a small loop and computing the circulation)</a:t>
            </a:r>
            <a:endParaRPr lang="en-US" altLang="ja-JP"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WRITTEN BY: Steven Pollock</a:t>
            </a:r>
            <a:endParaRPr lang="en-US" dirty="0" smtClean="0"/>
          </a:p>
          <a:p>
            <a:pPr eaLnBrk="1" hangingPunct="1"/>
            <a:endParaRPr lang="en-US" dirty="0" smtClean="0"/>
          </a:p>
          <a:p>
            <a:pPr eaLnBrk="1" hangingPunct="1"/>
            <a:endParaRPr lang="en-US" dirty="0"/>
          </a:p>
        </p:txBody>
      </p:sp>
      <p:sp>
        <p:nvSpPr>
          <p:cNvPr id="348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5DED812-FD9B-0E47-A8C3-74095C192CEB}" type="slidenum">
              <a:rPr lang="en-US" sz="1200"/>
              <a:pPr algn="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a:latin typeface="Calibri" charset="0"/>
              </a:rPr>
              <a:t>SP08: (This question also appears in Ch2 file as 2.43b, with more discussion) L8 </a:t>
            </a:r>
            <a:r>
              <a:rPr lang="en-US" dirty="0" err="1">
                <a:latin typeface="Calibri" charset="0"/>
              </a:rPr>
              <a:t>preclass</a:t>
            </a:r>
            <a:r>
              <a:rPr lang="en-US" dirty="0">
                <a:latin typeface="Calibri" charset="0"/>
              </a:rPr>
              <a:t> </a:t>
            </a:r>
            <a:r>
              <a:rPr lang="en-US" dirty="0" err="1" smtClean="0">
                <a:latin typeface="Calibri" charset="0"/>
              </a:rPr>
              <a:t>question</a:t>
            </a:r>
            <a:r>
              <a:rPr lang="en-US" dirty="0" err="1" smtClean="0"/>
              <a:t>CORRECT</a:t>
            </a:r>
            <a:r>
              <a:rPr lang="en-US" dirty="0" smtClean="0"/>
              <a:t> ANSWER: B </a:t>
            </a:r>
          </a:p>
          <a:p>
            <a:pPr eaLnBrk="1" hangingPunct="1"/>
            <a:r>
              <a:rPr lang="en-US" dirty="0" smtClean="0"/>
              <a:t>USED IN:  Fall 2008 (</a:t>
            </a:r>
            <a:r>
              <a:rPr lang="en-US" dirty="0" err="1" smtClean="0"/>
              <a:t>Dubson</a:t>
            </a:r>
            <a:r>
              <a:rPr lang="en-US" dirty="0" smtClean="0"/>
              <a:t>) and Spring 2008  and ‘13 (Pollock)</a:t>
            </a:r>
          </a:p>
          <a:p>
            <a:pPr eaLnBrk="1" hangingPunct="1"/>
            <a:r>
              <a:rPr lang="en-US" dirty="0" smtClean="0"/>
              <a:t>LECTURE NUMBER:  </a:t>
            </a:r>
            <a:r>
              <a:rPr lang="en-US" dirty="0" err="1" smtClean="0"/>
              <a:t>Dubson</a:t>
            </a:r>
            <a:r>
              <a:rPr lang="en-US" dirty="0" smtClean="0"/>
              <a:t> (Week 3, Lecture 6). Pollock (Lecture 8).</a:t>
            </a:r>
          </a:p>
          <a:p>
            <a:pPr eaLnBrk="1" hangingPunct="1"/>
            <a:r>
              <a:rPr lang="en-US" dirty="0" smtClean="0"/>
              <a:t>STUDENT RESPONSES:  0% </a:t>
            </a:r>
            <a:r>
              <a:rPr lang="en-US" b="1" dirty="0" smtClean="0"/>
              <a:t>[[91%]] </a:t>
            </a:r>
            <a:r>
              <a:rPr lang="en-US" dirty="0" smtClean="0"/>
              <a:t>6% 4% 0% (FALL 2008)</a:t>
            </a:r>
          </a:p>
          <a:p>
            <a:pPr eaLnBrk="1" hangingPunct="1"/>
            <a:r>
              <a:rPr lang="en-US" dirty="0" smtClean="0"/>
              <a:t>		50% correct (SPRING 2008)</a:t>
            </a:r>
          </a:p>
          <a:p>
            <a:pPr eaLnBrk="1" hangingPunct="1"/>
            <a:r>
              <a:rPr lang="en-US" dirty="0" smtClean="0"/>
              <a:t> 		0 </a:t>
            </a:r>
            <a:r>
              <a:rPr lang="en-US" b="1" dirty="0" smtClean="0"/>
              <a:t>[[95]], </a:t>
            </a:r>
            <a:r>
              <a:rPr lang="en-US" b="0" dirty="0" smtClean="0"/>
              <a:t>0, 5%, 0 (</a:t>
            </a:r>
            <a:r>
              <a:rPr lang="en-US" b="0" dirty="0" err="1" smtClean="0"/>
              <a:t>Sp</a:t>
            </a:r>
            <a:r>
              <a:rPr lang="en-US" b="0" dirty="0" smtClean="0"/>
              <a:t> </a:t>
            </a:r>
            <a:r>
              <a:rPr lang="fr-FR" b="0" dirty="0" smtClean="0"/>
              <a:t>’</a:t>
            </a:r>
            <a:r>
              <a:rPr lang="en-US" b="0" dirty="0" smtClean="0"/>
              <a:t>13) </a:t>
            </a:r>
            <a:r>
              <a:rPr lang="en-US" dirty="0" smtClean="0"/>
              <a:t>	</a:t>
            </a:r>
          </a:p>
          <a:p>
            <a:pPr eaLnBrk="1" hangingPunct="1"/>
            <a:r>
              <a:rPr lang="en-US" b="1" dirty="0" smtClean="0"/>
              <a:t>INSTRUCTOR NOTES: </a:t>
            </a:r>
            <a:r>
              <a:rPr lang="en-US" dirty="0" smtClean="0"/>
              <a:t>Answer is B  (I is forbidden by curl) </a:t>
            </a:r>
          </a:p>
          <a:p>
            <a:pPr eaLnBrk="1" hangingPunct="1"/>
            <a:r>
              <a:rPr lang="en-US" dirty="0" smtClean="0"/>
              <a:t>Used at start of class. In ‘08 50% correct. Good discussion, which was not merely about </a:t>
            </a:r>
            <a:r>
              <a:rPr lang="ja-JP" altLang="en-US" dirty="0" smtClean="0"/>
              <a:t>“</a:t>
            </a:r>
            <a:r>
              <a:rPr lang="en-US" altLang="ja-JP" dirty="0" smtClean="0"/>
              <a:t>seeing the curl</a:t>
            </a:r>
            <a:r>
              <a:rPr lang="ja-JP" altLang="en-US" dirty="0" smtClean="0"/>
              <a:t>”</a:t>
            </a:r>
            <a:r>
              <a:rPr lang="en-US" altLang="ja-JP" dirty="0" smtClean="0"/>
              <a:t> but also we discussed the field in II </a:t>
            </a:r>
            <a:r>
              <a:rPr lang="en-US" altLang="ja-JP" dirty="0" err="1" smtClean="0"/>
              <a:t>wrt</a:t>
            </a:r>
            <a:r>
              <a:rPr lang="en-US" altLang="ja-JP" dirty="0" smtClean="0"/>
              <a:t> Gauss law. (So, some students said II was no good because it has a nonzero divergence, thinking </a:t>
            </a:r>
            <a:r>
              <a:rPr lang="ja-JP" altLang="en-US" dirty="0" smtClean="0"/>
              <a:t>“</a:t>
            </a:r>
            <a:r>
              <a:rPr lang="en-US" altLang="ja-JP" dirty="0" smtClean="0"/>
              <a:t>small region</a:t>
            </a:r>
            <a:r>
              <a:rPr lang="ja-JP" altLang="en-US" dirty="0" smtClean="0"/>
              <a:t>”</a:t>
            </a:r>
            <a:r>
              <a:rPr lang="en-US" altLang="ja-JP" dirty="0" smtClean="0"/>
              <a:t> must have rho=0.) We also got into a nice discussion when I argued that there MUST be charge in region II, since div is clearly 0 (which turns out not to be correct -  a student pointed out that this is the field as you approach a negative line charge on the left. So we had to talk about the 3-D *assumptions* I was implicitly making. Another student wanted to argue (incorrectly) this was the field if you have two SHEETS on either side, with low sigma on the right, and high negative sigma on the left. So that made a nice review conversation too.  -SJP</a:t>
            </a:r>
          </a:p>
          <a:p>
            <a:pPr eaLnBrk="1" hangingPunct="1"/>
            <a:endParaRPr lang="en-US" altLang="ja-JP" dirty="0" smtClean="0"/>
          </a:p>
          <a:p>
            <a:pPr eaLnBrk="1" hangingPunct="1"/>
            <a:r>
              <a:rPr lang="en-US" altLang="ja-JP" dirty="0" smtClean="0"/>
              <a:t>Remarkably</a:t>
            </a:r>
            <a:r>
              <a:rPr lang="en-US" altLang="ja-JP" baseline="0" dirty="0" smtClean="0"/>
              <a:t> similar conversations in </a:t>
            </a:r>
            <a:r>
              <a:rPr lang="en-US" altLang="ja-JP" baseline="0" dirty="0" err="1" smtClean="0"/>
              <a:t>Sp</a:t>
            </a:r>
            <a:r>
              <a:rPr lang="en-US" altLang="ja-JP" baseline="0" dirty="0" smtClean="0"/>
              <a:t> ‘13! I did not get to hear from the few students who thought “Neither”. </a:t>
            </a:r>
          </a:p>
          <a:p>
            <a:pPr eaLnBrk="1" hangingPunct="1"/>
            <a:endParaRPr lang="en-US" altLang="ja-JP" dirty="0" smtClean="0"/>
          </a:p>
          <a:p>
            <a:pPr eaLnBrk="1" hangingPunct="1"/>
            <a:r>
              <a:rPr lang="en-US" dirty="0" smtClean="0"/>
              <a:t>WRITTEN BY:  Steven Pollock (CU-Boulder)</a:t>
            </a:r>
          </a:p>
          <a:p>
            <a:endParaRPr lang="en-US" dirty="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Sp08: Skipped, but could be a good one. (I think the answer is D, since it depends on whether it goes *exactly* as 1/r! From this crude a picture, you can</a:t>
            </a:r>
            <a:r>
              <a:rPr lang="ja-JP" altLang="en-US" dirty="0">
                <a:latin typeface="Calibri" charset="0"/>
              </a:rPr>
              <a:t>’</a:t>
            </a:r>
            <a:r>
              <a:rPr lang="en-US" altLang="ja-JP" dirty="0">
                <a:latin typeface="Calibri" charset="0"/>
              </a:rPr>
              <a:t>t tell for sure, but it is certainly consistent with the possibility of C, so I think both would be good answers </a:t>
            </a:r>
            <a:r>
              <a:rPr lang="en-US" altLang="ja-JP" dirty="0" smtClean="0">
                <a:latin typeface="Calibri" charset="0"/>
              </a:rPr>
              <a:t>)</a:t>
            </a:r>
          </a:p>
          <a:p>
            <a:pPr eaLnBrk="1" hangingPunct="1"/>
            <a:endParaRPr lang="en-US" dirty="0" smtClean="0">
              <a:latin typeface="Calibri" charset="0"/>
            </a:endParaRPr>
          </a:p>
          <a:p>
            <a:pPr eaLnBrk="1" hangingPunct="1"/>
            <a:r>
              <a:rPr lang="en-US" dirty="0" smtClean="0">
                <a:latin typeface="Calibri" charset="0"/>
              </a:rPr>
              <a:t>See 1_3-Clickers-Potential_Sp13 for more examples like this, it’s part of “Chapter 2</a:t>
            </a:r>
            <a:r>
              <a:rPr lang="en-US" smtClean="0">
                <a:latin typeface="Calibri" charset="0"/>
              </a:rPr>
              <a:t>” questions. </a:t>
            </a:r>
            <a:endParaRPr lang="en-US">
              <a:latin typeface="Calibri" charset="0"/>
            </a:endParaRPr>
          </a:p>
        </p:txBody>
      </p:sp>
      <p:sp>
        <p:nvSpPr>
          <p:cNvPr id="501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9B11D4E4-F3CF-A44E-AF5A-2F4F9A974493}" type="slidenum">
              <a:rPr lang="en-US" sz="1200"/>
              <a:pPr algn="r"/>
              <a:t>25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07DD10C-69FD-F64A-8BA3-D9539A770434}" type="slidenum">
              <a:rPr lang="en-US" sz="1200"/>
              <a:pPr/>
              <a:t>3</a:t>
            </a:fld>
            <a:endParaRPr lang="en-US" sz="1200"/>
          </a:p>
        </p:txBody>
      </p:sp>
      <p:sp>
        <p:nvSpPr>
          <p:cNvPr id="97282" name="Rectangle 2"/>
          <p:cNvSpPr>
            <a:spLocks noGrp="1" noRot="1" noChangeAspect="1" noChangeArrowheads="1"/>
          </p:cNvSpPr>
          <p:nvPr>
            <p:ph type="sldImg"/>
          </p:nvPr>
        </p:nvSpPr>
        <p:spPr>
          <a:xfrm>
            <a:off x="1104900" y="652463"/>
            <a:ext cx="4646613" cy="3484562"/>
          </a:xfrm>
          <a:solidFill>
            <a:srgbClr val="FFFFFF"/>
          </a:solidFill>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B686F08-076E-8942-B5D4-D3CA8AFC88B3}" type="slidenum">
              <a:rPr lang="en-US" sz="1200"/>
              <a:pPr/>
              <a:t>4</a:t>
            </a:fld>
            <a:endParaRPr lang="en-US" sz="1200"/>
          </a:p>
        </p:txBody>
      </p:sp>
      <p:sp>
        <p:nvSpPr>
          <p:cNvPr id="97282" name="Rectangle 2"/>
          <p:cNvSpPr>
            <a:spLocks noGrp="1" noRot="1" noChangeAspect="1" noChangeArrowheads="1"/>
          </p:cNvSpPr>
          <p:nvPr>
            <p:ph type="sldImg"/>
          </p:nvPr>
        </p:nvSpPr>
        <p:spPr>
          <a:xfrm>
            <a:off x="1104900" y="652463"/>
            <a:ext cx="4646613" cy="3484562"/>
          </a:xfrm>
          <a:solidFill>
            <a:srgbClr val="FFFFFF"/>
          </a:solidFill>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xfrm>
            <a:off x="928688" y="4354513"/>
            <a:ext cx="5000625" cy="4137025"/>
          </a:xfrm>
          <a:solidFill>
            <a:srgbClr val="FFFFFF"/>
          </a:solidFill>
          <a:ln>
            <a:solidFill>
              <a:srgbClr val="000000"/>
            </a:solidFill>
            <a:miter lim="800000"/>
            <a:headEnd/>
            <a:tailEnd/>
          </a:ln>
        </p:spPr>
        <p:txBody>
          <a:bodyPr lIns="86493" tIns="43247" rIns="86493" bIns="43247"/>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CORRECT ANSWER:  </a:t>
            </a:r>
          </a:p>
          <a:p>
            <a:r>
              <a:rPr lang="en-US">
                <a:latin typeface="Calibri" charset="0"/>
                <a:ea typeface="ＭＳ Ｐゴシック" charset="0"/>
                <a:cs typeface="ＭＳ Ｐゴシック" charset="0"/>
              </a:rPr>
              <a:t>USED IN:  Fall 2009 (Schibli)</a:t>
            </a:r>
          </a:p>
          <a:p>
            <a:r>
              <a:rPr lang="en-US">
                <a:latin typeface="Calibri" charset="0"/>
                <a:ea typeface="ＭＳ Ｐゴシック" charset="0"/>
                <a:cs typeface="ＭＳ Ｐゴシック" charset="0"/>
              </a:rPr>
              <a:t>LECTURE NUMBER: 1</a:t>
            </a:r>
          </a:p>
          <a:p>
            <a:r>
              <a:rPr lang="en-US">
                <a:latin typeface="Calibri" charset="0"/>
                <a:ea typeface="ＭＳ Ｐゴシック" charset="0"/>
                <a:cs typeface="ＭＳ Ｐゴシック" charset="0"/>
              </a:rPr>
              <a:t>STUDENT RESPONSES:  42% 36% 6% 12% 3%</a:t>
            </a:r>
          </a:p>
          <a:p>
            <a:r>
              <a:rPr lang="en-US" b="1">
                <a:latin typeface="Calibri" charset="0"/>
                <a:ea typeface="ＭＳ Ｐゴシック" charset="0"/>
                <a:cs typeface="ＭＳ Ｐゴシック" charset="0"/>
              </a:rPr>
              <a:t>INSTRUCTOR NOTES:</a:t>
            </a:r>
          </a:p>
          <a:p>
            <a:r>
              <a:rPr lang="en-US">
                <a:latin typeface="Calibri" charset="0"/>
                <a:ea typeface="ＭＳ Ｐゴシック" charset="0"/>
                <a:cs typeface="ＭＳ Ｐゴシック" charset="0"/>
              </a:rPr>
              <a:t>WRITTEN BY:  Thomas Schibli (CU-Boulder)</a:t>
            </a:r>
          </a:p>
          <a:p>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CORRECT ANSWER:  </a:t>
            </a:r>
          </a:p>
          <a:p>
            <a:r>
              <a:rPr lang="en-US">
                <a:latin typeface="Calibri" charset="0"/>
                <a:ea typeface="ＭＳ Ｐゴシック" charset="0"/>
                <a:cs typeface="ＭＳ Ｐゴシック" charset="0"/>
              </a:rPr>
              <a:t>USED IN:  Fall 2009 (Schibli)</a:t>
            </a:r>
          </a:p>
          <a:p>
            <a:r>
              <a:rPr lang="en-US">
                <a:latin typeface="Calibri" charset="0"/>
                <a:ea typeface="ＭＳ Ｐゴシック" charset="0"/>
                <a:cs typeface="ＭＳ Ｐゴシック" charset="0"/>
              </a:rPr>
              <a:t>LECTURE NUMBER: 1</a:t>
            </a:r>
          </a:p>
          <a:p>
            <a:r>
              <a:rPr lang="en-US">
                <a:latin typeface="Calibri" charset="0"/>
                <a:ea typeface="ＭＳ Ｐゴシック" charset="0"/>
                <a:cs typeface="ＭＳ Ｐゴシック" charset="0"/>
              </a:rPr>
              <a:t>STUDENT RESPONSES:  42% 36% 6% 12% 3%</a:t>
            </a:r>
          </a:p>
          <a:p>
            <a:r>
              <a:rPr lang="en-US" b="1">
                <a:latin typeface="Calibri" charset="0"/>
                <a:ea typeface="ＭＳ Ｐゴシック" charset="0"/>
                <a:cs typeface="ＭＳ Ｐゴシック" charset="0"/>
              </a:rPr>
              <a:t>INSTRUCTOR NOTES:</a:t>
            </a:r>
          </a:p>
          <a:p>
            <a:r>
              <a:rPr lang="en-US">
                <a:latin typeface="Calibri" charset="0"/>
                <a:ea typeface="ＭＳ Ｐゴシック" charset="0"/>
                <a:cs typeface="ＭＳ Ｐゴシック" charset="0"/>
              </a:rPr>
              <a:t>WRITTEN BY:  Thomas Schibli (CU-Boulder)</a:t>
            </a:r>
          </a:p>
          <a:p>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44588" y="687388"/>
            <a:ext cx="4570412" cy="3427412"/>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en-US">
                <a:latin typeface="Calibri" charset="0"/>
                <a:ea typeface="ＭＳ Ｐゴシック" charset="0"/>
                <a:cs typeface="ＭＳ Ｐゴシック" charset="0"/>
              </a:rPr>
              <a:t>CORRECT ANSWER:  </a:t>
            </a:r>
          </a:p>
          <a:p>
            <a:pPr defTabSz="457200"/>
            <a:r>
              <a:rPr lang="en-US">
                <a:latin typeface="Calibri" charset="0"/>
                <a:ea typeface="ＭＳ Ｐゴシック" charset="0"/>
                <a:cs typeface="ＭＳ Ｐゴシック" charset="0"/>
              </a:rPr>
              <a:t>USED IN:  Fall 2009 (Schibli)</a:t>
            </a:r>
          </a:p>
          <a:p>
            <a:pPr defTabSz="457200"/>
            <a:r>
              <a:rPr lang="en-US">
                <a:latin typeface="Calibri" charset="0"/>
                <a:ea typeface="ＭＳ Ｐゴシック" charset="0"/>
                <a:cs typeface="ＭＳ Ｐゴシック" charset="0"/>
              </a:rPr>
              <a:t>LECTURE NUMBER: 1</a:t>
            </a:r>
          </a:p>
          <a:p>
            <a:pPr defTabSz="457200"/>
            <a:r>
              <a:rPr lang="en-US">
                <a:latin typeface="Calibri" charset="0"/>
                <a:ea typeface="ＭＳ Ｐゴシック" charset="0"/>
                <a:cs typeface="ＭＳ Ｐゴシック" charset="0"/>
              </a:rPr>
              <a:t>STUDENT RESPONSES:  32% 50% 215% 0% 3%</a:t>
            </a:r>
          </a:p>
          <a:p>
            <a:pPr defTabSz="457200"/>
            <a:r>
              <a:rPr lang="en-US" b="1">
                <a:latin typeface="Calibri" charset="0"/>
                <a:ea typeface="ＭＳ Ｐゴシック" charset="0"/>
                <a:cs typeface="ＭＳ Ｐゴシック" charset="0"/>
              </a:rPr>
              <a:t>INSTRUCTOR NOTES: </a:t>
            </a:r>
            <a:r>
              <a:rPr lang="en-US">
                <a:latin typeface="Calibri" charset="0"/>
                <a:ea typeface="ＭＳ Ｐゴシック" charset="0"/>
                <a:cs typeface="ＭＳ Ｐゴシック" charset="0"/>
              </a:rPr>
              <a:t>Added in Fall09 by TRS based on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The national Teaching and Learning Forum, Vol 17, #5, september 2008. Great discussion. Only one student felt that this is silly. I guess he voted for E. Followed up with next one...(Schibli)</a:t>
            </a:r>
          </a:p>
          <a:p>
            <a:pPr defTabSz="457200"/>
            <a:r>
              <a:rPr lang="en-US">
                <a:latin typeface="Calibri" charset="0"/>
                <a:ea typeface="ＭＳ Ｐゴシック" charset="0"/>
                <a:cs typeface="ＭＳ Ｐゴシック" charset="0"/>
              </a:rPr>
              <a:t>WRITTEN BY:  Thomas Schibli (CU-Boulder)</a:t>
            </a:r>
          </a:p>
          <a:p>
            <a:pPr defTabSz="457200"/>
            <a:endParaRPr lang="en-US">
              <a:latin typeface="Calibri" charset="0"/>
              <a:ea typeface="ＭＳ Ｐゴシック" charset="0"/>
              <a:cs typeface="ＭＳ Ｐゴシック" charset="0"/>
            </a:endParaRPr>
          </a:p>
          <a:p>
            <a:pPr defTabSz="457200"/>
            <a:endParaRPr lang="en-US">
              <a:latin typeface="Calibri" charset="0"/>
              <a:ea typeface="ＭＳ Ｐゴシック" charset="0"/>
              <a:cs typeface="ＭＳ Ｐゴシック" charset="0"/>
            </a:endParaRPr>
          </a:p>
        </p:txBody>
      </p:sp>
      <p:sp>
        <p:nvSpPr>
          <p:cNvPr id="266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BB1D8C9-9570-EF47-99B0-719BA0552594}" type="slidenum">
              <a:rPr lang="en-US" sz="1200">
                <a:latin typeface="Calibri" charset="0"/>
                <a:ea typeface="ＭＳ Ｐゴシック" charset="0"/>
                <a:cs typeface="ＭＳ Ｐゴシック" charset="0"/>
              </a:rPr>
              <a:pPr algn="r" eaLnBrk="1" hangingPunct="1"/>
              <a:t>7</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4588" y="687388"/>
            <a:ext cx="4570412" cy="3427412"/>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en-US">
                <a:latin typeface="Calibri" charset="0"/>
                <a:ea typeface="ＭＳ Ｐゴシック" charset="0"/>
                <a:cs typeface="ＭＳ Ｐゴシック" charset="0"/>
              </a:rPr>
              <a:t>CORRECT ANSWER:  </a:t>
            </a:r>
          </a:p>
          <a:p>
            <a:pPr defTabSz="457200"/>
            <a:r>
              <a:rPr lang="en-US">
                <a:latin typeface="Calibri" charset="0"/>
                <a:ea typeface="ＭＳ Ｐゴシック" charset="0"/>
                <a:cs typeface="ＭＳ Ｐゴシック" charset="0"/>
              </a:rPr>
              <a:t>USED IN:  Fall 2009 (Schibli)</a:t>
            </a:r>
          </a:p>
          <a:p>
            <a:pPr defTabSz="457200"/>
            <a:r>
              <a:rPr lang="en-US">
                <a:latin typeface="Calibri" charset="0"/>
                <a:ea typeface="ＭＳ Ｐゴシック" charset="0"/>
                <a:cs typeface="ＭＳ Ｐゴシック" charset="0"/>
              </a:rPr>
              <a:t>LECTURE NUMBER: 1</a:t>
            </a:r>
          </a:p>
          <a:p>
            <a:pPr defTabSz="457200"/>
            <a:r>
              <a:rPr lang="en-US">
                <a:latin typeface="Calibri" charset="0"/>
                <a:ea typeface="ＭＳ Ｐゴシック" charset="0"/>
                <a:cs typeface="ＭＳ Ｐゴシック" charset="0"/>
              </a:rPr>
              <a:t>STUDENT RESPONSES:  59% 12% 29% 0% 0%</a:t>
            </a:r>
          </a:p>
          <a:p>
            <a:pPr defTabSz="457200"/>
            <a:r>
              <a:rPr lang="en-US" b="1">
                <a:latin typeface="Calibri" charset="0"/>
                <a:ea typeface="ＭＳ Ｐゴシック" charset="0"/>
                <a:cs typeface="ＭＳ Ｐゴシック" charset="0"/>
              </a:rPr>
              <a:t>INSTRUCTOR NOTES: </a:t>
            </a:r>
            <a:r>
              <a:rPr lang="en-US">
                <a:latin typeface="Calibri" charset="0"/>
                <a:ea typeface="ＭＳ Ｐゴシック" charset="0"/>
                <a:cs typeface="ＭＳ Ｐゴシック" charset="0"/>
              </a:rPr>
              <a:t>Added in Fall09 by TRS based on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The national Teaching and Learning Forum</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Vol. 17, #5, September 2008. This is a follow-up from the previous one (after some discussion of the previous one). Had them pretty much where I wanted them. Majority at A, which I then shamelessly used to briefly remind them that reading assignments fall in this category. Option C might need some re-phrasing as many students didn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quite understand what it meant. (Schibli)</a:t>
            </a:r>
            <a:endParaRPr lang="en-US" altLang="ja-JP" b="1">
              <a:latin typeface="Calibri" charset="0"/>
              <a:ea typeface="ＭＳ Ｐゴシック" charset="0"/>
              <a:cs typeface="ＭＳ Ｐゴシック" charset="0"/>
            </a:endParaRPr>
          </a:p>
          <a:p>
            <a:pPr defTabSz="457200"/>
            <a:r>
              <a:rPr lang="en-US">
                <a:latin typeface="Calibri" charset="0"/>
                <a:ea typeface="ＭＳ Ｐゴシック" charset="0"/>
                <a:cs typeface="ＭＳ Ｐゴシック" charset="0"/>
              </a:rPr>
              <a:t>WRITTEN BY:  Thomas Schibli (CU-Boulder)</a:t>
            </a:r>
          </a:p>
          <a:p>
            <a:pPr defTabSz="457200"/>
            <a:endParaRPr lang="en-US">
              <a:latin typeface="Calibri" charset="0"/>
              <a:ea typeface="ＭＳ Ｐゴシック" charset="0"/>
              <a:cs typeface="ＭＳ Ｐゴシック" charset="0"/>
            </a:endParaRPr>
          </a:p>
        </p:txBody>
      </p:sp>
      <p:sp>
        <p:nvSpPr>
          <p:cNvPr id="286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F083C66-F0FA-054D-9640-283951CF270E}" type="slidenum">
              <a:rPr lang="en-US" sz="1200">
                <a:latin typeface="Calibri" charset="0"/>
                <a:ea typeface="ＭＳ Ｐゴシック" charset="0"/>
                <a:cs typeface="ＭＳ Ｐゴシック" charset="0"/>
              </a:rPr>
              <a:pPr algn="r" eaLnBrk="1" hangingPunct="1"/>
              <a:t>8</a:t>
            </a:fld>
            <a:endParaRPr lang="en-US" sz="120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6B3ACF4-8455-7F4B-ACCF-6A0CF74CF199}" type="slidenum">
              <a:rPr lang="en-US" sz="1200"/>
              <a:pPr algn="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354095-E326-F744-B618-5AD31474032C}" type="slidenum">
              <a:rPr lang="en-US"/>
              <a:pPr>
                <a:defRPr/>
              </a:pPr>
              <a:t>‹#›</a:t>
            </a:fld>
            <a:endParaRPr lang="en-US"/>
          </a:p>
        </p:txBody>
      </p:sp>
    </p:spTree>
    <p:extLst>
      <p:ext uri="{BB962C8B-B14F-4D97-AF65-F5344CB8AC3E}">
        <p14:creationId xmlns:p14="http://schemas.microsoft.com/office/powerpoint/2010/main" val="45319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46471-7F4B-2E42-8CA1-6BCA587E2E83}" type="slidenum">
              <a:rPr lang="en-US"/>
              <a:pPr>
                <a:defRPr/>
              </a:pPr>
              <a:t>‹#›</a:t>
            </a:fld>
            <a:endParaRPr lang="en-US"/>
          </a:p>
        </p:txBody>
      </p:sp>
    </p:spTree>
    <p:extLst>
      <p:ext uri="{BB962C8B-B14F-4D97-AF65-F5344CB8AC3E}">
        <p14:creationId xmlns:p14="http://schemas.microsoft.com/office/powerpoint/2010/main" val="10856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3789B2-3120-9940-BC90-EB31416CDA8D}" type="slidenum">
              <a:rPr lang="en-US"/>
              <a:pPr>
                <a:defRPr/>
              </a:pPr>
              <a:t>‹#›</a:t>
            </a:fld>
            <a:endParaRPr lang="en-US"/>
          </a:p>
        </p:txBody>
      </p:sp>
    </p:spTree>
    <p:extLst>
      <p:ext uri="{BB962C8B-B14F-4D97-AF65-F5344CB8AC3E}">
        <p14:creationId xmlns:p14="http://schemas.microsoft.com/office/powerpoint/2010/main" val="170083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D6B29BD-363C-BB49-96B0-ED03AB57C7FF}" type="slidenum">
              <a:rPr lang="en-US"/>
              <a:pPr>
                <a:defRPr/>
              </a:pPr>
              <a:t>‹#›</a:t>
            </a:fld>
            <a:endParaRPr lang="en-US"/>
          </a:p>
        </p:txBody>
      </p:sp>
    </p:spTree>
    <p:extLst>
      <p:ext uri="{BB962C8B-B14F-4D97-AF65-F5344CB8AC3E}">
        <p14:creationId xmlns:p14="http://schemas.microsoft.com/office/powerpoint/2010/main" val="148154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78877-7479-2E4F-BFF4-BE400CA8448F}" type="slidenum">
              <a:rPr lang="en-US"/>
              <a:pPr>
                <a:defRPr/>
              </a:pPr>
              <a:t>‹#›</a:t>
            </a:fld>
            <a:endParaRPr lang="en-US"/>
          </a:p>
        </p:txBody>
      </p:sp>
    </p:spTree>
    <p:extLst>
      <p:ext uri="{BB962C8B-B14F-4D97-AF65-F5344CB8AC3E}">
        <p14:creationId xmlns:p14="http://schemas.microsoft.com/office/powerpoint/2010/main" val="856624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AC93E0-A01F-4242-8F75-A59F31AF8B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2919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674E5-29FD-5B4B-8F5A-67F2447762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977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6E5CD96-8E2E-F54E-98C0-5290123D15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1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0BEE20D-D9E9-0F4D-920E-7C9554D355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699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4C5707-3F92-FA45-BD1C-A1FF0090BA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541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FD180C2-520F-EF4C-82F7-B536EEBD7E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127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0CED2-30BF-BB46-A3B4-10D2997B3FB0}" type="slidenum">
              <a:rPr lang="en-US"/>
              <a:pPr>
                <a:defRPr/>
              </a:pPr>
              <a:t>‹#›</a:t>
            </a:fld>
            <a:endParaRPr lang="en-US"/>
          </a:p>
        </p:txBody>
      </p:sp>
    </p:spTree>
    <p:extLst>
      <p:ext uri="{BB962C8B-B14F-4D97-AF65-F5344CB8AC3E}">
        <p14:creationId xmlns:p14="http://schemas.microsoft.com/office/powerpoint/2010/main" val="269443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BB77DAB-0D90-774D-A400-6AB3718B46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9447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41EEB93-1460-E54B-B133-8FEAC75323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756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092F77-27DC-0645-9702-585148A0DB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05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136611-24BC-AF4C-BE32-8C9C79A2FD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0785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B1DED-B5A5-CB4B-AC84-94B22F11A9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5778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9D26084-4304-6A48-ACC3-2AB4B733C2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420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9F777-BCBF-E44F-B018-CF3002CF604B}" type="slidenum">
              <a:rPr lang="en-US"/>
              <a:pPr>
                <a:defRPr/>
              </a:pPr>
              <a:t>‹#›</a:t>
            </a:fld>
            <a:endParaRPr lang="en-US"/>
          </a:p>
        </p:txBody>
      </p:sp>
    </p:spTree>
    <p:extLst>
      <p:ext uri="{BB962C8B-B14F-4D97-AF65-F5344CB8AC3E}">
        <p14:creationId xmlns:p14="http://schemas.microsoft.com/office/powerpoint/2010/main" val="406651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0BACB-0AC6-5042-A6BA-57B8201A5C19}" type="slidenum">
              <a:rPr lang="en-US"/>
              <a:pPr>
                <a:defRPr/>
              </a:pPr>
              <a:t>‹#›</a:t>
            </a:fld>
            <a:endParaRPr lang="en-US"/>
          </a:p>
        </p:txBody>
      </p:sp>
    </p:spTree>
    <p:extLst>
      <p:ext uri="{BB962C8B-B14F-4D97-AF65-F5344CB8AC3E}">
        <p14:creationId xmlns:p14="http://schemas.microsoft.com/office/powerpoint/2010/main" val="290579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855D46-E913-3D48-B4DE-87157CD9A0E0}" type="slidenum">
              <a:rPr lang="en-US"/>
              <a:pPr>
                <a:defRPr/>
              </a:pPr>
              <a:t>‹#›</a:t>
            </a:fld>
            <a:endParaRPr lang="en-US"/>
          </a:p>
        </p:txBody>
      </p:sp>
    </p:spTree>
    <p:extLst>
      <p:ext uri="{BB962C8B-B14F-4D97-AF65-F5344CB8AC3E}">
        <p14:creationId xmlns:p14="http://schemas.microsoft.com/office/powerpoint/2010/main" val="213739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AA593B-AC90-F847-8E69-7400A2818FB0}" type="slidenum">
              <a:rPr lang="en-US"/>
              <a:pPr>
                <a:defRPr/>
              </a:pPr>
              <a:t>‹#›</a:t>
            </a:fld>
            <a:endParaRPr lang="en-US"/>
          </a:p>
        </p:txBody>
      </p:sp>
    </p:spTree>
    <p:extLst>
      <p:ext uri="{BB962C8B-B14F-4D97-AF65-F5344CB8AC3E}">
        <p14:creationId xmlns:p14="http://schemas.microsoft.com/office/powerpoint/2010/main" val="280074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8F03E1-1177-5645-A36A-AD61D2412D88}" type="slidenum">
              <a:rPr lang="en-US"/>
              <a:pPr>
                <a:defRPr/>
              </a:pPr>
              <a:t>‹#›</a:t>
            </a:fld>
            <a:endParaRPr lang="en-US"/>
          </a:p>
        </p:txBody>
      </p:sp>
    </p:spTree>
    <p:extLst>
      <p:ext uri="{BB962C8B-B14F-4D97-AF65-F5344CB8AC3E}">
        <p14:creationId xmlns:p14="http://schemas.microsoft.com/office/powerpoint/2010/main" val="64172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17E50E-0E17-7543-A392-C580EFF29BDC}" type="slidenum">
              <a:rPr lang="en-US"/>
              <a:pPr>
                <a:defRPr/>
              </a:pPr>
              <a:t>‹#›</a:t>
            </a:fld>
            <a:endParaRPr lang="en-US"/>
          </a:p>
        </p:txBody>
      </p:sp>
    </p:spTree>
    <p:extLst>
      <p:ext uri="{BB962C8B-B14F-4D97-AF65-F5344CB8AC3E}">
        <p14:creationId xmlns:p14="http://schemas.microsoft.com/office/powerpoint/2010/main" val="315060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D5F72A-F990-AC44-8E95-BD3CDA1172BC}" type="slidenum">
              <a:rPr lang="en-US"/>
              <a:pPr>
                <a:defRPr/>
              </a:pPr>
              <a:t>‹#›</a:t>
            </a:fld>
            <a:endParaRPr lang="en-US"/>
          </a:p>
        </p:txBody>
      </p:sp>
    </p:spTree>
    <p:extLst>
      <p:ext uri="{BB962C8B-B14F-4D97-AF65-F5344CB8AC3E}">
        <p14:creationId xmlns:p14="http://schemas.microsoft.com/office/powerpoint/2010/main" val="2724792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B728F14C-4E4A-544D-A978-EF8DDE4A54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330A678-E2B3-8747-BB76-963BAA5B57A7}"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19489066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2" charset="-128"/>
        </a:defRPr>
      </a:lvl1pPr>
      <a:lvl2pPr algn="ctr" rtl="0" eaLnBrk="0" fontAlgn="base" hangingPunct="0">
        <a:spcBef>
          <a:spcPct val="0"/>
        </a:spcBef>
        <a:spcAft>
          <a:spcPct val="0"/>
        </a:spcAft>
        <a:defRPr sz="4400">
          <a:solidFill>
            <a:schemeClr val="tx2"/>
          </a:solidFill>
          <a:latin typeface="Arial" charset="0"/>
          <a:ea typeface="ヒラギノ角ゴ Pro W3" pitchFamily="5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Arial" charset="0"/>
          <a:ea typeface="ヒラギノ角ゴ Pro W3" pitchFamily="5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Arial" charset="0"/>
          <a:ea typeface="ヒラギノ角ゴ Pro W3" pitchFamily="5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Arial" charset="0"/>
          <a:ea typeface="ヒラギノ角ゴ Pro W3" pitchFamily="52" charset="-128"/>
          <a:cs typeface="ヒラギノ角ゴ Pro W3" pitchFamily="-112" charset="-128"/>
        </a:defRPr>
      </a:lvl5pPr>
      <a:lvl6pPr marL="457200" algn="ctr" rtl="0" fontAlgn="base">
        <a:spcBef>
          <a:spcPct val="0"/>
        </a:spcBef>
        <a:spcAft>
          <a:spcPct val="0"/>
        </a:spcAft>
        <a:defRPr sz="4400">
          <a:solidFill>
            <a:schemeClr val="tx2"/>
          </a:solidFill>
          <a:latin typeface="Arial" charset="0"/>
          <a:ea typeface="ヒラギノ角ゴ Pro W3" pitchFamily="52" charset="-128"/>
        </a:defRPr>
      </a:lvl6pPr>
      <a:lvl7pPr marL="914400" algn="ctr" rtl="0" fontAlgn="base">
        <a:spcBef>
          <a:spcPct val="0"/>
        </a:spcBef>
        <a:spcAft>
          <a:spcPct val="0"/>
        </a:spcAft>
        <a:defRPr sz="4400">
          <a:solidFill>
            <a:schemeClr val="tx2"/>
          </a:solidFill>
          <a:latin typeface="Arial" charset="0"/>
          <a:ea typeface="ヒラギノ角ゴ Pro W3" pitchFamily="52" charset="-128"/>
        </a:defRPr>
      </a:lvl7pPr>
      <a:lvl8pPr marL="1371600" algn="ctr" rtl="0" fontAlgn="base">
        <a:spcBef>
          <a:spcPct val="0"/>
        </a:spcBef>
        <a:spcAft>
          <a:spcPct val="0"/>
        </a:spcAft>
        <a:defRPr sz="4400">
          <a:solidFill>
            <a:schemeClr val="tx2"/>
          </a:solidFill>
          <a:latin typeface="Arial" charset="0"/>
          <a:ea typeface="ヒラギノ角ゴ Pro W3" pitchFamily="52" charset="-128"/>
        </a:defRPr>
      </a:lvl8pPr>
      <a:lvl9pPr marL="1828800" algn="ctr" rtl="0" fontAlgn="base">
        <a:spcBef>
          <a:spcPct val="0"/>
        </a:spcBef>
        <a:spcAft>
          <a:spcPct val="0"/>
        </a:spcAft>
        <a:defRPr sz="4400">
          <a:solidFill>
            <a:schemeClr val="tx2"/>
          </a:solidFill>
          <a:latin typeface="Arial" charset="0"/>
          <a:ea typeface="ヒラギノ角ゴ Pro W3" pitchFamily="5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image" Target="../media/image3.emf"/><Relationship Id="rId6" Type="http://schemas.openxmlformats.org/officeDocument/2006/relationships/oleObject" Target="../embeddings/oleObject3.bin"/><Relationship Id="rId7" Type="http://schemas.openxmlformats.org/officeDocument/2006/relationships/image" Target="../media/image4.emf"/><Relationship Id="rId8" Type="http://schemas.openxmlformats.org/officeDocument/2006/relationships/oleObject" Target="../embeddings/oleObject4.bin"/><Relationship Id="rId9"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oleObject" Target="../embeddings/oleObject6.bin"/><Relationship Id="rId7"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11.bin"/><Relationship Id="rId13" Type="http://schemas.openxmlformats.org/officeDocument/2006/relationships/image" Target="../media/image12.emf"/><Relationship Id="rId14" Type="http://schemas.openxmlformats.org/officeDocument/2006/relationships/oleObject" Target="../embeddings/oleObject12.bin"/><Relationship Id="rId15"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13.xml"/><Relationship Id="rId4" Type="http://schemas.openxmlformats.org/officeDocument/2006/relationships/oleObject" Target="../embeddings/oleObject7.bin"/><Relationship Id="rId5" Type="http://schemas.openxmlformats.org/officeDocument/2006/relationships/image" Target="../media/image8.emf"/><Relationship Id="rId6" Type="http://schemas.openxmlformats.org/officeDocument/2006/relationships/oleObject" Target="../embeddings/oleObject8.bin"/><Relationship Id="rId7" Type="http://schemas.openxmlformats.org/officeDocument/2006/relationships/image" Target="../media/image9.emf"/><Relationship Id="rId8" Type="http://schemas.openxmlformats.org/officeDocument/2006/relationships/oleObject" Target="../embeddings/oleObject9.bin"/><Relationship Id="rId9" Type="http://schemas.openxmlformats.org/officeDocument/2006/relationships/image" Target="../media/image10.emf"/><Relationship Id="rId10"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3.bin"/><Relationship Id="rId5" Type="http://schemas.openxmlformats.org/officeDocument/2006/relationships/image" Target="../media/image14.emf"/><Relationship Id="rId6" Type="http://schemas.openxmlformats.org/officeDocument/2006/relationships/oleObject" Target="../embeddings/oleObject14.bin"/><Relationship Id="rId7" Type="http://schemas.openxmlformats.org/officeDocument/2006/relationships/image" Target="../media/image15.emf"/><Relationship Id="rId8" Type="http://schemas.openxmlformats.org/officeDocument/2006/relationships/oleObject" Target="../embeddings/oleObject15.bin"/><Relationship Id="rId9" Type="http://schemas.openxmlformats.org/officeDocument/2006/relationships/image" Target="../media/image16.emf"/><Relationship Id="rId10" Type="http://schemas.openxmlformats.org/officeDocument/2006/relationships/oleObject" Target="../embeddings/oleObject16.bin"/><Relationship Id="rId11"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oleObject" Target="../embeddings/oleObject21.bin"/><Relationship Id="rId13"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16.xml"/><Relationship Id="rId4" Type="http://schemas.openxmlformats.org/officeDocument/2006/relationships/oleObject" Target="../embeddings/oleObject17.bin"/><Relationship Id="rId5" Type="http://schemas.openxmlformats.org/officeDocument/2006/relationships/image" Target="../media/image18.emf"/><Relationship Id="rId6" Type="http://schemas.openxmlformats.org/officeDocument/2006/relationships/oleObject" Target="../embeddings/oleObject18.bin"/><Relationship Id="rId7" Type="http://schemas.openxmlformats.org/officeDocument/2006/relationships/image" Target="../media/image19.emf"/><Relationship Id="rId8" Type="http://schemas.openxmlformats.org/officeDocument/2006/relationships/oleObject" Target="../embeddings/oleObject19.bin"/><Relationship Id="rId9" Type="http://schemas.openxmlformats.org/officeDocument/2006/relationships/image" Target="../media/image20.emf"/><Relationship Id="rId10"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2.bin"/><Relationship Id="rId5"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4.png"/><Relationship Id="rId5" Type="http://schemas.openxmlformats.org/officeDocument/2006/relationships/oleObject" Target="../embeddings/oleObject23.bin"/><Relationship Id="rId6"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4.png"/><Relationship Id="rId5" Type="http://schemas.openxmlformats.org/officeDocument/2006/relationships/oleObject" Target="../embeddings/oleObject24.bin"/><Relationship Id="rId6" Type="http://schemas.openxmlformats.org/officeDocument/2006/relationships/image" Target="../media/image26.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5.bin"/><Relationship Id="rId5" Type="http://schemas.openxmlformats.org/officeDocument/2006/relationships/image" Target="../media/image27.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4.png"/><Relationship Id="rId5" Type="http://schemas.openxmlformats.org/officeDocument/2006/relationships/oleObject" Target="../embeddings/oleObject26.bin"/><Relationship Id="rId6" Type="http://schemas.openxmlformats.org/officeDocument/2006/relationships/image" Target="../media/image28.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ヒラギノ角ゴ Pro W3" charset="0"/>
                <a:cs typeface="ヒラギノ角ゴ Pro W3" charset="0"/>
              </a:rPr>
              <a:t>Pre-semester</a:t>
            </a:r>
          </a:p>
        </p:txBody>
      </p:sp>
      <p:sp>
        <p:nvSpPr>
          <p:cNvPr id="28675" name="Rectangle 3"/>
          <p:cNvSpPr>
            <a:spLocks noGrp="1" noChangeArrowheads="1"/>
          </p:cNvSpPr>
          <p:nvPr>
            <p:ph type="subTitle"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31047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l" eaLnBrk="1" hangingPunct="1"/>
            <a:r>
              <a:rPr lang="en-US" sz="3600">
                <a:latin typeface="Arial" charset="0"/>
                <a:ea typeface="ヒラギノ角ゴ Pro W3" charset="0"/>
                <a:cs typeface="ヒラギノ角ゴ Pro W3" charset="0"/>
              </a:rPr>
              <a:t>Two charges +Q and -Q are fixed a distance r apart.  </a:t>
            </a:r>
            <a:r>
              <a:rPr lang="en-US" sz="3600">
                <a:solidFill>
                  <a:schemeClr val="accent2"/>
                </a:solidFill>
                <a:latin typeface="Arial" charset="0"/>
                <a:ea typeface="ヒラギノ角ゴ Pro W3" charset="0"/>
                <a:cs typeface="ヒラギノ角ゴ Pro W3" charset="0"/>
              </a:rPr>
              <a:t>The direction of the force on a test charge -q at  A is…</a:t>
            </a:r>
            <a:endParaRPr lang="en-US">
              <a:latin typeface="Arial" charset="0"/>
              <a:ea typeface="ヒラギノ角ゴ Pro W3" charset="0"/>
              <a:cs typeface="ヒラギノ角ゴ Pro W3" charset="0"/>
            </a:endParaRPr>
          </a:p>
        </p:txBody>
      </p:sp>
      <p:sp>
        <p:nvSpPr>
          <p:cNvPr id="29698" name="Rectangle 3"/>
          <p:cNvSpPr>
            <a:spLocks noGrp="1" noChangeArrowheads="1"/>
          </p:cNvSpPr>
          <p:nvPr>
            <p:ph type="body" idx="1"/>
          </p:nvPr>
        </p:nvSpPr>
        <p:spPr>
          <a:xfrm>
            <a:off x="388938" y="2427288"/>
            <a:ext cx="7772400" cy="4114800"/>
          </a:xfrm>
        </p:spPr>
        <p:txBody>
          <a:bodyPr/>
          <a:lstStyle/>
          <a:p>
            <a:pPr marL="381000" indent="-381000" eaLnBrk="1" hangingPunct="1">
              <a:buFontTx/>
              <a:buAutoNum type="alphaUcPeriod"/>
            </a:pPr>
            <a:r>
              <a:rPr lang="en-US" sz="3200">
                <a:latin typeface="Arial" charset="0"/>
                <a:ea typeface="ヒラギノ角ゴ Pro W3" charset="0"/>
                <a:cs typeface="ヒラギノ角ゴ Pro W3" charset="0"/>
              </a:rPr>
              <a:t>Up</a:t>
            </a:r>
          </a:p>
          <a:p>
            <a:pPr marL="381000" indent="-381000" eaLnBrk="1" hangingPunct="1">
              <a:buFontTx/>
              <a:buAutoNum type="alphaUcPeriod"/>
            </a:pPr>
            <a:r>
              <a:rPr lang="en-US" sz="3200">
                <a:latin typeface="Arial" charset="0"/>
                <a:ea typeface="ヒラギノ角ゴ Pro W3" charset="0"/>
                <a:cs typeface="ヒラギノ角ゴ Pro W3" charset="0"/>
              </a:rPr>
              <a:t>Down</a:t>
            </a:r>
          </a:p>
          <a:p>
            <a:pPr marL="381000" indent="-381000" eaLnBrk="1" hangingPunct="1">
              <a:buFontTx/>
              <a:buAutoNum type="alphaUcPeriod"/>
            </a:pPr>
            <a:r>
              <a:rPr lang="en-US" sz="3200">
                <a:latin typeface="Arial" charset="0"/>
                <a:ea typeface="ヒラギノ角ゴ Pro W3" charset="0"/>
                <a:cs typeface="ヒラギノ角ゴ Pro W3" charset="0"/>
              </a:rPr>
              <a:t>Left</a:t>
            </a:r>
          </a:p>
          <a:p>
            <a:pPr marL="381000" indent="-381000" eaLnBrk="1" hangingPunct="1">
              <a:buFontTx/>
              <a:buAutoNum type="alphaUcPeriod"/>
            </a:pPr>
            <a:r>
              <a:rPr lang="en-US" sz="3200">
                <a:latin typeface="Arial" charset="0"/>
                <a:ea typeface="ヒラギノ角ゴ Pro W3" charset="0"/>
                <a:cs typeface="ヒラギノ角ゴ Pro W3" charset="0"/>
              </a:rPr>
              <a:t>Right</a:t>
            </a:r>
          </a:p>
          <a:p>
            <a:pPr marL="381000" indent="-381000" eaLnBrk="1" hangingPunct="1">
              <a:buFontTx/>
              <a:buAutoNum type="alphaUcPeriod"/>
            </a:pPr>
            <a:r>
              <a:rPr lang="en-US" sz="3200">
                <a:latin typeface="Arial" charset="0"/>
                <a:ea typeface="ヒラギノ角ゴ Pro W3" charset="0"/>
                <a:cs typeface="ヒラギノ角ゴ Pro W3" charset="0"/>
              </a:rPr>
              <a:t>Some other direction,                             or F =0</a:t>
            </a:r>
            <a:endParaRPr lang="en-US">
              <a:latin typeface="Arial" charset="0"/>
              <a:ea typeface="ヒラギノ角ゴ Pro W3" charset="0"/>
              <a:cs typeface="ヒラギノ角ゴ Pro W3" charset="0"/>
            </a:endParaRPr>
          </a:p>
        </p:txBody>
      </p:sp>
      <p:graphicFrame>
        <p:nvGraphicFramePr>
          <p:cNvPr id="29699" name="Object 4"/>
          <p:cNvGraphicFramePr>
            <a:graphicFrameLocks noChangeAspect="1"/>
          </p:cNvGraphicFramePr>
          <p:nvPr/>
        </p:nvGraphicFramePr>
        <p:xfrm>
          <a:off x="4819650" y="2171700"/>
          <a:ext cx="4038600" cy="3646488"/>
        </p:xfrm>
        <a:graphic>
          <a:graphicData uri="http://schemas.openxmlformats.org/presentationml/2006/ole">
            <mc:AlternateContent xmlns:mc="http://schemas.openxmlformats.org/markup-compatibility/2006">
              <mc:Choice xmlns:v="urn:schemas-microsoft-com:vml" Requires="v">
                <p:oleObj spid="_x0000_s29710" r:id="rId4" imgW="2070100" imgH="1866900" progId="">
                  <p:embed/>
                </p:oleObj>
              </mc:Choice>
              <mc:Fallback>
                <p:oleObj r:id="rId4" imgW="2070100" imgH="18669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0" y="2171700"/>
                        <a:ext cx="40386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9563" y="228600"/>
            <a:ext cx="8458200" cy="1381125"/>
          </a:xfrm>
        </p:spPr>
        <p:txBody>
          <a:bodyPr/>
          <a:lstStyle/>
          <a:p>
            <a:r>
              <a:rPr lang="en-US" sz="3200">
                <a:latin typeface="Arial" charset="0"/>
                <a:ea typeface="ＭＳ Ｐゴシック" charset="0"/>
                <a:cs typeface="ＭＳ Ｐゴシック" charset="0"/>
              </a:rPr>
              <a:t>How is the vector     </a:t>
            </a:r>
            <a:r>
              <a:rPr lang="en-US" sz="3200" b="1">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 related to </a:t>
            </a:r>
            <a:r>
              <a:rPr lang="en-US" sz="3200" b="1">
                <a:latin typeface="Arial" charset="0"/>
                <a:ea typeface="ＭＳ Ｐゴシック" charset="0"/>
                <a:cs typeface="ＭＳ Ｐゴシック" charset="0"/>
              </a:rPr>
              <a:t>r</a:t>
            </a:r>
            <a:r>
              <a:rPr lang="en-US" sz="3200" baseline="-25000">
                <a:latin typeface="Arial" charset="0"/>
                <a:ea typeface="ＭＳ Ｐゴシック" charset="0"/>
                <a:cs typeface="ＭＳ Ｐゴシック" charset="0"/>
              </a:rPr>
              <a:t>1</a:t>
            </a:r>
            <a:r>
              <a:rPr lang="en-US" sz="3200">
                <a:latin typeface="Arial" charset="0"/>
                <a:ea typeface="ＭＳ Ｐゴシック" charset="0"/>
                <a:cs typeface="ＭＳ Ｐゴシック" charset="0"/>
              </a:rPr>
              <a:t> and </a:t>
            </a:r>
            <a:r>
              <a:rPr lang="en-US" sz="3200" b="1">
                <a:latin typeface="Arial" charset="0"/>
                <a:ea typeface="ＭＳ Ｐゴシック" charset="0"/>
                <a:cs typeface="ＭＳ Ｐゴシック" charset="0"/>
              </a:rPr>
              <a:t>r</a:t>
            </a:r>
            <a:r>
              <a:rPr lang="en-US" sz="3200" baseline="-25000">
                <a:latin typeface="Arial" charset="0"/>
                <a:ea typeface="ＭＳ Ｐゴシック" charset="0"/>
                <a:cs typeface="ＭＳ Ｐゴシック" charset="0"/>
              </a:rPr>
              <a:t>2</a:t>
            </a:r>
            <a:r>
              <a:rPr lang="en-US" sz="3200">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graphicFrame>
        <p:nvGraphicFramePr>
          <p:cNvPr id="31746" name="Object 2"/>
          <p:cNvGraphicFramePr>
            <a:graphicFrameLocks noGrp="1" noChangeAspect="1"/>
          </p:cNvGraphicFramePr>
          <p:nvPr>
            <p:ph sz="half" idx="1"/>
          </p:nvPr>
        </p:nvGraphicFramePr>
        <p:xfrm>
          <a:off x="3962400" y="457200"/>
          <a:ext cx="838200" cy="838200"/>
        </p:xfrm>
        <a:graphic>
          <a:graphicData uri="http://schemas.openxmlformats.org/presentationml/2006/ole">
            <mc:AlternateContent xmlns:mc="http://schemas.openxmlformats.org/markup-compatibility/2006">
              <mc:Choice xmlns:v="urn:schemas-microsoft-com:vml" Requires="v">
                <p:oleObj spid="_x0000_s31779" name="Equation" r:id="rId4" imgW="254000" imgH="254000" progId="Equation.DSMT4">
                  <p:embed/>
                </p:oleObj>
              </mc:Choice>
              <mc:Fallback>
                <p:oleObj name="Equation" r:id="rId4" imgW="254000" imgH="254000" progId="Equation.DSMT4">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57200"/>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7" name="Line 4"/>
          <p:cNvSpPr>
            <a:spLocks noChangeShapeType="1"/>
          </p:cNvSpPr>
          <p:nvPr/>
        </p:nvSpPr>
        <p:spPr bwMode="auto">
          <a:xfrm flipV="1">
            <a:off x="1373188" y="2327275"/>
            <a:ext cx="3282950" cy="1309688"/>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48" name="Line 5"/>
          <p:cNvSpPr>
            <a:spLocks noChangeShapeType="1"/>
          </p:cNvSpPr>
          <p:nvPr/>
        </p:nvSpPr>
        <p:spPr bwMode="auto">
          <a:xfrm flipV="1">
            <a:off x="1350963" y="2319338"/>
            <a:ext cx="325437" cy="131603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49" name="Line 6"/>
          <p:cNvSpPr>
            <a:spLocks noChangeShapeType="1"/>
          </p:cNvSpPr>
          <p:nvPr/>
        </p:nvSpPr>
        <p:spPr bwMode="auto">
          <a:xfrm>
            <a:off x="1749425" y="2187575"/>
            <a:ext cx="2757488" cy="20638"/>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50" name="Text Box 7"/>
          <p:cNvSpPr txBox="1">
            <a:spLocks noChangeArrowheads="1"/>
          </p:cNvSpPr>
          <p:nvPr/>
        </p:nvSpPr>
        <p:spPr bwMode="auto">
          <a:xfrm>
            <a:off x="2817813" y="3048000"/>
            <a:ext cx="70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r>
              <a:rPr lang="en-US" baseline="-25000"/>
              <a:t>2</a:t>
            </a:r>
          </a:p>
        </p:txBody>
      </p:sp>
      <p:sp>
        <p:nvSpPr>
          <p:cNvPr id="31751" name="Text Box 8"/>
          <p:cNvSpPr txBox="1">
            <a:spLocks noChangeArrowheads="1"/>
          </p:cNvSpPr>
          <p:nvPr/>
        </p:nvSpPr>
        <p:spPr bwMode="auto">
          <a:xfrm>
            <a:off x="954088" y="2503488"/>
            <a:ext cx="67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r>
              <a:rPr lang="en-US" baseline="-25000"/>
              <a:t>1</a:t>
            </a:r>
          </a:p>
        </p:txBody>
      </p:sp>
      <p:graphicFrame>
        <p:nvGraphicFramePr>
          <p:cNvPr id="31752" name="Object 3"/>
          <p:cNvGraphicFramePr>
            <a:graphicFrameLocks noGrp="1" noChangeAspect="1"/>
          </p:cNvGraphicFramePr>
          <p:nvPr>
            <p:ph sz="quarter" idx="2"/>
          </p:nvPr>
        </p:nvGraphicFramePr>
        <p:xfrm>
          <a:off x="2462213" y="1443038"/>
          <a:ext cx="811212" cy="811212"/>
        </p:xfrm>
        <a:graphic>
          <a:graphicData uri="http://schemas.openxmlformats.org/presentationml/2006/ole">
            <mc:AlternateContent xmlns:mc="http://schemas.openxmlformats.org/markup-compatibility/2006">
              <mc:Choice xmlns:v="urn:schemas-microsoft-com:vml" Requires="v">
                <p:oleObj spid="_x0000_s31780" name="Equation" r:id="rId6" imgW="254000" imgH="254000" progId="Equation.DSMT4">
                  <p:embed/>
                </p:oleObj>
              </mc:Choice>
              <mc:Fallback>
                <p:oleObj name="Equation" r:id="rId6" imgW="254000" imgH="254000" progId="Equation.DSMT4">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213" y="1443038"/>
                        <a:ext cx="811212"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53" name="Object 4"/>
          <p:cNvGraphicFramePr>
            <a:graphicFrameLocks noGrp="1" noChangeAspect="1"/>
          </p:cNvGraphicFramePr>
          <p:nvPr>
            <p:ph sz="quarter" idx="3"/>
          </p:nvPr>
        </p:nvGraphicFramePr>
        <p:xfrm>
          <a:off x="4700588" y="2830513"/>
          <a:ext cx="3236912" cy="2949575"/>
        </p:xfrm>
        <a:graphic>
          <a:graphicData uri="http://schemas.openxmlformats.org/presentationml/2006/ole">
            <mc:AlternateContent xmlns:mc="http://schemas.openxmlformats.org/markup-compatibility/2006">
              <mc:Choice xmlns:v="urn:schemas-microsoft-com:vml" Requires="v">
                <p:oleObj spid="_x0000_s31781" name="Equation" r:id="rId8" imgW="1143000" imgH="1041400" progId="Equation.3">
                  <p:embed/>
                </p:oleObj>
              </mc:Choice>
              <mc:Fallback>
                <p:oleObj name="Equation" r:id="rId8" imgW="1143000" imgH="1041400" progId="Equation.3">
                  <p:embed/>
                  <p:pic>
                    <p:nvPicPr>
                      <p:cNvPr id="0"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0588" y="2830513"/>
                        <a:ext cx="3236912" cy="294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54" name="Text Box 1040"/>
          <p:cNvSpPr txBox="1">
            <a:spLocks noChangeArrowheads="1"/>
          </p:cNvSpPr>
          <p:nvPr/>
        </p:nvSpPr>
        <p:spPr bwMode="auto">
          <a:xfrm>
            <a:off x="0" y="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2.1b</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292100"/>
            <a:ext cx="7772400" cy="1143000"/>
          </a:xfrm>
        </p:spPr>
        <p:txBody>
          <a:bodyPr/>
          <a:lstStyle/>
          <a:p>
            <a:pPr algn="l" eaLnBrk="1" hangingPunct="1"/>
            <a:r>
              <a:rPr lang="en-US" sz="3600">
                <a:latin typeface="Arial" charset="0"/>
                <a:ea typeface="ヒラギノ角ゴ Pro W3" charset="0"/>
                <a:cs typeface="ヒラギノ角ゴ Pro W3" charset="0"/>
              </a:rPr>
              <a:t>Coulomb's law:</a:t>
            </a:r>
            <a:endParaRPr lang="en-US">
              <a:latin typeface="Arial" charset="0"/>
              <a:ea typeface="ヒラギノ角ゴ Pro W3" charset="0"/>
              <a:cs typeface="ヒラギノ角ゴ Pro W3" charset="0"/>
            </a:endParaRPr>
          </a:p>
        </p:txBody>
      </p:sp>
      <p:sp>
        <p:nvSpPr>
          <p:cNvPr id="33794" name="Rectangle 3"/>
          <p:cNvSpPr>
            <a:spLocks noGrp="1" noChangeArrowheads="1"/>
          </p:cNvSpPr>
          <p:nvPr>
            <p:ph type="body" idx="1"/>
          </p:nvPr>
        </p:nvSpPr>
        <p:spPr>
          <a:xfrm>
            <a:off x="685800" y="1800225"/>
            <a:ext cx="7772400" cy="762000"/>
          </a:xfrm>
        </p:spPr>
        <p:txBody>
          <a:bodyPr/>
          <a:lstStyle/>
          <a:p>
            <a:pPr eaLnBrk="1" hangingPunct="1">
              <a:lnSpc>
                <a:spcPct val="90000"/>
              </a:lnSpc>
              <a:buFontTx/>
              <a:buNone/>
            </a:pPr>
            <a:r>
              <a:rPr lang="en-US" sz="3200">
                <a:latin typeface="Arial" charset="0"/>
                <a:ea typeface="ヒラギノ角ゴ Pro W3" charset="0"/>
                <a:cs typeface="ヒラギノ角ゴ Pro W3" charset="0"/>
              </a:rPr>
              <a:t>In the fig, q1 and q2 are 2 m apart. </a:t>
            </a:r>
          </a:p>
          <a:p>
            <a:pPr eaLnBrk="1" hangingPunct="1">
              <a:lnSpc>
                <a:spcPct val="90000"/>
              </a:lnSpc>
              <a:buFontTx/>
              <a:buNone/>
            </a:pPr>
            <a:r>
              <a:rPr lang="en-US" sz="3200">
                <a:solidFill>
                  <a:schemeClr val="accent2"/>
                </a:solidFill>
                <a:latin typeface="Arial" charset="0"/>
                <a:ea typeface="ヒラギノ角ゴ Pro W3" charset="0"/>
                <a:cs typeface="ヒラギノ角ゴ Pro W3" charset="0"/>
              </a:rPr>
              <a:t>Which arrow </a:t>
            </a:r>
            <a:r>
              <a:rPr lang="en-US" sz="3200" i="1" u="sng">
                <a:solidFill>
                  <a:schemeClr val="accent2"/>
                </a:solidFill>
                <a:latin typeface="Arial" charset="0"/>
                <a:ea typeface="ヒラギノ角ゴ Pro W3" charset="0"/>
                <a:cs typeface="ヒラギノ角ゴ Pro W3" charset="0"/>
              </a:rPr>
              <a:t>can</a:t>
            </a:r>
            <a:r>
              <a:rPr lang="en-US" sz="3200">
                <a:solidFill>
                  <a:schemeClr val="accent2"/>
                </a:solidFill>
                <a:latin typeface="Arial" charset="0"/>
                <a:ea typeface="ヒラギノ角ゴ Pro W3" charset="0"/>
                <a:cs typeface="ヒラギノ角ゴ Pro W3" charset="0"/>
              </a:rPr>
              <a:t> represent  </a:t>
            </a:r>
            <a:r>
              <a:rPr lang="en-US" sz="3200">
                <a:latin typeface="Arial" charset="0"/>
                <a:ea typeface="ヒラギノ角ゴ Pro W3" charset="0"/>
                <a:cs typeface="ヒラギノ角ゴ Pro W3" charset="0"/>
              </a:rPr>
              <a:t>            ?</a:t>
            </a:r>
          </a:p>
          <a:p>
            <a:pPr eaLnBrk="1" hangingPunct="1">
              <a:lnSpc>
                <a:spcPct val="90000"/>
              </a:lnSpc>
              <a:buFontTx/>
              <a:buNone/>
            </a:pPr>
            <a:r>
              <a:rPr lang="en-US" sz="3200">
                <a:latin typeface="Arial" charset="0"/>
                <a:ea typeface="ヒラギノ角ゴ Pro W3" charset="0"/>
                <a:cs typeface="ヒラギノ角ゴ Pro W3" charset="0"/>
              </a:rPr>
              <a:t>   </a:t>
            </a:r>
          </a:p>
        </p:txBody>
      </p:sp>
      <p:graphicFrame>
        <p:nvGraphicFramePr>
          <p:cNvPr id="33795" name="Object 4"/>
          <p:cNvGraphicFramePr>
            <a:graphicFrameLocks noChangeAspect="1"/>
          </p:cNvGraphicFramePr>
          <p:nvPr/>
        </p:nvGraphicFramePr>
        <p:xfrm>
          <a:off x="4033838" y="373063"/>
          <a:ext cx="4565650" cy="1252537"/>
        </p:xfrm>
        <a:graphic>
          <a:graphicData uri="http://schemas.openxmlformats.org/presentationml/2006/ole">
            <mc:AlternateContent xmlns:mc="http://schemas.openxmlformats.org/markup-compatibility/2006">
              <mc:Choice xmlns:v="urn:schemas-microsoft-com:vml" Requires="v">
                <p:oleObj spid="_x0000_s33823" name="Equation" r:id="rId4" imgW="1574800" imgH="431800" progId="Equation.DSMT4">
                  <p:embed/>
                </p:oleObj>
              </mc:Choice>
              <mc:Fallback>
                <p:oleObj name="Equation" r:id="rId4" imgW="15748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373063"/>
                        <a:ext cx="4565650"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796" name="Object 5"/>
          <p:cNvGraphicFramePr>
            <a:graphicFrameLocks noChangeAspect="1"/>
          </p:cNvGraphicFramePr>
          <p:nvPr/>
        </p:nvGraphicFramePr>
        <p:xfrm>
          <a:off x="6469063" y="2295525"/>
          <a:ext cx="849312" cy="847725"/>
        </p:xfrm>
        <a:graphic>
          <a:graphicData uri="http://schemas.openxmlformats.org/presentationml/2006/ole">
            <mc:AlternateContent xmlns:mc="http://schemas.openxmlformats.org/markup-compatibility/2006">
              <mc:Choice xmlns:v="urn:schemas-microsoft-com:vml" Requires="v">
                <p:oleObj spid="_x0000_s33824" name="Equation" r:id="rId6" imgW="228600" imgH="228600" progId="Equation.DSMT4">
                  <p:embed/>
                </p:oleObj>
              </mc:Choice>
              <mc:Fallback>
                <p:oleObj name="Equation" r:id="rId6" imgW="2286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063" y="2295525"/>
                        <a:ext cx="84931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797" name="Oval 6"/>
          <p:cNvSpPr>
            <a:spLocks noChangeArrowheads="1"/>
          </p:cNvSpPr>
          <p:nvPr/>
        </p:nvSpPr>
        <p:spPr bwMode="auto">
          <a:xfrm>
            <a:off x="1828800" y="3911600"/>
            <a:ext cx="533400" cy="533400"/>
          </a:xfrm>
          <a:prstGeom prst="ellipse">
            <a:avLst/>
          </a:prstGeom>
          <a:solidFill>
            <a:schemeClr val="bg1"/>
          </a:solidFill>
          <a:ln w="28575">
            <a:solidFill>
              <a:schemeClr val="tx1"/>
            </a:solidFill>
            <a:round/>
            <a:headEnd/>
            <a:tailEnd/>
          </a:ln>
        </p:spPr>
        <p:txBody>
          <a:bodyPr wrap="none" anchor="ctr"/>
          <a:lstStyle/>
          <a:p>
            <a:pPr algn="ctr"/>
            <a:r>
              <a:rPr lang="en-US" sz="3200">
                <a:ea typeface="ＭＳ Ｐゴシック" charset="0"/>
                <a:cs typeface="ＭＳ Ｐゴシック" charset="0"/>
              </a:rPr>
              <a:t>q1</a:t>
            </a:r>
            <a:endParaRPr lang="en-US">
              <a:ea typeface="ＭＳ Ｐゴシック" charset="0"/>
              <a:cs typeface="ＭＳ Ｐゴシック" charset="0"/>
            </a:endParaRPr>
          </a:p>
        </p:txBody>
      </p:sp>
      <p:sp>
        <p:nvSpPr>
          <p:cNvPr id="33798" name="Oval 7"/>
          <p:cNvSpPr>
            <a:spLocks noChangeArrowheads="1"/>
          </p:cNvSpPr>
          <p:nvPr/>
        </p:nvSpPr>
        <p:spPr bwMode="auto">
          <a:xfrm>
            <a:off x="5715000" y="3911600"/>
            <a:ext cx="533400" cy="533400"/>
          </a:xfrm>
          <a:prstGeom prst="ellipse">
            <a:avLst/>
          </a:prstGeom>
          <a:solidFill>
            <a:schemeClr val="bg1"/>
          </a:solidFill>
          <a:ln w="28575">
            <a:solidFill>
              <a:schemeClr val="tx1"/>
            </a:solidFill>
            <a:round/>
            <a:headEnd/>
            <a:tailEnd/>
          </a:ln>
        </p:spPr>
        <p:txBody>
          <a:bodyPr wrap="none" anchor="ctr"/>
          <a:lstStyle/>
          <a:p>
            <a:pPr algn="ctr"/>
            <a:r>
              <a:rPr lang="en-US" sz="3200">
                <a:ea typeface="ＭＳ Ｐゴシック" charset="0"/>
                <a:cs typeface="ＭＳ Ｐゴシック" charset="0"/>
              </a:rPr>
              <a:t>q2</a:t>
            </a:r>
          </a:p>
        </p:txBody>
      </p:sp>
      <p:sp>
        <p:nvSpPr>
          <p:cNvPr id="33799" name="Line 8"/>
          <p:cNvSpPr>
            <a:spLocks noChangeShapeType="1"/>
          </p:cNvSpPr>
          <p:nvPr/>
        </p:nvSpPr>
        <p:spPr bwMode="auto">
          <a:xfrm>
            <a:off x="2133600" y="3759200"/>
            <a:ext cx="3810000"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9"/>
          <p:cNvSpPr>
            <a:spLocks noChangeShapeType="1"/>
          </p:cNvSpPr>
          <p:nvPr/>
        </p:nvSpPr>
        <p:spPr bwMode="auto">
          <a:xfrm>
            <a:off x="6324600" y="4216400"/>
            <a:ext cx="1604963"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10"/>
          <p:cNvSpPr>
            <a:spLocks noChangeShapeType="1"/>
          </p:cNvSpPr>
          <p:nvPr/>
        </p:nvSpPr>
        <p:spPr bwMode="auto">
          <a:xfrm flipH="1">
            <a:off x="4079875" y="4216400"/>
            <a:ext cx="1558925"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11"/>
          <p:cNvSpPr txBox="1">
            <a:spLocks noChangeArrowheads="1"/>
          </p:cNvSpPr>
          <p:nvPr/>
        </p:nvSpPr>
        <p:spPr bwMode="auto">
          <a:xfrm>
            <a:off x="3803650" y="3206750"/>
            <a:ext cx="45561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A</a:t>
            </a:r>
          </a:p>
        </p:txBody>
      </p:sp>
      <p:sp>
        <p:nvSpPr>
          <p:cNvPr id="33803" name="Text Box 12"/>
          <p:cNvSpPr txBox="1">
            <a:spLocks noChangeArrowheads="1"/>
          </p:cNvSpPr>
          <p:nvPr/>
        </p:nvSpPr>
        <p:spPr bwMode="auto">
          <a:xfrm>
            <a:off x="5327650" y="4235450"/>
            <a:ext cx="45561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B</a:t>
            </a:r>
          </a:p>
        </p:txBody>
      </p:sp>
      <p:sp>
        <p:nvSpPr>
          <p:cNvPr id="33804" name="Text Box 13"/>
          <p:cNvSpPr txBox="1">
            <a:spLocks noChangeArrowheads="1"/>
          </p:cNvSpPr>
          <p:nvPr/>
        </p:nvSpPr>
        <p:spPr bwMode="auto">
          <a:xfrm>
            <a:off x="6324600" y="4235450"/>
            <a:ext cx="477838"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C</a:t>
            </a:r>
          </a:p>
        </p:txBody>
      </p:sp>
      <p:sp>
        <p:nvSpPr>
          <p:cNvPr id="33805" name="Text Box 14"/>
          <p:cNvSpPr txBox="1">
            <a:spLocks noChangeArrowheads="1"/>
          </p:cNvSpPr>
          <p:nvPr/>
        </p:nvSpPr>
        <p:spPr bwMode="auto">
          <a:xfrm>
            <a:off x="212725" y="4954588"/>
            <a:ext cx="8734425" cy="15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D) More than one (or NONE) of the above</a:t>
            </a:r>
          </a:p>
          <a:p>
            <a:r>
              <a:rPr lang="en-US" sz="3200">
                <a:ea typeface="ＭＳ Ｐゴシック" charset="0"/>
                <a:cs typeface="ＭＳ Ｐゴシック" charset="0"/>
              </a:rPr>
              <a:t>E) You can't decide until you know if q1 and q2 </a:t>
            </a:r>
          </a:p>
          <a:p>
            <a:r>
              <a:rPr lang="en-US" sz="3200">
                <a:ea typeface="ＭＳ Ｐゴシック" charset="0"/>
                <a:cs typeface="ＭＳ Ｐゴシック" charset="0"/>
              </a:rPr>
              <a:t>     are the same or opposite signed charges</a:t>
            </a:r>
            <a:endParaRPr lang="en-US">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93713" y="588963"/>
            <a:ext cx="8213725" cy="1143000"/>
          </a:xfrm>
        </p:spPr>
        <p:txBody>
          <a:bodyPr/>
          <a:lstStyle/>
          <a:p>
            <a:pPr algn="l"/>
            <a:r>
              <a:rPr lang="en-US" sz="3600">
                <a:latin typeface="Arial" charset="0"/>
                <a:ea typeface="ヒラギノ角ゴ Pro W3" charset="0"/>
              </a:rPr>
              <a:t>In cylindrical (2D) coordinates, what would be the correct description of the position vector </a:t>
            </a:r>
            <a:r>
              <a:rPr lang="ja-JP" altLang="en-US" sz="3600" b="1">
                <a:latin typeface="Arial" charset="0"/>
                <a:ea typeface="ヒラギノ角ゴ Pro W3" charset="0"/>
              </a:rPr>
              <a:t>“</a:t>
            </a:r>
            <a:r>
              <a:rPr lang="en-US" altLang="ja-JP" sz="3600" b="1">
                <a:latin typeface="Arial" charset="0"/>
                <a:ea typeface="ヒラギノ角ゴ Pro W3" charset="0"/>
              </a:rPr>
              <a:t>r</a:t>
            </a:r>
            <a:r>
              <a:rPr lang="ja-JP" altLang="en-US" sz="3600" b="1">
                <a:latin typeface="Arial" charset="0"/>
                <a:ea typeface="ヒラギノ角ゴ Pro W3" charset="0"/>
              </a:rPr>
              <a:t>”</a:t>
            </a:r>
            <a:r>
              <a:rPr lang="en-US" altLang="ja-JP" sz="3600">
                <a:latin typeface="Arial" charset="0"/>
                <a:ea typeface="ヒラギノ角ゴ Pro W3" charset="0"/>
              </a:rPr>
              <a:t> of the point P shown at (x,y) = (1, 1) </a:t>
            </a:r>
            <a:r>
              <a:rPr lang="en-US" altLang="ja-JP" sz="3600">
                <a:solidFill>
                  <a:srgbClr val="800080"/>
                </a:solidFill>
                <a:latin typeface="Arial" charset="0"/>
                <a:ea typeface="ヒラギノ角ゴ Pro W3" charset="0"/>
              </a:rPr>
              <a:t> </a:t>
            </a:r>
            <a:endParaRPr lang="en-US">
              <a:latin typeface="Arial" charset="0"/>
              <a:ea typeface="ヒラギノ角ゴ Pro W3" charset="0"/>
            </a:endParaRPr>
          </a:p>
        </p:txBody>
      </p:sp>
      <p:graphicFrame>
        <p:nvGraphicFramePr>
          <p:cNvPr id="26626" name="Object 15"/>
          <p:cNvGraphicFramePr>
            <a:graphicFrameLocks noChangeAspect="1"/>
          </p:cNvGraphicFramePr>
          <p:nvPr/>
        </p:nvGraphicFramePr>
        <p:xfrm>
          <a:off x="317500" y="5067300"/>
          <a:ext cx="3200400" cy="708025"/>
        </p:xfrm>
        <a:graphic>
          <a:graphicData uri="http://schemas.openxmlformats.org/presentationml/2006/ole">
            <mc:AlternateContent xmlns:mc="http://schemas.openxmlformats.org/markup-compatibility/2006">
              <mc:Choice xmlns:v="urn:schemas-microsoft-com:vml" Requires="v">
                <p:oleObj spid="_x0000_s1057" name="Equation" r:id="rId4" imgW="977900" imgH="215900" progId="Equation.DSMT4">
                  <p:embed/>
                </p:oleObj>
              </mc:Choice>
              <mc:Fallback>
                <p:oleObj name="Equation" r:id="rId4" imgW="977900" imgH="215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5067300"/>
                        <a:ext cx="320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7" name="Object 16"/>
          <p:cNvGraphicFramePr>
            <a:graphicFrameLocks noChangeAspect="1"/>
          </p:cNvGraphicFramePr>
          <p:nvPr/>
        </p:nvGraphicFramePr>
        <p:xfrm>
          <a:off x="317500" y="3511550"/>
          <a:ext cx="4838700" cy="822325"/>
        </p:xfrm>
        <a:graphic>
          <a:graphicData uri="http://schemas.openxmlformats.org/presentationml/2006/ole">
            <mc:AlternateContent xmlns:mc="http://schemas.openxmlformats.org/markup-compatibility/2006">
              <mc:Choice xmlns:v="urn:schemas-microsoft-com:vml" Requires="v">
                <p:oleObj spid="_x0000_s1058" name="Equation" r:id="rId6" imgW="1422400" imgH="241300" progId="Equation.DSMT4">
                  <p:embed/>
                </p:oleObj>
              </mc:Choice>
              <mc:Fallback>
                <p:oleObj name="Equation" r:id="rId6" imgW="14224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3511550"/>
                        <a:ext cx="4838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8" name="Object 17"/>
          <p:cNvGraphicFramePr>
            <a:graphicFrameLocks noChangeAspect="1"/>
          </p:cNvGraphicFramePr>
          <p:nvPr/>
        </p:nvGraphicFramePr>
        <p:xfrm>
          <a:off x="317500" y="2695575"/>
          <a:ext cx="2965450" cy="842963"/>
        </p:xfrm>
        <a:graphic>
          <a:graphicData uri="http://schemas.openxmlformats.org/presentationml/2006/ole">
            <mc:AlternateContent xmlns:mc="http://schemas.openxmlformats.org/markup-compatibility/2006">
              <mc:Choice xmlns:v="urn:schemas-microsoft-com:vml" Requires="v">
                <p:oleObj spid="_x0000_s1059" name="Equation" r:id="rId8" imgW="850900" imgH="241300" progId="Equation.DSMT4">
                  <p:embed/>
                </p:oleObj>
              </mc:Choice>
              <mc:Fallback>
                <p:oleObj name="Equation" r:id="rId8" imgW="8509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00" y="2695575"/>
                        <a:ext cx="29654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29" name="Text Box 18"/>
          <p:cNvSpPr txBox="1">
            <a:spLocks noChangeArrowheads="1"/>
          </p:cNvSpPr>
          <p:nvPr/>
        </p:nvSpPr>
        <p:spPr bwMode="auto">
          <a:xfrm>
            <a:off x="317500" y="5873750"/>
            <a:ext cx="5224463"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t>E) Something else entirely</a:t>
            </a:r>
          </a:p>
        </p:txBody>
      </p:sp>
      <p:sp>
        <p:nvSpPr>
          <p:cNvPr id="26630" name="Line 3"/>
          <p:cNvSpPr>
            <a:spLocks noChangeShapeType="1"/>
          </p:cNvSpPr>
          <p:nvPr/>
        </p:nvSpPr>
        <p:spPr bwMode="auto">
          <a:xfrm flipV="1">
            <a:off x="6700838" y="1935163"/>
            <a:ext cx="9525" cy="256063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1" name="Oval 4"/>
          <p:cNvSpPr>
            <a:spLocks noChangeArrowheads="1"/>
          </p:cNvSpPr>
          <p:nvPr/>
        </p:nvSpPr>
        <p:spPr bwMode="auto">
          <a:xfrm>
            <a:off x="6653213" y="3605213"/>
            <a:ext cx="128587" cy="128587"/>
          </a:xfrm>
          <a:prstGeom prst="ellipse">
            <a:avLst/>
          </a:prstGeom>
          <a:solidFill>
            <a:schemeClr val="tx1"/>
          </a:solidFill>
          <a:ln w="9525">
            <a:solidFill>
              <a:schemeClr val="tx1"/>
            </a:solidFill>
            <a:round/>
            <a:headEnd/>
            <a:tailEnd/>
          </a:ln>
        </p:spPr>
        <p:txBody>
          <a:bodyPr wrap="none" anchor="ctr"/>
          <a:lstStyle/>
          <a:p>
            <a:endParaRPr lang="en-US"/>
          </a:p>
        </p:txBody>
      </p:sp>
      <p:sp>
        <p:nvSpPr>
          <p:cNvPr id="26632" name="Text Box 5"/>
          <p:cNvSpPr txBox="1">
            <a:spLocks noChangeArrowheads="1"/>
          </p:cNvSpPr>
          <p:nvPr/>
        </p:nvSpPr>
        <p:spPr bwMode="auto">
          <a:xfrm>
            <a:off x="6705600" y="3657600"/>
            <a:ext cx="1403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Origin</a:t>
            </a:r>
          </a:p>
        </p:txBody>
      </p:sp>
      <p:sp>
        <p:nvSpPr>
          <p:cNvPr id="26633" name="Line 6"/>
          <p:cNvSpPr>
            <a:spLocks noChangeShapeType="1"/>
          </p:cNvSpPr>
          <p:nvPr/>
        </p:nvSpPr>
        <p:spPr bwMode="auto">
          <a:xfrm>
            <a:off x="5611813" y="3681413"/>
            <a:ext cx="3119437"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Oval 7"/>
          <p:cNvSpPr>
            <a:spLocks noChangeArrowheads="1"/>
          </p:cNvSpPr>
          <p:nvPr/>
        </p:nvSpPr>
        <p:spPr bwMode="auto">
          <a:xfrm>
            <a:off x="7534275" y="2667000"/>
            <a:ext cx="161925" cy="161925"/>
          </a:xfrm>
          <a:prstGeom prst="ellipse">
            <a:avLst/>
          </a:prstGeom>
          <a:solidFill>
            <a:schemeClr val="tx1"/>
          </a:solidFill>
          <a:ln w="9525">
            <a:solidFill>
              <a:schemeClr val="tx1"/>
            </a:solidFill>
            <a:round/>
            <a:headEnd/>
            <a:tailEnd/>
          </a:ln>
        </p:spPr>
        <p:txBody>
          <a:bodyPr wrap="none" anchor="ctr"/>
          <a:lstStyle/>
          <a:p>
            <a:endParaRPr lang="en-US"/>
          </a:p>
        </p:txBody>
      </p:sp>
      <p:sp>
        <p:nvSpPr>
          <p:cNvPr id="26635" name="Rectangle 8"/>
          <p:cNvSpPr>
            <a:spLocks noChangeArrowheads="1"/>
          </p:cNvSpPr>
          <p:nvPr/>
        </p:nvSpPr>
        <p:spPr bwMode="auto">
          <a:xfrm>
            <a:off x="7758113" y="2406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26636" name="Text Box 9"/>
          <p:cNvSpPr txBox="1">
            <a:spLocks noChangeArrowheads="1"/>
          </p:cNvSpPr>
          <p:nvPr/>
        </p:nvSpPr>
        <p:spPr bwMode="auto">
          <a:xfrm>
            <a:off x="7543800" y="2662238"/>
            <a:ext cx="488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a:t>
            </a:r>
          </a:p>
        </p:txBody>
      </p:sp>
      <p:sp>
        <p:nvSpPr>
          <p:cNvPr id="26637" name="Text Box 11"/>
          <p:cNvSpPr txBox="1">
            <a:spLocks noChangeArrowheads="1"/>
          </p:cNvSpPr>
          <p:nvPr/>
        </p:nvSpPr>
        <p:spPr bwMode="auto">
          <a:xfrm>
            <a:off x="6705600" y="1600200"/>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y</a:t>
            </a:r>
          </a:p>
        </p:txBody>
      </p:sp>
      <p:sp>
        <p:nvSpPr>
          <p:cNvPr id="26638" name="Text Box 13"/>
          <p:cNvSpPr txBox="1">
            <a:spLocks noChangeArrowheads="1"/>
          </p:cNvSpPr>
          <p:nvPr/>
        </p:nvSpPr>
        <p:spPr bwMode="auto">
          <a:xfrm>
            <a:off x="8475663" y="3817938"/>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x</a:t>
            </a:r>
          </a:p>
        </p:txBody>
      </p:sp>
      <p:sp>
        <p:nvSpPr>
          <p:cNvPr id="26639" name="Text Box 19"/>
          <p:cNvSpPr txBox="1">
            <a:spLocks noChangeArrowheads="1"/>
          </p:cNvSpPr>
          <p:nvPr/>
        </p:nvSpPr>
        <p:spPr bwMode="auto">
          <a:xfrm>
            <a:off x="6858000" y="2819400"/>
            <a:ext cx="33178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a:p>
        </p:txBody>
      </p:sp>
      <p:sp>
        <p:nvSpPr>
          <p:cNvPr id="26640" name="Line 20"/>
          <p:cNvSpPr>
            <a:spLocks noChangeShapeType="1"/>
          </p:cNvSpPr>
          <p:nvPr/>
        </p:nvSpPr>
        <p:spPr bwMode="auto">
          <a:xfrm flipV="1">
            <a:off x="6781800" y="2819400"/>
            <a:ext cx="762000" cy="7620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9173" name="Text Box 21"/>
          <p:cNvSpPr txBox="1">
            <a:spLocks noChangeArrowheads="1"/>
          </p:cNvSpPr>
          <p:nvPr/>
        </p:nvSpPr>
        <p:spPr bwMode="auto">
          <a:xfrm>
            <a:off x="76200" y="90488"/>
            <a:ext cx="35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1.1a</a:t>
            </a:r>
          </a:p>
        </p:txBody>
      </p:sp>
      <p:graphicFrame>
        <p:nvGraphicFramePr>
          <p:cNvPr id="26642" name="Object 26"/>
          <p:cNvGraphicFramePr>
            <a:graphicFrameLocks noChangeAspect="1"/>
          </p:cNvGraphicFramePr>
          <p:nvPr/>
        </p:nvGraphicFramePr>
        <p:xfrm>
          <a:off x="7848600" y="2057400"/>
          <a:ext cx="420688" cy="457200"/>
        </p:xfrm>
        <a:graphic>
          <a:graphicData uri="http://schemas.openxmlformats.org/presentationml/2006/ole">
            <mc:AlternateContent xmlns:mc="http://schemas.openxmlformats.org/markup-compatibility/2006">
              <mc:Choice xmlns:v="urn:schemas-microsoft-com:vml" Requires="v">
                <p:oleObj spid="_x0000_s1060" name="Equation" r:id="rId10" imgW="152400" imgH="165100" progId="Equation.DSMT4">
                  <p:embed/>
                </p:oleObj>
              </mc:Choice>
              <mc:Fallback>
                <p:oleObj name="Equation" r:id="rId10" imgW="152400" imgH="165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0574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43" name="Object 27"/>
          <p:cNvGraphicFramePr>
            <a:graphicFrameLocks noChangeAspect="1"/>
          </p:cNvGraphicFramePr>
          <p:nvPr/>
        </p:nvGraphicFramePr>
        <p:xfrm>
          <a:off x="7086600" y="1981200"/>
          <a:ext cx="455613" cy="554038"/>
        </p:xfrm>
        <a:graphic>
          <a:graphicData uri="http://schemas.openxmlformats.org/presentationml/2006/ole">
            <mc:AlternateContent xmlns:mc="http://schemas.openxmlformats.org/markup-compatibility/2006">
              <mc:Choice xmlns:v="urn:schemas-microsoft-com:vml" Requires="v">
                <p:oleObj spid="_x0000_s1061" name="Equation" r:id="rId12" imgW="177800" imgH="215900" progId="Equation.DSMT4">
                  <p:embed/>
                </p:oleObj>
              </mc:Choice>
              <mc:Fallback>
                <p:oleObj name="Equation" r:id="rId12" imgW="1778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1981200"/>
                        <a:ext cx="4556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44" name="Line 28"/>
          <p:cNvSpPr>
            <a:spLocks noChangeShapeType="1"/>
          </p:cNvSpPr>
          <p:nvPr/>
        </p:nvSpPr>
        <p:spPr bwMode="auto">
          <a:xfrm rot="15404908" flipV="1">
            <a:off x="7251700" y="2449513"/>
            <a:ext cx="311150" cy="184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29"/>
          <p:cNvSpPr>
            <a:spLocks noChangeShapeType="1"/>
          </p:cNvSpPr>
          <p:nvPr/>
        </p:nvSpPr>
        <p:spPr bwMode="auto">
          <a:xfrm rot="20804908" flipV="1">
            <a:off x="7680325" y="2438400"/>
            <a:ext cx="311150" cy="184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6646" name="Object 30"/>
          <p:cNvGraphicFramePr>
            <a:graphicFrameLocks noChangeAspect="1"/>
          </p:cNvGraphicFramePr>
          <p:nvPr/>
        </p:nvGraphicFramePr>
        <p:xfrm>
          <a:off x="317500" y="4248150"/>
          <a:ext cx="4838700" cy="822325"/>
        </p:xfrm>
        <a:graphic>
          <a:graphicData uri="http://schemas.openxmlformats.org/presentationml/2006/ole">
            <mc:AlternateContent xmlns:mc="http://schemas.openxmlformats.org/markup-compatibility/2006">
              <mc:Choice xmlns:v="urn:schemas-microsoft-com:vml" Requires="v">
                <p:oleObj spid="_x0000_s1062" name="Equation" r:id="rId14" imgW="1422400" imgH="241300" progId="Equation.3">
                  <p:embed/>
                </p:oleObj>
              </mc:Choice>
              <mc:Fallback>
                <p:oleObj name="Equation" r:id="rId14" imgW="14224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0" y="4248150"/>
                        <a:ext cx="4838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62921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22313" y="563563"/>
            <a:ext cx="8213725" cy="1143000"/>
          </a:xfrm>
        </p:spPr>
        <p:txBody>
          <a:bodyPr/>
          <a:lstStyle/>
          <a:p>
            <a:pPr algn="l"/>
            <a:r>
              <a:rPr lang="en-US" sz="3600">
                <a:latin typeface="Arial" charset="0"/>
                <a:ea typeface="ヒラギノ角ゴ Pro W3" charset="0"/>
              </a:rPr>
              <a:t>In spherical coordinates, what would be the correct description of the position vector </a:t>
            </a:r>
            <a:r>
              <a:rPr lang="ja-JP" altLang="en-US" sz="3600" b="1">
                <a:latin typeface="Arial" charset="0"/>
                <a:ea typeface="ヒラギノ角ゴ Pro W3" charset="0"/>
              </a:rPr>
              <a:t>“</a:t>
            </a:r>
            <a:r>
              <a:rPr lang="en-US" altLang="ja-JP" sz="3600" b="1">
                <a:latin typeface="Arial" charset="0"/>
                <a:ea typeface="ヒラギノ角ゴ Pro W3" charset="0"/>
              </a:rPr>
              <a:t>r</a:t>
            </a:r>
            <a:r>
              <a:rPr lang="ja-JP" altLang="en-US" sz="3600" b="1">
                <a:latin typeface="Arial" charset="0"/>
                <a:ea typeface="ヒラギノ角ゴ Pro W3" charset="0"/>
              </a:rPr>
              <a:t>”</a:t>
            </a:r>
            <a:r>
              <a:rPr lang="en-US" altLang="ja-JP" sz="3600">
                <a:latin typeface="Arial" charset="0"/>
                <a:ea typeface="ヒラギノ角ゴ Pro W3" charset="0"/>
              </a:rPr>
              <a:t> of the point P shown at (x,y,z) = (0, 2 m, 0) </a:t>
            </a:r>
            <a:r>
              <a:rPr lang="en-US" altLang="ja-JP" sz="3600">
                <a:solidFill>
                  <a:srgbClr val="800080"/>
                </a:solidFill>
                <a:latin typeface="Arial" charset="0"/>
                <a:ea typeface="ヒラギノ角ゴ Pro W3" charset="0"/>
              </a:rPr>
              <a:t> </a:t>
            </a:r>
            <a:endParaRPr lang="en-US">
              <a:latin typeface="Arial" charset="0"/>
              <a:ea typeface="ヒラギノ角ゴ Pro W3" charset="0"/>
            </a:endParaRPr>
          </a:p>
        </p:txBody>
      </p:sp>
      <p:graphicFrame>
        <p:nvGraphicFramePr>
          <p:cNvPr id="28674" name="Object 3"/>
          <p:cNvGraphicFramePr>
            <a:graphicFrameLocks noChangeAspect="1"/>
          </p:cNvGraphicFramePr>
          <p:nvPr/>
        </p:nvGraphicFramePr>
        <p:xfrm>
          <a:off x="244475" y="5314950"/>
          <a:ext cx="5875338" cy="760413"/>
        </p:xfrm>
        <a:graphic>
          <a:graphicData uri="http://schemas.openxmlformats.org/presentationml/2006/ole">
            <mc:AlternateContent xmlns:mc="http://schemas.openxmlformats.org/markup-compatibility/2006">
              <mc:Choice xmlns:v="urn:schemas-microsoft-com:vml" Requires="v">
                <p:oleObj spid="_x0000_s38935" name="Equation" r:id="rId4" imgW="1866900" imgH="241300" progId="Equation.DSMT4">
                  <p:embed/>
                </p:oleObj>
              </mc:Choice>
              <mc:Fallback>
                <p:oleObj name="Equation" r:id="rId4" imgW="18669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5314950"/>
                        <a:ext cx="5875338"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223838" y="4622800"/>
          <a:ext cx="5287962" cy="762000"/>
        </p:xfrm>
        <a:graphic>
          <a:graphicData uri="http://schemas.openxmlformats.org/presentationml/2006/ole">
            <mc:AlternateContent xmlns:mc="http://schemas.openxmlformats.org/markup-compatibility/2006">
              <mc:Choice xmlns:v="urn:schemas-microsoft-com:vml" Requires="v">
                <p:oleObj spid="_x0000_s38936" name="Equation" r:id="rId6" imgW="1676400" imgH="241300" progId="Equation.DSMT4">
                  <p:embed/>
                </p:oleObj>
              </mc:Choice>
              <mc:Fallback>
                <p:oleObj name="Equation" r:id="rId6" imgW="16764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8" y="4622800"/>
                        <a:ext cx="52879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6" name="Object 5"/>
          <p:cNvGraphicFramePr>
            <a:graphicFrameLocks noChangeAspect="1"/>
          </p:cNvGraphicFramePr>
          <p:nvPr/>
        </p:nvGraphicFramePr>
        <p:xfrm>
          <a:off x="223838" y="3733800"/>
          <a:ext cx="4694237" cy="842963"/>
        </p:xfrm>
        <a:graphic>
          <a:graphicData uri="http://schemas.openxmlformats.org/presentationml/2006/ole">
            <mc:AlternateContent xmlns:mc="http://schemas.openxmlformats.org/markup-compatibility/2006">
              <mc:Choice xmlns:v="urn:schemas-microsoft-com:vml" Requires="v">
                <p:oleObj spid="_x0000_s38937" name="Equation" r:id="rId8" imgW="1346200" imgH="241300" progId="Equation.DSMT4">
                  <p:embed/>
                </p:oleObj>
              </mc:Choice>
              <mc:Fallback>
                <p:oleObj name="Equation" r:id="rId8" imgW="13462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38" y="3733800"/>
                        <a:ext cx="4694237"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7" name="Object 6"/>
          <p:cNvGraphicFramePr>
            <a:graphicFrameLocks noChangeAspect="1"/>
          </p:cNvGraphicFramePr>
          <p:nvPr/>
        </p:nvGraphicFramePr>
        <p:xfrm>
          <a:off x="139700" y="3073400"/>
          <a:ext cx="3540125" cy="736600"/>
        </p:xfrm>
        <a:graphic>
          <a:graphicData uri="http://schemas.openxmlformats.org/presentationml/2006/ole">
            <mc:AlternateContent xmlns:mc="http://schemas.openxmlformats.org/markup-compatibility/2006">
              <mc:Choice xmlns:v="urn:schemas-microsoft-com:vml" Requires="v">
                <p:oleObj spid="_x0000_s38938" name="Equation" r:id="rId10" imgW="977900" imgH="203200" progId="Equation.3">
                  <p:embed/>
                </p:oleObj>
              </mc:Choice>
              <mc:Fallback>
                <p:oleObj name="Equation" r:id="rId10" imgW="9779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700" y="3073400"/>
                        <a:ext cx="354012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78" name="Text Box 7"/>
          <p:cNvSpPr txBox="1">
            <a:spLocks noChangeArrowheads="1"/>
          </p:cNvSpPr>
          <p:nvPr/>
        </p:nvSpPr>
        <p:spPr bwMode="auto">
          <a:xfrm>
            <a:off x="241300" y="6096000"/>
            <a:ext cx="342423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400"/>
              <a:t>E) None of these</a:t>
            </a:r>
          </a:p>
        </p:txBody>
      </p:sp>
      <p:sp>
        <p:nvSpPr>
          <p:cNvPr id="28679" name="Line 8"/>
          <p:cNvSpPr>
            <a:spLocks noChangeShapeType="1"/>
          </p:cNvSpPr>
          <p:nvPr/>
        </p:nvSpPr>
        <p:spPr bwMode="auto">
          <a:xfrm flipV="1">
            <a:off x="6942138" y="1935163"/>
            <a:ext cx="9525" cy="256063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0" name="Oval 9"/>
          <p:cNvSpPr>
            <a:spLocks noChangeArrowheads="1"/>
          </p:cNvSpPr>
          <p:nvPr/>
        </p:nvSpPr>
        <p:spPr bwMode="auto">
          <a:xfrm>
            <a:off x="6761163" y="3524250"/>
            <a:ext cx="390525" cy="390525"/>
          </a:xfrm>
          <a:prstGeom prst="ellipse">
            <a:avLst/>
          </a:prstGeom>
          <a:solidFill>
            <a:schemeClr val="tx1"/>
          </a:solidFill>
          <a:ln w="9525">
            <a:solidFill>
              <a:schemeClr val="tx1"/>
            </a:solidFill>
            <a:round/>
            <a:headEnd/>
            <a:tailEnd/>
          </a:ln>
        </p:spPr>
        <p:txBody>
          <a:bodyPr wrap="none" anchor="ctr"/>
          <a:lstStyle/>
          <a:p>
            <a:endParaRPr lang="en-US"/>
          </a:p>
        </p:txBody>
      </p:sp>
      <p:sp>
        <p:nvSpPr>
          <p:cNvPr id="28681" name="Text Box 10"/>
          <p:cNvSpPr txBox="1">
            <a:spLocks noChangeArrowheads="1"/>
          </p:cNvSpPr>
          <p:nvPr/>
        </p:nvSpPr>
        <p:spPr bwMode="auto">
          <a:xfrm>
            <a:off x="5118100" y="3827463"/>
            <a:ext cx="1403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Origin</a:t>
            </a:r>
          </a:p>
        </p:txBody>
      </p:sp>
      <p:sp>
        <p:nvSpPr>
          <p:cNvPr id="28682" name="Line 11"/>
          <p:cNvSpPr>
            <a:spLocks noChangeShapeType="1"/>
          </p:cNvSpPr>
          <p:nvPr/>
        </p:nvSpPr>
        <p:spPr bwMode="auto">
          <a:xfrm>
            <a:off x="5853113" y="3681413"/>
            <a:ext cx="3119437"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Oval 12"/>
          <p:cNvSpPr>
            <a:spLocks noChangeArrowheads="1"/>
          </p:cNvSpPr>
          <p:nvPr/>
        </p:nvSpPr>
        <p:spPr bwMode="auto">
          <a:xfrm>
            <a:off x="8078788" y="2857500"/>
            <a:ext cx="390525" cy="390525"/>
          </a:xfrm>
          <a:prstGeom prst="ellipse">
            <a:avLst/>
          </a:prstGeom>
          <a:solidFill>
            <a:schemeClr val="tx1"/>
          </a:solidFill>
          <a:ln w="9525">
            <a:solidFill>
              <a:schemeClr val="tx1"/>
            </a:solidFill>
            <a:round/>
            <a:headEnd/>
            <a:tailEnd/>
          </a:ln>
        </p:spPr>
        <p:txBody>
          <a:bodyPr wrap="none" anchor="ctr"/>
          <a:lstStyle/>
          <a:p>
            <a:endParaRPr lang="en-US"/>
          </a:p>
        </p:txBody>
      </p:sp>
      <p:sp>
        <p:nvSpPr>
          <p:cNvPr id="28684" name="Rectangle 13"/>
          <p:cNvSpPr>
            <a:spLocks noChangeArrowheads="1"/>
          </p:cNvSpPr>
          <p:nvPr/>
        </p:nvSpPr>
        <p:spPr bwMode="auto">
          <a:xfrm>
            <a:off x="7999413" y="2406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28685" name="Text Box 14"/>
          <p:cNvSpPr txBox="1">
            <a:spLocks noChangeArrowheads="1"/>
          </p:cNvSpPr>
          <p:nvPr/>
        </p:nvSpPr>
        <p:spPr bwMode="auto">
          <a:xfrm>
            <a:off x="7756525" y="2171700"/>
            <a:ext cx="488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a:t>
            </a:r>
          </a:p>
        </p:txBody>
      </p:sp>
      <p:sp>
        <p:nvSpPr>
          <p:cNvPr id="28686" name="Line 15"/>
          <p:cNvSpPr>
            <a:spLocks noChangeShapeType="1"/>
          </p:cNvSpPr>
          <p:nvPr/>
        </p:nvSpPr>
        <p:spPr bwMode="auto">
          <a:xfrm flipV="1">
            <a:off x="6484938" y="2684463"/>
            <a:ext cx="2324100" cy="134778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7" name="Text Box 16"/>
          <p:cNvSpPr txBox="1">
            <a:spLocks noChangeArrowheads="1"/>
          </p:cNvSpPr>
          <p:nvPr/>
        </p:nvSpPr>
        <p:spPr bwMode="auto">
          <a:xfrm>
            <a:off x="8462963" y="1946275"/>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y</a:t>
            </a:r>
          </a:p>
        </p:txBody>
      </p:sp>
      <p:sp>
        <p:nvSpPr>
          <p:cNvPr id="28688" name="Text Box 17"/>
          <p:cNvSpPr txBox="1">
            <a:spLocks noChangeArrowheads="1"/>
          </p:cNvSpPr>
          <p:nvPr/>
        </p:nvSpPr>
        <p:spPr bwMode="auto">
          <a:xfrm>
            <a:off x="6265863" y="1525588"/>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z</a:t>
            </a:r>
          </a:p>
        </p:txBody>
      </p:sp>
      <p:sp>
        <p:nvSpPr>
          <p:cNvPr id="28689" name="Text Box 18"/>
          <p:cNvSpPr txBox="1">
            <a:spLocks noChangeArrowheads="1"/>
          </p:cNvSpPr>
          <p:nvPr/>
        </p:nvSpPr>
        <p:spPr bwMode="auto">
          <a:xfrm>
            <a:off x="8716963" y="3817938"/>
            <a:ext cx="4127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x</a:t>
            </a:r>
          </a:p>
        </p:txBody>
      </p:sp>
      <p:sp>
        <p:nvSpPr>
          <p:cNvPr id="28690" name="Text Box 19"/>
          <p:cNvSpPr txBox="1">
            <a:spLocks noChangeArrowheads="1"/>
          </p:cNvSpPr>
          <p:nvPr/>
        </p:nvSpPr>
        <p:spPr bwMode="auto">
          <a:xfrm>
            <a:off x="7262813" y="2855913"/>
            <a:ext cx="331787"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a:p>
        </p:txBody>
      </p:sp>
      <p:sp>
        <p:nvSpPr>
          <p:cNvPr id="28691" name="Line 20"/>
          <p:cNvSpPr>
            <a:spLocks noChangeShapeType="1"/>
          </p:cNvSpPr>
          <p:nvPr/>
        </p:nvSpPr>
        <p:spPr bwMode="auto">
          <a:xfrm flipV="1">
            <a:off x="7092950" y="3059113"/>
            <a:ext cx="1014413" cy="5984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9" name="Text Box 21"/>
          <p:cNvSpPr txBox="1">
            <a:spLocks noChangeArrowheads="1"/>
          </p:cNvSpPr>
          <p:nvPr/>
        </p:nvSpPr>
        <p:spPr bwMode="auto">
          <a:xfrm>
            <a:off x="76200" y="90488"/>
            <a:ext cx="422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1.1</a:t>
            </a:r>
          </a:p>
        </p:txBody>
      </p:sp>
    </p:spTree>
    <p:extLst>
      <p:ext uri="{BB962C8B-B14F-4D97-AF65-F5344CB8AC3E}">
        <p14:creationId xmlns:p14="http://schemas.microsoft.com/office/powerpoint/2010/main" val="19101198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4"/>
          <p:cNvSpPr txBox="1">
            <a:spLocks noChangeArrowheads="1"/>
          </p:cNvSpPr>
          <p:nvPr/>
        </p:nvSpPr>
        <p:spPr bwMode="auto">
          <a:xfrm>
            <a:off x="685800" y="560388"/>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000">
                <a:ea typeface="ＭＳ Ｐゴシック" charset="0"/>
                <a:cs typeface="ＭＳ Ｐゴシック" charset="0"/>
              </a:rPr>
              <a:t>What are the units of </a:t>
            </a:r>
            <a:r>
              <a:rPr lang="en-US" sz="4000">
                <a:ea typeface="ＭＳ Ｐゴシック" charset="0"/>
                <a:cs typeface="ＭＳ Ｐゴシック" charset="0"/>
                <a:sym typeface="Symbol" charset="0"/>
              </a:rPr>
              <a:t></a:t>
            </a:r>
            <a:r>
              <a:rPr lang="en-US" sz="4000">
                <a:ea typeface="ＭＳ Ｐゴシック" charset="0"/>
                <a:cs typeface="ＭＳ Ｐゴシック" charset="0"/>
              </a:rPr>
              <a:t>(x) if x is measured in meters?</a:t>
            </a:r>
          </a:p>
        </p:txBody>
      </p:sp>
      <p:sp>
        <p:nvSpPr>
          <p:cNvPr id="36866" name="TextBox 5"/>
          <p:cNvSpPr txBox="1">
            <a:spLocks noChangeArrowheads="1"/>
          </p:cNvSpPr>
          <p:nvPr/>
        </p:nvSpPr>
        <p:spPr bwMode="auto">
          <a:xfrm>
            <a:off x="1219200" y="2551113"/>
            <a:ext cx="68707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3200">
                <a:ea typeface="ＭＳ Ｐゴシック" charset="0"/>
                <a:cs typeface="ＭＳ Ｐゴシック" charset="0"/>
                <a:sym typeface="Symbol" charset="0"/>
              </a:rPr>
              <a:t>  </a:t>
            </a:r>
            <a:r>
              <a:rPr lang="en-US" sz="3200" b="1">
                <a:ea typeface="ＭＳ Ｐゴシック" charset="0"/>
                <a:cs typeface="ＭＳ Ｐゴシック" charset="0"/>
                <a:sym typeface="Symbol" charset="0"/>
              </a:rPr>
              <a:t></a:t>
            </a:r>
            <a:r>
              <a:rPr lang="en-US" sz="3200">
                <a:ea typeface="ＭＳ Ｐゴシック" charset="0"/>
                <a:cs typeface="ＭＳ Ｐゴシック" charset="0"/>
                <a:sym typeface="Symbol" charset="0"/>
              </a:rPr>
              <a:t> is dimension less (</a:t>
            </a:r>
            <a:r>
              <a:rPr lang="ja-JP" altLang="en-US" sz="3200">
                <a:ea typeface="ＭＳ Ｐゴシック" charset="0"/>
                <a:cs typeface="ＭＳ Ｐゴシック" charset="0"/>
                <a:sym typeface="Symbol" charset="0"/>
              </a:rPr>
              <a:t>‘</a:t>
            </a:r>
            <a:r>
              <a:rPr lang="en-US" altLang="ja-JP" sz="3200">
                <a:ea typeface="ＭＳ Ｐゴシック" charset="0"/>
                <a:cs typeface="ＭＳ Ｐゴシック" charset="0"/>
                <a:sym typeface="Symbol" charset="0"/>
              </a:rPr>
              <a:t>no units</a:t>
            </a:r>
            <a:r>
              <a:rPr lang="ja-JP" altLang="en-US" sz="3200">
                <a:ea typeface="ＭＳ Ｐゴシック" charset="0"/>
                <a:cs typeface="ＭＳ Ｐゴシック" charset="0"/>
                <a:sym typeface="Symbol" charset="0"/>
              </a:rPr>
              <a:t>’</a:t>
            </a:r>
            <a:r>
              <a:rPr lang="en-US" altLang="ja-JP" sz="3200">
                <a:ea typeface="ＭＳ Ｐゴシック" charset="0"/>
                <a:cs typeface="ＭＳ Ｐゴシック" charset="0"/>
                <a:sym typeface="Symbol" charset="0"/>
              </a:rPr>
              <a:t>)</a:t>
            </a:r>
          </a:p>
          <a:p>
            <a:pPr eaLnBrk="1" hangingPunct="1">
              <a:buFontTx/>
              <a:buAutoNum type="alphaUcParenR"/>
            </a:pPr>
            <a:r>
              <a:rPr lang="en-US" sz="3200">
                <a:ea typeface="ＭＳ Ｐゴシック" charset="0"/>
                <a:cs typeface="ＭＳ Ｐゴシック" charset="0"/>
                <a:sym typeface="Symbol" charset="0"/>
              </a:rPr>
              <a:t>  [m]:  </a:t>
            </a:r>
            <a:r>
              <a:rPr lang="en-US" sz="2800">
                <a:ea typeface="ＭＳ Ｐゴシック" charset="0"/>
                <a:cs typeface="ＭＳ Ｐゴシック" charset="0"/>
                <a:sym typeface="Symbol" charset="0"/>
              </a:rPr>
              <a:t>   </a:t>
            </a:r>
            <a:r>
              <a:rPr lang="en-US" sz="3200">
                <a:ea typeface="ＭＳ Ｐゴシック" charset="0"/>
                <a:cs typeface="ＭＳ Ｐゴシック" charset="0"/>
                <a:sym typeface="Symbol" charset="0"/>
              </a:rPr>
              <a:t>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Unit of length squared</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-1</a:t>
            </a:r>
            <a:r>
              <a:rPr lang="en-US" sz="3200">
                <a:ea typeface="ＭＳ Ｐゴシック" charset="0"/>
                <a:cs typeface="ＭＳ Ｐゴシック" charset="0"/>
                <a:sym typeface="Symbol" charset="0"/>
              </a:rPr>
              <a:t>]:   1 /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1 / (unit of length squared)</a:t>
            </a:r>
          </a:p>
        </p:txBody>
      </p:sp>
    </p:spTree>
    <p:extLst>
      <p:ext uri="{BB962C8B-B14F-4D97-AF65-F5344CB8AC3E}">
        <p14:creationId xmlns:p14="http://schemas.microsoft.com/office/powerpoint/2010/main" val="747030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algn="l"/>
            <a:r>
              <a:rPr lang="en-US" sz="3600">
                <a:latin typeface="Arial" charset="0"/>
                <a:ea typeface="ヒラギノ角ゴ Pro W3" charset="0"/>
              </a:rPr>
              <a:t>A point charge (q) is located at position </a:t>
            </a:r>
            <a:r>
              <a:rPr lang="en-US" sz="3600" b="1">
                <a:latin typeface="Arial" charset="0"/>
                <a:ea typeface="ヒラギノ角ゴ Pro W3" charset="0"/>
              </a:rPr>
              <a:t>R, </a:t>
            </a:r>
            <a:r>
              <a:rPr lang="en-US" sz="3600">
                <a:latin typeface="Arial" charset="0"/>
                <a:ea typeface="ヒラギノ角ゴ Pro W3" charset="0"/>
              </a:rPr>
              <a:t>as shown</a:t>
            </a:r>
            <a:r>
              <a:rPr lang="en-US" sz="3600" b="1">
                <a:latin typeface="Arial" charset="0"/>
                <a:ea typeface="ヒラギノ角ゴ Pro W3" charset="0"/>
              </a:rPr>
              <a:t>. </a:t>
            </a:r>
            <a:r>
              <a:rPr lang="en-US" sz="3600">
                <a:solidFill>
                  <a:srgbClr val="800080"/>
                </a:solidFill>
                <a:latin typeface="Arial" charset="0"/>
                <a:ea typeface="ヒラギノ角ゴ Pro W3" charset="0"/>
              </a:rPr>
              <a:t>What is </a:t>
            </a:r>
            <a:r>
              <a:rPr lang="en-US" sz="3600">
                <a:solidFill>
                  <a:srgbClr val="800080"/>
                </a:solidFill>
                <a:latin typeface="Symbol" charset="0"/>
                <a:ea typeface="ヒラギノ角ゴ Pro W3" charset="0"/>
                <a:sym typeface="Symbol" charset="0"/>
              </a:rPr>
              <a:t></a:t>
            </a:r>
            <a:r>
              <a:rPr lang="en-US" sz="3600">
                <a:solidFill>
                  <a:srgbClr val="800080"/>
                </a:solidFill>
                <a:latin typeface="Arial" charset="0"/>
                <a:ea typeface="ヒラギノ角ゴ Pro W3" charset="0"/>
              </a:rPr>
              <a:t>(r), the charge density in all space?</a:t>
            </a:r>
            <a:r>
              <a:rPr lang="en-US" sz="3600">
                <a:latin typeface="Arial" charset="0"/>
                <a:ea typeface="ヒラギノ角ゴ Pro W3" charset="0"/>
              </a:rPr>
              <a:t>  </a:t>
            </a:r>
            <a:endParaRPr lang="en-US">
              <a:latin typeface="Arial" charset="0"/>
              <a:ea typeface="ヒラギノ角ゴ Pro W3" charset="0"/>
            </a:endParaRPr>
          </a:p>
        </p:txBody>
      </p:sp>
      <p:graphicFrame>
        <p:nvGraphicFramePr>
          <p:cNvPr id="30722" name="Object 3"/>
          <p:cNvGraphicFramePr>
            <a:graphicFrameLocks noChangeAspect="1"/>
          </p:cNvGraphicFramePr>
          <p:nvPr/>
        </p:nvGraphicFramePr>
        <p:xfrm>
          <a:off x="6076950" y="1849438"/>
          <a:ext cx="2230438" cy="2332037"/>
        </p:xfrm>
        <a:graphic>
          <a:graphicData uri="http://schemas.openxmlformats.org/presentationml/2006/ole">
            <mc:AlternateContent xmlns:mc="http://schemas.openxmlformats.org/markup-compatibility/2006">
              <mc:Choice xmlns:v="urn:schemas-microsoft-com:vml" Requires="v">
                <p:oleObj spid="_x0000_s39964" name="Picture" r:id="rId4" imgW="20955000" imgH="16433800" progId="Word.Picture.8">
                  <p:embed/>
                </p:oleObj>
              </mc:Choice>
              <mc:Fallback>
                <p:oleObj name="Picture" r:id="rId4" imgW="20955000" imgH="16433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0101" t="23824" r="43150" b="13843"/>
                      <a:stretch>
                        <a:fillRect/>
                      </a:stretch>
                    </p:blipFill>
                    <p:spPr bwMode="auto">
                      <a:xfrm>
                        <a:off x="6076950" y="1849438"/>
                        <a:ext cx="2230438"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1204" name="Group 4"/>
          <p:cNvGrpSpPr>
            <a:grpSpLocks/>
          </p:cNvGrpSpPr>
          <p:nvPr/>
        </p:nvGrpSpPr>
        <p:grpSpPr bwMode="auto">
          <a:xfrm>
            <a:off x="419100" y="2233613"/>
            <a:ext cx="8355013" cy="4410075"/>
            <a:chOff x="264" y="1407"/>
            <a:chExt cx="5263" cy="2778"/>
          </a:xfrm>
        </p:grpSpPr>
        <p:graphicFrame>
          <p:nvGraphicFramePr>
            <p:cNvPr id="30725" name="Object 5"/>
            <p:cNvGraphicFramePr>
              <a:graphicFrameLocks noChangeAspect="1"/>
            </p:cNvGraphicFramePr>
            <p:nvPr/>
          </p:nvGraphicFramePr>
          <p:xfrm>
            <a:off x="273" y="1407"/>
            <a:ext cx="2201" cy="544"/>
          </p:xfrm>
          <a:graphic>
            <a:graphicData uri="http://schemas.openxmlformats.org/presentationml/2006/ole">
              <mc:AlternateContent xmlns:mc="http://schemas.openxmlformats.org/markup-compatibility/2006">
                <mc:Choice xmlns:v="urn:schemas-microsoft-com:vml" Requires="v">
                  <p:oleObj spid="_x0000_s39965" name="Equation" r:id="rId6" imgW="1181100" imgH="292100" progId="Equation.3">
                    <p:embed/>
                  </p:oleObj>
                </mc:Choice>
                <mc:Fallback>
                  <p:oleObj name="Equation" r:id="rId6" imgW="1181100" imgH="292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 y="1407"/>
                          <a:ext cx="2201"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273" y="2580"/>
            <a:ext cx="2580" cy="544"/>
          </p:xfrm>
          <a:graphic>
            <a:graphicData uri="http://schemas.openxmlformats.org/presentationml/2006/ole">
              <mc:AlternateContent xmlns:mc="http://schemas.openxmlformats.org/markup-compatibility/2006">
                <mc:Choice xmlns:v="urn:schemas-microsoft-com:vml" Requires="v">
                  <p:oleObj spid="_x0000_s39966" name="Equation" r:id="rId8" imgW="1384300" imgH="292100" progId="Equation.3">
                    <p:embed/>
                  </p:oleObj>
                </mc:Choice>
                <mc:Fallback>
                  <p:oleObj name="Equation" r:id="rId8" imgW="1384300" imgH="292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 y="2580"/>
                          <a:ext cx="2580"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273" y="1996"/>
            <a:ext cx="2130" cy="544"/>
          </p:xfrm>
          <a:graphic>
            <a:graphicData uri="http://schemas.openxmlformats.org/presentationml/2006/ole">
              <mc:AlternateContent xmlns:mc="http://schemas.openxmlformats.org/markup-compatibility/2006">
                <mc:Choice xmlns:v="urn:schemas-microsoft-com:vml" Requires="v">
                  <p:oleObj spid="_x0000_s39967" name="Equation" r:id="rId10" imgW="1143000" imgH="292100" progId="Equation.3">
                    <p:embed/>
                  </p:oleObj>
                </mc:Choice>
                <mc:Fallback>
                  <p:oleObj name="Equation" r:id="rId10" imgW="1143000" imgH="292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 y="1996"/>
                          <a:ext cx="2130"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273" y="3084"/>
            <a:ext cx="2579" cy="544"/>
          </p:xfrm>
          <a:graphic>
            <a:graphicData uri="http://schemas.openxmlformats.org/presentationml/2006/ole">
              <mc:AlternateContent xmlns:mc="http://schemas.openxmlformats.org/markup-compatibility/2006">
                <mc:Choice xmlns:v="urn:schemas-microsoft-com:vml" Requires="v">
                  <p:oleObj spid="_x0000_s39968" name="Equation" r:id="rId12" imgW="1384300" imgH="292100" progId="Equation.3">
                    <p:embed/>
                  </p:oleObj>
                </mc:Choice>
                <mc:Fallback>
                  <p:oleObj name="Equation" r:id="rId12" imgW="1384300" imgH="2921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 y="3084"/>
                          <a:ext cx="257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9" name="Text Box 9"/>
            <p:cNvSpPr txBox="1">
              <a:spLocks noChangeArrowheads="1"/>
            </p:cNvSpPr>
            <p:nvPr/>
          </p:nvSpPr>
          <p:spPr bwMode="auto">
            <a:xfrm>
              <a:off x="264" y="3781"/>
              <a:ext cx="5263" cy="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3600"/>
                <a:t>E) None of these/more than one/???</a:t>
              </a:r>
            </a:p>
          </p:txBody>
        </p:sp>
      </p:grpSp>
      <p:sp>
        <p:nvSpPr>
          <p:cNvPr id="51210" name="Text Box 10"/>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1.2</a:t>
            </a:r>
          </a:p>
        </p:txBody>
      </p:sp>
    </p:spTree>
    <p:extLst>
      <p:ext uri="{BB962C8B-B14F-4D97-AF65-F5344CB8AC3E}">
        <p14:creationId xmlns:p14="http://schemas.microsoft.com/office/powerpoint/2010/main" val="3614559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704850" y="838200"/>
            <a:ext cx="7961313" cy="1770063"/>
          </a:xfrm>
        </p:spPr>
        <p:txBody>
          <a:bodyPr/>
          <a:lstStyle/>
          <a:p>
            <a:pPr algn="l"/>
            <a:r>
              <a:rPr lang="en-US" sz="3600">
                <a:latin typeface="Arial" charset="0"/>
                <a:ea typeface="ヒラギノ角ゴ Pro W3" charset="0"/>
              </a:rPr>
              <a:t>Given the formula</a:t>
            </a:r>
            <a:br>
              <a:rPr lang="en-US" sz="3600">
                <a:latin typeface="Arial" charset="0"/>
                <a:ea typeface="ヒラギノ角ゴ Pro W3" charset="0"/>
              </a:rPr>
            </a:br>
            <a:r>
              <a:rPr lang="en-US" sz="3600">
                <a:latin typeface="Arial" charset="0"/>
                <a:ea typeface="ヒラギノ角ゴ Pro W3" charset="0"/>
              </a:rPr>
              <a:t>what are the </a:t>
            </a:r>
            <a:r>
              <a:rPr lang="en-US" sz="3600" i="1">
                <a:latin typeface="Arial" charset="0"/>
                <a:ea typeface="ヒラギノ角ゴ Pro W3" charset="0"/>
              </a:rPr>
              <a:t>units</a:t>
            </a:r>
            <a:r>
              <a:rPr lang="en-US" sz="3600">
                <a:latin typeface="Arial" charset="0"/>
                <a:ea typeface="ヒラギノ角ゴ Pro W3" charset="0"/>
              </a:rPr>
              <a:t> of this delta function? </a:t>
            </a:r>
            <a:endParaRPr lang="en-US">
              <a:latin typeface="Arial" charset="0"/>
              <a:ea typeface="ヒラギノ角ゴ Pro W3" charset="0"/>
            </a:endParaRPr>
          </a:p>
        </p:txBody>
      </p:sp>
      <p:sp>
        <p:nvSpPr>
          <p:cNvPr id="55306" name="Text Box 10"/>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1.2</a:t>
            </a:r>
          </a:p>
        </p:txBody>
      </p:sp>
      <p:graphicFrame>
        <p:nvGraphicFramePr>
          <p:cNvPr id="32771" name="Object 11"/>
          <p:cNvGraphicFramePr>
            <a:graphicFrameLocks noChangeAspect="1"/>
          </p:cNvGraphicFramePr>
          <p:nvPr/>
        </p:nvGraphicFramePr>
        <p:xfrm>
          <a:off x="4572000" y="654050"/>
          <a:ext cx="3657600" cy="823913"/>
        </p:xfrm>
        <a:graphic>
          <a:graphicData uri="http://schemas.openxmlformats.org/presentationml/2006/ole">
            <mc:AlternateContent xmlns:mc="http://schemas.openxmlformats.org/markup-compatibility/2006">
              <mc:Choice xmlns:v="urn:schemas-microsoft-com:vml" Requires="v">
                <p:oleObj spid="_x0000_s40968" name="Equation" r:id="rId4" imgW="901700" imgH="203200" progId="Equation.3">
                  <p:embed/>
                </p:oleObj>
              </mc:Choice>
              <mc:Fallback>
                <p:oleObj name="Equation" r:id="rId4" imgW="9017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54050"/>
                        <a:ext cx="3657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5308" name="Text Box 12"/>
          <p:cNvSpPr txBox="1">
            <a:spLocks noChangeArrowheads="1"/>
          </p:cNvSpPr>
          <p:nvPr/>
        </p:nvSpPr>
        <p:spPr bwMode="auto">
          <a:xfrm>
            <a:off x="1538288" y="2949575"/>
            <a:ext cx="6807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3600" smtClean="0"/>
              <a:t> Unitless</a:t>
            </a:r>
          </a:p>
          <a:p>
            <a:pPr>
              <a:buFont typeface="Arial" charset="0"/>
              <a:buAutoNum type="alphaUcParenR" startAt="2"/>
              <a:defRPr/>
            </a:pPr>
            <a:r>
              <a:rPr lang="en-US" sz="3600" smtClean="0"/>
              <a:t> Meters</a:t>
            </a:r>
          </a:p>
          <a:p>
            <a:pPr>
              <a:buFont typeface="Arial" charset="0"/>
              <a:buAutoNum type="alphaUcParenR" startAt="2"/>
              <a:defRPr/>
            </a:pPr>
            <a:r>
              <a:rPr lang="en-US" sz="3600" smtClean="0"/>
              <a:t> Meters^3</a:t>
            </a:r>
          </a:p>
          <a:p>
            <a:pPr>
              <a:buFont typeface="Arial" charset="0"/>
              <a:buNone/>
              <a:defRPr/>
            </a:pPr>
            <a:r>
              <a:rPr lang="en-US" sz="3600" smtClean="0"/>
              <a:t>D) Meters^-1</a:t>
            </a:r>
          </a:p>
          <a:p>
            <a:pPr>
              <a:buFont typeface="Arial" charset="0"/>
              <a:buNone/>
              <a:defRPr/>
            </a:pPr>
            <a:r>
              <a:rPr lang="en-US" sz="3600" smtClean="0"/>
              <a:t>E) Meters^-3</a:t>
            </a:r>
            <a:endParaRPr lang="en-US" smtClean="0"/>
          </a:p>
        </p:txBody>
      </p:sp>
    </p:spTree>
    <p:extLst>
      <p:ext uri="{BB962C8B-B14F-4D97-AF65-F5344CB8AC3E}">
        <p14:creationId xmlns:p14="http://schemas.microsoft.com/office/powerpoint/2010/main" val="35141085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4"/>
          <p:cNvSpPr txBox="1">
            <a:spLocks noChangeArrowheads="1"/>
          </p:cNvSpPr>
          <p:nvPr/>
        </p:nvSpPr>
        <p:spPr bwMode="auto">
          <a:xfrm>
            <a:off x="685800" y="560388"/>
            <a:ext cx="8001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000">
                <a:ea typeface="ＭＳ Ｐゴシック" charset="0"/>
                <a:cs typeface="ＭＳ Ｐゴシック" charset="0"/>
              </a:rPr>
              <a:t>What are the units of </a:t>
            </a:r>
            <a:r>
              <a:rPr lang="en-US" sz="4000">
                <a:ea typeface="ＭＳ Ｐゴシック" charset="0"/>
                <a:cs typeface="ＭＳ Ｐゴシック" charset="0"/>
                <a:sym typeface="Symbol" charset="0"/>
              </a:rPr>
              <a:t></a:t>
            </a:r>
            <a:r>
              <a:rPr lang="en-US" sz="4000" baseline="30000">
                <a:ea typeface="ＭＳ Ｐゴシック" charset="0"/>
                <a:cs typeface="ＭＳ Ｐゴシック" charset="0"/>
                <a:sym typeface="Symbol" charset="0"/>
              </a:rPr>
              <a:t>3</a:t>
            </a:r>
            <a:r>
              <a:rPr lang="en-US" sz="4000">
                <a:ea typeface="ＭＳ Ｐゴシック" charset="0"/>
                <a:cs typeface="ＭＳ Ｐゴシック" charset="0"/>
              </a:rPr>
              <a:t>(</a:t>
            </a:r>
            <a:r>
              <a:rPr lang="en-US" sz="800">
                <a:ea typeface="ＭＳ Ｐゴシック" charset="0"/>
                <a:cs typeface="ＭＳ Ｐゴシック" charset="0"/>
              </a:rPr>
              <a:t> </a:t>
            </a:r>
            <a:r>
              <a:rPr lang="en-US" sz="4000" b="1">
                <a:ea typeface="ＭＳ Ｐゴシック" charset="0"/>
                <a:cs typeface="ＭＳ Ｐゴシック" charset="0"/>
              </a:rPr>
              <a:t>r</a:t>
            </a:r>
            <a:r>
              <a:rPr lang="en-US" sz="800">
                <a:ea typeface="ＭＳ Ｐゴシック" charset="0"/>
                <a:cs typeface="ＭＳ Ｐゴシック" charset="0"/>
              </a:rPr>
              <a:t> </a:t>
            </a:r>
            <a:r>
              <a:rPr lang="en-US" sz="4000">
                <a:ea typeface="ＭＳ Ｐゴシック" charset="0"/>
                <a:cs typeface="ＭＳ Ｐゴシック" charset="0"/>
              </a:rPr>
              <a:t>) if the components of </a:t>
            </a:r>
            <a:r>
              <a:rPr lang="en-US" sz="4000" b="1">
                <a:ea typeface="ＭＳ Ｐゴシック" charset="0"/>
                <a:cs typeface="ＭＳ Ｐゴシック" charset="0"/>
              </a:rPr>
              <a:t>r</a:t>
            </a:r>
            <a:r>
              <a:rPr lang="en-US" sz="4000">
                <a:ea typeface="ＭＳ Ｐゴシック" charset="0"/>
                <a:cs typeface="ＭＳ Ｐゴシック" charset="0"/>
              </a:rPr>
              <a:t> are measured in meters?</a:t>
            </a:r>
          </a:p>
        </p:txBody>
      </p:sp>
      <p:sp>
        <p:nvSpPr>
          <p:cNvPr id="38914" name="TextBox 5"/>
          <p:cNvSpPr txBox="1">
            <a:spLocks noChangeArrowheads="1"/>
          </p:cNvSpPr>
          <p:nvPr/>
        </p:nvSpPr>
        <p:spPr bwMode="auto">
          <a:xfrm>
            <a:off x="1219200" y="2932113"/>
            <a:ext cx="68929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3200">
                <a:ea typeface="ＭＳ Ｐゴシック" charset="0"/>
                <a:cs typeface="ＭＳ Ｐゴシック" charset="0"/>
                <a:sym typeface="Symbol" charset="0"/>
              </a:rPr>
              <a:t>  [m]:  </a:t>
            </a:r>
            <a:r>
              <a:rPr lang="en-US" sz="2800">
                <a:ea typeface="ＭＳ Ｐゴシック" charset="0"/>
                <a:cs typeface="ＭＳ Ｐゴシック" charset="0"/>
                <a:sym typeface="Symbol" charset="0"/>
              </a:rPr>
              <a:t>   </a:t>
            </a:r>
            <a:r>
              <a:rPr lang="en-US" sz="3200">
                <a:ea typeface="ＭＳ Ｐゴシック" charset="0"/>
                <a:cs typeface="ＭＳ Ｐゴシック" charset="0"/>
                <a:sym typeface="Symbol" charset="0"/>
              </a:rPr>
              <a:t>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Unit of length squared</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-1</a:t>
            </a:r>
            <a:r>
              <a:rPr lang="en-US" sz="3200">
                <a:ea typeface="ＭＳ Ｐゴシック" charset="0"/>
                <a:cs typeface="ＭＳ Ｐゴシック" charset="0"/>
                <a:sym typeface="Symbol" charset="0"/>
              </a:rPr>
              <a:t>]:   1 / (unit of length)</a:t>
            </a:r>
          </a:p>
          <a:p>
            <a:pPr eaLnBrk="1" hangingPunct="1">
              <a:buFontTx/>
              <a:buAutoNum type="alphaUcParenR"/>
            </a:pPr>
            <a:r>
              <a:rPr lang="en-US" sz="3200">
                <a:ea typeface="ＭＳ Ｐゴシック" charset="0"/>
                <a:cs typeface="ＭＳ Ｐゴシック" charset="0"/>
                <a:sym typeface="Symbol" charset="0"/>
              </a:rPr>
              <a:t>  [m</a:t>
            </a:r>
            <a:r>
              <a:rPr lang="en-US" sz="3200" baseline="30000">
                <a:ea typeface="ＭＳ Ｐゴシック" charset="0"/>
                <a:cs typeface="ＭＳ Ｐゴシック" charset="0"/>
                <a:sym typeface="Symbol" charset="0"/>
              </a:rPr>
              <a:t>-2</a:t>
            </a:r>
            <a:r>
              <a:rPr lang="en-US" sz="3200">
                <a:ea typeface="ＭＳ Ｐゴシック" charset="0"/>
                <a:cs typeface="ＭＳ Ｐゴシック" charset="0"/>
                <a:sym typeface="Symbol" charset="0"/>
              </a:rPr>
              <a:t>]:   1 / (unit of length squared)</a:t>
            </a:r>
          </a:p>
          <a:p>
            <a:pPr eaLnBrk="1" hangingPunct="1">
              <a:buFontTx/>
              <a:buAutoNum type="alphaUcParenR"/>
            </a:pPr>
            <a:r>
              <a:rPr lang="en-US" sz="3200">
                <a:ea typeface="ＭＳ Ｐゴシック" charset="0"/>
                <a:cs typeface="ＭＳ Ｐゴシック" charset="0"/>
                <a:sym typeface="Symbol" charset="0"/>
              </a:rPr>
              <a:t>  None of these.</a:t>
            </a:r>
          </a:p>
        </p:txBody>
      </p:sp>
      <p:cxnSp>
        <p:nvCxnSpPr>
          <p:cNvPr id="38915" name="Straight Arrow Connector 6"/>
          <p:cNvCxnSpPr>
            <a:cxnSpLocks noChangeShapeType="1"/>
          </p:cNvCxnSpPr>
          <p:nvPr/>
        </p:nvCxnSpPr>
        <p:spPr bwMode="auto">
          <a:xfrm>
            <a:off x="6351588" y="735013"/>
            <a:ext cx="228600"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16" name="Straight Arrow Connector 7"/>
          <p:cNvCxnSpPr>
            <a:cxnSpLocks noChangeShapeType="1"/>
          </p:cNvCxnSpPr>
          <p:nvPr/>
        </p:nvCxnSpPr>
        <p:spPr bwMode="auto">
          <a:xfrm>
            <a:off x="4240213" y="1347788"/>
            <a:ext cx="228600"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5072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0" y="3643313"/>
            <a:ext cx="89154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A) non-zero divergence,  but zero curl.</a:t>
            </a:r>
          </a:p>
          <a:p>
            <a:r>
              <a:rPr lang="en-US" sz="3200"/>
              <a:t>B) zero divergence,         but non-zero curl.</a:t>
            </a:r>
          </a:p>
          <a:p>
            <a:r>
              <a:rPr lang="en-US" sz="3200"/>
              <a:t>C) non-zero divergence,  and non-zero curl.</a:t>
            </a:r>
          </a:p>
          <a:p>
            <a:r>
              <a:rPr lang="en-US" sz="3200"/>
              <a:t>D) zero divergence,         and zero curl.</a:t>
            </a:r>
          </a:p>
          <a:p>
            <a:r>
              <a:rPr lang="en-US" sz="3200"/>
              <a:t>E) Impossible to predict, you need a formula!</a:t>
            </a:r>
            <a:r>
              <a:rPr lang="en-US" sz="2700"/>
              <a:t> </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l="34036" t="6274" r="38326" b="70509"/>
          <a:stretch>
            <a:fillRect/>
          </a:stretch>
        </p:blipFill>
        <p:spPr bwMode="auto">
          <a:xfrm>
            <a:off x="5938838" y="76200"/>
            <a:ext cx="29003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Grp="1" noChangeArrowheads="1"/>
          </p:cNvSpPr>
          <p:nvPr>
            <p:ph type="title" idx="4294967295"/>
          </p:nvPr>
        </p:nvSpPr>
        <p:spPr>
          <a:xfrm>
            <a:off x="228600" y="762000"/>
            <a:ext cx="5486400" cy="1905000"/>
          </a:xfrm>
        </p:spPr>
        <p:txBody>
          <a:bodyPr/>
          <a:lstStyle/>
          <a:p>
            <a:pPr algn="l"/>
            <a:r>
              <a:rPr lang="en-US" sz="3600">
                <a:latin typeface="Arial" charset="0"/>
                <a:ea typeface="ヒラギノ角ゴ Pro W3" charset="0"/>
              </a:rPr>
              <a:t>What is the divergence and curl of this vector field in the region shown?</a:t>
            </a:r>
            <a:endParaRPr lang="en-US">
              <a:latin typeface="Arial" charset="0"/>
              <a:ea typeface="ヒラギノ角ゴ Pro W3" charset="0"/>
            </a:endParaRPr>
          </a:p>
        </p:txBody>
      </p:sp>
      <p:sp>
        <p:nvSpPr>
          <p:cNvPr id="6149" name="Rectangle 5"/>
          <p:cNvSpPr>
            <a:spLocks noChangeArrowheads="1"/>
          </p:cNvSpPr>
          <p:nvPr/>
        </p:nvSpPr>
        <p:spPr bwMode="auto">
          <a:xfrm>
            <a:off x="5943600" y="76200"/>
            <a:ext cx="2895600" cy="3352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150" name="Text Box 6"/>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1.3</a:t>
            </a:r>
          </a:p>
        </p:txBody>
      </p:sp>
    </p:spTree>
    <p:extLst>
      <p:ext uri="{BB962C8B-B14F-4D97-AF65-F5344CB8AC3E}">
        <p14:creationId xmlns:p14="http://schemas.microsoft.com/office/powerpoint/2010/main" val="322035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61950" y="131763"/>
            <a:ext cx="8229600" cy="227012"/>
          </a:xfrm>
        </p:spPr>
        <p:txBody>
          <a:bodyPr/>
          <a:lstStyle/>
          <a:p>
            <a:pPr eaLnBrk="1" hangingPunct="1"/>
            <a:r>
              <a:rPr lang="en-US" sz="800">
                <a:solidFill>
                  <a:schemeClr val="bg1"/>
                </a:solidFill>
                <a:latin typeface="Arial" charset="0"/>
                <a:ea typeface="ヒラギノ角ゴ Pro W3" charset="0"/>
                <a:cs typeface="ヒラギノ角ゴ Pro W3" charset="0"/>
              </a:rPr>
              <a:t>Preclass0</a:t>
            </a:r>
            <a:endParaRPr lang="en-US">
              <a:latin typeface="Arial" charset="0"/>
              <a:ea typeface="ヒラギノ角ゴ Pro W3" charset="0"/>
              <a:cs typeface="ヒラギノ角ゴ Pro W3" charset="0"/>
            </a:endParaRPr>
          </a:p>
        </p:txBody>
      </p:sp>
      <p:sp>
        <p:nvSpPr>
          <p:cNvPr id="94211" name="Rectangle 3"/>
          <p:cNvSpPr>
            <a:spLocks noChangeArrowheads="1"/>
          </p:cNvSpPr>
          <p:nvPr/>
        </p:nvSpPr>
        <p:spPr bwMode="auto">
          <a:xfrm>
            <a:off x="2847975" y="1928813"/>
            <a:ext cx="2814638"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marL="742950" indent="-742950" eaLnBrk="1" hangingPunct="1">
              <a:lnSpc>
                <a:spcPct val="90000"/>
              </a:lnSpc>
              <a:spcBef>
                <a:spcPct val="20000"/>
              </a:spcBef>
              <a:buFont typeface="Arial" charset="0"/>
              <a:buAutoNum type="alphaUcParenR"/>
              <a:defRPr/>
            </a:pPr>
            <a:r>
              <a:rPr lang="en-US" sz="3600" dirty="0"/>
              <a:t>Yes, I do!</a:t>
            </a:r>
          </a:p>
          <a:p>
            <a:pPr eaLnBrk="1" hangingPunct="1">
              <a:lnSpc>
                <a:spcPct val="90000"/>
              </a:lnSpc>
              <a:spcBef>
                <a:spcPct val="20000"/>
              </a:spcBef>
              <a:defRPr/>
            </a:pPr>
            <a:endParaRPr lang="en-US" sz="2000" dirty="0"/>
          </a:p>
          <a:p>
            <a:pPr marL="342900" indent="-342900" eaLnBrk="1" hangingPunct="1">
              <a:defRPr/>
            </a:pPr>
            <a:endParaRPr lang="en-US" sz="2000" dirty="0"/>
          </a:p>
        </p:txBody>
      </p:sp>
      <p:sp>
        <p:nvSpPr>
          <p:cNvPr id="94212" name="Rectangle 4"/>
          <p:cNvSpPr>
            <a:spLocks noChangeArrowheads="1"/>
          </p:cNvSpPr>
          <p:nvPr/>
        </p:nvSpPr>
        <p:spPr bwMode="auto">
          <a:xfrm>
            <a:off x="2633663" y="700088"/>
            <a:ext cx="582453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600">
                <a:solidFill>
                  <a:schemeClr val="tx2"/>
                </a:solidFill>
              </a:rPr>
              <a:t>Do you have an Iclicker to use for this term?</a:t>
            </a:r>
            <a:endParaRPr lang="en-US" sz="1000">
              <a:solidFill>
                <a:schemeClr val="tx2"/>
              </a:solidFill>
            </a:endParaRPr>
          </a:p>
        </p:txBody>
      </p:sp>
      <p:pic>
        <p:nvPicPr>
          <p:cNvPr id="94213" name="Picture 5" descr="icli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905000" cy="411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 name="Text Box 3"/>
          <p:cNvSpPr txBox="1">
            <a:spLocks noChangeArrowheads="1"/>
          </p:cNvSpPr>
          <p:nvPr/>
        </p:nvSpPr>
        <p:spPr bwMode="auto">
          <a:xfrm>
            <a:off x="1298575" y="3822700"/>
            <a:ext cx="7851775" cy="303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800100" indent="-342900" algn="l" rtl="0" fontAlgn="base">
              <a:spcBef>
                <a:spcPct val="20000"/>
              </a:spcBef>
              <a:spcAft>
                <a:spcPct val="0"/>
              </a:spcAft>
              <a:buChar char="–"/>
              <a:defRPr sz="2000">
                <a:solidFill>
                  <a:schemeClr val="tx1"/>
                </a:solidFill>
                <a:latin typeface="+mn-lt"/>
                <a:ea typeface="+mn-ea"/>
                <a:cs typeface="+mn-cs"/>
              </a:defRPr>
            </a:lvl2pPr>
            <a:lvl3pPr marL="1257300" indent="-342900" algn="l" rtl="0" fontAlgn="base">
              <a:spcBef>
                <a:spcPct val="20000"/>
              </a:spcBef>
              <a:spcAft>
                <a:spcPct val="0"/>
              </a:spcAft>
              <a:buChar char="•"/>
              <a:defRPr sz="2000">
                <a:solidFill>
                  <a:schemeClr val="tx1"/>
                </a:solidFill>
                <a:latin typeface="+mn-lt"/>
                <a:ea typeface="+mn-ea"/>
                <a:cs typeface="+mn-cs"/>
              </a:defRPr>
            </a:lvl3pPr>
            <a:lvl4pPr marL="1714500" indent="-342900" algn="l" rtl="0" fontAlgn="base">
              <a:spcBef>
                <a:spcPct val="20000"/>
              </a:spcBef>
              <a:spcAft>
                <a:spcPct val="0"/>
              </a:spcAft>
              <a:buChar char="–"/>
              <a:defRPr sz="2000">
                <a:solidFill>
                  <a:schemeClr val="tx1"/>
                </a:solidFill>
                <a:latin typeface="+mn-lt"/>
                <a:ea typeface="+mn-ea"/>
                <a:cs typeface="+mn-cs"/>
              </a:defRPr>
            </a:lvl4pPr>
            <a:lvl5pPr marL="2171700" indent="-342900" algn="l" rtl="0" fontAlgn="base">
              <a:spcBef>
                <a:spcPct val="20000"/>
              </a:spcBef>
              <a:spcAft>
                <a:spcPct val="0"/>
              </a:spcAft>
              <a:buChar char="»"/>
              <a:defRPr sz="2000">
                <a:solidFill>
                  <a:schemeClr val="tx1"/>
                </a:solidFill>
                <a:latin typeface="+mn-lt"/>
                <a:ea typeface="+mn-ea"/>
                <a:cs typeface="+mn-cs"/>
              </a:defRPr>
            </a:lvl5pPr>
            <a:lvl6pPr marL="2628900" indent="-342900" algn="l" rtl="0" fontAlgn="base">
              <a:spcBef>
                <a:spcPct val="20000"/>
              </a:spcBef>
              <a:spcAft>
                <a:spcPct val="0"/>
              </a:spcAft>
              <a:buChar char="»"/>
              <a:defRPr sz="2000">
                <a:solidFill>
                  <a:schemeClr val="tx1"/>
                </a:solidFill>
                <a:latin typeface="+mn-lt"/>
                <a:ea typeface="+mn-ea"/>
                <a:cs typeface="+mn-cs"/>
              </a:defRPr>
            </a:lvl6pPr>
            <a:lvl7pPr marL="3086100" indent="-342900" algn="l" rtl="0" fontAlgn="base">
              <a:spcBef>
                <a:spcPct val="20000"/>
              </a:spcBef>
              <a:spcAft>
                <a:spcPct val="0"/>
              </a:spcAft>
              <a:buChar char="»"/>
              <a:defRPr sz="2000">
                <a:solidFill>
                  <a:schemeClr val="tx1"/>
                </a:solidFill>
                <a:latin typeface="+mn-lt"/>
                <a:ea typeface="+mn-ea"/>
                <a:cs typeface="+mn-cs"/>
              </a:defRPr>
            </a:lvl7pPr>
            <a:lvl8pPr marL="3543300" indent="-342900" algn="l" rtl="0" fontAlgn="base">
              <a:spcBef>
                <a:spcPct val="20000"/>
              </a:spcBef>
              <a:spcAft>
                <a:spcPct val="0"/>
              </a:spcAft>
              <a:buChar char="»"/>
              <a:defRPr sz="2000">
                <a:solidFill>
                  <a:schemeClr val="tx1"/>
                </a:solidFill>
                <a:latin typeface="+mn-lt"/>
                <a:ea typeface="+mn-ea"/>
                <a:cs typeface="+mn-cs"/>
              </a:defRPr>
            </a:lvl8pPr>
            <a:lvl9pPr marL="4000500" indent="-342900" algn="l" rtl="0" fontAlgn="base">
              <a:spcBef>
                <a:spcPct val="20000"/>
              </a:spcBef>
              <a:spcAft>
                <a:spcPct val="0"/>
              </a:spcAft>
              <a:buChar char="»"/>
              <a:defRPr sz="2000">
                <a:solidFill>
                  <a:schemeClr val="tx1"/>
                </a:solidFill>
                <a:latin typeface="+mn-lt"/>
                <a:ea typeface="+mn-ea"/>
                <a:cs typeface="+mn-cs"/>
              </a:defRPr>
            </a:lvl9pPr>
          </a:lstStyle>
          <a:p>
            <a:pPr marL="0" indent="0">
              <a:lnSpc>
                <a:spcPct val="90000"/>
              </a:lnSpc>
              <a:defRPr/>
            </a:pPr>
            <a:r>
              <a:rPr lang="en-US" sz="2800" dirty="0" smtClean="0"/>
              <a:t> Press &amp; HOLD power (blue light </a:t>
            </a:r>
            <a:r>
              <a:rPr lang="en-US" sz="2800" i="1" dirty="0" smtClean="0"/>
              <a:t>flashes)</a:t>
            </a:r>
            <a:endParaRPr lang="en-US" sz="2800" dirty="0" smtClean="0"/>
          </a:p>
          <a:p>
            <a:pPr marL="0" indent="0">
              <a:lnSpc>
                <a:spcPct val="90000"/>
              </a:lnSpc>
              <a:defRPr/>
            </a:pPr>
            <a:r>
              <a:rPr lang="en-US" sz="2800" dirty="0" smtClean="0"/>
              <a:t> Key in </a:t>
            </a:r>
            <a:r>
              <a:rPr lang="en-US" sz="2800" u="sng" dirty="0" smtClean="0"/>
              <a:t>AB</a:t>
            </a:r>
            <a:r>
              <a:rPr lang="en-US" sz="2800" dirty="0" smtClean="0"/>
              <a:t> (OUR code for this room)</a:t>
            </a:r>
          </a:p>
          <a:p>
            <a:pPr marL="0" indent="0">
              <a:lnSpc>
                <a:spcPct val="90000"/>
              </a:lnSpc>
              <a:defRPr/>
            </a:pPr>
            <a:r>
              <a:rPr lang="en-US" sz="2800" dirty="0" smtClean="0"/>
              <a:t> Brief green Status flash confirms! </a:t>
            </a:r>
          </a:p>
          <a:p>
            <a:pPr marL="0" indent="0">
              <a:lnSpc>
                <a:spcPct val="90000"/>
              </a:lnSpc>
              <a:buFontTx/>
              <a:buNone/>
              <a:defRPr/>
            </a:pPr>
            <a:r>
              <a:rPr lang="en-US" sz="2800" dirty="0" smtClean="0"/>
              <a:t>  (Blue light steady)</a:t>
            </a:r>
          </a:p>
          <a:p>
            <a:pPr marL="0" indent="0">
              <a:lnSpc>
                <a:spcPct val="90000"/>
              </a:lnSpc>
              <a:buFontTx/>
              <a:buNone/>
              <a:defRPr/>
            </a:pPr>
            <a:r>
              <a:rPr lang="en-US" sz="2800" dirty="0" smtClean="0">
                <a:solidFill>
                  <a:srgbClr val="600060"/>
                </a:solidFill>
              </a:rPr>
              <a:t>(You can do this only </a:t>
            </a:r>
            <a:r>
              <a:rPr lang="en-US" sz="2800" i="1" dirty="0" smtClean="0">
                <a:solidFill>
                  <a:srgbClr val="800080"/>
                </a:solidFill>
              </a:rPr>
              <a:t>while I</a:t>
            </a:r>
            <a:r>
              <a:rPr lang="ja-JP" altLang="en-US" sz="2800" i="1" dirty="0" smtClean="0">
                <a:solidFill>
                  <a:srgbClr val="800080"/>
                </a:solidFill>
              </a:rPr>
              <a:t>’</a:t>
            </a:r>
            <a:r>
              <a:rPr lang="en-US" sz="2800" i="1" dirty="0" smtClean="0">
                <a:solidFill>
                  <a:srgbClr val="800080"/>
                </a:solidFill>
              </a:rPr>
              <a:t>m collecting votes)</a:t>
            </a:r>
            <a:endParaRPr lang="en-US" sz="2800" dirty="0" smtClean="0">
              <a:solidFill>
                <a:srgbClr val="600060"/>
              </a:solidFill>
            </a:endParaRPr>
          </a:p>
          <a:p>
            <a:pPr marL="0" indent="0">
              <a:lnSpc>
                <a:spcPct val="90000"/>
              </a:lnSpc>
              <a:buFont typeface="Arial" charset="0"/>
              <a:buAutoNum type="arabicParenR"/>
              <a:defRPr/>
            </a:pPr>
            <a:endParaRPr lang="en-US" sz="1400" dirty="0" smtClean="0">
              <a:solidFill>
                <a:srgbClr val="60006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685800" y="228600"/>
            <a:ext cx="7772400" cy="1143000"/>
          </a:xfrm>
        </p:spPr>
        <p:txBody>
          <a:bodyPr/>
          <a:lstStyle/>
          <a:p>
            <a:pPr algn="l"/>
            <a:r>
              <a:rPr lang="en-US" sz="4000">
                <a:latin typeface="Arial" charset="0"/>
                <a:ea typeface="ヒラギノ角ゴ Pro W3" charset="0"/>
              </a:rPr>
              <a:t>Which of the following two fields has zero divergence?</a:t>
            </a:r>
            <a:endParaRPr lang="en-US">
              <a:latin typeface="Arial" charset="0"/>
              <a:ea typeface="ヒラギノ角ゴ Pro W3" charset="0"/>
            </a:endParaRP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l="34036" t="6274" r="38326" b="70509"/>
          <a:stretch>
            <a:fillRect/>
          </a:stretch>
        </p:blipFill>
        <p:spPr bwMode="auto">
          <a:xfrm rot="-5400000">
            <a:off x="5370512" y="954088"/>
            <a:ext cx="17557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45720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5" name="Rectangle 5"/>
          <p:cNvSpPr>
            <a:spLocks noChangeArrowheads="1"/>
          </p:cNvSpPr>
          <p:nvPr/>
        </p:nvSpPr>
        <p:spPr bwMode="auto">
          <a:xfrm>
            <a:off x="6858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086" name="Text Box 6"/>
          <p:cNvSpPr txBox="1">
            <a:spLocks noChangeArrowheads="1"/>
          </p:cNvSpPr>
          <p:nvPr/>
        </p:nvSpPr>
        <p:spPr bwMode="auto">
          <a:xfrm>
            <a:off x="2209800" y="13716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a:t>
            </a:r>
          </a:p>
        </p:txBody>
      </p:sp>
      <p:sp>
        <p:nvSpPr>
          <p:cNvPr id="46087" name="Text Box 7"/>
          <p:cNvSpPr txBox="1">
            <a:spLocks noChangeArrowheads="1"/>
          </p:cNvSpPr>
          <p:nvPr/>
        </p:nvSpPr>
        <p:spPr bwMode="auto">
          <a:xfrm>
            <a:off x="59436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II</a:t>
            </a:r>
          </a:p>
        </p:txBody>
      </p:sp>
      <p:sp>
        <p:nvSpPr>
          <p:cNvPr id="46088" name="Text Box 8"/>
          <p:cNvSpPr txBox="1">
            <a:spLocks noChangeArrowheads="1"/>
          </p:cNvSpPr>
          <p:nvPr/>
        </p:nvSpPr>
        <p:spPr bwMode="auto">
          <a:xfrm>
            <a:off x="228600" y="3946525"/>
            <a:ext cx="8686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smtClean="0"/>
              <a:t> Both do             B) Only I is zero</a:t>
            </a:r>
          </a:p>
          <a:p>
            <a:pPr>
              <a:buFont typeface="Arial" charset="0"/>
              <a:buNone/>
              <a:defRPr/>
            </a:pPr>
            <a:r>
              <a:rPr lang="en-US" sz="4000" smtClean="0"/>
              <a:t>C) Only II is zero   D) Neither is zero</a:t>
            </a:r>
          </a:p>
          <a:p>
            <a:pPr>
              <a:buFont typeface="Arial" charset="0"/>
              <a:buNone/>
              <a:defRPr/>
            </a:pPr>
            <a:r>
              <a:rPr lang="en-US" sz="4000" smtClean="0"/>
              <a:t>E) ??</a:t>
            </a:r>
            <a:endParaRPr lang="en-US" smtClean="0"/>
          </a:p>
        </p:txBody>
      </p:sp>
      <p:graphicFrame>
        <p:nvGraphicFramePr>
          <p:cNvPr id="36872" name="Object 9"/>
          <p:cNvGraphicFramePr>
            <a:graphicFrameLocks noChangeAspect="1"/>
          </p:cNvGraphicFramePr>
          <p:nvPr>
            <p:extLst>
              <p:ext uri="{D42A27DB-BD31-4B8C-83A1-F6EECF244321}">
                <p14:modId xmlns:p14="http://schemas.microsoft.com/office/powerpoint/2010/main" val="3821852204"/>
              </p:ext>
            </p:extLst>
          </p:nvPr>
        </p:nvGraphicFramePr>
        <p:xfrm>
          <a:off x="577914" y="1562101"/>
          <a:ext cx="3486086" cy="2135494"/>
        </p:xfrm>
        <a:graphic>
          <a:graphicData uri="http://schemas.openxmlformats.org/presentationml/2006/ole">
            <mc:AlternateContent xmlns:mc="http://schemas.openxmlformats.org/markup-compatibility/2006">
              <mc:Choice xmlns:v="urn:schemas-microsoft-com:vml" Requires="v">
                <p:oleObj spid="_x0000_s41992" name="Picture" r:id="rId5" imgW="5143500" imgH="3149600" progId="Word.Picture.8">
                  <p:embed/>
                </p:oleObj>
              </mc:Choice>
              <mc:Fallback>
                <p:oleObj name="Picture" r:id="rId5" imgW="5143500" imgH="3149600" progId="Word.Picture.8">
                  <p:embed/>
                  <p:pic>
                    <p:nvPicPr>
                      <p:cNvPr id="0" name=""/>
                      <p:cNvPicPr>
                        <a:picLocks noChangeAspect="1" noChangeArrowheads="1"/>
                      </p:cNvPicPr>
                      <p:nvPr/>
                    </p:nvPicPr>
                    <p:blipFill>
                      <a:blip r:embed="rId6"/>
                      <a:srcRect/>
                      <a:stretch>
                        <a:fillRect/>
                      </a:stretch>
                    </p:blipFill>
                    <p:spPr bwMode="auto">
                      <a:xfrm>
                        <a:off x="577914" y="1562101"/>
                        <a:ext cx="3486086" cy="2135494"/>
                      </a:xfrm>
                      <a:prstGeom prst="rect">
                        <a:avLst/>
                      </a:prstGeom>
                      <a:noFill/>
                      <a:ln>
                        <a:noFill/>
                      </a:ln>
                      <a:effectLst/>
                    </p:spPr>
                  </p:pic>
                </p:oleObj>
              </mc:Fallback>
            </mc:AlternateContent>
          </a:graphicData>
        </a:graphic>
      </p:graphicFrame>
      <p:sp>
        <p:nvSpPr>
          <p:cNvPr id="46090" name="Text Box 10"/>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1.4</a:t>
            </a:r>
          </a:p>
        </p:txBody>
      </p:sp>
    </p:spTree>
    <p:extLst>
      <p:ext uri="{BB962C8B-B14F-4D97-AF65-F5344CB8AC3E}">
        <p14:creationId xmlns:p14="http://schemas.microsoft.com/office/powerpoint/2010/main" val="3520956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pPr algn="l"/>
            <a:r>
              <a:rPr lang="en-US" sz="4000">
                <a:latin typeface="Arial" charset="0"/>
                <a:ea typeface="ヒラギノ角ゴ Pro W3" charset="0"/>
              </a:rPr>
              <a:t>What is the divergence of this vector field </a:t>
            </a:r>
            <a:r>
              <a:rPr lang="en-US" sz="4000" i="1">
                <a:latin typeface="Arial" charset="0"/>
                <a:ea typeface="ヒラギノ角ゴ Pro W3" charset="0"/>
              </a:rPr>
              <a:t>in the boxed region?</a:t>
            </a:r>
            <a:endParaRPr lang="en-US">
              <a:latin typeface="Arial" charset="0"/>
              <a:ea typeface="ヒラギノ角ゴ Pro W3" charset="0"/>
            </a:endParaRPr>
          </a:p>
        </p:txBody>
      </p:sp>
      <p:sp>
        <p:nvSpPr>
          <p:cNvPr id="33796" name="Rectangle 4"/>
          <p:cNvSpPr>
            <a:spLocks noChangeArrowheads="1"/>
          </p:cNvSpPr>
          <p:nvPr/>
        </p:nvSpPr>
        <p:spPr bwMode="auto">
          <a:xfrm>
            <a:off x="6858000" y="2006600"/>
            <a:ext cx="1320800" cy="1435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797" name="Text Box 5"/>
          <p:cNvSpPr txBox="1">
            <a:spLocks noChangeArrowheads="1"/>
          </p:cNvSpPr>
          <p:nvPr/>
        </p:nvSpPr>
        <p:spPr bwMode="auto">
          <a:xfrm>
            <a:off x="114300" y="2216150"/>
            <a:ext cx="4343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dirty="0" smtClean="0"/>
              <a:t> Zero</a:t>
            </a:r>
          </a:p>
          <a:p>
            <a:pPr>
              <a:buFont typeface="Arial" charset="0"/>
              <a:buAutoNum type="alphaUcParenR"/>
              <a:defRPr/>
            </a:pPr>
            <a:r>
              <a:rPr lang="en-US" sz="4000" dirty="0" smtClean="0"/>
              <a:t> Not zero</a:t>
            </a:r>
          </a:p>
          <a:p>
            <a:pPr>
              <a:buFont typeface="Arial" charset="0"/>
              <a:buAutoNum type="alphaUcParenR"/>
              <a:defRPr/>
            </a:pPr>
            <a:r>
              <a:rPr lang="en-US" sz="4000" dirty="0" smtClean="0"/>
              <a:t> Not  enough info</a:t>
            </a:r>
          </a:p>
        </p:txBody>
      </p:sp>
      <p:sp>
        <p:nvSpPr>
          <p:cNvPr id="33799" name="Text Box 7"/>
          <p:cNvSpPr txBox="1">
            <a:spLocks noChangeArrowheads="1"/>
          </p:cNvSpPr>
          <p:nvPr/>
        </p:nvSpPr>
        <p:spPr bwMode="auto">
          <a:xfrm>
            <a:off x="76200" y="90488"/>
            <a:ext cx="3587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a:t>1.5</a:t>
            </a:r>
          </a:p>
        </p:txBody>
      </p:sp>
      <p:grpSp>
        <p:nvGrpSpPr>
          <p:cNvPr id="2" name="Group 8"/>
          <p:cNvGrpSpPr>
            <a:grpSpLocks/>
          </p:cNvGrpSpPr>
          <p:nvPr/>
        </p:nvGrpSpPr>
        <p:grpSpPr bwMode="auto">
          <a:xfrm>
            <a:off x="4343400" y="1844675"/>
            <a:ext cx="3924300" cy="3946525"/>
            <a:chOff x="8301" y="7364"/>
            <a:chExt cx="6180" cy="6216"/>
          </a:xfrm>
        </p:grpSpPr>
        <p:sp>
          <p:nvSpPr>
            <p:cNvPr id="3" name="Line 9"/>
            <p:cNvSpPr>
              <a:spLocks noChangeShapeType="1"/>
            </p:cNvSpPr>
            <p:nvPr/>
          </p:nvSpPr>
          <p:spPr bwMode="auto">
            <a:xfrm flipV="1">
              <a:off x="11402" y="7364"/>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10"/>
            <p:cNvSpPr>
              <a:spLocks noChangeShapeType="1"/>
            </p:cNvSpPr>
            <p:nvPr/>
          </p:nvSpPr>
          <p:spPr bwMode="auto">
            <a:xfrm rot="14400000" flipV="1">
              <a:off x="998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11"/>
            <p:cNvSpPr>
              <a:spLocks noChangeShapeType="1"/>
            </p:cNvSpPr>
            <p:nvPr/>
          </p:nvSpPr>
          <p:spPr bwMode="auto">
            <a:xfrm rot="12600000" flipV="1">
              <a:off x="10581" y="105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2"/>
            <p:cNvSpPr>
              <a:spLocks noChangeShapeType="1"/>
            </p:cNvSpPr>
            <p:nvPr/>
          </p:nvSpPr>
          <p:spPr bwMode="auto">
            <a:xfrm rot="10800000" flipV="1">
              <a:off x="11421" y="107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3"/>
            <p:cNvSpPr>
              <a:spLocks noChangeShapeType="1"/>
            </p:cNvSpPr>
            <p:nvPr/>
          </p:nvSpPr>
          <p:spPr bwMode="auto">
            <a:xfrm rot="9000000" flipV="1">
              <a:off x="12261" y="104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4"/>
            <p:cNvSpPr>
              <a:spLocks noChangeShapeType="1"/>
            </p:cNvSpPr>
            <p:nvPr/>
          </p:nvSpPr>
          <p:spPr bwMode="auto">
            <a:xfrm rot="7200000" flipV="1">
              <a:off x="12841" y="99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5"/>
            <p:cNvSpPr>
              <a:spLocks noChangeShapeType="1"/>
            </p:cNvSpPr>
            <p:nvPr/>
          </p:nvSpPr>
          <p:spPr bwMode="auto">
            <a:xfrm rot="5400000" flipV="1">
              <a:off x="1306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6"/>
            <p:cNvSpPr>
              <a:spLocks noChangeShapeType="1"/>
            </p:cNvSpPr>
            <p:nvPr/>
          </p:nvSpPr>
          <p:spPr bwMode="auto">
            <a:xfrm rot="3600000" flipV="1">
              <a:off x="12841" y="82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7"/>
            <p:cNvSpPr>
              <a:spLocks noChangeShapeType="1"/>
            </p:cNvSpPr>
            <p:nvPr/>
          </p:nvSpPr>
          <p:spPr bwMode="auto">
            <a:xfrm rot="1800000" flipV="1">
              <a:off x="12261" y="758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8"/>
            <p:cNvSpPr>
              <a:spLocks noChangeShapeType="1"/>
            </p:cNvSpPr>
            <p:nvPr/>
          </p:nvSpPr>
          <p:spPr bwMode="auto">
            <a:xfrm rot="16200000" flipV="1">
              <a:off x="9721" y="904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9"/>
            <p:cNvSpPr>
              <a:spLocks noChangeShapeType="1"/>
            </p:cNvSpPr>
            <p:nvPr/>
          </p:nvSpPr>
          <p:spPr bwMode="auto">
            <a:xfrm rot="18000000" flipV="1">
              <a:off x="9941" y="822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0"/>
            <p:cNvSpPr>
              <a:spLocks noChangeShapeType="1"/>
            </p:cNvSpPr>
            <p:nvPr/>
          </p:nvSpPr>
          <p:spPr bwMode="auto">
            <a:xfrm rot="19800000" flipV="1">
              <a:off x="10541" y="7600"/>
              <a:ext cx="0" cy="28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6917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idx="4294967295"/>
          </p:nvPr>
        </p:nvSpPr>
        <p:spPr>
          <a:xfrm>
            <a:off x="685800" y="228600"/>
            <a:ext cx="7772400" cy="1143000"/>
          </a:xfrm>
        </p:spPr>
        <p:txBody>
          <a:bodyPr/>
          <a:lstStyle/>
          <a:p>
            <a:pPr algn="l"/>
            <a:r>
              <a:rPr lang="en-US" sz="4000">
                <a:latin typeface="Arial" charset="0"/>
                <a:ea typeface="ヒラギノ角ゴ Pro W3" charset="0"/>
              </a:rPr>
              <a:t>Which of the following two fields has zero curl?</a:t>
            </a:r>
            <a:endParaRPr lang="en-US">
              <a:latin typeface="Arial" charset="0"/>
              <a:ea typeface="ヒラギノ角ゴ Pro W3" charset="0"/>
            </a:endParaRPr>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l="34036" t="6274" r="38326" b="70509"/>
          <a:stretch>
            <a:fillRect/>
          </a:stretch>
        </p:blipFill>
        <p:spPr bwMode="auto">
          <a:xfrm rot="-5400000">
            <a:off x="5370512" y="954088"/>
            <a:ext cx="17557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1028"/>
          <p:cNvSpPr>
            <a:spLocks noChangeArrowheads="1"/>
          </p:cNvSpPr>
          <p:nvPr/>
        </p:nvSpPr>
        <p:spPr bwMode="auto">
          <a:xfrm>
            <a:off x="45720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7349" name="Rectangle 1029"/>
          <p:cNvSpPr>
            <a:spLocks noChangeArrowheads="1"/>
          </p:cNvSpPr>
          <p:nvPr/>
        </p:nvSpPr>
        <p:spPr bwMode="auto">
          <a:xfrm>
            <a:off x="6858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7350" name="Text Box 1030"/>
          <p:cNvSpPr txBox="1">
            <a:spLocks noChangeArrowheads="1"/>
          </p:cNvSpPr>
          <p:nvPr/>
        </p:nvSpPr>
        <p:spPr bwMode="auto">
          <a:xfrm>
            <a:off x="2209800" y="13716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a:t>
            </a:r>
          </a:p>
        </p:txBody>
      </p:sp>
      <p:sp>
        <p:nvSpPr>
          <p:cNvPr id="57351" name="Text Box 1031"/>
          <p:cNvSpPr txBox="1">
            <a:spLocks noChangeArrowheads="1"/>
          </p:cNvSpPr>
          <p:nvPr/>
        </p:nvSpPr>
        <p:spPr bwMode="auto">
          <a:xfrm>
            <a:off x="59436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II</a:t>
            </a:r>
          </a:p>
        </p:txBody>
      </p:sp>
      <p:sp>
        <p:nvSpPr>
          <p:cNvPr id="57352" name="Text Box 1032"/>
          <p:cNvSpPr txBox="1">
            <a:spLocks noChangeArrowheads="1"/>
          </p:cNvSpPr>
          <p:nvPr/>
        </p:nvSpPr>
        <p:spPr bwMode="auto">
          <a:xfrm>
            <a:off x="228600" y="3946525"/>
            <a:ext cx="8686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smtClean="0"/>
              <a:t> Both do             B) Only I is zero</a:t>
            </a:r>
          </a:p>
          <a:p>
            <a:pPr>
              <a:buFont typeface="Arial" charset="0"/>
              <a:buNone/>
              <a:defRPr/>
            </a:pPr>
            <a:r>
              <a:rPr lang="en-US" sz="4000" smtClean="0"/>
              <a:t>C) Only II is zero   D) Neither is zero</a:t>
            </a:r>
          </a:p>
          <a:p>
            <a:pPr>
              <a:buFont typeface="Arial" charset="0"/>
              <a:buNone/>
              <a:defRPr/>
            </a:pPr>
            <a:r>
              <a:rPr lang="en-US" sz="4000" smtClean="0"/>
              <a:t>E) ??</a:t>
            </a:r>
            <a:endParaRPr lang="en-US" smtClean="0"/>
          </a:p>
        </p:txBody>
      </p:sp>
      <p:graphicFrame>
        <p:nvGraphicFramePr>
          <p:cNvPr id="43016" name="Object 1033"/>
          <p:cNvGraphicFramePr>
            <a:graphicFrameLocks noChangeAspect="1"/>
          </p:cNvGraphicFramePr>
          <p:nvPr>
            <p:extLst>
              <p:ext uri="{D42A27DB-BD31-4B8C-83A1-F6EECF244321}">
                <p14:modId xmlns:p14="http://schemas.microsoft.com/office/powerpoint/2010/main" val="696922129"/>
              </p:ext>
            </p:extLst>
          </p:nvPr>
        </p:nvGraphicFramePr>
        <p:xfrm>
          <a:off x="764503" y="1676400"/>
          <a:ext cx="3235997" cy="1982295"/>
        </p:xfrm>
        <a:graphic>
          <a:graphicData uri="http://schemas.openxmlformats.org/presentationml/2006/ole">
            <mc:AlternateContent xmlns:mc="http://schemas.openxmlformats.org/markup-compatibility/2006">
              <mc:Choice xmlns:v="urn:schemas-microsoft-com:vml" Requires="v">
                <p:oleObj spid="_x0000_s43016" name="Picture" r:id="rId5" imgW="5143500" imgH="3149600" progId="Word.Picture.8">
                  <p:embed/>
                </p:oleObj>
              </mc:Choice>
              <mc:Fallback>
                <p:oleObj name="Picture" r:id="rId5" imgW="5143500" imgH="3149600" progId="Word.Picture.8">
                  <p:embed/>
                  <p:pic>
                    <p:nvPicPr>
                      <p:cNvPr id="0" name=""/>
                      <p:cNvPicPr>
                        <a:picLocks noChangeAspect="1" noChangeArrowheads="1"/>
                      </p:cNvPicPr>
                      <p:nvPr/>
                    </p:nvPicPr>
                    <p:blipFill>
                      <a:blip r:embed="rId6"/>
                      <a:srcRect/>
                      <a:stretch>
                        <a:fillRect/>
                      </a:stretch>
                    </p:blipFill>
                    <p:spPr bwMode="auto">
                      <a:xfrm>
                        <a:off x="764503" y="1676400"/>
                        <a:ext cx="3235997" cy="1982295"/>
                      </a:xfrm>
                      <a:prstGeom prst="rect">
                        <a:avLst/>
                      </a:prstGeom>
                      <a:noFill/>
                      <a:ln>
                        <a:noFill/>
                      </a:ln>
                      <a:effectLst/>
                    </p:spPr>
                  </p:pic>
                </p:oleObj>
              </mc:Fallback>
            </mc:AlternateContent>
          </a:graphicData>
        </a:graphic>
      </p:graphicFrame>
      <p:sp>
        <p:nvSpPr>
          <p:cNvPr id="57354" name="Text Box 1034"/>
          <p:cNvSpPr txBox="1">
            <a:spLocks noChangeArrowheads="1"/>
          </p:cNvSpPr>
          <p:nvPr/>
        </p:nvSpPr>
        <p:spPr bwMode="auto">
          <a:xfrm>
            <a:off x="76200" y="90488"/>
            <a:ext cx="63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1.7a</a:t>
            </a:r>
          </a:p>
        </p:txBody>
      </p:sp>
    </p:spTree>
    <p:extLst>
      <p:ext uri="{BB962C8B-B14F-4D97-AF65-F5344CB8AC3E}">
        <p14:creationId xmlns:p14="http://schemas.microsoft.com/office/powerpoint/2010/main" val="1894137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idx="4294967295"/>
          </p:nvPr>
        </p:nvSpPr>
        <p:spPr/>
        <p:txBody>
          <a:bodyPr/>
          <a:lstStyle/>
          <a:p>
            <a:pPr algn="l" eaLnBrk="1" hangingPunct="1"/>
            <a:r>
              <a:rPr lang="en-US" sz="3600">
                <a:latin typeface="Arial" charset="0"/>
                <a:ea typeface="ヒラギノ角ゴ Pro W3" charset="0"/>
                <a:cs typeface="ヒラギノ角ゴ Pro W3" charset="0"/>
              </a:rPr>
              <a:t>What is the curl of this vector field,  in the region shown below?</a:t>
            </a:r>
          </a:p>
        </p:txBody>
      </p:sp>
      <p:sp>
        <p:nvSpPr>
          <p:cNvPr id="33794" name="Rectangle 1027"/>
          <p:cNvSpPr>
            <a:spLocks noGrp="1" noChangeArrowheads="1"/>
          </p:cNvSpPr>
          <p:nvPr>
            <p:ph type="body" idx="4294967295"/>
          </p:nvPr>
        </p:nvSpPr>
        <p:spPr>
          <a:xfrm>
            <a:off x="685800" y="4038600"/>
            <a:ext cx="7772400" cy="1828800"/>
          </a:xfrm>
        </p:spPr>
        <p:txBody>
          <a:bodyPr/>
          <a:lstStyle/>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non-zero everywhere</a:t>
            </a:r>
          </a:p>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Non-zero at a limited set of points</a:t>
            </a:r>
          </a:p>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zero curl everywhere</a:t>
            </a:r>
          </a:p>
          <a:p>
            <a:pPr marL="609600" indent="-609600" eaLnBrk="1" hangingPunct="1">
              <a:lnSpc>
                <a:spcPct val="90000"/>
              </a:lnSpc>
              <a:buFontTx/>
              <a:buAutoNum type="alphaUcPeriod"/>
            </a:pPr>
            <a:r>
              <a:rPr lang="en-US" sz="2600">
                <a:latin typeface="Arial" charset="0"/>
                <a:ea typeface="ヒラギノ角ゴ Pro W3" charset="0"/>
                <a:cs typeface="ヒラギノ角ゴ Pro W3" charset="0"/>
              </a:rPr>
              <a:t>We need a formula to decide for sure </a:t>
            </a:r>
          </a:p>
        </p:txBody>
      </p:sp>
      <p:sp>
        <p:nvSpPr>
          <p:cNvPr id="29702" name="Text Box 6"/>
          <p:cNvSpPr txBox="1">
            <a:spLocks noChangeArrowheads="1"/>
          </p:cNvSpPr>
          <p:nvPr/>
        </p:nvSpPr>
        <p:spPr bwMode="auto">
          <a:xfrm>
            <a:off x="76200" y="90488"/>
            <a:ext cx="1158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1.7c</a:t>
            </a:r>
            <a:endParaRPr lang="en-US" sz="800"/>
          </a:p>
        </p:txBody>
      </p:sp>
      <p:graphicFrame>
        <p:nvGraphicFramePr>
          <p:cNvPr id="7" name="Object 0"/>
          <p:cNvGraphicFramePr>
            <a:graphicFrameLocks noChangeAspect="1"/>
          </p:cNvGraphicFramePr>
          <p:nvPr>
            <p:extLst>
              <p:ext uri="{D42A27DB-BD31-4B8C-83A1-F6EECF244321}">
                <p14:modId xmlns:p14="http://schemas.microsoft.com/office/powerpoint/2010/main" val="1531359777"/>
              </p:ext>
            </p:extLst>
          </p:nvPr>
        </p:nvGraphicFramePr>
        <p:xfrm>
          <a:off x="2811463" y="1901825"/>
          <a:ext cx="3263900" cy="1998663"/>
        </p:xfrm>
        <a:graphic>
          <a:graphicData uri="http://schemas.openxmlformats.org/presentationml/2006/ole">
            <mc:AlternateContent xmlns:mc="http://schemas.openxmlformats.org/markup-compatibility/2006">
              <mc:Choice xmlns:v="urn:schemas-microsoft-com:vml" Requires="v">
                <p:oleObj spid="_x0000_s45057" name="Picture" r:id="rId4" imgW="20571429" imgH="12596825" progId="Word.Picture.8">
                  <p:embed/>
                </p:oleObj>
              </mc:Choice>
              <mc:Fallback>
                <p:oleObj name="Picture" r:id="rId4" imgW="20571429" imgH="12596825"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463" y="1901825"/>
                        <a:ext cx="32639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1" name="Rectangle 5"/>
          <p:cNvSpPr>
            <a:spLocks noChangeArrowheads="1"/>
          </p:cNvSpPr>
          <p:nvPr/>
        </p:nvSpPr>
        <p:spPr bwMode="auto">
          <a:xfrm>
            <a:off x="2921000" y="1981200"/>
            <a:ext cx="3136900" cy="1905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8758337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p:cNvSpPr>
            <a:spLocks noGrp="1" noChangeArrowheads="1"/>
          </p:cNvSpPr>
          <p:nvPr>
            <p:ph type="title" idx="4294967295"/>
          </p:nvPr>
        </p:nvSpPr>
        <p:spPr>
          <a:xfrm>
            <a:off x="609600" y="292100"/>
            <a:ext cx="8458200" cy="1143000"/>
          </a:xfrm>
        </p:spPr>
        <p:txBody>
          <a:bodyPr/>
          <a:lstStyle/>
          <a:p>
            <a:pPr algn="l"/>
            <a:r>
              <a:rPr lang="en-US" sz="3600">
                <a:latin typeface="Arial" charset="0"/>
                <a:ea typeface="ヒラギノ角ゴ Pro W3" charset="0"/>
              </a:rPr>
              <a:t>Which of the following </a:t>
            </a:r>
            <a:r>
              <a:rPr lang="en-US" sz="3600" i="1">
                <a:latin typeface="Arial" charset="0"/>
                <a:ea typeface="ヒラギノ角ゴ Pro W3" charset="0"/>
              </a:rPr>
              <a:t>could</a:t>
            </a:r>
            <a:r>
              <a:rPr lang="en-US" sz="3600">
                <a:latin typeface="Arial" charset="0"/>
                <a:ea typeface="ヒラギノ角ゴ Pro W3" charset="0"/>
              </a:rPr>
              <a:t> be a static physical E field in a small region?</a:t>
            </a:r>
            <a:endParaRPr lang="en-US">
              <a:latin typeface="Arial" charset="0"/>
              <a:ea typeface="ヒラギノ角ゴ Pro W3" charset="0"/>
            </a:endParaRPr>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l="34036" t="6274" r="38326" b="70509"/>
          <a:stretch>
            <a:fillRect/>
          </a:stretch>
        </p:blipFill>
        <p:spPr bwMode="auto">
          <a:xfrm rot="-5400000">
            <a:off x="5370512" y="954088"/>
            <a:ext cx="17557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028"/>
          <p:cNvSpPr>
            <a:spLocks noChangeArrowheads="1"/>
          </p:cNvSpPr>
          <p:nvPr/>
        </p:nvSpPr>
        <p:spPr bwMode="auto">
          <a:xfrm>
            <a:off x="45720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9397" name="Rectangle 1029"/>
          <p:cNvSpPr>
            <a:spLocks noChangeArrowheads="1"/>
          </p:cNvSpPr>
          <p:nvPr/>
        </p:nvSpPr>
        <p:spPr bwMode="auto">
          <a:xfrm>
            <a:off x="685800" y="1752600"/>
            <a:ext cx="3352800" cy="175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9398" name="Text Box 1030"/>
          <p:cNvSpPr txBox="1">
            <a:spLocks noChangeArrowheads="1"/>
          </p:cNvSpPr>
          <p:nvPr/>
        </p:nvSpPr>
        <p:spPr bwMode="auto">
          <a:xfrm>
            <a:off x="2209800" y="13716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a:t>
            </a:r>
          </a:p>
        </p:txBody>
      </p:sp>
      <p:sp>
        <p:nvSpPr>
          <p:cNvPr id="59399" name="Text Box 1031"/>
          <p:cNvSpPr txBox="1">
            <a:spLocks noChangeArrowheads="1"/>
          </p:cNvSpPr>
          <p:nvPr/>
        </p:nvSpPr>
        <p:spPr bwMode="auto">
          <a:xfrm>
            <a:off x="59436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t>II</a:t>
            </a:r>
          </a:p>
        </p:txBody>
      </p:sp>
      <p:sp>
        <p:nvSpPr>
          <p:cNvPr id="59400" name="Text Box 1032"/>
          <p:cNvSpPr txBox="1">
            <a:spLocks noChangeArrowheads="1"/>
          </p:cNvSpPr>
          <p:nvPr/>
        </p:nvSpPr>
        <p:spPr bwMode="auto">
          <a:xfrm>
            <a:off x="228600" y="3946525"/>
            <a:ext cx="8686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defRPr/>
            </a:pPr>
            <a:r>
              <a:rPr lang="en-US" sz="4000" smtClean="0"/>
              <a:t> Both             B) Only I</a:t>
            </a:r>
          </a:p>
          <a:p>
            <a:pPr>
              <a:buFont typeface="Arial" charset="0"/>
              <a:buNone/>
              <a:defRPr/>
            </a:pPr>
            <a:r>
              <a:rPr lang="en-US" sz="4000" smtClean="0"/>
              <a:t>C) Only II          D) Neither</a:t>
            </a:r>
          </a:p>
          <a:p>
            <a:pPr>
              <a:buFont typeface="Arial" charset="0"/>
              <a:buNone/>
              <a:defRPr/>
            </a:pPr>
            <a:r>
              <a:rPr lang="en-US" sz="4000" smtClean="0"/>
              <a:t>E) ??</a:t>
            </a:r>
            <a:endParaRPr lang="en-US" smtClean="0"/>
          </a:p>
        </p:txBody>
      </p:sp>
      <p:graphicFrame>
        <p:nvGraphicFramePr>
          <p:cNvPr id="45064" name="Object 1033"/>
          <p:cNvGraphicFramePr>
            <a:graphicFrameLocks noChangeAspect="1"/>
          </p:cNvGraphicFramePr>
          <p:nvPr>
            <p:extLst>
              <p:ext uri="{D42A27DB-BD31-4B8C-83A1-F6EECF244321}">
                <p14:modId xmlns:p14="http://schemas.microsoft.com/office/powerpoint/2010/main" val="1503116087"/>
              </p:ext>
            </p:extLst>
          </p:nvPr>
        </p:nvGraphicFramePr>
        <p:xfrm>
          <a:off x="763200" y="1651001"/>
          <a:ext cx="3148400" cy="1928636"/>
        </p:xfrm>
        <a:graphic>
          <a:graphicData uri="http://schemas.openxmlformats.org/presentationml/2006/ole">
            <mc:AlternateContent xmlns:mc="http://schemas.openxmlformats.org/markup-compatibility/2006">
              <mc:Choice xmlns:v="urn:schemas-microsoft-com:vml" Requires="v">
                <p:oleObj spid="_x0000_s44040" name="Picture" r:id="rId5" imgW="5143500" imgH="3149600" progId="Word.Picture.8">
                  <p:embed/>
                </p:oleObj>
              </mc:Choice>
              <mc:Fallback>
                <p:oleObj name="Picture" r:id="rId5" imgW="5143500" imgH="3149600" progId="Word.Picture.8">
                  <p:embed/>
                  <p:pic>
                    <p:nvPicPr>
                      <p:cNvPr id="0" name=""/>
                      <p:cNvPicPr>
                        <a:picLocks noChangeAspect="1" noChangeArrowheads="1"/>
                      </p:cNvPicPr>
                      <p:nvPr/>
                    </p:nvPicPr>
                    <p:blipFill>
                      <a:blip r:embed="rId6"/>
                      <a:srcRect/>
                      <a:stretch>
                        <a:fillRect/>
                      </a:stretch>
                    </p:blipFill>
                    <p:spPr bwMode="auto">
                      <a:xfrm>
                        <a:off x="763200" y="1651001"/>
                        <a:ext cx="3148400" cy="1928636"/>
                      </a:xfrm>
                      <a:prstGeom prst="rect">
                        <a:avLst/>
                      </a:prstGeom>
                      <a:noFill/>
                      <a:ln>
                        <a:noFill/>
                      </a:ln>
                      <a:effectLst/>
                    </p:spPr>
                  </p:pic>
                </p:oleObj>
              </mc:Fallback>
            </mc:AlternateContent>
          </a:graphicData>
        </a:graphic>
      </p:graphicFrame>
      <p:sp>
        <p:nvSpPr>
          <p:cNvPr id="59402" name="Text Box 1034"/>
          <p:cNvSpPr txBox="1">
            <a:spLocks noChangeArrowheads="1"/>
          </p:cNvSpPr>
          <p:nvPr/>
        </p:nvSpPr>
        <p:spPr bwMode="auto">
          <a:xfrm>
            <a:off x="76200" y="90488"/>
            <a:ext cx="63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1.7b</a:t>
            </a:r>
          </a:p>
        </p:txBody>
      </p:sp>
    </p:spTree>
    <p:extLst>
      <p:ext uri="{BB962C8B-B14F-4D97-AF65-F5344CB8AC3E}">
        <p14:creationId xmlns:p14="http://schemas.microsoft.com/office/powerpoint/2010/main" val="4164861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p:cNvSpPr>
            <a:spLocks noGrp="1" noChangeArrowheads="1"/>
          </p:cNvSpPr>
          <p:nvPr>
            <p:ph type="title" idx="4294967295"/>
          </p:nvPr>
        </p:nvSpPr>
        <p:spPr>
          <a:xfrm>
            <a:off x="685800" y="304800"/>
            <a:ext cx="7772400" cy="1143000"/>
          </a:xfrm>
        </p:spPr>
        <p:txBody>
          <a:bodyPr/>
          <a:lstStyle/>
          <a:p>
            <a:pPr algn="l"/>
            <a:r>
              <a:rPr lang="en-US" sz="3600">
                <a:latin typeface="Arial" charset="0"/>
                <a:ea typeface="ヒラギノ角ゴ Pro W3" charset="0"/>
              </a:rPr>
              <a:t>What is the curl of this vector field,  in the region shown below?</a:t>
            </a:r>
          </a:p>
        </p:txBody>
      </p:sp>
      <p:grpSp>
        <p:nvGrpSpPr>
          <p:cNvPr id="49154" name="Group 8"/>
          <p:cNvGrpSpPr>
            <a:grpSpLocks/>
          </p:cNvGrpSpPr>
          <p:nvPr/>
        </p:nvGrpSpPr>
        <p:grpSpPr bwMode="auto">
          <a:xfrm>
            <a:off x="1752600" y="1752600"/>
            <a:ext cx="5181600" cy="2209800"/>
            <a:chOff x="1104" y="1104"/>
            <a:chExt cx="2772" cy="1200"/>
          </a:xfrm>
        </p:grpSpPr>
        <p:pic>
          <p:nvPicPr>
            <p:cNvPr id="49157" name="Picture 6"/>
            <p:cNvPicPr>
              <a:picLocks noChangeAspect="1" noChangeArrowheads="1"/>
            </p:cNvPicPr>
            <p:nvPr/>
          </p:nvPicPr>
          <p:blipFill>
            <a:blip r:embed="rId3">
              <a:extLst>
                <a:ext uri="{28A0092B-C50C-407E-A947-70E740481C1C}">
                  <a14:useLocalDpi xmlns:a14="http://schemas.microsoft.com/office/drawing/2010/main" val="0"/>
                </a:ext>
              </a:extLst>
            </a:blip>
            <a:srcRect b="2040"/>
            <a:stretch>
              <a:fillRect/>
            </a:stretch>
          </p:blipFill>
          <p:spPr bwMode="auto">
            <a:xfrm>
              <a:off x="1104" y="1104"/>
              <a:ext cx="2772" cy="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Rectangle 7"/>
            <p:cNvSpPr>
              <a:spLocks noChangeArrowheads="1"/>
            </p:cNvSpPr>
            <p:nvPr/>
          </p:nvSpPr>
          <p:spPr bwMode="auto">
            <a:xfrm>
              <a:off x="1104" y="1104"/>
              <a:ext cx="2400" cy="1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49155" name="Rectangle 1027"/>
          <p:cNvSpPr>
            <a:spLocks noChangeArrowheads="1"/>
          </p:cNvSpPr>
          <p:nvPr/>
        </p:nvSpPr>
        <p:spPr bwMode="auto">
          <a:xfrm>
            <a:off x="533400" y="4419600"/>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Tx/>
              <a:buAutoNum type="alphaUcPeriod"/>
            </a:pPr>
            <a:r>
              <a:rPr lang="en-US" sz="3200"/>
              <a:t>non-zero everywhere</a:t>
            </a:r>
          </a:p>
          <a:p>
            <a:pPr marL="609600" indent="-609600">
              <a:lnSpc>
                <a:spcPct val="90000"/>
              </a:lnSpc>
              <a:spcBef>
                <a:spcPct val="20000"/>
              </a:spcBef>
              <a:buFontTx/>
              <a:buAutoNum type="alphaUcPeriod"/>
            </a:pPr>
            <a:r>
              <a:rPr lang="en-US" sz="3200"/>
              <a:t>Non-zero at a limited set of points</a:t>
            </a:r>
          </a:p>
          <a:p>
            <a:pPr marL="609600" indent="-609600">
              <a:lnSpc>
                <a:spcPct val="90000"/>
              </a:lnSpc>
              <a:spcBef>
                <a:spcPct val="20000"/>
              </a:spcBef>
              <a:buFontTx/>
              <a:buAutoNum type="alphaUcPeriod"/>
            </a:pPr>
            <a:r>
              <a:rPr lang="en-US" sz="3200"/>
              <a:t>zero curl everywhere shown</a:t>
            </a:r>
          </a:p>
          <a:p>
            <a:pPr marL="609600" indent="-609600">
              <a:lnSpc>
                <a:spcPct val="90000"/>
              </a:lnSpc>
              <a:spcBef>
                <a:spcPct val="20000"/>
              </a:spcBef>
              <a:buFontTx/>
              <a:buAutoNum type="alphaUcPeriod"/>
            </a:pPr>
            <a:r>
              <a:rPr lang="en-US" sz="3200"/>
              <a:t>We need a formula to decide for sure</a:t>
            </a:r>
            <a:r>
              <a:rPr lang="en-US" sz="2800"/>
              <a:t> </a:t>
            </a:r>
          </a:p>
        </p:txBody>
      </p:sp>
      <p:sp>
        <p:nvSpPr>
          <p:cNvPr id="31754" name="Text Box 10"/>
          <p:cNvSpPr txBox="1">
            <a:spLocks noChangeArrowheads="1"/>
          </p:cNvSpPr>
          <p:nvPr/>
        </p:nvSpPr>
        <p:spPr bwMode="auto">
          <a:xfrm>
            <a:off x="76200" y="90488"/>
            <a:ext cx="739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t>1.8</a:t>
            </a:r>
          </a:p>
        </p:txBody>
      </p:sp>
    </p:spTree>
    <p:extLst>
      <p:ext uri="{BB962C8B-B14F-4D97-AF65-F5344CB8AC3E}">
        <p14:creationId xmlns:p14="http://schemas.microsoft.com/office/powerpoint/2010/main" val="32840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61950" y="131763"/>
            <a:ext cx="8229600" cy="227012"/>
          </a:xfrm>
        </p:spPr>
        <p:txBody>
          <a:bodyPr/>
          <a:lstStyle/>
          <a:p>
            <a:pPr eaLnBrk="1" hangingPunct="1"/>
            <a:r>
              <a:rPr lang="en-US" sz="800">
                <a:solidFill>
                  <a:schemeClr val="bg1"/>
                </a:solidFill>
                <a:latin typeface="Arial" charset="0"/>
                <a:ea typeface="ヒラギノ角ゴ Pro W3" charset="0"/>
                <a:cs typeface="ヒラギノ角ゴ Pro W3" charset="0"/>
              </a:rPr>
              <a:t>Preclass0</a:t>
            </a:r>
            <a:endParaRPr lang="en-US">
              <a:latin typeface="Arial" charset="0"/>
              <a:ea typeface="ヒラギノ角ゴ Pro W3" charset="0"/>
              <a:cs typeface="ヒラギノ角ゴ Pro W3" charset="0"/>
            </a:endParaRPr>
          </a:p>
        </p:txBody>
      </p:sp>
      <p:sp>
        <p:nvSpPr>
          <p:cNvPr id="96259" name="Rectangle 3"/>
          <p:cNvSpPr>
            <a:spLocks noChangeArrowheads="1"/>
          </p:cNvSpPr>
          <p:nvPr/>
        </p:nvSpPr>
        <p:spPr bwMode="auto">
          <a:xfrm>
            <a:off x="228600" y="2209800"/>
            <a:ext cx="3581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marL="342900" indent="-342900" eaLnBrk="1" hangingPunct="1">
              <a:lnSpc>
                <a:spcPct val="90000"/>
              </a:lnSpc>
              <a:spcBef>
                <a:spcPct val="20000"/>
              </a:spcBef>
              <a:buFont typeface="Arial" charset="0"/>
              <a:buNone/>
              <a:defRPr/>
            </a:pPr>
            <a:r>
              <a:rPr lang="en-US" sz="3600"/>
              <a:t>A)  Yes</a:t>
            </a:r>
          </a:p>
          <a:p>
            <a:pPr marL="342900" indent="-342900" eaLnBrk="1" hangingPunct="1">
              <a:lnSpc>
                <a:spcPct val="90000"/>
              </a:lnSpc>
              <a:spcBef>
                <a:spcPct val="20000"/>
              </a:spcBef>
              <a:buFont typeface="Arial" charset="0"/>
              <a:buNone/>
              <a:defRPr/>
            </a:pPr>
            <a:r>
              <a:rPr lang="en-US" sz="3600"/>
              <a:t>B)  Not yet</a:t>
            </a:r>
            <a:endParaRPr lang="en-US" sz="2000"/>
          </a:p>
          <a:p>
            <a:pPr marL="342900" indent="-342900" eaLnBrk="1" hangingPunct="1">
              <a:lnSpc>
                <a:spcPct val="90000"/>
              </a:lnSpc>
              <a:spcBef>
                <a:spcPct val="20000"/>
              </a:spcBef>
              <a:buFont typeface="Arial" charset="0"/>
              <a:buAutoNum type="alphaUcParenR"/>
              <a:defRPr/>
            </a:pPr>
            <a:endParaRPr lang="en-US" sz="2000"/>
          </a:p>
          <a:p>
            <a:pPr marL="342900" indent="-342900" eaLnBrk="1" hangingPunct="1">
              <a:defRPr/>
            </a:pPr>
            <a:endParaRPr lang="en-US" sz="2000"/>
          </a:p>
        </p:txBody>
      </p:sp>
      <p:sp>
        <p:nvSpPr>
          <p:cNvPr id="96260" name="Rectangle 4"/>
          <p:cNvSpPr>
            <a:spLocks noChangeArrowheads="1"/>
          </p:cNvSpPr>
          <p:nvPr/>
        </p:nvSpPr>
        <p:spPr bwMode="auto">
          <a:xfrm>
            <a:off x="381000" y="700088"/>
            <a:ext cx="845820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3600" dirty="0">
                <a:solidFill>
                  <a:srgbClr val="800080"/>
                </a:solidFill>
              </a:rPr>
              <a:t>Have you looked at the 3310 course web page yet?</a:t>
            </a:r>
            <a:endParaRPr lang="en-US" sz="1000" dirty="0">
              <a:solidFill>
                <a:schemeClr val="tx2"/>
              </a:solidFill>
            </a:endParaRPr>
          </a:p>
        </p:txBody>
      </p:sp>
      <p:sp>
        <p:nvSpPr>
          <p:cNvPr id="5" name="Rectangle 4"/>
          <p:cNvSpPr>
            <a:spLocks noChangeArrowheads="1"/>
          </p:cNvSpPr>
          <p:nvPr/>
        </p:nvSpPr>
        <p:spPr bwMode="auto">
          <a:xfrm>
            <a:off x="271463" y="4251325"/>
            <a:ext cx="84582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3600" dirty="0" err="1">
                <a:solidFill>
                  <a:srgbClr val="800080"/>
                </a:solidFill>
              </a:rPr>
              <a:t>www.colorado.edu</a:t>
            </a:r>
            <a:r>
              <a:rPr lang="en-US" sz="3600" dirty="0">
                <a:solidFill>
                  <a:srgbClr val="800080"/>
                </a:solidFill>
              </a:rPr>
              <a:t>/physics/phys3310</a:t>
            </a:r>
            <a:endParaRPr lang="en-US" sz="100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61950" y="131763"/>
            <a:ext cx="8229600" cy="227012"/>
          </a:xfrm>
        </p:spPr>
        <p:txBody>
          <a:bodyPr/>
          <a:lstStyle/>
          <a:p>
            <a:pPr eaLnBrk="1" hangingPunct="1"/>
            <a:r>
              <a:rPr lang="en-US" sz="800">
                <a:solidFill>
                  <a:schemeClr val="bg1"/>
                </a:solidFill>
                <a:latin typeface="Arial" charset="0"/>
                <a:ea typeface="ヒラギノ角ゴ Pro W3" charset="0"/>
                <a:cs typeface="ヒラギノ角ゴ Pro W3" charset="0"/>
              </a:rPr>
              <a:t>Preclass0</a:t>
            </a:r>
            <a:endParaRPr lang="en-US">
              <a:latin typeface="Arial" charset="0"/>
              <a:ea typeface="ヒラギノ角ゴ Pro W3" charset="0"/>
              <a:cs typeface="ヒラギノ角ゴ Pro W3" charset="0"/>
            </a:endParaRPr>
          </a:p>
        </p:txBody>
      </p:sp>
      <p:sp>
        <p:nvSpPr>
          <p:cNvPr id="96259" name="Rectangle 3"/>
          <p:cNvSpPr>
            <a:spLocks noChangeArrowheads="1"/>
          </p:cNvSpPr>
          <p:nvPr/>
        </p:nvSpPr>
        <p:spPr bwMode="auto">
          <a:xfrm>
            <a:off x="0" y="2627313"/>
            <a:ext cx="87757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marL="742950" indent="-742950" eaLnBrk="1" hangingPunct="1">
              <a:lnSpc>
                <a:spcPct val="90000"/>
              </a:lnSpc>
              <a:spcBef>
                <a:spcPct val="20000"/>
              </a:spcBef>
              <a:buFont typeface="Arial" charset="0"/>
              <a:buAutoNum type="alphaUcParenR"/>
              <a:defRPr/>
            </a:pPr>
            <a:r>
              <a:rPr lang="en-US" sz="3600" dirty="0"/>
              <a:t>Yes, one or both is ok</a:t>
            </a:r>
          </a:p>
          <a:p>
            <a:pPr marL="742950" indent="-742950" eaLnBrk="1" hangingPunct="1">
              <a:lnSpc>
                <a:spcPct val="90000"/>
              </a:lnSpc>
              <a:spcBef>
                <a:spcPct val="20000"/>
              </a:spcBef>
              <a:buFont typeface="Arial" charset="0"/>
              <a:buAutoNum type="alphaUcParenR"/>
              <a:defRPr/>
            </a:pPr>
            <a:r>
              <a:rPr lang="en-US" sz="3600" dirty="0"/>
              <a:t>Yes, but </a:t>
            </a:r>
            <a:r>
              <a:rPr lang="en-US" sz="3600" i="1" dirty="0"/>
              <a:t>only</a:t>
            </a:r>
            <a:r>
              <a:rPr lang="en-US" sz="3600" dirty="0"/>
              <a:t> if the “+” extends past 5</a:t>
            </a:r>
          </a:p>
          <a:p>
            <a:pPr eaLnBrk="1" hangingPunct="1">
              <a:lnSpc>
                <a:spcPct val="90000"/>
              </a:lnSpc>
              <a:spcBef>
                <a:spcPct val="20000"/>
              </a:spcBef>
              <a:defRPr/>
            </a:pPr>
            <a:r>
              <a:rPr lang="en-US" sz="3600" dirty="0"/>
              <a:t>C) No, I really want a different day/time</a:t>
            </a:r>
          </a:p>
          <a:p>
            <a:pPr eaLnBrk="1" hangingPunct="1">
              <a:lnSpc>
                <a:spcPct val="90000"/>
              </a:lnSpc>
              <a:spcBef>
                <a:spcPct val="20000"/>
              </a:spcBef>
              <a:defRPr/>
            </a:pPr>
            <a:r>
              <a:rPr lang="en-US" sz="3600" dirty="0"/>
              <a:t>D) No, but I’m unlikely to attend so it’s ok with me as it is…  </a:t>
            </a:r>
            <a:endParaRPr lang="en-US" sz="2000" dirty="0"/>
          </a:p>
          <a:p>
            <a:pPr marL="342900" indent="-342900" eaLnBrk="1" hangingPunct="1">
              <a:lnSpc>
                <a:spcPct val="90000"/>
              </a:lnSpc>
              <a:spcBef>
                <a:spcPct val="20000"/>
              </a:spcBef>
              <a:buFont typeface="Arial" charset="0"/>
              <a:buAutoNum type="alphaUcParenR"/>
              <a:defRPr/>
            </a:pPr>
            <a:endParaRPr lang="en-US" sz="2000" dirty="0"/>
          </a:p>
          <a:p>
            <a:pPr marL="342900" indent="-342900" eaLnBrk="1" hangingPunct="1">
              <a:defRPr/>
            </a:pPr>
            <a:endParaRPr lang="en-US" sz="2000" dirty="0"/>
          </a:p>
        </p:txBody>
      </p:sp>
      <p:sp>
        <p:nvSpPr>
          <p:cNvPr id="96260" name="Rectangle 4"/>
          <p:cNvSpPr>
            <a:spLocks noChangeArrowheads="1"/>
          </p:cNvSpPr>
          <p:nvPr/>
        </p:nvSpPr>
        <p:spPr bwMode="auto">
          <a:xfrm>
            <a:off x="0" y="65088"/>
            <a:ext cx="8824913"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3600" dirty="0">
                <a:solidFill>
                  <a:srgbClr val="800080"/>
                </a:solidFill>
              </a:rPr>
              <a:t>Do office hours (homework help sessions)  Mon and Tues, 4-5+ PM</a:t>
            </a:r>
          </a:p>
          <a:p>
            <a:pPr eaLnBrk="1" hangingPunct="1">
              <a:defRPr/>
            </a:pPr>
            <a:r>
              <a:rPr lang="en-US" sz="3600" dirty="0">
                <a:solidFill>
                  <a:srgbClr val="800080"/>
                </a:solidFill>
              </a:rPr>
              <a:t>work for you? </a:t>
            </a:r>
          </a:p>
          <a:p>
            <a:pPr eaLnBrk="1" hangingPunct="1">
              <a:defRPr/>
            </a:pPr>
            <a:r>
              <a:rPr lang="en-US" sz="3600" dirty="0">
                <a:solidFill>
                  <a:srgbClr val="800080"/>
                </a:solidFill>
              </a:rPr>
              <a:t>(HW is due Wed at the start of class) </a:t>
            </a:r>
            <a:endParaRPr lang="en-US" sz="100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z="3000">
                <a:latin typeface="Arial" charset="0"/>
                <a:ea typeface="ヒラギノ角ゴ Pro W3" charset="0"/>
                <a:cs typeface="ヒラギノ角ゴ Pro W3" charset="0"/>
              </a:rPr>
              <a:t>Help/ HW study sessions</a:t>
            </a:r>
          </a:p>
        </p:txBody>
      </p:sp>
      <p:sp>
        <p:nvSpPr>
          <p:cNvPr id="21506" name="Content Placeholder 2"/>
          <p:cNvSpPr>
            <a:spLocks noGrp="1"/>
          </p:cNvSpPr>
          <p:nvPr>
            <p:ph idx="4294967295"/>
          </p:nvPr>
        </p:nvSpPr>
        <p:spPr>
          <a:xfrm>
            <a:off x="955675" y="2044700"/>
            <a:ext cx="5029200" cy="3505200"/>
          </a:xfrm>
        </p:spPr>
        <p:txBody>
          <a:bodyPr/>
          <a:lstStyle/>
          <a:p>
            <a:pPr eaLnBrk="1" hangingPunct="1">
              <a:buFontTx/>
              <a:buNone/>
            </a:pPr>
            <a:r>
              <a:rPr lang="en-US" sz="2600" b="1" u="sng">
                <a:latin typeface="Arial" charset="0"/>
                <a:ea typeface="ヒラギノ角ゴ Pro W3" charset="0"/>
                <a:cs typeface="ヒラギノ角ゴ Pro W3" charset="0"/>
              </a:rPr>
              <a:t>Monday:</a:t>
            </a:r>
          </a:p>
          <a:p>
            <a:pPr eaLnBrk="1" hangingPunct="1">
              <a:buFontTx/>
              <a:buNone/>
            </a:pPr>
            <a:endParaRPr lang="en-US" sz="2600">
              <a:latin typeface="Arial" charset="0"/>
              <a:ea typeface="ヒラギノ角ゴ Pro W3" charset="0"/>
              <a:cs typeface="ヒラギノ角ゴ Pro W3" charset="0"/>
            </a:endParaRPr>
          </a:p>
          <a:p>
            <a:pPr eaLnBrk="1" hangingPunct="1">
              <a:buFontTx/>
              <a:buAutoNum type="alphaUcParenR"/>
            </a:pPr>
            <a:r>
              <a:rPr lang="en-US" sz="2600">
                <a:latin typeface="Arial" charset="0"/>
                <a:ea typeface="ヒラギノ角ゴ Pro W3" charset="0"/>
                <a:cs typeface="ヒラギノ角ゴ Pro W3" charset="0"/>
              </a:rPr>
              <a:t> 3-4 </a:t>
            </a:r>
          </a:p>
          <a:p>
            <a:pPr eaLnBrk="1" hangingPunct="1">
              <a:buFontTx/>
              <a:buAutoNum type="alphaUcParenR"/>
            </a:pPr>
            <a:r>
              <a:rPr lang="en-US" sz="2600">
                <a:latin typeface="Arial" charset="0"/>
                <a:ea typeface="ヒラギノ角ゴ Pro W3" charset="0"/>
                <a:cs typeface="ヒラギノ角ゴ Pro W3" charset="0"/>
              </a:rPr>
              <a:t> 4-5</a:t>
            </a:r>
          </a:p>
          <a:p>
            <a:pPr eaLnBrk="1" hangingPunct="1">
              <a:buFontTx/>
              <a:buAutoNum type="alphaUcParenR"/>
            </a:pPr>
            <a:r>
              <a:rPr lang="en-US" sz="2600">
                <a:latin typeface="Arial" charset="0"/>
                <a:ea typeface="ヒラギノ角ゴ Pro W3" charset="0"/>
                <a:cs typeface="ヒラギノ角ゴ Pro W3" charset="0"/>
              </a:rPr>
              <a:t> 5-6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sz="3000">
                <a:latin typeface="Arial" charset="0"/>
                <a:ea typeface="ヒラギノ角ゴ Pro W3" charset="0"/>
                <a:cs typeface="ヒラギノ角ゴ Pro W3" charset="0"/>
              </a:rPr>
              <a:t>Help/ HW study sessions</a:t>
            </a:r>
          </a:p>
        </p:txBody>
      </p:sp>
      <p:sp>
        <p:nvSpPr>
          <p:cNvPr id="23554" name="Content Placeholder 2"/>
          <p:cNvSpPr>
            <a:spLocks noGrp="1"/>
          </p:cNvSpPr>
          <p:nvPr>
            <p:ph idx="4294967295"/>
          </p:nvPr>
        </p:nvSpPr>
        <p:spPr>
          <a:xfrm>
            <a:off x="955675" y="2044700"/>
            <a:ext cx="5029200" cy="3505200"/>
          </a:xfrm>
        </p:spPr>
        <p:txBody>
          <a:bodyPr/>
          <a:lstStyle/>
          <a:p>
            <a:pPr eaLnBrk="1" hangingPunct="1">
              <a:buFontTx/>
              <a:buNone/>
            </a:pPr>
            <a:r>
              <a:rPr lang="en-US" sz="2600" b="1" u="sng">
                <a:latin typeface="Arial" charset="0"/>
                <a:ea typeface="ヒラギノ角ゴ Pro W3" charset="0"/>
                <a:cs typeface="ヒラギノ角ゴ Pro W3" charset="0"/>
              </a:rPr>
              <a:t>Tuesday:</a:t>
            </a:r>
          </a:p>
          <a:p>
            <a:pPr eaLnBrk="1" hangingPunct="1">
              <a:buFontTx/>
              <a:buNone/>
            </a:pPr>
            <a:endParaRPr lang="en-US" sz="2600">
              <a:latin typeface="Arial" charset="0"/>
              <a:ea typeface="ヒラギノ角ゴ Pro W3" charset="0"/>
              <a:cs typeface="ヒラギノ角ゴ Pro W3" charset="0"/>
            </a:endParaRPr>
          </a:p>
          <a:p>
            <a:pPr eaLnBrk="1" hangingPunct="1">
              <a:buFontTx/>
              <a:buAutoNum type="alphaUcParenR"/>
            </a:pPr>
            <a:r>
              <a:rPr lang="en-US" sz="2600">
                <a:latin typeface="Arial" charset="0"/>
                <a:ea typeface="ヒラギノ角ゴ Pro W3" charset="0"/>
                <a:cs typeface="ヒラギノ角ゴ Pro W3" charset="0"/>
              </a:rPr>
              <a:t> 3-4 </a:t>
            </a:r>
          </a:p>
          <a:p>
            <a:pPr eaLnBrk="1" hangingPunct="1">
              <a:buFontTx/>
              <a:buAutoNum type="alphaUcParenR"/>
            </a:pPr>
            <a:r>
              <a:rPr lang="en-US" sz="2600">
                <a:latin typeface="Arial" charset="0"/>
                <a:ea typeface="ヒラギノ角ゴ Pro W3" charset="0"/>
                <a:cs typeface="ヒラギノ角ゴ Pro W3" charset="0"/>
              </a:rPr>
              <a:t> 4-5</a:t>
            </a:r>
          </a:p>
          <a:p>
            <a:pPr eaLnBrk="1" hangingPunct="1">
              <a:buFontTx/>
              <a:buAutoNum type="alphaUcParenR"/>
            </a:pPr>
            <a:r>
              <a:rPr lang="en-US" sz="2600">
                <a:latin typeface="Arial" charset="0"/>
                <a:ea typeface="ヒラギノ角ゴ Pro W3" charset="0"/>
                <a:cs typeface="ヒラギノ角ゴ Pro W3" charset="0"/>
              </a:rPr>
              <a:t> 5-6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2620962"/>
          </a:xfrm>
        </p:spPr>
        <p:txBody>
          <a:bodyPr/>
          <a:lstStyle/>
          <a:p>
            <a:pPr algn="l" eaLnBrk="1" hangingPunct="1"/>
            <a:r>
              <a:rPr lang="en-US" sz="4000">
                <a:latin typeface="Arial" charset="0"/>
                <a:ea typeface="ヒラギノ角ゴ Pro W3" charset="0"/>
                <a:cs typeface="ヒラギノ角ゴ Pro W3" charset="0"/>
              </a:rPr>
              <a:t>Thinking of what you want to get out of your college education </a:t>
            </a:r>
            <a:r>
              <a:rPr lang="en-US" sz="4000" i="1">
                <a:latin typeface="Arial" charset="0"/>
                <a:ea typeface="ヒラギノ角ゴ Pro W3" charset="0"/>
                <a:cs typeface="ヒラギノ角ゴ Pro W3" charset="0"/>
              </a:rPr>
              <a:t>and</a:t>
            </a:r>
            <a:r>
              <a:rPr lang="en-US" sz="4000">
                <a:latin typeface="Arial" charset="0"/>
                <a:ea typeface="ヒラギノ角ゴ Pro W3" charset="0"/>
                <a:cs typeface="ヒラギノ角ゴ Pro W3" charset="0"/>
              </a:rPr>
              <a:t> this course, </a:t>
            </a:r>
            <a:r>
              <a:rPr lang="en-US" sz="4000">
                <a:solidFill>
                  <a:srgbClr val="800080"/>
                </a:solidFill>
                <a:latin typeface="Arial" charset="0"/>
                <a:ea typeface="ヒラギノ角ゴ Pro W3" charset="0"/>
                <a:cs typeface="ヒラギノ角ゴ Pro W3" charset="0"/>
              </a:rPr>
              <a:t>which of the following is </a:t>
            </a:r>
            <a:r>
              <a:rPr lang="en-US" sz="4000" i="1">
                <a:solidFill>
                  <a:srgbClr val="800080"/>
                </a:solidFill>
                <a:latin typeface="Arial" charset="0"/>
                <a:ea typeface="ヒラギノ角ゴ Pro W3" charset="0"/>
                <a:cs typeface="ヒラギノ角ゴ Pro W3" charset="0"/>
              </a:rPr>
              <a:t>most</a:t>
            </a:r>
            <a:r>
              <a:rPr lang="en-US" sz="4000">
                <a:solidFill>
                  <a:srgbClr val="800080"/>
                </a:solidFill>
                <a:latin typeface="Arial" charset="0"/>
                <a:ea typeface="ヒラギノ角ゴ Pro W3" charset="0"/>
                <a:cs typeface="ヒラギノ角ゴ Pro W3" charset="0"/>
              </a:rPr>
              <a:t> important to you?</a:t>
            </a:r>
          </a:p>
        </p:txBody>
      </p:sp>
      <p:sp>
        <p:nvSpPr>
          <p:cNvPr id="25602" name="Content Placeholder 2"/>
          <p:cNvSpPr>
            <a:spLocks noGrp="1"/>
          </p:cNvSpPr>
          <p:nvPr>
            <p:ph idx="4294967295"/>
          </p:nvPr>
        </p:nvSpPr>
        <p:spPr>
          <a:xfrm>
            <a:off x="457200" y="3276600"/>
            <a:ext cx="8229600" cy="3078163"/>
          </a:xfrm>
        </p:spPr>
        <p:txBody>
          <a:bodyPr/>
          <a:lstStyle/>
          <a:p>
            <a:pPr marL="514350" indent="-514350" eaLnBrk="1" hangingPunct="1">
              <a:buFontTx/>
              <a:buAutoNum type="alphaUcParenR"/>
            </a:pPr>
            <a:r>
              <a:rPr lang="en-US" sz="3600">
                <a:latin typeface="Arial" charset="0"/>
                <a:ea typeface="ヒラギノ角ゴ Pro W3" charset="0"/>
                <a:cs typeface="ヒラギノ角ゴ Pro W3" charset="0"/>
              </a:rPr>
              <a:t>Acquiring information (facts, principles, concepts, procedures)</a:t>
            </a:r>
          </a:p>
          <a:p>
            <a:pPr marL="514350" indent="-514350" eaLnBrk="1" hangingPunct="1">
              <a:buFontTx/>
              <a:buAutoNum type="alphaUcParenR"/>
            </a:pPr>
            <a:r>
              <a:rPr lang="en-US" sz="3600">
                <a:latin typeface="Arial" charset="0"/>
                <a:ea typeface="ヒラギノ角ゴ Pro W3" charset="0"/>
                <a:cs typeface="ヒラギノ角ゴ Pro W3" charset="0"/>
              </a:rPr>
              <a:t>Learning how to use information and knowledge in new situations</a:t>
            </a:r>
          </a:p>
          <a:p>
            <a:pPr marL="514350" indent="-514350" eaLnBrk="1" hangingPunct="1">
              <a:buFontTx/>
              <a:buAutoNum type="alphaUcParenR"/>
            </a:pPr>
            <a:r>
              <a:rPr lang="en-US" sz="3600">
                <a:latin typeface="Arial" charset="0"/>
                <a:ea typeface="ヒラギノ角ゴ Pro W3" charset="0"/>
                <a:cs typeface="ヒラギノ角ゴ Pro W3" charset="0"/>
              </a:rPr>
              <a:t>Developing lifelong learning skills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457200" y="274638"/>
            <a:ext cx="8229600" cy="2773362"/>
          </a:xfrm>
        </p:spPr>
        <p:txBody>
          <a:bodyPr/>
          <a:lstStyle/>
          <a:p>
            <a:pPr algn="l" eaLnBrk="1" hangingPunct="1"/>
            <a:r>
              <a:rPr lang="en-US" sz="3600">
                <a:latin typeface="Arial" charset="0"/>
                <a:ea typeface="ヒラギノ角ゴ Pro W3" charset="0"/>
                <a:cs typeface="ヒラギノ角ゴ Pro W3" charset="0"/>
              </a:rPr>
              <a:t>All three of these goals are clearly important. However,  </a:t>
            </a:r>
            <a:r>
              <a:rPr lang="en-US" sz="3600">
                <a:solidFill>
                  <a:srgbClr val="800080"/>
                </a:solidFill>
                <a:latin typeface="Arial" charset="0"/>
                <a:ea typeface="ヒラギノ角ゴ Pro W3" charset="0"/>
                <a:cs typeface="ヒラギノ角ゴ Pro W3" charset="0"/>
              </a:rPr>
              <a:t>which of these three goals do you think you can do on our own (say, before class)?</a:t>
            </a:r>
          </a:p>
        </p:txBody>
      </p:sp>
      <p:sp>
        <p:nvSpPr>
          <p:cNvPr id="27650" name="Content Placeholder 2"/>
          <p:cNvSpPr>
            <a:spLocks noGrp="1"/>
          </p:cNvSpPr>
          <p:nvPr>
            <p:ph idx="4294967295"/>
          </p:nvPr>
        </p:nvSpPr>
        <p:spPr>
          <a:xfrm>
            <a:off x="457200" y="3276600"/>
            <a:ext cx="8229600" cy="3078163"/>
          </a:xfrm>
        </p:spPr>
        <p:txBody>
          <a:bodyPr/>
          <a:lstStyle/>
          <a:p>
            <a:pPr marL="514350" indent="-514350" eaLnBrk="1" hangingPunct="1">
              <a:buFontTx/>
              <a:buAutoNum type="alphaUcParenR"/>
            </a:pPr>
            <a:r>
              <a:rPr lang="en-US" sz="3600">
                <a:latin typeface="Arial" charset="0"/>
                <a:ea typeface="ヒラギノ角ゴ Pro W3" charset="0"/>
                <a:cs typeface="ヒラギノ角ゴ Pro W3" charset="0"/>
              </a:rPr>
              <a:t>Acquiring information (facts, principles, concepts, procedures)</a:t>
            </a:r>
          </a:p>
          <a:p>
            <a:pPr marL="514350" indent="-514350" eaLnBrk="1" hangingPunct="1">
              <a:buFontTx/>
              <a:buAutoNum type="alphaUcParenR"/>
            </a:pPr>
            <a:r>
              <a:rPr lang="en-US" sz="3600">
                <a:latin typeface="Arial" charset="0"/>
                <a:ea typeface="ヒラギノ角ゴ Pro W3" charset="0"/>
                <a:cs typeface="ヒラギノ角ゴ Pro W3" charset="0"/>
              </a:rPr>
              <a:t>Learning how to use information and knowledge in new situations</a:t>
            </a:r>
          </a:p>
          <a:p>
            <a:pPr marL="514350" indent="-514350" eaLnBrk="1" hangingPunct="1">
              <a:buFontTx/>
              <a:buAutoNum type="alphaUcParenR"/>
            </a:pPr>
            <a:r>
              <a:rPr lang="en-US" sz="3600">
                <a:latin typeface="Arial" charset="0"/>
                <a:ea typeface="ヒラギノ角ゴ Pro W3" charset="0"/>
                <a:cs typeface="ヒラギノ角ゴ Pro W3" charset="0"/>
              </a:rPr>
              <a:t>Developing lifelong learning skills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2286000"/>
            <a:ext cx="7772400" cy="1143000"/>
          </a:xfrm>
        </p:spPr>
        <p:txBody>
          <a:bodyPr/>
          <a:lstStyle/>
          <a:p>
            <a:pPr eaLnBrk="1" hangingPunct="1"/>
            <a:r>
              <a:rPr lang="en-US">
                <a:latin typeface="Arial" charset="0"/>
                <a:ea typeface="ヒラギノ角ゴ Pro W3" charset="0"/>
                <a:cs typeface="ヒラギノ角ゴ Pro W3" charset="0"/>
              </a:rPr>
              <a:t>Chapter 1</a:t>
            </a:r>
          </a:p>
        </p:txBody>
      </p:sp>
      <p:sp>
        <p:nvSpPr>
          <p:cNvPr id="47107"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r>
              <a:rPr lang="en-US">
                <a:latin typeface="Arial" charset="0"/>
                <a:ea typeface="ヒラギノ角ゴ Pro W3" charset="0"/>
                <a:cs typeface="ヒラギノ角ゴ Pro W3" charset="0"/>
              </a:rPr>
              <a:t>Mathematical background</a:t>
            </a:r>
          </a:p>
        </p:txBody>
      </p:sp>
    </p:spTree>
    <p:extLst>
      <p:ext uri="{BB962C8B-B14F-4D97-AF65-F5344CB8AC3E}">
        <p14:creationId xmlns:p14="http://schemas.microsoft.com/office/powerpoint/2010/main" val="41458382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5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7998</TotalTime>
  <Words>2939</Words>
  <Application>Microsoft Macintosh PowerPoint</Application>
  <PresentationFormat>On-screen Show (4:3)</PresentationFormat>
  <Paragraphs>313</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25</vt:i4>
      </vt:variant>
    </vt:vector>
  </HeadingPairs>
  <TitlesOfParts>
    <vt:vector size="30" baseType="lpstr">
      <vt:lpstr>Blank Presentation</vt:lpstr>
      <vt:lpstr>1_Blank Presentation</vt:lpstr>
      <vt:lpstr>Equation</vt:lpstr>
      <vt:lpstr>Picture</vt:lpstr>
      <vt:lpstr>Microsoft Word Picture</vt:lpstr>
      <vt:lpstr>Pre-semester</vt:lpstr>
      <vt:lpstr>Preclass0</vt:lpstr>
      <vt:lpstr>Preclass0</vt:lpstr>
      <vt:lpstr>Preclass0</vt:lpstr>
      <vt:lpstr>Help/ HW study sessions</vt:lpstr>
      <vt:lpstr>Help/ HW study sessions</vt:lpstr>
      <vt:lpstr>Thinking of what you want to get out of your college education and this course, which of the following is most important to you?</vt:lpstr>
      <vt:lpstr>All three of these goals are clearly important. However,  which of these three goals do you think you can do on our own (say, before class)?</vt:lpstr>
      <vt:lpstr>Chapter 1</vt:lpstr>
      <vt:lpstr>Two charges +Q and -Q are fixed a distance r apart.  The direction of the force on a test charge -q at  A is…</vt:lpstr>
      <vt:lpstr>How is the vector         related to r1 and r2?</vt:lpstr>
      <vt:lpstr>Coulomb's law:</vt:lpstr>
      <vt:lpstr>In cylindrical (2D) coordinates, what would be the correct description of the position vector “r” of the point P shown at (x,y) = (1, 1)  </vt:lpstr>
      <vt:lpstr>In spherical coordinates, what would be the correct description of the position vector “r” of the point P shown at (x,y,z) = (0, 2 m, 0)  </vt:lpstr>
      <vt:lpstr>PowerPoint Presentation</vt:lpstr>
      <vt:lpstr>A point charge (q) is located at position R, as shown. What is (r), the charge density in all space?  </vt:lpstr>
      <vt:lpstr>Given the formula what are the units of this delta function? </vt:lpstr>
      <vt:lpstr>PowerPoint Presentation</vt:lpstr>
      <vt:lpstr>What is the divergence and curl of this vector field in the region shown?</vt:lpstr>
      <vt:lpstr>Which of the following two fields has zero divergence?</vt:lpstr>
      <vt:lpstr>What is the divergence of this vector field in the boxed region?</vt:lpstr>
      <vt:lpstr>Which of the following two fields has zero curl?</vt:lpstr>
      <vt:lpstr>What is the curl of this vector field,  in the region shown below?</vt:lpstr>
      <vt:lpstr>Which of the following could be a static physical E field in a small region?</vt:lpstr>
      <vt:lpstr>What is the curl of this vector field,  in the region shown below?</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77</cp:revision>
  <dcterms:created xsi:type="dcterms:W3CDTF">2007-10-23T21:56:36Z</dcterms:created>
  <dcterms:modified xsi:type="dcterms:W3CDTF">2013-05-16T17:46:21Z</dcterms:modified>
</cp:coreProperties>
</file>