
<file path=[Content_Types].xml><?xml version="1.0" encoding="utf-8"?>
<Types xmlns="http://schemas.openxmlformats.org/package/2006/content-types">
  <Default Extension="xml" ContentType="application/xml"/>
  <Default Extension="doc" ContentType="application/msword"/>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6.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notesSlides/notesSlide9.xml" ContentType="application/vnd.openxmlformats-officedocument.presentationml.notesSlide+xml"/>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notesSlides/notesSlide10.xml" ContentType="application/vnd.openxmlformats-officedocument.presentationml.notesSlide+xml"/>
  <Override PartName="/ppt/embeddings/oleObject56.bin" ContentType="application/vnd.openxmlformats-officedocument.oleObject"/>
  <Override PartName="/ppt/embeddings/oleObject57.bin" ContentType="application/vnd.openxmlformats-officedocument.oleObject"/>
  <Override PartName="/ppt/notesSlides/notesSlide11.xml" ContentType="application/vnd.openxmlformats-officedocument.presentationml.notesSlide+xml"/>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notesSlides/notesSlide12.xml" ContentType="application/vnd.openxmlformats-officedocument.presentationml.notesSlide+xml"/>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notesSlides/notesSlide17.xml" ContentType="application/vnd.openxmlformats-officedocument.presentationml.notesSlide+xml"/>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notesSlides/notesSlide18.xml" ContentType="application/vnd.openxmlformats-officedocument.presentationml.notesSlide+xml"/>
  <Override PartName="/ppt/embeddings/oleObject90.bin" ContentType="application/vnd.openxmlformats-officedocument.oleObject"/>
  <Override PartName="/ppt/embeddings/oleObject91.bin" ContentType="application/vnd.openxmlformats-officedocument.oleObject"/>
  <Override PartName="/ppt/notesSlides/notesSlide19.xml" ContentType="application/vnd.openxmlformats-officedocument.presentationml.notesSlide+xml"/>
  <Override PartName="/ppt/embeddings/oleObject92.bin" ContentType="application/vnd.openxmlformats-officedocument.oleObject"/>
  <Override PartName="/ppt/notesSlides/notesSlide20.xml" ContentType="application/vnd.openxmlformats-officedocument.presentationml.notesSlide+xml"/>
  <Override PartName="/ppt/embeddings/oleObject93.bin" ContentType="application/vnd.openxmlformats-officedocument.oleObject"/>
  <Override PartName="/ppt/embeddings/oleObject94.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notesSlides/notesSlide24.xml" ContentType="application/vnd.openxmlformats-officedocument.presentationml.notesSlide+xml"/>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handoutMasterIdLst>
    <p:handoutMasterId r:id="rId27"/>
  </p:handoutMasterIdLst>
  <p:sldIdLst>
    <p:sldId id="524" r:id="rId2"/>
    <p:sldId id="525" r:id="rId3"/>
    <p:sldId id="360" r:id="rId4"/>
    <p:sldId id="367" r:id="rId5"/>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84" r:id="rId22"/>
    <p:sldId id="385" r:id="rId23"/>
    <p:sldId id="391" r:id="rId24"/>
    <p:sldId id="392"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226" autoAdjust="0"/>
  </p:normalViewPr>
  <p:slideViewPr>
    <p:cSldViewPr snapToGrid="0">
      <p:cViewPr varScale="1">
        <p:scale>
          <a:sx n="38" d="100"/>
          <a:sy n="38" d="100"/>
        </p:scale>
        <p:origin x="-260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0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1" Type="http://schemas.openxmlformats.org/officeDocument/2006/relationships/image" Target="../media/image11.emf"/><Relationship Id="rId12" Type="http://schemas.openxmlformats.org/officeDocument/2006/relationships/image" Target="../media/image12.emf"/><Relationship Id="rId1" Type="http://schemas.openxmlformats.org/officeDocument/2006/relationships/image" Target="../media/image4.emf"/><Relationship Id="rId2" Type="http://schemas.openxmlformats.org/officeDocument/2006/relationships/image" Target="../media/image3.emf"/><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31.emf"/><Relationship Id="rId7" Type="http://schemas.openxmlformats.org/officeDocument/2006/relationships/image" Target="../media/image32.emf"/><Relationship Id="rId8" Type="http://schemas.openxmlformats.org/officeDocument/2006/relationships/image" Target="../media/image33.emf"/><Relationship Id="rId9" Type="http://schemas.openxmlformats.org/officeDocument/2006/relationships/image" Target="../media/image34.emf"/><Relationship Id="rId10"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image" Target="../media/image36.emf"/><Relationship Id="rId2"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42.emf"/><Relationship Id="rId7" Type="http://schemas.openxmlformats.org/officeDocument/2006/relationships/image" Target="../media/image43.emf"/><Relationship Id="rId1" Type="http://schemas.openxmlformats.org/officeDocument/2006/relationships/image" Target="../media/image4.emf"/><Relationship Id="rId2"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44.emf"/><Relationship Id="rId7" Type="http://schemas.openxmlformats.org/officeDocument/2006/relationships/image" Target="../media/image14.emf"/><Relationship Id="rId8" Type="http://schemas.openxmlformats.org/officeDocument/2006/relationships/image" Target="../media/image42.emf"/><Relationship Id="rId9" Type="http://schemas.openxmlformats.org/officeDocument/2006/relationships/image" Target="../media/image43.emf"/><Relationship Id="rId10" Type="http://schemas.openxmlformats.org/officeDocument/2006/relationships/image" Target="../media/image45.emf"/><Relationship Id="rId11" Type="http://schemas.openxmlformats.org/officeDocument/2006/relationships/image" Target="../media/image46.emf"/><Relationship Id="rId1" Type="http://schemas.openxmlformats.org/officeDocument/2006/relationships/image" Target="../media/image4.emf"/><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1" Type="http://schemas.openxmlformats.org/officeDocument/2006/relationships/image" Target="../media/image4.emf"/><Relationship Id="rId2"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11.emf"/><Relationship Id="rId7" Type="http://schemas.openxmlformats.org/officeDocument/2006/relationships/image" Target="../media/image12.emf"/><Relationship Id="rId1" Type="http://schemas.openxmlformats.org/officeDocument/2006/relationships/image" Target="../media/image4.emf"/><Relationship Id="rId2"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13.emf"/><Relationship Id="rId7" Type="http://schemas.openxmlformats.org/officeDocument/2006/relationships/image" Target="../media/image14.emf"/><Relationship Id="rId8" Type="http://schemas.openxmlformats.org/officeDocument/2006/relationships/image" Target="../media/image11.emf"/><Relationship Id="rId9" Type="http://schemas.openxmlformats.org/officeDocument/2006/relationships/image" Target="../media/image12.emf"/><Relationship Id="rId1" Type="http://schemas.openxmlformats.org/officeDocument/2006/relationships/image" Target="../media/image4.emf"/><Relationship Id="rId2"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3.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8" Type="http://schemas.openxmlformats.org/officeDocument/2006/relationships/image" Target="../media/image11.emf"/><Relationship Id="rId9" Type="http://schemas.openxmlformats.org/officeDocument/2006/relationships/image" Target="../media/image12.emf"/><Relationship Id="rId1" Type="http://schemas.openxmlformats.org/officeDocument/2006/relationships/image" Target="../media/image15.emf"/><Relationship Id="rId2"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1" Type="http://schemas.openxmlformats.org/officeDocument/2006/relationships/image" Target="../media/image20.emf"/><Relationship Id="rId2"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25.emf"/><Relationship Id="rId7" Type="http://schemas.openxmlformats.org/officeDocument/2006/relationships/image" Target="../media/image26.emf"/><Relationship Id="rId8" Type="http://schemas.openxmlformats.org/officeDocument/2006/relationships/image" Target="../media/image27.emf"/><Relationship Id="rId9" Type="http://schemas.openxmlformats.org/officeDocument/2006/relationships/image" Target="../media/image11.emf"/><Relationship Id="rId10" Type="http://schemas.openxmlformats.org/officeDocument/2006/relationships/image" Target="../media/image12.emf"/><Relationship Id="rId1" Type="http://schemas.openxmlformats.org/officeDocument/2006/relationships/image" Target="../media/image4.emf"/><Relationship Id="rId2"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BC7D59-39C0-A04A-867B-0967FA5F0A0A}" type="datetimeFigureOut">
              <a:rPr lang="en-US" smtClean="0"/>
              <a:t>5/15/13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BDEBC1-4C08-1947-A2D0-662D198A3D55}" type="slidenum">
              <a:rPr lang="en-US" smtClean="0"/>
              <a:t>‹#›</a:t>
            </a:fld>
            <a:endParaRPr lang="en-US"/>
          </a:p>
        </p:txBody>
      </p:sp>
    </p:spTree>
    <p:extLst>
      <p:ext uri="{BB962C8B-B14F-4D97-AF65-F5344CB8AC3E}">
        <p14:creationId xmlns:p14="http://schemas.microsoft.com/office/powerpoint/2010/main" val="126285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0F17323-29B6-344C-BA96-22CC287E9BD7}" type="slidenum">
              <a:rPr lang="en-US"/>
              <a:pPr>
                <a:defRPr/>
              </a:pPr>
              <a:t>‹#›</a:t>
            </a:fld>
            <a:endParaRPr lang="en-US"/>
          </a:p>
        </p:txBody>
      </p:sp>
    </p:spTree>
    <p:extLst>
      <p:ext uri="{BB962C8B-B14F-4D97-AF65-F5344CB8AC3E}">
        <p14:creationId xmlns:p14="http://schemas.microsoft.com/office/powerpoint/2010/main" val="284542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5EF54C8-0179-DC45-A66C-AA443BAFA579}" type="slidenum">
              <a:rPr lang="en-US" sz="1200"/>
              <a:pPr/>
              <a:t>1</a:t>
            </a:fld>
            <a:endParaRPr lang="en-US" sz="120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-SJP</a:t>
            </a:r>
          </a:p>
          <a:p>
            <a:pPr eaLnBrk="1" hangingPunct="1"/>
            <a:r>
              <a:rPr lang="en-US">
                <a:ea typeface="ヒラギノ角ゴ Pro W3" charset="0"/>
                <a:cs typeface="ヒラギノ角ゴ Pro W3" charset="0"/>
              </a:rPr>
              <a:t>WRITTEN BY: Steven Pollock (CU-Boulder)</a:t>
            </a:r>
          </a:p>
          <a:p>
            <a:pPr eaLnBrk="1" hangingPunct="1"/>
            <a:endParaRPr lang="en-US">
              <a:ea typeface="ヒラギノ角ゴ Pro W3" charset="0"/>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ヒラギノ角ゴ Pro W3" charset="0"/>
                <a:cs typeface="ヒラギノ角ゴ Pro W3" charset="0"/>
              </a:rPr>
              <a:t>From Charles Baily:</a:t>
            </a:r>
          </a:p>
          <a:p>
            <a:r>
              <a:rPr lang="en-US" sz="1200" kern="1200" dirty="0" smtClean="0">
                <a:solidFill>
                  <a:schemeClr val="tx1"/>
                </a:solidFill>
                <a:effectLst/>
                <a:latin typeface="Arial" charset="0"/>
                <a:ea typeface="ヒラギノ角ゴ Pro W3" charset="0"/>
                <a:cs typeface="ヒラギノ角ゴ Pro W3" charset="0"/>
              </a:rPr>
              <a:t>Used in Spring 2013</a:t>
            </a:r>
          </a:p>
          <a:p>
            <a:r>
              <a:rPr lang="en-US" sz="1200" kern="1200" dirty="0" smtClean="0">
                <a:solidFill>
                  <a:schemeClr val="tx1"/>
                </a:solidFill>
                <a:effectLst/>
                <a:latin typeface="+mn-lt"/>
                <a:ea typeface="+mn-ea"/>
                <a:cs typeface="+mn-cs"/>
              </a:rPr>
              <a:t>Animates, very nicely!  (You cannot see it until you present</a:t>
            </a:r>
            <a:r>
              <a:rPr lang="en-US" sz="1200" kern="1200" baseline="0" dirty="0" smtClean="0">
                <a:solidFill>
                  <a:schemeClr val="tx1"/>
                </a:solidFill>
                <a:effectLst/>
                <a:latin typeface="+mn-lt"/>
                <a:ea typeface="+mn-ea"/>
                <a:cs typeface="+mn-cs"/>
              </a:rPr>
              <a:t> it</a:t>
            </a:r>
            <a:r>
              <a:rPr lang="en-US" sz="1200" kern="1200" dirty="0" smtClean="0">
                <a:solidFill>
                  <a:schemeClr val="tx1"/>
                </a:solidFill>
                <a:effectLst/>
                <a:latin typeface="+mn-lt"/>
                <a:ea typeface="+mn-ea"/>
                <a:cs typeface="+mn-cs"/>
              </a:rPr>
              <a:t>, but this slide is very helpful, because hidden behind the bottom half is the “dipole” field</a:t>
            </a:r>
            <a:r>
              <a:rPr lang="en-US" sz="1200" kern="1200" baseline="0" dirty="0" smtClean="0">
                <a:solidFill>
                  <a:schemeClr val="tx1"/>
                </a:solidFill>
                <a:effectLst/>
                <a:latin typeface="+mn-lt"/>
                <a:ea typeface="+mn-ea"/>
                <a:cs typeface="+mn-cs"/>
              </a:rPr>
              <a:t> as well</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we look at the field of a dipole, where Q-prime is equal to minus-Q, and they're separated by a distance 2d, we notice that there's a reflection symmetry across the </a:t>
            </a:r>
            <a:r>
              <a:rPr lang="en-US" sz="1200" kern="1200" dirty="0" err="1" smtClean="0">
                <a:solidFill>
                  <a:schemeClr val="tx1"/>
                </a:solidFill>
                <a:effectLst/>
                <a:latin typeface="+mn-lt"/>
                <a:ea typeface="+mn-ea"/>
                <a:cs typeface="+mn-cs"/>
              </a:rPr>
              <a:t>xy</a:t>
            </a:r>
            <a:r>
              <a:rPr lang="en-US" sz="1200" kern="1200" dirty="0" smtClean="0">
                <a:solidFill>
                  <a:schemeClr val="tx1"/>
                </a:solidFill>
                <a:effectLst/>
                <a:latin typeface="+mn-lt"/>
                <a:ea typeface="+mn-ea"/>
                <a:cs typeface="+mn-cs"/>
              </a:rPr>
              <a:t>-plane.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can connect it back to our original situation by putting the conducting slab back in, and we can already see that the field lines satisfy some of our expectations for the field.  Notice that the electric field lines all intersect with the conducting surface at right angles, which is exactly what we would expect for an equipotential – there's no component of the electric field that's parallel to the surface.  Notice also that the field lines are more spread out as we get farther from the origin – and it makes sense that there'd be more induced surface charge directly below our point charge, and less and less as we go farther out.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6A25FF-1376-AF43-8440-BC54E8B10274}" type="slidenum">
              <a:rPr lang="en-US" smtClean="0"/>
              <a:t>10</a:t>
            </a:fld>
            <a:endParaRPr lang="en-US"/>
          </a:p>
        </p:txBody>
      </p:sp>
    </p:spTree>
    <p:extLst>
      <p:ext uri="{BB962C8B-B14F-4D97-AF65-F5344CB8AC3E}">
        <p14:creationId xmlns:p14="http://schemas.microsoft.com/office/powerpoint/2010/main" val="369658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ヒラギノ角ゴ Pro W3" charset="0"/>
                <a:cs typeface="ヒラギノ角ゴ Pro W3" charset="0"/>
              </a:rPr>
              <a:t>From Charles Baily:</a:t>
            </a:r>
          </a:p>
          <a:p>
            <a:r>
              <a:rPr lang="en-US" sz="1200" kern="1200" dirty="0" smtClean="0">
                <a:solidFill>
                  <a:schemeClr val="tx1"/>
                </a:solidFill>
                <a:effectLst/>
                <a:latin typeface="Arial" charset="0"/>
                <a:ea typeface="ヒラギノ角ゴ Pro W3" charset="0"/>
                <a:cs typeface="ヒラギノ角ゴ Pro W3" charset="0"/>
              </a:rPr>
              <a:t>Used in Spring 2013</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I’ll</a:t>
            </a:r>
            <a:r>
              <a:rPr lang="en-US" sz="1200" kern="1200" baseline="0" dirty="0" smtClean="0">
                <a:solidFill>
                  <a:schemeClr val="tx1"/>
                </a:solidFill>
                <a:effectLst/>
                <a:latin typeface="+mn-lt"/>
                <a:ea typeface="+mn-ea"/>
                <a:cs typeface="+mn-cs"/>
              </a:rPr>
              <a:t> begin</a:t>
            </a:r>
            <a:r>
              <a:rPr lang="en-US" sz="1200" kern="1200" dirty="0" smtClean="0">
                <a:solidFill>
                  <a:schemeClr val="tx1"/>
                </a:solidFill>
                <a:effectLst/>
                <a:latin typeface="+mn-lt"/>
                <a:ea typeface="+mn-ea"/>
                <a:cs typeface="+mn-cs"/>
              </a:rPr>
              <a:t> where I presumably would have left off in the previous class, which is proving the Uniqueness Theorem for solutions to Poisson's Equation.  This is actually quite easy to prove, but today we'd like to talk about how we can exploit the Uniqueness Theorem to find solutions for the electric potential in situations involving conductors with the right kinds of symmetry.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we do that, let's just remind ourselves what the Uniqueness Theorem says.  Simply stated, IF we have two solutions to Poisson's Equation for the same charge distribution, Phi-A and Phi-B; and IF the two solutions satisfy the same boundary conditions (meaning they're equal to each other everywhere on the boundary), then the two functions are exactly equal to each other, everywhere in the region contained by the boundary.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practical implications are enormous, because it means that it doesn't matter how we find our solution – we could guess it from our knowledge of mathematical functions, or it could come to us in a dream in the middle of the night – if it satisfies Poisson's Equation and it satisfies the boundary conditions – then not only is it A solution to the problem, it's THE one and only solution.  In other words, once we have a solution, then we can stop looking for others because they just don't exist.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6A25FF-1376-AF43-8440-BC54E8B10274}" type="slidenum">
              <a:rPr lang="en-US" smtClean="0"/>
              <a:t>11</a:t>
            </a:fld>
            <a:endParaRPr lang="en-US"/>
          </a:p>
        </p:txBody>
      </p:sp>
    </p:spTree>
    <p:extLst>
      <p:ext uri="{BB962C8B-B14F-4D97-AF65-F5344CB8AC3E}">
        <p14:creationId xmlns:p14="http://schemas.microsoft.com/office/powerpoint/2010/main" val="1520348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charset="0"/>
                <a:ea typeface="ヒラギノ角ゴ Pro W3" charset="0"/>
                <a:cs typeface="ヒラギノ角ゴ Pro W3" charset="0"/>
              </a:rPr>
              <a:t>From Charles Baily:</a:t>
            </a:r>
          </a:p>
          <a:p>
            <a:r>
              <a:rPr lang="en-US" sz="1200" kern="1200" dirty="0" smtClean="0">
                <a:solidFill>
                  <a:schemeClr val="tx1"/>
                </a:solidFill>
                <a:effectLst/>
                <a:latin typeface="Arial" charset="0"/>
                <a:ea typeface="ヒラギノ角ゴ Pro W3" charset="0"/>
                <a:cs typeface="ヒラギノ角ゴ Pro W3" charset="0"/>
              </a:rPr>
              <a:t>Used in Spring 2013</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we say that the potential in the region above the </a:t>
            </a:r>
            <a:r>
              <a:rPr lang="en-US" sz="1200" kern="1200" dirty="0" err="1" smtClean="0">
                <a:solidFill>
                  <a:schemeClr val="tx1"/>
                </a:solidFill>
                <a:effectLst/>
                <a:latin typeface="+mn-lt"/>
                <a:ea typeface="+mn-ea"/>
                <a:cs typeface="+mn-cs"/>
              </a:rPr>
              <a:t>xy</a:t>
            </a:r>
            <a:r>
              <a:rPr lang="en-US" sz="1200" kern="1200" dirty="0" smtClean="0">
                <a:solidFill>
                  <a:schemeClr val="tx1"/>
                </a:solidFill>
                <a:effectLst/>
                <a:latin typeface="+mn-lt"/>
                <a:ea typeface="+mn-ea"/>
                <a:cs typeface="+mn-cs"/>
              </a:rPr>
              <a:t>-plane is just the sum of the potentials from two point charges, one charge that's physically real, and the other that's been introduced as a mathematical convenience.  We've tried to physically motivate why this should be the correct solution.  Mathematically speaking, it satisfies Poisson's Equation for the same charge density above the </a:t>
            </a:r>
            <a:r>
              <a:rPr lang="en-US" sz="1200" kern="1200" dirty="0" err="1" smtClean="0">
                <a:solidFill>
                  <a:schemeClr val="tx1"/>
                </a:solidFill>
                <a:effectLst/>
                <a:latin typeface="+mn-lt"/>
                <a:ea typeface="+mn-ea"/>
                <a:cs typeface="+mn-cs"/>
              </a:rPr>
              <a:t>xy</a:t>
            </a:r>
            <a:r>
              <a:rPr lang="en-US" sz="1200" kern="1200" dirty="0" smtClean="0">
                <a:solidFill>
                  <a:schemeClr val="tx1"/>
                </a:solidFill>
                <a:effectLst/>
                <a:latin typeface="+mn-lt"/>
                <a:ea typeface="+mn-ea"/>
                <a:cs typeface="+mn-cs"/>
              </a:rPr>
              <a:t>-plane, it satisfies the boundary conditions by construction, so the Uniqueness Theorem tells us that, even if you don't like how we found it, there's no other possible solution.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brilliant trick for sure, and I think it's worth taking a moment to talk about who it was that came up with it in the first place.</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ヒラギノ角ゴ Pro W3" charset="0"/>
                <a:cs typeface="ヒラギノ角ゴ Pro W3" charset="0"/>
              </a:rPr>
              <a:t>From Charles Baily:</a:t>
            </a:r>
          </a:p>
          <a:p>
            <a:r>
              <a:rPr lang="en-US" sz="1200" kern="1200" dirty="0" smtClean="0">
                <a:solidFill>
                  <a:schemeClr val="tx1"/>
                </a:solidFill>
                <a:effectLst/>
                <a:latin typeface="Arial" charset="0"/>
                <a:ea typeface="ヒラギノ角ゴ Pro W3" charset="0"/>
                <a:cs typeface="ヒラギノ角ゴ Pro W3" charset="0"/>
              </a:rPr>
              <a:t>Used in Spring 2013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seeds for it originally came from Poisson himself, who was interested in finding how charge distributed itself on the surfaces of two nearby conducting spheres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46A25FF-1376-AF43-8440-BC54E8B10274}" type="slidenum">
              <a:rPr lang="en-US" smtClean="0"/>
              <a:t>13</a:t>
            </a:fld>
            <a:endParaRPr lang="en-US"/>
          </a:p>
        </p:txBody>
      </p:sp>
    </p:spTree>
    <p:extLst>
      <p:ext uri="{BB962C8B-B14F-4D97-AF65-F5344CB8AC3E}">
        <p14:creationId xmlns:p14="http://schemas.microsoft.com/office/powerpoint/2010/main" val="1116364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ヒラギノ角ゴ Pro W3" charset="0"/>
                <a:cs typeface="ヒラギノ角ゴ Pro W3" charset="0"/>
              </a:rPr>
              <a:t>From Charles Baily:</a:t>
            </a:r>
          </a:p>
          <a:p>
            <a:r>
              <a:rPr lang="en-US" sz="1200" kern="1200" dirty="0" smtClean="0">
                <a:solidFill>
                  <a:schemeClr val="tx1"/>
                </a:solidFill>
                <a:effectLst/>
                <a:latin typeface="Arial" charset="0"/>
                <a:ea typeface="ヒラギノ角ゴ Pro W3" charset="0"/>
                <a:cs typeface="ヒラギノ角ゴ Pro W3" charset="0"/>
              </a:rPr>
              <a:t>Used in Spring 2013</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apparently it took a physicist to recognize that what all these mathematicians were doing was equivalent to placing an image charge inside the conducting surface, and then removing the conductor from the picture entirely.  This was William Thomson, who later became Lord Kelvin, but was only 21 when we wrote about this in 1845.  But Kelvin was working in terms of forces and fields…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346A25FF-1376-AF43-8440-BC54E8B10274}" type="slidenum">
              <a:rPr lang="en-US" smtClean="0"/>
              <a:t>14</a:t>
            </a:fld>
            <a:endParaRPr lang="en-US"/>
          </a:p>
        </p:txBody>
      </p:sp>
    </p:spTree>
    <p:extLst>
      <p:ext uri="{BB962C8B-B14F-4D97-AF65-F5344CB8AC3E}">
        <p14:creationId xmlns:p14="http://schemas.microsoft.com/office/powerpoint/2010/main" val="2572472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ヒラギノ角ゴ Pro W3" charset="0"/>
                <a:cs typeface="ヒラギノ角ゴ Pro W3" charset="0"/>
              </a:rPr>
              <a:t>From Charles Baily:</a:t>
            </a:r>
          </a:p>
          <a:p>
            <a:r>
              <a:rPr lang="en-US" sz="1200" kern="1200" dirty="0" smtClean="0">
                <a:solidFill>
                  <a:schemeClr val="tx1"/>
                </a:solidFill>
                <a:effectLst/>
                <a:latin typeface="Arial" charset="0"/>
                <a:ea typeface="ヒラギノ角ゴ Pro W3" charset="0"/>
                <a:cs typeface="ヒラギノ角ゴ Pro W3" charset="0"/>
              </a:rPr>
              <a:t>Used in Spring 2013</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it was James Clerk Maxwell who fully developed the method in terms of an electric potential.  He devoted an entire 40 pages to the technique in his "Treatise on Electricity and Magnetism," first published in 1873.  So, it seems that one way or another we have Scotland to thank for this one!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6A25FF-1376-AF43-8440-BC54E8B10274}" type="slidenum">
              <a:rPr lang="en-US" smtClean="0"/>
              <a:t>15</a:t>
            </a:fld>
            <a:endParaRPr lang="en-US"/>
          </a:p>
        </p:txBody>
      </p:sp>
    </p:spTree>
    <p:extLst>
      <p:ext uri="{BB962C8B-B14F-4D97-AF65-F5344CB8AC3E}">
        <p14:creationId xmlns:p14="http://schemas.microsoft.com/office/powerpoint/2010/main" val="1138808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ヒラギノ角ゴ Pro W3" charset="0"/>
                <a:cs typeface="ヒラギノ角ゴ Pro W3" charset="0"/>
              </a:rPr>
              <a:t>From Charles Baily:</a:t>
            </a:r>
          </a:p>
          <a:p>
            <a:r>
              <a:rPr lang="en-US" sz="1200" kern="1200" dirty="0" smtClean="0">
                <a:solidFill>
                  <a:schemeClr val="tx1"/>
                </a:solidFill>
                <a:effectLst/>
                <a:latin typeface="+mn-lt"/>
                <a:ea typeface="+mn-ea"/>
                <a:cs typeface="+mn-cs"/>
              </a:rPr>
              <a:t>Going </a:t>
            </a:r>
            <a:r>
              <a:rPr lang="en-US" sz="1200" kern="1200" dirty="0" smtClean="0">
                <a:solidFill>
                  <a:schemeClr val="tx1"/>
                </a:solidFill>
                <a:effectLst/>
                <a:latin typeface="+mn-lt"/>
                <a:ea typeface="+mn-ea"/>
                <a:cs typeface="+mn-cs"/>
              </a:rPr>
              <a:t>back to our original problem, if we want to find the electric potential everywhere above the </a:t>
            </a:r>
            <a:r>
              <a:rPr lang="en-US" sz="1200" kern="1200" dirty="0" err="1" smtClean="0">
                <a:solidFill>
                  <a:schemeClr val="tx1"/>
                </a:solidFill>
                <a:effectLst/>
                <a:latin typeface="+mn-lt"/>
                <a:ea typeface="+mn-ea"/>
                <a:cs typeface="+mn-cs"/>
              </a:rPr>
              <a:t>xy</a:t>
            </a:r>
            <a:r>
              <a:rPr lang="en-US" sz="1200" kern="1200" dirty="0" smtClean="0">
                <a:solidFill>
                  <a:schemeClr val="tx1"/>
                </a:solidFill>
                <a:effectLst/>
                <a:latin typeface="+mn-lt"/>
                <a:ea typeface="+mn-ea"/>
                <a:cs typeface="+mn-cs"/>
              </a:rPr>
              <a:t>-plane, we should first write down the potential due to the individual charges.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first case, we have the potential due to the physical charge +Q.  Notice that I'm using cylindrical coordinates just to simplify the expression, and that r-prime simply has length d and points in the z-hat direction, so there's a minus sign here in the denominator.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potential due to the image charge looks almost the same.  Since we're illustrating a method, let's keep it general for now, and write down the potential due to a charge Q-prime located at the point minus-d in the z-hat direction.  Notice that now there is a plus sign in the denominator, and that there's nothing in this term that's going to make the field diverge above the </a:t>
            </a:r>
            <a:r>
              <a:rPr lang="en-US" sz="1200" kern="1200" dirty="0" err="1" smtClean="0">
                <a:solidFill>
                  <a:schemeClr val="tx1"/>
                </a:solidFill>
                <a:effectLst/>
                <a:latin typeface="+mn-lt"/>
                <a:ea typeface="+mn-ea"/>
                <a:cs typeface="+mn-cs"/>
              </a:rPr>
              <a:t>xy</a:t>
            </a:r>
            <a:r>
              <a:rPr lang="en-US" sz="1200" kern="1200" dirty="0" smtClean="0">
                <a:solidFill>
                  <a:schemeClr val="tx1"/>
                </a:solidFill>
                <a:effectLst/>
                <a:latin typeface="+mn-lt"/>
                <a:ea typeface="+mn-ea"/>
                <a:cs typeface="+mn-cs"/>
              </a:rPr>
              <a:t>-plane.</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charset="0"/>
                <a:ea typeface="ヒラギノ角ゴ Pro W3" charset="0"/>
                <a:cs typeface="ヒラギノ角ゴ Pro W3" charset="0"/>
              </a:rPr>
              <a:t>Note that we already had this on the board from the whiteboard activity</a:t>
            </a:r>
            <a:r>
              <a:rPr lang="en-US" sz="1200" b="1" kern="1200" baseline="0" dirty="0" smtClean="0">
                <a:solidFill>
                  <a:schemeClr val="tx1"/>
                </a:solidFill>
                <a:effectLst/>
                <a:latin typeface="Arial" charset="0"/>
                <a:ea typeface="ヒラギノ角ゴ Pro W3" charset="0"/>
                <a:cs typeface="ヒラギノ角ゴ Pro W3" charset="0"/>
              </a:rPr>
              <a:t> earlier! </a:t>
            </a:r>
          </a:p>
          <a:p>
            <a:endParaRPr lang="en-US" sz="1200" b="1" kern="1200" dirty="0" smtClean="0">
              <a:solidFill>
                <a:schemeClr val="tx1"/>
              </a:solidFill>
              <a:effectLst/>
              <a:latin typeface="Arial" charset="0"/>
              <a:ea typeface="ヒラギノ角ゴ Pro W3" charset="0"/>
              <a:cs typeface="ヒラギノ角ゴ Pro W3" charset="0"/>
            </a:endParaRPr>
          </a:p>
          <a:p>
            <a:r>
              <a:rPr lang="en-US" sz="1200" b="1" kern="1200" dirty="0" smtClean="0">
                <a:solidFill>
                  <a:schemeClr val="tx1"/>
                </a:solidFill>
                <a:effectLst/>
                <a:latin typeface="Arial" charset="0"/>
                <a:ea typeface="ヒラギノ角ゴ Pro W3" charset="0"/>
                <a:cs typeface="ヒラギノ角ゴ Pro W3" charset="0"/>
              </a:rPr>
              <a:t>From Charles Baily:</a:t>
            </a:r>
          </a:p>
          <a:p>
            <a:r>
              <a:rPr lang="en-US" sz="1200" kern="1200" dirty="0" smtClean="0">
                <a:solidFill>
                  <a:schemeClr val="tx1"/>
                </a:solidFill>
                <a:effectLst/>
                <a:latin typeface="Arial" charset="0"/>
                <a:ea typeface="ヒラギノ角ゴ Pro W3" charset="0"/>
                <a:cs typeface="ヒラギノ角ゴ Pro W3" charset="0"/>
              </a:rPr>
              <a:t>Used in Spring 2013</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total potential is therefore the sum of the two.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now have the final solution.  We really can't simplify the expression any further, because the denominators are not the same.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Now that we have the final solution, we could easily find the electric field by taking the gradient of the potential.  We could also find the charge density induced on the surface of the conductor by applying Gauss' Law.  And if we integrated up the charge density we would find that it totals to –Q, as I'm sure you can convince yourself it must.  All of these would be suitable for homework problems, so let's instead use our time here to engage in a little more sense-making.</a:t>
            </a: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7C8E8-344E-F14E-9368-404F13AF58C9}" type="slidenum">
              <a:rPr lang="en-US"/>
              <a:pPr/>
              <a:t>18</a:t>
            </a:fld>
            <a:endParaRPr lang="en-US"/>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707" name="Rectangle 3"/>
          <p:cNvSpPr>
            <a:spLocks noGrp="1" noChangeArrowheads="1"/>
          </p:cNvSpPr>
          <p:nvPr>
            <p:ph type="body" idx="1"/>
          </p:nvPr>
        </p:nvSpPr>
        <p:spPr/>
        <p:txBody>
          <a:bodyPr/>
          <a:lstStyle/>
          <a:p>
            <a:pPr eaLnBrk="1" hangingPunct="1"/>
            <a:r>
              <a:rPr lang="en-US" dirty="0" smtClean="0">
                <a:ea typeface="ヒラギノ角ゴ Pro W3" charset="0"/>
                <a:cs typeface="ヒラギノ角ゴ Pro W3" charset="0"/>
              </a:rPr>
              <a:t>CORRECT ANSWER:  B</a:t>
            </a:r>
          </a:p>
          <a:p>
            <a:pPr eaLnBrk="1" hangingPunct="1"/>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and</a:t>
            </a:r>
            <a:r>
              <a:rPr lang="en-US" baseline="0" dirty="0" smtClean="0">
                <a:ea typeface="ヒラギノ角ゴ Pro W3" charset="0"/>
                <a:cs typeface="ヒラギノ角ゴ Pro W3" charset="0"/>
              </a:rPr>
              <a:t> 13 </a:t>
            </a:r>
            <a:r>
              <a:rPr lang="en-US" dirty="0" smtClean="0">
                <a:ea typeface="ヒラギノ角ゴ Pro W3" charset="0"/>
                <a:cs typeface="ヒラギノ角ゴ Pro W3" charset="0"/>
              </a:rPr>
              <a:t>(Pollock), </a:t>
            </a:r>
          </a:p>
          <a:p>
            <a:pPr eaLnBrk="1" hangingPunct="1"/>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5, Lecture 14). Pollock (Lecture 13, Lecture 14 in 2013).</a:t>
            </a:r>
          </a:p>
          <a:p>
            <a:pPr eaLnBrk="1" hangingPunct="1"/>
            <a:r>
              <a:rPr lang="en-US" dirty="0" smtClean="0">
                <a:ea typeface="ヒラギノ角ゴ Pro W3" charset="0"/>
                <a:cs typeface="ヒラギノ角ゴ Pro W3" charset="0"/>
              </a:rPr>
              <a:t>STUDENT RESPONSES:    0% </a:t>
            </a:r>
            <a:r>
              <a:rPr lang="en-US" b="1" dirty="0" smtClean="0">
                <a:ea typeface="ヒラギノ角ゴ Pro W3" charset="0"/>
                <a:cs typeface="ヒラギノ角ゴ Pro W3" charset="0"/>
              </a:rPr>
              <a:t>[[80%]]</a:t>
            </a:r>
            <a:r>
              <a:rPr lang="en-US" dirty="0" smtClean="0">
                <a:ea typeface="ヒラギノ角ゴ Pro W3" charset="0"/>
                <a:cs typeface="ヒラギノ角ゴ Pro W3" charset="0"/>
              </a:rPr>
              <a:t> 18% 2% 0% (FALL 2008) </a:t>
            </a:r>
          </a:p>
          <a:p>
            <a:pPr eaLnBrk="1" hangingPunct="1"/>
            <a:r>
              <a:rPr lang="en-US" dirty="0" smtClean="0">
                <a:ea typeface="ヒラギノ角ゴ Pro W3" charset="0"/>
                <a:cs typeface="ヒラギノ角ゴ Pro W3" charset="0"/>
              </a:rPr>
              <a:t>		</a:t>
            </a:r>
            <a:r>
              <a:rPr lang="en-US" dirty="0" smtClean="0">
                <a:ea typeface="ヒラギノ角ゴ Pro W3" charset="0"/>
                <a:cs typeface="ヒラギノ角ゴ Pro W3" charset="0"/>
              </a:rPr>
              <a:t>  </a:t>
            </a:r>
            <a:r>
              <a:rPr lang="en-US" dirty="0" smtClean="0">
                <a:ea typeface="ヒラギノ角ゴ Pro W3" charset="0"/>
                <a:cs typeface="ヒラギノ角ゴ Pro W3" charset="0"/>
              </a:rPr>
              <a:t>14%  </a:t>
            </a:r>
            <a:r>
              <a:rPr lang="en-US" b="1" dirty="0" smtClean="0">
                <a:ea typeface="ヒラギノ角ゴ Pro W3" charset="0"/>
                <a:cs typeface="ヒラギノ角ゴ Pro W3" charset="0"/>
              </a:rPr>
              <a:t>[[68%]]</a:t>
            </a:r>
            <a:r>
              <a:rPr lang="en-US" dirty="0" smtClean="0">
                <a:ea typeface="ヒラギノ角ゴ Pro W3" charset="0"/>
                <a:cs typeface="ヒラギノ角ゴ Pro W3" charset="0"/>
              </a:rPr>
              <a:t> 14% 5% 0% (SPRING 2008)</a:t>
            </a:r>
          </a:p>
          <a:p>
            <a:pPr eaLnBrk="1" hangingPunct="1"/>
            <a:r>
              <a:rPr lang="en-US" dirty="0" smtClean="0">
                <a:ea typeface="ヒラギノ角ゴ Pro W3" charset="0"/>
                <a:cs typeface="ヒラギノ角ゴ Pro W3" charset="0"/>
              </a:rPr>
              <a:t>		</a:t>
            </a:r>
            <a:r>
              <a:rPr lang="en-US" b="0" dirty="0" smtClean="0">
                <a:ea typeface="ヒラギノ角ゴ Pro W3" charset="0"/>
                <a:cs typeface="ヒラギノ角ゴ Pro W3" charset="0"/>
              </a:rPr>
              <a:t>2, </a:t>
            </a:r>
            <a:r>
              <a:rPr lang="en-US" b="1" dirty="0" smtClean="0">
                <a:ea typeface="ヒラギノ角ゴ Pro W3" charset="0"/>
                <a:cs typeface="ヒラギノ角ゴ Pro W3" charset="0"/>
              </a:rPr>
              <a:t>[[79]]], </a:t>
            </a:r>
            <a:r>
              <a:rPr lang="en-US" b="0" dirty="0" smtClean="0">
                <a:ea typeface="ヒラギノ角ゴ Pro W3" charset="0"/>
                <a:cs typeface="ヒラギノ角ゴ Pro W3" charset="0"/>
              </a:rPr>
              <a:t>17, 0, 2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2013) </a:t>
            </a:r>
          </a:p>
          <a:p>
            <a:pPr eaLnBrk="1" hangingPunct="1"/>
            <a:endParaRPr lang="en-US" dirty="0" smtClean="0">
              <a:ea typeface="ヒラギノ角ゴ Pro W3" charset="0"/>
              <a:cs typeface="ヒラギノ角ゴ Pro W3" charset="0"/>
            </a:endParaRPr>
          </a:p>
          <a:p>
            <a:r>
              <a:rPr lang="en-US" b="1" dirty="0" smtClean="0">
                <a:ea typeface="ヒラギノ角ゴ Pro W3" charset="0"/>
                <a:cs typeface="ヒラギノ角ゴ Pro W3" charset="0"/>
              </a:rPr>
              <a:t>INSTRUCTOR NOTES: </a:t>
            </a:r>
            <a:r>
              <a:rPr lang="en-US" b="0" baseline="0" dirty="0" smtClean="0">
                <a:ea typeface="ヒラギノ角ゴ Pro W3" charset="0"/>
                <a:cs typeface="ヒラギノ角ゴ Pro W3" charset="0"/>
              </a:rPr>
              <a:t>2008:  </a:t>
            </a:r>
            <a:r>
              <a:rPr lang="en-US" dirty="0" smtClean="0">
                <a:ea typeface="ヒラギノ角ゴ Pro W3" charset="0"/>
                <a:cs typeface="ヒラギノ角ゴ Pro W3" charset="0"/>
              </a:rPr>
              <a:t>Pollock </a:t>
            </a:r>
            <a:r>
              <a:rPr lang="en-US" dirty="0" smtClean="0">
                <a:ea typeface="ヒラギノ角ゴ Pro W3" charset="0"/>
                <a:cs typeface="ヒラギノ角ゴ Pro W3" charset="0"/>
              </a:rPr>
              <a:t>ended with this. No time to </a:t>
            </a:r>
            <a:r>
              <a:rPr lang="en-US" dirty="0" err="1" smtClean="0">
                <a:ea typeface="ヒラギノ角ゴ Pro W3" charset="0"/>
                <a:cs typeface="ヒラギノ角ゴ Pro W3" charset="0"/>
              </a:rPr>
              <a:t>discuss</a:t>
            </a:r>
            <a:r>
              <a:rPr lang="en-US" dirty="0" err="1" smtClean="0">
                <a:ea typeface="ヒラギノ角ゴ Pro W3" charset="0"/>
                <a:cs typeface="ヒラギノ角ゴ Pro W3" charset="0"/>
              </a:rPr>
              <a:t>,maybe</a:t>
            </a:r>
            <a:r>
              <a:rPr lang="en-US" dirty="0" smtClean="0">
                <a:ea typeface="ヒラギノ角ゴ Pro W3" charset="0"/>
                <a:cs typeface="ヒラギノ角ゴ Pro W3" charset="0"/>
              </a:rPr>
              <a:t> could start </a:t>
            </a:r>
            <a:r>
              <a:rPr lang="en-US" dirty="0" smtClean="0">
                <a:ea typeface="ヒラギノ角ゴ Pro W3" charset="0"/>
                <a:cs typeface="ヒラギノ角ゴ Pro W3" charset="0"/>
              </a:rPr>
              <a:t>next class with it. (70% are voting for B, but I think it'll still be worth talking about)  (I just discussed it L14, did not revote)</a:t>
            </a:r>
          </a:p>
          <a:p>
            <a:r>
              <a:rPr lang="en-US" dirty="0" smtClean="0">
                <a:ea typeface="ヒラギノ角ゴ Pro W3" charset="0"/>
                <a:cs typeface="ヒラギノ角ゴ Pro W3" charset="0"/>
              </a:rPr>
              <a:t>Answer is B, the image charge is 2D away, and the potential (and thus the field) at Q is *exactly* the same as you would have had if there had been an image charge there,  -SJP</a:t>
            </a:r>
            <a:endParaRPr lang="en-US" b="1"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p>
          <a:p>
            <a:endParaRPr lang="en-US" dirty="0" smtClean="0">
              <a:ea typeface="ヒラギノ角ゴ Pro W3" charset="0"/>
              <a:cs typeface="ヒラギノ角ゴ Pro W3" charset="0"/>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ヒラギノ角ゴ Pro W3" charset="0"/>
                <a:cs typeface="ヒラギノ角ゴ Pro W3" charset="0"/>
              </a:rPr>
              <a:t>CORRECT ANSWER: B </a:t>
            </a:r>
          </a:p>
          <a:p>
            <a:pPr eaLnBrk="1" hangingPunct="1"/>
            <a:r>
              <a:rPr lang="en-US">
                <a:ea typeface="ヒラギノ角ゴ Pro W3" charset="0"/>
                <a:cs typeface="ヒラギノ角ゴ Pro W3" charset="0"/>
              </a:rPr>
              <a:t>USED IN:  Spring 2008 (Pollock), </a:t>
            </a:r>
          </a:p>
          <a:p>
            <a:pPr eaLnBrk="1" hangingPunct="1"/>
            <a:r>
              <a:rPr lang="en-US">
                <a:ea typeface="ヒラギノ角ゴ Pro W3" charset="0"/>
                <a:cs typeface="ヒラギノ角ゴ Pro W3" charset="0"/>
              </a:rPr>
              <a:t>LECTURE NUMBER: 14</a:t>
            </a:r>
          </a:p>
          <a:p>
            <a:pPr eaLnBrk="1" hangingPunct="1"/>
            <a:r>
              <a:rPr lang="en-US">
                <a:ea typeface="ヒラギノ角ゴ Pro W3" charset="0"/>
                <a:cs typeface="ヒラギノ角ゴ Pro W3" charset="0"/>
              </a:rPr>
              <a:t>STUDENT RESPONSES:  50%  </a:t>
            </a:r>
            <a:r>
              <a:rPr lang="en-US" b="1">
                <a:ea typeface="ヒラギノ角ゴ Pro W3" charset="0"/>
                <a:cs typeface="ヒラギノ角ゴ Pro W3" charset="0"/>
              </a:rPr>
              <a:t>[[50%]] </a:t>
            </a:r>
            <a:r>
              <a:rPr lang="en-US">
                <a:ea typeface="ヒラギノ角ゴ Pro W3" charset="0"/>
                <a:cs typeface="ヒラギノ角ゴ Pro W3" charset="0"/>
              </a:rPr>
              <a:t>0% 0% 0%</a:t>
            </a:r>
          </a:p>
          <a:p>
            <a:r>
              <a:rPr lang="en-US" b="1">
                <a:ea typeface="ヒラギノ角ゴ Pro W3" charset="0"/>
                <a:cs typeface="ヒラギノ角ゴ Pro W3" charset="0"/>
              </a:rPr>
              <a:t>INSTRUCTOR NOTES: </a:t>
            </a:r>
            <a:r>
              <a:rPr lang="en-US">
                <a:ea typeface="ヒラギノ角ゴ Pro W3" charset="0"/>
                <a:cs typeface="ヒラギノ角ゴ Pro W3" charset="0"/>
              </a:rPr>
              <a:t>. Split vote, 50-50. Good discussions and arguments. (Main arguments I heard for A: everything else is the same, so should energy. Or, the integral of E dot dL is the same from infinity (or from the plate) to the charge...) </a:t>
            </a:r>
          </a:p>
          <a:p>
            <a:r>
              <a:rPr lang="en-US">
                <a:ea typeface="ヒラギノ角ゴ Pro W3" charset="0"/>
                <a:cs typeface="ヒラギノ角ゴ Pro W3" charset="0"/>
              </a:rPr>
              <a:t>Answer is B, something else, This formula is two times too *large*. (Lots of explanations, see Griffiths, including the E^2 is zero for half the universe means there's half the stored energy of the "image" situation, or (my favorite), as you move +Q in from infinity, the image charge is NOT fixed at d below the plate, it's always FARTHER, so you do less work (negative) as you move Q in. -SJP</a:t>
            </a:r>
          </a:p>
          <a:p>
            <a:pPr eaLnBrk="1" hangingPunct="1"/>
            <a:r>
              <a:rPr lang="en-US">
                <a:ea typeface="ヒラギノ角ゴ Pro W3" charset="0"/>
                <a:cs typeface="ヒラギノ角ゴ Pro W3" charset="0"/>
              </a:rPr>
              <a:t>WRITTEN BY: Steven Pollock (CU-Boulder)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Second Explanation</a:t>
            </a:r>
            <a:r>
              <a:rPr lang="en-US" sz="1200" kern="1200" dirty="0" smtClean="0">
                <a:solidFill>
                  <a:schemeClr val="tx1"/>
                </a:solidFill>
                <a:effectLst/>
                <a:latin typeface="+mn-lt"/>
                <a:ea typeface="+mn-ea"/>
                <a:cs typeface="+mn-cs"/>
              </a:rPr>
              <a:t> – There is energy in the fields, and we can see that if the first expression is the energy in the fields of a dipole, then the physical situation only has half the volume of space containing electric field lines.  So, we'd expect that there's half as much energy in the fields.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there aren't any questions about this, I'd like to use my remaining time to tell you something about my education research, and how this has influenced my approach to teaching physics at all levels of instruction.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6A25FF-1376-AF43-8440-BC54E8B10274}" type="slidenum">
              <a:rPr lang="en-US" smtClean="0"/>
              <a:t>20</a:t>
            </a:fld>
            <a:endParaRPr lang="en-US"/>
          </a:p>
        </p:txBody>
      </p:sp>
    </p:spTree>
    <p:extLst>
      <p:ext uri="{BB962C8B-B14F-4D97-AF65-F5344CB8AC3E}">
        <p14:creationId xmlns:p14="http://schemas.microsoft.com/office/powerpoint/2010/main" val="3696588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Rot="1" noChangeAspect="1" noChangeArrowheads="1" noTextEdit="1"/>
          </p:cNvSpPr>
          <p:nvPr>
            <p:ph type="sldImg"/>
          </p:nvPr>
        </p:nvSpPr>
        <p:spPr>
          <a:ln/>
        </p:spPr>
      </p:sp>
      <p:sp>
        <p:nvSpPr>
          <p:cNvPr id="409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CORRECT ANSWER:  C</a:t>
            </a:r>
          </a:p>
          <a:p>
            <a:pPr eaLnBrk="1" hangingPunct="1"/>
            <a:r>
              <a:rPr lang="en-US">
                <a:ea typeface="ヒラギノ角ゴ Pro W3" charset="0"/>
                <a:cs typeface="ヒラギノ角ゴ Pro W3" charset="0"/>
              </a:rPr>
              <a:t>USED IN:  Spring 2008 (Pollock)</a:t>
            </a:r>
          </a:p>
          <a:p>
            <a:pPr eaLnBrk="1" hangingPunct="1"/>
            <a:r>
              <a:rPr lang="en-US">
                <a:ea typeface="ヒラギノ角ゴ Pro W3" charset="0"/>
                <a:cs typeface="ヒラギノ角ゴ Pro W3" charset="0"/>
              </a:rPr>
              <a:t>LECTURE NUMBER: 14</a:t>
            </a:r>
          </a:p>
          <a:p>
            <a:pPr eaLnBrk="1" hangingPunct="1"/>
            <a:r>
              <a:rPr lang="en-US">
                <a:ea typeface="ヒラギノ角ゴ Pro W3" charset="0"/>
                <a:cs typeface="ヒラギノ角ゴ Pro W3" charset="0"/>
              </a:rPr>
              <a:t>STUDENT RESPONSES:  18% 5%  </a:t>
            </a:r>
            <a:r>
              <a:rPr lang="en-US" b="1">
                <a:ea typeface="ヒラギノ角ゴ Pro W3" charset="0"/>
                <a:cs typeface="ヒラギノ角ゴ Pro W3" charset="0"/>
              </a:rPr>
              <a:t>[[41%]] </a:t>
            </a:r>
            <a:r>
              <a:rPr lang="en-US">
                <a:ea typeface="ヒラギノ角ゴ Pro W3" charset="0"/>
                <a:cs typeface="ヒラギノ角ゴ Pro W3" charset="0"/>
              </a:rPr>
              <a:t>0% 36%</a:t>
            </a:r>
          </a:p>
          <a:p>
            <a:pPr eaLnBrk="1" hangingPunct="1"/>
            <a:r>
              <a:rPr lang="en-US" b="1">
                <a:ea typeface="ヒラギノ角ゴ Pro W3" charset="0"/>
                <a:cs typeface="ヒラギノ角ゴ Pro W3" charset="0"/>
              </a:rPr>
              <a:t>INSTRUCTOR NOTES: </a:t>
            </a:r>
            <a:r>
              <a:rPr lang="en-US">
                <a:ea typeface="ヒラギノ角ゴ Pro W3" charset="0"/>
                <a:cs typeface="ヒラギノ角ゴ Pro W3" charset="0"/>
              </a:rPr>
              <a:t> Can be done with whiteboards.  Lots of good discussion on this one, some got it, but most did not. Some wanted just ONE -Q </a:t>
            </a:r>
            <a:r>
              <a:rPr lang="ja-JP" altLang="en-US">
                <a:ea typeface="ヒラギノ角ゴ Pro W3" charset="0"/>
                <a:cs typeface="ヒラギノ角ゴ Pro W3" charset="0"/>
              </a:rPr>
              <a:t>“</a:t>
            </a:r>
            <a:r>
              <a:rPr lang="en-US">
                <a:ea typeface="ヒラギノ角ゴ Pro W3" charset="0"/>
                <a:cs typeface="ヒラギノ角ゴ Pro W3" charset="0"/>
              </a:rPr>
              <a:t>diagonally down</a:t>
            </a:r>
            <a:r>
              <a:rPr lang="ja-JP" altLang="en-US">
                <a:ea typeface="ヒラギノ角ゴ Pro W3" charset="0"/>
                <a:cs typeface="ヒラギノ角ゴ Pro W3" charset="0"/>
              </a:rPr>
              <a:t>”</a:t>
            </a:r>
            <a:r>
              <a:rPr lang="en-US">
                <a:ea typeface="ヒラギノ角ゴ Pro W3" charset="0"/>
                <a:cs typeface="ヒラギノ角ゴ Pro W3" charset="0"/>
              </a:rPr>
              <a:t>, others wanted JUST the two partners (missing the third one, +Q in lower left quadrant) Very good tool to talk about the principles of the method. Answer C, three. -Q to the left. -Q below, and the "image of those images" +Q in the -x, -y quadrant, to ensure V=0 everywhere.   -SJP</a:t>
            </a:r>
            <a:endParaRPr lang="en-US" b="1">
              <a:ea typeface="ヒラギノ角ゴ Pro W3" charset="0"/>
              <a:cs typeface="ヒラギノ角ゴ Pro W3" charset="0"/>
            </a:endParaRPr>
          </a:p>
          <a:p>
            <a:r>
              <a:rPr lang="en-US">
                <a:ea typeface="ヒラギノ角ゴ Pro W3" charset="0"/>
                <a:cs typeface="ヒラギノ角ゴ Pro W3" charset="0"/>
              </a:rPr>
              <a:t>WRITTEN BY: Steven Pollock (CU-Boulder)</a:t>
            </a:r>
          </a:p>
          <a:p>
            <a:endParaRPr lang="en-US">
              <a:ea typeface="ヒラギノ角ゴ Pro W3" charset="0"/>
              <a:cs typeface="ヒラギノ角ゴ Pro W3"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5766E1-DAF7-594D-B38D-2700D09FAFF6}" type="slidenum">
              <a:rPr lang="en-US"/>
              <a:pPr/>
              <a:t>22</a:t>
            </a:fld>
            <a:endParaRPr lang="en-US"/>
          </a:p>
        </p:txBody>
      </p:sp>
      <p:sp>
        <p:nvSpPr>
          <p:cNvPr id="222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ヒラギノ角ゴ Pro W3" charset="0"/>
                <a:cs typeface="ヒラギノ角ゴ Pro W3" charset="0"/>
              </a:rPr>
              <a:t>CORRECT ANSWER:  B</a:t>
            </a:r>
          </a:p>
          <a:p>
            <a:pPr eaLnBrk="1" hangingPunct="1"/>
            <a:r>
              <a:rPr lang="en-US" dirty="0" smtClean="0">
                <a:ea typeface="ヒラギノ角ゴ Pro W3" charset="0"/>
                <a:cs typeface="ヒラギノ角ゴ Pro W3" charset="0"/>
              </a:rPr>
              <a:t>USED IN:  Spring 2013 (Pollock)</a:t>
            </a:r>
          </a:p>
          <a:p>
            <a:pPr eaLnBrk="1" hangingPunct="1"/>
            <a:r>
              <a:rPr lang="en-US" dirty="0" smtClean="0">
                <a:ea typeface="ヒラギノ角ゴ Pro W3" charset="0"/>
                <a:cs typeface="ヒラギノ角ゴ Pro W3" charset="0"/>
              </a:rPr>
              <a:t>LECTURE NUMBER: 15</a:t>
            </a:r>
            <a:r>
              <a:rPr lang="en-US" baseline="0" dirty="0" smtClean="0">
                <a:ea typeface="ヒラギノ角ゴ Pro W3" charset="0"/>
                <a:cs typeface="ヒラギノ角ゴ Pro W3" charset="0"/>
              </a:rPr>
              <a:t> (review)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STUDENT RESPONSES:   11, </a:t>
            </a:r>
            <a:r>
              <a:rPr lang="en-US" b="1" dirty="0" smtClean="0">
                <a:ea typeface="ヒラギノ角ゴ Pro W3" charset="0"/>
                <a:cs typeface="ヒラギノ角ゴ Pro W3" charset="0"/>
              </a:rPr>
              <a:t>[[67]]</a:t>
            </a:r>
            <a:r>
              <a:rPr lang="en-US" b="0" dirty="0" smtClean="0">
                <a:ea typeface="ヒラギノ角ゴ Pro W3" charset="0"/>
                <a:cs typeface="ヒラギノ角ゴ Pro W3" charset="0"/>
              </a:rPr>
              <a:t>,</a:t>
            </a:r>
            <a:r>
              <a:rPr lang="en-US" b="0" baseline="0" dirty="0" smtClean="0">
                <a:ea typeface="ヒラギノ角ゴ Pro W3" charset="0"/>
                <a:cs typeface="ヒラギノ角ゴ Pro W3" charset="0"/>
              </a:rPr>
              <a:t> 11, 11, </a:t>
            </a:r>
            <a:r>
              <a:rPr lang="en-US" b="0" baseline="0" dirty="0" smtClean="0">
                <a:ea typeface="ヒラギノ角ゴ Pro W3" charset="0"/>
                <a:cs typeface="ヒラギノ角ゴ Pro W3" charset="0"/>
              </a:rPr>
              <a:t>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a:t>
            </a:r>
          </a:p>
          <a:p>
            <a:pPr eaLnBrk="1" hangingPunct="1"/>
            <a:r>
              <a:rPr lang="en-US" b="0" dirty="0" smtClean="0">
                <a:ea typeface="ヒラギノ角ゴ Pro W3" charset="0"/>
                <a:cs typeface="ヒラギノ角ゴ Pro W3" charset="0"/>
              </a:rPr>
              <a:t>Straightforward:</a:t>
            </a:r>
            <a:r>
              <a:rPr lang="en-US" b="0" baseline="0" dirty="0" smtClean="0">
                <a:ea typeface="ヒラギノ角ゴ Pro W3" charset="0"/>
                <a:cs typeface="ヒラギノ角ゴ Pro W3" charset="0"/>
              </a:rPr>
              <a:t> the solution is animated. It sets V=0 everywhere on the plane, and at +infinity. </a:t>
            </a:r>
          </a:p>
          <a:p>
            <a:pPr eaLnBrk="1" hangingPunct="1"/>
            <a:r>
              <a:rPr lang="en-US" b="0" baseline="0" dirty="0" smtClean="0">
                <a:ea typeface="ヒラギノ角ゴ Pro W3" charset="0"/>
                <a:cs typeface="ヒラギノ角ゴ Pro W3" charset="0"/>
              </a:rPr>
              <a:t>Reminder: This solves for V(z&gt;0) only!    </a:t>
            </a:r>
          </a:p>
          <a:p>
            <a:pPr eaLnBrk="1" hangingPunct="1"/>
            <a:r>
              <a:rPr lang="en-US" b="0" baseline="0" dirty="0" smtClean="0">
                <a:ea typeface="ヒラギノ角ゴ Pro W3" charset="0"/>
                <a:cs typeface="ヒラギノ角ゴ Pro W3" charset="0"/>
              </a:rPr>
              <a:t>Students did ok on this, I’m glad I asked it. It also shows that although this method is limited, there ARE a lot of problems it can solve (one student asked, what if we had a continuous distribution of charges out there instead of a bunch of points, and the class decided together that sure, we could solve that with this exact same method. It does require the “infinite grounded plane”, or a grounded sphere, or cylinder though, and we do need to know the distribution of the remaining charges! </a:t>
            </a:r>
          </a:p>
          <a:p>
            <a:pPr eaLnBrk="1" hangingPunct="1"/>
            <a:r>
              <a:rPr lang="en-US" b="0" baseline="0" dirty="0" smtClean="0">
                <a:ea typeface="ヒラギノ角ゴ Pro W3" charset="0"/>
                <a:cs typeface="ヒラギノ角ゴ Pro W3" charset="0"/>
              </a:rPr>
              <a:t> </a:t>
            </a:r>
            <a:r>
              <a:rPr lang="en-US" dirty="0" smtClean="0">
                <a:ea typeface="ヒラギノ角ゴ Pro W3" charset="0"/>
                <a:cs typeface="ヒラギノ角ゴ Pro W3" charset="0"/>
              </a:rPr>
              <a:t>-SJP</a:t>
            </a:r>
            <a:endParaRPr lang="en-US" b="1"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ヒラギノ角ゴ Pro W3" charset="0"/>
                <a:cs typeface="ヒラギノ角ゴ Pro W3" charset="0"/>
              </a:rPr>
              <a:t>Animation for the previous question. </a:t>
            </a: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ヒラギノ角ゴ Pro W3" charset="0"/>
                <a:cs typeface="ヒラギノ角ゴ Pro W3" charset="0"/>
              </a:rPr>
              <a:t>2008:</a:t>
            </a:r>
            <a:r>
              <a:rPr lang="en-US" baseline="0" dirty="0" smtClean="0">
                <a:latin typeface="Times New Roman" charset="0"/>
                <a:ea typeface="ヒラギノ角ゴ Pro W3" charset="0"/>
                <a:cs typeface="ヒラギノ角ゴ Pro W3" charset="0"/>
              </a:rPr>
              <a:t>  </a:t>
            </a:r>
            <a:r>
              <a:rPr lang="en-US" dirty="0" smtClean="0">
                <a:latin typeface="Times New Roman" charset="0"/>
                <a:ea typeface="ヒラギノ角ゴ Pro W3" charset="0"/>
                <a:cs typeface="ヒラギノ角ゴ Pro W3" charset="0"/>
              </a:rPr>
              <a:t>This </a:t>
            </a:r>
            <a:r>
              <a:rPr lang="en-US" dirty="0">
                <a:latin typeface="Times New Roman" charset="0"/>
                <a:ea typeface="ヒラギノ角ゴ Pro W3" charset="0"/>
                <a:cs typeface="ヒラギノ角ゴ Pro W3" charset="0"/>
              </a:rPr>
              <a:t>worked really well</a:t>
            </a:r>
          </a:p>
          <a:p>
            <a:r>
              <a:rPr lang="en-US" dirty="0">
                <a:latin typeface="Times New Roman" charset="0"/>
                <a:ea typeface="ヒラギノ角ゴ Pro W3" charset="0"/>
                <a:cs typeface="ヒラギノ角ゴ Pro W3" charset="0"/>
              </a:rPr>
              <a:t>Lots of struggles to do it, many writing </a:t>
            </a:r>
            <a:r>
              <a:rPr lang="en-US" dirty="0" err="1">
                <a:latin typeface="Times New Roman" charset="0"/>
                <a:ea typeface="ヒラギノ角ゴ Pro W3" charset="0"/>
                <a:cs typeface="ヒラギノ角ゴ Pro W3" charset="0"/>
              </a:rPr>
              <a:t>kq</a:t>
            </a:r>
            <a:r>
              <a:rPr lang="en-US" dirty="0">
                <a:latin typeface="Times New Roman" charset="0"/>
                <a:ea typeface="ヒラギノ角ゴ Pro W3" charset="0"/>
                <a:cs typeface="ヒラギノ角ゴ Pro W3" charset="0"/>
              </a:rPr>
              <a:t>/d instead of </a:t>
            </a:r>
            <a:r>
              <a:rPr lang="en-US" dirty="0" err="1">
                <a:latin typeface="Times New Roman" charset="0"/>
                <a:ea typeface="ヒラギノ角ゴ Pro W3" charset="0"/>
                <a:cs typeface="ヒラギノ角ゴ Pro W3" charset="0"/>
              </a:rPr>
              <a:t>kq</a:t>
            </a:r>
            <a:r>
              <a:rPr lang="en-US" dirty="0">
                <a:latin typeface="Times New Roman" charset="0"/>
                <a:ea typeface="ヒラギノ角ゴ Pro W3" charset="0"/>
                <a:cs typeface="ヒラギノ角ゴ Pro W3" charset="0"/>
              </a:rPr>
              <a:t>/r</a:t>
            </a:r>
          </a:p>
          <a:p>
            <a:r>
              <a:rPr lang="en-US" dirty="0">
                <a:latin typeface="Times New Roman" charset="0"/>
                <a:ea typeface="ヒラギノ角ゴ Pro W3" charset="0"/>
                <a:cs typeface="ヒラギノ角ゴ Pro W3" charset="0"/>
              </a:rPr>
              <a:t>And some trouble writing script-r, as per usual</a:t>
            </a:r>
          </a:p>
          <a:p>
            <a:r>
              <a:rPr lang="en-US" dirty="0">
                <a:latin typeface="Times New Roman" charset="0"/>
                <a:ea typeface="ヒラギノ角ゴ Pro W3" charset="0"/>
                <a:cs typeface="ヒラギノ角ゴ Pro W3" charset="0"/>
              </a:rPr>
              <a:t>I </a:t>
            </a:r>
            <a:r>
              <a:rPr lang="en-US" dirty="0" err="1">
                <a:latin typeface="Times New Roman" charset="0"/>
                <a:ea typeface="ヒラギノ角ゴ Pro W3" charset="0"/>
                <a:cs typeface="ヒラギノ角ゴ Pro W3" charset="0"/>
              </a:rPr>
              <a:t>didn</a:t>
            </a:r>
            <a:r>
              <a:rPr lang="ja-JP" altLang="en-US" dirty="0">
                <a:latin typeface="Times New Roman" charset="0"/>
                <a:ea typeface="ヒラギノ角ゴ Pro W3" charset="0"/>
                <a:cs typeface="ヒラギノ角ゴ Pro W3" charset="0"/>
              </a:rPr>
              <a:t>’</a:t>
            </a:r>
            <a:r>
              <a:rPr lang="en-US" dirty="0">
                <a:latin typeface="Times New Roman" charset="0"/>
                <a:ea typeface="ヒラギノ角ゴ Pro W3" charset="0"/>
                <a:cs typeface="ヒラギノ角ゴ Pro W3" charset="0"/>
              </a:rPr>
              <a:t>t see a lot of people get to the final solution of V=0</a:t>
            </a:r>
          </a:p>
          <a:p>
            <a:r>
              <a:rPr lang="en-US" dirty="0">
                <a:latin typeface="Times New Roman" charset="0"/>
                <a:ea typeface="ヒラギノ角ゴ Pro W3" charset="0"/>
                <a:cs typeface="ヒラギノ角ゴ Pro W3" charset="0"/>
              </a:rPr>
              <a:t>This followed clicker 3.7 which was then very powerful because it looked just like that one</a:t>
            </a:r>
          </a:p>
          <a:p>
            <a:r>
              <a:rPr lang="en-US" dirty="0">
                <a:latin typeface="Times New Roman" charset="0"/>
                <a:ea typeface="ヒラギノ角ゴ Pro W3" charset="0"/>
                <a:cs typeface="ヒラギノ角ゴ Pro W3" charset="0"/>
              </a:rPr>
              <a:t>Someone brought up that it </a:t>
            </a:r>
            <a:r>
              <a:rPr lang="en-US" dirty="0" err="1">
                <a:latin typeface="Times New Roman" charset="0"/>
                <a:ea typeface="ヒラギノ角ゴ Pro W3" charset="0"/>
                <a:cs typeface="ヒラギノ角ゴ Pro W3" charset="0"/>
              </a:rPr>
              <a:t>doesn</a:t>
            </a:r>
            <a:r>
              <a:rPr lang="ja-JP" altLang="en-US" dirty="0">
                <a:latin typeface="Times New Roman" charset="0"/>
                <a:ea typeface="ヒラギノ角ゴ Pro W3" charset="0"/>
                <a:cs typeface="ヒラギノ角ゴ Pro W3" charset="0"/>
              </a:rPr>
              <a:t>’</a:t>
            </a:r>
            <a:r>
              <a:rPr lang="en-US" dirty="0">
                <a:latin typeface="Times New Roman" charset="0"/>
                <a:ea typeface="ヒラギノ角ゴ Pro W3" charset="0"/>
                <a:cs typeface="ヒラギノ角ゴ Pro W3" charset="0"/>
              </a:rPr>
              <a:t>t look like the same situation below the plane, which was good</a:t>
            </a:r>
          </a:p>
          <a:p>
            <a:r>
              <a:rPr lang="en-US" dirty="0">
                <a:latin typeface="Times New Roman" charset="0"/>
                <a:ea typeface="ヒラギノ角ゴ Pro W3" charset="0"/>
                <a:cs typeface="ヒラギノ角ゴ Pro W3" charset="0"/>
              </a:rPr>
              <a:t>Could have written up the two situations on the board to show the exact situations being compared</a:t>
            </a:r>
          </a:p>
          <a:p>
            <a:r>
              <a:rPr lang="en-US" dirty="0">
                <a:latin typeface="Times New Roman" charset="0"/>
                <a:ea typeface="ヒラギノ角ゴ Pro W3" charset="0"/>
                <a:cs typeface="ヒラギノ角ゴ Pro W3" charset="0"/>
              </a:rPr>
              <a:t>There were lots of </a:t>
            </a:r>
            <a:r>
              <a:rPr lang="ja-JP" altLang="en-US" dirty="0">
                <a:latin typeface="Times New Roman" charset="0"/>
                <a:ea typeface="ヒラギノ角ゴ Pro W3" charset="0"/>
                <a:cs typeface="ヒラギノ角ゴ Pro W3" charset="0"/>
              </a:rPr>
              <a:t>“</a:t>
            </a:r>
            <a:r>
              <a:rPr lang="en-US" dirty="0">
                <a:latin typeface="Times New Roman" charset="0"/>
                <a:ea typeface="ヒラギノ角ゴ Pro W3" charset="0"/>
                <a:cs typeface="ヒラギノ角ゴ Pro W3" charset="0"/>
              </a:rPr>
              <a:t>a-</a:t>
            </a:r>
            <a:r>
              <a:rPr lang="en-US" dirty="0" err="1">
                <a:latin typeface="Times New Roman" charset="0"/>
                <a:ea typeface="ヒラギノ角ゴ Pro W3" charset="0"/>
                <a:cs typeface="ヒラギノ角ゴ Pro W3" charset="0"/>
              </a:rPr>
              <a:t>hahs</a:t>
            </a:r>
            <a:r>
              <a:rPr lang="ja-JP" altLang="en-US" dirty="0">
                <a:latin typeface="Times New Roman" charset="0"/>
                <a:ea typeface="ヒラギノ角ゴ Pro W3" charset="0"/>
                <a:cs typeface="ヒラギノ角ゴ Pro W3" charset="0"/>
              </a:rPr>
              <a:t>”</a:t>
            </a:r>
            <a:r>
              <a:rPr lang="en-US" dirty="0">
                <a:latin typeface="Times New Roman" charset="0"/>
                <a:ea typeface="ヒラギノ角ゴ Pro W3" charset="0"/>
                <a:cs typeface="ヒラギノ角ゴ Pro W3" charset="0"/>
              </a:rPr>
              <a:t> from the audience during this.</a:t>
            </a:r>
          </a:p>
          <a:p>
            <a:r>
              <a:rPr lang="en-US" dirty="0">
                <a:latin typeface="Times New Roman" charset="0"/>
                <a:ea typeface="ヒラギノ角ゴ Pro W3" charset="0"/>
                <a:cs typeface="ヒラギノ角ゴ Pro W3" charset="0"/>
              </a:rPr>
              <a:t>But later a woman asked a question that seemed that she </a:t>
            </a:r>
            <a:r>
              <a:rPr lang="en-US" dirty="0" err="1">
                <a:latin typeface="Times New Roman" charset="0"/>
                <a:ea typeface="ヒラギノ角ゴ Pro W3" charset="0"/>
                <a:cs typeface="ヒラギノ角ゴ Pro W3" charset="0"/>
              </a:rPr>
              <a:t>didn</a:t>
            </a:r>
            <a:r>
              <a:rPr lang="ja-JP" altLang="en-US" dirty="0">
                <a:latin typeface="Times New Roman" charset="0"/>
                <a:ea typeface="ヒラギノ角ゴ Pro W3" charset="0"/>
                <a:cs typeface="ヒラギノ角ゴ Pro W3" charset="0"/>
              </a:rPr>
              <a:t>’</a:t>
            </a:r>
            <a:r>
              <a:rPr lang="en-US" dirty="0">
                <a:latin typeface="Times New Roman" charset="0"/>
                <a:ea typeface="ヒラギノ角ゴ Pro W3" charset="0"/>
                <a:cs typeface="ヒラギノ角ゴ Pro W3" charset="0"/>
              </a:rPr>
              <a:t>t understand that the conducting plane situation was the same as two charges</a:t>
            </a:r>
          </a:p>
          <a:p>
            <a:endParaRPr lang="en-US" dirty="0">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D329A1-CC2C-6845-A9AC-64E40EB2C5DD}" type="slidenum">
              <a:rPr lang="en-US"/>
              <a:pPr/>
              <a:t>4</a:t>
            </a:fld>
            <a:endParaRPr lang="en-US"/>
          </a:p>
        </p:txBody>
      </p:sp>
      <p:sp>
        <p:nvSpPr>
          <p:cNvPr id="19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9683" name="Rectangle 3"/>
          <p:cNvSpPr>
            <a:spLocks noGrp="1" noChangeArrowheads="1"/>
          </p:cNvSpPr>
          <p:nvPr>
            <p:ph type="body" idx="1"/>
          </p:nvPr>
        </p:nvSpPr>
        <p:spPr/>
        <p:txBody>
          <a:bodyPr/>
          <a:lstStyle/>
          <a:p>
            <a:pPr eaLnBrk="1" hangingPunct="1">
              <a:lnSpc>
                <a:spcPct val="90000"/>
              </a:lnSpc>
            </a:pPr>
            <a:r>
              <a:rPr lang="en-US" dirty="0" smtClean="0">
                <a:ea typeface="ヒラギノ角ゴ Pro W3" charset="0"/>
                <a:cs typeface="ヒラギノ角ゴ Pro W3" charset="0"/>
              </a:rPr>
              <a:t>CORRECT ANSWER:  B</a:t>
            </a:r>
          </a:p>
          <a:p>
            <a:pPr eaLnBrk="1" hangingPunct="1">
              <a:lnSpc>
                <a:spcPct val="90000"/>
              </a:lnSpc>
            </a:pPr>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5, Lecture 13 and Week 5, Lecture 14) and Spring 2008 and 13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pPr eaLnBrk="1" hangingPunct="1">
              <a:lnSpc>
                <a:spcPct val="90000"/>
              </a:lnSpc>
            </a:pPr>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5, Lecture 13). Pollock (Lecture 13, </a:t>
            </a:r>
            <a:r>
              <a:rPr lang="en-US" dirty="0" err="1" smtClean="0">
                <a:ea typeface="ヒラギノ角ゴ Pro W3" charset="0"/>
                <a:cs typeface="ヒラギノ角ゴ Pro W3" charset="0"/>
              </a:rPr>
              <a:t>Lect</a:t>
            </a:r>
            <a:r>
              <a:rPr lang="en-US" dirty="0" smtClean="0">
                <a:ea typeface="ヒラギノ角ゴ Pro W3" charset="0"/>
                <a:cs typeface="ヒラギノ角ゴ Pro W3" charset="0"/>
              </a:rPr>
              <a:t> 14 in ‘13). </a:t>
            </a:r>
            <a:r>
              <a:rPr lang="en-US" dirty="0" err="1" smtClean="0">
                <a:ea typeface="ヒラギノ角ゴ Pro W3" charset="0"/>
                <a:cs typeface="ヒラギノ角ゴ Pro W3" charset="0"/>
              </a:rPr>
              <a:t>Schibli</a:t>
            </a:r>
            <a:endParaRPr lang="en-US" dirty="0" smtClean="0">
              <a:ea typeface="ヒラギノ角ゴ Pro W3" charset="0"/>
              <a:cs typeface="ヒラギノ角ゴ Pro W3" charset="0"/>
            </a:endParaRPr>
          </a:p>
          <a:p>
            <a:pPr eaLnBrk="1" hangingPunct="1">
              <a:lnSpc>
                <a:spcPct val="90000"/>
              </a:lnSpc>
            </a:pPr>
            <a:r>
              <a:rPr lang="en-US" dirty="0" smtClean="0">
                <a:ea typeface="ヒラギノ角ゴ Pro W3" charset="0"/>
                <a:cs typeface="ヒラギノ角ゴ Pro W3" charset="0"/>
              </a:rPr>
              <a:t>STUDENT RESPONSES:  24% </a:t>
            </a:r>
            <a:r>
              <a:rPr lang="en-US" b="1" dirty="0" smtClean="0">
                <a:ea typeface="ヒラギノ角ゴ Pro W3" charset="0"/>
                <a:cs typeface="ヒラギノ角ゴ Pro W3" charset="0"/>
              </a:rPr>
              <a:t>[[76%]]</a:t>
            </a:r>
            <a:r>
              <a:rPr lang="en-US" dirty="0" smtClean="0">
                <a:ea typeface="ヒラギノ角ゴ Pro W3" charset="0"/>
                <a:cs typeface="ヒラギノ角ゴ Pro W3" charset="0"/>
              </a:rPr>
              <a:t> 0% 0% 0% (FALL 2008: Week 5, Lecture 13)</a:t>
            </a:r>
          </a:p>
          <a:p>
            <a:pPr eaLnBrk="1" hangingPunct="1">
              <a:lnSpc>
                <a:spcPct val="90000"/>
              </a:lnSpc>
            </a:pPr>
            <a:r>
              <a:rPr lang="en-US" dirty="0" smtClean="0">
                <a:ea typeface="ヒラギノ角ゴ Pro W3" charset="0"/>
                <a:cs typeface="ヒラギノ角ゴ Pro W3" charset="0"/>
              </a:rPr>
              <a:t>		 2%  </a:t>
            </a:r>
            <a:r>
              <a:rPr lang="en-US" b="1" dirty="0" smtClean="0">
                <a:ea typeface="ヒラギノ角ゴ Pro W3" charset="0"/>
                <a:cs typeface="ヒラギノ角ゴ Pro W3" charset="0"/>
              </a:rPr>
              <a:t>[[98%]] </a:t>
            </a:r>
            <a:r>
              <a:rPr lang="en-US" dirty="0" smtClean="0">
                <a:ea typeface="ヒラギノ角ゴ Pro W3" charset="0"/>
                <a:cs typeface="ヒラギノ角ゴ Pro W3" charset="0"/>
              </a:rPr>
              <a:t>0% 0% 0% (FALL 2008: Week 5, Lecture 14)	</a:t>
            </a:r>
          </a:p>
          <a:p>
            <a:pPr eaLnBrk="1" hangingPunct="1">
              <a:lnSpc>
                <a:spcPct val="90000"/>
              </a:lnSpc>
            </a:pPr>
            <a:r>
              <a:rPr lang="en-US" dirty="0" smtClean="0">
                <a:ea typeface="ヒラギノ角ゴ Pro W3" charset="0"/>
                <a:cs typeface="ヒラギノ角ゴ Pro W3" charset="0"/>
              </a:rPr>
              <a:t>				   n/a (SPRING 2008)</a:t>
            </a:r>
          </a:p>
          <a:p>
            <a:pPr eaLnBrk="1" hangingPunct="1">
              <a:lnSpc>
                <a:spcPct val="90000"/>
              </a:lnSpc>
            </a:pPr>
            <a:r>
              <a:rPr lang="en-US" dirty="0" smtClean="0">
                <a:ea typeface="ヒラギノ角ゴ Pro W3" charset="0"/>
                <a:cs typeface="ヒラギノ角ゴ Pro W3" charset="0"/>
              </a:rPr>
              <a:t>		 38% </a:t>
            </a:r>
            <a:r>
              <a:rPr lang="en-US" b="1" dirty="0" smtClean="0">
                <a:ea typeface="ヒラギノ角ゴ Pro W3" charset="0"/>
                <a:cs typeface="ヒラギノ角ゴ Pro W3" charset="0"/>
              </a:rPr>
              <a:t>[[62%]]</a:t>
            </a:r>
            <a:r>
              <a:rPr lang="en-US" dirty="0" smtClean="0">
                <a:ea typeface="ヒラギノ角ゴ Pro W3" charset="0"/>
                <a:cs typeface="ヒラギノ角ゴ Pro W3" charset="0"/>
              </a:rPr>
              <a:t> 0% 0% 0% (FALL 2009)</a:t>
            </a:r>
          </a:p>
          <a:p>
            <a:pPr eaLnBrk="1" hangingPunct="1">
              <a:lnSpc>
                <a:spcPct val="90000"/>
              </a:lnSpc>
            </a:pPr>
            <a:r>
              <a:rPr lang="en-US" dirty="0" smtClean="0">
                <a:ea typeface="ヒラギノ角ゴ Pro W3" charset="0"/>
                <a:cs typeface="ヒラギノ角ゴ Pro W3" charset="0"/>
              </a:rPr>
              <a:t>		23%, </a:t>
            </a:r>
            <a:r>
              <a:rPr lang="en-US" b="1" dirty="0" smtClean="0">
                <a:ea typeface="ヒラギノ角ゴ Pro W3" charset="0"/>
                <a:cs typeface="ヒラギノ角ゴ Pro W3" charset="0"/>
              </a:rPr>
              <a:t>[[75%}],</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2, 0,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pPr eaLnBrk="1" hangingPunct="1">
              <a:lnSpc>
                <a:spcPct val="90000"/>
              </a:lnSpc>
            </a:pPr>
            <a:r>
              <a:rPr lang="en-US" dirty="0" smtClean="0">
                <a:ea typeface="ヒラギノ角ゴ Pro W3" charset="0"/>
                <a:cs typeface="ヒラギノ角ゴ Pro W3" charset="0"/>
              </a:rPr>
              <a:t>		</a:t>
            </a:r>
          </a:p>
          <a:p>
            <a:pPr eaLnBrk="1" hangingPunct="1">
              <a:lnSpc>
                <a:spcPct val="90000"/>
              </a:lnSpc>
            </a:pPr>
            <a:r>
              <a:rPr lang="en-US" b="1" dirty="0" smtClean="0">
                <a:ea typeface="ヒラギノ角ゴ Pro W3" charset="0"/>
                <a:cs typeface="ヒラギノ角ゴ Pro W3" charset="0"/>
              </a:rPr>
              <a:t>INSTRUCTOR NOTES: </a:t>
            </a:r>
          </a:p>
          <a:p>
            <a:pPr eaLnBrk="1" hangingPunct="1">
              <a:lnSpc>
                <a:spcPct val="90000"/>
              </a:lnSpc>
            </a:pPr>
            <a:r>
              <a:rPr lang="en-US" dirty="0" smtClean="0">
                <a:ea typeface="ヒラギノ角ゴ Pro W3" charset="0"/>
                <a:cs typeface="ヒラギノ角ゴ Pro W3" charset="0"/>
              </a:rPr>
              <a:t> (Problem was, I had just showed a </a:t>
            </a:r>
            <a:r>
              <a:rPr lang="en-US" dirty="0" err="1" smtClean="0">
                <a:ea typeface="ヒラギノ角ゴ Pro W3" charset="0"/>
                <a:cs typeface="ヒラギノ角ゴ Pro W3" charset="0"/>
              </a:rPr>
              <a:t>sim</a:t>
            </a:r>
            <a:r>
              <a:rPr lang="en-US" dirty="0" smtClean="0">
                <a:ea typeface="ヒラギノ角ゴ Pro W3" charset="0"/>
                <a:cs typeface="ヒラギノ角ゴ Pro W3" charset="0"/>
              </a:rPr>
              <a:t> of this situation, so they had just SEEN the answer!). </a:t>
            </a:r>
          </a:p>
          <a:p>
            <a:pPr eaLnBrk="1" hangingPunct="1">
              <a:lnSpc>
                <a:spcPct val="90000"/>
              </a:lnSpc>
            </a:pPr>
            <a:endParaRPr lang="en-US" dirty="0" smtClean="0">
              <a:ea typeface="ヒラギノ角ゴ Pro W3" charset="0"/>
              <a:cs typeface="ヒラギノ角ゴ Pro W3" charset="0"/>
            </a:endParaRPr>
          </a:p>
          <a:p>
            <a:pPr eaLnBrk="1" hangingPunct="1">
              <a:lnSpc>
                <a:spcPct val="90000"/>
              </a:lnSpc>
            </a:pPr>
            <a:r>
              <a:rPr lang="en-US" dirty="0" smtClean="0">
                <a:ea typeface="ヒラギノ角ゴ Pro W3" charset="0"/>
                <a:cs typeface="ヒラギノ角ゴ Pro W3" charset="0"/>
              </a:rPr>
              <a:t> http://</a:t>
            </a:r>
            <a:r>
              <a:rPr lang="en-US" dirty="0" err="1" smtClean="0">
                <a:ea typeface="ヒラギノ角ゴ Pro W3" charset="0"/>
                <a:cs typeface="ヒラギノ角ゴ Pro W3" charset="0"/>
              </a:rPr>
              <a:t>www.falstad.com</a:t>
            </a:r>
            <a:r>
              <a:rPr lang="en-US" dirty="0" smtClean="0">
                <a:ea typeface="ヒラギノ角ゴ Pro W3" charset="0"/>
                <a:cs typeface="ヒラギノ角ゴ Pro W3" charset="0"/>
              </a:rPr>
              <a:t>/</a:t>
            </a:r>
            <a:r>
              <a:rPr lang="en-US" dirty="0" err="1" smtClean="0">
                <a:ea typeface="ヒラギノ角ゴ Pro W3" charset="0"/>
                <a:cs typeface="ヒラギノ角ゴ Pro W3" charset="0"/>
              </a:rPr>
              <a:t>emstatic</a:t>
            </a:r>
            <a:r>
              <a:rPr lang="en-US" dirty="0" smtClean="0">
                <a:ea typeface="ヒラギノ角ゴ Pro W3" charset="0"/>
                <a:cs typeface="ヒラギノ角ゴ Pro W3" charset="0"/>
              </a:rPr>
              <a:t>/   Setup </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charge + plane</a:t>
            </a:r>
            <a:r>
              <a:rPr lang="ja-JP" altLang="en-US" dirty="0" smtClean="0">
                <a:ea typeface="ヒラギノ角ゴ Pro W3" charset="0"/>
                <a:cs typeface="ヒラギノ角ゴ Pro W3" charset="0"/>
              </a:rPr>
              <a:t>”</a:t>
            </a:r>
            <a:r>
              <a:rPr lang="en-US" dirty="0" smtClean="0">
                <a:ea typeface="ヒラギノ角ゴ Pro W3" charset="0"/>
                <a:cs typeface="ヒラギノ角ゴ Pro W3" charset="0"/>
              </a:rPr>
              <a:t>  Answer is B, it looks like a dipole field. (Note that simple coulomb would generate E's that are NOT perpendicular to the surface everywhere, clearly an immediate no-no.  -SJP</a:t>
            </a:r>
          </a:p>
          <a:p>
            <a:pPr eaLnBrk="1" hangingPunct="1">
              <a:lnSpc>
                <a:spcPct val="90000"/>
              </a:lnSpc>
            </a:pPr>
            <a:r>
              <a:rPr lang="en-US" dirty="0" smtClean="0">
                <a:ea typeface="ヒラギノ角ゴ Pro W3" charset="0"/>
                <a:cs typeface="ヒラギノ角ゴ Pro W3" charset="0"/>
              </a:rPr>
              <a:t>WRITTEN BY: Steven Pollock (CU-Boulder)</a:t>
            </a:r>
          </a:p>
          <a:p>
            <a:pPr eaLnBrk="1" hangingPunct="1">
              <a:lnSpc>
                <a:spcPct val="90000"/>
              </a:lnSpc>
            </a:pPr>
            <a:endParaRPr lang="en-US" b="1" dirty="0" smtClean="0">
              <a:ea typeface="ヒラギノ角ゴ Pro W3" charset="0"/>
              <a:cs typeface="ヒラギノ角ゴ Pro W3" charset="0"/>
            </a:endParaRPr>
          </a:p>
          <a:p>
            <a:pPr>
              <a:lnSpc>
                <a:spcPct val="90000"/>
              </a:lnSpc>
            </a:pPr>
            <a:endParaRPr lang="en-US" dirty="0" smtClean="0">
              <a:ea typeface="ヒラギノ角ゴ Pro W3" charset="0"/>
              <a:cs typeface="ヒラギノ角ゴ Pro W3" charset="0"/>
            </a:endParaRP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From Charles Baily:</a:t>
            </a:r>
          </a:p>
          <a:p>
            <a:r>
              <a:rPr lang="en-US" sz="1200" kern="1200" dirty="0" smtClean="0">
                <a:solidFill>
                  <a:schemeClr val="tx1"/>
                </a:solidFill>
                <a:effectLst/>
                <a:latin typeface="+mn-lt"/>
                <a:ea typeface="+mn-ea"/>
                <a:cs typeface="+mn-cs"/>
              </a:rPr>
              <a:t>Used in Spring 2013</a:t>
            </a:r>
          </a:p>
          <a:p>
            <a:r>
              <a:rPr lang="en-US" sz="1200" kern="1200" dirty="0" smtClean="0">
                <a:solidFill>
                  <a:schemeClr val="tx1"/>
                </a:solidFill>
                <a:effectLst/>
                <a:latin typeface="+mn-lt"/>
                <a:ea typeface="+mn-ea"/>
                <a:cs typeface="+mn-cs"/>
              </a:rPr>
              <a:t>(The slide is nicely</a:t>
            </a:r>
            <a:r>
              <a:rPr lang="en-US" sz="1200" kern="1200" baseline="0" dirty="0" smtClean="0">
                <a:solidFill>
                  <a:schemeClr val="tx1"/>
                </a:solidFill>
                <a:effectLst/>
                <a:latin typeface="+mn-lt"/>
                <a:ea typeface="+mn-ea"/>
                <a:cs typeface="+mn-cs"/>
              </a:rPr>
              <a:t> animated!)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give a concrete example of how</a:t>
            </a:r>
            <a:r>
              <a:rPr lang="en-US" sz="1200" kern="1200" baseline="0" dirty="0" smtClean="0">
                <a:solidFill>
                  <a:schemeClr val="tx1"/>
                </a:solidFill>
                <a:effectLst/>
                <a:latin typeface="+mn-lt"/>
                <a:ea typeface="+mn-ea"/>
                <a:cs typeface="+mn-cs"/>
              </a:rPr>
              <a:t> we exploit this</a:t>
            </a:r>
            <a:r>
              <a:rPr lang="en-US" sz="1200" kern="1200" dirty="0" smtClean="0">
                <a:solidFill>
                  <a:schemeClr val="tx1"/>
                </a:solidFill>
                <a:effectLst/>
                <a:latin typeface="+mn-lt"/>
                <a:ea typeface="+mn-ea"/>
                <a:cs typeface="+mn-cs"/>
              </a:rPr>
              <a:t>, consider an infinitely long and wide conducting slab that extends everywhere in the </a:t>
            </a:r>
            <a:r>
              <a:rPr lang="en-US" sz="1200" kern="1200" dirty="0" err="1" smtClean="0">
                <a:solidFill>
                  <a:schemeClr val="tx1"/>
                </a:solidFill>
                <a:effectLst/>
                <a:latin typeface="+mn-lt"/>
                <a:ea typeface="+mn-ea"/>
                <a:cs typeface="+mn-cs"/>
              </a:rPr>
              <a:t>xy</a:t>
            </a:r>
            <a:r>
              <a:rPr lang="en-US" sz="1200" kern="1200" dirty="0" smtClean="0">
                <a:solidFill>
                  <a:schemeClr val="tx1"/>
                </a:solidFill>
                <a:effectLst/>
                <a:latin typeface="+mn-lt"/>
                <a:ea typeface="+mn-ea"/>
                <a:cs typeface="+mn-cs"/>
              </a:rPr>
              <a:t>-plane, and has been grounded at zero potential.  If we bring a charge +Q close to the surface of the conductor, we know that the potential can't be just that of a point charge located at a distance d from the surface.  The free charge in the conductor will respond to the external electric field and electrons will move about the surface until equilibrium has been established, and the surface of the conductor is again at constant potential, as it must be in electrostatics.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this point we really don't know anything about how this induced charge is distributed on the surface, so we can't use our usual technique of integrating over the charge distribution to get the potential everywhere above the conducting surface.</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charset="0"/>
                <a:ea typeface="ヒラギノ角ゴ Pro W3" charset="0"/>
                <a:cs typeface="ヒラギノ角ゴ Pro W3" charset="0"/>
              </a:rPr>
              <a:t>From Charles Baily:</a:t>
            </a:r>
          </a:p>
          <a:p>
            <a:r>
              <a:rPr lang="en-US" sz="1200" kern="1200" dirty="0" smtClean="0">
                <a:solidFill>
                  <a:schemeClr val="tx1"/>
                </a:solidFill>
                <a:effectLst/>
                <a:latin typeface="Arial" charset="0"/>
                <a:ea typeface="ヒラギノ角ゴ Pro W3" charset="0"/>
                <a:cs typeface="ヒラギノ角ゴ Pro W3" charset="0"/>
              </a:rPr>
              <a:t>Used in Spring 2013</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we do know are the boundary</a:t>
            </a:r>
            <a:r>
              <a:rPr lang="en-US" sz="1200" kern="1200" baseline="0" dirty="0" smtClean="0">
                <a:solidFill>
                  <a:schemeClr val="tx1"/>
                </a:solidFill>
                <a:effectLst/>
                <a:latin typeface="+mn-lt"/>
                <a:ea typeface="+mn-ea"/>
                <a:cs typeface="+mn-cs"/>
              </a:rPr>
              <a:t> conditions on the potential, which we need to state in order to completely specify the problem.  There are two boundaries in this situation, one is far away, where the potential goes to zero.  The other is at the surface of the conductor, where the potential is also zero because its grounded.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WHAT IF, instead of trying to solve this problem, we solve a different problem, where we replace the conducting slab with what we'll call an "image charge" Q-prime, located at a distance d-prime below the </a:t>
            </a:r>
            <a:r>
              <a:rPr lang="en-US" sz="1200" kern="1200" dirty="0" err="1" smtClean="0">
                <a:solidFill>
                  <a:schemeClr val="tx1"/>
                </a:solidFill>
                <a:effectLst/>
                <a:latin typeface="+mn-lt"/>
                <a:ea typeface="+mn-ea"/>
                <a:cs typeface="+mn-cs"/>
              </a:rPr>
              <a:t>xy</a:t>
            </a:r>
            <a:r>
              <a:rPr lang="en-US" sz="1200" kern="1200" dirty="0" smtClean="0">
                <a:solidFill>
                  <a:schemeClr val="tx1"/>
                </a:solidFill>
                <a:effectLst/>
                <a:latin typeface="+mn-lt"/>
                <a:ea typeface="+mn-ea"/>
                <a:cs typeface="+mn-cs"/>
              </a:rPr>
              <a:t>-plane.  But for this problem we don't want to use just any charge – we want to choose an amount that will make the electric potential satisfy the same boundary conditions as the previous problem.  We'll see that this can happen when the "image charge" is truly like a mirror reflection of the physical charge – and this shouldn't be so surprising if we recall that a mirror is really just a flat conducting plane with a plate of glass over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question is: Why should you believe the two situations have anything to do with one another?</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ヒラギノ角ゴ Pro W3" charset="0"/>
                <a:cs typeface="ヒラギノ角ゴ Pro W3" charset="0"/>
              </a:rPr>
              <a:t>Activity (done at desks, in pairs)</a:t>
            </a:r>
          </a:p>
          <a:p>
            <a:r>
              <a:rPr lang="en-US" dirty="0" smtClean="0">
                <a:latin typeface="Times New Roman" charset="0"/>
                <a:ea typeface="ヒラギノ角ゴ Pro W3" charset="0"/>
                <a:cs typeface="ヒラギノ角ゴ Pro W3" charset="0"/>
              </a:rPr>
              <a:t>Used</a:t>
            </a:r>
            <a:r>
              <a:rPr lang="en-US" baseline="0" dirty="0" smtClean="0">
                <a:latin typeface="Times New Roman" charset="0"/>
                <a:ea typeface="ヒラギノ角ゴ Pro W3" charset="0"/>
                <a:cs typeface="ヒラギノ角ゴ Pro W3" charset="0"/>
              </a:rPr>
              <a:t> in </a:t>
            </a:r>
            <a:r>
              <a:rPr lang="en-US" baseline="0" dirty="0" err="1" smtClean="0">
                <a:latin typeface="Times New Roman" charset="0"/>
                <a:ea typeface="ヒラギノ角ゴ Pro W3" charset="0"/>
                <a:cs typeface="ヒラギノ角ゴ Pro W3" charset="0"/>
              </a:rPr>
              <a:t>Sp</a:t>
            </a:r>
            <a:r>
              <a:rPr lang="en-US" baseline="0" dirty="0" smtClean="0">
                <a:latin typeface="Times New Roman" charset="0"/>
                <a:ea typeface="ヒラギノ角ゴ Pro W3" charset="0"/>
                <a:cs typeface="ヒラギノ角ゴ Pro W3" charset="0"/>
              </a:rPr>
              <a:t> 2008, and Spring 2013</a:t>
            </a:r>
            <a:endParaRPr lang="en-US" dirty="0" smtClean="0">
              <a:latin typeface="Times New Roman" charset="0"/>
              <a:ea typeface="ヒラギノ角ゴ Pro W3" charset="0"/>
              <a:cs typeface="ヒラギノ角ゴ Pro W3" charset="0"/>
            </a:endParaRPr>
          </a:p>
          <a:p>
            <a:endParaRPr lang="en-US" dirty="0" smtClean="0">
              <a:latin typeface="Times New Roman" charset="0"/>
              <a:ea typeface="ヒラギノ角ゴ Pro W3" charset="0"/>
              <a:cs typeface="ヒラギノ角ゴ Pro W3" charset="0"/>
            </a:endParaRPr>
          </a:p>
          <a:p>
            <a:r>
              <a:rPr lang="en-US" dirty="0" smtClean="0">
                <a:latin typeface="Times New Roman" charset="0"/>
                <a:ea typeface="ヒラギノ角ゴ Pro W3" charset="0"/>
                <a:cs typeface="ヒラギノ角ゴ Pro W3" charset="0"/>
              </a:rPr>
              <a:t>This </a:t>
            </a:r>
            <a:r>
              <a:rPr lang="en-US" dirty="0">
                <a:latin typeface="Times New Roman" charset="0"/>
                <a:ea typeface="ヒラギノ角ゴ Pro W3" charset="0"/>
                <a:cs typeface="ヒラギノ角ゴ Pro W3" charset="0"/>
              </a:rPr>
              <a:t>worked really well</a:t>
            </a:r>
          </a:p>
          <a:p>
            <a:r>
              <a:rPr lang="en-US" dirty="0">
                <a:latin typeface="Times New Roman" charset="0"/>
                <a:ea typeface="ヒラギノ角ゴ Pro W3" charset="0"/>
                <a:cs typeface="ヒラギノ角ゴ Pro W3" charset="0"/>
              </a:rPr>
              <a:t>Lots of struggles to do it, many writing </a:t>
            </a:r>
            <a:r>
              <a:rPr lang="en-US" dirty="0" err="1">
                <a:latin typeface="Times New Roman" charset="0"/>
                <a:ea typeface="ヒラギノ角ゴ Pro W3" charset="0"/>
                <a:cs typeface="ヒラギノ角ゴ Pro W3" charset="0"/>
              </a:rPr>
              <a:t>kq</a:t>
            </a:r>
            <a:r>
              <a:rPr lang="en-US" dirty="0">
                <a:latin typeface="Times New Roman" charset="0"/>
                <a:ea typeface="ヒラギノ角ゴ Pro W3" charset="0"/>
                <a:cs typeface="ヒラギノ角ゴ Pro W3" charset="0"/>
              </a:rPr>
              <a:t>/d instead of </a:t>
            </a:r>
            <a:r>
              <a:rPr lang="en-US" dirty="0" err="1">
                <a:latin typeface="Times New Roman" charset="0"/>
                <a:ea typeface="ヒラギノ角ゴ Pro W3" charset="0"/>
                <a:cs typeface="ヒラギノ角ゴ Pro W3" charset="0"/>
              </a:rPr>
              <a:t>kq</a:t>
            </a:r>
            <a:r>
              <a:rPr lang="en-US" dirty="0">
                <a:latin typeface="Times New Roman" charset="0"/>
                <a:ea typeface="ヒラギノ角ゴ Pro W3" charset="0"/>
                <a:cs typeface="ヒラギノ角ゴ Pro W3" charset="0"/>
              </a:rPr>
              <a:t>/r</a:t>
            </a:r>
          </a:p>
          <a:p>
            <a:r>
              <a:rPr lang="en-US" dirty="0">
                <a:latin typeface="Times New Roman" charset="0"/>
                <a:ea typeface="ヒラギノ角ゴ Pro W3" charset="0"/>
                <a:cs typeface="ヒラギノ角ゴ Pro W3" charset="0"/>
              </a:rPr>
              <a:t>And some trouble writing script-r, as per usual</a:t>
            </a:r>
          </a:p>
          <a:p>
            <a:r>
              <a:rPr lang="en-US" dirty="0">
                <a:latin typeface="Times New Roman" charset="0"/>
                <a:ea typeface="ヒラギノ角ゴ Pro W3" charset="0"/>
                <a:cs typeface="ヒラギノ角ゴ Pro W3" charset="0"/>
              </a:rPr>
              <a:t>I </a:t>
            </a:r>
            <a:r>
              <a:rPr lang="en-US" dirty="0" err="1">
                <a:latin typeface="Times New Roman" charset="0"/>
                <a:ea typeface="ヒラギノ角ゴ Pro W3" charset="0"/>
                <a:cs typeface="ヒラギノ角ゴ Pro W3" charset="0"/>
              </a:rPr>
              <a:t>didn</a:t>
            </a:r>
            <a:r>
              <a:rPr lang="ja-JP" altLang="en-US" dirty="0">
                <a:latin typeface="Times New Roman" charset="0"/>
                <a:ea typeface="ヒラギノ角ゴ Pro W3" charset="0"/>
                <a:cs typeface="ヒラギノ角ゴ Pro W3" charset="0"/>
              </a:rPr>
              <a:t>’</a:t>
            </a:r>
            <a:r>
              <a:rPr lang="en-US" dirty="0">
                <a:latin typeface="Times New Roman" charset="0"/>
                <a:ea typeface="ヒラギノ角ゴ Pro W3" charset="0"/>
                <a:cs typeface="ヒラギノ角ゴ Pro W3" charset="0"/>
              </a:rPr>
              <a:t>t see a lot of people get to the final solution of V=0</a:t>
            </a:r>
          </a:p>
          <a:p>
            <a:r>
              <a:rPr lang="en-US" dirty="0">
                <a:latin typeface="Times New Roman" charset="0"/>
                <a:ea typeface="ヒラギノ角ゴ Pro W3" charset="0"/>
                <a:cs typeface="ヒラギノ角ゴ Pro W3" charset="0"/>
              </a:rPr>
              <a:t>This followed clicker 3.7 which was then very powerful because it looked just like that one</a:t>
            </a:r>
          </a:p>
          <a:p>
            <a:r>
              <a:rPr lang="en-US" dirty="0">
                <a:latin typeface="Times New Roman" charset="0"/>
                <a:ea typeface="ヒラギノ角ゴ Pro W3" charset="0"/>
                <a:cs typeface="ヒラギノ角ゴ Pro W3" charset="0"/>
              </a:rPr>
              <a:t>Someone brought up that it </a:t>
            </a:r>
            <a:r>
              <a:rPr lang="en-US" dirty="0" err="1">
                <a:latin typeface="Times New Roman" charset="0"/>
                <a:ea typeface="ヒラギノ角ゴ Pro W3" charset="0"/>
                <a:cs typeface="ヒラギノ角ゴ Pro W3" charset="0"/>
              </a:rPr>
              <a:t>doesn</a:t>
            </a:r>
            <a:r>
              <a:rPr lang="ja-JP" altLang="en-US" dirty="0">
                <a:latin typeface="Times New Roman" charset="0"/>
                <a:ea typeface="ヒラギノ角ゴ Pro W3" charset="0"/>
                <a:cs typeface="ヒラギノ角ゴ Pro W3" charset="0"/>
              </a:rPr>
              <a:t>’</a:t>
            </a:r>
            <a:r>
              <a:rPr lang="en-US" dirty="0">
                <a:latin typeface="Times New Roman" charset="0"/>
                <a:ea typeface="ヒラギノ角ゴ Pro W3" charset="0"/>
                <a:cs typeface="ヒラギノ角ゴ Pro W3" charset="0"/>
              </a:rPr>
              <a:t>t look like the same situation below the plane, which was good</a:t>
            </a:r>
          </a:p>
          <a:p>
            <a:r>
              <a:rPr lang="en-US" dirty="0">
                <a:latin typeface="Times New Roman" charset="0"/>
                <a:ea typeface="ヒラギノ角ゴ Pro W3" charset="0"/>
                <a:cs typeface="ヒラギノ角ゴ Pro W3" charset="0"/>
              </a:rPr>
              <a:t>Could have written up the two situations on the board to show the exact situations being compared</a:t>
            </a:r>
          </a:p>
          <a:p>
            <a:r>
              <a:rPr lang="en-US" dirty="0">
                <a:latin typeface="Times New Roman" charset="0"/>
                <a:ea typeface="ヒラギノ角ゴ Pro W3" charset="0"/>
                <a:cs typeface="ヒラギノ角ゴ Pro W3" charset="0"/>
              </a:rPr>
              <a:t>There were lots of </a:t>
            </a:r>
            <a:r>
              <a:rPr lang="ja-JP" altLang="en-US" dirty="0">
                <a:latin typeface="Times New Roman" charset="0"/>
                <a:ea typeface="ヒラギノ角ゴ Pro W3" charset="0"/>
                <a:cs typeface="ヒラギノ角ゴ Pro W3" charset="0"/>
              </a:rPr>
              <a:t>“</a:t>
            </a:r>
            <a:r>
              <a:rPr lang="en-US" dirty="0">
                <a:latin typeface="Times New Roman" charset="0"/>
                <a:ea typeface="ヒラギノ角ゴ Pro W3" charset="0"/>
                <a:cs typeface="ヒラギノ角ゴ Pro W3" charset="0"/>
              </a:rPr>
              <a:t>a-</a:t>
            </a:r>
            <a:r>
              <a:rPr lang="en-US" dirty="0" err="1">
                <a:latin typeface="Times New Roman" charset="0"/>
                <a:ea typeface="ヒラギノ角ゴ Pro W3" charset="0"/>
                <a:cs typeface="ヒラギノ角ゴ Pro W3" charset="0"/>
              </a:rPr>
              <a:t>hahs</a:t>
            </a:r>
            <a:r>
              <a:rPr lang="ja-JP" altLang="en-US" dirty="0">
                <a:latin typeface="Times New Roman" charset="0"/>
                <a:ea typeface="ヒラギノ角ゴ Pro W3" charset="0"/>
                <a:cs typeface="ヒラギノ角ゴ Pro W3" charset="0"/>
              </a:rPr>
              <a:t>”</a:t>
            </a:r>
            <a:r>
              <a:rPr lang="en-US" dirty="0">
                <a:latin typeface="Times New Roman" charset="0"/>
                <a:ea typeface="ヒラギノ角ゴ Pro W3" charset="0"/>
                <a:cs typeface="ヒラギノ角ゴ Pro W3" charset="0"/>
              </a:rPr>
              <a:t> from the audience during this.</a:t>
            </a:r>
          </a:p>
          <a:p>
            <a:r>
              <a:rPr lang="en-US" dirty="0">
                <a:latin typeface="Times New Roman" charset="0"/>
                <a:ea typeface="ヒラギノ角ゴ Pro W3" charset="0"/>
                <a:cs typeface="ヒラギノ角ゴ Pro W3" charset="0"/>
              </a:rPr>
              <a:t>But later a woman asked a question that seemed that she </a:t>
            </a:r>
            <a:r>
              <a:rPr lang="en-US" dirty="0" err="1">
                <a:latin typeface="Times New Roman" charset="0"/>
                <a:ea typeface="ヒラギノ角ゴ Pro W3" charset="0"/>
                <a:cs typeface="ヒラギノ角ゴ Pro W3" charset="0"/>
              </a:rPr>
              <a:t>didn</a:t>
            </a:r>
            <a:r>
              <a:rPr lang="ja-JP" altLang="en-US" dirty="0">
                <a:latin typeface="Times New Roman" charset="0"/>
                <a:ea typeface="ヒラギノ角ゴ Pro W3" charset="0"/>
                <a:cs typeface="ヒラギノ角ゴ Pro W3" charset="0"/>
              </a:rPr>
              <a:t>’</a:t>
            </a:r>
            <a:r>
              <a:rPr lang="en-US" dirty="0">
                <a:latin typeface="Times New Roman" charset="0"/>
                <a:ea typeface="ヒラギノ角ゴ Pro W3" charset="0"/>
                <a:cs typeface="ヒラギノ角ゴ Pro W3" charset="0"/>
              </a:rPr>
              <a:t>t understand that the conducting plane situation was the same as two charges</a:t>
            </a:r>
          </a:p>
          <a:p>
            <a:endParaRPr lang="en-US" dirty="0">
              <a:ea typeface="ヒラギノ角ゴ Pro W3" charset="0"/>
              <a:cs typeface="ヒラギノ角ゴ Pro W3"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charset="0"/>
                <a:ea typeface="ヒラギノ角ゴ Pro W3" charset="0"/>
                <a:cs typeface="ヒラギノ角ゴ Pro W3" charset="0"/>
              </a:rPr>
              <a:t>From Charles Baily:</a:t>
            </a:r>
          </a:p>
          <a:p>
            <a:r>
              <a:rPr lang="en-US" sz="1200" kern="1200" dirty="0" smtClean="0">
                <a:solidFill>
                  <a:schemeClr val="tx1"/>
                </a:solidFill>
                <a:effectLst/>
                <a:latin typeface="Arial" charset="0"/>
                <a:ea typeface="ヒラギノ角ゴ Pro W3" charset="0"/>
                <a:cs typeface="ヒラギノ角ゴ Pro W3" charset="0"/>
              </a:rPr>
              <a:t>Used in Spring 2013</a:t>
            </a:r>
          </a:p>
          <a:p>
            <a:r>
              <a:rPr lang="en-US" sz="1200" kern="1200" dirty="0" smtClean="0">
                <a:solidFill>
                  <a:schemeClr val="tx1"/>
                </a:solidFill>
                <a:effectLst/>
                <a:latin typeface="Arial" charset="0"/>
                <a:ea typeface="ヒラギノ角ゴ Pro W3" charset="0"/>
                <a:cs typeface="ヒラギノ角ゴ Pro W3" charset="0"/>
              </a:rPr>
              <a:t>(Animates, nicely! This is good to see</a:t>
            </a:r>
            <a:r>
              <a:rPr lang="en-US" sz="1200" kern="1200" baseline="0" dirty="0" smtClean="0">
                <a:solidFill>
                  <a:schemeClr val="tx1"/>
                </a:solidFill>
                <a:effectLst/>
                <a:latin typeface="Arial" charset="0"/>
                <a:ea typeface="ヒラギノ角ゴ Pro W3" charset="0"/>
                <a:cs typeface="ヒラギノ角ゴ Pro W3" charset="0"/>
              </a:rPr>
              <a:t> the connection between the “image” problem and the conductor problem. </a:t>
            </a:r>
            <a:r>
              <a:rPr lang="en-US" sz="1200" kern="1200" dirty="0" smtClean="0">
                <a:solidFill>
                  <a:schemeClr val="tx1"/>
                </a:solidFill>
                <a:effectLst/>
                <a:latin typeface="Arial" charset="0"/>
                <a:ea typeface="ヒラギノ角ゴ Pro W3" charset="0"/>
                <a:cs typeface="ヒラギノ角ゴ Pro W3" charset="0"/>
              </a:rPr>
              <a: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we do know are the boundary</a:t>
            </a:r>
            <a:r>
              <a:rPr lang="en-US" sz="1200" kern="1200" baseline="0" dirty="0" smtClean="0">
                <a:solidFill>
                  <a:schemeClr val="tx1"/>
                </a:solidFill>
                <a:effectLst/>
                <a:latin typeface="+mn-lt"/>
                <a:ea typeface="+mn-ea"/>
                <a:cs typeface="+mn-cs"/>
              </a:rPr>
              <a:t> conditions on the potential, which we need to state in order to completely specify the problem.  There are two boundaries in this situation, one is far away, where the potential goes to zero.  The other is at the surface of the conductor, where the potential is also zero because its grounded.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WHAT IF, instead of trying to solve this problem, we solve a different problem, where we replace the conducting slab with what we'll call an "image charge" Q-prime, located at a distance d-prime below the </a:t>
            </a:r>
            <a:r>
              <a:rPr lang="en-US" sz="1200" kern="1200" dirty="0" err="1" smtClean="0">
                <a:solidFill>
                  <a:schemeClr val="tx1"/>
                </a:solidFill>
                <a:effectLst/>
                <a:latin typeface="+mn-lt"/>
                <a:ea typeface="+mn-ea"/>
                <a:cs typeface="+mn-cs"/>
              </a:rPr>
              <a:t>xy</a:t>
            </a:r>
            <a:r>
              <a:rPr lang="en-US" sz="1200" kern="1200" dirty="0" smtClean="0">
                <a:solidFill>
                  <a:schemeClr val="tx1"/>
                </a:solidFill>
                <a:effectLst/>
                <a:latin typeface="+mn-lt"/>
                <a:ea typeface="+mn-ea"/>
                <a:cs typeface="+mn-cs"/>
              </a:rPr>
              <a:t>-plane.  But for this problem we don't want to use just any charge – we want to choose an amount that will make the electric potential satisfy the same boundary conditions as the previous problem.  We'll see that this can happen when the "image charge" is truly like a mirror reflection of the physical charge – and this shouldn't be so surprising if we recall that a mirror is really just a flat conducting plane with a plate of glass over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question is: Why should you believe the two situations have anything to do with one another?</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charset="0"/>
                <a:ea typeface="ヒラギノ角ゴ Pro W3" charset="0"/>
                <a:cs typeface="ヒラギノ角ゴ Pro W3" charset="0"/>
              </a:rPr>
              <a:t>From Charles Baily:</a:t>
            </a:r>
          </a:p>
          <a:p>
            <a:r>
              <a:rPr lang="en-US" sz="1200" kern="1200" dirty="0" smtClean="0">
                <a:solidFill>
                  <a:schemeClr val="tx1"/>
                </a:solidFill>
                <a:effectLst/>
                <a:latin typeface="Arial" charset="0"/>
                <a:ea typeface="ヒラギノ角ゴ Pro W3" charset="0"/>
                <a:cs typeface="ヒラギノ角ゴ Pro W3" charset="0"/>
              </a:rPr>
              <a:t>Used in Spring 2013</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 see that this can happen when the "image charge" is truly like a mirror reflection of the physical charge – and this shouldn't be so surprising if we recall that a mirror is really just a flat conducting plane with a plate of glass over 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question is: Why should you believe the two situations have anything to do with one another?</a:t>
            </a:r>
            <a:endParaRPr lang="en-US" sz="12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00634-DF0A-2A4A-B0B5-153EFD7276A1}" type="slidenum">
              <a:rPr lang="en-US"/>
              <a:pPr>
                <a:defRPr/>
              </a:pPr>
              <a:t>‹#›</a:t>
            </a:fld>
            <a:endParaRPr lang="en-US"/>
          </a:p>
        </p:txBody>
      </p:sp>
    </p:spTree>
    <p:extLst>
      <p:ext uri="{BB962C8B-B14F-4D97-AF65-F5344CB8AC3E}">
        <p14:creationId xmlns:p14="http://schemas.microsoft.com/office/powerpoint/2010/main" val="362622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D8BA0C-E02D-434C-B2B5-23D096E8437D}" type="slidenum">
              <a:rPr lang="en-US"/>
              <a:pPr>
                <a:defRPr/>
              </a:pPr>
              <a:t>‹#›</a:t>
            </a:fld>
            <a:endParaRPr lang="en-US"/>
          </a:p>
        </p:txBody>
      </p:sp>
    </p:spTree>
    <p:extLst>
      <p:ext uri="{BB962C8B-B14F-4D97-AF65-F5344CB8AC3E}">
        <p14:creationId xmlns:p14="http://schemas.microsoft.com/office/powerpoint/2010/main" val="66384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5754BF-135E-5445-84C4-A1291A0F3C01}" type="slidenum">
              <a:rPr lang="en-US"/>
              <a:pPr>
                <a:defRPr/>
              </a:pPr>
              <a:t>‹#›</a:t>
            </a:fld>
            <a:endParaRPr lang="en-US"/>
          </a:p>
        </p:txBody>
      </p:sp>
    </p:spTree>
    <p:extLst>
      <p:ext uri="{BB962C8B-B14F-4D97-AF65-F5344CB8AC3E}">
        <p14:creationId xmlns:p14="http://schemas.microsoft.com/office/powerpoint/2010/main" val="343586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BD79CA-52B8-3042-B801-6BC649864D60}" type="slidenum">
              <a:rPr lang="en-US"/>
              <a:pPr>
                <a:defRPr/>
              </a:pPr>
              <a:t>‹#›</a:t>
            </a:fld>
            <a:endParaRPr lang="en-US"/>
          </a:p>
        </p:txBody>
      </p:sp>
    </p:spTree>
    <p:extLst>
      <p:ext uri="{BB962C8B-B14F-4D97-AF65-F5344CB8AC3E}">
        <p14:creationId xmlns:p14="http://schemas.microsoft.com/office/powerpoint/2010/main" val="258484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11D991-39D5-9F43-8443-4406DC9F1792}" type="slidenum">
              <a:rPr lang="en-US"/>
              <a:pPr>
                <a:defRPr/>
              </a:pPr>
              <a:t>‹#›</a:t>
            </a:fld>
            <a:endParaRPr lang="en-US"/>
          </a:p>
        </p:txBody>
      </p:sp>
    </p:spTree>
    <p:extLst>
      <p:ext uri="{BB962C8B-B14F-4D97-AF65-F5344CB8AC3E}">
        <p14:creationId xmlns:p14="http://schemas.microsoft.com/office/powerpoint/2010/main" val="207580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6604D3-D691-5E46-8FD8-F5FA045E0D6B}" type="slidenum">
              <a:rPr lang="en-US"/>
              <a:pPr>
                <a:defRPr/>
              </a:pPr>
              <a:t>‹#›</a:t>
            </a:fld>
            <a:endParaRPr lang="en-US"/>
          </a:p>
        </p:txBody>
      </p:sp>
    </p:spTree>
    <p:extLst>
      <p:ext uri="{BB962C8B-B14F-4D97-AF65-F5344CB8AC3E}">
        <p14:creationId xmlns:p14="http://schemas.microsoft.com/office/powerpoint/2010/main" val="348124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74E9E5-0689-7741-A7A0-337F10BCA2E8}" type="slidenum">
              <a:rPr lang="en-US"/>
              <a:pPr>
                <a:defRPr/>
              </a:pPr>
              <a:t>‹#›</a:t>
            </a:fld>
            <a:endParaRPr lang="en-US"/>
          </a:p>
        </p:txBody>
      </p:sp>
    </p:spTree>
    <p:extLst>
      <p:ext uri="{BB962C8B-B14F-4D97-AF65-F5344CB8AC3E}">
        <p14:creationId xmlns:p14="http://schemas.microsoft.com/office/powerpoint/2010/main" val="109069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1BCF28-102B-4941-A61A-1117FDD9A431}" type="slidenum">
              <a:rPr lang="en-US"/>
              <a:pPr>
                <a:defRPr/>
              </a:pPr>
              <a:t>‹#›</a:t>
            </a:fld>
            <a:endParaRPr lang="en-US"/>
          </a:p>
        </p:txBody>
      </p:sp>
    </p:spTree>
    <p:extLst>
      <p:ext uri="{BB962C8B-B14F-4D97-AF65-F5344CB8AC3E}">
        <p14:creationId xmlns:p14="http://schemas.microsoft.com/office/powerpoint/2010/main" val="39604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8C3D7E-B06F-964F-A797-AE47E39929EC}" type="slidenum">
              <a:rPr lang="en-US"/>
              <a:pPr>
                <a:defRPr/>
              </a:pPr>
              <a:t>‹#›</a:t>
            </a:fld>
            <a:endParaRPr lang="en-US"/>
          </a:p>
        </p:txBody>
      </p:sp>
    </p:spTree>
    <p:extLst>
      <p:ext uri="{BB962C8B-B14F-4D97-AF65-F5344CB8AC3E}">
        <p14:creationId xmlns:p14="http://schemas.microsoft.com/office/powerpoint/2010/main" val="239231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84A83F-F5F7-9D47-9C8B-D6317026E887}" type="slidenum">
              <a:rPr lang="en-US"/>
              <a:pPr>
                <a:defRPr/>
              </a:pPr>
              <a:t>‹#›</a:t>
            </a:fld>
            <a:endParaRPr lang="en-US"/>
          </a:p>
        </p:txBody>
      </p:sp>
    </p:spTree>
    <p:extLst>
      <p:ext uri="{BB962C8B-B14F-4D97-AF65-F5344CB8AC3E}">
        <p14:creationId xmlns:p14="http://schemas.microsoft.com/office/powerpoint/2010/main" val="200919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E5EA33-B0F4-C241-B5E2-A1264F702266}" type="slidenum">
              <a:rPr lang="en-US"/>
              <a:pPr>
                <a:defRPr/>
              </a:pPr>
              <a:t>‹#›</a:t>
            </a:fld>
            <a:endParaRPr lang="en-US"/>
          </a:p>
        </p:txBody>
      </p:sp>
    </p:spTree>
    <p:extLst>
      <p:ext uri="{BB962C8B-B14F-4D97-AF65-F5344CB8AC3E}">
        <p14:creationId xmlns:p14="http://schemas.microsoft.com/office/powerpoint/2010/main" val="34089679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858B37B-570B-D744-BA6D-EF137B9D33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9.gif"/><Relationship Id="rId5" Type="http://schemas.openxmlformats.org/officeDocument/2006/relationships/oleObject" Target="../embeddings/oleObject56.bin"/><Relationship Id="rId6" Type="http://schemas.openxmlformats.org/officeDocument/2006/relationships/image" Target="../media/image17.emf"/><Relationship Id="rId7" Type="http://schemas.openxmlformats.org/officeDocument/2006/relationships/oleObject" Target="../embeddings/oleObject57.bin"/><Relationship Id="rId8" Type="http://schemas.openxmlformats.org/officeDocument/2006/relationships/image" Target="../media/image18.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1" Type="http://schemas.openxmlformats.org/officeDocument/2006/relationships/image" Target="../media/image23.emf"/><Relationship Id="rId12" Type="http://schemas.openxmlformats.org/officeDocument/2006/relationships/oleObject" Target="../embeddings/oleObject62.bin"/><Relationship Id="rId13" Type="http://schemas.openxmlformats.org/officeDocument/2006/relationships/image" Target="../media/image24.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oleObject" Target="../embeddings/oleObject58.bin"/><Relationship Id="rId5" Type="http://schemas.openxmlformats.org/officeDocument/2006/relationships/image" Target="../media/image20.emf"/><Relationship Id="rId6" Type="http://schemas.openxmlformats.org/officeDocument/2006/relationships/oleObject" Target="../embeddings/oleObject59.bin"/><Relationship Id="rId7" Type="http://schemas.openxmlformats.org/officeDocument/2006/relationships/image" Target="../media/image21.emf"/><Relationship Id="rId8" Type="http://schemas.openxmlformats.org/officeDocument/2006/relationships/oleObject" Target="../embeddings/oleObject60.bin"/><Relationship Id="rId9" Type="http://schemas.openxmlformats.org/officeDocument/2006/relationships/image" Target="../media/image22.emf"/><Relationship Id="rId10" Type="http://schemas.openxmlformats.org/officeDocument/2006/relationships/oleObject" Target="../embeddings/oleObject61.bin"/></Relationships>
</file>

<file path=ppt/slides/_rels/slide12.xml.rels><?xml version="1.0" encoding="UTF-8" standalone="yes"?>
<Relationships xmlns="http://schemas.openxmlformats.org/package/2006/relationships"><Relationship Id="rId9" Type="http://schemas.openxmlformats.org/officeDocument/2006/relationships/image" Target="../media/image5.emf"/><Relationship Id="rId20" Type="http://schemas.openxmlformats.org/officeDocument/2006/relationships/oleObject" Target="../embeddings/oleObject71.bin"/><Relationship Id="rId21" Type="http://schemas.openxmlformats.org/officeDocument/2006/relationships/image" Target="../media/image11.emf"/><Relationship Id="rId22" Type="http://schemas.openxmlformats.org/officeDocument/2006/relationships/oleObject" Target="../embeddings/oleObject72.bin"/><Relationship Id="rId23" Type="http://schemas.openxmlformats.org/officeDocument/2006/relationships/image" Target="../media/image12.emf"/><Relationship Id="rId10" Type="http://schemas.openxmlformats.org/officeDocument/2006/relationships/oleObject" Target="../embeddings/oleObject66.bin"/><Relationship Id="rId11" Type="http://schemas.openxmlformats.org/officeDocument/2006/relationships/image" Target="../media/image6.emf"/><Relationship Id="rId12" Type="http://schemas.openxmlformats.org/officeDocument/2006/relationships/oleObject" Target="../embeddings/oleObject67.bin"/><Relationship Id="rId13" Type="http://schemas.openxmlformats.org/officeDocument/2006/relationships/image" Target="../media/image7.emf"/><Relationship Id="rId14" Type="http://schemas.openxmlformats.org/officeDocument/2006/relationships/oleObject" Target="../embeddings/oleObject68.bin"/><Relationship Id="rId15" Type="http://schemas.openxmlformats.org/officeDocument/2006/relationships/image" Target="../media/image25.emf"/><Relationship Id="rId16" Type="http://schemas.openxmlformats.org/officeDocument/2006/relationships/oleObject" Target="../embeddings/oleObject69.bin"/><Relationship Id="rId17" Type="http://schemas.openxmlformats.org/officeDocument/2006/relationships/image" Target="../media/image26.emf"/><Relationship Id="rId18" Type="http://schemas.openxmlformats.org/officeDocument/2006/relationships/oleObject" Target="../embeddings/oleObject70.bin"/><Relationship Id="rId19" Type="http://schemas.openxmlformats.org/officeDocument/2006/relationships/image" Target="../media/image27.emf"/><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notesSlide" Target="../notesSlides/notesSlide12.xml"/><Relationship Id="rId4" Type="http://schemas.openxmlformats.org/officeDocument/2006/relationships/oleObject" Target="../embeddings/oleObject63.bin"/><Relationship Id="rId5" Type="http://schemas.openxmlformats.org/officeDocument/2006/relationships/image" Target="../media/image4.emf"/><Relationship Id="rId6" Type="http://schemas.openxmlformats.org/officeDocument/2006/relationships/oleObject" Target="../embeddings/oleObject64.bin"/><Relationship Id="rId7" Type="http://schemas.openxmlformats.org/officeDocument/2006/relationships/image" Target="../media/image3.emf"/><Relationship Id="rId8" Type="http://schemas.openxmlformats.org/officeDocument/2006/relationships/oleObject" Target="../embeddings/oleObject6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16.xml.rels><?xml version="1.0" encoding="UTF-8" standalone="yes"?>
<Relationships xmlns="http://schemas.openxmlformats.org/package/2006/relationships"><Relationship Id="rId9" Type="http://schemas.openxmlformats.org/officeDocument/2006/relationships/image" Target="../media/image5.emf"/><Relationship Id="rId20" Type="http://schemas.openxmlformats.org/officeDocument/2006/relationships/oleObject" Target="../embeddings/oleObject81.bin"/><Relationship Id="rId21" Type="http://schemas.openxmlformats.org/officeDocument/2006/relationships/image" Target="../media/image34.emf"/><Relationship Id="rId22" Type="http://schemas.openxmlformats.org/officeDocument/2006/relationships/oleObject" Target="../embeddings/oleObject82.bin"/><Relationship Id="rId23" Type="http://schemas.openxmlformats.org/officeDocument/2006/relationships/image" Target="../media/image35.emf"/><Relationship Id="rId24" Type="http://schemas.openxmlformats.org/officeDocument/2006/relationships/oleObject" Target="../embeddings/oleObject83.bin"/><Relationship Id="rId25" Type="http://schemas.openxmlformats.org/officeDocument/2006/relationships/image" Target="../media/image11.emf"/><Relationship Id="rId26" Type="http://schemas.openxmlformats.org/officeDocument/2006/relationships/oleObject" Target="../embeddings/oleObject84.bin"/><Relationship Id="rId27" Type="http://schemas.openxmlformats.org/officeDocument/2006/relationships/image" Target="../media/image12.emf"/><Relationship Id="rId10" Type="http://schemas.openxmlformats.org/officeDocument/2006/relationships/oleObject" Target="../embeddings/oleObject76.bin"/><Relationship Id="rId11" Type="http://schemas.openxmlformats.org/officeDocument/2006/relationships/image" Target="../media/image6.emf"/><Relationship Id="rId12" Type="http://schemas.openxmlformats.org/officeDocument/2006/relationships/oleObject" Target="../embeddings/oleObject77.bin"/><Relationship Id="rId13" Type="http://schemas.openxmlformats.org/officeDocument/2006/relationships/image" Target="../media/image7.emf"/><Relationship Id="rId14" Type="http://schemas.openxmlformats.org/officeDocument/2006/relationships/oleObject" Target="../embeddings/oleObject78.bin"/><Relationship Id="rId15" Type="http://schemas.openxmlformats.org/officeDocument/2006/relationships/image" Target="../media/image31.emf"/><Relationship Id="rId16" Type="http://schemas.openxmlformats.org/officeDocument/2006/relationships/oleObject" Target="../embeddings/oleObject79.bin"/><Relationship Id="rId17" Type="http://schemas.openxmlformats.org/officeDocument/2006/relationships/image" Target="../media/image32.emf"/><Relationship Id="rId18" Type="http://schemas.openxmlformats.org/officeDocument/2006/relationships/oleObject" Target="../embeddings/oleObject80.bin"/><Relationship Id="rId19" Type="http://schemas.openxmlformats.org/officeDocument/2006/relationships/image" Target="../media/image33.emf"/><Relationship Id="rId1" Type="http://schemas.openxmlformats.org/officeDocument/2006/relationships/vmlDrawing" Target="../drawings/vmlDrawing10.vml"/><Relationship Id="rId2" Type="http://schemas.openxmlformats.org/officeDocument/2006/relationships/slideLayout" Target="../slideLayouts/slideLayout7.xml"/><Relationship Id="rId3" Type="http://schemas.openxmlformats.org/officeDocument/2006/relationships/notesSlide" Target="../notesSlides/notesSlide16.xml"/><Relationship Id="rId4" Type="http://schemas.openxmlformats.org/officeDocument/2006/relationships/oleObject" Target="../embeddings/oleObject73.bin"/><Relationship Id="rId5" Type="http://schemas.openxmlformats.org/officeDocument/2006/relationships/image" Target="../media/image4.emf"/><Relationship Id="rId6" Type="http://schemas.openxmlformats.org/officeDocument/2006/relationships/oleObject" Target="../embeddings/oleObject74.bin"/><Relationship Id="rId7" Type="http://schemas.openxmlformats.org/officeDocument/2006/relationships/image" Target="../media/image3.emf"/><Relationship Id="rId8" Type="http://schemas.openxmlformats.org/officeDocument/2006/relationships/oleObject" Target="../embeddings/oleObject75.bin"/></Relationships>
</file>

<file path=ppt/slides/_rels/slide17.xml.rels><?xml version="1.0" encoding="UTF-8" standalone="yes"?>
<Relationships xmlns="http://schemas.openxmlformats.org/package/2006/relationships"><Relationship Id="rId11" Type="http://schemas.openxmlformats.org/officeDocument/2006/relationships/image" Target="../media/image11.emf"/><Relationship Id="rId12" Type="http://schemas.openxmlformats.org/officeDocument/2006/relationships/oleObject" Target="../embeddings/oleObject89.bin"/><Relationship Id="rId13" Type="http://schemas.openxmlformats.org/officeDocument/2006/relationships/image" Target="../media/image12.emf"/><Relationship Id="rId1" Type="http://schemas.openxmlformats.org/officeDocument/2006/relationships/vmlDrawing" Target="../drawings/vmlDrawing11.vml"/><Relationship Id="rId2" Type="http://schemas.openxmlformats.org/officeDocument/2006/relationships/slideLayout" Target="../slideLayouts/slideLayout7.xml"/><Relationship Id="rId3" Type="http://schemas.openxmlformats.org/officeDocument/2006/relationships/notesSlide" Target="../notesSlides/notesSlide17.xml"/><Relationship Id="rId4" Type="http://schemas.openxmlformats.org/officeDocument/2006/relationships/oleObject" Target="../embeddings/oleObject85.bin"/><Relationship Id="rId5" Type="http://schemas.openxmlformats.org/officeDocument/2006/relationships/image" Target="../media/image36.emf"/><Relationship Id="rId6" Type="http://schemas.openxmlformats.org/officeDocument/2006/relationships/oleObject" Target="../embeddings/oleObject86.bin"/><Relationship Id="rId7" Type="http://schemas.openxmlformats.org/officeDocument/2006/relationships/image" Target="../media/image37.emf"/><Relationship Id="rId8" Type="http://schemas.openxmlformats.org/officeDocument/2006/relationships/oleObject" Target="../embeddings/oleObject87.bin"/><Relationship Id="rId9" Type="http://schemas.openxmlformats.org/officeDocument/2006/relationships/image" Target="../media/image38.emf"/><Relationship Id="rId10" Type="http://schemas.openxmlformats.org/officeDocument/2006/relationships/oleObject" Target="../embeddings/oleObject8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90.bin"/><Relationship Id="rId5" Type="http://schemas.openxmlformats.org/officeDocument/2006/relationships/image" Target="../media/image39.emf"/><Relationship Id="rId6" Type="http://schemas.openxmlformats.org/officeDocument/2006/relationships/oleObject" Target="../embeddings/oleObject91.bin"/><Relationship Id="rId7" Type="http://schemas.openxmlformats.org/officeDocument/2006/relationships/image" Target="../media/image40.emf"/><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92.bin"/><Relationship Id="rId5" Type="http://schemas.openxmlformats.org/officeDocument/2006/relationships/image" Target="../media/image41.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9.gif"/><Relationship Id="rId5" Type="http://schemas.openxmlformats.org/officeDocument/2006/relationships/oleObject" Target="../embeddings/oleObject93.bin"/><Relationship Id="rId6" Type="http://schemas.openxmlformats.org/officeDocument/2006/relationships/image" Target="../media/image17.emf"/><Relationship Id="rId7" Type="http://schemas.openxmlformats.org/officeDocument/2006/relationships/oleObject" Target="../embeddings/oleObject94.bin"/><Relationship Id="rId8" Type="http://schemas.openxmlformats.org/officeDocument/2006/relationships/image" Target="../media/image18.e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6.emf"/><Relationship Id="rId12" Type="http://schemas.openxmlformats.org/officeDocument/2006/relationships/oleObject" Target="../embeddings/oleObject99.bin"/><Relationship Id="rId13" Type="http://schemas.openxmlformats.org/officeDocument/2006/relationships/image" Target="../media/image7.emf"/><Relationship Id="rId14" Type="http://schemas.openxmlformats.org/officeDocument/2006/relationships/oleObject" Target="../embeddings/oleObject100.bin"/><Relationship Id="rId15" Type="http://schemas.openxmlformats.org/officeDocument/2006/relationships/image" Target="../media/image42.emf"/><Relationship Id="rId16" Type="http://schemas.openxmlformats.org/officeDocument/2006/relationships/oleObject" Target="../embeddings/oleObject101.bin"/><Relationship Id="rId17" Type="http://schemas.openxmlformats.org/officeDocument/2006/relationships/image" Target="../media/image43.emf"/><Relationship Id="rId1" Type="http://schemas.openxmlformats.org/officeDocument/2006/relationships/vmlDrawing" Target="../drawings/vmlDrawing15.vml"/><Relationship Id="rId2" Type="http://schemas.openxmlformats.org/officeDocument/2006/relationships/slideLayout" Target="../slideLayouts/slideLayout7.xml"/><Relationship Id="rId3" Type="http://schemas.openxmlformats.org/officeDocument/2006/relationships/notesSlide" Target="../notesSlides/notesSlide23.xml"/><Relationship Id="rId4" Type="http://schemas.openxmlformats.org/officeDocument/2006/relationships/oleObject" Target="../embeddings/oleObject95.bin"/><Relationship Id="rId5" Type="http://schemas.openxmlformats.org/officeDocument/2006/relationships/image" Target="../media/image4.emf"/><Relationship Id="rId6" Type="http://schemas.openxmlformats.org/officeDocument/2006/relationships/oleObject" Target="../embeddings/oleObject96.bin"/><Relationship Id="rId7" Type="http://schemas.openxmlformats.org/officeDocument/2006/relationships/image" Target="../media/image3.emf"/><Relationship Id="rId8" Type="http://schemas.openxmlformats.org/officeDocument/2006/relationships/oleObject" Target="../embeddings/oleObject97.bin"/><Relationship Id="rId9" Type="http://schemas.openxmlformats.org/officeDocument/2006/relationships/image" Target="../media/image5.emf"/><Relationship Id="rId10" Type="http://schemas.openxmlformats.org/officeDocument/2006/relationships/oleObject" Target="../embeddings/oleObject98.bin"/></Relationships>
</file>

<file path=ppt/slides/_rels/slide24.xml.rels><?xml version="1.0" encoding="UTF-8" standalone="yes"?>
<Relationships xmlns="http://schemas.openxmlformats.org/package/2006/relationships"><Relationship Id="rId9" Type="http://schemas.openxmlformats.org/officeDocument/2006/relationships/image" Target="../media/image5.emf"/><Relationship Id="rId20" Type="http://schemas.openxmlformats.org/officeDocument/2006/relationships/oleObject" Target="../embeddings/oleObject110.bin"/><Relationship Id="rId21" Type="http://schemas.openxmlformats.org/officeDocument/2006/relationships/image" Target="../media/image43.emf"/><Relationship Id="rId22" Type="http://schemas.openxmlformats.org/officeDocument/2006/relationships/oleObject" Target="../embeddings/oleObject111.bin"/><Relationship Id="rId23" Type="http://schemas.openxmlformats.org/officeDocument/2006/relationships/image" Target="../media/image45.emf"/><Relationship Id="rId24" Type="http://schemas.openxmlformats.org/officeDocument/2006/relationships/oleObject" Target="../embeddings/oleObject112.bin"/><Relationship Id="rId25" Type="http://schemas.openxmlformats.org/officeDocument/2006/relationships/image" Target="../media/image46.emf"/><Relationship Id="rId10" Type="http://schemas.openxmlformats.org/officeDocument/2006/relationships/oleObject" Target="../embeddings/oleObject105.bin"/><Relationship Id="rId11" Type="http://schemas.openxmlformats.org/officeDocument/2006/relationships/image" Target="../media/image6.emf"/><Relationship Id="rId12" Type="http://schemas.openxmlformats.org/officeDocument/2006/relationships/oleObject" Target="../embeddings/oleObject106.bin"/><Relationship Id="rId13" Type="http://schemas.openxmlformats.org/officeDocument/2006/relationships/image" Target="../media/image7.emf"/><Relationship Id="rId14" Type="http://schemas.openxmlformats.org/officeDocument/2006/relationships/oleObject" Target="../embeddings/oleObject107.bin"/><Relationship Id="rId15" Type="http://schemas.openxmlformats.org/officeDocument/2006/relationships/image" Target="../media/image44.emf"/><Relationship Id="rId16" Type="http://schemas.openxmlformats.org/officeDocument/2006/relationships/oleObject" Target="../embeddings/oleObject108.bin"/><Relationship Id="rId17" Type="http://schemas.openxmlformats.org/officeDocument/2006/relationships/image" Target="../media/image14.emf"/><Relationship Id="rId18" Type="http://schemas.openxmlformats.org/officeDocument/2006/relationships/oleObject" Target="../embeddings/oleObject109.bin"/><Relationship Id="rId19" Type="http://schemas.openxmlformats.org/officeDocument/2006/relationships/image" Target="../media/image42.emf"/><Relationship Id="rId1" Type="http://schemas.openxmlformats.org/officeDocument/2006/relationships/vmlDrawing" Target="../drawings/vmlDrawing16.vml"/><Relationship Id="rId2" Type="http://schemas.openxmlformats.org/officeDocument/2006/relationships/slideLayout" Target="../slideLayouts/slideLayout7.xml"/><Relationship Id="rId3" Type="http://schemas.openxmlformats.org/officeDocument/2006/relationships/notesSlide" Target="../notesSlides/notesSlide24.xml"/><Relationship Id="rId4" Type="http://schemas.openxmlformats.org/officeDocument/2006/relationships/oleObject" Target="../embeddings/oleObject102.bin"/><Relationship Id="rId5" Type="http://schemas.openxmlformats.org/officeDocument/2006/relationships/image" Target="../media/image4.emf"/><Relationship Id="rId6" Type="http://schemas.openxmlformats.org/officeDocument/2006/relationships/oleObject" Target="../embeddings/oleObject103.bin"/><Relationship Id="rId7" Type="http://schemas.openxmlformats.org/officeDocument/2006/relationships/image" Target="../media/image3.emf"/><Relationship Id="rId8" Type="http://schemas.openxmlformats.org/officeDocument/2006/relationships/oleObject" Target="../embeddings/oleObject10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0" Type="http://schemas.openxmlformats.org/officeDocument/2006/relationships/oleObject" Target="../embeddings/oleObject11.bin"/><Relationship Id="rId21" Type="http://schemas.openxmlformats.org/officeDocument/2006/relationships/oleObject" Target="../embeddings/oleObject12.bin"/><Relationship Id="rId22" Type="http://schemas.openxmlformats.org/officeDocument/2006/relationships/oleObject" Target="../embeddings/oleObject13.bin"/><Relationship Id="rId23" Type="http://schemas.openxmlformats.org/officeDocument/2006/relationships/oleObject" Target="../embeddings/oleObject14.bin"/><Relationship Id="rId24" Type="http://schemas.openxmlformats.org/officeDocument/2006/relationships/oleObject" Target="../embeddings/oleObject15.bin"/><Relationship Id="rId25" Type="http://schemas.openxmlformats.org/officeDocument/2006/relationships/oleObject" Target="../embeddings/oleObject16.bin"/><Relationship Id="rId26" Type="http://schemas.openxmlformats.org/officeDocument/2006/relationships/oleObject" Target="../embeddings/oleObject17.bin"/><Relationship Id="rId27" Type="http://schemas.openxmlformats.org/officeDocument/2006/relationships/oleObject" Target="../embeddings/oleObject18.bin"/><Relationship Id="rId28" Type="http://schemas.openxmlformats.org/officeDocument/2006/relationships/oleObject" Target="../embeddings/oleObject19.bin"/><Relationship Id="rId29" Type="http://schemas.openxmlformats.org/officeDocument/2006/relationships/oleObject" Target="../embeddings/oleObject20.bin"/><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5.xml"/><Relationship Id="rId4" Type="http://schemas.openxmlformats.org/officeDocument/2006/relationships/oleObject" Target="../embeddings/oleObject3.bin"/><Relationship Id="rId5" Type="http://schemas.openxmlformats.org/officeDocument/2006/relationships/image" Target="../media/image4.emf"/><Relationship Id="rId30" Type="http://schemas.openxmlformats.org/officeDocument/2006/relationships/oleObject" Target="../embeddings/oleObject21.bin"/><Relationship Id="rId31" Type="http://schemas.openxmlformats.org/officeDocument/2006/relationships/oleObject" Target="../embeddings/oleObject22.bin"/><Relationship Id="rId32" Type="http://schemas.openxmlformats.org/officeDocument/2006/relationships/oleObject" Target="../embeddings/oleObject23.bin"/><Relationship Id="rId9" Type="http://schemas.openxmlformats.org/officeDocument/2006/relationships/image" Target="../media/image5.emf"/><Relationship Id="rId6" Type="http://schemas.openxmlformats.org/officeDocument/2006/relationships/oleObject" Target="../embeddings/oleObject4.bin"/><Relationship Id="rId7" Type="http://schemas.openxmlformats.org/officeDocument/2006/relationships/image" Target="../media/image3.emf"/><Relationship Id="rId8" Type="http://schemas.openxmlformats.org/officeDocument/2006/relationships/oleObject" Target="../embeddings/oleObject5.bin"/><Relationship Id="rId33" Type="http://schemas.openxmlformats.org/officeDocument/2006/relationships/oleObject" Target="../embeddings/oleObject24.bin"/><Relationship Id="rId34" Type="http://schemas.openxmlformats.org/officeDocument/2006/relationships/oleObject" Target="../embeddings/oleObject25.bin"/><Relationship Id="rId35" Type="http://schemas.openxmlformats.org/officeDocument/2006/relationships/oleObject" Target="../embeddings/oleObject26.bin"/><Relationship Id="rId36" Type="http://schemas.openxmlformats.org/officeDocument/2006/relationships/oleObject" Target="../embeddings/oleObject27.bin"/><Relationship Id="rId10" Type="http://schemas.openxmlformats.org/officeDocument/2006/relationships/oleObject" Target="../embeddings/oleObject6.bin"/><Relationship Id="rId11" Type="http://schemas.openxmlformats.org/officeDocument/2006/relationships/image" Target="../media/image6.emf"/><Relationship Id="rId12" Type="http://schemas.openxmlformats.org/officeDocument/2006/relationships/oleObject" Target="../embeddings/oleObject7.bin"/><Relationship Id="rId13" Type="http://schemas.openxmlformats.org/officeDocument/2006/relationships/image" Target="../media/image7.emf"/><Relationship Id="rId14" Type="http://schemas.openxmlformats.org/officeDocument/2006/relationships/oleObject" Target="../embeddings/oleObject8.bin"/><Relationship Id="rId15" Type="http://schemas.openxmlformats.org/officeDocument/2006/relationships/image" Target="../media/image8.emf"/><Relationship Id="rId16" Type="http://schemas.openxmlformats.org/officeDocument/2006/relationships/oleObject" Target="../embeddings/oleObject9.bin"/><Relationship Id="rId17" Type="http://schemas.openxmlformats.org/officeDocument/2006/relationships/image" Target="../media/image9.emf"/><Relationship Id="rId18" Type="http://schemas.openxmlformats.org/officeDocument/2006/relationships/oleObject" Target="../embeddings/oleObject10.bin"/><Relationship Id="rId19" Type="http://schemas.openxmlformats.org/officeDocument/2006/relationships/image" Target="../media/image10.emf"/><Relationship Id="rId37" Type="http://schemas.openxmlformats.org/officeDocument/2006/relationships/oleObject" Target="../embeddings/oleObject28.bin"/><Relationship Id="rId38" Type="http://schemas.openxmlformats.org/officeDocument/2006/relationships/oleObject" Target="../embeddings/oleObject29.bin"/><Relationship Id="rId39" Type="http://schemas.openxmlformats.org/officeDocument/2006/relationships/oleObject" Target="../embeddings/oleObject30.bin"/></Relationships>
</file>

<file path=ppt/slides/_rels/slide6.xml.rels><?xml version="1.0" encoding="UTF-8" standalone="yes"?>
<Relationships xmlns="http://schemas.openxmlformats.org/package/2006/relationships"><Relationship Id="rId11" Type="http://schemas.openxmlformats.org/officeDocument/2006/relationships/image" Target="../media/image6.emf"/><Relationship Id="rId12" Type="http://schemas.openxmlformats.org/officeDocument/2006/relationships/oleObject" Target="../embeddings/oleObject35.bin"/><Relationship Id="rId13" Type="http://schemas.openxmlformats.org/officeDocument/2006/relationships/image" Target="../media/image7.emf"/><Relationship Id="rId14" Type="http://schemas.openxmlformats.org/officeDocument/2006/relationships/oleObject" Target="../embeddings/oleObject36.bin"/><Relationship Id="rId15" Type="http://schemas.openxmlformats.org/officeDocument/2006/relationships/image" Target="../media/image11.emf"/><Relationship Id="rId16" Type="http://schemas.openxmlformats.org/officeDocument/2006/relationships/oleObject" Target="../embeddings/oleObject37.bin"/><Relationship Id="rId17"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notesSlide" Target="../notesSlides/notesSlide6.xml"/><Relationship Id="rId4" Type="http://schemas.openxmlformats.org/officeDocument/2006/relationships/oleObject" Target="../embeddings/oleObject31.bin"/><Relationship Id="rId5" Type="http://schemas.openxmlformats.org/officeDocument/2006/relationships/image" Target="../media/image4.emf"/><Relationship Id="rId6" Type="http://schemas.openxmlformats.org/officeDocument/2006/relationships/oleObject" Target="../embeddings/oleObject32.bin"/><Relationship Id="rId7" Type="http://schemas.openxmlformats.org/officeDocument/2006/relationships/image" Target="../media/image3.emf"/><Relationship Id="rId8" Type="http://schemas.openxmlformats.org/officeDocument/2006/relationships/oleObject" Target="../embeddings/oleObject33.bin"/><Relationship Id="rId9" Type="http://schemas.openxmlformats.org/officeDocument/2006/relationships/image" Target="../media/image5.emf"/><Relationship Id="rId10" Type="http://schemas.openxmlformats.org/officeDocument/2006/relationships/oleObject" Target="../embeddings/oleObject3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9" Type="http://schemas.openxmlformats.org/officeDocument/2006/relationships/image" Target="../media/image5.emf"/><Relationship Id="rId20" Type="http://schemas.openxmlformats.org/officeDocument/2006/relationships/oleObject" Target="../embeddings/oleObject46.bin"/><Relationship Id="rId21" Type="http://schemas.openxmlformats.org/officeDocument/2006/relationships/image" Target="../media/image12.emf"/><Relationship Id="rId10" Type="http://schemas.openxmlformats.org/officeDocument/2006/relationships/oleObject" Target="../embeddings/oleObject41.bin"/><Relationship Id="rId11" Type="http://schemas.openxmlformats.org/officeDocument/2006/relationships/image" Target="../media/image6.emf"/><Relationship Id="rId12" Type="http://schemas.openxmlformats.org/officeDocument/2006/relationships/oleObject" Target="../embeddings/oleObject42.bin"/><Relationship Id="rId13" Type="http://schemas.openxmlformats.org/officeDocument/2006/relationships/image" Target="../media/image7.emf"/><Relationship Id="rId14" Type="http://schemas.openxmlformats.org/officeDocument/2006/relationships/oleObject" Target="../embeddings/oleObject43.bin"/><Relationship Id="rId15" Type="http://schemas.openxmlformats.org/officeDocument/2006/relationships/image" Target="../media/image13.emf"/><Relationship Id="rId16" Type="http://schemas.openxmlformats.org/officeDocument/2006/relationships/oleObject" Target="../embeddings/oleObject44.bin"/><Relationship Id="rId17" Type="http://schemas.openxmlformats.org/officeDocument/2006/relationships/image" Target="../media/image14.emf"/><Relationship Id="rId18" Type="http://schemas.openxmlformats.org/officeDocument/2006/relationships/oleObject" Target="../embeddings/oleObject45.bin"/><Relationship Id="rId19"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notesSlide" Target="../notesSlides/notesSlide8.xml"/><Relationship Id="rId4" Type="http://schemas.openxmlformats.org/officeDocument/2006/relationships/oleObject" Target="../embeddings/oleObject38.bin"/><Relationship Id="rId5" Type="http://schemas.openxmlformats.org/officeDocument/2006/relationships/image" Target="../media/image4.emf"/><Relationship Id="rId6" Type="http://schemas.openxmlformats.org/officeDocument/2006/relationships/oleObject" Target="../embeddings/oleObject39.bin"/><Relationship Id="rId7" Type="http://schemas.openxmlformats.org/officeDocument/2006/relationships/image" Target="../media/image3.emf"/><Relationship Id="rId8" Type="http://schemas.openxmlformats.org/officeDocument/2006/relationships/oleObject" Target="../embeddings/oleObject40.bin"/></Relationships>
</file>

<file path=ppt/slides/_rels/slide9.xml.rels><?xml version="1.0" encoding="UTF-8" standalone="yes"?>
<Relationships xmlns="http://schemas.openxmlformats.org/package/2006/relationships"><Relationship Id="rId9" Type="http://schemas.openxmlformats.org/officeDocument/2006/relationships/image" Target="../media/image4.emf"/><Relationship Id="rId20" Type="http://schemas.openxmlformats.org/officeDocument/2006/relationships/oleObject" Target="../embeddings/oleObject55.bin"/><Relationship Id="rId21" Type="http://schemas.openxmlformats.org/officeDocument/2006/relationships/image" Target="../media/image12.emf"/><Relationship Id="rId10" Type="http://schemas.openxmlformats.org/officeDocument/2006/relationships/oleObject" Target="../embeddings/oleObject50.bin"/><Relationship Id="rId11" Type="http://schemas.openxmlformats.org/officeDocument/2006/relationships/image" Target="../media/image3.emf"/><Relationship Id="rId12" Type="http://schemas.openxmlformats.org/officeDocument/2006/relationships/oleObject" Target="../embeddings/oleObject51.bin"/><Relationship Id="rId13" Type="http://schemas.openxmlformats.org/officeDocument/2006/relationships/image" Target="../media/image5.emf"/><Relationship Id="rId14" Type="http://schemas.openxmlformats.org/officeDocument/2006/relationships/oleObject" Target="../embeddings/oleObject52.bin"/><Relationship Id="rId15" Type="http://schemas.openxmlformats.org/officeDocument/2006/relationships/image" Target="../media/image6.emf"/><Relationship Id="rId16" Type="http://schemas.openxmlformats.org/officeDocument/2006/relationships/oleObject" Target="../embeddings/oleObject53.bin"/><Relationship Id="rId17" Type="http://schemas.openxmlformats.org/officeDocument/2006/relationships/image" Target="../media/image7.emf"/><Relationship Id="rId18" Type="http://schemas.openxmlformats.org/officeDocument/2006/relationships/oleObject" Target="../embeddings/oleObject54.bin"/><Relationship Id="rId19" Type="http://schemas.openxmlformats.org/officeDocument/2006/relationships/image" Target="../media/image11.emf"/><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notesSlide" Target="../notesSlides/notesSlide9.xml"/><Relationship Id="rId4" Type="http://schemas.openxmlformats.org/officeDocument/2006/relationships/oleObject" Target="../embeddings/oleObject47.bin"/><Relationship Id="rId5" Type="http://schemas.openxmlformats.org/officeDocument/2006/relationships/image" Target="../media/image15.emf"/><Relationship Id="rId6" Type="http://schemas.openxmlformats.org/officeDocument/2006/relationships/oleObject" Target="../embeddings/oleObject48.bin"/><Relationship Id="rId7" Type="http://schemas.openxmlformats.org/officeDocument/2006/relationships/image" Target="../media/image16.emf"/><Relationship Id="rId8" Type="http://schemas.openxmlformats.org/officeDocument/2006/relationships/oleObject" Target="../embeddings/oleObject4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METHOD OF IMAGES</a:t>
            </a:r>
          </a:p>
        </p:txBody>
      </p:sp>
      <p:sp>
        <p:nvSpPr>
          <p:cNvPr id="27651" name="Rectangle 1027"/>
          <p:cNvSpPr>
            <a:spLocks noGrp="1" noChangeArrowheads="1"/>
          </p:cNvSpPr>
          <p:nvPr>
            <p:ph type="body" idx="1"/>
          </p:nvPr>
        </p:nvSpPr>
        <p:spPr/>
        <p:txBody>
          <a:bodyPr/>
          <a:lstStyle/>
          <a:p>
            <a:pPr eaLnBrk="1" hangingPunct="1"/>
            <a:endParaRPr lang="en-US">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753790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p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0" y="-45375"/>
            <a:ext cx="8275320" cy="7155180"/>
          </a:xfrm>
          <a:prstGeom prst="rect">
            <a:avLst/>
          </a:prstGeom>
        </p:spPr>
      </p:pic>
      <p:grpSp>
        <p:nvGrpSpPr>
          <p:cNvPr id="4" name="Group 3"/>
          <p:cNvGrpSpPr/>
          <p:nvPr/>
        </p:nvGrpSpPr>
        <p:grpSpPr>
          <a:xfrm>
            <a:off x="4144285" y="1846844"/>
            <a:ext cx="152400" cy="1676400"/>
            <a:chOff x="1590675" y="4695825"/>
            <a:chExt cx="152400" cy="1676400"/>
          </a:xfrm>
        </p:grpSpPr>
        <p:sp>
          <p:nvSpPr>
            <p:cNvPr id="10" name="Line 11"/>
            <p:cNvSpPr>
              <a:spLocks noChangeShapeType="1"/>
            </p:cNvSpPr>
            <p:nvPr/>
          </p:nvSpPr>
          <p:spPr bwMode="auto">
            <a:xfrm>
              <a:off x="1654175" y="4848225"/>
              <a:ext cx="0" cy="1524000"/>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Oval 13"/>
            <p:cNvSpPr>
              <a:spLocks noChangeArrowheads="1"/>
            </p:cNvSpPr>
            <p:nvPr/>
          </p:nvSpPr>
          <p:spPr bwMode="auto">
            <a:xfrm>
              <a:off x="1590675" y="4695825"/>
              <a:ext cx="152400" cy="152400"/>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16" name="Line 11"/>
          <p:cNvSpPr>
            <a:spLocks noChangeShapeType="1"/>
          </p:cNvSpPr>
          <p:nvPr/>
        </p:nvSpPr>
        <p:spPr bwMode="auto">
          <a:xfrm>
            <a:off x="4229731" y="3516511"/>
            <a:ext cx="0" cy="1524000"/>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1" name="Group 20"/>
          <p:cNvGrpSpPr/>
          <p:nvPr/>
        </p:nvGrpSpPr>
        <p:grpSpPr>
          <a:xfrm>
            <a:off x="3880705" y="4745059"/>
            <a:ext cx="616618" cy="598403"/>
            <a:chOff x="3884613" y="4748967"/>
            <a:chExt cx="616618" cy="598403"/>
          </a:xfrm>
        </p:grpSpPr>
        <p:sp>
          <p:nvSpPr>
            <p:cNvPr id="20" name="Oval 19"/>
            <p:cNvSpPr/>
            <p:nvPr/>
          </p:nvSpPr>
          <p:spPr>
            <a:xfrm>
              <a:off x="3923301" y="4748967"/>
              <a:ext cx="577930" cy="59840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1274721206"/>
                </p:ext>
              </p:extLst>
            </p:nvPr>
          </p:nvGraphicFramePr>
          <p:xfrm>
            <a:off x="3884613" y="4802386"/>
            <a:ext cx="603250" cy="476250"/>
          </p:xfrm>
          <a:graphic>
            <a:graphicData uri="http://schemas.openxmlformats.org/presentationml/2006/ole">
              <mc:AlternateContent xmlns:mc="http://schemas.openxmlformats.org/markup-compatibility/2006">
                <mc:Choice xmlns:v="urn:schemas-microsoft-com:vml" Requires="v">
                  <p:oleObj spid="_x0000_s38926" name="Equation" r:id="rId5" imgW="241300" imgH="190500" progId="Equation.3">
                    <p:embed/>
                  </p:oleObj>
                </mc:Choice>
                <mc:Fallback>
                  <p:oleObj name="Equation" r:id="rId5" imgW="241300" imgH="190500" progId="Equation.3">
                    <p:embed/>
                    <p:pic>
                      <p:nvPicPr>
                        <p:cNvPr id="0" name=""/>
                        <p:cNvPicPr/>
                        <p:nvPr/>
                      </p:nvPicPr>
                      <p:blipFill>
                        <a:blip r:embed="rId6"/>
                        <a:stretch>
                          <a:fillRect/>
                        </a:stretch>
                      </p:blipFill>
                      <p:spPr>
                        <a:xfrm>
                          <a:off x="3884613" y="4802386"/>
                          <a:ext cx="603250" cy="476250"/>
                        </a:xfrm>
                        <a:prstGeom prst="rect">
                          <a:avLst/>
                        </a:prstGeom>
                      </p:spPr>
                    </p:pic>
                  </p:oleObj>
                </mc:Fallback>
              </mc:AlternateContent>
            </a:graphicData>
          </a:graphic>
        </p:graphicFrame>
      </p:grpSp>
      <p:grpSp>
        <p:nvGrpSpPr>
          <p:cNvPr id="22" name="Group 21"/>
          <p:cNvGrpSpPr/>
          <p:nvPr/>
        </p:nvGrpSpPr>
        <p:grpSpPr>
          <a:xfrm>
            <a:off x="3863975" y="1709626"/>
            <a:ext cx="635000" cy="598403"/>
            <a:chOff x="3868221" y="4748967"/>
            <a:chExt cx="635000" cy="598403"/>
          </a:xfrm>
        </p:grpSpPr>
        <p:sp>
          <p:nvSpPr>
            <p:cNvPr id="23" name="Oval 22"/>
            <p:cNvSpPr/>
            <p:nvPr/>
          </p:nvSpPr>
          <p:spPr>
            <a:xfrm>
              <a:off x="3923301" y="4748967"/>
              <a:ext cx="577930" cy="59840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1468088797"/>
                </p:ext>
              </p:extLst>
            </p:nvPr>
          </p:nvGraphicFramePr>
          <p:xfrm>
            <a:off x="3868221" y="4803054"/>
            <a:ext cx="635000" cy="476250"/>
          </p:xfrm>
          <a:graphic>
            <a:graphicData uri="http://schemas.openxmlformats.org/presentationml/2006/ole">
              <mc:AlternateContent xmlns:mc="http://schemas.openxmlformats.org/markup-compatibility/2006">
                <mc:Choice xmlns:v="urn:schemas-microsoft-com:vml" Requires="v">
                  <p:oleObj spid="_x0000_s38927" name="Equation" r:id="rId7" imgW="254000" imgH="190500" progId="Equation.3">
                    <p:embed/>
                  </p:oleObj>
                </mc:Choice>
                <mc:Fallback>
                  <p:oleObj name="Equation" r:id="rId7" imgW="254000" imgH="190500" progId="Equation.3">
                    <p:embed/>
                    <p:pic>
                      <p:nvPicPr>
                        <p:cNvPr id="0" name=""/>
                        <p:cNvPicPr/>
                        <p:nvPr/>
                      </p:nvPicPr>
                      <p:blipFill>
                        <a:blip r:embed="rId8"/>
                        <a:stretch>
                          <a:fillRect/>
                        </a:stretch>
                      </p:blipFill>
                      <p:spPr>
                        <a:xfrm>
                          <a:off x="3868221" y="4803054"/>
                          <a:ext cx="635000" cy="476250"/>
                        </a:xfrm>
                        <a:prstGeom prst="rect">
                          <a:avLst/>
                        </a:prstGeom>
                      </p:spPr>
                    </p:pic>
                  </p:oleObj>
                </mc:Fallback>
              </mc:AlternateContent>
            </a:graphicData>
          </a:graphic>
        </p:graphicFrame>
      </p:grpSp>
      <p:grpSp>
        <p:nvGrpSpPr>
          <p:cNvPr id="3" name="Group 2"/>
          <p:cNvGrpSpPr/>
          <p:nvPr/>
        </p:nvGrpSpPr>
        <p:grpSpPr>
          <a:xfrm>
            <a:off x="0" y="3503142"/>
            <a:ext cx="9157371" cy="3354858"/>
            <a:chOff x="0" y="3503143"/>
            <a:chExt cx="9157371" cy="3354858"/>
          </a:xfrm>
        </p:grpSpPr>
        <p:sp>
          <p:nvSpPr>
            <p:cNvPr id="25" name="Rectangle 24"/>
            <p:cNvSpPr/>
            <p:nvPr/>
          </p:nvSpPr>
          <p:spPr>
            <a:xfrm>
              <a:off x="0" y="3503143"/>
              <a:ext cx="9144000" cy="494015"/>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3371" y="3997159"/>
              <a:ext cx="9144000" cy="28608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30"/>
            <p:cNvGrpSpPr>
              <a:grpSpLocks/>
            </p:cNvGrpSpPr>
            <p:nvPr/>
          </p:nvGrpSpPr>
          <p:grpSpPr bwMode="auto">
            <a:xfrm rot="5400000">
              <a:off x="8339811" y="4129716"/>
              <a:ext cx="930275" cy="665162"/>
              <a:chOff x="4983" y="3712"/>
              <a:chExt cx="586" cy="419"/>
            </a:xfrm>
          </p:grpSpPr>
          <p:sp>
            <p:nvSpPr>
              <p:cNvPr id="17"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8"/>
              <p:cNvSpPr>
                <a:spLocks noChangeShapeType="1"/>
              </p:cNvSpPr>
              <p:nvPr/>
            </p:nvSpPr>
            <p:spPr bwMode="auto">
              <a:xfrm>
                <a:off x="5499" y="3804"/>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9"/>
              <p:cNvSpPr>
                <a:spLocks noChangeShapeType="1"/>
              </p:cNvSpPr>
              <p:nvPr/>
            </p:nvSpPr>
            <p:spPr bwMode="auto">
              <a:xfrm>
                <a:off x="5569" y="3857"/>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extLst>
      <p:ext uri="{BB962C8B-B14F-4D97-AF65-F5344CB8AC3E}">
        <p14:creationId xmlns:p14="http://schemas.microsoft.com/office/powerpoint/2010/main" val="3074622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Method of Images</a:t>
            </a:r>
            <a:endParaRPr lang="en-US" u="sng" dirty="0"/>
          </a:p>
        </p:txBody>
      </p:sp>
      <p:sp>
        <p:nvSpPr>
          <p:cNvPr id="4" name="TextBox 3"/>
          <p:cNvSpPr txBox="1"/>
          <p:nvPr/>
        </p:nvSpPr>
        <p:spPr>
          <a:xfrm>
            <a:off x="1417226" y="2200337"/>
            <a:ext cx="4952197" cy="523220"/>
          </a:xfrm>
          <a:prstGeom prst="rect">
            <a:avLst/>
          </a:prstGeom>
          <a:noFill/>
        </p:spPr>
        <p:txBody>
          <a:bodyPr wrap="none" rtlCol="0">
            <a:spAutoFit/>
          </a:bodyPr>
          <a:lstStyle/>
          <a:p>
            <a:r>
              <a:rPr lang="en-US" sz="2800" b="1" dirty="0" smtClean="0"/>
              <a:t>Last Class: Uniqueness Theorem</a:t>
            </a:r>
            <a:endParaRPr lang="en-US" sz="2800" b="1" dirty="0"/>
          </a:p>
        </p:txBody>
      </p:sp>
      <p:grpSp>
        <p:nvGrpSpPr>
          <p:cNvPr id="17" name="Group 16"/>
          <p:cNvGrpSpPr/>
          <p:nvPr/>
        </p:nvGrpSpPr>
        <p:grpSpPr>
          <a:xfrm>
            <a:off x="995767" y="3101975"/>
            <a:ext cx="6251171" cy="617538"/>
            <a:chOff x="900094" y="3024227"/>
            <a:chExt cx="6251171" cy="617538"/>
          </a:xfrm>
        </p:grpSpPr>
        <p:graphicFrame>
          <p:nvGraphicFramePr>
            <p:cNvPr id="6" name="Object 5"/>
            <p:cNvGraphicFramePr>
              <a:graphicFrameLocks noChangeAspect="1"/>
            </p:cNvGraphicFramePr>
            <p:nvPr>
              <p:extLst>
                <p:ext uri="{D42A27DB-BD31-4B8C-83A1-F6EECF244321}">
                  <p14:modId xmlns:p14="http://schemas.microsoft.com/office/powerpoint/2010/main" val="1051122684"/>
                </p:ext>
              </p:extLst>
            </p:nvPr>
          </p:nvGraphicFramePr>
          <p:xfrm>
            <a:off x="4928765" y="3038515"/>
            <a:ext cx="2222500" cy="603250"/>
          </p:xfrm>
          <a:graphic>
            <a:graphicData uri="http://schemas.openxmlformats.org/presentationml/2006/ole">
              <mc:AlternateContent xmlns:mc="http://schemas.openxmlformats.org/markup-compatibility/2006">
                <mc:Choice xmlns:v="urn:schemas-microsoft-com:vml" Requires="v">
                  <p:oleObj spid="_x0000_s39968" name="Equation" r:id="rId4" imgW="889000" imgH="241300" progId="Equation.3">
                    <p:embed/>
                  </p:oleObj>
                </mc:Choice>
                <mc:Fallback>
                  <p:oleObj name="Equation" r:id="rId4" imgW="889000" imgH="241300" progId="Equation.3">
                    <p:embed/>
                    <p:pic>
                      <p:nvPicPr>
                        <p:cNvPr id="0" name=""/>
                        <p:cNvPicPr/>
                        <p:nvPr/>
                      </p:nvPicPr>
                      <p:blipFill>
                        <a:blip r:embed="rId5"/>
                        <a:stretch>
                          <a:fillRect/>
                        </a:stretch>
                      </p:blipFill>
                      <p:spPr>
                        <a:xfrm>
                          <a:off x="4928765" y="3038515"/>
                          <a:ext cx="2222500" cy="603250"/>
                        </a:xfrm>
                        <a:prstGeom prst="rect">
                          <a:avLst/>
                        </a:prstGeom>
                      </p:spPr>
                    </p:pic>
                  </p:oleObj>
                </mc:Fallback>
              </mc:AlternateContent>
            </a:graphicData>
          </a:graphic>
        </p:graphicFrame>
        <p:sp>
          <p:nvSpPr>
            <p:cNvPr id="14" name="TextBox 13"/>
            <p:cNvSpPr txBox="1"/>
            <p:nvPr/>
          </p:nvSpPr>
          <p:spPr>
            <a:xfrm>
              <a:off x="900094" y="3037902"/>
              <a:ext cx="3416846" cy="523220"/>
            </a:xfrm>
            <a:prstGeom prst="rect">
              <a:avLst/>
            </a:prstGeom>
            <a:noFill/>
          </p:spPr>
          <p:txBody>
            <a:bodyPr wrap="none" rtlCol="0">
              <a:spAutoFit/>
            </a:bodyPr>
            <a:lstStyle/>
            <a:p>
              <a:r>
                <a:rPr lang="en-US" sz="2800" b="1" dirty="0" smtClean="0"/>
                <a:t>If:</a:t>
              </a:r>
              <a:r>
                <a:rPr lang="en-US" sz="2800" dirty="0" smtClean="0"/>
                <a:t>                                 &amp;</a:t>
              </a:r>
              <a:endParaRPr lang="en-US" sz="28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358337863"/>
                </p:ext>
              </p:extLst>
            </p:nvPr>
          </p:nvGraphicFramePr>
          <p:xfrm>
            <a:off x="1469602" y="3024227"/>
            <a:ext cx="2222500" cy="603250"/>
          </p:xfrm>
          <a:graphic>
            <a:graphicData uri="http://schemas.openxmlformats.org/presentationml/2006/ole">
              <mc:AlternateContent xmlns:mc="http://schemas.openxmlformats.org/markup-compatibility/2006">
                <mc:Choice xmlns:v="urn:schemas-microsoft-com:vml" Requires="v">
                  <p:oleObj spid="_x0000_s39969" name="Equation" r:id="rId6" imgW="889000" imgH="241300" progId="Equation.3">
                    <p:embed/>
                  </p:oleObj>
                </mc:Choice>
                <mc:Fallback>
                  <p:oleObj name="Equation" r:id="rId6" imgW="889000" imgH="241300" progId="Equation.3">
                    <p:embed/>
                    <p:pic>
                      <p:nvPicPr>
                        <p:cNvPr id="0" name=""/>
                        <p:cNvPicPr/>
                        <p:nvPr/>
                      </p:nvPicPr>
                      <p:blipFill>
                        <a:blip r:embed="rId7"/>
                        <a:stretch>
                          <a:fillRect/>
                        </a:stretch>
                      </p:blipFill>
                      <p:spPr>
                        <a:xfrm>
                          <a:off x="1469602" y="3024227"/>
                          <a:ext cx="2222500" cy="603250"/>
                        </a:xfrm>
                        <a:prstGeom prst="rect">
                          <a:avLst/>
                        </a:prstGeom>
                      </p:spPr>
                    </p:pic>
                  </p:oleObj>
                </mc:Fallback>
              </mc:AlternateContent>
            </a:graphicData>
          </a:graphic>
        </p:graphicFrame>
      </p:grpSp>
      <p:grpSp>
        <p:nvGrpSpPr>
          <p:cNvPr id="9" name="Group 8"/>
          <p:cNvGrpSpPr/>
          <p:nvPr/>
        </p:nvGrpSpPr>
        <p:grpSpPr>
          <a:xfrm>
            <a:off x="1166895" y="3911600"/>
            <a:ext cx="6961086" cy="537187"/>
            <a:chOff x="578703" y="3804656"/>
            <a:chExt cx="6961086" cy="537187"/>
          </a:xfrm>
        </p:grpSpPr>
        <p:sp>
          <p:nvSpPr>
            <p:cNvPr id="15" name="TextBox 14"/>
            <p:cNvSpPr txBox="1"/>
            <p:nvPr/>
          </p:nvSpPr>
          <p:spPr>
            <a:xfrm>
              <a:off x="578703" y="3818623"/>
              <a:ext cx="6961086" cy="523220"/>
            </a:xfrm>
            <a:prstGeom prst="rect">
              <a:avLst/>
            </a:prstGeom>
            <a:noFill/>
          </p:spPr>
          <p:txBody>
            <a:bodyPr wrap="square" rtlCol="0">
              <a:spAutoFit/>
            </a:bodyPr>
            <a:lstStyle/>
            <a:p>
              <a:r>
                <a:rPr lang="en-US" sz="2800" b="1" dirty="0" smtClean="0"/>
                <a:t>&amp; If:</a:t>
              </a:r>
              <a:r>
                <a:rPr lang="en-US" sz="2800" dirty="0" smtClean="0"/>
                <a:t>                    on the boundaries	</a:t>
              </a:r>
              <a:endParaRPr lang="en-US" sz="28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2348689385"/>
                </p:ext>
              </p:extLst>
            </p:nvPr>
          </p:nvGraphicFramePr>
          <p:xfrm>
            <a:off x="1505721" y="3804656"/>
            <a:ext cx="1206500" cy="508000"/>
          </p:xfrm>
          <a:graphic>
            <a:graphicData uri="http://schemas.openxmlformats.org/presentationml/2006/ole">
              <mc:AlternateContent xmlns:mc="http://schemas.openxmlformats.org/markup-compatibility/2006">
                <mc:Choice xmlns:v="urn:schemas-microsoft-com:vml" Requires="v">
                  <p:oleObj spid="_x0000_s39970" name="Equation" r:id="rId8" imgW="482600" imgH="203200" progId="Equation.3">
                    <p:embed/>
                  </p:oleObj>
                </mc:Choice>
                <mc:Fallback>
                  <p:oleObj name="Equation" r:id="rId8" imgW="482600" imgH="203200" progId="Equation.3">
                    <p:embed/>
                    <p:pic>
                      <p:nvPicPr>
                        <p:cNvPr id="0" name=""/>
                        <p:cNvPicPr/>
                        <p:nvPr/>
                      </p:nvPicPr>
                      <p:blipFill>
                        <a:blip r:embed="rId9"/>
                        <a:stretch>
                          <a:fillRect/>
                        </a:stretch>
                      </p:blipFill>
                      <p:spPr>
                        <a:xfrm>
                          <a:off x="1505721" y="3804656"/>
                          <a:ext cx="1206500" cy="508000"/>
                        </a:xfrm>
                        <a:prstGeom prst="rect">
                          <a:avLst/>
                        </a:prstGeom>
                      </p:spPr>
                    </p:pic>
                  </p:oleObj>
                </mc:Fallback>
              </mc:AlternateContent>
            </a:graphicData>
          </a:graphic>
        </p:graphicFrame>
      </p:grpSp>
      <p:graphicFrame>
        <p:nvGraphicFramePr>
          <p:cNvPr id="10" name="Object 9"/>
          <p:cNvGraphicFramePr>
            <a:graphicFrameLocks noChangeAspect="1"/>
          </p:cNvGraphicFramePr>
          <p:nvPr>
            <p:extLst>
              <p:ext uri="{D42A27DB-BD31-4B8C-83A1-F6EECF244321}">
                <p14:modId xmlns:p14="http://schemas.microsoft.com/office/powerpoint/2010/main" val="1291576669"/>
              </p:ext>
            </p:extLst>
          </p:nvPr>
        </p:nvGraphicFramePr>
        <p:xfrm>
          <a:off x="1854200" y="1363663"/>
          <a:ext cx="2095500" cy="603250"/>
        </p:xfrm>
        <a:graphic>
          <a:graphicData uri="http://schemas.openxmlformats.org/presentationml/2006/ole">
            <mc:AlternateContent xmlns:mc="http://schemas.openxmlformats.org/markup-compatibility/2006">
              <mc:Choice xmlns:v="urn:schemas-microsoft-com:vml" Requires="v">
                <p:oleObj spid="_x0000_s39971" name="Equation" r:id="rId10" imgW="838200" imgH="241300" progId="Equation.3">
                  <p:embed/>
                </p:oleObj>
              </mc:Choice>
              <mc:Fallback>
                <p:oleObj name="Equation" r:id="rId10" imgW="838200" imgH="241300" progId="Equation.3">
                  <p:embed/>
                  <p:pic>
                    <p:nvPicPr>
                      <p:cNvPr id="0" name=""/>
                      <p:cNvPicPr/>
                      <p:nvPr/>
                    </p:nvPicPr>
                    <p:blipFill>
                      <a:blip r:embed="rId11"/>
                      <a:stretch>
                        <a:fillRect/>
                      </a:stretch>
                    </p:blipFill>
                    <p:spPr>
                      <a:xfrm>
                        <a:off x="1854200" y="1363663"/>
                        <a:ext cx="2095500" cy="603250"/>
                      </a:xfrm>
                      <a:prstGeom prst="rect">
                        <a:avLst/>
                      </a:prstGeom>
                    </p:spPr>
                  </p:pic>
                </p:oleObj>
              </mc:Fallback>
            </mc:AlternateContent>
          </a:graphicData>
        </a:graphic>
      </p:graphicFrame>
      <p:sp>
        <p:nvSpPr>
          <p:cNvPr id="13" name="TextBox 12"/>
          <p:cNvSpPr txBox="1"/>
          <p:nvPr/>
        </p:nvSpPr>
        <p:spPr>
          <a:xfrm>
            <a:off x="4356259" y="1417638"/>
            <a:ext cx="2979927" cy="523220"/>
          </a:xfrm>
          <a:prstGeom prst="rect">
            <a:avLst/>
          </a:prstGeom>
          <a:noFill/>
        </p:spPr>
        <p:txBody>
          <a:bodyPr wrap="none" rtlCol="0">
            <a:spAutoFit/>
          </a:bodyPr>
          <a:lstStyle/>
          <a:p>
            <a:r>
              <a:rPr lang="en-US" sz="2800" dirty="0" smtClean="0"/>
              <a:t>Poisson’s Equation</a:t>
            </a:r>
            <a:endParaRPr lang="en-US" sz="2800" dirty="0"/>
          </a:p>
        </p:txBody>
      </p:sp>
      <p:grpSp>
        <p:nvGrpSpPr>
          <p:cNvPr id="3" name="Group 2"/>
          <p:cNvGrpSpPr/>
          <p:nvPr/>
        </p:nvGrpSpPr>
        <p:grpSpPr>
          <a:xfrm>
            <a:off x="966375" y="4822825"/>
            <a:ext cx="6961086" cy="1393140"/>
            <a:chOff x="578703" y="4822825"/>
            <a:chExt cx="6961086" cy="1393140"/>
          </a:xfrm>
        </p:grpSpPr>
        <p:sp>
          <p:nvSpPr>
            <p:cNvPr id="16" name="TextBox 15"/>
            <p:cNvSpPr txBox="1"/>
            <p:nvPr/>
          </p:nvSpPr>
          <p:spPr>
            <a:xfrm>
              <a:off x="578703" y="4830970"/>
              <a:ext cx="6961086" cy="1384995"/>
            </a:xfrm>
            <a:prstGeom prst="rect">
              <a:avLst/>
            </a:prstGeom>
            <a:noFill/>
          </p:spPr>
          <p:txBody>
            <a:bodyPr wrap="square" rtlCol="0">
              <a:spAutoFit/>
            </a:bodyPr>
            <a:lstStyle/>
            <a:p>
              <a:r>
                <a:rPr lang="en-US" sz="2800" b="1" dirty="0" smtClean="0"/>
                <a:t>Then:</a:t>
              </a:r>
              <a:r>
                <a:rPr lang="en-US" sz="2800" dirty="0" smtClean="0"/>
                <a:t>	</a:t>
              </a:r>
              <a:r>
                <a:rPr lang="en-US" sz="2800" dirty="0"/>
                <a:t>	</a:t>
              </a:r>
              <a:r>
                <a:rPr lang="en-US" sz="2800" dirty="0" smtClean="0"/>
                <a:t>everywhere </a:t>
              </a:r>
              <a:br>
                <a:rPr lang="en-US" sz="2800" dirty="0" smtClean="0"/>
              </a:br>
              <a:r>
                <a:rPr lang="en-US" sz="2800" dirty="0" smtClean="0"/>
                <a:t/>
              </a:r>
              <a:br>
                <a:rPr lang="en-US" sz="2800" dirty="0" smtClean="0"/>
              </a:br>
              <a:r>
                <a:rPr lang="en-US" sz="2800" dirty="0" smtClean="0"/>
                <a:t>                           (within the boundaries)</a:t>
              </a:r>
              <a:endParaRPr lang="en-US" sz="2800" b="1" dirty="0"/>
            </a:p>
          </p:txBody>
        </p:sp>
        <p:grpSp>
          <p:nvGrpSpPr>
            <p:cNvPr id="12" name="Group 11"/>
            <p:cNvGrpSpPr/>
            <p:nvPr/>
          </p:nvGrpSpPr>
          <p:grpSpPr>
            <a:xfrm>
              <a:off x="1816009" y="4822825"/>
              <a:ext cx="3706543" cy="723182"/>
              <a:chOff x="3636962" y="4822825"/>
              <a:chExt cx="3706543" cy="723182"/>
            </a:xfrm>
          </p:grpSpPr>
          <p:graphicFrame>
            <p:nvGraphicFramePr>
              <p:cNvPr id="8" name="Object 7"/>
              <p:cNvGraphicFramePr>
                <a:graphicFrameLocks noChangeAspect="1"/>
              </p:cNvGraphicFramePr>
              <p:nvPr>
                <p:extLst>
                  <p:ext uri="{D42A27DB-BD31-4B8C-83A1-F6EECF244321}">
                    <p14:modId xmlns:p14="http://schemas.microsoft.com/office/powerpoint/2010/main" val="2097322127"/>
                  </p:ext>
                </p:extLst>
              </p:nvPr>
            </p:nvGraphicFramePr>
            <p:xfrm>
              <a:off x="3812965" y="4822825"/>
              <a:ext cx="1206500" cy="508000"/>
            </p:xfrm>
            <a:graphic>
              <a:graphicData uri="http://schemas.openxmlformats.org/presentationml/2006/ole">
                <mc:AlternateContent xmlns:mc="http://schemas.openxmlformats.org/markup-compatibility/2006">
                  <mc:Choice xmlns:v="urn:schemas-microsoft-com:vml" Requires="v">
                    <p:oleObj spid="_x0000_s39972" name="Equation" r:id="rId12" imgW="482600" imgH="203200" progId="Equation.3">
                      <p:embed/>
                    </p:oleObj>
                  </mc:Choice>
                  <mc:Fallback>
                    <p:oleObj name="Equation" r:id="rId12" imgW="482600" imgH="203200" progId="Equation.3">
                      <p:embed/>
                      <p:pic>
                        <p:nvPicPr>
                          <p:cNvPr id="0" name=""/>
                          <p:cNvPicPr/>
                          <p:nvPr/>
                        </p:nvPicPr>
                        <p:blipFill>
                          <a:blip r:embed="rId13"/>
                          <a:stretch>
                            <a:fillRect/>
                          </a:stretch>
                        </p:blipFill>
                        <p:spPr>
                          <a:xfrm>
                            <a:off x="3812965" y="4822825"/>
                            <a:ext cx="1206500" cy="508000"/>
                          </a:xfrm>
                          <a:prstGeom prst="rect">
                            <a:avLst/>
                          </a:prstGeom>
                        </p:spPr>
                      </p:pic>
                    </p:oleObj>
                  </mc:Fallback>
                </mc:AlternateContent>
              </a:graphicData>
            </a:graphic>
          </p:graphicFrame>
          <p:sp>
            <p:nvSpPr>
              <p:cNvPr id="11" name="Rectangle 10"/>
              <p:cNvSpPr/>
              <p:nvPr/>
            </p:nvSpPr>
            <p:spPr>
              <a:xfrm>
                <a:off x="3636962" y="4830971"/>
                <a:ext cx="3706543" cy="71503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4665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58" name="Group 30"/>
          <p:cNvGrpSpPr>
            <a:grpSpLocks/>
          </p:cNvGrpSpPr>
          <p:nvPr/>
        </p:nvGrpSpPr>
        <p:grpSpPr bwMode="auto">
          <a:xfrm>
            <a:off x="7657665" y="-1880369"/>
            <a:ext cx="930276" cy="419"/>
            <a:chOff x="4983" y="3712"/>
            <a:chExt cx="586" cy="419"/>
          </a:xfrm>
        </p:grpSpPr>
        <p:sp>
          <p:nvSpPr>
            <p:cNvPr id="35861"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Line 28"/>
            <p:cNvSpPr>
              <a:spLocks noChangeShapeType="1"/>
            </p:cNvSpPr>
            <p:nvPr/>
          </p:nvSpPr>
          <p:spPr bwMode="auto">
            <a:xfrm>
              <a:off x="5499" y="3795"/>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4" name="Line 29"/>
            <p:cNvSpPr>
              <a:spLocks noChangeShapeType="1"/>
            </p:cNvSpPr>
            <p:nvPr/>
          </p:nvSpPr>
          <p:spPr bwMode="auto">
            <a:xfrm>
              <a:off x="5569" y="3839"/>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10"/>
          <p:cNvGrpSpPr/>
          <p:nvPr/>
        </p:nvGrpSpPr>
        <p:grpSpPr>
          <a:xfrm>
            <a:off x="3795035" y="1687362"/>
            <a:ext cx="1246188" cy="2093330"/>
            <a:chOff x="3795035" y="2053276"/>
            <a:chExt cx="1246188" cy="2093330"/>
          </a:xfrm>
        </p:grpSpPr>
        <p:grpSp>
          <p:nvGrpSpPr>
            <p:cNvPr id="4" name="Group 3"/>
            <p:cNvGrpSpPr/>
            <p:nvPr/>
          </p:nvGrpSpPr>
          <p:grpSpPr>
            <a:xfrm>
              <a:off x="4144285" y="2212758"/>
              <a:ext cx="511175" cy="1676400"/>
              <a:chOff x="1590675" y="4695825"/>
              <a:chExt cx="511175" cy="1676400"/>
            </a:xfrm>
          </p:grpSpPr>
          <p:sp>
            <p:nvSpPr>
              <p:cNvPr id="35848" name="Line 11"/>
              <p:cNvSpPr>
                <a:spLocks noChangeShapeType="1"/>
              </p:cNvSpPr>
              <p:nvPr/>
            </p:nvSpPr>
            <p:spPr bwMode="auto">
              <a:xfrm>
                <a:off x="1654175" y="4848225"/>
                <a:ext cx="0" cy="1524000"/>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9" name="Oval 13"/>
              <p:cNvSpPr>
                <a:spLocks noChangeArrowheads="1"/>
              </p:cNvSpPr>
              <p:nvPr/>
            </p:nvSpPr>
            <p:spPr bwMode="auto">
              <a:xfrm>
                <a:off x="1590675" y="4695825"/>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5851" name="Line 19"/>
              <p:cNvSpPr>
                <a:spLocks noChangeShapeType="1"/>
              </p:cNvSpPr>
              <p:nvPr/>
            </p:nvSpPr>
            <p:spPr bwMode="auto">
              <a:xfrm flipV="1">
                <a:off x="1644650" y="5838825"/>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20"/>
              <p:cNvSpPr>
                <a:spLocks noChangeShapeType="1"/>
              </p:cNvSpPr>
              <p:nvPr/>
            </p:nvSpPr>
            <p:spPr bwMode="auto">
              <a:xfrm rot="5400000" flipV="1">
                <a:off x="1873250" y="6143625"/>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21"/>
              <p:cNvSpPr>
                <a:spLocks noChangeShapeType="1"/>
              </p:cNvSpPr>
              <p:nvPr/>
            </p:nvSpPr>
            <p:spPr bwMode="auto">
              <a:xfrm flipV="1">
                <a:off x="1644650" y="6067425"/>
                <a:ext cx="3048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924540027"/>
                </p:ext>
              </p:extLst>
            </p:nvPr>
          </p:nvGraphicFramePr>
          <p:xfrm>
            <a:off x="4406223" y="2053276"/>
            <a:ext cx="635000" cy="476250"/>
          </p:xfrm>
          <a:graphic>
            <a:graphicData uri="http://schemas.openxmlformats.org/presentationml/2006/ole">
              <mc:AlternateContent xmlns:mc="http://schemas.openxmlformats.org/markup-compatibility/2006">
                <mc:Choice xmlns:v="urn:schemas-microsoft-com:vml" Requires="v">
                  <p:oleObj spid="_x0000_s41022" name="Equation" r:id="rId4" imgW="254000" imgH="190500" progId="Equation.3">
                    <p:embed/>
                  </p:oleObj>
                </mc:Choice>
                <mc:Fallback>
                  <p:oleObj name="Equation" r:id="rId4" imgW="254000" imgH="190500" progId="Equation.3">
                    <p:embed/>
                    <p:pic>
                      <p:nvPicPr>
                        <p:cNvPr id="0" name=""/>
                        <p:cNvPicPr/>
                        <p:nvPr/>
                      </p:nvPicPr>
                      <p:blipFill>
                        <a:blip r:embed="rId5"/>
                        <a:stretch>
                          <a:fillRect/>
                        </a:stretch>
                      </p:blipFill>
                      <p:spPr>
                        <a:xfrm>
                          <a:off x="4406223" y="2053276"/>
                          <a:ext cx="635000" cy="47625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610977178"/>
                </p:ext>
              </p:extLst>
            </p:nvPr>
          </p:nvGraphicFramePr>
          <p:xfrm>
            <a:off x="3795035" y="2573121"/>
            <a:ext cx="349250" cy="444500"/>
          </p:xfrm>
          <a:graphic>
            <a:graphicData uri="http://schemas.openxmlformats.org/presentationml/2006/ole">
              <mc:AlternateContent xmlns:mc="http://schemas.openxmlformats.org/markup-compatibility/2006">
                <mc:Choice xmlns:v="urn:schemas-microsoft-com:vml" Requires="v">
                  <p:oleObj spid="_x0000_s41023" name="Equation" r:id="rId6" imgW="139700" imgH="177800" progId="Equation.3">
                    <p:embed/>
                  </p:oleObj>
                </mc:Choice>
                <mc:Fallback>
                  <p:oleObj name="Equation" r:id="rId6" imgW="139700" imgH="177800" progId="Equation.3">
                    <p:embed/>
                    <p:pic>
                      <p:nvPicPr>
                        <p:cNvPr id="0" name=""/>
                        <p:cNvPicPr/>
                        <p:nvPr/>
                      </p:nvPicPr>
                      <p:blipFill>
                        <a:blip r:embed="rId7"/>
                        <a:stretch>
                          <a:fillRect/>
                        </a:stretch>
                      </p:blipFill>
                      <p:spPr>
                        <a:xfrm>
                          <a:off x="3795035" y="2573121"/>
                          <a:ext cx="349250" cy="4445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116711250"/>
                </p:ext>
              </p:extLst>
            </p:nvPr>
          </p:nvGraphicFramePr>
          <p:xfrm>
            <a:off x="3909933" y="3300891"/>
            <a:ext cx="285750" cy="444500"/>
          </p:xfrm>
          <a:graphic>
            <a:graphicData uri="http://schemas.openxmlformats.org/presentationml/2006/ole">
              <mc:AlternateContent xmlns:mc="http://schemas.openxmlformats.org/markup-compatibility/2006">
                <mc:Choice xmlns:v="urn:schemas-microsoft-com:vml" Requires="v">
                  <p:oleObj spid="_x0000_s41024" name="Equation" r:id="rId8" imgW="114300" imgH="177800" progId="Equation.3">
                    <p:embed/>
                  </p:oleObj>
                </mc:Choice>
                <mc:Fallback>
                  <p:oleObj name="Equation" r:id="rId8" imgW="114300" imgH="177800" progId="Equation.3">
                    <p:embed/>
                    <p:pic>
                      <p:nvPicPr>
                        <p:cNvPr id="0" name=""/>
                        <p:cNvPicPr/>
                        <p:nvPr/>
                      </p:nvPicPr>
                      <p:blipFill>
                        <a:blip r:embed="rId9"/>
                        <a:stretch>
                          <a:fillRect/>
                        </a:stretch>
                      </p:blipFill>
                      <p:spPr>
                        <a:xfrm>
                          <a:off x="3909933" y="3300891"/>
                          <a:ext cx="285750" cy="44450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161923445"/>
                </p:ext>
              </p:extLst>
            </p:nvPr>
          </p:nvGraphicFramePr>
          <p:xfrm>
            <a:off x="4487863" y="3297293"/>
            <a:ext cx="317500" cy="508000"/>
          </p:xfrm>
          <a:graphic>
            <a:graphicData uri="http://schemas.openxmlformats.org/presentationml/2006/ole">
              <mc:AlternateContent xmlns:mc="http://schemas.openxmlformats.org/markup-compatibility/2006">
                <mc:Choice xmlns:v="urn:schemas-microsoft-com:vml" Requires="v">
                  <p:oleObj spid="_x0000_s41025" name="Equation" r:id="rId10" imgW="127000" imgH="203200" progId="Equation.3">
                    <p:embed/>
                  </p:oleObj>
                </mc:Choice>
                <mc:Fallback>
                  <p:oleObj name="Equation" r:id="rId10" imgW="127000" imgH="203200" progId="Equation.3">
                    <p:embed/>
                    <p:pic>
                      <p:nvPicPr>
                        <p:cNvPr id="0" name=""/>
                        <p:cNvPicPr/>
                        <p:nvPr/>
                      </p:nvPicPr>
                      <p:blipFill>
                        <a:blip r:embed="rId11"/>
                        <a:stretch>
                          <a:fillRect/>
                        </a:stretch>
                      </p:blipFill>
                      <p:spPr>
                        <a:xfrm>
                          <a:off x="4487863" y="3297293"/>
                          <a:ext cx="317500" cy="5080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23189767"/>
                </p:ext>
              </p:extLst>
            </p:nvPr>
          </p:nvGraphicFramePr>
          <p:xfrm>
            <a:off x="4597400" y="3702106"/>
            <a:ext cx="317500" cy="444500"/>
          </p:xfrm>
          <a:graphic>
            <a:graphicData uri="http://schemas.openxmlformats.org/presentationml/2006/ole">
              <mc:AlternateContent xmlns:mc="http://schemas.openxmlformats.org/markup-compatibility/2006">
                <mc:Choice xmlns:v="urn:schemas-microsoft-com:vml" Requires="v">
                  <p:oleObj spid="_x0000_s41026" name="Equation" r:id="rId12" imgW="127000" imgH="177800" progId="Equation.3">
                    <p:embed/>
                  </p:oleObj>
                </mc:Choice>
                <mc:Fallback>
                  <p:oleObj name="Equation" r:id="rId12" imgW="127000" imgH="177800" progId="Equation.3">
                    <p:embed/>
                    <p:pic>
                      <p:nvPicPr>
                        <p:cNvPr id="0" name=""/>
                        <p:cNvPicPr/>
                        <p:nvPr/>
                      </p:nvPicPr>
                      <p:blipFill>
                        <a:blip r:embed="rId13"/>
                        <a:stretch>
                          <a:fillRect/>
                        </a:stretch>
                      </p:blipFill>
                      <p:spPr>
                        <a:xfrm>
                          <a:off x="4597400" y="3702106"/>
                          <a:ext cx="317500" cy="444500"/>
                        </a:xfrm>
                        <a:prstGeom prst="rect">
                          <a:avLst/>
                        </a:prstGeom>
                      </p:spPr>
                    </p:pic>
                  </p:oleObj>
                </mc:Fallback>
              </mc:AlternateContent>
            </a:graphicData>
          </a:graphic>
        </p:graphicFrame>
      </p:grpSp>
      <p:sp>
        <p:nvSpPr>
          <p:cNvPr id="30" name="TextBox 29"/>
          <p:cNvSpPr txBox="1"/>
          <p:nvPr/>
        </p:nvSpPr>
        <p:spPr>
          <a:xfrm>
            <a:off x="501854" y="369964"/>
            <a:ext cx="3408079" cy="523220"/>
          </a:xfrm>
          <a:prstGeom prst="rect">
            <a:avLst/>
          </a:prstGeom>
          <a:noFill/>
        </p:spPr>
        <p:txBody>
          <a:bodyPr wrap="none" rtlCol="0">
            <a:spAutoFit/>
          </a:bodyPr>
          <a:lstStyle/>
          <a:p>
            <a:r>
              <a:rPr lang="en-US" sz="2800" b="1" dirty="0" smtClean="0"/>
              <a:t>Boundary Conditions:</a:t>
            </a:r>
            <a:endParaRPr lang="en-US" sz="2800" b="1" dirty="0"/>
          </a:p>
        </p:txBody>
      </p:sp>
      <p:grpSp>
        <p:nvGrpSpPr>
          <p:cNvPr id="28" name="Group 27"/>
          <p:cNvGrpSpPr/>
          <p:nvPr/>
        </p:nvGrpSpPr>
        <p:grpSpPr>
          <a:xfrm>
            <a:off x="3614738" y="3543247"/>
            <a:ext cx="1338262" cy="1914578"/>
            <a:chOff x="3623669" y="3835242"/>
            <a:chExt cx="1338262" cy="1914578"/>
          </a:xfrm>
        </p:grpSpPr>
        <p:sp>
          <p:nvSpPr>
            <p:cNvPr id="36" name="Line 11"/>
            <p:cNvSpPr>
              <a:spLocks noChangeShapeType="1"/>
            </p:cNvSpPr>
            <p:nvPr/>
          </p:nvSpPr>
          <p:spPr bwMode="auto">
            <a:xfrm>
              <a:off x="4211926" y="3835242"/>
              <a:ext cx="0" cy="1524000"/>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7" name="Object 36"/>
            <p:cNvGraphicFramePr>
              <a:graphicFrameLocks noChangeAspect="1"/>
            </p:cNvGraphicFramePr>
            <p:nvPr>
              <p:extLst>
                <p:ext uri="{D42A27DB-BD31-4B8C-83A1-F6EECF244321}">
                  <p14:modId xmlns:p14="http://schemas.microsoft.com/office/powerpoint/2010/main" val="4259377173"/>
                </p:ext>
              </p:extLst>
            </p:nvPr>
          </p:nvGraphicFramePr>
          <p:xfrm>
            <a:off x="3623669" y="4748108"/>
            <a:ext cx="571500" cy="444500"/>
          </p:xfrm>
          <a:graphic>
            <a:graphicData uri="http://schemas.openxmlformats.org/presentationml/2006/ole">
              <mc:AlternateContent xmlns:mc="http://schemas.openxmlformats.org/markup-compatibility/2006">
                <mc:Choice xmlns:v="urn:schemas-microsoft-com:vml" Requires="v">
                  <p:oleObj spid="_x0000_s41027" name="Equation" r:id="rId14" imgW="228600" imgH="177800" progId="Equation.3">
                    <p:embed/>
                  </p:oleObj>
                </mc:Choice>
                <mc:Fallback>
                  <p:oleObj name="Equation" r:id="rId14" imgW="228600" imgH="177800" progId="Equation.3">
                    <p:embed/>
                    <p:pic>
                      <p:nvPicPr>
                        <p:cNvPr id="0" name=""/>
                        <p:cNvPicPr/>
                        <p:nvPr/>
                      </p:nvPicPr>
                      <p:blipFill>
                        <a:blip r:embed="rId15"/>
                        <a:stretch>
                          <a:fillRect/>
                        </a:stretch>
                      </p:blipFill>
                      <p:spPr>
                        <a:xfrm>
                          <a:off x="3623669" y="4748108"/>
                          <a:ext cx="571500" cy="44450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414414154"/>
                </p:ext>
              </p:extLst>
            </p:nvPr>
          </p:nvGraphicFramePr>
          <p:xfrm>
            <a:off x="4358681" y="5273570"/>
            <a:ext cx="603250" cy="476250"/>
          </p:xfrm>
          <a:graphic>
            <a:graphicData uri="http://schemas.openxmlformats.org/presentationml/2006/ole">
              <mc:AlternateContent xmlns:mc="http://schemas.openxmlformats.org/markup-compatibility/2006">
                <mc:Choice xmlns:v="urn:schemas-microsoft-com:vml" Requires="v">
                  <p:oleObj spid="_x0000_s41028" name="Equation" r:id="rId16" imgW="241300" imgH="190500" progId="Equation.3">
                    <p:embed/>
                  </p:oleObj>
                </mc:Choice>
                <mc:Fallback>
                  <p:oleObj name="Equation" r:id="rId16" imgW="241300" imgH="190500" progId="Equation.3">
                    <p:embed/>
                    <p:pic>
                      <p:nvPicPr>
                        <p:cNvPr id="0" name=""/>
                        <p:cNvPicPr/>
                        <p:nvPr/>
                      </p:nvPicPr>
                      <p:blipFill>
                        <a:blip r:embed="rId17"/>
                        <a:stretch>
                          <a:fillRect/>
                        </a:stretch>
                      </p:blipFill>
                      <p:spPr>
                        <a:xfrm>
                          <a:off x="4358681" y="5273570"/>
                          <a:ext cx="603250" cy="476250"/>
                        </a:xfrm>
                        <a:prstGeom prst="rect">
                          <a:avLst/>
                        </a:prstGeom>
                      </p:spPr>
                    </p:pic>
                  </p:oleObj>
                </mc:Fallback>
              </mc:AlternateContent>
            </a:graphicData>
          </a:graphic>
        </p:graphicFrame>
        <p:sp>
          <p:nvSpPr>
            <p:cNvPr id="39" name="Oval 13"/>
            <p:cNvSpPr>
              <a:spLocks noChangeArrowheads="1"/>
            </p:cNvSpPr>
            <p:nvPr/>
          </p:nvSpPr>
          <p:spPr bwMode="auto">
            <a:xfrm>
              <a:off x="4144285" y="5359242"/>
              <a:ext cx="152400" cy="152400"/>
            </a:xfrm>
            <a:prstGeom prst="ellipse">
              <a:avLst/>
            </a:prstGeom>
            <a:solidFill>
              <a:schemeClr val="tx1"/>
            </a:solidFill>
            <a:ln w="9525">
              <a:solidFill>
                <a:schemeClr val="tx1"/>
              </a:solidFill>
              <a:round/>
              <a:headEnd/>
              <a:tailEnd/>
            </a:ln>
          </p:spPr>
          <p:txBody>
            <a:bodyPr wrap="none" anchor="ctr"/>
            <a:lstStyle/>
            <a:p>
              <a:endParaRPr lang="en-US"/>
            </a:p>
          </p:txBody>
        </p:sp>
      </p:grpSp>
      <p:graphicFrame>
        <p:nvGraphicFramePr>
          <p:cNvPr id="40" name="Object 39"/>
          <p:cNvGraphicFramePr>
            <a:graphicFrameLocks noChangeAspect="1"/>
          </p:cNvGraphicFramePr>
          <p:nvPr>
            <p:extLst>
              <p:ext uri="{D42A27DB-BD31-4B8C-83A1-F6EECF244321}">
                <p14:modId xmlns:p14="http://schemas.microsoft.com/office/powerpoint/2010/main" val="2528271869"/>
              </p:ext>
            </p:extLst>
          </p:nvPr>
        </p:nvGraphicFramePr>
        <p:xfrm>
          <a:off x="392113" y="2686050"/>
          <a:ext cx="3206750" cy="1111250"/>
        </p:xfrm>
        <a:graphic>
          <a:graphicData uri="http://schemas.openxmlformats.org/presentationml/2006/ole">
            <mc:AlternateContent xmlns:mc="http://schemas.openxmlformats.org/markup-compatibility/2006">
              <mc:Choice xmlns:v="urn:schemas-microsoft-com:vml" Requires="v">
                <p:oleObj spid="_x0000_s41029" name="Equation" r:id="rId18" imgW="1282700" imgH="444500" progId="Equation.3">
                  <p:embed/>
                </p:oleObj>
              </mc:Choice>
              <mc:Fallback>
                <p:oleObj name="Equation" r:id="rId18" imgW="1282700" imgH="444500" progId="Equation.3">
                  <p:embed/>
                  <p:pic>
                    <p:nvPicPr>
                      <p:cNvPr id="0" name=""/>
                      <p:cNvPicPr/>
                      <p:nvPr/>
                    </p:nvPicPr>
                    <p:blipFill>
                      <a:blip r:embed="rId19"/>
                      <a:stretch>
                        <a:fillRect/>
                      </a:stretch>
                    </p:blipFill>
                    <p:spPr>
                      <a:xfrm>
                        <a:off x="392113" y="2686050"/>
                        <a:ext cx="3206750" cy="1111250"/>
                      </a:xfrm>
                      <a:prstGeom prst="rect">
                        <a:avLst/>
                      </a:prstGeom>
                    </p:spPr>
                  </p:pic>
                </p:oleObj>
              </mc:Fallback>
            </mc:AlternateContent>
          </a:graphicData>
        </a:graphic>
      </p:graphicFrame>
      <p:sp>
        <p:nvSpPr>
          <p:cNvPr id="41" name="TextBox 40"/>
          <p:cNvSpPr txBox="1"/>
          <p:nvPr/>
        </p:nvSpPr>
        <p:spPr>
          <a:xfrm>
            <a:off x="736206" y="5802890"/>
            <a:ext cx="3351974" cy="523220"/>
          </a:xfrm>
          <a:prstGeom prst="rect">
            <a:avLst/>
          </a:prstGeom>
          <a:noFill/>
        </p:spPr>
        <p:txBody>
          <a:bodyPr wrap="none" rtlCol="0">
            <a:spAutoFit/>
          </a:bodyPr>
          <a:lstStyle/>
          <a:p>
            <a:r>
              <a:rPr lang="en-US" sz="2800" b="1" dirty="0" smtClean="0"/>
              <a:t>Uniqueness Theorem</a:t>
            </a:r>
            <a:endParaRPr lang="en-US" sz="2800" b="1" dirty="0"/>
          </a:p>
        </p:txBody>
      </p:sp>
      <p:sp>
        <p:nvSpPr>
          <p:cNvPr id="42" name="TextBox 41"/>
          <p:cNvSpPr txBox="1"/>
          <p:nvPr/>
        </p:nvSpPr>
        <p:spPr>
          <a:xfrm>
            <a:off x="6664239" y="832555"/>
            <a:ext cx="1819253" cy="523220"/>
          </a:xfrm>
          <a:prstGeom prst="rect">
            <a:avLst/>
          </a:prstGeom>
          <a:noFill/>
        </p:spPr>
        <p:txBody>
          <a:bodyPr wrap="none" rtlCol="0">
            <a:spAutoFit/>
          </a:bodyPr>
          <a:lstStyle/>
          <a:p>
            <a:r>
              <a:rPr lang="en-US" sz="2800" dirty="0" smtClean="0"/>
              <a:t>(grounded)</a:t>
            </a:r>
            <a:endParaRPr lang="en-US" sz="2800" dirty="0"/>
          </a:p>
        </p:txBody>
      </p:sp>
      <p:graphicFrame>
        <p:nvGraphicFramePr>
          <p:cNvPr id="43" name="Object 42"/>
          <p:cNvGraphicFramePr>
            <a:graphicFrameLocks noChangeAspect="1"/>
          </p:cNvGraphicFramePr>
          <p:nvPr>
            <p:extLst>
              <p:ext uri="{D42A27DB-BD31-4B8C-83A1-F6EECF244321}">
                <p14:modId xmlns:p14="http://schemas.microsoft.com/office/powerpoint/2010/main" val="710478072"/>
              </p:ext>
            </p:extLst>
          </p:nvPr>
        </p:nvGraphicFramePr>
        <p:xfrm>
          <a:off x="4538663" y="312738"/>
          <a:ext cx="2825750" cy="603250"/>
        </p:xfrm>
        <a:graphic>
          <a:graphicData uri="http://schemas.openxmlformats.org/presentationml/2006/ole">
            <mc:AlternateContent xmlns:mc="http://schemas.openxmlformats.org/markup-compatibility/2006">
              <mc:Choice xmlns:v="urn:schemas-microsoft-com:vml" Requires="v">
                <p:oleObj spid="_x0000_s41030" name="Equation" r:id="rId20" imgW="1130300" imgH="241300" progId="Equation.3">
                  <p:embed/>
                </p:oleObj>
              </mc:Choice>
              <mc:Fallback>
                <p:oleObj name="Equation" r:id="rId20" imgW="1130300" imgH="241300" progId="Equation.3">
                  <p:embed/>
                  <p:pic>
                    <p:nvPicPr>
                      <p:cNvPr id="0" name=""/>
                      <p:cNvPicPr/>
                      <p:nvPr/>
                    </p:nvPicPr>
                    <p:blipFill>
                      <a:blip r:embed="rId21"/>
                      <a:stretch>
                        <a:fillRect/>
                      </a:stretch>
                    </p:blipFill>
                    <p:spPr>
                      <a:xfrm>
                        <a:off x="4538663" y="312738"/>
                        <a:ext cx="2825750" cy="603250"/>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589327032"/>
              </p:ext>
            </p:extLst>
          </p:nvPr>
        </p:nvGraphicFramePr>
        <p:xfrm>
          <a:off x="4787900" y="875308"/>
          <a:ext cx="1905000" cy="508000"/>
        </p:xfrm>
        <a:graphic>
          <a:graphicData uri="http://schemas.openxmlformats.org/presentationml/2006/ole">
            <mc:AlternateContent xmlns:mc="http://schemas.openxmlformats.org/markup-compatibility/2006">
              <mc:Choice xmlns:v="urn:schemas-microsoft-com:vml" Requires="v">
                <p:oleObj spid="_x0000_s41031" name="Equation" r:id="rId22" imgW="762000" imgH="203200" progId="Equation.3">
                  <p:embed/>
                </p:oleObj>
              </mc:Choice>
              <mc:Fallback>
                <p:oleObj name="Equation" r:id="rId22" imgW="762000" imgH="203200" progId="Equation.3">
                  <p:embed/>
                  <p:pic>
                    <p:nvPicPr>
                      <p:cNvPr id="0" name=""/>
                      <p:cNvPicPr/>
                      <p:nvPr/>
                    </p:nvPicPr>
                    <p:blipFill>
                      <a:blip r:embed="rId23"/>
                      <a:stretch>
                        <a:fillRect/>
                      </a:stretch>
                    </p:blipFill>
                    <p:spPr>
                      <a:xfrm>
                        <a:off x="4787900" y="875308"/>
                        <a:ext cx="1905000" cy="508000"/>
                      </a:xfrm>
                      <a:prstGeom prst="rect">
                        <a:avLst/>
                      </a:prstGeom>
                    </p:spPr>
                  </p:pic>
                </p:oleObj>
              </mc:Fallback>
            </mc:AlternateContent>
          </a:graphicData>
        </a:graphic>
      </p:graphicFrame>
    </p:spTree>
    <p:extLst>
      <p:ext uri="{BB962C8B-B14F-4D97-AF65-F5344CB8AC3E}">
        <p14:creationId xmlns:p14="http://schemas.microsoft.com/office/powerpoint/2010/main" val="25684533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is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717" y="1653778"/>
            <a:ext cx="2857500" cy="3307556"/>
          </a:xfrm>
          <a:prstGeom prst="rect">
            <a:avLst/>
          </a:prstGeom>
        </p:spPr>
      </p:pic>
      <p:sp>
        <p:nvSpPr>
          <p:cNvPr id="5" name="TextBox 4"/>
          <p:cNvSpPr txBox="1"/>
          <p:nvPr/>
        </p:nvSpPr>
        <p:spPr>
          <a:xfrm>
            <a:off x="5423629" y="2289077"/>
            <a:ext cx="2167806" cy="1384995"/>
          </a:xfrm>
          <a:prstGeom prst="rect">
            <a:avLst/>
          </a:prstGeom>
          <a:noFill/>
        </p:spPr>
        <p:txBody>
          <a:bodyPr wrap="none" rtlCol="0">
            <a:spAutoFit/>
          </a:bodyPr>
          <a:lstStyle/>
          <a:p>
            <a:pPr algn="ctr"/>
            <a:r>
              <a:rPr lang="en-US" sz="2800" dirty="0" err="1" smtClean="0"/>
              <a:t>Siméon</a:t>
            </a:r>
            <a:r>
              <a:rPr lang="en-US" sz="2800" dirty="0" smtClean="0"/>
              <a:t> Denis</a:t>
            </a:r>
          </a:p>
          <a:p>
            <a:pPr algn="ctr"/>
            <a:r>
              <a:rPr lang="en-US" sz="2800" dirty="0" smtClean="0"/>
              <a:t>Poisson</a:t>
            </a:r>
          </a:p>
          <a:p>
            <a:pPr algn="ctr"/>
            <a:r>
              <a:rPr lang="en-US" sz="2800" dirty="0" smtClean="0"/>
              <a:t>1781-1840</a:t>
            </a:r>
            <a:endParaRPr lang="en-US" sz="2800" dirty="0"/>
          </a:p>
        </p:txBody>
      </p:sp>
      <p:sp>
        <p:nvSpPr>
          <p:cNvPr id="7" name="Title 1"/>
          <p:cNvSpPr>
            <a:spLocks noGrp="1"/>
          </p:cNvSpPr>
          <p:nvPr>
            <p:ph type="title"/>
          </p:nvPr>
        </p:nvSpPr>
        <p:spPr>
          <a:xfrm>
            <a:off x="457200" y="-113034"/>
            <a:ext cx="8229600" cy="1143000"/>
          </a:xfrm>
        </p:spPr>
        <p:txBody>
          <a:bodyPr/>
          <a:lstStyle/>
          <a:p>
            <a:r>
              <a:rPr lang="en-US" u="sng" dirty="0" smtClean="0"/>
              <a:t>Method of Images</a:t>
            </a:r>
            <a:endParaRPr lang="en-US" u="sng" dirty="0"/>
          </a:p>
        </p:txBody>
      </p:sp>
    </p:spTree>
    <p:extLst>
      <p:ext uri="{BB962C8B-B14F-4D97-AF65-F5344CB8AC3E}">
        <p14:creationId xmlns:p14="http://schemas.microsoft.com/office/powerpoint/2010/main" val="28574328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1860544" y="1399418"/>
            <a:ext cx="2844800" cy="3810000"/>
            <a:chOff x="679248" y="1163127"/>
            <a:chExt cx="3556000" cy="4762500"/>
          </a:xfrm>
        </p:grpSpPr>
        <p:pic>
          <p:nvPicPr>
            <p:cNvPr id="4" name="Picture 3" descr="HSbaro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48" y="1163127"/>
              <a:ext cx="3556000" cy="4762500"/>
            </a:xfrm>
            <a:prstGeom prst="rect">
              <a:avLst/>
            </a:prstGeom>
          </p:spPr>
        </p:pic>
        <p:sp>
          <p:nvSpPr>
            <p:cNvPr id="5" name="Rectangle 4"/>
            <p:cNvSpPr/>
            <p:nvPr/>
          </p:nvSpPr>
          <p:spPr>
            <a:xfrm>
              <a:off x="679248" y="5700539"/>
              <a:ext cx="3556000" cy="225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5141526" y="2289077"/>
            <a:ext cx="2732013" cy="1384995"/>
          </a:xfrm>
          <a:prstGeom prst="rect">
            <a:avLst/>
          </a:prstGeom>
          <a:noFill/>
        </p:spPr>
        <p:txBody>
          <a:bodyPr wrap="none" rtlCol="0">
            <a:spAutoFit/>
          </a:bodyPr>
          <a:lstStyle/>
          <a:p>
            <a:pPr algn="ctr"/>
            <a:r>
              <a:rPr lang="en-US" sz="2800" dirty="0" smtClean="0"/>
              <a:t>William Thomson</a:t>
            </a:r>
          </a:p>
          <a:p>
            <a:pPr algn="ctr"/>
            <a:r>
              <a:rPr lang="en-US" sz="2800" dirty="0" smtClean="0"/>
              <a:t>(Lord Kelvin)</a:t>
            </a:r>
          </a:p>
          <a:p>
            <a:pPr algn="ctr"/>
            <a:r>
              <a:rPr lang="en-US" sz="2800" dirty="0" smtClean="0"/>
              <a:t>1824-1907</a:t>
            </a:r>
            <a:endParaRPr lang="en-US" sz="2800" dirty="0"/>
          </a:p>
        </p:txBody>
      </p:sp>
      <p:sp>
        <p:nvSpPr>
          <p:cNvPr id="9" name="Title 1"/>
          <p:cNvSpPr txBox="1">
            <a:spLocks/>
          </p:cNvSpPr>
          <p:nvPr/>
        </p:nvSpPr>
        <p:spPr>
          <a:xfrm>
            <a:off x="457200" y="-11303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smtClean="0"/>
              <a:t>Method of Images</a:t>
            </a:r>
            <a:endParaRPr lang="en-US" u="sng" dirty="0"/>
          </a:p>
        </p:txBody>
      </p:sp>
    </p:spTree>
    <p:extLst>
      <p:ext uri="{BB962C8B-B14F-4D97-AF65-F5344CB8AC3E}">
        <p14:creationId xmlns:p14="http://schemas.microsoft.com/office/powerpoint/2010/main" val="19376120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65964" y="2289077"/>
            <a:ext cx="7029891" cy="4401205"/>
          </a:xfrm>
          <a:prstGeom prst="rect">
            <a:avLst/>
          </a:prstGeom>
          <a:noFill/>
        </p:spPr>
        <p:txBody>
          <a:bodyPr wrap="square" rtlCol="0">
            <a:spAutoFit/>
          </a:bodyPr>
          <a:lstStyle/>
          <a:p>
            <a:pPr algn="ctr"/>
            <a:r>
              <a:rPr lang="en-US" sz="2800" dirty="0" smtClean="0"/>
              <a:t>				James Clerk</a:t>
            </a:r>
          </a:p>
          <a:p>
            <a:pPr algn="ctr"/>
            <a:r>
              <a:rPr lang="en-US" sz="2800" dirty="0" smtClean="0"/>
              <a:t>					Maxwell</a:t>
            </a:r>
          </a:p>
          <a:p>
            <a:pPr algn="ctr"/>
            <a:r>
              <a:rPr lang="en-US" sz="2800" dirty="0" smtClean="0"/>
              <a:t>				1831-1879</a:t>
            </a:r>
          </a:p>
          <a:p>
            <a:pPr algn="ctr"/>
            <a:endParaRPr lang="en-US" sz="2800" dirty="0" smtClean="0"/>
          </a:p>
          <a:p>
            <a:pPr algn="ctr"/>
            <a:endParaRPr lang="en-US" sz="2800" dirty="0"/>
          </a:p>
          <a:p>
            <a:pPr algn="ctr"/>
            <a:endParaRPr lang="en-US" sz="2800" dirty="0" smtClean="0"/>
          </a:p>
          <a:p>
            <a:pPr algn="ctr"/>
            <a:endParaRPr lang="en-US" sz="2800" dirty="0"/>
          </a:p>
          <a:p>
            <a:pPr algn="ctr"/>
            <a:endParaRPr lang="en-US" sz="2800" dirty="0"/>
          </a:p>
          <a:p>
            <a:r>
              <a:rPr lang="en-US" sz="2800" dirty="0" smtClean="0"/>
              <a:t>“Treatise on Electricity and Magnetism”</a:t>
            </a:r>
          </a:p>
          <a:p>
            <a:r>
              <a:rPr lang="en-US" sz="2800" dirty="0" smtClean="0"/>
              <a:t>1873, Vol. 1, Ch. XI (p. 245-283, 3</a:t>
            </a:r>
            <a:r>
              <a:rPr lang="en-US" sz="2800" baseline="30000" dirty="0" smtClean="0"/>
              <a:t>rd</a:t>
            </a:r>
            <a:r>
              <a:rPr lang="en-US" sz="2800" dirty="0" smtClean="0"/>
              <a:t> Ed.)</a:t>
            </a:r>
            <a:endParaRPr lang="en-US" sz="2800" dirty="0"/>
          </a:p>
        </p:txBody>
      </p:sp>
      <p:pic>
        <p:nvPicPr>
          <p:cNvPr id="2" name="Picture 1" descr="0_photographers_maxwell_j_c_as_a_young_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400" y="888590"/>
            <a:ext cx="3619500" cy="4681220"/>
          </a:xfrm>
          <a:prstGeom prst="rect">
            <a:avLst/>
          </a:prstGeom>
        </p:spPr>
      </p:pic>
      <p:sp>
        <p:nvSpPr>
          <p:cNvPr id="4" name="Title 1"/>
          <p:cNvSpPr>
            <a:spLocks noGrp="1"/>
          </p:cNvSpPr>
          <p:nvPr>
            <p:ph type="title"/>
          </p:nvPr>
        </p:nvSpPr>
        <p:spPr>
          <a:xfrm>
            <a:off x="457200" y="-113034"/>
            <a:ext cx="8229600" cy="1143000"/>
          </a:xfrm>
        </p:spPr>
        <p:txBody>
          <a:bodyPr/>
          <a:lstStyle/>
          <a:p>
            <a:r>
              <a:rPr lang="en-US" u="sng" dirty="0" smtClean="0"/>
              <a:t>Method of Images</a:t>
            </a:r>
            <a:endParaRPr lang="en-US" u="sng" dirty="0"/>
          </a:p>
        </p:txBody>
      </p:sp>
    </p:spTree>
    <p:extLst>
      <p:ext uri="{BB962C8B-B14F-4D97-AF65-F5344CB8AC3E}">
        <p14:creationId xmlns:p14="http://schemas.microsoft.com/office/powerpoint/2010/main" val="12447604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5858" name="Group 30"/>
          <p:cNvGrpSpPr>
            <a:grpSpLocks/>
          </p:cNvGrpSpPr>
          <p:nvPr/>
        </p:nvGrpSpPr>
        <p:grpSpPr bwMode="auto">
          <a:xfrm>
            <a:off x="7657665" y="-1880369"/>
            <a:ext cx="930276" cy="419"/>
            <a:chOff x="4983" y="3712"/>
            <a:chExt cx="586" cy="419"/>
          </a:xfrm>
        </p:grpSpPr>
        <p:sp>
          <p:nvSpPr>
            <p:cNvPr id="35861"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Line 28"/>
            <p:cNvSpPr>
              <a:spLocks noChangeShapeType="1"/>
            </p:cNvSpPr>
            <p:nvPr/>
          </p:nvSpPr>
          <p:spPr bwMode="auto">
            <a:xfrm>
              <a:off x="5499" y="3795"/>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4" name="Line 29"/>
            <p:cNvSpPr>
              <a:spLocks noChangeShapeType="1"/>
            </p:cNvSpPr>
            <p:nvPr/>
          </p:nvSpPr>
          <p:spPr bwMode="auto">
            <a:xfrm>
              <a:off x="5569" y="3839"/>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10"/>
          <p:cNvGrpSpPr/>
          <p:nvPr/>
        </p:nvGrpSpPr>
        <p:grpSpPr>
          <a:xfrm>
            <a:off x="3795035" y="1687362"/>
            <a:ext cx="1246188" cy="2093330"/>
            <a:chOff x="3795035" y="2053276"/>
            <a:chExt cx="1246188" cy="2093330"/>
          </a:xfrm>
        </p:grpSpPr>
        <p:grpSp>
          <p:nvGrpSpPr>
            <p:cNvPr id="4" name="Group 3"/>
            <p:cNvGrpSpPr/>
            <p:nvPr/>
          </p:nvGrpSpPr>
          <p:grpSpPr>
            <a:xfrm>
              <a:off x="4144285" y="2212758"/>
              <a:ext cx="511175" cy="1676400"/>
              <a:chOff x="1590675" y="4695825"/>
              <a:chExt cx="511175" cy="1676400"/>
            </a:xfrm>
          </p:grpSpPr>
          <p:sp>
            <p:nvSpPr>
              <p:cNvPr id="35848" name="Line 11"/>
              <p:cNvSpPr>
                <a:spLocks noChangeShapeType="1"/>
              </p:cNvSpPr>
              <p:nvPr/>
            </p:nvSpPr>
            <p:spPr bwMode="auto">
              <a:xfrm>
                <a:off x="1654175" y="4848225"/>
                <a:ext cx="0" cy="1524000"/>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9" name="Oval 13"/>
              <p:cNvSpPr>
                <a:spLocks noChangeArrowheads="1"/>
              </p:cNvSpPr>
              <p:nvPr/>
            </p:nvSpPr>
            <p:spPr bwMode="auto">
              <a:xfrm>
                <a:off x="1590675" y="4695825"/>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5851" name="Line 19"/>
              <p:cNvSpPr>
                <a:spLocks noChangeShapeType="1"/>
              </p:cNvSpPr>
              <p:nvPr/>
            </p:nvSpPr>
            <p:spPr bwMode="auto">
              <a:xfrm flipV="1">
                <a:off x="1644650" y="5838825"/>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20"/>
              <p:cNvSpPr>
                <a:spLocks noChangeShapeType="1"/>
              </p:cNvSpPr>
              <p:nvPr/>
            </p:nvSpPr>
            <p:spPr bwMode="auto">
              <a:xfrm rot="5400000" flipV="1">
                <a:off x="1873250" y="6143625"/>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21"/>
              <p:cNvSpPr>
                <a:spLocks noChangeShapeType="1"/>
              </p:cNvSpPr>
              <p:nvPr/>
            </p:nvSpPr>
            <p:spPr bwMode="auto">
              <a:xfrm flipV="1">
                <a:off x="1644650" y="6067425"/>
                <a:ext cx="3048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2861562541"/>
                </p:ext>
              </p:extLst>
            </p:nvPr>
          </p:nvGraphicFramePr>
          <p:xfrm>
            <a:off x="4406223" y="2053276"/>
            <a:ext cx="635000" cy="476250"/>
          </p:xfrm>
          <a:graphic>
            <a:graphicData uri="http://schemas.openxmlformats.org/presentationml/2006/ole">
              <mc:AlternateContent xmlns:mc="http://schemas.openxmlformats.org/markup-compatibility/2006">
                <mc:Choice xmlns:v="urn:schemas-microsoft-com:vml" Requires="v">
                  <p:oleObj spid="_x0000_s42058" name="Equation" r:id="rId4" imgW="254000" imgH="190500" progId="Equation.3">
                    <p:embed/>
                  </p:oleObj>
                </mc:Choice>
                <mc:Fallback>
                  <p:oleObj name="Equation" r:id="rId4" imgW="254000" imgH="190500" progId="Equation.3">
                    <p:embed/>
                    <p:pic>
                      <p:nvPicPr>
                        <p:cNvPr id="0" name=""/>
                        <p:cNvPicPr/>
                        <p:nvPr/>
                      </p:nvPicPr>
                      <p:blipFill>
                        <a:blip r:embed="rId5"/>
                        <a:stretch>
                          <a:fillRect/>
                        </a:stretch>
                      </p:blipFill>
                      <p:spPr>
                        <a:xfrm>
                          <a:off x="4406223" y="2053276"/>
                          <a:ext cx="635000" cy="47625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577014876"/>
                </p:ext>
              </p:extLst>
            </p:nvPr>
          </p:nvGraphicFramePr>
          <p:xfrm>
            <a:off x="3795035" y="2573121"/>
            <a:ext cx="349250" cy="444500"/>
          </p:xfrm>
          <a:graphic>
            <a:graphicData uri="http://schemas.openxmlformats.org/presentationml/2006/ole">
              <mc:AlternateContent xmlns:mc="http://schemas.openxmlformats.org/markup-compatibility/2006">
                <mc:Choice xmlns:v="urn:schemas-microsoft-com:vml" Requires="v">
                  <p:oleObj spid="_x0000_s42059" name="Equation" r:id="rId6" imgW="139700" imgH="177800" progId="Equation.3">
                    <p:embed/>
                  </p:oleObj>
                </mc:Choice>
                <mc:Fallback>
                  <p:oleObj name="Equation" r:id="rId6" imgW="139700" imgH="177800" progId="Equation.3">
                    <p:embed/>
                    <p:pic>
                      <p:nvPicPr>
                        <p:cNvPr id="0" name=""/>
                        <p:cNvPicPr/>
                        <p:nvPr/>
                      </p:nvPicPr>
                      <p:blipFill>
                        <a:blip r:embed="rId7"/>
                        <a:stretch>
                          <a:fillRect/>
                        </a:stretch>
                      </p:blipFill>
                      <p:spPr>
                        <a:xfrm>
                          <a:off x="3795035" y="2573121"/>
                          <a:ext cx="349250" cy="4445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878673249"/>
                </p:ext>
              </p:extLst>
            </p:nvPr>
          </p:nvGraphicFramePr>
          <p:xfrm>
            <a:off x="3909933" y="3300891"/>
            <a:ext cx="285750" cy="444500"/>
          </p:xfrm>
          <a:graphic>
            <a:graphicData uri="http://schemas.openxmlformats.org/presentationml/2006/ole">
              <mc:AlternateContent xmlns:mc="http://schemas.openxmlformats.org/markup-compatibility/2006">
                <mc:Choice xmlns:v="urn:schemas-microsoft-com:vml" Requires="v">
                  <p:oleObj spid="_x0000_s42060" name="Equation" r:id="rId8" imgW="114300" imgH="177800" progId="Equation.3">
                    <p:embed/>
                  </p:oleObj>
                </mc:Choice>
                <mc:Fallback>
                  <p:oleObj name="Equation" r:id="rId8" imgW="114300" imgH="177800" progId="Equation.3">
                    <p:embed/>
                    <p:pic>
                      <p:nvPicPr>
                        <p:cNvPr id="0" name=""/>
                        <p:cNvPicPr/>
                        <p:nvPr/>
                      </p:nvPicPr>
                      <p:blipFill>
                        <a:blip r:embed="rId9"/>
                        <a:stretch>
                          <a:fillRect/>
                        </a:stretch>
                      </p:blipFill>
                      <p:spPr>
                        <a:xfrm>
                          <a:off x="3909933" y="3300891"/>
                          <a:ext cx="285750" cy="44450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744065110"/>
                </p:ext>
              </p:extLst>
            </p:nvPr>
          </p:nvGraphicFramePr>
          <p:xfrm>
            <a:off x="4487863" y="3297293"/>
            <a:ext cx="317500" cy="508000"/>
          </p:xfrm>
          <a:graphic>
            <a:graphicData uri="http://schemas.openxmlformats.org/presentationml/2006/ole">
              <mc:AlternateContent xmlns:mc="http://schemas.openxmlformats.org/markup-compatibility/2006">
                <mc:Choice xmlns:v="urn:schemas-microsoft-com:vml" Requires="v">
                  <p:oleObj spid="_x0000_s42061" name="Equation" r:id="rId10" imgW="127000" imgH="203200" progId="Equation.3">
                    <p:embed/>
                  </p:oleObj>
                </mc:Choice>
                <mc:Fallback>
                  <p:oleObj name="Equation" r:id="rId10" imgW="127000" imgH="203200" progId="Equation.3">
                    <p:embed/>
                    <p:pic>
                      <p:nvPicPr>
                        <p:cNvPr id="0" name=""/>
                        <p:cNvPicPr/>
                        <p:nvPr/>
                      </p:nvPicPr>
                      <p:blipFill>
                        <a:blip r:embed="rId11"/>
                        <a:stretch>
                          <a:fillRect/>
                        </a:stretch>
                      </p:blipFill>
                      <p:spPr>
                        <a:xfrm>
                          <a:off x="4487863" y="3297293"/>
                          <a:ext cx="317500" cy="5080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255241610"/>
                </p:ext>
              </p:extLst>
            </p:nvPr>
          </p:nvGraphicFramePr>
          <p:xfrm>
            <a:off x="4597400" y="3702106"/>
            <a:ext cx="317500" cy="444500"/>
          </p:xfrm>
          <a:graphic>
            <a:graphicData uri="http://schemas.openxmlformats.org/presentationml/2006/ole">
              <mc:AlternateContent xmlns:mc="http://schemas.openxmlformats.org/markup-compatibility/2006">
                <mc:Choice xmlns:v="urn:schemas-microsoft-com:vml" Requires="v">
                  <p:oleObj spid="_x0000_s42062" name="Equation" r:id="rId12" imgW="127000" imgH="177800" progId="Equation.3">
                    <p:embed/>
                  </p:oleObj>
                </mc:Choice>
                <mc:Fallback>
                  <p:oleObj name="Equation" r:id="rId12" imgW="127000" imgH="177800" progId="Equation.3">
                    <p:embed/>
                    <p:pic>
                      <p:nvPicPr>
                        <p:cNvPr id="0" name=""/>
                        <p:cNvPicPr/>
                        <p:nvPr/>
                      </p:nvPicPr>
                      <p:blipFill>
                        <a:blip r:embed="rId13"/>
                        <a:stretch>
                          <a:fillRect/>
                        </a:stretch>
                      </p:blipFill>
                      <p:spPr>
                        <a:xfrm>
                          <a:off x="4597400" y="3702106"/>
                          <a:ext cx="317500" cy="444500"/>
                        </a:xfrm>
                        <a:prstGeom prst="rect">
                          <a:avLst/>
                        </a:prstGeom>
                      </p:spPr>
                    </p:pic>
                  </p:oleObj>
                </mc:Fallback>
              </mc:AlternateContent>
            </a:graphicData>
          </a:graphic>
        </p:graphicFrame>
      </p:grpSp>
      <p:grpSp>
        <p:nvGrpSpPr>
          <p:cNvPr id="28" name="Group 27"/>
          <p:cNvGrpSpPr/>
          <p:nvPr/>
        </p:nvGrpSpPr>
        <p:grpSpPr>
          <a:xfrm>
            <a:off x="3763963" y="3543247"/>
            <a:ext cx="1189037" cy="1914578"/>
            <a:chOff x="3772894" y="3835242"/>
            <a:chExt cx="1189037" cy="1914578"/>
          </a:xfrm>
        </p:grpSpPr>
        <p:sp>
          <p:nvSpPr>
            <p:cNvPr id="36" name="Line 11"/>
            <p:cNvSpPr>
              <a:spLocks noChangeShapeType="1"/>
            </p:cNvSpPr>
            <p:nvPr/>
          </p:nvSpPr>
          <p:spPr bwMode="auto">
            <a:xfrm>
              <a:off x="4211926" y="3835242"/>
              <a:ext cx="0" cy="1524000"/>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7" name="Object 36"/>
            <p:cNvGraphicFramePr>
              <a:graphicFrameLocks noChangeAspect="1"/>
            </p:cNvGraphicFramePr>
            <p:nvPr>
              <p:extLst>
                <p:ext uri="{D42A27DB-BD31-4B8C-83A1-F6EECF244321}">
                  <p14:modId xmlns:p14="http://schemas.microsoft.com/office/powerpoint/2010/main" val="1345504068"/>
                </p:ext>
              </p:extLst>
            </p:nvPr>
          </p:nvGraphicFramePr>
          <p:xfrm>
            <a:off x="3772894" y="4748108"/>
            <a:ext cx="349250" cy="444500"/>
          </p:xfrm>
          <a:graphic>
            <a:graphicData uri="http://schemas.openxmlformats.org/presentationml/2006/ole">
              <mc:AlternateContent xmlns:mc="http://schemas.openxmlformats.org/markup-compatibility/2006">
                <mc:Choice xmlns:v="urn:schemas-microsoft-com:vml" Requires="v">
                  <p:oleObj spid="_x0000_s42063" name="Equation" r:id="rId14" imgW="139700" imgH="177800" progId="Equation.3">
                    <p:embed/>
                  </p:oleObj>
                </mc:Choice>
                <mc:Fallback>
                  <p:oleObj name="Equation" r:id="rId14" imgW="139700" imgH="177800" progId="Equation.3">
                    <p:embed/>
                    <p:pic>
                      <p:nvPicPr>
                        <p:cNvPr id="0" name=""/>
                        <p:cNvPicPr/>
                        <p:nvPr/>
                      </p:nvPicPr>
                      <p:blipFill>
                        <a:blip r:embed="rId15"/>
                        <a:stretch>
                          <a:fillRect/>
                        </a:stretch>
                      </p:blipFill>
                      <p:spPr>
                        <a:xfrm>
                          <a:off x="3772894" y="4748108"/>
                          <a:ext cx="349250" cy="44450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1162652278"/>
                </p:ext>
              </p:extLst>
            </p:nvPr>
          </p:nvGraphicFramePr>
          <p:xfrm>
            <a:off x="4358681" y="5273570"/>
            <a:ext cx="603250" cy="476250"/>
          </p:xfrm>
          <a:graphic>
            <a:graphicData uri="http://schemas.openxmlformats.org/presentationml/2006/ole">
              <mc:AlternateContent xmlns:mc="http://schemas.openxmlformats.org/markup-compatibility/2006">
                <mc:Choice xmlns:v="urn:schemas-microsoft-com:vml" Requires="v">
                  <p:oleObj spid="_x0000_s42064" name="Equation" r:id="rId16" imgW="241300" imgH="190500" progId="Equation.3">
                    <p:embed/>
                  </p:oleObj>
                </mc:Choice>
                <mc:Fallback>
                  <p:oleObj name="Equation" r:id="rId16" imgW="241300" imgH="190500" progId="Equation.3">
                    <p:embed/>
                    <p:pic>
                      <p:nvPicPr>
                        <p:cNvPr id="0" name=""/>
                        <p:cNvPicPr/>
                        <p:nvPr/>
                      </p:nvPicPr>
                      <p:blipFill>
                        <a:blip r:embed="rId17"/>
                        <a:stretch>
                          <a:fillRect/>
                        </a:stretch>
                      </p:blipFill>
                      <p:spPr>
                        <a:xfrm>
                          <a:off x="4358681" y="5273570"/>
                          <a:ext cx="603250" cy="476250"/>
                        </a:xfrm>
                        <a:prstGeom prst="rect">
                          <a:avLst/>
                        </a:prstGeom>
                      </p:spPr>
                    </p:pic>
                  </p:oleObj>
                </mc:Fallback>
              </mc:AlternateContent>
            </a:graphicData>
          </a:graphic>
        </p:graphicFrame>
        <p:sp>
          <p:nvSpPr>
            <p:cNvPr id="39" name="Oval 13"/>
            <p:cNvSpPr>
              <a:spLocks noChangeArrowheads="1"/>
            </p:cNvSpPr>
            <p:nvPr/>
          </p:nvSpPr>
          <p:spPr bwMode="auto">
            <a:xfrm>
              <a:off x="4144285" y="5359242"/>
              <a:ext cx="152400" cy="152400"/>
            </a:xfrm>
            <a:prstGeom prst="ellipse">
              <a:avLst/>
            </a:prstGeom>
            <a:solidFill>
              <a:schemeClr val="tx1"/>
            </a:solidFill>
            <a:ln w="9525">
              <a:solidFill>
                <a:schemeClr val="tx1"/>
              </a:solidFill>
              <a:round/>
              <a:headEnd/>
              <a:tailEnd/>
            </a:ln>
          </p:spPr>
          <p:txBody>
            <a:bodyPr wrap="none" anchor="ctr"/>
            <a:lstStyle/>
            <a:p>
              <a:endParaRPr lang="en-US"/>
            </a:p>
          </p:txBody>
        </p:sp>
      </p:grpSp>
      <p:graphicFrame>
        <p:nvGraphicFramePr>
          <p:cNvPr id="5" name="Object 4"/>
          <p:cNvGraphicFramePr>
            <a:graphicFrameLocks noChangeAspect="1"/>
          </p:cNvGraphicFramePr>
          <p:nvPr>
            <p:extLst>
              <p:ext uri="{D42A27DB-BD31-4B8C-83A1-F6EECF244321}">
                <p14:modId xmlns:p14="http://schemas.microsoft.com/office/powerpoint/2010/main" val="2208620082"/>
              </p:ext>
            </p:extLst>
          </p:nvPr>
        </p:nvGraphicFramePr>
        <p:xfrm>
          <a:off x="79897" y="5416974"/>
          <a:ext cx="4197240" cy="1247828"/>
        </p:xfrm>
        <a:graphic>
          <a:graphicData uri="http://schemas.openxmlformats.org/presentationml/2006/ole">
            <mc:AlternateContent xmlns:mc="http://schemas.openxmlformats.org/markup-compatibility/2006">
              <mc:Choice xmlns:v="urn:schemas-microsoft-com:vml" Requires="v">
                <p:oleObj spid="_x0000_s42065" name="Equation" r:id="rId18" imgW="1879600" imgH="558800" progId="Equation.3">
                  <p:embed/>
                </p:oleObj>
              </mc:Choice>
              <mc:Fallback>
                <p:oleObj name="Equation" r:id="rId18" imgW="1879600" imgH="558800" progId="Equation.3">
                  <p:embed/>
                  <p:pic>
                    <p:nvPicPr>
                      <p:cNvPr id="0" name=""/>
                      <p:cNvPicPr/>
                      <p:nvPr/>
                    </p:nvPicPr>
                    <p:blipFill>
                      <a:blip r:embed="rId19"/>
                      <a:stretch>
                        <a:fillRect/>
                      </a:stretch>
                    </p:blipFill>
                    <p:spPr>
                      <a:xfrm>
                        <a:off x="79897" y="5416974"/>
                        <a:ext cx="4197240" cy="1247828"/>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647342218"/>
              </p:ext>
            </p:extLst>
          </p:nvPr>
        </p:nvGraphicFramePr>
        <p:xfrm>
          <a:off x="4814301" y="5327132"/>
          <a:ext cx="4180647" cy="1259921"/>
        </p:xfrm>
        <a:graphic>
          <a:graphicData uri="http://schemas.openxmlformats.org/presentationml/2006/ole">
            <mc:AlternateContent xmlns:mc="http://schemas.openxmlformats.org/markup-compatibility/2006">
              <mc:Choice xmlns:v="urn:schemas-microsoft-com:vml" Requires="v">
                <p:oleObj spid="_x0000_s42066" name="Equation" r:id="rId20" imgW="1854200" imgH="558800" progId="Equation.3">
                  <p:embed/>
                </p:oleObj>
              </mc:Choice>
              <mc:Fallback>
                <p:oleObj name="Equation" r:id="rId20" imgW="1854200" imgH="558800" progId="Equation.3">
                  <p:embed/>
                  <p:pic>
                    <p:nvPicPr>
                      <p:cNvPr id="0" name=""/>
                      <p:cNvPicPr/>
                      <p:nvPr/>
                    </p:nvPicPr>
                    <p:blipFill>
                      <a:blip r:embed="rId21"/>
                      <a:stretch>
                        <a:fillRect/>
                      </a:stretch>
                    </p:blipFill>
                    <p:spPr>
                      <a:xfrm>
                        <a:off x="4814301" y="5327132"/>
                        <a:ext cx="4180647" cy="1259921"/>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574041794"/>
              </p:ext>
            </p:extLst>
          </p:nvPr>
        </p:nvGraphicFramePr>
        <p:xfrm>
          <a:off x="392113" y="2686050"/>
          <a:ext cx="3206750" cy="1111250"/>
        </p:xfrm>
        <a:graphic>
          <a:graphicData uri="http://schemas.openxmlformats.org/presentationml/2006/ole">
            <mc:AlternateContent xmlns:mc="http://schemas.openxmlformats.org/markup-compatibility/2006">
              <mc:Choice xmlns:v="urn:schemas-microsoft-com:vml" Requires="v">
                <p:oleObj spid="_x0000_s42067" name="Equation" r:id="rId22" imgW="1282700" imgH="444500" progId="Equation.3">
                  <p:embed/>
                </p:oleObj>
              </mc:Choice>
              <mc:Fallback>
                <p:oleObj name="Equation" r:id="rId22" imgW="1282700" imgH="444500" progId="Equation.3">
                  <p:embed/>
                  <p:pic>
                    <p:nvPicPr>
                      <p:cNvPr id="0" name=""/>
                      <p:cNvPicPr/>
                      <p:nvPr/>
                    </p:nvPicPr>
                    <p:blipFill>
                      <a:blip r:embed="rId23"/>
                      <a:stretch>
                        <a:fillRect/>
                      </a:stretch>
                    </p:blipFill>
                    <p:spPr>
                      <a:xfrm>
                        <a:off x="392113" y="2686050"/>
                        <a:ext cx="3206750" cy="1111250"/>
                      </a:xfrm>
                      <a:prstGeom prst="rect">
                        <a:avLst/>
                      </a:prstGeom>
                    </p:spPr>
                  </p:pic>
                </p:oleObj>
              </mc:Fallback>
            </mc:AlternateContent>
          </a:graphicData>
        </a:graphic>
      </p:graphicFrame>
      <p:sp>
        <p:nvSpPr>
          <p:cNvPr id="43" name="TextBox 42"/>
          <p:cNvSpPr txBox="1"/>
          <p:nvPr/>
        </p:nvSpPr>
        <p:spPr>
          <a:xfrm>
            <a:off x="501854" y="369964"/>
            <a:ext cx="3408079" cy="523220"/>
          </a:xfrm>
          <a:prstGeom prst="rect">
            <a:avLst/>
          </a:prstGeom>
          <a:noFill/>
        </p:spPr>
        <p:txBody>
          <a:bodyPr wrap="none" rtlCol="0">
            <a:spAutoFit/>
          </a:bodyPr>
          <a:lstStyle/>
          <a:p>
            <a:r>
              <a:rPr lang="en-US" sz="2800" b="1" dirty="0" smtClean="0"/>
              <a:t>Boundary Conditions:</a:t>
            </a:r>
            <a:endParaRPr lang="en-US" sz="2800" b="1" dirty="0"/>
          </a:p>
        </p:txBody>
      </p:sp>
      <p:sp>
        <p:nvSpPr>
          <p:cNvPr id="42" name="TextBox 41"/>
          <p:cNvSpPr txBox="1"/>
          <p:nvPr/>
        </p:nvSpPr>
        <p:spPr>
          <a:xfrm>
            <a:off x="6664239" y="832555"/>
            <a:ext cx="1819253" cy="523220"/>
          </a:xfrm>
          <a:prstGeom prst="rect">
            <a:avLst/>
          </a:prstGeom>
          <a:noFill/>
        </p:spPr>
        <p:txBody>
          <a:bodyPr wrap="none" rtlCol="0">
            <a:spAutoFit/>
          </a:bodyPr>
          <a:lstStyle/>
          <a:p>
            <a:r>
              <a:rPr lang="en-US" sz="2800" dirty="0" smtClean="0"/>
              <a:t>(grounded)</a:t>
            </a:r>
            <a:endParaRPr lang="en-US" sz="2800" dirty="0"/>
          </a:p>
        </p:txBody>
      </p:sp>
      <p:graphicFrame>
        <p:nvGraphicFramePr>
          <p:cNvPr id="44" name="Object 43"/>
          <p:cNvGraphicFramePr>
            <a:graphicFrameLocks noChangeAspect="1"/>
          </p:cNvGraphicFramePr>
          <p:nvPr>
            <p:extLst>
              <p:ext uri="{D42A27DB-BD31-4B8C-83A1-F6EECF244321}">
                <p14:modId xmlns:p14="http://schemas.microsoft.com/office/powerpoint/2010/main" val="710478072"/>
              </p:ext>
            </p:extLst>
          </p:nvPr>
        </p:nvGraphicFramePr>
        <p:xfrm>
          <a:off x="4538663" y="312738"/>
          <a:ext cx="2825750" cy="603250"/>
        </p:xfrm>
        <a:graphic>
          <a:graphicData uri="http://schemas.openxmlformats.org/presentationml/2006/ole">
            <mc:AlternateContent xmlns:mc="http://schemas.openxmlformats.org/markup-compatibility/2006">
              <mc:Choice xmlns:v="urn:schemas-microsoft-com:vml" Requires="v">
                <p:oleObj spid="_x0000_s42068" name="Equation" r:id="rId24" imgW="1130300" imgH="241300" progId="Equation.3">
                  <p:embed/>
                </p:oleObj>
              </mc:Choice>
              <mc:Fallback>
                <p:oleObj name="Equation" r:id="rId24" imgW="1130300" imgH="241300" progId="Equation.3">
                  <p:embed/>
                  <p:pic>
                    <p:nvPicPr>
                      <p:cNvPr id="0" name=""/>
                      <p:cNvPicPr/>
                      <p:nvPr/>
                    </p:nvPicPr>
                    <p:blipFill>
                      <a:blip r:embed="rId25"/>
                      <a:stretch>
                        <a:fillRect/>
                      </a:stretch>
                    </p:blipFill>
                    <p:spPr>
                      <a:xfrm>
                        <a:off x="4538663" y="312738"/>
                        <a:ext cx="2825750" cy="603250"/>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589327032"/>
              </p:ext>
            </p:extLst>
          </p:nvPr>
        </p:nvGraphicFramePr>
        <p:xfrm>
          <a:off x="4787900" y="875308"/>
          <a:ext cx="1905000" cy="508000"/>
        </p:xfrm>
        <a:graphic>
          <a:graphicData uri="http://schemas.openxmlformats.org/presentationml/2006/ole">
            <mc:AlternateContent xmlns:mc="http://schemas.openxmlformats.org/markup-compatibility/2006">
              <mc:Choice xmlns:v="urn:schemas-microsoft-com:vml" Requires="v">
                <p:oleObj spid="_x0000_s42069" name="Equation" r:id="rId26" imgW="762000" imgH="203200" progId="Equation.3">
                  <p:embed/>
                </p:oleObj>
              </mc:Choice>
              <mc:Fallback>
                <p:oleObj name="Equation" r:id="rId26" imgW="762000" imgH="203200" progId="Equation.3">
                  <p:embed/>
                  <p:pic>
                    <p:nvPicPr>
                      <p:cNvPr id="0" name=""/>
                      <p:cNvPicPr/>
                      <p:nvPr/>
                    </p:nvPicPr>
                    <p:blipFill>
                      <a:blip r:embed="rId27"/>
                      <a:stretch>
                        <a:fillRect/>
                      </a:stretch>
                    </p:blipFill>
                    <p:spPr>
                      <a:xfrm>
                        <a:off x="4787900" y="875308"/>
                        <a:ext cx="1905000" cy="508000"/>
                      </a:xfrm>
                      <a:prstGeom prst="rect">
                        <a:avLst/>
                      </a:prstGeom>
                    </p:spPr>
                  </p:pic>
                </p:oleObj>
              </mc:Fallback>
            </mc:AlternateContent>
          </a:graphicData>
        </a:graphic>
      </p:graphicFrame>
    </p:spTree>
    <p:extLst>
      <p:ext uri="{BB962C8B-B14F-4D97-AF65-F5344CB8AC3E}">
        <p14:creationId xmlns:p14="http://schemas.microsoft.com/office/powerpoint/2010/main" val="1479425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58" name="Group 30"/>
          <p:cNvGrpSpPr>
            <a:grpSpLocks/>
          </p:cNvGrpSpPr>
          <p:nvPr/>
        </p:nvGrpSpPr>
        <p:grpSpPr bwMode="auto">
          <a:xfrm>
            <a:off x="7657665" y="-1880369"/>
            <a:ext cx="930276" cy="419"/>
            <a:chOff x="4983" y="3712"/>
            <a:chExt cx="586" cy="419"/>
          </a:xfrm>
        </p:grpSpPr>
        <p:sp>
          <p:nvSpPr>
            <p:cNvPr id="35861"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Line 28"/>
            <p:cNvSpPr>
              <a:spLocks noChangeShapeType="1"/>
            </p:cNvSpPr>
            <p:nvPr/>
          </p:nvSpPr>
          <p:spPr bwMode="auto">
            <a:xfrm>
              <a:off x="5499" y="3795"/>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4" name="Line 29"/>
            <p:cNvSpPr>
              <a:spLocks noChangeShapeType="1"/>
            </p:cNvSpPr>
            <p:nvPr/>
          </p:nvSpPr>
          <p:spPr bwMode="auto">
            <a:xfrm>
              <a:off x="5569" y="3839"/>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9"/>
          <p:cNvGrpSpPr/>
          <p:nvPr/>
        </p:nvGrpSpPr>
        <p:grpSpPr>
          <a:xfrm>
            <a:off x="106947" y="1636295"/>
            <a:ext cx="8916737" cy="1863725"/>
            <a:chOff x="-26069" y="4724400"/>
            <a:chExt cx="8916737" cy="1863725"/>
          </a:xfrm>
        </p:grpSpPr>
        <p:graphicFrame>
          <p:nvGraphicFramePr>
            <p:cNvPr id="9" name="Object 8"/>
            <p:cNvGraphicFramePr>
              <a:graphicFrameLocks noChangeAspect="1"/>
            </p:cNvGraphicFramePr>
            <p:nvPr>
              <p:extLst>
                <p:ext uri="{D42A27DB-BD31-4B8C-83A1-F6EECF244321}">
                  <p14:modId xmlns:p14="http://schemas.microsoft.com/office/powerpoint/2010/main" val="2702448644"/>
                </p:ext>
              </p:extLst>
            </p:nvPr>
          </p:nvGraphicFramePr>
          <p:xfrm>
            <a:off x="219409" y="4724818"/>
            <a:ext cx="8445500" cy="1809750"/>
          </p:xfrm>
          <a:graphic>
            <a:graphicData uri="http://schemas.openxmlformats.org/presentationml/2006/ole">
              <mc:AlternateContent xmlns:mc="http://schemas.openxmlformats.org/markup-compatibility/2006">
                <mc:Choice xmlns:v="urn:schemas-microsoft-com:vml" Requires="v">
                  <p:oleObj spid="_x0000_s43040" name="Equation" r:id="rId4" imgW="3378200" imgH="723900" progId="Equation.3">
                    <p:embed/>
                  </p:oleObj>
                </mc:Choice>
                <mc:Fallback>
                  <p:oleObj name="Equation" r:id="rId4" imgW="3378200" imgH="723900" progId="Equation.3">
                    <p:embed/>
                    <p:pic>
                      <p:nvPicPr>
                        <p:cNvPr id="0" name=""/>
                        <p:cNvPicPr/>
                        <p:nvPr/>
                      </p:nvPicPr>
                      <p:blipFill>
                        <a:blip r:embed="rId5"/>
                        <a:stretch>
                          <a:fillRect/>
                        </a:stretch>
                      </p:blipFill>
                      <p:spPr>
                        <a:xfrm>
                          <a:off x="219409" y="4724818"/>
                          <a:ext cx="8445500" cy="1809750"/>
                        </a:xfrm>
                        <a:prstGeom prst="rect">
                          <a:avLst/>
                        </a:prstGeom>
                      </p:spPr>
                    </p:pic>
                  </p:oleObj>
                </mc:Fallback>
              </mc:AlternateContent>
            </a:graphicData>
          </a:graphic>
        </p:graphicFrame>
        <p:sp>
          <p:nvSpPr>
            <p:cNvPr id="44" name="Rectangle 43"/>
            <p:cNvSpPr/>
            <p:nvPr/>
          </p:nvSpPr>
          <p:spPr>
            <a:xfrm>
              <a:off x="-26069" y="4724400"/>
              <a:ext cx="8916737" cy="186372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TextBox 23"/>
          <p:cNvSpPr txBox="1"/>
          <p:nvPr/>
        </p:nvSpPr>
        <p:spPr>
          <a:xfrm>
            <a:off x="501854" y="369964"/>
            <a:ext cx="3408079" cy="523220"/>
          </a:xfrm>
          <a:prstGeom prst="rect">
            <a:avLst/>
          </a:prstGeom>
          <a:noFill/>
        </p:spPr>
        <p:txBody>
          <a:bodyPr wrap="none" rtlCol="0">
            <a:spAutoFit/>
          </a:bodyPr>
          <a:lstStyle/>
          <a:p>
            <a:r>
              <a:rPr lang="en-US" sz="2800" b="1" dirty="0" smtClean="0"/>
              <a:t>Boundary Conditions:</a:t>
            </a:r>
            <a:endParaRPr lang="en-US" sz="2800" b="1" dirty="0"/>
          </a:p>
        </p:txBody>
      </p:sp>
      <p:graphicFrame>
        <p:nvGraphicFramePr>
          <p:cNvPr id="25" name="Object 24"/>
          <p:cNvGraphicFramePr>
            <a:graphicFrameLocks noChangeAspect="1"/>
          </p:cNvGraphicFramePr>
          <p:nvPr>
            <p:extLst>
              <p:ext uri="{D42A27DB-BD31-4B8C-83A1-F6EECF244321}">
                <p14:modId xmlns:p14="http://schemas.microsoft.com/office/powerpoint/2010/main" val="2305535430"/>
              </p:ext>
            </p:extLst>
          </p:nvPr>
        </p:nvGraphicFramePr>
        <p:xfrm>
          <a:off x="3219450" y="3973513"/>
          <a:ext cx="2444750" cy="603250"/>
        </p:xfrm>
        <a:graphic>
          <a:graphicData uri="http://schemas.openxmlformats.org/presentationml/2006/ole">
            <mc:AlternateContent xmlns:mc="http://schemas.openxmlformats.org/markup-compatibility/2006">
              <mc:Choice xmlns:v="urn:schemas-microsoft-com:vml" Requires="v">
                <p:oleObj spid="_x0000_s43041" name="Equation" r:id="rId6" imgW="977900" imgH="241300" progId="Equation.3">
                  <p:embed/>
                </p:oleObj>
              </mc:Choice>
              <mc:Fallback>
                <p:oleObj name="Equation" r:id="rId6" imgW="977900" imgH="241300" progId="Equation.3">
                  <p:embed/>
                  <p:pic>
                    <p:nvPicPr>
                      <p:cNvPr id="0" name=""/>
                      <p:cNvPicPr/>
                      <p:nvPr/>
                    </p:nvPicPr>
                    <p:blipFill>
                      <a:blip r:embed="rId7"/>
                      <a:stretch>
                        <a:fillRect/>
                      </a:stretch>
                    </p:blipFill>
                    <p:spPr>
                      <a:xfrm>
                        <a:off x="3219450" y="3973513"/>
                        <a:ext cx="2444750" cy="603250"/>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834923221"/>
              </p:ext>
            </p:extLst>
          </p:nvPr>
        </p:nvGraphicFramePr>
        <p:xfrm>
          <a:off x="2938463" y="4873625"/>
          <a:ext cx="3016250" cy="1111250"/>
        </p:xfrm>
        <a:graphic>
          <a:graphicData uri="http://schemas.openxmlformats.org/presentationml/2006/ole">
            <mc:AlternateContent xmlns:mc="http://schemas.openxmlformats.org/markup-compatibility/2006">
              <mc:Choice xmlns:v="urn:schemas-microsoft-com:vml" Requires="v">
                <p:oleObj spid="_x0000_s43042" name="Equation" r:id="rId8" imgW="1206500" imgH="444500" progId="Equation.3">
                  <p:embed/>
                </p:oleObj>
              </mc:Choice>
              <mc:Fallback>
                <p:oleObj name="Equation" r:id="rId8" imgW="1206500" imgH="444500" progId="Equation.3">
                  <p:embed/>
                  <p:pic>
                    <p:nvPicPr>
                      <p:cNvPr id="0" name=""/>
                      <p:cNvPicPr/>
                      <p:nvPr/>
                    </p:nvPicPr>
                    <p:blipFill>
                      <a:blip r:embed="rId9"/>
                      <a:stretch>
                        <a:fillRect/>
                      </a:stretch>
                    </p:blipFill>
                    <p:spPr>
                      <a:xfrm>
                        <a:off x="2938463" y="4873625"/>
                        <a:ext cx="3016250" cy="1111250"/>
                      </a:xfrm>
                      <a:prstGeom prst="rect">
                        <a:avLst/>
                      </a:prstGeom>
                    </p:spPr>
                  </p:pic>
                </p:oleObj>
              </mc:Fallback>
            </mc:AlternateContent>
          </a:graphicData>
        </a:graphic>
      </p:graphicFrame>
      <p:sp>
        <p:nvSpPr>
          <p:cNvPr id="17" name="TextBox 16"/>
          <p:cNvSpPr txBox="1"/>
          <p:nvPr/>
        </p:nvSpPr>
        <p:spPr>
          <a:xfrm>
            <a:off x="6664239" y="832555"/>
            <a:ext cx="1819253" cy="523220"/>
          </a:xfrm>
          <a:prstGeom prst="rect">
            <a:avLst/>
          </a:prstGeom>
          <a:noFill/>
        </p:spPr>
        <p:txBody>
          <a:bodyPr wrap="none" rtlCol="0">
            <a:spAutoFit/>
          </a:bodyPr>
          <a:lstStyle/>
          <a:p>
            <a:r>
              <a:rPr lang="en-US" sz="2800" dirty="0" smtClean="0"/>
              <a:t>(grounded)</a:t>
            </a:r>
            <a:endParaRPr lang="en-US" sz="2800" dirty="0"/>
          </a:p>
        </p:txBody>
      </p:sp>
      <p:graphicFrame>
        <p:nvGraphicFramePr>
          <p:cNvPr id="18" name="Object 17"/>
          <p:cNvGraphicFramePr>
            <a:graphicFrameLocks noChangeAspect="1"/>
          </p:cNvGraphicFramePr>
          <p:nvPr>
            <p:extLst>
              <p:ext uri="{D42A27DB-BD31-4B8C-83A1-F6EECF244321}">
                <p14:modId xmlns:p14="http://schemas.microsoft.com/office/powerpoint/2010/main" val="710478072"/>
              </p:ext>
            </p:extLst>
          </p:nvPr>
        </p:nvGraphicFramePr>
        <p:xfrm>
          <a:off x="4538663" y="312738"/>
          <a:ext cx="2825750" cy="603250"/>
        </p:xfrm>
        <a:graphic>
          <a:graphicData uri="http://schemas.openxmlformats.org/presentationml/2006/ole">
            <mc:AlternateContent xmlns:mc="http://schemas.openxmlformats.org/markup-compatibility/2006">
              <mc:Choice xmlns:v="urn:schemas-microsoft-com:vml" Requires="v">
                <p:oleObj spid="_x0000_s43043" name="Equation" r:id="rId10" imgW="1130300" imgH="241300" progId="Equation.3">
                  <p:embed/>
                </p:oleObj>
              </mc:Choice>
              <mc:Fallback>
                <p:oleObj name="Equation" r:id="rId10" imgW="1130300" imgH="241300" progId="Equation.3">
                  <p:embed/>
                  <p:pic>
                    <p:nvPicPr>
                      <p:cNvPr id="0" name=""/>
                      <p:cNvPicPr/>
                      <p:nvPr/>
                    </p:nvPicPr>
                    <p:blipFill>
                      <a:blip r:embed="rId11"/>
                      <a:stretch>
                        <a:fillRect/>
                      </a:stretch>
                    </p:blipFill>
                    <p:spPr>
                      <a:xfrm>
                        <a:off x="4538663" y="312738"/>
                        <a:ext cx="2825750" cy="60325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589327032"/>
              </p:ext>
            </p:extLst>
          </p:nvPr>
        </p:nvGraphicFramePr>
        <p:xfrm>
          <a:off x="4787900" y="875308"/>
          <a:ext cx="1905000" cy="508000"/>
        </p:xfrm>
        <a:graphic>
          <a:graphicData uri="http://schemas.openxmlformats.org/presentationml/2006/ole">
            <mc:AlternateContent xmlns:mc="http://schemas.openxmlformats.org/markup-compatibility/2006">
              <mc:Choice xmlns:v="urn:schemas-microsoft-com:vml" Requires="v">
                <p:oleObj spid="_x0000_s43044" name="Equation" r:id="rId12" imgW="762000" imgH="203200" progId="Equation.3">
                  <p:embed/>
                </p:oleObj>
              </mc:Choice>
              <mc:Fallback>
                <p:oleObj name="Equation" r:id="rId12" imgW="762000" imgH="203200" progId="Equation.3">
                  <p:embed/>
                  <p:pic>
                    <p:nvPicPr>
                      <p:cNvPr id="0" name=""/>
                      <p:cNvPicPr/>
                      <p:nvPr/>
                    </p:nvPicPr>
                    <p:blipFill>
                      <a:blip r:embed="rId13"/>
                      <a:stretch>
                        <a:fillRect/>
                      </a:stretch>
                    </p:blipFill>
                    <p:spPr>
                      <a:xfrm>
                        <a:off x="4787900" y="875308"/>
                        <a:ext cx="1905000" cy="508000"/>
                      </a:xfrm>
                      <a:prstGeom prst="rect">
                        <a:avLst/>
                      </a:prstGeom>
                    </p:spPr>
                  </p:pic>
                </p:oleObj>
              </mc:Fallback>
            </mc:AlternateContent>
          </a:graphicData>
        </a:graphic>
      </p:graphicFrame>
    </p:spTree>
    <p:extLst>
      <p:ext uri="{BB962C8B-B14F-4D97-AF65-F5344CB8AC3E}">
        <p14:creationId xmlns:p14="http://schemas.microsoft.com/office/powerpoint/2010/main" val="1722853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1785938" y="1735138"/>
            <a:ext cx="71723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600"/>
              <a:t> 0         B)</a:t>
            </a:r>
          </a:p>
          <a:p>
            <a:pPr>
              <a:buFont typeface="Arial" charset="0"/>
              <a:buNone/>
            </a:pPr>
            <a:r>
              <a:rPr lang="en-US" sz="3600"/>
              <a:t>  </a:t>
            </a:r>
          </a:p>
          <a:p>
            <a:pPr>
              <a:buFont typeface="Arial" charset="0"/>
              <a:buNone/>
            </a:pPr>
            <a:r>
              <a:rPr lang="en-US" sz="3600"/>
              <a:t>C)</a:t>
            </a:r>
          </a:p>
          <a:p>
            <a:pPr>
              <a:buFont typeface="Arial" charset="0"/>
              <a:buNone/>
            </a:pPr>
            <a:endParaRPr lang="en-US" sz="3600"/>
          </a:p>
          <a:p>
            <a:pPr>
              <a:buFont typeface="Arial" charset="0"/>
              <a:buNone/>
            </a:pPr>
            <a:r>
              <a:rPr lang="en-US" sz="3600"/>
              <a:t>D)  Something more complicated</a:t>
            </a:r>
            <a:r>
              <a:rPr lang="en-US"/>
              <a:t> </a:t>
            </a:r>
          </a:p>
        </p:txBody>
      </p:sp>
      <p:sp>
        <p:nvSpPr>
          <p:cNvPr id="198659" name="Rectangle 3"/>
          <p:cNvSpPr>
            <a:spLocks noGrp="1" noChangeArrowheads="1"/>
          </p:cNvSpPr>
          <p:nvPr>
            <p:ph type="title" idx="4294967295"/>
          </p:nvPr>
        </p:nvSpPr>
        <p:spPr>
          <a:xfrm>
            <a:off x="725817" y="279400"/>
            <a:ext cx="8263674" cy="1143000"/>
          </a:xfrm>
        </p:spPr>
        <p:txBody>
          <a:bodyPr/>
          <a:lstStyle/>
          <a:p>
            <a:pPr algn="l"/>
            <a:r>
              <a:rPr lang="en-US" sz="3600" dirty="0"/>
              <a:t>A point charge +Q sits above a </a:t>
            </a:r>
            <a:r>
              <a:rPr lang="en-US" sz="3600" i="1" dirty="0"/>
              <a:t>very large </a:t>
            </a:r>
            <a:r>
              <a:rPr lang="en-US" sz="3600" i="1" dirty="0" smtClean="0"/>
              <a:t>grounded </a:t>
            </a:r>
            <a:r>
              <a:rPr lang="en-US" sz="3600" dirty="0" smtClean="0"/>
              <a:t>conducting </a:t>
            </a:r>
            <a:r>
              <a:rPr lang="en-US" sz="3600" dirty="0"/>
              <a:t>slab</a:t>
            </a:r>
            <a:r>
              <a:rPr lang="en-US" sz="3600" b="1" dirty="0"/>
              <a:t>. </a:t>
            </a:r>
            <a:r>
              <a:rPr lang="en-US" sz="3600" dirty="0">
                <a:solidFill>
                  <a:schemeClr val="accent2"/>
                </a:solidFill>
              </a:rPr>
              <a:t>What is the electric force on this charge? </a:t>
            </a:r>
            <a:endParaRPr lang="en-US" dirty="0"/>
          </a:p>
        </p:txBody>
      </p:sp>
      <p:sp>
        <p:nvSpPr>
          <p:cNvPr id="198660" name="AutoShape 4"/>
          <p:cNvSpPr>
            <a:spLocks noChangeArrowheads="1"/>
          </p:cNvSpPr>
          <p:nvPr/>
        </p:nvSpPr>
        <p:spPr bwMode="auto">
          <a:xfrm>
            <a:off x="609600" y="5762625"/>
            <a:ext cx="7543800" cy="1066800"/>
          </a:xfrm>
          <a:prstGeom prst="cube">
            <a:avLst>
              <a:gd name="adj" fmla="val 6637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8661" name="Line 5"/>
          <p:cNvSpPr>
            <a:spLocks noChangeShapeType="1"/>
          </p:cNvSpPr>
          <p:nvPr/>
        </p:nvSpPr>
        <p:spPr bwMode="auto">
          <a:xfrm flipV="1">
            <a:off x="1644650" y="5838825"/>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8662" name="Line 6"/>
          <p:cNvSpPr>
            <a:spLocks noChangeShapeType="1"/>
          </p:cNvSpPr>
          <p:nvPr/>
        </p:nvSpPr>
        <p:spPr bwMode="auto">
          <a:xfrm rot="5400000" flipV="1">
            <a:off x="1873250" y="6143625"/>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8663" name="Line 7"/>
          <p:cNvSpPr>
            <a:spLocks noChangeShapeType="1"/>
          </p:cNvSpPr>
          <p:nvPr/>
        </p:nvSpPr>
        <p:spPr bwMode="auto">
          <a:xfrm flipV="1">
            <a:off x="1644650" y="6067425"/>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8664" name="Text Box 8"/>
          <p:cNvSpPr txBox="1">
            <a:spLocks noChangeArrowheads="1"/>
          </p:cNvSpPr>
          <p:nvPr/>
        </p:nvSpPr>
        <p:spPr bwMode="auto">
          <a:xfrm>
            <a:off x="1644650" y="56102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z</a:t>
            </a:r>
          </a:p>
        </p:txBody>
      </p:sp>
      <p:sp>
        <p:nvSpPr>
          <p:cNvPr id="198665" name="Text Box 9"/>
          <p:cNvSpPr txBox="1">
            <a:spLocks noChangeArrowheads="1"/>
          </p:cNvSpPr>
          <p:nvPr/>
        </p:nvSpPr>
        <p:spPr bwMode="auto">
          <a:xfrm>
            <a:off x="2025650" y="61436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x</a:t>
            </a:r>
          </a:p>
        </p:txBody>
      </p:sp>
      <p:sp>
        <p:nvSpPr>
          <p:cNvPr id="198666" name="Text Box 10"/>
          <p:cNvSpPr txBox="1">
            <a:spLocks noChangeArrowheads="1"/>
          </p:cNvSpPr>
          <p:nvPr/>
        </p:nvSpPr>
        <p:spPr bwMode="auto">
          <a:xfrm>
            <a:off x="1917700" y="58388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y</a:t>
            </a:r>
          </a:p>
        </p:txBody>
      </p:sp>
      <p:sp>
        <p:nvSpPr>
          <p:cNvPr id="198667" name="Text Box 11"/>
          <p:cNvSpPr txBox="1">
            <a:spLocks noChangeArrowheads="1"/>
          </p:cNvSpPr>
          <p:nvPr/>
        </p:nvSpPr>
        <p:spPr bwMode="auto">
          <a:xfrm>
            <a:off x="1352550" y="4302125"/>
            <a:ext cx="598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+Q</a:t>
            </a:r>
          </a:p>
        </p:txBody>
      </p:sp>
      <p:sp>
        <p:nvSpPr>
          <p:cNvPr id="198668" name="Line 12"/>
          <p:cNvSpPr>
            <a:spLocks noChangeShapeType="1"/>
          </p:cNvSpPr>
          <p:nvPr/>
        </p:nvSpPr>
        <p:spPr bwMode="auto">
          <a:xfrm>
            <a:off x="1654175" y="4848225"/>
            <a:ext cx="0" cy="1524000"/>
          </a:xfrm>
          <a:prstGeom prst="line">
            <a:avLst/>
          </a:prstGeom>
          <a:noFill/>
          <a:ln w="952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8669" name="Text Box 13"/>
          <p:cNvSpPr txBox="1">
            <a:spLocks noChangeArrowheads="1"/>
          </p:cNvSpPr>
          <p:nvPr/>
        </p:nvSpPr>
        <p:spPr bwMode="auto">
          <a:xfrm>
            <a:off x="1219200" y="53054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d</a:t>
            </a:r>
          </a:p>
        </p:txBody>
      </p:sp>
      <p:sp>
        <p:nvSpPr>
          <p:cNvPr id="198670" name="Oval 14"/>
          <p:cNvSpPr>
            <a:spLocks noChangeArrowheads="1"/>
          </p:cNvSpPr>
          <p:nvPr/>
        </p:nvSpPr>
        <p:spPr bwMode="auto">
          <a:xfrm>
            <a:off x="1590675" y="4695825"/>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98671" name="Object 15"/>
          <p:cNvGraphicFramePr>
            <a:graphicFrameLocks noChangeAspect="1"/>
          </p:cNvGraphicFramePr>
          <p:nvPr/>
        </p:nvGraphicFramePr>
        <p:xfrm>
          <a:off x="2474913" y="2592388"/>
          <a:ext cx="4059237" cy="1271587"/>
        </p:xfrm>
        <a:graphic>
          <a:graphicData uri="http://schemas.openxmlformats.org/presentationml/2006/ole">
            <mc:AlternateContent xmlns:mc="http://schemas.openxmlformats.org/markup-compatibility/2006">
              <mc:Choice xmlns:v="urn:schemas-microsoft-com:vml" Requires="v">
                <p:oleObj spid="_x0000_s44046" name="Equation" r:id="rId4" imgW="1460500" imgH="457200" progId="Equation.DSMT4">
                  <p:embed/>
                </p:oleObj>
              </mc:Choice>
              <mc:Fallback>
                <p:oleObj name="Equation" r:id="rId4" imgW="146050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4913" y="2592388"/>
                        <a:ext cx="4059237" cy="127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8672" name="Object 16"/>
          <p:cNvGraphicFramePr>
            <a:graphicFrameLocks noChangeAspect="1"/>
          </p:cNvGraphicFramePr>
          <p:nvPr/>
        </p:nvGraphicFramePr>
        <p:xfrm>
          <a:off x="4391025" y="1511300"/>
          <a:ext cx="4411663" cy="1222375"/>
        </p:xfrm>
        <a:graphic>
          <a:graphicData uri="http://schemas.openxmlformats.org/presentationml/2006/ole">
            <mc:AlternateContent xmlns:mc="http://schemas.openxmlformats.org/markup-compatibility/2006">
              <mc:Choice xmlns:v="urn:schemas-microsoft-com:vml" Requires="v">
                <p:oleObj spid="_x0000_s44047" name="Equation" r:id="rId6" imgW="1651000" imgH="457200" progId="Equation.3">
                  <p:embed/>
                </p:oleObj>
              </mc:Choice>
              <mc:Fallback>
                <p:oleObj name="Equation" r:id="rId6" imgW="16510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1025" y="1511300"/>
                        <a:ext cx="4411663"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98673" name="Text Box 17"/>
          <p:cNvSpPr txBox="1">
            <a:spLocks noChangeArrowheads="1"/>
          </p:cNvSpPr>
          <p:nvPr/>
        </p:nvSpPr>
        <p:spPr bwMode="auto">
          <a:xfrm>
            <a:off x="115888" y="228600"/>
            <a:ext cx="7985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3.8</a:t>
            </a:r>
          </a:p>
        </p:txBody>
      </p:sp>
    </p:spTree>
    <p:extLst>
      <p:ext uri="{BB962C8B-B14F-4D97-AF65-F5344CB8AC3E}">
        <p14:creationId xmlns:p14="http://schemas.microsoft.com/office/powerpoint/2010/main" val="33565818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1026"/>
          <p:cNvSpPr txBox="1">
            <a:spLocks noChangeArrowheads="1"/>
          </p:cNvSpPr>
          <p:nvPr/>
        </p:nvSpPr>
        <p:spPr bwMode="auto">
          <a:xfrm>
            <a:off x="1104900" y="2271713"/>
            <a:ext cx="71723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600"/>
              <a:t>   </a:t>
            </a:r>
          </a:p>
          <a:p>
            <a:pPr>
              <a:buFont typeface="Arial" charset="0"/>
              <a:buNone/>
            </a:pPr>
            <a:endParaRPr lang="en-US" sz="3600"/>
          </a:p>
          <a:p>
            <a:pPr>
              <a:buFont typeface="Arial" charset="0"/>
              <a:buNone/>
            </a:pPr>
            <a:r>
              <a:rPr lang="en-US" sz="3600"/>
              <a:t>B) Something else.</a:t>
            </a:r>
          </a:p>
          <a:p>
            <a:pPr>
              <a:buFont typeface="Arial" charset="0"/>
              <a:buNone/>
            </a:pPr>
            <a:endParaRPr lang="en-US" sz="3600"/>
          </a:p>
        </p:txBody>
      </p:sp>
      <p:sp>
        <p:nvSpPr>
          <p:cNvPr id="37892" name="Rectangle 1027"/>
          <p:cNvSpPr>
            <a:spLocks noGrp="1" noChangeArrowheads="1"/>
          </p:cNvSpPr>
          <p:nvPr>
            <p:ph type="title" idx="4294967295"/>
          </p:nvPr>
        </p:nvSpPr>
        <p:spPr>
          <a:xfrm>
            <a:off x="1036638" y="279400"/>
            <a:ext cx="7772400" cy="1143000"/>
          </a:xfrm>
        </p:spPr>
        <p:txBody>
          <a:bodyPr/>
          <a:lstStyle/>
          <a:p>
            <a:pPr algn="l"/>
            <a:r>
              <a:rPr lang="en-US" sz="3600">
                <a:latin typeface="Arial" charset="0"/>
                <a:ea typeface="ヒラギノ角ゴ Pro W3" charset="0"/>
                <a:cs typeface="ヒラギノ角ゴ Pro W3" charset="0"/>
              </a:rPr>
              <a:t>A point charge +Q sits above a </a:t>
            </a:r>
            <a:r>
              <a:rPr lang="en-US" sz="3600" i="1">
                <a:latin typeface="Arial" charset="0"/>
                <a:ea typeface="ヒラギノ角ゴ Pro W3" charset="0"/>
                <a:cs typeface="ヒラギノ角ゴ Pro W3" charset="0"/>
              </a:rPr>
              <a:t>very large grounded </a:t>
            </a:r>
            <a:r>
              <a:rPr lang="en-US" sz="3600">
                <a:latin typeface="Arial" charset="0"/>
                <a:ea typeface="ヒラギノ角ゴ Pro W3" charset="0"/>
                <a:cs typeface="ヒラギノ角ゴ Pro W3" charset="0"/>
              </a:rPr>
              <a:t>conducting slab</a:t>
            </a:r>
            <a:r>
              <a:rPr lang="en-US" sz="3600" b="1">
                <a:latin typeface="Arial" charset="0"/>
                <a:ea typeface="ヒラギノ角ゴ Pro W3" charset="0"/>
                <a:cs typeface="ヒラギノ角ゴ Pro W3" charset="0"/>
              </a:rPr>
              <a:t>. </a:t>
            </a:r>
            <a:r>
              <a:rPr lang="en-US" sz="3600">
                <a:solidFill>
                  <a:schemeClr val="accent2"/>
                </a:solidFill>
                <a:latin typeface="Arial" charset="0"/>
                <a:ea typeface="ヒラギノ角ゴ Pro W3" charset="0"/>
                <a:cs typeface="ヒラギノ角ゴ Pro W3" charset="0"/>
              </a:rPr>
              <a:t>What's the energy of this system?</a:t>
            </a:r>
            <a:endParaRPr lang="en-US">
              <a:latin typeface="Arial" charset="0"/>
              <a:ea typeface="ヒラギノ角ゴ Pro W3" charset="0"/>
              <a:cs typeface="ヒラギノ角ゴ Pro W3" charset="0"/>
            </a:endParaRPr>
          </a:p>
        </p:txBody>
      </p:sp>
      <p:sp>
        <p:nvSpPr>
          <p:cNvPr id="37893" name="AutoShape 1028"/>
          <p:cNvSpPr>
            <a:spLocks noChangeArrowheads="1"/>
          </p:cNvSpPr>
          <p:nvPr/>
        </p:nvSpPr>
        <p:spPr bwMode="auto">
          <a:xfrm>
            <a:off x="609600" y="5762625"/>
            <a:ext cx="7543800" cy="1066800"/>
          </a:xfrm>
          <a:prstGeom prst="cube">
            <a:avLst>
              <a:gd name="adj" fmla="val 66370"/>
            </a:avLst>
          </a:prstGeom>
          <a:solidFill>
            <a:srgbClr val="FFCC99"/>
          </a:solidFill>
          <a:ln w="9525">
            <a:solidFill>
              <a:schemeClr val="tx1"/>
            </a:solidFill>
            <a:miter lim="800000"/>
            <a:headEnd/>
            <a:tailEnd/>
          </a:ln>
        </p:spPr>
        <p:txBody>
          <a:bodyPr wrap="none" anchor="ctr"/>
          <a:lstStyle/>
          <a:p>
            <a:endParaRPr lang="en-US"/>
          </a:p>
        </p:txBody>
      </p:sp>
      <p:sp>
        <p:nvSpPr>
          <p:cNvPr id="37894" name="Text Box 1029"/>
          <p:cNvSpPr txBox="1">
            <a:spLocks noChangeArrowheads="1"/>
          </p:cNvSpPr>
          <p:nvPr/>
        </p:nvSpPr>
        <p:spPr bwMode="auto">
          <a:xfrm>
            <a:off x="1811338" y="4552950"/>
            <a:ext cx="806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+Q</a:t>
            </a:r>
          </a:p>
        </p:txBody>
      </p:sp>
      <p:sp>
        <p:nvSpPr>
          <p:cNvPr id="37895" name="Line 1030"/>
          <p:cNvSpPr>
            <a:spLocks noChangeShapeType="1"/>
          </p:cNvSpPr>
          <p:nvPr/>
        </p:nvSpPr>
        <p:spPr bwMode="auto">
          <a:xfrm>
            <a:off x="1654175" y="4848225"/>
            <a:ext cx="0" cy="1524000"/>
          </a:xfrm>
          <a:prstGeom prst="line">
            <a:avLst/>
          </a:prstGeom>
          <a:noFill/>
          <a:ln w="9525">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6" name="Oval 1031"/>
          <p:cNvSpPr>
            <a:spLocks noChangeArrowheads="1"/>
          </p:cNvSpPr>
          <p:nvPr/>
        </p:nvSpPr>
        <p:spPr bwMode="auto">
          <a:xfrm>
            <a:off x="1590675" y="4695825"/>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7897" name="Text Box 1034"/>
          <p:cNvSpPr txBox="1">
            <a:spLocks noChangeArrowheads="1"/>
          </p:cNvSpPr>
          <p:nvPr/>
        </p:nvSpPr>
        <p:spPr bwMode="auto">
          <a:xfrm>
            <a:off x="115888" y="228600"/>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3.8b</a:t>
            </a:r>
          </a:p>
        </p:txBody>
      </p:sp>
      <p:sp>
        <p:nvSpPr>
          <p:cNvPr id="37898" name="Line 1035"/>
          <p:cNvSpPr>
            <a:spLocks noChangeShapeType="1"/>
          </p:cNvSpPr>
          <p:nvPr/>
        </p:nvSpPr>
        <p:spPr bwMode="auto">
          <a:xfrm flipV="1">
            <a:off x="1644650" y="5838825"/>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9" name="Line 1036"/>
          <p:cNvSpPr>
            <a:spLocks noChangeShapeType="1"/>
          </p:cNvSpPr>
          <p:nvPr/>
        </p:nvSpPr>
        <p:spPr bwMode="auto">
          <a:xfrm rot="5400000" flipV="1">
            <a:off x="1873250" y="6143625"/>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0" name="Line 1037"/>
          <p:cNvSpPr>
            <a:spLocks noChangeShapeType="1"/>
          </p:cNvSpPr>
          <p:nvPr/>
        </p:nvSpPr>
        <p:spPr bwMode="auto">
          <a:xfrm flipV="1">
            <a:off x="1644650" y="6067425"/>
            <a:ext cx="3048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1" name="Text Box 1038"/>
          <p:cNvSpPr txBox="1">
            <a:spLocks noChangeArrowheads="1"/>
          </p:cNvSpPr>
          <p:nvPr/>
        </p:nvSpPr>
        <p:spPr bwMode="auto">
          <a:xfrm>
            <a:off x="1624013" y="5278438"/>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z</a:t>
            </a:r>
            <a:endParaRPr lang="en-US"/>
          </a:p>
        </p:txBody>
      </p:sp>
      <p:sp>
        <p:nvSpPr>
          <p:cNvPr id="37902" name="Text Box 1039"/>
          <p:cNvSpPr txBox="1">
            <a:spLocks noChangeArrowheads="1"/>
          </p:cNvSpPr>
          <p:nvPr/>
        </p:nvSpPr>
        <p:spPr bwMode="auto">
          <a:xfrm>
            <a:off x="2170113" y="5997575"/>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x</a:t>
            </a:r>
          </a:p>
        </p:txBody>
      </p:sp>
      <p:sp>
        <p:nvSpPr>
          <p:cNvPr id="37903" name="Text Box 1040"/>
          <p:cNvSpPr txBox="1">
            <a:spLocks noChangeArrowheads="1"/>
          </p:cNvSpPr>
          <p:nvPr/>
        </p:nvSpPr>
        <p:spPr bwMode="auto">
          <a:xfrm>
            <a:off x="1917700" y="5692775"/>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y</a:t>
            </a:r>
            <a:endParaRPr lang="en-US"/>
          </a:p>
        </p:txBody>
      </p:sp>
      <p:sp>
        <p:nvSpPr>
          <p:cNvPr id="37904" name="Text Box 1041"/>
          <p:cNvSpPr txBox="1">
            <a:spLocks noChangeArrowheads="1"/>
          </p:cNvSpPr>
          <p:nvPr/>
        </p:nvSpPr>
        <p:spPr bwMode="auto">
          <a:xfrm>
            <a:off x="1219200" y="5159375"/>
            <a:ext cx="43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d</a:t>
            </a:r>
            <a:endParaRPr lang="en-US"/>
          </a:p>
        </p:txBody>
      </p:sp>
      <p:grpSp>
        <p:nvGrpSpPr>
          <p:cNvPr id="37905" name="Group 1042"/>
          <p:cNvGrpSpPr>
            <a:grpSpLocks/>
          </p:cNvGrpSpPr>
          <p:nvPr/>
        </p:nvGrpSpPr>
        <p:grpSpPr bwMode="auto">
          <a:xfrm>
            <a:off x="7597775" y="6172200"/>
            <a:ext cx="930275" cy="665163"/>
            <a:chOff x="4983" y="3712"/>
            <a:chExt cx="586" cy="419"/>
          </a:xfrm>
        </p:grpSpPr>
        <p:sp>
          <p:nvSpPr>
            <p:cNvPr id="37908" name="Line 1043"/>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9" name="Line 1044"/>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0" name="Line 1045"/>
            <p:cNvSpPr>
              <a:spLocks noChangeShapeType="1"/>
            </p:cNvSpPr>
            <p:nvPr/>
          </p:nvSpPr>
          <p:spPr bwMode="auto">
            <a:xfrm>
              <a:off x="5499" y="3795"/>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1" name="Line 1046"/>
            <p:cNvSpPr>
              <a:spLocks noChangeShapeType="1"/>
            </p:cNvSpPr>
            <p:nvPr/>
          </p:nvSpPr>
          <p:spPr bwMode="auto">
            <a:xfrm>
              <a:off x="5569" y="3839"/>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37890" name="Object 1024"/>
          <p:cNvGraphicFramePr>
            <a:graphicFrameLocks noChangeAspect="1"/>
          </p:cNvGraphicFramePr>
          <p:nvPr/>
        </p:nvGraphicFramePr>
        <p:xfrm>
          <a:off x="1843088" y="2000250"/>
          <a:ext cx="1671637" cy="1158875"/>
        </p:xfrm>
        <a:graphic>
          <a:graphicData uri="http://schemas.openxmlformats.org/presentationml/2006/ole">
            <mc:AlternateContent xmlns:mc="http://schemas.openxmlformats.org/markup-compatibility/2006">
              <mc:Choice xmlns:v="urn:schemas-microsoft-com:vml" Requires="v">
                <p:oleObj spid="_x0000_s45064" name="Equation" r:id="rId4" imgW="622300" imgH="431800" progId="Equation.3">
                  <p:embed/>
                </p:oleObj>
              </mc:Choice>
              <mc:Fallback>
                <p:oleObj name="Equation" r:id="rId4" imgW="6223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3088" y="2000250"/>
                        <a:ext cx="167163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7906" name="Line 1048"/>
          <p:cNvSpPr>
            <a:spLocks noChangeShapeType="1"/>
          </p:cNvSpPr>
          <p:nvPr/>
        </p:nvSpPr>
        <p:spPr bwMode="auto">
          <a:xfrm rot="5400000" flipV="1">
            <a:off x="8438357" y="5588794"/>
            <a:ext cx="0" cy="604837"/>
          </a:xfrm>
          <a:prstGeom prst="line">
            <a:avLst/>
          </a:prstGeom>
          <a:noFill/>
          <a:ln w="635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7" name="Line 1049"/>
          <p:cNvSpPr>
            <a:spLocks noChangeShapeType="1"/>
          </p:cNvSpPr>
          <p:nvPr/>
        </p:nvSpPr>
        <p:spPr bwMode="auto">
          <a:xfrm rot="-5400000" flipH="1" flipV="1">
            <a:off x="467519" y="5803106"/>
            <a:ext cx="0" cy="604838"/>
          </a:xfrm>
          <a:prstGeom prst="line">
            <a:avLst/>
          </a:prstGeom>
          <a:noFill/>
          <a:ln w="635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485261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p:txBody>
          <a:bodyPr/>
          <a:lstStyle/>
          <a:p>
            <a:pPr eaLnBrk="1" hangingPunct="1"/>
            <a:r>
              <a:rPr lang="en-US">
                <a:latin typeface="Arial" charset="0"/>
                <a:ea typeface="ヒラギノ角ゴ Pro W3" charset="0"/>
                <a:cs typeface="ヒラギノ角ゴ Pro W3" charset="0"/>
              </a:rPr>
              <a:t>Class Activities:  Method of Images</a:t>
            </a:r>
          </a:p>
        </p:txBody>
      </p:sp>
      <p:graphicFrame>
        <p:nvGraphicFramePr>
          <p:cNvPr id="29698" name="Object 2"/>
          <p:cNvGraphicFramePr>
            <a:graphicFrameLocks noChangeAspect="1"/>
          </p:cNvGraphicFramePr>
          <p:nvPr/>
        </p:nvGraphicFramePr>
        <p:xfrm>
          <a:off x="1827213" y="2239963"/>
          <a:ext cx="5487987" cy="2378075"/>
        </p:xfrm>
        <a:graphic>
          <a:graphicData uri="http://schemas.openxmlformats.org/presentationml/2006/ole">
            <mc:AlternateContent xmlns:mc="http://schemas.openxmlformats.org/markup-compatibility/2006">
              <mc:Choice xmlns:v="urn:schemas-microsoft-com:vml" Requires="v">
                <p:oleObj spid="_x0000_s165890" name="Document" r:id="rId4" imgW="5486400" imgH="2377440" progId="Word.Document.8">
                  <p:embed/>
                </p:oleObj>
              </mc:Choice>
              <mc:Fallback>
                <p:oleObj name="Document" r:id="rId4" imgW="5486400" imgH="237744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213" y="2239963"/>
                        <a:ext cx="5487987" cy="237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888420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p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0" y="-45375"/>
            <a:ext cx="8275320" cy="7155180"/>
          </a:xfrm>
          <a:prstGeom prst="rect">
            <a:avLst/>
          </a:prstGeom>
        </p:spPr>
      </p:pic>
      <p:grpSp>
        <p:nvGrpSpPr>
          <p:cNvPr id="4" name="Group 3"/>
          <p:cNvGrpSpPr/>
          <p:nvPr/>
        </p:nvGrpSpPr>
        <p:grpSpPr>
          <a:xfrm>
            <a:off x="4144285" y="1846844"/>
            <a:ext cx="152400" cy="1676400"/>
            <a:chOff x="1590675" y="4695825"/>
            <a:chExt cx="152400" cy="1676400"/>
          </a:xfrm>
        </p:grpSpPr>
        <p:sp>
          <p:nvSpPr>
            <p:cNvPr id="10" name="Line 11"/>
            <p:cNvSpPr>
              <a:spLocks noChangeShapeType="1"/>
            </p:cNvSpPr>
            <p:nvPr/>
          </p:nvSpPr>
          <p:spPr bwMode="auto">
            <a:xfrm>
              <a:off x="1654175" y="4848225"/>
              <a:ext cx="0" cy="1524000"/>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Oval 13"/>
            <p:cNvSpPr>
              <a:spLocks noChangeArrowheads="1"/>
            </p:cNvSpPr>
            <p:nvPr/>
          </p:nvSpPr>
          <p:spPr bwMode="auto">
            <a:xfrm>
              <a:off x="1590675" y="4695825"/>
              <a:ext cx="152400" cy="152400"/>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16" name="Line 11"/>
          <p:cNvSpPr>
            <a:spLocks noChangeShapeType="1"/>
          </p:cNvSpPr>
          <p:nvPr/>
        </p:nvSpPr>
        <p:spPr bwMode="auto">
          <a:xfrm>
            <a:off x="4229731" y="3516511"/>
            <a:ext cx="0" cy="1524000"/>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1" name="Group 20"/>
          <p:cNvGrpSpPr/>
          <p:nvPr/>
        </p:nvGrpSpPr>
        <p:grpSpPr>
          <a:xfrm>
            <a:off x="3880705" y="4745059"/>
            <a:ext cx="616618" cy="598403"/>
            <a:chOff x="3884613" y="4748967"/>
            <a:chExt cx="616618" cy="598403"/>
          </a:xfrm>
        </p:grpSpPr>
        <p:sp>
          <p:nvSpPr>
            <p:cNvPr id="20" name="Oval 19"/>
            <p:cNvSpPr/>
            <p:nvPr/>
          </p:nvSpPr>
          <p:spPr>
            <a:xfrm>
              <a:off x="3923301" y="4748967"/>
              <a:ext cx="577930" cy="59840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3160480274"/>
                </p:ext>
              </p:extLst>
            </p:nvPr>
          </p:nvGraphicFramePr>
          <p:xfrm>
            <a:off x="3884613" y="4802386"/>
            <a:ext cx="603250" cy="476250"/>
          </p:xfrm>
          <a:graphic>
            <a:graphicData uri="http://schemas.openxmlformats.org/presentationml/2006/ole">
              <mc:AlternateContent xmlns:mc="http://schemas.openxmlformats.org/markup-compatibility/2006">
                <mc:Choice xmlns:v="urn:schemas-microsoft-com:vml" Requires="v">
                  <p:oleObj spid="_x0000_s46094" name="Equation" r:id="rId5" imgW="241300" imgH="190500" progId="Equation.3">
                    <p:embed/>
                  </p:oleObj>
                </mc:Choice>
                <mc:Fallback>
                  <p:oleObj name="Equation" r:id="rId5" imgW="241300" imgH="190500" progId="Equation.3">
                    <p:embed/>
                    <p:pic>
                      <p:nvPicPr>
                        <p:cNvPr id="0" name=""/>
                        <p:cNvPicPr/>
                        <p:nvPr/>
                      </p:nvPicPr>
                      <p:blipFill>
                        <a:blip r:embed="rId6"/>
                        <a:stretch>
                          <a:fillRect/>
                        </a:stretch>
                      </p:blipFill>
                      <p:spPr>
                        <a:xfrm>
                          <a:off x="3884613" y="4802386"/>
                          <a:ext cx="603250" cy="476250"/>
                        </a:xfrm>
                        <a:prstGeom prst="rect">
                          <a:avLst/>
                        </a:prstGeom>
                      </p:spPr>
                    </p:pic>
                  </p:oleObj>
                </mc:Fallback>
              </mc:AlternateContent>
            </a:graphicData>
          </a:graphic>
        </p:graphicFrame>
      </p:grpSp>
      <p:grpSp>
        <p:nvGrpSpPr>
          <p:cNvPr id="22" name="Group 21"/>
          <p:cNvGrpSpPr/>
          <p:nvPr/>
        </p:nvGrpSpPr>
        <p:grpSpPr>
          <a:xfrm>
            <a:off x="3863975" y="1709626"/>
            <a:ext cx="635000" cy="598403"/>
            <a:chOff x="3868221" y="4748967"/>
            <a:chExt cx="635000" cy="598403"/>
          </a:xfrm>
        </p:grpSpPr>
        <p:sp>
          <p:nvSpPr>
            <p:cNvPr id="23" name="Oval 22"/>
            <p:cNvSpPr/>
            <p:nvPr/>
          </p:nvSpPr>
          <p:spPr>
            <a:xfrm>
              <a:off x="3923301" y="4748967"/>
              <a:ext cx="577930" cy="59840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4125160357"/>
                </p:ext>
              </p:extLst>
            </p:nvPr>
          </p:nvGraphicFramePr>
          <p:xfrm>
            <a:off x="3868221" y="4803054"/>
            <a:ext cx="635000" cy="476250"/>
          </p:xfrm>
          <a:graphic>
            <a:graphicData uri="http://schemas.openxmlformats.org/presentationml/2006/ole">
              <mc:AlternateContent xmlns:mc="http://schemas.openxmlformats.org/markup-compatibility/2006">
                <mc:Choice xmlns:v="urn:schemas-microsoft-com:vml" Requires="v">
                  <p:oleObj spid="_x0000_s46095" name="Equation" r:id="rId7" imgW="254000" imgH="190500" progId="Equation.3">
                    <p:embed/>
                  </p:oleObj>
                </mc:Choice>
                <mc:Fallback>
                  <p:oleObj name="Equation" r:id="rId7" imgW="254000" imgH="190500" progId="Equation.3">
                    <p:embed/>
                    <p:pic>
                      <p:nvPicPr>
                        <p:cNvPr id="0" name=""/>
                        <p:cNvPicPr/>
                        <p:nvPr/>
                      </p:nvPicPr>
                      <p:blipFill>
                        <a:blip r:embed="rId8"/>
                        <a:stretch>
                          <a:fillRect/>
                        </a:stretch>
                      </p:blipFill>
                      <p:spPr>
                        <a:xfrm>
                          <a:off x="3868221" y="4803054"/>
                          <a:ext cx="635000" cy="476250"/>
                        </a:xfrm>
                        <a:prstGeom prst="rect">
                          <a:avLst/>
                        </a:prstGeom>
                      </p:spPr>
                    </p:pic>
                  </p:oleObj>
                </mc:Fallback>
              </mc:AlternateContent>
            </a:graphicData>
          </a:graphic>
        </p:graphicFrame>
      </p:grpSp>
      <p:grpSp>
        <p:nvGrpSpPr>
          <p:cNvPr id="3" name="Group 2"/>
          <p:cNvGrpSpPr/>
          <p:nvPr/>
        </p:nvGrpSpPr>
        <p:grpSpPr>
          <a:xfrm>
            <a:off x="0" y="3503142"/>
            <a:ext cx="9157371" cy="3354858"/>
            <a:chOff x="0" y="3503143"/>
            <a:chExt cx="9157371" cy="3354858"/>
          </a:xfrm>
        </p:grpSpPr>
        <p:sp>
          <p:nvSpPr>
            <p:cNvPr id="25" name="Rectangle 24"/>
            <p:cNvSpPr/>
            <p:nvPr/>
          </p:nvSpPr>
          <p:spPr>
            <a:xfrm>
              <a:off x="0" y="3503143"/>
              <a:ext cx="9144000" cy="494015"/>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3371" y="3997159"/>
              <a:ext cx="9144000" cy="28608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30"/>
            <p:cNvGrpSpPr>
              <a:grpSpLocks/>
            </p:cNvGrpSpPr>
            <p:nvPr/>
          </p:nvGrpSpPr>
          <p:grpSpPr bwMode="auto">
            <a:xfrm rot="5400000">
              <a:off x="8339811" y="4129716"/>
              <a:ext cx="930275" cy="665162"/>
              <a:chOff x="4983" y="3712"/>
              <a:chExt cx="586" cy="419"/>
            </a:xfrm>
          </p:grpSpPr>
          <p:sp>
            <p:nvSpPr>
              <p:cNvPr id="17"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8"/>
              <p:cNvSpPr>
                <a:spLocks noChangeShapeType="1"/>
              </p:cNvSpPr>
              <p:nvPr/>
            </p:nvSpPr>
            <p:spPr bwMode="auto">
              <a:xfrm>
                <a:off x="5499" y="3804"/>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9"/>
              <p:cNvSpPr>
                <a:spLocks noChangeShapeType="1"/>
              </p:cNvSpPr>
              <p:nvPr/>
            </p:nvSpPr>
            <p:spPr bwMode="auto">
              <a:xfrm>
                <a:off x="5569" y="3857"/>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extLst>
      <p:ext uri="{BB962C8B-B14F-4D97-AF65-F5344CB8AC3E}">
        <p14:creationId xmlns:p14="http://schemas.microsoft.com/office/powerpoint/2010/main" val="1510728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15888" y="228600"/>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3.9</a:t>
            </a:r>
          </a:p>
        </p:txBody>
      </p:sp>
      <p:sp>
        <p:nvSpPr>
          <p:cNvPr id="39939" name="Rectangle 3"/>
          <p:cNvSpPr>
            <a:spLocks noGrp="1" noChangeArrowheads="1"/>
          </p:cNvSpPr>
          <p:nvPr>
            <p:ph type="title" idx="4294967295"/>
          </p:nvPr>
        </p:nvSpPr>
        <p:spPr>
          <a:xfrm>
            <a:off x="788988" y="341313"/>
            <a:ext cx="8128000" cy="1143000"/>
          </a:xfrm>
        </p:spPr>
        <p:txBody>
          <a:bodyPr/>
          <a:lstStyle/>
          <a:p>
            <a:pPr algn="l"/>
            <a:r>
              <a:rPr lang="en-US" sz="3400">
                <a:latin typeface="Arial" charset="0"/>
                <a:ea typeface="ヒラギノ角ゴ Pro W3" charset="0"/>
                <a:cs typeface="ヒラギノ角ゴ Pro W3" charset="0"/>
              </a:rPr>
              <a:t>Two ∞ grounded conducting slabs meet at right angles.  How many image charges are needed to solve for V(</a:t>
            </a:r>
            <a:r>
              <a:rPr lang="en-US" sz="3400" b="1">
                <a:latin typeface="Arial" charset="0"/>
                <a:ea typeface="ヒラギノ角ゴ Pro W3" charset="0"/>
                <a:cs typeface="ヒラギノ角ゴ Pro W3" charset="0"/>
              </a:rPr>
              <a:t>r</a:t>
            </a:r>
            <a:r>
              <a:rPr lang="en-US" sz="3400">
                <a:latin typeface="Arial" charset="0"/>
                <a:ea typeface="ヒラギノ角ゴ Pro W3" charset="0"/>
                <a:cs typeface="ヒラギノ角ゴ Pro W3" charset="0"/>
              </a:rPr>
              <a:t>)?</a:t>
            </a:r>
            <a:endParaRPr lang="en-US">
              <a:latin typeface="Arial" charset="0"/>
              <a:ea typeface="ヒラギノ角ゴ Pro W3" charset="0"/>
              <a:cs typeface="ヒラギノ角ゴ Pro W3" charset="0"/>
            </a:endParaRPr>
          </a:p>
        </p:txBody>
      </p:sp>
      <p:sp>
        <p:nvSpPr>
          <p:cNvPr id="39940" name="AutoShape 4"/>
          <p:cNvSpPr>
            <a:spLocks noChangeArrowheads="1"/>
          </p:cNvSpPr>
          <p:nvPr/>
        </p:nvSpPr>
        <p:spPr bwMode="auto">
          <a:xfrm>
            <a:off x="1006475" y="5791200"/>
            <a:ext cx="5715000" cy="1066800"/>
          </a:xfrm>
          <a:prstGeom prst="cube">
            <a:avLst>
              <a:gd name="adj" fmla="val 66370"/>
            </a:avLst>
          </a:prstGeom>
          <a:solidFill>
            <a:srgbClr val="FFCC99"/>
          </a:solidFill>
          <a:ln w="9525">
            <a:solidFill>
              <a:schemeClr val="tx1"/>
            </a:solidFill>
            <a:miter lim="800000"/>
            <a:headEnd/>
            <a:tailEnd/>
          </a:ln>
        </p:spPr>
        <p:txBody>
          <a:bodyPr wrap="none" anchor="ctr"/>
          <a:lstStyle/>
          <a:p>
            <a:endParaRPr lang="en-US"/>
          </a:p>
        </p:txBody>
      </p:sp>
      <p:sp>
        <p:nvSpPr>
          <p:cNvPr id="39941" name="AutoShape 5"/>
          <p:cNvSpPr>
            <a:spLocks noChangeArrowheads="1"/>
          </p:cNvSpPr>
          <p:nvPr/>
        </p:nvSpPr>
        <p:spPr bwMode="auto">
          <a:xfrm rot="5400000" flipH="1">
            <a:off x="-569119" y="3885407"/>
            <a:ext cx="4211637" cy="1066800"/>
          </a:xfrm>
          <a:prstGeom prst="cube">
            <a:avLst>
              <a:gd name="adj" fmla="val 66370"/>
            </a:avLst>
          </a:prstGeom>
          <a:solidFill>
            <a:srgbClr val="FFCC99"/>
          </a:solidFill>
          <a:ln w="9525">
            <a:solidFill>
              <a:schemeClr val="tx1"/>
            </a:solidFill>
            <a:miter lim="800000"/>
            <a:headEnd/>
            <a:tailEnd/>
          </a:ln>
        </p:spPr>
        <p:txBody>
          <a:bodyPr wrap="none" anchor="ctr"/>
          <a:lstStyle/>
          <a:p>
            <a:endParaRPr lang="en-US"/>
          </a:p>
        </p:txBody>
      </p:sp>
      <p:sp>
        <p:nvSpPr>
          <p:cNvPr id="39942" name="Text Box 6"/>
          <p:cNvSpPr txBox="1">
            <a:spLocks noChangeArrowheads="1"/>
          </p:cNvSpPr>
          <p:nvPr/>
        </p:nvSpPr>
        <p:spPr bwMode="auto">
          <a:xfrm>
            <a:off x="2930525" y="2787650"/>
            <a:ext cx="806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+Q</a:t>
            </a:r>
          </a:p>
        </p:txBody>
      </p:sp>
      <p:sp>
        <p:nvSpPr>
          <p:cNvPr id="39943" name="Oval 7"/>
          <p:cNvSpPr>
            <a:spLocks noChangeArrowheads="1"/>
          </p:cNvSpPr>
          <p:nvPr/>
        </p:nvSpPr>
        <p:spPr bwMode="auto">
          <a:xfrm>
            <a:off x="2709863" y="2930525"/>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9944" name="Text Box 8"/>
          <p:cNvSpPr txBox="1">
            <a:spLocks noChangeArrowheads="1"/>
          </p:cNvSpPr>
          <p:nvPr/>
        </p:nvSpPr>
        <p:spPr bwMode="auto">
          <a:xfrm>
            <a:off x="4389438" y="1771650"/>
            <a:ext cx="4579937"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600"/>
              <a:t> one</a:t>
            </a:r>
          </a:p>
          <a:p>
            <a:pPr>
              <a:buFont typeface="Arial" charset="0"/>
              <a:buNone/>
            </a:pPr>
            <a:r>
              <a:rPr lang="en-US" sz="3600"/>
              <a:t>B) two</a:t>
            </a:r>
          </a:p>
          <a:p>
            <a:pPr>
              <a:buFont typeface="Arial" charset="0"/>
              <a:buNone/>
            </a:pPr>
            <a:r>
              <a:rPr lang="en-US" sz="3600"/>
              <a:t>C) three</a:t>
            </a:r>
          </a:p>
          <a:p>
            <a:pPr>
              <a:buFont typeface="Arial" charset="0"/>
              <a:buNone/>
            </a:pPr>
            <a:r>
              <a:rPr lang="en-US" sz="3600"/>
              <a:t>D) more than three</a:t>
            </a:r>
          </a:p>
          <a:p>
            <a:pPr>
              <a:buFont typeface="Arial" charset="0"/>
              <a:buNone/>
            </a:pPr>
            <a:r>
              <a:rPr lang="en-US" sz="3600"/>
              <a:t>E) Method of images won't work here</a:t>
            </a:r>
            <a:endParaRPr lang="en-US"/>
          </a:p>
        </p:txBody>
      </p:sp>
      <p:grpSp>
        <p:nvGrpSpPr>
          <p:cNvPr id="39945" name="Group 9"/>
          <p:cNvGrpSpPr>
            <a:grpSpLocks/>
          </p:cNvGrpSpPr>
          <p:nvPr/>
        </p:nvGrpSpPr>
        <p:grpSpPr bwMode="auto">
          <a:xfrm flipH="1">
            <a:off x="82550" y="4622800"/>
            <a:ext cx="930275" cy="665163"/>
            <a:chOff x="4983" y="3712"/>
            <a:chExt cx="586" cy="419"/>
          </a:xfrm>
        </p:grpSpPr>
        <p:sp>
          <p:nvSpPr>
            <p:cNvPr id="39951" name="Line 10"/>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2" name="Line 11"/>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3" name="Line 12"/>
            <p:cNvSpPr>
              <a:spLocks noChangeShapeType="1"/>
            </p:cNvSpPr>
            <p:nvPr/>
          </p:nvSpPr>
          <p:spPr bwMode="auto">
            <a:xfrm>
              <a:off x="5499" y="3795"/>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4" name="Line 13"/>
            <p:cNvSpPr>
              <a:spLocks noChangeShapeType="1"/>
            </p:cNvSpPr>
            <p:nvPr/>
          </p:nvSpPr>
          <p:spPr bwMode="auto">
            <a:xfrm>
              <a:off x="5569" y="3839"/>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9946" name="Line 14"/>
          <p:cNvSpPr>
            <a:spLocks noChangeShapeType="1"/>
          </p:cNvSpPr>
          <p:nvPr/>
        </p:nvSpPr>
        <p:spPr bwMode="auto">
          <a:xfrm flipH="1">
            <a:off x="1876425" y="4224338"/>
            <a:ext cx="1244600" cy="1746250"/>
          </a:xfrm>
          <a:prstGeom prst="line">
            <a:avLst/>
          </a:prstGeom>
          <a:noFill/>
          <a:ln w="47625">
            <a:solidFill>
              <a:schemeClr val="tx1"/>
            </a:solidFill>
            <a:prstDash val="sysDot"/>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7" name="Oval 15"/>
          <p:cNvSpPr>
            <a:spLocks noChangeArrowheads="1"/>
          </p:cNvSpPr>
          <p:nvPr/>
        </p:nvSpPr>
        <p:spPr bwMode="auto">
          <a:xfrm>
            <a:off x="3128963" y="4030663"/>
            <a:ext cx="133350" cy="133350"/>
          </a:xfrm>
          <a:prstGeom prst="ellipse">
            <a:avLst/>
          </a:prstGeom>
          <a:solidFill>
            <a:schemeClr val="bg1"/>
          </a:solidFill>
          <a:ln w="9525">
            <a:solidFill>
              <a:schemeClr val="tx1"/>
            </a:solidFill>
            <a:round/>
            <a:headEnd/>
            <a:tailEnd/>
          </a:ln>
        </p:spPr>
        <p:txBody>
          <a:bodyPr wrap="none" anchor="ctr"/>
          <a:lstStyle/>
          <a:p>
            <a:endParaRPr lang="en-US"/>
          </a:p>
        </p:txBody>
      </p:sp>
      <p:sp>
        <p:nvSpPr>
          <p:cNvPr id="39948" name="Text Box 16"/>
          <p:cNvSpPr txBox="1">
            <a:spLocks noChangeArrowheads="1"/>
          </p:cNvSpPr>
          <p:nvPr/>
        </p:nvSpPr>
        <p:spPr bwMode="auto">
          <a:xfrm>
            <a:off x="2533650" y="423545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b="1"/>
              <a:t>r</a:t>
            </a:r>
            <a:endParaRPr lang="en-US"/>
          </a:p>
        </p:txBody>
      </p:sp>
      <p:sp>
        <p:nvSpPr>
          <p:cNvPr id="39949" name="Line 17"/>
          <p:cNvSpPr>
            <a:spLocks noChangeShapeType="1"/>
          </p:cNvSpPr>
          <p:nvPr/>
        </p:nvSpPr>
        <p:spPr bwMode="auto">
          <a:xfrm flipV="1">
            <a:off x="1558925" y="1998663"/>
            <a:ext cx="0" cy="604837"/>
          </a:xfrm>
          <a:prstGeom prst="line">
            <a:avLst/>
          </a:prstGeom>
          <a:noFill/>
          <a:ln w="635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0" name="Line 18"/>
          <p:cNvSpPr>
            <a:spLocks noChangeShapeType="1"/>
          </p:cNvSpPr>
          <p:nvPr/>
        </p:nvSpPr>
        <p:spPr bwMode="auto">
          <a:xfrm rot="5400000" flipV="1">
            <a:off x="6625432" y="6045994"/>
            <a:ext cx="0" cy="604837"/>
          </a:xfrm>
          <a:prstGeom prst="line">
            <a:avLst/>
          </a:prstGeom>
          <a:noFill/>
          <a:ln w="635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3936169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0162" name="Rectangle 2"/>
          <p:cNvSpPr>
            <a:spLocks noGrp="1" noChangeArrowheads="1"/>
          </p:cNvSpPr>
          <p:nvPr>
            <p:ph type="title" idx="4294967295"/>
          </p:nvPr>
        </p:nvSpPr>
        <p:spPr>
          <a:xfrm>
            <a:off x="328613" y="752475"/>
            <a:ext cx="8291512" cy="4987925"/>
          </a:xfrm>
        </p:spPr>
        <p:txBody>
          <a:bodyPr/>
          <a:lstStyle/>
          <a:p>
            <a:pPr algn="l"/>
            <a:r>
              <a:rPr lang="en-US" sz="3800">
                <a:solidFill>
                  <a:schemeClr val="accent2"/>
                </a:solidFill>
              </a:rPr>
              <a:t>On paper (don</a:t>
            </a:r>
            <a:r>
              <a:rPr lang="ja-JP" altLang="en-US" sz="3800">
                <a:solidFill>
                  <a:schemeClr val="accent2"/>
                </a:solidFill>
              </a:rPr>
              <a:t>’</a:t>
            </a:r>
            <a:r>
              <a:rPr lang="en-US" sz="3800">
                <a:solidFill>
                  <a:schemeClr val="accent2"/>
                </a:solidFill>
              </a:rPr>
              <a:t>t forget your name!) in your own words (by yourself):</a:t>
            </a:r>
            <a:br>
              <a:rPr lang="en-US" sz="3800">
                <a:solidFill>
                  <a:schemeClr val="accent2"/>
                </a:solidFill>
              </a:rPr>
            </a:br>
            <a:r>
              <a:rPr lang="en-US" sz="3800"/>
              <a:t/>
            </a:r>
            <a:br>
              <a:rPr lang="en-US" sz="3800"/>
            </a:br>
            <a:r>
              <a:rPr lang="en-US" sz="3800"/>
              <a:t>What is the idea behind the method of images? What does it accomplish?</a:t>
            </a:r>
            <a:br>
              <a:rPr lang="en-US" sz="3800"/>
            </a:br>
            <a:r>
              <a:rPr lang="en-US" sz="3800"/>
              <a:t>What is its relation to the uniqueness theorem?</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58" name="Group 30"/>
          <p:cNvGrpSpPr>
            <a:grpSpLocks/>
          </p:cNvGrpSpPr>
          <p:nvPr/>
        </p:nvGrpSpPr>
        <p:grpSpPr bwMode="auto">
          <a:xfrm>
            <a:off x="7657665" y="-1880369"/>
            <a:ext cx="930276" cy="419"/>
            <a:chOff x="4983" y="3712"/>
            <a:chExt cx="586" cy="419"/>
          </a:xfrm>
        </p:grpSpPr>
        <p:sp>
          <p:nvSpPr>
            <p:cNvPr id="35861"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Line 28"/>
            <p:cNvSpPr>
              <a:spLocks noChangeShapeType="1"/>
            </p:cNvSpPr>
            <p:nvPr/>
          </p:nvSpPr>
          <p:spPr bwMode="auto">
            <a:xfrm>
              <a:off x="5499" y="3795"/>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4" name="Line 29"/>
            <p:cNvSpPr>
              <a:spLocks noChangeShapeType="1"/>
            </p:cNvSpPr>
            <p:nvPr/>
          </p:nvSpPr>
          <p:spPr bwMode="auto">
            <a:xfrm>
              <a:off x="5569" y="3839"/>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8"/>
          <p:cNvGrpSpPr/>
          <p:nvPr/>
        </p:nvGrpSpPr>
        <p:grpSpPr>
          <a:xfrm>
            <a:off x="448859" y="3119688"/>
            <a:ext cx="8297084" cy="1066800"/>
            <a:chOff x="472280" y="3468743"/>
            <a:chExt cx="8297084" cy="1066800"/>
          </a:xfrm>
        </p:grpSpPr>
        <p:sp>
          <p:nvSpPr>
            <p:cNvPr id="35860" name="Line 33"/>
            <p:cNvSpPr>
              <a:spLocks noChangeShapeType="1"/>
            </p:cNvSpPr>
            <p:nvPr/>
          </p:nvSpPr>
          <p:spPr bwMode="auto">
            <a:xfrm rot="16200000" flipH="1" flipV="1">
              <a:off x="774699" y="3582305"/>
              <a:ext cx="0" cy="604837"/>
            </a:xfrm>
            <a:prstGeom prst="line">
              <a:avLst/>
            </a:prstGeom>
            <a:noFill/>
            <a:ln w="635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6" name="AutoShape 3"/>
            <p:cNvSpPr>
              <a:spLocks noChangeArrowheads="1"/>
            </p:cNvSpPr>
            <p:nvPr/>
          </p:nvSpPr>
          <p:spPr bwMode="auto">
            <a:xfrm>
              <a:off x="774700" y="3468743"/>
              <a:ext cx="7543800" cy="1066800"/>
            </a:xfrm>
            <a:prstGeom prst="cube">
              <a:avLst>
                <a:gd name="adj" fmla="val 66370"/>
              </a:avLst>
            </a:prstGeom>
            <a:solidFill>
              <a:srgbClr val="FFCC99"/>
            </a:solidFill>
            <a:ln w="9525">
              <a:solidFill>
                <a:schemeClr val="tx1"/>
              </a:solidFill>
              <a:miter lim="800000"/>
              <a:headEnd/>
              <a:tailEnd/>
            </a:ln>
          </p:spPr>
          <p:txBody>
            <a:bodyPr wrap="none" anchor="ctr"/>
            <a:lstStyle/>
            <a:p>
              <a:endParaRPr lang="en-US"/>
            </a:p>
          </p:txBody>
        </p:sp>
        <p:sp>
          <p:nvSpPr>
            <p:cNvPr id="35859" name="Line 31"/>
            <p:cNvSpPr>
              <a:spLocks noChangeShapeType="1"/>
            </p:cNvSpPr>
            <p:nvPr/>
          </p:nvSpPr>
          <p:spPr bwMode="auto">
            <a:xfrm rot="5400000" flipV="1">
              <a:off x="8466946" y="3532824"/>
              <a:ext cx="0" cy="604837"/>
            </a:xfrm>
            <a:prstGeom prst="line">
              <a:avLst/>
            </a:prstGeom>
            <a:noFill/>
            <a:ln w="635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10"/>
          <p:cNvGrpSpPr/>
          <p:nvPr/>
        </p:nvGrpSpPr>
        <p:grpSpPr>
          <a:xfrm>
            <a:off x="4763838" y="1687362"/>
            <a:ext cx="1131290" cy="2093330"/>
            <a:chOff x="3909933" y="2053276"/>
            <a:chExt cx="1131290" cy="2093330"/>
          </a:xfrm>
        </p:grpSpPr>
        <p:grpSp>
          <p:nvGrpSpPr>
            <p:cNvPr id="4" name="Group 3"/>
            <p:cNvGrpSpPr/>
            <p:nvPr/>
          </p:nvGrpSpPr>
          <p:grpSpPr>
            <a:xfrm>
              <a:off x="4144285" y="2212758"/>
              <a:ext cx="511175" cy="1676400"/>
              <a:chOff x="1590675" y="4695825"/>
              <a:chExt cx="511175" cy="1676400"/>
            </a:xfrm>
          </p:grpSpPr>
          <p:sp>
            <p:nvSpPr>
              <p:cNvPr id="35848" name="Line 11"/>
              <p:cNvSpPr>
                <a:spLocks noChangeShapeType="1"/>
              </p:cNvSpPr>
              <p:nvPr/>
            </p:nvSpPr>
            <p:spPr bwMode="auto">
              <a:xfrm>
                <a:off x="1654175" y="4848225"/>
                <a:ext cx="0" cy="1524000"/>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9" name="Oval 13"/>
              <p:cNvSpPr>
                <a:spLocks noChangeArrowheads="1"/>
              </p:cNvSpPr>
              <p:nvPr/>
            </p:nvSpPr>
            <p:spPr bwMode="auto">
              <a:xfrm>
                <a:off x="1590675" y="4695825"/>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5851" name="Line 19"/>
              <p:cNvSpPr>
                <a:spLocks noChangeShapeType="1"/>
              </p:cNvSpPr>
              <p:nvPr/>
            </p:nvSpPr>
            <p:spPr bwMode="auto">
              <a:xfrm flipV="1">
                <a:off x="1644650" y="5838825"/>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20"/>
              <p:cNvSpPr>
                <a:spLocks noChangeShapeType="1"/>
              </p:cNvSpPr>
              <p:nvPr/>
            </p:nvSpPr>
            <p:spPr bwMode="auto">
              <a:xfrm rot="5400000" flipV="1">
                <a:off x="1873250" y="6143625"/>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21"/>
              <p:cNvSpPr>
                <a:spLocks noChangeShapeType="1"/>
              </p:cNvSpPr>
              <p:nvPr/>
            </p:nvSpPr>
            <p:spPr bwMode="auto">
              <a:xfrm flipV="1">
                <a:off x="1644650" y="6067425"/>
                <a:ext cx="3048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3135063499"/>
                </p:ext>
              </p:extLst>
            </p:nvPr>
          </p:nvGraphicFramePr>
          <p:xfrm>
            <a:off x="4406223" y="2053276"/>
            <a:ext cx="635000" cy="476250"/>
          </p:xfrm>
          <a:graphic>
            <a:graphicData uri="http://schemas.openxmlformats.org/presentationml/2006/ole">
              <mc:AlternateContent xmlns:mc="http://schemas.openxmlformats.org/markup-compatibility/2006">
                <mc:Choice xmlns:v="urn:schemas-microsoft-com:vml" Requires="v">
                  <p:oleObj spid="_x0000_s49196" name="Equation" r:id="rId4" imgW="254000" imgH="190500" progId="Equation.3">
                    <p:embed/>
                  </p:oleObj>
                </mc:Choice>
                <mc:Fallback>
                  <p:oleObj name="Equation" r:id="rId4" imgW="254000" imgH="190500" progId="Equation.3">
                    <p:embed/>
                    <p:pic>
                      <p:nvPicPr>
                        <p:cNvPr id="0" name=""/>
                        <p:cNvPicPr/>
                        <p:nvPr/>
                      </p:nvPicPr>
                      <p:blipFill>
                        <a:blip r:embed="rId5"/>
                        <a:stretch>
                          <a:fillRect/>
                        </a:stretch>
                      </p:blipFill>
                      <p:spPr>
                        <a:xfrm>
                          <a:off x="4406223" y="2053276"/>
                          <a:ext cx="635000" cy="47625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645851588"/>
                </p:ext>
              </p:extLst>
            </p:nvPr>
          </p:nvGraphicFramePr>
          <p:xfrm>
            <a:off x="4211040" y="2573121"/>
            <a:ext cx="349250" cy="444500"/>
          </p:xfrm>
          <a:graphic>
            <a:graphicData uri="http://schemas.openxmlformats.org/presentationml/2006/ole">
              <mc:AlternateContent xmlns:mc="http://schemas.openxmlformats.org/markup-compatibility/2006">
                <mc:Choice xmlns:v="urn:schemas-microsoft-com:vml" Requires="v">
                  <p:oleObj spid="_x0000_s49197" name="Equation" r:id="rId6" imgW="139700" imgH="177800" progId="Equation.3">
                    <p:embed/>
                  </p:oleObj>
                </mc:Choice>
                <mc:Fallback>
                  <p:oleObj name="Equation" r:id="rId6" imgW="139700" imgH="177800" progId="Equation.3">
                    <p:embed/>
                    <p:pic>
                      <p:nvPicPr>
                        <p:cNvPr id="0" name=""/>
                        <p:cNvPicPr/>
                        <p:nvPr/>
                      </p:nvPicPr>
                      <p:blipFill>
                        <a:blip r:embed="rId7"/>
                        <a:stretch>
                          <a:fillRect/>
                        </a:stretch>
                      </p:blipFill>
                      <p:spPr>
                        <a:xfrm>
                          <a:off x="4211040" y="2573121"/>
                          <a:ext cx="349250" cy="4445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031812009"/>
                </p:ext>
              </p:extLst>
            </p:nvPr>
          </p:nvGraphicFramePr>
          <p:xfrm>
            <a:off x="3909933" y="3300891"/>
            <a:ext cx="285750" cy="444500"/>
          </p:xfrm>
          <a:graphic>
            <a:graphicData uri="http://schemas.openxmlformats.org/presentationml/2006/ole">
              <mc:AlternateContent xmlns:mc="http://schemas.openxmlformats.org/markup-compatibility/2006">
                <mc:Choice xmlns:v="urn:schemas-microsoft-com:vml" Requires="v">
                  <p:oleObj spid="_x0000_s49198" name="Equation" r:id="rId8" imgW="114300" imgH="177800" progId="Equation.3">
                    <p:embed/>
                  </p:oleObj>
                </mc:Choice>
                <mc:Fallback>
                  <p:oleObj name="Equation" r:id="rId8" imgW="114300" imgH="177800" progId="Equation.3">
                    <p:embed/>
                    <p:pic>
                      <p:nvPicPr>
                        <p:cNvPr id="0" name=""/>
                        <p:cNvPicPr/>
                        <p:nvPr/>
                      </p:nvPicPr>
                      <p:blipFill>
                        <a:blip r:embed="rId9"/>
                        <a:stretch>
                          <a:fillRect/>
                        </a:stretch>
                      </p:blipFill>
                      <p:spPr>
                        <a:xfrm>
                          <a:off x="3909933" y="3300891"/>
                          <a:ext cx="285750" cy="44450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500066154"/>
                </p:ext>
              </p:extLst>
            </p:nvPr>
          </p:nvGraphicFramePr>
          <p:xfrm>
            <a:off x="4487863" y="3297293"/>
            <a:ext cx="317500" cy="508000"/>
          </p:xfrm>
          <a:graphic>
            <a:graphicData uri="http://schemas.openxmlformats.org/presentationml/2006/ole">
              <mc:AlternateContent xmlns:mc="http://schemas.openxmlformats.org/markup-compatibility/2006">
                <mc:Choice xmlns:v="urn:schemas-microsoft-com:vml" Requires="v">
                  <p:oleObj spid="_x0000_s49199" name="Equation" r:id="rId10" imgW="127000" imgH="203200" progId="Equation.3">
                    <p:embed/>
                  </p:oleObj>
                </mc:Choice>
                <mc:Fallback>
                  <p:oleObj name="Equation" r:id="rId10" imgW="127000" imgH="203200" progId="Equation.3">
                    <p:embed/>
                    <p:pic>
                      <p:nvPicPr>
                        <p:cNvPr id="0" name=""/>
                        <p:cNvPicPr/>
                        <p:nvPr/>
                      </p:nvPicPr>
                      <p:blipFill>
                        <a:blip r:embed="rId11"/>
                        <a:stretch>
                          <a:fillRect/>
                        </a:stretch>
                      </p:blipFill>
                      <p:spPr>
                        <a:xfrm>
                          <a:off x="4487863" y="3297293"/>
                          <a:ext cx="317500" cy="5080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366301508"/>
                </p:ext>
              </p:extLst>
            </p:nvPr>
          </p:nvGraphicFramePr>
          <p:xfrm>
            <a:off x="4597400" y="3702106"/>
            <a:ext cx="317500" cy="444500"/>
          </p:xfrm>
          <a:graphic>
            <a:graphicData uri="http://schemas.openxmlformats.org/presentationml/2006/ole">
              <mc:AlternateContent xmlns:mc="http://schemas.openxmlformats.org/markup-compatibility/2006">
                <mc:Choice xmlns:v="urn:schemas-microsoft-com:vml" Requires="v">
                  <p:oleObj spid="_x0000_s49200" name="Equation" r:id="rId12" imgW="127000" imgH="177800" progId="Equation.3">
                    <p:embed/>
                  </p:oleObj>
                </mc:Choice>
                <mc:Fallback>
                  <p:oleObj name="Equation" r:id="rId12" imgW="127000" imgH="177800" progId="Equation.3">
                    <p:embed/>
                    <p:pic>
                      <p:nvPicPr>
                        <p:cNvPr id="0" name=""/>
                        <p:cNvPicPr/>
                        <p:nvPr/>
                      </p:nvPicPr>
                      <p:blipFill>
                        <a:blip r:embed="rId13"/>
                        <a:stretch>
                          <a:fillRect/>
                        </a:stretch>
                      </p:blipFill>
                      <p:spPr>
                        <a:xfrm>
                          <a:off x="4597400" y="3702106"/>
                          <a:ext cx="317500" cy="444500"/>
                        </a:xfrm>
                        <a:prstGeom prst="rect">
                          <a:avLst/>
                        </a:prstGeom>
                      </p:spPr>
                    </p:pic>
                  </p:oleObj>
                </mc:Fallback>
              </mc:AlternateContent>
            </a:graphicData>
          </a:graphic>
        </p:graphicFrame>
      </p:grpSp>
      <p:grpSp>
        <p:nvGrpSpPr>
          <p:cNvPr id="40" name="Group 30"/>
          <p:cNvGrpSpPr>
            <a:grpSpLocks/>
          </p:cNvGrpSpPr>
          <p:nvPr/>
        </p:nvGrpSpPr>
        <p:grpSpPr bwMode="auto">
          <a:xfrm rot="5400000">
            <a:off x="6973575" y="4319045"/>
            <a:ext cx="930275" cy="665162"/>
            <a:chOff x="4983" y="3712"/>
            <a:chExt cx="586" cy="419"/>
          </a:xfrm>
        </p:grpSpPr>
        <p:sp>
          <p:nvSpPr>
            <p:cNvPr id="41"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28"/>
            <p:cNvSpPr>
              <a:spLocks noChangeShapeType="1"/>
            </p:cNvSpPr>
            <p:nvPr/>
          </p:nvSpPr>
          <p:spPr bwMode="auto">
            <a:xfrm>
              <a:off x="5499" y="3804"/>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29"/>
            <p:cNvSpPr>
              <a:spLocks noChangeShapeType="1"/>
            </p:cNvSpPr>
            <p:nvPr/>
          </p:nvSpPr>
          <p:spPr bwMode="auto">
            <a:xfrm>
              <a:off x="5569" y="3857"/>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 name="Group 49"/>
          <p:cNvGrpSpPr/>
          <p:nvPr/>
        </p:nvGrpSpPr>
        <p:grpSpPr>
          <a:xfrm>
            <a:off x="6501652" y="298086"/>
            <a:ext cx="942136" cy="3201146"/>
            <a:chOff x="4144285" y="688012"/>
            <a:chExt cx="942136" cy="3201146"/>
          </a:xfrm>
        </p:grpSpPr>
        <p:grpSp>
          <p:nvGrpSpPr>
            <p:cNvPr id="51" name="Group 50"/>
            <p:cNvGrpSpPr/>
            <p:nvPr/>
          </p:nvGrpSpPr>
          <p:grpSpPr>
            <a:xfrm>
              <a:off x="4144285" y="688012"/>
              <a:ext cx="152400" cy="3201146"/>
              <a:chOff x="1590675" y="3171079"/>
              <a:chExt cx="152400" cy="3201146"/>
            </a:xfrm>
          </p:grpSpPr>
          <p:sp>
            <p:nvSpPr>
              <p:cNvPr id="57" name="Line 11"/>
              <p:cNvSpPr>
                <a:spLocks noChangeShapeType="1"/>
              </p:cNvSpPr>
              <p:nvPr/>
            </p:nvSpPr>
            <p:spPr bwMode="auto">
              <a:xfrm flipH="1">
                <a:off x="1654174" y="3402228"/>
                <a:ext cx="14471" cy="2969997"/>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 name="Oval 13"/>
              <p:cNvSpPr>
                <a:spLocks noChangeArrowheads="1"/>
              </p:cNvSpPr>
              <p:nvPr/>
            </p:nvSpPr>
            <p:spPr bwMode="auto">
              <a:xfrm>
                <a:off x="1590675" y="3171079"/>
                <a:ext cx="152400" cy="167640"/>
              </a:xfrm>
              <a:prstGeom prst="ellipse">
                <a:avLst/>
              </a:prstGeom>
              <a:solidFill>
                <a:schemeClr val="tx1"/>
              </a:solidFill>
              <a:ln w="9525">
                <a:solidFill>
                  <a:schemeClr val="tx1"/>
                </a:solidFill>
                <a:round/>
                <a:headEnd/>
                <a:tailEnd/>
              </a:ln>
            </p:spPr>
            <p:txBody>
              <a:bodyPr wrap="none" anchor="ctr"/>
              <a:lstStyle/>
              <a:p>
                <a:endParaRPr lang="en-US"/>
              </a:p>
            </p:txBody>
          </p:sp>
        </p:grpSp>
        <p:graphicFrame>
          <p:nvGraphicFramePr>
            <p:cNvPr id="52" name="Object 51"/>
            <p:cNvGraphicFramePr>
              <a:graphicFrameLocks noChangeAspect="1"/>
            </p:cNvGraphicFramePr>
            <p:nvPr>
              <p:extLst>
                <p:ext uri="{D42A27DB-BD31-4B8C-83A1-F6EECF244321}">
                  <p14:modId xmlns:p14="http://schemas.microsoft.com/office/powerpoint/2010/main" val="2002990812"/>
                </p:ext>
              </p:extLst>
            </p:nvPr>
          </p:nvGraphicFramePr>
          <p:xfrm>
            <a:off x="4324421" y="712189"/>
            <a:ext cx="762000" cy="476250"/>
          </p:xfrm>
          <a:graphic>
            <a:graphicData uri="http://schemas.openxmlformats.org/presentationml/2006/ole">
              <mc:AlternateContent xmlns:mc="http://schemas.openxmlformats.org/markup-compatibility/2006">
                <mc:Choice xmlns:v="urn:schemas-microsoft-com:vml" Requires="v">
                  <p:oleObj spid="_x0000_s49201" name="Equation" r:id="rId14" imgW="304800" imgH="190500" progId="Equation.3">
                    <p:embed/>
                  </p:oleObj>
                </mc:Choice>
                <mc:Fallback>
                  <p:oleObj name="Equation" r:id="rId14" imgW="304800" imgH="190500" progId="Equation.3">
                    <p:embed/>
                    <p:pic>
                      <p:nvPicPr>
                        <p:cNvPr id="0" name=""/>
                        <p:cNvPicPr/>
                        <p:nvPr/>
                      </p:nvPicPr>
                      <p:blipFill>
                        <a:blip r:embed="rId15"/>
                        <a:stretch>
                          <a:fillRect/>
                        </a:stretch>
                      </p:blipFill>
                      <p:spPr>
                        <a:xfrm>
                          <a:off x="4324421" y="712189"/>
                          <a:ext cx="762000" cy="476250"/>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1224565191"/>
                </p:ext>
              </p:extLst>
            </p:nvPr>
          </p:nvGraphicFramePr>
          <p:xfrm>
            <a:off x="4291079" y="2061146"/>
            <a:ext cx="539750" cy="444500"/>
          </p:xfrm>
          <a:graphic>
            <a:graphicData uri="http://schemas.openxmlformats.org/presentationml/2006/ole">
              <mc:AlternateContent xmlns:mc="http://schemas.openxmlformats.org/markup-compatibility/2006">
                <mc:Choice xmlns:v="urn:schemas-microsoft-com:vml" Requires="v">
                  <p:oleObj spid="_x0000_s49202" name="Equation" r:id="rId16" imgW="215900" imgH="177800" progId="Equation.3">
                    <p:embed/>
                  </p:oleObj>
                </mc:Choice>
                <mc:Fallback>
                  <p:oleObj name="Equation" r:id="rId16" imgW="215900" imgH="177800" progId="Equation.3">
                    <p:embed/>
                    <p:pic>
                      <p:nvPicPr>
                        <p:cNvPr id="0" name=""/>
                        <p:cNvPicPr/>
                        <p:nvPr/>
                      </p:nvPicPr>
                      <p:blipFill>
                        <a:blip r:embed="rId17"/>
                        <a:stretch>
                          <a:fillRect/>
                        </a:stretch>
                      </p:blipFill>
                      <p:spPr>
                        <a:xfrm>
                          <a:off x="4291079" y="2061146"/>
                          <a:ext cx="539750" cy="444500"/>
                        </a:xfrm>
                        <a:prstGeom prst="rect">
                          <a:avLst/>
                        </a:prstGeom>
                      </p:spPr>
                    </p:pic>
                  </p:oleObj>
                </mc:Fallback>
              </mc:AlternateContent>
            </a:graphicData>
          </a:graphic>
        </p:graphicFrame>
      </p:grpSp>
      <p:sp>
        <p:nvSpPr>
          <p:cNvPr id="2" name="TextBox 1"/>
          <p:cNvSpPr txBox="1"/>
          <p:nvPr/>
        </p:nvSpPr>
        <p:spPr>
          <a:xfrm>
            <a:off x="0" y="0"/>
            <a:ext cx="7626186" cy="1569660"/>
          </a:xfrm>
          <a:prstGeom prst="rect">
            <a:avLst/>
          </a:prstGeom>
          <a:noFill/>
        </p:spPr>
        <p:txBody>
          <a:bodyPr wrap="square" rtlCol="0">
            <a:spAutoFit/>
          </a:bodyPr>
          <a:lstStyle/>
          <a:p>
            <a:r>
              <a:rPr lang="en-US" dirty="0" smtClean="0">
                <a:solidFill>
                  <a:srgbClr val="660066"/>
                </a:solidFill>
              </a:rPr>
              <a:t>Could we use the method of images </a:t>
            </a:r>
          </a:p>
          <a:p>
            <a:r>
              <a:rPr lang="en-US" dirty="0" smtClean="0">
                <a:solidFill>
                  <a:srgbClr val="660066"/>
                </a:solidFill>
              </a:rPr>
              <a:t>for THIS problem? </a:t>
            </a:r>
            <a:r>
              <a:rPr lang="en-US" dirty="0" smtClean="0"/>
              <a:t>Find V(r) everywhere z&gt;0, </a:t>
            </a:r>
          </a:p>
          <a:p>
            <a:r>
              <a:rPr lang="en-US" dirty="0" smtClean="0"/>
              <a:t>Given these  two charges above a (grounded, </a:t>
            </a:r>
          </a:p>
          <a:p>
            <a:r>
              <a:rPr lang="en-US" dirty="0" smtClean="0"/>
              <a:t>infinite, conducting) plane?</a:t>
            </a:r>
            <a:endParaRPr lang="en-US" dirty="0"/>
          </a:p>
        </p:txBody>
      </p:sp>
      <p:sp>
        <p:nvSpPr>
          <p:cNvPr id="3" name="TextBox 2"/>
          <p:cNvSpPr txBox="1"/>
          <p:nvPr/>
        </p:nvSpPr>
        <p:spPr>
          <a:xfrm>
            <a:off x="215846" y="4378636"/>
            <a:ext cx="5190957" cy="2308324"/>
          </a:xfrm>
          <a:prstGeom prst="rect">
            <a:avLst/>
          </a:prstGeom>
          <a:noFill/>
        </p:spPr>
        <p:txBody>
          <a:bodyPr wrap="square" rtlCol="0">
            <a:spAutoFit/>
          </a:bodyPr>
          <a:lstStyle/>
          <a:p>
            <a:pPr marL="457200" indent="-457200">
              <a:buAutoNum type="alphaUcParenR"/>
            </a:pPr>
            <a:r>
              <a:rPr lang="en-US" dirty="0" smtClean="0"/>
              <a:t>Yes, it requires 1 “image charge”</a:t>
            </a:r>
          </a:p>
          <a:p>
            <a:pPr marL="457200" indent="-457200">
              <a:buAutoNum type="alphaUcParenR"/>
            </a:pPr>
            <a:r>
              <a:rPr lang="en-US" dirty="0" smtClean="0"/>
              <a:t>Yes, it requires 2 images </a:t>
            </a:r>
          </a:p>
          <a:p>
            <a:pPr marL="457200" indent="-457200">
              <a:buAutoNum type="alphaUcParenR"/>
            </a:pPr>
            <a:r>
              <a:rPr lang="en-US" dirty="0" smtClean="0"/>
              <a:t>Yes, more than 2 image charge</a:t>
            </a:r>
          </a:p>
          <a:p>
            <a:pPr marL="457200" indent="-457200">
              <a:buAutoNum type="alphaUcParenR"/>
            </a:pPr>
            <a:r>
              <a:rPr lang="en-US" dirty="0"/>
              <a:t> </a:t>
            </a:r>
            <a:r>
              <a:rPr lang="en-US" dirty="0" smtClean="0"/>
              <a:t>No, this problem can NOT be solved using the “trick” of image charges…  </a:t>
            </a:r>
            <a:endParaRPr lang="en-US" dirty="0"/>
          </a:p>
        </p:txBody>
      </p:sp>
    </p:spTree>
    <p:extLst>
      <p:ext uri="{BB962C8B-B14F-4D97-AF65-F5344CB8AC3E}">
        <p14:creationId xmlns:p14="http://schemas.microsoft.com/office/powerpoint/2010/main" val="21452182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4981243" y="3548599"/>
            <a:ext cx="152400" cy="1676400"/>
            <a:chOff x="4144285" y="3835242"/>
            <a:chExt cx="152400" cy="1676400"/>
          </a:xfrm>
        </p:grpSpPr>
        <p:sp>
          <p:nvSpPr>
            <p:cNvPr id="46" name="Line 11"/>
            <p:cNvSpPr>
              <a:spLocks noChangeShapeType="1"/>
            </p:cNvSpPr>
            <p:nvPr/>
          </p:nvSpPr>
          <p:spPr bwMode="auto">
            <a:xfrm>
              <a:off x="4211926" y="3835242"/>
              <a:ext cx="0" cy="1524000"/>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 name="Oval 13"/>
            <p:cNvSpPr>
              <a:spLocks noChangeArrowheads="1"/>
            </p:cNvSpPr>
            <p:nvPr/>
          </p:nvSpPr>
          <p:spPr bwMode="auto">
            <a:xfrm>
              <a:off x="4144285" y="5359242"/>
              <a:ext cx="152400" cy="152400"/>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35858" name="Group 30"/>
          <p:cNvGrpSpPr>
            <a:grpSpLocks/>
          </p:cNvGrpSpPr>
          <p:nvPr/>
        </p:nvGrpSpPr>
        <p:grpSpPr bwMode="auto">
          <a:xfrm>
            <a:off x="7657665" y="-1880369"/>
            <a:ext cx="930276" cy="419"/>
            <a:chOff x="4983" y="3712"/>
            <a:chExt cx="586" cy="419"/>
          </a:xfrm>
        </p:grpSpPr>
        <p:sp>
          <p:nvSpPr>
            <p:cNvPr id="35861"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Line 28"/>
            <p:cNvSpPr>
              <a:spLocks noChangeShapeType="1"/>
            </p:cNvSpPr>
            <p:nvPr/>
          </p:nvSpPr>
          <p:spPr bwMode="auto">
            <a:xfrm>
              <a:off x="5499" y="3795"/>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4" name="Line 29"/>
            <p:cNvSpPr>
              <a:spLocks noChangeShapeType="1"/>
            </p:cNvSpPr>
            <p:nvPr/>
          </p:nvSpPr>
          <p:spPr bwMode="auto">
            <a:xfrm>
              <a:off x="5569" y="3839"/>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8"/>
          <p:cNvGrpSpPr/>
          <p:nvPr/>
        </p:nvGrpSpPr>
        <p:grpSpPr>
          <a:xfrm>
            <a:off x="448859" y="3119688"/>
            <a:ext cx="8297084" cy="1066800"/>
            <a:chOff x="472280" y="3468743"/>
            <a:chExt cx="8297084" cy="1066800"/>
          </a:xfrm>
        </p:grpSpPr>
        <p:sp>
          <p:nvSpPr>
            <p:cNvPr id="35860" name="Line 33"/>
            <p:cNvSpPr>
              <a:spLocks noChangeShapeType="1"/>
            </p:cNvSpPr>
            <p:nvPr/>
          </p:nvSpPr>
          <p:spPr bwMode="auto">
            <a:xfrm rot="16200000" flipH="1" flipV="1">
              <a:off x="774699" y="3582305"/>
              <a:ext cx="0" cy="604837"/>
            </a:xfrm>
            <a:prstGeom prst="line">
              <a:avLst/>
            </a:prstGeom>
            <a:noFill/>
            <a:ln w="635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6" name="AutoShape 3"/>
            <p:cNvSpPr>
              <a:spLocks noChangeArrowheads="1"/>
            </p:cNvSpPr>
            <p:nvPr/>
          </p:nvSpPr>
          <p:spPr bwMode="auto">
            <a:xfrm>
              <a:off x="774700" y="3468743"/>
              <a:ext cx="7543800" cy="1066800"/>
            </a:xfrm>
            <a:prstGeom prst="cube">
              <a:avLst>
                <a:gd name="adj" fmla="val 66370"/>
              </a:avLst>
            </a:prstGeom>
            <a:solidFill>
              <a:srgbClr val="FFCC99"/>
            </a:solidFill>
            <a:ln w="9525">
              <a:solidFill>
                <a:schemeClr val="tx1"/>
              </a:solidFill>
              <a:miter lim="800000"/>
              <a:headEnd/>
              <a:tailEnd/>
            </a:ln>
          </p:spPr>
          <p:txBody>
            <a:bodyPr wrap="none" anchor="ctr"/>
            <a:lstStyle/>
            <a:p>
              <a:endParaRPr lang="en-US"/>
            </a:p>
          </p:txBody>
        </p:sp>
        <p:sp>
          <p:nvSpPr>
            <p:cNvPr id="35859" name="Line 31"/>
            <p:cNvSpPr>
              <a:spLocks noChangeShapeType="1"/>
            </p:cNvSpPr>
            <p:nvPr/>
          </p:nvSpPr>
          <p:spPr bwMode="auto">
            <a:xfrm rot="5400000" flipV="1">
              <a:off x="8466946" y="3532824"/>
              <a:ext cx="0" cy="604837"/>
            </a:xfrm>
            <a:prstGeom prst="line">
              <a:avLst/>
            </a:prstGeom>
            <a:noFill/>
            <a:ln w="635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10"/>
          <p:cNvGrpSpPr/>
          <p:nvPr/>
        </p:nvGrpSpPr>
        <p:grpSpPr>
          <a:xfrm>
            <a:off x="4763838" y="1687362"/>
            <a:ext cx="1131290" cy="2093330"/>
            <a:chOff x="3909933" y="2053276"/>
            <a:chExt cx="1131290" cy="2093330"/>
          </a:xfrm>
        </p:grpSpPr>
        <p:grpSp>
          <p:nvGrpSpPr>
            <p:cNvPr id="4" name="Group 3"/>
            <p:cNvGrpSpPr/>
            <p:nvPr/>
          </p:nvGrpSpPr>
          <p:grpSpPr>
            <a:xfrm>
              <a:off x="4144285" y="2212758"/>
              <a:ext cx="511175" cy="1676400"/>
              <a:chOff x="1590675" y="4695825"/>
              <a:chExt cx="511175" cy="1676400"/>
            </a:xfrm>
          </p:grpSpPr>
          <p:sp>
            <p:nvSpPr>
              <p:cNvPr id="35848" name="Line 11"/>
              <p:cNvSpPr>
                <a:spLocks noChangeShapeType="1"/>
              </p:cNvSpPr>
              <p:nvPr/>
            </p:nvSpPr>
            <p:spPr bwMode="auto">
              <a:xfrm>
                <a:off x="1654175" y="4848225"/>
                <a:ext cx="0" cy="1524000"/>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9" name="Oval 13"/>
              <p:cNvSpPr>
                <a:spLocks noChangeArrowheads="1"/>
              </p:cNvSpPr>
              <p:nvPr/>
            </p:nvSpPr>
            <p:spPr bwMode="auto">
              <a:xfrm>
                <a:off x="1590675" y="4695825"/>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5851" name="Line 19"/>
              <p:cNvSpPr>
                <a:spLocks noChangeShapeType="1"/>
              </p:cNvSpPr>
              <p:nvPr/>
            </p:nvSpPr>
            <p:spPr bwMode="auto">
              <a:xfrm flipV="1">
                <a:off x="1644650" y="5838825"/>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20"/>
              <p:cNvSpPr>
                <a:spLocks noChangeShapeType="1"/>
              </p:cNvSpPr>
              <p:nvPr/>
            </p:nvSpPr>
            <p:spPr bwMode="auto">
              <a:xfrm rot="5400000" flipV="1">
                <a:off x="1873250" y="6143625"/>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21"/>
              <p:cNvSpPr>
                <a:spLocks noChangeShapeType="1"/>
              </p:cNvSpPr>
              <p:nvPr/>
            </p:nvSpPr>
            <p:spPr bwMode="auto">
              <a:xfrm flipV="1">
                <a:off x="1644650" y="6067425"/>
                <a:ext cx="3048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3550657896"/>
                </p:ext>
              </p:extLst>
            </p:nvPr>
          </p:nvGraphicFramePr>
          <p:xfrm>
            <a:off x="4406223" y="2053276"/>
            <a:ext cx="635000" cy="476250"/>
          </p:xfrm>
          <a:graphic>
            <a:graphicData uri="http://schemas.openxmlformats.org/presentationml/2006/ole">
              <mc:AlternateContent xmlns:mc="http://schemas.openxmlformats.org/markup-compatibility/2006">
                <mc:Choice xmlns:v="urn:schemas-microsoft-com:vml" Requires="v">
                  <p:oleObj spid="_x0000_s50244" name="Equation" r:id="rId4" imgW="254000" imgH="190500" progId="Equation.3">
                    <p:embed/>
                  </p:oleObj>
                </mc:Choice>
                <mc:Fallback>
                  <p:oleObj name="Equation" r:id="rId4" imgW="254000" imgH="190500" progId="Equation.3">
                    <p:embed/>
                    <p:pic>
                      <p:nvPicPr>
                        <p:cNvPr id="0" name=""/>
                        <p:cNvPicPr/>
                        <p:nvPr/>
                      </p:nvPicPr>
                      <p:blipFill>
                        <a:blip r:embed="rId5"/>
                        <a:stretch>
                          <a:fillRect/>
                        </a:stretch>
                      </p:blipFill>
                      <p:spPr>
                        <a:xfrm>
                          <a:off x="4406223" y="2053276"/>
                          <a:ext cx="635000" cy="47625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778062062"/>
                </p:ext>
              </p:extLst>
            </p:nvPr>
          </p:nvGraphicFramePr>
          <p:xfrm>
            <a:off x="4211040" y="2573121"/>
            <a:ext cx="349250" cy="444500"/>
          </p:xfrm>
          <a:graphic>
            <a:graphicData uri="http://schemas.openxmlformats.org/presentationml/2006/ole">
              <mc:AlternateContent xmlns:mc="http://schemas.openxmlformats.org/markup-compatibility/2006">
                <mc:Choice xmlns:v="urn:schemas-microsoft-com:vml" Requires="v">
                  <p:oleObj spid="_x0000_s50245" name="Equation" r:id="rId6" imgW="139700" imgH="177800" progId="Equation.3">
                    <p:embed/>
                  </p:oleObj>
                </mc:Choice>
                <mc:Fallback>
                  <p:oleObj name="Equation" r:id="rId6" imgW="139700" imgH="177800" progId="Equation.3">
                    <p:embed/>
                    <p:pic>
                      <p:nvPicPr>
                        <p:cNvPr id="0" name=""/>
                        <p:cNvPicPr/>
                        <p:nvPr/>
                      </p:nvPicPr>
                      <p:blipFill>
                        <a:blip r:embed="rId7"/>
                        <a:stretch>
                          <a:fillRect/>
                        </a:stretch>
                      </p:blipFill>
                      <p:spPr>
                        <a:xfrm>
                          <a:off x="4211040" y="2573121"/>
                          <a:ext cx="349250" cy="4445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831092877"/>
                </p:ext>
              </p:extLst>
            </p:nvPr>
          </p:nvGraphicFramePr>
          <p:xfrm>
            <a:off x="3909933" y="3300891"/>
            <a:ext cx="285750" cy="444500"/>
          </p:xfrm>
          <a:graphic>
            <a:graphicData uri="http://schemas.openxmlformats.org/presentationml/2006/ole">
              <mc:AlternateContent xmlns:mc="http://schemas.openxmlformats.org/markup-compatibility/2006">
                <mc:Choice xmlns:v="urn:schemas-microsoft-com:vml" Requires="v">
                  <p:oleObj spid="_x0000_s50246" name="Equation" r:id="rId8" imgW="114300" imgH="177800" progId="Equation.3">
                    <p:embed/>
                  </p:oleObj>
                </mc:Choice>
                <mc:Fallback>
                  <p:oleObj name="Equation" r:id="rId8" imgW="114300" imgH="177800" progId="Equation.3">
                    <p:embed/>
                    <p:pic>
                      <p:nvPicPr>
                        <p:cNvPr id="0" name=""/>
                        <p:cNvPicPr/>
                        <p:nvPr/>
                      </p:nvPicPr>
                      <p:blipFill>
                        <a:blip r:embed="rId9"/>
                        <a:stretch>
                          <a:fillRect/>
                        </a:stretch>
                      </p:blipFill>
                      <p:spPr>
                        <a:xfrm>
                          <a:off x="3909933" y="3300891"/>
                          <a:ext cx="285750" cy="44450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4086711159"/>
                </p:ext>
              </p:extLst>
            </p:nvPr>
          </p:nvGraphicFramePr>
          <p:xfrm>
            <a:off x="4487863" y="3297293"/>
            <a:ext cx="317500" cy="508000"/>
          </p:xfrm>
          <a:graphic>
            <a:graphicData uri="http://schemas.openxmlformats.org/presentationml/2006/ole">
              <mc:AlternateContent xmlns:mc="http://schemas.openxmlformats.org/markup-compatibility/2006">
                <mc:Choice xmlns:v="urn:schemas-microsoft-com:vml" Requires="v">
                  <p:oleObj spid="_x0000_s50247" name="Equation" r:id="rId10" imgW="127000" imgH="203200" progId="Equation.3">
                    <p:embed/>
                  </p:oleObj>
                </mc:Choice>
                <mc:Fallback>
                  <p:oleObj name="Equation" r:id="rId10" imgW="127000" imgH="203200" progId="Equation.3">
                    <p:embed/>
                    <p:pic>
                      <p:nvPicPr>
                        <p:cNvPr id="0" name=""/>
                        <p:cNvPicPr/>
                        <p:nvPr/>
                      </p:nvPicPr>
                      <p:blipFill>
                        <a:blip r:embed="rId11"/>
                        <a:stretch>
                          <a:fillRect/>
                        </a:stretch>
                      </p:blipFill>
                      <p:spPr>
                        <a:xfrm>
                          <a:off x="4487863" y="3297293"/>
                          <a:ext cx="317500" cy="5080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926426201"/>
                </p:ext>
              </p:extLst>
            </p:nvPr>
          </p:nvGraphicFramePr>
          <p:xfrm>
            <a:off x="4597400" y="3702106"/>
            <a:ext cx="317500" cy="444500"/>
          </p:xfrm>
          <a:graphic>
            <a:graphicData uri="http://schemas.openxmlformats.org/presentationml/2006/ole">
              <mc:AlternateContent xmlns:mc="http://schemas.openxmlformats.org/markup-compatibility/2006">
                <mc:Choice xmlns:v="urn:schemas-microsoft-com:vml" Requires="v">
                  <p:oleObj spid="_x0000_s50248" name="Equation" r:id="rId12" imgW="127000" imgH="177800" progId="Equation.3">
                    <p:embed/>
                  </p:oleObj>
                </mc:Choice>
                <mc:Fallback>
                  <p:oleObj name="Equation" r:id="rId12" imgW="127000" imgH="177800" progId="Equation.3">
                    <p:embed/>
                    <p:pic>
                      <p:nvPicPr>
                        <p:cNvPr id="0" name=""/>
                        <p:cNvPicPr/>
                        <p:nvPr/>
                      </p:nvPicPr>
                      <p:blipFill>
                        <a:blip r:embed="rId13"/>
                        <a:stretch>
                          <a:fillRect/>
                        </a:stretch>
                      </p:blipFill>
                      <p:spPr>
                        <a:xfrm>
                          <a:off x="4597400" y="3702106"/>
                          <a:ext cx="317500" cy="444500"/>
                        </a:xfrm>
                        <a:prstGeom prst="rect">
                          <a:avLst/>
                        </a:prstGeom>
                      </p:spPr>
                    </p:pic>
                  </p:oleObj>
                </mc:Fallback>
              </mc:AlternateContent>
            </a:graphicData>
          </a:graphic>
        </p:graphicFrame>
      </p:grpSp>
      <p:grpSp>
        <p:nvGrpSpPr>
          <p:cNvPr id="28" name="Group 27"/>
          <p:cNvGrpSpPr/>
          <p:nvPr/>
        </p:nvGrpSpPr>
        <p:grpSpPr>
          <a:xfrm>
            <a:off x="5022145" y="4387850"/>
            <a:ext cx="603250" cy="1109663"/>
            <a:chOff x="5650593" y="4304125"/>
            <a:chExt cx="603250" cy="1109663"/>
          </a:xfrm>
        </p:grpSpPr>
        <p:graphicFrame>
          <p:nvGraphicFramePr>
            <p:cNvPr id="37" name="Object 36"/>
            <p:cNvGraphicFramePr>
              <a:graphicFrameLocks noChangeAspect="1"/>
            </p:cNvGraphicFramePr>
            <p:nvPr>
              <p:extLst>
                <p:ext uri="{D42A27DB-BD31-4B8C-83A1-F6EECF244321}">
                  <p14:modId xmlns:p14="http://schemas.microsoft.com/office/powerpoint/2010/main" val="1735938879"/>
                </p:ext>
              </p:extLst>
            </p:nvPr>
          </p:nvGraphicFramePr>
          <p:xfrm>
            <a:off x="5741036" y="4304125"/>
            <a:ext cx="349250" cy="444500"/>
          </p:xfrm>
          <a:graphic>
            <a:graphicData uri="http://schemas.openxmlformats.org/presentationml/2006/ole">
              <mc:AlternateContent xmlns:mc="http://schemas.openxmlformats.org/markup-compatibility/2006">
                <mc:Choice xmlns:v="urn:schemas-microsoft-com:vml" Requires="v">
                  <p:oleObj spid="_x0000_s50249" name="Equation" r:id="rId14" imgW="139700" imgH="177800" progId="Equation.3">
                    <p:embed/>
                  </p:oleObj>
                </mc:Choice>
                <mc:Fallback>
                  <p:oleObj name="Equation" r:id="rId14" imgW="139700" imgH="177800" progId="Equation.3">
                    <p:embed/>
                    <p:pic>
                      <p:nvPicPr>
                        <p:cNvPr id="0" name=""/>
                        <p:cNvPicPr/>
                        <p:nvPr/>
                      </p:nvPicPr>
                      <p:blipFill>
                        <a:blip r:embed="rId15"/>
                        <a:stretch>
                          <a:fillRect/>
                        </a:stretch>
                      </p:blipFill>
                      <p:spPr>
                        <a:xfrm>
                          <a:off x="5741036" y="4304125"/>
                          <a:ext cx="349250" cy="44450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470992998"/>
                </p:ext>
              </p:extLst>
            </p:nvPr>
          </p:nvGraphicFramePr>
          <p:xfrm>
            <a:off x="5650593" y="4937538"/>
            <a:ext cx="603250" cy="476250"/>
          </p:xfrm>
          <a:graphic>
            <a:graphicData uri="http://schemas.openxmlformats.org/presentationml/2006/ole">
              <mc:AlternateContent xmlns:mc="http://schemas.openxmlformats.org/markup-compatibility/2006">
                <mc:Choice xmlns:v="urn:schemas-microsoft-com:vml" Requires="v">
                  <p:oleObj spid="_x0000_s50250" name="Equation" r:id="rId16" imgW="241300" imgH="190500" progId="Equation.3">
                    <p:embed/>
                  </p:oleObj>
                </mc:Choice>
                <mc:Fallback>
                  <p:oleObj name="Equation" r:id="rId16" imgW="241300" imgH="190500" progId="Equation.3">
                    <p:embed/>
                    <p:pic>
                      <p:nvPicPr>
                        <p:cNvPr id="0" name=""/>
                        <p:cNvPicPr/>
                        <p:nvPr/>
                      </p:nvPicPr>
                      <p:blipFill>
                        <a:blip r:embed="rId17"/>
                        <a:stretch>
                          <a:fillRect/>
                        </a:stretch>
                      </p:blipFill>
                      <p:spPr>
                        <a:xfrm>
                          <a:off x="5650593" y="4937538"/>
                          <a:ext cx="603250" cy="476250"/>
                        </a:xfrm>
                        <a:prstGeom prst="rect">
                          <a:avLst/>
                        </a:prstGeom>
                      </p:spPr>
                    </p:pic>
                  </p:oleObj>
                </mc:Fallback>
              </mc:AlternateContent>
            </a:graphicData>
          </a:graphic>
        </p:graphicFrame>
      </p:grpSp>
      <p:grpSp>
        <p:nvGrpSpPr>
          <p:cNvPr id="40" name="Group 30"/>
          <p:cNvGrpSpPr>
            <a:grpSpLocks/>
          </p:cNvGrpSpPr>
          <p:nvPr/>
        </p:nvGrpSpPr>
        <p:grpSpPr bwMode="auto">
          <a:xfrm rot="5400000">
            <a:off x="6973575" y="4319045"/>
            <a:ext cx="930275" cy="665162"/>
            <a:chOff x="4983" y="3712"/>
            <a:chExt cx="586" cy="419"/>
          </a:xfrm>
        </p:grpSpPr>
        <p:sp>
          <p:nvSpPr>
            <p:cNvPr id="41"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28"/>
            <p:cNvSpPr>
              <a:spLocks noChangeShapeType="1"/>
            </p:cNvSpPr>
            <p:nvPr/>
          </p:nvSpPr>
          <p:spPr bwMode="auto">
            <a:xfrm>
              <a:off x="5499" y="3804"/>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29"/>
            <p:cNvSpPr>
              <a:spLocks noChangeShapeType="1"/>
            </p:cNvSpPr>
            <p:nvPr/>
          </p:nvSpPr>
          <p:spPr bwMode="auto">
            <a:xfrm>
              <a:off x="5569" y="3857"/>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 name="Group 49"/>
          <p:cNvGrpSpPr/>
          <p:nvPr/>
        </p:nvGrpSpPr>
        <p:grpSpPr>
          <a:xfrm>
            <a:off x="6501652" y="298086"/>
            <a:ext cx="942136" cy="3201146"/>
            <a:chOff x="4144285" y="688012"/>
            <a:chExt cx="942136" cy="3201146"/>
          </a:xfrm>
        </p:grpSpPr>
        <p:grpSp>
          <p:nvGrpSpPr>
            <p:cNvPr id="51" name="Group 50"/>
            <p:cNvGrpSpPr/>
            <p:nvPr/>
          </p:nvGrpSpPr>
          <p:grpSpPr>
            <a:xfrm>
              <a:off x="4144285" y="688012"/>
              <a:ext cx="152400" cy="3201146"/>
              <a:chOff x="1590675" y="3171079"/>
              <a:chExt cx="152400" cy="3201146"/>
            </a:xfrm>
          </p:grpSpPr>
          <p:sp>
            <p:nvSpPr>
              <p:cNvPr id="57" name="Line 11"/>
              <p:cNvSpPr>
                <a:spLocks noChangeShapeType="1"/>
              </p:cNvSpPr>
              <p:nvPr/>
            </p:nvSpPr>
            <p:spPr bwMode="auto">
              <a:xfrm flipH="1">
                <a:off x="1654174" y="3402228"/>
                <a:ext cx="14471" cy="2969997"/>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 name="Oval 13"/>
              <p:cNvSpPr>
                <a:spLocks noChangeArrowheads="1"/>
              </p:cNvSpPr>
              <p:nvPr/>
            </p:nvSpPr>
            <p:spPr bwMode="auto">
              <a:xfrm>
                <a:off x="1590675" y="3171079"/>
                <a:ext cx="152400" cy="167640"/>
              </a:xfrm>
              <a:prstGeom prst="ellipse">
                <a:avLst/>
              </a:prstGeom>
              <a:solidFill>
                <a:schemeClr val="tx1"/>
              </a:solidFill>
              <a:ln w="9525">
                <a:solidFill>
                  <a:schemeClr val="tx1"/>
                </a:solidFill>
                <a:round/>
                <a:headEnd/>
                <a:tailEnd/>
              </a:ln>
            </p:spPr>
            <p:txBody>
              <a:bodyPr wrap="none" anchor="ctr"/>
              <a:lstStyle/>
              <a:p>
                <a:endParaRPr lang="en-US"/>
              </a:p>
            </p:txBody>
          </p:sp>
        </p:grpSp>
        <p:graphicFrame>
          <p:nvGraphicFramePr>
            <p:cNvPr id="52" name="Object 51"/>
            <p:cNvGraphicFramePr>
              <a:graphicFrameLocks noChangeAspect="1"/>
            </p:cNvGraphicFramePr>
            <p:nvPr>
              <p:extLst>
                <p:ext uri="{D42A27DB-BD31-4B8C-83A1-F6EECF244321}">
                  <p14:modId xmlns:p14="http://schemas.microsoft.com/office/powerpoint/2010/main" val="2509101257"/>
                </p:ext>
              </p:extLst>
            </p:nvPr>
          </p:nvGraphicFramePr>
          <p:xfrm>
            <a:off x="4324421" y="712189"/>
            <a:ext cx="762000" cy="476250"/>
          </p:xfrm>
          <a:graphic>
            <a:graphicData uri="http://schemas.openxmlformats.org/presentationml/2006/ole">
              <mc:AlternateContent xmlns:mc="http://schemas.openxmlformats.org/markup-compatibility/2006">
                <mc:Choice xmlns:v="urn:schemas-microsoft-com:vml" Requires="v">
                  <p:oleObj spid="_x0000_s50251" name="Equation" r:id="rId18" imgW="304800" imgH="190500" progId="Equation.3">
                    <p:embed/>
                  </p:oleObj>
                </mc:Choice>
                <mc:Fallback>
                  <p:oleObj name="Equation" r:id="rId18" imgW="304800" imgH="190500" progId="Equation.3">
                    <p:embed/>
                    <p:pic>
                      <p:nvPicPr>
                        <p:cNvPr id="0" name=""/>
                        <p:cNvPicPr/>
                        <p:nvPr/>
                      </p:nvPicPr>
                      <p:blipFill>
                        <a:blip r:embed="rId19"/>
                        <a:stretch>
                          <a:fillRect/>
                        </a:stretch>
                      </p:blipFill>
                      <p:spPr>
                        <a:xfrm>
                          <a:off x="4324421" y="712189"/>
                          <a:ext cx="762000" cy="476250"/>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1541136786"/>
                </p:ext>
              </p:extLst>
            </p:nvPr>
          </p:nvGraphicFramePr>
          <p:xfrm>
            <a:off x="4291079" y="2061146"/>
            <a:ext cx="539750" cy="444500"/>
          </p:xfrm>
          <a:graphic>
            <a:graphicData uri="http://schemas.openxmlformats.org/presentationml/2006/ole">
              <mc:AlternateContent xmlns:mc="http://schemas.openxmlformats.org/markup-compatibility/2006">
                <mc:Choice xmlns:v="urn:schemas-microsoft-com:vml" Requires="v">
                  <p:oleObj spid="_x0000_s50252" name="Equation" r:id="rId20" imgW="215900" imgH="177800" progId="Equation.3">
                    <p:embed/>
                  </p:oleObj>
                </mc:Choice>
                <mc:Fallback>
                  <p:oleObj name="Equation" r:id="rId20" imgW="215900" imgH="177800" progId="Equation.3">
                    <p:embed/>
                    <p:pic>
                      <p:nvPicPr>
                        <p:cNvPr id="0" name=""/>
                        <p:cNvPicPr/>
                        <p:nvPr/>
                      </p:nvPicPr>
                      <p:blipFill>
                        <a:blip r:embed="rId21"/>
                        <a:stretch>
                          <a:fillRect/>
                        </a:stretch>
                      </p:blipFill>
                      <p:spPr>
                        <a:xfrm>
                          <a:off x="4291079" y="2061146"/>
                          <a:ext cx="539750" cy="444500"/>
                        </a:xfrm>
                        <a:prstGeom prst="rect">
                          <a:avLst/>
                        </a:prstGeom>
                      </p:spPr>
                    </p:pic>
                  </p:oleObj>
                </mc:Fallback>
              </mc:AlternateContent>
            </a:graphicData>
          </a:graphic>
        </p:graphicFrame>
      </p:grpSp>
      <p:grpSp>
        <p:nvGrpSpPr>
          <p:cNvPr id="62" name="Group 61"/>
          <p:cNvGrpSpPr/>
          <p:nvPr/>
        </p:nvGrpSpPr>
        <p:grpSpPr>
          <a:xfrm>
            <a:off x="6519985" y="3524586"/>
            <a:ext cx="152400" cy="3193527"/>
            <a:chOff x="4144285" y="3835241"/>
            <a:chExt cx="152400" cy="3193527"/>
          </a:xfrm>
        </p:grpSpPr>
        <p:sp>
          <p:nvSpPr>
            <p:cNvPr id="63" name="Line 11"/>
            <p:cNvSpPr>
              <a:spLocks noChangeShapeType="1"/>
            </p:cNvSpPr>
            <p:nvPr/>
          </p:nvSpPr>
          <p:spPr bwMode="auto">
            <a:xfrm>
              <a:off x="4211926" y="3835241"/>
              <a:ext cx="0" cy="3002641"/>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 name="Oval 13"/>
            <p:cNvSpPr>
              <a:spLocks noChangeArrowheads="1"/>
            </p:cNvSpPr>
            <p:nvPr/>
          </p:nvSpPr>
          <p:spPr bwMode="auto">
            <a:xfrm>
              <a:off x="4144285" y="6876368"/>
              <a:ext cx="152400" cy="152400"/>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65" name="Group 64"/>
          <p:cNvGrpSpPr/>
          <p:nvPr/>
        </p:nvGrpSpPr>
        <p:grpSpPr>
          <a:xfrm>
            <a:off x="6704186" y="5287347"/>
            <a:ext cx="767121" cy="1385952"/>
            <a:chOff x="5565813" y="4028035"/>
            <a:chExt cx="767121" cy="1385952"/>
          </a:xfrm>
        </p:grpSpPr>
        <p:graphicFrame>
          <p:nvGraphicFramePr>
            <p:cNvPr id="66" name="Object 65"/>
            <p:cNvGraphicFramePr>
              <a:graphicFrameLocks noChangeAspect="1"/>
            </p:cNvGraphicFramePr>
            <p:nvPr>
              <p:extLst>
                <p:ext uri="{D42A27DB-BD31-4B8C-83A1-F6EECF244321}">
                  <p14:modId xmlns:p14="http://schemas.microsoft.com/office/powerpoint/2010/main" val="2052252096"/>
                </p:ext>
              </p:extLst>
            </p:nvPr>
          </p:nvGraphicFramePr>
          <p:xfrm>
            <a:off x="5565813" y="4028035"/>
            <a:ext cx="539750" cy="444500"/>
          </p:xfrm>
          <a:graphic>
            <a:graphicData uri="http://schemas.openxmlformats.org/presentationml/2006/ole">
              <mc:AlternateContent xmlns:mc="http://schemas.openxmlformats.org/markup-compatibility/2006">
                <mc:Choice xmlns:v="urn:schemas-microsoft-com:vml" Requires="v">
                  <p:oleObj spid="_x0000_s50253" name="Equation" r:id="rId22" imgW="215900" imgH="177800" progId="Equation.3">
                    <p:embed/>
                  </p:oleObj>
                </mc:Choice>
                <mc:Fallback>
                  <p:oleObj name="Equation" r:id="rId22" imgW="215900" imgH="177800" progId="Equation.3">
                    <p:embed/>
                    <p:pic>
                      <p:nvPicPr>
                        <p:cNvPr id="0" name=""/>
                        <p:cNvPicPr/>
                        <p:nvPr/>
                      </p:nvPicPr>
                      <p:blipFill>
                        <a:blip r:embed="rId23"/>
                        <a:stretch>
                          <a:fillRect/>
                        </a:stretch>
                      </p:blipFill>
                      <p:spPr>
                        <a:xfrm>
                          <a:off x="5565813" y="4028035"/>
                          <a:ext cx="539750" cy="444500"/>
                        </a:xfrm>
                        <a:prstGeom prst="rect">
                          <a:avLst/>
                        </a:prstGeom>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108275678"/>
                </p:ext>
              </p:extLst>
            </p:nvPr>
          </p:nvGraphicFramePr>
          <p:xfrm>
            <a:off x="5570934" y="4937737"/>
            <a:ext cx="762000" cy="476250"/>
          </p:xfrm>
          <a:graphic>
            <a:graphicData uri="http://schemas.openxmlformats.org/presentationml/2006/ole">
              <mc:AlternateContent xmlns:mc="http://schemas.openxmlformats.org/markup-compatibility/2006">
                <mc:Choice xmlns:v="urn:schemas-microsoft-com:vml" Requires="v">
                  <p:oleObj spid="_x0000_s50254" name="Equation" r:id="rId24" imgW="304800" imgH="190500" progId="Equation.3">
                    <p:embed/>
                  </p:oleObj>
                </mc:Choice>
                <mc:Fallback>
                  <p:oleObj name="Equation" r:id="rId24" imgW="304800" imgH="190500" progId="Equation.3">
                    <p:embed/>
                    <p:pic>
                      <p:nvPicPr>
                        <p:cNvPr id="0" name=""/>
                        <p:cNvPicPr/>
                        <p:nvPr/>
                      </p:nvPicPr>
                      <p:blipFill>
                        <a:blip r:embed="rId25"/>
                        <a:stretch>
                          <a:fillRect/>
                        </a:stretch>
                      </p:blipFill>
                      <p:spPr>
                        <a:xfrm>
                          <a:off x="5570934" y="4937737"/>
                          <a:ext cx="762000" cy="476250"/>
                        </a:xfrm>
                        <a:prstGeom prst="rect">
                          <a:avLst/>
                        </a:prstGeom>
                      </p:spPr>
                    </p:pic>
                  </p:oleObj>
                </mc:Fallback>
              </mc:AlternateContent>
            </a:graphicData>
          </a:graphic>
        </p:graphicFrame>
      </p:grpSp>
      <p:sp>
        <p:nvSpPr>
          <p:cNvPr id="2" name="TextBox 1"/>
          <p:cNvSpPr txBox="1"/>
          <p:nvPr/>
        </p:nvSpPr>
        <p:spPr>
          <a:xfrm>
            <a:off x="0" y="0"/>
            <a:ext cx="7626186" cy="1569660"/>
          </a:xfrm>
          <a:prstGeom prst="rect">
            <a:avLst/>
          </a:prstGeom>
          <a:noFill/>
        </p:spPr>
        <p:txBody>
          <a:bodyPr wrap="square" rtlCol="0">
            <a:spAutoFit/>
          </a:bodyPr>
          <a:lstStyle/>
          <a:p>
            <a:r>
              <a:rPr lang="en-US" dirty="0" smtClean="0">
                <a:solidFill>
                  <a:srgbClr val="660066"/>
                </a:solidFill>
              </a:rPr>
              <a:t>Could we use the method of images </a:t>
            </a:r>
          </a:p>
          <a:p>
            <a:r>
              <a:rPr lang="en-US" dirty="0" smtClean="0">
                <a:solidFill>
                  <a:srgbClr val="660066"/>
                </a:solidFill>
              </a:rPr>
              <a:t>for THIS problem? </a:t>
            </a:r>
            <a:r>
              <a:rPr lang="en-US" dirty="0" smtClean="0"/>
              <a:t>Find V(r) everywhere z&gt;0, </a:t>
            </a:r>
          </a:p>
          <a:p>
            <a:r>
              <a:rPr lang="en-US" dirty="0" smtClean="0"/>
              <a:t>Given these  two charges above a (grounded, </a:t>
            </a:r>
          </a:p>
          <a:p>
            <a:r>
              <a:rPr lang="en-US" dirty="0" smtClean="0"/>
              <a:t>infinite, conducting) plane?</a:t>
            </a:r>
            <a:endParaRPr lang="en-US" dirty="0"/>
          </a:p>
        </p:txBody>
      </p:sp>
    </p:spTree>
    <p:extLst>
      <p:ext uri="{BB962C8B-B14F-4D97-AF65-F5344CB8AC3E}">
        <p14:creationId xmlns:p14="http://schemas.microsoft.com/office/powerpoint/2010/main" val="129141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1000"/>
                                        <p:tgtEl>
                                          <p:spTgt spid="40"/>
                                        </p:tgtEl>
                                      </p:cBhvr>
                                    </p:animEffect>
                                    <p:set>
                                      <p:cBhvr>
                                        <p:cTn id="10" dur="1" fill="hold">
                                          <p:stCondLst>
                                            <p:cond delay="999"/>
                                          </p:stCondLst>
                                        </p:cTn>
                                        <p:tgtEl>
                                          <p:spTgt spid="40"/>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1000"/>
                                        <p:tgtEl>
                                          <p:spTgt spid="28"/>
                                        </p:tgtEl>
                                      </p:cBhvr>
                                    </p:animEffect>
                                  </p:childTnLst>
                                </p:cTn>
                              </p:par>
                              <p:par>
                                <p:cTn id="14" presetID="9"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ssolve">
                                      <p:cBhvr>
                                        <p:cTn id="16" dur="1000"/>
                                        <p:tgtEl>
                                          <p:spTgt spid="45"/>
                                        </p:tgtEl>
                                      </p:cBhvr>
                                    </p:animEffect>
                                  </p:childTnLst>
                                </p:cTn>
                              </p:par>
                              <p:par>
                                <p:cTn id="17" presetID="9"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dissolve">
                                      <p:cBhvr>
                                        <p:cTn id="19" dur="1000"/>
                                        <p:tgtEl>
                                          <p:spTgt spid="65"/>
                                        </p:tgtEl>
                                      </p:cBhvr>
                                    </p:animEffect>
                                  </p:childTnLst>
                                </p:cTn>
                              </p:par>
                              <p:par>
                                <p:cTn id="20" presetID="9"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dissolve">
                                      <p:cBhvr>
                                        <p:cTn id="22"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3"/>
          <p:cNvSpPr>
            <a:spLocks noGrp="1" noChangeArrowheads="1"/>
          </p:cNvSpPr>
          <p:nvPr>
            <p:ph type="title" idx="4294967295"/>
          </p:nvPr>
        </p:nvSpPr>
        <p:spPr>
          <a:xfrm>
            <a:off x="723900" y="2290763"/>
            <a:ext cx="7772400" cy="1143000"/>
          </a:xfrm>
        </p:spPr>
        <p:txBody>
          <a:bodyPr/>
          <a:lstStyle/>
          <a:p>
            <a:r>
              <a:rPr lang="en-US" dirty="0">
                <a:latin typeface="Arial" charset="0"/>
                <a:ea typeface="ヒラギノ角ゴ Pro W3" charset="0"/>
                <a:cs typeface="ヒラギノ角ゴ Pro W3" charset="0"/>
              </a:rPr>
              <a:t>Whiteboard:  </a:t>
            </a:r>
            <a:br>
              <a:rPr lang="en-US" dirty="0">
                <a:latin typeface="Arial" charset="0"/>
                <a:ea typeface="ヒラギノ角ゴ Pro W3" charset="0"/>
                <a:cs typeface="ヒラギノ角ゴ Pro W3" charset="0"/>
              </a:rPr>
            </a:br>
            <a:r>
              <a:rPr lang="en-US" dirty="0">
                <a:latin typeface="Arial" charset="0"/>
                <a:ea typeface="ヒラギノ角ゴ Pro W3" charset="0"/>
                <a:cs typeface="ヒラギノ角ゴ Pro W3" charset="0"/>
              </a:rPr>
              <a:t/>
            </a:r>
            <a:br>
              <a:rPr lang="en-US" dirty="0">
                <a:latin typeface="Arial" charset="0"/>
                <a:ea typeface="ヒラギノ角ゴ Pro W3" charset="0"/>
                <a:cs typeface="ヒラギノ角ゴ Pro W3" charset="0"/>
              </a:rPr>
            </a:br>
            <a:r>
              <a:rPr lang="en-US" dirty="0">
                <a:latin typeface="Arial" charset="0"/>
                <a:ea typeface="ヒラギノ角ゴ Pro W3" charset="0"/>
                <a:cs typeface="ヒラギノ角ゴ Pro W3" charset="0"/>
              </a:rPr>
              <a:t>Calculate voltage </a:t>
            </a:r>
            <a:r>
              <a:rPr lang="en-US" dirty="0" smtClean="0">
                <a:latin typeface="Arial" charset="0"/>
                <a:ea typeface="ヒラギノ角ゴ Pro W3" charset="0"/>
                <a:cs typeface="ヒラギノ角ゴ Pro W3" charset="0"/>
              </a:rPr>
              <a:t>(everywhere in space!) for 2 equal/opposite </a:t>
            </a:r>
            <a:r>
              <a:rPr lang="en-US" dirty="0">
                <a:latin typeface="Arial" charset="0"/>
                <a:ea typeface="ヒラギノ角ゴ Pro W3" charset="0"/>
                <a:cs typeface="ヒラギノ角ゴ Pro W3" charset="0"/>
              </a:rPr>
              <a:t>point charges a distance </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d</a:t>
            </a:r>
            <a:r>
              <a:rPr lang="ja-JP" altLang="en-US" dirty="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 above and below the origin.  Where is V(r)=0?</a:t>
            </a:r>
          </a:p>
        </p:txBody>
      </p:sp>
    </p:spTree>
    <p:extLst>
      <p:ext uri="{BB962C8B-B14F-4D97-AF65-F5344CB8AC3E}">
        <p14:creationId xmlns:p14="http://schemas.microsoft.com/office/powerpoint/2010/main" val="40262722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771525" y="1797986"/>
            <a:ext cx="613761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dirty="0"/>
              <a:t> Simple Coulomb</a:t>
            </a:r>
            <a:r>
              <a:rPr lang="ja-JP" altLang="en-US" sz="3200" dirty="0"/>
              <a:t>’</a:t>
            </a:r>
            <a:r>
              <a:rPr lang="en-US" sz="3200" dirty="0"/>
              <a:t>s law:</a:t>
            </a:r>
          </a:p>
          <a:p>
            <a:pPr>
              <a:buFont typeface="Arial" charset="0"/>
              <a:buNone/>
            </a:pPr>
            <a:endParaRPr lang="en-US" sz="800" dirty="0" smtClean="0"/>
          </a:p>
          <a:p>
            <a:pPr>
              <a:buFont typeface="Arial" charset="0"/>
              <a:buNone/>
            </a:pPr>
            <a:endParaRPr lang="en-US" sz="800" dirty="0" smtClean="0"/>
          </a:p>
          <a:p>
            <a:pPr>
              <a:buFont typeface="Arial" charset="0"/>
              <a:buNone/>
            </a:pPr>
            <a:endParaRPr lang="en-US" sz="800" dirty="0"/>
          </a:p>
          <a:p>
            <a:pPr>
              <a:buFont typeface="Arial" charset="0"/>
              <a:buNone/>
            </a:pPr>
            <a:endParaRPr lang="en-US" sz="800" dirty="0" smtClean="0"/>
          </a:p>
          <a:p>
            <a:pPr>
              <a:buFont typeface="Arial" charset="0"/>
              <a:buNone/>
            </a:pPr>
            <a:endParaRPr lang="en-US" sz="800" dirty="0"/>
          </a:p>
          <a:p>
            <a:pPr>
              <a:buFont typeface="Arial" charset="0"/>
              <a:buNone/>
            </a:pPr>
            <a:endParaRPr lang="en-US" sz="800" dirty="0"/>
          </a:p>
          <a:p>
            <a:pPr>
              <a:buFont typeface="Arial" charset="0"/>
              <a:buNone/>
            </a:pPr>
            <a:r>
              <a:rPr lang="en-US" sz="3200" dirty="0"/>
              <a:t>B)  Something more complicated</a:t>
            </a:r>
            <a:r>
              <a:rPr lang="en-US" dirty="0"/>
              <a:t> </a:t>
            </a:r>
          </a:p>
        </p:txBody>
      </p:sp>
      <p:sp>
        <p:nvSpPr>
          <p:cNvPr id="197635" name="Rectangle 3"/>
          <p:cNvSpPr>
            <a:spLocks noGrp="1" noChangeArrowheads="1"/>
          </p:cNvSpPr>
          <p:nvPr>
            <p:ph type="title" idx="4294967295"/>
          </p:nvPr>
        </p:nvSpPr>
        <p:spPr>
          <a:xfrm>
            <a:off x="666750" y="361950"/>
            <a:ext cx="8162925" cy="1143000"/>
          </a:xfrm>
        </p:spPr>
        <p:txBody>
          <a:bodyPr/>
          <a:lstStyle/>
          <a:p>
            <a:pPr algn="l"/>
            <a:r>
              <a:rPr lang="en-US" sz="3200" dirty="0"/>
              <a:t>A point charge +Q sits above a </a:t>
            </a:r>
            <a:r>
              <a:rPr lang="en-US" sz="3200" i="1" dirty="0"/>
              <a:t>very large </a:t>
            </a:r>
            <a:r>
              <a:rPr lang="en-US" sz="3200" i="1" dirty="0" smtClean="0"/>
              <a:t>grounded </a:t>
            </a:r>
            <a:r>
              <a:rPr lang="en-US" sz="3200" dirty="0" smtClean="0"/>
              <a:t>conducting </a:t>
            </a:r>
            <a:r>
              <a:rPr lang="en-US" sz="3200" dirty="0"/>
              <a:t>slab</a:t>
            </a:r>
            <a:r>
              <a:rPr lang="en-US" sz="3200" b="1" dirty="0"/>
              <a:t>. </a:t>
            </a:r>
            <a:r>
              <a:rPr lang="en-US" sz="3200" b="1" dirty="0" smtClean="0"/>
              <a:t/>
            </a:r>
            <a:br>
              <a:rPr lang="en-US" sz="3200" b="1" dirty="0" smtClean="0"/>
            </a:br>
            <a:r>
              <a:rPr lang="en-US" sz="3200" dirty="0" smtClean="0">
                <a:solidFill>
                  <a:schemeClr val="accent2"/>
                </a:solidFill>
              </a:rPr>
              <a:t>What </a:t>
            </a:r>
            <a:r>
              <a:rPr lang="en-US" sz="3200" dirty="0">
                <a:solidFill>
                  <a:schemeClr val="accent2"/>
                </a:solidFill>
              </a:rPr>
              <a:t>is </a:t>
            </a:r>
            <a:r>
              <a:rPr lang="en-US" sz="3200" b="1" dirty="0">
                <a:solidFill>
                  <a:schemeClr val="accent2"/>
                </a:solidFill>
              </a:rPr>
              <a:t>E</a:t>
            </a:r>
            <a:r>
              <a:rPr lang="en-US" sz="3200" dirty="0">
                <a:solidFill>
                  <a:schemeClr val="accent2"/>
                </a:solidFill>
              </a:rPr>
              <a:t>(</a:t>
            </a:r>
            <a:r>
              <a:rPr lang="en-US" sz="3200" b="1" dirty="0">
                <a:solidFill>
                  <a:schemeClr val="accent2"/>
                </a:solidFill>
              </a:rPr>
              <a:t>r</a:t>
            </a:r>
            <a:r>
              <a:rPr lang="en-US" sz="3200" dirty="0">
                <a:solidFill>
                  <a:schemeClr val="accent2"/>
                </a:solidFill>
              </a:rPr>
              <a:t>) for other points </a:t>
            </a:r>
            <a:r>
              <a:rPr lang="en-US" sz="3200" i="1" u="sng" dirty="0">
                <a:solidFill>
                  <a:schemeClr val="accent2"/>
                </a:solidFill>
              </a:rPr>
              <a:t>above</a:t>
            </a:r>
            <a:r>
              <a:rPr lang="en-US" sz="3200" dirty="0">
                <a:solidFill>
                  <a:schemeClr val="accent2"/>
                </a:solidFill>
              </a:rPr>
              <a:t> the slab? </a:t>
            </a:r>
            <a:endParaRPr lang="en-US" sz="3200" dirty="0"/>
          </a:p>
        </p:txBody>
      </p:sp>
      <p:sp>
        <p:nvSpPr>
          <p:cNvPr id="197636" name="AutoShape 4"/>
          <p:cNvSpPr>
            <a:spLocks noChangeArrowheads="1"/>
          </p:cNvSpPr>
          <p:nvPr/>
        </p:nvSpPr>
        <p:spPr bwMode="auto">
          <a:xfrm>
            <a:off x="609600" y="4994275"/>
            <a:ext cx="7543800" cy="1066800"/>
          </a:xfrm>
          <a:prstGeom prst="cube">
            <a:avLst>
              <a:gd name="adj" fmla="val 6637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637" name="Line 5"/>
          <p:cNvSpPr>
            <a:spLocks noChangeShapeType="1"/>
          </p:cNvSpPr>
          <p:nvPr/>
        </p:nvSpPr>
        <p:spPr bwMode="auto">
          <a:xfrm flipV="1">
            <a:off x="1663700" y="5108575"/>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638" name="Line 6"/>
          <p:cNvSpPr>
            <a:spLocks noChangeShapeType="1"/>
          </p:cNvSpPr>
          <p:nvPr/>
        </p:nvSpPr>
        <p:spPr bwMode="auto">
          <a:xfrm rot="5400000" flipV="1">
            <a:off x="1873250" y="5394325"/>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639" name="Line 7"/>
          <p:cNvSpPr>
            <a:spLocks noChangeShapeType="1"/>
          </p:cNvSpPr>
          <p:nvPr/>
        </p:nvSpPr>
        <p:spPr bwMode="auto">
          <a:xfrm flipV="1">
            <a:off x="1644650" y="5318125"/>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640" name="Text Box 8"/>
          <p:cNvSpPr txBox="1">
            <a:spLocks noChangeArrowheads="1"/>
          </p:cNvSpPr>
          <p:nvPr/>
        </p:nvSpPr>
        <p:spPr bwMode="auto">
          <a:xfrm>
            <a:off x="1562100" y="46958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z</a:t>
            </a:r>
          </a:p>
        </p:txBody>
      </p:sp>
      <p:sp>
        <p:nvSpPr>
          <p:cNvPr id="197641" name="Text Box 9"/>
          <p:cNvSpPr txBox="1">
            <a:spLocks noChangeArrowheads="1"/>
          </p:cNvSpPr>
          <p:nvPr/>
        </p:nvSpPr>
        <p:spPr bwMode="auto">
          <a:xfrm>
            <a:off x="2025650" y="53943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x</a:t>
            </a:r>
          </a:p>
        </p:txBody>
      </p:sp>
      <p:sp>
        <p:nvSpPr>
          <p:cNvPr id="197642" name="Text Box 10"/>
          <p:cNvSpPr txBox="1">
            <a:spLocks noChangeArrowheads="1"/>
          </p:cNvSpPr>
          <p:nvPr/>
        </p:nvSpPr>
        <p:spPr bwMode="auto">
          <a:xfrm>
            <a:off x="1854200" y="48990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y</a:t>
            </a:r>
          </a:p>
        </p:txBody>
      </p:sp>
      <p:sp>
        <p:nvSpPr>
          <p:cNvPr id="197643" name="Text Box 11"/>
          <p:cNvSpPr txBox="1">
            <a:spLocks noChangeArrowheads="1"/>
          </p:cNvSpPr>
          <p:nvPr/>
        </p:nvSpPr>
        <p:spPr bwMode="auto">
          <a:xfrm>
            <a:off x="1371600" y="3552825"/>
            <a:ext cx="598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+Q</a:t>
            </a:r>
          </a:p>
        </p:txBody>
      </p:sp>
      <p:sp>
        <p:nvSpPr>
          <p:cNvPr id="197646" name="Oval 14"/>
          <p:cNvSpPr>
            <a:spLocks noChangeArrowheads="1"/>
          </p:cNvSpPr>
          <p:nvPr/>
        </p:nvSpPr>
        <p:spPr bwMode="auto">
          <a:xfrm>
            <a:off x="1558925" y="3927475"/>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97647" name="Object 15"/>
          <p:cNvGraphicFramePr>
            <a:graphicFrameLocks noChangeAspect="1"/>
          </p:cNvGraphicFramePr>
          <p:nvPr>
            <p:extLst>
              <p:ext uri="{D42A27DB-BD31-4B8C-83A1-F6EECF244321}">
                <p14:modId xmlns:p14="http://schemas.microsoft.com/office/powerpoint/2010/main" val="503219223"/>
              </p:ext>
            </p:extLst>
          </p:nvPr>
        </p:nvGraphicFramePr>
        <p:xfrm>
          <a:off x="1552260" y="2192514"/>
          <a:ext cx="4205603" cy="874536"/>
        </p:xfrm>
        <a:graphic>
          <a:graphicData uri="http://schemas.openxmlformats.org/presentationml/2006/ole">
            <mc:AlternateContent xmlns:mc="http://schemas.openxmlformats.org/markup-compatibility/2006">
              <mc:Choice xmlns:v="urn:schemas-microsoft-com:vml" Requires="v">
                <p:oleObj spid="_x0000_s33806" name="Equation" r:id="rId4" imgW="2260600" imgH="469900" progId="Equation.3">
                  <p:embed/>
                </p:oleObj>
              </mc:Choice>
              <mc:Fallback>
                <p:oleObj name="Equation" r:id="rId4" imgW="2260600" imgH="469900" progId="Equation.3">
                  <p:embed/>
                  <p:pic>
                    <p:nvPicPr>
                      <p:cNvPr id="0" name=""/>
                      <p:cNvPicPr>
                        <a:picLocks noChangeAspect="1" noChangeArrowheads="1"/>
                      </p:cNvPicPr>
                      <p:nvPr/>
                    </p:nvPicPr>
                    <p:blipFill>
                      <a:blip r:embed="rId5"/>
                      <a:srcRect/>
                      <a:stretch>
                        <a:fillRect/>
                      </a:stretch>
                    </p:blipFill>
                    <p:spPr bwMode="auto">
                      <a:xfrm>
                        <a:off x="1552260" y="2192514"/>
                        <a:ext cx="4205603" cy="874536"/>
                      </a:xfrm>
                      <a:prstGeom prst="rect">
                        <a:avLst/>
                      </a:prstGeom>
                      <a:noFill/>
                      <a:ln>
                        <a:noFill/>
                      </a:ln>
                      <a:effectLst/>
                      <a:extLst/>
                    </p:spPr>
                  </p:pic>
                </p:oleObj>
              </mc:Fallback>
            </mc:AlternateContent>
          </a:graphicData>
        </a:graphic>
      </p:graphicFrame>
      <p:sp>
        <p:nvSpPr>
          <p:cNvPr id="197648" name="Text Box 16"/>
          <p:cNvSpPr txBox="1">
            <a:spLocks noChangeArrowheads="1"/>
          </p:cNvSpPr>
          <p:nvPr/>
        </p:nvSpPr>
        <p:spPr bwMode="auto">
          <a:xfrm>
            <a:off x="7938" y="95250"/>
            <a:ext cx="7985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dirty="0"/>
              <a:t>3.7</a:t>
            </a:r>
          </a:p>
        </p:txBody>
      </p:sp>
      <p:sp>
        <p:nvSpPr>
          <p:cNvPr id="197649" name="Line 17"/>
          <p:cNvSpPr>
            <a:spLocks noChangeShapeType="1"/>
          </p:cNvSpPr>
          <p:nvPr/>
        </p:nvSpPr>
        <p:spPr bwMode="auto">
          <a:xfrm flipH="1">
            <a:off x="1685925" y="4364038"/>
            <a:ext cx="1701800" cy="1246187"/>
          </a:xfrm>
          <a:prstGeom prst="line">
            <a:avLst/>
          </a:prstGeom>
          <a:noFill/>
          <a:ln w="9525">
            <a:solidFill>
              <a:schemeClr val="tx1"/>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650" name="Oval 18"/>
          <p:cNvSpPr>
            <a:spLocks noChangeArrowheads="1"/>
          </p:cNvSpPr>
          <p:nvPr/>
        </p:nvSpPr>
        <p:spPr bwMode="auto">
          <a:xfrm>
            <a:off x="3400425" y="4233863"/>
            <a:ext cx="133350" cy="1333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653" name="Text Box 21"/>
          <p:cNvSpPr txBox="1">
            <a:spLocks noChangeArrowheads="1"/>
          </p:cNvSpPr>
          <p:nvPr/>
        </p:nvSpPr>
        <p:spPr bwMode="auto">
          <a:xfrm>
            <a:off x="2638425" y="4271963"/>
            <a:ext cx="30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t>r</a:t>
            </a:r>
            <a:endParaRPr lang="en-US"/>
          </a:p>
        </p:txBody>
      </p:sp>
      <p:grpSp>
        <p:nvGrpSpPr>
          <p:cNvPr id="20" name="Group 30"/>
          <p:cNvGrpSpPr>
            <a:grpSpLocks/>
          </p:cNvGrpSpPr>
          <p:nvPr/>
        </p:nvGrpSpPr>
        <p:grpSpPr bwMode="auto">
          <a:xfrm rot="5400000">
            <a:off x="6901958" y="6156546"/>
            <a:ext cx="647697" cy="463114"/>
            <a:chOff x="4983" y="3712"/>
            <a:chExt cx="586" cy="419"/>
          </a:xfrm>
        </p:grpSpPr>
        <p:sp>
          <p:nvSpPr>
            <p:cNvPr id="21"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8"/>
            <p:cNvSpPr>
              <a:spLocks noChangeShapeType="1"/>
            </p:cNvSpPr>
            <p:nvPr/>
          </p:nvSpPr>
          <p:spPr bwMode="auto">
            <a:xfrm>
              <a:off x="5499" y="3804"/>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9"/>
            <p:cNvSpPr>
              <a:spLocks noChangeShapeType="1"/>
            </p:cNvSpPr>
            <p:nvPr/>
          </p:nvSpPr>
          <p:spPr bwMode="auto">
            <a:xfrm>
              <a:off x="5569" y="3857"/>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5" name="Line 11"/>
          <p:cNvSpPr>
            <a:spLocks noChangeShapeType="1"/>
          </p:cNvSpPr>
          <p:nvPr/>
        </p:nvSpPr>
        <p:spPr bwMode="auto">
          <a:xfrm>
            <a:off x="1623335" y="4094744"/>
            <a:ext cx="0" cy="1524000"/>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4123111325"/>
              </p:ext>
            </p:extLst>
          </p:nvPr>
        </p:nvGraphicFramePr>
        <p:xfrm>
          <a:off x="1210585" y="4302707"/>
          <a:ext cx="349250" cy="444500"/>
        </p:xfrm>
        <a:graphic>
          <a:graphicData uri="http://schemas.openxmlformats.org/presentationml/2006/ole">
            <mc:AlternateContent xmlns:mc="http://schemas.openxmlformats.org/markup-compatibility/2006">
              <mc:Choice xmlns:v="urn:schemas-microsoft-com:vml" Requires="v">
                <p:oleObj spid="_x0000_s33807" name="Equation" r:id="rId6" imgW="139700" imgH="177800" progId="Equation.3">
                  <p:embed/>
                </p:oleObj>
              </mc:Choice>
              <mc:Fallback>
                <p:oleObj name="Equation" r:id="rId6" imgW="139700" imgH="177800" progId="Equation.3">
                  <p:embed/>
                  <p:pic>
                    <p:nvPicPr>
                      <p:cNvPr id="0" name=""/>
                      <p:cNvPicPr/>
                      <p:nvPr/>
                    </p:nvPicPr>
                    <p:blipFill>
                      <a:blip r:embed="rId7"/>
                      <a:stretch>
                        <a:fillRect/>
                      </a:stretch>
                    </p:blipFill>
                    <p:spPr>
                      <a:xfrm>
                        <a:off x="1210585" y="4302707"/>
                        <a:ext cx="349250" cy="444500"/>
                      </a:xfrm>
                      <a:prstGeom prst="rect">
                        <a:avLst/>
                      </a:prstGeom>
                    </p:spPr>
                  </p:pic>
                </p:oleObj>
              </mc:Fallback>
            </mc:AlternateContent>
          </a:graphicData>
        </a:graphic>
      </p:graphicFrame>
    </p:spTree>
    <p:extLst>
      <p:ext uri="{BB962C8B-B14F-4D97-AF65-F5344CB8AC3E}">
        <p14:creationId xmlns:p14="http://schemas.microsoft.com/office/powerpoint/2010/main" val="4696603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58" name="Group 30"/>
          <p:cNvGrpSpPr>
            <a:grpSpLocks/>
          </p:cNvGrpSpPr>
          <p:nvPr/>
        </p:nvGrpSpPr>
        <p:grpSpPr bwMode="auto">
          <a:xfrm>
            <a:off x="7657665" y="-1880369"/>
            <a:ext cx="930276" cy="419"/>
            <a:chOff x="4983" y="3712"/>
            <a:chExt cx="586" cy="419"/>
          </a:xfrm>
        </p:grpSpPr>
        <p:sp>
          <p:nvSpPr>
            <p:cNvPr id="35861"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Line 28"/>
            <p:cNvSpPr>
              <a:spLocks noChangeShapeType="1"/>
            </p:cNvSpPr>
            <p:nvPr/>
          </p:nvSpPr>
          <p:spPr bwMode="auto">
            <a:xfrm>
              <a:off x="5499" y="3795"/>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4" name="Line 29"/>
            <p:cNvSpPr>
              <a:spLocks noChangeShapeType="1"/>
            </p:cNvSpPr>
            <p:nvPr/>
          </p:nvSpPr>
          <p:spPr bwMode="auto">
            <a:xfrm>
              <a:off x="5569" y="3839"/>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8"/>
          <p:cNvGrpSpPr/>
          <p:nvPr/>
        </p:nvGrpSpPr>
        <p:grpSpPr>
          <a:xfrm>
            <a:off x="448859" y="3119688"/>
            <a:ext cx="8297084" cy="1066800"/>
            <a:chOff x="472280" y="3468743"/>
            <a:chExt cx="8297084" cy="1066800"/>
          </a:xfrm>
        </p:grpSpPr>
        <p:sp>
          <p:nvSpPr>
            <p:cNvPr id="35860" name="Line 33"/>
            <p:cNvSpPr>
              <a:spLocks noChangeShapeType="1"/>
            </p:cNvSpPr>
            <p:nvPr/>
          </p:nvSpPr>
          <p:spPr bwMode="auto">
            <a:xfrm rot="16200000" flipH="1" flipV="1">
              <a:off x="774699" y="3582305"/>
              <a:ext cx="0" cy="604837"/>
            </a:xfrm>
            <a:prstGeom prst="line">
              <a:avLst/>
            </a:prstGeom>
            <a:noFill/>
            <a:ln w="635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6" name="AutoShape 3"/>
            <p:cNvSpPr>
              <a:spLocks noChangeArrowheads="1"/>
            </p:cNvSpPr>
            <p:nvPr/>
          </p:nvSpPr>
          <p:spPr bwMode="auto">
            <a:xfrm>
              <a:off x="774700" y="3468743"/>
              <a:ext cx="7543800" cy="1066800"/>
            </a:xfrm>
            <a:prstGeom prst="cube">
              <a:avLst>
                <a:gd name="adj" fmla="val 66370"/>
              </a:avLst>
            </a:prstGeom>
            <a:solidFill>
              <a:srgbClr val="FFCC99"/>
            </a:solidFill>
            <a:ln w="9525">
              <a:solidFill>
                <a:schemeClr val="tx1"/>
              </a:solidFill>
              <a:miter lim="800000"/>
              <a:headEnd/>
              <a:tailEnd/>
            </a:ln>
          </p:spPr>
          <p:txBody>
            <a:bodyPr wrap="none" anchor="ctr"/>
            <a:lstStyle/>
            <a:p>
              <a:endParaRPr lang="en-US"/>
            </a:p>
          </p:txBody>
        </p:sp>
        <p:sp>
          <p:nvSpPr>
            <p:cNvPr id="35859" name="Line 31"/>
            <p:cNvSpPr>
              <a:spLocks noChangeShapeType="1"/>
            </p:cNvSpPr>
            <p:nvPr/>
          </p:nvSpPr>
          <p:spPr bwMode="auto">
            <a:xfrm rot="5400000" flipV="1">
              <a:off x="8466946" y="3532824"/>
              <a:ext cx="0" cy="604837"/>
            </a:xfrm>
            <a:prstGeom prst="line">
              <a:avLst/>
            </a:prstGeom>
            <a:noFill/>
            <a:ln w="635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10"/>
          <p:cNvGrpSpPr/>
          <p:nvPr/>
        </p:nvGrpSpPr>
        <p:grpSpPr>
          <a:xfrm>
            <a:off x="3795035" y="1687362"/>
            <a:ext cx="1246188" cy="2093330"/>
            <a:chOff x="3795035" y="2053276"/>
            <a:chExt cx="1246188" cy="2093330"/>
          </a:xfrm>
        </p:grpSpPr>
        <p:grpSp>
          <p:nvGrpSpPr>
            <p:cNvPr id="4" name="Group 3"/>
            <p:cNvGrpSpPr/>
            <p:nvPr/>
          </p:nvGrpSpPr>
          <p:grpSpPr>
            <a:xfrm>
              <a:off x="4144285" y="2212758"/>
              <a:ext cx="511175" cy="1676400"/>
              <a:chOff x="1590675" y="4695825"/>
              <a:chExt cx="511175" cy="1676400"/>
            </a:xfrm>
          </p:grpSpPr>
          <p:sp>
            <p:nvSpPr>
              <p:cNvPr id="35848" name="Line 11"/>
              <p:cNvSpPr>
                <a:spLocks noChangeShapeType="1"/>
              </p:cNvSpPr>
              <p:nvPr/>
            </p:nvSpPr>
            <p:spPr bwMode="auto">
              <a:xfrm>
                <a:off x="1654175" y="4848225"/>
                <a:ext cx="0" cy="1524000"/>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9" name="Oval 13"/>
              <p:cNvSpPr>
                <a:spLocks noChangeArrowheads="1"/>
              </p:cNvSpPr>
              <p:nvPr/>
            </p:nvSpPr>
            <p:spPr bwMode="auto">
              <a:xfrm>
                <a:off x="1590675" y="4695825"/>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5851" name="Line 19"/>
              <p:cNvSpPr>
                <a:spLocks noChangeShapeType="1"/>
              </p:cNvSpPr>
              <p:nvPr/>
            </p:nvSpPr>
            <p:spPr bwMode="auto">
              <a:xfrm flipV="1">
                <a:off x="1644650" y="5838825"/>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20"/>
              <p:cNvSpPr>
                <a:spLocks noChangeShapeType="1"/>
              </p:cNvSpPr>
              <p:nvPr/>
            </p:nvSpPr>
            <p:spPr bwMode="auto">
              <a:xfrm rot="5400000" flipV="1">
                <a:off x="1873250" y="6143625"/>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21"/>
              <p:cNvSpPr>
                <a:spLocks noChangeShapeType="1"/>
              </p:cNvSpPr>
              <p:nvPr/>
            </p:nvSpPr>
            <p:spPr bwMode="auto">
              <a:xfrm flipV="1">
                <a:off x="1644650" y="6067425"/>
                <a:ext cx="3048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4185832684"/>
                </p:ext>
              </p:extLst>
            </p:nvPr>
          </p:nvGraphicFramePr>
          <p:xfrm>
            <a:off x="4406223" y="2053276"/>
            <a:ext cx="635000" cy="476250"/>
          </p:xfrm>
          <a:graphic>
            <a:graphicData uri="http://schemas.openxmlformats.org/presentationml/2006/ole">
              <mc:AlternateContent xmlns:mc="http://schemas.openxmlformats.org/markup-compatibility/2006">
                <mc:Choice xmlns:v="urn:schemas-microsoft-com:vml" Requires="v">
                  <p:oleObj spid="_x0000_s34986" name="Equation" r:id="rId4" imgW="254000" imgH="190500" progId="Equation.3">
                    <p:embed/>
                  </p:oleObj>
                </mc:Choice>
                <mc:Fallback>
                  <p:oleObj name="Equation" r:id="rId4" imgW="254000" imgH="190500" progId="Equation.3">
                    <p:embed/>
                    <p:pic>
                      <p:nvPicPr>
                        <p:cNvPr id="0" name=""/>
                        <p:cNvPicPr/>
                        <p:nvPr/>
                      </p:nvPicPr>
                      <p:blipFill>
                        <a:blip r:embed="rId5"/>
                        <a:stretch>
                          <a:fillRect/>
                        </a:stretch>
                      </p:blipFill>
                      <p:spPr>
                        <a:xfrm>
                          <a:off x="4406223" y="2053276"/>
                          <a:ext cx="635000" cy="47625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816123929"/>
                </p:ext>
              </p:extLst>
            </p:nvPr>
          </p:nvGraphicFramePr>
          <p:xfrm>
            <a:off x="3795035" y="2573121"/>
            <a:ext cx="349250" cy="444500"/>
          </p:xfrm>
          <a:graphic>
            <a:graphicData uri="http://schemas.openxmlformats.org/presentationml/2006/ole">
              <mc:AlternateContent xmlns:mc="http://schemas.openxmlformats.org/markup-compatibility/2006">
                <mc:Choice xmlns:v="urn:schemas-microsoft-com:vml" Requires="v">
                  <p:oleObj spid="_x0000_s34987" name="Equation" r:id="rId6" imgW="139700" imgH="177800" progId="Equation.3">
                    <p:embed/>
                  </p:oleObj>
                </mc:Choice>
                <mc:Fallback>
                  <p:oleObj name="Equation" r:id="rId6" imgW="139700" imgH="177800" progId="Equation.3">
                    <p:embed/>
                    <p:pic>
                      <p:nvPicPr>
                        <p:cNvPr id="0" name=""/>
                        <p:cNvPicPr/>
                        <p:nvPr/>
                      </p:nvPicPr>
                      <p:blipFill>
                        <a:blip r:embed="rId7"/>
                        <a:stretch>
                          <a:fillRect/>
                        </a:stretch>
                      </p:blipFill>
                      <p:spPr>
                        <a:xfrm>
                          <a:off x="3795035" y="2573121"/>
                          <a:ext cx="349250" cy="4445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546062169"/>
                </p:ext>
              </p:extLst>
            </p:nvPr>
          </p:nvGraphicFramePr>
          <p:xfrm>
            <a:off x="3909933" y="3300891"/>
            <a:ext cx="285750" cy="444500"/>
          </p:xfrm>
          <a:graphic>
            <a:graphicData uri="http://schemas.openxmlformats.org/presentationml/2006/ole">
              <mc:AlternateContent xmlns:mc="http://schemas.openxmlformats.org/markup-compatibility/2006">
                <mc:Choice xmlns:v="urn:schemas-microsoft-com:vml" Requires="v">
                  <p:oleObj spid="_x0000_s34988" name="Equation" r:id="rId8" imgW="114300" imgH="177800" progId="Equation.3">
                    <p:embed/>
                  </p:oleObj>
                </mc:Choice>
                <mc:Fallback>
                  <p:oleObj name="Equation" r:id="rId8" imgW="114300" imgH="177800" progId="Equation.3">
                    <p:embed/>
                    <p:pic>
                      <p:nvPicPr>
                        <p:cNvPr id="0" name=""/>
                        <p:cNvPicPr/>
                        <p:nvPr/>
                      </p:nvPicPr>
                      <p:blipFill>
                        <a:blip r:embed="rId9"/>
                        <a:stretch>
                          <a:fillRect/>
                        </a:stretch>
                      </p:blipFill>
                      <p:spPr>
                        <a:xfrm>
                          <a:off x="3909933" y="3300891"/>
                          <a:ext cx="285750" cy="44450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469167349"/>
                </p:ext>
              </p:extLst>
            </p:nvPr>
          </p:nvGraphicFramePr>
          <p:xfrm>
            <a:off x="4487863" y="3297293"/>
            <a:ext cx="317500" cy="508000"/>
          </p:xfrm>
          <a:graphic>
            <a:graphicData uri="http://schemas.openxmlformats.org/presentationml/2006/ole">
              <mc:AlternateContent xmlns:mc="http://schemas.openxmlformats.org/markup-compatibility/2006">
                <mc:Choice xmlns:v="urn:schemas-microsoft-com:vml" Requires="v">
                  <p:oleObj spid="_x0000_s34989" name="Equation" r:id="rId10" imgW="127000" imgH="203200" progId="Equation.3">
                    <p:embed/>
                  </p:oleObj>
                </mc:Choice>
                <mc:Fallback>
                  <p:oleObj name="Equation" r:id="rId10" imgW="127000" imgH="203200" progId="Equation.3">
                    <p:embed/>
                    <p:pic>
                      <p:nvPicPr>
                        <p:cNvPr id="0" name=""/>
                        <p:cNvPicPr/>
                        <p:nvPr/>
                      </p:nvPicPr>
                      <p:blipFill>
                        <a:blip r:embed="rId11"/>
                        <a:stretch>
                          <a:fillRect/>
                        </a:stretch>
                      </p:blipFill>
                      <p:spPr>
                        <a:xfrm>
                          <a:off x="4487863" y="3297293"/>
                          <a:ext cx="317500" cy="5080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285887316"/>
                </p:ext>
              </p:extLst>
            </p:nvPr>
          </p:nvGraphicFramePr>
          <p:xfrm>
            <a:off x="4597400" y="3702106"/>
            <a:ext cx="317500" cy="444500"/>
          </p:xfrm>
          <a:graphic>
            <a:graphicData uri="http://schemas.openxmlformats.org/presentationml/2006/ole">
              <mc:AlternateContent xmlns:mc="http://schemas.openxmlformats.org/markup-compatibility/2006">
                <mc:Choice xmlns:v="urn:schemas-microsoft-com:vml" Requires="v">
                  <p:oleObj spid="_x0000_s34990" name="Equation" r:id="rId12" imgW="127000" imgH="177800" progId="Equation.3">
                    <p:embed/>
                  </p:oleObj>
                </mc:Choice>
                <mc:Fallback>
                  <p:oleObj name="Equation" r:id="rId12" imgW="127000" imgH="177800" progId="Equation.3">
                    <p:embed/>
                    <p:pic>
                      <p:nvPicPr>
                        <p:cNvPr id="0" name=""/>
                        <p:cNvPicPr/>
                        <p:nvPr/>
                      </p:nvPicPr>
                      <p:blipFill>
                        <a:blip r:embed="rId13"/>
                        <a:stretch>
                          <a:fillRect/>
                        </a:stretch>
                      </p:blipFill>
                      <p:spPr>
                        <a:xfrm>
                          <a:off x="4597400" y="3702106"/>
                          <a:ext cx="317500" cy="444500"/>
                        </a:xfrm>
                        <a:prstGeom prst="rect">
                          <a:avLst/>
                        </a:prstGeom>
                      </p:spPr>
                    </p:pic>
                  </p:oleObj>
                </mc:Fallback>
              </mc:AlternateContent>
            </a:graphicData>
          </a:graphic>
        </p:graphicFrame>
      </p:grpSp>
      <p:sp>
        <p:nvSpPr>
          <p:cNvPr id="40"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I</a:t>
            </a:r>
            <a:r>
              <a:rPr lang="en-US" dirty="0" smtClean="0"/>
              <a:t>nfinite grounded conducting slab</a:t>
            </a:r>
            <a:endParaRPr lang="en-US" dirty="0"/>
          </a:p>
        </p:txBody>
      </p:sp>
      <p:grpSp>
        <p:nvGrpSpPr>
          <p:cNvPr id="25" name="Group 30"/>
          <p:cNvGrpSpPr>
            <a:grpSpLocks/>
          </p:cNvGrpSpPr>
          <p:nvPr/>
        </p:nvGrpSpPr>
        <p:grpSpPr bwMode="auto">
          <a:xfrm rot="5400000">
            <a:off x="6973575" y="4319045"/>
            <a:ext cx="930275" cy="665162"/>
            <a:chOff x="4983" y="3712"/>
            <a:chExt cx="586" cy="419"/>
          </a:xfrm>
        </p:grpSpPr>
        <p:sp>
          <p:nvSpPr>
            <p:cNvPr id="26"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8"/>
            <p:cNvSpPr>
              <a:spLocks noChangeShapeType="1"/>
            </p:cNvSpPr>
            <p:nvPr/>
          </p:nvSpPr>
          <p:spPr bwMode="auto">
            <a:xfrm>
              <a:off x="5499" y="3804"/>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9"/>
            <p:cNvSpPr>
              <a:spLocks noChangeShapeType="1"/>
            </p:cNvSpPr>
            <p:nvPr/>
          </p:nvSpPr>
          <p:spPr bwMode="auto">
            <a:xfrm>
              <a:off x="5569" y="3857"/>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 name="Group 1"/>
          <p:cNvGrpSpPr/>
          <p:nvPr/>
        </p:nvGrpSpPr>
        <p:grpSpPr>
          <a:xfrm>
            <a:off x="3154363" y="4814888"/>
            <a:ext cx="2698750" cy="1111250"/>
            <a:chOff x="3154363" y="4814888"/>
            <a:chExt cx="2698750" cy="1111250"/>
          </a:xfrm>
        </p:grpSpPr>
        <p:graphicFrame>
          <p:nvGraphicFramePr>
            <p:cNvPr id="5" name="Object 4"/>
            <p:cNvGraphicFramePr>
              <a:graphicFrameLocks noChangeAspect="1"/>
            </p:cNvGraphicFramePr>
            <p:nvPr>
              <p:extLst>
                <p:ext uri="{D42A27DB-BD31-4B8C-83A1-F6EECF244321}">
                  <p14:modId xmlns:p14="http://schemas.microsoft.com/office/powerpoint/2010/main" val="216053005"/>
                </p:ext>
              </p:extLst>
            </p:nvPr>
          </p:nvGraphicFramePr>
          <p:xfrm>
            <a:off x="3154363" y="4814888"/>
            <a:ext cx="2698750" cy="1111250"/>
          </p:xfrm>
          <a:graphic>
            <a:graphicData uri="http://schemas.openxmlformats.org/presentationml/2006/ole">
              <mc:AlternateContent xmlns:mc="http://schemas.openxmlformats.org/markup-compatibility/2006">
                <mc:Choice xmlns:v="urn:schemas-microsoft-com:vml" Requires="v">
                  <p:oleObj spid="_x0000_s34991" name="Equation" r:id="rId14" imgW="1079500" imgH="444500" progId="Equation.3">
                    <p:embed/>
                  </p:oleObj>
                </mc:Choice>
                <mc:Fallback>
                  <p:oleObj name="Equation" r:id="rId14" imgW="1079500" imgH="444500" progId="Equation.3">
                    <p:embed/>
                    <p:pic>
                      <p:nvPicPr>
                        <p:cNvPr id="0" name=""/>
                        <p:cNvPicPr/>
                        <p:nvPr/>
                      </p:nvPicPr>
                      <p:blipFill>
                        <a:blip r:embed="rId15"/>
                        <a:stretch>
                          <a:fillRect/>
                        </a:stretch>
                      </p:blipFill>
                      <p:spPr>
                        <a:xfrm>
                          <a:off x="3154363" y="4814888"/>
                          <a:ext cx="2698750" cy="1111250"/>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835322785"/>
                </p:ext>
              </p:extLst>
            </p:nvPr>
          </p:nvGraphicFramePr>
          <p:xfrm>
            <a:off x="4519613" y="4890333"/>
            <a:ext cx="285750" cy="444500"/>
          </p:xfrm>
          <a:graphic>
            <a:graphicData uri="http://schemas.openxmlformats.org/presentationml/2006/ole">
              <mc:AlternateContent xmlns:mc="http://schemas.openxmlformats.org/markup-compatibility/2006">
                <mc:Choice xmlns:v="urn:schemas-microsoft-com:vml" Requires="v">
                  <p:oleObj spid="_x0000_s34992" name="Equation" r:id="rId16" imgW="114300" imgH="177800" progId="Equation.3">
                    <p:embed/>
                  </p:oleObj>
                </mc:Choice>
                <mc:Fallback>
                  <p:oleObj name="Equation" r:id="rId16" imgW="114300" imgH="177800" progId="Equation.3">
                    <p:embed/>
                    <p:pic>
                      <p:nvPicPr>
                        <p:cNvPr id="0" name=""/>
                        <p:cNvPicPr/>
                        <p:nvPr/>
                      </p:nvPicPr>
                      <p:blipFill>
                        <a:blip r:embed="rId17"/>
                        <a:stretch>
                          <a:fillRect/>
                        </a:stretch>
                      </p:blipFill>
                      <p:spPr>
                        <a:xfrm>
                          <a:off x="4519613" y="4890333"/>
                          <a:ext cx="285750" cy="444500"/>
                        </a:xfrm>
                        <a:prstGeom prst="rect">
                          <a:avLst/>
                        </a:prstGeom>
                      </p:spPr>
                    </p:pic>
                  </p:oleObj>
                </mc:Fallback>
              </mc:AlternateContent>
            </a:graphicData>
          </a:graphic>
        </p:graphicFrame>
      </p:grpSp>
      <p:grpSp>
        <p:nvGrpSpPr>
          <p:cNvPr id="7" name="Group 6"/>
          <p:cNvGrpSpPr/>
          <p:nvPr/>
        </p:nvGrpSpPr>
        <p:grpSpPr>
          <a:xfrm>
            <a:off x="3075898" y="3159582"/>
            <a:ext cx="2325002" cy="692796"/>
            <a:chOff x="704698" y="5310623"/>
            <a:chExt cx="2325002" cy="692796"/>
          </a:xfrm>
        </p:grpSpPr>
        <p:graphicFrame>
          <p:nvGraphicFramePr>
            <p:cNvPr id="43" name="Object 42"/>
            <p:cNvGraphicFramePr>
              <a:graphicFrameLocks noChangeAspect="1"/>
            </p:cNvGraphicFramePr>
            <p:nvPr>
              <p:extLst>
                <p:ext uri="{D42A27DB-BD31-4B8C-83A1-F6EECF244321}">
                  <p14:modId xmlns:p14="http://schemas.microsoft.com/office/powerpoint/2010/main" val="2153457918"/>
                </p:ext>
              </p:extLst>
            </p:nvPr>
          </p:nvGraphicFramePr>
          <p:xfrm>
            <a:off x="1053948" y="5749419"/>
            <a:ext cx="349250" cy="254000"/>
          </p:xfrm>
          <a:graphic>
            <a:graphicData uri="http://schemas.openxmlformats.org/presentationml/2006/ole">
              <mc:AlternateContent xmlns:mc="http://schemas.openxmlformats.org/markup-compatibility/2006">
                <mc:Choice xmlns:v="urn:schemas-microsoft-com:vml" Requires="v">
                  <p:oleObj spid="_x0000_s34993" name="Equation" r:id="rId18" imgW="139700" imgH="101600" progId="Equation.3">
                    <p:embed/>
                  </p:oleObj>
                </mc:Choice>
                <mc:Fallback>
                  <p:oleObj name="Equation" r:id="rId18" imgW="139700" imgH="101600" progId="Equation.3">
                    <p:embed/>
                    <p:pic>
                      <p:nvPicPr>
                        <p:cNvPr id="0" name=""/>
                        <p:cNvPicPr/>
                        <p:nvPr/>
                      </p:nvPicPr>
                      <p:blipFill>
                        <a:blip r:embed="rId19"/>
                        <a:stretch>
                          <a:fillRect/>
                        </a:stretch>
                      </p:blipFill>
                      <p:spPr>
                        <a:xfrm>
                          <a:off x="1053948" y="5749419"/>
                          <a:ext cx="349250" cy="254000"/>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3216281583"/>
                </p:ext>
              </p:extLst>
            </p:nvPr>
          </p:nvGraphicFramePr>
          <p:xfrm>
            <a:off x="2674883" y="5310623"/>
            <a:ext cx="349250" cy="254000"/>
          </p:xfrm>
          <a:graphic>
            <a:graphicData uri="http://schemas.openxmlformats.org/presentationml/2006/ole">
              <mc:AlternateContent xmlns:mc="http://schemas.openxmlformats.org/markup-compatibility/2006">
                <mc:Choice xmlns:v="urn:schemas-microsoft-com:vml" Requires="v">
                  <p:oleObj spid="_x0000_s34994" name="Equation" r:id="rId20" imgW="139700" imgH="101600" progId="Equation.3">
                    <p:embed/>
                  </p:oleObj>
                </mc:Choice>
                <mc:Fallback>
                  <p:oleObj name="Equation" r:id="rId20" imgW="139700" imgH="101600" progId="Equation.3">
                    <p:embed/>
                    <p:pic>
                      <p:nvPicPr>
                        <p:cNvPr id="0" name=""/>
                        <p:cNvPicPr/>
                        <p:nvPr/>
                      </p:nvPicPr>
                      <p:blipFill>
                        <a:blip r:embed="rId19"/>
                        <a:stretch>
                          <a:fillRect/>
                        </a:stretch>
                      </p:blipFill>
                      <p:spPr>
                        <a:xfrm>
                          <a:off x="2674883" y="5310623"/>
                          <a:ext cx="349250" cy="254000"/>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523259877"/>
                </p:ext>
              </p:extLst>
            </p:nvPr>
          </p:nvGraphicFramePr>
          <p:xfrm>
            <a:off x="1228573" y="5539196"/>
            <a:ext cx="349250" cy="254000"/>
          </p:xfrm>
          <a:graphic>
            <a:graphicData uri="http://schemas.openxmlformats.org/presentationml/2006/ole">
              <mc:AlternateContent xmlns:mc="http://schemas.openxmlformats.org/markup-compatibility/2006">
                <mc:Choice xmlns:v="urn:schemas-microsoft-com:vml" Requires="v">
                  <p:oleObj spid="_x0000_s34995" name="Equation" r:id="rId21" imgW="139700" imgH="101600" progId="Equation.3">
                    <p:embed/>
                  </p:oleObj>
                </mc:Choice>
                <mc:Fallback>
                  <p:oleObj name="Equation" r:id="rId21" imgW="139700" imgH="101600" progId="Equation.3">
                    <p:embed/>
                    <p:pic>
                      <p:nvPicPr>
                        <p:cNvPr id="0" name=""/>
                        <p:cNvPicPr/>
                        <p:nvPr/>
                      </p:nvPicPr>
                      <p:blipFill>
                        <a:blip r:embed="rId19"/>
                        <a:stretch>
                          <a:fillRect/>
                        </a:stretch>
                      </p:blipFill>
                      <p:spPr>
                        <a:xfrm>
                          <a:off x="1228573" y="5539196"/>
                          <a:ext cx="349250" cy="254000"/>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710346228"/>
                </p:ext>
              </p:extLst>
            </p:nvPr>
          </p:nvGraphicFramePr>
          <p:xfrm>
            <a:off x="2680450" y="5510229"/>
            <a:ext cx="349250" cy="254000"/>
          </p:xfrm>
          <a:graphic>
            <a:graphicData uri="http://schemas.openxmlformats.org/presentationml/2006/ole">
              <mc:AlternateContent xmlns:mc="http://schemas.openxmlformats.org/markup-compatibility/2006">
                <mc:Choice xmlns:v="urn:schemas-microsoft-com:vml" Requires="v">
                  <p:oleObj spid="_x0000_s34996" name="Equation" r:id="rId22" imgW="139700" imgH="101600" progId="Equation.3">
                    <p:embed/>
                  </p:oleObj>
                </mc:Choice>
                <mc:Fallback>
                  <p:oleObj name="Equation" r:id="rId22" imgW="139700" imgH="101600" progId="Equation.3">
                    <p:embed/>
                    <p:pic>
                      <p:nvPicPr>
                        <p:cNvPr id="0" name=""/>
                        <p:cNvPicPr/>
                        <p:nvPr/>
                      </p:nvPicPr>
                      <p:blipFill>
                        <a:blip r:embed="rId19"/>
                        <a:stretch>
                          <a:fillRect/>
                        </a:stretch>
                      </p:blipFill>
                      <p:spPr>
                        <a:xfrm>
                          <a:off x="2680450" y="5510229"/>
                          <a:ext cx="349250" cy="254000"/>
                        </a:xfrm>
                        <a:prstGeom prst="rect">
                          <a:avLst/>
                        </a:prstGeom>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2444172370"/>
                </p:ext>
              </p:extLst>
            </p:nvPr>
          </p:nvGraphicFramePr>
          <p:xfrm>
            <a:off x="704698" y="5582552"/>
            <a:ext cx="349250" cy="254000"/>
          </p:xfrm>
          <a:graphic>
            <a:graphicData uri="http://schemas.openxmlformats.org/presentationml/2006/ole">
              <mc:AlternateContent xmlns:mc="http://schemas.openxmlformats.org/markup-compatibility/2006">
                <mc:Choice xmlns:v="urn:schemas-microsoft-com:vml" Requires="v">
                  <p:oleObj spid="_x0000_s34997" name="Equation" r:id="rId23" imgW="139700" imgH="101600" progId="Equation.3">
                    <p:embed/>
                  </p:oleObj>
                </mc:Choice>
                <mc:Fallback>
                  <p:oleObj name="Equation" r:id="rId23" imgW="139700" imgH="101600" progId="Equation.3">
                    <p:embed/>
                    <p:pic>
                      <p:nvPicPr>
                        <p:cNvPr id="0" name=""/>
                        <p:cNvPicPr/>
                        <p:nvPr/>
                      </p:nvPicPr>
                      <p:blipFill>
                        <a:blip r:embed="rId19"/>
                        <a:stretch>
                          <a:fillRect/>
                        </a:stretch>
                      </p:blipFill>
                      <p:spPr>
                        <a:xfrm>
                          <a:off x="704698" y="5582552"/>
                          <a:ext cx="349250" cy="254000"/>
                        </a:xfrm>
                        <a:prstGeom prst="rect">
                          <a:avLst/>
                        </a:prstGeom>
                      </p:spPr>
                    </p:pic>
                  </p:oleObj>
                </mc:Fallback>
              </mc:AlternateContent>
            </a:graphicData>
          </a:graphic>
        </p:graphicFrame>
      </p:grpSp>
      <p:grpSp>
        <p:nvGrpSpPr>
          <p:cNvPr id="6" name="Group 5"/>
          <p:cNvGrpSpPr/>
          <p:nvPr/>
        </p:nvGrpSpPr>
        <p:grpSpPr>
          <a:xfrm>
            <a:off x="3854947" y="3119688"/>
            <a:ext cx="1300753" cy="811637"/>
            <a:chOff x="686496" y="5386796"/>
            <a:chExt cx="1300753" cy="811637"/>
          </a:xfrm>
        </p:grpSpPr>
        <p:graphicFrame>
          <p:nvGraphicFramePr>
            <p:cNvPr id="41" name="Object 40"/>
            <p:cNvGraphicFramePr>
              <a:graphicFrameLocks noChangeAspect="1"/>
            </p:cNvGraphicFramePr>
            <p:nvPr>
              <p:extLst>
                <p:ext uri="{D42A27DB-BD31-4B8C-83A1-F6EECF244321}">
                  <p14:modId xmlns:p14="http://schemas.microsoft.com/office/powerpoint/2010/main" val="1339754597"/>
                </p:ext>
              </p:extLst>
            </p:nvPr>
          </p:nvGraphicFramePr>
          <p:xfrm>
            <a:off x="749148" y="5444619"/>
            <a:ext cx="349250" cy="254000"/>
          </p:xfrm>
          <a:graphic>
            <a:graphicData uri="http://schemas.openxmlformats.org/presentationml/2006/ole">
              <mc:AlternateContent xmlns:mc="http://schemas.openxmlformats.org/markup-compatibility/2006">
                <mc:Choice xmlns:v="urn:schemas-microsoft-com:vml" Requires="v">
                  <p:oleObj spid="_x0000_s34998" name="Equation" r:id="rId24" imgW="139700" imgH="101600" progId="Equation.3">
                    <p:embed/>
                  </p:oleObj>
                </mc:Choice>
                <mc:Fallback>
                  <p:oleObj name="Equation" r:id="rId24" imgW="139700" imgH="101600" progId="Equation.3">
                    <p:embed/>
                    <p:pic>
                      <p:nvPicPr>
                        <p:cNvPr id="0" name=""/>
                        <p:cNvPicPr/>
                        <p:nvPr/>
                      </p:nvPicPr>
                      <p:blipFill>
                        <a:blip r:embed="rId19"/>
                        <a:stretch>
                          <a:fillRect/>
                        </a:stretch>
                      </p:blipFill>
                      <p:spPr>
                        <a:xfrm>
                          <a:off x="749148" y="5444619"/>
                          <a:ext cx="349250" cy="254000"/>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86483694"/>
                </p:ext>
              </p:extLst>
            </p:nvPr>
          </p:nvGraphicFramePr>
          <p:xfrm>
            <a:off x="1206348" y="5901819"/>
            <a:ext cx="349250" cy="254000"/>
          </p:xfrm>
          <a:graphic>
            <a:graphicData uri="http://schemas.openxmlformats.org/presentationml/2006/ole">
              <mc:AlternateContent xmlns:mc="http://schemas.openxmlformats.org/markup-compatibility/2006">
                <mc:Choice xmlns:v="urn:schemas-microsoft-com:vml" Requires="v">
                  <p:oleObj spid="_x0000_s34999" name="Equation" r:id="rId25" imgW="139700" imgH="101600" progId="Equation.3">
                    <p:embed/>
                  </p:oleObj>
                </mc:Choice>
                <mc:Fallback>
                  <p:oleObj name="Equation" r:id="rId25" imgW="139700" imgH="101600" progId="Equation.3">
                    <p:embed/>
                    <p:pic>
                      <p:nvPicPr>
                        <p:cNvPr id="0" name=""/>
                        <p:cNvPicPr/>
                        <p:nvPr/>
                      </p:nvPicPr>
                      <p:blipFill>
                        <a:blip r:embed="rId19"/>
                        <a:stretch>
                          <a:fillRect/>
                        </a:stretch>
                      </p:blipFill>
                      <p:spPr>
                        <a:xfrm>
                          <a:off x="1206348" y="5901819"/>
                          <a:ext cx="349250" cy="254000"/>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3330457075"/>
                </p:ext>
              </p:extLst>
            </p:nvPr>
          </p:nvGraphicFramePr>
          <p:xfrm>
            <a:off x="1076173" y="5386796"/>
            <a:ext cx="349250" cy="254000"/>
          </p:xfrm>
          <a:graphic>
            <a:graphicData uri="http://schemas.openxmlformats.org/presentationml/2006/ole">
              <mc:AlternateContent xmlns:mc="http://schemas.openxmlformats.org/markup-compatibility/2006">
                <mc:Choice xmlns:v="urn:schemas-microsoft-com:vml" Requires="v">
                  <p:oleObj spid="_x0000_s35000" name="Equation" r:id="rId26" imgW="139700" imgH="101600" progId="Equation.3">
                    <p:embed/>
                  </p:oleObj>
                </mc:Choice>
                <mc:Fallback>
                  <p:oleObj name="Equation" r:id="rId26" imgW="139700" imgH="101600" progId="Equation.3">
                    <p:embed/>
                    <p:pic>
                      <p:nvPicPr>
                        <p:cNvPr id="0" name=""/>
                        <p:cNvPicPr/>
                        <p:nvPr/>
                      </p:nvPicPr>
                      <p:blipFill>
                        <a:blip r:embed="rId19"/>
                        <a:stretch>
                          <a:fillRect/>
                        </a:stretch>
                      </p:blipFill>
                      <p:spPr>
                        <a:xfrm>
                          <a:off x="1076173" y="5386796"/>
                          <a:ext cx="349250" cy="254000"/>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1536636057"/>
                </p:ext>
              </p:extLst>
            </p:nvPr>
          </p:nvGraphicFramePr>
          <p:xfrm>
            <a:off x="1533373" y="5843996"/>
            <a:ext cx="349250" cy="254000"/>
          </p:xfrm>
          <a:graphic>
            <a:graphicData uri="http://schemas.openxmlformats.org/presentationml/2006/ole">
              <mc:AlternateContent xmlns:mc="http://schemas.openxmlformats.org/markup-compatibility/2006">
                <mc:Choice xmlns:v="urn:schemas-microsoft-com:vml" Requires="v">
                  <p:oleObj spid="_x0000_s35001" name="Equation" r:id="rId27" imgW="139700" imgH="101600" progId="Equation.3">
                    <p:embed/>
                  </p:oleObj>
                </mc:Choice>
                <mc:Fallback>
                  <p:oleObj name="Equation" r:id="rId27" imgW="139700" imgH="101600" progId="Equation.3">
                    <p:embed/>
                    <p:pic>
                      <p:nvPicPr>
                        <p:cNvPr id="0" name=""/>
                        <p:cNvPicPr/>
                        <p:nvPr/>
                      </p:nvPicPr>
                      <p:blipFill>
                        <a:blip r:embed="rId19"/>
                        <a:stretch>
                          <a:fillRect/>
                        </a:stretch>
                      </p:blipFill>
                      <p:spPr>
                        <a:xfrm>
                          <a:off x="1533373" y="5843996"/>
                          <a:ext cx="349250" cy="254000"/>
                        </a:xfrm>
                        <a:prstGeom prst="rect">
                          <a:avLst/>
                        </a:prstGeom>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440854830"/>
                </p:ext>
              </p:extLst>
            </p:nvPr>
          </p:nvGraphicFramePr>
          <p:xfrm>
            <a:off x="686496" y="5599529"/>
            <a:ext cx="349250" cy="254000"/>
          </p:xfrm>
          <a:graphic>
            <a:graphicData uri="http://schemas.openxmlformats.org/presentationml/2006/ole">
              <mc:AlternateContent xmlns:mc="http://schemas.openxmlformats.org/markup-compatibility/2006">
                <mc:Choice xmlns:v="urn:schemas-microsoft-com:vml" Requires="v">
                  <p:oleObj spid="_x0000_s35002" name="Equation" r:id="rId28" imgW="139700" imgH="101600" progId="Equation.3">
                    <p:embed/>
                  </p:oleObj>
                </mc:Choice>
                <mc:Fallback>
                  <p:oleObj name="Equation" r:id="rId28" imgW="139700" imgH="101600" progId="Equation.3">
                    <p:embed/>
                    <p:pic>
                      <p:nvPicPr>
                        <p:cNvPr id="0" name=""/>
                        <p:cNvPicPr/>
                        <p:nvPr/>
                      </p:nvPicPr>
                      <p:blipFill>
                        <a:blip r:embed="rId19"/>
                        <a:stretch>
                          <a:fillRect/>
                        </a:stretch>
                      </p:blipFill>
                      <p:spPr>
                        <a:xfrm>
                          <a:off x="686496" y="5599529"/>
                          <a:ext cx="349250" cy="254000"/>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380081185"/>
                </p:ext>
              </p:extLst>
            </p:nvPr>
          </p:nvGraphicFramePr>
          <p:xfrm>
            <a:off x="897720" y="5944433"/>
            <a:ext cx="349250" cy="254000"/>
          </p:xfrm>
          <a:graphic>
            <a:graphicData uri="http://schemas.openxmlformats.org/presentationml/2006/ole">
              <mc:AlternateContent xmlns:mc="http://schemas.openxmlformats.org/markup-compatibility/2006">
                <mc:Choice xmlns:v="urn:schemas-microsoft-com:vml" Requires="v">
                  <p:oleObj spid="_x0000_s35003" name="Equation" r:id="rId29" imgW="139700" imgH="101600" progId="Equation.3">
                    <p:embed/>
                  </p:oleObj>
                </mc:Choice>
                <mc:Fallback>
                  <p:oleObj name="Equation" r:id="rId29" imgW="139700" imgH="101600" progId="Equation.3">
                    <p:embed/>
                    <p:pic>
                      <p:nvPicPr>
                        <p:cNvPr id="0" name=""/>
                        <p:cNvPicPr/>
                        <p:nvPr/>
                      </p:nvPicPr>
                      <p:blipFill>
                        <a:blip r:embed="rId19"/>
                        <a:stretch>
                          <a:fillRect/>
                        </a:stretch>
                      </p:blipFill>
                      <p:spPr>
                        <a:xfrm>
                          <a:off x="897720" y="5944433"/>
                          <a:ext cx="349250" cy="254000"/>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2382633687"/>
                </p:ext>
              </p:extLst>
            </p:nvPr>
          </p:nvGraphicFramePr>
          <p:xfrm>
            <a:off x="1637999" y="5571619"/>
            <a:ext cx="349250" cy="254000"/>
          </p:xfrm>
          <a:graphic>
            <a:graphicData uri="http://schemas.openxmlformats.org/presentationml/2006/ole">
              <mc:AlternateContent xmlns:mc="http://schemas.openxmlformats.org/markup-compatibility/2006">
                <mc:Choice xmlns:v="urn:schemas-microsoft-com:vml" Requires="v">
                  <p:oleObj spid="_x0000_s35004" name="Equation" r:id="rId30" imgW="139700" imgH="101600" progId="Equation.3">
                    <p:embed/>
                  </p:oleObj>
                </mc:Choice>
                <mc:Fallback>
                  <p:oleObj name="Equation" r:id="rId30" imgW="139700" imgH="101600" progId="Equation.3">
                    <p:embed/>
                    <p:pic>
                      <p:nvPicPr>
                        <p:cNvPr id="0" name=""/>
                        <p:cNvPicPr/>
                        <p:nvPr/>
                      </p:nvPicPr>
                      <p:blipFill>
                        <a:blip r:embed="rId19"/>
                        <a:stretch>
                          <a:fillRect/>
                        </a:stretch>
                      </p:blipFill>
                      <p:spPr>
                        <a:xfrm>
                          <a:off x="1637999" y="5571619"/>
                          <a:ext cx="349250" cy="254000"/>
                        </a:xfrm>
                        <a:prstGeom prst="rect">
                          <a:avLst/>
                        </a:prstGeom>
                      </p:spPr>
                    </p:pic>
                  </p:oleObj>
                </mc:Fallback>
              </mc:AlternateContent>
            </a:graphicData>
          </a:graphic>
        </p:graphicFrame>
      </p:grpSp>
      <p:grpSp>
        <p:nvGrpSpPr>
          <p:cNvPr id="3" name="Group 2"/>
          <p:cNvGrpSpPr/>
          <p:nvPr/>
        </p:nvGrpSpPr>
        <p:grpSpPr>
          <a:xfrm>
            <a:off x="3244434" y="3070073"/>
            <a:ext cx="2114371" cy="811637"/>
            <a:chOff x="286523" y="5234396"/>
            <a:chExt cx="2114371" cy="811637"/>
          </a:xfrm>
        </p:grpSpPr>
        <p:graphicFrame>
          <p:nvGraphicFramePr>
            <p:cNvPr id="39" name="Object 38"/>
            <p:cNvGraphicFramePr>
              <a:graphicFrameLocks noChangeAspect="1"/>
            </p:cNvGraphicFramePr>
            <p:nvPr>
              <p:extLst>
                <p:ext uri="{D42A27DB-BD31-4B8C-83A1-F6EECF244321}">
                  <p14:modId xmlns:p14="http://schemas.microsoft.com/office/powerpoint/2010/main" val="2598060913"/>
                </p:ext>
              </p:extLst>
            </p:nvPr>
          </p:nvGraphicFramePr>
          <p:xfrm>
            <a:off x="552298" y="5289800"/>
            <a:ext cx="349250" cy="254000"/>
          </p:xfrm>
          <a:graphic>
            <a:graphicData uri="http://schemas.openxmlformats.org/presentationml/2006/ole">
              <mc:AlternateContent xmlns:mc="http://schemas.openxmlformats.org/markup-compatibility/2006">
                <mc:Choice xmlns:v="urn:schemas-microsoft-com:vml" Requires="v">
                  <p:oleObj spid="_x0000_s35005" name="Equation" r:id="rId31" imgW="139700" imgH="101600" progId="Equation.3">
                    <p:embed/>
                  </p:oleObj>
                </mc:Choice>
                <mc:Fallback>
                  <p:oleObj name="Equation" r:id="rId31" imgW="139700" imgH="101600" progId="Equation.3">
                    <p:embed/>
                    <p:pic>
                      <p:nvPicPr>
                        <p:cNvPr id="0" name=""/>
                        <p:cNvPicPr/>
                        <p:nvPr/>
                      </p:nvPicPr>
                      <p:blipFill>
                        <a:blip r:embed="rId19"/>
                        <a:stretch>
                          <a:fillRect/>
                        </a:stretch>
                      </p:blipFill>
                      <p:spPr>
                        <a:xfrm>
                          <a:off x="552298" y="5289800"/>
                          <a:ext cx="349250" cy="254000"/>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961668950"/>
                </p:ext>
              </p:extLst>
            </p:nvPr>
          </p:nvGraphicFramePr>
          <p:xfrm>
            <a:off x="711743" y="5792033"/>
            <a:ext cx="349250" cy="254000"/>
          </p:xfrm>
          <a:graphic>
            <a:graphicData uri="http://schemas.openxmlformats.org/presentationml/2006/ole">
              <mc:AlternateContent xmlns:mc="http://schemas.openxmlformats.org/markup-compatibility/2006">
                <mc:Choice xmlns:v="urn:schemas-microsoft-com:vml" Requires="v">
                  <p:oleObj spid="_x0000_s35006" name="Equation" r:id="rId32" imgW="139700" imgH="101600" progId="Equation.3">
                    <p:embed/>
                  </p:oleObj>
                </mc:Choice>
                <mc:Fallback>
                  <p:oleObj name="Equation" r:id="rId32" imgW="139700" imgH="101600" progId="Equation.3">
                    <p:embed/>
                    <p:pic>
                      <p:nvPicPr>
                        <p:cNvPr id="0" name=""/>
                        <p:cNvPicPr/>
                        <p:nvPr/>
                      </p:nvPicPr>
                      <p:blipFill>
                        <a:blip r:embed="rId19"/>
                        <a:stretch>
                          <a:fillRect/>
                        </a:stretch>
                      </p:blipFill>
                      <p:spPr>
                        <a:xfrm>
                          <a:off x="711743" y="5792033"/>
                          <a:ext cx="349250" cy="254000"/>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503603749"/>
                </p:ext>
              </p:extLst>
            </p:nvPr>
          </p:nvGraphicFramePr>
          <p:xfrm>
            <a:off x="1025703" y="5699992"/>
            <a:ext cx="349250" cy="254000"/>
          </p:xfrm>
          <a:graphic>
            <a:graphicData uri="http://schemas.openxmlformats.org/presentationml/2006/ole">
              <mc:AlternateContent xmlns:mc="http://schemas.openxmlformats.org/markup-compatibility/2006">
                <mc:Choice xmlns:v="urn:schemas-microsoft-com:vml" Requires="v">
                  <p:oleObj spid="_x0000_s35007" name="Equation" r:id="rId33" imgW="139700" imgH="101600" progId="Equation.3">
                    <p:embed/>
                  </p:oleObj>
                </mc:Choice>
                <mc:Fallback>
                  <p:oleObj name="Equation" r:id="rId33" imgW="139700" imgH="101600" progId="Equation.3">
                    <p:embed/>
                    <p:pic>
                      <p:nvPicPr>
                        <p:cNvPr id="0" name=""/>
                        <p:cNvPicPr/>
                        <p:nvPr/>
                      </p:nvPicPr>
                      <p:blipFill>
                        <a:blip r:embed="rId19"/>
                        <a:stretch>
                          <a:fillRect/>
                        </a:stretch>
                      </p:blipFill>
                      <p:spPr>
                        <a:xfrm>
                          <a:off x="1025703" y="5699992"/>
                          <a:ext cx="349250" cy="254000"/>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963822458"/>
                </p:ext>
              </p:extLst>
            </p:nvPr>
          </p:nvGraphicFramePr>
          <p:xfrm>
            <a:off x="923773" y="5234396"/>
            <a:ext cx="349250" cy="254000"/>
          </p:xfrm>
          <a:graphic>
            <a:graphicData uri="http://schemas.openxmlformats.org/presentationml/2006/ole">
              <mc:AlternateContent xmlns:mc="http://schemas.openxmlformats.org/markup-compatibility/2006">
                <mc:Choice xmlns:v="urn:schemas-microsoft-com:vml" Requires="v">
                  <p:oleObj spid="_x0000_s35008" name="Equation" r:id="rId34" imgW="139700" imgH="101600" progId="Equation.3">
                    <p:embed/>
                  </p:oleObj>
                </mc:Choice>
                <mc:Fallback>
                  <p:oleObj name="Equation" r:id="rId34" imgW="139700" imgH="101600" progId="Equation.3">
                    <p:embed/>
                    <p:pic>
                      <p:nvPicPr>
                        <p:cNvPr id="0" name=""/>
                        <p:cNvPicPr/>
                        <p:nvPr/>
                      </p:nvPicPr>
                      <p:blipFill>
                        <a:blip r:embed="rId19"/>
                        <a:stretch>
                          <a:fillRect/>
                        </a:stretch>
                      </p:blipFill>
                      <p:spPr>
                        <a:xfrm>
                          <a:off x="923773" y="5234396"/>
                          <a:ext cx="349250" cy="254000"/>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3295978069"/>
                </p:ext>
              </p:extLst>
            </p:nvPr>
          </p:nvGraphicFramePr>
          <p:xfrm>
            <a:off x="1380973" y="5691596"/>
            <a:ext cx="349250" cy="254000"/>
          </p:xfrm>
          <a:graphic>
            <a:graphicData uri="http://schemas.openxmlformats.org/presentationml/2006/ole">
              <mc:AlternateContent xmlns:mc="http://schemas.openxmlformats.org/markup-compatibility/2006">
                <mc:Choice xmlns:v="urn:schemas-microsoft-com:vml" Requires="v">
                  <p:oleObj spid="_x0000_s35009" name="Equation" r:id="rId35" imgW="139700" imgH="101600" progId="Equation.3">
                    <p:embed/>
                  </p:oleObj>
                </mc:Choice>
                <mc:Fallback>
                  <p:oleObj name="Equation" r:id="rId35" imgW="139700" imgH="101600" progId="Equation.3">
                    <p:embed/>
                    <p:pic>
                      <p:nvPicPr>
                        <p:cNvPr id="0" name=""/>
                        <p:cNvPicPr/>
                        <p:nvPr/>
                      </p:nvPicPr>
                      <p:blipFill>
                        <a:blip r:embed="rId19"/>
                        <a:stretch>
                          <a:fillRect/>
                        </a:stretch>
                      </p:blipFill>
                      <p:spPr>
                        <a:xfrm>
                          <a:off x="1380973" y="5691596"/>
                          <a:ext cx="349250" cy="254000"/>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962902391"/>
                </p:ext>
              </p:extLst>
            </p:nvPr>
          </p:nvGraphicFramePr>
          <p:xfrm>
            <a:off x="362493" y="5450905"/>
            <a:ext cx="349250" cy="254000"/>
          </p:xfrm>
          <a:graphic>
            <a:graphicData uri="http://schemas.openxmlformats.org/presentationml/2006/ole">
              <mc:AlternateContent xmlns:mc="http://schemas.openxmlformats.org/markup-compatibility/2006">
                <mc:Choice xmlns:v="urn:schemas-microsoft-com:vml" Requires="v">
                  <p:oleObj spid="_x0000_s35010" name="Equation" r:id="rId36" imgW="139700" imgH="101600" progId="Equation.3">
                    <p:embed/>
                  </p:oleObj>
                </mc:Choice>
                <mc:Fallback>
                  <p:oleObj name="Equation" r:id="rId36" imgW="139700" imgH="101600" progId="Equation.3">
                    <p:embed/>
                    <p:pic>
                      <p:nvPicPr>
                        <p:cNvPr id="0" name=""/>
                        <p:cNvPicPr/>
                        <p:nvPr/>
                      </p:nvPicPr>
                      <p:blipFill>
                        <a:blip r:embed="rId19"/>
                        <a:stretch>
                          <a:fillRect/>
                        </a:stretch>
                      </p:blipFill>
                      <p:spPr>
                        <a:xfrm>
                          <a:off x="362493" y="5450905"/>
                          <a:ext cx="349250" cy="254000"/>
                        </a:xfrm>
                        <a:prstGeom prst="rect">
                          <a:avLst/>
                        </a:prstGeom>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2034760306"/>
                </p:ext>
              </p:extLst>
            </p:nvPr>
          </p:nvGraphicFramePr>
          <p:xfrm>
            <a:off x="286523" y="5665033"/>
            <a:ext cx="349250" cy="254000"/>
          </p:xfrm>
          <a:graphic>
            <a:graphicData uri="http://schemas.openxmlformats.org/presentationml/2006/ole">
              <mc:AlternateContent xmlns:mc="http://schemas.openxmlformats.org/markup-compatibility/2006">
                <mc:Choice xmlns:v="urn:schemas-microsoft-com:vml" Requires="v">
                  <p:oleObj spid="_x0000_s35011" name="Equation" r:id="rId37" imgW="139700" imgH="101600" progId="Equation.3">
                    <p:embed/>
                  </p:oleObj>
                </mc:Choice>
                <mc:Fallback>
                  <p:oleObj name="Equation" r:id="rId37" imgW="139700" imgH="101600" progId="Equation.3">
                    <p:embed/>
                    <p:pic>
                      <p:nvPicPr>
                        <p:cNvPr id="0" name=""/>
                        <p:cNvPicPr/>
                        <p:nvPr/>
                      </p:nvPicPr>
                      <p:blipFill>
                        <a:blip r:embed="rId19"/>
                        <a:stretch>
                          <a:fillRect/>
                        </a:stretch>
                      </p:blipFill>
                      <p:spPr>
                        <a:xfrm>
                          <a:off x="286523" y="5665033"/>
                          <a:ext cx="349250" cy="254000"/>
                        </a:xfrm>
                        <a:prstGeom prst="rect">
                          <a:avLst/>
                        </a:prstGeom>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4036369286"/>
                </p:ext>
              </p:extLst>
            </p:nvPr>
          </p:nvGraphicFramePr>
          <p:xfrm>
            <a:off x="1697549" y="5349702"/>
            <a:ext cx="349250" cy="254000"/>
          </p:xfrm>
          <a:graphic>
            <a:graphicData uri="http://schemas.openxmlformats.org/presentationml/2006/ole">
              <mc:AlternateContent xmlns:mc="http://schemas.openxmlformats.org/markup-compatibility/2006">
                <mc:Choice xmlns:v="urn:schemas-microsoft-com:vml" Requires="v">
                  <p:oleObj spid="_x0000_s35012" name="Equation" r:id="rId38" imgW="139700" imgH="101600" progId="Equation.3">
                    <p:embed/>
                  </p:oleObj>
                </mc:Choice>
                <mc:Fallback>
                  <p:oleObj name="Equation" r:id="rId38" imgW="139700" imgH="101600" progId="Equation.3">
                    <p:embed/>
                    <p:pic>
                      <p:nvPicPr>
                        <p:cNvPr id="0" name=""/>
                        <p:cNvPicPr/>
                        <p:nvPr/>
                      </p:nvPicPr>
                      <p:blipFill>
                        <a:blip r:embed="rId19"/>
                        <a:stretch>
                          <a:fillRect/>
                        </a:stretch>
                      </p:blipFill>
                      <p:spPr>
                        <a:xfrm>
                          <a:off x="1697549" y="5349702"/>
                          <a:ext cx="349250" cy="254000"/>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3997161561"/>
                </p:ext>
              </p:extLst>
            </p:nvPr>
          </p:nvGraphicFramePr>
          <p:xfrm>
            <a:off x="2051644" y="5775992"/>
            <a:ext cx="349250" cy="254000"/>
          </p:xfrm>
          <a:graphic>
            <a:graphicData uri="http://schemas.openxmlformats.org/presentationml/2006/ole">
              <mc:AlternateContent xmlns:mc="http://schemas.openxmlformats.org/markup-compatibility/2006">
                <mc:Choice xmlns:v="urn:schemas-microsoft-com:vml" Requires="v">
                  <p:oleObj spid="_x0000_s35013" name="Equation" r:id="rId39" imgW="139700" imgH="101600" progId="Equation.3">
                    <p:embed/>
                  </p:oleObj>
                </mc:Choice>
                <mc:Fallback>
                  <p:oleObj name="Equation" r:id="rId39" imgW="139700" imgH="101600" progId="Equation.3">
                    <p:embed/>
                    <p:pic>
                      <p:nvPicPr>
                        <p:cNvPr id="0" name=""/>
                        <p:cNvPicPr/>
                        <p:nvPr/>
                      </p:nvPicPr>
                      <p:blipFill>
                        <a:blip r:embed="rId19"/>
                        <a:stretch>
                          <a:fillRect/>
                        </a:stretch>
                      </p:blipFill>
                      <p:spPr>
                        <a:xfrm>
                          <a:off x="2051644" y="5775992"/>
                          <a:ext cx="349250" cy="254000"/>
                        </a:xfrm>
                        <a:prstGeom prst="rect">
                          <a:avLst/>
                        </a:prstGeom>
                      </p:spPr>
                    </p:pic>
                  </p:oleObj>
                </mc:Fallback>
              </mc:AlternateContent>
            </a:graphicData>
          </a:graphic>
        </p:graphicFrame>
      </p:grpSp>
    </p:spTree>
    <p:extLst>
      <p:ext uri="{BB962C8B-B14F-4D97-AF65-F5344CB8AC3E}">
        <p14:creationId xmlns:p14="http://schemas.microsoft.com/office/powerpoint/2010/main" val="412743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58" name="Group 30"/>
          <p:cNvGrpSpPr>
            <a:grpSpLocks/>
          </p:cNvGrpSpPr>
          <p:nvPr/>
        </p:nvGrpSpPr>
        <p:grpSpPr bwMode="auto">
          <a:xfrm>
            <a:off x="7657665" y="-1880369"/>
            <a:ext cx="930276" cy="419"/>
            <a:chOff x="4983" y="3712"/>
            <a:chExt cx="586" cy="419"/>
          </a:xfrm>
        </p:grpSpPr>
        <p:sp>
          <p:nvSpPr>
            <p:cNvPr id="35861"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Line 28"/>
            <p:cNvSpPr>
              <a:spLocks noChangeShapeType="1"/>
            </p:cNvSpPr>
            <p:nvPr/>
          </p:nvSpPr>
          <p:spPr bwMode="auto">
            <a:xfrm>
              <a:off x="5499" y="3795"/>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4" name="Line 29"/>
            <p:cNvSpPr>
              <a:spLocks noChangeShapeType="1"/>
            </p:cNvSpPr>
            <p:nvPr/>
          </p:nvSpPr>
          <p:spPr bwMode="auto">
            <a:xfrm>
              <a:off x="5569" y="3839"/>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8"/>
          <p:cNvGrpSpPr/>
          <p:nvPr/>
        </p:nvGrpSpPr>
        <p:grpSpPr>
          <a:xfrm>
            <a:off x="448859" y="3119688"/>
            <a:ext cx="8297084" cy="1066800"/>
            <a:chOff x="472280" y="3468743"/>
            <a:chExt cx="8297084" cy="1066800"/>
          </a:xfrm>
        </p:grpSpPr>
        <p:sp>
          <p:nvSpPr>
            <p:cNvPr id="35860" name="Line 33"/>
            <p:cNvSpPr>
              <a:spLocks noChangeShapeType="1"/>
            </p:cNvSpPr>
            <p:nvPr/>
          </p:nvSpPr>
          <p:spPr bwMode="auto">
            <a:xfrm rot="16200000" flipH="1" flipV="1">
              <a:off x="774699" y="3582305"/>
              <a:ext cx="0" cy="604837"/>
            </a:xfrm>
            <a:prstGeom prst="line">
              <a:avLst/>
            </a:prstGeom>
            <a:noFill/>
            <a:ln w="635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6" name="AutoShape 3"/>
            <p:cNvSpPr>
              <a:spLocks noChangeArrowheads="1"/>
            </p:cNvSpPr>
            <p:nvPr/>
          </p:nvSpPr>
          <p:spPr bwMode="auto">
            <a:xfrm>
              <a:off x="774700" y="3468743"/>
              <a:ext cx="7543800" cy="1066800"/>
            </a:xfrm>
            <a:prstGeom prst="cube">
              <a:avLst>
                <a:gd name="adj" fmla="val 66370"/>
              </a:avLst>
            </a:prstGeom>
            <a:solidFill>
              <a:srgbClr val="FFCC99"/>
            </a:solidFill>
            <a:ln w="9525">
              <a:solidFill>
                <a:schemeClr val="tx1"/>
              </a:solidFill>
              <a:miter lim="800000"/>
              <a:headEnd/>
              <a:tailEnd/>
            </a:ln>
          </p:spPr>
          <p:txBody>
            <a:bodyPr wrap="none" anchor="ctr"/>
            <a:lstStyle/>
            <a:p>
              <a:endParaRPr lang="en-US"/>
            </a:p>
          </p:txBody>
        </p:sp>
        <p:sp>
          <p:nvSpPr>
            <p:cNvPr id="35859" name="Line 31"/>
            <p:cNvSpPr>
              <a:spLocks noChangeShapeType="1"/>
            </p:cNvSpPr>
            <p:nvPr/>
          </p:nvSpPr>
          <p:spPr bwMode="auto">
            <a:xfrm rot="5400000" flipV="1">
              <a:off x="8466946" y="3532824"/>
              <a:ext cx="0" cy="604837"/>
            </a:xfrm>
            <a:prstGeom prst="line">
              <a:avLst/>
            </a:prstGeom>
            <a:noFill/>
            <a:ln w="635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10"/>
          <p:cNvGrpSpPr/>
          <p:nvPr/>
        </p:nvGrpSpPr>
        <p:grpSpPr>
          <a:xfrm>
            <a:off x="3795035" y="1687362"/>
            <a:ext cx="1246188" cy="2093330"/>
            <a:chOff x="3795035" y="2053276"/>
            <a:chExt cx="1246188" cy="2093330"/>
          </a:xfrm>
        </p:grpSpPr>
        <p:grpSp>
          <p:nvGrpSpPr>
            <p:cNvPr id="4" name="Group 3"/>
            <p:cNvGrpSpPr/>
            <p:nvPr/>
          </p:nvGrpSpPr>
          <p:grpSpPr>
            <a:xfrm>
              <a:off x="4144285" y="2212758"/>
              <a:ext cx="511175" cy="1676400"/>
              <a:chOff x="1590675" y="4695825"/>
              <a:chExt cx="511175" cy="1676400"/>
            </a:xfrm>
          </p:grpSpPr>
          <p:sp>
            <p:nvSpPr>
              <p:cNvPr id="35848" name="Line 11"/>
              <p:cNvSpPr>
                <a:spLocks noChangeShapeType="1"/>
              </p:cNvSpPr>
              <p:nvPr/>
            </p:nvSpPr>
            <p:spPr bwMode="auto">
              <a:xfrm>
                <a:off x="1654175" y="4848225"/>
                <a:ext cx="0" cy="1524000"/>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9" name="Oval 13"/>
              <p:cNvSpPr>
                <a:spLocks noChangeArrowheads="1"/>
              </p:cNvSpPr>
              <p:nvPr/>
            </p:nvSpPr>
            <p:spPr bwMode="auto">
              <a:xfrm>
                <a:off x="1590675" y="4695825"/>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5851" name="Line 19"/>
              <p:cNvSpPr>
                <a:spLocks noChangeShapeType="1"/>
              </p:cNvSpPr>
              <p:nvPr/>
            </p:nvSpPr>
            <p:spPr bwMode="auto">
              <a:xfrm flipV="1">
                <a:off x="1644650" y="5838825"/>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20"/>
              <p:cNvSpPr>
                <a:spLocks noChangeShapeType="1"/>
              </p:cNvSpPr>
              <p:nvPr/>
            </p:nvSpPr>
            <p:spPr bwMode="auto">
              <a:xfrm rot="5400000" flipV="1">
                <a:off x="1873250" y="6143625"/>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21"/>
              <p:cNvSpPr>
                <a:spLocks noChangeShapeType="1"/>
              </p:cNvSpPr>
              <p:nvPr/>
            </p:nvSpPr>
            <p:spPr bwMode="auto">
              <a:xfrm flipV="1">
                <a:off x="1644650" y="6067425"/>
                <a:ext cx="3048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890106418"/>
                </p:ext>
              </p:extLst>
            </p:nvPr>
          </p:nvGraphicFramePr>
          <p:xfrm>
            <a:off x="4406223" y="2053276"/>
            <a:ext cx="635000" cy="476250"/>
          </p:xfrm>
          <a:graphic>
            <a:graphicData uri="http://schemas.openxmlformats.org/presentationml/2006/ole">
              <mc:AlternateContent xmlns:mc="http://schemas.openxmlformats.org/markup-compatibility/2006">
                <mc:Choice xmlns:v="urn:schemas-microsoft-com:vml" Requires="v">
                  <p:oleObj spid="_x0000_s35884" name="Equation" r:id="rId4" imgW="254000" imgH="190500" progId="Equation.3">
                    <p:embed/>
                  </p:oleObj>
                </mc:Choice>
                <mc:Fallback>
                  <p:oleObj name="Equation" r:id="rId4" imgW="254000" imgH="190500" progId="Equation.3">
                    <p:embed/>
                    <p:pic>
                      <p:nvPicPr>
                        <p:cNvPr id="0" name=""/>
                        <p:cNvPicPr/>
                        <p:nvPr/>
                      </p:nvPicPr>
                      <p:blipFill>
                        <a:blip r:embed="rId5"/>
                        <a:stretch>
                          <a:fillRect/>
                        </a:stretch>
                      </p:blipFill>
                      <p:spPr>
                        <a:xfrm>
                          <a:off x="4406223" y="2053276"/>
                          <a:ext cx="635000" cy="47625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769232256"/>
                </p:ext>
              </p:extLst>
            </p:nvPr>
          </p:nvGraphicFramePr>
          <p:xfrm>
            <a:off x="3795035" y="2573121"/>
            <a:ext cx="349250" cy="444500"/>
          </p:xfrm>
          <a:graphic>
            <a:graphicData uri="http://schemas.openxmlformats.org/presentationml/2006/ole">
              <mc:AlternateContent xmlns:mc="http://schemas.openxmlformats.org/markup-compatibility/2006">
                <mc:Choice xmlns:v="urn:schemas-microsoft-com:vml" Requires="v">
                  <p:oleObj spid="_x0000_s35885" name="Equation" r:id="rId6" imgW="139700" imgH="177800" progId="Equation.3">
                    <p:embed/>
                  </p:oleObj>
                </mc:Choice>
                <mc:Fallback>
                  <p:oleObj name="Equation" r:id="rId6" imgW="139700" imgH="177800" progId="Equation.3">
                    <p:embed/>
                    <p:pic>
                      <p:nvPicPr>
                        <p:cNvPr id="0" name=""/>
                        <p:cNvPicPr/>
                        <p:nvPr/>
                      </p:nvPicPr>
                      <p:blipFill>
                        <a:blip r:embed="rId7"/>
                        <a:stretch>
                          <a:fillRect/>
                        </a:stretch>
                      </p:blipFill>
                      <p:spPr>
                        <a:xfrm>
                          <a:off x="3795035" y="2573121"/>
                          <a:ext cx="349250" cy="4445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081517150"/>
                </p:ext>
              </p:extLst>
            </p:nvPr>
          </p:nvGraphicFramePr>
          <p:xfrm>
            <a:off x="3909933" y="3300891"/>
            <a:ext cx="285750" cy="444500"/>
          </p:xfrm>
          <a:graphic>
            <a:graphicData uri="http://schemas.openxmlformats.org/presentationml/2006/ole">
              <mc:AlternateContent xmlns:mc="http://schemas.openxmlformats.org/markup-compatibility/2006">
                <mc:Choice xmlns:v="urn:schemas-microsoft-com:vml" Requires="v">
                  <p:oleObj spid="_x0000_s35886" name="Equation" r:id="rId8" imgW="114300" imgH="177800" progId="Equation.3">
                    <p:embed/>
                  </p:oleObj>
                </mc:Choice>
                <mc:Fallback>
                  <p:oleObj name="Equation" r:id="rId8" imgW="114300" imgH="177800" progId="Equation.3">
                    <p:embed/>
                    <p:pic>
                      <p:nvPicPr>
                        <p:cNvPr id="0" name=""/>
                        <p:cNvPicPr/>
                        <p:nvPr/>
                      </p:nvPicPr>
                      <p:blipFill>
                        <a:blip r:embed="rId9"/>
                        <a:stretch>
                          <a:fillRect/>
                        </a:stretch>
                      </p:blipFill>
                      <p:spPr>
                        <a:xfrm>
                          <a:off x="3909933" y="3300891"/>
                          <a:ext cx="285750" cy="44450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599235278"/>
                </p:ext>
              </p:extLst>
            </p:nvPr>
          </p:nvGraphicFramePr>
          <p:xfrm>
            <a:off x="4487863" y="3297293"/>
            <a:ext cx="317500" cy="508000"/>
          </p:xfrm>
          <a:graphic>
            <a:graphicData uri="http://schemas.openxmlformats.org/presentationml/2006/ole">
              <mc:AlternateContent xmlns:mc="http://schemas.openxmlformats.org/markup-compatibility/2006">
                <mc:Choice xmlns:v="urn:schemas-microsoft-com:vml" Requires="v">
                  <p:oleObj spid="_x0000_s35887" name="Equation" r:id="rId10" imgW="127000" imgH="203200" progId="Equation.3">
                    <p:embed/>
                  </p:oleObj>
                </mc:Choice>
                <mc:Fallback>
                  <p:oleObj name="Equation" r:id="rId10" imgW="127000" imgH="203200" progId="Equation.3">
                    <p:embed/>
                    <p:pic>
                      <p:nvPicPr>
                        <p:cNvPr id="0" name=""/>
                        <p:cNvPicPr/>
                        <p:nvPr/>
                      </p:nvPicPr>
                      <p:blipFill>
                        <a:blip r:embed="rId11"/>
                        <a:stretch>
                          <a:fillRect/>
                        </a:stretch>
                      </p:blipFill>
                      <p:spPr>
                        <a:xfrm>
                          <a:off x="4487863" y="3297293"/>
                          <a:ext cx="317500" cy="5080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5258314"/>
                </p:ext>
              </p:extLst>
            </p:nvPr>
          </p:nvGraphicFramePr>
          <p:xfrm>
            <a:off x="4597400" y="3702106"/>
            <a:ext cx="317500" cy="444500"/>
          </p:xfrm>
          <a:graphic>
            <a:graphicData uri="http://schemas.openxmlformats.org/presentationml/2006/ole">
              <mc:AlternateContent xmlns:mc="http://schemas.openxmlformats.org/markup-compatibility/2006">
                <mc:Choice xmlns:v="urn:schemas-microsoft-com:vml" Requires="v">
                  <p:oleObj spid="_x0000_s35888" name="Equation" r:id="rId12" imgW="127000" imgH="177800" progId="Equation.3">
                    <p:embed/>
                  </p:oleObj>
                </mc:Choice>
                <mc:Fallback>
                  <p:oleObj name="Equation" r:id="rId12" imgW="127000" imgH="177800" progId="Equation.3">
                    <p:embed/>
                    <p:pic>
                      <p:nvPicPr>
                        <p:cNvPr id="0" name=""/>
                        <p:cNvPicPr/>
                        <p:nvPr/>
                      </p:nvPicPr>
                      <p:blipFill>
                        <a:blip r:embed="rId13"/>
                        <a:stretch>
                          <a:fillRect/>
                        </a:stretch>
                      </p:blipFill>
                      <p:spPr>
                        <a:xfrm>
                          <a:off x="4597400" y="3702106"/>
                          <a:ext cx="317500" cy="444500"/>
                        </a:xfrm>
                        <a:prstGeom prst="rect">
                          <a:avLst/>
                        </a:prstGeom>
                      </p:spPr>
                    </p:pic>
                  </p:oleObj>
                </mc:Fallback>
              </mc:AlternateContent>
            </a:graphicData>
          </a:graphic>
        </p:graphicFrame>
      </p:grpSp>
      <p:sp>
        <p:nvSpPr>
          <p:cNvPr id="30" name="TextBox 29"/>
          <p:cNvSpPr txBox="1"/>
          <p:nvPr/>
        </p:nvSpPr>
        <p:spPr>
          <a:xfrm>
            <a:off x="501854" y="369964"/>
            <a:ext cx="3408079" cy="523220"/>
          </a:xfrm>
          <a:prstGeom prst="rect">
            <a:avLst/>
          </a:prstGeom>
          <a:noFill/>
        </p:spPr>
        <p:txBody>
          <a:bodyPr wrap="none" rtlCol="0">
            <a:spAutoFit/>
          </a:bodyPr>
          <a:lstStyle/>
          <a:p>
            <a:r>
              <a:rPr lang="en-US" sz="2800" b="1" dirty="0" smtClean="0"/>
              <a:t>Boundary Conditions:</a:t>
            </a:r>
            <a:endParaRPr lang="en-US" sz="2800" b="1" dirty="0"/>
          </a:p>
        </p:txBody>
      </p:sp>
      <p:sp>
        <p:nvSpPr>
          <p:cNvPr id="35" name="TextBox 34"/>
          <p:cNvSpPr txBox="1"/>
          <p:nvPr/>
        </p:nvSpPr>
        <p:spPr>
          <a:xfrm>
            <a:off x="6664239" y="832555"/>
            <a:ext cx="1819253" cy="523220"/>
          </a:xfrm>
          <a:prstGeom prst="rect">
            <a:avLst/>
          </a:prstGeom>
          <a:noFill/>
        </p:spPr>
        <p:txBody>
          <a:bodyPr wrap="none" rtlCol="0">
            <a:spAutoFit/>
          </a:bodyPr>
          <a:lstStyle/>
          <a:p>
            <a:r>
              <a:rPr lang="en-US" sz="2800" dirty="0" smtClean="0"/>
              <a:t>(grounded)</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2921723630"/>
              </p:ext>
            </p:extLst>
          </p:nvPr>
        </p:nvGraphicFramePr>
        <p:xfrm>
          <a:off x="4538663" y="312738"/>
          <a:ext cx="2825750" cy="603250"/>
        </p:xfrm>
        <a:graphic>
          <a:graphicData uri="http://schemas.openxmlformats.org/presentationml/2006/ole">
            <mc:AlternateContent xmlns:mc="http://schemas.openxmlformats.org/markup-compatibility/2006">
              <mc:Choice xmlns:v="urn:schemas-microsoft-com:vml" Requires="v">
                <p:oleObj spid="_x0000_s35889" name="Equation" r:id="rId14" imgW="1130300" imgH="241300" progId="Equation.3">
                  <p:embed/>
                </p:oleObj>
              </mc:Choice>
              <mc:Fallback>
                <p:oleObj name="Equation" r:id="rId14" imgW="1130300" imgH="241300" progId="Equation.3">
                  <p:embed/>
                  <p:pic>
                    <p:nvPicPr>
                      <p:cNvPr id="0" name=""/>
                      <p:cNvPicPr/>
                      <p:nvPr/>
                    </p:nvPicPr>
                    <p:blipFill>
                      <a:blip r:embed="rId15"/>
                      <a:stretch>
                        <a:fillRect/>
                      </a:stretch>
                    </p:blipFill>
                    <p:spPr>
                      <a:xfrm>
                        <a:off x="4538663" y="312738"/>
                        <a:ext cx="2825750" cy="603250"/>
                      </a:xfrm>
                      <a:prstGeom prst="rect">
                        <a:avLst/>
                      </a:prstGeom>
                    </p:spPr>
                  </p:pic>
                </p:oleObj>
              </mc:Fallback>
            </mc:AlternateContent>
          </a:graphicData>
        </a:graphic>
      </p:graphicFrame>
      <p:grpSp>
        <p:nvGrpSpPr>
          <p:cNvPr id="40" name="Group 30"/>
          <p:cNvGrpSpPr>
            <a:grpSpLocks/>
          </p:cNvGrpSpPr>
          <p:nvPr/>
        </p:nvGrpSpPr>
        <p:grpSpPr bwMode="auto">
          <a:xfrm rot="5400000">
            <a:off x="6973575" y="4319045"/>
            <a:ext cx="930275" cy="665162"/>
            <a:chOff x="4983" y="3712"/>
            <a:chExt cx="586" cy="419"/>
          </a:xfrm>
        </p:grpSpPr>
        <p:sp>
          <p:nvSpPr>
            <p:cNvPr id="41"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28"/>
            <p:cNvSpPr>
              <a:spLocks noChangeShapeType="1"/>
            </p:cNvSpPr>
            <p:nvPr/>
          </p:nvSpPr>
          <p:spPr bwMode="auto">
            <a:xfrm>
              <a:off x="5499" y="3804"/>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29"/>
            <p:cNvSpPr>
              <a:spLocks noChangeShapeType="1"/>
            </p:cNvSpPr>
            <p:nvPr/>
          </p:nvSpPr>
          <p:spPr bwMode="auto">
            <a:xfrm>
              <a:off x="5569" y="3857"/>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39" name="Object 38"/>
          <p:cNvGraphicFramePr>
            <a:graphicFrameLocks noChangeAspect="1"/>
          </p:cNvGraphicFramePr>
          <p:nvPr>
            <p:extLst>
              <p:ext uri="{D42A27DB-BD31-4B8C-83A1-F6EECF244321}">
                <p14:modId xmlns:p14="http://schemas.microsoft.com/office/powerpoint/2010/main" val="4193874394"/>
              </p:ext>
            </p:extLst>
          </p:nvPr>
        </p:nvGraphicFramePr>
        <p:xfrm>
          <a:off x="4787900" y="875308"/>
          <a:ext cx="1905000" cy="508000"/>
        </p:xfrm>
        <a:graphic>
          <a:graphicData uri="http://schemas.openxmlformats.org/presentationml/2006/ole">
            <mc:AlternateContent xmlns:mc="http://schemas.openxmlformats.org/markup-compatibility/2006">
              <mc:Choice xmlns:v="urn:schemas-microsoft-com:vml" Requires="v">
                <p:oleObj spid="_x0000_s35890" name="Equation" r:id="rId16" imgW="762000" imgH="203200" progId="Equation.3">
                  <p:embed/>
                </p:oleObj>
              </mc:Choice>
              <mc:Fallback>
                <p:oleObj name="Equation" r:id="rId16" imgW="762000" imgH="203200" progId="Equation.3">
                  <p:embed/>
                  <p:pic>
                    <p:nvPicPr>
                      <p:cNvPr id="0" name=""/>
                      <p:cNvPicPr/>
                      <p:nvPr/>
                    </p:nvPicPr>
                    <p:blipFill>
                      <a:blip r:embed="rId17"/>
                      <a:stretch>
                        <a:fillRect/>
                      </a:stretch>
                    </p:blipFill>
                    <p:spPr>
                      <a:xfrm>
                        <a:off x="4787900" y="875308"/>
                        <a:ext cx="1905000" cy="508000"/>
                      </a:xfrm>
                      <a:prstGeom prst="rect">
                        <a:avLst/>
                      </a:prstGeom>
                    </p:spPr>
                  </p:pic>
                </p:oleObj>
              </mc:Fallback>
            </mc:AlternateContent>
          </a:graphicData>
        </a:graphic>
      </p:graphicFrame>
    </p:spTree>
    <p:extLst>
      <p:ext uri="{BB962C8B-B14F-4D97-AF65-F5344CB8AC3E}">
        <p14:creationId xmlns:p14="http://schemas.microsoft.com/office/powerpoint/2010/main" val="1659561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idx="4294967295"/>
          </p:nvPr>
        </p:nvSpPr>
        <p:spPr>
          <a:xfrm>
            <a:off x="259220" y="1539199"/>
            <a:ext cx="8496300" cy="1143000"/>
          </a:xfrm>
        </p:spPr>
        <p:txBody>
          <a:bodyPr/>
          <a:lstStyle/>
          <a:p>
            <a:pPr algn="l"/>
            <a:r>
              <a:rPr lang="en-US" sz="3200" dirty="0">
                <a:latin typeface="Arial" charset="0"/>
                <a:ea typeface="ヒラギノ角ゴ Pro W3" charset="0"/>
                <a:cs typeface="ヒラギノ角ゴ Pro W3" charset="0"/>
              </a:rPr>
              <a:t/>
            </a:r>
            <a:br>
              <a:rPr lang="en-US" sz="3200" dirty="0">
                <a:latin typeface="Arial" charset="0"/>
                <a:ea typeface="ヒラギノ角ゴ Pro W3" charset="0"/>
                <a:cs typeface="ヒラギノ角ゴ Pro W3" charset="0"/>
              </a:rPr>
            </a:br>
            <a:r>
              <a:rPr lang="en-US" sz="3200" dirty="0">
                <a:latin typeface="Arial" charset="0"/>
                <a:ea typeface="ヒラギノ角ゴ Pro W3" charset="0"/>
                <a:cs typeface="ヒラギノ角ゴ Pro W3" charset="0"/>
              </a:rPr>
              <a:t/>
            </a:r>
            <a:br>
              <a:rPr lang="en-US" sz="3200" dirty="0">
                <a:latin typeface="Arial" charset="0"/>
                <a:ea typeface="ヒラギノ角ゴ Pro W3" charset="0"/>
                <a:cs typeface="ヒラギノ角ゴ Pro W3" charset="0"/>
              </a:rPr>
            </a:br>
            <a:r>
              <a:rPr lang="en-US" sz="3200" dirty="0">
                <a:latin typeface="Arial" charset="0"/>
                <a:ea typeface="ヒラギノ角ゴ Pro W3" charset="0"/>
                <a:cs typeface="ヒラギノ角ゴ Pro W3" charset="0"/>
              </a:rPr>
              <a:t>Calculate </a:t>
            </a:r>
            <a:r>
              <a:rPr lang="en-US" sz="3200" dirty="0" smtClean="0">
                <a:latin typeface="Arial" charset="0"/>
                <a:ea typeface="ヒラギノ角ゴ Pro W3" charset="0"/>
                <a:cs typeface="ヒラギノ角ゴ Pro W3" charset="0"/>
              </a:rPr>
              <a:t>voltage V(r) (everywhere in space!) for 2 equal/opposite </a:t>
            </a:r>
            <a:r>
              <a:rPr lang="en-US" sz="3200" dirty="0">
                <a:latin typeface="Arial" charset="0"/>
                <a:ea typeface="ヒラギノ角ゴ Pro W3" charset="0"/>
                <a:cs typeface="ヒラギノ角ゴ Pro W3" charset="0"/>
              </a:rPr>
              <a:t>point charges a distance </a:t>
            </a:r>
            <a:r>
              <a:rPr lang="ja-JP" altLang="en-US" sz="3200" dirty="0">
                <a:latin typeface="Arial" charset="0"/>
                <a:ea typeface="ヒラギノ角ゴ Pro W3" charset="0"/>
                <a:cs typeface="ヒラギノ角ゴ Pro W3" charset="0"/>
              </a:rPr>
              <a:t>“</a:t>
            </a:r>
            <a:r>
              <a:rPr lang="en-US" sz="3200" dirty="0">
                <a:latin typeface="Arial" charset="0"/>
                <a:ea typeface="ヒラギノ角ゴ Pro W3" charset="0"/>
                <a:cs typeface="ヒラギノ角ゴ Pro W3" charset="0"/>
              </a:rPr>
              <a:t>d</a:t>
            </a:r>
            <a:r>
              <a:rPr lang="ja-JP" altLang="en-US" sz="3200" dirty="0">
                <a:latin typeface="Arial" charset="0"/>
                <a:ea typeface="ヒラギノ角ゴ Pro W3" charset="0"/>
                <a:cs typeface="ヒラギノ角ゴ Pro W3" charset="0"/>
              </a:rPr>
              <a:t>”</a:t>
            </a:r>
            <a:r>
              <a:rPr lang="en-US" sz="3200" dirty="0">
                <a:latin typeface="Arial" charset="0"/>
                <a:ea typeface="ヒラギノ角ゴ Pro W3" charset="0"/>
                <a:cs typeface="ヒラギノ角ゴ Pro W3" charset="0"/>
              </a:rPr>
              <a:t> above and below the origin.  </a:t>
            </a:r>
            <a:r>
              <a:rPr lang="en-US" sz="3200" dirty="0" smtClean="0">
                <a:latin typeface="Arial" charset="0"/>
                <a:ea typeface="ヒラギノ角ゴ Pro W3" charset="0"/>
                <a:cs typeface="ヒラギノ角ゴ Pro W3" charset="0"/>
              </a:rPr>
              <a:t/>
            </a:r>
            <a:br>
              <a:rPr lang="en-US" sz="3200" dirty="0" smtClean="0">
                <a:latin typeface="Arial" charset="0"/>
                <a:ea typeface="ヒラギノ角ゴ Pro W3" charset="0"/>
                <a:cs typeface="ヒラギノ角ゴ Pro W3" charset="0"/>
              </a:rPr>
            </a:br>
            <a:r>
              <a:rPr lang="en-US" sz="3200" dirty="0" smtClean="0">
                <a:solidFill>
                  <a:srgbClr val="000090"/>
                </a:solidFill>
                <a:latin typeface="Arial" charset="0"/>
                <a:ea typeface="ヒラギノ角ゴ Pro W3" charset="0"/>
                <a:cs typeface="ヒラギノ角ゴ Pro W3" charset="0"/>
              </a:rPr>
              <a:t>Where </a:t>
            </a:r>
            <a:r>
              <a:rPr lang="en-US" sz="3200" dirty="0">
                <a:solidFill>
                  <a:srgbClr val="000090"/>
                </a:solidFill>
                <a:latin typeface="Arial" charset="0"/>
                <a:ea typeface="ヒラギノ角ゴ Pro W3" charset="0"/>
                <a:cs typeface="ヒラギノ角ゴ Pro W3" charset="0"/>
              </a:rPr>
              <a:t>is V(r)=0</a:t>
            </a:r>
            <a:r>
              <a:rPr lang="en-US" sz="3200" dirty="0" smtClean="0">
                <a:solidFill>
                  <a:srgbClr val="000090"/>
                </a:solidFill>
                <a:latin typeface="Arial" charset="0"/>
                <a:ea typeface="ヒラギノ角ゴ Pro W3" charset="0"/>
                <a:cs typeface="ヒラギノ角ゴ Pro W3" charset="0"/>
              </a:rPr>
              <a:t>?</a:t>
            </a:r>
            <a:br>
              <a:rPr lang="en-US" sz="3200" dirty="0" smtClean="0">
                <a:solidFill>
                  <a:srgbClr val="000090"/>
                </a:solidFill>
                <a:latin typeface="Arial" charset="0"/>
                <a:ea typeface="ヒラギノ角ゴ Pro W3" charset="0"/>
                <a:cs typeface="ヒラギノ角ゴ Pro W3" charset="0"/>
              </a:rPr>
            </a:br>
            <a:r>
              <a:rPr lang="en-US" sz="3200" dirty="0">
                <a:latin typeface="Arial" charset="0"/>
                <a:ea typeface="ヒラギノ角ゴ Pro W3" charset="0"/>
                <a:cs typeface="ヒラギノ角ゴ Pro W3" charset="0"/>
              </a:rPr>
              <a:t/>
            </a:r>
            <a:br>
              <a:rPr lang="en-US" sz="3200" dirty="0">
                <a:latin typeface="Arial" charset="0"/>
                <a:ea typeface="ヒラギノ角ゴ Pro W3" charset="0"/>
                <a:cs typeface="ヒラギノ角ゴ Pro W3" charset="0"/>
              </a:rPr>
            </a:br>
            <a:r>
              <a:rPr lang="en-US" sz="3200" dirty="0" smtClean="0">
                <a:latin typeface="Arial" charset="0"/>
                <a:ea typeface="ヒラギノ角ゴ Pro W3" charset="0"/>
                <a:cs typeface="ヒラギノ角ゴ Pro W3" charset="0"/>
              </a:rPr>
              <a:t/>
            </a:r>
            <a:br>
              <a:rPr lang="en-US" sz="3200" dirty="0" smtClean="0">
                <a:latin typeface="Arial" charset="0"/>
                <a:ea typeface="ヒラギノ角ゴ Pro W3" charset="0"/>
                <a:cs typeface="ヒラギノ角ゴ Pro W3" charset="0"/>
              </a:rPr>
            </a:br>
            <a:endParaRPr lang="en-US" sz="3200" dirty="0">
              <a:latin typeface="Arial" charset="0"/>
              <a:ea typeface="ヒラギノ角ゴ Pro W3" charset="0"/>
              <a:cs typeface="ヒラギノ角ゴ Pro W3" charset="0"/>
            </a:endParaRPr>
          </a:p>
        </p:txBody>
      </p:sp>
      <p:sp>
        <p:nvSpPr>
          <p:cNvPr id="2" name="Rectangle 1"/>
          <p:cNvSpPr/>
          <p:nvPr/>
        </p:nvSpPr>
        <p:spPr>
          <a:xfrm>
            <a:off x="336987" y="4795191"/>
            <a:ext cx="8476507" cy="1569660"/>
          </a:xfrm>
          <a:prstGeom prst="rect">
            <a:avLst/>
          </a:prstGeom>
        </p:spPr>
        <p:txBody>
          <a:bodyPr wrap="square">
            <a:spAutoFit/>
          </a:bodyPr>
          <a:lstStyle/>
          <a:p>
            <a:r>
              <a:rPr lang="en-US" sz="3200" dirty="0"/>
              <a:t>(If you’re done early, figure out Ex, </a:t>
            </a:r>
            <a:r>
              <a:rPr lang="en-US" sz="3200" dirty="0" err="1"/>
              <a:t>Ey</a:t>
            </a:r>
            <a:r>
              <a:rPr lang="en-US" sz="3200" dirty="0"/>
              <a:t>, and </a:t>
            </a:r>
            <a:r>
              <a:rPr lang="en-US" sz="3200" dirty="0" err="1"/>
              <a:t>Ez</a:t>
            </a:r>
            <a:r>
              <a:rPr lang="en-US" sz="3200" dirty="0"/>
              <a:t> from this voltage, and evaluate (simplify</a:t>
            </a:r>
            <a:r>
              <a:rPr lang="en-US" sz="3200" dirty="0" smtClean="0"/>
              <a:t>) </a:t>
            </a:r>
            <a:r>
              <a:rPr lang="en-US" sz="3200" dirty="0"/>
              <a:t>AT the plane z=0)</a:t>
            </a:r>
          </a:p>
        </p:txBody>
      </p:sp>
    </p:spTree>
    <p:extLst>
      <p:ext uri="{BB962C8B-B14F-4D97-AF65-F5344CB8AC3E}">
        <p14:creationId xmlns:p14="http://schemas.microsoft.com/office/powerpoint/2010/main" val="2305513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4127338" y="3548599"/>
            <a:ext cx="152400" cy="1676400"/>
            <a:chOff x="4144285" y="3835242"/>
            <a:chExt cx="152400" cy="1676400"/>
          </a:xfrm>
        </p:grpSpPr>
        <p:sp>
          <p:nvSpPr>
            <p:cNvPr id="46" name="Line 11"/>
            <p:cNvSpPr>
              <a:spLocks noChangeShapeType="1"/>
            </p:cNvSpPr>
            <p:nvPr/>
          </p:nvSpPr>
          <p:spPr bwMode="auto">
            <a:xfrm>
              <a:off x="4211926" y="3835242"/>
              <a:ext cx="0" cy="1524000"/>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 name="Oval 13"/>
            <p:cNvSpPr>
              <a:spLocks noChangeArrowheads="1"/>
            </p:cNvSpPr>
            <p:nvPr/>
          </p:nvSpPr>
          <p:spPr bwMode="auto">
            <a:xfrm>
              <a:off x="4144285" y="5359242"/>
              <a:ext cx="152400" cy="152400"/>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35858" name="Group 30"/>
          <p:cNvGrpSpPr>
            <a:grpSpLocks/>
          </p:cNvGrpSpPr>
          <p:nvPr/>
        </p:nvGrpSpPr>
        <p:grpSpPr bwMode="auto">
          <a:xfrm>
            <a:off x="7657665" y="-1880369"/>
            <a:ext cx="930276" cy="419"/>
            <a:chOff x="4983" y="3712"/>
            <a:chExt cx="586" cy="419"/>
          </a:xfrm>
        </p:grpSpPr>
        <p:sp>
          <p:nvSpPr>
            <p:cNvPr id="35861"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Line 28"/>
            <p:cNvSpPr>
              <a:spLocks noChangeShapeType="1"/>
            </p:cNvSpPr>
            <p:nvPr/>
          </p:nvSpPr>
          <p:spPr bwMode="auto">
            <a:xfrm>
              <a:off x="5499" y="3795"/>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4" name="Line 29"/>
            <p:cNvSpPr>
              <a:spLocks noChangeShapeType="1"/>
            </p:cNvSpPr>
            <p:nvPr/>
          </p:nvSpPr>
          <p:spPr bwMode="auto">
            <a:xfrm>
              <a:off x="5569" y="3839"/>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8"/>
          <p:cNvGrpSpPr/>
          <p:nvPr/>
        </p:nvGrpSpPr>
        <p:grpSpPr>
          <a:xfrm>
            <a:off x="448859" y="3119688"/>
            <a:ext cx="8297084" cy="1066800"/>
            <a:chOff x="472280" y="3468743"/>
            <a:chExt cx="8297084" cy="1066800"/>
          </a:xfrm>
        </p:grpSpPr>
        <p:sp>
          <p:nvSpPr>
            <p:cNvPr id="35860" name="Line 33"/>
            <p:cNvSpPr>
              <a:spLocks noChangeShapeType="1"/>
            </p:cNvSpPr>
            <p:nvPr/>
          </p:nvSpPr>
          <p:spPr bwMode="auto">
            <a:xfrm rot="16200000" flipH="1" flipV="1">
              <a:off x="774699" y="3582305"/>
              <a:ext cx="0" cy="604837"/>
            </a:xfrm>
            <a:prstGeom prst="line">
              <a:avLst/>
            </a:prstGeom>
            <a:noFill/>
            <a:ln w="635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6" name="AutoShape 3"/>
            <p:cNvSpPr>
              <a:spLocks noChangeArrowheads="1"/>
            </p:cNvSpPr>
            <p:nvPr/>
          </p:nvSpPr>
          <p:spPr bwMode="auto">
            <a:xfrm>
              <a:off x="774700" y="3468743"/>
              <a:ext cx="7543800" cy="1066800"/>
            </a:xfrm>
            <a:prstGeom prst="cube">
              <a:avLst>
                <a:gd name="adj" fmla="val 66370"/>
              </a:avLst>
            </a:prstGeom>
            <a:solidFill>
              <a:srgbClr val="FFCC99"/>
            </a:solidFill>
            <a:ln w="9525">
              <a:solidFill>
                <a:schemeClr val="tx1"/>
              </a:solidFill>
              <a:miter lim="800000"/>
              <a:headEnd/>
              <a:tailEnd/>
            </a:ln>
          </p:spPr>
          <p:txBody>
            <a:bodyPr wrap="none" anchor="ctr"/>
            <a:lstStyle/>
            <a:p>
              <a:endParaRPr lang="en-US"/>
            </a:p>
          </p:txBody>
        </p:sp>
        <p:sp>
          <p:nvSpPr>
            <p:cNvPr id="35859" name="Line 31"/>
            <p:cNvSpPr>
              <a:spLocks noChangeShapeType="1"/>
            </p:cNvSpPr>
            <p:nvPr/>
          </p:nvSpPr>
          <p:spPr bwMode="auto">
            <a:xfrm rot="5400000" flipV="1">
              <a:off x="8466946" y="3532824"/>
              <a:ext cx="0" cy="604837"/>
            </a:xfrm>
            <a:prstGeom prst="line">
              <a:avLst/>
            </a:prstGeom>
            <a:noFill/>
            <a:ln w="635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10"/>
          <p:cNvGrpSpPr/>
          <p:nvPr/>
        </p:nvGrpSpPr>
        <p:grpSpPr>
          <a:xfrm>
            <a:off x="3795035" y="1687362"/>
            <a:ext cx="1246188" cy="2093330"/>
            <a:chOff x="3795035" y="2053276"/>
            <a:chExt cx="1246188" cy="2093330"/>
          </a:xfrm>
        </p:grpSpPr>
        <p:grpSp>
          <p:nvGrpSpPr>
            <p:cNvPr id="4" name="Group 3"/>
            <p:cNvGrpSpPr/>
            <p:nvPr/>
          </p:nvGrpSpPr>
          <p:grpSpPr>
            <a:xfrm>
              <a:off x="4144285" y="2212758"/>
              <a:ext cx="511175" cy="1676400"/>
              <a:chOff x="1590675" y="4695825"/>
              <a:chExt cx="511175" cy="1676400"/>
            </a:xfrm>
          </p:grpSpPr>
          <p:sp>
            <p:nvSpPr>
              <p:cNvPr id="35848" name="Line 11"/>
              <p:cNvSpPr>
                <a:spLocks noChangeShapeType="1"/>
              </p:cNvSpPr>
              <p:nvPr/>
            </p:nvSpPr>
            <p:spPr bwMode="auto">
              <a:xfrm>
                <a:off x="1654175" y="4848225"/>
                <a:ext cx="0" cy="1524000"/>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9" name="Oval 13"/>
              <p:cNvSpPr>
                <a:spLocks noChangeArrowheads="1"/>
              </p:cNvSpPr>
              <p:nvPr/>
            </p:nvSpPr>
            <p:spPr bwMode="auto">
              <a:xfrm>
                <a:off x="1590675" y="4695825"/>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5851" name="Line 19"/>
              <p:cNvSpPr>
                <a:spLocks noChangeShapeType="1"/>
              </p:cNvSpPr>
              <p:nvPr/>
            </p:nvSpPr>
            <p:spPr bwMode="auto">
              <a:xfrm flipV="1">
                <a:off x="1644650" y="5838825"/>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20"/>
              <p:cNvSpPr>
                <a:spLocks noChangeShapeType="1"/>
              </p:cNvSpPr>
              <p:nvPr/>
            </p:nvSpPr>
            <p:spPr bwMode="auto">
              <a:xfrm rot="5400000" flipV="1">
                <a:off x="1873250" y="6143625"/>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21"/>
              <p:cNvSpPr>
                <a:spLocks noChangeShapeType="1"/>
              </p:cNvSpPr>
              <p:nvPr/>
            </p:nvSpPr>
            <p:spPr bwMode="auto">
              <a:xfrm flipV="1">
                <a:off x="1644650" y="6067425"/>
                <a:ext cx="3048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447113921"/>
                </p:ext>
              </p:extLst>
            </p:nvPr>
          </p:nvGraphicFramePr>
          <p:xfrm>
            <a:off x="4406223" y="2053276"/>
            <a:ext cx="635000" cy="476250"/>
          </p:xfrm>
          <a:graphic>
            <a:graphicData uri="http://schemas.openxmlformats.org/presentationml/2006/ole">
              <mc:AlternateContent xmlns:mc="http://schemas.openxmlformats.org/markup-compatibility/2006">
                <mc:Choice xmlns:v="urn:schemas-microsoft-com:vml" Requires="v">
                  <p:oleObj spid="_x0000_s36920" name="Equation" r:id="rId4" imgW="254000" imgH="190500" progId="Equation.3">
                    <p:embed/>
                  </p:oleObj>
                </mc:Choice>
                <mc:Fallback>
                  <p:oleObj name="Equation" r:id="rId4" imgW="254000" imgH="190500" progId="Equation.3">
                    <p:embed/>
                    <p:pic>
                      <p:nvPicPr>
                        <p:cNvPr id="0" name=""/>
                        <p:cNvPicPr/>
                        <p:nvPr/>
                      </p:nvPicPr>
                      <p:blipFill>
                        <a:blip r:embed="rId5"/>
                        <a:stretch>
                          <a:fillRect/>
                        </a:stretch>
                      </p:blipFill>
                      <p:spPr>
                        <a:xfrm>
                          <a:off x="4406223" y="2053276"/>
                          <a:ext cx="635000" cy="47625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527143280"/>
                </p:ext>
              </p:extLst>
            </p:nvPr>
          </p:nvGraphicFramePr>
          <p:xfrm>
            <a:off x="3795035" y="2573121"/>
            <a:ext cx="349250" cy="444500"/>
          </p:xfrm>
          <a:graphic>
            <a:graphicData uri="http://schemas.openxmlformats.org/presentationml/2006/ole">
              <mc:AlternateContent xmlns:mc="http://schemas.openxmlformats.org/markup-compatibility/2006">
                <mc:Choice xmlns:v="urn:schemas-microsoft-com:vml" Requires="v">
                  <p:oleObj spid="_x0000_s36921" name="Equation" r:id="rId6" imgW="139700" imgH="177800" progId="Equation.3">
                    <p:embed/>
                  </p:oleObj>
                </mc:Choice>
                <mc:Fallback>
                  <p:oleObj name="Equation" r:id="rId6" imgW="139700" imgH="177800" progId="Equation.3">
                    <p:embed/>
                    <p:pic>
                      <p:nvPicPr>
                        <p:cNvPr id="0" name=""/>
                        <p:cNvPicPr/>
                        <p:nvPr/>
                      </p:nvPicPr>
                      <p:blipFill>
                        <a:blip r:embed="rId7"/>
                        <a:stretch>
                          <a:fillRect/>
                        </a:stretch>
                      </p:blipFill>
                      <p:spPr>
                        <a:xfrm>
                          <a:off x="3795035" y="2573121"/>
                          <a:ext cx="349250" cy="4445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711141656"/>
                </p:ext>
              </p:extLst>
            </p:nvPr>
          </p:nvGraphicFramePr>
          <p:xfrm>
            <a:off x="3909933" y="3300891"/>
            <a:ext cx="285750" cy="444500"/>
          </p:xfrm>
          <a:graphic>
            <a:graphicData uri="http://schemas.openxmlformats.org/presentationml/2006/ole">
              <mc:AlternateContent xmlns:mc="http://schemas.openxmlformats.org/markup-compatibility/2006">
                <mc:Choice xmlns:v="urn:schemas-microsoft-com:vml" Requires="v">
                  <p:oleObj spid="_x0000_s36922" name="Equation" r:id="rId8" imgW="114300" imgH="177800" progId="Equation.3">
                    <p:embed/>
                  </p:oleObj>
                </mc:Choice>
                <mc:Fallback>
                  <p:oleObj name="Equation" r:id="rId8" imgW="114300" imgH="177800" progId="Equation.3">
                    <p:embed/>
                    <p:pic>
                      <p:nvPicPr>
                        <p:cNvPr id="0" name=""/>
                        <p:cNvPicPr/>
                        <p:nvPr/>
                      </p:nvPicPr>
                      <p:blipFill>
                        <a:blip r:embed="rId9"/>
                        <a:stretch>
                          <a:fillRect/>
                        </a:stretch>
                      </p:blipFill>
                      <p:spPr>
                        <a:xfrm>
                          <a:off x="3909933" y="3300891"/>
                          <a:ext cx="285750" cy="44450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674712984"/>
                </p:ext>
              </p:extLst>
            </p:nvPr>
          </p:nvGraphicFramePr>
          <p:xfrm>
            <a:off x="4487863" y="3297293"/>
            <a:ext cx="317500" cy="508000"/>
          </p:xfrm>
          <a:graphic>
            <a:graphicData uri="http://schemas.openxmlformats.org/presentationml/2006/ole">
              <mc:AlternateContent xmlns:mc="http://schemas.openxmlformats.org/markup-compatibility/2006">
                <mc:Choice xmlns:v="urn:schemas-microsoft-com:vml" Requires="v">
                  <p:oleObj spid="_x0000_s36923" name="Equation" r:id="rId10" imgW="127000" imgH="203200" progId="Equation.3">
                    <p:embed/>
                  </p:oleObj>
                </mc:Choice>
                <mc:Fallback>
                  <p:oleObj name="Equation" r:id="rId10" imgW="127000" imgH="203200" progId="Equation.3">
                    <p:embed/>
                    <p:pic>
                      <p:nvPicPr>
                        <p:cNvPr id="0" name=""/>
                        <p:cNvPicPr/>
                        <p:nvPr/>
                      </p:nvPicPr>
                      <p:blipFill>
                        <a:blip r:embed="rId11"/>
                        <a:stretch>
                          <a:fillRect/>
                        </a:stretch>
                      </p:blipFill>
                      <p:spPr>
                        <a:xfrm>
                          <a:off x="4487863" y="3297293"/>
                          <a:ext cx="317500" cy="5080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584586258"/>
                </p:ext>
              </p:extLst>
            </p:nvPr>
          </p:nvGraphicFramePr>
          <p:xfrm>
            <a:off x="4597400" y="3702106"/>
            <a:ext cx="317500" cy="444500"/>
          </p:xfrm>
          <a:graphic>
            <a:graphicData uri="http://schemas.openxmlformats.org/presentationml/2006/ole">
              <mc:AlternateContent xmlns:mc="http://schemas.openxmlformats.org/markup-compatibility/2006">
                <mc:Choice xmlns:v="urn:schemas-microsoft-com:vml" Requires="v">
                  <p:oleObj spid="_x0000_s36924" name="Equation" r:id="rId12" imgW="127000" imgH="177800" progId="Equation.3">
                    <p:embed/>
                  </p:oleObj>
                </mc:Choice>
                <mc:Fallback>
                  <p:oleObj name="Equation" r:id="rId12" imgW="127000" imgH="177800" progId="Equation.3">
                    <p:embed/>
                    <p:pic>
                      <p:nvPicPr>
                        <p:cNvPr id="0" name=""/>
                        <p:cNvPicPr/>
                        <p:nvPr/>
                      </p:nvPicPr>
                      <p:blipFill>
                        <a:blip r:embed="rId13"/>
                        <a:stretch>
                          <a:fillRect/>
                        </a:stretch>
                      </p:blipFill>
                      <p:spPr>
                        <a:xfrm>
                          <a:off x="4597400" y="3702106"/>
                          <a:ext cx="317500" cy="444500"/>
                        </a:xfrm>
                        <a:prstGeom prst="rect">
                          <a:avLst/>
                        </a:prstGeom>
                      </p:spPr>
                    </p:pic>
                  </p:oleObj>
                </mc:Fallback>
              </mc:AlternateContent>
            </a:graphicData>
          </a:graphic>
        </p:graphicFrame>
      </p:grpSp>
      <p:sp>
        <p:nvSpPr>
          <p:cNvPr id="30" name="TextBox 29"/>
          <p:cNvSpPr txBox="1"/>
          <p:nvPr/>
        </p:nvSpPr>
        <p:spPr>
          <a:xfrm>
            <a:off x="501854" y="369964"/>
            <a:ext cx="3408079" cy="523220"/>
          </a:xfrm>
          <a:prstGeom prst="rect">
            <a:avLst/>
          </a:prstGeom>
          <a:noFill/>
        </p:spPr>
        <p:txBody>
          <a:bodyPr wrap="none" rtlCol="0">
            <a:spAutoFit/>
          </a:bodyPr>
          <a:lstStyle/>
          <a:p>
            <a:r>
              <a:rPr lang="en-US" sz="2800" b="1" dirty="0" smtClean="0"/>
              <a:t>Boundary Conditions:</a:t>
            </a:r>
            <a:endParaRPr lang="en-US" sz="2800" b="1" dirty="0"/>
          </a:p>
        </p:txBody>
      </p:sp>
      <p:grpSp>
        <p:nvGrpSpPr>
          <p:cNvPr id="28" name="Group 27"/>
          <p:cNvGrpSpPr/>
          <p:nvPr/>
        </p:nvGrpSpPr>
        <p:grpSpPr>
          <a:xfrm>
            <a:off x="3750479" y="4387333"/>
            <a:ext cx="1196171" cy="1110180"/>
            <a:chOff x="5057672" y="4303608"/>
            <a:chExt cx="1196171" cy="1110180"/>
          </a:xfrm>
        </p:grpSpPr>
        <p:graphicFrame>
          <p:nvGraphicFramePr>
            <p:cNvPr id="37" name="Object 36"/>
            <p:cNvGraphicFramePr>
              <a:graphicFrameLocks noChangeAspect="1"/>
            </p:cNvGraphicFramePr>
            <p:nvPr>
              <p:extLst>
                <p:ext uri="{D42A27DB-BD31-4B8C-83A1-F6EECF244321}">
                  <p14:modId xmlns:p14="http://schemas.microsoft.com/office/powerpoint/2010/main" val="1196871642"/>
                </p:ext>
              </p:extLst>
            </p:nvPr>
          </p:nvGraphicFramePr>
          <p:xfrm>
            <a:off x="5057672" y="4303608"/>
            <a:ext cx="444500" cy="444500"/>
          </p:xfrm>
          <a:graphic>
            <a:graphicData uri="http://schemas.openxmlformats.org/presentationml/2006/ole">
              <mc:AlternateContent xmlns:mc="http://schemas.openxmlformats.org/markup-compatibility/2006">
                <mc:Choice xmlns:v="urn:schemas-microsoft-com:vml" Requires="v">
                  <p:oleObj spid="_x0000_s36925" name="Equation" r:id="rId14" imgW="177800" imgH="177800" progId="Equation.3">
                    <p:embed/>
                  </p:oleObj>
                </mc:Choice>
                <mc:Fallback>
                  <p:oleObj name="Equation" r:id="rId14" imgW="177800" imgH="177800" progId="Equation.3">
                    <p:embed/>
                    <p:pic>
                      <p:nvPicPr>
                        <p:cNvPr id="0" name=""/>
                        <p:cNvPicPr/>
                        <p:nvPr/>
                      </p:nvPicPr>
                      <p:blipFill>
                        <a:blip r:embed="rId15"/>
                        <a:stretch>
                          <a:fillRect/>
                        </a:stretch>
                      </p:blipFill>
                      <p:spPr>
                        <a:xfrm>
                          <a:off x="5057672" y="4303608"/>
                          <a:ext cx="444500" cy="44450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36772626"/>
                </p:ext>
              </p:extLst>
            </p:nvPr>
          </p:nvGraphicFramePr>
          <p:xfrm>
            <a:off x="5650593" y="4937538"/>
            <a:ext cx="603250" cy="476250"/>
          </p:xfrm>
          <a:graphic>
            <a:graphicData uri="http://schemas.openxmlformats.org/presentationml/2006/ole">
              <mc:AlternateContent xmlns:mc="http://schemas.openxmlformats.org/markup-compatibility/2006">
                <mc:Choice xmlns:v="urn:schemas-microsoft-com:vml" Requires="v">
                  <p:oleObj spid="_x0000_s36926" name="Equation" r:id="rId16" imgW="241300" imgH="190500" progId="Equation.3">
                    <p:embed/>
                  </p:oleObj>
                </mc:Choice>
                <mc:Fallback>
                  <p:oleObj name="Equation" r:id="rId16" imgW="241300" imgH="190500" progId="Equation.3">
                    <p:embed/>
                    <p:pic>
                      <p:nvPicPr>
                        <p:cNvPr id="0" name=""/>
                        <p:cNvPicPr/>
                        <p:nvPr/>
                      </p:nvPicPr>
                      <p:blipFill>
                        <a:blip r:embed="rId17"/>
                        <a:stretch>
                          <a:fillRect/>
                        </a:stretch>
                      </p:blipFill>
                      <p:spPr>
                        <a:xfrm>
                          <a:off x="5650593" y="4937538"/>
                          <a:ext cx="603250" cy="476250"/>
                        </a:xfrm>
                        <a:prstGeom prst="rect">
                          <a:avLst/>
                        </a:prstGeom>
                      </p:spPr>
                    </p:pic>
                  </p:oleObj>
                </mc:Fallback>
              </mc:AlternateContent>
            </a:graphicData>
          </a:graphic>
        </p:graphicFrame>
      </p:grpSp>
      <p:grpSp>
        <p:nvGrpSpPr>
          <p:cNvPr id="40" name="Group 30"/>
          <p:cNvGrpSpPr>
            <a:grpSpLocks/>
          </p:cNvGrpSpPr>
          <p:nvPr/>
        </p:nvGrpSpPr>
        <p:grpSpPr bwMode="auto">
          <a:xfrm rot="5400000">
            <a:off x="6973575" y="4319045"/>
            <a:ext cx="930275" cy="665162"/>
            <a:chOff x="4983" y="3712"/>
            <a:chExt cx="586" cy="419"/>
          </a:xfrm>
        </p:grpSpPr>
        <p:sp>
          <p:nvSpPr>
            <p:cNvPr id="41"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28"/>
            <p:cNvSpPr>
              <a:spLocks noChangeShapeType="1"/>
            </p:cNvSpPr>
            <p:nvPr/>
          </p:nvSpPr>
          <p:spPr bwMode="auto">
            <a:xfrm>
              <a:off x="5499" y="3804"/>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29"/>
            <p:cNvSpPr>
              <a:spLocks noChangeShapeType="1"/>
            </p:cNvSpPr>
            <p:nvPr/>
          </p:nvSpPr>
          <p:spPr bwMode="auto">
            <a:xfrm>
              <a:off x="5569" y="3857"/>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9" name="TextBox 38"/>
          <p:cNvSpPr txBox="1"/>
          <p:nvPr/>
        </p:nvSpPr>
        <p:spPr>
          <a:xfrm>
            <a:off x="6664239" y="832555"/>
            <a:ext cx="1819253" cy="523220"/>
          </a:xfrm>
          <a:prstGeom prst="rect">
            <a:avLst/>
          </a:prstGeom>
          <a:noFill/>
        </p:spPr>
        <p:txBody>
          <a:bodyPr wrap="none" rtlCol="0">
            <a:spAutoFit/>
          </a:bodyPr>
          <a:lstStyle/>
          <a:p>
            <a:r>
              <a:rPr lang="en-US" sz="2800" dirty="0" smtClean="0"/>
              <a:t>(grounded)</a:t>
            </a:r>
            <a:endParaRPr lang="en-US" sz="2800" dirty="0"/>
          </a:p>
        </p:txBody>
      </p:sp>
      <p:graphicFrame>
        <p:nvGraphicFramePr>
          <p:cNvPr id="47" name="Object 46"/>
          <p:cNvGraphicFramePr>
            <a:graphicFrameLocks noChangeAspect="1"/>
          </p:cNvGraphicFramePr>
          <p:nvPr>
            <p:extLst>
              <p:ext uri="{D42A27DB-BD31-4B8C-83A1-F6EECF244321}">
                <p14:modId xmlns:p14="http://schemas.microsoft.com/office/powerpoint/2010/main" val="2286386682"/>
              </p:ext>
            </p:extLst>
          </p:nvPr>
        </p:nvGraphicFramePr>
        <p:xfrm>
          <a:off x="4538663" y="312738"/>
          <a:ext cx="2825750" cy="603250"/>
        </p:xfrm>
        <a:graphic>
          <a:graphicData uri="http://schemas.openxmlformats.org/presentationml/2006/ole">
            <mc:AlternateContent xmlns:mc="http://schemas.openxmlformats.org/markup-compatibility/2006">
              <mc:Choice xmlns:v="urn:schemas-microsoft-com:vml" Requires="v">
                <p:oleObj spid="_x0000_s36927" name="Equation" r:id="rId18" imgW="1130300" imgH="241300" progId="Equation.3">
                  <p:embed/>
                </p:oleObj>
              </mc:Choice>
              <mc:Fallback>
                <p:oleObj name="Equation" r:id="rId18" imgW="1130300" imgH="241300" progId="Equation.3">
                  <p:embed/>
                  <p:pic>
                    <p:nvPicPr>
                      <p:cNvPr id="0" name=""/>
                      <p:cNvPicPr/>
                      <p:nvPr/>
                    </p:nvPicPr>
                    <p:blipFill>
                      <a:blip r:embed="rId19"/>
                      <a:stretch>
                        <a:fillRect/>
                      </a:stretch>
                    </p:blipFill>
                    <p:spPr>
                      <a:xfrm>
                        <a:off x="4538663" y="312738"/>
                        <a:ext cx="2825750" cy="603250"/>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969697434"/>
              </p:ext>
            </p:extLst>
          </p:nvPr>
        </p:nvGraphicFramePr>
        <p:xfrm>
          <a:off x="4787900" y="875308"/>
          <a:ext cx="1905000" cy="508000"/>
        </p:xfrm>
        <a:graphic>
          <a:graphicData uri="http://schemas.openxmlformats.org/presentationml/2006/ole">
            <mc:AlternateContent xmlns:mc="http://schemas.openxmlformats.org/markup-compatibility/2006">
              <mc:Choice xmlns:v="urn:schemas-microsoft-com:vml" Requires="v">
                <p:oleObj spid="_x0000_s36928" name="Equation" r:id="rId20" imgW="762000" imgH="203200" progId="Equation.3">
                  <p:embed/>
                </p:oleObj>
              </mc:Choice>
              <mc:Fallback>
                <p:oleObj name="Equation" r:id="rId20" imgW="762000" imgH="203200" progId="Equation.3">
                  <p:embed/>
                  <p:pic>
                    <p:nvPicPr>
                      <p:cNvPr id="0" name=""/>
                      <p:cNvPicPr/>
                      <p:nvPr/>
                    </p:nvPicPr>
                    <p:blipFill>
                      <a:blip r:embed="rId21"/>
                      <a:stretch>
                        <a:fillRect/>
                      </a:stretch>
                    </p:blipFill>
                    <p:spPr>
                      <a:xfrm>
                        <a:off x="4787900" y="875308"/>
                        <a:ext cx="1905000" cy="508000"/>
                      </a:xfrm>
                      <a:prstGeom prst="rect">
                        <a:avLst/>
                      </a:prstGeom>
                    </p:spPr>
                  </p:pic>
                </p:oleObj>
              </mc:Fallback>
            </mc:AlternateContent>
          </a:graphicData>
        </a:graphic>
      </p:graphicFrame>
    </p:spTree>
    <p:extLst>
      <p:ext uri="{BB962C8B-B14F-4D97-AF65-F5344CB8AC3E}">
        <p14:creationId xmlns:p14="http://schemas.microsoft.com/office/powerpoint/2010/main" val="271922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1000"/>
                                        <p:tgtEl>
                                          <p:spTgt spid="40"/>
                                        </p:tgtEl>
                                      </p:cBhvr>
                                    </p:animEffect>
                                    <p:set>
                                      <p:cBhvr>
                                        <p:cTn id="10" dur="1" fill="hold">
                                          <p:stCondLst>
                                            <p:cond delay="999"/>
                                          </p:stCondLst>
                                        </p:cTn>
                                        <p:tgtEl>
                                          <p:spTgt spid="40"/>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1000"/>
                                        <p:tgtEl>
                                          <p:spTgt spid="28"/>
                                        </p:tgtEl>
                                      </p:cBhvr>
                                    </p:animEffect>
                                  </p:childTnLst>
                                </p:cTn>
                              </p:par>
                              <p:par>
                                <p:cTn id="14" presetID="9"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ssolve">
                                      <p:cBhvr>
                                        <p:cTn id="16"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3551741" y="3548599"/>
            <a:ext cx="1286378" cy="1913989"/>
            <a:chOff x="3568688" y="3835242"/>
            <a:chExt cx="1286378" cy="1913989"/>
          </a:xfrm>
        </p:grpSpPr>
        <p:sp>
          <p:nvSpPr>
            <p:cNvPr id="46" name="Line 11"/>
            <p:cNvSpPr>
              <a:spLocks noChangeShapeType="1"/>
            </p:cNvSpPr>
            <p:nvPr/>
          </p:nvSpPr>
          <p:spPr bwMode="auto">
            <a:xfrm>
              <a:off x="4211926" y="3835242"/>
              <a:ext cx="0" cy="1524000"/>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7" name="Object 46"/>
            <p:cNvGraphicFramePr>
              <a:graphicFrameLocks noChangeAspect="1"/>
            </p:cNvGraphicFramePr>
            <p:nvPr>
              <p:extLst>
                <p:ext uri="{D42A27DB-BD31-4B8C-83A1-F6EECF244321}">
                  <p14:modId xmlns:p14="http://schemas.microsoft.com/office/powerpoint/2010/main" val="3568864626"/>
                </p:ext>
              </p:extLst>
            </p:nvPr>
          </p:nvGraphicFramePr>
          <p:xfrm>
            <a:off x="3568688" y="4747518"/>
            <a:ext cx="571500" cy="444500"/>
          </p:xfrm>
          <a:graphic>
            <a:graphicData uri="http://schemas.openxmlformats.org/presentationml/2006/ole">
              <mc:AlternateContent xmlns:mc="http://schemas.openxmlformats.org/markup-compatibility/2006">
                <mc:Choice xmlns:v="urn:schemas-microsoft-com:vml" Requires="v">
                  <p:oleObj spid="_x0000_s37944" name="Equation" r:id="rId4" imgW="228600" imgH="177800" progId="Equation.3">
                    <p:embed/>
                  </p:oleObj>
                </mc:Choice>
                <mc:Fallback>
                  <p:oleObj name="Equation" r:id="rId4" imgW="228600" imgH="177800" progId="Equation.3">
                    <p:embed/>
                    <p:pic>
                      <p:nvPicPr>
                        <p:cNvPr id="0" name=""/>
                        <p:cNvPicPr/>
                        <p:nvPr/>
                      </p:nvPicPr>
                      <p:blipFill>
                        <a:blip r:embed="rId5"/>
                        <a:stretch>
                          <a:fillRect/>
                        </a:stretch>
                      </p:blipFill>
                      <p:spPr>
                        <a:xfrm>
                          <a:off x="3568688" y="4747518"/>
                          <a:ext cx="571500" cy="444500"/>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4097508380"/>
                </p:ext>
              </p:extLst>
            </p:nvPr>
          </p:nvGraphicFramePr>
          <p:xfrm>
            <a:off x="4251816" y="5272981"/>
            <a:ext cx="603250" cy="476250"/>
          </p:xfrm>
          <a:graphic>
            <a:graphicData uri="http://schemas.openxmlformats.org/presentationml/2006/ole">
              <mc:AlternateContent xmlns:mc="http://schemas.openxmlformats.org/markup-compatibility/2006">
                <mc:Choice xmlns:v="urn:schemas-microsoft-com:vml" Requires="v">
                  <p:oleObj spid="_x0000_s37945" name="Equation" r:id="rId6" imgW="241300" imgH="190500" progId="Equation.3">
                    <p:embed/>
                  </p:oleObj>
                </mc:Choice>
                <mc:Fallback>
                  <p:oleObj name="Equation" r:id="rId6" imgW="241300" imgH="190500" progId="Equation.3">
                    <p:embed/>
                    <p:pic>
                      <p:nvPicPr>
                        <p:cNvPr id="0" name=""/>
                        <p:cNvPicPr/>
                        <p:nvPr/>
                      </p:nvPicPr>
                      <p:blipFill>
                        <a:blip r:embed="rId7"/>
                        <a:stretch>
                          <a:fillRect/>
                        </a:stretch>
                      </p:blipFill>
                      <p:spPr>
                        <a:xfrm>
                          <a:off x="4251816" y="5272981"/>
                          <a:ext cx="603250" cy="476250"/>
                        </a:xfrm>
                        <a:prstGeom prst="rect">
                          <a:avLst/>
                        </a:prstGeom>
                      </p:spPr>
                    </p:pic>
                  </p:oleObj>
                </mc:Fallback>
              </mc:AlternateContent>
            </a:graphicData>
          </a:graphic>
        </p:graphicFrame>
        <p:sp>
          <p:nvSpPr>
            <p:cNvPr id="49" name="Oval 13"/>
            <p:cNvSpPr>
              <a:spLocks noChangeArrowheads="1"/>
            </p:cNvSpPr>
            <p:nvPr/>
          </p:nvSpPr>
          <p:spPr bwMode="auto">
            <a:xfrm>
              <a:off x="4144285" y="5359242"/>
              <a:ext cx="152400" cy="152400"/>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35858" name="Group 30"/>
          <p:cNvGrpSpPr>
            <a:grpSpLocks/>
          </p:cNvGrpSpPr>
          <p:nvPr/>
        </p:nvGrpSpPr>
        <p:grpSpPr bwMode="auto">
          <a:xfrm>
            <a:off x="7657665" y="-1880369"/>
            <a:ext cx="930276" cy="419"/>
            <a:chOff x="4983" y="3712"/>
            <a:chExt cx="586" cy="419"/>
          </a:xfrm>
        </p:grpSpPr>
        <p:sp>
          <p:nvSpPr>
            <p:cNvPr id="35861" name="Line 26"/>
            <p:cNvSpPr>
              <a:spLocks noChangeShapeType="1"/>
            </p:cNvSpPr>
            <p:nvPr/>
          </p:nvSpPr>
          <p:spPr bwMode="auto">
            <a:xfrm>
              <a:off x="4983" y="3908"/>
              <a:ext cx="43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7"/>
            <p:cNvSpPr>
              <a:spLocks noChangeShapeType="1"/>
            </p:cNvSpPr>
            <p:nvPr/>
          </p:nvSpPr>
          <p:spPr bwMode="auto">
            <a:xfrm>
              <a:off x="5416" y="3712"/>
              <a:ext cx="0" cy="4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Line 28"/>
            <p:cNvSpPr>
              <a:spLocks noChangeShapeType="1"/>
            </p:cNvSpPr>
            <p:nvPr/>
          </p:nvSpPr>
          <p:spPr bwMode="auto">
            <a:xfrm>
              <a:off x="5499" y="3795"/>
              <a:ext cx="0" cy="2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4" name="Line 29"/>
            <p:cNvSpPr>
              <a:spLocks noChangeShapeType="1"/>
            </p:cNvSpPr>
            <p:nvPr/>
          </p:nvSpPr>
          <p:spPr bwMode="auto">
            <a:xfrm>
              <a:off x="5569" y="3839"/>
              <a:ext cx="0" cy="1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10"/>
          <p:cNvGrpSpPr/>
          <p:nvPr/>
        </p:nvGrpSpPr>
        <p:grpSpPr>
          <a:xfrm>
            <a:off x="3795035" y="1687362"/>
            <a:ext cx="1246188" cy="2093330"/>
            <a:chOff x="3795035" y="2053276"/>
            <a:chExt cx="1246188" cy="2093330"/>
          </a:xfrm>
        </p:grpSpPr>
        <p:grpSp>
          <p:nvGrpSpPr>
            <p:cNvPr id="4" name="Group 3"/>
            <p:cNvGrpSpPr/>
            <p:nvPr/>
          </p:nvGrpSpPr>
          <p:grpSpPr>
            <a:xfrm>
              <a:off x="4144285" y="2212758"/>
              <a:ext cx="511175" cy="1676400"/>
              <a:chOff x="1590675" y="4695825"/>
              <a:chExt cx="511175" cy="1676400"/>
            </a:xfrm>
          </p:grpSpPr>
          <p:sp>
            <p:nvSpPr>
              <p:cNvPr id="35848" name="Line 11"/>
              <p:cNvSpPr>
                <a:spLocks noChangeShapeType="1"/>
              </p:cNvSpPr>
              <p:nvPr/>
            </p:nvSpPr>
            <p:spPr bwMode="auto">
              <a:xfrm>
                <a:off x="1654175" y="4848225"/>
                <a:ext cx="0" cy="1524000"/>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9" name="Oval 13"/>
              <p:cNvSpPr>
                <a:spLocks noChangeArrowheads="1"/>
              </p:cNvSpPr>
              <p:nvPr/>
            </p:nvSpPr>
            <p:spPr bwMode="auto">
              <a:xfrm>
                <a:off x="1590675" y="4695825"/>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5851" name="Line 19"/>
              <p:cNvSpPr>
                <a:spLocks noChangeShapeType="1"/>
              </p:cNvSpPr>
              <p:nvPr/>
            </p:nvSpPr>
            <p:spPr bwMode="auto">
              <a:xfrm flipV="1">
                <a:off x="1644650" y="5838825"/>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20"/>
              <p:cNvSpPr>
                <a:spLocks noChangeShapeType="1"/>
              </p:cNvSpPr>
              <p:nvPr/>
            </p:nvSpPr>
            <p:spPr bwMode="auto">
              <a:xfrm rot="5400000" flipV="1">
                <a:off x="1873250" y="6143625"/>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21"/>
              <p:cNvSpPr>
                <a:spLocks noChangeShapeType="1"/>
              </p:cNvSpPr>
              <p:nvPr/>
            </p:nvSpPr>
            <p:spPr bwMode="auto">
              <a:xfrm flipV="1">
                <a:off x="1644650" y="6067425"/>
                <a:ext cx="3048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4035438434"/>
                </p:ext>
              </p:extLst>
            </p:nvPr>
          </p:nvGraphicFramePr>
          <p:xfrm>
            <a:off x="4406223" y="2053276"/>
            <a:ext cx="635000" cy="476250"/>
          </p:xfrm>
          <a:graphic>
            <a:graphicData uri="http://schemas.openxmlformats.org/presentationml/2006/ole">
              <mc:AlternateContent xmlns:mc="http://schemas.openxmlformats.org/markup-compatibility/2006">
                <mc:Choice xmlns:v="urn:schemas-microsoft-com:vml" Requires="v">
                  <p:oleObj spid="_x0000_s37946" name="Equation" r:id="rId8" imgW="254000" imgH="190500" progId="Equation.3">
                    <p:embed/>
                  </p:oleObj>
                </mc:Choice>
                <mc:Fallback>
                  <p:oleObj name="Equation" r:id="rId8" imgW="254000" imgH="190500" progId="Equation.3">
                    <p:embed/>
                    <p:pic>
                      <p:nvPicPr>
                        <p:cNvPr id="0" name=""/>
                        <p:cNvPicPr/>
                        <p:nvPr/>
                      </p:nvPicPr>
                      <p:blipFill>
                        <a:blip r:embed="rId9"/>
                        <a:stretch>
                          <a:fillRect/>
                        </a:stretch>
                      </p:blipFill>
                      <p:spPr>
                        <a:xfrm>
                          <a:off x="4406223" y="2053276"/>
                          <a:ext cx="635000" cy="47625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405404796"/>
                </p:ext>
              </p:extLst>
            </p:nvPr>
          </p:nvGraphicFramePr>
          <p:xfrm>
            <a:off x="3795035" y="2573121"/>
            <a:ext cx="349250" cy="444500"/>
          </p:xfrm>
          <a:graphic>
            <a:graphicData uri="http://schemas.openxmlformats.org/presentationml/2006/ole">
              <mc:AlternateContent xmlns:mc="http://schemas.openxmlformats.org/markup-compatibility/2006">
                <mc:Choice xmlns:v="urn:schemas-microsoft-com:vml" Requires="v">
                  <p:oleObj spid="_x0000_s37947" name="Equation" r:id="rId10" imgW="139700" imgH="177800" progId="Equation.3">
                    <p:embed/>
                  </p:oleObj>
                </mc:Choice>
                <mc:Fallback>
                  <p:oleObj name="Equation" r:id="rId10" imgW="139700" imgH="177800" progId="Equation.3">
                    <p:embed/>
                    <p:pic>
                      <p:nvPicPr>
                        <p:cNvPr id="0" name=""/>
                        <p:cNvPicPr/>
                        <p:nvPr/>
                      </p:nvPicPr>
                      <p:blipFill>
                        <a:blip r:embed="rId11"/>
                        <a:stretch>
                          <a:fillRect/>
                        </a:stretch>
                      </p:blipFill>
                      <p:spPr>
                        <a:xfrm>
                          <a:off x="3795035" y="2573121"/>
                          <a:ext cx="349250" cy="4445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727255402"/>
                </p:ext>
              </p:extLst>
            </p:nvPr>
          </p:nvGraphicFramePr>
          <p:xfrm>
            <a:off x="3909933" y="3300891"/>
            <a:ext cx="285750" cy="444500"/>
          </p:xfrm>
          <a:graphic>
            <a:graphicData uri="http://schemas.openxmlformats.org/presentationml/2006/ole">
              <mc:AlternateContent xmlns:mc="http://schemas.openxmlformats.org/markup-compatibility/2006">
                <mc:Choice xmlns:v="urn:schemas-microsoft-com:vml" Requires="v">
                  <p:oleObj spid="_x0000_s37948" name="Equation" r:id="rId12" imgW="114300" imgH="177800" progId="Equation.3">
                    <p:embed/>
                  </p:oleObj>
                </mc:Choice>
                <mc:Fallback>
                  <p:oleObj name="Equation" r:id="rId12" imgW="114300" imgH="177800" progId="Equation.3">
                    <p:embed/>
                    <p:pic>
                      <p:nvPicPr>
                        <p:cNvPr id="0" name=""/>
                        <p:cNvPicPr/>
                        <p:nvPr/>
                      </p:nvPicPr>
                      <p:blipFill>
                        <a:blip r:embed="rId13"/>
                        <a:stretch>
                          <a:fillRect/>
                        </a:stretch>
                      </p:blipFill>
                      <p:spPr>
                        <a:xfrm>
                          <a:off x="3909933" y="3300891"/>
                          <a:ext cx="285750" cy="44450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602610352"/>
                </p:ext>
              </p:extLst>
            </p:nvPr>
          </p:nvGraphicFramePr>
          <p:xfrm>
            <a:off x="4487863" y="3297293"/>
            <a:ext cx="317500" cy="508000"/>
          </p:xfrm>
          <a:graphic>
            <a:graphicData uri="http://schemas.openxmlformats.org/presentationml/2006/ole">
              <mc:AlternateContent xmlns:mc="http://schemas.openxmlformats.org/markup-compatibility/2006">
                <mc:Choice xmlns:v="urn:schemas-microsoft-com:vml" Requires="v">
                  <p:oleObj spid="_x0000_s37949" name="Equation" r:id="rId14" imgW="127000" imgH="203200" progId="Equation.3">
                    <p:embed/>
                  </p:oleObj>
                </mc:Choice>
                <mc:Fallback>
                  <p:oleObj name="Equation" r:id="rId14" imgW="127000" imgH="203200" progId="Equation.3">
                    <p:embed/>
                    <p:pic>
                      <p:nvPicPr>
                        <p:cNvPr id="0" name=""/>
                        <p:cNvPicPr/>
                        <p:nvPr/>
                      </p:nvPicPr>
                      <p:blipFill>
                        <a:blip r:embed="rId15"/>
                        <a:stretch>
                          <a:fillRect/>
                        </a:stretch>
                      </p:blipFill>
                      <p:spPr>
                        <a:xfrm>
                          <a:off x="4487863" y="3297293"/>
                          <a:ext cx="317500" cy="5080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251336356"/>
                </p:ext>
              </p:extLst>
            </p:nvPr>
          </p:nvGraphicFramePr>
          <p:xfrm>
            <a:off x="4597400" y="3702106"/>
            <a:ext cx="317500" cy="444500"/>
          </p:xfrm>
          <a:graphic>
            <a:graphicData uri="http://schemas.openxmlformats.org/presentationml/2006/ole">
              <mc:AlternateContent xmlns:mc="http://schemas.openxmlformats.org/markup-compatibility/2006">
                <mc:Choice xmlns:v="urn:schemas-microsoft-com:vml" Requires="v">
                  <p:oleObj spid="_x0000_s37950" name="Equation" r:id="rId16" imgW="127000" imgH="177800" progId="Equation.3">
                    <p:embed/>
                  </p:oleObj>
                </mc:Choice>
                <mc:Fallback>
                  <p:oleObj name="Equation" r:id="rId16" imgW="127000" imgH="177800" progId="Equation.3">
                    <p:embed/>
                    <p:pic>
                      <p:nvPicPr>
                        <p:cNvPr id="0" name=""/>
                        <p:cNvPicPr/>
                        <p:nvPr/>
                      </p:nvPicPr>
                      <p:blipFill>
                        <a:blip r:embed="rId17"/>
                        <a:stretch>
                          <a:fillRect/>
                        </a:stretch>
                      </p:blipFill>
                      <p:spPr>
                        <a:xfrm>
                          <a:off x="4597400" y="3702106"/>
                          <a:ext cx="317500" cy="444500"/>
                        </a:xfrm>
                        <a:prstGeom prst="rect">
                          <a:avLst/>
                        </a:prstGeom>
                      </p:spPr>
                    </p:pic>
                  </p:oleObj>
                </mc:Fallback>
              </mc:AlternateContent>
            </a:graphicData>
          </a:graphic>
        </p:graphicFrame>
      </p:grpSp>
      <p:sp>
        <p:nvSpPr>
          <p:cNvPr id="30" name="TextBox 29"/>
          <p:cNvSpPr txBox="1"/>
          <p:nvPr/>
        </p:nvSpPr>
        <p:spPr>
          <a:xfrm>
            <a:off x="501854" y="369964"/>
            <a:ext cx="3408079" cy="523220"/>
          </a:xfrm>
          <a:prstGeom prst="rect">
            <a:avLst/>
          </a:prstGeom>
          <a:noFill/>
        </p:spPr>
        <p:txBody>
          <a:bodyPr wrap="none" rtlCol="0">
            <a:spAutoFit/>
          </a:bodyPr>
          <a:lstStyle/>
          <a:p>
            <a:r>
              <a:rPr lang="en-US" sz="2800" b="1" dirty="0" smtClean="0"/>
              <a:t>Boundary Conditions:</a:t>
            </a:r>
            <a:endParaRPr lang="en-US" sz="2800" b="1" dirty="0"/>
          </a:p>
        </p:txBody>
      </p:sp>
      <p:sp>
        <p:nvSpPr>
          <p:cNvPr id="50" name="TextBox 49"/>
          <p:cNvSpPr txBox="1"/>
          <p:nvPr/>
        </p:nvSpPr>
        <p:spPr>
          <a:xfrm>
            <a:off x="5014834" y="4643765"/>
            <a:ext cx="2481995" cy="523220"/>
          </a:xfrm>
          <a:prstGeom prst="rect">
            <a:avLst/>
          </a:prstGeom>
          <a:noFill/>
        </p:spPr>
        <p:txBody>
          <a:bodyPr wrap="none" rtlCol="0">
            <a:spAutoFit/>
          </a:bodyPr>
          <a:lstStyle/>
          <a:p>
            <a:r>
              <a:rPr lang="en-US" sz="2800" dirty="0" smtClean="0"/>
              <a:t>“Image Charge”</a:t>
            </a:r>
            <a:endParaRPr lang="en-US" sz="2800" dirty="0"/>
          </a:p>
        </p:txBody>
      </p:sp>
      <p:sp>
        <p:nvSpPr>
          <p:cNvPr id="39" name="TextBox 38"/>
          <p:cNvSpPr txBox="1"/>
          <p:nvPr/>
        </p:nvSpPr>
        <p:spPr>
          <a:xfrm>
            <a:off x="6664239" y="832555"/>
            <a:ext cx="1819253" cy="523220"/>
          </a:xfrm>
          <a:prstGeom prst="rect">
            <a:avLst/>
          </a:prstGeom>
          <a:noFill/>
        </p:spPr>
        <p:txBody>
          <a:bodyPr wrap="none" rtlCol="0">
            <a:spAutoFit/>
          </a:bodyPr>
          <a:lstStyle/>
          <a:p>
            <a:r>
              <a:rPr lang="en-US" sz="2800" dirty="0" smtClean="0"/>
              <a:t>(grounded)</a:t>
            </a:r>
            <a:endParaRPr lang="en-US" sz="2800" dirty="0"/>
          </a:p>
        </p:txBody>
      </p:sp>
      <p:graphicFrame>
        <p:nvGraphicFramePr>
          <p:cNvPr id="40" name="Object 39"/>
          <p:cNvGraphicFramePr>
            <a:graphicFrameLocks noChangeAspect="1"/>
          </p:cNvGraphicFramePr>
          <p:nvPr>
            <p:extLst>
              <p:ext uri="{D42A27DB-BD31-4B8C-83A1-F6EECF244321}">
                <p14:modId xmlns:p14="http://schemas.microsoft.com/office/powerpoint/2010/main" val="710478072"/>
              </p:ext>
            </p:extLst>
          </p:nvPr>
        </p:nvGraphicFramePr>
        <p:xfrm>
          <a:off x="4538663" y="312738"/>
          <a:ext cx="2825750" cy="603250"/>
        </p:xfrm>
        <a:graphic>
          <a:graphicData uri="http://schemas.openxmlformats.org/presentationml/2006/ole">
            <mc:AlternateContent xmlns:mc="http://schemas.openxmlformats.org/markup-compatibility/2006">
              <mc:Choice xmlns:v="urn:schemas-microsoft-com:vml" Requires="v">
                <p:oleObj spid="_x0000_s37951" name="Equation" r:id="rId18" imgW="1130300" imgH="241300" progId="Equation.3">
                  <p:embed/>
                </p:oleObj>
              </mc:Choice>
              <mc:Fallback>
                <p:oleObj name="Equation" r:id="rId18" imgW="1130300" imgH="241300" progId="Equation.3">
                  <p:embed/>
                  <p:pic>
                    <p:nvPicPr>
                      <p:cNvPr id="0" name=""/>
                      <p:cNvPicPr/>
                      <p:nvPr/>
                    </p:nvPicPr>
                    <p:blipFill>
                      <a:blip r:embed="rId19"/>
                      <a:stretch>
                        <a:fillRect/>
                      </a:stretch>
                    </p:blipFill>
                    <p:spPr>
                      <a:xfrm>
                        <a:off x="4538663" y="312738"/>
                        <a:ext cx="2825750" cy="603250"/>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589327032"/>
              </p:ext>
            </p:extLst>
          </p:nvPr>
        </p:nvGraphicFramePr>
        <p:xfrm>
          <a:off x="4787900" y="875308"/>
          <a:ext cx="1905000" cy="508000"/>
        </p:xfrm>
        <a:graphic>
          <a:graphicData uri="http://schemas.openxmlformats.org/presentationml/2006/ole">
            <mc:AlternateContent xmlns:mc="http://schemas.openxmlformats.org/markup-compatibility/2006">
              <mc:Choice xmlns:v="urn:schemas-microsoft-com:vml" Requires="v">
                <p:oleObj spid="_x0000_s37952" name="Equation" r:id="rId20" imgW="762000" imgH="203200" progId="Equation.3">
                  <p:embed/>
                </p:oleObj>
              </mc:Choice>
              <mc:Fallback>
                <p:oleObj name="Equation" r:id="rId20" imgW="762000" imgH="203200" progId="Equation.3">
                  <p:embed/>
                  <p:pic>
                    <p:nvPicPr>
                      <p:cNvPr id="0" name=""/>
                      <p:cNvPicPr/>
                      <p:nvPr/>
                    </p:nvPicPr>
                    <p:blipFill>
                      <a:blip r:embed="rId21"/>
                      <a:stretch>
                        <a:fillRect/>
                      </a:stretch>
                    </p:blipFill>
                    <p:spPr>
                      <a:xfrm>
                        <a:off x="4787900" y="875308"/>
                        <a:ext cx="1905000" cy="508000"/>
                      </a:xfrm>
                      <a:prstGeom prst="rect">
                        <a:avLst/>
                      </a:prstGeom>
                    </p:spPr>
                  </p:pic>
                </p:oleObj>
              </mc:Fallback>
            </mc:AlternateContent>
          </a:graphicData>
        </a:graphic>
      </p:graphicFrame>
    </p:spTree>
    <p:extLst>
      <p:ext uri="{BB962C8B-B14F-4D97-AF65-F5344CB8AC3E}">
        <p14:creationId xmlns:p14="http://schemas.microsoft.com/office/powerpoint/2010/main" val="16484097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7973</TotalTime>
  <Words>2810</Words>
  <Application>Microsoft Macintosh PowerPoint</Application>
  <PresentationFormat>On-screen Show (4:3)</PresentationFormat>
  <Paragraphs>274</Paragraphs>
  <Slides>24</Slides>
  <Notes>24</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Blank Presentation</vt:lpstr>
      <vt:lpstr>Equation</vt:lpstr>
      <vt:lpstr>Microsoft Word 97 - 2004 Document</vt:lpstr>
      <vt:lpstr>METHOD OF IMAGES</vt:lpstr>
      <vt:lpstr>Class Activities:  Method of Images</vt:lpstr>
      <vt:lpstr>Whiteboard:    Calculate voltage (everywhere in space!) for 2 equal/opposite point charges a distance “d” above and below the origin.  Where is V(r)=0?</vt:lpstr>
      <vt:lpstr>A point charge +Q sits above a very large grounded conducting slab.  What is E(r) for other points above the slab? </vt:lpstr>
      <vt:lpstr>PowerPoint Presentation</vt:lpstr>
      <vt:lpstr>PowerPoint Presentation</vt:lpstr>
      <vt:lpstr>  Calculate voltage V(r) (everywhere in space!) for 2 equal/opposite point charges a distance “d” above and below the origin.   Where is V(r)=0?   </vt:lpstr>
      <vt:lpstr>PowerPoint Presentation</vt:lpstr>
      <vt:lpstr>PowerPoint Presentation</vt:lpstr>
      <vt:lpstr>PowerPoint Presentation</vt:lpstr>
      <vt:lpstr>Method of Images</vt:lpstr>
      <vt:lpstr>PowerPoint Presentation</vt:lpstr>
      <vt:lpstr>Method of Images</vt:lpstr>
      <vt:lpstr>PowerPoint Presentation</vt:lpstr>
      <vt:lpstr>Method of Images</vt:lpstr>
      <vt:lpstr>PowerPoint Presentation</vt:lpstr>
      <vt:lpstr>PowerPoint Presentation</vt:lpstr>
      <vt:lpstr>A point charge +Q sits above a very large grounded conducting slab. What is the electric force on this charge? </vt:lpstr>
      <vt:lpstr>A point charge +Q sits above a very large grounded conducting slab. What's the energy of this system?</vt:lpstr>
      <vt:lpstr>PowerPoint Presentation</vt:lpstr>
      <vt:lpstr>Two ∞ grounded conducting slabs meet at right angles.  How many image charges are needed to solve for V(r)?</vt:lpstr>
      <vt:lpstr>On paper (don’t forget your name!) in your own words (by yourself):  What is the idea behind the method of images? What does it accomplish? What is its relation to the uniqueness theorem?</vt:lpstr>
      <vt:lpstr>PowerPoint Presentation</vt:lpstr>
      <vt:lpstr>PowerPoint Presentation</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143</cp:revision>
  <cp:lastPrinted>2013-02-09T04:08:17Z</cp:lastPrinted>
  <dcterms:created xsi:type="dcterms:W3CDTF">2007-10-23T21:56:36Z</dcterms:created>
  <dcterms:modified xsi:type="dcterms:W3CDTF">2013-05-16T03:16:37Z</dcterms:modified>
</cp:coreProperties>
</file>