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1.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2.bin" ContentType="application/vnd.openxmlformats-officedocument.oleObject"/>
  <Override PartName="/ppt/notesSlides/notesSlide26.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5.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handoutMasterIdLst>
    <p:handoutMasterId r:id="rId36"/>
  </p:handoutMasterIdLst>
  <p:sldIdLst>
    <p:sldId id="565" r:id="rId2"/>
    <p:sldId id="566" r:id="rId3"/>
    <p:sldId id="567" r:id="rId4"/>
    <p:sldId id="568" r:id="rId5"/>
    <p:sldId id="402" r:id="rId6"/>
    <p:sldId id="448" r:id="rId7"/>
    <p:sldId id="569" r:id="rId8"/>
    <p:sldId id="449" r:id="rId9"/>
    <p:sldId id="450" r:id="rId10"/>
    <p:sldId id="451" r:id="rId11"/>
    <p:sldId id="452" r:id="rId12"/>
    <p:sldId id="453" r:id="rId13"/>
    <p:sldId id="429" r:id="rId14"/>
    <p:sldId id="430" r:id="rId15"/>
    <p:sldId id="431" r:id="rId16"/>
    <p:sldId id="440" r:id="rId17"/>
    <p:sldId id="447" r:id="rId18"/>
    <p:sldId id="432" r:id="rId19"/>
    <p:sldId id="441" r:id="rId20"/>
    <p:sldId id="433" r:id="rId21"/>
    <p:sldId id="434" r:id="rId22"/>
    <p:sldId id="445" r:id="rId23"/>
    <p:sldId id="446" r:id="rId24"/>
    <p:sldId id="465" r:id="rId25"/>
    <p:sldId id="471" r:id="rId26"/>
    <p:sldId id="472" r:id="rId27"/>
    <p:sldId id="473" r:id="rId28"/>
    <p:sldId id="474" r:id="rId29"/>
    <p:sldId id="475" r:id="rId30"/>
    <p:sldId id="570" r:id="rId31"/>
    <p:sldId id="563" r:id="rId32"/>
    <p:sldId id="571" r:id="rId33"/>
    <p:sldId id="564"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clrMru>
    <a:srgbClr val="800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47706" autoAdjust="0"/>
  </p:normalViewPr>
  <p:slideViewPr>
    <p:cSldViewPr snapToGrid="0">
      <p:cViewPr varScale="1">
        <p:scale>
          <a:sx n="42" d="100"/>
          <a:sy n="42" d="100"/>
        </p:scale>
        <p:origin x="-103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313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B5162E-5E0C-8C4E-B94C-0B765C061F95}" type="datetimeFigureOut">
              <a:rPr lang="en-US" smtClean="0"/>
              <a:t>5/15/13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EE60D8-A887-B449-9C01-F090D2457F27}" type="slidenum">
              <a:rPr lang="en-US" smtClean="0"/>
              <a:t>‹#›</a:t>
            </a:fld>
            <a:endParaRPr lang="en-US"/>
          </a:p>
        </p:txBody>
      </p:sp>
    </p:spTree>
    <p:extLst>
      <p:ext uri="{BB962C8B-B14F-4D97-AF65-F5344CB8AC3E}">
        <p14:creationId xmlns:p14="http://schemas.microsoft.com/office/powerpoint/2010/main" val="2508467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B4305470-970B-4848-A7B7-CC72DBBCEDEB}" type="slidenum">
              <a:rPr lang="en-US"/>
              <a:pPr/>
              <a:t>‹#›</a:t>
            </a:fld>
            <a:endParaRPr lang="en-US"/>
          </a:p>
        </p:txBody>
      </p:sp>
    </p:spTree>
    <p:extLst>
      <p:ext uri="{BB962C8B-B14F-4D97-AF65-F5344CB8AC3E}">
        <p14:creationId xmlns:p14="http://schemas.microsoft.com/office/powerpoint/2010/main" val="15882302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WRITTEN BY: Steven Pollock (CU-Boulder)</a:t>
            </a:r>
          </a:p>
          <a:p>
            <a:pPr eaLnBrk="1" hangingPunct="1"/>
            <a:endParaRPr lang="en-US">
              <a:ea typeface="ヒラギノ角ゴ Pro W3" charset="0"/>
              <a:cs typeface="ヒラギノ角ゴ Pro W3"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60BF722-691C-3248-97B3-5D43C40F0E5C}"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AD1B1-9E85-E745-B1BD-879246865837}" type="slidenum">
              <a:rPr lang="en-US"/>
              <a:pPr/>
              <a:t>10</a:t>
            </a:fld>
            <a:endParaRPr lang="en-US"/>
          </a:p>
        </p:txBody>
      </p:sp>
      <p:sp>
        <p:nvSpPr>
          <p:cNvPr id="320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1DAEAE-E2F3-DD4B-995E-7D8FCBFD1E9B}" type="slidenum">
              <a:rPr lang="en-US"/>
              <a:pPr/>
              <a:t>11</a:t>
            </a:fld>
            <a:endParaRPr lang="en-US"/>
          </a:p>
        </p:txBody>
      </p:sp>
      <p:sp>
        <p:nvSpPr>
          <p:cNvPr id="316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65047C-DDBA-CF45-9B29-7B1AB9EBAB01}" type="slidenum">
              <a:rPr lang="en-US"/>
              <a:pPr/>
              <a:t>12</a:t>
            </a:fld>
            <a:endParaRPr lang="en-US"/>
          </a:p>
        </p:txBody>
      </p:sp>
      <p:sp>
        <p:nvSpPr>
          <p:cNvPr id="314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F66365-1B7F-D845-82F8-FFD29273EE37}" type="slidenum">
              <a:rPr lang="en-US"/>
              <a:pPr/>
              <a:t>13</a:t>
            </a:fld>
            <a:endParaRPr lang="en-US"/>
          </a:p>
        </p:txBody>
      </p:sp>
      <p:sp>
        <p:nvSpPr>
          <p:cNvPr id="336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6899" name="Rectangle 3"/>
          <p:cNvSpPr>
            <a:spLocks noGrp="1" noChangeArrowheads="1"/>
          </p:cNvSpPr>
          <p:nvPr>
            <p:ph type="body" idx="1"/>
          </p:nvPr>
        </p:nvSpPr>
        <p:spPr/>
        <p:txBody>
          <a:bodyPr/>
          <a:lstStyle/>
          <a:p>
            <a:pPr eaLnBrk="1" hangingPunct="1"/>
            <a:r>
              <a:rPr lang="en-US" dirty="0" smtClean="0">
                <a:ea typeface="ヒラギノ角ゴ Pro W3" charset="0"/>
                <a:cs typeface="ヒラギノ角ゴ Pro W3" charset="0"/>
              </a:rPr>
              <a:t>CORRECT ANSWER:  n/a</a:t>
            </a:r>
          </a:p>
          <a:p>
            <a:pPr eaLnBrk="1" hangingPunct="1"/>
            <a:r>
              <a:rPr lang="en-US" dirty="0" smtClean="0">
                <a:ea typeface="ヒラギノ角ゴ Pro W3" charset="0"/>
                <a:cs typeface="ヒラギノ角ゴ Pro W3" charset="0"/>
              </a:rPr>
              <a:t>USED IN:  Spring 2008 (Pollock)</a:t>
            </a:r>
          </a:p>
          <a:p>
            <a:pPr eaLnBrk="1" hangingPunct="1"/>
            <a:r>
              <a:rPr lang="en-US" dirty="0" smtClean="0">
                <a:ea typeface="ヒラギノ角ゴ Pro W3" charset="0"/>
                <a:cs typeface="ヒラギノ角ゴ Pro W3" charset="0"/>
              </a:rPr>
              <a:t>LECTURE NUMBER: 22?</a:t>
            </a:r>
          </a:p>
          <a:p>
            <a:pPr eaLnBrk="1" hangingPunct="1"/>
            <a:r>
              <a:rPr lang="en-US" dirty="0" smtClean="0">
                <a:ea typeface="ヒラギノ角ゴ Pro W3" charset="0"/>
                <a:cs typeface="ヒラギノ角ゴ Pro W3" charset="0"/>
              </a:rPr>
              <a:t>STUDENT RESPONSES:  n/a</a:t>
            </a: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I had them do a whiteboard activity to derive the formula for sigma bound, and this sequence of pictures was very helpful to set the stage. (So, I told them they are given N particles/volume, q charge on each particle which is separating, d = separation of the charge in one particle, A = area of top of box, H = height of box, and asked them to derive </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Q on top</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 </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Sigma on top</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 P (polarization), followed by </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Sigma on top in TERMS of P</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 Took a little under 10 minutes, but seemed rather worthwhile. At the end, I asked them </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what if the polarization axis is tilted by angle theta </a:t>
            </a:r>
            <a:r>
              <a:rPr lang="en-US" altLang="ja-JP" dirty="0" err="1" smtClean="0">
                <a:ea typeface="ヒラギノ角ゴ Pro W3" charset="0"/>
                <a:cs typeface="ヒラギノ角ゴ Pro W3" charset="0"/>
              </a:rPr>
              <a:t>wrt</a:t>
            </a:r>
            <a:r>
              <a:rPr lang="en-US" altLang="ja-JP" dirty="0" smtClean="0">
                <a:ea typeface="ヒラギノ角ゴ Pro W3" charset="0"/>
                <a:cs typeface="ヒラギノ角ゴ Pro W3" charset="0"/>
              </a:rPr>
              <a:t> the vertical</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 Basically, all of the class with a couple exceptions got to Sigma = P, and most were getting to P dot N.   -SJP</a:t>
            </a:r>
          </a:p>
          <a:p>
            <a:pPr eaLnBrk="1" hangingPunct="1"/>
            <a:r>
              <a:rPr lang="en-US" dirty="0" smtClean="0">
                <a:ea typeface="ヒラギノ角ゴ Pro W3" charset="0"/>
                <a:cs typeface="ヒラギノ角ゴ Pro W3" charset="0"/>
              </a:rPr>
              <a:t> WRITTEN BY: Steven Pollock (CU-Boulder)</a:t>
            </a:r>
          </a:p>
          <a:p>
            <a:pPr eaLnBrk="1" hangingPunct="1"/>
            <a:endParaRPr lang="en-US" dirty="0" smtClean="0">
              <a:ea typeface="ヒラギノ角ゴ Pro W3" charset="0"/>
              <a:cs typeface="ヒラギノ角ゴ Pro W3" charset="0"/>
            </a:endParaRP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949DDC-6856-C343-A30C-20ACBC88E285}" type="slidenum">
              <a:rPr lang="en-US"/>
              <a:pPr/>
              <a:t>14</a:t>
            </a:fld>
            <a:endParaRPr lang="en-US"/>
          </a:p>
        </p:txBody>
      </p:sp>
      <p:sp>
        <p:nvSpPr>
          <p:cNvPr id="337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71943F-70B3-F244-8BFA-C27346E9CDBE}" type="slidenum">
              <a:rPr lang="en-US"/>
              <a:pPr/>
              <a:t>15</a:t>
            </a:fld>
            <a:endParaRPr lang="en-US"/>
          </a:p>
        </p:txBody>
      </p:sp>
      <p:sp>
        <p:nvSpPr>
          <p:cNvPr id="338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solidFill>
            <a:srgbClr val="FFFFFF"/>
          </a:solidFill>
          <a:ln/>
        </p:spPr>
      </p:sp>
      <p:sp>
        <p:nvSpPr>
          <p:cNvPr id="40962"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ea typeface="ヒラギノ角ゴ Pro W3" charset="0"/>
                <a:cs typeface="ヒラギノ角ゴ Pro W3" charset="0"/>
              </a:rPr>
              <a:t>CORRECT ANSWER: B</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8, Lecture 19) </a:t>
            </a:r>
          </a:p>
          <a:p>
            <a:pPr eaLnBrk="1" hangingPunct="1"/>
            <a:r>
              <a:rPr lang="en-US" dirty="0">
                <a:ea typeface="ヒラギノ角ゴ Pro W3" charset="0"/>
                <a:cs typeface="ヒラギノ角ゴ Pro W3" charset="0"/>
              </a:rPr>
              <a:t>STUDENT RESPONSES: 0% </a:t>
            </a:r>
            <a:r>
              <a:rPr lang="en-US" b="1" dirty="0">
                <a:ea typeface="ヒラギノ角ゴ Pro W3" charset="0"/>
                <a:cs typeface="ヒラギノ角ゴ Pro W3" charset="0"/>
              </a:rPr>
              <a:t>[[98%]] </a:t>
            </a:r>
            <a:r>
              <a:rPr lang="en-US" dirty="0">
                <a:ea typeface="ヒラギノ角ゴ Pro W3" charset="0"/>
                <a:cs typeface="ヒラギノ角ゴ Pro W3" charset="0"/>
              </a:rPr>
              <a:t>2% 0% 0%  </a:t>
            </a:r>
          </a:p>
          <a:p>
            <a:pPr eaLnBrk="1" hangingPunct="1"/>
            <a:r>
              <a:rPr lang="en-US" dirty="0">
                <a:ea typeface="ヒラギノ角ゴ Pro W3" charset="0"/>
                <a:cs typeface="ヒラギノ角ゴ Pro W3" charset="0"/>
              </a:rPr>
              <a:t>INSTRUCTOR NOTES:</a:t>
            </a:r>
            <a:r>
              <a:rPr lang="en-US" b="1" dirty="0">
                <a:ea typeface="ヒラギノ角ゴ Pro W3" charset="0"/>
                <a:cs typeface="ヒラギノ角ゴ Pro W3" charset="0"/>
              </a:rPr>
              <a:t> </a:t>
            </a:r>
            <a:r>
              <a:rPr lang="en-US" dirty="0">
                <a:latin typeface="Times New Roman" charset="0"/>
                <a:ea typeface="ヒラギノ角ゴ Pro W3" charset="0"/>
                <a:cs typeface="ヒラギノ角ゴ Pro W3" charset="0"/>
              </a:rPr>
              <a:t>Used the results of that clicker to then complete the derivation of the formula for sigma.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pPr eaLnBrk="1" hangingPunct="1"/>
            <a:endParaRPr lang="en-US" dirty="0">
              <a:ea typeface="ヒラギノ角ゴ Pro W3" charset="0"/>
              <a:cs typeface="ヒラギノ角ゴ Pro W3" charset="0"/>
            </a:endParaRPr>
          </a:p>
        </p:txBody>
      </p:sp>
      <p:sp>
        <p:nvSpPr>
          <p:cNvPr id="4096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4AAC0C14-C232-D245-BDF2-65ED3BE27DC3}" type="slidenum">
              <a:rPr lang="en-US" sz="1200"/>
              <a:pPr algn="r" eaLnBrk="1" hangingPunct="1"/>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longer used, see Tutorial</a:t>
            </a:r>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17</a:t>
            </a:fld>
            <a:endParaRPr lang="en-US"/>
          </a:p>
        </p:txBody>
      </p:sp>
    </p:spTree>
    <p:extLst>
      <p:ext uri="{BB962C8B-B14F-4D97-AF65-F5344CB8AC3E}">
        <p14:creationId xmlns:p14="http://schemas.microsoft.com/office/powerpoint/2010/main" val="3920149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0C23BB1-764B-B247-A206-2A1919D77560}" type="slidenum">
              <a:rPr lang="en-US"/>
              <a:pPr/>
              <a:t>18</a:t>
            </a:fld>
            <a:endParaRPr lang="en-US"/>
          </a:p>
        </p:txBody>
      </p:sp>
      <p:sp>
        <p:nvSpPr>
          <p:cNvPr id="330754"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30755" name="Notes Placeholder 2"/>
          <p:cNvSpPr>
            <a:spLocks noGrp="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ea typeface="ヒラギノ角ゴ Pro W3" charset="0"/>
                <a:cs typeface="ヒラギノ角ゴ Pro W3" charset="0"/>
              </a:rPr>
              <a:t>CORRECT ANSWER:  D</a:t>
            </a:r>
          </a:p>
          <a:p>
            <a:pPr eaLnBrk="1" hangingPunct="1"/>
            <a:r>
              <a:rPr lang="en-US" dirty="0" smtClean="0">
                <a:ea typeface="ヒラギノ角ゴ Pro W3" charset="0"/>
                <a:cs typeface="ヒラギノ角ゴ Pro W3" charset="0"/>
              </a:rPr>
              <a:t>USED IN:  Fall 2008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Spring 2008 (Pollock), Fall 2009 (</a:t>
            </a:r>
            <a:r>
              <a:rPr lang="en-US" dirty="0" err="1" smtClean="0">
                <a:ea typeface="ヒラギノ角ゴ Pro W3" charset="0"/>
                <a:cs typeface="ヒラギノ角ゴ Pro W3" charset="0"/>
              </a:rPr>
              <a:t>Schibli</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LECTURE NUMBER: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(Week 8, Lecture 19), Pollock (22)</a:t>
            </a:r>
          </a:p>
          <a:p>
            <a:pPr eaLnBrk="1" hangingPunct="1"/>
            <a:r>
              <a:rPr lang="en-US" dirty="0" smtClean="0">
                <a:ea typeface="ヒラギノ角ゴ Pro W3" charset="0"/>
                <a:cs typeface="ヒラギノ角ゴ Pro W3" charset="0"/>
              </a:rPr>
              <a:t>STUDENT RESPONSES:      	5%  15% 10% </a:t>
            </a:r>
            <a:r>
              <a:rPr lang="en-US" b="1" dirty="0" smtClean="0">
                <a:ea typeface="ヒラギノ角ゴ Pro W3" charset="0"/>
                <a:cs typeface="ヒラギノ角ゴ Pro W3" charset="0"/>
              </a:rPr>
              <a:t>[[70%]]</a:t>
            </a:r>
            <a:r>
              <a:rPr lang="en-US" dirty="0" smtClean="0">
                <a:ea typeface="ヒラギノ角ゴ Pro W3" charset="0"/>
                <a:cs typeface="ヒラギノ角ゴ Pro W3" charset="0"/>
              </a:rPr>
              <a:t> 0%  (FALL 2009)</a:t>
            </a: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 My answer is D. div(P)=0 inside</a:t>
            </a:r>
          </a:p>
          <a:p>
            <a:pPr eaLnBrk="1" hangingPunct="1"/>
            <a:endParaRPr lang="en-US" b="1"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WRITTEN BY: Steven Pollock (CU-Boulder)</a:t>
            </a:r>
          </a:p>
          <a:p>
            <a:r>
              <a:rPr lang="en-US" dirty="0" smtClean="0"/>
              <a:t>SJP solution: This is a case of no divergence of P, so </a:t>
            </a:r>
            <a:r>
              <a:rPr lang="en-US" dirty="0" err="1" smtClean="0"/>
              <a:t>rhob</a:t>
            </a:r>
            <a:r>
              <a:rPr lang="en-US" dirty="0" smtClean="0"/>
              <a:t>=0. But there is certainly a P dot n on any surface (top or bottom). So there is a little ambiguity (sigma(b) is zero on left and right sides, for example!) </a:t>
            </a:r>
            <a:endParaRPr lang="en-US" dirty="0"/>
          </a:p>
        </p:txBody>
      </p:sp>
      <p:sp>
        <p:nvSpPr>
          <p:cNvPr id="33075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2FD0080F-6910-764B-92FD-6AF422B27935}" type="slidenum">
              <a:rPr lang="en-US" sz="1200"/>
              <a:pPr algn="r"/>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solidFill>
            <a:srgbClr val="FFFFFF"/>
          </a:solidFill>
          <a:ln/>
        </p:spPr>
      </p:sp>
      <p:sp>
        <p:nvSpPr>
          <p:cNvPr id="69634"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lnSpc>
                <a:spcPct val="90000"/>
              </a:lnSpc>
            </a:pPr>
            <a:r>
              <a:rPr lang="en-US" dirty="0">
                <a:ea typeface="ヒラギノ角ゴ Pro W3" charset="0"/>
                <a:cs typeface="ヒラギノ角ゴ Pro W3" charset="0"/>
              </a:rPr>
              <a:t>CORRECT ANSWER:  B </a:t>
            </a:r>
          </a:p>
          <a:p>
            <a:pPr eaLnBrk="1" hangingPunct="1">
              <a:lnSpc>
                <a:spcPct val="90000"/>
              </a:lnSpc>
            </a:pPr>
            <a:r>
              <a:rPr lang="en-US" dirty="0">
                <a:ea typeface="ヒラギノ角ゴ Pro W3" charset="0"/>
                <a:cs typeface="ヒラギノ角ゴ Pro W3" charset="0"/>
              </a:rPr>
              <a:t>USED IN:  Spring 2008 (Pollock)</a:t>
            </a:r>
          </a:p>
          <a:p>
            <a:pPr eaLnBrk="1" hangingPunct="1">
              <a:lnSpc>
                <a:spcPct val="90000"/>
              </a:lnSpc>
            </a:pPr>
            <a:r>
              <a:rPr lang="en-US" dirty="0">
                <a:ea typeface="ヒラギノ角ゴ Pro W3" charset="0"/>
                <a:cs typeface="ヒラギノ角ゴ Pro W3" charset="0"/>
              </a:rPr>
              <a:t>LECTURE NUMBER: 22</a:t>
            </a:r>
          </a:p>
          <a:p>
            <a:pPr eaLnBrk="1" hangingPunct="1">
              <a:lnSpc>
                <a:spcPct val="90000"/>
              </a:lnSpc>
            </a:pPr>
            <a:r>
              <a:rPr lang="en-US" dirty="0">
                <a:ea typeface="ヒラギノ角ゴ Pro W3" charset="0"/>
                <a:cs typeface="ヒラギノ角ゴ Pro W3" charset="0"/>
              </a:rPr>
              <a:t>STUDENT RESPONSES: 10%  </a:t>
            </a:r>
            <a:r>
              <a:rPr lang="en-US" b="1" dirty="0">
                <a:ea typeface="ヒラギノ角ゴ Pro W3" charset="0"/>
                <a:cs typeface="ヒラギノ角ゴ Pro W3" charset="0"/>
              </a:rPr>
              <a:t>[[80%]] </a:t>
            </a:r>
            <a:r>
              <a:rPr lang="en-US" dirty="0">
                <a:ea typeface="ヒラギノ角ゴ Pro W3" charset="0"/>
                <a:cs typeface="ヒラギノ角ゴ Pro W3" charset="0"/>
              </a:rPr>
              <a:t>5% 5% 0% (SPRING 2008)</a:t>
            </a:r>
          </a:p>
          <a:p>
            <a:pPr eaLnBrk="1" hangingPunct="1">
              <a:lnSpc>
                <a:spcPct val="90000"/>
              </a:lnSpc>
            </a:pPr>
            <a:r>
              <a:rPr lang="en-US" dirty="0">
                <a:ea typeface="ヒラギノ角ゴ Pro W3" charset="0"/>
                <a:cs typeface="ヒラギノ角ゴ Pro W3" charset="0"/>
              </a:rPr>
              <a:t>				0%  </a:t>
            </a:r>
            <a:r>
              <a:rPr lang="en-US" b="1" dirty="0">
                <a:ea typeface="ヒラギノ角ゴ Pro W3" charset="0"/>
                <a:cs typeface="ヒラギノ角ゴ Pro W3" charset="0"/>
              </a:rPr>
              <a:t>[[88%]] 2</a:t>
            </a:r>
            <a:r>
              <a:rPr lang="en-US" dirty="0">
                <a:ea typeface="ヒラギノ角ゴ Pro W3" charset="0"/>
                <a:cs typeface="ヒラギノ角ゴ Pro W3" charset="0"/>
              </a:rPr>
              <a:t>% 8% 2% (SPRING 2008)</a:t>
            </a:r>
          </a:p>
          <a:p>
            <a:pPr eaLnBrk="1" hangingPunct="1">
              <a:lnSpc>
                <a:spcPct val="90000"/>
              </a:lnSpc>
            </a:pPr>
            <a:r>
              <a:rPr lang="en-US" b="1" dirty="0">
                <a:ea typeface="ヒラギノ角ゴ Pro W3" charset="0"/>
                <a:cs typeface="ヒラギノ角ゴ Pro W3" charset="0"/>
              </a:rPr>
              <a:t>INSTRUCTOR NOTES: </a:t>
            </a:r>
            <a:r>
              <a:rPr lang="en-US" dirty="0">
                <a:ea typeface="ヒラギノ角ゴ Pro W3" charset="0"/>
                <a:cs typeface="ヒラギノ角ゴ Pro W3" charset="0"/>
              </a:rPr>
              <a:t>: 80% correct.  Not sure why it </a:t>
            </a:r>
            <a:r>
              <a:rPr lang="en-US" dirty="0" err="1">
                <a:ea typeface="ヒラギノ角ゴ Pro W3" charset="0"/>
                <a:cs typeface="ヒラギノ角ゴ Pro W3" charset="0"/>
              </a:rPr>
              <a:t>wasn</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t 100%, </a:t>
            </a:r>
            <a:r>
              <a:rPr lang="en-US" altLang="ja-JP" dirty="0" err="1">
                <a:ea typeface="ヒラギノ角ゴ Pro W3" charset="0"/>
                <a:cs typeface="ヒラギノ角ゴ Pro W3" charset="0"/>
              </a:rPr>
              <a:t>didn</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t get good arguments from the class. Some were confused about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where the negative bound volume charge density actually comes from</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Seems like a pretty good example to talk through. </a:t>
            </a:r>
          </a:p>
          <a:p>
            <a:pPr eaLnBrk="1" hangingPunct="1">
              <a:lnSpc>
                <a:spcPct val="90000"/>
              </a:lnSpc>
            </a:pPr>
            <a:r>
              <a:rPr lang="en-US" dirty="0">
                <a:ea typeface="ヒラギノ角ゴ Pro W3" charset="0"/>
                <a:cs typeface="ヒラギノ角ゴ Pro W3" charset="0"/>
              </a:rPr>
              <a:t>(SJP - Note that I redrew the physical dipoles - the original picture is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hidden</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behind , they did not look neutral. If the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is supposed to represent more spread out electrons, then this looks like a SMALLER dipole moment to me... but ok, the picture on the right works) </a:t>
            </a:r>
          </a:p>
          <a:p>
            <a:pPr eaLnBrk="1" hangingPunct="1">
              <a:lnSpc>
                <a:spcPct val="90000"/>
              </a:lnSpc>
            </a:pPr>
            <a:r>
              <a:rPr lang="en-US" dirty="0">
                <a:ea typeface="ヒラギノ角ゴ Pro W3" charset="0"/>
                <a:cs typeface="ヒラギノ角ゴ Pro W3" charset="0"/>
              </a:rPr>
              <a:t>Note that bound surface charge is less than zero on the bottom and greater than zero on the top  -SJP </a:t>
            </a:r>
          </a:p>
          <a:p>
            <a:pPr eaLnBrk="1" hangingPunct="1">
              <a:lnSpc>
                <a:spcPct val="90000"/>
              </a:lnSpc>
            </a:pPr>
            <a:r>
              <a:rPr lang="en-US" dirty="0" err="1">
                <a:ea typeface="ヒラギノ角ゴ Pro W3" charset="0"/>
                <a:cs typeface="ヒラギノ角ゴ Pro W3" charset="0"/>
              </a:rPr>
              <a:t>Dubson</a:t>
            </a:r>
            <a:r>
              <a:rPr lang="en-US" dirty="0">
                <a:ea typeface="ヒラギノ角ゴ Pro W3" charset="0"/>
                <a:cs typeface="ヒラギノ角ゴ Pro W3" charset="0"/>
              </a:rPr>
              <a:t>:  </a:t>
            </a:r>
            <a:r>
              <a:rPr lang="en-US" dirty="0">
                <a:latin typeface="Times New Roman" charset="0"/>
                <a:ea typeface="ヒラギノ角ゴ Pro W3" charset="0"/>
                <a:cs typeface="ヒラギノ角ゴ Pro W3" charset="0"/>
              </a:rPr>
              <a:t>I hear a lot of people looking at just the physical dipole picture and not the idealized dipole picture.  Doing physical counting instead of looking at formulas.  But most people got it right in the end.</a:t>
            </a:r>
            <a:endParaRPr lang="en-US" b="1" dirty="0">
              <a:ea typeface="ヒラギノ角ゴ Pro W3" charset="0"/>
              <a:cs typeface="ヒラギノ角ゴ Pro W3" charset="0"/>
            </a:endParaRPr>
          </a:p>
          <a:p>
            <a:pPr eaLnBrk="1" hangingPunct="1">
              <a:lnSpc>
                <a:spcPct val="90000"/>
              </a:lnSpc>
            </a:pPr>
            <a:r>
              <a:rPr lang="en-US" dirty="0">
                <a:ea typeface="ヒラギノ角ゴ Pro W3" charset="0"/>
                <a:cs typeface="ヒラギノ角ゴ Pro W3" charset="0"/>
              </a:rPr>
              <a:t>WRITTEN BY: Steven Pollock (CU-Boulder)</a:t>
            </a:r>
          </a:p>
          <a:p>
            <a:pPr eaLnBrk="1" hangingPunct="1">
              <a:lnSpc>
                <a:spcPct val="90000"/>
              </a:lnSpc>
            </a:pPr>
            <a:endParaRPr lang="en-US" dirty="0">
              <a:ea typeface="ヒラギノ角ゴ Pro W3" charset="0"/>
              <a:cs typeface="ヒラギノ角ゴ Pro W3" charset="0"/>
            </a:endParaRPr>
          </a:p>
        </p:txBody>
      </p:sp>
      <p:sp>
        <p:nvSpPr>
          <p:cNvPr id="69635"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D41B98B5-E190-DE48-9A40-A3D443F1D6B6}" type="slidenum">
              <a:rPr lang="en-US" sz="1200"/>
              <a:pPr algn="r"/>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ヒラギノ角ゴ Pro W3" charset="0"/>
              <a:cs typeface="ヒラギノ角ゴ Pro W3"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0A5936-1A90-FD47-AA0E-BE6F6FE1FA11}" type="slidenum">
              <a:rPr lang="en-US"/>
              <a:pPr/>
              <a:t>20</a:t>
            </a:fld>
            <a:endParaRPr lang="en-US"/>
          </a:p>
        </p:txBody>
      </p:sp>
      <p:sp>
        <p:nvSpPr>
          <p:cNvPr id="342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2019" name="Rectangle 3"/>
          <p:cNvSpPr>
            <a:spLocks noGrp="1" noChangeArrowheads="1"/>
          </p:cNvSpPr>
          <p:nvPr>
            <p:ph type="body" idx="1"/>
          </p:nvPr>
        </p:nvSpPr>
        <p:spPr/>
        <p:txBody>
          <a:bodyPr/>
          <a:lstStyle/>
          <a:p>
            <a:pPr eaLnBrk="1" hangingPunct="1"/>
            <a:r>
              <a:rPr lang="en-US" dirty="0" smtClean="0">
                <a:ea typeface="ヒラギノ角ゴ Pro W3" charset="0"/>
                <a:cs typeface="ヒラギノ角ゴ Pro W3" charset="0"/>
              </a:rPr>
              <a:t>CORRECT ANSWER:  n/a</a:t>
            </a:r>
          </a:p>
          <a:p>
            <a:pPr eaLnBrk="1" hangingPunct="1"/>
            <a:r>
              <a:rPr lang="en-US" dirty="0" smtClean="0">
                <a:ea typeface="ヒラギノ角ゴ Pro W3" charset="0"/>
                <a:cs typeface="ヒラギノ角ゴ Pro W3" charset="0"/>
              </a:rPr>
              <a:t>USED IN:  Spring 2008 (Pollock)</a:t>
            </a:r>
          </a:p>
          <a:p>
            <a:pPr eaLnBrk="1" hangingPunct="1"/>
            <a:r>
              <a:rPr lang="en-US" dirty="0" smtClean="0">
                <a:ea typeface="ヒラギノ角ゴ Pro W3" charset="0"/>
                <a:cs typeface="ヒラギノ角ゴ Pro W3" charset="0"/>
              </a:rPr>
              <a:t>LECTURE NUMBER:  30</a:t>
            </a:r>
          </a:p>
          <a:p>
            <a:pPr eaLnBrk="1" hangingPunct="1"/>
            <a:r>
              <a:rPr lang="en-US" dirty="0" smtClean="0">
                <a:ea typeface="ヒラギノ角ゴ Pro W3" charset="0"/>
                <a:cs typeface="ヒラギノ角ゴ Pro W3" charset="0"/>
              </a:rPr>
              <a:t>STUDENT RESPONSES:  n/a</a:t>
            </a: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Used to discuss the </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rho(bound) story</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 note that stretching the red (negative) sphere leaves some negative charge on the surface, and some excess + charge in the middle.   -SJP</a:t>
            </a:r>
            <a:endParaRPr lang="en-US" altLang="ja-JP" b="1" dirty="0" smtClean="0">
              <a:ea typeface="ヒラギノ角ゴ Pro W3" charset="0"/>
              <a:cs typeface="ヒラギノ角ゴ Pro W3" charset="0"/>
            </a:endParaRPr>
          </a:p>
          <a:p>
            <a:r>
              <a:rPr lang="en-US" dirty="0" smtClean="0">
                <a:ea typeface="ヒラギノ角ゴ Pro W3" charset="0"/>
                <a:cs typeface="ヒラギノ角ゴ Pro W3" charset="0"/>
              </a:rPr>
              <a:t>WRITTEN BY: Steven Pollock (CU-Boulder)</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D027E-1B58-E346-8506-76C94CA8D4AC}" type="slidenum">
              <a:rPr lang="en-US"/>
              <a:pPr/>
              <a:t>21</a:t>
            </a:fld>
            <a:endParaRPr lang="en-US"/>
          </a:p>
        </p:txBody>
      </p:sp>
      <p:sp>
        <p:nvSpPr>
          <p:cNvPr id="343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solidFill>
            <a:srgbClr val="FFFFFF"/>
          </a:solidFill>
          <a:ln/>
        </p:spPr>
      </p:sp>
      <p:sp>
        <p:nvSpPr>
          <p:cNvPr id="71682"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ea typeface="ヒラギノ角ゴ Pro W3" charset="0"/>
                <a:cs typeface="ヒラギノ角ゴ Pro W3" charset="0"/>
              </a:rPr>
              <a:t>Skipped in ‘13</a:t>
            </a:r>
          </a:p>
          <a:p>
            <a:pPr eaLnBrk="1" hangingPunct="1"/>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B</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8, Lecture 20)</a:t>
            </a:r>
          </a:p>
          <a:p>
            <a:pPr eaLnBrk="1" hangingPunct="1"/>
            <a:r>
              <a:rPr lang="en-US" dirty="0">
                <a:ea typeface="ヒラギノ角ゴ Pro W3" charset="0"/>
                <a:cs typeface="ヒラギノ角ゴ Pro W3" charset="0"/>
              </a:rPr>
              <a:t>STUDENT RESPONSES: 0% </a:t>
            </a:r>
            <a:r>
              <a:rPr lang="en-US" b="1" dirty="0">
                <a:ea typeface="ヒラギノ角ゴ Pro W3" charset="0"/>
                <a:cs typeface="ヒラギノ角ゴ Pro W3" charset="0"/>
              </a:rPr>
              <a:t>[[95%]] </a:t>
            </a:r>
            <a:r>
              <a:rPr lang="en-US" dirty="0">
                <a:ea typeface="ヒラギノ角ゴ Pro W3" charset="0"/>
                <a:cs typeface="ヒラギノ角ゴ Pro W3" charset="0"/>
              </a:rPr>
              <a:t>2% 0% 2%  </a:t>
            </a:r>
          </a:p>
          <a:p>
            <a:pPr eaLnBrk="1" hangingPunct="1"/>
            <a:r>
              <a:rPr lang="en-US" dirty="0">
                <a:ea typeface="ヒラギノ角ゴ Pro W3" charset="0"/>
                <a:cs typeface="ヒラギノ角ゴ Pro W3" charset="0"/>
              </a:rPr>
              <a:t>INSTRUCTOR NOTES:</a:t>
            </a:r>
            <a:r>
              <a:rPr lang="en-US" b="1" dirty="0">
                <a:ea typeface="ヒラギノ角ゴ Pro W3" charset="0"/>
                <a:cs typeface="ヒラギノ角ゴ Pro W3" charset="0"/>
              </a:rPr>
              <a:t>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pPr eaLnBrk="1" hangingPunct="1"/>
            <a:endParaRPr lang="en-US" dirty="0">
              <a:ea typeface="ヒラギノ角ゴ Pro W3" charset="0"/>
              <a:cs typeface="ヒラギノ角ゴ Pro W3" charset="0"/>
            </a:endParaRPr>
          </a:p>
        </p:txBody>
      </p:sp>
      <p:sp>
        <p:nvSpPr>
          <p:cNvPr id="7168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C238E21F-E42A-724D-A339-8232098F6358}" type="slidenum">
              <a:rPr lang="en-US" sz="1200"/>
              <a:pPr algn="r" eaLnBrk="1" hangingPunct="1"/>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solidFill>
            <a:srgbClr val="FFFFFF"/>
          </a:solidFill>
          <a:ln/>
        </p:spPr>
      </p:sp>
      <p:sp>
        <p:nvSpPr>
          <p:cNvPr id="75778"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ea typeface="ヒラギノ角ゴ Pro W3" charset="0"/>
                <a:cs typeface="ヒラギノ角ゴ Pro W3" charset="0"/>
              </a:rPr>
              <a:t>Skipped in ‘13</a:t>
            </a:r>
          </a:p>
          <a:p>
            <a:pPr eaLnBrk="1" hangingPunct="1"/>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B</a:t>
            </a:r>
          </a:p>
          <a:p>
            <a:pPr eaLnBrk="1" hangingPunct="1"/>
            <a:r>
              <a:rPr lang="en-US" dirty="0">
                <a:ea typeface="ヒラギノ角ゴ Pro W3" charset="0"/>
                <a:cs typeface="ヒラギノ角ゴ Pro W3" charset="0"/>
              </a:rPr>
              <a:t>USED IN:  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23</a:t>
            </a:r>
          </a:p>
          <a:p>
            <a:pPr eaLnBrk="1" hangingPunct="1"/>
            <a:r>
              <a:rPr lang="en-US" dirty="0">
                <a:ea typeface="ヒラギノ角ゴ Pro W3" charset="0"/>
                <a:cs typeface="ヒラギノ角ゴ Pro W3" charset="0"/>
              </a:rPr>
              <a:t>STUDENT RESPONSES:  n/a</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0</a:t>
            </a:r>
            <a:r>
              <a:rPr lang="en-US" dirty="0">
                <a:ea typeface="ヒラギノ角ゴ Pro W3" charset="0"/>
                <a:cs typeface="ヒラギノ角ゴ Pro W3" charset="0"/>
              </a:rPr>
              <a:t>% </a:t>
            </a:r>
            <a:r>
              <a:rPr lang="en-US" b="1" dirty="0">
                <a:ea typeface="ヒラギノ角ゴ Pro W3" charset="0"/>
                <a:cs typeface="ヒラギノ角ゴ Pro W3" charset="0"/>
              </a:rPr>
              <a:t>[[92%]]</a:t>
            </a:r>
            <a:r>
              <a:rPr lang="en-US" dirty="0">
                <a:ea typeface="ヒラギノ角ゴ Pro W3" charset="0"/>
                <a:cs typeface="ヒラギノ角ゴ Pro W3" charset="0"/>
              </a:rPr>
              <a:t> 0% 0% 8% (FALL 2009)</a:t>
            </a: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 Discussed (didn't bother clicking, little too easy).  -SJP</a:t>
            </a:r>
            <a:endParaRPr lang="en-US"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Steven Pollock (CU-Boulder)</a:t>
            </a:r>
          </a:p>
          <a:p>
            <a:pPr eaLnBrk="1" hangingPunct="1"/>
            <a:endParaRPr lang="en-US" dirty="0">
              <a:ea typeface="ヒラギノ角ゴ Pro W3" charset="0"/>
              <a:cs typeface="ヒラギノ角ゴ Pro W3" charset="0"/>
            </a:endParaRPr>
          </a:p>
        </p:txBody>
      </p:sp>
      <p:sp>
        <p:nvSpPr>
          <p:cNvPr id="75779"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0BE605E8-773A-DA45-B1B5-637F29735B2D}" type="slidenum">
              <a:rPr lang="en-US" sz="1200"/>
              <a:pPr algn="r"/>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a:t>
            </a:r>
            <a:r>
              <a:rPr lang="en-US" dirty="0" smtClean="0">
                <a:ea typeface="ヒラギノ角ゴ Pro W3" charset="0"/>
                <a:cs typeface="ヒラギノ角ゴ Pro W3" charset="0"/>
              </a:rPr>
              <a:t>B</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USED IN:  Fall 2009 (</a:t>
            </a:r>
            <a:r>
              <a:rPr lang="en-US" dirty="0" err="1">
                <a:ea typeface="ヒラギノ角ゴ Pro W3" charset="0"/>
                <a:cs typeface="ヒラギノ角ゴ Pro W3" charset="0"/>
              </a:rPr>
              <a:t>Schibli</a:t>
            </a:r>
            <a:r>
              <a:rPr lang="en-US" dirty="0" smtClean="0">
                <a:ea typeface="ヒラギノ角ゴ Pro W3" charset="0"/>
                <a:cs typeface="ヒラギノ角ゴ Pro W3" charset="0"/>
              </a:rPr>
              <a:t>)Pollock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2013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a:t>
            </a:r>
          </a:p>
          <a:p>
            <a:pPr eaLnBrk="1" hangingPunct="1"/>
            <a:r>
              <a:rPr lang="en-US" dirty="0">
                <a:ea typeface="ヒラギノ角ゴ Pro W3" charset="0"/>
                <a:cs typeface="ヒラギノ角ゴ Pro W3" charset="0"/>
              </a:rPr>
              <a:t>STUDENT RESPONSES: 35% 62% 2% 0% 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14, </a:t>
            </a:r>
            <a:r>
              <a:rPr lang="en-US" b="1" dirty="0" smtClean="0">
                <a:ea typeface="ヒラギノ角ゴ Pro W3" charset="0"/>
                <a:cs typeface="ヒラギノ角ゴ Pro W3" charset="0"/>
              </a:rPr>
              <a:t>[[82]], </a:t>
            </a:r>
            <a:r>
              <a:rPr lang="en-US" b="0" dirty="0" smtClean="0">
                <a:ea typeface="ヒラギノ角ゴ Pro W3" charset="0"/>
                <a:cs typeface="ヒラギノ角ゴ Pro W3" charset="0"/>
              </a:rPr>
              <a:t>0, 2, </a:t>
            </a:r>
            <a:r>
              <a:rPr lang="en-US" b="0" dirty="0" smtClean="0">
                <a:ea typeface="ヒラギノ角ゴ Pro W3" charset="0"/>
                <a:cs typeface="ヒラギノ角ゴ Pro W3" charset="0"/>
              </a:rPr>
              <a:t>2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INSTRUCTOR NOTES:</a:t>
            </a:r>
            <a:r>
              <a:rPr lang="en-US" b="1" dirty="0">
                <a:ea typeface="ヒラギノ角ゴ Pro W3" charset="0"/>
                <a:cs typeface="ヒラギノ角ゴ Pro W3" charset="0"/>
              </a:rPr>
              <a:t> </a:t>
            </a:r>
            <a:r>
              <a:rPr lang="en-US" b="0" dirty="0" smtClean="0">
                <a:ea typeface="ヒラギノ角ゴ Pro W3" charset="0"/>
                <a:cs typeface="ヒラギノ角ゴ Pro W3" charset="0"/>
              </a:rPr>
              <a:t>Just</a:t>
            </a:r>
            <a:r>
              <a:rPr lang="en-US" b="0" baseline="0" dirty="0" smtClean="0">
                <a:ea typeface="ヒラギノ角ゴ Pro W3" charset="0"/>
                <a:cs typeface="ヒラギノ角ゴ Pro W3" charset="0"/>
              </a:rPr>
              <a:t> for fun, I did hear some students debating this, they were looking at the formula on the board and arguing it’s “must a formula”, a trick of some sort. But no, those bound charges are real, they’re there…</a:t>
            </a:r>
          </a:p>
          <a:p>
            <a:pPr eaLnBrk="1" hangingPunct="1"/>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Thomas </a:t>
            </a:r>
            <a:r>
              <a:rPr lang="en-US" dirty="0" err="1">
                <a:ea typeface="ヒラギノ角ゴ Pro W3" charset="0"/>
                <a:cs typeface="ヒラギノ角ゴ Pro W3" charset="0"/>
              </a:rPr>
              <a:t>Schibli</a:t>
            </a:r>
            <a:r>
              <a:rPr lang="en-US" dirty="0">
                <a:ea typeface="ヒラギノ角ゴ Pro W3" charset="0"/>
                <a:cs typeface="ヒラギノ角ゴ Pro W3" charset="0"/>
              </a:rPr>
              <a:t> (CU-Boulder)</a:t>
            </a:r>
          </a:p>
          <a:p>
            <a:endParaRPr lang="en-US" dirty="0">
              <a:ea typeface="ヒラギノ角ゴ Pro W3" charset="0"/>
              <a:cs typeface="ヒラギノ角ゴ Pro W3"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ヒラギノ角ゴ Pro W3" charset="0"/>
                <a:cs typeface="ヒラギノ角ゴ Pro W3" charset="0"/>
              </a:rPr>
              <a:t>CORRECT ANSWER:  D</a:t>
            </a:r>
          </a:p>
          <a:p>
            <a:pPr eaLnBrk="1" hangingPunct="1"/>
            <a:r>
              <a:rPr lang="en-US" dirty="0" smtClean="0">
                <a:ea typeface="ヒラギノ角ゴ Pro W3" charset="0"/>
                <a:cs typeface="ヒラギノ角ゴ Pro W3" charset="0"/>
              </a:rPr>
              <a:t>USED IN:  Spring 2013 (Pollock) (Pre class question)</a:t>
            </a:r>
          </a:p>
          <a:p>
            <a:pPr eaLnBrk="1" hangingPunct="1"/>
            <a:r>
              <a:rPr lang="en-US" dirty="0" smtClean="0">
                <a:ea typeface="ヒラギノ角ゴ Pro W3" charset="0"/>
                <a:cs typeface="ヒラギノ角ゴ Pro W3" charset="0"/>
              </a:rPr>
              <a:t>LECTURE NUMBER:  24</a:t>
            </a:r>
          </a:p>
          <a:p>
            <a:pPr eaLnBrk="1" hangingPunct="1"/>
            <a:r>
              <a:rPr lang="en-US" dirty="0" smtClean="0">
                <a:ea typeface="ヒラギノ角ゴ Pro W3" charset="0"/>
                <a:cs typeface="ヒラギノ角ゴ Pro W3" charset="0"/>
              </a:rPr>
              <a:t>STUDENT RESPONSES:   4, 16, 4, </a:t>
            </a:r>
            <a:r>
              <a:rPr lang="en-US" b="1" dirty="0" smtClean="0">
                <a:ea typeface="ヒラギノ角ゴ Pro W3" charset="0"/>
                <a:cs typeface="ヒラギノ角ゴ Pro W3" charset="0"/>
              </a:rPr>
              <a:t>[[76]], </a:t>
            </a:r>
            <a:r>
              <a:rPr lang="en-US" b="0" dirty="0" smtClean="0">
                <a:ea typeface="ヒラギノ角ゴ Pro W3" charset="0"/>
                <a:cs typeface="ヒラギノ角ゴ Pro W3" charset="0"/>
              </a:rPr>
              <a:t>0</a:t>
            </a:r>
            <a:endParaRPr lang="en-US" dirty="0" smtClean="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INSTRUCTOR NOTES –</a:t>
            </a:r>
          </a:p>
          <a:p>
            <a:pPr eaLnBrk="1" hangingPunct="1"/>
            <a:r>
              <a:rPr lang="en-US" b="0" dirty="0" smtClean="0">
                <a:ea typeface="ヒラギノ角ゴ Pro W3" charset="0"/>
                <a:cs typeface="ヒラギノ角ゴ Pro W3" charset="0"/>
              </a:rPr>
              <a:t>Next</a:t>
            </a:r>
            <a:r>
              <a:rPr lang="en-US" b="0" baseline="0" dirty="0" smtClean="0">
                <a:ea typeface="ヒラギノ角ゴ Pro W3" charset="0"/>
                <a:cs typeface="ヒラギノ角ゴ Pro W3" charset="0"/>
              </a:rPr>
              <a:t> slide duplicates this one and brings up the appropriate formula, but I had them on the board anyway. This is a “</a:t>
            </a:r>
            <a:r>
              <a:rPr lang="en-US" b="0" baseline="0" dirty="0" err="1" smtClean="0">
                <a:ea typeface="ヒラギノ角ゴ Pro W3" charset="0"/>
                <a:cs typeface="ヒラギノ角ゴ Pro W3" charset="0"/>
              </a:rPr>
              <a:t>preclass</a:t>
            </a:r>
            <a:r>
              <a:rPr lang="en-US" b="0" baseline="0" dirty="0" smtClean="0">
                <a:ea typeface="ヒラギノ角ゴ Pro W3" charset="0"/>
                <a:cs typeface="ヒラギノ角ゴ Pro W3" charset="0"/>
              </a:rPr>
              <a:t>” question, didn’t seem too hard for most of them, good conversations. Some students reasoned it out mathematically (z dot </a:t>
            </a:r>
            <a:r>
              <a:rPr lang="en-US" b="0" baseline="0" dirty="0" err="1" smtClean="0">
                <a:ea typeface="ヒラギノ角ゴ Pro W3" charset="0"/>
                <a:cs typeface="ヒラギノ角ゴ Pro W3" charset="0"/>
              </a:rPr>
              <a:t>rhat</a:t>
            </a:r>
            <a:r>
              <a:rPr lang="en-US" b="0" baseline="0" dirty="0" smtClean="0">
                <a:ea typeface="ヒラギノ角ゴ Pro W3" charset="0"/>
                <a:cs typeface="ヒラギノ角ゴ Pro W3" charset="0"/>
              </a:rPr>
              <a:t>) others were thinking more physically, e.g. “should be + at north, and – at south”. Good to go back to the way of thinking about it from previous class: lifting a sphere of + up a little </a:t>
            </a:r>
            <a:r>
              <a:rPr lang="en-US" b="0" baseline="0" dirty="0" err="1" smtClean="0">
                <a:ea typeface="ヒラギノ角ゴ Pro W3" charset="0"/>
                <a:cs typeface="ヒラギノ角ゴ Pro W3" charset="0"/>
              </a:rPr>
              <a:t>w.r.t</a:t>
            </a:r>
            <a:r>
              <a:rPr lang="en-US" b="0" baseline="0" dirty="0" smtClean="0">
                <a:ea typeface="ヒラギノ角ゴ Pro W3" charset="0"/>
                <a:cs typeface="ヒラギノ角ゴ Pro W3" charset="0"/>
              </a:rPr>
              <a:t>. a sphere of – yields exactly this setting, with a “bulge” of + at the top.  </a:t>
            </a:r>
            <a:endParaRPr lang="en-US" b="0" dirty="0" smtClean="0">
              <a:ea typeface="ヒラギノ角ゴ Pro W3" charset="0"/>
              <a:cs typeface="ヒラギノ角ゴ Pro W3" charset="0"/>
            </a:endParaRPr>
          </a:p>
          <a:p>
            <a:pPr eaLnBrk="1" hangingPunct="1"/>
            <a:endParaRPr lang="en-US" b="1"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-SJP</a:t>
            </a:r>
          </a:p>
          <a:p>
            <a:pPr eaLnBrk="1" hangingPunct="1"/>
            <a:r>
              <a:rPr lang="en-US" dirty="0" smtClean="0">
                <a:ea typeface="ヒラギノ角ゴ Pro W3" charset="0"/>
                <a:cs typeface="ヒラギノ角ゴ Pro W3" charset="0"/>
              </a:rPr>
              <a:t>WRITTEN BY: Steven Pollock (CU-Boulder)</a:t>
            </a:r>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25</a:t>
            </a:fld>
            <a:endParaRPr lang="en-US"/>
          </a:p>
        </p:txBody>
      </p:sp>
    </p:spTree>
    <p:extLst>
      <p:ext uri="{BB962C8B-B14F-4D97-AF65-F5344CB8AC3E}">
        <p14:creationId xmlns:p14="http://schemas.microsoft.com/office/powerpoint/2010/main" val="2399602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ea typeface="ヒラギノ角ゴ Pro W3" charset="0"/>
                <a:cs typeface="ヒラギノ角ゴ Pro W3" charset="0"/>
              </a:rPr>
              <a:t>INSTRUCTOR NOTES</a:t>
            </a:r>
          </a:p>
          <a:p>
            <a:pPr eaLnBrk="1" hangingPunct="1"/>
            <a:r>
              <a:rPr lang="en-US" b="1" dirty="0" smtClean="0">
                <a:ea typeface="ヒラギノ角ゴ Pro W3" charset="0"/>
                <a:cs typeface="ヒラギノ角ゴ Pro W3" charset="0"/>
              </a:rPr>
              <a:t>(Just animated the formulas)</a:t>
            </a:r>
          </a:p>
          <a:p>
            <a:pPr eaLnBrk="1" hangingPunct="1"/>
            <a:r>
              <a:rPr lang="en-US" dirty="0" smtClean="0">
                <a:ea typeface="ヒラギノ角ゴ Pro W3" charset="0"/>
                <a:cs typeface="ヒラギノ角ゴ Pro W3" charset="0"/>
              </a:rPr>
              <a:t>-SJP</a:t>
            </a:r>
          </a:p>
          <a:p>
            <a:pPr eaLnBrk="1" hangingPunct="1"/>
            <a:r>
              <a:rPr lang="en-US" dirty="0" smtClean="0">
                <a:ea typeface="ヒラギノ角ゴ Pro W3" charset="0"/>
                <a:cs typeface="ヒラギノ角ゴ Pro W3" charset="0"/>
              </a:rPr>
              <a:t>WRITTEN BY: Steven Pollock (CU-Boulder)</a:t>
            </a:r>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26</a:t>
            </a:fld>
            <a:endParaRPr lang="en-US"/>
          </a:p>
        </p:txBody>
      </p:sp>
    </p:spTree>
    <p:extLst>
      <p:ext uri="{BB962C8B-B14F-4D97-AF65-F5344CB8AC3E}">
        <p14:creationId xmlns:p14="http://schemas.microsoft.com/office/powerpoint/2010/main" val="1043863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0D958FC3-5B64-0D41-B7A8-8B58E3396811}" type="slidenum">
              <a:rPr lang="en-US" sz="1200"/>
              <a:pPr algn="r"/>
              <a:t>27</a:t>
            </a:fld>
            <a:endParaRPr lang="en-US" sz="1200"/>
          </a:p>
        </p:txBody>
      </p:sp>
      <p:sp>
        <p:nvSpPr>
          <p:cNvPr id="77826" name="Rectangle 2"/>
          <p:cNvSpPr>
            <a:spLocks noGrp="1" noRot="1" noChangeAspect="1" noChangeArrowheads="1" noTextEdit="1"/>
          </p:cNvSpPr>
          <p:nvPr>
            <p:ph type="sldImg"/>
          </p:nvPr>
        </p:nvSpPr>
        <p:spPr>
          <a:solidFill>
            <a:srgbClr val="FFFFFF"/>
          </a:solidFill>
          <a:ln/>
        </p:spPr>
      </p:sp>
      <p:sp>
        <p:nvSpPr>
          <p:cNvPr id="77827" name="Rectangle 3"/>
          <p:cNvSpPr>
            <a:spLocks noGrp="1" noChangeArrowheads="1"/>
          </p:cNvSpPr>
          <p:nvPr>
            <p:ph type="body" idx="1"/>
          </p:nvPr>
        </p:nvSpPr>
        <p:spPr>
          <a:xfrm>
            <a:off x="0" y="0"/>
            <a:ext cx="0" cy="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ea typeface="ヒラギノ角ゴ Pro W3" charset="0"/>
                <a:cs typeface="ヒラギノ角ゴ Pro W3" charset="0"/>
              </a:rPr>
              <a:t>Thought about doing this as a pre-class </a:t>
            </a:r>
            <a:r>
              <a:rPr lang="ja-JP" altLang="en-US">
                <a:ea typeface="ヒラギノ角ゴ Pro W3" charset="0"/>
                <a:cs typeface="ヒラギノ角ゴ Pro W3" charset="0"/>
              </a:rPr>
              <a:t>“</a:t>
            </a:r>
            <a:r>
              <a:rPr lang="en-US" altLang="ja-JP">
                <a:ea typeface="ヒラギノ角ゴ Pro W3" charset="0"/>
                <a:cs typeface="ヒラギノ角ゴ Pro W3" charset="0"/>
              </a:rPr>
              <a:t>freewrite</a:t>
            </a:r>
            <a:r>
              <a:rPr lang="ja-JP" altLang="en-US">
                <a:ea typeface="ヒラギノ角ゴ Pro W3" charset="0"/>
                <a:cs typeface="ヒラギノ角ゴ Pro W3" charset="0"/>
              </a:rPr>
              <a:t>”</a:t>
            </a:r>
            <a:r>
              <a:rPr lang="en-US" altLang="ja-JP">
                <a:ea typeface="ヒラギノ角ゴ Pro W3" charset="0"/>
                <a:cs typeface="ヒラギノ角ゴ Pro W3" charset="0"/>
              </a:rPr>
              <a:t>, but we didn</a:t>
            </a:r>
            <a:r>
              <a:rPr lang="ja-JP" altLang="en-US">
                <a:ea typeface="ヒラギノ角ゴ Pro W3" charset="0"/>
                <a:cs typeface="ヒラギノ角ゴ Pro W3" charset="0"/>
              </a:rPr>
              <a:t>’</a:t>
            </a:r>
            <a:r>
              <a:rPr lang="en-US" altLang="ja-JP">
                <a:ea typeface="ヒラギノ角ゴ Pro W3" charset="0"/>
                <a:cs typeface="ヒラギノ角ゴ Pro W3" charset="0"/>
              </a:rPr>
              <a:t>t get to it. </a:t>
            </a:r>
          </a:p>
          <a:p>
            <a:pPr eaLnBrk="1" hangingPunct="1"/>
            <a:r>
              <a:rPr lang="en-US">
                <a:ea typeface="ヒラギノ角ゴ Pro W3" charset="0"/>
                <a:cs typeface="ヒラギノ角ゴ Pro W3" charset="0"/>
              </a:rPr>
              <a:t>free = The charges that </a:t>
            </a:r>
            <a:r>
              <a:rPr lang="en-US" i="1">
                <a:ea typeface="ヒラギノ角ゴ Pro W3" charset="0"/>
                <a:cs typeface="ヒラギノ角ゴ Pro W3" charset="0"/>
              </a:rPr>
              <a:t>would</a:t>
            </a:r>
            <a:r>
              <a:rPr lang="en-US">
                <a:ea typeface="ヒラギノ角ゴ Pro W3" charset="0"/>
                <a:cs typeface="ヒラギノ角ゴ Pro W3" charset="0"/>
              </a:rPr>
              <a:t> exist if there were no dielectric? </a:t>
            </a:r>
          </a:p>
          <a:p>
            <a:pPr eaLnBrk="1" hangingPunct="1"/>
            <a:r>
              <a:rPr lang="en-US">
                <a:ea typeface="ヒラギノ角ゴ Pro W3" charset="0"/>
                <a:cs typeface="ヒラギノ角ゴ Pro W3" charset="0"/>
              </a:rPr>
              <a:t>bound = the charge distributions that "appear" as a result of polarization of the medium?  -SJP</a:t>
            </a:r>
            <a:endParaRPr lang="en-US" b="1">
              <a:ea typeface="ヒラギノ角ゴ Pro W3" charset="0"/>
              <a:cs typeface="ヒラギノ角ゴ Pro W3" charset="0"/>
            </a:endParaRPr>
          </a:p>
          <a:p>
            <a:pPr eaLnBrk="1" hangingPunct="1"/>
            <a:r>
              <a:rPr lang="en-US">
                <a:ea typeface="ヒラギノ角ゴ Pro W3" charset="0"/>
                <a:cs typeface="ヒラギノ角ゴ Pro W3" charset="0"/>
              </a:rPr>
              <a:t>WRITTEN BY: Steven Pollock (CU-Boulder)</a:t>
            </a:r>
          </a:p>
          <a:p>
            <a:pPr eaLnBrk="1" hangingPunct="1"/>
            <a:endParaRPr lang="en-US">
              <a:ea typeface="ヒラギノ角ゴ Pro W3" charset="0"/>
              <a:cs typeface="ヒラギノ角ゴ Pro W3"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51203" name="Rectangle 3"/>
          <p:cNvSpPr>
            <a:spLocks noGrp="1" noChangeArrowheads="1"/>
          </p:cNvSpPr>
          <p:nvPr>
            <p:ph type="body" idx="1"/>
          </p:nvPr>
        </p:nvSpPr>
        <p:spPr>
          <a:xfrm>
            <a:off x="685800" y="4344988"/>
            <a:ext cx="5486400" cy="4113212"/>
          </a:xfrm>
          <a:solidFill>
            <a:srgbClr val="FFFFFF"/>
          </a:solidFill>
          <a:ln>
            <a:solidFill>
              <a:srgbClr val="000000"/>
            </a:solidFill>
          </a:ln>
        </p:spPr>
        <p:txBody>
          <a:bodyPr/>
          <a:lstStyle/>
          <a:p>
            <a:pPr eaLnBrk="1" hangingPunct="1"/>
            <a:r>
              <a:rPr lang="en-US" dirty="0" smtClean="0">
                <a:ea typeface="ヒラギノ角ゴ Pro W3" charset="0"/>
                <a:cs typeface="ヒラギノ角ゴ Pro W3" charset="0"/>
              </a:rPr>
              <a:t>CORRECT ANSWER:  C</a:t>
            </a:r>
          </a:p>
          <a:p>
            <a:pPr eaLnBrk="1" hangingPunct="1"/>
            <a:r>
              <a:rPr lang="en-US" dirty="0" smtClean="0">
                <a:ea typeface="ヒラギノ角ゴ Pro W3" charset="0"/>
                <a:cs typeface="ヒラギノ角ゴ Pro W3" charset="0"/>
              </a:rPr>
              <a:t>USED IN:  Spring 2008 and 13 (Pollock)</a:t>
            </a:r>
          </a:p>
          <a:p>
            <a:pPr eaLnBrk="1" hangingPunct="1"/>
            <a:r>
              <a:rPr lang="en-US" dirty="0" smtClean="0">
                <a:ea typeface="ヒラギノ角ゴ Pro W3" charset="0"/>
                <a:cs typeface="ヒラギノ角ゴ Pro W3" charset="0"/>
              </a:rPr>
              <a:t>LECTURE NUMBER:  23</a:t>
            </a:r>
          </a:p>
          <a:p>
            <a:pPr eaLnBrk="1" hangingPunct="1"/>
            <a:r>
              <a:rPr lang="en-US" dirty="0" smtClean="0">
                <a:ea typeface="ヒラギノ角ゴ Pro W3" charset="0"/>
                <a:cs typeface="ヒラギノ角ゴ Pro W3" charset="0"/>
              </a:rPr>
              <a:t>STUDENT RESPONSES:  0% 6% </a:t>
            </a:r>
            <a:r>
              <a:rPr lang="en-US" b="1" dirty="0" smtClean="0">
                <a:ea typeface="ヒラギノ角ゴ Pro W3" charset="0"/>
                <a:cs typeface="ヒラギノ角ゴ Pro W3" charset="0"/>
              </a:rPr>
              <a:t>[[ 94%]] </a:t>
            </a:r>
            <a:r>
              <a:rPr lang="en-US" dirty="0" smtClean="0">
                <a:ea typeface="ヒラギノ角ゴ Pro W3" charset="0"/>
                <a:cs typeface="ヒラギノ角ゴ Pro W3" charset="0"/>
              </a:rPr>
              <a:t>0% 0% </a:t>
            </a:r>
          </a:p>
          <a:p>
            <a:pPr eaLnBrk="1" hangingPunct="1"/>
            <a:r>
              <a:rPr lang="en-US" dirty="0" smtClean="0">
                <a:ea typeface="ヒラギノ角ゴ Pro W3" charset="0"/>
                <a:cs typeface="ヒラギノ角ゴ Pro W3" charset="0"/>
              </a:rPr>
              <a:t>		4%, 11%, </a:t>
            </a:r>
            <a:r>
              <a:rPr lang="en-US" b="1" dirty="0" smtClean="0">
                <a:ea typeface="ヒラギノ角ゴ Pro W3" charset="0"/>
                <a:cs typeface="ヒラギノ角ゴ Pro W3" charset="0"/>
              </a:rPr>
              <a:t>[[80%] </a:t>
            </a:r>
            <a:r>
              <a:rPr lang="en-US" b="0" dirty="0" smtClean="0">
                <a:ea typeface="ヒラギノ角ゴ Pro W3" charset="0"/>
                <a:cs typeface="ヒラギノ角ゴ Pro W3" charset="0"/>
              </a:rPr>
              <a:t>2,</a:t>
            </a:r>
            <a:r>
              <a:rPr lang="en-US" b="0" baseline="0" dirty="0" smtClean="0">
                <a:ea typeface="ヒラギノ角ゴ Pro W3" charset="0"/>
                <a:cs typeface="ヒラギノ角ゴ Pro W3" charset="0"/>
              </a:rPr>
              <a:t> 4  (end of L22 in ‘2013) </a:t>
            </a:r>
            <a:endParaRPr lang="en-US" dirty="0" smtClean="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 L23 - Started class with this. 94% correct. Super simple! </a:t>
            </a:r>
          </a:p>
          <a:p>
            <a:pPr eaLnBrk="1" hangingPunct="1"/>
            <a:r>
              <a:rPr lang="en-US" dirty="0" smtClean="0">
                <a:ea typeface="ヒラギノ角ゴ Pro W3" charset="0"/>
                <a:cs typeface="ヒラギノ角ゴ Pro W3" charset="0"/>
              </a:rPr>
              <a:t>In 2013 it</a:t>
            </a:r>
            <a:r>
              <a:rPr lang="en-US" baseline="0" dirty="0" smtClean="0">
                <a:ea typeface="ヒラギノ角ゴ Pro W3" charset="0"/>
                <a:cs typeface="ヒラギノ角ゴ Pro W3" charset="0"/>
              </a:rPr>
              <a:t> was a rush job at the VERY end of class (clicker started at 1:50) and still did fine. </a:t>
            </a:r>
          </a:p>
          <a:p>
            <a:pPr eaLnBrk="1" hangingPunct="1"/>
            <a:r>
              <a:rPr lang="en-US" dirty="0" smtClean="0">
                <a:ea typeface="ヒラギノ角ゴ Pro W3" charset="0"/>
                <a:cs typeface="ヒラギノ角ゴ Pro W3" charset="0"/>
              </a:rPr>
              <a:t>-SJP</a:t>
            </a:r>
          </a:p>
          <a:p>
            <a:pPr eaLnBrk="1" hangingPunct="1"/>
            <a:r>
              <a:rPr lang="en-US" dirty="0" smtClean="0">
                <a:ea typeface="ヒラギノ角ゴ Pro W3" charset="0"/>
                <a:cs typeface="ヒラギノ角ゴ Pro W3" charset="0"/>
              </a:rPr>
              <a:t>WRITTEN BY: Steven Pollock (CU-Boulder)</a:t>
            </a:r>
          </a:p>
          <a:p>
            <a:pPr defTabSz="457200"/>
            <a:endParaRPr lang="en-US" dirty="0">
              <a:ea typeface="ヒラギノ角ゴ Pro W3" charset="0"/>
              <a:cs typeface="ヒラギノ角ゴ Pro W3"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ヒラギノ角ゴ Pro W3" charset="0"/>
                <a:cs typeface="ヒラギノ角ゴ Pro W3" charset="0"/>
              </a:rPr>
              <a:t>CORRECT ANSWER:  A</a:t>
            </a:r>
          </a:p>
          <a:p>
            <a:pPr eaLnBrk="1" hangingPunct="1"/>
            <a:r>
              <a:rPr lang="en-US" dirty="0" smtClean="0">
                <a:ea typeface="ヒラギノ角ゴ Pro W3" charset="0"/>
                <a:cs typeface="ヒラギノ角ゴ Pro W3" charset="0"/>
              </a:rPr>
              <a:t>USED IN:  Spring 2013 (Pollock) </a:t>
            </a:r>
          </a:p>
          <a:p>
            <a:pPr eaLnBrk="1" hangingPunct="1"/>
            <a:r>
              <a:rPr lang="en-US" dirty="0" smtClean="0">
                <a:ea typeface="ヒラギノ角ゴ Pro W3" charset="0"/>
                <a:cs typeface="ヒラギノ角ゴ Pro W3" charset="0"/>
              </a:rPr>
              <a:t>LECTURE NUMBER:  24</a:t>
            </a:r>
          </a:p>
          <a:p>
            <a:pPr eaLnBrk="1" hangingPunct="1"/>
            <a:r>
              <a:rPr lang="en-US" dirty="0" smtClean="0">
                <a:ea typeface="ヒラギノ角ゴ Pro W3" charset="0"/>
                <a:cs typeface="ヒラギノ角ゴ Pro W3" charset="0"/>
              </a:rPr>
              <a:t>STUDENT RESPONSES:  </a:t>
            </a:r>
            <a:r>
              <a:rPr lang="en-US" b="1" dirty="0" smtClean="0">
                <a:ea typeface="ヒラギノ角ゴ Pro W3" charset="0"/>
                <a:cs typeface="ヒラギノ角ゴ Pro W3" charset="0"/>
              </a:rPr>
              <a:t>[[75]]</a:t>
            </a:r>
            <a:r>
              <a:rPr lang="en-US" b="0" dirty="0" smtClean="0">
                <a:ea typeface="ヒラギノ角ゴ Pro W3" charset="0"/>
                <a:cs typeface="ヒラギノ角ゴ Pro W3" charset="0"/>
              </a:rPr>
              <a:t>, 4, 6, 16</a:t>
            </a:r>
            <a:endParaRPr lang="en-US" dirty="0" smtClean="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INSTRUCTOR NOTES –</a:t>
            </a:r>
            <a:r>
              <a:rPr lang="en-US" b="0" dirty="0" smtClean="0">
                <a:ea typeface="ヒラギノ角ゴ Pro W3" charset="0"/>
                <a:cs typeface="ヒラギノ角ゴ Pro W3" charset="0"/>
              </a:rPr>
              <a:t> Good </a:t>
            </a:r>
            <a:r>
              <a:rPr lang="en-US" b="0" dirty="0" err="1" smtClean="0">
                <a:ea typeface="ヒラギノ角ゴ Pro W3" charset="0"/>
                <a:cs typeface="ヒラギノ角ゴ Pro W3" charset="0"/>
              </a:rPr>
              <a:t>followup</a:t>
            </a:r>
            <a:r>
              <a:rPr lang="en-US" b="0" dirty="0" smtClean="0">
                <a:ea typeface="ヒラギノ角ゴ Pro W3" charset="0"/>
                <a:cs typeface="ヒラギノ角ゴ Pro W3" charset="0"/>
              </a:rPr>
              <a:t>.</a:t>
            </a:r>
            <a:r>
              <a:rPr lang="en-US" b="0" baseline="0" dirty="0" smtClean="0">
                <a:ea typeface="ヒラギノ角ゴ Pro W3" charset="0"/>
                <a:cs typeface="ヒラギノ角ゴ Pro W3" charset="0"/>
              </a:rPr>
              <a:t> Some students were arguing about taking div in spherical coordinates (which you should not do if the formula is GIVEN in Cartesian </a:t>
            </a:r>
            <a:r>
              <a:rPr lang="en-US" b="0" baseline="0" dirty="0" err="1" smtClean="0">
                <a:ea typeface="ヒラギノ角ゴ Pro W3" charset="0"/>
                <a:cs typeface="ヒラギノ角ゴ Pro W3" charset="0"/>
              </a:rPr>
              <a:t>coords</a:t>
            </a:r>
            <a:r>
              <a:rPr lang="en-US" b="0" baseline="0" dirty="0" smtClean="0">
                <a:ea typeface="ヒラギノ角ゴ Pro W3" charset="0"/>
                <a:cs typeface="ヒラギノ角ゴ Pro W3" charset="0"/>
              </a:rPr>
              <a:t>!) Again, roll back to our model from last one of displacing uniform + and – spheres, in the bulk, there is no net charge. (And, </a:t>
            </a:r>
            <a:r>
              <a:rPr lang="en-US" b="0" baseline="0" dirty="0" err="1" smtClean="0">
                <a:ea typeface="ヒラギノ角ゴ Pro W3" charset="0"/>
                <a:cs typeface="ヒラギノ角ゴ Pro W3" charset="0"/>
              </a:rPr>
              <a:t>cos</a:t>
            </a:r>
            <a:r>
              <a:rPr lang="en-US" b="0" baseline="0" dirty="0" smtClean="0">
                <a:ea typeface="ヒラギノ角ゴ Pro W3" charset="0"/>
                <a:cs typeface="ヒラギノ角ゴ Pro W3" charset="0"/>
              </a:rPr>
              <a:t>(theta) has no net charge, so no NEED for a bulk overall charge, anyway) </a:t>
            </a:r>
            <a:endParaRPr lang="en-US" b="1" dirty="0" smtClean="0">
              <a:ea typeface="ヒラギノ角ゴ Pro W3" charset="0"/>
              <a:cs typeface="ヒラギノ角ゴ Pro W3" charset="0"/>
            </a:endParaRPr>
          </a:p>
          <a:p>
            <a:pPr eaLnBrk="1" hangingPunct="1"/>
            <a:endParaRPr lang="en-US" b="1"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-SJP</a:t>
            </a:r>
          </a:p>
          <a:p>
            <a:pPr eaLnBrk="1" hangingPunct="1"/>
            <a:r>
              <a:rPr lang="en-US" dirty="0" smtClean="0">
                <a:ea typeface="ヒラギノ角ゴ Pro W3" charset="0"/>
                <a:cs typeface="ヒラギノ角ゴ Pro W3" charset="0"/>
              </a:rPr>
              <a:t>WRITTEN BY: Steven Pollock (CU-Boulder)</a:t>
            </a:r>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29</a:t>
            </a:fld>
            <a:endParaRPr lang="en-US"/>
          </a:p>
        </p:txBody>
      </p:sp>
    </p:spTree>
    <p:extLst>
      <p:ext uri="{BB962C8B-B14F-4D97-AF65-F5344CB8AC3E}">
        <p14:creationId xmlns:p14="http://schemas.microsoft.com/office/powerpoint/2010/main" val="1540062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ヒラギノ角ゴ Pro W3" charset="0"/>
              <a:cs typeface="ヒラギノ角ゴ Pro W3"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noTextEdit="1"/>
          </p:cNvSpPr>
          <p:nvPr>
            <p:ph type="sldImg"/>
          </p:nvPr>
        </p:nvSpPr>
        <p:spPr>
          <a:solidFill>
            <a:srgbClr val="FFFFFF"/>
          </a:solidFill>
          <a:ln/>
        </p:spPr>
      </p:sp>
      <p:sp>
        <p:nvSpPr>
          <p:cNvPr id="79875"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a:ea typeface="ヒラギノ角ゴ Pro W3" charset="0"/>
                <a:cs typeface="ヒラギノ角ゴ Pro W3" charset="0"/>
              </a:rPr>
              <a:t>WRITTEN BY: Steven Pollock (CU-Boulder</a:t>
            </a:r>
            <a:r>
              <a:rPr lang="en-US" dirty="0" smtClean="0">
                <a:ea typeface="ヒラギノ角ゴ Pro W3" charset="0"/>
                <a:cs typeface="ヒラギノ角ゴ Pro W3" charset="0"/>
              </a:rPr>
              <a:t>)</a:t>
            </a:r>
          </a:p>
          <a:p>
            <a:r>
              <a:rPr lang="en-US" dirty="0" smtClean="0">
                <a:ea typeface="ヒラギノ角ゴ Pro W3" charset="0"/>
                <a:cs typeface="ヒラギノ角ゴ Pro W3" charset="0"/>
              </a:rPr>
              <a:t>This came later in ‘13</a:t>
            </a:r>
            <a:endParaRPr lang="en-US" dirty="0">
              <a:ea typeface="ヒラギノ角ゴ Pro W3" charset="0"/>
              <a:cs typeface="ヒラギノ角ゴ Pro W3" charset="0"/>
            </a:endParaRPr>
          </a:p>
          <a:p>
            <a:endParaRPr lang="en-US" dirty="0">
              <a:ea typeface="ヒラギノ角ゴ Pro W3" charset="0"/>
              <a:cs typeface="ヒラギノ角ゴ Pro W3"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xfrm>
            <a:off x="1144588" y="687388"/>
            <a:ext cx="4570412" cy="3427412"/>
          </a:xfrm>
          <a:solidFill>
            <a:srgbClr val="FFFFFF"/>
          </a:solidFill>
          <a:ln/>
        </p:spPr>
      </p:sp>
      <p:sp>
        <p:nvSpPr>
          <p:cNvPr id="131074" name="Notes Placeholder 2"/>
          <p:cNvSpPr>
            <a:spLocks noGrp="1"/>
          </p:cNvSpPr>
          <p:nvPr>
            <p:ph type="body" idx="1"/>
          </p:nvPr>
        </p:nvSpPr>
        <p:spPr>
          <a:xfrm>
            <a:off x="685800" y="4344988"/>
            <a:ext cx="5486400" cy="4113212"/>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defTabSz="457200" eaLnBrk="1" hangingPunct="1"/>
            <a:r>
              <a:rPr lang="en-US" dirty="0">
                <a:ea typeface="ヒラギノ角ゴ Pro W3" charset="0"/>
                <a:cs typeface="ヒラギノ角ゴ Pro W3" charset="0"/>
              </a:rPr>
              <a:t>CORRECT ANSWER:  D</a:t>
            </a:r>
          </a:p>
          <a:p>
            <a:pPr defTabSz="457200" eaLnBrk="1" hangingPunct="1"/>
            <a:r>
              <a:rPr lang="en-US" dirty="0">
                <a:ea typeface="ヒラギノ角ゴ Pro W3" charset="0"/>
                <a:cs typeface="ヒラギノ角ゴ Pro W3" charset="0"/>
              </a:rPr>
              <a:t>USED IN: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defTabSz="457200"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27 (28 in ‘13) </a:t>
            </a:r>
            <a:endParaRPr lang="en-US" dirty="0">
              <a:ea typeface="ヒラギノ角ゴ Pro W3" charset="0"/>
              <a:cs typeface="ヒラギノ角ゴ Pro W3" charset="0"/>
            </a:endParaRPr>
          </a:p>
          <a:p>
            <a:pPr defTabSz="457200" eaLnBrk="1" hangingPunct="1"/>
            <a:r>
              <a:rPr lang="en-US" dirty="0">
                <a:ea typeface="ヒラギノ角ゴ Pro W3" charset="0"/>
                <a:cs typeface="ヒラギノ角ゴ Pro W3" charset="0"/>
              </a:rPr>
              <a:t>STUDENT RESPONSES:  7% 53% 0% </a:t>
            </a:r>
            <a:r>
              <a:rPr lang="en-US" b="1" dirty="0">
                <a:ea typeface="ヒラギノ角ゴ Pro W3" charset="0"/>
                <a:cs typeface="ヒラギノ角ゴ Pro W3" charset="0"/>
              </a:rPr>
              <a:t>[[40%]]</a:t>
            </a:r>
            <a:r>
              <a:rPr lang="en-US" dirty="0">
                <a:ea typeface="ヒラギノ角ゴ Pro W3" charset="0"/>
                <a:cs typeface="ヒラギノ角ゴ Pro W3" charset="0"/>
              </a:rPr>
              <a:t> 0% (SPRING 2008)</a:t>
            </a:r>
          </a:p>
          <a:p>
            <a:pPr defTabSz="457200" eaLnBrk="1" hangingPunct="1"/>
            <a:r>
              <a:rPr lang="en-US" dirty="0">
                <a:ea typeface="ヒラギノ角ゴ Pro W3" charset="0"/>
                <a:cs typeface="ヒラギノ角ゴ Pro W3" charset="0"/>
              </a:rPr>
              <a:t>				17% 31% 3% </a:t>
            </a:r>
            <a:r>
              <a:rPr lang="en-US" b="1" dirty="0">
                <a:ea typeface="ヒラギノ角ゴ Pro W3" charset="0"/>
                <a:cs typeface="ヒラギノ角ゴ Pro W3" charset="0"/>
              </a:rPr>
              <a:t>[[49%]]</a:t>
            </a:r>
            <a:r>
              <a:rPr lang="en-US" dirty="0">
                <a:ea typeface="ヒラギノ角ゴ Pro W3" charset="0"/>
                <a:cs typeface="ヒラギノ角ゴ Pro W3" charset="0"/>
              </a:rPr>
              <a:t> 0% (FALL 2009</a:t>
            </a:r>
            <a:r>
              <a:rPr lang="en-US" dirty="0" smtClean="0">
                <a:ea typeface="ヒラギノ角ゴ Pro W3" charset="0"/>
                <a:cs typeface="ヒラギノ角ゴ Pro W3" charset="0"/>
              </a:rPr>
              <a:t>)</a:t>
            </a:r>
          </a:p>
          <a:p>
            <a:pPr defTabSz="457200" eaLnBrk="1" hangingPunct="1"/>
            <a:r>
              <a:rPr lang="en-US" dirty="0" smtClean="0">
                <a:ea typeface="ヒラギノ角ゴ Pro W3" charset="0"/>
                <a:cs typeface="ヒラギノ角ゴ Pro W3" charset="0"/>
              </a:rPr>
              <a:t>			29, 45, 10, </a:t>
            </a:r>
            <a:r>
              <a:rPr lang="en-US" b="1" dirty="0" smtClean="0">
                <a:ea typeface="ヒラギノ角ゴ Pro W3" charset="0"/>
                <a:cs typeface="ヒラギノ角ゴ Pro W3" charset="0"/>
              </a:rPr>
              <a:t>[[17]] </a:t>
            </a:r>
            <a:r>
              <a:rPr lang="en-US" b="0" dirty="0" smtClean="0">
                <a:ea typeface="ヒラギノ角ゴ Pro W3" charset="0"/>
                <a:cs typeface="ヒラギノ角ゴ Pro W3" charset="0"/>
              </a:rPr>
              <a:t>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a:t>
            </a:r>
            <a:endParaRPr lang="en-US" dirty="0" smtClean="0">
              <a:ea typeface="ヒラギノ角ゴ Pro W3" charset="0"/>
              <a:cs typeface="ヒラギノ角ゴ Pro W3" charset="0"/>
            </a:endParaRPr>
          </a:p>
          <a:p>
            <a:pPr defTabSz="457200" eaLnBrk="1" hangingPunct="1"/>
            <a:r>
              <a:rPr lang="en-US" dirty="0" smtClean="0">
                <a:ea typeface="ヒラギノ角ゴ Pro W3" charset="0"/>
                <a:cs typeface="ヒラギノ角ゴ Pro W3" charset="0"/>
              </a:rPr>
              <a:t>			</a:t>
            </a:r>
            <a:endParaRPr lang="en-US" dirty="0">
              <a:ea typeface="ヒラギノ角ゴ Pro W3" charset="0"/>
              <a:cs typeface="ヒラギノ角ゴ Pro W3" charset="0"/>
            </a:endParaRPr>
          </a:p>
          <a:p>
            <a:pPr defTabSz="457200"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I was clear when presenting the problem that I was NOT telling them if it was isolated, or connected to a battery, or what. </a:t>
            </a:r>
            <a:r>
              <a:rPr lang="en-US" dirty="0" smtClean="0">
                <a:ea typeface="ヒラギノ角ゴ Pro W3" charset="0"/>
                <a:cs typeface="ヒラギノ角ゴ Pro W3" charset="0"/>
              </a:rPr>
              <a:t>In ‘13 I drew pictures on the board. Still</a:t>
            </a:r>
            <a:r>
              <a:rPr lang="en-US" dirty="0">
                <a:ea typeface="ヒラギノ角ゴ Pro W3" charset="0"/>
                <a:cs typeface="ヒラギノ角ゴ Pro W3" charset="0"/>
              </a:rPr>
              <a:t>, </a:t>
            </a:r>
            <a:r>
              <a:rPr lang="en-US" dirty="0" smtClean="0">
                <a:ea typeface="ヒラギノ角ゴ Pro W3" charset="0"/>
                <a:cs typeface="ヒラギノ角ゴ Pro W3" charset="0"/>
              </a:rPr>
              <a:t>many </a:t>
            </a:r>
            <a:r>
              <a:rPr lang="en-US" dirty="0">
                <a:ea typeface="ヒラギノ角ゴ Pro W3" charset="0"/>
                <a:cs typeface="ヒラギノ角ゴ Pro W3" charset="0"/>
              </a:rPr>
              <a:t>voted for B, about 40% for D (which is correct). It was more like 70% for B until I wrote (in the middle of the concept test, on the board) the THREE formulas for stored energy of a capacitor (1/2 C V^2, 1/2 Q^2/C, 1/2 QV) </a:t>
            </a:r>
          </a:p>
          <a:p>
            <a:pPr defTabSz="457200" eaLnBrk="1" hangingPunct="1"/>
            <a:r>
              <a:rPr lang="en-US" dirty="0">
                <a:ea typeface="ヒラギノ角ゴ Pro W3" charset="0"/>
                <a:cs typeface="ヒラギノ角ゴ Pro W3" charset="0"/>
              </a:rPr>
              <a:t>Good discussion followed - the point being that it could go up OR down depending on what you hold fixed.</a:t>
            </a:r>
          </a:p>
          <a:p>
            <a:pPr defTabSz="457200" eaLnBrk="1" hangingPunct="1"/>
            <a:r>
              <a:rPr lang="en-US" dirty="0">
                <a:ea typeface="ヒラギノ角ゴ Pro W3" charset="0"/>
                <a:cs typeface="ヒラギノ角ゴ Pro W3" charset="0"/>
              </a:rPr>
              <a:t>The *reason* for voting B that I heard seemed to be that the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E field is reduced by the dielectric, so the energy is lower</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a:t>
            </a:r>
            <a:r>
              <a:rPr lang="en-US" altLang="ja-JP" dirty="0" smtClean="0">
                <a:ea typeface="ヒラギノ角ゴ Pro W3" charset="0"/>
                <a:cs typeface="ヒラギノ角ゴ Pro W3" charset="0"/>
              </a:rPr>
              <a:t> In ‘13 I had just stated that E goes down in a dielectric</a:t>
            </a:r>
            <a:r>
              <a:rPr lang="en-US" altLang="ja-JP" baseline="0" dirty="0" smtClean="0">
                <a:ea typeface="ヒラギノ角ゴ Pro W3" charset="0"/>
                <a:cs typeface="ヒラギノ角ゴ Pro W3" charset="0"/>
              </a:rPr>
              <a:t> (which in retrospect was confusing to them, e.g. if connected to a battery, E is what it always was) </a:t>
            </a:r>
            <a:endParaRPr lang="en-US" altLang="ja-JP" dirty="0" smtClean="0">
              <a:ea typeface="ヒラギノ角ゴ Pro W3" charset="0"/>
              <a:cs typeface="ヒラギノ角ゴ Pro W3" charset="0"/>
            </a:endParaRPr>
          </a:p>
          <a:p>
            <a:pPr defTabSz="457200" eaLnBrk="1" hangingPunct="1"/>
            <a:endParaRPr lang="en-US" altLang="ja-JP" dirty="0" smtClean="0">
              <a:ea typeface="ヒラギノ角ゴ Pro W3" charset="0"/>
              <a:cs typeface="ヒラギノ角ゴ Pro W3" charset="0"/>
            </a:endParaRPr>
          </a:p>
          <a:p>
            <a:pPr defTabSz="457200" eaLnBrk="1" hangingPunct="1"/>
            <a:r>
              <a:rPr lang="en-US" altLang="ja-JP" dirty="0" smtClean="0">
                <a:ea typeface="ヒラギノ角ゴ Pro W3" charset="0"/>
                <a:cs typeface="ヒラギノ角ゴ Pro W3" charset="0"/>
              </a:rPr>
              <a:t> </a:t>
            </a:r>
            <a:r>
              <a:rPr lang="en-US" altLang="ja-JP" dirty="0">
                <a:ea typeface="ヒラギノ角ゴ Pro W3" charset="0"/>
                <a:cs typeface="ヒラギノ角ゴ Pro W3" charset="0"/>
              </a:rPr>
              <a:t>-SJP</a:t>
            </a:r>
          </a:p>
          <a:p>
            <a:pPr defTabSz="457200" eaLnBrk="1" hangingPunct="1"/>
            <a:r>
              <a:rPr lang="en-US" dirty="0">
                <a:ea typeface="ヒラギノ角ゴ Pro W3" charset="0"/>
                <a:cs typeface="ヒラギノ角ゴ Pro W3" charset="0"/>
              </a:rPr>
              <a:t>WRITTEN BY: Steven Pollock (CU-Boulder)</a:t>
            </a:r>
          </a:p>
          <a:p>
            <a:pPr defTabSz="457200" eaLnBrk="1" hangingPunct="1"/>
            <a:endParaRPr lang="en-US" b="1" dirty="0">
              <a:ea typeface="ヒラギノ角ゴ Pro W3" charset="0"/>
              <a:cs typeface="ヒラギノ角ゴ Pro W3" charset="0"/>
            </a:endParaRPr>
          </a:p>
          <a:p>
            <a:pPr defTabSz="457200" eaLnBrk="1" hangingPunct="1"/>
            <a:endParaRPr lang="en-US" dirty="0">
              <a:ea typeface="ヒラギノ角ゴ Pro W3" charset="0"/>
              <a:cs typeface="ヒラギノ角ゴ Pro W3" charset="0"/>
            </a:endParaRPr>
          </a:p>
        </p:txBody>
      </p:sp>
      <p:sp>
        <p:nvSpPr>
          <p:cNvPr id="131075"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1819C869-36EC-8B48-AC97-AF5AC1776A56}" type="slidenum">
              <a:rPr lang="en-US" sz="1200">
                <a:ea typeface="ＭＳ Ｐゴシック" charset="0"/>
                <a:cs typeface="ＭＳ Ｐゴシック" charset="0"/>
              </a:rPr>
              <a:pPr algn="r" eaLnBrk="1" hangingPunct="1"/>
              <a:t>31</a:t>
            </a:fld>
            <a:endParaRPr lang="en-US" sz="120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CC0788D2-52EF-854D-9B88-2802393664C6}" type="slidenum">
              <a:rPr lang="en-US" sz="1200"/>
              <a:pPr algn="r"/>
              <a:t>32</a:t>
            </a:fld>
            <a:endParaRPr lang="en-US" sz="1200"/>
          </a:p>
        </p:txBody>
      </p:sp>
      <p:sp>
        <p:nvSpPr>
          <p:cNvPr id="83971" name="Rectangle 2"/>
          <p:cNvSpPr>
            <a:spLocks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ヒラギノ角ゴ Pro W3" charset="0"/>
                <a:cs typeface="ヒラギノ角ゴ Pro W3" charset="0"/>
              </a:rPr>
              <a:t>CORRECT ANSWER:  A</a:t>
            </a:r>
          </a:p>
          <a:p>
            <a:pPr eaLnBrk="1" hangingPunct="1"/>
            <a:r>
              <a:rPr lang="en-US">
                <a:ea typeface="ヒラギノ角ゴ Pro W3" charset="0"/>
                <a:cs typeface="ヒラギノ角ゴ Pro W3" charset="0"/>
              </a:rPr>
              <a:t>USED IN:  Spring 2008 (Pollock)</a:t>
            </a:r>
          </a:p>
          <a:p>
            <a:pPr eaLnBrk="1" hangingPunct="1"/>
            <a:r>
              <a:rPr lang="en-US">
                <a:ea typeface="ヒラギノ角ゴ Pro W3" charset="0"/>
                <a:cs typeface="ヒラギノ角ゴ Pro W3" charset="0"/>
              </a:rPr>
              <a:t>LECTURE NUMBER:  27</a:t>
            </a:r>
          </a:p>
          <a:p>
            <a:pPr eaLnBrk="1" hangingPunct="1"/>
            <a:r>
              <a:rPr lang="en-US">
                <a:ea typeface="ヒラギノ角ゴ Pro W3" charset="0"/>
                <a:cs typeface="ヒラギノ角ゴ Pro W3" charset="0"/>
              </a:rPr>
              <a:t>STUDENT RESPONSES:  </a:t>
            </a:r>
            <a:r>
              <a:rPr lang="en-US" b="1">
                <a:ea typeface="ヒラギノ角ゴ Pro W3" charset="0"/>
                <a:cs typeface="ヒラギノ角ゴ Pro W3" charset="0"/>
              </a:rPr>
              <a:t>[[100%]] </a:t>
            </a:r>
            <a:r>
              <a:rPr lang="en-US">
                <a:ea typeface="ヒラギノ角ゴ Pro W3" charset="0"/>
                <a:cs typeface="ヒラギノ角ゴ Pro W3" charset="0"/>
              </a:rPr>
              <a:t>0% 0% 0% 0%</a:t>
            </a:r>
          </a:p>
          <a:p>
            <a:r>
              <a:rPr lang="en-US" b="1">
                <a:ea typeface="ヒラギノ角ゴ Pro W3" charset="0"/>
                <a:cs typeface="ヒラギノ角ゴ Pro W3" charset="0"/>
              </a:rPr>
              <a:t>INSTRUCTOR NOTES: </a:t>
            </a:r>
            <a:r>
              <a:rPr lang="en-US">
                <a:ea typeface="ヒラギノ角ゴ Pro W3" charset="0"/>
                <a:cs typeface="ヒラギノ角ゴ Pro W3" charset="0"/>
              </a:rPr>
              <a:t>100% correct! Still, it was a good conversation starter - Their arguments all were basically </a:t>
            </a:r>
            <a:r>
              <a:rPr lang="ja-JP" altLang="en-US">
                <a:ea typeface="ヒラギノ角ゴ Pro W3" charset="0"/>
                <a:cs typeface="ヒラギノ角ゴ Pro W3" charset="0"/>
              </a:rPr>
              <a:t>“</a:t>
            </a:r>
            <a:r>
              <a:rPr lang="en-US">
                <a:ea typeface="ヒラギノ角ゴ Pro W3" charset="0"/>
                <a:cs typeface="ヒラギノ角ゴ Pro W3" charset="0"/>
              </a:rPr>
              <a:t>it polarizes, with + on top, and - on bottom, and opposite charges attract, so it gets sucked in</a:t>
            </a:r>
            <a:r>
              <a:rPr lang="ja-JP" altLang="en-US">
                <a:ea typeface="ヒラギノ角ゴ Pro W3" charset="0"/>
                <a:cs typeface="ヒラギノ角ゴ Pro W3" charset="0"/>
              </a:rPr>
              <a:t>”</a:t>
            </a:r>
            <a:r>
              <a:rPr lang="en-US">
                <a:ea typeface="ヒラギノ角ゴ Pro W3" charset="0"/>
                <a:cs typeface="ヒラギノ角ゴ Pro W3" charset="0"/>
              </a:rPr>
              <a:t>. </a:t>
            </a:r>
          </a:p>
          <a:p>
            <a:r>
              <a:rPr lang="en-US">
                <a:ea typeface="ヒラギノ角ゴ Pro W3" charset="0"/>
                <a:cs typeface="ヒラギノ角ゴ Pro W3" charset="0"/>
              </a:rPr>
              <a:t>I didn</a:t>
            </a:r>
            <a:r>
              <a:rPr lang="ja-JP" altLang="en-US">
                <a:ea typeface="ヒラギノ角ゴ Pro W3" charset="0"/>
                <a:cs typeface="ヒラギノ角ゴ Pro W3" charset="0"/>
              </a:rPr>
              <a:t>’</a:t>
            </a:r>
            <a:r>
              <a:rPr lang="en-US">
                <a:ea typeface="ヒラギノ角ゴ Pro W3" charset="0"/>
                <a:cs typeface="ヒラギノ角ゴ Pro W3" charset="0"/>
              </a:rPr>
              <a:t>t hear anyone argue for their answer by an energy argument, so I introduced it later. </a:t>
            </a:r>
          </a:p>
          <a:p>
            <a:r>
              <a:rPr lang="en-US">
                <a:ea typeface="ヒラギノ角ゴ Pro W3" charset="0"/>
                <a:cs typeface="ヒラギノ角ゴ Pro W3" charset="0"/>
              </a:rPr>
              <a:t>I tried to first </a:t>
            </a:r>
            <a:r>
              <a:rPr lang="ja-JP" altLang="en-US">
                <a:ea typeface="ヒラギノ角ゴ Pro W3" charset="0"/>
                <a:cs typeface="ヒラギノ角ゴ Pro W3" charset="0"/>
              </a:rPr>
              <a:t>“</a:t>
            </a:r>
            <a:r>
              <a:rPr lang="en-US">
                <a:ea typeface="ヒラギノ角ゴ Pro W3" charset="0"/>
                <a:cs typeface="ヒラギノ角ゴ Pro W3" charset="0"/>
              </a:rPr>
              <a:t>counter</a:t>
            </a:r>
            <a:r>
              <a:rPr lang="ja-JP" altLang="en-US">
                <a:ea typeface="ヒラギノ角ゴ Pro W3" charset="0"/>
                <a:cs typeface="ヒラギノ角ゴ Pro W3" charset="0"/>
              </a:rPr>
              <a:t>”</a:t>
            </a:r>
            <a:r>
              <a:rPr lang="en-US">
                <a:ea typeface="ヒラギノ角ゴ Pro W3" charset="0"/>
                <a:cs typeface="ヒラギノ角ゴ Pro W3" charset="0"/>
              </a:rPr>
              <a:t> their field argument by arguing that the field lines MUST enter the top and bottom of that metal perpendicularly, and thus cannot provide any sideways component of force! Then they argued that it must be the charges induced on the right side/corners of the metal as it comes in. (I</a:t>
            </a:r>
            <a:r>
              <a:rPr lang="ja-JP" altLang="en-US">
                <a:ea typeface="ヒラギノ角ゴ Pro W3" charset="0"/>
                <a:cs typeface="ヒラギノ角ゴ Pro W3" charset="0"/>
              </a:rPr>
              <a:t>’</a:t>
            </a:r>
            <a:r>
              <a:rPr lang="en-US">
                <a:ea typeface="ヒラギノ角ゴ Pro W3" charset="0"/>
                <a:cs typeface="ヒラギノ角ゴ Pro W3" charset="0"/>
              </a:rPr>
              <a:t>m a little confused on this point, but think that must be correct. Field lines MUST be perpendicular to the conductor at every point, so I don</a:t>
            </a:r>
            <a:r>
              <a:rPr lang="ja-JP" altLang="en-US">
                <a:ea typeface="ヒラギノ角ゴ Pro W3" charset="0"/>
                <a:cs typeface="ヒラギノ角ゴ Pro W3" charset="0"/>
              </a:rPr>
              <a:t>’</a:t>
            </a:r>
            <a:r>
              <a:rPr lang="en-US">
                <a:ea typeface="ヒラギノ角ゴ Pro W3" charset="0"/>
                <a:cs typeface="ヒラギノ角ゴ Pro W3" charset="0"/>
              </a:rPr>
              <a:t>t see how the induced charges on the top and bottom would give a </a:t>
            </a:r>
            <a:r>
              <a:rPr lang="ja-JP" altLang="en-US">
                <a:ea typeface="ヒラギノ角ゴ Pro W3" charset="0"/>
                <a:cs typeface="ヒラギノ角ゴ Pro W3" charset="0"/>
              </a:rPr>
              <a:t>“</a:t>
            </a:r>
            <a:r>
              <a:rPr lang="en-US">
                <a:ea typeface="ヒラギノ角ゴ Pro W3" charset="0"/>
                <a:cs typeface="ヒラギノ角ゴ Pro W3" charset="0"/>
              </a:rPr>
              <a:t>rightward pull</a:t>
            </a:r>
            <a:r>
              <a:rPr lang="ja-JP" altLang="en-US">
                <a:ea typeface="ヒラギノ角ゴ Pro W3" charset="0"/>
                <a:cs typeface="ヒラギノ角ゴ Pro W3" charset="0"/>
              </a:rPr>
              <a:t>”</a:t>
            </a:r>
            <a:r>
              <a:rPr lang="en-US">
                <a:ea typeface="ヒラギノ角ゴ Pro W3" charset="0"/>
                <a:cs typeface="ヒラギノ角ゴ Pro W3" charset="0"/>
              </a:rPr>
              <a:t>) </a:t>
            </a:r>
          </a:p>
          <a:p>
            <a:r>
              <a:rPr lang="en-US">
                <a:ea typeface="ヒラギノ角ゴ Pro W3" charset="0"/>
                <a:cs typeface="ヒラギノ角ゴ Pro W3" charset="0"/>
              </a:rPr>
              <a:t>SJP explanation: A) When the metal is inside (assuming it is also isolated from the plates!) the E field will be zero through most of the volume, which means the stored energy in the volume has gone down. Where did it go? It must have done work ON the metal, pulling it in. </a:t>
            </a:r>
          </a:p>
          <a:p>
            <a:r>
              <a:rPr lang="en-US">
                <a:ea typeface="ヒラギノ角ゴ Pro W3" charset="0"/>
                <a:cs typeface="ヒラギノ角ゴ Pro W3" charset="0"/>
              </a:rPr>
              <a:t>Note that the capacitor must be isolated for my explanation to hold. If e.g. the Capacitor is held at fixed voltage, then the energy of the system would go UP (bigger capacitance, you</a:t>
            </a:r>
            <a:r>
              <a:rPr lang="ja-JP" altLang="en-US">
                <a:ea typeface="ヒラギノ角ゴ Pro W3" charset="0"/>
                <a:cs typeface="ヒラギノ角ゴ Pro W3" charset="0"/>
              </a:rPr>
              <a:t>’</a:t>
            </a:r>
            <a:r>
              <a:rPr lang="en-US">
                <a:ea typeface="ヒラギノ角ゴ Pro W3" charset="0"/>
                <a:cs typeface="ヒラギノ角ゴ Pro W3" charset="0"/>
              </a:rPr>
              <a:t>ll get more charge pulled onto the two plates) and I</a:t>
            </a:r>
            <a:r>
              <a:rPr lang="ja-JP" altLang="en-US">
                <a:ea typeface="ヒラギノ角ゴ Pro W3" charset="0"/>
                <a:cs typeface="ヒラギノ角ゴ Pro W3" charset="0"/>
              </a:rPr>
              <a:t>’</a:t>
            </a:r>
            <a:r>
              <a:rPr lang="en-US">
                <a:ea typeface="ヒラギノ角ゴ Pro W3" charset="0"/>
                <a:cs typeface="ヒラギノ角ゴ Pro W3" charset="0"/>
              </a:rPr>
              <a:t>m then not sure how to complete the argument. (Maybe Stephanie</a:t>
            </a:r>
            <a:r>
              <a:rPr lang="ja-JP" altLang="en-US">
                <a:ea typeface="ヒラギノ角ゴ Pro W3" charset="0"/>
                <a:cs typeface="ヒラギノ角ゴ Pro W3" charset="0"/>
              </a:rPr>
              <a:t>’</a:t>
            </a:r>
            <a:r>
              <a:rPr lang="en-US">
                <a:ea typeface="ヒラギノ角ゴ Pro W3" charset="0"/>
                <a:cs typeface="ヒラギノ角ゴ Pro W3" charset="0"/>
              </a:rPr>
              <a:t>s argument below still holds, though...) </a:t>
            </a:r>
          </a:p>
          <a:p>
            <a:r>
              <a:rPr lang="en-US">
                <a:ea typeface="ヒラギノ角ゴ Pro W3" charset="0"/>
                <a:cs typeface="ヒラギノ角ゴ Pro W3" charset="0"/>
              </a:rPr>
              <a:t>(from Stephanie) It gets sucked in because the fringe fields get it.  There are analogies with this and magnetism.  Electric materials polarize in opposite direction, like a diamagnet.  Ward has a question on diamagnet vs. paramagnet in a B field.  -SJP</a:t>
            </a:r>
          </a:p>
          <a:p>
            <a:pPr eaLnBrk="1" hangingPunct="1"/>
            <a:r>
              <a:rPr lang="en-US">
                <a:ea typeface="ヒラギノ角ゴ Pro W3" charset="0"/>
                <a:cs typeface="ヒラギノ角ゴ Pro W3" charset="0"/>
              </a:rPr>
              <a:t>WRITTEN BY: Steven Pollock (CU-Boulder)</a:t>
            </a:r>
          </a:p>
          <a:p>
            <a:pPr eaLnBrk="1" hangingPunct="1"/>
            <a:endParaRPr lang="en-US" b="1">
              <a:ea typeface="ヒラギノ角ゴ Pro W3" charset="0"/>
              <a:cs typeface="ヒラギノ角ゴ Pro W3" charset="0"/>
            </a:endParaRPr>
          </a:p>
          <a:p>
            <a:endParaRPr lang="en-US">
              <a:ea typeface="ヒラギノ角ゴ Pro W3" charset="0"/>
              <a:cs typeface="ヒラギノ角ゴ Pro W3"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FA7BE7B0-947A-C14F-8B3F-71CB0FD439EE}" type="slidenum">
              <a:rPr lang="en-US" sz="1200">
                <a:ea typeface="ＭＳ Ｐゴシック" charset="0"/>
                <a:cs typeface="ＭＳ Ｐゴシック" charset="0"/>
              </a:rPr>
              <a:pPr algn="r" eaLnBrk="1" hangingPunct="1"/>
              <a:t>33</a:t>
            </a:fld>
            <a:endParaRPr lang="en-US" sz="1200">
              <a:ea typeface="ＭＳ Ｐゴシック" charset="0"/>
              <a:cs typeface="ＭＳ Ｐゴシック" charset="0"/>
            </a:endParaRPr>
          </a:p>
        </p:txBody>
      </p:sp>
      <p:sp>
        <p:nvSpPr>
          <p:cNvPr id="133122"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133123" name="Rectangle 3"/>
          <p:cNvSpPr>
            <a:spLocks noGrp="1" noChangeArrowheads="1"/>
          </p:cNvSpPr>
          <p:nvPr>
            <p:ph type="body" idx="1"/>
          </p:nvPr>
        </p:nvSpPr>
        <p:spPr>
          <a:xfrm>
            <a:off x="685800" y="4344988"/>
            <a:ext cx="5486400" cy="4113212"/>
          </a:xfrm>
          <a:solidFill>
            <a:srgbClr val="FFFFFF"/>
          </a:solidFill>
          <a:ln>
            <a:solidFill>
              <a:srgbClr val="000000"/>
            </a:solidFill>
          </a:ln>
        </p:spPr>
        <p:txBody>
          <a:bodyPr/>
          <a:lstStyle/>
          <a:p>
            <a:pPr defTabSz="457200" eaLnBrk="1" hangingPunct="1"/>
            <a:r>
              <a:rPr lang="en-US" dirty="0">
                <a:ea typeface="ヒラギノ角ゴ Pro W3" charset="0"/>
                <a:cs typeface="ヒラギノ角ゴ Pro W3" charset="0"/>
              </a:rPr>
              <a:t>CORRECT ANSWER:  A</a:t>
            </a:r>
          </a:p>
          <a:p>
            <a:pPr defTabSz="457200" eaLnBrk="1" hangingPunct="1"/>
            <a:r>
              <a:rPr lang="en-US" dirty="0">
                <a:ea typeface="ヒラギノ角ゴ Pro W3" charset="0"/>
                <a:cs typeface="ヒラギノ角ゴ Pro W3" charset="0"/>
              </a:rPr>
              <a:t>USED IN:  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defTabSz="457200"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27 (28 in ‘13) </a:t>
            </a:r>
            <a:endParaRPr lang="en-US" dirty="0">
              <a:ea typeface="ヒラギノ角ゴ Pro W3" charset="0"/>
              <a:cs typeface="ヒラギノ角ゴ Pro W3" charset="0"/>
            </a:endParaRPr>
          </a:p>
          <a:p>
            <a:pPr defTabSz="457200" eaLnBrk="1" hangingPunct="1"/>
            <a:r>
              <a:rPr lang="en-US" dirty="0">
                <a:ea typeface="ヒラギノ角ゴ Pro W3" charset="0"/>
                <a:cs typeface="ヒラギノ角ゴ Pro W3" charset="0"/>
              </a:rPr>
              <a:t>STUDENT RESPONSES:  n/a </a:t>
            </a:r>
          </a:p>
          <a:p>
            <a:pPr defTabSz="457200" eaLnBrk="1" hangingPunct="1"/>
            <a:r>
              <a:rPr lang="en-US" dirty="0">
                <a:ea typeface="ヒラギノ角ゴ Pro W3" charset="0"/>
                <a:cs typeface="ヒラギノ角ゴ Pro W3" charset="0"/>
              </a:rPr>
              <a:t>				</a:t>
            </a:r>
            <a:r>
              <a:rPr lang="en-US" b="1" dirty="0">
                <a:ea typeface="ヒラギノ角ゴ Pro W3" charset="0"/>
                <a:cs typeface="ヒラギノ角ゴ Pro W3" charset="0"/>
              </a:rPr>
              <a:t>[[78%]]</a:t>
            </a:r>
            <a:r>
              <a:rPr lang="en-US" dirty="0">
                <a:ea typeface="ヒラギノ角ゴ Pro W3" charset="0"/>
                <a:cs typeface="ヒラギノ角ゴ Pro W3" charset="0"/>
              </a:rPr>
              <a:t> 19% 3% 0% 0% (FALL 2009</a:t>
            </a:r>
            <a:r>
              <a:rPr lang="en-US" dirty="0" smtClean="0">
                <a:ea typeface="ヒラギノ角ゴ Pro W3" charset="0"/>
                <a:cs typeface="ヒラギノ角ゴ Pro W3" charset="0"/>
              </a:rPr>
              <a:t>)</a:t>
            </a:r>
          </a:p>
          <a:p>
            <a:pPr defTabSz="457200"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95]],</a:t>
            </a:r>
            <a:r>
              <a:rPr lang="en-US" b="1" baseline="0" dirty="0" smtClean="0">
                <a:ea typeface="ヒラギノ角ゴ Pro W3" charset="0"/>
                <a:cs typeface="ヒラギノ角ゴ Pro W3" charset="0"/>
              </a:rPr>
              <a:t> </a:t>
            </a:r>
            <a:r>
              <a:rPr lang="en-US" b="0" baseline="0" dirty="0" smtClean="0">
                <a:ea typeface="ヒラギノ角ゴ Pro W3" charset="0"/>
                <a:cs typeface="ヒラギノ角ゴ Pro W3" charset="0"/>
              </a:rPr>
              <a:t>5, 0, 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but I pretty much gave away the answer during the </a:t>
            </a:r>
            <a:r>
              <a:rPr lang="en-US" b="0" baseline="0" dirty="0" err="1" smtClean="0">
                <a:ea typeface="ヒラギノ角ゴ Pro W3" charset="0"/>
                <a:cs typeface="ヒラギノ角ゴ Pro W3" charset="0"/>
              </a:rPr>
              <a:t>discusson</a:t>
            </a:r>
            <a:r>
              <a:rPr lang="en-US" b="0" baseline="0" dirty="0" smtClean="0">
                <a:ea typeface="ヒラギノ角ゴ Pro W3" charset="0"/>
                <a:cs typeface="ヒラギノ角ゴ Pro W3" charset="0"/>
              </a:rPr>
              <a:t> </a:t>
            </a:r>
            <a:endParaRPr lang="en-US" dirty="0">
              <a:ea typeface="ヒラギノ角ゴ Pro W3" charset="0"/>
              <a:cs typeface="ヒラギノ角ゴ Pro W3" charset="0"/>
            </a:endParaRPr>
          </a:p>
          <a:p>
            <a:pPr defTabSz="457200"/>
            <a:r>
              <a:rPr lang="en-US" b="1" dirty="0">
                <a:ea typeface="ヒラギノ角ゴ Pro W3" charset="0"/>
                <a:cs typeface="ヒラギノ角ゴ Pro W3" charset="0"/>
              </a:rPr>
              <a:t>INSTRUCTOR NOTES: </a:t>
            </a:r>
            <a:r>
              <a:rPr lang="en-US" dirty="0">
                <a:ea typeface="ヒラギノ角ゴ Pro W3" charset="0"/>
                <a:cs typeface="ヒラギノ角ゴ Pro W3" charset="0"/>
              </a:rPr>
              <a:t>Showed this, we talked about it, but did not click. </a:t>
            </a:r>
            <a:endParaRPr lang="en-US" dirty="0" smtClean="0">
              <a:ea typeface="ヒラギノ角ゴ Pro W3" charset="0"/>
              <a:cs typeface="ヒラギノ角ゴ Pro W3" charset="0"/>
            </a:endParaRPr>
          </a:p>
          <a:p>
            <a:pPr defTabSz="457200"/>
            <a:endParaRPr lang="en-US" dirty="0" smtClean="0">
              <a:ea typeface="ヒラギノ角ゴ Pro W3" charset="0"/>
              <a:cs typeface="ヒラギノ角ゴ Pro W3"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ヒラギノ角ゴ Pro W3" charset="0"/>
                <a:cs typeface="ヒラギノ角ゴ Pro W3" charset="0"/>
              </a:rPr>
              <a:t>SJP explanation: A) When the dielectric is inside (assuming it is also isolated from the plates!) the E field will be reduced through most of the volume, which means the stored energy in the volume has gone down. Where did it go? It must have done work ON the dielectric, pulling it in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ea typeface="ヒラギノ角ゴ Pro W3" charset="0"/>
              <a:cs typeface="ヒラギノ角ゴ Pro W3"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ヒラギノ角ゴ Pro W3" charset="0"/>
                <a:cs typeface="ヒラギノ角ゴ Pro W3" charset="0"/>
              </a:rPr>
              <a:t>You can also draw the fringe fields and think about the forces on the bound charges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ea typeface="ヒラギノ角ゴ Pro W3" charset="0"/>
              <a:cs typeface="ヒラギノ角ゴ Pro W3"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ea typeface="ヒラギノ角ゴ Pro W3" charset="0"/>
                <a:cs typeface="ヒラギノ角ゴ Pro W3" charset="0"/>
              </a:rPr>
              <a:t>-SJP</a:t>
            </a:r>
            <a:endParaRPr lang="en-US" b="1" dirty="0" smtClean="0">
              <a:ea typeface="ヒラギノ角ゴ Pro W3" charset="0"/>
              <a:cs typeface="ヒラギノ角ゴ Pro W3" charset="0"/>
            </a:endParaRPr>
          </a:p>
          <a:p>
            <a:pPr defTabSz="457200"/>
            <a:endParaRPr lang="en-US" dirty="0" smtClean="0">
              <a:ea typeface="ヒラギノ角ゴ Pro W3" charset="0"/>
              <a:cs typeface="ヒラギノ角ゴ Pro W3" charset="0"/>
            </a:endParaRPr>
          </a:p>
          <a:p>
            <a:pPr defTabSz="457200"/>
            <a:endParaRPr lang="en-US" dirty="0" smtClean="0">
              <a:ea typeface="ヒラギノ角ゴ Pro W3" charset="0"/>
              <a:cs typeface="ヒラギノ角ゴ Pro W3" charset="0"/>
            </a:endParaRPr>
          </a:p>
          <a:p>
            <a:pPr defTabSz="457200"/>
            <a:r>
              <a:rPr lang="en-US" dirty="0" smtClean="0">
                <a:ea typeface="ヒラギノ角ゴ Pro W3" charset="0"/>
                <a:cs typeface="ヒラギノ角ゴ Pro W3" charset="0"/>
              </a:rPr>
              <a:t>(</a:t>
            </a:r>
            <a:r>
              <a:rPr lang="en-US" dirty="0">
                <a:ea typeface="ヒラギノ角ゴ Pro W3" charset="0"/>
                <a:cs typeface="ヒラギノ角ゴ Pro W3" charset="0"/>
              </a:rPr>
              <a:t>Interesting discussion point</a:t>
            </a:r>
            <a:r>
              <a:rPr lang="en-US" dirty="0" smtClean="0">
                <a:ea typeface="ヒラギノ角ゴ Pro W3" charset="0"/>
                <a:cs typeface="ヒラギノ角ゴ Pro W3" charset="0"/>
              </a:rPr>
              <a:t>: We had asked a similar question where it was a conductor</a:t>
            </a:r>
            <a:r>
              <a:rPr lang="en-US" baseline="0" dirty="0" smtClean="0">
                <a:ea typeface="ヒラギノ角ゴ Pro W3" charset="0"/>
                <a:cs typeface="ヒラギノ角ゴ Pro W3" charset="0"/>
              </a:rPr>
              <a:t> being brought in (but not in direct contact)</a:t>
            </a:r>
            <a:r>
              <a:rPr lang="en-US" dirty="0" smtClean="0">
                <a:ea typeface="ヒラギノ角ゴ Pro W3" charset="0"/>
                <a:cs typeface="ヒラギノ角ゴ Pro W3" charset="0"/>
              </a:rPr>
              <a:t> </a:t>
            </a:r>
            <a:r>
              <a:rPr lang="en-US" dirty="0">
                <a:ea typeface="ヒラギノ角ゴ Pro W3" charset="0"/>
                <a:cs typeface="ヒラギノ角ゴ Pro W3" charset="0"/>
              </a:rPr>
              <a:t>W</a:t>
            </a:r>
            <a:r>
              <a:rPr lang="en-US" dirty="0" smtClean="0">
                <a:ea typeface="ヒラギノ角ゴ Pro W3" charset="0"/>
                <a:cs typeface="ヒラギノ角ゴ Pro W3" charset="0"/>
              </a:rPr>
              <a:t>ould </a:t>
            </a:r>
            <a:r>
              <a:rPr lang="en-US" dirty="0">
                <a:ea typeface="ヒラギノ角ゴ Pro W3" charset="0"/>
                <a:cs typeface="ヒラギノ角ゴ Pro W3" charset="0"/>
              </a:rPr>
              <a:t>the </a:t>
            </a:r>
            <a:r>
              <a:rPr lang="en-US" dirty="0" err="1" smtClean="0">
                <a:ea typeface="ヒラギノ角ゴ Pro W3" charset="0"/>
                <a:cs typeface="ヒラギノ角ゴ Pro W3" charset="0"/>
              </a:rPr>
              <a:t>forcehere</a:t>
            </a:r>
            <a:r>
              <a:rPr lang="en-US" dirty="0" smtClean="0">
                <a:ea typeface="ヒラギノ角ゴ Pro W3" charset="0"/>
                <a:cs typeface="ヒラギノ角ゴ Pro W3" charset="0"/>
              </a:rPr>
              <a:t>  </a:t>
            </a:r>
            <a:r>
              <a:rPr lang="en-US" dirty="0">
                <a:ea typeface="ヒラギノ角ゴ Pro W3" charset="0"/>
                <a:cs typeface="ヒラギノ角ゴ Pro W3" charset="0"/>
              </a:rPr>
              <a:t>be larger or smaller than in </a:t>
            </a:r>
            <a:r>
              <a:rPr lang="en-US" dirty="0" smtClean="0">
                <a:ea typeface="ヒラギノ角ゴ Pro W3" charset="0"/>
                <a:cs typeface="ヒラギノ角ゴ Pro W3" charset="0"/>
              </a:rPr>
              <a:t>that </a:t>
            </a:r>
            <a:r>
              <a:rPr lang="en-US" dirty="0">
                <a:ea typeface="ヒラギノ角ゴ Pro W3" charset="0"/>
                <a:cs typeface="ヒラギノ角ゴ Pro W3" charset="0"/>
              </a:rPr>
              <a:t>previous example? One student argued LARGER because now the field lines do NOT have to be perpendicular to the dielectric, so the induced charges on the top and bottom can contribute to the sideways force. But another argument was that overall energy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reduction</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in the system is less here than for the conductor (there</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still some residual E field), so the F = -</a:t>
            </a:r>
            <a:r>
              <a:rPr lang="en-US" altLang="ja-JP" dirty="0" err="1">
                <a:ea typeface="ヒラギノ角ゴ Pro W3" charset="0"/>
                <a:cs typeface="ヒラギノ角ゴ Pro W3" charset="0"/>
              </a:rPr>
              <a:t>dW</a:t>
            </a:r>
            <a:r>
              <a:rPr lang="en-US" altLang="ja-JP" dirty="0">
                <a:ea typeface="ヒラギノ角ゴ Pro W3" charset="0"/>
                <a:cs typeface="ヒラギノ角ゴ Pro W3" charset="0"/>
              </a:rPr>
              <a:t>/dx argument implies WEAKER force here. I agree with the latter argument, but am not sure what the flaw is in the former (although the former is vague - there are more charges contributing to the force, but each is weaker, so who says what the net result is? I think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fringe field</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arguments are intrinsically hard, and would go with the simpler energy arguments!) </a:t>
            </a:r>
          </a:p>
          <a:p>
            <a:pPr defTabSz="457200"/>
            <a:r>
              <a:rPr lang="en-US" dirty="0" smtClean="0">
                <a:ea typeface="ヒラギノ角ゴ Pro W3" charset="0"/>
                <a:cs typeface="ヒラギノ角ゴ Pro W3" charset="0"/>
              </a:rPr>
              <a:t>WRITTEN </a:t>
            </a:r>
            <a:r>
              <a:rPr lang="en-US" dirty="0">
                <a:ea typeface="ヒラギノ角ゴ Pro W3" charset="0"/>
                <a:cs typeface="ヒラギノ角ゴ Pro W3" charset="0"/>
              </a:rPr>
              <a:t>BY: Ward Handley (CU-Boulder)</a:t>
            </a:r>
          </a:p>
          <a:p>
            <a:pPr defTabSz="457200"/>
            <a:endParaRPr lang="en-US" dirty="0">
              <a:ea typeface="ヒラギノ角ゴ Pro W3" charset="0"/>
              <a:cs typeface="ヒラギノ角ゴ Pro W3"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solidFill>
            <a:srgbClr val="FFFFFF"/>
          </a:solidFill>
          <a:ln/>
        </p:spPr>
      </p:sp>
      <p:sp>
        <p:nvSpPr>
          <p:cNvPr id="36867"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ea typeface="ヒラギノ角ゴ Pro W3" charset="0"/>
                <a:cs typeface="ヒラギノ角ゴ Pro W3" charset="0"/>
              </a:rPr>
              <a:t>CORRECT ANSWER: A</a:t>
            </a:r>
          </a:p>
          <a:p>
            <a:pPr eaLnBrk="1" hangingPunct="1"/>
            <a:r>
              <a:rPr lang="en-US">
                <a:ea typeface="ヒラギノ角ゴ Pro W3" charset="0"/>
                <a:cs typeface="ヒラギノ角ゴ Pro W3" charset="0"/>
              </a:rPr>
              <a:t>USED IN:  Fall 2008 (Dubson), Fall 2009 (Schibli)</a:t>
            </a:r>
          </a:p>
          <a:p>
            <a:pPr eaLnBrk="1" hangingPunct="1"/>
            <a:r>
              <a:rPr lang="en-US">
                <a:ea typeface="ヒラギノ角ゴ Pro W3" charset="0"/>
                <a:cs typeface="ヒラギノ角ゴ Pro W3" charset="0"/>
              </a:rPr>
              <a:t>LECTURE NUMBER:  Dubson (Week 8, Lecture 19)</a:t>
            </a:r>
          </a:p>
          <a:p>
            <a:pPr eaLnBrk="1" hangingPunct="1"/>
            <a:r>
              <a:rPr lang="en-US">
                <a:ea typeface="ヒラギノ角ゴ Pro W3" charset="0"/>
                <a:cs typeface="ヒラギノ角ゴ Pro W3" charset="0"/>
              </a:rPr>
              <a:t>STUDENT RESPONSES:     </a:t>
            </a:r>
            <a:r>
              <a:rPr lang="en-US" b="1">
                <a:ea typeface="ヒラギノ角ゴ Pro W3" charset="0"/>
                <a:cs typeface="ヒラギノ角ゴ Pro W3" charset="0"/>
              </a:rPr>
              <a:t>[[73%]] </a:t>
            </a:r>
            <a:r>
              <a:rPr lang="en-US">
                <a:ea typeface="ヒラギノ角ゴ Pro W3" charset="0"/>
                <a:cs typeface="ヒラギノ角ゴ Pro W3" charset="0"/>
              </a:rPr>
              <a:t>2% 24% 0% 0% (FALL 2008)</a:t>
            </a:r>
          </a:p>
          <a:p>
            <a:pPr eaLnBrk="1" hangingPunct="1"/>
            <a:r>
              <a:rPr lang="en-US">
                <a:ea typeface="ヒラギノ角ゴ Pro W3" charset="0"/>
                <a:cs typeface="ヒラギノ角ゴ Pro W3" charset="0"/>
              </a:rPr>
              <a:t>				</a:t>
            </a:r>
            <a:r>
              <a:rPr lang="en-US" b="1">
                <a:ea typeface="ヒラギノ角ゴ Pro W3" charset="0"/>
                <a:cs typeface="ヒラギノ角ゴ Pro W3" charset="0"/>
              </a:rPr>
              <a:t>[[94%]] </a:t>
            </a:r>
            <a:r>
              <a:rPr lang="en-US">
                <a:ea typeface="ヒラギノ角ゴ Pro W3" charset="0"/>
                <a:cs typeface="ヒラギノ角ゴ Pro W3" charset="0"/>
              </a:rPr>
              <a:t>6% 0% 0% 0% (FALL 2009)</a:t>
            </a:r>
          </a:p>
          <a:p>
            <a:pPr eaLnBrk="1" hangingPunct="1"/>
            <a:r>
              <a:rPr lang="en-US">
                <a:ea typeface="ヒラギノ角ゴ Pro W3" charset="0"/>
                <a:cs typeface="ヒラギノ角ゴ Pro W3" charset="0"/>
              </a:rPr>
              <a:t>INSTRUCTOR NOTES:</a:t>
            </a:r>
            <a:r>
              <a:rPr lang="en-US" b="1">
                <a:ea typeface="ヒラギノ角ゴ Pro W3" charset="0"/>
                <a:cs typeface="ヒラギノ角ゴ Pro W3" charset="0"/>
              </a:rPr>
              <a:t> </a:t>
            </a:r>
            <a:endParaRPr lang="en-US">
              <a:ea typeface="ヒラギノ角ゴ Pro W3" charset="0"/>
              <a:cs typeface="ヒラギノ角ゴ Pro W3" charset="0"/>
            </a:endParaRPr>
          </a:p>
          <a:p>
            <a:pPr eaLnBrk="1" hangingPunct="1"/>
            <a:r>
              <a:rPr lang="en-US">
                <a:ea typeface="ヒラギノ角ゴ Pro W3" charset="0"/>
                <a:cs typeface="ヒラギノ角ゴ Pro W3" charset="0"/>
              </a:rPr>
              <a:t>WRITTEN BY: Mike Dubson (CU-Boulder)</a:t>
            </a:r>
          </a:p>
          <a:p>
            <a:pPr eaLnBrk="1" hangingPunct="1"/>
            <a:endParaRPr lang="en-US" b="1">
              <a:ea typeface="ヒラギノ角ゴ Pro W3" charset="0"/>
              <a:cs typeface="ヒラギノ角ゴ Pro W3" charset="0"/>
            </a:endParaRPr>
          </a:p>
        </p:txBody>
      </p:sp>
      <p:sp>
        <p:nvSpPr>
          <p:cNvPr id="368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97A9A42D-9DF1-BF4E-90CF-3CDBD3F4ED22}" type="slidenum">
              <a:rPr lang="en-US" sz="1200"/>
              <a:pPr algn="r" eaLnBrk="1" hangingPunct="1"/>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51203" name="Rectangle 3"/>
          <p:cNvSpPr>
            <a:spLocks noGrp="1" noChangeArrowheads="1"/>
          </p:cNvSpPr>
          <p:nvPr>
            <p:ph type="body" idx="1"/>
          </p:nvPr>
        </p:nvSpPr>
        <p:spPr>
          <a:xfrm>
            <a:off x="685800" y="4344988"/>
            <a:ext cx="5486400" cy="4113212"/>
          </a:xfrm>
          <a:solidFill>
            <a:srgbClr val="FFFFFF"/>
          </a:solidFill>
          <a:ln>
            <a:solidFill>
              <a:srgbClr val="000000"/>
            </a:solidFill>
          </a:ln>
        </p:spPr>
        <p:txBody>
          <a:bodyPr/>
          <a:lstStyle/>
          <a:p>
            <a:pPr eaLnBrk="1" hangingPunct="1"/>
            <a:r>
              <a:rPr lang="en-US" dirty="0" smtClean="0">
                <a:ea typeface="ヒラギノ角ゴ Pro W3" charset="0"/>
                <a:cs typeface="ヒラギノ角ゴ Pro W3" charset="0"/>
              </a:rPr>
              <a:t>CORRECT ANSWER:  C</a:t>
            </a:r>
          </a:p>
          <a:p>
            <a:pPr eaLnBrk="1" hangingPunct="1"/>
            <a:r>
              <a:rPr lang="en-US" dirty="0" smtClean="0">
                <a:ea typeface="ヒラギノ角ゴ Pro W3" charset="0"/>
                <a:cs typeface="ヒラギノ角ゴ Pro W3" charset="0"/>
              </a:rPr>
              <a:t>USED IN:  Spring 2008 and 13 (Pollock)</a:t>
            </a:r>
          </a:p>
          <a:p>
            <a:pPr eaLnBrk="1" hangingPunct="1"/>
            <a:r>
              <a:rPr lang="en-US" dirty="0" smtClean="0">
                <a:ea typeface="ヒラギノ角ゴ Pro W3" charset="0"/>
                <a:cs typeface="ヒラギノ角ゴ Pro W3" charset="0"/>
              </a:rPr>
              <a:t>LECTURE NUMBER:  23</a:t>
            </a:r>
          </a:p>
          <a:p>
            <a:pPr eaLnBrk="1" hangingPunct="1"/>
            <a:r>
              <a:rPr lang="en-US" dirty="0" smtClean="0">
                <a:ea typeface="ヒラギノ角ゴ Pro W3" charset="0"/>
                <a:cs typeface="ヒラギノ角ゴ Pro W3" charset="0"/>
              </a:rPr>
              <a:t>STUDENT RESPONSES:  0% 6% </a:t>
            </a:r>
            <a:r>
              <a:rPr lang="en-US" b="1" dirty="0" smtClean="0">
                <a:ea typeface="ヒラギノ角ゴ Pro W3" charset="0"/>
                <a:cs typeface="ヒラギノ角ゴ Pro W3" charset="0"/>
              </a:rPr>
              <a:t>[[ 94%]] </a:t>
            </a:r>
            <a:r>
              <a:rPr lang="en-US" dirty="0" smtClean="0">
                <a:ea typeface="ヒラギノ角ゴ Pro W3" charset="0"/>
                <a:cs typeface="ヒラギノ角ゴ Pro W3" charset="0"/>
              </a:rPr>
              <a:t>0% 0% </a:t>
            </a:r>
          </a:p>
          <a:p>
            <a:pPr eaLnBrk="1" hangingPunct="1"/>
            <a:r>
              <a:rPr lang="en-US" dirty="0" smtClean="0">
                <a:ea typeface="ヒラギノ角ゴ Pro W3" charset="0"/>
                <a:cs typeface="ヒラギノ角ゴ Pro W3" charset="0"/>
              </a:rPr>
              <a:t>		4%, 11%, </a:t>
            </a:r>
            <a:r>
              <a:rPr lang="en-US" b="1" smtClean="0">
                <a:ea typeface="ヒラギノ角ゴ Pro W3" charset="0"/>
                <a:cs typeface="ヒラギノ角ゴ Pro W3" charset="0"/>
              </a:rPr>
              <a:t>[[80%</a:t>
            </a:r>
            <a:r>
              <a:rPr lang="en-US" b="1" dirty="0" smtClean="0">
                <a:ea typeface="ヒラギノ角ゴ Pro W3" charset="0"/>
                <a:cs typeface="ヒラギノ角ゴ Pro W3" charset="0"/>
              </a:rPr>
              <a:t>] </a:t>
            </a:r>
            <a:r>
              <a:rPr lang="en-US" b="0" dirty="0" smtClean="0">
                <a:ea typeface="ヒラギノ角ゴ Pro W3" charset="0"/>
                <a:cs typeface="ヒラギノ角ゴ Pro W3" charset="0"/>
              </a:rPr>
              <a:t>2,</a:t>
            </a:r>
            <a:r>
              <a:rPr lang="en-US" b="0" baseline="0" dirty="0" smtClean="0">
                <a:ea typeface="ヒラギノ角ゴ Pro W3" charset="0"/>
                <a:cs typeface="ヒラギノ角ゴ Pro W3" charset="0"/>
              </a:rPr>
              <a:t> 4  (end of L22 in ‘2013) </a:t>
            </a:r>
            <a:endParaRPr lang="en-US" dirty="0" smtClean="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 L23 - Started class with this. 94% correct. Super simple! </a:t>
            </a:r>
          </a:p>
          <a:p>
            <a:pPr eaLnBrk="1" hangingPunct="1"/>
            <a:r>
              <a:rPr lang="en-US" dirty="0" smtClean="0">
                <a:ea typeface="ヒラギノ角ゴ Pro W3" charset="0"/>
                <a:cs typeface="ヒラギノ角ゴ Pro W3" charset="0"/>
              </a:rPr>
              <a:t>In 2013 it</a:t>
            </a:r>
            <a:r>
              <a:rPr lang="en-US" baseline="0" dirty="0" smtClean="0">
                <a:ea typeface="ヒラギノ角ゴ Pro W3" charset="0"/>
                <a:cs typeface="ヒラギノ角ゴ Pro W3" charset="0"/>
              </a:rPr>
              <a:t> was a rush job at the VERY end of class (clicker started at 1:50) and still did fine. </a:t>
            </a:r>
          </a:p>
          <a:p>
            <a:pPr eaLnBrk="1" hangingPunct="1"/>
            <a:r>
              <a:rPr lang="en-US" dirty="0" smtClean="0">
                <a:ea typeface="ヒラギノ角ゴ Pro W3" charset="0"/>
                <a:cs typeface="ヒラギノ角ゴ Pro W3" charset="0"/>
              </a:rPr>
              <a:t>-SJP</a:t>
            </a:r>
          </a:p>
          <a:p>
            <a:pPr eaLnBrk="1" hangingPunct="1"/>
            <a:r>
              <a:rPr lang="en-US" dirty="0" smtClean="0">
                <a:ea typeface="ヒラギノ角ゴ Pro W3" charset="0"/>
                <a:cs typeface="ヒラギノ角ゴ Pro W3" charset="0"/>
              </a:rPr>
              <a:t>WRITTEN BY: Steven Pollock (CU-Boulder)</a:t>
            </a:r>
          </a:p>
          <a:p>
            <a:pPr defTabSz="457200"/>
            <a:endParaRPr lang="en-US" dirty="0">
              <a:ea typeface="ヒラギノ角ゴ Pro W3" charset="0"/>
              <a:cs typeface="ヒラギノ角ゴ Pro W3"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53251" name="Rectangle 3"/>
          <p:cNvSpPr>
            <a:spLocks noGrp="1" noChangeArrowheads="1"/>
          </p:cNvSpPr>
          <p:nvPr>
            <p:ph type="body" idx="1"/>
          </p:nvPr>
        </p:nvSpPr>
        <p:spPr>
          <a:xfrm>
            <a:off x="685800" y="4344988"/>
            <a:ext cx="5486400" cy="4113212"/>
          </a:xfrm>
          <a:solidFill>
            <a:srgbClr val="FFFFFF"/>
          </a:solidFill>
          <a:ln>
            <a:solidFill>
              <a:srgbClr val="000000"/>
            </a:solidFill>
          </a:ln>
        </p:spPr>
        <p:txBody>
          <a:bodyPr/>
          <a:lstStyle/>
          <a:p>
            <a:pPr defTabSz="457200" eaLnBrk="1" hangingPunct="1"/>
            <a:r>
              <a:rPr lang="en-US" dirty="0">
                <a:ea typeface="ヒラギノ角ゴ Pro W3" charset="0"/>
                <a:cs typeface="ヒラギノ角ゴ Pro W3" charset="0"/>
              </a:rPr>
              <a:t>CORRECT ANSWER:  B</a:t>
            </a:r>
          </a:p>
          <a:p>
            <a:pPr defTabSz="457200"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defTabSz="457200"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8, Lecture 19), Pollock (Lecture </a:t>
            </a:r>
            <a:r>
              <a:rPr lang="en-US" dirty="0" smtClean="0">
                <a:ea typeface="ヒラギノ角ゴ Pro W3" charset="0"/>
                <a:cs typeface="ヒラギノ角ゴ Pro W3" charset="0"/>
              </a:rPr>
              <a:t>22, 23 in ‘13)</a:t>
            </a:r>
            <a:endParaRPr lang="en-US" dirty="0">
              <a:ea typeface="ヒラギノ角ゴ Pro W3" charset="0"/>
              <a:cs typeface="ヒラギノ角ゴ Pro W3" charset="0"/>
            </a:endParaRPr>
          </a:p>
          <a:p>
            <a:pPr defTabSz="457200" eaLnBrk="1" hangingPunct="1"/>
            <a:r>
              <a:rPr lang="en-US" dirty="0">
                <a:ea typeface="ヒラギノ角ゴ Pro W3" charset="0"/>
                <a:cs typeface="ヒラギノ角ゴ Pro W3" charset="0"/>
              </a:rPr>
              <a:t>STUDENT RESPONSES:      0% </a:t>
            </a:r>
            <a:r>
              <a:rPr lang="en-US" b="1" dirty="0">
                <a:ea typeface="ヒラギノ角ゴ Pro W3" charset="0"/>
                <a:cs typeface="ヒラギノ角ゴ Pro W3" charset="0"/>
              </a:rPr>
              <a:t>[[92%]] </a:t>
            </a:r>
            <a:r>
              <a:rPr lang="en-US" dirty="0">
                <a:ea typeface="ヒラギノ角ゴ Pro W3" charset="0"/>
                <a:cs typeface="ヒラギノ角ゴ Pro W3" charset="0"/>
              </a:rPr>
              <a:t>2% 6% 0% (FALL 2008) </a:t>
            </a:r>
          </a:p>
          <a:p>
            <a:pPr defTabSz="457200" eaLnBrk="1" hangingPunct="1"/>
            <a:r>
              <a:rPr lang="en-US" dirty="0">
                <a:ea typeface="ヒラギノ角ゴ Pro W3" charset="0"/>
                <a:cs typeface="ヒラギノ角ゴ Pro W3" charset="0"/>
              </a:rPr>
              <a:t>		6%  </a:t>
            </a:r>
            <a:r>
              <a:rPr lang="en-US" b="1" dirty="0">
                <a:ea typeface="ヒラギノ角ゴ Pro W3" charset="0"/>
                <a:cs typeface="ヒラギノ角ゴ Pro W3" charset="0"/>
              </a:rPr>
              <a:t>[[78%]] </a:t>
            </a:r>
            <a:r>
              <a:rPr lang="en-US" dirty="0">
                <a:ea typeface="ヒラギノ角ゴ Pro W3" charset="0"/>
                <a:cs typeface="ヒラギノ角ゴ Pro W3" charset="0"/>
              </a:rPr>
              <a:t>6% 11% 0%  (SPRING 2008)</a:t>
            </a:r>
          </a:p>
          <a:p>
            <a:pPr defTabSz="457200" eaLnBrk="1" hangingPunct="1"/>
            <a:r>
              <a:rPr lang="en-US" dirty="0">
                <a:ea typeface="ヒラギノ角ゴ Pro W3" charset="0"/>
                <a:cs typeface="ヒラギノ角ゴ Pro W3" charset="0"/>
              </a:rPr>
              <a:t>				2% </a:t>
            </a:r>
            <a:r>
              <a:rPr lang="en-US" b="1" dirty="0">
                <a:ea typeface="ヒラギノ角ゴ Pro W3" charset="0"/>
                <a:cs typeface="ヒラギノ角ゴ Pro W3" charset="0"/>
              </a:rPr>
              <a:t>[[88%]] </a:t>
            </a:r>
            <a:r>
              <a:rPr lang="en-US" dirty="0">
                <a:ea typeface="ヒラギノ角ゴ Pro W3" charset="0"/>
                <a:cs typeface="ヒラギノ角ゴ Pro W3" charset="0"/>
              </a:rPr>
              <a:t>2% 8% 0% (FALL 2009) </a:t>
            </a:r>
            <a:endParaRPr lang="en-US" dirty="0" smtClean="0">
              <a:ea typeface="ヒラギノ角ゴ Pro W3" charset="0"/>
              <a:cs typeface="ヒラギノ角ゴ Pro W3" charset="0"/>
            </a:endParaRPr>
          </a:p>
          <a:p>
            <a:pPr defTabSz="457200" eaLnBrk="1" hangingPunct="1"/>
            <a:r>
              <a:rPr lang="en-US" dirty="0" smtClean="0">
                <a:ea typeface="ヒラギノ角ゴ Pro W3" charset="0"/>
                <a:cs typeface="ヒラギノ角ゴ Pro W3" charset="0"/>
              </a:rPr>
              <a:t>		2</a:t>
            </a:r>
            <a:r>
              <a:rPr lang="en-US" baseline="0" dirty="0" smtClean="0">
                <a:ea typeface="ヒラギノ角ゴ Pro W3" charset="0"/>
                <a:cs typeface="ヒラギノ角ゴ Pro W3" charset="0"/>
              </a:rPr>
              <a:t> </a:t>
            </a:r>
            <a:r>
              <a:rPr lang="en-US" b="1" baseline="0" dirty="0" smtClean="0">
                <a:ea typeface="ヒラギノ角ゴ Pro W3" charset="0"/>
                <a:cs typeface="ヒラギノ角ゴ Pro W3" charset="0"/>
              </a:rPr>
              <a:t>[[83]] </a:t>
            </a:r>
            <a:r>
              <a:rPr lang="en-US" b="0" baseline="0" dirty="0" smtClean="0">
                <a:ea typeface="ヒラギノ角ゴ Pro W3" charset="0"/>
                <a:cs typeface="ヒラギノ角ゴ Pro W3" charset="0"/>
              </a:rPr>
              <a:t>2 13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a:t>
            </a:r>
            <a:r>
              <a:rPr lang="fr-FR" b="0" baseline="0" dirty="0" smtClean="0">
                <a:ea typeface="ヒラギノ角ゴ Pro W3" charset="0"/>
                <a:cs typeface="ヒラギノ角ゴ Pro W3" charset="0"/>
              </a:rPr>
              <a:t>’</a:t>
            </a:r>
            <a:r>
              <a:rPr lang="en-US" b="0" baseline="0" dirty="0" smtClean="0">
                <a:ea typeface="ヒラギノ角ゴ Pro W3" charset="0"/>
                <a:cs typeface="ヒラギノ角ゴ Pro W3" charset="0"/>
              </a:rPr>
              <a:t>13) </a:t>
            </a:r>
            <a:endParaRPr lang="en-US" dirty="0">
              <a:ea typeface="ヒラギノ角ゴ Pro W3" charset="0"/>
              <a:cs typeface="ヒラギノ角ゴ Pro W3" charset="0"/>
            </a:endParaRPr>
          </a:p>
          <a:p>
            <a:pPr defTabSz="457200"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 Started class with this. Asked it silently (78%) then collaborating (90%, and the mistakes were accompanied by moans of </a:t>
            </a:r>
            <a:r>
              <a:rPr lang="ja-JP" altLang="en-US" dirty="0">
                <a:ea typeface="ヒラギノ角ゴ Pro W3" charset="0"/>
                <a:cs typeface="ヒラギノ角ゴ Pro W3" charset="0"/>
              </a:rPr>
              <a:t>“</a:t>
            </a:r>
            <a:r>
              <a:rPr lang="en-US" dirty="0">
                <a:ea typeface="ヒラギノ角ゴ Pro W3" charset="0"/>
                <a:cs typeface="ヒラギノ角ゴ Pro W3" charset="0"/>
              </a:rPr>
              <a:t>I meant to multiply</a:t>
            </a:r>
            <a:r>
              <a:rPr lang="ja-JP" altLang="en-US" dirty="0">
                <a:ea typeface="ヒラギノ角ゴ Pro W3" charset="0"/>
                <a:cs typeface="ヒラギノ角ゴ Pro W3" charset="0"/>
              </a:rPr>
              <a:t>”</a:t>
            </a:r>
            <a:r>
              <a:rPr lang="en-US" dirty="0">
                <a:ea typeface="ヒラギノ角ゴ Pro W3" charset="0"/>
                <a:cs typeface="ヒラギノ角ゴ Pro W3" charset="0"/>
              </a:rPr>
              <a:t> when I said the answer) Super simple, but I think it was helpful as a pre-class question just to emphasize units and the IDEA of </a:t>
            </a:r>
            <a:r>
              <a:rPr lang="ja-JP" altLang="en-US" dirty="0">
                <a:ea typeface="ヒラギノ角ゴ Pro W3" charset="0"/>
                <a:cs typeface="ヒラギノ角ゴ Pro W3" charset="0"/>
              </a:rPr>
              <a:t>“</a:t>
            </a:r>
            <a:r>
              <a:rPr lang="en-US" dirty="0">
                <a:ea typeface="ヒラギノ角ゴ Pro W3" charset="0"/>
                <a:cs typeface="ヒラギノ角ゴ Pro W3" charset="0"/>
              </a:rPr>
              <a:t>P * </a:t>
            </a:r>
            <a:r>
              <a:rPr lang="en-US" dirty="0" err="1">
                <a:ea typeface="ヒラギノ角ゴ Pro W3" charset="0"/>
                <a:cs typeface="ヒラギノ角ゴ Pro W3" charset="0"/>
              </a:rPr>
              <a:t>dt</a:t>
            </a:r>
            <a:r>
              <a:rPr lang="en-US" dirty="0">
                <a:ea typeface="ヒラギノ角ゴ Pro W3" charset="0"/>
                <a:cs typeface="ヒラギノ角ゴ Pro W3" charset="0"/>
              </a:rPr>
              <a:t> = dipole moment</a:t>
            </a:r>
            <a:r>
              <a:rPr lang="ja-JP" altLang="en-US" dirty="0">
                <a:ea typeface="ヒラギノ角ゴ Pro W3" charset="0"/>
                <a:cs typeface="ヒラギノ角ゴ Pro W3" charset="0"/>
              </a:rPr>
              <a:t>”</a:t>
            </a:r>
            <a:r>
              <a:rPr lang="en-US" dirty="0">
                <a:ea typeface="ヒラギノ角ゴ Pro W3" charset="0"/>
                <a:cs typeface="ヒラギノ角ゴ Pro W3" charset="0"/>
              </a:rPr>
              <a:t> that we will use in class today.  -SJP</a:t>
            </a:r>
          </a:p>
          <a:p>
            <a:pPr defTabSz="457200" eaLnBrk="1" hangingPunct="1"/>
            <a:r>
              <a:rPr lang="en-US" dirty="0" err="1">
                <a:ea typeface="ヒラギノ角ゴ Pro W3" charset="0"/>
                <a:cs typeface="ヒラギノ角ゴ Pro W3" charset="0"/>
              </a:rPr>
              <a:t>Dubson</a:t>
            </a:r>
            <a:r>
              <a:rPr lang="en-US" dirty="0">
                <a:ea typeface="ヒラギノ角ゴ Pro W3" charset="0"/>
                <a:cs typeface="ヒラギノ角ゴ Pro W3" charset="0"/>
              </a:rPr>
              <a:t>:  </a:t>
            </a:r>
            <a:r>
              <a:rPr lang="en-US" dirty="0">
                <a:latin typeface="Times New Roman" charset="0"/>
                <a:ea typeface="ヒラギノ角ゴ Pro W3" charset="0"/>
                <a:cs typeface="ヒラギノ角ゴ Pro W3" charset="0"/>
              </a:rPr>
              <a:t> Good question for establishing terminology.</a:t>
            </a:r>
            <a:endParaRPr lang="en-US" dirty="0">
              <a:ea typeface="ヒラギノ角ゴ Pro W3" charset="0"/>
              <a:cs typeface="ヒラギノ角ゴ Pro W3" charset="0"/>
            </a:endParaRPr>
          </a:p>
          <a:p>
            <a:pPr defTabSz="457200" eaLnBrk="1" hangingPunct="1"/>
            <a:r>
              <a:rPr lang="en-US" dirty="0">
                <a:ea typeface="ヒラギノ角ゴ Pro W3" charset="0"/>
                <a:cs typeface="ヒラギノ角ゴ Pro W3" charset="0"/>
              </a:rPr>
              <a:t>WRITTEN BY: Steven Pollock (CU-Boulder)</a:t>
            </a:r>
          </a:p>
          <a:p>
            <a:pPr defTabSz="457200" eaLnBrk="1" hangingPunct="1"/>
            <a:endParaRPr lang="en-US" dirty="0">
              <a:ea typeface="ヒラギノ角ゴ Pro W3" charset="0"/>
              <a:cs typeface="ヒラギノ角ゴ Pro W3" charset="0"/>
            </a:endParaRPr>
          </a:p>
          <a:p>
            <a:pPr defTabSz="457200" eaLnBrk="1" hangingPunct="1"/>
            <a:endParaRPr lang="en-US" b="1" dirty="0">
              <a:ea typeface="ヒラギノ角ゴ Pro W3" charset="0"/>
              <a:cs typeface="ヒラギノ角ゴ Pro W3" charset="0"/>
            </a:endParaRPr>
          </a:p>
          <a:p>
            <a:pPr defTabSz="457200"/>
            <a:endParaRPr lang="en-US" dirty="0">
              <a:ea typeface="ヒラギノ角ゴ Pro W3" charset="0"/>
              <a:cs typeface="ヒラギノ角ゴ Pro W3"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solidFill>
            <a:srgbClr val="FFFFFF"/>
          </a:solidFill>
          <a:ln/>
        </p:spPr>
      </p:sp>
      <p:sp>
        <p:nvSpPr>
          <p:cNvPr id="45059"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ea typeface="ヒラギノ角ゴ Pro W3" charset="0"/>
                <a:cs typeface="ヒラギノ角ゴ Pro W3" charset="0"/>
              </a:rPr>
              <a:t>WRITTEN BY: Steven Pollock (CU-Boulder)</a:t>
            </a:r>
          </a:p>
          <a:p>
            <a:pPr eaLnBrk="1" hangingPunct="1"/>
            <a:endParaRPr lang="en-US">
              <a:ea typeface="ヒラギノ角ゴ Pro W3" charset="0"/>
              <a:cs typeface="ヒラギノ角ゴ Pro W3" charset="0"/>
            </a:endParaRPr>
          </a:p>
        </p:txBody>
      </p:sp>
      <p:sp>
        <p:nvSpPr>
          <p:cNvPr id="4506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72AA22E1-CDA6-544C-BE65-939FC58F115E}" type="slidenum">
              <a:rPr lang="en-US" sz="1200"/>
              <a:pPr algn="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D55AAC-39F8-1744-89AE-E1B547F5D720}" type="slidenum">
              <a:rPr lang="en-US"/>
              <a:pPr/>
              <a:t>8</a:t>
            </a:fld>
            <a:endParaRPr lang="en-US"/>
          </a:p>
        </p:txBody>
      </p:sp>
      <p:sp>
        <p:nvSpPr>
          <p:cNvPr id="312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2323" name="Rectangle 3"/>
          <p:cNvSpPr>
            <a:spLocks noGrp="1" noChangeArrowheads="1"/>
          </p:cNvSpPr>
          <p:nvPr>
            <p:ph type="body" idx="1"/>
          </p:nvPr>
        </p:nvSpPr>
        <p:spPr/>
        <p:txBody>
          <a:bodyPr/>
          <a:lstStyle/>
          <a:p>
            <a:pPr eaLnBrk="1" hangingPunct="1"/>
            <a:r>
              <a:rPr lang="en-US" dirty="0" smtClean="0">
                <a:ea typeface="ヒラギノ角ゴ Pro W3" charset="0"/>
                <a:cs typeface="ヒラギノ角ゴ Pro W3" charset="0"/>
              </a:rPr>
              <a:t>CORRECT ANSWER:  N/A</a:t>
            </a:r>
          </a:p>
          <a:p>
            <a:pPr eaLnBrk="1" hangingPunct="1"/>
            <a:r>
              <a:rPr lang="en-US" dirty="0" smtClean="0">
                <a:ea typeface="ヒラギノ角ゴ Pro W3" charset="0"/>
                <a:cs typeface="ヒラギノ角ゴ Pro W3" charset="0"/>
              </a:rPr>
              <a:t>USED IN:  Spring 2008 (Pollock), Fall 2009 (</a:t>
            </a:r>
            <a:r>
              <a:rPr lang="en-US" dirty="0" err="1" smtClean="0">
                <a:ea typeface="ヒラギノ角ゴ Pro W3" charset="0"/>
                <a:cs typeface="ヒラギノ角ゴ Pro W3" charset="0"/>
              </a:rPr>
              <a:t>Schibli</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LECTURE NUMBER: 22</a:t>
            </a:r>
            <a:r>
              <a:rPr lang="en-US" baseline="0" dirty="0" smtClean="0">
                <a:ea typeface="ヒラギノ角ゴ Pro W3" charset="0"/>
                <a:cs typeface="ヒラギノ角ゴ Pro W3" charset="0"/>
              </a:rPr>
              <a:t> and 23</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STUDENT RESPONSES:  n/a</a:t>
            </a: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Joked about </a:t>
            </a:r>
            <a:r>
              <a:rPr lang="ja-JP" altLang="en-US" dirty="0" smtClean="0">
                <a:ea typeface="ヒラギノ角ゴ Pro W3" charset="0"/>
                <a:cs typeface="ヒラギノ角ゴ Pro W3" charset="0"/>
              </a:rPr>
              <a:t>“</a:t>
            </a:r>
            <a:r>
              <a:rPr lang="en-US" altLang="ja-JP" dirty="0" err="1" smtClean="0">
                <a:ea typeface="ヒラギノ角ゴ Pro W3" charset="0"/>
                <a:cs typeface="ヒラギノ角ゴ Pro W3" charset="0"/>
              </a:rPr>
              <a:t>steve</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s version of </a:t>
            </a:r>
            <a:r>
              <a:rPr lang="en-US" altLang="ja-JP" dirty="0" err="1" smtClean="0">
                <a:ea typeface="ヒラギノ角ゴ Pro W3" charset="0"/>
                <a:cs typeface="ヒラギノ角ゴ Pro W3" charset="0"/>
              </a:rPr>
              <a:t>Phet</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 A </a:t>
            </a:r>
            <a:r>
              <a:rPr lang="en-US" altLang="ja-JP" dirty="0" smtClean="0">
                <a:ea typeface="ヒラギノ角ゴ Pro W3" charset="0"/>
                <a:cs typeface="ヒラギノ角ゴ Pro W3" charset="0"/>
              </a:rPr>
              <a:t>Simple animation of </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polarizing</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 these atoms in 4 small steps, so in the end they are displaced by ONE atomic </a:t>
            </a:r>
            <a:r>
              <a:rPr lang="en-US" altLang="ja-JP" dirty="0" err="1" smtClean="0">
                <a:ea typeface="ヒラギノ角ゴ Pro W3" charset="0"/>
                <a:cs typeface="ヒラギノ角ゴ Pro W3" charset="0"/>
              </a:rPr>
              <a:t>diamater</a:t>
            </a:r>
            <a:r>
              <a:rPr lang="en-US" altLang="ja-JP" dirty="0" smtClean="0">
                <a:ea typeface="ヒラギノ角ゴ Pro W3" charset="0"/>
                <a:cs typeface="ヒラギノ角ゴ Pro W3" charset="0"/>
              </a:rPr>
              <a:t>. You very visually see the appearance of the surface charge, and the volume also visually has no bound charge, and you can see that polarization by </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just</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 one atomic </a:t>
            </a:r>
            <a:r>
              <a:rPr lang="en-US" altLang="ja-JP" dirty="0" err="1" smtClean="0">
                <a:ea typeface="ヒラギノ角ゴ Pro W3" charset="0"/>
                <a:cs typeface="ヒラギノ角ゴ Pro W3" charset="0"/>
              </a:rPr>
              <a:t>diamter</a:t>
            </a:r>
            <a:r>
              <a:rPr lang="en-US" altLang="ja-JP" dirty="0" smtClean="0">
                <a:ea typeface="ヒラギノ角ゴ Pro W3" charset="0"/>
                <a:cs typeface="ヒラギノ角ゴ Pro W3" charset="0"/>
              </a:rPr>
              <a:t> has a dramatic visible effect, as though charges had </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moved</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 ALL the way across the macroscopic sample.  -SJP</a:t>
            </a:r>
          </a:p>
          <a:p>
            <a:pPr eaLnBrk="1" hangingPunct="1"/>
            <a:r>
              <a:rPr lang="en-US" dirty="0" smtClean="0">
                <a:ea typeface="ヒラギノ角ゴ Pro W3" charset="0"/>
                <a:cs typeface="ヒラギノ角ゴ Pro W3" charset="0"/>
              </a:rPr>
              <a:t>WRITTEN BY: Steven Pollock (CU-Boulder)</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2B1A3C-A183-C44A-B212-F72E54544101}" type="slidenum">
              <a:rPr lang="en-US"/>
              <a:pPr/>
              <a:t>9</a:t>
            </a:fld>
            <a:endParaRPr lang="en-US"/>
          </a:p>
        </p:txBody>
      </p:sp>
      <p:sp>
        <p:nvSpPr>
          <p:cNvPr id="318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846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AC07BB-09A9-5A40-8A57-9933EF00D358}" type="slidenum">
              <a:rPr lang="en-US"/>
              <a:pPr/>
              <a:t>‹#›</a:t>
            </a:fld>
            <a:endParaRPr lang="en-US"/>
          </a:p>
        </p:txBody>
      </p:sp>
    </p:spTree>
    <p:extLst>
      <p:ext uri="{BB962C8B-B14F-4D97-AF65-F5344CB8AC3E}">
        <p14:creationId xmlns:p14="http://schemas.microsoft.com/office/powerpoint/2010/main" val="402755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57EEDA-4BC2-B244-BF8A-E9F2124995C7}" type="slidenum">
              <a:rPr lang="en-US"/>
              <a:pPr/>
              <a:t>‹#›</a:t>
            </a:fld>
            <a:endParaRPr lang="en-US"/>
          </a:p>
        </p:txBody>
      </p:sp>
    </p:spTree>
    <p:extLst>
      <p:ext uri="{BB962C8B-B14F-4D97-AF65-F5344CB8AC3E}">
        <p14:creationId xmlns:p14="http://schemas.microsoft.com/office/powerpoint/2010/main" val="400732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71F678-6B9E-4246-A718-C735FADDBBD4}" type="slidenum">
              <a:rPr lang="en-US"/>
              <a:pPr/>
              <a:t>‹#›</a:t>
            </a:fld>
            <a:endParaRPr lang="en-US"/>
          </a:p>
        </p:txBody>
      </p:sp>
    </p:spTree>
    <p:extLst>
      <p:ext uri="{BB962C8B-B14F-4D97-AF65-F5344CB8AC3E}">
        <p14:creationId xmlns:p14="http://schemas.microsoft.com/office/powerpoint/2010/main" val="37937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7BC4D3-F979-EC43-8A3D-C47A6F2BB467}" type="slidenum">
              <a:rPr lang="en-US"/>
              <a:pPr/>
              <a:t>‹#›</a:t>
            </a:fld>
            <a:endParaRPr lang="en-US"/>
          </a:p>
        </p:txBody>
      </p:sp>
    </p:spTree>
    <p:extLst>
      <p:ext uri="{BB962C8B-B14F-4D97-AF65-F5344CB8AC3E}">
        <p14:creationId xmlns:p14="http://schemas.microsoft.com/office/powerpoint/2010/main" val="3056443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17CDCD-2383-D746-B4FE-307EDBA33472}" type="slidenum">
              <a:rPr lang="en-US"/>
              <a:pPr/>
              <a:t>‹#›</a:t>
            </a:fld>
            <a:endParaRPr lang="en-US"/>
          </a:p>
        </p:txBody>
      </p:sp>
    </p:spTree>
    <p:extLst>
      <p:ext uri="{BB962C8B-B14F-4D97-AF65-F5344CB8AC3E}">
        <p14:creationId xmlns:p14="http://schemas.microsoft.com/office/powerpoint/2010/main" val="367032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21A48A-80D1-124B-9C28-E987D8CAC8BE}" type="slidenum">
              <a:rPr lang="en-US"/>
              <a:pPr/>
              <a:t>‹#›</a:t>
            </a:fld>
            <a:endParaRPr lang="en-US"/>
          </a:p>
        </p:txBody>
      </p:sp>
    </p:spTree>
    <p:extLst>
      <p:ext uri="{BB962C8B-B14F-4D97-AF65-F5344CB8AC3E}">
        <p14:creationId xmlns:p14="http://schemas.microsoft.com/office/powerpoint/2010/main" val="162103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DCA436A-9207-9249-876E-659E646200E8}" type="slidenum">
              <a:rPr lang="en-US"/>
              <a:pPr/>
              <a:t>‹#›</a:t>
            </a:fld>
            <a:endParaRPr lang="en-US"/>
          </a:p>
        </p:txBody>
      </p:sp>
    </p:spTree>
    <p:extLst>
      <p:ext uri="{BB962C8B-B14F-4D97-AF65-F5344CB8AC3E}">
        <p14:creationId xmlns:p14="http://schemas.microsoft.com/office/powerpoint/2010/main" val="128908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2E3A610-CCDC-7E47-BB9E-8EB451B461BD}" type="slidenum">
              <a:rPr lang="en-US"/>
              <a:pPr/>
              <a:t>‹#›</a:t>
            </a:fld>
            <a:endParaRPr lang="en-US"/>
          </a:p>
        </p:txBody>
      </p:sp>
    </p:spTree>
    <p:extLst>
      <p:ext uri="{BB962C8B-B14F-4D97-AF65-F5344CB8AC3E}">
        <p14:creationId xmlns:p14="http://schemas.microsoft.com/office/powerpoint/2010/main" val="355809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964094B-FAFA-D043-89B5-FC3C61C698CA}" type="slidenum">
              <a:rPr lang="en-US"/>
              <a:pPr/>
              <a:t>‹#›</a:t>
            </a:fld>
            <a:endParaRPr lang="en-US"/>
          </a:p>
        </p:txBody>
      </p:sp>
    </p:spTree>
    <p:extLst>
      <p:ext uri="{BB962C8B-B14F-4D97-AF65-F5344CB8AC3E}">
        <p14:creationId xmlns:p14="http://schemas.microsoft.com/office/powerpoint/2010/main" val="384936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B76B3C-D753-B142-90A0-BF46B3EAD5AD}" type="slidenum">
              <a:rPr lang="en-US"/>
              <a:pPr/>
              <a:t>‹#›</a:t>
            </a:fld>
            <a:endParaRPr lang="en-US"/>
          </a:p>
        </p:txBody>
      </p:sp>
    </p:spTree>
    <p:extLst>
      <p:ext uri="{BB962C8B-B14F-4D97-AF65-F5344CB8AC3E}">
        <p14:creationId xmlns:p14="http://schemas.microsoft.com/office/powerpoint/2010/main" val="167681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8558E3F-1950-1D43-A2FD-2F1BF3FB37A1}" type="slidenum">
              <a:rPr lang="en-US"/>
              <a:pPr/>
              <a:t>‹#›</a:t>
            </a:fld>
            <a:endParaRPr lang="en-US"/>
          </a:p>
        </p:txBody>
      </p:sp>
    </p:spTree>
    <p:extLst>
      <p:ext uri="{BB962C8B-B14F-4D97-AF65-F5344CB8AC3E}">
        <p14:creationId xmlns:p14="http://schemas.microsoft.com/office/powerpoint/2010/main" val="34517643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3FEB7363-4CCF-6542-AFE7-01BD23AC73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2400">
          <a:solidFill>
            <a:schemeClr val="tx2"/>
          </a:solidFill>
          <a:latin typeface="+mj-lt"/>
          <a:ea typeface="+mj-ea"/>
          <a:cs typeface="+mj-cs"/>
        </a:defRPr>
      </a:lvl1pPr>
      <a:lvl2pPr algn="ctr" rtl="0" fontAlgn="base">
        <a:spcBef>
          <a:spcPct val="0"/>
        </a:spcBef>
        <a:spcAft>
          <a:spcPct val="0"/>
        </a:spcAft>
        <a:defRPr sz="2400">
          <a:solidFill>
            <a:schemeClr val="tx2"/>
          </a:solidFill>
          <a:latin typeface="Arial" charset="0"/>
          <a:ea typeface="ヒラギノ角ゴ Pro W3" charset="0"/>
          <a:cs typeface="ヒラギノ角ゴ Pro W3" charset="0"/>
        </a:defRPr>
      </a:lvl2pPr>
      <a:lvl3pPr algn="ctr" rtl="0" fontAlgn="base">
        <a:spcBef>
          <a:spcPct val="0"/>
        </a:spcBef>
        <a:spcAft>
          <a:spcPct val="0"/>
        </a:spcAft>
        <a:defRPr sz="2400">
          <a:solidFill>
            <a:schemeClr val="tx2"/>
          </a:solidFill>
          <a:latin typeface="Arial" charset="0"/>
          <a:ea typeface="ヒラギノ角ゴ Pro W3" charset="0"/>
          <a:cs typeface="ヒラギノ角ゴ Pro W3" charset="0"/>
        </a:defRPr>
      </a:lvl3pPr>
      <a:lvl4pPr algn="ctr" rtl="0" fontAlgn="base">
        <a:spcBef>
          <a:spcPct val="0"/>
        </a:spcBef>
        <a:spcAft>
          <a:spcPct val="0"/>
        </a:spcAft>
        <a:defRPr sz="2400">
          <a:solidFill>
            <a:schemeClr val="tx2"/>
          </a:solidFill>
          <a:latin typeface="Arial" charset="0"/>
          <a:ea typeface="ヒラギノ角ゴ Pro W3" charset="0"/>
          <a:cs typeface="ヒラギノ角ゴ Pro W3" charset="0"/>
        </a:defRPr>
      </a:lvl4pPr>
      <a:lvl5pPr algn="ctr" rtl="0" fontAlgn="base">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cs typeface="+mn-cs"/>
        </a:defRPr>
      </a:lvl2pPr>
      <a:lvl3pPr marL="1143000" indent="-228600" algn="l" rtl="0" fontAlgn="base">
        <a:spcBef>
          <a:spcPct val="20000"/>
        </a:spcBef>
        <a:spcAft>
          <a:spcPct val="0"/>
        </a:spcAft>
        <a:buChar char="•"/>
        <a:defRPr sz="20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5.png"/><Relationship Id="rId5" Type="http://schemas.openxmlformats.org/officeDocument/2006/relationships/oleObject" Target="../embeddings/oleObject1.bin"/><Relationship Id="rId6" Type="http://schemas.openxmlformats.org/officeDocument/2006/relationships/image" Target="../media/image4.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Word_97_-_2004_Document1.doc"/><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2.bin"/><Relationship Id="rId5" Type="http://schemas.openxmlformats.org/officeDocument/2006/relationships/image" Target="../media/image6.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3.bin"/><Relationship Id="rId5" Type="http://schemas.openxmlformats.org/officeDocument/2006/relationships/image" Target="../media/image7.emf"/><Relationship Id="rId6" Type="http://schemas.openxmlformats.org/officeDocument/2006/relationships/oleObject" Target="../embeddings/oleObject4.bin"/><Relationship Id="rId7" Type="http://schemas.openxmlformats.org/officeDocument/2006/relationships/image" Target="../media/image6.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5.bin"/><Relationship Id="rId5" Type="http://schemas.openxmlformats.org/officeDocument/2006/relationships/image" Target="../media/image6.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Microsoft_Word_97_-_2004_Document2.doc"/><Relationship Id="rId5"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atin typeface="Arial" charset="0"/>
                <a:ea typeface="ヒラギノ角ゴ Pro W3" charset="0"/>
                <a:cs typeface="ヒラギノ角ゴ Pro W3" charset="0"/>
              </a:rPr>
              <a:t>POLARIZATION</a:t>
            </a:r>
          </a:p>
        </p:txBody>
      </p:sp>
      <p:sp>
        <p:nvSpPr>
          <p:cNvPr id="27651" name="Rectangle 3"/>
          <p:cNvSpPr>
            <a:spLocks noGrp="1" noChangeArrowheads="1"/>
          </p:cNvSpPr>
          <p:nvPr>
            <p:ph type="body" idx="1"/>
          </p:nvPr>
        </p:nvSpPr>
        <p:spPr/>
        <p:txBody>
          <a:bodyPr/>
          <a:lstStyle/>
          <a:p>
            <a:pPr eaLnBrk="1" hangingPunct="1"/>
            <a:endParaRPr lang="en-US">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626647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1" name="Text Box 3"/>
          <p:cNvSpPr txBox="1">
            <a:spLocks noChangeArrowheads="1"/>
          </p:cNvSpPr>
          <p:nvPr/>
        </p:nvSpPr>
        <p:spPr bwMode="auto">
          <a:xfrm>
            <a:off x="1804988" y="1320800"/>
            <a:ext cx="5740400" cy="411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4400">
                <a:solidFill>
                  <a:srgbClr val="FF0000"/>
                </a:solidFill>
                <a:latin typeface="Arial Rounded MT Bold" charset="0"/>
              </a:rPr>
              <a:t>+  +  +  +  +  +  +  +  +  +  +  +  +  +  +  +  +  +  +  +  +  +  +  +  +  +  +  +  +  +  +  +  +  +  +  +  +  +  +  +  +  +  +  +  +  +  +  +  +  +  +  +  +  +</a:t>
            </a:r>
            <a:endParaRPr lang="en-US" sz="4400">
              <a:latin typeface="Arial Rounded MT Bold" charset="0"/>
            </a:endParaRPr>
          </a:p>
        </p:txBody>
      </p:sp>
      <p:sp>
        <p:nvSpPr>
          <p:cNvPr id="319490" name="Text Box 2"/>
          <p:cNvSpPr txBox="1">
            <a:spLocks noChangeArrowheads="1"/>
          </p:cNvSpPr>
          <p:nvPr/>
        </p:nvSpPr>
        <p:spPr bwMode="auto">
          <a:xfrm>
            <a:off x="1987550" y="919163"/>
            <a:ext cx="5740400" cy="411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4400">
                <a:solidFill>
                  <a:srgbClr val="800080"/>
                </a:solidFill>
                <a:latin typeface="Arial Rounded MT Bold" charset="0"/>
              </a:rPr>
              <a:t>-   -   -   -   -   -   -   -   -   -   -   -   -   -   -   -   -   -   -   -   -   -   -   -   -   -   -   -   -   -   -   -   -   -   -   -   -   -   -   -   -   -   -   -   -   -   -   -   -   -   -   -   -   -     </a:t>
            </a:r>
          </a:p>
        </p:txBody>
      </p:sp>
      <p:sp>
        <p:nvSpPr>
          <p:cNvPr id="319492" name="Rectangle 4"/>
          <p:cNvSpPr>
            <a:spLocks noChangeArrowheads="1"/>
          </p:cNvSpPr>
          <p:nvPr/>
        </p:nvSpPr>
        <p:spPr bwMode="auto">
          <a:xfrm>
            <a:off x="1584325" y="1143000"/>
            <a:ext cx="5975350" cy="4102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extLst>
      <p:ext uri="{BB962C8B-B14F-4D97-AF65-F5344CB8AC3E}">
        <p14:creationId xmlns:p14="http://schemas.microsoft.com/office/powerpoint/2010/main" val="32260255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Text Box 3"/>
          <p:cNvSpPr txBox="1">
            <a:spLocks noChangeArrowheads="1"/>
          </p:cNvSpPr>
          <p:nvPr/>
        </p:nvSpPr>
        <p:spPr bwMode="auto">
          <a:xfrm>
            <a:off x="1804988" y="1382713"/>
            <a:ext cx="5740400" cy="411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4400">
                <a:solidFill>
                  <a:srgbClr val="FF0000"/>
                </a:solidFill>
                <a:latin typeface="Arial Rounded MT Bold" charset="0"/>
              </a:rPr>
              <a:t>+  +  +  +  +  +  +  +  +  +  +  +  +  +  +  +  +  +  +  +  +  +  +  +  +  +  +  +  +  +  +  +  +  +  +  +  +  +  +  +  +  +  +  +  +  +  +  +  +  +  +  +  +  +</a:t>
            </a:r>
            <a:endParaRPr lang="en-US" sz="4400">
              <a:latin typeface="Arial Rounded MT Bold" charset="0"/>
            </a:endParaRPr>
          </a:p>
        </p:txBody>
      </p:sp>
      <p:sp>
        <p:nvSpPr>
          <p:cNvPr id="315394" name="Text Box 2"/>
          <p:cNvSpPr txBox="1">
            <a:spLocks noChangeArrowheads="1"/>
          </p:cNvSpPr>
          <p:nvPr/>
        </p:nvSpPr>
        <p:spPr bwMode="auto">
          <a:xfrm>
            <a:off x="1987550" y="836613"/>
            <a:ext cx="5740400" cy="411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4400">
                <a:solidFill>
                  <a:srgbClr val="800080"/>
                </a:solidFill>
                <a:latin typeface="Arial Rounded MT Bold" charset="0"/>
              </a:rPr>
              <a:t>-   -   -   -   -   -   -   -   -   -   -   -   -   -   -   -   -   -   -   -   -   -   -   -   -   -   -   -   -   -   -   -   -   -   -   -   -   -   -   -   -   -   -   -   -   -   -   -   -   -   -   -   -   -     </a:t>
            </a:r>
          </a:p>
        </p:txBody>
      </p:sp>
      <p:sp>
        <p:nvSpPr>
          <p:cNvPr id="315396" name="Rectangle 4"/>
          <p:cNvSpPr>
            <a:spLocks noChangeArrowheads="1"/>
          </p:cNvSpPr>
          <p:nvPr/>
        </p:nvSpPr>
        <p:spPr bwMode="auto">
          <a:xfrm>
            <a:off x="1584325" y="1143000"/>
            <a:ext cx="5975350" cy="4102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extLst>
      <p:ext uri="{BB962C8B-B14F-4D97-AF65-F5344CB8AC3E}">
        <p14:creationId xmlns:p14="http://schemas.microsoft.com/office/powerpoint/2010/main" val="14603502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ext Box 2"/>
          <p:cNvSpPr txBox="1">
            <a:spLocks noChangeArrowheads="1"/>
          </p:cNvSpPr>
          <p:nvPr/>
        </p:nvSpPr>
        <p:spPr bwMode="auto">
          <a:xfrm>
            <a:off x="1987550" y="754063"/>
            <a:ext cx="5740400" cy="411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4400">
                <a:solidFill>
                  <a:srgbClr val="800080"/>
                </a:solidFill>
                <a:latin typeface="Arial Rounded MT Bold" charset="0"/>
              </a:rPr>
              <a:t>-   -   -   -   -   -   -   -   -   -   -   -   -   -   -   -   -   -   -   -   -   -   -   -   -   -   -   -   -   -   -   -   -   -   -   -   -   -   -   -   -   -   -   -   -   -   -   -   -   -   -   -   -   -     </a:t>
            </a:r>
          </a:p>
        </p:txBody>
      </p:sp>
      <p:sp>
        <p:nvSpPr>
          <p:cNvPr id="313347" name="Text Box 3"/>
          <p:cNvSpPr txBox="1">
            <a:spLocks noChangeArrowheads="1"/>
          </p:cNvSpPr>
          <p:nvPr/>
        </p:nvSpPr>
        <p:spPr bwMode="auto">
          <a:xfrm>
            <a:off x="1804988" y="1485900"/>
            <a:ext cx="5740400" cy="411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4400">
                <a:solidFill>
                  <a:srgbClr val="FF0000"/>
                </a:solidFill>
                <a:latin typeface="Arial Rounded MT Bold" charset="0"/>
              </a:rPr>
              <a:t>+  +  +  +  +  +  +  +  +  +  +  +  +  +  +  +  +  +  +  +  +  +  +  +  +  +  +  +  +  +  +  +  +  +  +  +  +  +  +  +  +  +  +  +  +  +  +  +  +  +  +  +  +  +</a:t>
            </a:r>
            <a:endParaRPr lang="en-US" sz="4400">
              <a:latin typeface="Arial Rounded MT Bold" charset="0"/>
            </a:endParaRPr>
          </a:p>
        </p:txBody>
      </p:sp>
      <p:sp>
        <p:nvSpPr>
          <p:cNvPr id="313348" name="Rectangle 4"/>
          <p:cNvSpPr>
            <a:spLocks noChangeArrowheads="1"/>
          </p:cNvSpPr>
          <p:nvPr/>
        </p:nvSpPr>
        <p:spPr bwMode="auto">
          <a:xfrm>
            <a:off x="1584325" y="1143000"/>
            <a:ext cx="5975350" cy="4102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extLst>
      <p:ext uri="{BB962C8B-B14F-4D97-AF65-F5344CB8AC3E}">
        <p14:creationId xmlns:p14="http://schemas.microsoft.com/office/powerpoint/2010/main" val="20031193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ChangeArrowheads="1"/>
          </p:cNvSpPr>
          <p:nvPr/>
        </p:nvSpPr>
        <p:spPr bwMode="auto">
          <a:xfrm>
            <a:off x="1957388" y="1582738"/>
            <a:ext cx="5578475" cy="39973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3827" name="Rectangle 3"/>
          <p:cNvSpPr>
            <a:spLocks noChangeArrowheads="1"/>
          </p:cNvSpPr>
          <p:nvPr/>
        </p:nvSpPr>
        <p:spPr bwMode="auto">
          <a:xfrm>
            <a:off x="1965325" y="1611313"/>
            <a:ext cx="5578475" cy="3997325"/>
          </a:xfrm>
          <a:prstGeom prst="rect">
            <a:avLst/>
          </a:prstGeom>
          <a:solidFill>
            <a:srgbClr val="FF0000">
              <a:alpha val="46001"/>
            </a:srgb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8795840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1026"/>
          <p:cNvSpPr>
            <a:spLocks noChangeArrowheads="1"/>
          </p:cNvSpPr>
          <p:nvPr/>
        </p:nvSpPr>
        <p:spPr bwMode="auto">
          <a:xfrm>
            <a:off x="1957388" y="1582738"/>
            <a:ext cx="5578475" cy="39973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4851" name="Rectangle 1027"/>
          <p:cNvSpPr>
            <a:spLocks noChangeArrowheads="1"/>
          </p:cNvSpPr>
          <p:nvPr/>
        </p:nvSpPr>
        <p:spPr bwMode="auto">
          <a:xfrm>
            <a:off x="1947863" y="1430338"/>
            <a:ext cx="5578475" cy="3997325"/>
          </a:xfrm>
          <a:prstGeom prst="rect">
            <a:avLst/>
          </a:prstGeom>
          <a:solidFill>
            <a:srgbClr val="FF0000">
              <a:alpha val="46001"/>
            </a:srgb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4234301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1026"/>
          <p:cNvSpPr>
            <a:spLocks noChangeArrowheads="1"/>
          </p:cNvSpPr>
          <p:nvPr/>
        </p:nvSpPr>
        <p:spPr bwMode="auto">
          <a:xfrm>
            <a:off x="1957388" y="1582738"/>
            <a:ext cx="5578475" cy="39973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5875" name="Rectangle 1027"/>
          <p:cNvSpPr>
            <a:spLocks noChangeArrowheads="1"/>
          </p:cNvSpPr>
          <p:nvPr/>
        </p:nvSpPr>
        <p:spPr bwMode="auto">
          <a:xfrm>
            <a:off x="1947863" y="1285875"/>
            <a:ext cx="5578475" cy="3997325"/>
          </a:xfrm>
          <a:prstGeom prst="rect">
            <a:avLst/>
          </a:prstGeom>
          <a:solidFill>
            <a:srgbClr val="FF0000">
              <a:alpha val="46001"/>
            </a:srgb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239695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type="body" idx="4294967295"/>
          </p:nvPr>
        </p:nvSpPr>
        <p:spPr>
          <a:xfrm>
            <a:off x="0" y="299613"/>
            <a:ext cx="9144000" cy="1646237"/>
          </a:xfrm>
        </p:spPr>
        <p:txBody>
          <a:bodyPr/>
          <a:lstStyle/>
          <a:p>
            <a:pPr eaLnBrk="1" hangingPunct="1">
              <a:buFontTx/>
              <a:buNone/>
            </a:pPr>
            <a:r>
              <a:rPr lang="en-US" sz="2500" dirty="0" smtClean="0">
                <a:latin typeface="Arial" charset="0"/>
                <a:ea typeface="ヒラギノ角ゴ Pro W3" charset="0"/>
                <a:cs typeface="ヒラギノ角ゴ Pro W3" charset="0"/>
              </a:rPr>
              <a:t>    A VERY thin </a:t>
            </a:r>
            <a:r>
              <a:rPr lang="en-US" sz="2500" dirty="0">
                <a:latin typeface="Arial" charset="0"/>
                <a:ea typeface="ヒラギノ角ゴ Pro W3" charset="0"/>
                <a:cs typeface="ヒラギノ角ゴ Pro W3" charset="0"/>
              </a:rPr>
              <a:t>slab of thickness d and area A has </a:t>
            </a:r>
            <a:endParaRPr lang="en-US" sz="2500" dirty="0" smtClean="0">
              <a:latin typeface="Arial" charset="0"/>
              <a:ea typeface="ヒラギノ角ゴ Pro W3" charset="0"/>
              <a:cs typeface="ヒラギノ角ゴ Pro W3" charset="0"/>
            </a:endParaRPr>
          </a:p>
          <a:p>
            <a:pPr eaLnBrk="1" hangingPunct="1">
              <a:buFontTx/>
              <a:buNone/>
            </a:pPr>
            <a:r>
              <a:rPr lang="en-US" sz="2500" dirty="0">
                <a:latin typeface="Arial" charset="0"/>
                <a:ea typeface="ヒラギノ角ゴ Pro W3" charset="0"/>
                <a:cs typeface="ヒラギノ角ゴ Pro W3" charset="0"/>
              </a:rPr>
              <a:t> </a:t>
            </a:r>
            <a:r>
              <a:rPr lang="en-US" sz="2500" dirty="0" smtClean="0">
                <a:latin typeface="Arial" charset="0"/>
                <a:ea typeface="ヒラギノ角ゴ Pro W3" charset="0"/>
                <a:cs typeface="ヒラギノ角ゴ Pro W3" charset="0"/>
              </a:rPr>
              <a:t>   </a:t>
            </a:r>
            <a:r>
              <a:rPr lang="en-US" sz="2500" i="1" dirty="0" smtClean="0">
                <a:latin typeface="Arial" charset="0"/>
                <a:ea typeface="ヒラギノ角ゴ Pro W3" charset="0"/>
                <a:cs typeface="ヒラギノ角ゴ Pro W3" charset="0"/>
              </a:rPr>
              <a:t>volume </a:t>
            </a:r>
            <a:r>
              <a:rPr lang="en-US" sz="2500" i="1" dirty="0">
                <a:latin typeface="Arial" charset="0"/>
                <a:ea typeface="ヒラギノ角ゴ Pro W3" charset="0"/>
                <a:cs typeface="ヒラギノ角ゴ Pro W3" charset="0"/>
              </a:rPr>
              <a:t>charge density </a:t>
            </a:r>
            <a:r>
              <a:rPr lang="en-US" sz="2500" dirty="0">
                <a:latin typeface="Symbol" charset="0"/>
                <a:ea typeface="ヒラギノ角ゴ Pro W3" charset="0"/>
                <a:cs typeface="ヒラギノ角ゴ Pro W3" charset="0"/>
              </a:rPr>
              <a:t>r </a:t>
            </a:r>
            <a:r>
              <a:rPr lang="en-US" sz="2500" dirty="0">
                <a:latin typeface="Arial" charset="0"/>
                <a:ea typeface="ヒラギノ角ゴ Pro W3" charset="0"/>
                <a:cs typeface="ヒラギノ角ゴ Pro W3" charset="0"/>
              </a:rPr>
              <a:t>= Q / V </a:t>
            </a:r>
            <a:r>
              <a:rPr lang="en-US" sz="2500" dirty="0" smtClean="0">
                <a:latin typeface="Arial" charset="0"/>
                <a:ea typeface="ヒラギノ角ゴ Pro W3" charset="0"/>
                <a:cs typeface="ヒラギノ角ゴ Pro W3" charset="0"/>
              </a:rPr>
              <a:t>.  </a:t>
            </a:r>
            <a:br>
              <a:rPr lang="en-US" sz="2500" dirty="0" smtClean="0">
                <a:latin typeface="Arial" charset="0"/>
                <a:ea typeface="ヒラギノ角ゴ Pro W3" charset="0"/>
                <a:cs typeface="ヒラギノ角ゴ Pro W3" charset="0"/>
              </a:rPr>
            </a:br>
            <a:r>
              <a:rPr lang="en-US" sz="2500" dirty="0" smtClean="0">
                <a:latin typeface="Arial" charset="0"/>
                <a:ea typeface="ヒラギノ角ゴ Pro W3" charset="0"/>
                <a:cs typeface="ヒラギノ角ゴ Pro W3" charset="0"/>
              </a:rPr>
              <a:t>Because it’s so thin, we may think of it as a </a:t>
            </a:r>
          </a:p>
          <a:p>
            <a:pPr eaLnBrk="1" hangingPunct="1">
              <a:buFontTx/>
              <a:buNone/>
            </a:pPr>
            <a:r>
              <a:rPr lang="en-US" sz="2500" dirty="0">
                <a:latin typeface="Arial" charset="0"/>
                <a:ea typeface="ヒラギノ角ゴ Pro W3" charset="0"/>
                <a:cs typeface="ヒラギノ角ゴ Pro W3" charset="0"/>
              </a:rPr>
              <a:t> </a:t>
            </a:r>
            <a:r>
              <a:rPr lang="en-US" sz="2500" dirty="0" smtClean="0">
                <a:latin typeface="Arial" charset="0"/>
                <a:ea typeface="ヒラギノ角ゴ Pro W3" charset="0"/>
                <a:cs typeface="ヒラギノ角ゴ Pro W3" charset="0"/>
              </a:rPr>
              <a:t> </a:t>
            </a:r>
            <a:r>
              <a:rPr lang="en-US" sz="2500" i="1" dirty="0" smtClean="0">
                <a:latin typeface="Arial" charset="0"/>
                <a:ea typeface="ヒラギノ角ゴ Pro W3" charset="0"/>
                <a:cs typeface="ヒラギノ角ゴ Pro W3" charset="0"/>
              </a:rPr>
              <a:t>  surface charge </a:t>
            </a:r>
            <a:r>
              <a:rPr lang="en-US" sz="2500" i="1" dirty="0">
                <a:latin typeface="Arial" charset="0"/>
                <a:ea typeface="ヒラギノ角ゴ Pro W3" charset="0"/>
                <a:cs typeface="ヒラギノ角ゴ Pro W3" charset="0"/>
              </a:rPr>
              <a:t>density </a:t>
            </a:r>
            <a:r>
              <a:rPr lang="en-US" sz="2500" dirty="0">
                <a:latin typeface="Symbol" charset="0"/>
                <a:ea typeface="ヒラギノ角ゴ Pro W3" charset="0"/>
                <a:cs typeface="ヒラギノ角ゴ Pro W3" charset="0"/>
              </a:rPr>
              <a:t>s</a:t>
            </a:r>
            <a:r>
              <a:rPr lang="en-US" sz="2500" dirty="0">
                <a:latin typeface="Arial" charset="0"/>
                <a:ea typeface="ヒラギノ角ゴ Pro W3" charset="0"/>
                <a:cs typeface="ヒラギノ角ゴ Pro W3" charset="0"/>
              </a:rPr>
              <a:t> = Q / A .</a:t>
            </a:r>
            <a:endParaRPr lang="en-US" sz="1800" dirty="0">
              <a:latin typeface="Arial" charset="0"/>
              <a:ea typeface="ヒラギノ角ゴ Pro W3" charset="0"/>
              <a:cs typeface="ヒラギノ角ゴ Pro W3" charset="0"/>
            </a:endParaRPr>
          </a:p>
        </p:txBody>
      </p:sp>
      <p:grpSp>
        <p:nvGrpSpPr>
          <p:cNvPr id="39938" name="Group 17"/>
          <p:cNvGrpSpPr>
            <a:grpSpLocks/>
          </p:cNvGrpSpPr>
          <p:nvPr/>
        </p:nvGrpSpPr>
        <p:grpSpPr bwMode="auto">
          <a:xfrm>
            <a:off x="1101725" y="2528088"/>
            <a:ext cx="6350000" cy="1082675"/>
            <a:chOff x="694" y="2278"/>
            <a:chExt cx="4000" cy="682"/>
          </a:xfrm>
        </p:grpSpPr>
        <p:sp>
          <p:nvSpPr>
            <p:cNvPr id="39941" name="AutoShape 6"/>
            <p:cNvSpPr>
              <a:spLocks noChangeArrowheads="1"/>
            </p:cNvSpPr>
            <p:nvPr/>
          </p:nvSpPr>
          <p:spPr bwMode="auto">
            <a:xfrm>
              <a:off x="1056" y="2324"/>
              <a:ext cx="3638" cy="307"/>
            </a:xfrm>
            <a:prstGeom prst="parallelogram">
              <a:avLst>
                <a:gd name="adj" fmla="val 296254"/>
              </a:avLst>
            </a:prstGeom>
            <a:solidFill>
              <a:schemeClr val="accent1"/>
            </a:solidFill>
            <a:ln w="9525">
              <a:solidFill>
                <a:schemeClr val="tx1"/>
              </a:solidFill>
              <a:miter lim="800000"/>
              <a:headEnd/>
              <a:tailEnd/>
            </a:ln>
          </p:spPr>
          <p:txBody>
            <a:bodyPr wrap="none" anchor="ctr"/>
            <a:lstStyle/>
            <a:p>
              <a:pPr algn="ctr" eaLnBrk="1" hangingPunct="1"/>
              <a:endParaRPr lang="en-US" sz="1800"/>
            </a:p>
          </p:txBody>
        </p:sp>
        <p:sp>
          <p:nvSpPr>
            <p:cNvPr id="39942" name="Line 7"/>
            <p:cNvSpPr>
              <a:spLocks noChangeShapeType="1"/>
            </p:cNvSpPr>
            <p:nvPr/>
          </p:nvSpPr>
          <p:spPr bwMode="auto">
            <a:xfrm>
              <a:off x="1056" y="2631"/>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3" name="Line 8"/>
            <p:cNvSpPr>
              <a:spLocks noChangeShapeType="1"/>
            </p:cNvSpPr>
            <p:nvPr/>
          </p:nvSpPr>
          <p:spPr bwMode="auto">
            <a:xfrm>
              <a:off x="3780" y="2631"/>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4" name="Line 9"/>
            <p:cNvSpPr>
              <a:spLocks noChangeShapeType="1"/>
            </p:cNvSpPr>
            <p:nvPr/>
          </p:nvSpPr>
          <p:spPr bwMode="auto">
            <a:xfrm>
              <a:off x="4694" y="2324"/>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5" name="Line 10"/>
            <p:cNvSpPr>
              <a:spLocks noChangeShapeType="1"/>
            </p:cNvSpPr>
            <p:nvPr/>
          </p:nvSpPr>
          <p:spPr bwMode="auto">
            <a:xfrm flipH="1">
              <a:off x="3780" y="2410"/>
              <a:ext cx="914" cy="3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6" name="Line 11"/>
            <p:cNvSpPr>
              <a:spLocks noChangeShapeType="1"/>
            </p:cNvSpPr>
            <p:nvPr/>
          </p:nvSpPr>
          <p:spPr bwMode="auto">
            <a:xfrm>
              <a:off x="1056" y="2717"/>
              <a:ext cx="27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7" name="Line 12"/>
            <p:cNvSpPr>
              <a:spLocks noChangeShapeType="1"/>
            </p:cNvSpPr>
            <p:nvPr/>
          </p:nvSpPr>
          <p:spPr bwMode="auto">
            <a:xfrm>
              <a:off x="944" y="2324"/>
              <a:ext cx="0" cy="3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8" name="Line 13"/>
            <p:cNvSpPr>
              <a:spLocks noChangeShapeType="1"/>
            </p:cNvSpPr>
            <p:nvPr/>
          </p:nvSpPr>
          <p:spPr bwMode="auto">
            <a:xfrm flipV="1">
              <a:off x="944" y="2717"/>
              <a:ext cx="0" cy="24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9" name="Text Box 14"/>
            <p:cNvSpPr txBox="1">
              <a:spLocks noChangeArrowheads="1"/>
            </p:cNvSpPr>
            <p:nvPr/>
          </p:nvSpPr>
          <p:spPr bwMode="auto">
            <a:xfrm>
              <a:off x="694" y="2502"/>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d</a:t>
              </a:r>
            </a:p>
          </p:txBody>
        </p:sp>
        <p:sp>
          <p:nvSpPr>
            <p:cNvPr id="39950" name="Text Box 16"/>
            <p:cNvSpPr txBox="1">
              <a:spLocks noChangeArrowheads="1"/>
            </p:cNvSpPr>
            <p:nvPr/>
          </p:nvSpPr>
          <p:spPr bwMode="auto">
            <a:xfrm>
              <a:off x="2718" y="2278"/>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A</a:t>
              </a:r>
            </a:p>
          </p:txBody>
        </p:sp>
      </p:grpSp>
      <p:sp>
        <p:nvSpPr>
          <p:cNvPr id="39939" name="Text Box 18"/>
          <p:cNvSpPr txBox="1">
            <a:spLocks noChangeArrowheads="1"/>
          </p:cNvSpPr>
          <p:nvPr/>
        </p:nvSpPr>
        <p:spPr bwMode="auto">
          <a:xfrm>
            <a:off x="1455738" y="3675063"/>
            <a:ext cx="5483225"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lnSpc>
                <a:spcPct val="130000"/>
              </a:lnSpc>
            </a:pPr>
            <a:r>
              <a:rPr lang="en-US" sz="2800"/>
              <a:t>The relation between </a:t>
            </a:r>
            <a:r>
              <a:rPr lang="en-US" sz="2800">
                <a:latin typeface="Symbol" charset="0"/>
              </a:rPr>
              <a:t>r </a:t>
            </a:r>
            <a:r>
              <a:rPr lang="en-US" sz="2800"/>
              <a:t>and </a:t>
            </a:r>
            <a:r>
              <a:rPr lang="en-US" sz="2800">
                <a:latin typeface="Symbol" charset="0"/>
              </a:rPr>
              <a:t>s</a:t>
            </a:r>
            <a:r>
              <a:rPr lang="en-US" sz="2800"/>
              <a:t> is </a:t>
            </a:r>
          </a:p>
          <a:p>
            <a:pPr eaLnBrk="1" hangingPunct="1">
              <a:lnSpc>
                <a:spcPct val="130000"/>
              </a:lnSpc>
              <a:buFontTx/>
              <a:buAutoNum type="alphaUcParenR"/>
            </a:pPr>
            <a:r>
              <a:rPr lang="en-US" sz="2800">
                <a:latin typeface="Symbol" charset="0"/>
              </a:rPr>
              <a:t> s</a:t>
            </a:r>
            <a:r>
              <a:rPr lang="en-US" sz="2800"/>
              <a:t> = </a:t>
            </a:r>
            <a:r>
              <a:rPr lang="en-US" sz="2800">
                <a:latin typeface="Symbol" charset="0"/>
              </a:rPr>
              <a:t>r</a:t>
            </a:r>
          </a:p>
          <a:p>
            <a:pPr eaLnBrk="1" hangingPunct="1">
              <a:lnSpc>
                <a:spcPct val="130000"/>
              </a:lnSpc>
            </a:pPr>
            <a:r>
              <a:rPr lang="en-US" sz="2800"/>
              <a:t>B) </a:t>
            </a:r>
            <a:r>
              <a:rPr lang="en-US" sz="2800">
                <a:latin typeface="Symbol" charset="0"/>
              </a:rPr>
              <a:t>s</a:t>
            </a:r>
            <a:r>
              <a:rPr lang="en-US" sz="2800"/>
              <a:t> = d </a:t>
            </a:r>
            <a:r>
              <a:rPr lang="en-US" sz="2800">
                <a:latin typeface="Symbol" charset="0"/>
              </a:rPr>
              <a:t>r		</a:t>
            </a:r>
            <a:r>
              <a:rPr lang="en-US" sz="2800"/>
              <a:t>C) d </a:t>
            </a:r>
            <a:r>
              <a:rPr lang="en-US" sz="2800">
                <a:latin typeface="Symbol" charset="0"/>
              </a:rPr>
              <a:t>s</a:t>
            </a:r>
            <a:r>
              <a:rPr lang="en-US" sz="2800"/>
              <a:t> = </a:t>
            </a:r>
            <a:r>
              <a:rPr lang="en-US" sz="2800">
                <a:latin typeface="Symbol" charset="0"/>
              </a:rPr>
              <a:t>r</a:t>
            </a:r>
          </a:p>
          <a:p>
            <a:pPr eaLnBrk="1" hangingPunct="1">
              <a:lnSpc>
                <a:spcPct val="130000"/>
              </a:lnSpc>
            </a:pPr>
            <a:r>
              <a:rPr lang="en-US" sz="2800">
                <a:latin typeface="Times New Roman" charset="0"/>
              </a:rPr>
              <a:t>D) </a:t>
            </a:r>
            <a:r>
              <a:rPr lang="en-US" sz="2800">
                <a:latin typeface="Symbol" charset="0"/>
              </a:rPr>
              <a:t>s</a:t>
            </a:r>
            <a:r>
              <a:rPr lang="en-US" sz="2800"/>
              <a:t> = V </a:t>
            </a:r>
            <a:r>
              <a:rPr lang="en-US" sz="2800">
                <a:latin typeface="Symbol" charset="0"/>
              </a:rPr>
              <a:t>r		</a:t>
            </a:r>
            <a:r>
              <a:rPr lang="en-US" sz="2800"/>
              <a:t>E) V </a:t>
            </a:r>
            <a:r>
              <a:rPr lang="en-US" sz="2800">
                <a:latin typeface="Symbol" charset="0"/>
              </a:rPr>
              <a:t>s</a:t>
            </a:r>
            <a:r>
              <a:rPr lang="en-US" sz="2800"/>
              <a:t> = </a:t>
            </a:r>
            <a:r>
              <a:rPr lang="en-US" sz="2800">
                <a:latin typeface="Symbol" charset="0"/>
              </a:rPr>
              <a:t>r</a:t>
            </a:r>
          </a:p>
          <a:p>
            <a:pPr eaLnBrk="1" hangingPunct="1"/>
            <a:endParaRPr lang="en-US" sz="2800">
              <a:latin typeface="Symbol" charset="0"/>
            </a:endParaRPr>
          </a:p>
        </p:txBody>
      </p:sp>
      <p:sp>
        <p:nvSpPr>
          <p:cNvPr id="39940" name="Text Box 19"/>
          <p:cNvSpPr txBox="1">
            <a:spLocks noChangeArrowheads="1"/>
          </p:cNvSpPr>
          <p:nvPr/>
        </p:nvSpPr>
        <p:spPr bwMode="auto">
          <a:xfrm>
            <a:off x="0" y="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MD8-2</a:t>
            </a:r>
          </a:p>
        </p:txBody>
      </p:sp>
    </p:spTree>
    <p:extLst>
      <p:ext uri="{BB962C8B-B14F-4D97-AF65-F5344CB8AC3E}">
        <p14:creationId xmlns:p14="http://schemas.microsoft.com/office/powerpoint/2010/main" val="16238962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7694"/>
            <a:ext cx="9143999" cy="5632311"/>
          </a:xfrm>
          <a:prstGeom prst="rect">
            <a:avLst/>
          </a:prstGeom>
          <a:noFill/>
        </p:spPr>
        <p:txBody>
          <a:bodyPr wrap="square" rtlCol="0">
            <a:spAutoFit/>
          </a:bodyPr>
          <a:lstStyle/>
          <a:p>
            <a:r>
              <a:rPr lang="en-US" dirty="0"/>
              <a:t>Imagine two fluids, red </a:t>
            </a:r>
            <a:r>
              <a:rPr lang="en-US" dirty="0" smtClean="0"/>
              <a:t>(</a:t>
            </a:r>
            <a:r>
              <a:rPr lang="en-US" dirty="0"/>
              <a:t>+</a:t>
            </a:r>
            <a:r>
              <a:rPr lang="en-US" dirty="0" smtClean="0"/>
              <a:t>) </a:t>
            </a:r>
            <a:r>
              <a:rPr lang="en-US" dirty="0"/>
              <a:t>and blue </a:t>
            </a:r>
            <a:r>
              <a:rPr lang="en-US" dirty="0" smtClean="0"/>
              <a:t>(-)</a:t>
            </a:r>
            <a:r>
              <a:rPr lang="en-US" dirty="0"/>
              <a:t>, each uniform, identical, in a rectangular shape (area A, height H). </a:t>
            </a:r>
            <a:endParaRPr lang="en-US" dirty="0" smtClean="0"/>
          </a:p>
          <a:p>
            <a:r>
              <a:rPr lang="en-US" dirty="0" smtClean="0"/>
              <a:t>This </a:t>
            </a:r>
            <a:r>
              <a:rPr lang="en-US" dirty="0"/>
              <a:t>fluid </a:t>
            </a:r>
            <a:r>
              <a:rPr lang="en-US" dirty="0" smtClean="0"/>
              <a:t>has N </a:t>
            </a:r>
            <a:r>
              <a:rPr lang="en-US" dirty="0"/>
              <a:t>"atoms"/m^3, and each "atom" (or unit) has available a charge q  (which can separate/move). Imagine the red fluid moves UP the page, uniformly, a distance "d". </a:t>
            </a:r>
            <a:r>
              <a:rPr lang="en-US" dirty="0" smtClean="0"/>
              <a:t/>
            </a:r>
            <a:br>
              <a:rPr lang="en-US" dirty="0" smtClean="0"/>
            </a:br>
            <a:r>
              <a:rPr lang="en-US" dirty="0" smtClean="0"/>
              <a:t/>
            </a:r>
            <a:br>
              <a:rPr lang="en-US" dirty="0" smtClean="0"/>
            </a:br>
            <a:r>
              <a:rPr lang="en-US" dirty="0" smtClean="0"/>
              <a:t>1</a:t>
            </a:r>
            <a:r>
              <a:rPr lang="en-US" dirty="0"/>
              <a:t>) How much charge Q appears on the top surface? </a:t>
            </a:r>
            <a:r>
              <a:rPr lang="en-US" dirty="0" smtClean="0"/>
              <a:t>(on </a:t>
            </a:r>
            <a:r>
              <a:rPr lang="en-US" dirty="0"/>
              <a:t>the bottom? the sides?</a:t>
            </a:r>
            <a:r>
              <a:rPr lang="en-US" dirty="0" smtClean="0"/>
              <a:t>)</a:t>
            </a:r>
            <a:br>
              <a:rPr lang="en-US" dirty="0" smtClean="0"/>
            </a:br>
            <a:endParaRPr lang="en-US" sz="600" dirty="0"/>
          </a:p>
          <a:p>
            <a:r>
              <a:rPr lang="en-US" dirty="0"/>
              <a:t>2) What is </a:t>
            </a:r>
            <a:r>
              <a:rPr lang="en-US" dirty="0" smtClean="0">
                <a:latin typeface="Symbol" charset="2"/>
                <a:cs typeface="Symbol" charset="2"/>
              </a:rPr>
              <a:t>s</a:t>
            </a:r>
            <a:r>
              <a:rPr lang="en-US" dirty="0" smtClean="0"/>
              <a:t> </a:t>
            </a:r>
            <a:r>
              <a:rPr lang="en-US" dirty="0"/>
              <a:t>on the top, in terms </a:t>
            </a:r>
            <a:r>
              <a:rPr lang="en-US" dirty="0" smtClean="0"/>
              <a:t>N</a:t>
            </a:r>
            <a:r>
              <a:rPr lang="en-US" dirty="0"/>
              <a:t>, q, d, A, and/or </a:t>
            </a:r>
            <a:r>
              <a:rPr lang="en-US" dirty="0" smtClean="0"/>
              <a:t>H</a:t>
            </a:r>
            <a:br>
              <a:rPr lang="en-US" dirty="0" smtClean="0"/>
            </a:br>
            <a:endParaRPr lang="en-US" sz="600" dirty="0"/>
          </a:p>
          <a:p>
            <a:r>
              <a:rPr lang="en-US" dirty="0" smtClean="0"/>
              <a:t>3</a:t>
            </a:r>
            <a:r>
              <a:rPr lang="en-US" dirty="0"/>
              <a:t>) What is the polarization P in terms of those variables</a:t>
            </a:r>
            <a:r>
              <a:rPr lang="en-US" dirty="0" smtClean="0"/>
              <a:t>?</a:t>
            </a:r>
            <a:br>
              <a:rPr lang="en-US" dirty="0" smtClean="0"/>
            </a:br>
            <a:endParaRPr lang="en-US" sz="600" dirty="0" smtClean="0"/>
          </a:p>
          <a:p>
            <a:r>
              <a:rPr lang="en-US" dirty="0" smtClean="0"/>
              <a:t>4) What is </a:t>
            </a:r>
            <a:r>
              <a:rPr lang="en-US" dirty="0">
                <a:latin typeface="Symbol" charset="2"/>
                <a:cs typeface="Symbol" charset="2"/>
              </a:rPr>
              <a:t>s</a:t>
            </a:r>
            <a:r>
              <a:rPr lang="en-US" dirty="0" smtClean="0"/>
              <a:t> on the top in terms of P?=</a:t>
            </a:r>
          </a:p>
          <a:p>
            <a:endParaRPr lang="en-US" sz="600" dirty="0"/>
          </a:p>
          <a:p>
            <a:r>
              <a:rPr lang="en-US" dirty="0"/>
              <a:t>5) What if we displace the fluid that same distance "d", but at an angle </a:t>
            </a:r>
            <a:r>
              <a:rPr lang="en-US" dirty="0" smtClean="0">
                <a:latin typeface="Symbol" charset="2"/>
                <a:cs typeface="Symbol" charset="2"/>
              </a:rPr>
              <a:t>q </a:t>
            </a:r>
            <a:r>
              <a:rPr lang="en-US" dirty="0" smtClean="0"/>
              <a:t>with </a:t>
            </a:r>
            <a:r>
              <a:rPr lang="en-US" dirty="0"/>
              <a:t>respect to the vertical. What are the answers above?</a:t>
            </a:r>
          </a:p>
          <a:p>
            <a:endParaRPr lang="en-US" dirty="0"/>
          </a:p>
        </p:txBody>
      </p:sp>
    </p:spTree>
    <p:extLst>
      <p:ext uri="{BB962C8B-B14F-4D97-AF65-F5344CB8AC3E}">
        <p14:creationId xmlns:p14="http://schemas.microsoft.com/office/powerpoint/2010/main" val="38254687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idx="4294967295"/>
          </p:nvPr>
        </p:nvSpPr>
        <p:spPr/>
        <p:txBody>
          <a:bodyPr/>
          <a:lstStyle/>
          <a:p>
            <a:r>
              <a:rPr lang="en-US" sz="3200"/>
              <a:t>In the following case, is the bound surface and volume charge zero or nonzero?</a:t>
            </a:r>
            <a:endParaRPr lang="en-US"/>
          </a:p>
        </p:txBody>
      </p:sp>
      <p:pic>
        <p:nvPicPr>
          <p:cNvPr id="329731" name="Picture 3" descr="bound ch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057400"/>
            <a:ext cx="4483100" cy="2197100"/>
          </a:xfrm>
          <a:prstGeom prst="rect">
            <a:avLst/>
          </a:prstGeom>
          <a:noFill/>
          <a:extLst>
            <a:ext uri="{909E8E84-426E-40dd-AFC4-6F175D3DCCD1}">
              <a14:hiddenFill xmlns:a14="http://schemas.microsoft.com/office/drawing/2010/main">
                <a:solidFill>
                  <a:srgbClr val="FFFFFF"/>
                </a:solidFill>
              </a14:hiddenFill>
            </a:ext>
          </a:extLst>
        </p:spPr>
      </p:pic>
      <p:sp>
        <p:nvSpPr>
          <p:cNvPr id="329732" name="Text Box 4"/>
          <p:cNvSpPr txBox="1">
            <a:spLocks noChangeArrowheads="1"/>
          </p:cNvSpPr>
          <p:nvPr/>
        </p:nvSpPr>
        <p:spPr bwMode="auto">
          <a:xfrm>
            <a:off x="3657600" y="4419600"/>
            <a:ext cx="5216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Physical dipoles       idealized dipoles</a:t>
            </a:r>
          </a:p>
        </p:txBody>
      </p:sp>
      <p:sp>
        <p:nvSpPr>
          <p:cNvPr id="329733" name="Text Box 5"/>
          <p:cNvSpPr txBox="1">
            <a:spLocks noChangeArrowheads="1"/>
          </p:cNvSpPr>
          <p:nvPr/>
        </p:nvSpPr>
        <p:spPr bwMode="auto">
          <a:xfrm>
            <a:off x="228600" y="3733800"/>
            <a:ext cx="504507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eriod"/>
            </a:pPr>
            <a:r>
              <a:rPr lang="en-US" sz="3600">
                <a:sym typeface="Symbol" charset="0"/>
              </a:rPr>
              <a:t></a:t>
            </a:r>
            <a:r>
              <a:rPr lang="en-US" sz="3600" baseline="-25000">
                <a:sym typeface="Symbol" charset="0"/>
              </a:rPr>
              <a:t>b</a:t>
            </a:r>
            <a:r>
              <a:rPr lang="en-US" sz="3600">
                <a:sym typeface="Symbol" charset="0"/>
              </a:rPr>
              <a:t> = 0, </a:t>
            </a:r>
            <a:r>
              <a:rPr lang="en-US" sz="3600" baseline="-25000">
                <a:sym typeface="Symbol" charset="0"/>
              </a:rPr>
              <a:t>b</a:t>
            </a:r>
            <a:r>
              <a:rPr lang="en-US" sz="3600">
                <a:sym typeface="Symbol" charset="0"/>
              </a:rPr>
              <a:t>0</a:t>
            </a:r>
          </a:p>
          <a:p>
            <a:pPr>
              <a:buFont typeface="Arial" charset="0"/>
              <a:buAutoNum type="alphaUcPeriod"/>
            </a:pPr>
            <a:r>
              <a:rPr lang="en-US" sz="3600">
                <a:sym typeface="Symbol" charset="0"/>
              </a:rPr>
              <a:t></a:t>
            </a:r>
            <a:r>
              <a:rPr lang="en-US" sz="3600" baseline="-25000">
                <a:sym typeface="Symbol" charset="0"/>
              </a:rPr>
              <a:t>b</a:t>
            </a:r>
            <a:r>
              <a:rPr lang="en-US" sz="3600">
                <a:sym typeface="Symbol" charset="0"/>
              </a:rPr>
              <a:t>  0, </a:t>
            </a:r>
            <a:r>
              <a:rPr lang="en-US" sz="3600" baseline="-25000">
                <a:sym typeface="Symbol" charset="0"/>
              </a:rPr>
              <a:t>b</a:t>
            </a:r>
            <a:r>
              <a:rPr lang="en-US" sz="3600">
                <a:sym typeface="Symbol" charset="0"/>
              </a:rPr>
              <a:t>0</a:t>
            </a:r>
          </a:p>
          <a:p>
            <a:pPr>
              <a:buFont typeface="Arial" charset="0"/>
              <a:buAutoNum type="alphaUcPeriod"/>
            </a:pPr>
            <a:r>
              <a:rPr lang="en-US" sz="3600">
                <a:sym typeface="Symbol" charset="0"/>
              </a:rPr>
              <a:t></a:t>
            </a:r>
            <a:r>
              <a:rPr lang="en-US" sz="3600" baseline="-25000">
                <a:sym typeface="Symbol" charset="0"/>
              </a:rPr>
              <a:t>b</a:t>
            </a:r>
            <a:r>
              <a:rPr lang="en-US" sz="3600">
                <a:sym typeface="Symbol" charset="0"/>
              </a:rPr>
              <a:t> = 0, </a:t>
            </a:r>
            <a:r>
              <a:rPr lang="en-US" sz="3600" baseline="-25000">
                <a:sym typeface="Symbol" charset="0"/>
              </a:rPr>
              <a:t>b</a:t>
            </a:r>
            <a:r>
              <a:rPr lang="en-US" sz="3600">
                <a:sym typeface="Symbol" charset="0"/>
              </a:rPr>
              <a:t>=0</a:t>
            </a:r>
          </a:p>
          <a:p>
            <a:pPr>
              <a:buFont typeface="Arial" charset="0"/>
              <a:buAutoNum type="alphaUcPeriod"/>
            </a:pPr>
            <a:r>
              <a:rPr lang="en-US" sz="3600">
                <a:sym typeface="Symbol" charset="0"/>
              </a:rPr>
              <a:t></a:t>
            </a:r>
            <a:r>
              <a:rPr lang="en-US" sz="3600" baseline="-25000">
                <a:sym typeface="Symbol" charset="0"/>
              </a:rPr>
              <a:t>b</a:t>
            </a:r>
            <a:r>
              <a:rPr lang="en-US" sz="3600">
                <a:sym typeface="Symbol" charset="0"/>
              </a:rPr>
              <a:t>  0, </a:t>
            </a:r>
            <a:r>
              <a:rPr lang="en-US" sz="3600" baseline="-25000">
                <a:sym typeface="Symbol" charset="0"/>
              </a:rPr>
              <a:t>b</a:t>
            </a:r>
            <a:r>
              <a:rPr lang="en-US" sz="3600">
                <a:sym typeface="Symbol" charset="0"/>
              </a:rPr>
              <a:t>=0</a:t>
            </a:r>
            <a:endParaRPr lang="en-US">
              <a:sym typeface="Symbol" charset="0"/>
            </a:endParaRPr>
          </a:p>
        </p:txBody>
      </p:sp>
      <p:sp>
        <p:nvSpPr>
          <p:cNvPr id="329734" name="Text Box 6"/>
          <p:cNvSpPr txBox="1">
            <a:spLocks noChangeArrowheads="1"/>
          </p:cNvSpPr>
          <p:nvPr/>
        </p:nvSpPr>
        <p:spPr bwMode="auto">
          <a:xfrm>
            <a:off x="103188" y="61913"/>
            <a:ext cx="63976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4.3</a:t>
            </a:r>
          </a:p>
        </p:txBody>
      </p:sp>
    </p:spTree>
    <p:extLst>
      <p:ext uri="{BB962C8B-B14F-4D97-AF65-F5344CB8AC3E}">
        <p14:creationId xmlns:p14="http://schemas.microsoft.com/office/powerpoint/2010/main" val="12697283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idx="4294967295"/>
          </p:nvPr>
        </p:nvSpPr>
        <p:spPr/>
        <p:txBody>
          <a:bodyPr/>
          <a:lstStyle/>
          <a:p>
            <a:pPr eaLnBrk="1" hangingPunct="1"/>
            <a:r>
              <a:rPr lang="en-US" sz="3200">
                <a:latin typeface="Arial" charset="0"/>
                <a:ea typeface="ヒラギノ角ゴ Pro W3" charset="0"/>
                <a:cs typeface="ヒラギノ角ゴ Pro W3" charset="0"/>
              </a:rPr>
              <a:t>In the following case, is the bound surface and volume charge zero or nonzero?</a:t>
            </a:r>
            <a:endParaRPr lang="en-US">
              <a:latin typeface="Arial" charset="0"/>
              <a:ea typeface="ヒラギノ角ゴ Pro W3" charset="0"/>
              <a:cs typeface="ヒラギノ角ゴ Pro W3" charset="0"/>
            </a:endParaRPr>
          </a:p>
        </p:txBody>
      </p:sp>
      <p:sp>
        <p:nvSpPr>
          <p:cNvPr id="68610" name="Text Box 4"/>
          <p:cNvSpPr txBox="1">
            <a:spLocks noChangeArrowheads="1"/>
          </p:cNvSpPr>
          <p:nvPr/>
        </p:nvSpPr>
        <p:spPr bwMode="auto">
          <a:xfrm>
            <a:off x="3657600" y="4419600"/>
            <a:ext cx="5216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Physical dipoles       idealized dipoles</a:t>
            </a:r>
          </a:p>
        </p:txBody>
      </p:sp>
      <p:sp>
        <p:nvSpPr>
          <p:cNvPr id="68611" name="Text Box 5"/>
          <p:cNvSpPr txBox="1">
            <a:spLocks noChangeArrowheads="1"/>
          </p:cNvSpPr>
          <p:nvPr/>
        </p:nvSpPr>
        <p:spPr bwMode="auto">
          <a:xfrm>
            <a:off x="228600" y="3733800"/>
            <a:ext cx="50450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eriod"/>
            </a:pPr>
            <a:r>
              <a:rPr lang="en-US" sz="3600">
                <a:sym typeface="Symbol" charset="0"/>
              </a:rPr>
              <a:t></a:t>
            </a:r>
            <a:r>
              <a:rPr lang="en-US" sz="3600" baseline="-25000">
                <a:sym typeface="Symbol" charset="0"/>
              </a:rPr>
              <a:t>b</a:t>
            </a:r>
            <a:r>
              <a:rPr lang="en-US" sz="3600">
                <a:sym typeface="Symbol" charset="0"/>
              </a:rPr>
              <a:t> = 0, </a:t>
            </a:r>
            <a:r>
              <a:rPr lang="en-US" sz="3600" baseline="-25000">
                <a:sym typeface="Symbol" charset="0"/>
              </a:rPr>
              <a:t>b</a:t>
            </a:r>
            <a:r>
              <a:rPr lang="en-US" sz="3600">
                <a:sym typeface="Symbol" charset="0"/>
              </a:rPr>
              <a:t>0</a:t>
            </a:r>
          </a:p>
          <a:p>
            <a:pPr>
              <a:buFont typeface="Arial" charset="0"/>
              <a:buAutoNum type="alphaUcPeriod"/>
            </a:pPr>
            <a:r>
              <a:rPr lang="en-US" sz="3600">
                <a:sym typeface="Symbol" charset="0"/>
              </a:rPr>
              <a:t></a:t>
            </a:r>
            <a:r>
              <a:rPr lang="en-US" sz="3600" baseline="-25000">
                <a:sym typeface="Symbol" charset="0"/>
              </a:rPr>
              <a:t>b</a:t>
            </a:r>
            <a:r>
              <a:rPr lang="en-US" sz="3600">
                <a:sym typeface="Symbol" charset="0"/>
              </a:rPr>
              <a:t>  0, </a:t>
            </a:r>
            <a:r>
              <a:rPr lang="en-US" sz="3600" baseline="-25000">
                <a:sym typeface="Symbol" charset="0"/>
              </a:rPr>
              <a:t>b</a:t>
            </a:r>
            <a:r>
              <a:rPr lang="en-US" sz="3600">
                <a:sym typeface="Symbol" charset="0"/>
              </a:rPr>
              <a:t>0</a:t>
            </a:r>
          </a:p>
          <a:p>
            <a:pPr>
              <a:buFont typeface="Arial" charset="0"/>
              <a:buAutoNum type="alphaUcPeriod"/>
            </a:pPr>
            <a:r>
              <a:rPr lang="en-US" sz="3600">
                <a:sym typeface="Symbol" charset="0"/>
              </a:rPr>
              <a:t></a:t>
            </a:r>
            <a:r>
              <a:rPr lang="en-US" sz="3600" baseline="-25000">
                <a:sym typeface="Symbol" charset="0"/>
              </a:rPr>
              <a:t>b</a:t>
            </a:r>
            <a:r>
              <a:rPr lang="en-US" sz="3600">
                <a:sym typeface="Symbol" charset="0"/>
              </a:rPr>
              <a:t> = 0, </a:t>
            </a:r>
            <a:r>
              <a:rPr lang="en-US" sz="3600" baseline="-25000">
                <a:sym typeface="Symbol" charset="0"/>
              </a:rPr>
              <a:t>b</a:t>
            </a:r>
            <a:r>
              <a:rPr lang="en-US" sz="3600">
                <a:sym typeface="Symbol" charset="0"/>
              </a:rPr>
              <a:t>=0</a:t>
            </a:r>
          </a:p>
          <a:p>
            <a:pPr>
              <a:buFont typeface="Arial" charset="0"/>
              <a:buAutoNum type="alphaUcPeriod"/>
            </a:pPr>
            <a:r>
              <a:rPr lang="en-US" sz="3600">
                <a:sym typeface="Symbol" charset="0"/>
              </a:rPr>
              <a:t></a:t>
            </a:r>
            <a:r>
              <a:rPr lang="en-US" sz="3600" baseline="-25000">
                <a:sym typeface="Symbol" charset="0"/>
              </a:rPr>
              <a:t>b</a:t>
            </a:r>
            <a:r>
              <a:rPr lang="en-US" sz="3600">
                <a:sym typeface="Symbol" charset="0"/>
              </a:rPr>
              <a:t>  0, </a:t>
            </a:r>
            <a:r>
              <a:rPr lang="en-US" sz="3600" baseline="-25000">
                <a:sym typeface="Symbol" charset="0"/>
              </a:rPr>
              <a:t>b</a:t>
            </a:r>
            <a:r>
              <a:rPr lang="en-US" sz="3600">
                <a:sym typeface="Symbol" charset="0"/>
              </a:rPr>
              <a:t>=0</a:t>
            </a:r>
            <a:endParaRPr lang="en-US">
              <a:sym typeface="Symbol" charset="0"/>
            </a:endParaRPr>
          </a:p>
        </p:txBody>
      </p:sp>
      <p:pic>
        <p:nvPicPr>
          <p:cNvPr id="68612" name="Picture 6" descr="bound charg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700" y="2133600"/>
            <a:ext cx="45593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Text Box 7"/>
          <p:cNvSpPr txBox="1">
            <a:spLocks noChangeArrowheads="1"/>
          </p:cNvSpPr>
          <p:nvPr/>
        </p:nvSpPr>
        <p:spPr bwMode="auto">
          <a:xfrm>
            <a:off x="103188" y="61913"/>
            <a:ext cx="6397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4.3b</a:t>
            </a:r>
          </a:p>
        </p:txBody>
      </p:sp>
      <p:graphicFrame>
        <p:nvGraphicFramePr>
          <p:cNvPr id="68614" name="Object 1024"/>
          <p:cNvGraphicFramePr>
            <a:graphicFrameLocks noChangeAspect="1"/>
          </p:cNvGraphicFramePr>
          <p:nvPr/>
        </p:nvGraphicFramePr>
        <p:xfrm>
          <a:off x="3763963" y="2090738"/>
          <a:ext cx="2273300" cy="2393950"/>
        </p:xfrm>
        <a:graphic>
          <a:graphicData uri="http://schemas.openxmlformats.org/presentationml/2006/ole">
            <mc:AlternateContent xmlns:mc="http://schemas.openxmlformats.org/markup-compatibility/2006">
              <mc:Choice xmlns:v="urn:schemas-microsoft-com:vml" Requires="v">
                <p:oleObj spid="_x0000_s337947" name="Picture" r:id="rId5" imgW="22196825" imgH="16457143" progId="Word.Picture.8">
                  <p:embed/>
                </p:oleObj>
              </mc:Choice>
              <mc:Fallback>
                <p:oleObj name="Picture" r:id="rId5" imgW="22196825" imgH="16457143"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12865" t="13556" r="26224"/>
                      <a:stretch>
                        <a:fillRect/>
                      </a:stretch>
                    </p:blipFill>
                    <p:spPr bwMode="auto">
                      <a:xfrm>
                        <a:off x="3763963" y="2090738"/>
                        <a:ext cx="2273300" cy="2393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6956102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26"/>
          <p:cNvSpPr>
            <a:spLocks noGrp="1" noChangeArrowheads="1"/>
          </p:cNvSpPr>
          <p:nvPr>
            <p:ph type="title" idx="4294967295"/>
          </p:nvPr>
        </p:nvSpPr>
        <p:spPr>
          <a:xfrm>
            <a:off x="-854075" y="312738"/>
            <a:ext cx="5781675" cy="1128712"/>
          </a:xfrm>
        </p:spPr>
        <p:txBody>
          <a:bodyPr/>
          <a:lstStyle/>
          <a:p>
            <a:r>
              <a:rPr lang="en-US">
                <a:latin typeface="Arial" charset="0"/>
                <a:ea typeface="ヒラギノ角ゴ Pro W3" charset="0"/>
                <a:cs typeface="ヒラギノ角ゴ Pro W3" charset="0"/>
              </a:rPr>
              <a:t>Class Activities: </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 Polarization (1)</a:t>
            </a:r>
          </a:p>
        </p:txBody>
      </p:sp>
      <p:graphicFrame>
        <p:nvGraphicFramePr>
          <p:cNvPr id="29698" name="Object 2"/>
          <p:cNvGraphicFramePr>
            <a:graphicFrameLocks noChangeAspect="1"/>
          </p:cNvGraphicFramePr>
          <p:nvPr/>
        </p:nvGraphicFramePr>
        <p:xfrm>
          <a:off x="3922713" y="0"/>
          <a:ext cx="4787900" cy="6858000"/>
        </p:xfrm>
        <a:graphic>
          <a:graphicData uri="http://schemas.openxmlformats.org/presentationml/2006/ole">
            <mc:AlternateContent xmlns:mc="http://schemas.openxmlformats.org/markup-compatibility/2006">
              <mc:Choice xmlns:v="urn:schemas-microsoft-com:vml" Requires="v">
                <p:oleObj spid="_x0000_s391172" name="Document" r:id="rId4" imgW="5486400" imgH="7866888" progId="Word.Document.8">
                  <p:embed/>
                </p:oleObj>
              </mc:Choice>
              <mc:Fallback>
                <p:oleObj name="Document" r:id="rId4" imgW="5486400" imgH="786688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2713" y="0"/>
                        <a:ext cx="47879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983739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Oval 2"/>
          <p:cNvSpPr>
            <a:spLocks noChangeArrowheads="1"/>
          </p:cNvSpPr>
          <p:nvPr/>
        </p:nvSpPr>
        <p:spPr bwMode="auto">
          <a:xfrm>
            <a:off x="2374900" y="1939925"/>
            <a:ext cx="2976563" cy="297656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9971" name="Oval 3"/>
          <p:cNvSpPr>
            <a:spLocks noChangeArrowheads="1"/>
          </p:cNvSpPr>
          <p:nvPr/>
        </p:nvSpPr>
        <p:spPr bwMode="auto">
          <a:xfrm>
            <a:off x="2422525" y="1939925"/>
            <a:ext cx="2976563" cy="2976563"/>
          </a:xfrm>
          <a:prstGeom prst="ellipse">
            <a:avLst/>
          </a:prstGeom>
          <a:solidFill>
            <a:srgbClr val="FF0000">
              <a:alpha val="48000"/>
            </a:srgbClr>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12385633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Oval 2"/>
          <p:cNvSpPr>
            <a:spLocks noChangeArrowheads="1"/>
          </p:cNvSpPr>
          <p:nvPr/>
        </p:nvSpPr>
        <p:spPr bwMode="auto">
          <a:xfrm>
            <a:off x="2374900" y="1939925"/>
            <a:ext cx="2976563" cy="297656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40995" name="Oval 3"/>
          <p:cNvSpPr>
            <a:spLocks noChangeArrowheads="1"/>
          </p:cNvSpPr>
          <p:nvPr/>
        </p:nvSpPr>
        <p:spPr bwMode="auto">
          <a:xfrm>
            <a:off x="1989138" y="1589088"/>
            <a:ext cx="3725862" cy="3725862"/>
          </a:xfrm>
          <a:prstGeom prst="ellipse">
            <a:avLst/>
          </a:prstGeom>
          <a:solidFill>
            <a:srgbClr val="FF0000">
              <a:alpha val="30000"/>
            </a:srgbClr>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4725201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
          <p:cNvSpPr>
            <a:spLocks noGrp="1" noChangeArrowheads="1"/>
          </p:cNvSpPr>
          <p:nvPr>
            <p:ph type="body" idx="4294967295"/>
          </p:nvPr>
        </p:nvSpPr>
        <p:spPr>
          <a:xfrm>
            <a:off x="622300" y="977900"/>
            <a:ext cx="8077200" cy="2070100"/>
          </a:xfrm>
        </p:spPr>
        <p:txBody>
          <a:bodyPr/>
          <a:lstStyle/>
          <a:p>
            <a:pPr marL="0" indent="0" eaLnBrk="1" hangingPunct="1">
              <a:lnSpc>
                <a:spcPct val="90000"/>
              </a:lnSpc>
              <a:buFontTx/>
              <a:buNone/>
            </a:pPr>
            <a:r>
              <a:rPr lang="en-US" sz="2500">
                <a:latin typeface="Arial" charset="0"/>
                <a:ea typeface="ヒラギノ角ゴ Pro W3" charset="0"/>
                <a:cs typeface="ヒラギノ角ゴ Pro W3" charset="0"/>
              </a:rPr>
              <a:t>A linear dielectric in the shape of a rectangular block has a uniform polarization </a:t>
            </a:r>
            <a:r>
              <a:rPr lang="en-US" sz="2500" b="1">
                <a:latin typeface="Arial" charset="0"/>
                <a:ea typeface="ヒラギノ角ゴ Pro W3" charset="0"/>
                <a:cs typeface="ヒラギノ角ゴ Pro W3" charset="0"/>
              </a:rPr>
              <a:t>P</a:t>
            </a:r>
            <a:r>
              <a:rPr lang="en-US" sz="2500">
                <a:latin typeface="Arial" charset="0"/>
                <a:ea typeface="ヒラギノ角ゴ Pro W3" charset="0"/>
                <a:cs typeface="ヒラギノ角ゴ Pro W3" charset="0"/>
              </a:rPr>
              <a:t> (due to an external E-field) parallel to an edge, as shown.  How many of the sides of the block have a non-zero surface charge density?</a:t>
            </a:r>
          </a:p>
          <a:p>
            <a:pPr marL="0" indent="0" eaLnBrk="1" hangingPunct="1">
              <a:lnSpc>
                <a:spcPct val="90000"/>
              </a:lnSpc>
              <a:buFontTx/>
              <a:buNone/>
            </a:pPr>
            <a:r>
              <a:rPr lang="en-US" sz="2500">
                <a:latin typeface="Arial" charset="0"/>
                <a:ea typeface="ヒラギノ角ゴ Pro W3" charset="0"/>
                <a:cs typeface="ヒラギノ角ゴ Pro W3" charset="0"/>
              </a:rPr>
              <a:t>A) 1	B) 2	C) 4	D) 6	E) 0</a:t>
            </a:r>
          </a:p>
        </p:txBody>
      </p:sp>
      <p:sp>
        <p:nvSpPr>
          <p:cNvPr id="70658" name="Text Box 4"/>
          <p:cNvSpPr txBox="1">
            <a:spLocks noChangeArrowheads="1"/>
          </p:cNvSpPr>
          <p:nvPr/>
        </p:nvSpPr>
        <p:spPr bwMode="auto">
          <a:xfrm>
            <a:off x="434975" y="182563"/>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MD8-3</a:t>
            </a:r>
          </a:p>
        </p:txBody>
      </p:sp>
      <p:grpSp>
        <p:nvGrpSpPr>
          <p:cNvPr id="70659" name="Group 8"/>
          <p:cNvGrpSpPr>
            <a:grpSpLocks/>
          </p:cNvGrpSpPr>
          <p:nvPr/>
        </p:nvGrpSpPr>
        <p:grpSpPr bwMode="auto">
          <a:xfrm>
            <a:off x="2565400" y="3816350"/>
            <a:ext cx="2984500" cy="1460500"/>
            <a:chOff x="1800" y="1920"/>
            <a:chExt cx="1880" cy="920"/>
          </a:xfrm>
        </p:grpSpPr>
        <p:sp>
          <p:nvSpPr>
            <p:cNvPr id="70660" name="AutoShape 5"/>
            <p:cNvSpPr>
              <a:spLocks noChangeArrowheads="1"/>
            </p:cNvSpPr>
            <p:nvPr/>
          </p:nvSpPr>
          <p:spPr bwMode="auto">
            <a:xfrm>
              <a:off x="1800" y="1920"/>
              <a:ext cx="1880" cy="920"/>
            </a:xfrm>
            <a:prstGeom prst="cube">
              <a:avLst>
                <a:gd name="adj" fmla="val 25000"/>
              </a:avLst>
            </a:prstGeom>
            <a:solidFill>
              <a:schemeClr val="accent1"/>
            </a:solidFill>
            <a:ln w="9525">
              <a:solidFill>
                <a:schemeClr val="tx1"/>
              </a:solidFill>
              <a:miter lim="800000"/>
              <a:headEnd/>
              <a:tailEnd/>
            </a:ln>
          </p:spPr>
          <p:txBody>
            <a:bodyPr wrap="none" anchor="ctr"/>
            <a:lstStyle/>
            <a:p>
              <a:pPr eaLnBrk="1" hangingPunct="1"/>
              <a:endParaRPr lang="en-US" sz="1800"/>
            </a:p>
          </p:txBody>
        </p:sp>
        <p:sp>
          <p:nvSpPr>
            <p:cNvPr id="70661" name="Text Box 6"/>
            <p:cNvSpPr txBox="1">
              <a:spLocks noChangeArrowheads="1"/>
            </p:cNvSpPr>
            <p:nvPr/>
          </p:nvSpPr>
          <p:spPr bwMode="auto">
            <a:xfrm>
              <a:off x="2310" y="2391"/>
              <a:ext cx="92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lgDash"/>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b="1"/>
                <a:t>P</a:t>
              </a:r>
              <a:r>
                <a:rPr lang="en-US" sz="1800"/>
                <a:t> = constant</a:t>
              </a:r>
            </a:p>
          </p:txBody>
        </p:sp>
        <p:sp>
          <p:nvSpPr>
            <p:cNvPr id="70662" name="Line 7"/>
            <p:cNvSpPr>
              <a:spLocks noChangeShapeType="1"/>
            </p:cNvSpPr>
            <p:nvPr/>
          </p:nvSpPr>
          <p:spPr bwMode="auto">
            <a:xfrm flipV="1">
              <a:off x="2192" y="2391"/>
              <a:ext cx="0" cy="231"/>
            </a:xfrm>
            <a:prstGeom prst="line">
              <a:avLst/>
            </a:prstGeom>
            <a:noFill/>
            <a:ln w="28575">
              <a:solidFill>
                <a:schemeClr val="tx1"/>
              </a:solidFill>
              <a:prstDash val="lgDash"/>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801682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a:xfrm>
            <a:off x="520700" y="795338"/>
            <a:ext cx="8458200" cy="1143000"/>
          </a:xfrm>
        </p:spPr>
        <p:txBody>
          <a:bodyPr/>
          <a:lstStyle/>
          <a:p>
            <a:pPr algn="l" eaLnBrk="1" hangingPunct="1"/>
            <a:r>
              <a:rPr lang="en-US" sz="3200">
                <a:latin typeface="Arial" charset="0"/>
                <a:ea typeface="ヒラギノ角ゴ Pro W3" charset="0"/>
                <a:cs typeface="ヒラギノ角ゴ Pro W3" charset="0"/>
              </a:rPr>
              <a:t>A dielectric slab (top area A, height h) has been polarized, with </a:t>
            </a:r>
            <a:r>
              <a:rPr lang="en-US" sz="3200" b="1">
                <a:latin typeface="Arial" charset="0"/>
                <a:ea typeface="ヒラギノ角ゴ Pro W3" charset="0"/>
                <a:cs typeface="ヒラギノ角ゴ Pro W3" charset="0"/>
              </a:rPr>
              <a:t>P=</a:t>
            </a:r>
            <a:r>
              <a:rPr lang="en-US" sz="3200">
                <a:latin typeface="Arial" charset="0"/>
                <a:ea typeface="ヒラギノ角ゴ Pro W3" charset="0"/>
                <a:cs typeface="ヒラギノ角ゴ Pro W3" charset="0"/>
              </a:rPr>
              <a:t>P</a:t>
            </a:r>
            <a:r>
              <a:rPr lang="en-US" sz="3200" baseline="-25000">
                <a:latin typeface="Arial" charset="0"/>
                <a:ea typeface="ヒラギノ角ゴ Pro W3" charset="0"/>
                <a:cs typeface="ヒラギノ角ゴ Pro W3" charset="0"/>
              </a:rPr>
              <a:t>0</a:t>
            </a:r>
            <a:r>
              <a:rPr lang="en-US" sz="3200">
                <a:latin typeface="Arial" charset="0"/>
                <a:ea typeface="ヒラギノ角ゴ Pro W3" charset="0"/>
                <a:cs typeface="ヒラギノ角ゴ Pro W3" charset="0"/>
              </a:rPr>
              <a:t> (in the +z direction) </a:t>
            </a:r>
            <a:r>
              <a:rPr lang="en-US" sz="3200">
                <a:solidFill>
                  <a:schemeClr val="accent2"/>
                </a:solidFill>
                <a:latin typeface="Arial" charset="0"/>
                <a:ea typeface="ヒラギノ角ゴ Pro W3" charset="0"/>
                <a:cs typeface="ヒラギノ角ゴ Pro W3" charset="0"/>
              </a:rPr>
              <a:t>What is the surface charge density, </a:t>
            </a:r>
            <a:r>
              <a:rPr lang="en-US" sz="3600">
                <a:solidFill>
                  <a:schemeClr val="accent2"/>
                </a:solidFill>
                <a:latin typeface="Arial" charset="0"/>
                <a:ea typeface="ヒラギノ角ゴ Pro W3" charset="0"/>
                <a:cs typeface="ヒラギノ角ゴ Pro W3" charset="0"/>
                <a:sym typeface="Symbol" charset="0"/>
              </a:rPr>
              <a:t></a:t>
            </a:r>
            <a:r>
              <a:rPr lang="en-US" sz="3600" baseline="-25000">
                <a:solidFill>
                  <a:schemeClr val="accent2"/>
                </a:solidFill>
                <a:latin typeface="Arial" charset="0"/>
                <a:ea typeface="ヒラギノ角ゴ Pro W3" charset="0"/>
                <a:cs typeface="ヒラギノ角ゴ Pro W3" charset="0"/>
                <a:sym typeface="Symbol" charset="0"/>
              </a:rPr>
              <a:t>b,</a:t>
            </a:r>
            <a:r>
              <a:rPr lang="en-US" sz="3200">
                <a:solidFill>
                  <a:schemeClr val="accent2"/>
                </a:solidFill>
                <a:latin typeface="Arial" charset="0"/>
                <a:ea typeface="ヒラギノ角ゴ Pro W3" charset="0"/>
                <a:cs typeface="ヒラギノ角ゴ Pro W3" charset="0"/>
              </a:rPr>
              <a:t> on the bottom surface?</a:t>
            </a:r>
            <a:endParaRPr lang="en-US" sz="3200">
              <a:latin typeface="Arial" charset="0"/>
              <a:ea typeface="ヒラギノ角ゴ Pro W3" charset="0"/>
              <a:cs typeface="ヒラギノ角ゴ Pro W3" charset="0"/>
            </a:endParaRPr>
          </a:p>
        </p:txBody>
      </p:sp>
      <p:sp>
        <p:nvSpPr>
          <p:cNvPr id="74754" name="Text Box 4"/>
          <p:cNvSpPr txBox="1">
            <a:spLocks noChangeArrowheads="1"/>
          </p:cNvSpPr>
          <p:nvPr/>
        </p:nvSpPr>
        <p:spPr bwMode="auto">
          <a:xfrm>
            <a:off x="228600" y="3733800"/>
            <a:ext cx="50450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600">
                <a:sym typeface="Symbol" charset="0"/>
              </a:rPr>
              <a:t> 0</a:t>
            </a:r>
          </a:p>
          <a:p>
            <a:pPr>
              <a:buFont typeface="Arial" charset="0"/>
              <a:buNone/>
            </a:pPr>
            <a:r>
              <a:rPr lang="en-US" sz="3200">
                <a:solidFill>
                  <a:schemeClr val="tx2"/>
                </a:solidFill>
              </a:rPr>
              <a:t>B) </a:t>
            </a:r>
            <a:r>
              <a:rPr lang="en-US" sz="3600">
                <a:sym typeface="Symbol" charset="0"/>
              </a:rPr>
              <a:t>-</a:t>
            </a:r>
            <a:r>
              <a:rPr lang="en-US" sz="3200">
                <a:solidFill>
                  <a:schemeClr val="tx2"/>
                </a:solidFill>
              </a:rPr>
              <a:t>P</a:t>
            </a:r>
            <a:r>
              <a:rPr lang="en-US" sz="3200" baseline="-25000">
                <a:solidFill>
                  <a:schemeClr val="tx2"/>
                </a:solidFill>
              </a:rPr>
              <a:t>0</a:t>
            </a:r>
            <a:endParaRPr lang="en-US" sz="3600">
              <a:sym typeface="Symbol" charset="0"/>
            </a:endParaRPr>
          </a:p>
          <a:p>
            <a:pPr>
              <a:buFont typeface="Arial" charset="0"/>
              <a:buAutoNum type="alphaUcParenR" startAt="3"/>
            </a:pPr>
            <a:r>
              <a:rPr lang="en-US" sz="3600">
                <a:sym typeface="Symbol" charset="0"/>
              </a:rPr>
              <a:t> </a:t>
            </a:r>
            <a:r>
              <a:rPr lang="en-US" sz="3200">
                <a:solidFill>
                  <a:schemeClr val="tx2"/>
                </a:solidFill>
              </a:rPr>
              <a:t>P</a:t>
            </a:r>
            <a:r>
              <a:rPr lang="en-US" sz="3200" baseline="-25000">
                <a:solidFill>
                  <a:schemeClr val="tx2"/>
                </a:solidFill>
              </a:rPr>
              <a:t>0</a:t>
            </a:r>
            <a:endParaRPr lang="en-US" sz="3600">
              <a:sym typeface="Symbol" charset="0"/>
            </a:endParaRPr>
          </a:p>
          <a:p>
            <a:pPr>
              <a:buFont typeface="Arial" charset="0"/>
              <a:buNone/>
            </a:pPr>
            <a:r>
              <a:rPr lang="en-US" sz="3600">
                <a:sym typeface="Symbol" charset="0"/>
              </a:rPr>
              <a:t>D) </a:t>
            </a:r>
            <a:r>
              <a:rPr lang="en-US" sz="3200">
                <a:solidFill>
                  <a:schemeClr val="tx2"/>
                </a:solidFill>
              </a:rPr>
              <a:t>P</a:t>
            </a:r>
            <a:r>
              <a:rPr lang="en-US" sz="3200" baseline="-25000">
                <a:solidFill>
                  <a:schemeClr val="tx2"/>
                </a:solidFill>
              </a:rPr>
              <a:t>0 </a:t>
            </a:r>
            <a:r>
              <a:rPr lang="en-US" sz="3600">
                <a:sym typeface="Symbol" charset="0"/>
              </a:rPr>
              <a:t>A h </a:t>
            </a:r>
          </a:p>
          <a:p>
            <a:pPr>
              <a:buFont typeface="Arial" charset="0"/>
              <a:buNone/>
            </a:pPr>
            <a:r>
              <a:rPr lang="en-US" sz="3600">
                <a:sym typeface="Symbol" charset="0"/>
              </a:rPr>
              <a:t>E) </a:t>
            </a:r>
            <a:r>
              <a:rPr lang="en-US" sz="3200">
                <a:solidFill>
                  <a:schemeClr val="tx2"/>
                </a:solidFill>
              </a:rPr>
              <a:t>P</a:t>
            </a:r>
            <a:r>
              <a:rPr lang="en-US" sz="3200" baseline="-25000">
                <a:solidFill>
                  <a:schemeClr val="tx2"/>
                </a:solidFill>
              </a:rPr>
              <a:t>0 </a:t>
            </a:r>
            <a:r>
              <a:rPr lang="en-US" sz="3600">
                <a:sym typeface="Symbol" charset="0"/>
              </a:rPr>
              <a:t>A </a:t>
            </a:r>
          </a:p>
        </p:txBody>
      </p:sp>
      <p:sp>
        <p:nvSpPr>
          <p:cNvPr id="74755" name="Text Box 6"/>
          <p:cNvSpPr txBox="1">
            <a:spLocks noChangeArrowheads="1"/>
          </p:cNvSpPr>
          <p:nvPr/>
        </p:nvSpPr>
        <p:spPr bwMode="auto">
          <a:xfrm>
            <a:off x="103188" y="61913"/>
            <a:ext cx="639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a:t>4.4</a:t>
            </a:r>
          </a:p>
        </p:txBody>
      </p:sp>
      <p:sp>
        <p:nvSpPr>
          <p:cNvPr id="74756" name="AutoShape 8"/>
          <p:cNvSpPr>
            <a:spLocks noChangeArrowheads="1"/>
          </p:cNvSpPr>
          <p:nvPr/>
        </p:nvSpPr>
        <p:spPr bwMode="auto">
          <a:xfrm>
            <a:off x="4059238" y="2686050"/>
            <a:ext cx="4579937" cy="1665288"/>
          </a:xfrm>
          <a:prstGeom prst="cube">
            <a:avLst>
              <a:gd name="adj" fmla="val 25000"/>
            </a:avLst>
          </a:prstGeom>
          <a:solidFill>
            <a:schemeClr val="accent1"/>
          </a:solidFill>
          <a:ln w="9525">
            <a:solidFill>
              <a:schemeClr val="tx1"/>
            </a:solidFill>
            <a:miter lim="800000"/>
            <a:headEnd/>
            <a:tailEnd/>
          </a:ln>
        </p:spPr>
        <p:txBody>
          <a:bodyPr wrap="none" anchor="ctr"/>
          <a:lstStyle/>
          <a:p>
            <a:endParaRPr lang="en-US"/>
          </a:p>
        </p:txBody>
      </p:sp>
      <p:sp>
        <p:nvSpPr>
          <p:cNvPr id="74757" name="Line 11"/>
          <p:cNvSpPr>
            <a:spLocks noChangeShapeType="1"/>
          </p:cNvSpPr>
          <p:nvPr/>
        </p:nvSpPr>
        <p:spPr bwMode="auto">
          <a:xfrm flipV="1">
            <a:off x="5216525" y="3171825"/>
            <a:ext cx="0" cy="1041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4758" name="Line 12"/>
          <p:cNvSpPr>
            <a:spLocks noChangeShapeType="1"/>
          </p:cNvSpPr>
          <p:nvPr/>
        </p:nvSpPr>
        <p:spPr bwMode="auto">
          <a:xfrm flipV="1">
            <a:off x="6194425" y="3140075"/>
            <a:ext cx="0" cy="1041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4759" name="Line 13"/>
          <p:cNvSpPr>
            <a:spLocks noChangeShapeType="1"/>
          </p:cNvSpPr>
          <p:nvPr/>
        </p:nvSpPr>
        <p:spPr bwMode="auto">
          <a:xfrm flipV="1">
            <a:off x="7172325" y="3160713"/>
            <a:ext cx="0" cy="1041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4760" name="Text Box 14"/>
          <p:cNvSpPr txBox="1">
            <a:spLocks noChangeArrowheads="1"/>
          </p:cNvSpPr>
          <p:nvPr/>
        </p:nvSpPr>
        <p:spPr bwMode="auto">
          <a:xfrm>
            <a:off x="6308725" y="3429000"/>
            <a:ext cx="6254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t>P</a:t>
            </a:r>
            <a:r>
              <a:rPr lang="en-US"/>
              <a:t>0</a:t>
            </a:r>
          </a:p>
        </p:txBody>
      </p:sp>
    </p:spTree>
    <p:extLst>
      <p:ext uri="{BB962C8B-B14F-4D97-AF65-F5344CB8AC3E}">
        <p14:creationId xmlns:p14="http://schemas.microsoft.com/office/powerpoint/2010/main" val="3745570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4"/>
          <p:cNvSpPr txBox="1">
            <a:spLocks noChangeArrowheads="1"/>
          </p:cNvSpPr>
          <p:nvPr/>
        </p:nvSpPr>
        <p:spPr bwMode="auto">
          <a:xfrm>
            <a:off x="762000" y="5334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600">
                <a:ea typeface="ＭＳ Ｐゴシック" charset="0"/>
                <a:cs typeface="ＭＳ Ｐゴシック" charset="0"/>
              </a:rPr>
              <a:t>Are </a:t>
            </a:r>
            <a:r>
              <a:rPr lang="en-US" sz="3600">
                <a:ea typeface="ＭＳ Ｐゴシック" charset="0"/>
                <a:cs typeface="ＭＳ Ｐゴシック" charset="0"/>
                <a:sym typeface="Symbol" charset="0"/>
              </a:rPr>
              <a:t></a:t>
            </a:r>
            <a:r>
              <a:rPr lang="en-US" sz="3600" baseline="-25000">
                <a:ea typeface="ＭＳ Ｐゴシック" charset="0"/>
                <a:cs typeface="ＭＳ Ｐゴシック" charset="0"/>
                <a:sym typeface="Symbol" charset="0"/>
              </a:rPr>
              <a:t>b</a:t>
            </a:r>
            <a:r>
              <a:rPr lang="en-US" sz="3600">
                <a:ea typeface="ＭＳ Ｐゴシック" charset="0"/>
                <a:cs typeface="ＭＳ Ｐゴシック" charset="0"/>
                <a:sym typeface="Symbol" charset="0"/>
              </a:rPr>
              <a:t> and </a:t>
            </a:r>
            <a:r>
              <a:rPr lang="en-US" sz="3600" baseline="-25000">
                <a:ea typeface="ＭＳ Ｐゴシック" charset="0"/>
                <a:cs typeface="ＭＳ Ｐゴシック" charset="0"/>
                <a:sym typeface="Symbol" charset="0"/>
              </a:rPr>
              <a:t>b</a:t>
            </a:r>
            <a:r>
              <a:rPr lang="en-US" sz="3600">
                <a:ea typeface="ＭＳ Ｐゴシック" charset="0"/>
                <a:cs typeface="ＭＳ Ｐゴシック" charset="0"/>
                <a:sym typeface="Symbol" charset="0"/>
              </a:rPr>
              <a:t> due to real charges?</a:t>
            </a:r>
            <a:endParaRPr lang="en-US" sz="3600">
              <a:ea typeface="ＭＳ Ｐゴシック" charset="0"/>
              <a:cs typeface="ＭＳ Ｐゴシック" charset="0"/>
            </a:endParaRPr>
          </a:p>
        </p:txBody>
      </p:sp>
      <p:sp>
        <p:nvSpPr>
          <p:cNvPr id="33794" name="TextBox 5"/>
          <p:cNvSpPr txBox="1">
            <a:spLocks noChangeArrowheads="1"/>
          </p:cNvSpPr>
          <p:nvPr/>
        </p:nvSpPr>
        <p:spPr bwMode="auto">
          <a:xfrm>
            <a:off x="533400" y="2057400"/>
            <a:ext cx="80772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65150" indent="-565150"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Aft>
                <a:spcPts val="3000"/>
              </a:spcAft>
              <a:buFontTx/>
              <a:buAutoNum type="alphaUcParenR"/>
            </a:pPr>
            <a:r>
              <a:rPr lang="en-US" sz="3200">
                <a:ea typeface="ＭＳ Ｐゴシック" charset="0"/>
                <a:cs typeface="ＭＳ Ｐゴシック" charset="0"/>
              </a:rPr>
              <a:t>Of course not! They are as fictitious as it gets! (Like in the </a:t>
            </a:r>
            <a:r>
              <a:rPr lang="ja-JP" altLang="en-US" sz="3200">
                <a:ea typeface="ＭＳ Ｐゴシック" charset="0"/>
                <a:cs typeface="ＭＳ Ｐゴシック" charset="0"/>
              </a:rPr>
              <a:t>‘</a:t>
            </a:r>
            <a:r>
              <a:rPr lang="en-US" altLang="ja-JP" sz="3200">
                <a:ea typeface="ＭＳ Ｐゴシック" charset="0"/>
                <a:cs typeface="ＭＳ Ｐゴシック" charset="0"/>
              </a:rPr>
              <a:t>method of images.</a:t>
            </a:r>
            <a:r>
              <a:rPr lang="ja-JP" altLang="en-US" sz="3200">
                <a:ea typeface="ＭＳ Ｐゴシック" charset="0"/>
                <a:cs typeface="ＭＳ Ｐゴシック" charset="0"/>
              </a:rPr>
              <a:t>’</a:t>
            </a:r>
            <a:r>
              <a:rPr lang="en-US" altLang="ja-JP" sz="3200">
                <a:ea typeface="ＭＳ Ｐゴシック" charset="0"/>
                <a:cs typeface="ＭＳ Ｐゴシック" charset="0"/>
              </a:rPr>
              <a:t>)</a:t>
            </a:r>
          </a:p>
          <a:p>
            <a:pPr eaLnBrk="1" hangingPunct="1">
              <a:spcAft>
                <a:spcPts val="3000"/>
              </a:spcAft>
              <a:buFontTx/>
              <a:buAutoNum type="alphaUcParenR"/>
            </a:pPr>
            <a:r>
              <a:rPr lang="en-US" sz="3200">
                <a:ea typeface="ＭＳ Ｐゴシック" charset="0"/>
                <a:cs typeface="ＭＳ Ｐゴシック" charset="0"/>
              </a:rPr>
              <a:t>Of course they are!  They are as real as it gets! (Like </a:t>
            </a:r>
            <a:r>
              <a:rPr lang="en-US" sz="3200">
                <a:ea typeface="ＭＳ Ｐゴシック" charset="0"/>
                <a:cs typeface="ＭＳ Ｐゴシック" charset="0"/>
                <a:sym typeface="Symbol" charset="0"/>
              </a:rPr>
              <a:t> and  in Chapter 2.)</a:t>
            </a:r>
          </a:p>
          <a:p>
            <a:pPr eaLnBrk="1" hangingPunct="1">
              <a:spcAft>
                <a:spcPts val="3000"/>
              </a:spcAft>
              <a:buFontTx/>
              <a:buAutoNum type="alphaUcParenR"/>
            </a:pPr>
            <a:r>
              <a:rPr lang="en-US" sz="3200">
                <a:ea typeface="ＭＳ Ｐゴシック" charset="0"/>
                <a:cs typeface="ＭＳ Ｐゴシック" charset="0"/>
                <a:sym typeface="Symbol" charset="0"/>
              </a:rPr>
              <a:t>I have no idea </a:t>
            </a:r>
            <a:r>
              <a:rPr lang="en-US" sz="3200">
                <a:ea typeface="ＭＳ Ｐゴシック" charset="0"/>
                <a:cs typeface="ＭＳ Ｐゴシック" charset="0"/>
                <a:sym typeface="Wingdings" charset="0"/>
              </a:rPr>
              <a:t> </a:t>
            </a:r>
            <a:endParaRPr lang="en-US" sz="3200">
              <a:ea typeface="ＭＳ Ｐゴシック" charset="0"/>
              <a:cs typeface="ＭＳ Ｐゴシック" charset="0"/>
            </a:endParaRPr>
          </a:p>
        </p:txBody>
      </p:sp>
    </p:spTree>
    <p:extLst>
      <p:ext uri="{BB962C8B-B14F-4D97-AF65-F5344CB8AC3E}">
        <p14:creationId xmlns:p14="http://schemas.microsoft.com/office/powerpoint/2010/main" val="12947862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30242" y="0"/>
            <a:ext cx="8458200" cy="1794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a:solidFill>
                  <a:schemeClr val="tx2"/>
                </a:solidFill>
                <a:latin typeface="+mj-lt"/>
                <a:ea typeface="+mj-ea"/>
                <a:cs typeface="+mj-cs"/>
              </a:defRPr>
            </a:lvl1pPr>
            <a:lvl2pPr algn="ctr" rtl="0" fontAlgn="base">
              <a:spcBef>
                <a:spcPct val="0"/>
              </a:spcBef>
              <a:spcAft>
                <a:spcPct val="0"/>
              </a:spcAft>
              <a:defRPr sz="2400">
                <a:solidFill>
                  <a:schemeClr val="tx2"/>
                </a:solidFill>
                <a:latin typeface="Arial" charset="0"/>
                <a:ea typeface="ヒラギノ角ゴ Pro W3" charset="0"/>
                <a:cs typeface="ヒラギノ角ゴ Pro W3" charset="0"/>
              </a:defRPr>
            </a:lvl2pPr>
            <a:lvl3pPr algn="ctr" rtl="0" fontAlgn="base">
              <a:spcBef>
                <a:spcPct val="0"/>
              </a:spcBef>
              <a:spcAft>
                <a:spcPct val="0"/>
              </a:spcAft>
              <a:defRPr sz="2400">
                <a:solidFill>
                  <a:schemeClr val="tx2"/>
                </a:solidFill>
                <a:latin typeface="Arial" charset="0"/>
                <a:ea typeface="ヒラギノ角ゴ Pro W3" charset="0"/>
                <a:cs typeface="ヒラギノ角ゴ Pro W3" charset="0"/>
              </a:defRPr>
            </a:lvl3pPr>
            <a:lvl4pPr algn="ctr" rtl="0" fontAlgn="base">
              <a:spcBef>
                <a:spcPct val="0"/>
              </a:spcBef>
              <a:spcAft>
                <a:spcPct val="0"/>
              </a:spcAft>
              <a:defRPr sz="2400">
                <a:solidFill>
                  <a:schemeClr val="tx2"/>
                </a:solidFill>
                <a:latin typeface="Arial" charset="0"/>
                <a:ea typeface="ヒラギノ角ゴ Pro W3" charset="0"/>
                <a:cs typeface="ヒラギノ角ゴ Pro W3" charset="0"/>
              </a:defRPr>
            </a:lvl4pPr>
            <a:lvl5pPr algn="ctr" rtl="0" fontAlgn="base">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a:lstStyle>
          <a:p>
            <a:pPr algn="l"/>
            <a:r>
              <a:rPr lang="en-US" sz="3200" dirty="0" smtClean="0">
                <a:latin typeface="Arial" charset="0"/>
                <a:ea typeface="ヒラギノ角ゴ Pro W3" charset="0"/>
                <a:cs typeface="ヒラギノ角ゴ Pro W3" charset="0"/>
              </a:rPr>
              <a:t>A dielectric sphere is uniformly polarized,</a:t>
            </a:r>
          </a:p>
          <a:p>
            <a:pPr algn="l"/>
            <a:r>
              <a:rPr lang="en-US" sz="3200" dirty="0">
                <a:latin typeface="Arial" charset="0"/>
                <a:ea typeface="ヒラギノ角ゴ Pro W3" charset="0"/>
                <a:cs typeface="ヒラギノ角ゴ Pro W3" charset="0"/>
              </a:rPr>
              <a:t> </a:t>
            </a:r>
            <a:r>
              <a:rPr lang="en-US" sz="3200" dirty="0" smtClean="0">
                <a:latin typeface="Arial" charset="0"/>
                <a:ea typeface="ヒラギノ角ゴ Pro W3" charset="0"/>
                <a:cs typeface="ヒラギノ角ゴ Pro W3" charset="0"/>
              </a:rPr>
              <a:t>           </a:t>
            </a:r>
          </a:p>
          <a:p>
            <a:pPr algn="l"/>
            <a:r>
              <a:rPr lang="en-US" sz="3200" dirty="0" smtClean="0">
                <a:latin typeface="Arial" charset="0"/>
                <a:ea typeface="ヒラギノ角ゴ Pro W3" charset="0"/>
                <a:cs typeface="ヒラギノ角ゴ Pro W3" charset="0"/>
              </a:rPr>
              <a:t>What is the surface charge density?</a:t>
            </a:r>
          </a:p>
        </p:txBody>
      </p:sp>
      <p:grpSp>
        <p:nvGrpSpPr>
          <p:cNvPr id="7" name="Group 1029"/>
          <p:cNvGrpSpPr>
            <a:grpSpLocks/>
          </p:cNvGrpSpPr>
          <p:nvPr/>
        </p:nvGrpSpPr>
        <p:grpSpPr bwMode="auto">
          <a:xfrm>
            <a:off x="5583238" y="2070100"/>
            <a:ext cx="3371850" cy="3371850"/>
            <a:chOff x="2880" y="1811"/>
            <a:chExt cx="2124" cy="2124"/>
          </a:xfrm>
        </p:grpSpPr>
        <p:sp>
          <p:nvSpPr>
            <p:cNvPr id="8" name="Oval 1030"/>
            <p:cNvSpPr>
              <a:spLocks noChangeArrowheads="1"/>
            </p:cNvSpPr>
            <p:nvPr/>
          </p:nvSpPr>
          <p:spPr bwMode="auto">
            <a:xfrm>
              <a:off x="2880" y="1811"/>
              <a:ext cx="2124" cy="2124"/>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p:spPr>
          <p:txBody>
            <a:bodyPr wrap="none" anchor="ctr"/>
            <a:lstStyle/>
            <a:p>
              <a:pPr defTabSz="457200" eaLnBrk="1" hangingPunct="1"/>
              <a:endParaRPr lang="en-US" sz="1800">
                <a:ea typeface="ＭＳ Ｐゴシック" charset="0"/>
                <a:cs typeface="ＭＳ Ｐゴシック" charset="0"/>
              </a:endParaRPr>
            </a:p>
          </p:txBody>
        </p:sp>
        <p:sp>
          <p:nvSpPr>
            <p:cNvPr id="9" name="Line 1031"/>
            <p:cNvSpPr>
              <a:spLocks noChangeShapeType="1"/>
            </p:cNvSpPr>
            <p:nvPr/>
          </p:nvSpPr>
          <p:spPr bwMode="auto">
            <a:xfrm flipV="1">
              <a:off x="3606" y="2387"/>
              <a:ext cx="0" cy="656"/>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032"/>
            <p:cNvSpPr>
              <a:spLocks noChangeShapeType="1"/>
            </p:cNvSpPr>
            <p:nvPr/>
          </p:nvSpPr>
          <p:spPr bwMode="auto">
            <a:xfrm flipV="1">
              <a:off x="3973" y="2374"/>
              <a:ext cx="0" cy="656"/>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033"/>
            <p:cNvSpPr>
              <a:spLocks noChangeShapeType="1"/>
            </p:cNvSpPr>
            <p:nvPr/>
          </p:nvSpPr>
          <p:spPr bwMode="auto">
            <a:xfrm flipV="1">
              <a:off x="4406" y="2387"/>
              <a:ext cx="0" cy="656"/>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 name="Text Box 1034"/>
            <p:cNvSpPr txBox="1">
              <a:spLocks noChangeArrowheads="1"/>
            </p:cNvSpPr>
            <p:nvPr/>
          </p:nvSpPr>
          <p:spPr bwMode="auto">
            <a:xfrm>
              <a:off x="3980" y="2708"/>
              <a:ext cx="39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a:ea typeface="ＭＳ Ｐゴシック" charset="0"/>
                  <a:cs typeface="ＭＳ Ｐゴシック" charset="0"/>
                </a:rPr>
                <a:t>P</a:t>
              </a:r>
              <a:r>
                <a:rPr lang="en-US" sz="1800">
                  <a:ea typeface="ＭＳ Ｐゴシック" charset="0"/>
                  <a:cs typeface="ＭＳ Ｐゴシック" charset="0"/>
                </a:rPr>
                <a:t>0</a:t>
              </a:r>
            </a:p>
          </p:txBody>
        </p:sp>
      </p:grpSp>
      <p:sp>
        <p:nvSpPr>
          <p:cNvPr id="13" name="Rectangle 4"/>
          <p:cNvSpPr txBox="1">
            <a:spLocks noChangeArrowheads="1"/>
          </p:cNvSpPr>
          <p:nvPr/>
        </p:nvSpPr>
        <p:spPr bwMode="auto">
          <a:xfrm>
            <a:off x="728119" y="3361268"/>
            <a:ext cx="4775214" cy="2497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cs typeface="+mn-cs"/>
              </a:defRPr>
            </a:lvl2pPr>
            <a:lvl3pPr marL="1143000" indent="-228600" algn="l" rtl="0" fontAlgn="base">
              <a:spcBef>
                <a:spcPct val="20000"/>
              </a:spcBef>
              <a:spcAft>
                <a:spcPct val="0"/>
              </a:spcAft>
              <a:buChar char="•"/>
              <a:defRPr sz="20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endParaRPr lang="en-US" sz="1400" dirty="0" smtClean="0"/>
          </a:p>
          <a:p>
            <a:pPr marL="0" indent="0">
              <a:buNone/>
            </a:pPr>
            <a:r>
              <a:rPr lang="en-US" sz="3000" dirty="0" smtClean="0"/>
              <a:t>A) 0</a:t>
            </a:r>
          </a:p>
          <a:p>
            <a:pPr marL="0" indent="0">
              <a:buNone/>
            </a:pPr>
            <a:r>
              <a:rPr lang="en-US" sz="3000" dirty="0" smtClean="0"/>
              <a:t>B) Non-zero Constant</a:t>
            </a:r>
          </a:p>
          <a:p>
            <a:pPr marL="0" indent="0">
              <a:buNone/>
            </a:pPr>
            <a:r>
              <a:rPr lang="en-US" sz="3000" dirty="0" smtClean="0"/>
              <a:t>C) constant*sin(</a:t>
            </a:r>
            <a:r>
              <a:rPr lang="en-US" sz="2500" dirty="0" smtClean="0">
                <a:sym typeface="Symbol" charset="0"/>
              </a:rPr>
              <a:t></a:t>
            </a:r>
            <a:r>
              <a:rPr lang="en-US" sz="3000" dirty="0" smtClean="0"/>
              <a:t>)</a:t>
            </a:r>
          </a:p>
          <a:p>
            <a:pPr marL="514350" indent="-514350">
              <a:buAutoNum type="alphaUcParenR" startAt="4"/>
            </a:pPr>
            <a:r>
              <a:rPr lang="en-US" sz="3000" dirty="0" smtClean="0"/>
              <a:t>constant*</a:t>
            </a:r>
            <a:r>
              <a:rPr lang="en-US" sz="3000" dirty="0" err="1" smtClean="0"/>
              <a:t>cos</a:t>
            </a:r>
            <a:r>
              <a:rPr lang="en-US" sz="3000" dirty="0" smtClean="0"/>
              <a:t>(</a:t>
            </a:r>
            <a:r>
              <a:rPr lang="en-US" sz="2500" dirty="0" smtClean="0">
                <a:sym typeface="Symbol" charset="0"/>
              </a:rPr>
              <a:t></a:t>
            </a:r>
            <a:r>
              <a:rPr lang="en-US" sz="3000" dirty="0" smtClean="0"/>
              <a:t>)</a:t>
            </a:r>
          </a:p>
          <a:p>
            <a:pPr marL="0" indent="0">
              <a:buNone/>
            </a:pPr>
            <a:r>
              <a:rPr lang="en-US" sz="3000" dirty="0"/>
              <a:t>E</a:t>
            </a:r>
            <a:r>
              <a:rPr lang="en-US" sz="3000" dirty="0" smtClean="0"/>
              <a:t>)  ??</a:t>
            </a:r>
            <a:endParaRPr lang="en-US" sz="3000" dirty="0"/>
          </a:p>
        </p:txBody>
      </p:sp>
      <p:graphicFrame>
        <p:nvGraphicFramePr>
          <p:cNvPr id="14" name="Object 13"/>
          <p:cNvGraphicFramePr>
            <a:graphicFrameLocks noChangeAspect="1"/>
          </p:cNvGraphicFramePr>
          <p:nvPr>
            <p:extLst>
              <p:ext uri="{D42A27DB-BD31-4B8C-83A1-F6EECF244321}">
                <p14:modId xmlns:p14="http://schemas.microsoft.com/office/powerpoint/2010/main" val="1455427687"/>
              </p:ext>
            </p:extLst>
          </p:nvPr>
        </p:nvGraphicFramePr>
        <p:xfrm>
          <a:off x="3322108" y="671521"/>
          <a:ext cx="1576388" cy="581025"/>
        </p:xfrm>
        <a:graphic>
          <a:graphicData uri="http://schemas.openxmlformats.org/presentationml/2006/ole">
            <mc:AlternateContent xmlns:mc="http://schemas.openxmlformats.org/markup-compatibility/2006">
              <mc:Choice xmlns:v="urn:schemas-microsoft-com:vml" Requires="v">
                <p:oleObj spid="_x0000_s341000" name="Equation" r:id="rId4" imgW="584200" imgH="215900" progId="Equation.3">
                  <p:embed/>
                </p:oleObj>
              </mc:Choice>
              <mc:Fallback>
                <p:oleObj name="Equation" r:id="rId4" imgW="584200" imgH="215900" progId="Equation.3">
                  <p:embed/>
                  <p:pic>
                    <p:nvPicPr>
                      <p:cNvPr id="0" name=""/>
                      <p:cNvPicPr/>
                      <p:nvPr/>
                    </p:nvPicPr>
                    <p:blipFill>
                      <a:blip r:embed="rId5"/>
                      <a:stretch>
                        <a:fillRect/>
                      </a:stretch>
                    </p:blipFill>
                    <p:spPr>
                      <a:xfrm>
                        <a:off x="3322108" y="671521"/>
                        <a:ext cx="1576388" cy="581025"/>
                      </a:xfrm>
                      <a:prstGeom prst="rect">
                        <a:avLst/>
                      </a:prstGeom>
                    </p:spPr>
                  </p:pic>
                </p:oleObj>
              </mc:Fallback>
            </mc:AlternateContent>
          </a:graphicData>
        </a:graphic>
      </p:graphicFrame>
    </p:spTree>
    <p:extLst>
      <p:ext uri="{BB962C8B-B14F-4D97-AF65-F5344CB8AC3E}">
        <p14:creationId xmlns:p14="http://schemas.microsoft.com/office/powerpoint/2010/main" val="976867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30242" y="0"/>
            <a:ext cx="8458200" cy="1794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a:solidFill>
                  <a:schemeClr val="tx2"/>
                </a:solidFill>
                <a:latin typeface="+mj-lt"/>
                <a:ea typeface="+mj-ea"/>
                <a:cs typeface="+mj-cs"/>
              </a:defRPr>
            </a:lvl1pPr>
            <a:lvl2pPr algn="ctr" rtl="0" fontAlgn="base">
              <a:spcBef>
                <a:spcPct val="0"/>
              </a:spcBef>
              <a:spcAft>
                <a:spcPct val="0"/>
              </a:spcAft>
              <a:defRPr sz="2400">
                <a:solidFill>
                  <a:schemeClr val="tx2"/>
                </a:solidFill>
                <a:latin typeface="Arial" charset="0"/>
                <a:ea typeface="ヒラギノ角ゴ Pro W3" charset="0"/>
                <a:cs typeface="ヒラギノ角ゴ Pro W3" charset="0"/>
              </a:defRPr>
            </a:lvl2pPr>
            <a:lvl3pPr algn="ctr" rtl="0" fontAlgn="base">
              <a:spcBef>
                <a:spcPct val="0"/>
              </a:spcBef>
              <a:spcAft>
                <a:spcPct val="0"/>
              </a:spcAft>
              <a:defRPr sz="2400">
                <a:solidFill>
                  <a:schemeClr val="tx2"/>
                </a:solidFill>
                <a:latin typeface="Arial" charset="0"/>
                <a:ea typeface="ヒラギノ角ゴ Pro W3" charset="0"/>
                <a:cs typeface="ヒラギノ角ゴ Pro W3" charset="0"/>
              </a:defRPr>
            </a:lvl3pPr>
            <a:lvl4pPr algn="ctr" rtl="0" fontAlgn="base">
              <a:spcBef>
                <a:spcPct val="0"/>
              </a:spcBef>
              <a:spcAft>
                <a:spcPct val="0"/>
              </a:spcAft>
              <a:defRPr sz="2400">
                <a:solidFill>
                  <a:schemeClr val="tx2"/>
                </a:solidFill>
                <a:latin typeface="Arial" charset="0"/>
                <a:ea typeface="ヒラギノ角ゴ Pro W3" charset="0"/>
                <a:cs typeface="ヒラギノ角ゴ Pro W3" charset="0"/>
              </a:defRPr>
            </a:lvl4pPr>
            <a:lvl5pPr algn="ctr" rtl="0" fontAlgn="base">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a:lstStyle>
          <a:p>
            <a:pPr algn="l"/>
            <a:r>
              <a:rPr lang="en-US" sz="3200" dirty="0" smtClean="0">
                <a:latin typeface="Arial" charset="0"/>
                <a:ea typeface="ヒラギノ角ゴ Pro W3" charset="0"/>
                <a:cs typeface="ヒラギノ角ゴ Pro W3" charset="0"/>
              </a:rPr>
              <a:t>A dielectric sphere is uniformly polarized,</a:t>
            </a:r>
          </a:p>
          <a:p>
            <a:pPr algn="l"/>
            <a:r>
              <a:rPr lang="en-US" sz="3200" dirty="0">
                <a:latin typeface="Arial" charset="0"/>
                <a:ea typeface="ヒラギノ角ゴ Pro W3" charset="0"/>
                <a:cs typeface="ヒラギノ角ゴ Pro W3" charset="0"/>
              </a:rPr>
              <a:t> </a:t>
            </a:r>
            <a:r>
              <a:rPr lang="en-US" sz="3200" dirty="0" smtClean="0">
                <a:latin typeface="Arial" charset="0"/>
                <a:ea typeface="ヒラギノ角ゴ Pro W3" charset="0"/>
                <a:cs typeface="ヒラギノ角ゴ Pro W3" charset="0"/>
              </a:rPr>
              <a:t>           </a:t>
            </a:r>
          </a:p>
          <a:p>
            <a:pPr algn="l"/>
            <a:r>
              <a:rPr lang="en-US" sz="3200" dirty="0" smtClean="0">
                <a:latin typeface="Arial" charset="0"/>
                <a:ea typeface="ヒラギノ角ゴ Pro W3" charset="0"/>
                <a:cs typeface="ヒラギノ角ゴ Pro W3" charset="0"/>
              </a:rPr>
              <a:t>What is the surface charge density?</a:t>
            </a:r>
          </a:p>
        </p:txBody>
      </p:sp>
      <p:graphicFrame>
        <p:nvGraphicFramePr>
          <p:cNvPr id="4" name="Object 3"/>
          <p:cNvGraphicFramePr>
            <a:graphicFrameLocks noChangeAspect="1"/>
          </p:cNvGraphicFramePr>
          <p:nvPr>
            <p:extLst>
              <p:ext uri="{D42A27DB-BD31-4B8C-83A1-F6EECF244321}">
                <p14:modId xmlns:p14="http://schemas.microsoft.com/office/powerpoint/2010/main" val="2752209960"/>
              </p:ext>
            </p:extLst>
          </p:nvPr>
        </p:nvGraphicFramePr>
        <p:xfrm>
          <a:off x="2743177" y="1786467"/>
          <a:ext cx="2159000" cy="1196975"/>
        </p:xfrm>
        <a:graphic>
          <a:graphicData uri="http://schemas.openxmlformats.org/presentationml/2006/ole">
            <mc:AlternateContent xmlns:mc="http://schemas.openxmlformats.org/markup-compatibility/2006">
              <mc:Choice xmlns:v="urn:schemas-microsoft-com:vml" Requires="v">
                <p:oleObj spid="_x0000_s342030" name="Equation" r:id="rId4" imgW="800100" imgH="444500" progId="Equation.3">
                  <p:embed/>
                </p:oleObj>
              </mc:Choice>
              <mc:Fallback>
                <p:oleObj name="Equation" r:id="rId4" imgW="800100" imgH="444500" progId="Equation.3">
                  <p:embed/>
                  <p:pic>
                    <p:nvPicPr>
                      <p:cNvPr id="0" name=""/>
                      <p:cNvPicPr/>
                      <p:nvPr/>
                    </p:nvPicPr>
                    <p:blipFill>
                      <a:blip r:embed="rId5"/>
                      <a:stretch>
                        <a:fillRect/>
                      </a:stretch>
                    </p:blipFill>
                    <p:spPr>
                      <a:xfrm>
                        <a:off x="2743177" y="1786467"/>
                        <a:ext cx="2159000" cy="1196975"/>
                      </a:xfrm>
                      <a:prstGeom prst="rect">
                        <a:avLst/>
                      </a:prstGeom>
                    </p:spPr>
                  </p:pic>
                </p:oleObj>
              </mc:Fallback>
            </mc:AlternateContent>
          </a:graphicData>
        </a:graphic>
      </p:graphicFrame>
      <p:grpSp>
        <p:nvGrpSpPr>
          <p:cNvPr id="7" name="Group 1029"/>
          <p:cNvGrpSpPr>
            <a:grpSpLocks/>
          </p:cNvGrpSpPr>
          <p:nvPr/>
        </p:nvGrpSpPr>
        <p:grpSpPr bwMode="auto">
          <a:xfrm>
            <a:off x="5772150" y="2070100"/>
            <a:ext cx="3371850" cy="3371850"/>
            <a:chOff x="2880" y="1811"/>
            <a:chExt cx="2124" cy="2124"/>
          </a:xfrm>
        </p:grpSpPr>
        <p:sp>
          <p:nvSpPr>
            <p:cNvPr id="8" name="Oval 1030"/>
            <p:cNvSpPr>
              <a:spLocks noChangeArrowheads="1"/>
            </p:cNvSpPr>
            <p:nvPr/>
          </p:nvSpPr>
          <p:spPr bwMode="auto">
            <a:xfrm>
              <a:off x="2880" y="1811"/>
              <a:ext cx="2124" cy="2124"/>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p:spPr>
          <p:txBody>
            <a:bodyPr wrap="none" anchor="ctr"/>
            <a:lstStyle/>
            <a:p>
              <a:pPr defTabSz="457200" eaLnBrk="1" hangingPunct="1"/>
              <a:endParaRPr lang="en-US" sz="1800">
                <a:ea typeface="ＭＳ Ｐゴシック" charset="0"/>
                <a:cs typeface="ＭＳ Ｐゴシック" charset="0"/>
              </a:endParaRPr>
            </a:p>
          </p:txBody>
        </p:sp>
        <p:sp>
          <p:nvSpPr>
            <p:cNvPr id="12" name="Text Box 1034"/>
            <p:cNvSpPr txBox="1">
              <a:spLocks noChangeArrowheads="1"/>
            </p:cNvSpPr>
            <p:nvPr/>
          </p:nvSpPr>
          <p:spPr bwMode="auto">
            <a:xfrm>
              <a:off x="3980" y="2708"/>
              <a:ext cx="39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a:ea typeface="ＭＳ Ｐゴシック" charset="0"/>
                  <a:cs typeface="ＭＳ Ｐゴシック" charset="0"/>
                </a:rPr>
                <a:t>P</a:t>
              </a:r>
              <a:r>
                <a:rPr lang="en-US" sz="1800">
                  <a:ea typeface="ＭＳ Ｐゴシック" charset="0"/>
                  <a:cs typeface="ＭＳ Ｐゴシック" charset="0"/>
                </a:rPr>
                <a:t>0</a:t>
              </a:r>
            </a:p>
          </p:txBody>
        </p:sp>
      </p:grpSp>
      <p:graphicFrame>
        <p:nvGraphicFramePr>
          <p:cNvPr id="14" name="Object 13"/>
          <p:cNvGraphicFramePr>
            <a:graphicFrameLocks noChangeAspect="1"/>
          </p:cNvGraphicFramePr>
          <p:nvPr>
            <p:extLst>
              <p:ext uri="{D42A27DB-BD31-4B8C-83A1-F6EECF244321}">
                <p14:modId xmlns:p14="http://schemas.microsoft.com/office/powerpoint/2010/main" val="2732987471"/>
              </p:ext>
            </p:extLst>
          </p:nvPr>
        </p:nvGraphicFramePr>
        <p:xfrm>
          <a:off x="3322108" y="671521"/>
          <a:ext cx="1576388" cy="581025"/>
        </p:xfrm>
        <a:graphic>
          <a:graphicData uri="http://schemas.openxmlformats.org/presentationml/2006/ole">
            <mc:AlternateContent xmlns:mc="http://schemas.openxmlformats.org/markup-compatibility/2006">
              <mc:Choice xmlns:v="urn:schemas-microsoft-com:vml" Requires="v">
                <p:oleObj spid="_x0000_s342031" name="Equation" r:id="rId6" imgW="584200" imgH="215900" progId="Equation.3">
                  <p:embed/>
                </p:oleObj>
              </mc:Choice>
              <mc:Fallback>
                <p:oleObj name="Equation" r:id="rId6" imgW="584200" imgH="215900" progId="Equation.3">
                  <p:embed/>
                  <p:pic>
                    <p:nvPicPr>
                      <p:cNvPr id="0" name=""/>
                      <p:cNvPicPr/>
                      <p:nvPr/>
                    </p:nvPicPr>
                    <p:blipFill>
                      <a:blip r:embed="rId7"/>
                      <a:stretch>
                        <a:fillRect/>
                      </a:stretch>
                    </p:blipFill>
                    <p:spPr>
                      <a:xfrm>
                        <a:off x="3322108" y="671521"/>
                        <a:ext cx="1576388" cy="581025"/>
                      </a:xfrm>
                      <a:prstGeom prst="rect">
                        <a:avLst/>
                      </a:prstGeom>
                    </p:spPr>
                  </p:pic>
                </p:oleObj>
              </mc:Fallback>
            </mc:AlternateContent>
          </a:graphicData>
        </a:graphic>
      </p:graphicFrame>
      <p:sp>
        <p:nvSpPr>
          <p:cNvPr id="15" name="Rectangle 4"/>
          <p:cNvSpPr txBox="1">
            <a:spLocks noChangeArrowheads="1"/>
          </p:cNvSpPr>
          <p:nvPr/>
        </p:nvSpPr>
        <p:spPr bwMode="auto">
          <a:xfrm>
            <a:off x="728119" y="3361268"/>
            <a:ext cx="4775214" cy="2497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cs typeface="+mn-cs"/>
              </a:defRPr>
            </a:lvl2pPr>
            <a:lvl3pPr marL="1143000" indent="-228600" algn="l" rtl="0" fontAlgn="base">
              <a:spcBef>
                <a:spcPct val="20000"/>
              </a:spcBef>
              <a:spcAft>
                <a:spcPct val="0"/>
              </a:spcAft>
              <a:buChar char="•"/>
              <a:defRPr sz="20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endParaRPr lang="en-US" sz="1400" dirty="0" smtClean="0"/>
          </a:p>
          <a:p>
            <a:pPr marL="0" indent="0">
              <a:buNone/>
            </a:pPr>
            <a:r>
              <a:rPr lang="en-US" sz="3000" dirty="0" smtClean="0"/>
              <a:t>A) 0</a:t>
            </a:r>
          </a:p>
          <a:p>
            <a:pPr marL="0" indent="0">
              <a:buNone/>
            </a:pPr>
            <a:r>
              <a:rPr lang="en-US" sz="3000" dirty="0" smtClean="0"/>
              <a:t>B) Non-zero Constant</a:t>
            </a:r>
          </a:p>
          <a:p>
            <a:pPr marL="0" indent="0">
              <a:buNone/>
            </a:pPr>
            <a:r>
              <a:rPr lang="en-US" sz="3000" dirty="0" smtClean="0"/>
              <a:t>C) sin(</a:t>
            </a:r>
            <a:r>
              <a:rPr lang="en-US" sz="2500" dirty="0" smtClean="0">
                <a:sym typeface="Symbol" charset="0"/>
              </a:rPr>
              <a:t></a:t>
            </a:r>
            <a:r>
              <a:rPr lang="en-US" sz="3000" dirty="0" smtClean="0"/>
              <a:t>)</a:t>
            </a:r>
          </a:p>
          <a:p>
            <a:pPr marL="514350" indent="-514350">
              <a:buAutoNum type="alphaUcParenR" startAt="4"/>
            </a:pPr>
            <a:r>
              <a:rPr lang="en-US" sz="3000" dirty="0" err="1" smtClean="0"/>
              <a:t>cos</a:t>
            </a:r>
            <a:r>
              <a:rPr lang="en-US" sz="3000" dirty="0" smtClean="0"/>
              <a:t>(</a:t>
            </a:r>
            <a:r>
              <a:rPr lang="en-US" sz="2500" dirty="0" smtClean="0">
                <a:sym typeface="Symbol" charset="0"/>
              </a:rPr>
              <a:t></a:t>
            </a:r>
            <a:r>
              <a:rPr lang="en-US" sz="3000" dirty="0" smtClean="0"/>
              <a:t>)</a:t>
            </a:r>
          </a:p>
          <a:p>
            <a:pPr marL="0" indent="0">
              <a:buNone/>
            </a:pPr>
            <a:r>
              <a:rPr lang="en-US" sz="3000" dirty="0"/>
              <a:t>E</a:t>
            </a:r>
            <a:r>
              <a:rPr lang="en-US" sz="3000" dirty="0" smtClean="0"/>
              <a:t>)  ??</a:t>
            </a:r>
            <a:endParaRPr lang="en-US" sz="3000" dirty="0"/>
          </a:p>
        </p:txBody>
      </p:sp>
      <p:sp>
        <p:nvSpPr>
          <p:cNvPr id="13" name="Line 1031"/>
          <p:cNvSpPr>
            <a:spLocks noChangeShapeType="1"/>
          </p:cNvSpPr>
          <p:nvPr/>
        </p:nvSpPr>
        <p:spPr bwMode="auto">
          <a:xfrm flipV="1">
            <a:off x="6735763" y="2984500"/>
            <a:ext cx="0" cy="10414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032"/>
          <p:cNvSpPr>
            <a:spLocks noChangeShapeType="1"/>
          </p:cNvSpPr>
          <p:nvPr/>
        </p:nvSpPr>
        <p:spPr bwMode="auto">
          <a:xfrm flipV="1">
            <a:off x="7318376" y="2963863"/>
            <a:ext cx="0" cy="10414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033"/>
          <p:cNvSpPr>
            <a:spLocks noChangeShapeType="1"/>
          </p:cNvSpPr>
          <p:nvPr/>
        </p:nvSpPr>
        <p:spPr bwMode="auto">
          <a:xfrm flipV="1">
            <a:off x="8005763" y="2984500"/>
            <a:ext cx="0" cy="10414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851845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a:xfrm>
            <a:off x="685800" y="609600"/>
            <a:ext cx="7772400" cy="762000"/>
          </a:xfrm>
        </p:spPr>
        <p:txBody>
          <a:bodyPr anchor="t"/>
          <a:lstStyle/>
          <a:p>
            <a:pPr algn="l" eaLnBrk="1" hangingPunct="1"/>
            <a:r>
              <a:rPr lang="en-US" sz="3600">
                <a:latin typeface="Arial" charset="0"/>
                <a:ea typeface="ヒラギノ角ゴ Pro W3" charset="0"/>
                <a:cs typeface="ヒラギノ角ゴ Pro W3" charset="0"/>
              </a:rPr>
              <a:t>In your own words, define what we mean by "free charge", and "bound charge"</a:t>
            </a:r>
            <a:endParaRPr lang="en-US" sz="280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6398913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idx="4294967295"/>
          </p:nvPr>
        </p:nvSpPr>
        <p:spPr>
          <a:xfrm>
            <a:off x="1201738" y="733425"/>
            <a:ext cx="7766050" cy="1143000"/>
          </a:xfrm>
        </p:spPr>
        <p:txBody>
          <a:bodyPr/>
          <a:lstStyle/>
          <a:p>
            <a:pPr algn="l" eaLnBrk="1" hangingPunct="1"/>
            <a:r>
              <a:rPr lang="en-US" sz="3200">
                <a:latin typeface="Arial" charset="0"/>
                <a:ea typeface="ヒラギノ角ゴ Pro W3" charset="0"/>
                <a:cs typeface="ヒラギノ角ゴ Pro W3" charset="0"/>
              </a:rPr>
              <a:t>The sphere below (radius a) has uniform polarization </a:t>
            </a:r>
            <a:r>
              <a:rPr lang="en-US" sz="3200" b="1">
                <a:latin typeface="Arial" charset="0"/>
                <a:ea typeface="ヒラギノ角ゴ Pro W3" charset="0"/>
                <a:cs typeface="ヒラギノ角ゴ Pro W3" charset="0"/>
              </a:rPr>
              <a:t>P</a:t>
            </a:r>
            <a:r>
              <a:rPr lang="en-US" sz="3200" baseline="-25000">
                <a:latin typeface="Arial" charset="0"/>
                <a:ea typeface="ヒラギノ角ゴ Pro W3" charset="0"/>
                <a:cs typeface="ヒラギノ角ゴ Pro W3" charset="0"/>
              </a:rPr>
              <a:t>0</a:t>
            </a:r>
            <a:r>
              <a:rPr lang="en-US" sz="3200">
                <a:latin typeface="Arial" charset="0"/>
                <a:ea typeface="ヒラギノ角ゴ Pro W3" charset="0"/>
                <a:cs typeface="ヒラギノ角ゴ Pro W3" charset="0"/>
              </a:rPr>
              <a:t> (which points in the z direction.) </a:t>
            </a:r>
            <a:br>
              <a:rPr lang="en-US" sz="3200">
                <a:latin typeface="Arial" charset="0"/>
                <a:ea typeface="ヒラギノ角ゴ Pro W3" charset="0"/>
                <a:cs typeface="ヒラギノ角ゴ Pro W3" charset="0"/>
              </a:rPr>
            </a:br>
            <a:r>
              <a:rPr lang="en-US" sz="3200">
                <a:solidFill>
                  <a:schemeClr val="accent2"/>
                </a:solidFill>
                <a:latin typeface="Arial" charset="0"/>
                <a:ea typeface="ヒラギノ角ゴ Pro W3" charset="0"/>
                <a:cs typeface="ヒラギノ角ゴ Pro W3" charset="0"/>
              </a:rPr>
              <a:t>What is the total dipole moment of this sphere?</a:t>
            </a:r>
            <a:r>
              <a:rPr lang="en-US" sz="3200">
                <a:latin typeface="Arial" charset="0"/>
                <a:ea typeface="ヒラギノ角ゴ Pro W3" charset="0"/>
                <a:cs typeface="ヒラギノ角ゴ Pro W3" charset="0"/>
              </a:rPr>
              <a:t> </a:t>
            </a:r>
            <a:endParaRPr lang="en-US">
              <a:latin typeface="Arial" charset="0"/>
              <a:ea typeface="ヒラギノ角ゴ Pro W3" charset="0"/>
              <a:cs typeface="ヒラギノ角ゴ Pro W3" charset="0"/>
            </a:endParaRPr>
          </a:p>
        </p:txBody>
      </p:sp>
      <p:sp>
        <p:nvSpPr>
          <p:cNvPr id="50179" name="Text Box 1027"/>
          <p:cNvSpPr txBox="1">
            <a:spLocks noChangeArrowheads="1"/>
          </p:cNvSpPr>
          <p:nvPr/>
        </p:nvSpPr>
        <p:spPr bwMode="auto">
          <a:xfrm>
            <a:off x="700088" y="3052763"/>
            <a:ext cx="7231062"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 typeface="Arial" charset="0"/>
              <a:buAutoNum type="alphaUcParenR"/>
            </a:pPr>
            <a:r>
              <a:rPr lang="en-US" sz="3600">
                <a:ea typeface="ＭＳ Ｐゴシック" charset="0"/>
                <a:cs typeface="ＭＳ Ｐゴシック" charset="0"/>
              </a:rPr>
              <a:t> zero</a:t>
            </a:r>
          </a:p>
          <a:p>
            <a:pPr eaLnBrk="1" hangingPunct="1">
              <a:buFont typeface="Arial" charset="0"/>
              <a:buNone/>
            </a:pPr>
            <a:r>
              <a:rPr lang="en-US" sz="3600">
                <a:ea typeface="ＭＳ Ｐゴシック" charset="0"/>
                <a:cs typeface="ＭＳ Ｐゴシック" charset="0"/>
              </a:rPr>
              <a:t>B) </a:t>
            </a:r>
            <a:r>
              <a:rPr lang="en-US" sz="3600">
                <a:solidFill>
                  <a:schemeClr val="tx2"/>
                </a:solidFill>
                <a:ea typeface="ＭＳ Ｐゴシック" charset="0"/>
                <a:cs typeface="ＭＳ Ｐゴシック" charset="0"/>
              </a:rPr>
              <a:t>P</a:t>
            </a:r>
            <a:r>
              <a:rPr lang="en-US" sz="3600" baseline="-25000">
                <a:solidFill>
                  <a:schemeClr val="tx2"/>
                </a:solidFill>
                <a:ea typeface="ＭＳ Ｐゴシック" charset="0"/>
                <a:cs typeface="ＭＳ Ｐゴシック" charset="0"/>
              </a:rPr>
              <a:t>0 </a:t>
            </a:r>
            <a:r>
              <a:rPr lang="en-US" sz="3600">
                <a:ea typeface="ＭＳ Ｐゴシック" charset="0"/>
                <a:cs typeface="ＭＳ Ｐゴシック" charset="0"/>
              </a:rPr>
              <a:t>a</a:t>
            </a:r>
            <a:r>
              <a:rPr lang="en-US" sz="3600" baseline="30000">
                <a:ea typeface="ＭＳ Ｐゴシック" charset="0"/>
                <a:cs typeface="ＭＳ Ｐゴシック" charset="0"/>
              </a:rPr>
              <a:t>3</a:t>
            </a:r>
            <a:endParaRPr lang="en-US" sz="3600">
              <a:ea typeface="ＭＳ Ｐゴシック" charset="0"/>
              <a:cs typeface="ＭＳ Ｐゴシック" charset="0"/>
            </a:endParaRPr>
          </a:p>
          <a:p>
            <a:pPr eaLnBrk="1" hangingPunct="1">
              <a:buFont typeface="Arial" charset="0"/>
              <a:buNone/>
            </a:pPr>
            <a:r>
              <a:rPr lang="en-US" sz="3600">
                <a:ea typeface="ＭＳ Ｐゴシック" charset="0"/>
                <a:cs typeface="ＭＳ Ｐゴシック" charset="0"/>
              </a:rPr>
              <a:t>C) 4</a:t>
            </a:r>
            <a:r>
              <a:rPr lang="en-US" sz="3600">
                <a:latin typeface="Symbol" charset="0"/>
                <a:ea typeface="ＭＳ Ｐゴシック" charset="0"/>
                <a:cs typeface="ＭＳ Ｐゴシック" charset="0"/>
                <a:sym typeface="Symbol" charset="0"/>
              </a:rPr>
              <a:t></a:t>
            </a:r>
            <a:r>
              <a:rPr lang="en-US" sz="3600">
                <a:ea typeface="ＭＳ Ｐゴシック" charset="0"/>
                <a:cs typeface="ＭＳ Ｐゴシック" charset="0"/>
              </a:rPr>
              <a:t>a</a:t>
            </a:r>
            <a:r>
              <a:rPr lang="en-US" sz="3600" baseline="30000">
                <a:ea typeface="ＭＳ Ｐゴシック" charset="0"/>
                <a:cs typeface="ＭＳ Ｐゴシック" charset="0"/>
              </a:rPr>
              <a:t>3</a:t>
            </a:r>
            <a:r>
              <a:rPr lang="en-US" sz="3600">
                <a:ea typeface="ＭＳ Ｐゴシック" charset="0"/>
                <a:cs typeface="ＭＳ Ｐゴシック" charset="0"/>
              </a:rPr>
              <a:t> </a:t>
            </a:r>
            <a:r>
              <a:rPr lang="en-US" sz="3600">
                <a:solidFill>
                  <a:schemeClr val="tx2"/>
                </a:solidFill>
                <a:ea typeface="ＭＳ Ｐゴシック" charset="0"/>
                <a:cs typeface="ＭＳ Ｐゴシック" charset="0"/>
              </a:rPr>
              <a:t>P</a:t>
            </a:r>
            <a:r>
              <a:rPr lang="en-US" sz="3600" baseline="-25000">
                <a:solidFill>
                  <a:schemeClr val="tx2"/>
                </a:solidFill>
                <a:ea typeface="ＭＳ Ｐゴシック" charset="0"/>
                <a:cs typeface="ＭＳ Ｐゴシック" charset="0"/>
              </a:rPr>
              <a:t>0</a:t>
            </a:r>
            <a:r>
              <a:rPr lang="en-US" sz="3600">
                <a:solidFill>
                  <a:schemeClr val="tx2"/>
                </a:solidFill>
                <a:ea typeface="ＭＳ Ｐゴシック" charset="0"/>
                <a:cs typeface="ＭＳ Ｐゴシック" charset="0"/>
              </a:rPr>
              <a:t>/3</a:t>
            </a:r>
            <a:endParaRPr lang="en-US" sz="3600">
              <a:ea typeface="ＭＳ Ｐゴシック" charset="0"/>
              <a:cs typeface="ＭＳ Ｐゴシック" charset="0"/>
            </a:endParaRPr>
          </a:p>
          <a:p>
            <a:pPr eaLnBrk="1" hangingPunct="1">
              <a:buFont typeface="Arial" charset="0"/>
              <a:buNone/>
            </a:pPr>
            <a:r>
              <a:rPr lang="en-US" sz="3600">
                <a:ea typeface="ＭＳ Ｐゴシック" charset="0"/>
                <a:cs typeface="ＭＳ Ｐゴシック" charset="0"/>
              </a:rPr>
              <a:t>D) </a:t>
            </a:r>
            <a:r>
              <a:rPr lang="en-US" sz="3600">
                <a:solidFill>
                  <a:schemeClr val="tx2"/>
                </a:solidFill>
                <a:ea typeface="ＭＳ Ｐゴシック" charset="0"/>
                <a:cs typeface="ＭＳ Ｐゴシック" charset="0"/>
              </a:rPr>
              <a:t>P</a:t>
            </a:r>
            <a:r>
              <a:rPr lang="en-US" sz="3600" baseline="-25000">
                <a:solidFill>
                  <a:schemeClr val="tx2"/>
                </a:solidFill>
                <a:ea typeface="ＭＳ Ｐゴシック" charset="0"/>
                <a:cs typeface="ＭＳ Ｐゴシック" charset="0"/>
              </a:rPr>
              <a:t>0</a:t>
            </a:r>
            <a:r>
              <a:rPr lang="en-US" sz="3600">
                <a:solidFill>
                  <a:schemeClr val="tx2"/>
                </a:solidFill>
                <a:ea typeface="ＭＳ Ｐゴシック" charset="0"/>
                <a:cs typeface="ＭＳ Ｐゴシック" charset="0"/>
              </a:rPr>
              <a:t> </a:t>
            </a:r>
            <a:r>
              <a:rPr lang="en-US" sz="3600">
                <a:ea typeface="ＭＳ Ｐゴシック" charset="0"/>
                <a:cs typeface="ＭＳ Ｐゴシック" charset="0"/>
              </a:rPr>
              <a:t> </a:t>
            </a:r>
            <a:endParaRPr lang="en-US" sz="3600">
              <a:solidFill>
                <a:schemeClr val="tx2"/>
              </a:solidFill>
              <a:ea typeface="ＭＳ Ｐゴシック" charset="0"/>
              <a:cs typeface="ＭＳ Ｐゴシック" charset="0"/>
            </a:endParaRPr>
          </a:p>
          <a:p>
            <a:pPr eaLnBrk="1" hangingPunct="1">
              <a:buFont typeface="Arial" charset="0"/>
              <a:buNone/>
            </a:pPr>
            <a:r>
              <a:rPr lang="en-US" sz="3600">
                <a:solidFill>
                  <a:schemeClr val="tx2"/>
                </a:solidFill>
                <a:ea typeface="ＭＳ Ｐゴシック" charset="0"/>
                <a:cs typeface="ＭＳ Ｐゴシック" charset="0"/>
              </a:rPr>
              <a:t>E) None of these/must be more complicated</a:t>
            </a:r>
            <a:r>
              <a:rPr lang="en-US" sz="3600">
                <a:ea typeface="ＭＳ Ｐゴシック" charset="0"/>
                <a:cs typeface="ＭＳ Ｐゴシック" charset="0"/>
              </a:rPr>
              <a:t>  </a:t>
            </a:r>
          </a:p>
        </p:txBody>
      </p:sp>
      <p:sp>
        <p:nvSpPr>
          <p:cNvPr id="50180" name="Text Box 1028"/>
          <p:cNvSpPr txBox="1">
            <a:spLocks noChangeArrowheads="1"/>
          </p:cNvSpPr>
          <p:nvPr/>
        </p:nvSpPr>
        <p:spPr bwMode="auto">
          <a:xfrm>
            <a:off x="103188" y="61913"/>
            <a:ext cx="79851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r>
              <a:rPr lang="en-US" sz="1800">
                <a:ea typeface="ＭＳ Ｐゴシック" charset="0"/>
                <a:cs typeface="ＭＳ Ｐゴシック" charset="0"/>
              </a:rPr>
              <a:t>4.1</a:t>
            </a:r>
          </a:p>
          <a:p>
            <a:pPr eaLnBrk="1" hangingPunct="1">
              <a:spcBef>
                <a:spcPct val="50000"/>
              </a:spcBef>
            </a:pPr>
            <a:r>
              <a:rPr lang="en-US" sz="1800">
                <a:ea typeface="ＭＳ Ｐゴシック" charset="0"/>
                <a:cs typeface="ＭＳ Ｐゴシック" charset="0"/>
              </a:rPr>
              <a:t>alt</a:t>
            </a:r>
          </a:p>
        </p:txBody>
      </p:sp>
      <p:grpSp>
        <p:nvGrpSpPr>
          <p:cNvPr id="50181" name="Group 1029"/>
          <p:cNvGrpSpPr>
            <a:grpSpLocks/>
          </p:cNvGrpSpPr>
          <p:nvPr/>
        </p:nvGrpSpPr>
        <p:grpSpPr bwMode="auto">
          <a:xfrm>
            <a:off x="5583238" y="2070100"/>
            <a:ext cx="3371850" cy="3371850"/>
            <a:chOff x="2880" y="1811"/>
            <a:chExt cx="2124" cy="2124"/>
          </a:xfrm>
        </p:grpSpPr>
        <p:sp>
          <p:nvSpPr>
            <p:cNvPr id="129030" name="Oval 1030"/>
            <p:cNvSpPr>
              <a:spLocks noChangeArrowheads="1"/>
            </p:cNvSpPr>
            <p:nvPr/>
          </p:nvSpPr>
          <p:spPr bwMode="auto">
            <a:xfrm>
              <a:off x="2880" y="1811"/>
              <a:ext cx="2124" cy="2124"/>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p:spPr>
          <p:txBody>
            <a:bodyPr wrap="none" anchor="ctr"/>
            <a:lstStyle/>
            <a:p>
              <a:pPr defTabSz="457200" eaLnBrk="1" hangingPunct="1"/>
              <a:endParaRPr lang="en-US" sz="1800">
                <a:ea typeface="ＭＳ Ｐゴシック" charset="0"/>
                <a:cs typeface="ＭＳ Ｐゴシック" charset="0"/>
              </a:endParaRPr>
            </a:p>
          </p:txBody>
        </p:sp>
        <p:sp>
          <p:nvSpPr>
            <p:cNvPr id="50183" name="Line 1031"/>
            <p:cNvSpPr>
              <a:spLocks noChangeShapeType="1"/>
            </p:cNvSpPr>
            <p:nvPr/>
          </p:nvSpPr>
          <p:spPr bwMode="auto">
            <a:xfrm flipV="1">
              <a:off x="3606" y="2387"/>
              <a:ext cx="0" cy="6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84" name="Line 1032"/>
            <p:cNvSpPr>
              <a:spLocks noChangeShapeType="1"/>
            </p:cNvSpPr>
            <p:nvPr/>
          </p:nvSpPr>
          <p:spPr bwMode="auto">
            <a:xfrm flipV="1">
              <a:off x="3973" y="2374"/>
              <a:ext cx="0" cy="6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85" name="Line 1033"/>
            <p:cNvSpPr>
              <a:spLocks noChangeShapeType="1"/>
            </p:cNvSpPr>
            <p:nvPr/>
          </p:nvSpPr>
          <p:spPr bwMode="auto">
            <a:xfrm flipV="1">
              <a:off x="4406" y="2387"/>
              <a:ext cx="0" cy="6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86" name="Text Box 1034"/>
            <p:cNvSpPr txBox="1">
              <a:spLocks noChangeArrowheads="1"/>
            </p:cNvSpPr>
            <p:nvPr/>
          </p:nvSpPr>
          <p:spPr bwMode="auto">
            <a:xfrm>
              <a:off x="3980" y="2708"/>
              <a:ext cx="39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a:ea typeface="ＭＳ Ｐゴシック" charset="0"/>
                  <a:cs typeface="ＭＳ Ｐゴシック" charset="0"/>
                </a:rPr>
                <a:t>P</a:t>
              </a:r>
              <a:r>
                <a:rPr lang="en-US" sz="1800">
                  <a:ea typeface="ＭＳ Ｐゴシック" charset="0"/>
                  <a:cs typeface="ＭＳ Ｐゴシック" charset="0"/>
                </a:rPr>
                <a:t>0</a:t>
              </a:r>
            </a:p>
          </p:txBody>
        </p:sp>
      </p:grpSp>
    </p:spTree>
    <p:extLst>
      <p:ext uri="{BB962C8B-B14F-4D97-AF65-F5344CB8AC3E}">
        <p14:creationId xmlns:p14="http://schemas.microsoft.com/office/powerpoint/2010/main" val="4128619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30242" y="0"/>
            <a:ext cx="8458200" cy="218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a:solidFill>
                  <a:schemeClr val="tx2"/>
                </a:solidFill>
                <a:latin typeface="+mj-lt"/>
                <a:ea typeface="+mj-ea"/>
                <a:cs typeface="+mj-cs"/>
              </a:defRPr>
            </a:lvl1pPr>
            <a:lvl2pPr algn="ctr" rtl="0" fontAlgn="base">
              <a:spcBef>
                <a:spcPct val="0"/>
              </a:spcBef>
              <a:spcAft>
                <a:spcPct val="0"/>
              </a:spcAft>
              <a:defRPr sz="2400">
                <a:solidFill>
                  <a:schemeClr val="tx2"/>
                </a:solidFill>
                <a:latin typeface="Arial" charset="0"/>
                <a:ea typeface="ヒラギノ角ゴ Pro W3" charset="0"/>
                <a:cs typeface="ヒラギノ角ゴ Pro W3" charset="0"/>
              </a:defRPr>
            </a:lvl2pPr>
            <a:lvl3pPr algn="ctr" rtl="0" fontAlgn="base">
              <a:spcBef>
                <a:spcPct val="0"/>
              </a:spcBef>
              <a:spcAft>
                <a:spcPct val="0"/>
              </a:spcAft>
              <a:defRPr sz="2400">
                <a:solidFill>
                  <a:schemeClr val="tx2"/>
                </a:solidFill>
                <a:latin typeface="Arial" charset="0"/>
                <a:ea typeface="ヒラギノ角ゴ Pro W3" charset="0"/>
                <a:cs typeface="ヒラギノ角ゴ Pro W3" charset="0"/>
              </a:defRPr>
            </a:lvl3pPr>
            <a:lvl4pPr algn="ctr" rtl="0" fontAlgn="base">
              <a:spcBef>
                <a:spcPct val="0"/>
              </a:spcBef>
              <a:spcAft>
                <a:spcPct val="0"/>
              </a:spcAft>
              <a:defRPr sz="2400">
                <a:solidFill>
                  <a:schemeClr val="tx2"/>
                </a:solidFill>
                <a:latin typeface="Arial" charset="0"/>
                <a:ea typeface="ヒラギノ角ゴ Pro W3" charset="0"/>
                <a:cs typeface="ヒラギノ角ゴ Pro W3" charset="0"/>
              </a:defRPr>
            </a:lvl4pPr>
            <a:lvl5pPr algn="ctr" rtl="0" fontAlgn="base">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a:lstStyle>
          <a:p>
            <a:pPr algn="l"/>
            <a:r>
              <a:rPr lang="en-US" sz="3200" dirty="0" smtClean="0">
                <a:latin typeface="Arial" charset="0"/>
                <a:ea typeface="ヒラギノ角ゴ Pro W3" charset="0"/>
                <a:cs typeface="ヒラギノ角ゴ Pro W3" charset="0"/>
              </a:rPr>
              <a:t>A dielectric sphere is uniformly polarized,</a:t>
            </a:r>
          </a:p>
          <a:p>
            <a:pPr algn="l"/>
            <a:r>
              <a:rPr lang="en-US" sz="3200" dirty="0">
                <a:latin typeface="Arial" charset="0"/>
                <a:ea typeface="ヒラギノ角ゴ Pro W3" charset="0"/>
                <a:cs typeface="ヒラギノ角ゴ Pro W3" charset="0"/>
              </a:rPr>
              <a:t> </a:t>
            </a:r>
            <a:r>
              <a:rPr lang="en-US" sz="3200" dirty="0" smtClean="0">
                <a:latin typeface="Arial" charset="0"/>
                <a:ea typeface="ヒラギノ角ゴ Pro W3" charset="0"/>
                <a:cs typeface="ヒラギノ角ゴ Pro W3" charset="0"/>
              </a:rPr>
              <a:t>           </a:t>
            </a:r>
          </a:p>
          <a:p>
            <a:pPr algn="l"/>
            <a:r>
              <a:rPr lang="en-US" sz="3200" dirty="0" smtClean="0">
                <a:latin typeface="Arial" charset="0"/>
                <a:ea typeface="ヒラギノ角ゴ Pro W3" charset="0"/>
                <a:cs typeface="ヒラギノ角ゴ Pro W3" charset="0"/>
              </a:rPr>
              <a:t>What is the volume charge density?</a:t>
            </a:r>
          </a:p>
        </p:txBody>
      </p:sp>
      <p:graphicFrame>
        <p:nvGraphicFramePr>
          <p:cNvPr id="4" name="Object 3"/>
          <p:cNvGraphicFramePr>
            <a:graphicFrameLocks noChangeAspect="1"/>
          </p:cNvGraphicFramePr>
          <p:nvPr>
            <p:extLst>
              <p:ext uri="{D42A27DB-BD31-4B8C-83A1-F6EECF244321}">
                <p14:modId xmlns:p14="http://schemas.microsoft.com/office/powerpoint/2010/main" val="1055936050"/>
              </p:ext>
            </p:extLst>
          </p:nvPr>
        </p:nvGraphicFramePr>
        <p:xfrm>
          <a:off x="3169708" y="857781"/>
          <a:ext cx="1576388" cy="581025"/>
        </p:xfrm>
        <a:graphic>
          <a:graphicData uri="http://schemas.openxmlformats.org/presentationml/2006/ole">
            <mc:AlternateContent xmlns:mc="http://schemas.openxmlformats.org/markup-compatibility/2006">
              <mc:Choice xmlns:v="urn:schemas-microsoft-com:vml" Requires="v">
                <p:oleObj spid="_x0000_s343048" name="Equation" r:id="rId4" imgW="584200" imgH="215900" progId="Equation.3">
                  <p:embed/>
                </p:oleObj>
              </mc:Choice>
              <mc:Fallback>
                <p:oleObj name="Equation" r:id="rId4" imgW="584200" imgH="215900" progId="Equation.3">
                  <p:embed/>
                  <p:pic>
                    <p:nvPicPr>
                      <p:cNvPr id="0" name=""/>
                      <p:cNvPicPr/>
                      <p:nvPr/>
                    </p:nvPicPr>
                    <p:blipFill>
                      <a:blip r:embed="rId5"/>
                      <a:stretch>
                        <a:fillRect/>
                      </a:stretch>
                    </p:blipFill>
                    <p:spPr>
                      <a:xfrm>
                        <a:off x="3169708" y="857781"/>
                        <a:ext cx="1576388" cy="581025"/>
                      </a:xfrm>
                      <a:prstGeom prst="rect">
                        <a:avLst/>
                      </a:prstGeom>
                    </p:spPr>
                  </p:pic>
                </p:oleObj>
              </mc:Fallback>
            </mc:AlternateContent>
          </a:graphicData>
        </a:graphic>
      </p:graphicFrame>
      <p:grpSp>
        <p:nvGrpSpPr>
          <p:cNvPr id="7" name="Group 1029"/>
          <p:cNvGrpSpPr>
            <a:grpSpLocks/>
          </p:cNvGrpSpPr>
          <p:nvPr/>
        </p:nvGrpSpPr>
        <p:grpSpPr bwMode="auto">
          <a:xfrm>
            <a:off x="5583238" y="2070100"/>
            <a:ext cx="3371850" cy="3371850"/>
            <a:chOff x="2880" y="1811"/>
            <a:chExt cx="2124" cy="2124"/>
          </a:xfrm>
        </p:grpSpPr>
        <p:sp>
          <p:nvSpPr>
            <p:cNvPr id="8" name="Oval 1030"/>
            <p:cNvSpPr>
              <a:spLocks noChangeArrowheads="1"/>
            </p:cNvSpPr>
            <p:nvPr/>
          </p:nvSpPr>
          <p:spPr bwMode="auto">
            <a:xfrm>
              <a:off x="2880" y="1811"/>
              <a:ext cx="2124" cy="2124"/>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p:spPr>
          <p:txBody>
            <a:bodyPr wrap="none" anchor="ctr"/>
            <a:lstStyle/>
            <a:p>
              <a:pPr defTabSz="457200" eaLnBrk="1" hangingPunct="1"/>
              <a:endParaRPr lang="en-US" sz="1800">
                <a:ea typeface="ＭＳ Ｐゴシック" charset="0"/>
                <a:cs typeface="ＭＳ Ｐゴシック" charset="0"/>
              </a:endParaRPr>
            </a:p>
          </p:txBody>
        </p:sp>
        <p:sp>
          <p:nvSpPr>
            <p:cNvPr id="9" name="Line 1031"/>
            <p:cNvSpPr>
              <a:spLocks noChangeShapeType="1"/>
            </p:cNvSpPr>
            <p:nvPr/>
          </p:nvSpPr>
          <p:spPr bwMode="auto">
            <a:xfrm flipV="1">
              <a:off x="3606" y="2387"/>
              <a:ext cx="0" cy="6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032"/>
            <p:cNvSpPr>
              <a:spLocks noChangeShapeType="1"/>
            </p:cNvSpPr>
            <p:nvPr/>
          </p:nvSpPr>
          <p:spPr bwMode="auto">
            <a:xfrm flipV="1">
              <a:off x="3973" y="2374"/>
              <a:ext cx="0" cy="6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033"/>
            <p:cNvSpPr>
              <a:spLocks noChangeShapeType="1"/>
            </p:cNvSpPr>
            <p:nvPr/>
          </p:nvSpPr>
          <p:spPr bwMode="auto">
            <a:xfrm flipV="1">
              <a:off x="4406" y="2387"/>
              <a:ext cx="0" cy="6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Text Box 1034"/>
            <p:cNvSpPr txBox="1">
              <a:spLocks noChangeArrowheads="1"/>
            </p:cNvSpPr>
            <p:nvPr/>
          </p:nvSpPr>
          <p:spPr bwMode="auto">
            <a:xfrm>
              <a:off x="3980" y="2708"/>
              <a:ext cx="39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a:ea typeface="ＭＳ Ｐゴシック" charset="0"/>
                  <a:cs typeface="ＭＳ Ｐゴシック" charset="0"/>
                </a:rPr>
                <a:t>P</a:t>
              </a:r>
              <a:r>
                <a:rPr lang="en-US" sz="1800">
                  <a:ea typeface="ＭＳ Ｐゴシック" charset="0"/>
                  <a:cs typeface="ＭＳ Ｐゴシック" charset="0"/>
                </a:rPr>
                <a:t>0</a:t>
              </a:r>
            </a:p>
          </p:txBody>
        </p:sp>
      </p:grpSp>
      <p:sp>
        <p:nvSpPr>
          <p:cNvPr id="13" name="Rectangle 4"/>
          <p:cNvSpPr txBox="1">
            <a:spLocks noChangeArrowheads="1"/>
          </p:cNvSpPr>
          <p:nvPr/>
        </p:nvSpPr>
        <p:spPr bwMode="auto">
          <a:xfrm>
            <a:off x="50791" y="2548484"/>
            <a:ext cx="5283214"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cs typeface="+mn-cs"/>
              </a:defRPr>
            </a:lvl2pPr>
            <a:lvl3pPr marL="1143000" indent="-228600" algn="l" rtl="0" fontAlgn="base">
              <a:spcBef>
                <a:spcPct val="20000"/>
              </a:spcBef>
              <a:spcAft>
                <a:spcPct val="0"/>
              </a:spcAft>
              <a:buChar char="•"/>
              <a:defRPr sz="20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endParaRPr lang="en-US" sz="1400" dirty="0" smtClean="0"/>
          </a:p>
          <a:p>
            <a:pPr marL="0" indent="0">
              <a:buNone/>
            </a:pPr>
            <a:r>
              <a:rPr lang="en-US" sz="3000" dirty="0" smtClean="0"/>
              <a:t>A) 0</a:t>
            </a:r>
          </a:p>
          <a:p>
            <a:pPr marL="0" indent="0">
              <a:buNone/>
            </a:pPr>
            <a:r>
              <a:rPr lang="en-US" sz="3000" dirty="0" smtClean="0"/>
              <a:t>B) Non-zero Constant</a:t>
            </a:r>
          </a:p>
          <a:p>
            <a:pPr marL="0" indent="0">
              <a:buNone/>
            </a:pPr>
            <a:r>
              <a:rPr lang="en-US" sz="3000" dirty="0" smtClean="0"/>
              <a:t>C) Depends on r, but not </a:t>
            </a:r>
            <a:r>
              <a:rPr lang="en-US" sz="3200" dirty="0" smtClean="0">
                <a:sym typeface="Symbol" charset="0"/>
              </a:rPr>
              <a:t></a:t>
            </a:r>
          </a:p>
          <a:p>
            <a:pPr marL="0" indent="0">
              <a:buNone/>
            </a:pPr>
            <a:r>
              <a:rPr lang="en-US" sz="3200" dirty="0" smtClean="0">
                <a:sym typeface="Symbol" charset="0"/>
              </a:rPr>
              <a:t>D) Depends on , but not r</a:t>
            </a:r>
          </a:p>
          <a:p>
            <a:pPr marL="0" indent="0">
              <a:buNone/>
            </a:pPr>
            <a:r>
              <a:rPr lang="en-US" sz="3200" dirty="0" smtClean="0">
                <a:sym typeface="Symbol" charset="0"/>
              </a:rPr>
              <a:t>E) ?</a:t>
            </a:r>
            <a:endParaRPr lang="en-US" sz="3000" dirty="0"/>
          </a:p>
        </p:txBody>
      </p:sp>
    </p:spTree>
    <p:extLst>
      <p:ext uri="{BB962C8B-B14F-4D97-AF65-F5344CB8AC3E}">
        <p14:creationId xmlns:p14="http://schemas.microsoft.com/office/powerpoint/2010/main" val="1809481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a:xfrm>
            <a:off x="685800" y="609600"/>
            <a:ext cx="2297113" cy="1298575"/>
          </a:xfrm>
        </p:spPr>
        <p:txBody>
          <a:bodyPr/>
          <a:lstStyle/>
          <a:p>
            <a:r>
              <a:rPr lang="en-US">
                <a:latin typeface="Arial" charset="0"/>
                <a:ea typeface="ヒラギノ角ゴ Pro W3" charset="0"/>
                <a:cs typeface="ヒラギノ角ゴ Pro W3" charset="0"/>
              </a:rPr>
              <a:t>Class Activities:  </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Polarization (2)</a:t>
            </a:r>
          </a:p>
        </p:txBody>
      </p:sp>
      <p:graphicFrame>
        <p:nvGraphicFramePr>
          <p:cNvPr id="31746" name="Object 2"/>
          <p:cNvGraphicFramePr>
            <a:graphicFrameLocks noChangeAspect="1"/>
          </p:cNvGraphicFramePr>
          <p:nvPr/>
        </p:nvGraphicFramePr>
        <p:xfrm>
          <a:off x="3478213" y="266700"/>
          <a:ext cx="5487987" cy="5673725"/>
        </p:xfrm>
        <a:graphic>
          <a:graphicData uri="http://schemas.openxmlformats.org/presentationml/2006/ole">
            <mc:AlternateContent xmlns:mc="http://schemas.openxmlformats.org/markup-compatibility/2006">
              <mc:Choice xmlns:v="urn:schemas-microsoft-com:vml" Requires="v">
                <p:oleObj spid="_x0000_s393220" name="Document" r:id="rId4" imgW="5486400" imgH="5672328" progId="Word.Document.8">
                  <p:embed/>
                </p:oleObj>
              </mc:Choice>
              <mc:Fallback>
                <p:oleObj name="Document" r:id="rId4" imgW="5486400" imgH="567232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8213" y="266700"/>
                        <a:ext cx="5487987" cy="567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682210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p:txBody>
          <a:bodyPr/>
          <a:lstStyle/>
          <a:p>
            <a:r>
              <a:rPr lang="en-US">
                <a:latin typeface="Arial" charset="0"/>
                <a:ea typeface="ヒラギノ角ゴ Pro W3" charset="0"/>
                <a:cs typeface="ヒラギノ角ゴ Pro W3" charset="0"/>
              </a:rPr>
              <a:t>FORCE AND ENERGY</a:t>
            </a:r>
          </a:p>
        </p:txBody>
      </p:sp>
    </p:spTree>
    <p:extLst>
      <p:ext uri="{BB962C8B-B14F-4D97-AF65-F5344CB8AC3E}">
        <p14:creationId xmlns:p14="http://schemas.microsoft.com/office/powerpoint/2010/main" val="2140007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idx="4294967295"/>
          </p:nvPr>
        </p:nvSpPr>
        <p:spPr>
          <a:xfrm>
            <a:off x="904875" y="609600"/>
            <a:ext cx="7772400" cy="1143000"/>
          </a:xfrm>
        </p:spPr>
        <p:txBody>
          <a:bodyPr/>
          <a:lstStyle/>
          <a:p>
            <a:pPr algn="l" eaLnBrk="1" hangingPunct="1"/>
            <a:r>
              <a:rPr lang="en-US" sz="3200">
                <a:latin typeface="Arial" charset="0"/>
                <a:ea typeface="ヒラギノ角ゴ Pro W3" charset="0"/>
                <a:cs typeface="ヒラギノ角ゴ Pro W3" charset="0"/>
              </a:rPr>
              <a:t>We argued that C goes UP by a factor of </a:t>
            </a:r>
            <a:r>
              <a:rPr lang="en-US" sz="3200">
                <a:latin typeface="Symbol" charset="0"/>
                <a:ea typeface="ヒラギノ角ゴ Pro W3" charset="0"/>
                <a:cs typeface="ヒラギノ角ゴ Pro W3" charset="0"/>
                <a:sym typeface="Symbol" charset="0"/>
              </a:rPr>
              <a:t></a:t>
            </a:r>
            <a:r>
              <a:rPr lang="en-US" sz="3200" baseline="-25000">
                <a:latin typeface="Arial" charset="0"/>
                <a:ea typeface="ヒラギノ角ゴ Pro W3" charset="0"/>
                <a:cs typeface="ヒラギノ角ゴ Pro W3" charset="0"/>
              </a:rPr>
              <a:t>r</a:t>
            </a:r>
            <a:r>
              <a:rPr lang="en-US" sz="3200">
                <a:latin typeface="Arial" charset="0"/>
                <a:ea typeface="ヒラギノ角ゴ Pro W3" charset="0"/>
                <a:cs typeface="ヒラギノ角ゴ Pro W3" charset="0"/>
              </a:rPr>
              <a:t> if you fill a capacitor with dielectric. </a:t>
            </a:r>
            <a:r>
              <a:rPr lang="en-US" sz="3200">
                <a:solidFill>
                  <a:schemeClr val="accent2"/>
                </a:solidFill>
                <a:latin typeface="Arial" charset="0"/>
                <a:ea typeface="ヒラギノ角ゴ Pro W3" charset="0"/>
                <a:cs typeface="ヒラギノ角ゴ Pro W3" charset="0"/>
              </a:rPr>
              <a:t>What happens to the stored energy of a capacitor if it</a:t>
            </a:r>
            <a:r>
              <a:rPr lang="ja-JP" altLang="en-US" sz="3200">
                <a:solidFill>
                  <a:schemeClr val="accent2"/>
                </a:solidFill>
                <a:latin typeface="Arial" charset="0"/>
                <a:ea typeface="ヒラギノ角ゴ Pro W3" charset="0"/>
                <a:cs typeface="ヒラギノ角ゴ Pro W3" charset="0"/>
              </a:rPr>
              <a:t>’</a:t>
            </a:r>
            <a:r>
              <a:rPr lang="en-US" altLang="ja-JP" sz="3200">
                <a:solidFill>
                  <a:schemeClr val="accent2"/>
                </a:solidFill>
                <a:latin typeface="Arial" charset="0"/>
                <a:ea typeface="ヒラギノ角ゴ Pro W3" charset="0"/>
                <a:cs typeface="ヒラギノ角ゴ Pro W3" charset="0"/>
              </a:rPr>
              <a:t>s filled with a dielectric?</a:t>
            </a:r>
            <a:endParaRPr lang="en-US">
              <a:latin typeface="Arial" charset="0"/>
              <a:ea typeface="ヒラギノ角ゴ Pro W3" charset="0"/>
              <a:cs typeface="ヒラギノ角ゴ Pro W3" charset="0"/>
            </a:endParaRPr>
          </a:p>
        </p:txBody>
      </p:sp>
      <p:sp>
        <p:nvSpPr>
          <p:cNvPr id="130050" name="Rectangle 4"/>
          <p:cNvSpPr>
            <a:spLocks noGrp="1" noChangeArrowheads="1"/>
          </p:cNvSpPr>
          <p:nvPr>
            <p:ph type="body" sz="half" idx="4294967295"/>
          </p:nvPr>
        </p:nvSpPr>
        <p:spPr>
          <a:xfrm>
            <a:off x="474663" y="2297113"/>
            <a:ext cx="7772400" cy="4267200"/>
          </a:xfrm>
        </p:spPr>
        <p:txBody>
          <a:bodyPr/>
          <a:lstStyle/>
          <a:p>
            <a:pPr eaLnBrk="1" hangingPunct="1">
              <a:buFontTx/>
              <a:buAutoNum type="alphaUcParenR"/>
            </a:pPr>
            <a:r>
              <a:rPr lang="en-US" sz="3200">
                <a:latin typeface="Arial" charset="0"/>
                <a:ea typeface="ヒラギノ角ゴ Pro W3" charset="0"/>
                <a:cs typeface="ヒラギノ角ゴ Pro W3" charset="0"/>
              </a:rPr>
              <a:t> It goes up</a:t>
            </a:r>
          </a:p>
          <a:p>
            <a:pPr eaLnBrk="1" hangingPunct="1">
              <a:buFontTx/>
              <a:buAutoNum type="alphaUcParenR"/>
            </a:pPr>
            <a:r>
              <a:rPr lang="en-US" sz="3200">
                <a:latin typeface="Arial" charset="0"/>
                <a:ea typeface="ヒラギノ角ゴ Pro W3" charset="0"/>
                <a:cs typeface="ヒラギノ角ゴ Pro W3" charset="0"/>
              </a:rPr>
              <a:t> It goes down</a:t>
            </a:r>
          </a:p>
          <a:p>
            <a:pPr eaLnBrk="1" hangingPunct="1">
              <a:buFontTx/>
              <a:buAutoNum type="alphaUcParenR"/>
            </a:pPr>
            <a:r>
              <a:rPr lang="en-US" sz="3200">
                <a:latin typeface="Arial" charset="0"/>
                <a:ea typeface="ヒラギノ角ゴ Pro W3" charset="0"/>
                <a:cs typeface="ヒラギノ角ゴ Pro W3" charset="0"/>
              </a:rPr>
              <a:t> It is unchanged</a:t>
            </a:r>
          </a:p>
          <a:p>
            <a:pPr eaLnBrk="1" hangingPunct="1">
              <a:buFontTx/>
              <a:buAutoNum type="alphaUcParenR"/>
            </a:pPr>
            <a:r>
              <a:rPr lang="en-US" sz="3200">
                <a:latin typeface="Arial" charset="0"/>
                <a:ea typeface="ヒラギノ角ゴ Pro W3" charset="0"/>
                <a:cs typeface="ヒラギノ角ゴ Pro W3" charset="0"/>
              </a:rPr>
              <a:t>The answer depends on what else is </a:t>
            </a:r>
            <a:r>
              <a:rPr lang="ja-JP" altLang="en-US" sz="3200">
                <a:latin typeface="Arial" charset="0"/>
                <a:ea typeface="ヒラギノ角ゴ Pro W3" charset="0"/>
                <a:cs typeface="ヒラギノ角ゴ Pro W3" charset="0"/>
              </a:rPr>
              <a:t>“</a:t>
            </a:r>
            <a:r>
              <a:rPr lang="en-US" altLang="ja-JP" sz="3200">
                <a:latin typeface="Arial" charset="0"/>
                <a:ea typeface="ヒラギノ角ゴ Pro W3" charset="0"/>
                <a:cs typeface="ヒラギノ角ゴ Pro W3" charset="0"/>
              </a:rPr>
              <a:t>held fixed</a:t>
            </a:r>
            <a:r>
              <a:rPr lang="ja-JP" altLang="en-US" sz="3200">
                <a:latin typeface="Arial" charset="0"/>
                <a:ea typeface="ヒラギノ角ゴ Pro W3" charset="0"/>
                <a:cs typeface="ヒラギノ角ゴ Pro W3" charset="0"/>
              </a:rPr>
              <a:t>”</a:t>
            </a:r>
            <a:r>
              <a:rPr lang="en-US" altLang="ja-JP" sz="3200">
                <a:latin typeface="Arial" charset="0"/>
                <a:ea typeface="ヒラギノ角ゴ Pro W3" charset="0"/>
                <a:cs typeface="ヒラギノ角ゴ Pro W3" charset="0"/>
              </a:rPr>
              <a:t> (V? Q?)</a:t>
            </a:r>
            <a:r>
              <a:rPr lang="en-US" altLang="ja-JP" sz="1800">
                <a:latin typeface="Arial" charset="0"/>
                <a:ea typeface="ヒラギノ角ゴ Pro W3" charset="0"/>
                <a:cs typeface="ヒラギノ角ゴ Pro W3" charset="0"/>
              </a:rPr>
              <a:t> </a:t>
            </a:r>
            <a:endParaRPr lang="en-US" sz="1800">
              <a:latin typeface="Arial" charset="0"/>
              <a:ea typeface="ヒラギノ角ゴ Pro W3" charset="0"/>
              <a:cs typeface="ヒラギノ角ゴ Pro W3" charset="0"/>
            </a:endParaRPr>
          </a:p>
        </p:txBody>
      </p:sp>
      <p:sp>
        <p:nvSpPr>
          <p:cNvPr id="130051" name="Text Box 4"/>
          <p:cNvSpPr txBox="1">
            <a:spLocks noChangeArrowheads="1"/>
          </p:cNvSpPr>
          <p:nvPr/>
        </p:nvSpPr>
        <p:spPr bwMode="auto">
          <a:xfrm>
            <a:off x="123825" y="82550"/>
            <a:ext cx="71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r>
              <a:rPr lang="en-US" sz="2000">
                <a:ea typeface="ＭＳ Ｐゴシック" charset="0"/>
                <a:cs typeface="ＭＳ Ｐゴシック" charset="0"/>
              </a:rPr>
              <a:t>4.11</a:t>
            </a:r>
            <a:endParaRPr lang="en-US" sz="1800">
              <a:ea typeface="ＭＳ Ｐゴシック" charset="0"/>
              <a:cs typeface="ＭＳ Ｐゴシック" charset="0"/>
            </a:endParaRPr>
          </a:p>
        </p:txBody>
      </p:sp>
      <p:sp>
        <p:nvSpPr>
          <p:cNvPr id="130052" name="Rectangle 5"/>
          <p:cNvSpPr>
            <a:spLocks noChangeArrowheads="1"/>
          </p:cNvSpPr>
          <p:nvPr/>
        </p:nvSpPr>
        <p:spPr bwMode="auto">
          <a:xfrm>
            <a:off x="9177338" y="5019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endParaRPr lang="en-US" sz="1800">
              <a:ea typeface="ＭＳ Ｐゴシック" charset="0"/>
              <a:cs typeface="ＭＳ Ｐゴシック" charset="0"/>
            </a:endParaRPr>
          </a:p>
        </p:txBody>
      </p:sp>
    </p:spTree>
    <p:extLst>
      <p:ext uri="{BB962C8B-B14F-4D97-AF65-F5344CB8AC3E}">
        <p14:creationId xmlns:p14="http://schemas.microsoft.com/office/powerpoint/2010/main" val="22491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idx="4294967295"/>
          </p:nvPr>
        </p:nvSpPr>
        <p:spPr/>
        <p:txBody>
          <a:bodyPr/>
          <a:lstStyle/>
          <a:p>
            <a:pPr algn="l"/>
            <a:r>
              <a:rPr lang="en-US" sz="3600">
                <a:latin typeface="Arial" charset="0"/>
                <a:ea typeface="ヒラギノ角ゴ Pro W3" charset="0"/>
                <a:cs typeface="ヒラギノ角ゴ Pro W3" charset="0"/>
              </a:rPr>
              <a:t>If we push this conductor inside the </a:t>
            </a:r>
            <a:r>
              <a:rPr lang="en-US" sz="3600" i="1">
                <a:latin typeface="Arial" charset="0"/>
                <a:ea typeface="ヒラギノ角ゴ Pro W3" charset="0"/>
                <a:cs typeface="ヒラギノ角ゴ Pro W3" charset="0"/>
              </a:rPr>
              <a:t>isolated </a:t>
            </a:r>
            <a:r>
              <a:rPr lang="en-US" sz="3600">
                <a:latin typeface="Arial" charset="0"/>
                <a:ea typeface="ヒラギノ角ゴ Pro W3" charset="0"/>
                <a:cs typeface="ヒラギノ角ゴ Pro W3" charset="0"/>
              </a:rPr>
              <a:t>capacitor, will it be drawn into the capacitor or repelled?</a:t>
            </a:r>
            <a:endParaRPr lang="en-US">
              <a:latin typeface="Arial" charset="0"/>
              <a:ea typeface="ヒラギノ角ゴ Pro W3" charset="0"/>
              <a:cs typeface="ヒラギノ角ゴ Pro W3" charset="0"/>
            </a:endParaRPr>
          </a:p>
        </p:txBody>
      </p:sp>
      <p:sp>
        <p:nvSpPr>
          <p:cNvPr id="82947" name="Rectangle 1027"/>
          <p:cNvSpPr>
            <a:spLocks noGrp="1" noChangeArrowheads="1"/>
          </p:cNvSpPr>
          <p:nvPr>
            <p:ph type="body" idx="4294967295"/>
          </p:nvPr>
        </p:nvSpPr>
        <p:spPr>
          <a:xfrm>
            <a:off x="685800" y="4572000"/>
            <a:ext cx="7772400" cy="1905000"/>
          </a:xfrm>
        </p:spPr>
        <p:txBody>
          <a:bodyPr/>
          <a:lstStyle/>
          <a:p>
            <a:pPr marL="381000" indent="-381000">
              <a:buFontTx/>
              <a:buAutoNum type="alphaUcPeriod"/>
            </a:pPr>
            <a:r>
              <a:rPr lang="en-US" sz="2800">
                <a:latin typeface="Arial" charset="0"/>
                <a:ea typeface="ヒラギノ角ゴ Pro W3" charset="0"/>
                <a:cs typeface="ヒラギノ角ゴ Pro W3" charset="0"/>
              </a:rPr>
              <a:t>It gets sucked into the capacitor</a:t>
            </a:r>
          </a:p>
          <a:p>
            <a:pPr marL="381000" indent="-381000">
              <a:buFontTx/>
              <a:buAutoNum type="alphaUcPeriod"/>
            </a:pPr>
            <a:r>
              <a:rPr lang="en-US" sz="2800">
                <a:latin typeface="Arial" charset="0"/>
                <a:ea typeface="ヒラギノ角ゴ Pro W3" charset="0"/>
                <a:cs typeface="ヒラギノ角ゴ Pro W3" charset="0"/>
              </a:rPr>
              <a:t>It gets pushed out from the capacitor</a:t>
            </a:r>
          </a:p>
          <a:p>
            <a:pPr marL="381000" indent="-381000">
              <a:buFontTx/>
              <a:buAutoNum type="alphaUcPeriod"/>
            </a:pPr>
            <a:r>
              <a:rPr lang="en-US" sz="2800">
                <a:latin typeface="Arial" charset="0"/>
                <a:ea typeface="ヒラギノ角ゴ Pro W3" charset="0"/>
                <a:cs typeface="ヒラギノ角ゴ Pro W3" charset="0"/>
              </a:rPr>
              <a:t>I just don</a:t>
            </a:r>
            <a:r>
              <a:rPr lang="ja-JP" altLang="en-US" sz="2800">
                <a:latin typeface="Arial" charset="0"/>
                <a:ea typeface="ヒラギノ角ゴ Pro W3" charset="0"/>
                <a:cs typeface="ヒラギノ角ゴ Pro W3" charset="0"/>
              </a:rPr>
              <a:t>’</a:t>
            </a:r>
            <a:r>
              <a:rPr lang="en-US" sz="2800">
                <a:latin typeface="Arial" charset="0"/>
                <a:ea typeface="ヒラギノ角ゴ Pro W3" charset="0"/>
                <a:cs typeface="ヒラギノ角ゴ Pro W3" charset="0"/>
              </a:rPr>
              <a:t>t know.</a:t>
            </a:r>
            <a:endParaRPr lang="en-US" sz="1600">
              <a:latin typeface="Arial" charset="0"/>
              <a:ea typeface="ヒラギノ角ゴ Pro W3" charset="0"/>
              <a:cs typeface="ヒラギノ角ゴ Pro W3" charset="0"/>
            </a:endParaRPr>
          </a:p>
        </p:txBody>
      </p:sp>
      <p:pic>
        <p:nvPicPr>
          <p:cNvPr id="82948" name="Picture 4" descr="capacitor-metal 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87575"/>
            <a:ext cx="63182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 Box 5"/>
          <p:cNvSpPr txBox="1">
            <a:spLocks noChangeArrowheads="1"/>
          </p:cNvSpPr>
          <p:nvPr/>
        </p:nvSpPr>
        <p:spPr bwMode="auto">
          <a:xfrm>
            <a:off x="123825" y="82550"/>
            <a:ext cx="71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pPr>
            <a:r>
              <a:rPr lang="en-US" sz="2000"/>
              <a:t>4.12</a:t>
            </a:r>
            <a:endParaRPr lang="en-US"/>
          </a:p>
        </p:txBody>
      </p:sp>
    </p:spTree>
    <p:extLst>
      <p:ext uri="{BB962C8B-B14F-4D97-AF65-F5344CB8AC3E}">
        <p14:creationId xmlns:p14="http://schemas.microsoft.com/office/powerpoint/2010/main" val="4063906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026"/>
          <p:cNvSpPr>
            <a:spLocks noGrp="1" noChangeArrowheads="1"/>
          </p:cNvSpPr>
          <p:nvPr>
            <p:ph type="title" idx="4294967295"/>
          </p:nvPr>
        </p:nvSpPr>
        <p:spPr/>
        <p:txBody>
          <a:bodyPr/>
          <a:lstStyle/>
          <a:p>
            <a:pPr algn="l" eaLnBrk="1" hangingPunct="1"/>
            <a:r>
              <a:rPr lang="en-US" sz="3600">
                <a:latin typeface="Arial" charset="0"/>
                <a:ea typeface="ヒラギノ角ゴ Pro W3" charset="0"/>
                <a:cs typeface="ヒラギノ角ゴ Pro W3" charset="0"/>
              </a:rPr>
              <a:t>If we push this dielectric inside the </a:t>
            </a:r>
            <a:r>
              <a:rPr lang="en-US" sz="3600" i="1">
                <a:latin typeface="Arial" charset="0"/>
                <a:ea typeface="ヒラギノ角ゴ Pro W3" charset="0"/>
                <a:cs typeface="ヒラギノ角ゴ Pro W3" charset="0"/>
              </a:rPr>
              <a:t>isolated </a:t>
            </a:r>
            <a:r>
              <a:rPr lang="en-US" sz="3600">
                <a:latin typeface="Arial" charset="0"/>
                <a:ea typeface="ヒラギノ角ゴ Pro W3" charset="0"/>
                <a:cs typeface="ヒラギノ角ゴ Pro W3" charset="0"/>
              </a:rPr>
              <a:t>capacitor, will it be drawn into the capacitor or repelled?</a:t>
            </a:r>
            <a:endParaRPr lang="en-US">
              <a:latin typeface="Arial" charset="0"/>
              <a:ea typeface="ヒラギノ角ゴ Pro W3" charset="0"/>
              <a:cs typeface="ヒラギノ角ゴ Pro W3" charset="0"/>
            </a:endParaRPr>
          </a:p>
        </p:txBody>
      </p:sp>
      <p:sp>
        <p:nvSpPr>
          <p:cNvPr id="132098" name="Rectangle 1027"/>
          <p:cNvSpPr>
            <a:spLocks noGrp="1" noChangeArrowheads="1"/>
          </p:cNvSpPr>
          <p:nvPr>
            <p:ph type="body" idx="4294967295"/>
          </p:nvPr>
        </p:nvSpPr>
        <p:spPr>
          <a:xfrm>
            <a:off x="685800" y="4572000"/>
            <a:ext cx="7772400" cy="1905000"/>
          </a:xfrm>
        </p:spPr>
        <p:txBody>
          <a:bodyPr/>
          <a:lstStyle/>
          <a:p>
            <a:pPr marL="381000" indent="-381000" eaLnBrk="1" hangingPunct="1">
              <a:buFontTx/>
              <a:buAutoNum type="alphaUcPeriod"/>
            </a:pPr>
            <a:r>
              <a:rPr lang="en-US" sz="2800">
                <a:latin typeface="Arial" charset="0"/>
                <a:ea typeface="ヒラギノ角ゴ Pro W3" charset="0"/>
                <a:cs typeface="ヒラギノ角ゴ Pro W3" charset="0"/>
              </a:rPr>
              <a:t>It gets sucked into the capacitor</a:t>
            </a:r>
          </a:p>
          <a:p>
            <a:pPr marL="381000" indent="-381000" eaLnBrk="1" hangingPunct="1">
              <a:buFontTx/>
              <a:buAutoNum type="alphaUcPeriod"/>
            </a:pPr>
            <a:r>
              <a:rPr lang="en-US" sz="2800">
                <a:latin typeface="Arial" charset="0"/>
                <a:ea typeface="ヒラギノ角ゴ Pro W3" charset="0"/>
                <a:cs typeface="ヒラギノ角ゴ Pro W3" charset="0"/>
              </a:rPr>
              <a:t>It gets pushed out from the capacitor</a:t>
            </a:r>
          </a:p>
          <a:p>
            <a:pPr marL="381000" indent="-381000" eaLnBrk="1" hangingPunct="1">
              <a:buFontTx/>
              <a:buAutoNum type="alphaUcPeriod"/>
            </a:pPr>
            <a:r>
              <a:rPr lang="en-US" sz="2800">
                <a:latin typeface="Arial" charset="0"/>
                <a:ea typeface="ヒラギノ角ゴ Pro W3" charset="0"/>
                <a:cs typeface="ヒラギノ角ゴ Pro W3" charset="0"/>
              </a:rPr>
              <a:t>I just don</a:t>
            </a:r>
            <a:r>
              <a:rPr lang="ja-JP" altLang="en-US" sz="2800">
                <a:latin typeface="Arial" charset="0"/>
                <a:ea typeface="ヒラギノ角ゴ Pro W3" charset="0"/>
                <a:cs typeface="ヒラギノ角ゴ Pro W3" charset="0"/>
              </a:rPr>
              <a:t>’</a:t>
            </a:r>
            <a:r>
              <a:rPr lang="en-US" altLang="ja-JP" sz="2800">
                <a:latin typeface="Arial" charset="0"/>
                <a:ea typeface="ヒラギノ角ゴ Pro W3" charset="0"/>
                <a:cs typeface="ヒラギノ角ゴ Pro W3" charset="0"/>
              </a:rPr>
              <a:t>t know.</a:t>
            </a:r>
            <a:endParaRPr lang="en-US" sz="1600">
              <a:latin typeface="Arial" charset="0"/>
              <a:ea typeface="ヒラギノ角ゴ Pro W3" charset="0"/>
              <a:cs typeface="ヒラギノ角ゴ Pro W3" charset="0"/>
            </a:endParaRPr>
          </a:p>
        </p:txBody>
      </p:sp>
      <p:pic>
        <p:nvPicPr>
          <p:cNvPr id="132099" name="Picture 4" descr="capacitor-metal 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87575"/>
            <a:ext cx="63182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Text Box 5"/>
          <p:cNvSpPr txBox="1">
            <a:spLocks noChangeArrowheads="1"/>
          </p:cNvSpPr>
          <p:nvPr/>
        </p:nvSpPr>
        <p:spPr bwMode="auto">
          <a:xfrm>
            <a:off x="123825" y="82550"/>
            <a:ext cx="71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r>
              <a:rPr lang="en-US" sz="2000">
                <a:ea typeface="ＭＳ Ｐゴシック" charset="0"/>
                <a:cs typeface="ＭＳ Ｐゴシック" charset="0"/>
              </a:rPr>
              <a:t>4.12b</a:t>
            </a:r>
            <a:endParaRPr lang="en-US" sz="1800">
              <a:ea typeface="ＭＳ Ｐゴシック" charset="0"/>
              <a:cs typeface="ＭＳ Ｐゴシック" charset="0"/>
            </a:endParaRPr>
          </a:p>
        </p:txBody>
      </p:sp>
      <p:sp>
        <p:nvSpPr>
          <p:cNvPr id="132101" name="Text Box 6"/>
          <p:cNvSpPr txBox="1">
            <a:spLocks noChangeArrowheads="1"/>
          </p:cNvSpPr>
          <p:nvPr/>
        </p:nvSpPr>
        <p:spPr bwMode="auto">
          <a:xfrm>
            <a:off x="1573213" y="2965450"/>
            <a:ext cx="1543050" cy="36671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DIELECTRIC</a:t>
            </a:r>
          </a:p>
        </p:txBody>
      </p:sp>
    </p:spTree>
    <p:extLst>
      <p:ext uri="{BB962C8B-B14F-4D97-AF65-F5344CB8AC3E}">
        <p14:creationId xmlns:p14="http://schemas.microsoft.com/office/powerpoint/2010/main" val="421972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4294967295"/>
          </p:nvPr>
        </p:nvSpPr>
        <p:spPr>
          <a:xfrm>
            <a:off x="436563" y="654050"/>
            <a:ext cx="8001000" cy="1981200"/>
          </a:xfrm>
        </p:spPr>
        <p:txBody>
          <a:bodyPr/>
          <a:lstStyle/>
          <a:p>
            <a:pPr marL="0" indent="0" eaLnBrk="1" hangingPunct="1">
              <a:buFontTx/>
              <a:buNone/>
            </a:pPr>
            <a:r>
              <a:rPr lang="en-US" sz="2800">
                <a:latin typeface="Arial" charset="0"/>
                <a:ea typeface="ヒラギノ角ゴ Pro W3" charset="0"/>
                <a:cs typeface="ヒラギノ角ゴ Pro W3" charset="0"/>
              </a:rPr>
              <a:t>A stationary point charge +Q is near a block of polarization material (a linear dielectric).  The net electrostatic force on the block due to the point charge is </a:t>
            </a:r>
          </a:p>
        </p:txBody>
      </p:sp>
      <p:grpSp>
        <p:nvGrpSpPr>
          <p:cNvPr id="35843" name="Group 10"/>
          <p:cNvGrpSpPr>
            <a:grpSpLocks/>
          </p:cNvGrpSpPr>
          <p:nvPr/>
        </p:nvGrpSpPr>
        <p:grpSpPr bwMode="auto">
          <a:xfrm>
            <a:off x="5114925" y="4075113"/>
            <a:ext cx="2638425" cy="1295400"/>
            <a:chOff x="3512" y="2764"/>
            <a:chExt cx="1662" cy="816"/>
          </a:xfrm>
        </p:grpSpPr>
        <p:sp>
          <p:nvSpPr>
            <p:cNvPr id="35846" name="AutoShape 4"/>
            <p:cNvSpPr>
              <a:spLocks noChangeArrowheads="1"/>
            </p:cNvSpPr>
            <p:nvPr/>
          </p:nvSpPr>
          <p:spPr bwMode="auto">
            <a:xfrm>
              <a:off x="4262" y="2764"/>
              <a:ext cx="912" cy="816"/>
            </a:xfrm>
            <a:prstGeom prst="cube">
              <a:avLst>
                <a:gd name="adj" fmla="val 25000"/>
              </a:avLst>
            </a:prstGeom>
            <a:solidFill>
              <a:schemeClr val="accent1"/>
            </a:solidFill>
            <a:ln w="9525">
              <a:solidFill>
                <a:schemeClr val="tx1"/>
              </a:solidFill>
              <a:miter lim="800000"/>
              <a:headEnd/>
              <a:tailEnd/>
            </a:ln>
          </p:spPr>
          <p:txBody>
            <a:bodyPr wrap="none" anchor="ctr"/>
            <a:lstStyle/>
            <a:p>
              <a:pPr eaLnBrk="1" hangingPunct="1"/>
              <a:endParaRPr lang="en-US" sz="1800"/>
            </a:p>
          </p:txBody>
        </p:sp>
        <p:grpSp>
          <p:nvGrpSpPr>
            <p:cNvPr id="35847" name="Group 8"/>
            <p:cNvGrpSpPr>
              <a:grpSpLocks/>
            </p:cNvGrpSpPr>
            <p:nvPr/>
          </p:nvGrpSpPr>
          <p:grpSpPr bwMode="auto">
            <a:xfrm>
              <a:off x="3532" y="3101"/>
              <a:ext cx="228" cy="288"/>
              <a:chOff x="874" y="2764"/>
              <a:chExt cx="228" cy="288"/>
            </a:xfrm>
          </p:grpSpPr>
          <p:sp>
            <p:nvSpPr>
              <p:cNvPr id="35849" name="Oval 5"/>
              <p:cNvSpPr>
                <a:spLocks noChangeArrowheads="1"/>
              </p:cNvSpPr>
              <p:nvPr/>
            </p:nvSpPr>
            <p:spPr bwMode="auto">
              <a:xfrm>
                <a:off x="912" y="2832"/>
                <a:ext cx="144" cy="144"/>
              </a:xfrm>
              <a:prstGeom prst="ellipse">
                <a:avLst/>
              </a:prstGeom>
              <a:solidFill>
                <a:schemeClr val="bg1"/>
              </a:solidFill>
              <a:ln w="9525">
                <a:solidFill>
                  <a:schemeClr val="tx1"/>
                </a:solidFill>
                <a:round/>
                <a:headEnd/>
                <a:tailEnd/>
              </a:ln>
            </p:spPr>
            <p:txBody>
              <a:bodyPr wrap="none" anchor="ctr"/>
              <a:lstStyle/>
              <a:p>
                <a:pPr eaLnBrk="1" hangingPunct="1"/>
                <a:endParaRPr lang="en-US" sz="1800"/>
              </a:p>
            </p:txBody>
          </p:sp>
          <p:sp>
            <p:nvSpPr>
              <p:cNvPr id="35850" name="Text Box 6"/>
              <p:cNvSpPr txBox="1">
                <a:spLocks noChangeArrowheads="1"/>
              </p:cNvSpPr>
              <p:nvPr/>
            </p:nvSpPr>
            <p:spPr bwMode="auto">
              <a:xfrm>
                <a:off x="874" y="2764"/>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a:t>
                </a:r>
              </a:p>
            </p:txBody>
          </p:sp>
        </p:grpSp>
        <p:sp>
          <p:nvSpPr>
            <p:cNvPr id="35848" name="Text Box 7"/>
            <p:cNvSpPr txBox="1">
              <a:spLocks noChangeArrowheads="1"/>
            </p:cNvSpPr>
            <p:nvPr/>
          </p:nvSpPr>
          <p:spPr bwMode="auto">
            <a:xfrm>
              <a:off x="3512" y="2858"/>
              <a:ext cx="3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+Q</a:t>
              </a:r>
            </a:p>
          </p:txBody>
        </p:sp>
      </p:grpSp>
      <p:sp>
        <p:nvSpPr>
          <p:cNvPr id="35844" name="Text Box 9"/>
          <p:cNvSpPr txBox="1">
            <a:spLocks noChangeArrowheads="1"/>
          </p:cNvSpPr>
          <p:nvPr/>
        </p:nvSpPr>
        <p:spPr bwMode="auto">
          <a:xfrm>
            <a:off x="1036638" y="2339975"/>
            <a:ext cx="383857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lnSpc>
                <a:spcPct val="150000"/>
              </a:lnSpc>
              <a:buFontTx/>
              <a:buAutoNum type="alphaUcParenR"/>
            </a:pPr>
            <a:r>
              <a:rPr lang="en-US"/>
              <a:t>attractive (to the left)</a:t>
            </a:r>
          </a:p>
          <a:p>
            <a:pPr eaLnBrk="1" hangingPunct="1">
              <a:lnSpc>
                <a:spcPct val="150000"/>
              </a:lnSpc>
            </a:pPr>
            <a:r>
              <a:rPr lang="en-US"/>
              <a:t>B) repulsive (to the right)</a:t>
            </a:r>
          </a:p>
          <a:p>
            <a:pPr eaLnBrk="1" hangingPunct="1">
              <a:lnSpc>
                <a:spcPct val="150000"/>
              </a:lnSpc>
            </a:pPr>
            <a:r>
              <a:rPr lang="en-US"/>
              <a:t>C) zero</a:t>
            </a:r>
          </a:p>
        </p:txBody>
      </p:sp>
      <p:sp>
        <p:nvSpPr>
          <p:cNvPr id="35845" name="Text Box 11"/>
          <p:cNvSpPr txBox="1">
            <a:spLocks noChangeArrowheads="1"/>
          </p:cNvSpPr>
          <p:nvPr/>
        </p:nvSpPr>
        <p:spPr bwMode="auto">
          <a:xfrm>
            <a:off x="0" y="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MD8-1</a:t>
            </a:r>
          </a:p>
        </p:txBody>
      </p:sp>
    </p:spTree>
    <p:extLst>
      <p:ext uri="{BB962C8B-B14F-4D97-AF65-F5344CB8AC3E}">
        <p14:creationId xmlns:p14="http://schemas.microsoft.com/office/powerpoint/2010/main" val="419060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idx="4294967295"/>
          </p:nvPr>
        </p:nvSpPr>
        <p:spPr>
          <a:xfrm>
            <a:off x="1201738" y="733425"/>
            <a:ext cx="7766050" cy="1143000"/>
          </a:xfrm>
        </p:spPr>
        <p:txBody>
          <a:bodyPr/>
          <a:lstStyle/>
          <a:p>
            <a:pPr algn="l" eaLnBrk="1" hangingPunct="1"/>
            <a:r>
              <a:rPr lang="en-US" sz="3200">
                <a:latin typeface="Arial" charset="0"/>
                <a:ea typeface="ヒラギノ角ゴ Pro W3" charset="0"/>
                <a:cs typeface="ヒラギノ角ゴ Pro W3" charset="0"/>
              </a:rPr>
              <a:t>The sphere below (radius a) has uniform polarization </a:t>
            </a:r>
            <a:r>
              <a:rPr lang="en-US" sz="3200" b="1">
                <a:latin typeface="Arial" charset="0"/>
                <a:ea typeface="ヒラギノ角ゴ Pro W3" charset="0"/>
                <a:cs typeface="ヒラギノ角ゴ Pro W3" charset="0"/>
              </a:rPr>
              <a:t>P</a:t>
            </a:r>
            <a:r>
              <a:rPr lang="en-US" sz="3200" baseline="-25000">
                <a:latin typeface="Arial" charset="0"/>
                <a:ea typeface="ヒラギノ角ゴ Pro W3" charset="0"/>
                <a:cs typeface="ヒラギノ角ゴ Pro W3" charset="0"/>
              </a:rPr>
              <a:t>0</a:t>
            </a:r>
            <a:r>
              <a:rPr lang="en-US" sz="3200">
                <a:latin typeface="Arial" charset="0"/>
                <a:ea typeface="ヒラギノ角ゴ Pro W3" charset="0"/>
                <a:cs typeface="ヒラギノ角ゴ Pro W3" charset="0"/>
              </a:rPr>
              <a:t> (which points in the z direction.) </a:t>
            </a:r>
            <a:br>
              <a:rPr lang="en-US" sz="3200">
                <a:latin typeface="Arial" charset="0"/>
                <a:ea typeface="ヒラギノ角ゴ Pro W3" charset="0"/>
                <a:cs typeface="ヒラギノ角ゴ Pro W3" charset="0"/>
              </a:rPr>
            </a:br>
            <a:r>
              <a:rPr lang="en-US" sz="3200">
                <a:solidFill>
                  <a:schemeClr val="accent2"/>
                </a:solidFill>
                <a:latin typeface="Arial" charset="0"/>
                <a:ea typeface="ヒラギノ角ゴ Pro W3" charset="0"/>
                <a:cs typeface="ヒラギノ角ゴ Pro W3" charset="0"/>
              </a:rPr>
              <a:t>What is the total dipole moment of this sphere?</a:t>
            </a:r>
            <a:r>
              <a:rPr lang="en-US" sz="3200">
                <a:latin typeface="Arial" charset="0"/>
                <a:ea typeface="ヒラギノ角ゴ Pro W3" charset="0"/>
                <a:cs typeface="ヒラギノ角ゴ Pro W3" charset="0"/>
              </a:rPr>
              <a:t> </a:t>
            </a:r>
            <a:endParaRPr lang="en-US">
              <a:latin typeface="Arial" charset="0"/>
              <a:ea typeface="ヒラギノ角ゴ Pro W3" charset="0"/>
              <a:cs typeface="ヒラギノ角ゴ Pro W3" charset="0"/>
            </a:endParaRPr>
          </a:p>
        </p:txBody>
      </p:sp>
      <p:sp>
        <p:nvSpPr>
          <p:cNvPr id="50179" name="Text Box 1027"/>
          <p:cNvSpPr txBox="1">
            <a:spLocks noChangeArrowheads="1"/>
          </p:cNvSpPr>
          <p:nvPr/>
        </p:nvSpPr>
        <p:spPr bwMode="auto">
          <a:xfrm>
            <a:off x="700088" y="3052763"/>
            <a:ext cx="7231062"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 typeface="Arial" charset="0"/>
              <a:buAutoNum type="alphaUcParenR"/>
            </a:pPr>
            <a:r>
              <a:rPr lang="en-US" sz="3600">
                <a:ea typeface="ＭＳ Ｐゴシック" charset="0"/>
                <a:cs typeface="ＭＳ Ｐゴシック" charset="0"/>
              </a:rPr>
              <a:t> zero</a:t>
            </a:r>
          </a:p>
          <a:p>
            <a:pPr eaLnBrk="1" hangingPunct="1">
              <a:buFont typeface="Arial" charset="0"/>
              <a:buNone/>
            </a:pPr>
            <a:r>
              <a:rPr lang="en-US" sz="3600">
                <a:ea typeface="ＭＳ Ｐゴシック" charset="0"/>
                <a:cs typeface="ＭＳ Ｐゴシック" charset="0"/>
              </a:rPr>
              <a:t>B) </a:t>
            </a:r>
            <a:r>
              <a:rPr lang="en-US" sz="3600">
                <a:solidFill>
                  <a:schemeClr val="tx2"/>
                </a:solidFill>
                <a:ea typeface="ＭＳ Ｐゴシック" charset="0"/>
                <a:cs typeface="ＭＳ Ｐゴシック" charset="0"/>
              </a:rPr>
              <a:t>P</a:t>
            </a:r>
            <a:r>
              <a:rPr lang="en-US" sz="3600" baseline="-25000">
                <a:solidFill>
                  <a:schemeClr val="tx2"/>
                </a:solidFill>
                <a:ea typeface="ＭＳ Ｐゴシック" charset="0"/>
                <a:cs typeface="ＭＳ Ｐゴシック" charset="0"/>
              </a:rPr>
              <a:t>0 </a:t>
            </a:r>
            <a:r>
              <a:rPr lang="en-US" sz="3600">
                <a:ea typeface="ＭＳ Ｐゴシック" charset="0"/>
                <a:cs typeface="ＭＳ Ｐゴシック" charset="0"/>
              </a:rPr>
              <a:t>a</a:t>
            </a:r>
            <a:r>
              <a:rPr lang="en-US" sz="3600" baseline="30000">
                <a:ea typeface="ＭＳ Ｐゴシック" charset="0"/>
                <a:cs typeface="ＭＳ Ｐゴシック" charset="0"/>
              </a:rPr>
              <a:t>3</a:t>
            </a:r>
            <a:endParaRPr lang="en-US" sz="3600">
              <a:ea typeface="ＭＳ Ｐゴシック" charset="0"/>
              <a:cs typeface="ＭＳ Ｐゴシック" charset="0"/>
            </a:endParaRPr>
          </a:p>
          <a:p>
            <a:pPr eaLnBrk="1" hangingPunct="1">
              <a:buFont typeface="Arial" charset="0"/>
              <a:buNone/>
            </a:pPr>
            <a:r>
              <a:rPr lang="en-US" sz="3600">
                <a:ea typeface="ＭＳ Ｐゴシック" charset="0"/>
                <a:cs typeface="ＭＳ Ｐゴシック" charset="0"/>
              </a:rPr>
              <a:t>C) 4</a:t>
            </a:r>
            <a:r>
              <a:rPr lang="en-US" sz="3600">
                <a:latin typeface="Symbol" charset="0"/>
                <a:ea typeface="ＭＳ Ｐゴシック" charset="0"/>
                <a:cs typeface="ＭＳ Ｐゴシック" charset="0"/>
                <a:sym typeface="Symbol" charset="0"/>
              </a:rPr>
              <a:t></a:t>
            </a:r>
            <a:r>
              <a:rPr lang="en-US" sz="3600">
                <a:ea typeface="ＭＳ Ｐゴシック" charset="0"/>
                <a:cs typeface="ＭＳ Ｐゴシック" charset="0"/>
              </a:rPr>
              <a:t>a</a:t>
            </a:r>
            <a:r>
              <a:rPr lang="en-US" sz="3600" baseline="30000">
                <a:ea typeface="ＭＳ Ｐゴシック" charset="0"/>
                <a:cs typeface="ＭＳ Ｐゴシック" charset="0"/>
              </a:rPr>
              <a:t>3</a:t>
            </a:r>
            <a:r>
              <a:rPr lang="en-US" sz="3600">
                <a:ea typeface="ＭＳ Ｐゴシック" charset="0"/>
                <a:cs typeface="ＭＳ Ｐゴシック" charset="0"/>
              </a:rPr>
              <a:t> </a:t>
            </a:r>
            <a:r>
              <a:rPr lang="en-US" sz="3600">
                <a:solidFill>
                  <a:schemeClr val="tx2"/>
                </a:solidFill>
                <a:ea typeface="ＭＳ Ｐゴシック" charset="0"/>
                <a:cs typeface="ＭＳ Ｐゴシック" charset="0"/>
              </a:rPr>
              <a:t>P</a:t>
            </a:r>
            <a:r>
              <a:rPr lang="en-US" sz="3600" baseline="-25000">
                <a:solidFill>
                  <a:schemeClr val="tx2"/>
                </a:solidFill>
                <a:ea typeface="ＭＳ Ｐゴシック" charset="0"/>
                <a:cs typeface="ＭＳ Ｐゴシック" charset="0"/>
              </a:rPr>
              <a:t>0</a:t>
            </a:r>
            <a:r>
              <a:rPr lang="en-US" sz="3600">
                <a:solidFill>
                  <a:schemeClr val="tx2"/>
                </a:solidFill>
                <a:ea typeface="ＭＳ Ｐゴシック" charset="0"/>
                <a:cs typeface="ＭＳ Ｐゴシック" charset="0"/>
              </a:rPr>
              <a:t>/3</a:t>
            </a:r>
            <a:endParaRPr lang="en-US" sz="3600">
              <a:ea typeface="ＭＳ Ｐゴシック" charset="0"/>
              <a:cs typeface="ＭＳ Ｐゴシック" charset="0"/>
            </a:endParaRPr>
          </a:p>
          <a:p>
            <a:pPr eaLnBrk="1" hangingPunct="1">
              <a:buFont typeface="Arial" charset="0"/>
              <a:buNone/>
            </a:pPr>
            <a:r>
              <a:rPr lang="en-US" sz="3600">
                <a:ea typeface="ＭＳ Ｐゴシック" charset="0"/>
                <a:cs typeface="ＭＳ Ｐゴシック" charset="0"/>
              </a:rPr>
              <a:t>D) </a:t>
            </a:r>
            <a:r>
              <a:rPr lang="en-US" sz="3600">
                <a:solidFill>
                  <a:schemeClr val="tx2"/>
                </a:solidFill>
                <a:ea typeface="ＭＳ Ｐゴシック" charset="0"/>
                <a:cs typeface="ＭＳ Ｐゴシック" charset="0"/>
              </a:rPr>
              <a:t>P</a:t>
            </a:r>
            <a:r>
              <a:rPr lang="en-US" sz="3600" baseline="-25000">
                <a:solidFill>
                  <a:schemeClr val="tx2"/>
                </a:solidFill>
                <a:ea typeface="ＭＳ Ｐゴシック" charset="0"/>
                <a:cs typeface="ＭＳ Ｐゴシック" charset="0"/>
              </a:rPr>
              <a:t>0</a:t>
            </a:r>
            <a:r>
              <a:rPr lang="en-US" sz="3600">
                <a:solidFill>
                  <a:schemeClr val="tx2"/>
                </a:solidFill>
                <a:ea typeface="ＭＳ Ｐゴシック" charset="0"/>
                <a:cs typeface="ＭＳ Ｐゴシック" charset="0"/>
              </a:rPr>
              <a:t> </a:t>
            </a:r>
            <a:r>
              <a:rPr lang="en-US" sz="3600">
                <a:ea typeface="ＭＳ Ｐゴシック" charset="0"/>
                <a:cs typeface="ＭＳ Ｐゴシック" charset="0"/>
              </a:rPr>
              <a:t> </a:t>
            </a:r>
            <a:endParaRPr lang="en-US" sz="3600">
              <a:solidFill>
                <a:schemeClr val="tx2"/>
              </a:solidFill>
              <a:ea typeface="ＭＳ Ｐゴシック" charset="0"/>
              <a:cs typeface="ＭＳ Ｐゴシック" charset="0"/>
            </a:endParaRPr>
          </a:p>
          <a:p>
            <a:pPr eaLnBrk="1" hangingPunct="1">
              <a:buFont typeface="Arial" charset="0"/>
              <a:buNone/>
            </a:pPr>
            <a:r>
              <a:rPr lang="en-US" sz="3600">
                <a:solidFill>
                  <a:schemeClr val="tx2"/>
                </a:solidFill>
                <a:ea typeface="ＭＳ Ｐゴシック" charset="0"/>
                <a:cs typeface="ＭＳ Ｐゴシック" charset="0"/>
              </a:rPr>
              <a:t>E) None of these/must be more complicated</a:t>
            </a:r>
            <a:r>
              <a:rPr lang="en-US" sz="3600">
                <a:ea typeface="ＭＳ Ｐゴシック" charset="0"/>
                <a:cs typeface="ＭＳ Ｐゴシック" charset="0"/>
              </a:rPr>
              <a:t>  </a:t>
            </a:r>
          </a:p>
        </p:txBody>
      </p:sp>
      <p:sp>
        <p:nvSpPr>
          <p:cNvPr id="50180" name="Text Box 1028"/>
          <p:cNvSpPr txBox="1">
            <a:spLocks noChangeArrowheads="1"/>
          </p:cNvSpPr>
          <p:nvPr/>
        </p:nvSpPr>
        <p:spPr bwMode="auto">
          <a:xfrm>
            <a:off x="103188" y="61913"/>
            <a:ext cx="79851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r>
              <a:rPr lang="en-US" sz="1800">
                <a:ea typeface="ＭＳ Ｐゴシック" charset="0"/>
                <a:cs typeface="ＭＳ Ｐゴシック" charset="0"/>
              </a:rPr>
              <a:t>4.1</a:t>
            </a:r>
          </a:p>
          <a:p>
            <a:pPr eaLnBrk="1" hangingPunct="1">
              <a:spcBef>
                <a:spcPct val="50000"/>
              </a:spcBef>
            </a:pPr>
            <a:r>
              <a:rPr lang="en-US" sz="1800">
                <a:ea typeface="ＭＳ Ｐゴシック" charset="0"/>
                <a:cs typeface="ＭＳ Ｐゴシック" charset="0"/>
              </a:rPr>
              <a:t>alt</a:t>
            </a:r>
          </a:p>
        </p:txBody>
      </p:sp>
      <p:grpSp>
        <p:nvGrpSpPr>
          <p:cNvPr id="50181" name="Group 1029"/>
          <p:cNvGrpSpPr>
            <a:grpSpLocks/>
          </p:cNvGrpSpPr>
          <p:nvPr/>
        </p:nvGrpSpPr>
        <p:grpSpPr bwMode="auto">
          <a:xfrm>
            <a:off x="5583238" y="2070100"/>
            <a:ext cx="3371850" cy="3371850"/>
            <a:chOff x="2880" y="1811"/>
            <a:chExt cx="2124" cy="2124"/>
          </a:xfrm>
        </p:grpSpPr>
        <p:sp>
          <p:nvSpPr>
            <p:cNvPr id="129030" name="Oval 1030"/>
            <p:cNvSpPr>
              <a:spLocks noChangeArrowheads="1"/>
            </p:cNvSpPr>
            <p:nvPr/>
          </p:nvSpPr>
          <p:spPr bwMode="auto">
            <a:xfrm>
              <a:off x="2880" y="1811"/>
              <a:ext cx="2124" cy="2124"/>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p:spPr>
          <p:txBody>
            <a:bodyPr wrap="none" anchor="ctr"/>
            <a:lstStyle/>
            <a:p>
              <a:pPr defTabSz="457200" eaLnBrk="1" hangingPunct="1"/>
              <a:endParaRPr lang="en-US" sz="1800">
                <a:ea typeface="ＭＳ Ｐゴシック" charset="0"/>
                <a:cs typeface="ＭＳ Ｐゴシック" charset="0"/>
              </a:endParaRPr>
            </a:p>
          </p:txBody>
        </p:sp>
        <p:sp>
          <p:nvSpPr>
            <p:cNvPr id="50183" name="Line 1031"/>
            <p:cNvSpPr>
              <a:spLocks noChangeShapeType="1"/>
            </p:cNvSpPr>
            <p:nvPr/>
          </p:nvSpPr>
          <p:spPr bwMode="auto">
            <a:xfrm flipV="1">
              <a:off x="3606" y="2387"/>
              <a:ext cx="0" cy="6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84" name="Line 1032"/>
            <p:cNvSpPr>
              <a:spLocks noChangeShapeType="1"/>
            </p:cNvSpPr>
            <p:nvPr/>
          </p:nvSpPr>
          <p:spPr bwMode="auto">
            <a:xfrm flipV="1">
              <a:off x="3973" y="2374"/>
              <a:ext cx="0" cy="6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85" name="Line 1033"/>
            <p:cNvSpPr>
              <a:spLocks noChangeShapeType="1"/>
            </p:cNvSpPr>
            <p:nvPr/>
          </p:nvSpPr>
          <p:spPr bwMode="auto">
            <a:xfrm flipV="1">
              <a:off x="4406" y="2387"/>
              <a:ext cx="0" cy="6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86" name="Text Box 1034"/>
            <p:cNvSpPr txBox="1">
              <a:spLocks noChangeArrowheads="1"/>
            </p:cNvSpPr>
            <p:nvPr/>
          </p:nvSpPr>
          <p:spPr bwMode="auto">
            <a:xfrm>
              <a:off x="3980" y="2708"/>
              <a:ext cx="39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a:ea typeface="ＭＳ Ｐゴシック" charset="0"/>
                  <a:cs typeface="ＭＳ Ｐゴシック" charset="0"/>
                </a:rPr>
                <a:t>P</a:t>
              </a:r>
              <a:r>
                <a:rPr lang="en-US" sz="1800">
                  <a:ea typeface="ＭＳ Ｐゴシック" charset="0"/>
                  <a:cs typeface="ＭＳ Ｐゴシック" charset="0"/>
                </a:rPr>
                <a:t>0</a:t>
              </a:r>
            </a:p>
          </p:txBody>
        </p:sp>
      </p:grpSp>
    </p:spTree>
    <p:extLst>
      <p:ext uri="{BB962C8B-B14F-4D97-AF65-F5344CB8AC3E}">
        <p14:creationId xmlns:p14="http://schemas.microsoft.com/office/powerpoint/2010/main" val="36683952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auto">
          <a:xfrm>
            <a:off x="4995863" y="2882900"/>
            <a:ext cx="2438400" cy="2438400"/>
          </a:xfrm>
          <a:prstGeom prst="cube">
            <a:avLst>
              <a:gd name="adj" fmla="val 25000"/>
            </a:avLst>
          </a:prstGeom>
          <a:solidFill>
            <a:schemeClr val="accent1"/>
          </a:solidFill>
          <a:ln w="9525">
            <a:solidFill>
              <a:schemeClr val="tx1"/>
            </a:solidFill>
            <a:miter lim="800000"/>
            <a:headEnd/>
            <a:tailEnd/>
          </a:ln>
        </p:spPr>
        <p:txBody>
          <a:bodyPr wrap="none" anchor="ctr"/>
          <a:lstStyle/>
          <a:p>
            <a:pPr defTabSz="457200" eaLnBrk="1" hangingPunct="1"/>
            <a:endParaRPr lang="en-US" sz="1800">
              <a:ea typeface="ＭＳ Ｐゴシック" charset="0"/>
              <a:cs typeface="ＭＳ Ｐゴシック" charset="0"/>
            </a:endParaRPr>
          </a:p>
        </p:txBody>
      </p:sp>
      <p:sp>
        <p:nvSpPr>
          <p:cNvPr id="52227" name="Rectangle 3"/>
          <p:cNvSpPr>
            <a:spLocks noGrp="1" noChangeArrowheads="1"/>
          </p:cNvSpPr>
          <p:nvPr>
            <p:ph type="title" idx="4294967295"/>
          </p:nvPr>
        </p:nvSpPr>
        <p:spPr>
          <a:xfrm>
            <a:off x="582613" y="919163"/>
            <a:ext cx="8458200" cy="1143000"/>
          </a:xfrm>
        </p:spPr>
        <p:txBody>
          <a:bodyPr/>
          <a:lstStyle/>
          <a:p>
            <a:pPr algn="l" eaLnBrk="1" hangingPunct="1"/>
            <a:r>
              <a:rPr lang="en-US" sz="3200">
                <a:latin typeface="Arial" charset="0"/>
                <a:ea typeface="ヒラギノ角ゴ Pro W3" charset="0"/>
                <a:cs typeface="ヒラギノ角ゴ Pro W3" charset="0"/>
              </a:rPr>
              <a:t>The cube below (side a) has uniform polarization </a:t>
            </a:r>
            <a:r>
              <a:rPr lang="en-US" sz="3200" b="1">
                <a:latin typeface="Arial" charset="0"/>
                <a:ea typeface="ヒラギノ角ゴ Pro W3" charset="0"/>
                <a:cs typeface="ヒラギノ角ゴ Pro W3" charset="0"/>
              </a:rPr>
              <a:t>P</a:t>
            </a:r>
            <a:r>
              <a:rPr lang="en-US" sz="3200" baseline="-25000">
                <a:latin typeface="Arial" charset="0"/>
                <a:ea typeface="ヒラギノ角ゴ Pro W3" charset="0"/>
                <a:cs typeface="ヒラギノ角ゴ Pro W3" charset="0"/>
              </a:rPr>
              <a:t>0</a:t>
            </a:r>
            <a:r>
              <a:rPr lang="en-US" sz="3200">
                <a:latin typeface="Arial" charset="0"/>
                <a:ea typeface="ヒラギノ角ゴ Pro W3" charset="0"/>
                <a:cs typeface="ヒラギノ角ゴ Pro W3" charset="0"/>
              </a:rPr>
              <a:t>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(which points in the z direction.) </a:t>
            </a:r>
            <a:br>
              <a:rPr lang="en-US" sz="3200">
                <a:latin typeface="Arial" charset="0"/>
                <a:ea typeface="ヒラギノ角ゴ Pro W3" charset="0"/>
                <a:cs typeface="ヒラギノ角ゴ Pro W3" charset="0"/>
              </a:rPr>
            </a:br>
            <a:r>
              <a:rPr lang="en-US" sz="3200">
                <a:solidFill>
                  <a:schemeClr val="accent2"/>
                </a:solidFill>
                <a:latin typeface="Arial" charset="0"/>
                <a:ea typeface="ヒラギノ角ゴ Pro W3" charset="0"/>
                <a:cs typeface="ヒラギノ角ゴ Pro W3" charset="0"/>
              </a:rPr>
              <a:t>What is the total dipole moment of this cube?</a:t>
            </a:r>
            <a:r>
              <a:rPr lang="en-US" sz="3200">
                <a:latin typeface="Arial" charset="0"/>
                <a:ea typeface="ヒラギノ角ゴ Pro W3" charset="0"/>
                <a:cs typeface="ヒラギノ角ゴ Pro W3" charset="0"/>
              </a:rPr>
              <a:t> </a:t>
            </a:r>
            <a:endParaRPr lang="en-US">
              <a:latin typeface="Arial" charset="0"/>
              <a:ea typeface="ヒラギノ角ゴ Pro W3" charset="0"/>
              <a:cs typeface="ヒラギノ角ゴ Pro W3" charset="0"/>
            </a:endParaRPr>
          </a:p>
        </p:txBody>
      </p:sp>
      <p:sp>
        <p:nvSpPr>
          <p:cNvPr id="52228" name="Line 4"/>
          <p:cNvSpPr>
            <a:spLocks noChangeShapeType="1"/>
          </p:cNvSpPr>
          <p:nvPr/>
        </p:nvSpPr>
        <p:spPr bwMode="auto">
          <a:xfrm>
            <a:off x="4881563" y="5395913"/>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29" name="Line 5"/>
          <p:cNvSpPr>
            <a:spLocks noChangeShapeType="1"/>
          </p:cNvSpPr>
          <p:nvPr/>
        </p:nvSpPr>
        <p:spPr bwMode="auto">
          <a:xfrm rot="-5400000">
            <a:off x="4271963" y="4786313"/>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30" name="Text Box 6"/>
          <p:cNvSpPr txBox="1">
            <a:spLocks noChangeArrowheads="1"/>
          </p:cNvSpPr>
          <p:nvPr/>
        </p:nvSpPr>
        <p:spPr bwMode="auto">
          <a:xfrm>
            <a:off x="4535488" y="38147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z</a:t>
            </a:r>
          </a:p>
        </p:txBody>
      </p:sp>
      <p:sp>
        <p:nvSpPr>
          <p:cNvPr id="52231" name="Text Box 7"/>
          <p:cNvSpPr txBox="1">
            <a:spLocks noChangeArrowheads="1"/>
          </p:cNvSpPr>
          <p:nvPr/>
        </p:nvSpPr>
        <p:spPr bwMode="auto">
          <a:xfrm>
            <a:off x="5888038" y="5440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x</a:t>
            </a:r>
          </a:p>
        </p:txBody>
      </p:sp>
      <p:sp>
        <p:nvSpPr>
          <p:cNvPr id="52232" name="Text Box 8"/>
          <p:cNvSpPr txBox="1">
            <a:spLocks noChangeArrowheads="1"/>
          </p:cNvSpPr>
          <p:nvPr/>
        </p:nvSpPr>
        <p:spPr bwMode="auto">
          <a:xfrm>
            <a:off x="700088" y="3052763"/>
            <a:ext cx="25495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 typeface="Arial" charset="0"/>
              <a:buAutoNum type="alphaUcParenR"/>
            </a:pPr>
            <a:r>
              <a:rPr lang="en-US" sz="4000">
                <a:ea typeface="ＭＳ Ｐゴシック" charset="0"/>
                <a:cs typeface="ＭＳ Ｐゴシック" charset="0"/>
              </a:rPr>
              <a:t> zero</a:t>
            </a:r>
          </a:p>
          <a:p>
            <a:pPr eaLnBrk="1" hangingPunct="1">
              <a:buFont typeface="Arial" charset="0"/>
              <a:buNone/>
            </a:pPr>
            <a:r>
              <a:rPr lang="en-US" sz="4000">
                <a:ea typeface="ＭＳ Ｐゴシック" charset="0"/>
                <a:cs typeface="ＭＳ Ｐゴシック" charset="0"/>
              </a:rPr>
              <a:t>B) a</a:t>
            </a:r>
            <a:r>
              <a:rPr lang="en-US" sz="4000" baseline="30000">
                <a:ea typeface="ＭＳ Ｐゴシック" charset="0"/>
                <a:cs typeface="ＭＳ Ｐゴシック" charset="0"/>
              </a:rPr>
              <a:t>3</a:t>
            </a:r>
            <a:r>
              <a:rPr lang="en-US" sz="4000">
                <a:ea typeface="ＭＳ Ｐゴシック" charset="0"/>
                <a:cs typeface="ＭＳ Ｐゴシック" charset="0"/>
              </a:rPr>
              <a:t> </a:t>
            </a:r>
            <a:r>
              <a:rPr lang="en-US" sz="4000" b="1">
                <a:solidFill>
                  <a:schemeClr val="tx2"/>
                </a:solidFill>
                <a:ea typeface="ＭＳ Ｐゴシック" charset="0"/>
                <a:cs typeface="ＭＳ Ｐゴシック" charset="0"/>
              </a:rPr>
              <a:t>P</a:t>
            </a:r>
            <a:r>
              <a:rPr lang="en-US" sz="4000" baseline="-25000">
                <a:solidFill>
                  <a:schemeClr val="tx2"/>
                </a:solidFill>
                <a:ea typeface="ＭＳ Ｐゴシック" charset="0"/>
                <a:cs typeface="ＭＳ Ｐゴシック" charset="0"/>
              </a:rPr>
              <a:t>0</a:t>
            </a:r>
            <a:endParaRPr lang="en-US" sz="4000">
              <a:ea typeface="ＭＳ Ｐゴシック" charset="0"/>
              <a:cs typeface="ＭＳ Ｐゴシック" charset="0"/>
            </a:endParaRPr>
          </a:p>
          <a:p>
            <a:pPr eaLnBrk="1" hangingPunct="1">
              <a:buFont typeface="Arial" charset="0"/>
              <a:buNone/>
            </a:pPr>
            <a:r>
              <a:rPr lang="en-US" sz="4000">
                <a:ea typeface="ＭＳ Ｐゴシック" charset="0"/>
                <a:cs typeface="ＭＳ Ｐゴシック" charset="0"/>
              </a:rPr>
              <a:t>C) </a:t>
            </a:r>
            <a:r>
              <a:rPr lang="en-US" sz="4000" b="1">
                <a:solidFill>
                  <a:schemeClr val="tx2"/>
                </a:solidFill>
                <a:ea typeface="ＭＳ Ｐゴシック" charset="0"/>
                <a:cs typeface="ＭＳ Ｐゴシック" charset="0"/>
              </a:rPr>
              <a:t>P</a:t>
            </a:r>
            <a:r>
              <a:rPr lang="en-US" sz="4000" baseline="-25000">
                <a:solidFill>
                  <a:schemeClr val="tx2"/>
                </a:solidFill>
                <a:ea typeface="ＭＳ Ｐゴシック" charset="0"/>
                <a:cs typeface="ＭＳ Ｐゴシック" charset="0"/>
              </a:rPr>
              <a:t>0</a:t>
            </a:r>
          </a:p>
          <a:p>
            <a:pPr eaLnBrk="1" hangingPunct="1">
              <a:buFont typeface="Arial" charset="0"/>
              <a:buNone/>
            </a:pPr>
            <a:r>
              <a:rPr lang="en-US" sz="4000">
                <a:solidFill>
                  <a:schemeClr val="tx2"/>
                </a:solidFill>
                <a:ea typeface="ＭＳ Ｐゴシック" charset="0"/>
                <a:cs typeface="ＭＳ Ｐゴシック" charset="0"/>
              </a:rPr>
              <a:t>D) </a:t>
            </a:r>
            <a:r>
              <a:rPr lang="en-US" sz="4000" b="1">
                <a:solidFill>
                  <a:schemeClr val="tx2"/>
                </a:solidFill>
                <a:ea typeface="ＭＳ Ｐゴシック" charset="0"/>
                <a:cs typeface="ＭＳ Ｐゴシック" charset="0"/>
              </a:rPr>
              <a:t>P</a:t>
            </a:r>
            <a:r>
              <a:rPr lang="en-US" sz="4000" baseline="-25000">
                <a:solidFill>
                  <a:schemeClr val="tx2"/>
                </a:solidFill>
                <a:ea typeface="ＭＳ Ｐゴシック" charset="0"/>
                <a:cs typeface="ＭＳ Ｐゴシック" charset="0"/>
              </a:rPr>
              <a:t>0 </a:t>
            </a:r>
            <a:r>
              <a:rPr lang="en-US" sz="4000">
                <a:ea typeface="ＭＳ Ｐゴシック" charset="0"/>
                <a:cs typeface="ＭＳ Ｐゴシック" charset="0"/>
              </a:rPr>
              <a:t>/a</a:t>
            </a:r>
            <a:r>
              <a:rPr lang="en-US" sz="4000" baseline="30000">
                <a:ea typeface="ＭＳ Ｐゴシック" charset="0"/>
                <a:cs typeface="ＭＳ Ｐゴシック" charset="0"/>
              </a:rPr>
              <a:t>3</a:t>
            </a:r>
            <a:r>
              <a:rPr lang="en-US" sz="4000">
                <a:ea typeface="ＭＳ Ｐゴシック" charset="0"/>
                <a:cs typeface="ＭＳ Ｐゴシック" charset="0"/>
              </a:rPr>
              <a:t> </a:t>
            </a:r>
            <a:endParaRPr lang="en-US" sz="4000">
              <a:solidFill>
                <a:schemeClr val="tx2"/>
              </a:solidFill>
              <a:ea typeface="ＭＳ Ｐゴシック" charset="0"/>
              <a:cs typeface="ＭＳ Ｐゴシック" charset="0"/>
            </a:endParaRPr>
          </a:p>
          <a:p>
            <a:pPr eaLnBrk="1" hangingPunct="1">
              <a:buFont typeface="Arial" charset="0"/>
              <a:buNone/>
            </a:pPr>
            <a:r>
              <a:rPr lang="en-US" sz="4000">
                <a:solidFill>
                  <a:schemeClr val="tx2"/>
                </a:solidFill>
                <a:ea typeface="ＭＳ Ｐゴシック" charset="0"/>
                <a:cs typeface="ＭＳ Ｐゴシック" charset="0"/>
              </a:rPr>
              <a:t>E) 2 </a:t>
            </a:r>
            <a:r>
              <a:rPr lang="en-US" sz="4000" b="1">
                <a:solidFill>
                  <a:schemeClr val="tx2"/>
                </a:solidFill>
                <a:ea typeface="ＭＳ Ｐゴシック" charset="0"/>
                <a:cs typeface="ＭＳ Ｐゴシック" charset="0"/>
              </a:rPr>
              <a:t>P</a:t>
            </a:r>
            <a:r>
              <a:rPr lang="en-US" sz="4000" baseline="-25000">
                <a:solidFill>
                  <a:schemeClr val="tx2"/>
                </a:solidFill>
                <a:ea typeface="ＭＳ Ｐゴシック" charset="0"/>
                <a:cs typeface="ＭＳ Ｐゴシック" charset="0"/>
              </a:rPr>
              <a:t>0 </a:t>
            </a:r>
            <a:r>
              <a:rPr lang="en-US" sz="4000">
                <a:ea typeface="ＭＳ Ｐゴシック" charset="0"/>
                <a:cs typeface="ＭＳ Ｐゴシック" charset="0"/>
              </a:rPr>
              <a:t>a</a:t>
            </a:r>
            <a:r>
              <a:rPr lang="en-US" sz="4000" baseline="30000">
                <a:ea typeface="ＭＳ Ｐゴシック" charset="0"/>
                <a:cs typeface="ＭＳ Ｐゴシック" charset="0"/>
              </a:rPr>
              <a:t>2</a:t>
            </a:r>
            <a:r>
              <a:rPr lang="en-US" sz="4000">
                <a:ea typeface="ＭＳ Ｐゴシック" charset="0"/>
                <a:cs typeface="ＭＳ Ｐゴシック" charset="0"/>
              </a:rPr>
              <a:t> </a:t>
            </a:r>
            <a:r>
              <a:rPr lang="en-US" sz="1800">
                <a:ea typeface="ＭＳ Ｐゴシック" charset="0"/>
                <a:cs typeface="ＭＳ Ｐゴシック" charset="0"/>
              </a:rPr>
              <a:t> </a:t>
            </a:r>
          </a:p>
        </p:txBody>
      </p:sp>
      <p:sp>
        <p:nvSpPr>
          <p:cNvPr id="52233" name="Text Box 9"/>
          <p:cNvSpPr txBox="1">
            <a:spLocks noChangeArrowheads="1"/>
          </p:cNvSpPr>
          <p:nvPr/>
        </p:nvSpPr>
        <p:spPr bwMode="auto">
          <a:xfrm>
            <a:off x="103188" y="61913"/>
            <a:ext cx="79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r>
              <a:rPr lang="en-US" sz="1800">
                <a:ea typeface="ＭＳ Ｐゴシック" charset="0"/>
                <a:cs typeface="ＭＳ Ｐゴシック" charset="0"/>
              </a:rPr>
              <a:t>4.1</a:t>
            </a:r>
          </a:p>
        </p:txBody>
      </p:sp>
    </p:spTree>
    <p:extLst>
      <p:ext uri="{BB962C8B-B14F-4D97-AF65-F5344CB8AC3E}">
        <p14:creationId xmlns:p14="http://schemas.microsoft.com/office/powerpoint/2010/main" val="5072845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r>
              <a:rPr lang="en-US">
                <a:latin typeface="Arial" charset="0"/>
                <a:ea typeface="ヒラギノ角ゴ Pro W3" charset="0"/>
                <a:cs typeface="ヒラギノ角ゴ Pro W3" charset="0"/>
              </a:rPr>
              <a:t>FIELD OF POLARIZED OBJECT</a:t>
            </a:r>
          </a:p>
        </p:txBody>
      </p:sp>
      <p:sp>
        <p:nvSpPr>
          <p:cNvPr id="44035" name="Rectangle 3"/>
          <p:cNvSpPr>
            <a:spLocks noGrp="1" noChangeArrowheads="1"/>
          </p:cNvSpPr>
          <p:nvPr>
            <p:ph sz="half" idx="4294967295"/>
          </p:nvPr>
        </p:nvSpPr>
        <p:spPr>
          <a:xfrm>
            <a:off x="685800" y="1981200"/>
            <a:ext cx="7772400" cy="1981200"/>
          </a:xfrm>
        </p:spPr>
        <p:txBody>
          <a:bodyPr/>
          <a:lstStyle/>
          <a:p>
            <a:pPr eaLnBrk="1" hangingPunct="1"/>
            <a:endParaRPr lang="en-US" sz="1800">
              <a:latin typeface="Arial" charset="0"/>
              <a:ea typeface="ヒラギノ角ゴ Pro W3" charset="0"/>
              <a:cs typeface="ヒラギノ角ゴ Pro W3" charset="0"/>
            </a:endParaRPr>
          </a:p>
        </p:txBody>
      </p:sp>
      <p:sp>
        <p:nvSpPr>
          <p:cNvPr id="44036" name="Rectangle 4"/>
          <p:cNvSpPr>
            <a:spLocks noGrp="1" noChangeArrowheads="1"/>
          </p:cNvSpPr>
          <p:nvPr>
            <p:ph type="body" sz="half" idx="4294967295"/>
          </p:nvPr>
        </p:nvSpPr>
        <p:spPr>
          <a:xfrm>
            <a:off x="685800" y="4114800"/>
            <a:ext cx="7772400" cy="1981200"/>
          </a:xfrm>
        </p:spPr>
        <p:txBody>
          <a:bodyPr/>
          <a:lstStyle/>
          <a:p>
            <a:pPr eaLnBrk="1" hangingPunct="1"/>
            <a:endParaRPr lang="en-US" sz="180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88729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ext Box 2"/>
          <p:cNvSpPr txBox="1">
            <a:spLocks noChangeArrowheads="1"/>
          </p:cNvSpPr>
          <p:nvPr/>
        </p:nvSpPr>
        <p:spPr bwMode="auto">
          <a:xfrm>
            <a:off x="1804988" y="1155700"/>
            <a:ext cx="5740400" cy="411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4400">
                <a:solidFill>
                  <a:srgbClr val="FF0000"/>
                </a:solidFill>
                <a:latin typeface="Arial Rounded MT Bold" charset="0"/>
              </a:rPr>
              <a:t>+  +  +  +  +  +  +  +  +  +  +  +  +  +  +  +  +  +  +  +  +  +  +  +  +  +  +  +  +  +  +  +  +  +  +  +  +  +  +  +  +  +  +  +  +  +  +  +  +  +  +  +  +  +</a:t>
            </a:r>
            <a:endParaRPr lang="en-US" sz="4400">
              <a:latin typeface="Arial Rounded MT Bold" charset="0"/>
            </a:endParaRPr>
          </a:p>
        </p:txBody>
      </p:sp>
      <p:sp>
        <p:nvSpPr>
          <p:cNvPr id="311299" name="Text Box 3"/>
          <p:cNvSpPr txBox="1">
            <a:spLocks noChangeArrowheads="1"/>
          </p:cNvSpPr>
          <p:nvPr/>
        </p:nvSpPr>
        <p:spPr bwMode="auto">
          <a:xfrm>
            <a:off x="1987550" y="1084263"/>
            <a:ext cx="5740400" cy="411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4400">
                <a:solidFill>
                  <a:srgbClr val="800080"/>
                </a:solidFill>
                <a:latin typeface="Arial Rounded MT Bold" charset="0"/>
              </a:rPr>
              <a:t>-   -   -   -   -   -   -   -   -   -   -   -   -   -   -   -   -   -   -   -   -   -   -   -   -   -   -   -   -   -   -   -   -   -   -   -   -   -   -   -   -   -   -   -   -   -   -   -   -   -   -   -   -   -     </a:t>
            </a:r>
          </a:p>
        </p:txBody>
      </p:sp>
      <p:sp>
        <p:nvSpPr>
          <p:cNvPr id="311300" name="Rectangle 4"/>
          <p:cNvSpPr>
            <a:spLocks noChangeArrowheads="1"/>
          </p:cNvSpPr>
          <p:nvPr/>
        </p:nvSpPr>
        <p:spPr bwMode="auto">
          <a:xfrm>
            <a:off x="1584325" y="1143000"/>
            <a:ext cx="5975350" cy="4102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extLst>
      <p:ext uri="{BB962C8B-B14F-4D97-AF65-F5344CB8AC3E}">
        <p14:creationId xmlns:p14="http://schemas.microsoft.com/office/powerpoint/2010/main" val="7966990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Text Box 3"/>
          <p:cNvSpPr txBox="1">
            <a:spLocks noChangeArrowheads="1"/>
          </p:cNvSpPr>
          <p:nvPr/>
        </p:nvSpPr>
        <p:spPr bwMode="auto">
          <a:xfrm>
            <a:off x="1987550" y="1001713"/>
            <a:ext cx="5740400" cy="411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4400">
                <a:solidFill>
                  <a:srgbClr val="800080"/>
                </a:solidFill>
                <a:latin typeface="Arial Rounded MT Bold" charset="0"/>
              </a:rPr>
              <a:t>-   -   -   -   -   -   -   -   -   -   -   -   -   -   -   -   -   -   -   -   -   -   -   -   -   -   -   -   -   -   -   -   -   -   -   -   -   -   -   -   -   -   -   -   -   -   -   -   -   -   -   -   -   -     </a:t>
            </a:r>
          </a:p>
        </p:txBody>
      </p:sp>
      <p:sp>
        <p:nvSpPr>
          <p:cNvPr id="317442" name="Text Box 2"/>
          <p:cNvSpPr txBox="1">
            <a:spLocks noChangeArrowheads="1"/>
          </p:cNvSpPr>
          <p:nvPr/>
        </p:nvSpPr>
        <p:spPr bwMode="auto">
          <a:xfrm>
            <a:off x="1804988" y="1238250"/>
            <a:ext cx="5740400" cy="411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4400">
                <a:solidFill>
                  <a:srgbClr val="FF0000"/>
                </a:solidFill>
                <a:latin typeface="Arial Rounded MT Bold" charset="0"/>
              </a:rPr>
              <a:t>+  +  +  +  +  +  +  +  +  +  +  +  +  +  +  +  +  +  +  +  +  +  +  +  +  +  +  +  +  +  +  +  +  +  +  +  +  +  +  +  +  +  +  +  +  +  +  +  +  +  +  +  +  +</a:t>
            </a:r>
            <a:endParaRPr lang="en-US" sz="4400">
              <a:latin typeface="Arial Rounded MT Bold" charset="0"/>
            </a:endParaRPr>
          </a:p>
        </p:txBody>
      </p:sp>
      <p:sp>
        <p:nvSpPr>
          <p:cNvPr id="317444" name="Rectangle 4"/>
          <p:cNvSpPr>
            <a:spLocks noChangeArrowheads="1"/>
          </p:cNvSpPr>
          <p:nvPr/>
        </p:nvSpPr>
        <p:spPr bwMode="auto">
          <a:xfrm>
            <a:off x="1584325" y="1143000"/>
            <a:ext cx="5975350" cy="4102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extLst>
      <p:ext uri="{BB962C8B-B14F-4D97-AF65-F5344CB8AC3E}">
        <p14:creationId xmlns:p14="http://schemas.microsoft.com/office/powerpoint/2010/main" val="13305096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10838</TotalTime>
  <Words>3078</Words>
  <Application>Microsoft Macintosh PowerPoint</Application>
  <PresentationFormat>On-screen Show (4:3)</PresentationFormat>
  <Paragraphs>344</Paragraphs>
  <Slides>33</Slides>
  <Notes>33</Notes>
  <HiddenSlides>1</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33</vt:i4>
      </vt:variant>
    </vt:vector>
  </HeadingPairs>
  <TitlesOfParts>
    <vt:vector size="37" baseType="lpstr">
      <vt:lpstr>Blank Presentation</vt:lpstr>
      <vt:lpstr>Picture</vt:lpstr>
      <vt:lpstr>Equation</vt:lpstr>
      <vt:lpstr>Microsoft Word 97 - 2004 Document</vt:lpstr>
      <vt:lpstr>POLARIZATION</vt:lpstr>
      <vt:lpstr>Class Activities:   Polarization (1)</vt:lpstr>
      <vt:lpstr>Class Activities:   Polarization (2)</vt:lpstr>
      <vt:lpstr>PowerPoint Presentation</vt:lpstr>
      <vt:lpstr>The sphere below (radius a) has uniform polarization P0 (which points in the z direction.)  What is the total dipole moment of this sphere? </vt:lpstr>
      <vt:lpstr>The cube below (side a) has uniform polarization P0  (which points in the z direction.)  What is the total dipole moment of this cube? </vt:lpstr>
      <vt:lpstr>FIELD OF POLARIZED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the following case, is the bound surface and volume charge zero or nonzero?</vt:lpstr>
      <vt:lpstr>In the following case, is the bound surface and volume charge zero or nonzero?</vt:lpstr>
      <vt:lpstr>PowerPoint Presentation</vt:lpstr>
      <vt:lpstr>PowerPoint Presentation</vt:lpstr>
      <vt:lpstr>PowerPoint Presentation</vt:lpstr>
      <vt:lpstr>A dielectric slab (top area A, height h) has been polarized, with P=P0 (in the +z direction) What is the surface charge density, b, on the bottom surface?</vt:lpstr>
      <vt:lpstr>PowerPoint Presentation</vt:lpstr>
      <vt:lpstr>PowerPoint Presentation</vt:lpstr>
      <vt:lpstr>PowerPoint Presentation</vt:lpstr>
      <vt:lpstr>In your own words, define what we mean by "free charge", and "bound charge"</vt:lpstr>
      <vt:lpstr>The sphere below (radius a) has uniform polarization P0 (which points in the z direction.)  What is the total dipole moment of this sphere? </vt:lpstr>
      <vt:lpstr>PowerPoint Presentation</vt:lpstr>
      <vt:lpstr>FORCE AND ENERGY</vt:lpstr>
      <vt:lpstr>We argued that C goes UP by a factor of r if you fill a capacitor with dielectric. What happens to the stored energy of a capacitor if it’s filled with a dielectric?</vt:lpstr>
      <vt:lpstr>If we push this conductor inside the isolated capacitor, will it be drawn into the capacitor or repelled?</vt:lpstr>
      <vt:lpstr>If we push this dielectric inside the isolated capacitor, will it be drawn into the capacitor or repelled?</vt:lpstr>
    </vt:vector>
  </TitlesOfParts>
  <Company>CU Boulder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Stephanie Chasteen</dc:creator>
  <cp:lastModifiedBy>STEVEN POLLOCK</cp:lastModifiedBy>
  <cp:revision>220</cp:revision>
  <cp:lastPrinted>2013-02-18T22:42:27Z</cp:lastPrinted>
  <dcterms:created xsi:type="dcterms:W3CDTF">2007-10-23T21:56:36Z</dcterms:created>
  <dcterms:modified xsi:type="dcterms:W3CDTF">2013-05-16T03:56:51Z</dcterms:modified>
</cp:coreProperties>
</file>