
<file path=[Content_Types].xml><?xml version="1.0" encoding="utf-8"?>
<Types xmlns="http://schemas.openxmlformats.org/package/2006/content-types">
  <Default Extension="xml" ContentType="application/xml"/>
  <Default Extension="doc" ContentType="application/msword"/>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wmf" ContentType="image/x-wm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4.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5.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6.xml" ContentType="application/vnd.openxmlformats-officedocument.presentationml.notesSlide+xml"/>
  <Override PartName="/ppt/embeddings/oleObject9.bin" ContentType="application/vnd.openxmlformats-officedocument.oleObject"/>
  <Override PartName="/ppt/notesSlides/notesSlide7.xml" ContentType="application/vnd.openxmlformats-officedocument.presentationml.notesSlide+xml"/>
  <Override PartName="/ppt/embeddings/oleObject10.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Microsoft_Equation2.bin" ContentType="application/vnd.openxmlformats-officedocument.oleObject"/>
  <Override PartName="/ppt/notesSlides/notesSlide12.xml" ContentType="application/vnd.openxmlformats-officedocument.presentationml.notesSlide+xml"/>
  <Override PartName="/ppt/embeddings/oleObject12.bin" ContentType="application/vnd.openxmlformats-officedocument.oleObject"/>
  <Override PartName="/ppt/notesSlides/notesSlide13.xml" ContentType="application/vnd.openxmlformats-officedocument.presentationml.notesSlide+xml"/>
  <Override PartName="/ppt/embeddings/oleObject13.bin" ContentType="application/vnd.openxmlformats-officedocument.oleObject"/>
  <Override PartName="/ppt/notesSlides/notesSlide14.xml" ContentType="application/vnd.openxmlformats-officedocument.presentationml.notesSlide+xml"/>
  <Override PartName="/ppt/embeddings/Microsoft_Equation3.bin" ContentType="application/vnd.openxmlformats-officedocument.oleObject"/>
  <Override PartName="/ppt/notesSlides/notesSlide15.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16.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21.bin" ContentType="application/vnd.openxmlformats-officedocument.oleObject"/>
  <Override PartName="/ppt/notesSlides/notesSlide20.xml" ContentType="application/vnd.openxmlformats-officedocument.presentationml.notesSlide+xml"/>
  <Override PartName="/ppt/embeddings/oleObject22.bin" ContentType="application/vnd.openxmlformats-officedocument.oleObject"/>
  <Override PartName="/ppt/notesSlides/notesSlide21.xml" ContentType="application/vnd.openxmlformats-officedocument.presentationml.notesSlide+xml"/>
  <Override PartName="/ppt/embeddings/oleObject23.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24.bin" ContentType="application/vnd.openxmlformats-officedocument.oleObject"/>
  <Override PartName="/ppt/notesSlides/notesSlide27.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notesSlides/notesSlide28.xml" ContentType="application/vnd.openxmlformats-officedocument.presentationml.notesSlide+xml"/>
  <Override PartName="/ppt/embeddings/oleObject27.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handoutMasterIdLst>
    <p:handoutMasterId r:id="rId33"/>
  </p:handoutMasterIdLst>
  <p:sldIdLst>
    <p:sldId id="624" r:id="rId2"/>
    <p:sldId id="625" r:id="rId3"/>
    <p:sldId id="590" r:id="rId4"/>
    <p:sldId id="591" r:id="rId5"/>
    <p:sldId id="592" r:id="rId6"/>
    <p:sldId id="593" r:id="rId7"/>
    <p:sldId id="594" r:id="rId8"/>
    <p:sldId id="595" r:id="rId9"/>
    <p:sldId id="626" r:id="rId10"/>
    <p:sldId id="596" r:id="rId11"/>
    <p:sldId id="631" r:id="rId12"/>
    <p:sldId id="632" r:id="rId13"/>
    <p:sldId id="599" r:id="rId14"/>
    <p:sldId id="633" r:id="rId15"/>
    <p:sldId id="602" r:id="rId16"/>
    <p:sldId id="603" r:id="rId17"/>
    <p:sldId id="604" r:id="rId18"/>
    <p:sldId id="628" r:id="rId19"/>
    <p:sldId id="615" r:id="rId20"/>
    <p:sldId id="616" r:id="rId21"/>
    <p:sldId id="617" r:id="rId22"/>
    <p:sldId id="618" r:id="rId23"/>
    <p:sldId id="627" r:id="rId24"/>
    <p:sldId id="629" r:id="rId25"/>
    <p:sldId id="619" r:id="rId26"/>
    <p:sldId id="620" r:id="rId27"/>
    <p:sldId id="621" r:id="rId28"/>
    <p:sldId id="622" r:id="rId29"/>
    <p:sldId id="630" r:id="rId30"/>
    <p:sldId id="614"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autoAdjust="0"/>
    <p:restoredTop sz="75304" autoAdjust="0"/>
  </p:normalViewPr>
  <p:slideViewPr>
    <p:cSldViewPr snapToGrid="0">
      <p:cViewPr>
        <p:scale>
          <a:sx n="75" d="100"/>
          <a:sy n="75" d="100"/>
        </p:scale>
        <p:origin x="-104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276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1" Type="http://schemas.openxmlformats.org/officeDocument/2006/relationships/image" Target="../media/image17.wmf"/><Relationship Id="rId2"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 Id="rId3"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B5162E-5E0C-8C4E-B94C-0B765C061F95}" type="datetimeFigureOut">
              <a:rPr lang="en-US" smtClean="0"/>
              <a:t>5/15/13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E60D8-A887-B449-9C01-F090D2457F27}" type="slidenum">
              <a:rPr lang="en-US" smtClean="0"/>
              <a:t>‹#›</a:t>
            </a:fld>
            <a:endParaRPr lang="en-US"/>
          </a:p>
        </p:txBody>
      </p:sp>
    </p:spTree>
    <p:extLst>
      <p:ext uri="{BB962C8B-B14F-4D97-AF65-F5344CB8AC3E}">
        <p14:creationId xmlns:p14="http://schemas.microsoft.com/office/powerpoint/2010/main" val="250846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4305470-970B-4848-A7B7-CC72DBBCEDEB}" type="slidenum">
              <a:rPr lang="en-US"/>
              <a:pPr/>
              <a:t>‹#›</a:t>
            </a:fld>
            <a:endParaRPr lang="en-US"/>
          </a:p>
        </p:txBody>
      </p:sp>
    </p:spTree>
    <p:extLst>
      <p:ext uri="{BB962C8B-B14F-4D97-AF65-F5344CB8AC3E}">
        <p14:creationId xmlns:p14="http://schemas.microsoft.com/office/powerpoint/2010/main" val="15882302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www.asee.org/conferences/v2Search.cfm"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ヒラギノ角ゴ Pro W3" charset="0"/>
                <a:cs typeface="ヒラギノ角ゴ Pro W3" charset="0"/>
              </a:rPr>
              <a:t>WRITTEN BY: Steven Pollock (CU-Boulder)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ヒラギノ角ゴ Pro W3" charset="0"/>
                <a:cs typeface="ヒラギノ角ゴ Pro W3" charset="0"/>
              </a:rPr>
              <a:t>Used with Tutorial #10  on A field </a:t>
            </a:r>
          </a:p>
          <a:p>
            <a:pPr eaLnBrk="1" hangingPunct="1"/>
            <a:r>
              <a:rPr lang="en-US" dirty="0" smtClean="0">
                <a:ea typeface="ヒラギノ角ゴ Pro W3" charset="0"/>
                <a:cs typeface="ヒラギノ角ゴ Pro W3" charset="0"/>
              </a:rPr>
              <a:t>CORRECT </a:t>
            </a:r>
            <a:r>
              <a:rPr lang="en-US" dirty="0" smtClean="0">
                <a:ea typeface="ヒラギノ角ゴ Pro W3" charset="0"/>
                <a:cs typeface="ヒラギノ角ゴ Pro W3" charset="0"/>
              </a:rPr>
              <a:t>ANSWER: C</a:t>
            </a:r>
          </a:p>
          <a:p>
            <a:pPr eaLnBrk="1" hangingPunct="1"/>
            <a:r>
              <a:rPr lang="en-US" dirty="0" smtClean="0">
                <a:ea typeface="ヒラギノ角ゴ Pro W3" charset="0"/>
                <a:cs typeface="ヒラギノ角ゴ Pro W3" charset="0"/>
              </a:rPr>
              <a:t>USED IN: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13 Pollock</a:t>
            </a:r>
          </a:p>
          <a:p>
            <a:pPr eaLnBrk="1" hangingPunct="1"/>
            <a:r>
              <a:rPr lang="en-US" dirty="0" smtClean="0">
                <a:ea typeface="ヒラギノ角ゴ Pro W3" charset="0"/>
                <a:cs typeface="ヒラギノ角ゴ Pro W3" charset="0"/>
              </a:rPr>
              <a:t>LECTURE NUMBER:  Pollock (Lecture 35) </a:t>
            </a:r>
          </a:p>
          <a:p>
            <a:pPr eaLnBrk="1" hangingPunct="1"/>
            <a:r>
              <a:rPr lang="en-US" dirty="0" smtClean="0">
                <a:ea typeface="ヒラギノ角ゴ Pro W3" charset="0"/>
                <a:cs typeface="ヒラギノ角ゴ Pro W3" charset="0"/>
              </a:rPr>
              <a:t>STUDENT RESPONSES:</a:t>
            </a:r>
            <a:r>
              <a:rPr lang="en-US" baseline="0" dirty="0" smtClean="0">
                <a:ea typeface="ヒラギノ角ゴ Pro W3" charset="0"/>
                <a:cs typeface="ヒラギノ角ゴ Pro W3" charset="0"/>
              </a:rPr>
              <a:t> </a:t>
            </a:r>
            <a:r>
              <a:rPr lang="en-US" dirty="0" smtClean="0">
                <a:ea typeface="ヒラギノ角ゴ Pro W3" charset="0"/>
                <a:cs typeface="ヒラギノ角ゴ Pro W3" charset="0"/>
              </a:rPr>
              <a:t>5, 10, </a:t>
            </a:r>
            <a:r>
              <a:rPr lang="en-US" b="1" baseline="0" dirty="0" smtClean="0">
                <a:ea typeface="ヒラギノ角ゴ Pro W3" charset="0"/>
                <a:cs typeface="ヒラギノ角ゴ Pro W3" charset="0"/>
              </a:rPr>
              <a:t>[80]],</a:t>
            </a:r>
            <a:r>
              <a:rPr lang="en-US" b="0" baseline="0" dirty="0" smtClean="0">
                <a:ea typeface="ヒラギノ角ゴ Pro W3" charset="0"/>
                <a:cs typeface="ヒラギノ角ゴ Pro W3" charset="0"/>
              </a:rPr>
              <a:t>, 5,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a:t>
            </a:r>
            <a:r>
              <a:rPr lang="fr-FR" b="0" baseline="0" dirty="0" smtClean="0">
                <a:ea typeface="ヒラギノ角ゴ Pro W3" charset="0"/>
                <a:cs typeface="ヒラギノ角ゴ Pro W3" charset="0"/>
              </a:rPr>
              <a:t>’</a:t>
            </a:r>
            <a:r>
              <a:rPr lang="en-US" b="0" baseline="0" dirty="0" smtClean="0">
                <a:ea typeface="ヒラギノ角ゴ Pro W3" charset="0"/>
                <a:cs typeface="ヒラギノ角ゴ Pro W3" charset="0"/>
              </a:rPr>
              <a:t>13)</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INSTRUCTOR NOTES:</a:t>
            </a:r>
            <a:r>
              <a:rPr lang="en-US" baseline="0" dirty="0" smtClean="0">
                <a:ea typeface="ヒラギノ角ゴ Pro W3" charset="0"/>
                <a:cs typeface="ヒラギノ角ゴ Pro W3" charset="0"/>
              </a:rPr>
              <a:t> I had a Tutorial on finding the A-field, and they did this clicker question to let me know when they were done with the first page. The picture they have on the document is a B field which points uniformly in z out to a radius a, and then </a:t>
            </a:r>
            <a:r>
              <a:rPr lang="en-US" baseline="0" dirty="0" err="1" smtClean="0">
                <a:ea typeface="ヒラギノ角ゴ Pro W3" charset="0"/>
                <a:cs typeface="ヒラギノ角ゴ Pro W3" charset="0"/>
              </a:rPr>
              <a:t>abrubtly</a:t>
            </a:r>
            <a:r>
              <a:rPr lang="en-US" baseline="0" dirty="0" smtClean="0">
                <a:ea typeface="ヒラギノ角ゴ Pro W3" charset="0"/>
                <a:cs typeface="ヒラギノ角ゴ Pro W3" charset="0"/>
              </a:rPr>
              <a:t> vanishes. This is precisely the B field of a long solenoid. (They were “guessing” the A field, which is precisely the same shape and direction as the B field for a fat wire) </a:t>
            </a:r>
            <a:endParaRPr lang="en-US" dirty="0" smtClean="0">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fld id="{B4305470-970B-4848-A7B7-CC72DBBCEDEB}" type="slidenum">
              <a:rPr lang="en-US" smtClean="0"/>
              <a:pPr/>
              <a:t>10</a:t>
            </a:fld>
            <a:endParaRPr lang="en-US"/>
          </a:p>
        </p:txBody>
      </p:sp>
    </p:spTree>
    <p:extLst>
      <p:ext uri="{BB962C8B-B14F-4D97-AF65-F5344CB8AC3E}">
        <p14:creationId xmlns:p14="http://schemas.microsoft.com/office/powerpoint/2010/main" val="137634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51E32-F9C0-7748-8B22-557E5229FB40}" type="slidenum">
              <a:rPr lang="en-US"/>
              <a:pPr/>
              <a:t>11</a:t>
            </a:fld>
            <a:endParaRPr lang="en-US"/>
          </a:p>
        </p:txBody>
      </p:sp>
      <p:sp>
        <p:nvSpPr>
          <p:cNvPr id="527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7363" name="Rectangle 3"/>
          <p:cNvSpPr>
            <a:spLocks noGrp="1" noChangeArrowheads="1"/>
          </p:cNvSpPr>
          <p:nvPr>
            <p:ph type="body" idx="1"/>
          </p:nvPr>
        </p:nvSpPr>
        <p:spPr/>
        <p:txBody>
          <a:bodyPr/>
          <a:lstStyle/>
          <a:p>
            <a:pPr eaLnBrk="1" hangingPunct="1"/>
            <a:r>
              <a:rPr lang="en-US" dirty="0" smtClean="0">
                <a:ea typeface="ヒラギノ角ゴ Pro W3" charset="0"/>
                <a:cs typeface="ヒラギノ角ゴ Pro W3" charset="0"/>
              </a:rPr>
              <a:t>CORRECT ANSWER:  B</a:t>
            </a:r>
          </a:p>
          <a:p>
            <a:pPr eaLnBrk="1" hangingPunct="1"/>
            <a:r>
              <a:rPr lang="en-US" dirty="0" smtClean="0">
                <a:ea typeface="ヒラギノ角ゴ Pro W3" charset="0"/>
                <a:cs typeface="ヒラギノ角ゴ Pro W3" charset="0"/>
              </a:rPr>
              <a:t>USED IN:  Spring 2008 (Pollock)</a:t>
            </a:r>
          </a:p>
          <a:p>
            <a:pPr eaLnBrk="1" hangingPunct="1"/>
            <a:r>
              <a:rPr lang="en-US" dirty="0" smtClean="0">
                <a:ea typeface="ヒラギノ角ゴ Pro W3" charset="0"/>
                <a:cs typeface="ヒラギノ角ゴ Pro W3" charset="0"/>
              </a:rPr>
              <a:t>LECTURE NUMBER:  34 (36 In</a:t>
            </a:r>
            <a:r>
              <a:rPr lang="en-US" baseline="0" dirty="0" smtClean="0">
                <a:ea typeface="ヒラギノ角ゴ Pro W3" charset="0"/>
                <a:cs typeface="ヒラギノ角ゴ Pro W3" charset="0"/>
              </a:rPr>
              <a:t> </a:t>
            </a:r>
            <a:r>
              <a:rPr lang="fr-FR" baseline="0" dirty="0" smtClean="0">
                <a:ea typeface="ヒラギノ角ゴ Pro W3" charset="0"/>
                <a:cs typeface="ヒラギノ角ゴ Pro W3" charset="0"/>
              </a:rPr>
              <a:t>’</a:t>
            </a:r>
            <a:r>
              <a:rPr lang="en-US" baseline="0" dirty="0" smtClean="0">
                <a:ea typeface="ヒラギノ角ゴ Pro W3" charset="0"/>
                <a:cs typeface="ヒラギノ角ゴ Pro W3" charset="0"/>
              </a:rPr>
              <a:t>13)</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STUDENT RESPONSES:  53%  </a:t>
            </a:r>
            <a:r>
              <a:rPr lang="en-US" b="1" dirty="0" smtClean="0">
                <a:ea typeface="ヒラギノ角ゴ Pro W3" charset="0"/>
                <a:cs typeface="ヒラギノ角ゴ Pro W3" charset="0"/>
              </a:rPr>
              <a:t>[[24%]] </a:t>
            </a:r>
            <a:r>
              <a:rPr lang="en-US" dirty="0" smtClean="0">
                <a:ea typeface="ヒラギノ角ゴ Pro W3" charset="0"/>
                <a:cs typeface="ヒラギノ角ゴ Pro W3" charset="0"/>
              </a:rPr>
              <a:t>24% 0% 0% </a:t>
            </a:r>
          </a:p>
          <a:p>
            <a:pPr eaLnBrk="1" hangingPunct="1"/>
            <a:r>
              <a:rPr lang="en-US" dirty="0" smtClean="0">
                <a:ea typeface="ヒラギノ角ゴ Pro W3" charset="0"/>
                <a:cs typeface="ヒラギノ角ゴ Pro W3" charset="0"/>
              </a:rPr>
              <a:t>In</a:t>
            </a:r>
            <a:r>
              <a:rPr lang="en-US" baseline="0" dirty="0" smtClean="0">
                <a:ea typeface="ヒラギノ角ゴ Pro W3" charset="0"/>
                <a:cs typeface="ヒラギノ角ゴ Pro W3" charset="0"/>
              </a:rPr>
              <a:t> ‘13, </a:t>
            </a:r>
            <a:r>
              <a:rPr lang="en-US" dirty="0" smtClean="0">
                <a:ea typeface="ヒラギノ角ゴ Pro W3" charset="0"/>
                <a:cs typeface="ヒラギノ角ゴ Pro W3" charset="0"/>
              </a:rPr>
              <a:t>It was very mixed, similar to above (didn’t record it), but then I made them TAKE the curl mathematically, and it flipped</a:t>
            </a:r>
            <a:r>
              <a:rPr lang="en-US" baseline="0" dirty="0" smtClean="0">
                <a:ea typeface="ヒラギノ角ゴ Pro W3" charset="0"/>
                <a:cs typeface="ヒラギノ角ゴ Pro W3" charset="0"/>
              </a:rPr>
              <a:t> to 86% for A (since they didn’t spontaneously think about the delta function) </a:t>
            </a:r>
          </a:p>
          <a:p>
            <a:pPr eaLnBrk="1" hangingPunct="1"/>
            <a:endParaRPr lang="en-US" dirty="0" smtClean="0">
              <a:ea typeface="ヒラギノ角ゴ Pro W3" charset="0"/>
              <a:cs typeface="ヒラギノ角ゴ Pro W3" charset="0"/>
            </a:endParaRP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End of class, not a lot of time. Votes were 50, 25, 25%. </a:t>
            </a:r>
          </a:p>
          <a:p>
            <a:r>
              <a:rPr lang="en-US" dirty="0" smtClean="0">
                <a:ea typeface="ヒラギノ角ゴ Pro W3" charset="0"/>
                <a:cs typeface="ヒラギノ角ゴ Pro W3" charset="0"/>
              </a:rPr>
              <a:t>Correct answer is very subtle - it's B! The curl of this field is 0 by the "formula in the front flyleaf" (1/s d/ds (s </a:t>
            </a:r>
            <a:r>
              <a:rPr lang="en-US" dirty="0" err="1" smtClean="0">
                <a:ea typeface="ヒラギノ角ゴ Pro W3" charset="0"/>
                <a:cs typeface="ヒラギノ角ゴ Pro W3" charset="0"/>
              </a:rPr>
              <a:t>A_phi</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zhat</a:t>
            </a:r>
            <a:r>
              <a:rPr lang="en-US" dirty="0" smtClean="0">
                <a:ea typeface="ヒラギノ角ゴ Pro W3" charset="0"/>
                <a:cs typeface="ヒラギノ角ゴ Pro W3" charset="0"/>
              </a:rPr>
              <a:t>. But as usual, at the origin, you should check via Stokes - integrate A dot dl around a circle. You can DO the integral, it's simply 2 pi c. But Stokes says that should be the area (surface) integral of curl dot </a:t>
            </a:r>
            <a:r>
              <a:rPr lang="en-US" dirty="0" err="1" smtClean="0">
                <a:ea typeface="ヒラギノ角ゴ Pro W3" charset="0"/>
                <a:cs typeface="ヒラギノ角ゴ Pro W3" charset="0"/>
              </a:rPr>
              <a:t>dA.</a:t>
            </a:r>
            <a:r>
              <a:rPr lang="en-US" dirty="0" smtClean="0">
                <a:ea typeface="ヒラギノ角ゴ Pro W3" charset="0"/>
                <a:cs typeface="ヒラギノ角ゴ Pro W3" charset="0"/>
              </a:rPr>
              <a:t> If curl was REALLY zero everywhere, we'd have a paradox. There must be a delta function at the origin!  -SJP</a:t>
            </a:r>
            <a:endParaRPr lang="en-US" b="1"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E212F-6CBE-8345-91B2-253453D2919F}" type="slidenum">
              <a:rPr lang="en-US"/>
              <a:pPr/>
              <a:t>12</a:t>
            </a:fld>
            <a:endParaRPr lang="en-US"/>
          </a:p>
        </p:txBody>
      </p:sp>
      <p:sp>
        <p:nvSpPr>
          <p:cNvPr id="520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20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eaLnBrk="1" hangingPunct="1"/>
            <a:r>
              <a:rPr lang="en-US" dirty="0" smtClean="0">
                <a:ea typeface="ヒラギノ角ゴ Pro W3" charset="0"/>
                <a:cs typeface="ヒラギノ角ゴ Pro W3" charset="0"/>
              </a:rPr>
              <a:t>CORRECT ANSWER:  A</a:t>
            </a:r>
          </a:p>
          <a:p>
            <a:pPr eaLnBrk="1" hangingPunct="1"/>
            <a:r>
              <a:rPr lang="en-US" dirty="0" smtClean="0">
                <a:ea typeface="ヒラギノ角ゴ Pro W3" charset="0"/>
                <a:cs typeface="ヒラギノ角ゴ Pro W3" charset="0"/>
              </a:rPr>
              <a:t>USED IN:  Spring 2008 (Pollock)</a:t>
            </a:r>
          </a:p>
          <a:p>
            <a:pPr eaLnBrk="1" hangingPunct="1"/>
            <a:r>
              <a:rPr lang="en-US" dirty="0" smtClean="0">
                <a:ea typeface="ヒラギノ角ゴ Pro W3" charset="0"/>
                <a:cs typeface="ヒラギノ角ゴ Pro W3" charset="0"/>
              </a:rPr>
              <a:t>LECTURE NUMBER:  35 (36 in ‘13)</a:t>
            </a:r>
          </a:p>
          <a:p>
            <a:pPr eaLnBrk="1" hangingPunct="1"/>
            <a:r>
              <a:rPr lang="en-US" dirty="0" smtClean="0">
                <a:ea typeface="ヒラギノ角ゴ Pro W3" charset="0"/>
                <a:cs typeface="ヒラギノ角ゴ Pro W3" charset="0"/>
              </a:rPr>
              <a:t>STUDENT RESPONSES:   </a:t>
            </a:r>
            <a:r>
              <a:rPr lang="en-US" b="1" dirty="0" smtClean="0">
                <a:ea typeface="ヒラギノ角ゴ Pro W3" charset="0"/>
                <a:cs typeface="ヒラギノ角ゴ Pro W3" charset="0"/>
              </a:rPr>
              <a:t>[[94%]] </a:t>
            </a:r>
            <a:r>
              <a:rPr lang="en-US" dirty="0" smtClean="0">
                <a:ea typeface="ヒラギノ角ゴ Pro W3" charset="0"/>
                <a:cs typeface="ヒラギノ角ゴ Pro W3" charset="0"/>
              </a:rPr>
              <a:t>6% 0% 0% 0%   (</a:t>
            </a:r>
            <a:r>
              <a:rPr lang="en-US" dirty="0" err="1" smtClean="0">
                <a:ea typeface="ヒラギノ角ゴ Pro W3" charset="0"/>
                <a:cs typeface="ヒラギノ角ゴ Pro W3" charset="0"/>
              </a:rPr>
              <a:t>Sp</a:t>
            </a:r>
            <a:r>
              <a:rPr lang="en-US" baseline="0" dirty="0" smtClean="0">
                <a:ea typeface="ヒラギノ角ゴ Pro W3" charset="0"/>
                <a:cs typeface="ヒラギノ角ゴ Pro W3" charset="0"/>
              </a:rPr>
              <a:t> </a:t>
            </a:r>
            <a:r>
              <a:rPr lang="fr-FR" baseline="0" dirty="0" smtClean="0">
                <a:ea typeface="ヒラギノ角ゴ Pro W3" charset="0"/>
                <a:cs typeface="ヒラギノ角ゴ Pro W3" charset="0"/>
              </a:rPr>
              <a:t>’</a:t>
            </a:r>
            <a:r>
              <a:rPr lang="en-US" baseline="0" dirty="0" smtClean="0">
                <a:ea typeface="ヒラギノ角ゴ Pro W3" charset="0"/>
                <a:cs typeface="ヒラギノ角ゴ Pro W3" charset="0"/>
              </a:rPr>
              <a:t>08)</a:t>
            </a:r>
          </a:p>
          <a:p>
            <a:pPr eaLnBrk="1" hangingPunct="1"/>
            <a:r>
              <a:rPr lang="en-US" baseline="0" dirty="0" smtClean="0">
                <a:ea typeface="ヒラギノ角ゴ Pro W3" charset="0"/>
                <a:cs typeface="ヒラギノ角ゴ Pro W3" charset="0"/>
              </a:rPr>
              <a:t>		</a:t>
            </a:r>
            <a:r>
              <a:rPr lang="en-US" b="1" baseline="0" dirty="0" smtClean="0">
                <a:ea typeface="ヒラギノ角ゴ Pro W3" charset="0"/>
                <a:cs typeface="ヒラギノ角ゴ Pro W3" charset="0"/>
              </a:rPr>
              <a:t>[[91]]</a:t>
            </a:r>
            <a:r>
              <a:rPr lang="en-US" b="0" baseline="0" dirty="0" smtClean="0">
                <a:ea typeface="ヒラギノ角ゴ Pro W3" charset="0"/>
                <a:cs typeface="ヒラギノ角ゴ Pro W3" charset="0"/>
              </a:rPr>
              <a:t>, 9, 0, 0,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a:t>
            </a:r>
            <a:r>
              <a:rPr lang="en-US" baseline="0" dirty="0" smtClean="0">
                <a:ea typeface="ヒラギノ角ゴ Pro W3" charset="0"/>
                <a:cs typeface="ヒラギノ角ゴ Pro W3" charset="0"/>
              </a:rPr>
              <a:t>	</a:t>
            </a:r>
            <a:endParaRPr lang="en-US" dirty="0" smtClean="0">
              <a:ea typeface="ヒラギノ角ゴ Pro W3" charset="0"/>
              <a:cs typeface="ヒラギノ角ゴ Pro W3" charset="0"/>
            </a:endParaRP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Same exact question as 5.17. 95% correct.  (So, they've got it now!) Not much discussion, (although some question about whether this field was "physical" or not)</a:t>
            </a:r>
          </a:p>
          <a:p>
            <a:r>
              <a:rPr lang="en-US" dirty="0" smtClean="0">
                <a:ea typeface="ヒラギノ角ゴ Pro W3" charset="0"/>
                <a:cs typeface="ヒラギノ角ゴ Pro W3" charset="0"/>
              </a:rPr>
              <a:t>Answer is A, yes. If I consider the loop (which appears in the next slide), the line integral around the loop is manifestly NOT zero (A has same magnitude everywhere, but length is bigger on the outer path). Nonzero line integral means flux of B (and thus B itself) must be nonzero.   -SJP</a:t>
            </a:r>
            <a:endParaRPr lang="en-US" b="1"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endParaRPr lang="en-US" dirty="0">
              <a:ea typeface="ヒラギノ角ゴ Pro W3" charset="0"/>
              <a:cs typeface="ヒラギノ角ゴ Pro W3"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7175DD-0CC8-354C-8BF7-7468CCEC168F}" type="slidenum">
              <a:rPr lang="en-US"/>
              <a:pPr/>
              <a:t>13</a:t>
            </a:fld>
            <a:endParaRPr lang="en-US"/>
          </a:p>
        </p:txBody>
      </p:sp>
      <p:sp>
        <p:nvSpPr>
          <p:cNvPr id="512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9ED0DB4-A0D7-004F-A18A-80CCCC54A4BB}" type="slidenum">
              <a:rPr lang="en-US" sz="1200"/>
              <a:pPr algn="r"/>
              <a:t>13</a:t>
            </a:fld>
            <a:endParaRPr lang="en-US" sz="1200"/>
          </a:p>
        </p:txBody>
      </p:sp>
      <p:sp>
        <p:nvSpPr>
          <p:cNvPr id="51200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00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eaLnBrk="1" hangingPunct="1"/>
            <a:r>
              <a:rPr lang="en-US" dirty="0" smtClean="0">
                <a:ea typeface="ヒラギノ角ゴ Pro W3" charset="0"/>
                <a:cs typeface="ヒラギノ角ゴ Pro W3" charset="0"/>
              </a:rPr>
              <a:t>Skipped in ‘13</a:t>
            </a:r>
          </a:p>
          <a:p>
            <a:pPr eaLnBrk="1" hangingPunct="1"/>
            <a:r>
              <a:rPr lang="en-US" dirty="0" smtClean="0">
                <a:ea typeface="ヒラギノ角ゴ Pro W3" charset="0"/>
                <a:cs typeface="ヒラギノ角ゴ Pro W3" charset="0"/>
              </a:rPr>
              <a:t>CORRECT ANSWER:  N/A</a:t>
            </a:r>
          </a:p>
          <a:p>
            <a:pPr eaLnBrk="1" hangingPunct="1"/>
            <a:r>
              <a:rPr lang="en-US" dirty="0" smtClean="0">
                <a:ea typeface="ヒラギノ角ゴ Pro W3" charset="0"/>
                <a:cs typeface="ヒラギノ角ゴ Pro W3" charset="0"/>
              </a:rPr>
              <a:t>USED IN:  Spring 2008 (Pollock)</a:t>
            </a:r>
          </a:p>
          <a:p>
            <a:pPr eaLnBrk="1" hangingPunct="1"/>
            <a:r>
              <a:rPr lang="en-US" dirty="0" smtClean="0">
                <a:ea typeface="ヒラギノ角ゴ Pro W3" charset="0"/>
                <a:cs typeface="ヒラギノ角ゴ Pro W3" charset="0"/>
              </a:rPr>
              <a:t>LECTURE NUMBER:   36</a:t>
            </a:r>
          </a:p>
          <a:p>
            <a:pPr eaLnBrk="1" hangingPunct="1"/>
            <a:r>
              <a:rPr lang="en-US" dirty="0" smtClean="0">
                <a:ea typeface="ヒラギノ角ゴ Pro W3" charset="0"/>
                <a:cs typeface="ヒラギノ角ゴ Pro W3" charset="0"/>
              </a:rPr>
              <a:t>STUDENT RESPONSES:  n/a</a:t>
            </a: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Not a clicker question - just to think about.</a:t>
            </a:r>
          </a:p>
          <a:p>
            <a:r>
              <a:rPr lang="en-US" dirty="0" smtClean="0">
                <a:ea typeface="ヒラギノ角ゴ Pro W3" charset="0"/>
                <a:cs typeface="ヒラギノ角ゴ Pro W3" charset="0"/>
              </a:rPr>
              <a:t>Did this as a whiteboard activity, it</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s good. ~5 minutes, plus 5 minutes discussion. - SJP</a:t>
            </a:r>
            <a:endParaRPr lang="en-US" b="1" dirty="0" smtClean="0">
              <a:ea typeface="ヒラギノ角ゴ Pro W3" charset="0"/>
              <a:cs typeface="ヒラギノ角ゴ Pro W3" charset="0"/>
            </a:endParaRPr>
          </a:p>
          <a:p>
            <a:r>
              <a:rPr lang="en-US" dirty="0" smtClean="0">
                <a:ea typeface="ヒラギノ角ゴ Pro W3" charset="0"/>
                <a:cs typeface="ヒラギノ角ゴ Pro W3" charset="0"/>
              </a:rPr>
              <a:t>WRITTEN BY: Ward Handley (CU-Boulder)</a:t>
            </a:r>
            <a:endParaRPr lang="en-US" dirty="0">
              <a:ea typeface="ヒラギノ角ゴ Pro W3" charset="0"/>
              <a:cs typeface="ヒラギノ角ゴ Pro W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110CA-241B-9C44-A8C8-C6AAF9A88361}" type="slidenum">
              <a:rPr lang="en-US"/>
              <a:pPr/>
              <a:t>14</a:t>
            </a:fld>
            <a:endParaRPr lang="en-US"/>
          </a:p>
        </p:txBody>
      </p:sp>
      <p:sp>
        <p:nvSpPr>
          <p:cNvPr id="525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5315" name="Rectangle 3"/>
          <p:cNvSpPr>
            <a:spLocks noGrp="1" noChangeArrowheads="1"/>
          </p:cNvSpPr>
          <p:nvPr>
            <p:ph type="body" idx="1"/>
          </p:nvPr>
        </p:nvSpPr>
        <p:spPr/>
        <p:txBody>
          <a:bodyPr/>
          <a:lstStyle/>
          <a:p>
            <a:pPr eaLnBrk="1" hangingPunct="1"/>
            <a:r>
              <a:rPr lang="en-US" dirty="0" smtClean="0">
                <a:ea typeface="ヒラギノ角ゴ Pro W3" charset="0"/>
                <a:cs typeface="ヒラギノ角ゴ Pro W3" charset="0"/>
              </a:rPr>
              <a:t>CORRECT ANSWER:  C</a:t>
            </a:r>
          </a:p>
          <a:p>
            <a:pPr eaLnBrk="1" hangingPunct="1"/>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Spring 2008 and ‘13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 </a:t>
            </a:r>
          </a:p>
          <a:p>
            <a:pPr eaLnBrk="1" hangingPunct="1"/>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12, Lecture 32), Pollock (35, 36 in ‘13)</a:t>
            </a:r>
          </a:p>
          <a:p>
            <a:pPr eaLnBrk="1" hangingPunct="1"/>
            <a:r>
              <a:rPr lang="en-US" dirty="0" smtClean="0">
                <a:ea typeface="ヒラギノ角ゴ Pro W3" charset="0"/>
                <a:cs typeface="ヒラギノ角ゴ Pro W3" charset="0"/>
              </a:rPr>
              <a:t>STUDENT RESPONSES:      0% 14% </a:t>
            </a:r>
            <a:r>
              <a:rPr lang="en-US" b="1" dirty="0" smtClean="0">
                <a:ea typeface="ヒラギノ角ゴ Pro W3" charset="0"/>
                <a:cs typeface="ヒラギノ角ゴ Pro W3" charset="0"/>
              </a:rPr>
              <a:t>[[81%]]</a:t>
            </a:r>
            <a:r>
              <a:rPr lang="en-US" dirty="0" smtClean="0">
                <a:ea typeface="ヒラギノ角ゴ Pro W3" charset="0"/>
                <a:cs typeface="ヒラギノ角ゴ Pro W3" charset="0"/>
              </a:rPr>
              <a:t> 2% 2%  (FALL 08)</a:t>
            </a:r>
          </a:p>
          <a:p>
            <a:pPr eaLnBrk="1" hangingPunct="1"/>
            <a:r>
              <a:rPr lang="en-US" dirty="0" smtClean="0">
                <a:ea typeface="ヒラギノ角ゴ Pro W3" charset="0"/>
                <a:cs typeface="ヒラギノ角ゴ Pro W3" charset="0"/>
              </a:rPr>
              <a:t>		0% 6%  </a:t>
            </a:r>
            <a:r>
              <a:rPr lang="en-US" b="1" dirty="0" smtClean="0">
                <a:ea typeface="ヒラギノ角ゴ Pro W3" charset="0"/>
                <a:cs typeface="ヒラギノ角ゴ Pro W3" charset="0"/>
              </a:rPr>
              <a:t>[[94%]] </a:t>
            </a:r>
            <a:r>
              <a:rPr lang="en-US" dirty="0" smtClean="0">
                <a:ea typeface="ヒラギノ角ゴ Pro W3" charset="0"/>
                <a:cs typeface="ヒラギノ角ゴ Pro W3" charset="0"/>
              </a:rPr>
              <a:t>0% 0%  (SPRING 08)</a:t>
            </a:r>
          </a:p>
          <a:p>
            <a:pPr eaLnBrk="1" hangingPunct="1"/>
            <a:r>
              <a:rPr lang="en-US" dirty="0" smtClean="0">
                <a:ea typeface="ヒラギノ角ゴ Pro W3" charset="0"/>
                <a:cs typeface="ヒラギノ角ゴ Pro W3" charset="0"/>
              </a:rPr>
              <a:t>		5% 8% </a:t>
            </a:r>
            <a:r>
              <a:rPr lang="en-US" b="1" dirty="0" smtClean="0">
                <a:ea typeface="ヒラギノ角ゴ Pro W3" charset="0"/>
                <a:cs typeface="ヒラギノ角ゴ Pro W3" charset="0"/>
              </a:rPr>
              <a:t>[[72%]]</a:t>
            </a:r>
            <a:r>
              <a:rPr lang="en-US" dirty="0" smtClean="0">
                <a:ea typeface="ヒラギノ角ゴ Pro W3" charset="0"/>
                <a:cs typeface="ヒラギノ角ゴ Pro W3" charset="0"/>
              </a:rPr>
              <a:t> 2% 12%  (FALL 2009)</a:t>
            </a:r>
          </a:p>
          <a:p>
            <a:pPr eaLnBrk="1" hangingPunct="1"/>
            <a:r>
              <a:rPr lang="en-US" dirty="0" smtClean="0">
                <a:ea typeface="ヒラギノ角ゴ Pro W3" charset="0"/>
                <a:cs typeface="ヒラギノ角ゴ Pro W3" charset="0"/>
              </a:rPr>
              <a:t>		2, 2, </a:t>
            </a:r>
            <a:r>
              <a:rPr lang="en-US" b="1" dirty="0" smtClean="0">
                <a:ea typeface="ヒラギノ角ゴ Pro W3" charset="0"/>
                <a:cs typeface="ヒラギノ角ゴ Pro W3" charset="0"/>
              </a:rPr>
              <a:t>[[96]], </a:t>
            </a:r>
            <a:r>
              <a:rPr lang="en-US" b="0" dirty="0" smtClean="0">
                <a:ea typeface="ヒラギノ角ゴ Pro W3" charset="0"/>
                <a:cs typeface="ヒラギノ角ゴ Pro W3" charset="0"/>
              </a:rPr>
              <a:t>0,</a:t>
            </a:r>
            <a:r>
              <a:rPr lang="en-US" b="0" baseline="0" dirty="0" smtClean="0">
                <a:ea typeface="ヒラギノ角ゴ Pro W3" charset="0"/>
                <a:cs typeface="ヒラギノ角ゴ Pro W3" charset="0"/>
              </a:rPr>
              <a:t>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95% correct (I had worked a problem where we COMPUTED the integral for the field 1/s </a:t>
            </a:r>
            <a:r>
              <a:rPr lang="en-US" dirty="0" err="1" smtClean="0">
                <a:ea typeface="ヒラギノ角ゴ Pro W3" charset="0"/>
                <a:cs typeface="ヒラギノ角ゴ Pro W3" charset="0"/>
              </a:rPr>
              <a:t>dphi</a:t>
            </a:r>
            <a:r>
              <a:rPr lang="en-US" dirty="0" smtClean="0">
                <a:ea typeface="ヒラギノ角ゴ Pro W3" charset="0"/>
                <a:cs typeface="ヒラギノ角ゴ Pro W3" charset="0"/>
              </a:rPr>
              <a:t>, i.e. from the next clicker question, 5.27b, so we had seen </a:t>
            </a:r>
            <a:r>
              <a:rPr lang="en-US" dirty="0" err="1" smtClean="0">
                <a:ea typeface="ヒラギノ角ゴ Pro W3" charset="0"/>
                <a:cs typeface="ヒラギノ角ゴ Pro W3" charset="0"/>
              </a:rPr>
              <a:t>Stoke's</a:t>
            </a:r>
            <a:r>
              <a:rPr lang="en-US" dirty="0" smtClean="0">
                <a:ea typeface="ヒラギノ角ゴ Pro W3" charset="0"/>
                <a:cs typeface="ヒラギノ角ゴ Pro W3" charset="0"/>
              </a:rPr>
              <a:t> theorem invoked. Thus, it was only one step for them to notice curl of A is B).</a:t>
            </a:r>
          </a:p>
          <a:p>
            <a:pPr eaLnBrk="1" hangingPunct="1"/>
            <a:r>
              <a:rPr lang="en-US" dirty="0" smtClean="0">
                <a:ea typeface="ヒラギノ角ゴ Pro W3" charset="0"/>
                <a:cs typeface="ヒラギノ角ゴ Pro W3" charset="0"/>
              </a:rPr>
              <a:t>Answer is C, by Stokes, this is the surface integral of the curl of A, which is flux of B.   -SJP</a:t>
            </a:r>
          </a:p>
          <a:p>
            <a:pPr eaLnBrk="1" hangingPunct="1"/>
            <a:r>
              <a:rPr lang="en-US" b="1" dirty="0" smtClean="0">
                <a:ea typeface="ヒラギノ角ゴ Pro W3" charset="0"/>
                <a:cs typeface="ヒラギノ角ゴ Pro W3" charset="0"/>
              </a:rPr>
              <a:t>(After </a:t>
            </a:r>
            <a:r>
              <a:rPr lang="en-US" b="0" dirty="0" smtClean="0">
                <a:ea typeface="ヒラギノ角ゴ Pro W3" charset="0"/>
                <a:cs typeface="ヒラギノ角ゴ Pro W3" charset="0"/>
              </a:rPr>
              <a:t>this</a:t>
            </a:r>
            <a:r>
              <a:rPr lang="en-US" b="0" baseline="0" dirty="0" smtClean="0">
                <a:ea typeface="ヒラギノ角ゴ Pro W3" charset="0"/>
                <a:cs typeface="ヒラギノ角ゴ Pro W3" charset="0"/>
              </a:rPr>
              <a:t> question I give a brief discussion about </a:t>
            </a:r>
            <a:r>
              <a:rPr lang="en-US" b="0" baseline="0" dirty="0" err="1" smtClean="0">
                <a:ea typeface="ヒラギノ角ゴ Pro W3" charset="0"/>
                <a:cs typeface="ヒラギノ角ゴ Pro W3" charset="0"/>
              </a:rPr>
              <a:t>Aharonov-Bohm</a:t>
            </a:r>
            <a:r>
              <a:rPr lang="en-US" b="0" baseline="0" dirty="0" smtClean="0">
                <a:ea typeface="ヒラギノ角ゴ Pro W3" charset="0"/>
                <a:cs typeface="ヒラギノ角ゴ Pro W3" charset="0"/>
              </a:rPr>
              <a:t> effect, which ends up showing that quantum mechanical phase depends on this integral) </a:t>
            </a:r>
            <a:endParaRPr lang="en-US" b="1"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WRITTEN BY: Steven Pollock (CU-Boulder)</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a:xfrm>
            <a:off x="1144588" y="687388"/>
            <a:ext cx="4570412" cy="3427412"/>
          </a:xfrm>
          <a:solidFill>
            <a:srgbClr val="FFFFFF"/>
          </a:solidFill>
          <a:ln/>
        </p:spPr>
      </p:sp>
      <p:sp>
        <p:nvSpPr>
          <p:cNvPr id="193538" name="Notes Placeholder 2"/>
          <p:cNvSpPr>
            <a:spLocks noGrp="1"/>
          </p:cNvSpPr>
          <p:nvPr>
            <p:ph type="body" idx="1"/>
          </p:nvPr>
        </p:nvSpPr>
        <p:spPr>
          <a:xfrm>
            <a:off x="685800" y="4344988"/>
            <a:ext cx="5486400" cy="4113212"/>
          </a:xfrm>
          <a:solidFill>
            <a:srgbClr val="FFFFFF"/>
          </a:solidFill>
          <a:ln>
            <a:solidFill>
              <a:srgbClr val="000000"/>
            </a:solidFill>
          </a:ln>
        </p:spPr>
        <p:txBody>
          <a:bodyPr/>
          <a:lstStyle/>
          <a:p>
            <a:pPr defTabSz="457200" eaLnBrk="1" hangingPunct="1"/>
            <a:r>
              <a:rPr lang="en-US" dirty="0">
                <a:ea typeface="ヒラギノ角ゴ Pro W3" charset="0"/>
                <a:cs typeface="ヒラギノ角ゴ Pro W3" charset="0"/>
              </a:rPr>
              <a:t>CORRECT ANSWER:  D</a:t>
            </a:r>
          </a:p>
          <a:p>
            <a:pPr defTabSz="457200"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36 (and again in 37 in 13) SJP</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STUDENT RESPONSES:  11% 6% 39%  </a:t>
            </a:r>
            <a:r>
              <a:rPr lang="en-US" b="1" dirty="0">
                <a:ea typeface="ヒラギノ角ゴ Pro W3" charset="0"/>
                <a:cs typeface="ヒラギノ角ゴ Pro W3" charset="0"/>
              </a:rPr>
              <a:t>[[28%]] </a:t>
            </a:r>
            <a:r>
              <a:rPr lang="en-US" dirty="0">
                <a:ea typeface="ヒラギノ角ゴ Pro W3" charset="0"/>
                <a:cs typeface="ヒラギノ角ゴ Pro W3" charset="0"/>
              </a:rPr>
              <a:t>17% (SPRING 2008)</a:t>
            </a:r>
          </a:p>
          <a:p>
            <a:pPr defTabSz="457200" eaLnBrk="1" hangingPunct="1"/>
            <a:r>
              <a:rPr lang="en-US" dirty="0">
                <a:ea typeface="ヒラギノ角ゴ Pro W3" charset="0"/>
                <a:cs typeface="ヒラギノ角ゴ Pro W3" charset="0"/>
              </a:rPr>
              <a:t>				3% 13% 8%  </a:t>
            </a:r>
            <a:r>
              <a:rPr lang="en-US" b="1" dirty="0">
                <a:ea typeface="ヒラギノ角ゴ Pro W3" charset="0"/>
                <a:cs typeface="ヒラギノ角ゴ Pro W3" charset="0"/>
              </a:rPr>
              <a:t>[[77%]] </a:t>
            </a:r>
            <a:r>
              <a:rPr lang="en-US" dirty="0">
                <a:ea typeface="ヒラギノ角ゴ Pro W3" charset="0"/>
                <a:cs typeface="ヒラギノ角ゴ Pro W3" charset="0"/>
              </a:rPr>
              <a:t>0% (FALL 2009</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				0, 24, 10, </a:t>
            </a:r>
            <a:r>
              <a:rPr lang="en-US" b="1" dirty="0" smtClean="0">
                <a:ea typeface="ヒラギノ角ゴ Pro W3" charset="0"/>
                <a:cs typeface="ヒラギノ角ゴ Pro W3" charset="0"/>
              </a:rPr>
              <a:t>[[62]], </a:t>
            </a:r>
            <a:r>
              <a:rPr lang="en-US" b="0" dirty="0" smtClean="0">
                <a:ea typeface="ヒラギノ角ゴ Pro W3" charset="0"/>
                <a:cs typeface="ヒラギノ角ゴ Pro W3" charset="0"/>
              </a:rPr>
              <a:t>3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End of class, not all voted.</a:t>
            </a:r>
            <a:r>
              <a:rPr lang="en-US" b="0" baseline="0" dirty="0" smtClean="0">
                <a:ea typeface="ヒラギノ角ゴ Pro W3" charset="0"/>
                <a:cs typeface="ヒラギノ角ゴ Pro W3" charset="0"/>
              </a:rPr>
              <a:t> Start of class:  4, 4, 2, 7, </a:t>
            </a:r>
            <a:r>
              <a:rPr lang="en-US" b="1" baseline="0" dirty="0" smtClean="0">
                <a:ea typeface="ヒラギノ角ゴ Pro W3" charset="0"/>
                <a:cs typeface="ヒラギノ角ゴ Pro W3" charset="0"/>
              </a:rPr>
              <a:t>[[82]]</a:t>
            </a:r>
            <a:endParaRPr lang="en-US" dirty="0">
              <a:ea typeface="ヒラギノ角ゴ Pro W3" charset="0"/>
              <a:cs typeface="ヒラギノ角ゴ Pro W3" charset="0"/>
            </a:endParaRPr>
          </a:p>
          <a:p>
            <a:pPr defTabSz="457200"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Start of class with this. I did it silently first, and they were all over the map. (Correct answer D had 28%). Then I let them talk to their neighbors, D moved to 50% (and C and E were equally represented). I'm </a:t>
            </a:r>
            <a:r>
              <a:rPr lang="en-US" dirty="0" smtClean="0">
                <a:ea typeface="ヒラギノ角ゴ Pro W3" charset="0"/>
                <a:cs typeface="ヒラギノ角ゴ Pro W3" charset="0"/>
              </a:rPr>
              <a:t>voting </a:t>
            </a:r>
            <a:r>
              <a:rPr lang="en-US" dirty="0">
                <a:ea typeface="ヒラギノ角ゴ Pro W3" charset="0"/>
                <a:cs typeface="ヒラギノ角ゴ Pro W3" charset="0"/>
              </a:rPr>
              <a:t>for I and also III, which gives D. </a:t>
            </a:r>
            <a:r>
              <a:rPr lang="en-US" dirty="0" smtClean="0">
                <a:ea typeface="ヒラギノ角ゴ Pro W3" charset="0"/>
                <a:cs typeface="ヒラギノ角ゴ Pro W3" charset="0"/>
              </a:rPr>
              <a:t>–SJP</a:t>
            </a:r>
          </a:p>
          <a:p>
            <a:pPr defTabSz="457200" eaLnBrk="1" hangingPunct="1"/>
            <a:endParaRPr lang="en-US" b="1"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WRITTEN BY: </a:t>
            </a:r>
            <a:r>
              <a:rPr lang="en-US" dirty="0" err="1">
                <a:latin typeface="Helvetica" charset="0"/>
                <a:ea typeface="ヒラギノ角ゴ Pro W3" charset="0"/>
                <a:cs typeface="ヒラギノ角ゴ Pro W3" charset="0"/>
              </a:rPr>
              <a:t>Chandralekha</a:t>
            </a:r>
            <a:r>
              <a:rPr lang="en-US" dirty="0">
                <a:latin typeface="Helvetica" charset="0"/>
                <a:ea typeface="ヒラギノ角ゴ Pro W3" charset="0"/>
                <a:cs typeface="ヒラギノ角ゴ Pro W3" charset="0"/>
              </a:rPr>
              <a:t> Singh. </a:t>
            </a:r>
            <a:r>
              <a:rPr lang="en-US" dirty="0">
                <a:solidFill>
                  <a:srgbClr val="2350AB"/>
                </a:solidFill>
                <a:latin typeface="Helvetica" charset="0"/>
                <a:ea typeface="ヒラギノ角ゴ Pro W3" charset="0"/>
                <a:cs typeface="ヒラギノ角ゴ Pro W3" charset="0"/>
              </a:rPr>
              <a:t>Improving students' understanding of magnetism, C. </a:t>
            </a:r>
            <a:r>
              <a:rPr lang="en-US" dirty="0" err="1">
                <a:solidFill>
                  <a:srgbClr val="2350AB"/>
                </a:solidFill>
                <a:latin typeface="Helvetica" charset="0"/>
                <a:ea typeface="ヒラギノ角ゴ Pro W3" charset="0"/>
                <a:cs typeface="ヒラギノ角ゴ Pro W3" charset="0"/>
              </a:rPr>
              <a:t>Singh,Proceedings</a:t>
            </a:r>
            <a:r>
              <a:rPr lang="en-US" dirty="0">
                <a:solidFill>
                  <a:srgbClr val="2350AB"/>
                </a:solidFill>
                <a:latin typeface="Helvetica" charset="0"/>
                <a:ea typeface="ヒラギノ角ゴ Pro W3" charset="0"/>
                <a:cs typeface="ヒラギノ角ゴ Pro W3" charset="0"/>
              </a:rPr>
              <a:t> of the Annual Conference of the American Society </a:t>
            </a:r>
            <a:r>
              <a:rPr lang="en-US" dirty="0" err="1">
                <a:solidFill>
                  <a:srgbClr val="2350AB"/>
                </a:solidFill>
                <a:latin typeface="Helvetica" charset="0"/>
                <a:ea typeface="ヒラギノ角ゴ Pro W3" charset="0"/>
                <a:cs typeface="ヒラギノ角ゴ Pro W3" charset="0"/>
              </a:rPr>
              <a:t>forEngineering</a:t>
            </a:r>
            <a:r>
              <a:rPr lang="en-US" dirty="0">
                <a:solidFill>
                  <a:srgbClr val="2350AB"/>
                </a:solidFill>
                <a:latin typeface="Helvetica" charset="0"/>
                <a:ea typeface="ヒラギノ角ゴ Pro W3" charset="0"/>
                <a:cs typeface="ヒラギノ角ゴ Pro W3" charset="0"/>
              </a:rPr>
              <a:t> Education (ASEE), AC 2008-90, 1-16, (2008):  </a:t>
            </a:r>
            <a:r>
              <a:rPr lang="en-US" u="sng" dirty="0">
                <a:solidFill>
                  <a:srgbClr val="2350AB"/>
                </a:solidFill>
                <a:latin typeface="Helvetica" charset="0"/>
                <a:ea typeface="ヒラギノ角ゴ Pro W3" charset="0"/>
                <a:cs typeface="ヒラギノ角ゴ Pro W3" charset="0"/>
                <a:hlinkClick r:id="rId3"/>
              </a:rPr>
              <a:t>http://www.asee.org/conferences/v2Search.cfm</a:t>
            </a:r>
            <a:endParaRPr lang="en-US"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
        <p:nvSpPr>
          <p:cNvPr id="19353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3F4243FA-D329-DF48-9C9D-DFBEF0DB8014}" type="slidenum">
              <a:rPr lang="en-US" sz="1200" b="0">
                <a:ea typeface="ＭＳ Ｐゴシック" charset="0"/>
                <a:cs typeface="ＭＳ Ｐゴシック" charset="0"/>
              </a:rPr>
              <a:pPr algn="r" eaLnBrk="1" hangingPunct="1"/>
              <a:t>15</a:t>
            </a:fld>
            <a:endParaRPr lang="en-US" sz="1200" b="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Rectangle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dirty="0">
                <a:latin typeface="Calibri" charset="0"/>
              </a:rPr>
              <a:t>CORRECT ANSWER:  A</a:t>
            </a:r>
          </a:p>
          <a:p>
            <a:pPr eaLnBrk="1" hangingPunct="1"/>
            <a:r>
              <a:rPr lang="en-US" dirty="0">
                <a:latin typeface="Calibri" charset="0"/>
              </a:rPr>
              <a:t>USED IN:  Fall 2008 (</a:t>
            </a:r>
            <a:r>
              <a:rPr lang="en-US" dirty="0" err="1">
                <a:latin typeface="Calibri" charset="0"/>
              </a:rPr>
              <a:t>Dubson</a:t>
            </a:r>
            <a:r>
              <a:rPr lang="en-US" dirty="0">
                <a:latin typeface="Calibri" charset="0"/>
              </a:rPr>
              <a:t>) and Spring </a:t>
            </a:r>
            <a:r>
              <a:rPr lang="en-US" dirty="0" smtClean="0">
                <a:latin typeface="Calibri" charset="0"/>
              </a:rPr>
              <a:t>2008 and 13 </a:t>
            </a:r>
            <a:r>
              <a:rPr lang="en-US" dirty="0">
                <a:latin typeface="Calibri" charset="0"/>
              </a:rPr>
              <a:t>(Pollock)</a:t>
            </a:r>
          </a:p>
          <a:p>
            <a:pPr eaLnBrk="1" hangingPunct="1"/>
            <a:r>
              <a:rPr lang="en-US" dirty="0">
                <a:latin typeface="Calibri" charset="0"/>
              </a:rPr>
              <a:t>LECTURE NUMBER: </a:t>
            </a:r>
            <a:r>
              <a:rPr lang="en-US" dirty="0" err="1">
                <a:latin typeface="Calibri" charset="0"/>
              </a:rPr>
              <a:t>Dubson</a:t>
            </a:r>
            <a:r>
              <a:rPr lang="en-US" dirty="0">
                <a:latin typeface="Calibri" charset="0"/>
              </a:rPr>
              <a:t> (Week 14, Lecture 39). Pollock (Lecture </a:t>
            </a:r>
            <a:r>
              <a:rPr lang="en-US" dirty="0" smtClean="0">
                <a:latin typeface="Calibri" charset="0"/>
              </a:rPr>
              <a:t>40, 37 in ‘13)</a:t>
            </a:r>
            <a:r>
              <a:rPr lang="en-US" dirty="0">
                <a:latin typeface="Calibri" charset="0"/>
              </a:rPr>
              <a:t>. </a:t>
            </a:r>
          </a:p>
          <a:p>
            <a:pPr eaLnBrk="1" hangingPunct="1"/>
            <a:r>
              <a:rPr lang="en-US" dirty="0">
                <a:latin typeface="Calibri" charset="0"/>
              </a:rPr>
              <a:t>STUDENT RESPONSES:  </a:t>
            </a:r>
            <a:r>
              <a:rPr lang="en-US" b="1" dirty="0">
                <a:latin typeface="Calibri" charset="0"/>
              </a:rPr>
              <a:t>[[42%]]</a:t>
            </a:r>
            <a:r>
              <a:rPr lang="en-US" dirty="0">
                <a:latin typeface="Calibri" charset="0"/>
              </a:rPr>
              <a:t> 58% 0% 0% 0% (FALL 2008) </a:t>
            </a:r>
          </a:p>
          <a:p>
            <a:pPr eaLnBrk="1" hangingPunct="1"/>
            <a:r>
              <a:rPr lang="en-US" dirty="0">
                <a:latin typeface="Calibri" charset="0"/>
              </a:rPr>
              <a:t>	</a:t>
            </a:r>
            <a:r>
              <a:rPr lang="en-US" dirty="0" smtClean="0">
                <a:latin typeface="Calibri" charset="0"/>
              </a:rPr>
              <a:t>   </a:t>
            </a:r>
            <a:r>
              <a:rPr lang="en-US" b="1" dirty="0">
                <a:latin typeface="Calibri" charset="0"/>
              </a:rPr>
              <a:t>[[63%]] </a:t>
            </a:r>
            <a:r>
              <a:rPr lang="en-US" dirty="0">
                <a:latin typeface="Calibri" charset="0"/>
              </a:rPr>
              <a:t>37% 0% 0% 0% (SPRING 2008) </a:t>
            </a:r>
            <a:endParaRPr lang="en-US" dirty="0" smtClean="0">
              <a:latin typeface="Calibri" charset="0"/>
            </a:endParaRPr>
          </a:p>
          <a:p>
            <a:pPr eaLnBrk="1" hangingPunct="1"/>
            <a:r>
              <a:rPr lang="en-US" dirty="0" smtClean="0">
                <a:latin typeface="Calibri" charset="0"/>
              </a:rPr>
              <a:t>	</a:t>
            </a:r>
            <a:r>
              <a:rPr lang="en-US" b="1" dirty="0" smtClean="0">
                <a:latin typeface="Calibri" charset="0"/>
              </a:rPr>
              <a:t>[[88]],</a:t>
            </a:r>
            <a:r>
              <a:rPr lang="en-US" b="0" baseline="0" dirty="0" smtClean="0">
                <a:latin typeface="Calibri" charset="0"/>
              </a:rPr>
              <a:t> 13, 0, 0, 0 (</a:t>
            </a:r>
            <a:r>
              <a:rPr lang="en-US" b="0" baseline="0" dirty="0" err="1" smtClean="0">
                <a:latin typeface="Calibri" charset="0"/>
              </a:rPr>
              <a:t>Sp</a:t>
            </a:r>
            <a:r>
              <a:rPr lang="en-US" b="0" baseline="0" dirty="0" smtClean="0">
                <a:latin typeface="Calibri" charset="0"/>
              </a:rPr>
              <a:t> ‘13) </a:t>
            </a:r>
            <a:endParaRPr lang="en-US" dirty="0">
              <a:latin typeface="Calibri" charset="0"/>
            </a:endParaRPr>
          </a:p>
          <a:p>
            <a:r>
              <a:rPr lang="en-US" b="1" dirty="0">
                <a:latin typeface="Calibri" charset="0"/>
              </a:rPr>
              <a:t>INSTRUCTOR NOTES:  </a:t>
            </a:r>
            <a:r>
              <a:rPr lang="en-US" dirty="0">
                <a:latin typeface="Calibri" charset="0"/>
              </a:rPr>
              <a:t>Nice one! 60/40 split, good discussion, they woke up for this one. Some students see this by now, but others still don't know this "game". It was productive to have THEM construct the argument, think about stokes theorem, (and divergence theorem/H </a:t>
            </a:r>
            <a:r>
              <a:rPr lang="en-US" dirty="0" err="1">
                <a:latin typeface="Calibri" charset="0"/>
              </a:rPr>
              <a:t>perp</a:t>
            </a:r>
            <a:r>
              <a:rPr lang="en-US" dirty="0">
                <a:latin typeface="Calibri" charset="0"/>
              </a:rPr>
              <a:t> came up, so I skipped next one, that's fine). A winner. </a:t>
            </a:r>
          </a:p>
          <a:p>
            <a:r>
              <a:rPr lang="en-US" dirty="0">
                <a:latin typeface="Calibri" charset="0"/>
              </a:rPr>
              <a:t>ANSWER is A, you need to construct a short </a:t>
            </a:r>
            <a:r>
              <a:rPr lang="en-US" dirty="0" err="1">
                <a:latin typeface="Calibri" charset="0"/>
              </a:rPr>
              <a:t>Amperian</a:t>
            </a:r>
            <a:r>
              <a:rPr lang="en-US" dirty="0">
                <a:latin typeface="Calibri" charset="0"/>
              </a:rPr>
              <a:t> loop, and use </a:t>
            </a:r>
            <a:r>
              <a:rPr lang="en-US" dirty="0" err="1">
                <a:latin typeface="Calibri" charset="0"/>
              </a:rPr>
              <a:t>Stoke's</a:t>
            </a:r>
            <a:r>
              <a:rPr lang="en-US" dirty="0">
                <a:latin typeface="Calibri" charset="0"/>
              </a:rPr>
              <a:t> theorem to argue that the line integral (which tells you about H// above - H//below) must be determined by the area integral of the curl. In this case, that would be the area integral of J(free), which will only be nonzero if there is a delta function, i.e. a surface free current on the sheet. Also good to talk about DIRECTIONS, since "H//" is really still a 2-D vector. (See Griffiths, the discontinuity is given by K(free) cross n hat. </a:t>
            </a:r>
            <a:endParaRPr lang="en-US" dirty="0" smtClean="0">
              <a:latin typeface="Calibri" charset="0"/>
            </a:endParaRPr>
          </a:p>
          <a:p>
            <a:r>
              <a:rPr lang="en-US" dirty="0" smtClean="0">
                <a:latin typeface="Calibri" charset="0"/>
              </a:rPr>
              <a:t>In ‘</a:t>
            </a:r>
            <a:r>
              <a:rPr lang="en-US" dirty="0" err="1" smtClean="0">
                <a:latin typeface="Calibri" charset="0"/>
              </a:rPr>
              <a:t>Sp</a:t>
            </a:r>
            <a:r>
              <a:rPr lang="en-US" dirty="0" smtClean="0">
                <a:latin typeface="Calibri" charset="0"/>
              </a:rPr>
              <a:t> ‘13 this happened</a:t>
            </a:r>
            <a:r>
              <a:rPr lang="en-US" baseline="0" dirty="0" smtClean="0">
                <a:latin typeface="Calibri" charset="0"/>
              </a:rPr>
              <a:t> DURING an in-class tutorial that targeted exactly this idea, and I had clearly outlined that the divergence of B gives you info on </a:t>
            </a:r>
            <a:r>
              <a:rPr lang="en-US" baseline="0" dirty="0" err="1" smtClean="0">
                <a:latin typeface="Calibri" charset="0"/>
              </a:rPr>
              <a:t>B_perp</a:t>
            </a:r>
            <a:r>
              <a:rPr lang="en-US" baseline="0" dirty="0" smtClean="0">
                <a:latin typeface="Calibri" charset="0"/>
              </a:rPr>
              <a:t>, so no surprise it was a stronger outcome (not sure why it was not 100%, in fact!) </a:t>
            </a:r>
            <a:endParaRPr lang="en-US" dirty="0" smtClean="0">
              <a:latin typeface="Calibri" charset="0"/>
            </a:endParaRPr>
          </a:p>
          <a:p>
            <a:r>
              <a:rPr lang="en-US" dirty="0" smtClean="0">
                <a:latin typeface="Calibri" charset="0"/>
              </a:rPr>
              <a:t> </a:t>
            </a:r>
            <a:r>
              <a:rPr lang="en-US" dirty="0">
                <a:latin typeface="Calibri" charset="0"/>
              </a:rPr>
              <a:t>-SJP</a:t>
            </a:r>
            <a:endParaRPr lang="en-US" b="1" dirty="0">
              <a:latin typeface="Calibri" charset="0"/>
            </a:endParaRPr>
          </a:p>
          <a:p>
            <a:r>
              <a:rPr lang="en-US" dirty="0">
                <a:latin typeface="Calibri" charset="0"/>
                <a:ea typeface="ヒラギノ角ゴ Pro W3" charset="0"/>
                <a:cs typeface="ヒラギノ角ゴ Pro W3" charset="0"/>
              </a:rPr>
              <a:t>WRITTEN BY: Steven Pollock (CU-Boulder)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026"/>
          <p:cNvSpPr>
            <a:spLocks noGrp="1" noRot="1" noChangeAspect="1" noChangeArrowheads="1" noTextEdit="1"/>
          </p:cNvSpPr>
          <p:nvPr>
            <p:ph type="sldImg"/>
          </p:nvPr>
        </p:nvSpPr>
        <p:spPr>
          <a:solidFill>
            <a:srgbClr val="FFFFFF"/>
          </a:solidFill>
          <a:ln/>
        </p:spPr>
      </p:sp>
      <p:sp>
        <p:nvSpPr>
          <p:cNvPr id="195586" name="Rectangle 1027"/>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12, Lecture 32), Pollock (</a:t>
            </a:r>
            <a:r>
              <a:rPr lang="en-US" dirty="0" smtClean="0">
                <a:ea typeface="ヒラギノ角ゴ Pro W3" charset="0"/>
                <a:cs typeface="ヒラギノ角ゴ Pro W3" charset="0"/>
              </a:rPr>
              <a:t>36, 37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[[40%]]</a:t>
            </a:r>
            <a:r>
              <a:rPr lang="en-US" dirty="0">
                <a:ea typeface="ヒラギノ角ゴ Pro W3" charset="0"/>
                <a:cs typeface="ヒラギノ角ゴ Pro W3" charset="0"/>
              </a:rPr>
              <a:t> 24% 17% 19% 0% (FALL 08)</a:t>
            </a:r>
          </a:p>
          <a:p>
            <a:pPr eaLnBrk="1" hangingPunct="1"/>
            <a:r>
              <a:rPr lang="en-US" b="1" dirty="0">
                <a:ea typeface="ヒラギノ角ゴ Pro W3" charset="0"/>
                <a:cs typeface="ヒラギノ角ゴ Pro W3" charset="0"/>
              </a:rPr>
              <a:t>		[[88%]] </a:t>
            </a:r>
            <a:r>
              <a:rPr lang="en-US" dirty="0">
                <a:ea typeface="ヒラギノ角ゴ Pro W3" charset="0"/>
                <a:cs typeface="ヒラギノ角ゴ Pro W3" charset="0"/>
              </a:rPr>
              <a:t>6% 6% 0% 0% (SPRING 08)</a:t>
            </a:r>
          </a:p>
          <a:p>
            <a:pPr eaLnBrk="1" hangingPunct="1"/>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[39%]]</a:t>
            </a:r>
            <a:r>
              <a:rPr lang="en-US" dirty="0">
                <a:ea typeface="ヒラギノ角ゴ Pro W3" charset="0"/>
                <a:cs typeface="ヒラギノ角ゴ Pro W3" charset="0"/>
              </a:rPr>
              <a:t> 50% 7% 4%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[[56]]</a:t>
            </a:r>
            <a:r>
              <a:rPr lang="en-US" b="0" dirty="0" smtClean="0">
                <a:ea typeface="ヒラギノ角ゴ Pro W3" charset="0"/>
                <a:cs typeface="ヒラギノ角ゴ Pro W3" charset="0"/>
              </a:rPr>
              <a:t>,</a:t>
            </a:r>
            <a:r>
              <a:rPr lang="en-US" b="0" baseline="0" dirty="0" smtClean="0">
                <a:ea typeface="ヒラギノ角ゴ Pro W3" charset="0"/>
                <a:cs typeface="ヒラギノ角ゴ Pro W3" charset="0"/>
              </a:rPr>
              <a:t> 26, 14, 4,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88%. They knew the answer because I</a:t>
            </a:r>
            <a:r>
              <a:rPr lang="ja-JP" altLang="en-US" dirty="0">
                <a:ea typeface="ヒラギノ角ゴ Pro W3" charset="0"/>
                <a:cs typeface="ヒラギノ角ゴ Pro W3" charset="0"/>
              </a:rPr>
              <a:t>’</a:t>
            </a:r>
            <a:r>
              <a:rPr lang="en-US" altLang="ja-JP" dirty="0" err="1">
                <a:ea typeface="ヒラギノ角ゴ Pro W3" charset="0"/>
                <a:cs typeface="ヒラギノ角ゴ Pro W3" charset="0"/>
              </a:rPr>
              <a:t>ve</a:t>
            </a:r>
            <a:r>
              <a:rPr lang="en-US" altLang="ja-JP" dirty="0">
                <a:ea typeface="ヒラギノ角ゴ Pro W3" charset="0"/>
                <a:cs typeface="ヒラギノ角ゴ Pro W3" charset="0"/>
              </a:rPr>
              <a:t> told them several times, but during the discussion they were not able to articulate WHY.   Answer A) A is continuous everywhere (as long as you have no infinite or Delta function B fields anywhere, which would not be physical?). </a:t>
            </a:r>
          </a:p>
          <a:p>
            <a:pPr eaLnBrk="1" hangingPunct="1"/>
            <a:r>
              <a:rPr lang="en-US" dirty="0">
                <a:ea typeface="ヒラギノ角ゴ Pro W3" charset="0"/>
                <a:cs typeface="ヒラギノ角ゴ Pro W3" charset="0"/>
              </a:rPr>
              <a:t>Think of B = Curl(A), if B is finite, then A will have to be continuous to have a finite curl. Griffiths has a more rigorous discussion... But in Coulomb gauge, </a:t>
            </a:r>
            <a:r>
              <a:rPr lang="en-US" dirty="0" err="1">
                <a:ea typeface="ヒラギノ角ゴ Pro W3" charset="0"/>
                <a:cs typeface="ヒラギノ角ゴ Pro W3" charset="0"/>
              </a:rPr>
              <a:t>Del.A</a:t>
            </a:r>
            <a:r>
              <a:rPr lang="en-US" dirty="0">
                <a:ea typeface="ヒラギノ角ゴ Pro W3" charset="0"/>
                <a:cs typeface="ヒラギノ角ゴ Pro W3" charset="0"/>
              </a:rPr>
              <a:t> =0 gives you continuity of </a:t>
            </a:r>
            <a:r>
              <a:rPr lang="en-US" dirty="0" err="1">
                <a:ea typeface="ヒラギノ角ゴ Pro W3" charset="0"/>
                <a:cs typeface="ヒラギノ角ゴ Pro W3" charset="0"/>
              </a:rPr>
              <a:t>A_perp</a:t>
            </a:r>
            <a:r>
              <a:rPr lang="en-US" dirty="0">
                <a:ea typeface="ヒラギノ角ゴ Pro W3" charset="0"/>
                <a:cs typeface="ヒラギノ角ゴ Pro W3" charset="0"/>
              </a:rPr>
              <a:t>, and </a:t>
            </a:r>
            <a:r>
              <a:rPr lang="en-US" dirty="0" err="1">
                <a:ea typeface="ヒラギノ角ゴ Pro W3" charset="0"/>
                <a:cs typeface="ヒラギノ角ゴ Pro W3" charset="0"/>
              </a:rPr>
              <a:t>curlA</a:t>
            </a:r>
            <a:r>
              <a:rPr lang="en-US" dirty="0">
                <a:ea typeface="ヒラギノ角ゴ Pro W3" charset="0"/>
                <a:cs typeface="ヒラギノ角ゴ Pro W3" charset="0"/>
              </a:rPr>
              <a:t>=B, integrated a la Stokes gives you continuity of A parallel as long as you can make the B flux go to zero (</a:t>
            </a:r>
            <a:r>
              <a:rPr lang="en-US" dirty="0" err="1">
                <a:ea typeface="ヒラギノ角ゴ Pro W3" charset="0"/>
                <a:cs typeface="ヒラギノ角ゴ Pro W3" charset="0"/>
              </a:rPr>
              <a:t>i.e</a:t>
            </a:r>
            <a:r>
              <a:rPr lang="en-US" dirty="0">
                <a:ea typeface="ヒラギノ角ゴ Pro W3" charset="0"/>
                <a:cs typeface="ヒラギノ角ゴ Pro W3" charset="0"/>
              </a:rPr>
              <a:t>, no infinite B fields!</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(In ‘13 we had a discussion I’m not sure of the answer to – from curl(A)=B ALONE I seem to only be able to argue for C… without the Coulomb gauge</a:t>
            </a:r>
            <a:r>
              <a:rPr lang="en-US" baseline="0" dirty="0" smtClean="0">
                <a:ea typeface="ヒラギノ角ゴ Pro W3" charset="0"/>
                <a:cs typeface="ヒラギノ角ゴ Pro W3" charset="0"/>
              </a:rPr>
              <a:t> *choice*, I don’t see how to say anything about </a:t>
            </a:r>
            <a:r>
              <a:rPr lang="en-US" baseline="0" dirty="0" err="1" smtClean="0">
                <a:ea typeface="ヒラギノ角ゴ Pro W3" charset="0"/>
                <a:cs typeface="ヒラギノ角ゴ Pro W3" charset="0"/>
              </a:rPr>
              <a:t>A_perp</a:t>
            </a:r>
            <a:r>
              <a:rPr lang="en-US" baseline="0" dirty="0" smtClean="0">
                <a:ea typeface="ヒラギノ角ゴ Pro W3" charset="0"/>
                <a:cs typeface="ヒラギノ角ゴ Pro W3" charset="0"/>
              </a:rPr>
              <a:t>.  So, IS it a choice, or is it guaranteed.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r>
              <a:rPr lang="en-US" dirty="0">
                <a:ea typeface="ヒラギノ角ゴ Pro W3" charset="0"/>
                <a:cs typeface="ヒラギノ角ゴ Pro W3" charset="0"/>
              </a:rPr>
              <a:t>-SJP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ea typeface="ヒラギノ角ゴ Pro W3" charset="0"/>
                <a:cs typeface="ヒラギノ角ゴ Pro W3" charset="0"/>
              </a:rPr>
              <a:t>WRITTEN BY: Steven Pollock (CU-Boulder)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ChangeArrowheads="1" noTextEdit="1"/>
          </p:cNvSpPr>
          <p:nvPr>
            <p:ph type="sldImg"/>
          </p:nvPr>
        </p:nvSpPr>
        <p:spPr>
          <a:solidFill>
            <a:srgbClr val="FFFFFF"/>
          </a:solidFill>
          <a:ln/>
        </p:spPr>
      </p:sp>
      <p:sp>
        <p:nvSpPr>
          <p:cNvPr id="20173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C</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a:t>
            </a:r>
            <a:r>
              <a:rPr lang="en-US" dirty="0" smtClean="0">
                <a:ea typeface="ヒラギノ角ゴ Pro W3" charset="0"/>
                <a:cs typeface="ヒラギノ角ゴ Pro W3" charset="0"/>
              </a:rPr>
              <a:t>and ‘13 (</a:t>
            </a:r>
            <a:r>
              <a:rPr lang="en-US" dirty="0">
                <a:ea typeface="ヒラギノ角ゴ Pro W3" charset="0"/>
                <a:cs typeface="ヒラギノ角ゴ Pro W3" charset="0"/>
              </a:rPr>
              <a:t>Pollock)</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12, Lecture 32), Pollock (</a:t>
            </a:r>
            <a:r>
              <a:rPr lang="en-US" dirty="0" smtClean="0">
                <a:ea typeface="ヒラギノ角ゴ Pro W3" charset="0"/>
                <a:cs typeface="ヒラギノ角ゴ Pro W3" charset="0"/>
              </a:rPr>
              <a:t>37, 38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29% 12% </a:t>
            </a:r>
            <a:r>
              <a:rPr lang="en-US" b="1" dirty="0">
                <a:ea typeface="ヒラギノ角ゴ Pro W3" charset="0"/>
                <a:cs typeface="ヒラギノ角ゴ Pro W3" charset="0"/>
              </a:rPr>
              <a:t>[[57%]]</a:t>
            </a:r>
            <a:r>
              <a:rPr lang="en-US" dirty="0">
                <a:ea typeface="ヒラギノ角ゴ Pro W3" charset="0"/>
                <a:cs typeface="ヒラギノ角ゴ Pro W3" charset="0"/>
              </a:rPr>
              <a:t> 2% 0%  (FALL 08)</a:t>
            </a:r>
          </a:p>
          <a:p>
            <a:pPr eaLnBrk="1" hangingPunct="1"/>
            <a:r>
              <a:rPr lang="en-US" dirty="0">
                <a:ea typeface="ヒラギノ角ゴ Pro W3" charset="0"/>
                <a:cs typeface="ヒラギノ角ゴ Pro W3" charset="0"/>
              </a:rPr>
              <a:t>		13% 7%  </a:t>
            </a:r>
            <a:r>
              <a:rPr lang="en-US" b="1" dirty="0">
                <a:ea typeface="ヒラギノ角ゴ Pro W3" charset="0"/>
                <a:cs typeface="ヒラギノ角ゴ Pro W3" charset="0"/>
              </a:rPr>
              <a:t>[[80%]] </a:t>
            </a:r>
            <a:r>
              <a:rPr lang="en-US" dirty="0">
                <a:ea typeface="ヒラギノ角ゴ Pro W3" charset="0"/>
                <a:cs typeface="ヒラギノ角ゴ Pro W3" charset="0"/>
              </a:rPr>
              <a:t>0% 0%   (SPRING 08</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18. 5, </a:t>
            </a:r>
            <a:r>
              <a:rPr lang="en-US" b="1" dirty="0" smtClean="0">
                <a:ea typeface="ヒラギノ角ゴ Pro W3" charset="0"/>
                <a:cs typeface="ヒラギノ角ゴ Pro W3" charset="0"/>
              </a:rPr>
              <a:t>[[71]]</a:t>
            </a:r>
            <a:r>
              <a:rPr lang="en-US" b="0" dirty="0" smtClean="0">
                <a:ea typeface="ヒラギノ角ゴ Pro W3" charset="0"/>
                <a:cs typeface="ヒラギノ角ゴ Pro W3" charset="0"/>
              </a:rPr>
              <a:t>, 5, 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a:t>
            </a:r>
            <a:r>
              <a:rPr lang="fr-FR" b="0" dirty="0" smtClean="0">
                <a:ea typeface="ヒラギノ角ゴ Pro W3" charset="0"/>
                <a:cs typeface="ヒラギノ角ゴ Pro W3" charset="0"/>
              </a:rPr>
              <a:t>’</a:t>
            </a:r>
            <a:r>
              <a:rPr lang="en-US" b="0" dirty="0" smtClean="0">
                <a:ea typeface="ヒラギノ角ゴ Pro W3" charset="0"/>
                <a:cs typeface="ヒラギノ角ゴ Pro W3" charset="0"/>
              </a:rPr>
              <a:t>13)</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Did it silent - the machine said 67% correct, (although then a couple more voted quickly and it was 80% correct.) Still, I let them talk with their neighbor, and there was an interesting amount of discussion, Many know it was approximate, but they found it difficult to articulate how or why, or where this formula came from (despite seeing the derivation last lecture). The discussion period on this question was rather long, there was a lot of student-student argument</a:t>
            </a:r>
            <a:r>
              <a:rPr lang="en-US" dirty="0" smtClean="0">
                <a:ea typeface="ヒラギノ角ゴ Pro W3" charset="0"/>
                <a:cs typeface="ヒラギノ角ゴ Pro W3" charset="0"/>
              </a:rPr>
              <a:t>.  In ‘13 we re-sketched</a:t>
            </a:r>
            <a:r>
              <a:rPr lang="en-US" baseline="0" dirty="0" smtClean="0">
                <a:ea typeface="ヒラギノ角ゴ Pro W3" charset="0"/>
                <a:cs typeface="ヒラギノ角ゴ Pro W3" charset="0"/>
              </a:rPr>
              <a:t> the derivation (there is a step at the end where “magical vector calculus” is invoked (Griffiths refers to a slightly obscure </a:t>
            </a:r>
            <a:r>
              <a:rPr lang="en-US" baseline="0" dirty="0" err="1" smtClean="0">
                <a:ea typeface="ヒラギノ角ゴ Pro W3" charset="0"/>
                <a:cs typeface="ヒラギノ角ゴ Pro W3" charset="0"/>
              </a:rPr>
              <a:t>Ch</a:t>
            </a:r>
            <a:r>
              <a:rPr lang="en-US" baseline="0" dirty="0" smtClean="0">
                <a:ea typeface="ヒラギノ角ゴ Pro W3" charset="0"/>
                <a:cs typeface="ヒラギノ角ゴ Pro W3" charset="0"/>
              </a:rPr>
              <a:t> 1 homework problem which itself requires </a:t>
            </a:r>
            <a:r>
              <a:rPr lang="en-US" baseline="0" dirty="0" err="1" smtClean="0">
                <a:ea typeface="ヒラギノ角ゴ Pro W3" charset="0"/>
                <a:cs typeface="ヒラギノ角ゴ Pro W3" charset="0"/>
              </a:rPr>
              <a:t>Stoke’s</a:t>
            </a:r>
            <a:r>
              <a:rPr lang="en-US" baseline="0" dirty="0" smtClean="0">
                <a:ea typeface="ヒラギノ角ゴ Pro W3" charset="0"/>
                <a:cs typeface="ヒラギノ角ゴ Pro W3" charset="0"/>
              </a:rPr>
              <a:t> theorem and integration by parts, which I did not work out!) </a:t>
            </a:r>
            <a:r>
              <a:rPr lang="en-US" dirty="0" smtClean="0">
                <a:ea typeface="ヒラギノ角ゴ Pro W3" charset="0"/>
                <a:cs typeface="ヒラギノ角ゴ Pro W3" charset="0"/>
              </a:rPr>
              <a:t> I try to play up the strong analogy with our electric</a:t>
            </a:r>
            <a:r>
              <a:rPr lang="en-US" baseline="0" dirty="0" smtClean="0">
                <a:ea typeface="ヒラギノ角ゴ Pro W3" charset="0"/>
                <a:cs typeface="ヒラギノ角ゴ Pro W3" charset="0"/>
              </a:rPr>
              <a:t> dipole voltage formula. </a:t>
            </a:r>
            <a:endParaRPr lang="en-US" dirty="0" smtClean="0">
              <a:ea typeface="ヒラギノ角ゴ Pro W3" charset="0"/>
              <a:cs typeface="ヒラギノ角ゴ Pro W3" charset="0"/>
            </a:endParaRP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r>
              <a:rPr lang="en-US" dirty="0">
                <a:ea typeface="ヒラギノ角ゴ Pro W3" charset="0"/>
                <a:cs typeface="ヒラギノ角ゴ Pro W3" charset="0"/>
              </a:rPr>
              <a:t>-SJP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ChangeArrowheads="1" noTextEdit="1"/>
          </p:cNvSpPr>
          <p:nvPr>
            <p:ph type="sldImg"/>
          </p:nvPr>
        </p:nvSpPr>
        <p:spPr>
          <a:solidFill>
            <a:srgbClr val="FFFFFF"/>
          </a:solidFill>
          <a:ln/>
        </p:spPr>
      </p:sp>
      <p:sp>
        <p:nvSpPr>
          <p:cNvPr id="203778"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C</a:t>
            </a:r>
          </a:p>
          <a:p>
            <a:pPr eaLnBrk="1" hangingPunct="1"/>
            <a:r>
              <a:rPr lang="en-US" dirty="0">
                <a:ea typeface="ヒラギノ角ゴ Pro W3" charset="0"/>
                <a:cs typeface="ヒラギノ角ゴ Pro W3" charset="0"/>
              </a:rPr>
              <a:t>USED IN:  Spring 2008 (Pollock)</a:t>
            </a:r>
          </a:p>
          <a:p>
            <a:pPr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36 (38 in ‘13)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0% 37%  </a:t>
            </a:r>
            <a:r>
              <a:rPr lang="en-US" b="1" dirty="0">
                <a:ea typeface="ヒラギノ角ゴ Pro W3" charset="0"/>
                <a:cs typeface="ヒラギノ角ゴ Pro W3" charset="0"/>
              </a:rPr>
              <a:t>[[58%]] </a:t>
            </a:r>
            <a:r>
              <a:rPr lang="en-US" dirty="0">
                <a:ea typeface="ヒラギノ角ゴ Pro W3" charset="0"/>
                <a:cs typeface="ヒラギノ角ゴ Pro W3" charset="0"/>
              </a:rPr>
              <a:t>5% 0% </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a:t>
            </a:r>
            <a:r>
              <a:rPr lang="fr-FR" dirty="0" smtClean="0">
                <a:ea typeface="ヒラギノ角ゴ Pro W3" charset="0"/>
                <a:cs typeface="ヒラギノ角ゴ Pro W3" charset="0"/>
              </a:rPr>
              <a:t>’</a:t>
            </a:r>
            <a:r>
              <a:rPr lang="en-US" dirty="0" smtClean="0">
                <a:ea typeface="ヒラギノ角ゴ Pro W3" charset="0"/>
                <a:cs typeface="ヒラギノ角ゴ Pro W3" charset="0"/>
              </a:rPr>
              <a:t>08)</a:t>
            </a:r>
          </a:p>
          <a:p>
            <a:pPr eaLnBrk="1" hangingPunct="1"/>
            <a:r>
              <a:rPr lang="en-US" dirty="0" smtClean="0">
                <a:ea typeface="ヒラギノ角ゴ Pro W3" charset="0"/>
                <a:cs typeface="ヒラギノ角ゴ Pro W3" charset="0"/>
              </a:rPr>
              <a:t>		2, 32, </a:t>
            </a:r>
            <a:r>
              <a:rPr lang="en-US" b="1" dirty="0" smtClean="0">
                <a:ea typeface="ヒラギノ角ゴ Pro W3" charset="0"/>
                <a:cs typeface="ヒラギノ角ゴ Pro W3" charset="0"/>
              </a:rPr>
              <a:t>[57]], </a:t>
            </a:r>
            <a:r>
              <a:rPr lang="en-US" b="0" dirty="0" smtClean="0">
                <a:ea typeface="ヒラギノ角ゴ Pro W3" charset="0"/>
                <a:cs typeface="ヒラギノ角ゴ Pro W3" charset="0"/>
              </a:rPr>
              <a:t>9, 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a:t>
            </a:r>
            <a:endParaRPr lang="en-US" dirty="0">
              <a:ea typeface="ヒラギノ角ゴ Pro W3" charset="0"/>
              <a:cs typeface="ヒラギノ角ゴ Pro W3" charset="0"/>
            </a:endParaRPr>
          </a:p>
          <a:p>
            <a:r>
              <a:rPr lang="en-US" dirty="0">
                <a:ea typeface="ヒラギノ角ゴ Pro W3" charset="0"/>
                <a:cs typeface="ヒラギノ角ゴ Pro W3" charset="0"/>
              </a:rPr>
              <a:t>Good one! I had set this up on the board, doing the formal expansion (making it look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parallel</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to the old voltage derivation) and got to this, the monopole term. </a:t>
            </a:r>
          </a:p>
          <a:p>
            <a:r>
              <a:rPr lang="en-US" dirty="0">
                <a:ea typeface="ヒラギノ角ゴ Pro W3" charset="0"/>
                <a:cs typeface="ヒラギノ角ゴ Pro W3" charset="0"/>
              </a:rPr>
              <a:t>Correct  answer is C, the vector nature of dl</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means that adding them over a loop gives you zero. (One student argued you could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pair up opposite dl</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as you go around half the loop, that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a nice </a:t>
            </a:r>
            <a:r>
              <a:rPr lang="en-US" altLang="ja-JP" dirty="0" smtClean="0">
                <a:ea typeface="ヒラギノ角ゴ Pro W3" charset="0"/>
                <a:cs typeface="ヒラギノ角ゴ Pro W3" charset="0"/>
              </a:rPr>
              <a:t>way </a:t>
            </a:r>
            <a:r>
              <a:rPr lang="en-US" altLang="ja-JP" dirty="0">
                <a:ea typeface="ヒラギノ角ゴ Pro W3" charset="0"/>
                <a:cs typeface="ヒラギノ角ゴ Pro W3" charset="0"/>
              </a:rPr>
              <a:t>to see it) And of course, if this was NOT zero, it would lead to a monopole potential for A, which is not physical.   -</a:t>
            </a:r>
            <a:r>
              <a:rPr lang="en-US" altLang="ja-JP" dirty="0" smtClean="0">
                <a:ea typeface="ヒラギノ角ゴ Pro W3" charset="0"/>
                <a:cs typeface="ヒラギノ角ゴ Pro W3" charset="0"/>
              </a:rPr>
              <a:t>SJP</a:t>
            </a:r>
          </a:p>
          <a:p>
            <a:r>
              <a:rPr lang="en-US" altLang="ja-JP" b="0" dirty="0" smtClean="0">
                <a:ea typeface="ヒラギノ角ゴ Pro W3" charset="0"/>
                <a:cs typeface="ヒラギノ角ゴ Pro W3" charset="0"/>
              </a:rPr>
              <a:t>In</a:t>
            </a:r>
            <a:r>
              <a:rPr lang="en-US" altLang="ja-JP" b="0" baseline="0" dirty="0" smtClean="0">
                <a:ea typeface="ヒラギノ角ゴ Pro W3" charset="0"/>
                <a:cs typeface="ヒラギノ角ゴ Pro W3" charset="0"/>
              </a:rPr>
              <a:t> ‘13 a student was puzzling over why this integral is always zero, yet the integral of B dot dl is NOT always zero. It was nice to compare/contrast this vector integral with that scalar integral. (And I pointed out that if B was uniform, then the integral of B dot dl WOULD come out zero!)  </a:t>
            </a:r>
          </a:p>
          <a:p>
            <a:endParaRPr lang="en-US" altLang="ja-JP" b="0" baseline="0" dirty="0" smtClean="0">
              <a:ea typeface="ヒラギノ角ゴ Pro W3" charset="0"/>
              <a:cs typeface="ヒラギノ角ゴ Pro W3" charset="0"/>
            </a:endParaRPr>
          </a:p>
          <a:p>
            <a:endParaRPr lang="en-US" altLang="ja-JP" b="0" dirty="0">
              <a:ea typeface="ヒラギノ角ゴ Pro W3" charset="0"/>
              <a:cs typeface="ヒラギノ角ゴ Pro W3" charset="0"/>
            </a:endParaRPr>
          </a:p>
          <a:p>
            <a:r>
              <a:rPr lang="en-US" dirty="0">
                <a:ea typeface="ヒラギノ角ゴ Pro W3" charset="0"/>
                <a:cs typeface="ヒラギノ角ゴ Pro W3" charset="0"/>
              </a:rPr>
              <a:t>WRITTEN BY: Steven Pollock (CU-Boulder)</a:t>
            </a: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a:solidFill>
            <a:srgbClr val="FFFFFF"/>
          </a:solidFill>
          <a:ln/>
        </p:spPr>
      </p:sp>
      <p:sp>
        <p:nvSpPr>
          <p:cNvPr id="19968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N/A</a:t>
            </a:r>
          </a:p>
          <a:p>
            <a:pPr eaLnBrk="1" hangingPunct="1"/>
            <a:r>
              <a:rPr lang="en-US" dirty="0">
                <a:ea typeface="ヒラギノ角ゴ Pro W3" charset="0"/>
                <a:cs typeface="ヒラギノ角ゴ Pro W3" charset="0"/>
              </a:rPr>
              <a:t>USED IN:  Spring 2008 </a:t>
            </a:r>
            <a:r>
              <a:rPr lang="en-US" dirty="0" smtClean="0">
                <a:ea typeface="ヒラギノ角ゴ Pro W3" charset="0"/>
                <a:cs typeface="ヒラギノ角ゴ Pro W3" charset="0"/>
              </a:rPr>
              <a:t>and ‘13 (</a:t>
            </a:r>
            <a:r>
              <a:rPr lang="en-US" dirty="0">
                <a:ea typeface="ヒラギノ角ゴ Pro W3" charset="0"/>
                <a:cs typeface="ヒラギノ角ゴ Pro W3" charset="0"/>
              </a:rPr>
              <a:t>Pollock)</a:t>
            </a:r>
          </a:p>
          <a:p>
            <a:pPr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37 (38 in </a:t>
            </a:r>
            <a:r>
              <a:rPr lang="fr-FR" dirty="0" smtClean="0">
                <a:ea typeface="ヒラギノ角ゴ Pro W3" charset="0"/>
                <a:cs typeface="ヒラギノ角ゴ Pro W3" charset="0"/>
              </a:rPr>
              <a:t>’</a:t>
            </a:r>
            <a:r>
              <a:rPr lang="en-US" dirty="0" smtClean="0">
                <a:ea typeface="ヒラギノ角ゴ Pro W3" charset="0"/>
                <a:cs typeface="ヒラギノ角ゴ Pro W3" charset="0"/>
              </a:rPr>
              <a:t>13)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Gave about 5 minutes for this, they did it on paper but talked to each other. It was a very useful exercise - we'd done this before for the electric dipole (same thing!) but they STILL struggled in a variety of ways. Some (most) "knew the answer" either from memory or their heuristics about fields around rings, but they were not good about seeing the connection to the formula. I poked some groups with questions like "on the x axis, at very small x, what is the direction of B for the two cases (ideal and real), and can you reconcile these"?   -</a:t>
            </a:r>
            <a:r>
              <a:rPr lang="en-US" dirty="0" smtClean="0">
                <a:ea typeface="ヒラギノ角ゴ Pro W3" charset="0"/>
                <a:cs typeface="ヒラギノ角ゴ Pro W3" charset="0"/>
              </a:rPr>
              <a:t>SJP</a:t>
            </a:r>
          </a:p>
          <a:p>
            <a:pPr eaLnBrk="1" hangingPunct="1"/>
            <a:endParaRPr lang="en-US" b="1" dirty="0">
              <a:ea typeface="ヒラギノ角ゴ Pro W3" charset="0"/>
              <a:cs typeface="ヒラギノ角ゴ Pro W3" charset="0"/>
            </a:endParaRPr>
          </a:p>
          <a:p>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6175" y="687388"/>
            <a:ext cx="4570413" cy="3427412"/>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xfrm>
            <a:off x="685800" y="4344988"/>
            <a:ext cx="5486400" cy="4113212"/>
          </a:xfrm>
          <a:solidFill>
            <a:srgbClr val="FFFFFF"/>
          </a:solidFill>
          <a:ln>
            <a:solidFill>
              <a:srgbClr val="000000"/>
            </a:solidFill>
            <a:miter lim="800000"/>
            <a:headEnd/>
            <a:tailEnd/>
          </a:ln>
        </p:spPr>
        <p:txBody>
          <a:bodyPr lIns="91432" tIns="45716" rIns="91432" bIns="45716"/>
          <a:lstStyle/>
          <a:p>
            <a:pPr defTabSz="457200" eaLnBrk="1" hangingPunct="1"/>
            <a:r>
              <a:rPr lang="en-US" dirty="0">
                <a:latin typeface="Arial" charset="0"/>
                <a:ea typeface="ヒラギノ角ゴ Pro W3" charset="0"/>
                <a:cs typeface="ヒラギノ角ゴ Pro W3" charset="0"/>
              </a:rPr>
              <a:t>CORRECT ANSWER: B</a:t>
            </a:r>
          </a:p>
          <a:p>
            <a:pPr defTabSz="457200" eaLnBrk="1" hangingPunct="1"/>
            <a:r>
              <a:rPr lang="en-US" dirty="0">
                <a:latin typeface="Arial" charset="0"/>
                <a:ea typeface="ヒラギノ角ゴ Pro W3" charset="0"/>
                <a:cs typeface="ヒラギノ角ゴ Pro W3" charset="0"/>
              </a:rPr>
              <a:t>USED IN:  Fall 2008 (</a:t>
            </a:r>
            <a:r>
              <a:rPr lang="en-US" dirty="0" err="1">
                <a:latin typeface="Arial" charset="0"/>
                <a:ea typeface="ヒラギノ角ゴ Pro W3" charset="0"/>
                <a:cs typeface="ヒラギノ角ゴ Pro W3" charset="0"/>
              </a:rPr>
              <a:t>Dubson</a:t>
            </a:r>
            <a:r>
              <a:rPr lang="en-US" dirty="0">
                <a:latin typeface="Arial" charset="0"/>
                <a:ea typeface="ヒラギノ角ゴ Pro W3" charset="0"/>
                <a:cs typeface="ヒラギノ角ゴ Pro W3" charset="0"/>
              </a:rPr>
              <a:t>)</a:t>
            </a:r>
          </a:p>
          <a:p>
            <a:pPr defTabSz="457200" eaLnBrk="1" hangingPunct="1"/>
            <a:r>
              <a:rPr lang="en-US" dirty="0">
                <a:latin typeface="Arial" charset="0"/>
                <a:ea typeface="ヒラギノ角ゴ Pro W3" charset="0"/>
                <a:cs typeface="ヒラギノ角ゴ Pro W3" charset="0"/>
              </a:rPr>
              <a:t>LECTURE NUMBER:  </a:t>
            </a:r>
            <a:r>
              <a:rPr lang="en-US" dirty="0" err="1">
                <a:latin typeface="Arial" charset="0"/>
                <a:ea typeface="ヒラギノ角ゴ Pro W3" charset="0"/>
                <a:cs typeface="ヒラギノ角ゴ Pro W3" charset="0"/>
              </a:rPr>
              <a:t>Dubson</a:t>
            </a:r>
            <a:r>
              <a:rPr lang="en-US" dirty="0">
                <a:latin typeface="Arial" charset="0"/>
                <a:ea typeface="ヒラギノ角ゴ Pro W3" charset="0"/>
                <a:cs typeface="ヒラギノ角ゴ Pro W3" charset="0"/>
              </a:rPr>
              <a:t> (Week 12, Lecture 31</a:t>
            </a:r>
            <a:r>
              <a:rPr lang="en-US" dirty="0" smtClean="0">
                <a:latin typeface="Arial" charset="0"/>
                <a:ea typeface="ヒラギノ角ゴ Pro W3" charset="0"/>
                <a:cs typeface="ヒラギノ角ゴ Pro W3" charset="0"/>
              </a:rPr>
              <a:t>) (L 38 in ‘13) </a:t>
            </a:r>
            <a:endParaRPr lang="en-US" dirty="0">
              <a:latin typeface="Arial" charset="0"/>
              <a:ea typeface="ヒラギノ角ゴ Pro W3" charset="0"/>
              <a:cs typeface="ヒラギノ角ゴ Pro W3" charset="0"/>
            </a:endParaRPr>
          </a:p>
          <a:p>
            <a:pPr defTabSz="457200" eaLnBrk="1" hangingPunct="1"/>
            <a:r>
              <a:rPr lang="en-US" dirty="0">
                <a:latin typeface="Arial" charset="0"/>
                <a:ea typeface="ヒラギノ角ゴ Pro W3" charset="0"/>
                <a:cs typeface="ヒラギノ角ゴ Pro W3" charset="0"/>
              </a:rPr>
              <a:t>STUDENT RESPONSES: </a:t>
            </a:r>
          </a:p>
          <a:p>
            <a:pPr defTabSz="457200" eaLnBrk="1" hangingPunct="1"/>
            <a:r>
              <a:rPr lang="en-US" dirty="0">
                <a:latin typeface="Arial" charset="0"/>
                <a:ea typeface="ヒラギノ角ゴ Pro W3" charset="0"/>
                <a:cs typeface="ヒラギノ角ゴ Pro W3" charset="0"/>
              </a:rPr>
              <a:t>INSTRUCTOR NOTES:</a:t>
            </a:r>
            <a:r>
              <a:rPr lang="en-US" b="1" dirty="0">
                <a:latin typeface="Arial" charset="0"/>
                <a:ea typeface="ヒラギノ角ゴ Pro W3" charset="0"/>
                <a:cs typeface="ヒラギノ角ゴ Pro W3" charset="0"/>
              </a:rPr>
              <a:t> </a:t>
            </a:r>
            <a:endParaRPr lang="en-US" dirty="0">
              <a:latin typeface="Arial" charset="0"/>
              <a:ea typeface="ヒラギノ角ゴ Pro W3" charset="0"/>
              <a:cs typeface="ヒラギノ角ゴ Pro W3" charset="0"/>
            </a:endParaRPr>
          </a:p>
          <a:p>
            <a:pPr defTabSz="457200" eaLnBrk="1" hangingPunct="1"/>
            <a:r>
              <a:rPr lang="en-US" dirty="0">
                <a:latin typeface="Arial" charset="0"/>
                <a:ea typeface="ヒラギノ角ゴ Pro W3" charset="0"/>
                <a:cs typeface="ヒラギノ角ゴ Pro W3" charset="0"/>
              </a:rPr>
              <a:t>WRITTEN BY: Mike </a:t>
            </a:r>
            <a:r>
              <a:rPr lang="en-US" dirty="0" err="1">
                <a:latin typeface="Arial" charset="0"/>
                <a:ea typeface="ヒラギノ角ゴ Pro W3" charset="0"/>
                <a:cs typeface="ヒラギノ角ゴ Pro W3" charset="0"/>
              </a:rPr>
              <a:t>Dubson</a:t>
            </a:r>
            <a:r>
              <a:rPr lang="en-US" dirty="0">
                <a:latin typeface="Arial" charset="0"/>
                <a:ea typeface="ヒラギノ角ゴ Pro W3" charset="0"/>
                <a:cs typeface="ヒラギノ角ゴ Pro W3" charset="0"/>
              </a:rPr>
              <a:t> (CU-Boulder)</a:t>
            </a:r>
          </a:p>
          <a:p>
            <a:pPr defTabSz="457200"/>
            <a:r>
              <a:rPr lang="en-US" dirty="0" smtClean="0">
                <a:latin typeface="Arial" charset="0"/>
                <a:ea typeface="ヒラギノ角ゴ Pro W3" charset="0"/>
                <a:cs typeface="ヒラギノ角ゴ Pro W3" charset="0"/>
              </a:rPr>
              <a:t>It’s nice</a:t>
            </a:r>
            <a:r>
              <a:rPr lang="en-US" baseline="0" dirty="0" smtClean="0">
                <a:latin typeface="Arial" charset="0"/>
                <a:ea typeface="ヒラギノ角ゴ Pro W3" charset="0"/>
                <a:cs typeface="ヒラギノ角ゴ Pro W3" charset="0"/>
              </a:rPr>
              <a:t> to point out some of the features of “physical” dipoles, to contrast with the “ideal” formula and figure. Students are still wrestling with what “very far away” means, and how accurate our expansion is, I think there is still some fundamental discomfort about </a:t>
            </a:r>
            <a:r>
              <a:rPr lang="en-US" baseline="0" dirty="0" err="1" smtClean="0">
                <a:latin typeface="Arial" charset="0"/>
                <a:ea typeface="ヒラギノ角ゴ Pro W3" charset="0"/>
                <a:cs typeface="ヒラギノ角ゴ Pro W3" charset="0"/>
              </a:rPr>
              <a:t>multipole</a:t>
            </a:r>
            <a:r>
              <a:rPr lang="en-US" baseline="0" dirty="0" smtClean="0">
                <a:latin typeface="Arial" charset="0"/>
                <a:ea typeface="ヒラギノ角ゴ Pro W3" charset="0"/>
                <a:cs typeface="ヒラギノ角ゴ Pro W3" charset="0"/>
              </a:rPr>
              <a:t> (or any other kind) of expansion in which we drop terms. </a:t>
            </a:r>
            <a:endParaRPr lang="en-US" dirty="0">
              <a:latin typeface="Arial" charset="0"/>
              <a:ea typeface="ヒラギノ角ゴ Pro W3" charset="0"/>
              <a:cs typeface="ヒラギノ角ゴ Pro W3" charset="0"/>
            </a:endParaRPr>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fld id="{5572F3D8-B8E3-DB49-A9F1-11CAC4F45295}" type="slidenum">
              <a:rPr lang="en-US" sz="1200">
                <a:cs typeface="ＭＳ Ｐゴシック" charset="0"/>
              </a:rPr>
              <a:pPr algn="r" eaLnBrk="1" hangingPunct="1"/>
              <a:t>22</a:t>
            </a:fld>
            <a:endParaRPr lang="en-US" sz="120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ChangeArrowheads="1" noTextEdit="1"/>
          </p:cNvSpPr>
          <p:nvPr>
            <p:ph type="sldImg"/>
          </p:nvPr>
        </p:nvSpPr>
        <p:spPr>
          <a:ln/>
        </p:spPr>
      </p:sp>
      <p:sp>
        <p:nvSpPr>
          <p:cNvPr id="5939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CORRECT ANSWER:  n/a</a:t>
            </a:r>
          </a:p>
          <a:p>
            <a:pPr eaLnBrk="1" hangingPunct="1"/>
            <a:r>
              <a:rPr lang="en-US">
                <a:ea typeface="ヒラギノ角ゴ Pro W3" charset="0"/>
                <a:cs typeface="ヒラギノ角ゴ Pro W3" charset="0"/>
              </a:rPr>
              <a:t>USED IN:  Spring 2008 (Pollock)</a:t>
            </a:r>
          </a:p>
          <a:p>
            <a:pPr eaLnBrk="1" hangingPunct="1"/>
            <a:r>
              <a:rPr lang="en-US">
                <a:ea typeface="ヒラギノ角ゴ Pro W3" charset="0"/>
                <a:cs typeface="ヒラギノ角ゴ Pro W3" charset="0"/>
              </a:rPr>
              <a:t>LECTURE NUMBER:  37</a:t>
            </a:r>
          </a:p>
          <a:p>
            <a:pPr eaLnBrk="1" hangingPunct="1"/>
            <a:r>
              <a:rPr lang="en-US">
                <a:ea typeface="ヒラギノ角ゴ Pro W3" charset="0"/>
                <a:cs typeface="ヒラギノ角ゴ Pro W3" charset="0"/>
              </a:rPr>
              <a:t>STUDENT RESPONSES:  n/a</a:t>
            </a:r>
          </a:p>
          <a:p>
            <a:pPr eaLnBrk="1" hangingPunct="1"/>
            <a:r>
              <a:rPr lang="en-US" b="1">
                <a:ea typeface="ヒラギノ角ゴ Pro W3" charset="0"/>
                <a:cs typeface="ヒラギノ角ゴ Pro W3" charset="0"/>
              </a:rPr>
              <a:t>INSTRUCTOR NOTES:   Done in 5 minute writing assignment at the end of class.</a:t>
            </a:r>
            <a:endParaRPr lang="en-US">
              <a:ea typeface="ヒラギノ角ゴ Pro W3" charset="0"/>
              <a:cs typeface="ヒラギノ角ゴ Pro W3" charset="0"/>
            </a:endParaRPr>
          </a:p>
          <a:p>
            <a:r>
              <a:rPr lang="en-US">
                <a:ea typeface="ヒラギノ角ゴ Pro W3" charset="0"/>
                <a:cs typeface="ヒラギノ角ゴ Pro W3" charset="0"/>
              </a:rPr>
              <a:t> WRITTEN BY: Steven Pollock (CU-Boulder)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44588" y="685800"/>
            <a:ext cx="4572000" cy="3429000"/>
          </a:xfrm>
          <a:solidFill>
            <a:srgbClr val="FFFFFF"/>
          </a:solidFill>
          <a:ln/>
        </p:spPr>
      </p:sp>
      <p:sp>
        <p:nvSpPr>
          <p:cNvPr id="73731" name="Notes Placeholder 2"/>
          <p:cNvSpPr>
            <a:spLocks noGrp="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pPr eaLnBrk="1" hangingPunct="1"/>
            <a:r>
              <a:rPr lang="en-US">
                <a:ea typeface="ヒラギノ角ゴ Pro W3" charset="0"/>
                <a:cs typeface="ヒラギノ角ゴ Pro W3" charset="0"/>
              </a:rPr>
              <a:t>CORRECT ANSWER: C</a:t>
            </a:r>
          </a:p>
          <a:p>
            <a:pPr eaLnBrk="1" hangingPunct="1"/>
            <a:r>
              <a:rPr lang="en-US">
                <a:ea typeface="ヒラギノ角ゴ Pro W3" charset="0"/>
                <a:cs typeface="ヒラギノ角ゴ Pro W3" charset="0"/>
              </a:rPr>
              <a:t>USED IN:  Fall 2008 (Dubson)</a:t>
            </a:r>
          </a:p>
          <a:p>
            <a:pPr eaLnBrk="1" hangingPunct="1"/>
            <a:r>
              <a:rPr lang="en-US">
                <a:ea typeface="ヒラギノ角ゴ Pro W3" charset="0"/>
                <a:cs typeface="ヒラギノ角ゴ Pro W3" charset="0"/>
              </a:rPr>
              <a:t>LECTURE NUMBER:  Dubson (Week 12, Lecture 32)</a:t>
            </a:r>
          </a:p>
          <a:p>
            <a:pPr eaLnBrk="1" hangingPunct="1"/>
            <a:r>
              <a:rPr lang="en-US">
                <a:ea typeface="ヒラギノ角ゴ Pro W3" charset="0"/>
                <a:cs typeface="ヒラギノ角ゴ Pro W3" charset="0"/>
              </a:rPr>
              <a:t>STUDENT RESPONSES: 0% 2% </a:t>
            </a:r>
            <a:r>
              <a:rPr lang="en-US" b="1">
                <a:ea typeface="ヒラギノ角ゴ Pro W3" charset="0"/>
                <a:cs typeface="ヒラギノ角ゴ Pro W3" charset="0"/>
              </a:rPr>
              <a:t>[[46%]]</a:t>
            </a:r>
            <a:r>
              <a:rPr lang="en-US">
                <a:ea typeface="ヒラギノ角ゴ Pro W3" charset="0"/>
                <a:cs typeface="ヒラギノ角ゴ Pro W3" charset="0"/>
              </a:rPr>
              <a:t> 51% 0% </a:t>
            </a:r>
            <a:endParaRPr lang="en-US" b="1">
              <a:ea typeface="ヒラギノ角ゴ Pro W3" charset="0"/>
              <a:cs typeface="ヒラギノ角ゴ Pro W3" charset="0"/>
            </a:endParaRPr>
          </a:p>
          <a:p>
            <a:pPr eaLnBrk="1" hangingPunct="1"/>
            <a:r>
              <a:rPr lang="en-US">
                <a:ea typeface="ヒラギノ角ゴ Pro W3" charset="0"/>
                <a:cs typeface="ヒラギノ角ゴ Pro W3" charset="0"/>
              </a:rPr>
              <a:t>INSTRUCTOR NOTES:</a:t>
            </a:r>
            <a:r>
              <a:rPr lang="en-US" b="1">
                <a:ea typeface="ヒラギノ角ゴ Pro W3" charset="0"/>
                <a:cs typeface="ヒラギノ角ゴ Pro W3" charset="0"/>
              </a:rPr>
              <a:t> </a:t>
            </a:r>
            <a:endParaRPr lang="en-US">
              <a:ea typeface="ヒラギノ角ゴ Pro W3" charset="0"/>
              <a:cs typeface="ヒラギノ角ゴ Pro W3" charset="0"/>
            </a:endParaRPr>
          </a:p>
          <a:p>
            <a:pPr eaLnBrk="1" hangingPunct="1"/>
            <a:r>
              <a:rPr lang="en-US">
                <a:ea typeface="ヒラギノ角ゴ Pro W3" charset="0"/>
                <a:cs typeface="ヒラギノ角ゴ Pro W3" charset="0"/>
              </a:rPr>
              <a:t>WRITTEN BY: Mike Dubson (CU-Boulder)</a:t>
            </a:r>
          </a:p>
          <a:p>
            <a:endParaRPr lang="en-US">
              <a:ea typeface="ヒラギノ角ゴ Pro W3" charset="0"/>
              <a:cs typeface="ヒラギノ角ゴ Pro W3" charset="0"/>
            </a:endParaRPr>
          </a:p>
        </p:txBody>
      </p:sp>
      <p:sp>
        <p:nvSpPr>
          <p:cNvPr id="737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0EF4BBA4-7AFA-5740-B480-687B566E448D}" type="slidenum">
              <a:rPr lang="en-US" sz="1200" b="0"/>
              <a:pPr algn="r" eaLnBrk="1" hangingPunct="1"/>
              <a:t>24</a:t>
            </a:fld>
            <a:endParaRPr 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46175" y="687388"/>
            <a:ext cx="4570413" cy="3427412"/>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xfrm>
            <a:off x="685800" y="4344988"/>
            <a:ext cx="5486400" cy="4113212"/>
          </a:xfrm>
          <a:solidFill>
            <a:srgbClr val="FFFFFF"/>
          </a:solidFill>
          <a:ln>
            <a:solidFill>
              <a:srgbClr val="000000"/>
            </a:solidFill>
            <a:miter lim="800000"/>
            <a:headEnd/>
            <a:tailEnd/>
          </a:ln>
        </p:spPr>
        <p:txBody>
          <a:bodyPr lIns="91432" tIns="45716" rIns="91432" bIns="45716"/>
          <a:lstStyle/>
          <a:p>
            <a:pPr defTabSz="457200" eaLnBrk="1" hangingPunct="1"/>
            <a:r>
              <a:rPr lang="en-US" dirty="0">
                <a:latin typeface="Arial" charset="0"/>
                <a:ea typeface="ヒラギノ角ゴ Pro W3" charset="0"/>
                <a:cs typeface="ヒラギノ角ゴ Pro W3" charset="0"/>
              </a:rPr>
              <a:t>CORRECT ANSWER: E</a:t>
            </a:r>
          </a:p>
          <a:p>
            <a:pPr defTabSz="457200" eaLnBrk="1" hangingPunct="1"/>
            <a:r>
              <a:rPr lang="en-US" dirty="0">
                <a:latin typeface="Arial" charset="0"/>
                <a:ea typeface="ヒラギノ角ゴ Pro W3" charset="0"/>
                <a:cs typeface="ヒラギノ角ゴ Pro W3" charset="0"/>
              </a:rPr>
              <a:t>USED IN:  Fall 2008 (</a:t>
            </a:r>
            <a:r>
              <a:rPr lang="en-US" dirty="0" err="1">
                <a:latin typeface="Arial" charset="0"/>
                <a:ea typeface="ヒラギノ角ゴ Pro W3" charset="0"/>
                <a:cs typeface="ヒラギノ角ゴ Pro W3" charset="0"/>
              </a:rPr>
              <a:t>Dubson</a:t>
            </a:r>
            <a:r>
              <a:rPr lang="en-US" dirty="0" smtClean="0">
                <a:latin typeface="Arial" charset="0"/>
                <a:ea typeface="ヒラギノ角ゴ Pro W3" charset="0"/>
                <a:cs typeface="ヒラギノ角ゴ Pro W3" charset="0"/>
              </a:rPr>
              <a:t>), </a:t>
            </a:r>
            <a:r>
              <a:rPr lang="en-US" dirty="0" err="1" smtClean="0">
                <a:latin typeface="Arial" charset="0"/>
                <a:ea typeface="ヒラギノ角ゴ Pro W3" charset="0"/>
                <a:cs typeface="ヒラギノ角ゴ Pro W3" charset="0"/>
              </a:rPr>
              <a:t>Sp</a:t>
            </a:r>
            <a:r>
              <a:rPr lang="en-US" baseline="0" dirty="0" smtClean="0">
                <a:latin typeface="Arial" charset="0"/>
                <a:ea typeface="ヒラギノ角ゴ Pro W3" charset="0"/>
                <a:cs typeface="ヒラギノ角ゴ Pro W3" charset="0"/>
              </a:rPr>
              <a:t> ‘13 (Pollock)</a:t>
            </a:r>
            <a:endParaRPr lang="en-US" dirty="0">
              <a:latin typeface="Arial" charset="0"/>
              <a:ea typeface="ヒラギノ角ゴ Pro W3" charset="0"/>
              <a:cs typeface="ヒラギノ角ゴ Pro W3" charset="0"/>
            </a:endParaRPr>
          </a:p>
          <a:p>
            <a:pPr defTabSz="457200" eaLnBrk="1" hangingPunct="1"/>
            <a:r>
              <a:rPr lang="en-US" dirty="0">
                <a:latin typeface="Arial" charset="0"/>
                <a:ea typeface="ヒラギノ角ゴ Pro W3" charset="0"/>
                <a:cs typeface="ヒラギノ角ゴ Pro W3" charset="0"/>
              </a:rPr>
              <a:t>LECTURE NUMBER:  </a:t>
            </a:r>
            <a:r>
              <a:rPr lang="en-US" dirty="0" err="1">
                <a:latin typeface="Arial" charset="0"/>
                <a:ea typeface="ヒラギノ角ゴ Pro W3" charset="0"/>
                <a:cs typeface="ヒラギノ角ゴ Pro W3" charset="0"/>
              </a:rPr>
              <a:t>Dubson</a:t>
            </a:r>
            <a:r>
              <a:rPr lang="en-US" dirty="0">
                <a:latin typeface="Arial" charset="0"/>
                <a:ea typeface="ヒラギノ角ゴ Pro W3" charset="0"/>
                <a:cs typeface="ヒラギノ角ゴ Pro W3" charset="0"/>
              </a:rPr>
              <a:t> (Week 12, Lecture 31</a:t>
            </a:r>
            <a:r>
              <a:rPr lang="en-US" dirty="0" smtClean="0">
                <a:latin typeface="Arial" charset="0"/>
                <a:ea typeface="ヒラギノ角ゴ Pro W3" charset="0"/>
                <a:cs typeface="ヒラギノ角ゴ Pro W3" charset="0"/>
              </a:rPr>
              <a:t>) (LECT 38</a:t>
            </a:r>
            <a:r>
              <a:rPr lang="en-US" baseline="0" dirty="0" smtClean="0">
                <a:latin typeface="Arial" charset="0"/>
                <a:ea typeface="ヒラギノ角ゴ Pro W3" charset="0"/>
                <a:cs typeface="ヒラギノ角ゴ Pro W3" charset="0"/>
              </a:rPr>
              <a:t> IN ‘13) </a:t>
            </a:r>
            <a:endParaRPr lang="en-US" dirty="0">
              <a:latin typeface="Arial" charset="0"/>
              <a:ea typeface="ヒラギノ角ゴ Pro W3" charset="0"/>
              <a:cs typeface="ヒラギノ角ゴ Pro W3" charset="0"/>
            </a:endParaRPr>
          </a:p>
          <a:p>
            <a:pPr defTabSz="457200" eaLnBrk="1" hangingPunct="1"/>
            <a:r>
              <a:rPr lang="en-US" dirty="0">
                <a:latin typeface="Arial" charset="0"/>
                <a:ea typeface="ヒラギノ角ゴ Pro W3" charset="0"/>
                <a:cs typeface="ヒラギノ角ゴ Pro W3" charset="0"/>
              </a:rPr>
              <a:t>STUDENT RESPONSES: 0% 10% 12% 2% </a:t>
            </a:r>
            <a:r>
              <a:rPr lang="en-US" b="1" dirty="0">
                <a:latin typeface="Arial" charset="0"/>
                <a:ea typeface="ヒラギノ角ゴ Pro W3" charset="0"/>
                <a:cs typeface="ヒラギノ角ゴ Pro W3" charset="0"/>
              </a:rPr>
              <a:t>[[76%]] </a:t>
            </a:r>
            <a:r>
              <a:rPr lang="en-US" dirty="0">
                <a:latin typeface="Arial" charset="0"/>
                <a:ea typeface="ヒラギノ角ゴ Pro W3" charset="0"/>
                <a:cs typeface="ヒラギノ角ゴ Pro W3" charset="0"/>
              </a:rPr>
              <a:t>(FALL 2008</a:t>
            </a:r>
            <a:r>
              <a:rPr lang="en-US" dirty="0" smtClean="0">
                <a:latin typeface="Arial" charset="0"/>
                <a:ea typeface="ヒラギノ角ゴ Pro W3" charset="0"/>
                <a:cs typeface="ヒラギノ角ゴ Pro W3" charset="0"/>
              </a:rPr>
              <a:t>)</a:t>
            </a:r>
          </a:p>
          <a:p>
            <a:pPr defTabSz="457200" eaLnBrk="1" hangingPunct="1"/>
            <a:r>
              <a:rPr lang="en-US" dirty="0" smtClean="0">
                <a:latin typeface="Arial" charset="0"/>
                <a:ea typeface="ヒラギノ角ゴ Pro W3" charset="0"/>
                <a:cs typeface="ヒラギノ角ゴ Pro W3" charset="0"/>
              </a:rPr>
              <a:t>				0,</a:t>
            </a:r>
            <a:r>
              <a:rPr lang="en-US" baseline="0" dirty="0" smtClean="0">
                <a:latin typeface="Arial" charset="0"/>
                <a:ea typeface="ヒラギノ角ゴ Pro W3" charset="0"/>
                <a:cs typeface="ヒラギノ角ゴ Pro W3" charset="0"/>
              </a:rPr>
              <a:t> 2, 30, 7, </a:t>
            </a:r>
            <a:r>
              <a:rPr lang="en-US" b="1" baseline="0" dirty="0" smtClean="0">
                <a:latin typeface="Arial" charset="0"/>
                <a:ea typeface="ヒラギノ角ゴ Pro W3" charset="0"/>
                <a:cs typeface="ヒラギノ角ゴ Pro W3" charset="0"/>
              </a:rPr>
              <a:t>[[61]] </a:t>
            </a:r>
            <a:r>
              <a:rPr lang="en-US" b="0" baseline="0" dirty="0" smtClean="0">
                <a:latin typeface="Arial" charset="0"/>
                <a:ea typeface="ヒラギノ角ゴ Pro W3" charset="0"/>
                <a:cs typeface="ヒラギノ角ゴ Pro W3" charset="0"/>
              </a:rPr>
              <a:t>(SP ‘13) </a:t>
            </a:r>
            <a:endParaRPr lang="en-US" dirty="0" smtClean="0">
              <a:latin typeface="Arial" charset="0"/>
              <a:ea typeface="ヒラギノ角ゴ Pro W3" charset="0"/>
              <a:cs typeface="ヒラギノ角ゴ Pro W3" charset="0"/>
            </a:endParaRPr>
          </a:p>
          <a:p>
            <a:pPr defTabSz="457200" eaLnBrk="1" hangingPunct="1"/>
            <a:r>
              <a:rPr lang="en-US" b="1" dirty="0" smtClean="0">
                <a:latin typeface="Arial" charset="0"/>
                <a:ea typeface="ヒラギノ角ゴ Pro W3" charset="0"/>
                <a:cs typeface="ヒラギノ角ゴ Pro W3" charset="0"/>
              </a:rPr>
              <a:t>		</a:t>
            </a:r>
            <a:endParaRPr lang="en-US" b="1" dirty="0">
              <a:latin typeface="Arial" charset="0"/>
              <a:ea typeface="ヒラギノ角ゴ Pro W3" charset="0"/>
              <a:cs typeface="ヒラギノ角ゴ Pro W3" charset="0"/>
            </a:endParaRPr>
          </a:p>
          <a:p>
            <a:pPr defTabSz="457200" eaLnBrk="1" hangingPunct="1"/>
            <a:r>
              <a:rPr lang="en-US" dirty="0">
                <a:latin typeface="Arial" charset="0"/>
                <a:ea typeface="ヒラギノ角ゴ Pro W3" charset="0"/>
                <a:cs typeface="ヒラギノ角ゴ Pro W3" charset="0"/>
              </a:rPr>
              <a:t>INSTRUCTOR NOTES:</a:t>
            </a:r>
            <a:r>
              <a:rPr lang="en-US" b="1" dirty="0">
                <a:latin typeface="Arial" charset="0"/>
                <a:ea typeface="ヒラギノ角ゴ Pro W3" charset="0"/>
                <a:cs typeface="ヒラギノ角ゴ Pro W3" charset="0"/>
              </a:rPr>
              <a:t> </a:t>
            </a:r>
            <a:r>
              <a:rPr lang="en-US" b="0" dirty="0" smtClean="0">
                <a:latin typeface="Arial" charset="0"/>
                <a:ea typeface="ヒラギノ角ゴ Pro W3" charset="0"/>
                <a:cs typeface="ヒラギノ角ゴ Pro W3" charset="0"/>
              </a:rPr>
              <a:t>It’s a nice little</a:t>
            </a:r>
            <a:r>
              <a:rPr lang="en-US" b="0" baseline="0" dirty="0" smtClean="0">
                <a:latin typeface="Arial" charset="0"/>
                <a:ea typeface="ヒラギノ角ゴ Pro W3" charset="0"/>
                <a:cs typeface="ヒラギノ角ゴ Pro W3" charset="0"/>
              </a:rPr>
              <a:t> question. Here we can talk about the analogy with electric dipoles again: dipole moments add as vectors, so Fig 1 and 3 results in a non-zero sum, and 2 results in a zero sum. (You have to assume m1=m2, I just added it after class) Students weren’t sure about what the outcome of “2” is (it’s a magnetic </a:t>
            </a:r>
            <a:r>
              <a:rPr lang="en-US" b="0" baseline="0" dirty="0" err="1" smtClean="0">
                <a:latin typeface="Arial" charset="0"/>
                <a:ea typeface="ヒラギノ角ゴ Pro W3" charset="0"/>
                <a:cs typeface="ヒラギノ角ゴ Pro W3" charset="0"/>
              </a:rPr>
              <a:t>quadrupole</a:t>
            </a:r>
            <a:r>
              <a:rPr lang="en-US" b="0" baseline="0" dirty="0" smtClean="0">
                <a:latin typeface="Arial" charset="0"/>
                <a:ea typeface="ヒラギノ角ゴ Pro W3" charset="0"/>
                <a:cs typeface="ヒラギノ角ゴ Pro W3" charset="0"/>
              </a:rPr>
              <a:t>, it’s definitely NOT zero, but has no dipole term). Another student was puzzling about whether 3 would be CALLED a dipole when it pretty obviously is not PURE dipole. (Fair question, it’s terminology, I say yes, at large distances any higher order terms are non-zero but negligible, so 1 and 3 ARE dipole patterns far away)  We also talked about the fact that 3 results in a </a:t>
            </a:r>
            <a:r>
              <a:rPr lang="en-US" b="0" baseline="0" dirty="0" err="1" smtClean="0">
                <a:latin typeface="Arial" charset="0"/>
                <a:ea typeface="ヒラギノ角ゴ Pro W3" charset="0"/>
                <a:cs typeface="ヒラギノ角ゴ Pro W3" charset="0"/>
              </a:rPr>
              <a:t>Sqrt</a:t>
            </a:r>
            <a:r>
              <a:rPr lang="en-US" b="0" baseline="0" dirty="0" smtClean="0">
                <a:latin typeface="Arial" charset="0"/>
                <a:ea typeface="ヒラギノ角ゴ Pro W3" charset="0"/>
                <a:cs typeface="ヒラギノ角ゴ Pro W3" charset="0"/>
              </a:rPr>
              <a:t>[2] rather than 2 enhancement, and that the pattern is “tilted” but still dipole in nature. </a:t>
            </a:r>
          </a:p>
          <a:p>
            <a:pPr defTabSz="457200" eaLnBrk="1" hangingPunct="1"/>
            <a:r>
              <a:rPr lang="en-US" b="0" baseline="0" dirty="0" smtClean="0">
                <a:latin typeface="Arial" charset="0"/>
                <a:ea typeface="ヒラギノ角ゴ Pro W3" charset="0"/>
                <a:cs typeface="ヒラギノ角ゴ Pro W3" charset="0"/>
              </a:rPr>
              <a:t> </a:t>
            </a:r>
            <a:endParaRPr lang="en-US" dirty="0">
              <a:latin typeface="Arial" charset="0"/>
              <a:ea typeface="ヒラギノ角ゴ Pro W3" charset="0"/>
              <a:cs typeface="ヒラギノ角ゴ Pro W3" charset="0"/>
            </a:endParaRPr>
          </a:p>
          <a:p>
            <a:pPr defTabSz="457200" eaLnBrk="1" hangingPunct="1"/>
            <a:r>
              <a:rPr lang="en-US" dirty="0">
                <a:latin typeface="Arial" charset="0"/>
                <a:ea typeface="ヒラギノ角ゴ Pro W3" charset="0"/>
                <a:cs typeface="ヒラギノ角ゴ Pro W3" charset="0"/>
              </a:rPr>
              <a:t>WRITTEN BY: Mike </a:t>
            </a:r>
            <a:r>
              <a:rPr lang="en-US" dirty="0" err="1">
                <a:latin typeface="Arial" charset="0"/>
                <a:ea typeface="ヒラギノ角ゴ Pro W3" charset="0"/>
                <a:cs typeface="ヒラギノ角ゴ Pro W3" charset="0"/>
              </a:rPr>
              <a:t>Dubson</a:t>
            </a:r>
            <a:r>
              <a:rPr lang="en-US" dirty="0">
                <a:latin typeface="Arial" charset="0"/>
                <a:ea typeface="ヒラギノ角ゴ Pro W3" charset="0"/>
                <a:cs typeface="ヒラギノ角ゴ Pro W3" charset="0"/>
              </a:rPr>
              <a:t> (CU-Boulder)</a:t>
            </a:r>
          </a:p>
          <a:p>
            <a:pPr defTabSz="457200"/>
            <a:endParaRPr lang="en-US" dirty="0">
              <a:latin typeface="Arial" charset="0"/>
              <a:ea typeface="ヒラギノ角ゴ Pro W3" charset="0"/>
              <a:cs typeface="ヒラギノ角ゴ Pro W3" charset="0"/>
            </a:endParaRPr>
          </a:p>
        </p:txBody>
      </p:sp>
      <p:sp>
        <p:nvSpPr>
          <p:cNvPr id="378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fld id="{C98D5A36-C9D2-9D47-8BB7-12231524454D}" type="slidenum">
              <a:rPr lang="en-US" sz="1200">
                <a:cs typeface="ＭＳ Ｐゴシック" charset="0"/>
              </a:rPr>
              <a:pPr algn="r" eaLnBrk="1" hangingPunct="1"/>
              <a:t>25</a:t>
            </a:fld>
            <a:endParaRPr lang="en-US" sz="120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44588" y="685800"/>
            <a:ext cx="4572000" cy="3429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solidFill>
            <a:srgbClr val="FFFFFF"/>
          </a:solidFill>
          <a:ln>
            <a:solidFill>
              <a:srgbClr val="000000"/>
            </a:solidFill>
            <a:miter lim="800000"/>
            <a:headEnd/>
            <a:tailEnd/>
          </a:ln>
        </p:spPr>
        <p:txBody>
          <a:bodyPr lIns="91432" tIns="45716" rIns="91432" bIns="45716"/>
          <a:lstStyle/>
          <a:p>
            <a:pPr eaLnBrk="1" hangingPunct="1"/>
            <a:r>
              <a:rPr lang="en-US" dirty="0">
                <a:latin typeface="Calibri" charset="0"/>
              </a:rPr>
              <a:t>CORRECT ANSWER: B</a:t>
            </a:r>
          </a:p>
          <a:p>
            <a:pPr eaLnBrk="1" hangingPunct="1"/>
            <a:r>
              <a:rPr lang="en-US" dirty="0">
                <a:latin typeface="Calibri" charset="0"/>
              </a:rPr>
              <a:t>USED IN:  Fall 2008 (</a:t>
            </a:r>
            <a:r>
              <a:rPr lang="en-US" dirty="0" err="1">
                <a:latin typeface="Calibri" charset="0"/>
              </a:rPr>
              <a:t>Dubson</a:t>
            </a:r>
            <a:r>
              <a:rPr lang="en-US" dirty="0">
                <a:latin typeface="Calibri" charset="0"/>
              </a:rPr>
              <a:t>), Fall 2009 (</a:t>
            </a:r>
            <a:r>
              <a:rPr lang="en-US" dirty="0" err="1">
                <a:latin typeface="Calibri" charset="0"/>
              </a:rPr>
              <a:t>Schibli</a:t>
            </a:r>
            <a:r>
              <a:rPr lang="en-US" dirty="0" smtClean="0">
                <a:latin typeface="Calibri" charset="0"/>
              </a:rPr>
              <a:t>), SP ‘13 Pollock</a:t>
            </a:r>
            <a:endParaRPr lang="en-US" dirty="0">
              <a:latin typeface="Calibri" charset="0"/>
            </a:endParaRPr>
          </a:p>
          <a:p>
            <a:pPr eaLnBrk="1" hangingPunct="1"/>
            <a:r>
              <a:rPr lang="en-US" dirty="0">
                <a:latin typeface="Calibri" charset="0"/>
              </a:rPr>
              <a:t>LECTURE NUMBER:  </a:t>
            </a:r>
            <a:r>
              <a:rPr lang="en-US" dirty="0" err="1">
                <a:latin typeface="Calibri" charset="0"/>
              </a:rPr>
              <a:t>Dubson</a:t>
            </a:r>
            <a:r>
              <a:rPr lang="en-US" dirty="0">
                <a:latin typeface="Calibri" charset="0"/>
              </a:rPr>
              <a:t> (Week 12, Lecture 32</a:t>
            </a:r>
            <a:r>
              <a:rPr lang="en-US" dirty="0" smtClean="0">
                <a:latin typeface="Calibri" charset="0"/>
              </a:rPr>
              <a:t>)</a:t>
            </a:r>
            <a:r>
              <a:rPr lang="en-US" baseline="0" dirty="0" smtClean="0">
                <a:latin typeface="Calibri" charset="0"/>
              </a:rPr>
              <a:t> Pollock (Week 12 Lecture 38) </a:t>
            </a:r>
            <a:endParaRPr lang="en-US" dirty="0">
              <a:latin typeface="Calibri" charset="0"/>
            </a:endParaRPr>
          </a:p>
          <a:p>
            <a:pPr eaLnBrk="1" hangingPunct="1"/>
            <a:r>
              <a:rPr lang="en-US" dirty="0">
                <a:latin typeface="Calibri" charset="0"/>
              </a:rPr>
              <a:t>STUDENT RESPONSES: 5% </a:t>
            </a:r>
            <a:r>
              <a:rPr lang="en-US" b="1" dirty="0">
                <a:latin typeface="Calibri" charset="0"/>
              </a:rPr>
              <a:t>[[90%]]</a:t>
            </a:r>
            <a:r>
              <a:rPr lang="en-US" dirty="0">
                <a:latin typeface="Calibri" charset="0"/>
              </a:rPr>
              <a:t> 3% 0% 3% (FALL 2008)</a:t>
            </a:r>
          </a:p>
          <a:p>
            <a:pPr eaLnBrk="1" hangingPunct="1"/>
            <a:r>
              <a:rPr lang="en-US" dirty="0">
                <a:latin typeface="Calibri" charset="0"/>
              </a:rPr>
              <a:t>	</a:t>
            </a:r>
            <a:r>
              <a:rPr lang="en-US" dirty="0" smtClean="0">
                <a:latin typeface="Calibri" charset="0"/>
              </a:rPr>
              <a:t>11</a:t>
            </a:r>
            <a:r>
              <a:rPr lang="en-US" dirty="0">
                <a:latin typeface="Calibri" charset="0"/>
              </a:rPr>
              <a:t>% </a:t>
            </a:r>
            <a:r>
              <a:rPr lang="en-US" b="1" dirty="0">
                <a:latin typeface="Calibri" charset="0"/>
              </a:rPr>
              <a:t>[[68%]]</a:t>
            </a:r>
            <a:r>
              <a:rPr lang="en-US" dirty="0">
                <a:latin typeface="Calibri" charset="0"/>
              </a:rPr>
              <a:t> 5% 5% 11% (FALL 2009</a:t>
            </a:r>
            <a:r>
              <a:rPr lang="en-US" dirty="0" smtClean="0">
                <a:latin typeface="Calibri" charset="0"/>
              </a:rPr>
              <a:t>)</a:t>
            </a:r>
          </a:p>
          <a:p>
            <a:pPr eaLnBrk="1" hangingPunct="1"/>
            <a:r>
              <a:rPr lang="en-US" b="1" dirty="0" smtClean="0">
                <a:latin typeface="Calibri" charset="0"/>
              </a:rPr>
              <a:t>	</a:t>
            </a:r>
            <a:r>
              <a:rPr lang="en-US" b="0" dirty="0" smtClean="0">
                <a:latin typeface="Calibri" charset="0"/>
              </a:rPr>
              <a:t>17,</a:t>
            </a:r>
            <a:r>
              <a:rPr lang="en-US" b="0" baseline="0" dirty="0" smtClean="0">
                <a:latin typeface="Calibri" charset="0"/>
              </a:rPr>
              <a:t> </a:t>
            </a:r>
            <a:r>
              <a:rPr lang="en-US" b="1" baseline="0" dirty="0" smtClean="0">
                <a:latin typeface="Calibri" charset="0"/>
              </a:rPr>
              <a:t>[[70]], </a:t>
            </a:r>
            <a:r>
              <a:rPr lang="en-US" b="0" baseline="0" dirty="0" smtClean="0">
                <a:latin typeface="Calibri" charset="0"/>
              </a:rPr>
              <a:t>7, 4, 2 (</a:t>
            </a:r>
            <a:r>
              <a:rPr lang="en-US" b="0" baseline="0" dirty="0" err="1" smtClean="0">
                <a:latin typeface="Calibri" charset="0"/>
              </a:rPr>
              <a:t>Sp</a:t>
            </a:r>
            <a:r>
              <a:rPr lang="en-US" b="0" baseline="0" dirty="0" smtClean="0">
                <a:latin typeface="Calibri" charset="0"/>
              </a:rPr>
              <a:t> </a:t>
            </a:r>
            <a:r>
              <a:rPr lang="fr-FR" b="0" baseline="0" dirty="0" smtClean="0">
                <a:latin typeface="Calibri" charset="0"/>
              </a:rPr>
              <a:t>’</a:t>
            </a:r>
            <a:r>
              <a:rPr lang="en-US" b="0" baseline="0" dirty="0" smtClean="0">
                <a:latin typeface="Calibri" charset="0"/>
              </a:rPr>
              <a:t>13)</a:t>
            </a:r>
          </a:p>
          <a:p>
            <a:pPr eaLnBrk="1" hangingPunct="1"/>
            <a:endParaRPr lang="en-US" b="1" dirty="0">
              <a:latin typeface="Calibri" charset="0"/>
            </a:endParaRPr>
          </a:p>
          <a:p>
            <a:pPr eaLnBrk="1" hangingPunct="1"/>
            <a:r>
              <a:rPr lang="en-US" dirty="0">
                <a:latin typeface="Calibri" charset="0"/>
              </a:rPr>
              <a:t>INSTRUCTOR NOTES:</a:t>
            </a:r>
            <a:r>
              <a:rPr lang="en-US" b="1" dirty="0">
                <a:latin typeface="Calibri" charset="0"/>
              </a:rPr>
              <a:t> </a:t>
            </a:r>
            <a:r>
              <a:rPr lang="en-US" b="0" dirty="0" smtClean="0">
                <a:latin typeface="Calibri" charset="0"/>
              </a:rPr>
              <a:t>I</a:t>
            </a:r>
            <a:r>
              <a:rPr lang="en-US" b="0" baseline="0" dirty="0" smtClean="0">
                <a:latin typeface="Calibri" charset="0"/>
              </a:rPr>
              <a:t> was surprised that students are still struggling with a variety of aspects. One which I anticipated and explained before starting the vote was what the “direction of torque” means, it is r cross F, so if e.g. you “twist” a loop around the +x axis, then we say the torque is in the +x direction. (Following a right-handed sense convention). They got that, but many did not know it!? </a:t>
            </a:r>
          </a:p>
          <a:p>
            <a:pPr eaLnBrk="1" hangingPunct="1"/>
            <a:endParaRPr lang="en-US" b="0" baseline="0" dirty="0" smtClean="0">
              <a:latin typeface="Calibri" charset="0"/>
            </a:endParaRPr>
          </a:p>
          <a:p>
            <a:pPr eaLnBrk="1" hangingPunct="1"/>
            <a:r>
              <a:rPr lang="en-US" b="0" baseline="0" dirty="0" smtClean="0">
                <a:latin typeface="Calibri" charset="0"/>
              </a:rPr>
              <a:t>Students were not drawing a picture, they were trying to do it all in their heads (and with right hands) </a:t>
            </a:r>
          </a:p>
          <a:p>
            <a:pPr eaLnBrk="1" hangingPunct="1"/>
            <a:r>
              <a:rPr lang="en-US" b="0" baseline="0" dirty="0" smtClean="0">
                <a:latin typeface="Calibri" charset="0"/>
              </a:rPr>
              <a:t>I used this example to *show* that torque = m cross B in this situation, setting up the next question. </a:t>
            </a:r>
          </a:p>
          <a:p>
            <a:pPr eaLnBrk="1" hangingPunct="1"/>
            <a:endParaRPr lang="en-US" dirty="0">
              <a:latin typeface="Calibri" charset="0"/>
            </a:endParaRPr>
          </a:p>
          <a:p>
            <a:pPr eaLnBrk="1" hangingPunct="1"/>
            <a:r>
              <a:rPr lang="en-US" dirty="0">
                <a:latin typeface="Calibri" charset="0"/>
              </a:rPr>
              <a:t>WRITTEN BY: Mike </a:t>
            </a:r>
            <a:r>
              <a:rPr lang="en-US" dirty="0" err="1">
                <a:latin typeface="Calibri" charset="0"/>
              </a:rPr>
              <a:t>Dubson</a:t>
            </a:r>
            <a:r>
              <a:rPr lang="en-US" dirty="0">
                <a:latin typeface="Calibri" charset="0"/>
              </a:rPr>
              <a:t> (CU-Boulder)</a:t>
            </a:r>
          </a:p>
          <a:p>
            <a:endParaRPr lang="en-US" dirty="0">
              <a:latin typeface="Calibri" charset="0"/>
            </a:endParaRP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fld id="{F68F3007-FBC7-DB4C-A009-EA314EFA0298}" type="slidenum">
              <a:rPr lang="en-US" sz="1200"/>
              <a:pPr algn="r" eaLnBrk="1" hangingPunct="1"/>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r>
              <a:rPr lang="en-US" dirty="0">
                <a:latin typeface="Calibri" charset="0"/>
              </a:rPr>
              <a:t>CORRECT ANSWER:  B</a:t>
            </a:r>
          </a:p>
          <a:p>
            <a:pPr eaLnBrk="1" hangingPunct="1"/>
            <a:r>
              <a:rPr lang="en-US" dirty="0">
                <a:latin typeface="Calibri" charset="0"/>
              </a:rPr>
              <a:t>USED IN:  Fall 2008 (</a:t>
            </a:r>
            <a:r>
              <a:rPr lang="en-US" dirty="0" err="1">
                <a:latin typeface="Calibri" charset="0"/>
              </a:rPr>
              <a:t>Dubson</a:t>
            </a:r>
            <a:r>
              <a:rPr lang="en-US" dirty="0">
                <a:latin typeface="Calibri" charset="0"/>
              </a:rPr>
              <a:t>), Spring </a:t>
            </a:r>
            <a:r>
              <a:rPr lang="en-US" dirty="0" smtClean="0">
                <a:latin typeface="Calibri" charset="0"/>
              </a:rPr>
              <a:t>2008 and ‘13 </a:t>
            </a:r>
            <a:r>
              <a:rPr lang="en-US" dirty="0">
                <a:latin typeface="Calibri" charset="0"/>
              </a:rPr>
              <a:t>(Pollock), Fall 2009 (</a:t>
            </a:r>
            <a:r>
              <a:rPr lang="en-US" dirty="0" err="1">
                <a:latin typeface="Calibri" charset="0"/>
              </a:rPr>
              <a:t>Schibli</a:t>
            </a:r>
            <a:r>
              <a:rPr lang="en-US" dirty="0">
                <a:latin typeface="Calibri" charset="0"/>
              </a:rPr>
              <a:t>)</a:t>
            </a:r>
          </a:p>
          <a:p>
            <a:pPr eaLnBrk="1" hangingPunct="1"/>
            <a:r>
              <a:rPr lang="en-US" dirty="0">
                <a:latin typeface="Calibri" charset="0"/>
              </a:rPr>
              <a:t>LECTURE NUMBER: </a:t>
            </a:r>
            <a:r>
              <a:rPr lang="en-US" dirty="0" err="1">
                <a:latin typeface="Calibri" charset="0"/>
              </a:rPr>
              <a:t>Dubson</a:t>
            </a:r>
            <a:r>
              <a:rPr lang="en-US" dirty="0">
                <a:latin typeface="Calibri" charset="0"/>
              </a:rPr>
              <a:t> (Week 12, Lecture 32), Pollock (37)</a:t>
            </a:r>
          </a:p>
          <a:p>
            <a:pPr eaLnBrk="1" hangingPunct="1"/>
            <a:r>
              <a:rPr lang="en-US" dirty="0">
                <a:latin typeface="Calibri" charset="0"/>
              </a:rPr>
              <a:t>STUDENT RESPONSES:      0% </a:t>
            </a:r>
            <a:r>
              <a:rPr lang="en-US" b="1" dirty="0">
                <a:latin typeface="Calibri" charset="0"/>
              </a:rPr>
              <a:t>[[100%]]</a:t>
            </a:r>
            <a:r>
              <a:rPr lang="en-US" dirty="0">
                <a:latin typeface="Calibri" charset="0"/>
              </a:rPr>
              <a:t> 0% 0% 0%  (FALL 08)</a:t>
            </a:r>
          </a:p>
          <a:p>
            <a:pPr eaLnBrk="1" hangingPunct="1"/>
            <a:r>
              <a:rPr lang="en-US" dirty="0">
                <a:latin typeface="Calibri" charset="0"/>
              </a:rPr>
              <a:t>		</a:t>
            </a:r>
            <a:r>
              <a:rPr lang="en-US" dirty="0" smtClean="0">
                <a:latin typeface="Calibri" charset="0"/>
              </a:rPr>
              <a:t>0</a:t>
            </a:r>
            <a:r>
              <a:rPr lang="en-US" dirty="0">
                <a:latin typeface="Calibri" charset="0"/>
              </a:rPr>
              <a:t>%  </a:t>
            </a:r>
            <a:r>
              <a:rPr lang="en-US" b="1" dirty="0">
                <a:latin typeface="Calibri" charset="0"/>
              </a:rPr>
              <a:t>[[87%]] </a:t>
            </a:r>
            <a:r>
              <a:rPr lang="en-US" dirty="0">
                <a:latin typeface="Calibri" charset="0"/>
              </a:rPr>
              <a:t>0% 13% 0%  (SPRING 08)</a:t>
            </a:r>
          </a:p>
          <a:p>
            <a:pPr eaLnBrk="1" hangingPunct="1"/>
            <a:r>
              <a:rPr lang="en-US" dirty="0">
                <a:latin typeface="Calibri" charset="0"/>
              </a:rPr>
              <a:t>		3% </a:t>
            </a:r>
            <a:r>
              <a:rPr lang="en-US" b="1" dirty="0">
                <a:latin typeface="Calibri" charset="0"/>
              </a:rPr>
              <a:t>[[95%]]</a:t>
            </a:r>
            <a:r>
              <a:rPr lang="en-US" dirty="0">
                <a:latin typeface="Calibri" charset="0"/>
              </a:rPr>
              <a:t> 3% 0% 0%  (FALL 2009</a:t>
            </a:r>
            <a:r>
              <a:rPr lang="en-US" dirty="0" smtClean="0">
                <a:latin typeface="Calibri" charset="0"/>
              </a:rPr>
              <a:t>)</a:t>
            </a:r>
          </a:p>
          <a:p>
            <a:pPr eaLnBrk="1" hangingPunct="1"/>
            <a:r>
              <a:rPr lang="en-US" dirty="0" smtClean="0">
                <a:latin typeface="Calibri" charset="0"/>
              </a:rPr>
              <a:t>		2, </a:t>
            </a:r>
            <a:r>
              <a:rPr lang="en-US" b="1" dirty="0" smtClean="0">
                <a:latin typeface="Calibri" charset="0"/>
              </a:rPr>
              <a:t>[[93]], </a:t>
            </a:r>
            <a:r>
              <a:rPr lang="en-US" b="0" dirty="0" smtClean="0">
                <a:latin typeface="Calibri" charset="0"/>
              </a:rPr>
              <a:t>2, 0, 2 (</a:t>
            </a:r>
            <a:r>
              <a:rPr lang="en-US" b="0" dirty="0" err="1" smtClean="0">
                <a:latin typeface="Calibri" charset="0"/>
              </a:rPr>
              <a:t>Sp</a:t>
            </a:r>
            <a:r>
              <a:rPr lang="en-US" b="0" dirty="0" smtClean="0">
                <a:latin typeface="Calibri" charset="0"/>
              </a:rPr>
              <a:t> </a:t>
            </a:r>
            <a:r>
              <a:rPr lang="fr-FR" b="0" dirty="0" smtClean="0">
                <a:latin typeface="Calibri" charset="0"/>
              </a:rPr>
              <a:t>’</a:t>
            </a:r>
            <a:r>
              <a:rPr lang="en-US" b="0" dirty="0" smtClean="0">
                <a:latin typeface="Calibri" charset="0"/>
              </a:rPr>
              <a:t>13) </a:t>
            </a:r>
            <a:endParaRPr lang="en-US" dirty="0">
              <a:latin typeface="Calibri" charset="0"/>
            </a:endParaRPr>
          </a:p>
          <a:p>
            <a:pPr eaLnBrk="1" hangingPunct="1"/>
            <a:r>
              <a:rPr lang="en-US" b="1" dirty="0">
                <a:latin typeface="Calibri" charset="0"/>
              </a:rPr>
              <a:t>INSTRUCTOR NOTES:   </a:t>
            </a:r>
            <a:r>
              <a:rPr lang="en-US" dirty="0">
                <a:latin typeface="Calibri" charset="0"/>
              </a:rPr>
              <a:t>87% correct. 2 voted for D. I pointed out to them to think </a:t>
            </a:r>
            <a:r>
              <a:rPr lang="en-US" dirty="0" smtClean="0">
                <a:latin typeface="Calibri" charset="0"/>
              </a:rPr>
              <a:t>about </a:t>
            </a:r>
            <a:r>
              <a:rPr lang="en-US" dirty="0">
                <a:latin typeface="Calibri" charset="0"/>
              </a:rPr>
              <a:t>it in two ways - by the torque formula, but also thinking about I L cross B for pieces of a tilted loop. (And, we discussed the "</a:t>
            </a:r>
            <a:r>
              <a:rPr lang="en-US" dirty="0" err="1">
                <a:latin typeface="Calibri" charset="0"/>
              </a:rPr>
              <a:t>metastability</a:t>
            </a:r>
            <a:r>
              <a:rPr lang="en-US" dirty="0">
                <a:latin typeface="Calibri" charset="0"/>
              </a:rPr>
              <a:t>" of answer A, which several students raised)  -</a:t>
            </a:r>
            <a:r>
              <a:rPr lang="en-US" dirty="0" smtClean="0">
                <a:latin typeface="Calibri" charset="0"/>
              </a:rPr>
              <a:t>SJP</a:t>
            </a:r>
          </a:p>
          <a:p>
            <a:pPr eaLnBrk="1" hangingPunct="1"/>
            <a:endParaRPr lang="en-US" b="1" dirty="0">
              <a:latin typeface="Calibri" charset="0"/>
            </a:endParaRPr>
          </a:p>
          <a:p>
            <a:pPr eaLnBrk="1" hangingPunct="1"/>
            <a:r>
              <a:rPr lang="en-US" dirty="0">
                <a:latin typeface="Calibri" charset="0"/>
                <a:ea typeface="ヒラギノ角ゴ Pro W3" charset="0"/>
                <a:cs typeface="ヒラギノ角ゴ Pro W3" charset="0"/>
              </a:rPr>
              <a:t>WRITTEN BY: Steven Pollock (CU-Boulder)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r>
              <a:rPr lang="en-US" dirty="0">
                <a:latin typeface="Calibri" charset="0"/>
              </a:rPr>
              <a:t>CORRECT ANSWER:  B</a:t>
            </a:r>
          </a:p>
          <a:p>
            <a:pPr eaLnBrk="1" hangingPunct="1"/>
            <a:r>
              <a:rPr lang="en-US" dirty="0">
                <a:latin typeface="Calibri" charset="0"/>
              </a:rPr>
              <a:t>USED IN:  Spring 2008 </a:t>
            </a:r>
            <a:r>
              <a:rPr lang="en-US" dirty="0" smtClean="0">
                <a:latin typeface="Calibri" charset="0"/>
              </a:rPr>
              <a:t>and ‘13 (</a:t>
            </a:r>
            <a:r>
              <a:rPr lang="en-US" dirty="0">
                <a:latin typeface="Calibri" charset="0"/>
              </a:rPr>
              <a:t>Pollock)</a:t>
            </a:r>
          </a:p>
          <a:p>
            <a:pPr eaLnBrk="1" hangingPunct="1"/>
            <a:r>
              <a:rPr lang="en-US" dirty="0">
                <a:latin typeface="Calibri" charset="0"/>
              </a:rPr>
              <a:t>LECTURE NUMBER:  </a:t>
            </a:r>
            <a:r>
              <a:rPr lang="en-US" dirty="0" smtClean="0">
                <a:latin typeface="Calibri" charset="0"/>
              </a:rPr>
              <a:t>37 (38 in ‘13) </a:t>
            </a:r>
            <a:endParaRPr lang="en-US" dirty="0">
              <a:latin typeface="Calibri" charset="0"/>
            </a:endParaRPr>
          </a:p>
          <a:p>
            <a:pPr eaLnBrk="1" hangingPunct="1"/>
            <a:r>
              <a:rPr lang="en-US" dirty="0">
                <a:latin typeface="Calibri" charset="0"/>
              </a:rPr>
              <a:t>STUDENT RESPONSES:  7%  </a:t>
            </a:r>
            <a:r>
              <a:rPr lang="en-US" b="1" dirty="0">
                <a:latin typeface="Calibri" charset="0"/>
              </a:rPr>
              <a:t>[[67%]] </a:t>
            </a:r>
            <a:r>
              <a:rPr lang="en-US" dirty="0">
                <a:latin typeface="Calibri" charset="0"/>
              </a:rPr>
              <a:t>13% 7% 7% (SPRING 2008</a:t>
            </a:r>
            <a:r>
              <a:rPr lang="en-US" dirty="0" smtClean="0">
                <a:latin typeface="Calibri" charset="0"/>
              </a:rPr>
              <a:t>)</a:t>
            </a:r>
          </a:p>
          <a:p>
            <a:pPr eaLnBrk="1" hangingPunct="1"/>
            <a:r>
              <a:rPr lang="en-US" dirty="0" smtClean="0">
                <a:latin typeface="Calibri" charset="0"/>
              </a:rPr>
              <a:t>		0, </a:t>
            </a:r>
            <a:r>
              <a:rPr lang="en-US" b="1" dirty="0" smtClean="0">
                <a:latin typeface="Calibri" charset="0"/>
              </a:rPr>
              <a:t>[[80]],</a:t>
            </a:r>
            <a:r>
              <a:rPr lang="en-US" b="1" baseline="0" dirty="0" smtClean="0">
                <a:latin typeface="Calibri" charset="0"/>
              </a:rPr>
              <a:t> </a:t>
            </a:r>
            <a:r>
              <a:rPr lang="en-US" b="0" baseline="0" dirty="0" smtClean="0">
                <a:latin typeface="Calibri" charset="0"/>
              </a:rPr>
              <a:t>7, 4, 9 (</a:t>
            </a:r>
            <a:r>
              <a:rPr lang="en-US" b="0" baseline="0" dirty="0" err="1" smtClean="0">
                <a:latin typeface="Calibri" charset="0"/>
              </a:rPr>
              <a:t>Sp</a:t>
            </a:r>
            <a:r>
              <a:rPr lang="en-US" b="0" baseline="0" dirty="0" smtClean="0">
                <a:latin typeface="Calibri" charset="0"/>
              </a:rPr>
              <a:t> ‘13) </a:t>
            </a:r>
            <a:endParaRPr lang="en-US" dirty="0">
              <a:latin typeface="Calibri" charset="0"/>
            </a:endParaRPr>
          </a:p>
          <a:p>
            <a:r>
              <a:rPr lang="en-US" b="1" dirty="0">
                <a:latin typeface="Calibri" charset="0"/>
              </a:rPr>
              <a:t>INSTRUCTOR NOTES:   </a:t>
            </a:r>
            <a:r>
              <a:rPr lang="en-US" dirty="0">
                <a:latin typeface="Calibri" charset="0"/>
              </a:rPr>
              <a:t>Only 2/3 got this one right! Lot of confusion on many of their parts about how to think about this </a:t>
            </a:r>
            <a:r>
              <a:rPr lang="en-US" dirty="0" err="1">
                <a:latin typeface="Calibri" charset="0"/>
              </a:rPr>
              <a:t>conceptuallly</a:t>
            </a:r>
            <a:r>
              <a:rPr lang="en-US" dirty="0">
                <a:latin typeface="Calibri" charset="0"/>
              </a:rPr>
              <a:t>? Note that it's basically identical to an earlier question we had about electric dipoles.  Answer:  B. m dot B will be m </a:t>
            </a:r>
            <a:r>
              <a:rPr lang="en-US" dirty="0" err="1">
                <a:latin typeface="Calibri" charset="0"/>
              </a:rPr>
              <a:t>Bz</a:t>
            </a:r>
            <a:r>
              <a:rPr lang="en-US" dirty="0">
                <a:latin typeface="Calibri" charset="0"/>
              </a:rPr>
              <a:t>, so if the force has only an x component, then </a:t>
            </a:r>
            <a:r>
              <a:rPr lang="en-US" dirty="0" err="1">
                <a:latin typeface="Calibri" charset="0"/>
              </a:rPr>
              <a:t>Bz</a:t>
            </a:r>
            <a:r>
              <a:rPr lang="en-US" dirty="0">
                <a:latin typeface="Calibri" charset="0"/>
              </a:rPr>
              <a:t> must depend (only!) on X.  </a:t>
            </a:r>
            <a:endParaRPr lang="en-US" dirty="0" smtClean="0">
              <a:latin typeface="Calibri" charset="0"/>
            </a:endParaRPr>
          </a:p>
          <a:p>
            <a:r>
              <a:rPr lang="en-US" dirty="0" smtClean="0">
                <a:latin typeface="Calibri" charset="0"/>
              </a:rPr>
              <a:t>In ‘13 it went more smoothly, not sure</a:t>
            </a:r>
            <a:r>
              <a:rPr lang="en-US" baseline="0" dirty="0" smtClean="0">
                <a:latin typeface="Calibri" charset="0"/>
              </a:rPr>
              <a:t> why. I had set up the picture on the board more clearly to start them off. Someone pointed out that if F is in x, then we can make STRONGER statements than these, e.g. </a:t>
            </a:r>
            <a:r>
              <a:rPr lang="en-US" baseline="0" dirty="0" err="1" smtClean="0">
                <a:latin typeface="Calibri" charset="0"/>
              </a:rPr>
              <a:t>Bz</a:t>
            </a:r>
            <a:r>
              <a:rPr lang="en-US" baseline="0" dirty="0" smtClean="0">
                <a:latin typeface="Calibri" charset="0"/>
              </a:rPr>
              <a:t> must NOT depend on y or z) </a:t>
            </a:r>
            <a:endParaRPr lang="en-US" dirty="0" smtClean="0">
              <a:latin typeface="Calibri" charset="0"/>
            </a:endParaRPr>
          </a:p>
          <a:p>
            <a:r>
              <a:rPr lang="en-US" dirty="0" smtClean="0">
                <a:latin typeface="Calibri" charset="0"/>
              </a:rPr>
              <a:t> </a:t>
            </a:r>
            <a:r>
              <a:rPr lang="en-US" dirty="0">
                <a:latin typeface="Calibri" charset="0"/>
              </a:rPr>
              <a:t>-SJP</a:t>
            </a:r>
            <a:endParaRPr lang="en-US" b="1" dirty="0">
              <a:latin typeface="Calibri" charset="0"/>
            </a:endParaRPr>
          </a:p>
          <a:p>
            <a:r>
              <a:rPr lang="en-US" dirty="0">
                <a:latin typeface="Calibri" charset="0"/>
                <a:ea typeface="ヒラギノ角ゴ Pro W3" charset="0"/>
                <a:cs typeface="ヒラギノ角ゴ Pro W3" charset="0"/>
              </a:rPr>
              <a:t>WRITTEN BY: Steven Pollock (CU-Boulder)</a:t>
            </a:r>
            <a:endParaRPr lang="en-US" dirty="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solidFill>
            <a:srgbClr val="FFFFFF"/>
          </a:solidFill>
          <a:ln/>
        </p:spPr>
      </p:sp>
      <p:sp>
        <p:nvSpPr>
          <p:cNvPr id="75779"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
        <p:nvSpPr>
          <p:cNvPr id="7578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1726EFD2-330E-B640-ACDF-41CE1EA65D83}" type="slidenum">
              <a:rPr lang="en-US" sz="1200" b="0"/>
              <a:pPr algn="r"/>
              <a:t>29</a:t>
            </a:fld>
            <a:endParaRPr lang="en-US" sz="12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ヒラギノ角ゴ Pro W3" charset="0"/>
                <a:cs typeface="ヒラギノ角ゴ Pro W3" charset="0"/>
              </a:rPr>
              <a:t>CORRECT ANSWER:  D</a:t>
            </a:r>
          </a:p>
          <a:p>
            <a:pPr eaLnBrk="1" hangingPunct="1"/>
            <a:r>
              <a:rPr lang="en-US" dirty="0" smtClean="0">
                <a:ea typeface="ヒラギノ角ゴ Pro W3" charset="0"/>
                <a:cs typeface="ヒラギノ角ゴ Pro W3" charset="0"/>
              </a:rPr>
              <a:t>USED IN:  Spring 2013</a:t>
            </a:r>
            <a:r>
              <a:rPr lang="en-US" baseline="0" dirty="0" smtClean="0">
                <a:ea typeface="ヒラギノ角ゴ Pro W3" charset="0"/>
                <a:cs typeface="ヒラギノ角ゴ Pro W3" charset="0"/>
              </a:rPr>
              <a:t> (Pollock)</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LECTURE NUMBER: 35</a:t>
            </a:r>
          </a:p>
          <a:p>
            <a:pPr eaLnBrk="1" hangingPunct="1"/>
            <a:r>
              <a:rPr lang="en-US" dirty="0" smtClean="0">
                <a:ea typeface="ヒラギノ角ゴ Pro W3" charset="0"/>
                <a:cs typeface="ヒラギノ角ゴ Pro W3" charset="0"/>
              </a:rPr>
              <a:t>STUDENT RESPONSES: 	3, 3, 32, </a:t>
            </a:r>
            <a:r>
              <a:rPr lang="en-US" b="1" dirty="0" smtClean="0">
                <a:ea typeface="ヒラギノ角ゴ Pro W3" charset="0"/>
                <a:cs typeface="ヒラギノ角ゴ Pro W3" charset="0"/>
              </a:rPr>
              <a:t>[[62]]  </a:t>
            </a:r>
            <a:r>
              <a:rPr lang="en-US" b="0" dirty="0" smtClean="0">
                <a:ea typeface="ヒラギノ角ゴ Pro W3" charset="0"/>
                <a:cs typeface="ヒラギノ角ゴ Pro W3" charset="0"/>
              </a:rPr>
              <a:t>(pre-class question) </a:t>
            </a:r>
            <a:r>
              <a:rPr lang="en-US" b="0" dirty="0" smtClean="0">
                <a:ea typeface="ヒラギノ角ゴ Pro W3" charset="0"/>
                <a:cs typeface="ヒラギノ角ゴ Pro W3" charset="0"/>
              </a:rPr>
              <a:t>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a:t>
            </a:r>
            <a:r>
              <a:rPr lang="en-US" dirty="0" smtClean="0">
                <a:ea typeface="ヒラギノ角ゴ Pro W3" charset="0"/>
                <a:cs typeface="ヒラギノ角ゴ Pro W3" charset="0"/>
              </a:rPr>
              <a:t>	</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 (Used as review/pre-class question for L35,</a:t>
            </a:r>
            <a:r>
              <a:rPr lang="en-US" baseline="0" dirty="0" smtClean="0">
                <a:ea typeface="ヒラギノ角ゴ Pro W3" charset="0"/>
                <a:cs typeface="ヒラギノ角ゴ Pro W3" charset="0"/>
              </a:rPr>
              <a:t> we ended last class talking it through)</a:t>
            </a:r>
            <a:r>
              <a:rPr lang="en-US" dirty="0" smtClean="0">
                <a:ea typeface="ヒラギノ角ゴ Pro W3" charset="0"/>
                <a:cs typeface="ヒラギノ角ゴ Pro W3" charset="0"/>
              </a:rPr>
              <a:t>.  </a:t>
            </a: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-SJP</a:t>
            </a:r>
            <a:endParaRPr lang="en-US" b="1"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3</a:t>
            </a:fld>
            <a:endParaRPr lang="en-US"/>
          </a:p>
        </p:txBody>
      </p:sp>
    </p:spTree>
    <p:extLst>
      <p:ext uri="{BB962C8B-B14F-4D97-AF65-F5344CB8AC3E}">
        <p14:creationId xmlns:p14="http://schemas.microsoft.com/office/powerpoint/2010/main" val="4062322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a:latin typeface="Arial" charset="0"/>
                <a:ea typeface="ヒラギノ角ゴ Pro W3" charset="0"/>
                <a:cs typeface="ヒラギノ角ゴ Pro W3" charset="0"/>
              </a:rPr>
              <a:t>CORRECT ANSWER: </a:t>
            </a:r>
          </a:p>
          <a:p>
            <a:pPr defTabSz="457200" eaLnBrk="1" hangingPunct="1"/>
            <a:r>
              <a:rPr lang="en-US">
                <a:latin typeface="Arial" charset="0"/>
                <a:ea typeface="ヒラギノ角ゴ Pro W3" charset="0"/>
                <a:cs typeface="ヒラギノ角ゴ Pro W3" charset="0"/>
              </a:rPr>
              <a:t>USED IN:  Fall 2009 (Schibli)</a:t>
            </a:r>
          </a:p>
          <a:p>
            <a:pPr defTabSz="457200" eaLnBrk="1" hangingPunct="1"/>
            <a:r>
              <a:rPr lang="en-US">
                <a:latin typeface="Arial" charset="0"/>
                <a:ea typeface="ヒラギノ角ゴ Pro W3" charset="0"/>
                <a:cs typeface="ヒラギノ角ゴ Pro W3" charset="0"/>
              </a:rPr>
              <a:t>LECTURE NUMBER:  </a:t>
            </a:r>
          </a:p>
          <a:p>
            <a:pPr defTabSz="457200" eaLnBrk="1" hangingPunct="1"/>
            <a:r>
              <a:rPr lang="en-US">
                <a:latin typeface="Arial" charset="0"/>
                <a:ea typeface="ヒラギノ角ゴ Pro W3" charset="0"/>
                <a:cs typeface="ヒラギノ角ゴ Pro W3" charset="0"/>
              </a:rPr>
              <a:t>STUDENT RESPONSES: </a:t>
            </a:r>
          </a:p>
          <a:p>
            <a:pPr defTabSz="457200" eaLnBrk="1" hangingPunct="1"/>
            <a:r>
              <a:rPr lang="en-US">
                <a:latin typeface="Arial" charset="0"/>
                <a:ea typeface="ヒラギノ角ゴ Pro W3" charset="0"/>
                <a:cs typeface="ヒラギノ角ゴ Pro W3" charset="0"/>
              </a:rPr>
              <a:t>INSTRUCTOR NOTES:</a:t>
            </a:r>
            <a:r>
              <a:rPr lang="en-US" b="1">
                <a:latin typeface="Arial" charset="0"/>
                <a:ea typeface="ヒラギノ角ゴ Pro W3" charset="0"/>
                <a:cs typeface="ヒラギノ角ゴ Pro W3" charset="0"/>
              </a:rPr>
              <a:t> </a:t>
            </a:r>
            <a:r>
              <a:rPr lang="en-US">
                <a:latin typeface="Calibri" charset="0"/>
              </a:rPr>
              <a:t>Griffiths triangle in brainwash configuration... Click for hypnotic animation</a:t>
            </a:r>
          </a:p>
          <a:p>
            <a:pPr defTabSz="457200" eaLnBrk="1" hangingPunct="1"/>
            <a:r>
              <a:rPr lang="en-US">
                <a:latin typeface="Arial" charset="0"/>
                <a:ea typeface="ヒラギノ角ゴ Pro W3" charset="0"/>
                <a:cs typeface="ヒラギノ角ゴ Pro W3" charset="0"/>
              </a:rPr>
              <a:t>WRITTEN BY: Thomas Schibli (CU-Boulder)</a:t>
            </a:r>
          </a:p>
          <a:p>
            <a:pPr defTabSz="457200"/>
            <a:endParaRPr lang="en-US">
              <a:latin typeface="Calibri" charset="0"/>
            </a:endParaRPr>
          </a:p>
        </p:txBody>
      </p:sp>
      <p:sp>
        <p:nvSpPr>
          <p:cNvPr id="399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fld id="{21062E91-5C38-9D4E-B7D9-336BCA8DC371}" type="slidenum">
              <a:rPr lang="en-US" sz="1200">
                <a:latin typeface="Calibri" charset="0"/>
                <a:cs typeface="ＭＳ Ｐゴシック" charset="0"/>
              </a:rPr>
              <a:pPr algn="r" eaLnBrk="1" hangingPunct="1"/>
              <a:t>30</a:t>
            </a:fld>
            <a:endParaRPr lang="en-US" sz="1200">
              <a:latin typeface="Calibri"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ln/>
        </p:spPr>
      </p:sp>
      <p:sp>
        <p:nvSpPr>
          <p:cNvPr id="1669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a:t>
            </a:r>
          </a:p>
          <a:p>
            <a:pPr eaLnBrk="1" hangingPunct="1"/>
            <a:r>
              <a:rPr lang="en-US" dirty="0">
                <a:ea typeface="ヒラギノ角ゴ Pro W3" charset="0"/>
                <a:cs typeface="ヒラギノ角ゴ Pro W3" charset="0"/>
              </a:rPr>
              <a:t>USED IN: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a:t>
            </a:r>
            <a:r>
              <a:rPr lang="en-US" dirty="0" smtClean="0">
                <a:ea typeface="ヒラギノ角ゴ Pro W3" charset="0"/>
                <a:cs typeface="ヒラギノ角ゴ Pro W3" charset="0"/>
              </a:rPr>
              <a:t>:  (35 in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a:t>
            </a: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Not a clicker </a:t>
            </a:r>
            <a:r>
              <a:rPr lang="en-US" dirty="0" smtClean="0">
                <a:ea typeface="ヒラギノ角ゴ Pro W3" charset="0"/>
                <a:cs typeface="ヒラギノ角ゴ Pro W3" charset="0"/>
              </a:rPr>
              <a:t>question. It “animates”, I used it as review after we had</a:t>
            </a:r>
            <a:r>
              <a:rPr lang="en-US" baseline="0" dirty="0" smtClean="0">
                <a:ea typeface="ヒラギノ角ゴ Pro W3" charset="0"/>
                <a:cs typeface="ヒラギノ角ゴ Pro W3" charset="0"/>
              </a:rPr>
              <a:t> already talked about this.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Thomas </a:t>
            </a:r>
            <a:r>
              <a:rPr lang="en-US" dirty="0" err="1">
                <a:ea typeface="ヒラギノ角ゴ Pro W3" charset="0"/>
                <a:cs typeface="ヒラギノ角ゴ Pro W3" charset="0"/>
              </a:rPr>
              <a:t>Schibli</a:t>
            </a:r>
            <a:r>
              <a:rPr lang="en-US" dirty="0">
                <a:ea typeface="ヒラギノ角ゴ Pro W3" charset="0"/>
                <a:cs typeface="ヒラギノ角ゴ Pro W3" charset="0"/>
              </a:rPr>
              <a:t> (CU-Boulder)</a:t>
            </a:r>
          </a:p>
          <a:p>
            <a:endParaRPr lang="en-US" dirty="0">
              <a:ea typeface="ヒラギノ角ゴ Pro W3" charset="0"/>
              <a:cs typeface="ヒラギノ角ゴ Pro W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ln/>
        </p:spPr>
      </p:sp>
      <p:sp>
        <p:nvSpPr>
          <p:cNvPr id="1751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and Spring 08 </a:t>
            </a:r>
            <a:r>
              <a:rPr lang="en-US" dirty="0" smtClean="0">
                <a:ea typeface="ヒラギノ角ゴ Pro W3" charset="0"/>
                <a:cs typeface="ヒラギノ角ゴ Pro W3" charset="0"/>
              </a:rPr>
              <a:t>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12, Lecture 30</a:t>
            </a:r>
            <a:r>
              <a:rPr lang="en-US" dirty="0" smtClean="0">
                <a:ea typeface="ヒラギノ角ゴ Pro W3" charset="0"/>
                <a:cs typeface="ヒラギノ角ゴ Pro W3" charset="0"/>
              </a:rPr>
              <a:t>) Pollock (</a:t>
            </a:r>
            <a:r>
              <a:rPr lang="en-US" dirty="0" err="1" smtClean="0">
                <a:ea typeface="ヒラギノ角ゴ Pro W3" charset="0"/>
                <a:cs typeface="ヒラギノ角ゴ Pro W3" charset="0"/>
              </a:rPr>
              <a:t>Wedk</a:t>
            </a:r>
            <a:r>
              <a:rPr lang="en-US" dirty="0" smtClean="0">
                <a:ea typeface="ヒラギノ角ゴ Pro W3" charset="0"/>
                <a:cs typeface="ヒラギノ角ゴ Pro W3" charset="0"/>
              </a:rPr>
              <a:t> 12, Lecture 35)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14% </a:t>
            </a:r>
            <a:r>
              <a:rPr lang="en-US" b="1" dirty="0">
                <a:ea typeface="ヒラギノ角ゴ Pro W3" charset="0"/>
                <a:cs typeface="ヒラギノ角ゴ Pro W3" charset="0"/>
              </a:rPr>
              <a:t>[[84%]]</a:t>
            </a:r>
            <a:r>
              <a:rPr lang="en-US" dirty="0">
                <a:ea typeface="ヒラギノ角ゴ Pro W3" charset="0"/>
                <a:cs typeface="ヒラギノ角ゴ Pro W3" charset="0"/>
              </a:rPr>
              <a:t> 0% 2% 0%</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6</a:t>
            </a:r>
            <a:r>
              <a:rPr lang="en-US" dirty="0">
                <a:ea typeface="ヒラギノ角ゴ Pro W3" charset="0"/>
                <a:cs typeface="ヒラギノ角ゴ Pro W3" charset="0"/>
              </a:rPr>
              <a:t>% </a:t>
            </a:r>
            <a:r>
              <a:rPr lang="en-US" b="1" dirty="0">
                <a:ea typeface="ヒラギノ角ゴ Pro W3" charset="0"/>
                <a:cs typeface="ヒラギノ角ゴ Pro W3" charset="0"/>
              </a:rPr>
              <a:t>[[94%]]</a:t>
            </a:r>
            <a:r>
              <a:rPr lang="en-US" dirty="0">
                <a:ea typeface="ヒラギノ角ゴ Pro W3" charset="0"/>
                <a:cs typeface="ヒラギノ角ゴ Pro W3" charset="0"/>
              </a:rPr>
              <a:t> 0% 0% 0% (FALL 2009</a:t>
            </a:r>
            <a:r>
              <a:rPr lang="en-US" dirty="0" smtClean="0">
                <a:ea typeface="ヒラギノ角ゴ Pro W3" charset="0"/>
                <a:cs typeface="ヒラギノ角ゴ Pro W3" charset="0"/>
              </a:rPr>
              <a:t>)</a:t>
            </a:r>
          </a:p>
          <a:p>
            <a:pPr eaLnBrk="1" hangingPunct="1"/>
            <a:r>
              <a:rPr lang="en-US" b="1" dirty="0" smtClean="0">
                <a:ea typeface="ヒラギノ角ゴ Pro W3" charset="0"/>
                <a:cs typeface="ヒラギノ角ゴ Pro W3" charset="0"/>
              </a:rPr>
              <a:t>INSTRUCTOR </a:t>
            </a:r>
            <a:r>
              <a:rPr lang="en-US" b="1" dirty="0">
                <a:ea typeface="ヒラギノ角ゴ Pro W3" charset="0"/>
                <a:cs typeface="ヒラギノ角ゴ Pro W3" charset="0"/>
              </a:rPr>
              <a:t>NOTES:  </a:t>
            </a:r>
            <a:r>
              <a:rPr lang="en-US" dirty="0">
                <a:ea typeface="ヒラギノ角ゴ Pro W3" charset="0"/>
                <a:cs typeface="ヒラギノ角ゴ Pro W3" charset="0"/>
              </a:rPr>
              <a:t> Pollock talked about </a:t>
            </a:r>
            <a:r>
              <a:rPr lang="en-US" dirty="0" smtClean="0">
                <a:ea typeface="ヒラギノ角ゴ Pro W3" charset="0"/>
                <a:cs typeface="ヒラギノ角ゴ Pro W3" charset="0"/>
              </a:rPr>
              <a:t>it in SP 13, </a:t>
            </a:r>
            <a:r>
              <a:rPr lang="en-US" dirty="0">
                <a:ea typeface="ヒラギノ角ゴ Pro W3" charset="0"/>
                <a:cs typeface="ヒラギノ角ゴ Pro W3" charset="0"/>
              </a:rPr>
              <a:t>and followed up with next question </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12, Lecture 31), Pollock(</a:t>
            </a:r>
            <a:r>
              <a:rPr lang="en-US" dirty="0" smtClean="0">
                <a:ea typeface="ヒラギノ角ゴ Pro W3" charset="0"/>
                <a:cs typeface="ヒラギノ角ゴ Pro W3" charset="0"/>
              </a:rPr>
              <a:t>34, 35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0% </a:t>
            </a:r>
            <a:r>
              <a:rPr lang="en-US" b="1" dirty="0">
                <a:ea typeface="ヒラギノ角ゴ Pro W3" charset="0"/>
                <a:cs typeface="ヒラギノ角ゴ Pro W3" charset="0"/>
              </a:rPr>
              <a:t>[[100%]]</a:t>
            </a:r>
            <a:r>
              <a:rPr lang="en-US" dirty="0">
                <a:ea typeface="ヒラギノ角ゴ Pro W3" charset="0"/>
                <a:cs typeface="ヒラギノ角ゴ Pro W3" charset="0"/>
              </a:rPr>
              <a:t> 0% 0% 0%  (FALL 08</a:t>
            </a:r>
            <a:r>
              <a:rPr lang="en-US" dirty="0" smtClean="0">
                <a:ea typeface="ヒラギノ角ゴ Pro W3" charset="0"/>
                <a:cs typeface="ヒラギノ角ゴ Pro W3" charset="0"/>
              </a:rPr>
              <a:t>) (?)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		35%  [[53%]] 12% 0% 0%  (SPRING 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58</a:t>
            </a:r>
            <a:r>
              <a:rPr lang="en-US" dirty="0">
                <a:ea typeface="ヒラギノ角ゴ Pro W3" charset="0"/>
                <a:cs typeface="ヒラギノ角ゴ Pro W3" charset="0"/>
              </a:rPr>
              <a:t>% </a:t>
            </a:r>
            <a:r>
              <a:rPr lang="en-US" b="1" dirty="0">
                <a:ea typeface="ヒラギノ角ゴ Pro W3" charset="0"/>
                <a:cs typeface="ヒラギノ角ゴ Pro W3" charset="0"/>
              </a:rPr>
              <a:t>[[36%]]</a:t>
            </a:r>
            <a:r>
              <a:rPr lang="en-US" dirty="0">
                <a:ea typeface="ヒラギノ角ゴ Pro W3" charset="0"/>
                <a:cs typeface="ヒラギノ角ゴ Pro W3" charset="0"/>
              </a:rPr>
              <a:t> 6% 0% 0%  (FALL 2009</a:t>
            </a:r>
            <a:r>
              <a:rPr lang="en-US" dirty="0" smtClean="0">
                <a:ea typeface="ヒラギノ角ゴ Pro W3" charset="0"/>
                <a:cs typeface="ヒラギノ角ゴ Pro W3"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0"/>
                <a:cs typeface="ヒラギノ角ゴ Pro W3" charset="0"/>
              </a:rPr>
              <a:t>		51,</a:t>
            </a:r>
            <a:r>
              <a:rPr lang="en-US" baseline="0" dirty="0" smtClean="0">
                <a:ea typeface="ヒラギノ角ゴ Pro W3" charset="0"/>
                <a:cs typeface="ヒラギノ角ゴ Pro W3" charset="0"/>
              </a:rPr>
              <a:t> </a:t>
            </a:r>
            <a:r>
              <a:rPr lang="en-US" b="1" baseline="0" dirty="0" smtClean="0">
                <a:ea typeface="ヒラギノ角ゴ Pro W3" charset="0"/>
                <a:cs typeface="ヒラギノ角ゴ Pro W3" charset="0"/>
              </a:rPr>
              <a:t>[[32]], </a:t>
            </a:r>
            <a:r>
              <a:rPr lang="en-US" b="0" baseline="0" dirty="0" smtClean="0">
                <a:ea typeface="ヒラギノ角ゴ Pro W3" charset="0"/>
                <a:cs typeface="ヒラギノ角ゴ Pro W3" charset="0"/>
              </a:rPr>
              <a:t>17, 0, 0(</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a:t>
            </a:r>
            <a:r>
              <a:rPr lang="fr-FR" b="0" baseline="0" dirty="0" smtClean="0">
                <a:ea typeface="ヒラギノ角ゴ Pro W3" charset="0"/>
                <a:cs typeface="ヒラギノ角ゴ Pro W3" charset="0"/>
              </a:rPr>
              <a:t>’</a:t>
            </a:r>
            <a:r>
              <a:rPr lang="en-US" b="0" baseline="0" dirty="0" smtClean="0">
                <a:ea typeface="ヒラギノ角ゴ Pro W3" charset="0"/>
                <a:cs typeface="ヒラギノ角ゴ Pro W3" charset="0"/>
              </a:rPr>
              <a:t>13)</a:t>
            </a:r>
            <a:endParaRPr lang="en-US" dirty="0" smtClean="0">
              <a:ea typeface="ヒラギノ角ゴ Pro W3" charset="0"/>
              <a:cs typeface="ヒラギノ角ゴ Pro W3" charset="0"/>
            </a:endParaRPr>
          </a:p>
          <a:p>
            <a:pPr eaLnBrk="1" hangingPunct="1"/>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a:t>
            </a:r>
            <a:r>
              <a:rPr lang="en-US" b="1" dirty="0" smtClean="0">
                <a:ea typeface="ヒラギノ角ゴ Pro W3" charset="0"/>
                <a:cs typeface="ヒラギノ角ゴ Pro W3" charset="0"/>
              </a:rPr>
              <a:t>:</a:t>
            </a:r>
            <a:r>
              <a:rPr lang="en-US" b="1" baseline="0" dirty="0" smtClean="0">
                <a:ea typeface="ヒラギノ角ゴ Pro W3" charset="0"/>
                <a:cs typeface="ヒラギノ角ゴ Pro W3" charset="0"/>
              </a:rPr>
              <a:t> Quite mixed.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It's subtle, but I claim the answer is B. Griffiths discusses this in a footnote, you can't solve for, say, the phi component of A by integrating the "phi component" of J (because the unit vectors in spherical coordinates themselves depend on position, and get differentiated by del^2 too)   </a:t>
            </a:r>
            <a:r>
              <a:rPr lang="en-US" dirty="0" smtClean="0">
                <a:ea typeface="ヒラギノ角ゴ Pro W3" charset="0"/>
                <a:cs typeface="ヒラギノ角ゴ Pro W3" charset="0"/>
              </a:rPr>
              <a:t>-</a:t>
            </a: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We encountered a similar issue at the start of the term when E was an</a:t>
            </a:r>
            <a:r>
              <a:rPr lang="en-US" baseline="0" dirty="0" smtClean="0">
                <a:ea typeface="ヒラギノ角ゴ Pro W3" charset="0"/>
                <a:cs typeface="ヒラギノ角ゴ Pro W3" charset="0"/>
              </a:rPr>
              <a:t> integral of “</a:t>
            </a:r>
            <a:r>
              <a:rPr lang="en-US" baseline="0" dirty="0" err="1" smtClean="0">
                <a:ea typeface="ヒラギノ角ゴ Pro W3" charset="0"/>
                <a:cs typeface="ヒラギノ角ゴ Pro W3" charset="0"/>
              </a:rPr>
              <a:t>rhat</a:t>
            </a:r>
            <a:r>
              <a:rPr lang="en-US" baseline="0" dirty="0" smtClean="0">
                <a:ea typeface="ヒラギノ角ゴ Pro W3" charset="0"/>
                <a:cs typeface="ヒラギノ角ゴ Pro W3" charset="0"/>
              </a:rPr>
              <a:t>”, and although we certainly DID do problems where it was convenient to write </a:t>
            </a:r>
            <a:r>
              <a:rPr lang="en-US" baseline="0" dirty="0" err="1" smtClean="0">
                <a:ea typeface="ヒラギノ角ゴ Pro W3" charset="0"/>
                <a:cs typeface="ヒラギノ角ゴ Pro W3" charset="0"/>
              </a:rPr>
              <a:t>dtau</a:t>
            </a:r>
            <a:r>
              <a:rPr lang="en-US" baseline="0" dirty="0" smtClean="0">
                <a:ea typeface="ヒラギノ角ゴ Pro W3" charset="0"/>
                <a:cs typeface="ヒラギノ角ゴ Pro W3" charset="0"/>
              </a:rPr>
              <a:t>’ or da’ in spherical or cylindrical coordinates, we nevertheless had to write </a:t>
            </a:r>
            <a:r>
              <a:rPr lang="en-US" baseline="0" dirty="0" err="1" smtClean="0">
                <a:ea typeface="ヒラギノ角ゴ Pro W3" charset="0"/>
                <a:cs typeface="ヒラギノ角ゴ Pro W3" charset="0"/>
              </a:rPr>
              <a:t>rhat</a:t>
            </a:r>
            <a:r>
              <a:rPr lang="en-US" baseline="0" dirty="0" smtClean="0">
                <a:ea typeface="ヒラギノ角ゴ Pro W3" charset="0"/>
                <a:cs typeface="ヒラギノ角ゴ Pro W3" charset="0"/>
              </a:rPr>
              <a:t> (or curly r vector) in terms of its </a:t>
            </a:r>
            <a:r>
              <a:rPr lang="en-US" baseline="0" dirty="0" err="1" smtClean="0">
                <a:ea typeface="ヒラギノ角ゴ Pro W3" charset="0"/>
                <a:cs typeface="ヒラギノ角ゴ Pro W3" charset="0"/>
              </a:rPr>
              <a:t>ihat</a:t>
            </a:r>
            <a:r>
              <a:rPr lang="en-US" baseline="0" dirty="0" smtClean="0">
                <a:ea typeface="ヒラギノ角ゴ Pro W3" charset="0"/>
                <a:cs typeface="ヒラギノ角ゴ Pro W3" charset="0"/>
              </a:rPr>
              <a:t>, </a:t>
            </a:r>
            <a:r>
              <a:rPr lang="en-US" baseline="0" dirty="0" err="1" smtClean="0">
                <a:ea typeface="ヒラギノ角ゴ Pro W3" charset="0"/>
                <a:cs typeface="ヒラギノ角ゴ Pro W3" charset="0"/>
              </a:rPr>
              <a:t>jhat</a:t>
            </a:r>
            <a:r>
              <a:rPr lang="en-US" baseline="0" dirty="0" smtClean="0">
                <a:ea typeface="ヒラギノ角ゴ Pro W3" charset="0"/>
                <a:cs typeface="ヒラギノ角ゴ Pro W3" charset="0"/>
              </a:rPr>
              <a:t>, and </a:t>
            </a:r>
            <a:r>
              <a:rPr lang="en-US" baseline="0" dirty="0" err="1" smtClean="0">
                <a:ea typeface="ヒラギノ角ゴ Pro W3" charset="0"/>
                <a:cs typeface="ヒラギノ角ゴ Pro W3" charset="0"/>
              </a:rPr>
              <a:t>khat</a:t>
            </a:r>
            <a:r>
              <a:rPr lang="en-US" baseline="0" dirty="0" smtClean="0">
                <a:ea typeface="ヒラギノ角ゴ Pro W3" charset="0"/>
                <a:cs typeface="ヒラギノ角ゴ Pro W3" charset="0"/>
              </a:rPr>
              <a:t> *components*. </a:t>
            </a:r>
            <a:endParaRPr lang="en-US" dirty="0" smtClean="0">
              <a:ea typeface="ヒラギノ角ゴ Pro W3" charset="0"/>
              <a:cs typeface="ヒラギノ角ゴ Pro W3" charset="0"/>
            </a:endParaRP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xfrm>
            <a:off x="1144588" y="685800"/>
            <a:ext cx="4572000" cy="3429000"/>
          </a:xfrm>
          <a:solidFill>
            <a:srgbClr val="FFFFFF"/>
          </a:solidFill>
          <a:ln/>
        </p:spPr>
      </p:sp>
      <p:sp>
        <p:nvSpPr>
          <p:cNvPr id="179202" name="Notes Placeholder 2"/>
          <p:cNvSpPr>
            <a:spLocks noGrp="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12, Lecture 31</a:t>
            </a:r>
            <a:r>
              <a:rPr lang="en-US" dirty="0" smtClean="0">
                <a:ea typeface="ヒラギノ角ゴ Pro W3" charset="0"/>
                <a:cs typeface="ヒラギノ角ゴ Pro W3" charset="0"/>
              </a:rPr>
              <a:t>) Pollock</a:t>
            </a:r>
            <a:r>
              <a:rPr lang="en-US" baseline="0" dirty="0" smtClean="0">
                <a:ea typeface="ヒラギノ角ゴ Pro W3" charset="0"/>
                <a:cs typeface="ヒラギノ角ゴ Pro W3" charset="0"/>
              </a:rPr>
              <a:t> Lecture 35</a:t>
            </a:r>
            <a:endParaRPr lang="en-US" dirty="0">
              <a:ea typeface="ヒラギノ角ゴ Pro W3" charset="0"/>
              <a:cs typeface="ヒラギノ角ゴ Pro W3" charset="0"/>
            </a:endParaRPr>
          </a:p>
          <a:p>
            <a:pPr eaLnBrk="1" hangingPunct="1"/>
            <a:r>
              <a:rPr lang="en-US" dirty="0" smtClean="0">
                <a:ea typeface="ヒラギノ角ゴ Pro W3" charset="0"/>
                <a:cs typeface="ヒラギノ角ゴ Pro W3" charset="0"/>
              </a:rPr>
              <a:t> STUDENT </a:t>
            </a:r>
            <a:r>
              <a:rPr lang="en-US" dirty="0">
                <a:ea typeface="ヒラギノ角ゴ Pro W3" charset="0"/>
                <a:cs typeface="ヒラギノ角ゴ Pro W3" charset="0"/>
              </a:rPr>
              <a:t>RESPONSES: </a:t>
            </a:r>
            <a:r>
              <a:rPr lang="en-US" b="1" dirty="0">
                <a:ea typeface="ヒラギノ角ゴ Pro W3" charset="0"/>
                <a:cs typeface="ヒラギノ角ゴ Pro W3" charset="0"/>
              </a:rPr>
              <a:t>[[95%]]</a:t>
            </a:r>
            <a:r>
              <a:rPr lang="en-US" dirty="0">
                <a:ea typeface="ヒラギノ角ゴ Pro W3" charset="0"/>
                <a:cs typeface="ヒラギノ角ゴ Pro W3" charset="0"/>
              </a:rPr>
              <a:t> 5% 0% 0% 0% (FALL 2008)</a:t>
            </a:r>
          </a:p>
          <a:p>
            <a:pPr eaLnBrk="1" hangingPunct="1"/>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[88%]]</a:t>
            </a:r>
            <a:r>
              <a:rPr lang="en-US" dirty="0">
                <a:ea typeface="ヒラギノ角ゴ Pro W3" charset="0"/>
                <a:cs typeface="ヒラギノ角ゴ Pro W3" charset="0"/>
              </a:rPr>
              <a:t> 3% 9% 0% 0% (FALL 2009</a:t>
            </a:r>
            <a:r>
              <a:rPr lang="en-US" dirty="0" smtClean="0">
                <a:ea typeface="ヒラギノ角ゴ Pro W3" charset="0"/>
                <a:cs typeface="ヒラギノ角ゴ Pro W3" charset="0"/>
              </a:rPr>
              <a:t>)</a:t>
            </a:r>
          </a:p>
          <a:p>
            <a:pPr eaLnBrk="1" hangingPunct="1"/>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a:t>
            </a:r>
            <a:r>
              <a:rPr lang="en-US" b="1" dirty="0" smtClean="0">
                <a:ea typeface="ヒラギノ角ゴ Pro W3" charset="0"/>
                <a:cs typeface="ヒラギノ角ゴ Pro W3" charset="0"/>
              </a:rPr>
              <a:t>66</a:t>
            </a:r>
            <a:r>
              <a:rPr lang="en-US" b="0" dirty="0" smtClean="0">
                <a:ea typeface="ヒラギノ角ゴ Pro W3" charset="0"/>
                <a:cs typeface="ヒラギノ角ゴ Pro W3" charset="0"/>
              </a:rPr>
              <a:t>] 6, 28, 0,0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b="1"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INSTRUCTOR </a:t>
            </a:r>
            <a:r>
              <a:rPr lang="en-US" dirty="0">
                <a:ea typeface="ヒラギノ角ゴ Pro W3" charset="0"/>
                <a:cs typeface="ヒラギノ角ゴ Pro W3" charset="0"/>
              </a:rPr>
              <a:t>NOTES</a:t>
            </a:r>
            <a:r>
              <a:rPr lang="en-US" dirty="0" smtClean="0">
                <a:ea typeface="ヒラギノ角ゴ Pro W3" charset="0"/>
                <a:cs typeface="ヒラギノ角ゴ Pro W3" charset="0"/>
              </a:rPr>
              <a:t>: Wasn’t quite as strong in SP 13 as I expected: A</a:t>
            </a:r>
            <a:r>
              <a:rPr lang="en-US" baseline="0" dirty="0" smtClean="0">
                <a:ea typeface="ヒラギノ角ゴ Pro W3" charset="0"/>
                <a:cs typeface="ヒラギノ角ゴ Pro W3" charset="0"/>
              </a:rPr>
              <a:t> = integral (J/ curly R) was on the board and we had just talked </a:t>
            </a:r>
            <a:r>
              <a:rPr lang="en-US" baseline="0" dirty="0" err="1" smtClean="0">
                <a:ea typeface="ヒラギノ角ゴ Pro W3" charset="0"/>
                <a:cs typeface="ヒラギノ角ゴ Pro W3" charset="0"/>
              </a:rPr>
              <a:t>aboutt</a:t>
            </a:r>
            <a:r>
              <a:rPr lang="en-US" baseline="0" dirty="0" smtClean="0">
                <a:ea typeface="ヒラギノ角ゴ Pro W3" charset="0"/>
                <a:cs typeface="ヒラギノ角ゴ Pro W3" charset="0"/>
              </a:rPr>
              <a:t> his idea. But, students were going back to B = curl(A), and one argued that A had to be perpendicular to B which is phi-hat(true) and thus concluded that is must be in the shat direction (because he hadn’t considered that </a:t>
            </a:r>
            <a:r>
              <a:rPr lang="en-US" baseline="0" dirty="0" err="1" smtClean="0">
                <a:ea typeface="ヒラギノ角ゴ Pro W3" charset="0"/>
                <a:cs typeface="ヒラギノ角ゴ Pro W3" charset="0"/>
              </a:rPr>
              <a:t>zhat</a:t>
            </a:r>
            <a:r>
              <a:rPr lang="en-US" baseline="0" dirty="0" smtClean="0">
                <a:ea typeface="ヒラギノ角ゴ Pro W3" charset="0"/>
                <a:cs typeface="ヒラギノ角ゴ Pro W3" charset="0"/>
              </a:rPr>
              <a:t> is ALSO perpendicular to phi-hat!) Another student suggested than an shat component is no good because it would lead to a divergence, and on the board we had just discussed the Coulomb gauge (which is implicit in this question, otherwise the direction of A could be anything! I added it to the slide after class…) </a:t>
            </a:r>
            <a:endParaRPr lang="en-US" b="1" dirty="0" smtClean="0">
              <a:ea typeface="ヒラギノ角ゴ Pro W3" charset="0"/>
              <a:cs typeface="ヒラギノ角ゴ Pro W3" charset="0"/>
            </a:endParaRPr>
          </a:p>
          <a:p>
            <a:pPr eaLnBrk="1" hangingPunct="1"/>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endParaRPr lang="en-US" dirty="0">
              <a:ea typeface="ヒラギノ角ゴ Pro W3" charset="0"/>
              <a:cs typeface="ヒラギノ角ゴ Pro W3" charset="0"/>
            </a:endParaRPr>
          </a:p>
        </p:txBody>
      </p:sp>
      <p:sp>
        <p:nvSpPr>
          <p:cNvPr id="17920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33793991-749A-8846-BC11-FD083F7CB945}" type="slidenum">
              <a:rPr lang="en-US" sz="1200" b="0"/>
              <a:pPr algn="r" eaLnBrk="1" hangingPunct="1"/>
              <a:t>7</a:t>
            </a:fld>
            <a:endParaRPr lang="en-US"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a:xfrm>
            <a:off x="1144588" y="685800"/>
            <a:ext cx="4572000" cy="3429000"/>
          </a:xfrm>
          <a:solidFill>
            <a:srgbClr val="FFFFFF"/>
          </a:solidFill>
          <a:ln/>
        </p:spPr>
      </p:sp>
      <p:sp>
        <p:nvSpPr>
          <p:cNvPr id="181250" name="Notes Placeholder 2"/>
          <p:cNvSpPr>
            <a:spLocks noGrp="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pPr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B</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13 Pollock</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12, Lecture 31</a:t>
            </a:r>
            <a:r>
              <a:rPr lang="en-US" dirty="0" smtClean="0">
                <a:ea typeface="ヒラギノ角ゴ Pro W3" charset="0"/>
                <a:cs typeface="ヒラギノ角ゴ Pro W3" charset="0"/>
              </a:rPr>
              <a:t>) Pollock (Lecture 35)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a:t>
            </a:r>
            <a:r>
              <a:rPr lang="en-US" dirty="0" smtClean="0">
                <a:ea typeface="ヒラギノ角ゴ Pro W3" charset="0"/>
                <a:cs typeface="ヒラギノ角ゴ Pro W3" charset="0"/>
              </a:rPr>
              <a:t>:</a:t>
            </a:r>
            <a:r>
              <a:rPr lang="en-US" baseline="0" dirty="0">
                <a:ea typeface="ヒラギノ角ゴ Pro W3" charset="0"/>
                <a:cs typeface="ヒラギノ角ゴ Pro W3" charset="0"/>
              </a:rPr>
              <a:t> </a:t>
            </a:r>
            <a:r>
              <a:rPr lang="en-US" dirty="0" smtClean="0">
                <a:ea typeface="ヒラギノ角ゴ Pro W3" charset="0"/>
                <a:cs typeface="ヒラギノ角ゴ Pro W3" charset="0"/>
              </a:rPr>
              <a:t>6,</a:t>
            </a:r>
            <a:r>
              <a:rPr lang="en-US" baseline="0" dirty="0" smtClean="0">
                <a:ea typeface="ヒラギノ角ゴ Pro W3" charset="0"/>
                <a:cs typeface="ヒラギノ角ゴ Pro W3" charset="0"/>
              </a:rPr>
              <a:t> </a:t>
            </a:r>
            <a:r>
              <a:rPr lang="en-US" b="1" baseline="0" dirty="0" smtClean="0">
                <a:ea typeface="ヒラギノ角ゴ Pro W3" charset="0"/>
                <a:cs typeface="ヒラギノ角ゴ Pro W3" charset="0"/>
              </a:rPr>
              <a:t>[77]], </a:t>
            </a:r>
            <a:r>
              <a:rPr lang="en-US" b="0" baseline="0" dirty="0" smtClean="0">
                <a:ea typeface="ヒラギノ角ゴ Pro W3" charset="0"/>
                <a:cs typeface="ヒラギノ角ゴ Pro W3" charset="0"/>
              </a:rPr>
              <a:t>8, 4, 4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a:t>
            </a:r>
            <a:r>
              <a:rPr lang="fr-FR" b="0" baseline="0" dirty="0" smtClean="0">
                <a:ea typeface="ヒラギノ角ゴ Pro W3" charset="0"/>
                <a:cs typeface="ヒラギノ角ゴ Pro W3" charset="0"/>
              </a:rPr>
              <a:t>’</a:t>
            </a:r>
            <a:r>
              <a:rPr lang="en-US" b="0" baseline="0" dirty="0" smtClean="0">
                <a:ea typeface="ヒラギノ角ゴ Pro W3" charset="0"/>
                <a:cs typeface="ヒラギノ角ゴ Pro W3" charset="0"/>
              </a:rPr>
              <a:t>13)</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INSTRUCTOR </a:t>
            </a:r>
            <a:r>
              <a:rPr lang="en-US" dirty="0">
                <a:ea typeface="ヒラギノ角ゴ Pro W3" charset="0"/>
                <a:cs typeface="ヒラギノ角ゴ Pro W3" charset="0"/>
              </a:rPr>
              <a:t>NOTES:</a:t>
            </a:r>
            <a:r>
              <a:rPr lang="en-US" b="1" dirty="0">
                <a:ea typeface="ヒラギノ角ゴ Pro W3" charset="0"/>
                <a:cs typeface="ヒラギノ角ゴ Pro W3" charset="0"/>
              </a:rPr>
              <a:t> </a:t>
            </a:r>
            <a:r>
              <a:rPr lang="en-US" b="0" dirty="0" smtClean="0">
                <a:ea typeface="ヒラギノ角ゴ Pro W3" charset="0"/>
                <a:cs typeface="ヒラギノ角ゴ Pro W3" charset="0"/>
              </a:rPr>
              <a:t>This</a:t>
            </a:r>
            <a:r>
              <a:rPr lang="en-US" b="0" baseline="0" dirty="0" smtClean="0">
                <a:ea typeface="ヒラギノ角ゴ Pro W3" charset="0"/>
                <a:cs typeface="ヒラギノ角ゴ Pro W3" charset="0"/>
              </a:rPr>
              <a:t> followed the previous question so wasn’t too hard for them. The fact that there is no z-component is a direct consequence of </a:t>
            </a:r>
            <a:r>
              <a:rPr lang="en-US" b="1" baseline="0" dirty="0" smtClean="0">
                <a:ea typeface="ヒラギノ角ゴ Pro W3" charset="0"/>
                <a:cs typeface="ヒラギノ角ゴ Pro W3" charset="0"/>
              </a:rPr>
              <a:t>A</a:t>
            </a:r>
            <a:r>
              <a:rPr lang="en-US" b="0" baseline="0" dirty="0" smtClean="0">
                <a:ea typeface="ヒラギノ角ゴ Pro W3" charset="0"/>
                <a:cs typeface="ヒラギノ角ゴ Pro W3" charset="0"/>
              </a:rPr>
              <a:t> = integral </a:t>
            </a:r>
            <a:r>
              <a:rPr lang="en-US" b="1" baseline="0" dirty="0" smtClean="0">
                <a:ea typeface="ヒラギノ角ゴ Pro W3" charset="0"/>
                <a:cs typeface="ヒラギノ角ゴ Pro W3" charset="0"/>
              </a:rPr>
              <a:t>J</a:t>
            </a:r>
            <a:r>
              <a:rPr lang="en-US" b="0" baseline="0" dirty="0" smtClean="0">
                <a:ea typeface="ヒラギノ角ゴ Pro W3" charset="0"/>
                <a:cs typeface="ヒラギノ角ゴ Pro W3" charset="0"/>
              </a:rPr>
              <a:t>/ curly R.  The lack of any y component is *slightly* subtler: consider two symmetric “chunks” of current, one heading away, one heading towards: they have the same curl R to point a, yet opposite J, so they cancel (in the y direction. If you consider x components, they ADD, and the one which does cancel in direction is on the far side of the circle, hence different curly R, hence does NOT cancel) </a:t>
            </a:r>
            <a:endParaRPr lang="en-US" b="1" dirty="0" smtClean="0">
              <a:ea typeface="ヒラギノ角ゴ Pro W3" charset="0"/>
              <a:cs typeface="ヒラギノ角ゴ Pro W3" charset="0"/>
            </a:endParaRPr>
          </a:p>
          <a:p>
            <a:pPr eaLnBrk="1" hangingPunct="1"/>
            <a:endParaRPr lang="en-US" b="1" dirty="0" smtClean="0">
              <a:ea typeface="ヒラギノ角ゴ Pro W3" charset="0"/>
              <a:cs typeface="ヒラギノ角ゴ Pro W3" charset="0"/>
            </a:endParaRPr>
          </a:p>
          <a:p>
            <a:pPr eaLnBrk="1" hangingPunct="1"/>
            <a:r>
              <a:rPr lang="en-US" b="0" dirty="0" smtClean="0">
                <a:ea typeface="ヒラギノ角ゴ Pro W3" charset="0"/>
                <a:cs typeface="ヒラギノ角ゴ Pro W3" charset="0"/>
              </a:rPr>
              <a:t>Second answer: A</a:t>
            </a:r>
          </a:p>
          <a:p>
            <a:pPr eaLnBrk="1" hangingPunct="1"/>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13 Pollock</a:t>
            </a:r>
          </a:p>
          <a:p>
            <a:pPr eaLnBrk="1" hangingPunct="1"/>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12, Lecture 31) Pollock (Week 12, Lecture 35)</a:t>
            </a:r>
          </a:p>
          <a:p>
            <a:pPr eaLnBrk="1" hangingPunct="1"/>
            <a:r>
              <a:rPr lang="en-US" dirty="0" smtClean="0">
                <a:ea typeface="ヒラギノ角ゴ Pro W3" charset="0"/>
                <a:cs typeface="ヒラギノ角ゴ Pro W3" charset="0"/>
              </a:rPr>
              <a:t>STUDENT RESPONSES:  </a:t>
            </a:r>
            <a:r>
              <a:rPr lang="en-US" b="1" dirty="0" smtClean="0">
                <a:ea typeface="ヒラギノ角ゴ Pro W3" charset="0"/>
                <a:cs typeface="ヒラギノ角ゴ Pro W3" charset="0"/>
              </a:rPr>
              <a:t>[100], </a:t>
            </a:r>
            <a:r>
              <a:rPr lang="en-US" b="0" dirty="0" smtClean="0">
                <a:ea typeface="ヒラギノ角ゴ Pro W3" charset="0"/>
                <a:cs typeface="ヒラギノ角ゴ Pro W3" charset="0"/>
              </a:rPr>
              <a:t>0, 0, 0  (Fa08)</a:t>
            </a:r>
          </a:p>
          <a:p>
            <a:pPr eaLnBrk="1" hangingPunct="1"/>
            <a:r>
              <a:rPr lang="en-US" b="0" dirty="0" smtClean="0">
                <a:ea typeface="ヒラギノ角ゴ Pro W3" charset="0"/>
                <a:cs typeface="ヒラギノ角ゴ Pro W3" charset="0"/>
              </a:rPr>
              <a:t>		</a:t>
            </a:r>
            <a:r>
              <a:rPr lang="en-US" b="1" dirty="0" smtClean="0">
                <a:ea typeface="ヒラギノ角ゴ Pro W3" charset="0"/>
                <a:cs typeface="ヒラギノ角ゴ Pro W3" charset="0"/>
              </a:rPr>
              <a:t>[[83]],</a:t>
            </a:r>
            <a:r>
              <a:rPr lang="en-US" b="0" baseline="0" dirty="0" smtClean="0">
                <a:ea typeface="ヒラギノ角ゴ Pro W3" charset="0"/>
                <a:cs typeface="ヒラギノ角ゴ Pro W3" charset="0"/>
              </a:rPr>
              <a:t> 0, 2, 2, 13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INSTRUCTOR NOTES:</a:t>
            </a:r>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They’re beginning to get it </a:t>
            </a:r>
            <a:r>
              <a:rPr lang="en-US" b="0" dirty="0" smtClean="0">
                <a:ea typeface="ヒラギノ角ゴ Pro W3" charset="0"/>
                <a:cs typeface="ヒラギノ角ゴ Pro W3" charset="0"/>
                <a:sym typeface="Wingdings"/>
              </a:rPr>
              <a:t> One student was bothered by the idea that A is zero here, but B is NOT. Since</a:t>
            </a:r>
            <a:r>
              <a:rPr lang="en-US" b="0" baseline="0" dirty="0" smtClean="0">
                <a:ea typeface="ヒラギノ角ゴ Pro W3" charset="0"/>
                <a:cs typeface="ヒラギノ角ゴ Pro W3" charset="0"/>
                <a:sym typeface="Wingdings"/>
              </a:rPr>
              <a:t> B = curl(A), he felt that A=0 required B=0… that was a nice point to discuss (I pointed out in 1D that a derivative can be nonzero even if the function is passing through zero!) We also noted that this means A is NOT zero if you shift even a little off axis. </a:t>
            </a:r>
            <a:endParaRPr lang="en-US" b="1" dirty="0" smtClean="0">
              <a:ea typeface="ヒラギノ角ゴ Pro W3" charset="0"/>
              <a:cs typeface="ヒラギノ角ゴ Pro W3" charset="0"/>
            </a:endParaRPr>
          </a:p>
          <a:p>
            <a:pPr eaLnBrk="1" hangingPunct="1"/>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endParaRPr lang="en-US" dirty="0">
              <a:ea typeface="ヒラギノ角ゴ Pro W3" charset="0"/>
              <a:cs typeface="ヒラギノ角ゴ Pro W3" charset="0"/>
            </a:endParaRPr>
          </a:p>
        </p:txBody>
      </p:sp>
      <p:sp>
        <p:nvSpPr>
          <p:cNvPr id="18125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0144F94C-16E2-FC46-8693-75DE9A4957CE}" type="slidenum">
              <a:rPr lang="en-US" sz="1200" b="0"/>
              <a:pPr algn="r" eaLnBrk="1" hangingPunct="1"/>
              <a:t>8</a:t>
            </a:fld>
            <a:endParaRPr lang="en-US"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837EB79D-F23B-2945-BC37-64D9999F81FF}" type="slidenum">
              <a:rPr lang="en-US" sz="1200" b="0"/>
              <a:pPr algn="r" eaLnBrk="1" hangingPunct="1"/>
              <a:t>9</a:t>
            </a:fld>
            <a:endParaRPr lang="en-US" sz="1200" b="0"/>
          </a:p>
        </p:txBody>
      </p:sp>
      <p:sp>
        <p:nvSpPr>
          <p:cNvPr id="32771" name="Rectangle 2"/>
          <p:cNvSpPr>
            <a:spLocks noChangeArrowheads="1" noTextEdit="1"/>
          </p:cNvSpPr>
          <p:nvPr>
            <p:ph type="sldImg"/>
          </p:nvPr>
        </p:nvSpPr>
        <p:spPr>
          <a:xfrm>
            <a:off x="1144588" y="685800"/>
            <a:ext cx="4572000" cy="3429000"/>
          </a:xfrm>
          <a:solidFill>
            <a:srgbClr val="FFFFFF"/>
          </a:solidFill>
          <a:ln/>
        </p:spPr>
      </p:sp>
      <p:sp>
        <p:nvSpPr>
          <p:cNvPr id="3277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424" tIns="45712" rIns="91424" bIns="45712"/>
          <a:lstStyle/>
          <a:p>
            <a:pPr eaLnBrk="1" hangingPunct="1"/>
            <a:r>
              <a:rPr lang="en-US" dirty="0" smtClean="0">
                <a:ea typeface="ヒラギノ角ゴ Pro W3" charset="0"/>
                <a:cs typeface="ヒラギノ角ゴ Pro W3" charset="0"/>
              </a:rPr>
              <a:t>Skipped in ‘13</a:t>
            </a:r>
          </a:p>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12, Lecture 30), Pollock (32)</a:t>
            </a:r>
          </a:p>
          <a:p>
            <a:pPr eaLnBrk="1" hangingPunct="1"/>
            <a:r>
              <a:rPr lang="en-US" dirty="0">
                <a:ea typeface="ヒラギノ角ゴ Pro W3" charset="0"/>
                <a:cs typeface="ヒラギノ角ゴ Pro W3" charset="0"/>
              </a:rPr>
              <a:t>STUDENT RESPONSES:      9% </a:t>
            </a:r>
            <a:r>
              <a:rPr lang="en-US" b="1" dirty="0">
                <a:ea typeface="ヒラギノ角ゴ Pro W3" charset="0"/>
                <a:cs typeface="ヒラギノ角ゴ Pro W3" charset="0"/>
              </a:rPr>
              <a:t>[[88%]]</a:t>
            </a:r>
            <a:r>
              <a:rPr lang="en-US" dirty="0">
                <a:ea typeface="ヒラギノ角ゴ Pro W3" charset="0"/>
                <a:cs typeface="ヒラギノ角ゴ Pro W3" charset="0"/>
              </a:rPr>
              <a:t> 0% 2% 0%  (FALL 08)</a:t>
            </a:r>
          </a:p>
          <a:p>
            <a:pPr eaLnBrk="1" hangingPunct="1"/>
            <a:r>
              <a:rPr lang="en-US" dirty="0">
                <a:ea typeface="ヒラギノ角ゴ Pro W3" charset="0"/>
                <a:cs typeface="ヒラギノ角ゴ Pro W3" charset="0"/>
              </a:rPr>
              <a:t>		53%  </a:t>
            </a:r>
            <a:r>
              <a:rPr lang="en-US" b="1" dirty="0">
                <a:ea typeface="ヒラギノ角ゴ Pro W3" charset="0"/>
                <a:cs typeface="ヒラギノ角ゴ Pro W3" charset="0"/>
              </a:rPr>
              <a:t>[[47%]] </a:t>
            </a:r>
            <a:r>
              <a:rPr lang="en-US" dirty="0">
                <a:ea typeface="ヒラギノ角ゴ Pro W3" charset="0"/>
                <a:cs typeface="ヒラギノ角ゴ Pro W3" charset="0"/>
              </a:rPr>
              <a:t>0% 0% 0%   (SPRING 08)</a:t>
            </a:r>
          </a:p>
          <a:p>
            <a:pPr eaLnBrk="1" hangingPunct="1"/>
            <a:r>
              <a:rPr lang="en-US" dirty="0">
                <a:ea typeface="ヒラギノ角ゴ Pro W3" charset="0"/>
                <a:cs typeface="ヒラギノ角ゴ Pro W3" charset="0"/>
              </a:rPr>
              <a:t>				5% </a:t>
            </a:r>
            <a:r>
              <a:rPr lang="en-US" b="1" dirty="0">
                <a:ea typeface="ヒラギノ角ゴ Pro W3" charset="0"/>
                <a:cs typeface="ヒラギノ角ゴ Pro W3" charset="0"/>
              </a:rPr>
              <a:t>[[82%]]</a:t>
            </a:r>
            <a:r>
              <a:rPr lang="en-US" dirty="0">
                <a:ea typeface="ヒラギノ角ゴ Pro W3" charset="0"/>
                <a:cs typeface="ヒラギノ角ゴ Pro W3" charset="0"/>
              </a:rPr>
              <a:t> 10% 2% 0%  (FALL 2009)</a:t>
            </a: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(Also asked them for the sign/direction of the current, if it</a:t>
            </a:r>
            <a:r>
              <a:rPr lang="ja-JP" altLang="en-US" dirty="0">
                <a:ea typeface="ヒラギノ角ゴ Pro W3" charset="0"/>
                <a:cs typeface="ヒラギノ角ゴ Pro W3" charset="0"/>
              </a:rPr>
              <a:t>’</a:t>
            </a:r>
            <a:r>
              <a:rPr lang="en-US" dirty="0">
                <a:ea typeface="ヒラギノ角ゴ Pro W3" charset="0"/>
                <a:cs typeface="ヒラギノ角ゴ Pro W3" charset="0"/>
              </a:rPr>
              <a:t>s nonzero.) </a:t>
            </a:r>
          </a:p>
          <a:p>
            <a:pPr eaLnBrk="1" hangingPunct="1"/>
            <a:r>
              <a:rPr lang="en-US" dirty="0">
                <a:ea typeface="ヒラギノ角ゴ Pro W3" charset="0"/>
                <a:cs typeface="ヒラギノ角ゴ Pro W3" charset="0"/>
              </a:rPr>
              <a:t> Almost perfect 50/50 split between A and B! </a:t>
            </a:r>
          </a:p>
          <a:p>
            <a:pPr eaLnBrk="1" hangingPunct="1"/>
            <a:r>
              <a:rPr lang="en-US" dirty="0">
                <a:ea typeface="ヒラギノ角ゴ Pro W3" charset="0"/>
                <a:cs typeface="ヒラギノ角ゴ Pro W3" charset="0"/>
              </a:rPr>
              <a:t>(There was some confusion about </a:t>
            </a:r>
            <a:r>
              <a:rPr lang="ja-JP" altLang="en-US" dirty="0">
                <a:ea typeface="ヒラギノ角ゴ Pro W3" charset="0"/>
                <a:cs typeface="ヒラギノ角ゴ Pro W3" charset="0"/>
              </a:rPr>
              <a:t>“</a:t>
            </a:r>
            <a:r>
              <a:rPr lang="en-US" dirty="0">
                <a:ea typeface="ヒラギノ角ゴ Pro W3" charset="0"/>
                <a:cs typeface="ヒラギノ角ゴ Pro W3" charset="0"/>
              </a:rPr>
              <a:t>what causes what</a:t>
            </a:r>
            <a:r>
              <a:rPr lang="ja-JP" altLang="en-US" dirty="0">
                <a:ea typeface="ヒラギノ角ゴ Pro W3" charset="0"/>
                <a:cs typeface="ヒラギノ角ゴ Pro W3" charset="0"/>
              </a:rPr>
              <a:t>”</a:t>
            </a:r>
            <a:r>
              <a:rPr lang="en-US" dirty="0">
                <a:ea typeface="ヒラギノ角ゴ Pro W3" charset="0"/>
                <a:cs typeface="ヒラギノ角ゴ Pro W3" charset="0"/>
              </a:rPr>
              <a:t> - student wanted to know where would the current from from, does the B field produce it?? Interesting!) </a:t>
            </a:r>
          </a:p>
          <a:p>
            <a:pPr eaLnBrk="1" hangingPunct="1"/>
            <a:r>
              <a:rPr lang="en-US" dirty="0">
                <a:ea typeface="ヒラギノ角ゴ Pro W3" charset="0"/>
                <a:cs typeface="ヒラギノ角ゴ Pro W3" charset="0"/>
              </a:rPr>
              <a:t>Not sure why so many voted A, some </a:t>
            </a:r>
            <a:r>
              <a:rPr lang="en-US" dirty="0" err="1">
                <a:ea typeface="ヒラギノ角ゴ Pro W3" charset="0"/>
                <a:cs typeface="ヒラギノ角ゴ Pro W3" charset="0"/>
              </a:rPr>
              <a:t>didn</a:t>
            </a:r>
            <a:r>
              <a:rPr lang="ja-JP" altLang="en-US" dirty="0">
                <a:ea typeface="ヒラギノ角ゴ Pro W3" charset="0"/>
                <a:cs typeface="ヒラギノ角ゴ Pro W3" charset="0"/>
              </a:rPr>
              <a:t>’</a:t>
            </a:r>
            <a:r>
              <a:rPr lang="en-US" dirty="0">
                <a:ea typeface="ヒラギノ角ゴ Pro W3" charset="0"/>
                <a:cs typeface="ヒラギノ角ゴ Pro W3" charset="0"/>
              </a:rPr>
              <a:t>t notice the contributions on the top and bottom of the loop, some were confusing these arrows with E arrows. A very good student wanted to know if </a:t>
            </a:r>
            <a:r>
              <a:rPr lang="en-US" dirty="0" err="1">
                <a:ea typeface="ヒラギノ角ゴ Pro W3" charset="0"/>
                <a:cs typeface="ヒラギノ角ゴ Pro W3" charset="0"/>
              </a:rPr>
              <a:t>I_through</a:t>
            </a:r>
            <a:r>
              <a:rPr lang="en-US" dirty="0">
                <a:ea typeface="ヒラギノ角ゴ Pro W3" charset="0"/>
                <a:cs typeface="ヒラギノ角ゴ Pro W3" charset="0"/>
              </a:rPr>
              <a:t> is the same as </a:t>
            </a:r>
            <a:r>
              <a:rPr lang="ja-JP" altLang="en-US" dirty="0">
                <a:ea typeface="ヒラギノ角ゴ Pro W3" charset="0"/>
                <a:cs typeface="ヒラギノ角ゴ Pro W3" charset="0"/>
              </a:rPr>
              <a:t>“</a:t>
            </a:r>
            <a:r>
              <a:rPr lang="en-US" dirty="0">
                <a:ea typeface="ヒラギノ角ゴ Pro W3" charset="0"/>
                <a:cs typeface="ヒラギノ角ゴ Pro W3" charset="0"/>
              </a:rPr>
              <a:t>flux</a:t>
            </a:r>
            <a:r>
              <a:rPr lang="ja-JP" altLang="en-US" dirty="0">
                <a:ea typeface="ヒラギノ角ゴ Pro W3" charset="0"/>
                <a:cs typeface="ヒラギノ角ゴ Pro W3" charset="0"/>
              </a:rPr>
              <a:t>”</a:t>
            </a:r>
            <a:r>
              <a:rPr lang="en-US" dirty="0">
                <a:ea typeface="ヒラギノ角ゴ Pro W3" charset="0"/>
                <a:cs typeface="ヒラギノ角ゴ Pro W3" charset="0"/>
              </a:rPr>
              <a:t>. It</a:t>
            </a:r>
            <a:r>
              <a:rPr lang="ja-JP" altLang="en-US" dirty="0">
                <a:ea typeface="ヒラギノ角ゴ Pro W3" charset="0"/>
                <a:cs typeface="ヒラギノ角ゴ Pro W3" charset="0"/>
              </a:rPr>
              <a:t>’</a:t>
            </a:r>
            <a:r>
              <a:rPr lang="en-US" dirty="0">
                <a:ea typeface="ヒラギノ角ゴ Pro W3" charset="0"/>
                <a:cs typeface="ヒラギノ角ゴ Pro W3" charset="0"/>
              </a:rPr>
              <a:t>s </a:t>
            </a:r>
            <a:r>
              <a:rPr lang="en-US" dirty="0" err="1">
                <a:ea typeface="ヒラギノ角ゴ Pro W3" charset="0"/>
                <a:cs typeface="ヒラギノ角ゴ Pro W3" charset="0"/>
              </a:rPr>
              <a:t>interting</a:t>
            </a:r>
            <a:r>
              <a:rPr lang="en-US" dirty="0">
                <a:ea typeface="ヒラギノ角ゴ Pro W3" charset="0"/>
                <a:cs typeface="ヒラギノ角ゴ Pro W3" charset="0"/>
              </a:rPr>
              <a:t>, </a:t>
            </a:r>
            <a:r>
              <a:rPr lang="ja-JP" altLang="en-US" dirty="0">
                <a:ea typeface="ヒラギノ角ゴ Pro W3" charset="0"/>
                <a:cs typeface="ヒラギノ角ゴ Pro W3" charset="0"/>
              </a:rPr>
              <a:t>“</a:t>
            </a:r>
            <a:r>
              <a:rPr lang="en-US" dirty="0">
                <a:ea typeface="ヒラギノ角ゴ Pro W3" charset="0"/>
                <a:cs typeface="ヒラギノ角ゴ Pro W3" charset="0"/>
              </a:rPr>
              <a:t>J </a:t>
            </a:r>
            <a:r>
              <a:rPr lang="en-US" dirty="0" err="1">
                <a:ea typeface="ヒラギノ角ゴ Pro W3" charset="0"/>
                <a:cs typeface="ヒラギノ角ゴ Pro W3" charset="0"/>
              </a:rPr>
              <a:t>dotdA</a:t>
            </a:r>
            <a:r>
              <a:rPr lang="ja-JP" altLang="en-US" dirty="0">
                <a:ea typeface="ヒラギノ角ゴ Pro W3" charset="0"/>
                <a:cs typeface="ヒラギノ角ゴ Pro W3" charset="0"/>
              </a:rPr>
              <a:t>”</a:t>
            </a:r>
            <a:r>
              <a:rPr lang="en-US" dirty="0">
                <a:ea typeface="ヒラギノ角ゴ Pro W3" charset="0"/>
                <a:cs typeface="ヒラギノ角ゴ Pro W3" charset="0"/>
              </a:rPr>
              <a:t> is flux , it</a:t>
            </a:r>
            <a:r>
              <a:rPr lang="ja-JP" altLang="en-US" dirty="0">
                <a:ea typeface="ヒラギノ角ゴ Pro W3" charset="0"/>
                <a:cs typeface="ヒラギノ角ゴ Pro W3" charset="0"/>
              </a:rPr>
              <a:t>’</a:t>
            </a:r>
            <a:r>
              <a:rPr lang="en-US" dirty="0">
                <a:ea typeface="ヒラギノ角ゴ Pro W3" charset="0"/>
                <a:cs typeface="ヒラギノ角ゴ Pro W3" charset="0"/>
              </a:rPr>
              <a:t>s the flux of the electric CURRENT density, but we had been using flux in this class for flux of a field (E or, soon, B). Anyway, this was a good discussion, about notation and the difference between CURRENT and E field, which it turned out he was confused about (and I think is still a difficulty for some students).  </a:t>
            </a:r>
          </a:p>
          <a:p>
            <a:pPr eaLnBrk="1" hangingPunct="1"/>
            <a:r>
              <a:rPr lang="en-US" dirty="0">
                <a:ea typeface="ヒラギノ角ゴ Pro W3" charset="0"/>
                <a:cs typeface="ヒラギノ角ゴ Pro W3" charset="0"/>
              </a:rPr>
              <a:t>Correct answer is B, the curl of this B is -A </a:t>
            </a:r>
            <a:r>
              <a:rPr lang="en-US" dirty="0" err="1">
                <a:ea typeface="ヒラギノ角ゴ Pro W3" charset="0"/>
                <a:cs typeface="ヒラギノ角ゴ Pro W3" charset="0"/>
              </a:rPr>
              <a:t>zhat</a:t>
            </a:r>
            <a:r>
              <a:rPr lang="en-US" dirty="0">
                <a:ea typeface="ヒラギノ角ゴ Pro W3" charset="0"/>
                <a:cs typeface="ヒラギノ角ゴ Pro W3" charset="0"/>
              </a:rPr>
              <a:t>, so there is a uniform J INTO the page.  Can also integrate around that loop, and note the upper line contributes more than the lower, so integral is nonzero, so nonzero current enters.   -SJP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AC07BB-09A9-5A40-8A57-9933EF00D358}" type="slidenum">
              <a:rPr lang="en-US"/>
              <a:pPr/>
              <a:t>‹#›</a:t>
            </a:fld>
            <a:endParaRPr lang="en-US"/>
          </a:p>
        </p:txBody>
      </p:sp>
    </p:spTree>
    <p:extLst>
      <p:ext uri="{BB962C8B-B14F-4D97-AF65-F5344CB8AC3E}">
        <p14:creationId xmlns:p14="http://schemas.microsoft.com/office/powerpoint/2010/main" val="402755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57EEDA-4BC2-B244-BF8A-E9F2124995C7}" type="slidenum">
              <a:rPr lang="en-US"/>
              <a:pPr/>
              <a:t>‹#›</a:t>
            </a:fld>
            <a:endParaRPr lang="en-US"/>
          </a:p>
        </p:txBody>
      </p:sp>
    </p:spTree>
    <p:extLst>
      <p:ext uri="{BB962C8B-B14F-4D97-AF65-F5344CB8AC3E}">
        <p14:creationId xmlns:p14="http://schemas.microsoft.com/office/powerpoint/2010/main" val="400732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71F678-6B9E-4246-A718-C735FADDBBD4}" type="slidenum">
              <a:rPr lang="en-US"/>
              <a:pPr/>
              <a:t>‹#›</a:t>
            </a:fld>
            <a:endParaRPr lang="en-US"/>
          </a:p>
        </p:txBody>
      </p:sp>
    </p:spTree>
    <p:extLst>
      <p:ext uri="{BB962C8B-B14F-4D97-AF65-F5344CB8AC3E}">
        <p14:creationId xmlns:p14="http://schemas.microsoft.com/office/powerpoint/2010/main" val="37937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7BC4D3-F979-EC43-8A3D-C47A6F2BB467}" type="slidenum">
              <a:rPr lang="en-US"/>
              <a:pPr/>
              <a:t>‹#›</a:t>
            </a:fld>
            <a:endParaRPr lang="en-US"/>
          </a:p>
        </p:txBody>
      </p:sp>
    </p:spTree>
    <p:extLst>
      <p:ext uri="{BB962C8B-B14F-4D97-AF65-F5344CB8AC3E}">
        <p14:creationId xmlns:p14="http://schemas.microsoft.com/office/powerpoint/2010/main" val="305644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17CDCD-2383-D746-B4FE-307EDBA33472}" type="slidenum">
              <a:rPr lang="en-US"/>
              <a:pPr/>
              <a:t>‹#›</a:t>
            </a:fld>
            <a:endParaRPr lang="en-US"/>
          </a:p>
        </p:txBody>
      </p:sp>
    </p:spTree>
    <p:extLst>
      <p:ext uri="{BB962C8B-B14F-4D97-AF65-F5344CB8AC3E}">
        <p14:creationId xmlns:p14="http://schemas.microsoft.com/office/powerpoint/2010/main" val="367032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21A48A-80D1-124B-9C28-E987D8CAC8BE}" type="slidenum">
              <a:rPr lang="en-US"/>
              <a:pPr/>
              <a:t>‹#›</a:t>
            </a:fld>
            <a:endParaRPr lang="en-US"/>
          </a:p>
        </p:txBody>
      </p:sp>
    </p:spTree>
    <p:extLst>
      <p:ext uri="{BB962C8B-B14F-4D97-AF65-F5344CB8AC3E}">
        <p14:creationId xmlns:p14="http://schemas.microsoft.com/office/powerpoint/2010/main" val="16210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CA436A-9207-9249-876E-659E646200E8}" type="slidenum">
              <a:rPr lang="en-US"/>
              <a:pPr/>
              <a:t>‹#›</a:t>
            </a:fld>
            <a:endParaRPr lang="en-US"/>
          </a:p>
        </p:txBody>
      </p:sp>
    </p:spTree>
    <p:extLst>
      <p:ext uri="{BB962C8B-B14F-4D97-AF65-F5344CB8AC3E}">
        <p14:creationId xmlns:p14="http://schemas.microsoft.com/office/powerpoint/2010/main" val="128908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E3A610-CCDC-7E47-BB9E-8EB451B461BD}" type="slidenum">
              <a:rPr lang="en-US"/>
              <a:pPr/>
              <a:t>‹#›</a:t>
            </a:fld>
            <a:endParaRPr lang="en-US"/>
          </a:p>
        </p:txBody>
      </p:sp>
    </p:spTree>
    <p:extLst>
      <p:ext uri="{BB962C8B-B14F-4D97-AF65-F5344CB8AC3E}">
        <p14:creationId xmlns:p14="http://schemas.microsoft.com/office/powerpoint/2010/main" val="355809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64094B-FAFA-D043-89B5-FC3C61C698CA}" type="slidenum">
              <a:rPr lang="en-US"/>
              <a:pPr/>
              <a:t>‹#›</a:t>
            </a:fld>
            <a:endParaRPr lang="en-US"/>
          </a:p>
        </p:txBody>
      </p:sp>
    </p:spTree>
    <p:extLst>
      <p:ext uri="{BB962C8B-B14F-4D97-AF65-F5344CB8AC3E}">
        <p14:creationId xmlns:p14="http://schemas.microsoft.com/office/powerpoint/2010/main" val="384936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B76B3C-D753-B142-90A0-BF46B3EAD5AD}" type="slidenum">
              <a:rPr lang="en-US"/>
              <a:pPr/>
              <a:t>‹#›</a:t>
            </a:fld>
            <a:endParaRPr lang="en-US"/>
          </a:p>
        </p:txBody>
      </p:sp>
    </p:spTree>
    <p:extLst>
      <p:ext uri="{BB962C8B-B14F-4D97-AF65-F5344CB8AC3E}">
        <p14:creationId xmlns:p14="http://schemas.microsoft.com/office/powerpoint/2010/main" val="167681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558E3F-1950-1D43-A2FD-2F1BF3FB37A1}" type="slidenum">
              <a:rPr lang="en-US"/>
              <a:pPr/>
              <a:t>‹#›</a:t>
            </a:fld>
            <a:endParaRPr lang="en-US"/>
          </a:p>
        </p:txBody>
      </p:sp>
    </p:spTree>
    <p:extLst>
      <p:ext uri="{BB962C8B-B14F-4D97-AF65-F5344CB8AC3E}">
        <p14:creationId xmlns:p14="http://schemas.microsoft.com/office/powerpoint/2010/main" val="3451764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3FEB7363-4CCF-6542-AFE7-01BD23AC73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quation2.bin"/><Relationship Id="rId5" Type="http://schemas.openxmlformats.org/officeDocument/2006/relationships/image" Target="../media/image13.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2.bin"/><Relationship Id="rId5" Type="http://schemas.openxmlformats.org/officeDocument/2006/relationships/image" Target="../media/image1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3.bin"/><Relationship Id="rId5" Type="http://schemas.openxmlformats.org/officeDocument/2006/relationships/image" Target="../media/image15.png"/><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Equation3.bin"/><Relationship Id="rId5" Type="http://schemas.openxmlformats.org/officeDocument/2006/relationships/image" Target="../media/image16.e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1" Type="http://schemas.openxmlformats.org/officeDocument/2006/relationships/image" Target="../media/image20.wmf"/><Relationship Id="rId12" Type="http://schemas.openxmlformats.org/officeDocument/2006/relationships/oleObject" Target="../embeddings/oleObject18.bin"/><Relationship Id="rId13" Type="http://schemas.openxmlformats.org/officeDocument/2006/relationships/image" Target="../media/image21.wmf"/><Relationship Id="rId1" Type="http://schemas.openxmlformats.org/officeDocument/2006/relationships/vmlDrawing" Target="../drawings/vmlDrawing12.vml"/><Relationship Id="rId2" Type="http://schemas.openxmlformats.org/officeDocument/2006/relationships/slideLayout" Target="../slideLayouts/slideLayout7.xml"/><Relationship Id="rId3" Type="http://schemas.openxmlformats.org/officeDocument/2006/relationships/notesSlide" Target="../notesSlides/notesSlide15.xml"/><Relationship Id="rId4" Type="http://schemas.openxmlformats.org/officeDocument/2006/relationships/oleObject" Target="../embeddings/oleObject14.bin"/><Relationship Id="rId5" Type="http://schemas.openxmlformats.org/officeDocument/2006/relationships/image" Target="../media/image17.wmf"/><Relationship Id="rId6" Type="http://schemas.openxmlformats.org/officeDocument/2006/relationships/oleObject" Target="../embeddings/oleObject15.bin"/><Relationship Id="rId7" Type="http://schemas.openxmlformats.org/officeDocument/2006/relationships/image" Target="../media/image18.wmf"/><Relationship Id="rId8" Type="http://schemas.openxmlformats.org/officeDocument/2006/relationships/oleObject" Target="../embeddings/oleObject16.bin"/><Relationship Id="rId9" Type="http://schemas.openxmlformats.org/officeDocument/2006/relationships/image" Target="../media/image19.wmf"/><Relationship Id="rId10"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9.bin"/><Relationship Id="rId5" Type="http://schemas.openxmlformats.org/officeDocument/2006/relationships/image" Target="../media/image22.emf"/><Relationship Id="rId6" Type="http://schemas.openxmlformats.org/officeDocument/2006/relationships/oleObject" Target="../embeddings/oleObject20.bin"/><Relationship Id="rId7" Type="http://schemas.openxmlformats.org/officeDocument/2006/relationships/image" Target="../media/image23.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1.bin"/><Relationship Id="rId5" Type="http://schemas.openxmlformats.org/officeDocument/2006/relationships/image" Target="../media/image24.e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22.bin"/><Relationship Id="rId5" Type="http://schemas.openxmlformats.org/officeDocument/2006/relationships/image" Target="../media/image25.emf"/><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3.bin"/><Relationship Id="rId5" Type="http://schemas.openxmlformats.org/officeDocument/2006/relationships/image" Target="../media/image26.e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24.bin"/><Relationship Id="rId5" Type="http://schemas.openxmlformats.org/officeDocument/2006/relationships/image" Target="../media/image28.emf"/><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25.bin"/><Relationship Id="rId5" Type="http://schemas.openxmlformats.org/officeDocument/2006/relationships/image" Target="../media/image29.emf"/><Relationship Id="rId6" Type="http://schemas.openxmlformats.org/officeDocument/2006/relationships/oleObject" Target="../embeddings/oleObject26.bin"/><Relationship Id="rId7" Type="http://schemas.openxmlformats.org/officeDocument/2006/relationships/image" Target="../media/image30.png"/><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27.bin"/><Relationship Id="rId5" Type="http://schemas.openxmlformats.org/officeDocument/2006/relationships/image" Target="../media/image31.emf"/><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8" Type="http://schemas.openxmlformats.org/officeDocument/2006/relationships/oleObject" Target="../embeddings/oleObject3.bin"/><Relationship Id="rId9"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4.bin"/><Relationship Id="rId5" Type="http://schemas.openxmlformats.org/officeDocument/2006/relationships/image" Target="../media/image5.wmf"/><Relationship Id="rId6" Type="http://schemas.openxmlformats.org/officeDocument/2006/relationships/oleObject" Target="../embeddings/oleObject5.bin"/><Relationship Id="rId7" Type="http://schemas.openxmlformats.org/officeDocument/2006/relationships/image" Target="../media/image6.w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6.bin"/><Relationship Id="rId5" Type="http://schemas.openxmlformats.org/officeDocument/2006/relationships/image" Target="../media/image7.emf"/><Relationship Id="rId6" Type="http://schemas.openxmlformats.org/officeDocument/2006/relationships/oleObject" Target="../embeddings/oleObject7.bin"/><Relationship Id="rId7" Type="http://schemas.openxmlformats.org/officeDocument/2006/relationships/image" Target="../media/image8.emf"/><Relationship Id="rId8" Type="http://schemas.openxmlformats.org/officeDocument/2006/relationships/oleObject" Target="../embeddings/oleObject8.bin"/><Relationship Id="rId9"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9.bin"/><Relationship Id="rId5"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0.bin"/><Relationship Id="rId5" Type="http://schemas.openxmlformats.org/officeDocument/2006/relationships/image" Target="../media/image11.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1.bin"/><Relationship Id="rId5" Type="http://schemas.openxmlformats.org/officeDocument/2006/relationships/image" Target="../media/image12.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a:latin typeface="Arial" charset="0"/>
                <a:ea typeface="ヒラギノ角ゴ Pro W3" charset="0"/>
                <a:cs typeface="ヒラギノ角ゴ Pro W3" charset="0"/>
              </a:rPr>
              <a:t>MAGNETIC VECTOR POTENTIAL</a:t>
            </a:r>
          </a:p>
        </p:txBody>
      </p:sp>
    </p:spTree>
    <p:extLst>
      <p:ext uri="{BB962C8B-B14F-4D97-AF65-F5344CB8AC3E}">
        <p14:creationId xmlns:p14="http://schemas.microsoft.com/office/powerpoint/2010/main" val="201959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75733"/>
            <a:ext cx="8940800" cy="4524315"/>
          </a:xfrm>
          <a:prstGeom prst="rect">
            <a:avLst/>
          </a:prstGeom>
          <a:noFill/>
        </p:spPr>
        <p:txBody>
          <a:bodyPr wrap="square" rtlCol="0">
            <a:spAutoFit/>
          </a:bodyPr>
          <a:lstStyle/>
          <a:p>
            <a:r>
              <a:rPr lang="en-US" dirty="0" smtClean="0"/>
              <a:t>AFTER you are done with the front side:</a:t>
            </a:r>
          </a:p>
          <a:p>
            <a:endParaRPr lang="en-US" dirty="0"/>
          </a:p>
          <a:p>
            <a:r>
              <a:rPr lang="en-US" dirty="0" smtClean="0"/>
              <a:t>The left figure shows the B field from a long, fat, uniform wire. </a:t>
            </a:r>
          </a:p>
          <a:p>
            <a:endParaRPr lang="en-US" dirty="0" smtClean="0"/>
          </a:p>
          <a:p>
            <a:r>
              <a:rPr lang="en-US" dirty="0" smtClean="0"/>
              <a:t>What is the physical situation associated with the RIGHT figure?</a:t>
            </a:r>
          </a:p>
          <a:p>
            <a:endParaRPr lang="en-US" dirty="0"/>
          </a:p>
          <a:p>
            <a:endParaRPr lang="en-US" dirty="0" smtClean="0"/>
          </a:p>
          <a:p>
            <a:r>
              <a:rPr lang="en-US" dirty="0" smtClean="0"/>
              <a:t>A) </a:t>
            </a:r>
            <a:r>
              <a:rPr lang="en-US" b="1" dirty="0" smtClean="0"/>
              <a:t>A</a:t>
            </a:r>
            <a:r>
              <a:rPr lang="en-US" dirty="0" smtClean="0"/>
              <a:t> field from a long, fat wire</a:t>
            </a:r>
          </a:p>
          <a:p>
            <a:r>
              <a:rPr lang="en-US" dirty="0" smtClean="0"/>
              <a:t>B) </a:t>
            </a:r>
            <a:r>
              <a:rPr lang="en-US" b="1" dirty="0" smtClean="0"/>
              <a:t>A</a:t>
            </a:r>
            <a:r>
              <a:rPr lang="en-US" dirty="0" smtClean="0"/>
              <a:t> field from a long solenoid pointing to the right</a:t>
            </a:r>
          </a:p>
          <a:p>
            <a:r>
              <a:rPr lang="en-US" dirty="0" smtClean="0"/>
              <a:t>C) </a:t>
            </a:r>
            <a:r>
              <a:rPr lang="en-US" b="1" dirty="0" smtClean="0"/>
              <a:t>A</a:t>
            </a:r>
            <a:r>
              <a:rPr lang="en-US" dirty="0" smtClean="0"/>
              <a:t> field from a long solenoid pointing up the page</a:t>
            </a:r>
          </a:p>
          <a:p>
            <a:r>
              <a:rPr lang="en-US" dirty="0" smtClean="0"/>
              <a:t>D) </a:t>
            </a:r>
            <a:r>
              <a:rPr lang="en-US" b="1" dirty="0" smtClean="0"/>
              <a:t>A</a:t>
            </a:r>
            <a:r>
              <a:rPr lang="en-US" dirty="0" smtClean="0"/>
              <a:t> field from a torus</a:t>
            </a:r>
          </a:p>
          <a:p>
            <a:r>
              <a:rPr lang="en-US" dirty="0" smtClean="0"/>
              <a:t>E) Something else/???</a:t>
            </a:r>
            <a:endParaRPr lang="en-US" dirty="0"/>
          </a:p>
        </p:txBody>
      </p:sp>
    </p:spTree>
    <p:extLst>
      <p:ext uri="{BB962C8B-B14F-4D97-AF65-F5344CB8AC3E}">
        <p14:creationId xmlns:p14="http://schemas.microsoft.com/office/powerpoint/2010/main" val="27941139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idx="4294967295"/>
          </p:nvPr>
        </p:nvSpPr>
        <p:spPr>
          <a:xfrm>
            <a:off x="842440" y="575734"/>
            <a:ext cx="7772400" cy="1143000"/>
          </a:xfrm>
        </p:spPr>
        <p:txBody>
          <a:bodyPr/>
          <a:lstStyle/>
          <a:p>
            <a:pPr algn="l"/>
            <a:r>
              <a:rPr lang="en-US" sz="3600" dirty="0"/>
              <a:t>Suppose A is azimuthal, given </a:t>
            </a:r>
            <a:r>
              <a:rPr lang="en-US" sz="3600" dirty="0" smtClean="0"/>
              <a:t>by</a:t>
            </a:r>
            <a:r>
              <a:rPr lang="en-US" sz="3600" dirty="0"/>
              <a:t/>
            </a:r>
            <a:br>
              <a:rPr lang="en-US" sz="3600" dirty="0"/>
            </a:br>
            <a:r>
              <a:rPr lang="en-US" sz="3600" dirty="0" smtClean="0"/>
              <a:t>           (in cylindrical coordinates)</a:t>
            </a:r>
            <a:r>
              <a:rPr lang="en-US" sz="1200" dirty="0" smtClean="0"/>
              <a:t/>
            </a:r>
            <a:br>
              <a:rPr lang="en-US" sz="1200" dirty="0" smtClean="0"/>
            </a:br>
            <a:r>
              <a:rPr lang="en-US" sz="1200" dirty="0" smtClean="0"/>
              <a:t> </a:t>
            </a:r>
            <a:r>
              <a:rPr lang="en-US" sz="1200" dirty="0"/>
              <a:t/>
            </a:r>
            <a:br>
              <a:rPr lang="en-US" sz="1200" dirty="0"/>
            </a:br>
            <a:r>
              <a:rPr lang="en-US" sz="3600" dirty="0" smtClean="0"/>
              <a:t>What </a:t>
            </a:r>
            <a:r>
              <a:rPr lang="en-US" sz="3600" dirty="0"/>
              <a:t>can you say </a:t>
            </a:r>
            <a:r>
              <a:rPr lang="en-US" sz="3600" dirty="0" smtClean="0"/>
              <a:t>about curl</a:t>
            </a:r>
            <a:r>
              <a:rPr lang="en-US" sz="3600" dirty="0"/>
              <a:t>(</a:t>
            </a:r>
            <a:r>
              <a:rPr lang="en-US" sz="3600" b="1" dirty="0"/>
              <a:t>A</a:t>
            </a:r>
            <a:r>
              <a:rPr lang="en-US" sz="3600" dirty="0"/>
              <a:t>)?</a:t>
            </a:r>
            <a:endParaRPr lang="en-US" dirty="0"/>
          </a:p>
        </p:txBody>
      </p:sp>
      <p:graphicFrame>
        <p:nvGraphicFramePr>
          <p:cNvPr id="517123" name="Object 3"/>
          <p:cNvGraphicFramePr>
            <a:graphicFrameLocks noChangeAspect="1"/>
          </p:cNvGraphicFramePr>
          <p:nvPr>
            <p:extLst>
              <p:ext uri="{D42A27DB-BD31-4B8C-83A1-F6EECF244321}">
                <p14:modId xmlns:p14="http://schemas.microsoft.com/office/powerpoint/2010/main" val="503683817"/>
              </p:ext>
            </p:extLst>
          </p:nvPr>
        </p:nvGraphicFramePr>
        <p:xfrm>
          <a:off x="964152" y="675219"/>
          <a:ext cx="1186391" cy="858160"/>
        </p:xfrm>
        <a:graphic>
          <a:graphicData uri="http://schemas.openxmlformats.org/presentationml/2006/ole">
            <mc:AlternateContent xmlns:mc="http://schemas.openxmlformats.org/markup-compatibility/2006">
              <mc:Choice xmlns:v="urn:schemas-microsoft-com:vml" Requires="v">
                <p:oleObj spid="_x0000_s497666" name="Equation" r:id="rId4" imgW="508000" imgH="368300" progId="Equation.3">
                  <p:embed/>
                </p:oleObj>
              </mc:Choice>
              <mc:Fallback>
                <p:oleObj name="Equation" r:id="rId4" imgW="5080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152" y="675219"/>
                        <a:ext cx="1186391" cy="858160"/>
                      </a:xfrm>
                      <a:prstGeom prst="rect">
                        <a:avLst/>
                      </a:prstGeom>
                      <a:noFill/>
                      <a:ln>
                        <a:noFill/>
                      </a:ln>
                      <a:effectLst/>
                      <a:extLst/>
                    </p:spPr>
                  </p:pic>
                </p:oleObj>
              </mc:Fallback>
            </mc:AlternateContent>
          </a:graphicData>
        </a:graphic>
      </p:graphicFrame>
      <p:sp>
        <p:nvSpPr>
          <p:cNvPr id="517124" name="Text Box 4"/>
          <p:cNvSpPr txBox="1">
            <a:spLocks noChangeArrowheads="1"/>
          </p:cNvSpPr>
          <p:nvPr/>
        </p:nvSpPr>
        <p:spPr bwMode="auto">
          <a:xfrm>
            <a:off x="817034" y="2164291"/>
            <a:ext cx="8489950"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buFont typeface="Arial" charset="0"/>
              <a:buAutoNum type="alphaUcParenR"/>
            </a:pPr>
            <a:r>
              <a:rPr lang="en-US" sz="3600" dirty="0"/>
              <a:t> </a:t>
            </a:r>
            <a:r>
              <a:rPr lang="en-US" sz="3600" dirty="0" smtClean="0"/>
              <a:t>curl(</a:t>
            </a:r>
            <a:r>
              <a:rPr lang="en-US" sz="3600" b="1" dirty="0" smtClean="0"/>
              <a:t>A</a:t>
            </a:r>
            <a:r>
              <a:rPr lang="en-US" sz="3600" dirty="0" smtClean="0"/>
              <a:t>) =</a:t>
            </a:r>
            <a:r>
              <a:rPr lang="en-US" sz="3600" dirty="0"/>
              <a:t>0 everywhere</a:t>
            </a:r>
          </a:p>
          <a:p>
            <a:pPr>
              <a:spcBef>
                <a:spcPct val="50000"/>
              </a:spcBef>
              <a:buFont typeface="Arial" charset="0"/>
              <a:buNone/>
            </a:pPr>
            <a:r>
              <a:rPr lang="en-US" sz="3600" dirty="0"/>
              <a:t>B) curl(</a:t>
            </a:r>
            <a:r>
              <a:rPr lang="en-US" sz="3600" b="1" dirty="0"/>
              <a:t>A</a:t>
            </a:r>
            <a:r>
              <a:rPr lang="en-US" sz="3600" dirty="0"/>
              <a:t>) = 0 everywhere except at s=0.</a:t>
            </a:r>
          </a:p>
          <a:p>
            <a:pPr>
              <a:spcBef>
                <a:spcPct val="50000"/>
              </a:spcBef>
              <a:buFont typeface="Arial" charset="0"/>
              <a:buNone/>
            </a:pPr>
            <a:r>
              <a:rPr lang="en-US" sz="3600" dirty="0"/>
              <a:t>C) curl(</a:t>
            </a:r>
            <a:r>
              <a:rPr lang="en-US" sz="3600" b="1" dirty="0"/>
              <a:t>A</a:t>
            </a:r>
            <a:r>
              <a:rPr lang="en-US" sz="3600" dirty="0"/>
              <a:t>) is nonzero everywhere</a:t>
            </a:r>
          </a:p>
          <a:p>
            <a:pPr>
              <a:spcBef>
                <a:spcPct val="50000"/>
              </a:spcBef>
              <a:buFont typeface="Arial" charset="0"/>
              <a:buNone/>
            </a:pPr>
            <a:r>
              <a:rPr lang="en-US" sz="3600" dirty="0"/>
              <a:t>D) ???</a:t>
            </a:r>
          </a:p>
          <a:p>
            <a:pPr>
              <a:spcBef>
                <a:spcPct val="50000"/>
              </a:spcBef>
              <a:buFont typeface="Arial" charset="0"/>
              <a:buNone/>
            </a:pPr>
            <a:endParaRPr lang="en-US" dirty="0"/>
          </a:p>
        </p:txBody>
      </p:sp>
      <p:sp>
        <p:nvSpPr>
          <p:cNvPr id="517126" name="Rectangle 6"/>
          <p:cNvSpPr>
            <a:spLocks noChangeArrowheads="1"/>
          </p:cNvSpPr>
          <p:nvPr/>
        </p:nvSpPr>
        <p:spPr bwMode="auto">
          <a:xfrm>
            <a:off x="41275" y="123825"/>
            <a:ext cx="677863"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t>5.27b</a:t>
            </a:r>
          </a:p>
        </p:txBody>
      </p:sp>
    </p:spTree>
    <p:extLst>
      <p:ext uri="{BB962C8B-B14F-4D97-AF65-F5344CB8AC3E}">
        <p14:creationId xmlns:p14="http://schemas.microsoft.com/office/powerpoint/2010/main" val="1901050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9170" name="Object 2"/>
          <p:cNvGraphicFramePr>
            <a:graphicFrameLocks noChangeAspect="1"/>
          </p:cNvGraphicFramePr>
          <p:nvPr>
            <p:extLst>
              <p:ext uri="{D42A27DB-BD31-4B8C-83A1-F6EECF244321}">
                <p14:modId xmlns:p14="http://schemas.microsoft.com/office/powerpoint/2010/main" val="2796264020"/>
              </p:ext>
            </p:extLst>
          </p:nvPr>
        </p:nvGraphicFramePr>
        <p:xfrm>
          <a:off x="1155700" y="2181225"/>
          <a:ext cx="5589540" cy="3118908"/>
        </p:xfrm>
        <a:graphic>
          <a:graphicData uri="http://schemas.openxmlformats.org/presentationml/2006/ole">
            <mc:AlternateContent xmlns:mc="http://schemas.openxmlformats.org/markup-compatibility/2006">
              <mc:Choice xmlns:v="urn:schemas-microsoft-com:vml" Requires="v">
                <p:oleObj spid="_x0000_s498690" name="Picture" r:id="rId4" imgW="6007100" imgH="4406900" progId="Word.Picture.8">
                  <p:embed/>
                </p:oleObj>
              </mc:Choice>
              <mc:Fallback>
                <p:oleObj name="Picture" r:id="rId4" imgW="6007100" imgH="4406900" progId="Word.Picture.8">
                  <p:embed/>
                  <p:pic>
                    <p:nvPicPr>
                      <p:cNvPr id="0" name=""/>
                      <p:cNvPicPr>
                        <a:picLocks noChangeAspect="1" noChangeArrowheads="1"/>
                      </p:cNvPicPr>
                      <p:nvPr/>
                    </p:nvPicPr>
                    <p:blipFill>
                      <a:blip r:embed="rId5"/>
                      <a:srcRect t="5487" b="18489"/>
                      <a:stretch>
                        <a:fillRect/>
                      </a:stretch>
                    </p:blipFill>
                    <p:spPr bwMode="auto">
                      <a:xfrm>
                        <a:off x="1155700" y="2181225"/>
                        <a:ext cx="5589540" cy="3118908"/>
                      </a:xfrm>
                      <a:prstGeom prst="rect">
                        <a:avLst/>
                      </a:prstGeom>
                      <a:noFill/>
                      <a:ln>
                        <a:noFill/>
                      </a:ln>
                      <a:effectLst/>
                      <a:extLst/>
                    </p:spPr>
                  </p:pic>
                </p:oleObj>
              </mc:Fallback>
            </mc:AlternateContent>
          </a:graphicData>
        </a:graphic>
      </p:graphicFrame>
      <p:sp>
        <p:nvSpPr>
          <p:cNvPr id="519171" name="Rectangle 3"/>
          <p:cNvSpPr>
            <a:spLocks noGrp="1" noChangeArrowheads="1"/>
          </p:cNvSpPr>
          <p:nvPr>
            <p:ph type="title"/>
          </p:nvPr>
        </p:nvSpPr>
        <p:spPr/>
        <p:txBody>
          <a:bodyPr/>
          <a:lstStyle/>
          <a:p>
            <a:pPr algn="l"/>
            <a:r>
              <a:rPr lang="en-US" sz="3600"/>
              <a:t>If the arrows represent the vector potential </a:t>
            </a:r>
            <a:r>
              <a:rPr lang="en-US" sz="3600" b="1"/>
              <a:t>A</a:t>
            </a:r>
            <a:r>
              <a:rPr lang="en-US" sz="3600"/>
              <a:t> (note that |A| is the same everywhere), is there a nonzero </a:t>
            </a:r>
            <a:r>
              <a:rPr lang="en-US" sz="3600" b="1"/>
              <a:t>B</a:t>
            </a:r>
            <a:r>
              <a:rPr lang="en-US" sz="3600"/>
              <a:t> in the dashed region?</a:t>
            </a:r>
            <a:endParaRPr lang="en-US"/>
          </a:p>
        </p:txBody>
      </p:sp>
      <p:sp>
        <p:nvSpPr>
          <p:cNvPr id="519172" name="Rectangle 4"/>
          <p:cNvSpPr>
            <a:spLocks noGrp="1" noChangeArrowheads="1"/>
          </p:cNvSpPr>
          <p:nvPr>
            <p:ph type="body" idx="1"/>
          </p:nvPr>
        </p:nvSpPr>
        <p:spPr>
          <a:xfrm>
            <a:off x="685800" y="4800600"/>
            <a:ext cx="7772400" cy="1752600"/>
          </a:xfrm>
        </p:spPr>
        <p:txBody>
          <a:bodyPr/>
          <a:lstStyle/>
          <a:p>
            <a:pPr marL="381000" indent="-381000">
              <a:buFontTx/>
              <a:buAutoNum type="alphaUcPeriod"/>
            </a:pPr>
            <a:r>
              <a:rPr lang="en-US" sz="2800"/>
              <a:t>Yes</a:t>
            </a:r>
          </a:p>
          <a:p>
            <a:pPr marL="381000" indent="-381000">
              <a:buFontTx/>
              <a:buAutoNum type="alphaUcPeriod"/>
            </a:pPr>
            <a:r>
              <a:rPr lang="en-US" sz="2800"/>
              <a:t>No</a:t>
            </a:r>
          </a:p>
          <a:p>
            <a:pPr marL="381000" indent="-381000">
              <a:buFontTx/>
              <a:buAutoNum type="alphaUcPeriod"/>
            </a:pPr>
            <a:r>
              <a:rPr lang="en-US" sz="2800"/>
              <a:t>Need more information to decide</a:t>
            </a:r>
            <a:endParaRPr lang="en-US" sz="1600"/>
          </a:p>
        </p:txBody>
      </p:sp>
      <p:sp>
        <p:nvSpPr>
          <p:cNvPr id="519173" name="Rectangle 5"/>
          <p:cNvSpPr>
            <a:spLocks noChangeArrowheads="1"/>
          </p:cNvSpPr>
          <p:nvPr/>
        </p:nvSpPr>
        <p:spPr bwMode="auto">
          <a:xfrm>
            <a:off x="2513013" y="2255838"/>
            <a:ext cx="3827462" cy="1638300"/>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519174" name="Rectangle 6"/>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t>5.24</a:t>
            </a:r>
          </a:p>
        </p:txBody>
      </p:sp>
    </p:spTree>
    <p:extLst>
      <p:ext uri="{BB962C8B-B14F-4D97-AF65-F5344CB8AC3E}">
        <p14:creationId xmlns:p14="http://schemas.microsoft.com/office/powerpoint/2010/main" val="363887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0978" name="Rectangle 2"/>
          <p:cNvSpPr>
            <a:spLocks noGrp="1" noChangeArrowheads="1"/>
          </p:cNvSpPr>
          <p:nvPr>
            <p:ph type="title" idx="4294967295"/>
          </p:nvPr>
        </p:nvSpPr>
        <p:spPr>
          <a:xfrm>
            <a:off x="685800" y="228600"/>
            <a:ext cx="7772400" cy="1143000"/>
          </a:xfrm>
        </p:spPr>
        <p:txBody>
          <a:bodyPr/>
          <a:lstStyle/>
          <a:p>
            <a:r>
              <a:rPr lang="en-US" sz="3600">
                <a:solidFill>
                  <a:schemeClr val="bg1"/>
                </a:solidFill>
              </a:rPr>
              <a:t>Vector Potential</a:t>
            </a:r>
          </a:p>
        </p:txBody>
      </p:sp>
      <p:sp>
        <p:nvSpPr>
          <p:cNvPr id="510979" name="Rectangle 3"/>
          <p:cNvSpPr>
            <a:spLocks noGrp="1" noChangeArrowheads="1"/>
          </p:cNvSpPr>
          <p:nvPr>
            <p:ph type="body" idx="4294967295"/>
          </p:nvPr>
        </p:nvSpPr>
        <p:spPr>
          <a:xfrm>
            <a:off x="152400" y="457200"/>
            <a:ext cx="8991600" cy="5638800"/>
          </a:xfrm>
          <a:noFill/>
        </p:spPr>
        <p:txBody>
          <a:bodyPr/>
          <a:lstStyle/>
          <a:p>
            <a:pPr marL="609600" indent="-609600">
              <a:lnSpc>
                <a:spcPct val="90000"/>
              </a:lnSpc>
              <a:buFontTx/>
              <a:buNone/>
            </a:pPr>
            <a:r>
              <a:rPr lang="en-US" sz="3600" dirty="0"/>
              <a:t>Compare the </a:t>
            </a:r>
            <a:r>
              <a:rPr lang="en-US" sz="3600" dirty="0" err="1"/>
              <a:t>magnetostatic</a:t>
            </a:r>
            <a:r>
              <a:rPr lang="en-US" sz="3600" dirty="0"/>
              <a:t> triangle (p.240) with the electrostatic triangle (pg. 87). </a:t>
            </a:r>
            <a:r>
              <a:rPr lang="en-US" sz="3600" dirty="0">
                <a:solidFill>
                  <a:schemeClr val="accent2"/>
                </a:solidFill>
              </a:rPr>
              <a:t>How is the potential similar/different to the vector potential?</a:t>
            </a:r>
          </a:p>
          <a:p>
            <a:pPr marL="609600" indent="-609600">
              <a:lnSpc>
                <a:spcPct val="90000"/>
              </a:lnSpc>
              <a:buFontTx/>
              <a:buNone/>
            </a:pPr>
            <a:endParaRPr lang="en-US" sz="1800" dirty="0"/>
          </a:p>
        </p:txBody>
      </p:sp>
      <p:graphicFrame>
        <p:nvGraphicFramePr>
          <p:cNvPr id="4" name="Object 1024"/>
          <p:cNvGraphicFramePr>
            <a:graphicFrameLocks noChangeAspect="1"/>
          </p:cNvGraphicFramePr>
          <p:nvPr/>
        </p:nvGraphicFramePr>
        <p:xfrm>
          <a:off x="2222500" y="2476500"/>
          <a:ext cx="4394200" cy="3671888"/>
        </p:xfrm>
        <a:graphic>
          <a:graphicData uri="http://schemas.openxmlformats.org/presentationml/2006/ole">
            <mc:AlternateContent xmlns:mc="http://schemas.openxmlformats.org/markup-compatibility/2006">
              <mc:Choice xmlns:v="urn:schemas-microsoft-com:vml" Requires="v">
                <p:oleObj spid="_x0000_s486403" name="Picture" r:id="rId4" imgW="5143500" imgH="4406900" progId="Word.Picture.8">
                  <p:embed/>
                </p:oleObj>
              </mc:Choice>
              <mc:Fallback>
                <p:oleObj name="Picture" r:id="rId4" imgW="5143500" imgH="4406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4563" b="16733"/>
                      <a:stretch>
                        <a:fillRect/>
                      </a:stretch>
                    </p:blipFill>
                    <p:spPr bwMode="auto">
                      <a:xfrm>
                        <a:off x="2222500" y="2476500"/>
                        <a:ext cx="439420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30208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5074" name="Object 2"/>
          <p:cNvGraphicFramePr>
            <a:graphicFrameLocks noChangeAspect="1"/>
          </p:cNvGraphicFramePr>
          <p:nvPr/>
        </p:nvGraphicFramePr>
        <p:xfrm>
          <a:off x="2478088" y="566738"/>
          <a:ext cx="2938462" cy="1012825"/>
        </p:xfrm>
        <a:graphic>
          <a:graphicData uri="http://schemas.openxmlformats.org/presentationml/2006/ole">
            <mc:AlternateContent xmlns:mc="http://schemas.openxmlformats.org/markup-compatibility/2006">
              <mc:Choice xmlns:v="urn:schemas-microsoft-com:vml" Requires="v">
                <p:oleObj spid="_x0000_s499714" name="Equation" r:id="rId4" imgW="736600" imgH="254000" progId="Equation.3">
                  <p:embed/>
                </p:oleObj>
              </mc:Choice>
              <mc:Fallback>
                <p:oleObj name="Equation" r:id="rId4" imgW="7366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088" y="566738"/>
                        <a:ext cx="2938462"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5075" name="Rectangle 3"/>
          <p:cNvSpPr>
            <a:spLocks noGrp="1" noChangeArrowheads="1"/>
          </p:cNvSpPr>
          <p:nvPr>
            <p:ph type="title" idx="4294967295"/>
          </p:nvPr>
        </p:nvSpPr>
        <p:spPr>
          <a:xfrm>
            <a:off x="685800" y="501650"/>
            <a:ext cx="7772400" cy="1143000"/>
          </a:xfrm>
        </p:spPr>
        <p:txBody>
          <a:bodyPr/>
          <a:lstStyle/>
          <a:p>
            <a:pPr algn="l"/>
            <a:r>
              <a:rPr lang="en-US" sz="3600"/>
              <a:t>What is</a:t>
            </a:r>
            <a:endParaRPr lang="en-US"/>
          </a:p>
        </p:txBody>
      </p:sp>
      <p:sp>
        <p:nvSpPr>
          <p:cNvPr id="515076" name="Text Box 4"/>
          <p:cNvSpPr txBox="1">
            <a:spLocks noChangeArrowheads="1"/>
          </p:cNvSpPr>
          <p:nvPr/>
        </p:nvSpPr>
        <p:spPr bwMode="auto">
          <a:xfrm>
            <a:off x="285750" y="1854200"/>
            <a:ext cx="8507413"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600"/>
              <a:t> The current density </a:t>
            </a:r>
            <a:r>
              <a:rPr lang="en-US" sz="3600" b="1"/>
              <a:t>J</a:t>
            </a:r>
            <a:endParaRPr lang="en-US" sz="3600"/>
          </a:p>
          <a:p>
            <a:pPr>
              <a:buFont typeface="Arial" charset="0"/>
              <a:buNone/>
            </a:pPr>
            <a:r>
              <a:rPr lang="en-US" sz="3600"/>
              <a:t>B) The magnetic field </a:t>
            </a:r>
            <a:r>
              <a:rPr lang="en-US" sz="3600" b="1"/>
              <a:t>B</a:t>
            </a:r>
          </a:p>
          <a:p>
            <a:pPr>
              <a:buFont typeface="Arial" charset="0"/>
              <a:buNone/>
            </a:pPr>
            <a:r>
              <a:rPr lang="en-US" sz="3600"/>
              <a:t>C) The magnetic flux </a:t>
            </a:r>
            <a:r>
              <a:rPr lang="en-US" sz="3600">
                <a:latin typeface="Symbol" charset="0"/>
                <a:sym typeface="Symbol" charset="0"/>
              </a:rPr>
              <a:t></a:t>
            </a:r>
            <a:r>
              <a:rPr lang="en-US" sz="3600" baseline="-25000"/>
              <a:t>B</a:t>
            </a:r>
            <a:endParaRPr lang="en-US" sz="3600"/>
          </a:p>
          <a:p>
            <a:pPr>
              <a:buFont typeface="Arial" charset="0"/>
              <a:buNone/>
            </a:pPr>
            <a:r>
              <a:rPr lang="en-US" sz="3600"/>
              <a:t>D) It's none of the above, but is something simple and concrete</a:t>
            </a:r>
          </a:p>
          <a:p>
            <a:pPr>
              <a:buFont typeface="Arial" charset="0"/>
              <a:buNone/>
            </a:pPr>
            <a:r>
              <a:rPr lang="en-US" sz="3600"/>
              <a:t>E) It has no particular physical interpretation at all</a:t>
            </a:r>
          </a:p>
        </p:txBody>
      </p:sp>
    </p:spTree>
    <p:extLst>
      <p:ext uri="{BB962C8B-B14F-4D97-AF65-F5344CB8AC3E}">
        <p14:creationId xmlns:p14="http://schemas.microsoft.com/office/powerpoint/2010/main" val="260608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1"/>
          <p:cNvSpPr>
            <a:spLocks noGrp="1" noChangeArrowheads="1"/>
          </p:cNvSpPr>
          <p:nvPr>
            <p:ph type="title" idx="4294967295"/>
          </p:nvPr>
        </p:nvSpPr>
        <p:spPr/>
        <p:txBody>
          <a:bodyPr/>
          <a:lstStyle/>
          <a:p>
            <a:pPr eaLnBrk="1" hangingPunct="1"/>
            <a:r>
              <a:rPr lang="en-US">
                <a:solidFill>
                  <a:schemeClr val="bg1"/>
                </a:solidFill>
                <a:latin typeface="Arial" charset="0"/>
                <a:ea typeface="ヒラギノ角ゴ Pro W3" charset="0"/>
                <a:cs typeface="ヒラギノ角ゴ Pro W3" charset="0"/>
              </a:rPr>
              <a:t>Choose boundary conditions</a:t>
            </a:r>
          </a:p>
        </p:txBody>
      </p:sp>
      <p:sp>
        <p:nvSpPr>
          <p:cNvPr id="192514" name="TextBox 3"/>
          <p:cNvSpPr txBox="1">
            <a:spLocks noChangeArrowheads="1"/>
          </p:cNvSpPr>
          <p:nvPr/>
        </p:nvSpPr>
        <p:spPr bwMode="auto">
          <a:xfrm>
            <a:off x="969963" y="185738"/>
            <a:ext cx="79676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800" b="0" dirty="0" smtClean="0">
                <a:ea typeface="ＭＳ Ｐゴシック" charset="0"/>
                <a:cs typeface="ＭＳ Ｐゴシック" charset="0"/>
              </a:rPr>
              <a:t>When you are done with p. 1: </a:t>
            </a:r>
          </a:p>
          <a:p>
            <a:pPr eaLnBrk="1" hangingPunct="1"/>
            <a:r>
              <a:rPr lang="en-US" sz="2800" b="0" dirty="0" smtClean="0">
                <a:ea typeface="ＭＳ Ｐゴシック" charset="0"/>
                <a:cs typeface="ＭＳ Ｐゴシック" charset="0"/>
              </a:rPr>
              <a:t>Choose </a:t>
            </a:r>
            <a:r>
              <a:rPr lang="en-US" sz="2800" b="0" dirty="0">
                <a:ea typeface="ＭＳ Ｐゴシック" charset="0"/>
                <a:cs typeface="ＭＳ Ｐゴシック" charset="0"/>
              </a:rPr>
              <a:t>all of the following statements that are implied </a:t>
            </a:r>
            <a:r>
              <a:rPr lang="en-US" sz="2800" b="0" dirty="0" smtClean="0">
                <a:ea typeface="ＭＳ Ｐゴシック" charset="0"/>
                <a:cs typeface="ＭＳ Ｐゴシック" charset="0"/>
              </a:rPr>
              <a:t>if                      for any/all </a:t>
            </a:r>
            <a:r>
              <a:rPr lang="en-US" sz="2800" b="0" dirty="0">
                <a:ea typeface="ＭＳ Ｐゴシック" charset="0"/>
                <a:cs typeface="ＭＳ Ｐゴシック" charset="0"/>
              </a:rPr>
              <a:t>closed </a:t>
            </a:r>
            <a:r>
              <a:rPr lang="en-US" sz="2800" b="0" dirty="0" smtClean="0">
                <a:ea typeface="ＭＳ Ｐゴシック" charset="0"/>
                <a:cs typeface="ＭＳ Ｐゴシック" charset="0"/>
              </a:rPr>
              <a:t>surfaces</a:t>
            </a:r>
            <a:endParaRPr lang="en-US" sz="2800" b="0" dirty="0">
              <a:ea typeface="ＭＳ Ｐゴシック" charset="0"/>
              <a:cs typeface="ＭＳ Ｐゴシック" charset="0"/>
            </a:endParaRPr>
          </a:p>
        </p:txBody>
      </p:sp>
      <p:graphicFrame>
        <p:nvGraphicFramePr>
          <p:cNvPr id="192515" name="Object 2"/>
          <p:cNvGraphicFramePr>
            <a:graphicFrameLocks noChangeAspect="1"/>
          </p:cNvGraphicFramePr>
          <p:nvPr>
            <p:extLst>
              <p:ext uri="{D42A27DB-BD31-4B8C-83A1-F6EECF244321}">
                <p14:modId xmlns:p14="http://schemas.microsoft.com/office/powerpoint/2010/main" val="1649306437"/>
              </p:ext>
            </p:extLst>
          </p:nvPr>
        </p:nvGraphicFramePr>
        <p:xfrm>
          <a:off x="2827867" y="976842"/>
          <a:ext cx="1642534" cy="646064"/>
        </p:xfrm>
        <a:graphic>
          <a:graphicData uri="http://schemas.openxmlformats.org/presentationml/2006/ole">
            <mc:AlternateContent xmlns:mc="http://schemas.openxmlformats.org/markup-compatibility/2006">
              <mc:Choice xmlns:v="urn:schemas-microsoft-com:vml" Requires="v">
                <p:oleObj spid="_x0000_s465957" name="Equation" r:id="rId4" imgW="774364" imgH="304668" progId="Equation.3">
                  <p:embed/>
                </p:oleObj>
              </mc:Choice>
              <mc:Fallback>
                <p:oleObj name="Equation" r:id="rId4" imgW="774364" imgH="30466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867" y="976842"/>
                        <a:ext cx="1642534" cy="646064"/>
                      </a:xfrm>
                      <a:prstGeom prst="rect">
                        <a:avLst/>
                      </a:prstGeom>
                      <a:noFill/>
                      <a:ln>
                        <a:noFill/>
                      </a:ln>
                      <a:extLst/>
                    </p:spPr>
                  </p:pic>
                </p:oleObj>
              </mc:Fallback>
            </mc:AlternateContent>
          </a:graphicData>
        </a:graphic>
      </p:graphicFrame>
      <p:sp>
        <p:nvSpPr>
          <p:cNvPr id="192516" name="TextBox 5"/>
          <p:cNvSpPr txBox="1">
            <a:spLocks noChangeArrowheads="1"/>
          </p:cNvSpPr>
          <p:nvPr/>
        </p:nvSpPr>
        <p:spPr bwMode="auto">
          <a:xfrm>
            <a:off x="304800" y="2019300"/>
            <a:ext cx="79724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3600" b="0">
                <a:ea typeface="ＭＳ Ｐゴシック" charset="0"/>
                <a:cs typeface="ＭＳ Ｐゴシック" charset="0"/>
              </a:rPr>
              <a:t>(I)</a:t>
            </a:r>
          </a:p>
          <a:p>
            <a:pPr eaLnBrk="1" hangingPunct="1"/>
            <a:r>
              <a:rPr lang="en-US" sz="3600" b="0">
                <a:ea typeface="ＭＳ Ｐゴシック" charset="0"/>
                <a:cs typeface="ＭＳ Ｐゴシック" charset="0"/>
              </a:rPr>
              <a:t>(II)                  </a:t>
            </a:r>
          </a:p>
          <a:p>
            <a:pPr eaLnBrk="1" hangingPunct="1"/>
            <a:r>
              <a:rPr lang="en-US" sz="3600" b="0">
                <a:ea typeface="ＭＳ Ｐゴシック" charset="0"/>
                <a:cs typeface="ＭＳ Ｐゴシック" charset="0"/>
              </a:rPr>
              <a:t>(III)	</a:t>
            </a:r>
            <a:r>
              <a:rPr lang="en-US" sz="3200" b="0">
                <a:ea typeface="ＭＳ Ｐゴシック" charset="0"/>
                <a:cs typeface="ＭＳ Ｐゴシック" charset="0"/>
              </a:rPr>
              <a:t>	</a:t>
            </a:r>
          </a:p>
        </p:txBody>
      </p:sp>
      <p:graphicFrame>
        <p:nvGraphicFramePr>
          <p:cNvPr id="192517" name="Object 3"/>
          <p:cNvGraphicFramePr>
            <a:graphicFrameLocks noChangeAspect="1"/>
          </p:cNvGraphicFramePr>
          <p:nvPr/>
        </p:nvGraphicFramePr>
        <p:xfrm>
          <a:off x="922338" y="1935163"/>
          <a:ext cx="1738312" cy="671512"/>
        </p:xfrm>
        <a:graphic>
          <a:graphicData uri="http://schemas.openxmlformats.org/presentationml/2006/ole">
            <mc:AlternateContent xmlns:mc="http://schemas.openxmlformats.org/markup-compatibility/2006">
              <mc:Choice xmlns:v="urn:schemas-microsoft-com:vml" Requires="v">
                <p:oleObj spid="_x0000_s465958" name="Equation" r:id="rId6" imgW="558558" imgH="215806" progId="Equation.3">
                  <p:embed/>
                </p:oleObj>
              </mc:Choice>
              <mc:Fallback>
                <p:oleObj name="Equation" r:id="rId6" imgW="558558"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338" y="1935163"/>
                        <a:ext cx="17383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251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65959"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2519" name="Object 5"/>
          <p:cNvGraphicFramePr>
            <a:graphicFrameLocks noChangeAspect="1"/>
          </p:cNvGraphicFramePr>
          <p:nvPr/>
        </p:nvGraphicFramePr>
        <p:xfrm>
          <a:off x="1006475" y="2586038"/>
          <a:ext cx="2503488" cy="619125"/>
        </p:xfrm>
        <a:graphic>
          <a:graphicData uri="http://schemas.openxmlformats.org/presentationml/2006/ole">
            <mc:AlternateContent xmlns:mc="http://schemas.openxmlformats.org/markup-compatibility/2006">
              <mc:Choice xmlns:v="urn:schemas-microsoft-com:vml" Requires="v">
                <p:oleObj spid="_x0000_s465960" name="Equation" r:id="rId10" imgW="825500" imgH="203200" progId="Equation.3">
                  <p:embed/>
                </p:oleObj>
              </mc:Choice>
              <mc:Fallback>
                <p:oleObj name="Equation" r:id="rId10" imgW="8255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6475" y="2586038"/>
                        <a:ext cx="25034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2520" name="Object 6"/>
          <p:cNvGraphicFramePr>
            <a:graphicFrameLocks noChangeAspect="1"/>
          </p:cNvGraphicFramePr>
          <p:nvPr/>
        </p:nvGraphicFramePr>
        <p:xfrm>
          <a:off x="1165225" y="3168650"/>
          <a:ext cx="2705100" cy="790575"/>
        </p:xfrm>
        <a:graphic>
          <a:graphicData uri="http://schemas.openxmlformats.org/presentationml/2006/ole">
            <mc:AlternateContent xmlns:mc="http://schemas.openxmlformats.org/markup-compatibility/2006">
              <mc:Choice xmlns:v="urn:schemas-microsoft-com:vml" Requires="v">
                <p:oleObj spid="_x0000_s465961" name="Equation" r:id="rId12" imgW="825500" imgH="241300" progId="Equation.3">
                  <p:embed/>
                </p:oleObj>
              </mc:Choice>
              <mc:Fallback>
                <p:oleObj name="Equation" r:id="rId12" imgW="825500" imgH="2413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5225" y="3168650"/>
                        <a:ext cx="27051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2521" name="TextBox 10"/>
          <p:cNvSpPr txBox="1">
            <a:spLocks noChangeArrowheads="1"/>
          </p:cNvSpPr>
          <p:nvPr/>
        </p:nvSpPr>
        <p:spPr bwMode="auto">
          <a:xfrm>
            <a:off x="123825" y="3916363"/>
            <a:ext cx="79724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3600" b="0" dirty="0">
                <a:ea typeface="ＭＳ Ｐゴシック" charset="0"/>
                <a:cs typeface="ＭＳ Ｐゴシック" charset="0"/>
              </a:rPr>
              <a:t>A) (</a:t>
            </a:r>
            <a:r>
              <a:rPr lang="en-US" sz="3600" b="0" dirty="0" smtClean="0">
                <a:ea typeface="ＭＳ Ｐゴシック" charset="0"/>
                <a:cs typeface="ＭＳ Ｐゴシック" charset="0"/>
              </a:rPr>
              <a:t>I) </a:t>
            </a:r>
            <a:r>
              <a:rPr lang="en-US" sz="3600" b="0" dirty="0">
                <a:ea typeface="ＭＳ Ｐゴシック" charset="0"/>
                <a:cs typeface="ＭＳ Ｐゴシック" charset="0"/>
              </a:rPr>
              <a:t>only</a:t>
            </a:r>
          </a:p>
          <a:p>
            <a:pPr eaLnBrk="1" hangingPunct="1"/>
            <a:r>
              <a:rPr lang="en-US" sz="3600" b="0" dirty="0">
                <a:ea typeface="ＭＳ Ｐゴシック" charset="0"/>
                <a:cs typeface="ＭＳ Ｐゴシック" charset="0"/>
              </a:rPr>
              <a:t>B) (</a:t>
            </a:r>
            <a:r>
              <a:rPr lang="en-US" sz="3600" b="0" dirty="0" smtClean="0">
                <a:ea typeface="ＭＳ Ｐゴシック" charset="0"/>
                <a:cs typeface="ＭＳ Ｐゴシック" charset="0"/>
              </a:rPr>
              <a:t>II</a:t>
            </a:r>
            <a:r>
              <a:rPr lang="en-US" sz="3600" b="0" dirty="0">
                <a:ea typeface="ＭＳ Ｐゴシック" charset="0"/>
                <a:cs typeface="ＭＳ Ｐゴシック" charset="0"/>
              </a:rPr>
              <a:t>) </a:t>
            </a:r>
            <a:r>
              <a:rPr lang="en-US" sz="3600" b="0" dirty="0" smtClean="0">
                <a:ea typeface="ＭＳ Ｐゴシック" charset="0"/>
                <a:cs typeface="ＭＳ Ｐゴシック" charset="0"/>
              </a:rPr>
              <a:t>only</a:t>
            </a:r>
          </a:p>
          <a:p>
            <a:pPr eaLnBrk="1" hangingPunct="1"/>
            <a:r>
              <a:rPr lang="en-US" sz="3600" b="0" dirty="0" smtClean="0">
                <a:ea typeface="ＭＳ Ｐゴシック" charset="0"/>
                <a:cs typeface="ＭＳ Ｐゴシック" charset="0"/>
              </a:rPr>
              <a:t>C) (III) only</a:t>
            </a:r>
            <a:endParaRPr lang="en-US" sz="3600" b="0" dirty="0">
              <a:ea typeface="ＭＳ Ｐゴシック" charset="0"/>
              <a:cs typeface="ＭＳ Ｐゴシック" charset="0"/>
            </a:endParaRPr>
          </a:p>
          <a:p>
            <a:pPr eaLnBrk="1" hangingPunct="1"/>
            <a:r>
              <a:rPr lang="en-US" sz="3600" b="0" dirty="0">
                <a:ea typeface="ＭＳ Ｐゴシック" charset="0"/>
                <a:cs typeface="ＭＳ Ｐゴシック" charset="0"/>
              </a:rPr>
              <a:t>D</a:t>
            </a:r>
            <a:r>
              <a:rPr lang="en-US" sz="3600" b="0" dirty="0" smtClean="0">
                <a:ea typeface="ＭＳ Ｐゴシック" charset="0"/>
                <a:cs typeface="ＭＳ Ｐゴシック" charset="0"/>
              </a:rPr>
              <a:t>) </a:t>
            </a:r>
            <a:r>
              <a:rPr lang="en-US" sz="3600" b="0" dirty="0">
                <a:ea typeface="ＭＳ Ｐゴシック" charset="0"/>
                <a:cs typeface="ＭＳ Ｐゴシック" charset="0"/>
              </a:rPr>
              <a:t>(I) and (II) only</a:t>
            </a:r>
          </a:p>
          <a:p>
            <a:pPr eaLnBrk="1" hangingPunct="1"/>
            <a:r>
              <a:rPr lang="en-US" sz="3600" b="0" dirty="0" smtClean="0">
                <a:ea typeface="ＭＳ Ｐゴシック" charset="0"/>
                <a:cs typeface="ＭＳ Ｐゴシック" charset="0"/>
              </a:rPr>
              <a:t>E) </a:t>
            </a:r>
            <a:r>
              <a:rPr lang="en-US" sz="3600" b="0" dirty="0">
                <a:ea typeface="ＭＳ Ｐゴシック" charset="0"/>
                <a:cs typeface="ＭＳ Ｐゴシック" charset="0"/>
              </a:rPr>
              <a:t>(I) and (III) </a:t>
            </a:r>
            <a:r>
              <a:rPr lang="en-US" sz="3600" b="0" dirty="0" smtClean="0">
                <a:ea typeface="ＭＳ Ｐゴシック" charset="0"/>
                <a:cs typeface="ＭＳ Ｐゴシック" charset="0"/>
              </a:rPr>
              <a:t>only</a:t>
            </a:r>
            <a:endParaRPr lang="en-US" sz="3600" b="0" dirty="0">
              <a:ea typeface="ＭＳ Ｐゴシック" charset="0"/>
              <a:cs typeface="ＭＳ Ｐゴシック" charset="0"/>
            </a:endParaRPr>
          </a:p>
        </p:txBody>
      </p:sp>
      <p:sp>
        <p:nvSpPr>
          <p:cNvPr id="192522" name="Rectangle 10"/>
          <p:cNvSpPr>
            <a:spLocks noChangeArrowheads="1"/>
          </p:cNvSpPr>
          <p:nvPr/>
        </p:nvSpPr>
        <p:spPr bwMode="auto">
          <a:xfrm>
            <a:off x="41275" y="123825"/>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r>
              <a:rPr lang="en-US" sz="2000" b="0">
                <a:ea typeface="ＭＳ Ｐゴシック" charset="0"/>
                <a:cs typeface="ＭＳ Ｐゴシック" charset="0"/>
              </a:rPr>
              <a:t>5.28</a:t>
            </a:r>
          </a:p>
        </p:txBody>
      </p:sp>
    </p:spTree>
    <p:extLst>
      <p:ext uri="{BB962C8B-B14F-4D97-AF65-F5344CB8AC3E}">
        <p14:creationId xmlns:p14="http://schemas.microsoft.com/office/powerpoint/2010/main" val="1529802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ctrTitle" idx="4294967295"/>
          </p:nvPr>
        </p:nvSpPr>
        <p:spPr>
          <a:xfrm>
            <a:off x="1371600" y="228600"/>
            <a:ext cx="7620000" cy="1143000"/>
          </a:xfrm>
        </p:spPr>
        <p:txBody>
          <a:bodyPr/>
          <a:lstStyle/>
          <a:p>
            <a:pPr algn="l"/>
            <a:r>
              <a:rPr lang="en-US" sz="3200" dirty="0">
                <a:latin typeface="Calibri" charset="0"/>
              </a:rPr>
              <a:t>I have a boundary sheet, and would like to learn about the change (or continuity!) of </a:t>
            </a:r>
            <a:r>
              <a:rPr lang="en-US" sz="3200" dirty="0" smtClean="0">
                <a:latin typeface="Calibri" charset="0"/>
              </a:rPr>
              <a:t>B(</a:t>
            </a:r>
            <a:r>
              <a:rPr lang="en-US" sz="3200" dirty="0">
                <a:latin typeface="Calibri" charset="0"/>
              </a:rPr>
              <a:t>parallel) across the boundary.</a:t>
            </a:r>
            <a:r>
              <a:rPr lang="en-US" dirty="0">
                <a:latin typeface="Calibri" charset="0"/>
              </a:rPr>
              <a:t> </a:t>
            </a:r>
          </a:p>
        </p:txBody>
      </p:sp>
      <p:sp>
        <p:nvSpPr>
          <p:cNvPr id="92162" name="Rectangle 3"/>
          <p:cNvSpPr>
            <a:spLocks noGrp="1"/>
          </p:cNvSpPr>
          <p:nvPr>
            <p:ph type="subTitle" idx="4294967295"/>
          </p:nvPr>
        </p:nvSpPr>
        <p:spPr>
          <a:xfrm>
            <a:off x="1371600" y="3886200"/>
            <a:ext cx="6400800" cy="1752600"/>
          </a:xfrm>
        </p:spPr>
        <p:txBody>
          <a:bodyPr/>
          <a:lstStyle/>
          <a:p>
            <a:pPr marL="609600" indent="-609600">
              <a:buFont typeface="Arial" charset="0"/>
              <a:buNone/>
            </a:pPr>
            <a:r>
              <a:rPr lang="en-US" sz="3200" dirty="0">
                <a:solidFill>
                  <a:srgbClr val="000090"/>
                </a:solidFill>
                <a:latin typeface="Calibri" charset="0"/>
              </a:rPr>
              <a:t>Am I going to need to know about</a:t>
            </a:r>
          </a:p>
          <a:p>
            <a:pPr marL="609600" indent="-609600">
              <a:buFont typeface="Arial" charset="0"/>
              <a:buNone/>
            </a:pPr>
            <a:r>
              <a:rPr lang="en-US" sz="3200" dirty="0">
                <a:latin typeface="Calibri" charset="0"/>
              </a:rPr>
              <a:t>A)</a:t>
            </a:r>
          </a:p>
          <a:p>
            <a:pPr marL="609600" indent="-609600">
              <a:buFont typeface="Arial" charset="0"/>
              <a:buNone/>
            </a:pPr>
            <a:r>
              <a:rPr lang="en-US" sz="3200" dirty="0">
                <a:latin typeface="Calibri" charset="0"/>
              </a:rPr>
              <a:t>B)</a:t>
            </a:r>
          </a:p>
          <a:p>
            <a:pPr marL="609600" indent="-609600">
              <a:buFont typeface="Arial" charset="0"/>
              <a:buNone/>
            </a:pPr>
            <a:r>
              <a:rPr lang="en-US" sz="3200" dirty="0">
                <a:latin typeface="Calibri" charset="0"/>
              </a:rPr>
              <a:t>C) ???</a:t>
            </a:r>
          </a:p>
        </p:txBody>
      </p:sp>
      <p:graphicFrame>
        <p:nvGraphicFramePr>
          <p:cNvPr id="92163" name="Object 0"/>
          <p:cNvGraphicFramePr>
            <a:graphicFrameLocks noChangeAspect="1"/>
          </p:cNvGraphicFramePr>
          <p:nvPr>
            <p:extLst>
              <p:ext uri="{D42A27DB-BD31-4B8C-83A1-F6EECF244321}">
                <p14:modId xmlns:p14="http://schemas.microsoft.com/office/powerpoint/2010/main" val="4189714608"/>
              </p:ext>
            </p:extLst>
          </p:nvPr>
        </p:nvGraphicFramePr>
        <p:xfrm>
          <a:off x="1840973" y="4588931"/>
          <a:ext cx="1252537" cy="544513"/>
        </p:xfrm>
        <a:graphic>
          <a:graphicData uri="http://schemas.openxmlformats.org/presentationml/2006/ole">
            <mc:AlternateContent xmlns:mc="http://schemas.openxmlformats.org/markup-compatibility/2006">
              <mc:Choice xmlns:v="urn:schemas-microsoft-com:vml" Requires="v">
                <p:oleObj spid="_x0000_s466960" name="Equation" r:id="rId4" imgW="381000" imgH="165100" progId="Equation.3">
                  <p:embed/>
                </p:oleObj>
              </mc:Choice>
              <mc:Fallback>
                <p:oleObj name="Equation" r:id="rId4" imgW="381000" imgH="165100" progId="Equation.3">
                  <p:embed/>
                  <p:pic>
                    <p:nvPicPr>
                      <p:cNvPr id="0" name=""/>
                      <p:cNvPicPr>
                        <a:picLocks noChangeAspect="1" noChangeArrowheads="1"/>
                      </p:cNvPicPr>
                      <p:nvPr/>
                    </p:nvPicPr>
                    <p:blipFill>
                      <a:blip r:embed="rId5"/>
                      <a:srcRect/>
                      <a:stretch>
                        <a:fillRect/>
                      </a:stretch>
                    </p:blipFill>
                    <p:spPr bwMode="auto">
                      <a:xfrm>
                        <a:off x="1840973" y="4588931"/>
                        <a:ext cx="1252537"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2164" name="AutoShape 5"/>
          <p:cNvSpPr>
            <a:spLocks noChangeArrowheads="1"/>
          </p:cNvSpPr>
          <p:nvPr/>
        </p:nvSpPr>
        <p:spPr bwMode="auto">
          <a:xfrm>
            <a:off x="2209800" y="2667000"/>
            <a:ext cx="6096000" cy="685800"/>
          </a:xfrm>
          <a:prstGeom prst="parallelogram">
            <a:avLst>
              <a:gd name="adj" fmla="val 183580"/>
            </a:avLst>
          </a:prstGeom>
          <a:solidFill>
            <a:srgbClr val="CCFFFF"/>
          </a:solidFill>
          <a:ln w="9525">
            <a:solidFill>
              <a:schemeClr val="tx1"/>
            </a:solidFill>
            <a:miter lim="800000"/>
            <a:headEnd/>
            <a:tailEnd/>
          </a:ln>
        </p:spPr>
        <p:txBody>
          <a:bodyPr wrap="none" anchor="ctr"/>
          <a:lstStyle/>
          <a:p>
            <a:endParaRPr lang="en-US"/>
          </a:p>
        </p:txBody>
      </p:sp>
      <p:sp>
        <p:nvSpPr>
          <p:cNvPr id="92165" name="Line 6"/>
          <p:cNvSpPr>
            <a:spLocks noChangeShapeType="1"/>
          </p:cNvSpPr>
          <p:nvPr/>
        </p:nvSpPr>
        <p:spPr bwMode="auto">
          <a:xfrm flipV="1">
            <a:off x="4572000" y="1905000"/>
            <a:ext cx="2286000" cy="60960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92166" name="Line 7"/>
          <p:cNvSpPr>
            <a:spLocks noChangeShapeType="1"/>
          </p:cNvSpPr>
          <p:nvPr/>
        </p:nvSpPr>
        <p:spPr bwMode="auto">
          <a:xfrm flipV="1">
            <a:off x="4572000" y="3200400"/>
            <a:ext cx="4114800" cy="53340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92167" name="Line 9"/>
          <p:cNvSpPr>
            <a:spLocks noChangeShapeType="1"/>
          </p:cNvSpPr>
          <p:nvPr/>
        </p:nvSpPr>
        <p:spPr bwMode="auto">
          <a:xfrm flipV="1">
            <a:off x="4572000" y="3733800"/>
            <a:ext cx="4114800" cy="0"/>
          </a:xfrm>
          <a:prstGeom prst="line">
            <a:avLst/>
          </a:prstGeom>
          <a:noFill/>
          <a:ln w="38100">
            <a:solidFill>
              <a:schemeClr val="tx1"/>
            </a:solidFill>
            <a:prstDash val="sysDot"/>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92168" name="Line 10"/>
          <p:cNvSpPr>
            <a:spLocks noChangeShapeType="1"/>
          </p:cNvSpPr>
          <p:nvPr/>
        </p:nvSpPr>
        <p:spPr bwMode="auto">
          <a:xfrm flipV="1">
            <a:off x="4648200" y="2514600"/>
            <a:ext cx="2209800" cy="0"/>
          </a:xfrm>
          <a:prstGeom prst="line">
            <a:avLst/>
          </a:prstGeom>
          <a:noFill/>
          <a:ln w="38100">
            <a:solidFill>
              <a:schemeClr val="tx1"/>
            </a:solidFill>
            <a:prstDash val="sysDot"/>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92169" name="Text Box 11"/>
          <p:cNvSpPr txBox="1">
            <a:spLocks noChangeArrowheads="1"/>
          </p:cNvSpPr>
          <p:nvPr/>
        </p:nvSpPr>
        <p:spPr bwMode="auto">
          <a:xfrm>
            <a:off x="6858000" y="1766888"/>
            <a:ext cx="1981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smtClean="0"/>
              <a:t>B(</a:t>
            </a:r>
            <a:r>
              <a:rPr lang="en-US" sz="2800" dirty="0"/>
              <a:t>above)</a:t>
            </a:r>
          </a:p>
        </p:txBody>
      </p:sp>
      <p:sp>
        <p:nvSpPr>
          <p:cNvPr id="92170" name="Text Box 12"/>
          <p:cNvSpPr txBox="1">
            <a:spLocks noChangeArrowheads="1"/>
          </p:cNvSpPr>
          <p:nvPr/>
        </p:nvSpPr>
        <p:spPr bwMode="auto">
          <a:xfrm>
            <a:off x="6858000" y="22098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smtClean="0"/>
              <a:t>B</a:t>
            </a:r>
            <a:r>
              <a:rPr lang="en-US" sz="2800" baseline="-25000" dirty="0" smtClean="0"/>
              <a:t>/</a:t>
            </a:r>
            <a:r>
              <a:rPr lang="en-US" sz="2800" baseline="-25000" dirty="0"/>
              <a:t>/</a:t>
            </a:r>
            <a:r>
              <a:rPr lang="en-US" sz="2800" dirty="0"/>
              <a:t>(above)</a:t>
            </a:r>
          </a:p>
        </p:txBody>
      </p:sp>
      <p:graphicFrame>
        <p:nvGraphicFramePr>
          <p:cNvPr id="92171" name="Object 1"/>
          <p:cNvGraphicFramePr>
            <a:graphicFrameLocks noChangeAspect="1"/>
          </p:cNvGraphicFramePr>
          <p:nvPr>
            <p:extLst>
              <p:ext uri="{D42A27DB-BD31-4B8C-83A1-F6EECF244321}">
                <p14:modId xmlns:p14="http://schemas.microsoft.com/office/powerpoint/2010/main" val="2171987304"/>
              </p:ext>
            </p:extLst>
          </p:nvPr>
        </p:nvGraphicFramePr>
        <p:xfrm>
          <a:off x="1916114" y="5143498"/>
          <a:ext cx="1169987" cy="546100"/>
        </p:xfrm>
        <a:graphic>
          <a:graphicData uri="http://schemas.openxmlformats.org/presentationml/2006/ole">
            <mc:AlternateContent xmlns:mc="http://schemas.openxmlformats.org/markup-compatibility/2006">
              <mc:Choice xmlns:v="urn:schemas-microsoft-com:vml" Requires="v">
                <p:oleObj spid="_x0000_s466961" name="Equation" r:id="rId6" imgW="355600" imgH="165100" progId="Equation.3">
                  <p:embed/>
                </p:oleObj>
              </mc:Choice>
              <mc:Fallback>
                <p:oleObj name="Equation" r:id="rId6" imgW="355600" imgH="165100" progId="Equation.3">
                  <p:embed/>
                  <p:pic>
                    <p:nvPicPr>
                      <p:cNvPr id="0" name=""/>
                      <p:cNvPicPr>
                        <a:picLocks noChangeAspect="1" noChangeArrowheads="1"/>
                      </p:cNvPicPr>
                      <p:nvPr/>
                    </p:nvPicPr>
                    <p:blipFill>
                      <a:blip r:embed="rId7"/>
                      <a:srcRect/>
                      <a:stretch>
                        <a:fillRect/>
                      </a:stretch>
                    </p:blipFill>
                    <p:spPr bwMode="auto">
                      <a:xfrm>
                        <a:off x="1916114" y="5143498"/>
                        <a:ext cx="1169987"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2172" name="Text Box 15"/>
          <p:cNvSpPr txBox="1">
            <a:spLocks noChangeArrowheads="1"/>
          </p:cNvSpPr>
          <p:nvPr/>
        </p:nvSpPr>
        <p:spPr bwMode="auto">
          <a:xfrm>
            <a:off x="61913" y="82550"/>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ea typeface="ヒラギノ角ゴ Pro W3" charset="0"/>
                <a:cs typeface="ヒラギノ角ゴ Pro W3" charset="0"/>
              </a:rPr>
              <a:t>6.11</a:t>
            </a:r>
          </a:p>
        </p:txBody>
      </p:sp>
    </p:spTree>
    <p:extLst>
      <p:ext uri="{BB962C8B-B14F-4D97-AF65-F5344CB8AC3E}">
        <p14:creationId xmlns:p14="http://schemas.microsoft.com/office/powerpoint/2010/main" val="40747778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AutoShape 3"/>
          <p:cNvSpPr>
            <a:spLocks noChangeArrowheads="1"/>
          </p:cNvSpPr>
          <p:nvPr/>
        </p:nvSpPr>
        <p:spPr bwMode="auto">
          <a:xfrm>
            <a:off x="1457325" y="2187575"/>
            <a:ext cx="6391275" cy="1395413"/>
          </a:xfrm>
          <a:prstGeom prst="parallelogram">
            <a:avLst>
              <a:gd name="adj" fmla="val 114505"/>
            </a:avLst>
          </a:prstGeom>
          <a:solidFill>
            <a:schemeClr val="accent1"/>
          </a:solidFill>
          <a:ln w="9525">
            <a:solidFill>
              <a:schemeClr val="tx1"/>
            </a:solidFill>
            <a:miter lim="800000"/>
            <a:headEnd/>
            <a:tailEnd/>
          </a:ln>
        </p:spPr>
        <p:txBody>
          <a:bodyPr wrap="none" anchor="ctr"/>
          <a:lstStyle/>
          <a:p>
            <a:endParaRPr lang="en-US"/>
          </a:p>
        </p:txBody>
      </p:sp>
      <p:sp>
        <p:nvSpPr>
          <p:cNvPr id="194562" name="Rectangle 4"/>
          <p:cNvSpPr>
            <a:spLocks noGrp="1" noChangeArrowheads="1"/>
          </p:cNvSpPr>
          <p:nvPr>
            <p:ph type="title" idx="4294967295"/>
          </p:nvPr>
        </p:nvSpPr>
        <p:spPr>
          <a:xfrm>
            <a:off x="933450" y="754063"/>
            <a:ext cx="7772400" cy="1143000"/>
          </a:xfrm>
        </p:spPr>
        <p:txBody>
          <a:bodyPr/>
          <a:lstStyle/>
          <a:p>
            <a:pPr algn="l"/>
            <a:r>
              <a:rPr lang="en-US" sz="3200">
                <a:latin typeface="Arial" charset="0"/>
                <a:ea typeface="ヒラギノ角ゴ Pro W3" charset="0"/>
                <a:cs typeface="ヒラギノ角ゴ Pro W3" charset="0"/>
              </a:rPr>
              <a:t>In general, which of the following are continuous as you move past a boundary?</a:t>
            </a:r>
            <a:endParaRPr lang="en-US">
              <a:latin typeface="Arial" charset="0"/>
              <a:ea typeface="ヒラギノ角ゴ Pro W3" charset="0"/>
              <a:cs typeface="ヒラギノ角ゴ Pro W3" charset="0"/>
            </a:endParaRPr>
          </a:p>
        </p:txBody>
      </p:sp>
      <p:sp>
        <p:nvSpPr>
          <p:cNvPr id="194563" name="Rectangle 7"/>
          <p:cNvSpPr>
            <a:spLocks noChangeArrowheads="1"/>
          </p:cNvSpPr>
          <p:nvPr/>
        </p:nvSpPr>
        <p:spPr bwMode="auto">
          <a:xfrm>
            <a:off x="41275" y="123825"/>
            <a:ext cx="677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5.28b</a:t>
            </a:r>
          </a:p>
        </p:txBody>
      </p:sp>
      <p:sp>
        <p:nvSpPr>
          <p:cNvPr id="194564" name="Text Box 8"/>
          <p:cNvSpPr txBox="1">
            <a:spLocks noChangeArrowheads="1"/>
          </p:cNvSpPr>
          <p:nvPr/>
        </p:nvSpPr>
        <p:spPr bwMode="auto">
          <a:xfrm>
            <a:off x="677863" y="3867150"/>
            <a:ext cx="80740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buFont typeface="Arial" charset="0"/>
              <a:buNone/>
            </a:pPr>
            <a:r>
              <a:rPr lang="en-US" sz="3600" b="0">
                <a:solidFill>
                  <a:schemeClr val="tx2"/>
                </a:solidFill>
              </a:rPr>
              <a:t>A)  </a:t>
            </a:r>
            <a:r>
              <a:rPr lang="en-US" sz="3600">
                <a:solidFill>
                  <a:schemeClr val="tx2"/>
                </a:solidFill>
              </a:rPr>
              <a:t>A</a:t>
            </a:r>
            <a:r>
              <a:rPr lang="en-US" sz="3600" b="0">
                <a:solidFill>
                  <a:schemeClr val="tx2"/>
                </a:solidFill>
              </a:rPr>
              <a:t>        B) Not all of </a:t>
            </a:r>
            <a:r>
              <a:rPr lang="en-US" sz="3600">
                <a:solidFill>
                  <a:schemeClr val="tx2"/>
                </a:solidFill>
              </a:rPr>
              <a:t>A</a:t>
            </a:r>
            <a:r>
              <a:rPr lang="en-US" sz="3600" b="0">
                <a:solidFill>
                  <a:schemeClr val="tx2"/>
                </a:solidFill>
              </a:rPr>
              <a:t>, just A</a:t>
            </a:r>
            <a:r>
              <a:rPr lang="en-US" sz="3600" b="0" baseline="-25000">
                <a:solidFill>
                  <a:schemeClr val="tx2"/>
                </a:solidFill>
              </a:rPr>
              <a:t>perp</a:t>
            </a:r>
            <a:endParaRPr lang="en-US" sz="3600" b="0">
              <a:solidFill>
                <a:schemeClr val="tx2"/>
              </a:solidFill>
            </a:endParaRPr>
          </a:p>
          <a:p>
            <a:pPr>
              <a:spcBef>
                <a:spcPct val="50000"/>
              </a:spcBef>
              <a:buFont typeface="Arial" charset="0"/>
              <a:buNone/>
            </a:pPr>
            <a:r>
              <a:rPr lang="en-US" sz="3600" b="0">
                <a:solidFill>
                  <a:schemeClr val="tx2"/>
                </a:solidFill>
              </a:rPr>
              <a:t>C) Not all of </a:t>
            </a:r>
            <a:r>
              <a:rPr lang="en-US" sz="3600">
                <a:solidFill>
                  <a:schemeClr val="tx2"/>
                </a:solidFill>
              </a:rPr>
              <a:t>A</a:t>
            </a:r>
            <a:r>
              <a:rPr lang="en-US" sz="3600" b="0">
                <a:solidFill>
                  <a:schemeClr val="tx2"/>
                </a:solidFill>
              </a:rPr>
              <a:t>, just A</a:t>
            </a:r>
            <a:r>
              <a:rPr lang="en-US" sz="3600" b="0" baseline="-25000">
                <a:solidFill>
                  <a:schemeClr val="tx2"/>
                </a:solidFill>
              </a:rPr>
              <a:t>//</a:t>
            </a:r>
          </a:p>
          <a:p>
            <a:pPr>
              <a:spcBef>
                <a:spcPct val="50000"/>
              </a:spcBef>
              <a:buFont typeface="Arial" charset="0"/>
              <a:buNone/>
            </a:pPr>
            <a:r>
              <a:rPr lang="en-US" sz="3600" b="0">
                <a:solidFill>
                  <a:schemeClr val="tx2"/>
                </a:solidFill>
              </a:rPr>
              <a:t> D) Nothing is guaranteed to be continuous regarding </a:t>
            </a:r>
            <a:r>
              <a:rPr lang="en-US" sz="3600">
                <a:solidFill>
                  <a:schemeClr val="tx2"/>
                </a:solidFill>
              </a:rPr>
              <a:t>A</a:t>
            </a:r>
            <a:endParaRPr lang="en-US" sz="3600" b="0">
              <a:solidFill>
                <a:schemeClr val="tx2"/>
              </a:solidFill>
            </a:endParaRPr>
          </a:p>
        </p:txBody>
      </p:sp>
    </p:spTree>
    <p:extLst>
      <p:ext uri="{BB962C8B-B14F-4D97-AF65-F5344CB8AC3E}">
        <p14:creationId xmlns:p14="http://schemas.microsoft.com/office/powerpoint/2010/main" val="80986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r>
              <a:rPr lang="en-US">
                <a:latin typeface="Arial" charset="0"/>
                <a:ea typeface="ヒラギノ角ゴ Pro W3" charset="0"/>
                <a:cs typeface="ヒラギノ角ゴ Pro W3" charset="0"/>
              </a:rPr>
              <a:t>DIPOLES, MULTIPOLES</a:t>
            </a:r>
          </a:p>
        </p:txBody>
      </p:sp>
    </p:spTree>
    <p:extLst>
      <p:ext uri="{BB962C8B-B14F-4D97-AF65-F5344CB8AC3E}">
        <p14:creationId xmlns:p14="http://schemas.microsoft.com/office/powerpoint/2010/main" val="77797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idx="4294967295"/>
          </p:nvPr>
        </p:nvSpPr>
        <p:spPr>
          <a:xfrm>
            <a:off x="1589088" y="217488"/>
            <a:ext cx="6626225" cy="830262"/>
          </a:xfrm>
        </p:spPr>
        <p:txBody>
          <a:bodyPr/>
          <a:lstStyle/>
          <a:p>
            <a:pPr algn="l"/>
            <a:r>
              <a:rPr lang="en-US" sz="2800">
                <a:latin typeface="Arial" charset="0"/>
                <a:ea typeface="ヒラギノ角ゴ Pro W3" charset="0"/>
                <a:cs typeface="ヒラギノ角ゴ Pro W3" charset="0"/>
              </a:rPr>
              <a:t>The formula from Griffiths for a magnetic dipole at the origin is:</a:t>
            </a:r>
            <a:endParaRPr lang="en-US">
              <a:latin typeface="Arial" charset="0"/>
              <a:ea typeface="ヒラギノ角ゴ Pro W3" charset="0"/>
              <a:cs typeface="ヒラギノ角ゴ Pro W3" charset="0"/>
            </a:endParaRPr>
          </a:p>
        </p:txBody>
      </p:sp>
      <p:sp>
        <p:nvSpPr>
          <p:cNvPr id="200706" name="Text Box 4"/>
          <p:cNvSpPr txBox="1">
            <a:spLocks noChangeArrowheads="1"/>
          </p:cNvSpPr>
          <p:nvPr/>
        </p:nvSpPr>
        <p:spPr bwMode="auto">
          <a:xfrm>
            <a:off x="144463" y="3781425"/>
            <a:ext cx="8751887"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buFont typeface="Arial" charset="0"/>
              <a:buAutoNum type="alphaUcParenR"/>
            </a:pPr>
            <a:r>
              <a:rPr lang="en-US" sz="3200" b="0"/>
              <a:t>It's exact</a:t>
            </a:r>
          </a:p>
          <a:p>
            <a:pPr>
              <a:spcBef>
                <a:spcPct val="50000"/>
              </a:spcBef>
              <a:buFont typeface="Arial" charset="0"/>
              <a:buAutoNum type="alphaUcParenR"/>
            </a:pPr>
            <a:r>
              <a:rPr lang="en-US" sz="3200" b="0"/>
              <a:t>It's exact if |r| &gt; radius of the ring</a:t>
            </a:r>
          </a:p>
          <a:p>
            <a:pPr>
              <a:spcBef>
                <a:spcPct val="50000"/>
              </a:spcBef>
              <a:buFont typeface="Arial" charset="0"/>
              <a:buAutoNum type="alphaUcParenR"/>
            </a:pPr>
            <a:r>
              <a:rPr lang="en-US" sz="3200" b="0"/>
              <a:t>It's approximate, valid for large r</a:t>
            </a:r>
          </a:p>
          <a:p>
            <a:pPr>
              <a:spcBef>
                <a:spcPct val="50000"/>
              </a:spcBef>
              <a:buFont typeface="Arial" charset="0"/>
              <a:buAutoNum type="alphaUcParenR"/>
            </a:pPr>
            <a:r>
              <a:rPr lang="en-US" sz="3200" b="0"/>
              <a:t>It's approximate, valid for small r </a:t>
            </a:r>
            <a:endParaRPr lang="en-US" b="0"/>
          </a:p>
        </p:txBody>
      </p:sp>
      <p:sp>
        <p:nvSpPr>
          <p:cNvPr id="200707" name="Text Box 5"/>
          <p:cNvSpPr txBox="1">
            <a:spLocks noChangeArrowheads="1"/>
          </p:cNvSpPr>
          <p:nvPr/>
        </p:nvSpPr>
        <p:spPr bwMode="auto">
          <a:xfrm>
            <a:off x="117475" y="2528888"/>
            <a:ext cx="8875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b="0">
                <a:solidFill>
                  <a:schemeClr val="tx2"/>
                </a:solidFill>
              </a:rPr>
              <a:t>Is this the </a:t>
            </a:r>
            <a:r>
              <a:rPr lang="en-US" b="0" i="1">
                <a:solidFill>
                  <a:schemeClr val="tx2"/>
                </a:solidFill>
              </a:rPr>
              <a:t>exact </a:t>
            </a:r>
            <a:r>
              <a:rPr lang="en-US" b="0">
                <a:solidFill>
                  <a:schemeClr val="tx2"/>
                </a:solidFill>
              </a:rPr>
              <a:t>vector potential for a flat ring of current with </a:t>
            </a:r>
            <a:r>
              <a:rPr lang="en-US">
                <a:solidFill>
                  <a:schemeClr val="tx2"/>
                </a:solidFill>
              </a:rPr>
              <a:t>m</a:t>
            </a:r>
            <a:r>
              <a:rPr lang="en-US" b="0">
                <a:solidFill>
                  <a:schemeClr val="tx2"/>
                </a:solidFill>
              </a:rPr>
              <a:t>=</a:t>
            </a:r>
            <a:r>
              <a:rPr lang="en-US" b="0">
                <a:solidFill>
                  <a:schemeClr val="tx2"/>
                </a:solidFill>
                <a:latin typeface="Times New Roman" charset="0"/>
              </a:rPr>
              <a:t>I</a:t>
            </a:r>
            <a:r>
              <a:rPr lang="en-US">
                <a:solidFill>
                  <a:schemeClr val="tx2"/>
                </a:solidFill>
              </a:rPr>
              <a:t>a</a:t>
            </a:r>
            <a:r>
              <a:rPr lang="en-US" b="0">
                <a:solidFill>
                  <a:schemeClr val="tx2"/>
                </a:solidFill>
              </a:rPr>
              <a:t>, or is it approximate?</a:t>
            </a:r>
          </a:p>
        </p:txBody>
      </p:sp>
      <p:sp>
        <p:nvSpPr>
          <p:cNvPr id="200708" name="Rectangle 6"/>
          <p:cNvSpPr>
            <a:spLocks noChangeArrowheads="1"/>
          </p:cNvSpPr>
          <p:nvPr/>
        </p:nvSpPr>
        <p:spPr bwMode="auto">
          <a:xfrm>
            <a:off x="41275" y="123825"/>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5.29</a:t>
            </a:r>
          </a:p>
        </p:txBody>
      </p:sp>
      <p:graphicFrame>
        <p:nvGraphicFramePr>
          <p:cNvPr id="200709" name="Object 3"/>
          <p:cNvGraphicFramePr>
            <a:graphicFrameLocks noChangeAspect="1"/>
          </p:cNvGraphicFramePr>
          <p:nvPr>
            <p:extLst>
              <p:ext uri="{D42A27DB-BD31-4B8C-83A1-F6EECF244321}">
                <p14:modId xmlns:p14="http://schemas.microsoft.com/office/powerpoint/2010/main" val="2506944907"/>
              </p:ext>
            </p:extLst>
          </p:nvPr>
        </p:nvGraphicFramePr>
        <p:xfrm>
          <a:off x="2454275" y="1244600"/>
          <a:ext cx="2973388" cy="1173163"/>
        </p:xfrm>
        <a:graphic>
          <a:graphicData uri="http://schemas.openxmlformats.org/presentationml/2006/ole">
            <mc:AlternateContent xmlns:mc="http://schemas.openxmlformats.org/markup-compatibility/2006">
              <mc:Choice xmlns:v="urn:schemas-microsoft-com:vml" Requires="v">
                <p:oleObj spid="_x0000_s1031" name="Equation" r:id="rId4" imgW="1092200" imgH="431800" progId="Equation.3">
                  <p:embed/>
                </p:oleObj>
              </mc:Choice>
              <mc:Fallback>
                <p:oleObj name="Equation" r:id="rId4" imgW="1092200" imgH="431800" progId="Equation.3">
                  <p:embed/>
                  <p:pic>
                    <p:nvPicPr>
                      <p:cNvPr id="0" name=""/>
                      <p:cNvPicPr>
                        <a:picLocks noChangeAspect="1" noChangeArrowheads="1"/>
                      </p:cNvPicPr>
                      <p:nvPr/>
                    </p:nvPicPr>
                    <p:blipFill>
                      <a:blip r:embed="rId5"/>
                      <a:srcRect/>
                      <a:stretch>
                        <a:fillRect/>
                      </a:stretch>
                    </p:blipFill>
                    <p:spPr bwMode="auto">
                      <a:xfrm>
                        <a:off x="2454275" y="1244600"/>
                        <a:ext cx="2973388" cy="117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385458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26"/>
          <p:cNvSpPr>
            <a:spLocks noGrp="1" noChangeArrowheads="1"/>
          </p:cNvSpPr>
          <p:nvPr>
            <p:ph type="title" idx="4294967295"/>
          </p:nvPr>
        </p:nvSpPr>
        <p:spPr/>
        <p:txBody>
          <a:bodyPr/>
          <a:lstStyle/>
          <a:p>
            <a:r>
              <a:rPr lang="en-US">
                <a:latin typeface="Arial" charset="0"/>
                <a:ea typeface="ヒラギノ角ゴ Pro W3" charset="0"/>
                <a:cs typeface="ヒラギノ角ゴ Pro W3" charset="0"/>
              </a:rPr>
              <a:t>Class Activities:  Vector Potential</a:t>
            </a:r>
          </a:p>
        </p:txBody>
      </p:sp>
      <p:graphicFrame>
        <p:nvGraphicFramePr>
          <p:cNvPr id="29698" name="Object 2"/>
          <p:cNvGraphicFramePr>
            <a:graphicFrameLocks noChangeAspect="1"/>
          </p:cNvGraphicFramePr>
          <p:nvPr/>
        </p:nvGraphicFramePr>
        <p:xfrm>
          <a:off x="927100" y="2147888"/>
          <a:ext cx="7062788" cy="3295650"/>
        </p:xfrm>
        <a:graphic>
          <a:graphicData uri="http://schemas.openxmlformats.org/presentationml/2006/ole">
            <mc:AlternateContent xmlns:mc="http://schemas.openxmlformats.org/markup-compatibility/2006">
              <mc:Choice xmlns:v="urn:schemas-microsoft-com:vml" Requires="v">
                <p:oleObj spid="_x0000_s482307" name="Document" r:id="rId4" imgW="5486400" imgH="2560320" progId="Word.Document.8">
                  <p:embed/>
                </p:oleObj>
              </mc:Choice>
              <mc:Fallback>
                <p:oleObj name="Document" r:id="rId4" imgW="5486400" imgH="25603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100" y="2147888"/>
                        <a:ext cx="7062788" cy="329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873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836613"/>
            <a:ext cx="7772400" cy="1143000"/>
          </a:xfrm>
        </p:spPr>
        <p:txBody>
          <a:bodyPr/>
          <a:lstStyle/>
          <a:p>
            <a:pPr algn="l"/>
            <a:r>
              <a:rPr lang="en-US" sz="3200">
                <a:latin typeface="Arial" charset="0"/>
                <a:ea typeface="ヒラギノ角ゴ Pro W3" charset="0"/>
                <a:cs typeface="ヒラギノ角ゴ Pro W3" charset="0"/>
              </a:rPr>
              <a:t>The leading term in the vector potential multipole expansion involves</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What is the magnitude of this integral?</a:t>
            </a:r>
            <a:endParaRPr lang="en-US">
              <a:latin typeface="Arial" charset="0"/>
              <a:ea typeface="ヒラギノ角ゴ Pro W3" charset="0"/>
              <a:cs typeface="ヒラギノ角ゴ Pro W3" charset="0"/>
            </a:endParaRPr>
          </a:p>
        </p:txBody>
      </p:sp>
      <p:graphicFrame>
        <p:nvGraphicFramePr>
          <p:cNvPr id="202754" name="Object 2"/>
          <p:cNvGraphicFramePr>
            <a:graphicFrameLocks noChangeAspect="1"/>
          </p:cNvGraphicFramePr>
          <p:nvPr/>
        </p:nvGraphicFramePr>
        <p:xfrm>
          <a:off x="6323013" y="900113"/>
          <a:ext cx="1160462" cy="858837"/>
        </p:xfrm>
        <a:graphic>
          <a:graphicData uri="http://schemas.openxmlformats.org/presentationml/2006/ole">
            <mc:AlternateContent xmlns:mc="http://schemas.openxmlformats.org/markup-compatibility/2006">
              <mc:Choice xmlns:v="urn:schemas-microsoft-com:vml" Requires="v">
                <p:oleObj spid="_x0000_s474119" name="Equation" r:id="rId4" imgW="342900" imgH="254000" progId="Equation.3">
                  <p:embed/>
                </p:oleObj>
              </mc:Choice>
              <mc:Fallback>
                <p:oleObj name="Equation" r:id="rId4" imgW="3429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3013" y="900113"/>
                        <a:ext cx="1160462" cy="85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02755" name="Text Box 4"/>
          <p:cNvSpPr txBox="1">
            <a:spLocks noChangeArrowheads="1"/>
          </p:cNvSpPr>
          <p:nvPr/>
        </p:nvSpPr>
        <p:spPr bwMode="auto">
          <a:xfrm>
            <a:off x="758825" y="3055938"/>
            <a:ext cx="7886700"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buFont typeface="Arial" charset="0"/>
              <a:buNone/>
            </a:pPr>
            <a:r>
              <a:rPr lang="en-US" sz="3200" b="0"/>
              <a:t>A) R</a:t>
            </a:r>
          </a:p>
          <a:p>
            <a:pPr>
              <a:spcBef>
                <a:spcPct val="50000"/>
              </a:spcBef>
              <a:buFont typeface="Arial" charset="0"/>
              <a:buNone/>
            </a:pPr>
            <a:r>
              <a:rPr lang="en-US" sz="3200" b="0"/>
              <a:t>B) 2 </a:t>
            </a:r>
            <a:r>
              <a:rPr lang="en-US" sz="3200" b="0">
                <a:latin typeface="Symbol" charset="0"/>
                <a:sym typeface="Symbol" charset="0"/>
              </a:rPr>
              <a:t></a:t>
            </a:r>
            <a:r>
              <a:rPr lang="en-US" sz="3200" b="0"/>
              <a:t> R</a:t>
            </a:r>
          </a:p>
          <a:p>
            <a:pPr>
              <a:spcBef>
                <a:spcPct val="50000"/>
              </a:spcBef>
              <a:buFont typeface="Arial" charset="0"/>
              <a:buAutoNum type="alphaUcParenR" startAt="3"/>
            </a:pPr>
            <a:r>
              <a:rPr lang="en-US" sz="3200" b="0"/>
              <a:t> 0</a:t>
            </a:r>
          </a:p>
          <a:p>
            <a:pPr>
              <a:spcBef>
                <a:spcPct val="50000"/>
              </a:spcBef>
              <a:buFont typeface="Arial" charset="0"/>
              <a:buNone/>
            </a:pPr>
            <a:r>
              <a:rPr lang="en-US" sz="3200" b="0"/>
              <a:t>D) Something entirely different/it depends!</a:t>
            </a:r>
          </a:p>
          <a:p>
            <a:pPr>
              <a:spcBef>
                <a:spcPct val="50000"/>
              </a:spcBef>
              <a:buFont typeface="Arial" charset="0"/>
              <a:buNone/>
            </a:pPr>
            <a:endParaRPr lang="en-US" sz="3200" b="0"/>
          </a:p>
        </p:txBody>
      </p:sp>
      <p:sp>
        <p:nvSpPr>
          <p:cNvPr id="202756" name="Rectangle 5"/>
          <p:cNvSpPr>
            <a:spLocks noChangeArrowheads="1"/>
          </p:cNvSpPr>
          <p:nvPr/>
        </p:nvSpPr>
        <p:spPr bwMode="auto">
          <a:xfrm>
            <a:off x="41275" y="123825"/>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5.30</a:t>
            </a:r>
          </a:p>
        </p:txBody>
      </p:sp>
    </p:spTree>
    <p:extLst>
      <p:ext uri="{BB962C8B-B14F-4D97-AF65-F5344CB8AC3E}">
        <p14:creationId xmlns:p14="http://schemas.microsoft.com/office/powerpoint/2010/main" val="2497271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idx="4294967295"/>
          </p:nvPr>
        </p:nvSpPr>
        <p:spPr>
          <a:xfrm>
            <a:off x="1114425" y="712788"/>
            <a:ext cx="6626225" cy="3724275"/>
          </a:xfrm>
        </p:spPr>
        <p:txBody>
          <a:bodyPr/>
          <a:lstStyle/>
          <a:p>
            <a:pPr algn="l"/>
            <a:r>
              <a:rPr lang="en-US" sz="3600">
                <a:latin typeface="Arial" charset="0"/>
                <a:ea typeface="ヒラギノ角ゴ Pro W3" charset="0"/>
                <a:cs typeface="ヒラギノ角ゴ Pro W3" charset="0"/>
              </a:rPr>
              <a:t>This is the formula for an ideal magnetic dipole:</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What is different in a sketch of a </a:t>
            </a:r>
            <a:r>
              <a:rPr lang="en-US" sz="3600" i="1">
                <a:latin typeface="Arial" charset="0"/>
                <a:ea typeface="ヒラギノ角ゴ Pro W3" charset="0"/>
                <a:cs typeface="ヒラギノ角ゴ Pro W3" charset="0"/>
              </a:rPr>
              <a:t>real</a:t>
            </a:r>
            <a:r>
              <a:rPr lang="en-US" sz="3600">
                <a:latin typeface="Arial" charset="0"/>
                <a:ea typeface="ヒラギノ角ゴ Pro W3" charset="0"/>
                <a:cs typeface="ヒラギノ角ゴ Pro W3" charset="0"/>
              </a:rPr>
              <a:t> (physical) magnetic dipole (like, a small current loop)?</a:t>
            </a:r>
            <a:endParaRPr lang="en-US">
              <a:latin typeface="Arial" charset="0"/>
              <a:ea typeface="ヒラギノ角ゴ Pro W3" charset="0"/>
              <a:cs typeface="ヒラギノ角ゴ Pro W3" charset="0"/>
            </a:endParaRPr>
          </a:p>
        </p:txBody>
      </p:sp>
      <p:graphicFrame>
        <p:nvGraphicFramePr>
          <p:cNvPr id="198658" name="Object 3"/>
          <p:cNvGraphicFramePr>
            <a:graphicFrameLocks noChangeAspect="1"/>
          </p:cNvGraphicFramePr>
          <p:nvPr/>
        </p:nvGraphicFramePr>
        <p:xfrm>
          <a:off x="1658938" y="1454150"/>
          <a:ext cx="4622800" cy="1087438"/>
        </p:xfrm>
        <a:graphic>
          <a:graphicData uri="http://schemas.openxmlformats.org/presentationml/2006/ole">
            <mc:AlternateContent xmlns:mc="http://schemas.openxmlformats.org/markup-compatibility/2006">
              <mc:Choice xmlns:v="urn:schemas-microsoft-com:vml" Requires="v">
                <p:oleObj spid="_x0000_s475143" name="Equation" r:id="rId4" imgW="1562100" imgH="368300" progId="Equation.3">
                  <p:embed/>
                </p:oleObj>
              </mc:Choice>
              <mc:Fallback>
                <p:oleObj name="Equation" r:id="rId4" imgW="15621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938" y="1454150"/>
                        <a:ext cx="4622800"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70444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838200" y="6276975"/>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a:cs typeface="ＭＳ Ｐゴシック" charset="0"/>
              </a:rPr>
              <a:t>From Purcell,</a:t>
            </a:r>
          </a:p>
          <a:p>
            <a:pPr eaLnBrk="1" hangingPunct="1"/>
            <a:r>
              <a:rPr lang="en-US" sz="1600">
                <a:cs typeface="ＭＳ Ｐゴシック" charset="0"/>
              </a:rPr>
              <a:t>Electricity and Magnetism</a:t>
            </a:r>
          </a:p>
        </p:txBody>
      </p:sp>
      <p:sp>
        <p:nvSpPr>
          <p:cNvPr id="40963" name="Text Box 6"/>
          <p:cNvSpPr txBox="1">
            <a:spLocks noChangeArrowheads="1"/>
          </p:cNvSpPr>
          <p:nvPr/>
        </p:nvSpPr>
        <p:spPr bwMode="auto">
          <a:xfrm>
            <a:off x="762000" y="838200"/>
            <a:ext cx="2425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a:cs typeface="ＭＳ Ｐゴシック" charset="0"/>
              </a:rPr>
              <a:t>E-field around</a:t>
            </a:r>
          </a:p>
          <a:p>
            <a:pPr eaLnBrk="1" hangingPunct="1"/>
            <a:r>
              <a:rPr lang="en-US" sz="2800">
                <a:cs typeface="ＭＳ Ｐゴシック" charset="0"/>
              </a:rPr>
              <a:t>electric dipole</a:t>
            </a:r>
          </a:p>
        </p:txBody>
      </p:sp>
      <p:sp>
        <p:nvSpPr>
          <p:cNvPr id="40964" name="Text Box 7"/>
          <p:cNvSpPr txBox="1">
            <a:spLocks noChangeArrowheads="1"/>
          </p:cNvSpPr>
          <p:nvPr/>
        </p:nvSpPr>
        <p:spPr bwMode="auto">
          <a:xfrm>
            <a:off x="685800" y="4114800"/>
            <a:ext cx="3048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a:cs typeface="ＭＳ Ｐゴシック" charset="0"/>
              </a:rPr>
              <a:t>B-field around</a:t>
            </a:r>
          </a:p>
          <a:p>
            <a:pPr eaLnBrk="1" hangingPunct="1"/>
            <a:r>
              <a:rPr lang="en-US" sz="2800">
                <a:cs typeface="ＭＳ Ｐゴシック" charset="0"/>
              </a:rPr>
              <a:t>magnetic dipole</a:t>
            </a:r>
          </a:p>
          <a:p>
            <a:pPr eaLnBrk="1" hangingPunct="1"/>
            <a:r>
              <a:rPr lang="en-US" sz="2800">
                <a:cs typeface="ＭＳ Ｐゴシック" charset="0"/>
              </a:rPr>
              <a:t>(current loop)</a:t>
            </a: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0"/>
            <a:ext cx="5403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76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28613" y="752475"/>
            <a:ext cx="8291512"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0">
                <a:solidFill>
                  <a:schemeClr val="accent2"/>
                </a:solidFill>
              </a:rPr>
              <a:t>On paper (don</a:t>
            </a:r>
            <a:r>
              <a:rPr lang="ja-JP" altLang="en-US" sz="3600" b="0">
                <a:solidFill>
                  <a:schemeClr val="accent2"/>
                </a:solidFill>
              </a:rPr>
              <a:t>’</a:t>
            </a:r>
            <a:r>
              <a:rPr lang="en-US" sz="3600" b="0">
                <a:solidFill>
                  <a:schemeClr val="accent2"/>
                </a:solidFill>
              </a:rPr>
              <a:t>t forget your name!) in your own words (by yourself):</a:t>
            </a:r>
            <a:br>
              <a:rPr lang="en-US" sz="3600" b="0">
                <a:solidFill>
                  <a:schemeClr val="accent2"/>
                </a:solidFill>
              </a:rPr>
            </a:br>
            <a:r>
              <a:rPr lang="en-US" sz="3600" b="0">
                <a:solidFill>
                  <a:schemeClr val="tx2"/>
                </a:solidFill>
              </a:rPr>
              <a:t/>
            </a:r>
            <a:br>
              <a:rPr lang="en-US" sz="3600" b="0">
                <a:solidFill>
                  <a:schemeClr val="tx2"/>
                </a:solidFill>
              </a:rPr>
            </a:br>
            <a:r>
              <a:rPr lang="en-US" sz="3600" b="0">
                <a:solidFill>
                  <a:schemeClr val="tx2"/>
                </a:solidFill>
              </a:rPr>
              <a:t>What is the idea behind the magnetic vector potential? </a:t>
            </a:r>
            <a:br>
              <a:rPr lang="en-US" sz="3600" b="0">
                <a:solidFill>
                  <a:schemeClr val="tx2"/>
                </a:solidFill>
              </a:rPr>
            </a:br>
            <a:r>
              <a:rPr lang="en-US" sz="3600" b="0">
                <a:solidFill>
                  <a:schemeClr val="tx2"/>
                </a:solidFill>
              </a:rPr>
              <a:t>What does it accomplish, why might we care about it?</a:t>
            </a:r>
            <a:br>
              <a:rPr lang="en-US" sz="3600" b="0">
                <a:solidFill>
                  <a:schemeClr val="tx2"/>
                </a:solidFill>
              </a:rPr>
            </a:br>
            <a:r>
              <a:rPr lang="en-US" sz="3600" b="0">
                <a:solidFill>
                  <a:schemeClr val="tx2"/>
                </a:solidFill>
              </a:rPr>
              <a:t>In what ways is it like (or NOT like!) the electric potential? </a:t>
            </a:r>
            <a:endParaRPr lang="en-US" b="0">
              <a:solidFill>
                <a:schemeClr val="tx2"/>
              </a:solidFill>
            </a:endParaRPr>
          </a:p>
        </p:txBody>
      </p:sp>
      <p:sp>
        <p:nvSpPr>
          <p:cNvPr id="58371" name="Rectangle 3"/>
          <p:cNvSpPr>
            <a:spLocks noGrp="1" noChangeArrowheads="1"/>
          </p:cNvSpPr>
          <p:nvPr>
            <p:ph type="title" idx="4294967295"/>
          </p:nvPr>
        </p:nvSpPr>
        <p:spPr>
          <a:xfrm>
            <a:off x="685800" y="0"/>
            <a:ext cx="7772400" cy="1143000"/>
          </a:xfrm>
        </p:spPr>
        <p:txBody>
          <a:bodyPr/>
          <a:lstStyle/>
          <a:p>
            <a:r>
              <a:rPr lang="en-US">
                <a:latin typeface="Arial" charset="0"/>
                <a:ea typeface="ヒラギノ角ゴ Pro W3" charset="0"/>
                <a:cs typeface="ヒラギノ角ゴ Pro W3" charset="0"/>
              </a:rPr>
              <a:t>Writing assignment</a:t>
            </a:r>
          </a:p>
        </p:txBody>
      </p:sp>
    </p:spTree>
    <p:extLst>
      <p:ext uri="{BB962C8B-B14F-4D97-AF65-F5344CB8AC3E}">
        <p14:creationId xmlns:p14="http://schemas.microsoft.com/office/powerpoint/2010/main" val="699775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3"/>
          <p:cNvSpPr>
            <a:spLocks noGrp="1" noChangeArrowheads="1"/>
          </p:cNvSpPr>
          <p:nvPr>
            <p:ph type="body" idx="4294967295"/>
          </p:nvPr>
        </p:nvSpPr>
        <p:spPr>
          <a:xfrm>
            <a:off x="544513" y="569913"/>
            <a:ext cx="8599487" cy="1450975"/>
          </a:xfrm>
        </p:spPr>
        <p:txBody>
          <a:bodyPr/>
          <a:lstStyle/>
          <a:p>
            <a:pPr marL="0" indent="0" eaLnBrk="1" hangingPunct="1">
              <a:buFontTx/>
              <a:buNone/>
            </a:pPr>
            <a:r>
              <a:rPr lang="en-US" sz="2600">
                <a:latin typeface="Arial" charset="0"/>
                <a:ea typeface="ヒラギノ角ゴ Pro W3" charset="0"/>
                <a:cs typeface="ヒラギノ角ゴ Pro W3" charset="0"/>
              </a:rPr>
              <a:t>In the plane of a magnetic dipole, with magnetic moment </a:t>
            </a:r>
            <a:r>
              <a:rPr lang="en-US" sz="2600" b="1">
                <a:latin typeface="Arial" charset="0"/>
                <a:ea typeface="ヒラギノ角ゴ Pro W3" charset="0"/>
                <a:cs typeface="ヒラギノ角ゴ Pro W3" charset="0"/>
              </a:rPr>
              <a:t>m (out)</a:t>
            </a:r>
            <a:r>
              <a:rPr lang="en-US" sz="2600">
                <a:latin typeface="Arial" charset="0"/>
                <a:ea typeface="ヒラギノ角ゴ Pro W3" charset="0"/>
                <a:cs typeface="ヒラギノ角ゴ Pro W3" charset="0"/>
              </a:rPr>
              <a:t>, the vector potential </a:t>
            </a:r>
            <a:r>
              <a:rPr lang="en-US" sz="2600" b="1">
                <a:latin typeface="Arial" charset="0"/>
                <a:ea typeface="ヒラギノ角ゴ Pro W3" charset="0"/>
                <a:cs typeface="ヒラギノ角ゴ Pro W3" charset="0"/>
              </a:rPr>
              <a:t>A</a:t>
            </a:r>
            <a:r>
              <a:rPr lang="en-US" sz="2600">
                <a:latin typeface="Arial" charset="0"/>
                <a:ea typeface="ヒラギノ角ゴ Pro W3" charset="0"/>
                <a:cs typeface="ヒラギノ角ゴ Pro W3" charset="0"/>
              </a:rPr>
              <a:t> looks like kinda like this </a:t>
            </a:r>
          </a:p>
          <a:p>
            <a:pPr marL="0" indent="0" eaLnBrk="1" hangingPunct="1">
              <a:buFontTx/>
              <a:buNone/>
            </a:pPr>
            <a:r>
              <a:rPr lang="en-US" sz="2600">
                <a:latin typeface="Arial" charset="0"/>
                <a:ea typeface="ヒラギノ角ゴ Pro W3" charset="0"/>
                <a:cs typeface="ヒラギノ角ゴ Pro W3" charset="0"/>
              </a:rPr>
              <a:t>with A ~ 1/r</a:t>
            </a:r>
            <a:r>
              <a:rPr lang="en-US" sz="2600" baseline="30000">
                <a:latin typeface="Arial" charset="0"/>
                <a:ea typeface="ヒラギノ角ゴ Pro W3" charset="0"/>
                <a:cs typeface="ヒラギノ角ゴ Pro W3" charset="0"/>
              </a:rPr>
              <a:t>2</a:t>
            </a:r>
            <a:endParaRPr lang="en-US" baseline="30000">
              <a:latin typeface="Arial" charset="0"/>
              <a:ea typeface="ヒラギノ角ゴ Pro W3" charset="0"/>
              <a:cs typeface="ヒラギノ角ゴ Pro W3" charset="0"/>
            </a:endParaRPr>
          </a:p>
        </p:txBody>
      </p:sp>
      <p:grpSp>
        <p:nvGrpSpPr>
          <p:cNvPr id="72707" name="Group 8"/>
          <p:cNvGrpSpPr>
            <a:grpSpLocks/>
          </p:cNvGrpSpPr>
          <p:nvPr/>
        </p:nvGrpSpPr>
        <p:grpSpPr bwMode="auto">
          <a:xfrm>
            <a:off x="5819775" y="4457700"/>
            <a:ext cx="233363" cy="228600"/>
            <a:chOff x="2397" y="2496"/>
            <a:chExt cx="147" cy="144"/>
          </a:xfrm>
        </p:grpSpPr>
        <p:sp>
          <p:nvSpPr>
            <p:cNvPr id="72725" name="Oval 4"/>
            <p:cNvSpPr>
              <a:spLocks noChangeArrowheads="1"/>
            </p:cNvSpPr>
            <p:nvPr/>
          </p:nvSpPr>
          <p:spPr bwMode="auto">
            <a:xfrm>
              <a:off x="2400" y="2496"/>
              <a:ext cx="144" cy="144"/>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72726" name="Line 5"/>
            <p:cNvSpPr>
              <a:spLocks noChangeShapeType="1"/>
            </p:cNvSpPr>
            <p:nvPr/>
          </p:nvSpPr>
          <p:spPr bwMode="auto">
            <a:xfrm flipV="1">
              <a:off x="2544" y="2496"/>
              <a:ext cx="0" cy="9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2727" name="Line 6"/>
            <p:cNvSpPr>
              <a:spLocks noChangeShapeType="1"/>
            </p:cNvSpPr>
            <p:nvPr/>
          </p:nvSpPr>
          <p:spPr bwMode="auto">
            <a:xfrm>
              <a:off x="2397" y="2538"/>
              <a:ext cx="0" cy="9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sp>
        <p:nvSpPr>
          <p:cNvPr id="72708" name="Oval 7"/>
          <p:cNvSpPr>
            <a:spLocks noChangeArrowheads="1"/>
          </p:cNvSpPr>
          <p:nvPr/>
        </p:nvSpPr>
        <p:spPr bwMode="auto">
          <a:xfrm>
            <a:off x="3046413" y="1679575"/>
            <a:ext cx="5748337" cy="57483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72709" name="Oval 9"/>
          <p:cNvSpPr>
            <a:spLocks noChangeArrowheads="1"/>
          </p:cNvSpPr>
          <p:nvPr/>
        </p:nvSpPr>
        <p:spPr bwMode="auto">
          <a:xfrm>
            <a:off x="4886325" y="3551238"/>
            <a:ext cx="2062163" cy="20621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72710" name="Oval 10"/>
          <p:cNvSpPr>
            <a:spLocks noChangeArrowheads="1"/>
          </p:cNvSpPr>
          <p:nvPr/>
        </p:nvSpPr>
        <p:spPr bwMode="auto">
          <a:xfrm>
            <a:off x="5591175" y="4249738"/>
            <a:ext cx="652463" cy="6492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72711" name="Oval 11"/>
          <p:cNvSpPr>
            <a:spLocks noChangeArrowheads="1"/>
          </p:cNvSpPr>
          <p:nvPr/>
        </p:nvSpPr>
        <p:spPr bwMode="auto">
          <a:xfrm>
            <a:off x="4100513" y="2792413"/>
            <a:ext cx="3541712" cy="35417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72712" name="Oval 14"/>
          <p:cNvSpPr>
            <a:spLocks noChangeArrowheads="1"/>
          </p:cNvSpPr>
          <p:nvPr/>
        </p:nvSpPr>
        <p:spPr bwMode="auto">
          <a:xfrm>
            <a:off x="5195888" y="3846513"/>
            <a:ext cx="1436687" cy="14366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72713" name="Oval 15"/>
          <p:cNvSpPr>
            <a:spLocks noChangeArrowheads="1"/>
          </p:cNvSpPr>
          <p:nvPr/>
        </p:nvSpPr>
        <p:spPr bwMode="auto">
          <a:xfrm>
            <a:off x="5391150" y="4027488"/>
            <a:ext cx="1073150" cy="10731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72714" name="Oval 16"/>
          <p:cNvSpPr>
            <a:spLocks noChangeArrowheads="1"/>
          </p:cNvSpPr>
          <p:nvPr/>
        </p:nvSpPr>
        <p:spPr bwMode="auto">
          <a:xfrm>
            <a:off x="5476875" y="4113213"/>
            <a:ext cx="885825" cy="885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72715" name="Oval 17"/>
          <p:cNvSpPr>
            <a:spLocks noChangeArrowheads="1"/>
          </p:cNvSpPr>
          <p:nvPr/>
        </p:nvSpPr>
        <p:spPr bwMode="auto">
          <a:xfrm>
            <a:off x="5548313" y="4198938"/>
            <a:ext cx="739775" cy="7397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72716" name="Line 18"/>
          <p:cNvSpPr>
            <a:spLocks noChangeShapeType="1"/>
          </p:cNvSpPr>
          <p:nvPr/>
        </p:nvSpPr>
        <p:spPr bwMode="auto">
          <a:xfrm flipV="1">
            <a:off x="6951663" y="4484688"/>
            <a:ext cx="0" cy="101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2717" name="Line 19"/>
          <p:cNvSpPr>
            <a:spLocks noChangeShapeType="1"/>
          </p:cNvSpPr>
          <p:nvPr/>
        </p:nvSpPr>
        <p:spPr bwMode="auto">
          <a:xfrm flipV="1">
            <a:off x="7642225" y="4476750"/>
            <a:ext cx="0" cy="101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2718" name="Line 20"/>
          <p:cNvSpPr>
            <a:spLocks noChangeShapeType="1"/>
          </p:cNvSpPr>
          <p:nvPr/>
        </p:nvSpPr>
        <p:spPr bwMode="auto">
          <a:xfrm flipV="1">
            <a:off x="8788400" y="4476750"/>
            <a:ext cx="0" cy="101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2719" name="Line 21"/>
          <p:cNvSpPr>
            <a:spLocks noChangeShapeType="1"/>
          </p:cNvSpPr>
          <p:nvPr/>
        </p:nvSpPr>
        <p:spPr bwMode="auto">
          <a:xfrm flipV="1">
            <a:off x="6626225" y="4478338"/>
            <a:ext cx="0" cy="101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2720" name="Line 22"/>
          <p:cNvSpPr>
            <a:spLocks noChangeShapeType="1"/>
          </p:cNvSpPr>
          <p:nvPr/>
        </p:nvSpPr>
        <p:spPr bwMode="auto">
          <a:xfrm flipV="1">
            <a:off x="6465888" y="4479925"/>
            <a:ext cx="0" cy="101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2721" name="Text Box 24"/>
          <p:cNvSpPr txBox="1">
            <a:spLocks noChangeArrowheads="1"/>
          </p:cNvSpPr>
          <p:nvPr/>
        </p:nvSpPr>
        <p:spPr bwMode="auto">
          <a:xfrm>
            <a:off x="7121525" y="4419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1800"/>
              <a:t>x</a:t>
            </a:r>
          </a:p>
        </p:txBody>
      </p:sp>
      <p:sp>
        <p:nvSpPr>
          <p:cNvPr id="72722" name="Text Box 25"/>
          <p:cNvSpPr txBox="1">
            <a:spLocks noChangeArrowheads="1"/>
          </p:cNvSpPr>
          <p:nvPr/>
        </p:nvSpPr>
        <p:spPr bwMode="auto">
          <a:xfrm>
            <a:off x="415925" y="1966913"/>
            <a:ext cx="31146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b="0"/>
              <a:t>At point x, which way </a:t>
            </a:r>
          </a:p>
          <a:p>
            <a:pPr eaLnBrk="1" hangingPunct="1"/>
            <a:r>
              <a:rPr lang="en-US" b="0"/>
              <a:t>does curl(</a:t>
            </a:r>
            <a:r>
              <a:rPr lang="en-US"/>
              <a:t>A</a:t>
            </a:r>
            <a:r>
              <a:rPr lang="en-US" b="0"/>
              <a:t>) point?</a:t>
            </a:r>
          </a:p>
          <a:p>
            <a:pPr eaLnBrk="1" hangingPunct="1">
              <a:buFontTx/>
              <a:buAutoNum type="alphaUcParenR"/>
            </a:pPr>
            <a:r>
              <a:rPr lang="en-US" b="0"/>
              <a:t>Right </a:t>
            </a:r>
          </a:p>
          <a:p>
            <a:pPr eaLnBrk="1" hangingPunct="1">
              <a:buFontTx/>
              <a:buAutoNum type="alphaUcParenR"/>
            </a:pPr>
            <a:r>
              <a:rPr lang="en-US" b="0"/>
              <a:t>Left</a:t>
            </a:r>
          </a:p>
          <a:p>
            <a:pPr eaLnBrk="1" hangingPunct="1">
              <a:buFontTx/>
              <a:buAutoNum type="alphaUcParenR"/>
            </a:pPr>
            <a:r>
              <a:rPr lang="en-US" b="0"/>
              <a:t>In</a:t>
            </a:r>
          </a:p>
          <a:p>
            <a:pPr eaLnBrk="1" hangingPunct="1">
              <a:buFontTx/>
              <a:buAutoNum type="alphaUcParenR"/>
            </a:pPr>
            <a:r>
              <a:rPr lang="en-US" b="0"/>
              <a:t>Out</a:t>
            </a:r>
          </a:p>
          <a:p>
            <a:pPr eaLnBrk="1" hangingPunct="1">
              <a:buFontTx/>
              <a:buAutoNum type="alphaUcParenR"/>
            </a:pPr>
            <a:r>
              <a:rPr lang="en-US" b="0"/>
              <a:t>Curl is zero</a:t>
            </a:r>
          </a:p>
          <a:p>
            <a:pPr eaLnBrk="1" hangingPunct="1">
              <a:buFontTx/>
              <a:buAutoNum type="alphaUcParenR"/>
            </a:pPr>
            <a:endParaRPr lang="en-US" b="0"/>
          </a:p>
        </p:txBody>
      </p:sp>
      <p:sp>
        <p:nvSpPr>
          <p:cNvPr id="72723" name="Text Box 26"/>
          <p:cNvSpPr txBox="1">
            <a:spLocks noChangeArrowheads="1"/>
          </p:cNvSpPr>
          <p:nvPr/>
        </p:nvSpPr>
        <p:spPr bwMode="auto">
          <a:xfrm>
            <a:off x="304800" y="228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sz="2000" b="0"/>
              <a:t>MD12-6</a:t>
            </a:r>
          </a:p>
        </p:txBody>
      </p:sp>
      <p:sp>
        <p:nvSpPr>
          <p:cNvPr id="72724" name="Rectangle 23"/>
          <p:cNvSpPr>
            <a:spLocks noChangeArrowheads="1"/>
          </p:cNvSpPr>
          <p:nvPr/>
        </p:nvSpPr>
        <p:spPr bwMode="auto">
          <a:xfrm>
            <a:off x="-171450" y="173038"/>
            <a:ext cx="1841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20000"/>
              </a:spcBef>
            </a:pPr>
            <a:endParaRPr lang="en-US" sz="2000" b="0" baseline="30000"/>
          </a:p>
        </p:txBody>
      </p:sp>
    </p:spTree>
    <p:extLst>
      <p:ext uri="{BB962C8B-B14F-4D97-AF65-F5344CB8AC3E}">
        <p14:creationId xmlns:p14="http://schemas.microsoft.com/office/powerpoint/2010/main" val="2961733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533400" y="609600"/>
            <a:ext cx="8229600" cy="914400"/>
          </a:xfrm>
        </p:spPr>
        <p:txBody>
          <a:bodyPr/>
          <a:lstStyle/>
          <a:p>
            <a:pPr marL="0" indent="0" eaLnBrk="1" hangingPunct="1">
              <a:lnSpc>
                <a:spcPct val="90000"/>
              </a:lnSpc>
              <a:buFontTx/>
              <a:buNone/>
            </a:pPr>
            <a:r>
              <a:rPr lang="en-US" sz="2800" dirty="0">
                <a:latin typeface="Arial" charset="0"/>
                <a:ea typeface="ヒラギノ角ゴ Pro W3" charset="0"/>
                <a:cs typeface="ヒラギノ角ゴ Pro W3" charset="0"/>
              </a:rPr>
              <a:t>Two magnetic dipoles </a:t>
            </a:r>
            <a:r>
              <a:rPr lang="en-US" sz="2800" b="1" dirty="0">
                <a:latin typeface="Arial" charset="0"/>
                <a:ea typeface="ヒラギノ角ゴ Pro W3" charset="0"/>
                <a:cs typeface="ヒラギノ角ゴ Pro W3" charset="0"/>
              </a:rPr>
              <a:t>m</a:t>
            </a:r>
            <a:r>
              <a:rPr lang="en-US" sz="2800" dirty="0">
                <a:latin typeface="Arial" charset="0"/>
                <a:ea typeface="ヒラギノ角ゴ Pro W3" charset="0"/>
                <a:cs typeface="ヒラギノ角ゴ Pro W3" charset="0"/>
              </a:rPr>
              <a:t>1 and </a:t>
            </a:r>
            <a:r>
              <a:rPr lang="en-US" sz="2800" b="1" dirty="0">
                <a:latin typeface="Arial" charset="0"/>
                <a:ea typeface="ヒラギノ角ゴ Pro W3" charset="0"/>
                <a:cs typeface="ヒラギノ角ゴ Pro W3" charset="0"/>
              </a:rPr>
              <a:t>m</a:t>
            </a:r>
            <a:r>
              <a:rPr lang="en-US" sz="2800" dirty="0">
                <a:latin typeface="Arial" charset="0"/>
                <a:ea typeface="ヒラギノ角ゴ Pro W3" charset="0"/>
                <a:cs typeface="ヒラギノ角ゴ Pro W3" charset="0"/>
              </a:rPr>
              <a:t>2 </a:t>
            </a:r>
            <a:r>
              <a:rPr lang="en-US" sz="2800" dirty="0" smtClean="0">
                <a:latin typeface="Arial" charset="0"/>
                <a:ea typeface="ヒラギノ角ゴ Pro W3" charset="0"/>
                <a:cs typeface="ヒラギノ角ゴ Pro W3" charset="0"/>
              </a:rPr>
              <a:t>(equal in magnitude) are </a:t>
            </a:r>
            <a:r>
              <a:rPr lang="en-US" sz="2800" dirty="0">
                <a:latin typeface="Arial" charset="0"/>
                <a:ea typeface="ヒラギノ角ゴ Pro W3" charset="0"/>
                <a:cs typeface="ヒラギノ角ゴ Pro W3" charset="0"/>
              </a:rPr>
              <a:t>oriented in three different ways.</a:t>
            </a:r>
          </a:p>
        </p:txBody>
      </p:sp>
      <p:sp>
        <p:nvSpPr>
          <p:cNvPr id="36867" name="AutoShape 5"/>
          <p:cNvSpPr>
            <a:spLocks noChangeArrowheads="1"/>
          </p:cNvSpPr>
          <p:nvPr/>
        </p:nvSpPr>
        <p:spPr bwMode="auto">
          <a:xfrm>
            <a:off x="1295400" y="2514600"/>
            <a:ext cx="1066800" cy="228600"/>
          </a:xfrm>
          <a:prstGeom prst="parallelogram">
            <a:avLst>
              <a:gd name="adj" fmla="val 1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68" name="AutoShape 6"/>
          <p:cNvSpPr>
            <a:spLocks noChangeArrowheads="1"/>
          </p:cNvSpPr>
          <p:nvPr/>
        </p:nvSpPr>
        <p:spPr bwMode="auto">
          <a:xfrm>
            <a:off x="2209800" y="2514600"/>
            <a:ext cx="1066800" cy="228600"/>
          </a:xfrm>
          <a:prstGeom prst="parallelogram">
            <a:avLst>
              <a:gd name="adj" fmla="val 1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69" name="AutoShape 7"/>
          <p:cNvSpPr>
            <a:spLocks noChangeArrowheads="1"/>
          </p:cNvSpPr>
          <p:nvPr/>
        </p:nvSpPr>
        <p:spPr bwMode="auto">
          <a:xfrm>
            <a:off x="2133600" y="3581400"/>
            <a:ext cx="1066800" cy="228600"/>
          </a:xfrm>
          <a:prstGeom prst="parallelogram">
            <a:avLst>
              <a:gd name="adj" fmla="val 1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70" name="AutoShape 8"/>
          <p:cNvSpPr>
            <a:spLocks noChangeArrowheads="1"/>
          </p:cNvSpPr>
          <p:nvPr/>
        </p:nvSpPr>
        <p:spPr bwMode="auto">
          <a:xfrm>
            <a:off x="1219200" y="3581400"/>
            <a:ext cx="1066800" cy="228600"/>
          </a:xfrm>
          <a:prstGeom prst="parallelogram">
            <a:avLst>
              <a:gd name="adj" fmla="val 1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71" name="AutoShape 9"/>
          <p:cNvSpPr>
            <a:spLocks noChangeArrowheads="1"/>
          </p:cNvSpPr>
          <p:nvPr/>
        </p:nvSpPr>
        <p:spPr bwMode="auto">
          <a:xfrm>
            <a:off x="1600200" y="5562600"/>
            <a:ext cx="1066800" cy="228600"/>
          </a:xfrm>
          <a:prstGeom prst="parallelogram">
            <a:avLst>
              <a:gd name="adj" fmla="val 1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72" name="AutoShape 10"/>
          <p:cNvSpPr>
            <a:spLocks noChangeArrowheads="1"/>
          </p:cNvSpPr>
          <p:nvPr/>
        </p:nvSpPr>
        <p:spPr bwMode="auto">
          <a:xfrm rot="5444870" flipH="1">
            <a:off x="1104900" y="5067300"/>
            <a:ext cx="1066800" cy="228600"/>
          </a:xfrm>
          <a:prstGeom prst="parallelogram">
            <a:avLst>
              <a:gd name="adj" fmla="val 106923"/>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73" name="Line 11"/>
          <p:cNvSpPr>
            <a:spLocks noChangeShapeType="1"/>
          </p:cNvSpPr>
          <p:nvPr/>
        </p:nvSpPr>
        <p:spPr bwMode="auto">
          <a:xfrm>
            <a:off x="2438400" y="27432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74" name="Line 12"/>
          <p:cNvSpPr>
            <a:spLocks noChangeShapeType="1"/>
          </p:cNvSpPr>
          <p:nvPr/>
        </p:nvSpPr>
        <p:spPr bwMode="auto">
          <a:xfrm>
            <a:off x="1524000" y="27432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75" name="Line 13"/>
          <p:cNvSpPr>
            <a:spLocks noChangeShapeType="1"/>
          </p:cNvSpPr>
          <p:nvPr/>
        </p:nvSpPr>
        <p:spPr bwMode="auto">
          <a:xfrm>
            <a:off x="2438400" y="38100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76" name="Line 14"/>
          <p:cNvSpPr>
            <a:spLocks noChangeShapeType="1"/>
          </p:cNvSpPr>
          <p:nvPr/>
        </p:nvSpPr>
        <p:spPr bwMode="auto">
          <a:xfrm>
            <a:off x="1676400" y="35814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77" name="Line 15"/>
          <p:cNvSpPr>
            <a:spLocks noChangeShapeType="1"/>
          </p:cNvSpPr>
          <p:nvPr/>
        </p:nvSpPr>
        <p:spPr bwMode="auto">
          <a:xfrm>
            <a:off x="1905000" y="57912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78" name="Line 16"/>
          <p:cNvSpPr>
            <a:spLocks noChangeShapeType="1"/>
          </p:cNvSpPr>
          <p:nvPr/>
        </p:nvSpPr>
        <p:spPr bwMode="auto">
          <a:xfrm flipH="1" flipV="1">
            <a:off x="2514600" y="25146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79" name="Line 18"/>
          <p:cNvSpPr>
            <a:spLocks noChangeShapeType="1"/>
          </p:cNvSpPr>
          <p:nvPr/>
        </p:nvSpPr>
        <p:spPr bwMode="auto">
          <a:xfrm flipH="1" flipV="1">
            <a:off x="1524000" y="38100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80" name="Line 19"/>
          <p:cNvSpPr>
            <a:spLocks noChangeShapeType="1"/>
          </p:cNvSpPr>
          <p:nvPr/>
        </p:nvSpPr>
        <p:spPr bwMode="auto">
          <a:xfrm flipH="1" flipV="1">
            <a:off x="2590800" y="35814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81" name="Line 20"/>
          <p:cNvSpPr>
            <a:spLocks noChangeShapeType="1"/>
          </p:cNvSpPr>
          <p:nvPr/>
        </p:nvSpPr>
        <p:spPr bwMode="auto">
          <a:xfrm flipH="1" flipV="1">
            <a:off x="1600200" y="25146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82" name="Line 21"/>
          <p:cNvSpPr>
            <a:spLocks noChangeShapeType="1"/>
          </p:cNvSpPr>
          <p:nvPr/>
        </p:nvSpPr>
        <p:spPr bwMode="auto">
          <a:xfrm flipV="1">
            <a:off x="1752600" y="4953000"/>
            <a:ext cx="0" cy="304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83" name="Line 22"/>
          <p:cNvSpPr>
            <a:spLocks noChangeShapeType="1"/>
          </p:cNvSpPr>
          <p:nvPr/>
        </p:nvSpPr>
        <p:spPr bwMode="auto">
          <a:xfrm flipH="1" flipV="1">
            <a:off x="2057400" y="55626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84" name="Line 23"/>
          <p:cNvSpPr>
            <a:spLocks noChangeShapeType="1"/>
          </p:cNvSpPr>
          <p:nvPr/>
        </p:nvSpPr>
        <p:spPr bwMode="auto">
          <a:xfrm>
            <a:off x="1524000" y="5181600"/>
            <a:ext cx="0" cy="304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85" name="AutoShape 24"/>
          <p:cNvSpPr>
            <a:spLocks noChangeArrowheads="1"/>
          </p:cNvSpPr>
          <p:nvPr/>
        </p:nvSpPr>
        <p:spPr bwMode="auto">
          <a:xfrm rot="-5400000">
            <a:off x="1562100" y="2247900"/>
            <a:ext cx="609600" cy="228600"/>
          </a:xfrm>
          <a:prstGeom prst="rightArrow">
            <a:avLst>
              <a:gd name="adj1" fmla="val 50000"/>
              <a:gd name="adj2"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86" name="AutoShape 25"/>
          <p:cNvSpPr>
            <a:spLocks noChangeArrowheads="1"/>
          </p:cNvSpPr>
          <p:nvPr/>
        </p:nvSpPr>
        <p:spPr bwMode="auto">
          <a:xfrm rot="-5400000">
            <a:off x="2476500" y="2247900"/>
            <a:ext cx="609600" cy="228600"/>
          </a:xfrm>
          <a:prstGeom prst="rightArrow">
            <a:avLst>
              <a:gd name="adj1" fmla="val 50000"/>
              <a:gd name="adj2"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87" name="AutoShape 26"/>
          <p:cNvSpPr>
            <a:spLocks noChangeArrowheads="1"/>
          </p:cNvSpPr>
          <p:nvPr/>
        </p:nvSpPr>
        <p:spPr bwMode="auto">
          <a:xfrm rot="-5400000">
            <a:off x="2324100" y="3314700"/>
            <a:ext cx="609600" cy="228600"/>
          </a:xfrm>
          <a:prstGeom prst="rightArrow">
            <a:avLst>
              <a:gd name="adj1" fmla="val 50000"/>
              <a:gd name="adj2"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88" name="AutoShape 27"/>
          <p:cNvSpPr>
            <a:spLocks noChangeArrowheads="1"/>
          </p:cNvSpPr>
          <p:nvPr/>
        </p:nvSpPr>
        <p:spPr bwMode="auto">
          <a:xfrm rot="-5400000">
            <a:off x="2019300" y="5295900"/>
            <a:ext cx="609600" cy="228600"/>
          </a:xfrm>
          <a:prstGeom prst="rightArrow">
            <a:avLst>
              <a:gd name="adj1" fmla="val 50000"/>
              <a:gd name="adj2"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89" name="AutoShape 28"/>
          <p:cNvSpPr>
            <a:spLocks noChangeArrowheads="1"/>
          </p:cNvSpPr>
          <p:nvPr/>
        </p:nvSpPr>
        <p:spPr bwMode="auto">
          <a:xfrm>
            <a:off x="1600200" y="4953000"/>
            <a:ext cx="609600" cy="228600"/>
          </a:xfrm>
          <a:prstGeom prst="rightArrow">
            <a:avLst>
              <a:gd name="adj1" fmla="val 50000"/>
              <a:gd name="adj2"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90" name="AutoShape 29"/>
          <p:cNvSpPr>
            <a:spLocks noChangeArrowheads="1"/>
          </p:cNvSpPr>
          <p:nvPr/>
        </p:nvSpPr>
        <p:spPr bwMode="auto">
          <a:xfrm rot="5400000" flipV="1">
            <a:off x="1485900" y="3848100"/>
            <a:ext cx="609600" cy="228600"/>
          </a:xfrm>
          <a:prstGeom prst="rightArrow">
            <a:avLst>
              <a:gd name="adj1" fmla="val 50000"/>
              <a:gd name="adj2"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91" name="Text Box 30"/>
          <p:cNvSpPr txBox="1">
            <a:spLocks noChangeArrowheads="1"/>
          </p:cNvSpPr>
          <p:nvPr/>
        </p:nvSpPr>
        <p:spPr bwMode="auto">
          <a:xfrm>
            <a:off x="1676400" y="17526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cs typeface="ＭＳ Ｐゴシック" charset="0"/>
              </a:rPr>
              <a:t>m1</a:t>
            </a:r>
          </a:p>
        </p:txBody>
      </p:sp>
      <p:sp>
        <p:nvSpPr>
          <p:cNvPr id="36892" name="Text Box 31"/>
          <p:cNvSpPr txBox="1">
            <a:spLocks noChangeArrowheads="1"/>
          </p:cNvSpPr>
          <p:nvPr/>
        </p:nvSpPr>
        <p:spPr bwMode="auto">
          <a:xfrm>
            <a:off x="2514600" y="1752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cs typeface="ＭＳ Ｐゴシック" charset="0"/>
              </a:rPr>
              <a:t>m2</a:t>
            </a:r>
          </a:p>
        </p:txBody>
      </p:sp>
      <p:sp>
        <p:nvSpPr>
          <p:cNvPr id="36893" name="Text Box 32"/>
          <p:cNvSpPr txBox="1">
            <a:spLocks noChangeArrowheads="1"/>
          </p:cNvSpPr>
          <p:nvPr/>
        </p:nvSpPr>
        <p:spPr bwMode="auto">
          <a:xfrm>
            <a:off x="762000" y="22098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cs typeface="ＭＳ Ｐゴシック" charset="0"/>
              </a:rPr>
              <a:t>1.</a:t>
            </a:r>
          </a:p>
        </p:txBody>
      </p:sp>
      <p:sp>
        <p:nvSpPr>
          <p:cNvPr id="36894" name="Text Box 33"/>
          <p:cNvSpPr txBox="1">
            <a:spLocks noChangeArrowheads="1"/>
          </p:cNvSpPr>
          <p:nvPr/>
        </p:nvSpPr>
        <p:spPr bwMode="auto">
          <a:xfrm>
            <a:off x="762000" y="343217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cs typeface="ＭＳ Ｐゴシック" charset="0"/>
              </a:rPr>
              <a:t>2.</a:t>
            </a:r>
          </a:p>
        </p:txBody>
      </p:sp>
      <p:sp>
        <p:nvSpPr>
          <p:cNvPr id="36895" name="Text Box 34"/>
          <p:cNvSpPr txBox="1">
            <a:spLocks noChangeArrowheads="1"/>
          </p:cNvSpPr>
          <p:nvPr/>
        </p:nvSpPr>
        <p:spPr bwMode="auto">
          <a:xfrm>
            <a:off x="762000" y="49530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cs typeface="ＭＳ Ｐゴシック" charset="0"/>
              </a:rPr>
              <a:t>3.</a:t>
            </a:r>
          </a:p>
        </p:txBody>
      </p:sp>
      <p:sp>
        <p:nvSpPr>
          <p:cNvPr id="36896" name="Text Box 35"/>
          <p:cNvSpPr txBox="1">
            <a:spLocks noChangeArrowheads="1"/>
          </p:cNvSpPr>
          <p:nvPr/>
        </p:nvSpPr>
        <p:spPr bwMode="auto">
          <a:xfrm>
            <a:off x="3962400" y="1752600"/>
            <a:ext cx="44529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a:cs typeface="ＭＳ Ｐゴシック" charset="0"/>
              </a:rPr>
              <a:t>Which ways produce a dipole field at large distances?</a:t>
            </a:r>
          </a:p>
          <a:p>
            <a:pPr eaLnBrk="1" hangingPunct="1"/>
            <a:endParaRPr lang="en-US" sz="2800">
              <a:cs typeface="ＭＳ Ｐゴシック" charset="0"/>
            </a:endParaRPr>
          </a:p>
          <a:p>
            <a:pPr eaLnBrk="1" hangingPunct="1">
              <a:lnSpc>
                <a:spcPct val="120000"/>
              </a:lnSpc>
              <a:buFontTx/>
              <a:buAutoNum type="alphaUcParenR"/>
            </a:pPr>
            <a:r>
              <a:rPr lang="en-US" sz="2800">
                <a:cs typeface="ＭＳ Ｐゴシック" charset="0"/>
              </a:rPr>
              <a:t> None of these</a:t>
            </a:r>
          </a:p>
          <a:p>
            <a:pPr eaLnBrk="1" hangingPunct="1">
              <a:lnSpc>
                <a:spcPct val="120000"/>
              </a:lnSpc>
              <a:buFontTx/>
              <a:buAutoNum type="alphaUcParenR"/>
            </a:pPr>
            <a:r>
              <a:rPr lang="en-US" sz="2800">
                <a:cs typeface="ＭＳ Ｐゴシック" charset="0"/>
              </a:rPr>
              <a:t> All three </a:t>
            </a:r>
          </a:p>
          <a:p>
            <a:pPr eaLnBrk="1" hangingPunct="1">
              <a:lnSpc>
                <a:spcPct val="120000"/>
              </a:lnSpc>
              <a:buFontTx/>
              <a:buAutoNum type="alphaUcParenR"/>
            </a:pPr>
            <a:r>
              <a:rPr lang="en-US" sz="2800">
                <a:cs typeface="ＭＳ Ｐゴシック" charset="0"/>
              </a:rPr>
              <a:t> 1 only</a:t>
            </a:r>
          </a:p>
          <a:p>
            <a:pPr eaLnBrk="1" hangingPunct="1">
              <a:lnSpc>
                <a:spcPct val="120000"/>
              </a:lnSpc>
              <a:buFontTx/>
              <a:buAutoNum type="alphaUcParenR"/>
            </a:pPr>
            <a:r>
              <a:rPr lang="en-US" sz="2800">
                <a:cs typeface="ＭＳ Ｐゴシック" charset="0"/>
              </a:rPr>
              <a:t> 1 and 2 only</a:t>
            </a:r>
          </a:p>
          <a:p>
            <a:pPr eaLnBrk="1" hangingPunct="1">
              <a:lnSpc>
                <a:spcPct val="120000"/>
              </a:lnSpc>
              <a:buFontTx/>
              <a:buAutoNum type="alphaUcParenR"/>
            </a:pPr>
            <a:r>
              <a:rPr lang="en-US" sz="2800">
                <a:cs typeface="ＭＳ Ｐゴシック" charset="0"/>
              </a:rPr>
              <a:t> 1 and 3 only</a:t>
            </a:r>
          </a:p>
        </p:txBody>
      </p:sp>
      <p:sp>
        <p:nvSpPr>
          <p:cNvPr id="36897" name="Text Box 36"/>
          <p:cNvSpPr txBox="1">
            <a:spLocks noChangeArrowheads="1"/>
          </p:cNvSpPr>
          <p:nvPr/>
        </p:nvSpPr>
        <p:spPr bwMode="auto">
          <a:xfrm>
            <a:off x="304800" y="228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a:cs typeface="ＭＳ Ｐゴシック" charset="0"/>
              </a:rPr>
              <a:t>MD12-5</a:t>
            </a:r>
          </a:p>
        </p:txBody>
      </p:sp>
    </p:spTree>
    <p:extLst>
      <p:ext uri="{BB962C8B-B14F-4D97-AF65-F5344CB8AC3E}">
        <p14:creationId xmlns:p14="http://schemas.microsoft.com/office/powerpoint/2010/main" val="1056262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1024"/>
          <p:cNvGraphicFramePr>
            <a:graphicFrameLocks noGrp="1" noChangeAspect="1"/>
          </p:cNvGraphicFramePr>
          <p:nvPr>
            <p:ph idx="4294967295"/>
          </p:nvPr>
        </p:nvGraphicFramePr>
        <p:xfrm>
          <a:off x="5699125" y="463550"/>
          <a:ext cx="1927225" cy="608013"/>
        </p:xfrm>
        <a:graphic>
          <a:graphicData uri="http://schemas.openxmlformats.org/presentationml/2006/ole">
            <mc:AlternateContent xmlns:mc="http://schemas.openxmlformats.org/markup-compatibility/2006">
              <mc:Choice xmlns:v="urn:schemas-microsoft-com:vml" Requires="v">
                <p:oleObj spid="_x0000_s476167" name="Equation" r:id="rId4" imgW="723983" imgH="228898" progId="Equation.3">
                  <p:embed/>
                </p:oleObj>
              </mc:Choice>
              <mc:Fallback>
                <p:oleObj name="Equation" r:id="rId4" imgW="723983" imgH="22889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125" y="463550"/>
                        <a:ext cx="1927225"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4819" name="Text Box 8"/>
          <p:cNvSpPr txBox="1">
            <a:spLocks noChangeArrowheads="1"/>
          </p:cNvSpPr>
          <p:nvPr/>
        </p:nvSpPr>
        <p:spPr bwMode="auto">
          <a:xfrm>
            <a:off x="458788" y="530225"/>
            <a:ext cx="559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p>
        </p:txBody>
      </p:sp>
      <p:grpSp>
        <p:nvGrpSpPr>
          <p:cNvPr id="34820" name="Group 24"/>
          <p:cNvGrpSpPr>
            <a:grpSpLocks/>
          </p:cNvGrpSpPr>
          <p:nvPr/>
        </p:nvGrpSpPr>
        <p:grpSpPr bwMode="auto">
          <a:xfrm>
            <a:off x="5208588" y="3409950"/>
            <a:ext cx="3424237" cy="2655888"/>
            <a:chOff x="2028" y="2084"/>
            <a:chExt cx="2157" cy="1673"/>
          </a:xfrm>
        </p:grpSpPr>
        <p:sp>
          <p:nvSpPr>
            <p:cNvPr id="34836" name="AutoShape 10"/>
            <p:cNvSpPr>
              <a:spLocks noChangeArrowheads="1"/>
            </p:cNvSpPr>
            <p:nvPr/>
          </p:nvSpPr>
          <p:spPr bwMode="auto">
            <a:xfrm>
              <a:off x="3190" y="2998"/>
              <a:ext cx="202" cy="202"/>
            </a:xfrm>
            <a:prstGeom prst="flowChartSummingJunction">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34837" name="Line 11"/>
            <p:cNvSpPr>
              <a:spLocks noChangeShapeType="1"/>
            </p:cNvSpPr>
            <p:nvPr/>
          </p:nvSpPr>
          <p:spPr bwMode="auto">
            <a:xfrm flipV="1">
              <a:off x="2908" y="2166"/>
              <a:ext cx="0" cy="54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4838" name="Text Box 12"/>
            <p:cNvSpPr txBox="1">
              <a:spLocks noChangeArrowheads="1"/>
            </p:cNvSpPr>
            <p:nvPr/>
          </p:nvSpPr>
          <p:spPr bwMode="auto">
            <a:xfrm>
              <a:off x="3005" y="2312"/>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b="1"/>
                <a:t>B</a:t>
              </a:r>
            </a:p>
          </p:txBody>
        </p:sp>
        <p:grpSp>
          <p:nvGrpSpPr>
            <p:cNvPr id="34839" name="Group 14"/>
            <p:cNvGrpSpPr>
              <a:grpSpLocks/>
            </p:cNvGrpSpPr>
            <p:nvPr/>
          </p:nvGrpSpPr>
          <p:grpSpPr bwMode="auto">
            <a:xfrm>
              <a:off x="2322" y="2459"/>
              <a:ext cx="200" cy="200"/>
              <a:chOff x="2322" y="2459"/>
              <a:chExt cx="200" cy="200"/>
            </a:xfrm>
          </p:grpSpPr>
          <p:sp>
            <p:nvSpPr>
              <p:cNvPr id="34848" name="Oval 9"/>
              <p:cNvSpPr>
                <a:spLocks noChangeArrowheads="1"/>
              </p:cNvSpPr>
              <p:nvPr/>
            </p:nvSpPr>
            <p:spPr bwMode="auto">
              <a:xfrm>
                <a:off x="2322" y="2459"/>
                <a:ext cx="200" cy="200"/>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34849" name="Oval 13"/>
              <p:cNvSpPr>
                <a:spLocks noChangeArrowheads="1"/>
              </p:cNvSpPr>
              <p:nvPr/>
            </p:nvSpPr>
            <p:spPr bwMode="auto">
              <a:xfrm>
                <a:off x="2395" y="2533"/>
                <a:ext cx="56" cy="56"/>
              </a:xfrm>
              <a:prstGeom prst="ellipse">
                <a:avLst/>
              </a:prstGeom>
              <a:solidFill>
                <a:srgbClr val="000000"/>
              </a:solidFill>
              <a:ln w="9525">
                <a:solidFill>
                  <a:schemeClr val="tx1"/>
                </a:solidFill>
                <a:round/>
                <a:headEnd/>
                <a:tailEnd/>
              </a:ln>
            </p:spPr>
            <p:txBody>
              <a:bodyPr wrap="none" anchor="ctr"/>
              <a:lstStyle/>
              <a:p>
                <a:endParaRPr lang="en-US" b="1"/>
              </a:p>
            </p:txBody>
          </p:sp>
        </p:grpSp>
        <p:sp>
          <p:nvSpPr>
            <p:cNvPr id="34840" name="Line 15"/>
            <p:cNvSpPr>
              <a:spLocks noChangeShapeType="1"/>
            </p:cNvSpPr>
            <p:nvPr/>
          </p:nvSpPr>
          <p:spPr bwMode="auto">
            <a:xfrm>
              <a:off x="2496" y="2606"/>
              <a:ext cx="686" cy="439"/>
            </a:xfrm>
            <a:prstGeom prst="line">
              <a:avLst/>
            </a:prstGeom>
            <a:noFill/>
            <a:ln w="2540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41" name="Group 19"/>
            <p:cNvGrpSpPr>
              <a:grpSpLocks/>
            </p:cNvGrpSpPr>
            <p:nvPr/>
          </p:nvGrpSpPr>
          <p:grpSpPr bwMode="auto">
            <a:xfrm>
              <a:off x="2515" y="3291"/>
              <a:ext cx="411" cy="466"/>
              <a:chOff x="2734" y="1920"/>
              <a:chExt cx="411" cy="466"/>
            </a:xfrm>
          </p:grpSpPr>
          <p:sp>
            <p:nvSpPr>
              <p:cNvPr id="34846" name="Line 17"/>
              <p:cNvSpPr>
                <a:spLocks noChangeShapeType="1"/>
              </p:cNvSpPr>
              <p:nvPr/>
            </p:nvSpPr>
            <p:spPr bwMode="auto">
              <a:xfrm>
                <a:off x="2734" y="2386"/>
                <a:ext cx="411"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4847" name="Line 18"/>
              <p:cNvSpPr>
                <a:spLocks noChangeShapeType="1"/>
              </p:cNvSpPr>
              <p:nvPr/>
            </p:nvSpPr>
            <p:spPr bwMode="auto">
              <a:xfrm flipV="1">
                <a:off x="2734" y="1920"/>
                <a:ext cx="0" cy="457"/>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sp>
          <p:nvSpPr>
            <p:cNvPr id="34842" name="Text Box 20"/>
            <p:cNvSpPr txBox="1">
              <a:spLocks noChangeArrowheads="1"/>
            </p:cNvSpPr>
            <p:nvPr/>
          </p:nvSpPr>
          <p:spPr bwMode="auto">
            <a:xfrm>
              <a:off x="2915" y="350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t>y</a:t>
              </a:r>
            </a:p>
          </p:txBody>
        </p:sp>
        <p:sp>
          <p:nvSpPr>
            <p:cNvPr id="34843" name="Text Box 21"/>
            <p:cNvSpPr txBox="1">
              <a:spLocks noChangeArrowheads="1"/>
            </p:cNvSpPr>
            <p:nvPr/>
          </p:nvSpPr>
          <p:spPr bwMode="auto">
            <a:xfrm>
              <a:off x="2518" y="3163"/>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t>z</a:t>
              </a:r>
            </a:p>
          </p:txBody>
        </p:sp>
        <p:sp>
          <p:nvSpPr>
            <p:cNvPr id="34844" name="Text Box 22"/>
            <p:cNvSpPr txBox="1">
              <a:spLocks noChangeArrowheads="1"/>
            </p:cNvSpPr>
            <p:nvPr/>
          </p:nvSpPr>
          <p:spPr bwMode="auto">
            <a:xfrm>
              <a:off x="3458" y="3030"/>
              <a:ext cx="7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b="1">
                  <a:latin typeface="Times New Roman" charset="0"/>
                </a:rPr>
                <a:t>I</a:t>
              </a:r>
              <a:r>
                <a:rPr lang="en-US" sz="2800" b="1"/>
                <a:t>(in)</a:t>
              </a:r>
            </a:p>
          </p:txBody>
        </p:sp>
        <p:sp>
          <p:nvSpPr>
            <p:cNvPr id="34845" name="Text Box 23"/>
            <p:cNvSpPr txBox="1">
              <a:spLocks noChangeArrowheads="1"/>
            </p:cNvSpPr>
            <p:nvPr/>
          </p:nvSpPr>
          <p:spPr bwMode="auto">
            <a:xfrm>
              <a:off x="2028" y="2084"/>
              <a:ext cx="7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b="1">
                  <a:latin typeface="Times New Roman" charset="0"/>
                </a:rPr>
                <a:t>I</a:t>
              </a:r>
              <a:r>
                <a:rPr lang="en-US" sz="2800" b="1"/>
                <a:t>(out)</a:t>
              </a:r>
            </a:p>
          </p:txBody>
        </p:sp>
      </p:grpSp>
      <p:sp>
        <p:nvSpPr>
          <p:cNvPr id="34821" name="Line 25"/>
          <p:cNvSpPr>
            <a:spLocks noChangeShapeType="1"/>
          </p:cNvSpPr>
          <p:nvPr/>
        </p:nvSpPr>
        <p:spPr bwMode="auto">
          <a:xfrm flipV="1">
            <a:off x="2119313" y="3425825"/>
            <a:ext cx="0" cy="2147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2" name="Line 26"/>
          <p:cNvSpPr>
            <a:spLocks noChangeShapeType="1"/>
          </p:cNvSpPr>
          <p:nvPr/>
        </p:nvSpPr>
        <p:spPr bwMode="auto">
          <a:xfrm>
            <a:off x="973138" y="4992688"/>
            <a:ext cx="26558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3" name="Line 27"/>
          <p:cNvSpPr>
            <a:spLocks noChangeShapeType="1"/>
          </p:cNvSpPr>
          <p:nvPr/>
        </p:nvSpPr>
        <p:spPr bwMode="auto">
          <a:xfrm flipH="1">
            <a:off x="1103313" y="4630738"/>
            <a:ext cx="1625600" cy="973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4" name="Text Box 28"/>
          <p:cNvSpPr txBox="1">
            <a:spLocks noChangeArrowheads="1"/>
          </p:cNvSpPr>
          <p:nvPr/>
        </p:nvSpPr>
        <p:spPr bwMode="auto">
          <a:xfrm>
            <a:off x="1301750" y="548005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t>x</a:t>
            </a:r>
          </a:p>
        </p:txBody>
      </p:sp>
      <p:sp>
        <p:nvSpPr>
          <p:cNvPr id="34825" name="Text Box 29"/>
          <p:cNvSpPr txBox="1">
            <a:spLocks noChangeArrowheads="1"/>
          </p:cNvSpPr>
          <p:nvPr/>
        </p:nvSpPr>
        <p:spPr bwMode="auto">
          <a:xfrm>
            <a:off x="3319463" y="50006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t>y</a:t>
            </a:r>
          </a:p>
        </p:txBody>
      </p:sp>
      <p:sp>
        <p:nvSpPr>
          <p:cNvPr id="34826" name="Text Box 30"/>
          <p:cNvSpPr txBox="1">
            <a:spLocks noChangeArrowheads="1"/>
          </p:cNvSpPr>
          <p:nvPr/>
        </p:nvSpPr>
        <p:spPr bwMode="auto">
          <a:xfrm>
            <a:off x="1766888" y="3200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t>z</a:t>
            </a:r>
          </a:p>
        </p:txBody>
      </p:sp>
      <p:sp>
        <p:nvSpPr>
          <p:cNvPr id="34827" name="Freeform 31"/>
          <p:cNvSpPr>
            <a:spLocks/>
          </p:cNvSpPr>
          <p:nvPr/>
        </p:nvSpPr>
        <p:spPr bwMode="auto">
          <a:xfrm>
            <a:off x="1554163" y="4441825"/>
            <a:ext cx="1146175" cy="1101725"/>
          </a:xfrm>
          <a:custGeom>
            <a:avLst/>
            <a:gdLst>
              <a:gd name="T0" fmla="*/ 2147483647 w 722"/>
              <a:gd name="T1" fmla="*/ 0 h 694"/>
              <a:gd name="T2" fmla="*/ 0 w 722"/>
              <a:gd name="T3" fmla="*/ 2147483647 h 694"/>
              <a:gd name="T4" fmla="*/ 2147483647 w 722"/>
              <a:gd name="T5" fmla="*/ 2147483647 h 694"/>
              <a:gd name="T6" fmla="*/ 2147483647 w 722"/>
              <a:gd name="T7" fmla="*/ 2147483647 h 694"/>
              <a:gd name="T8" fmla="*/ 2147483647 w 722"/>
              <a:gd name="T9" fmla="*/ 0 h 694"/>
              <a:gd name="T10" fmla="*/ 0 60000 65536"/>
              <a:gd name="T11" fmla="*/ 0 60000 65536"/>
              <a:gd name="T12" fmla="*/ 0 60000 65536"/>
              <a:gd name="T13" fmla="*/ 0 60000 65536"/>
              <a:gd name="T14" fmla="*/ 0 60000 65536"/>
              <a:gd name="T15" fmla="*/ 0 w 722"/>
              <a:gd name="T16" fmla="*/ 0 h 694"/>
              <a:gd name="T17" fmla="*/ 722 w 722"/>
              <a:gd name="T18" fmla="*/ 694 h 694"/>
            </a:gdLst>
            <a:ahLst/>
            <a:cxnLst>
              <a:cxn ang="T10">
                <a:pos x="T0" y="T1"/>
              </a:cxn>
              <a:cxn ang="T11">
                <a:pos x="T2" y="T3"/>
              </a:cxn>
              <a:cxn ang="T12">
                <a:pos x="T4" y="T5"/>
              </a:cxn>
              <a:cxn ang="T13">
                <a:pos x="T6" y="T7"/>
              </a:cxn>
              <a:cxn ang="T14">
                <a:pos x="T8" y="T9"/>
              </a:cxn>
            </a:cxnLst>
            <a:rect l="T15" t="T16" r="T17" b="T18"/>
            <a:pathLst>
              <a:path w="722" h="694">
                <a:moveTo>
                  <a:pt x="320" y="0"/>
                </a:moveTo>
                <a:lnTo>
                  <a:pt x="0" y="210"/>
                </a:lnTo>
                <a:lnTo>
                  <a:pt x="430" y="694"/>
                </a:lnTo>
                <a:lnTo>
                  <a:pt x="722" y="466"/>
                </a:lnTo>
                <a:lnTo>
                  <a:pt x="320"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a:p>
        </p:txBody>
      </p:sp>
      <p:sp>
        <p:nvSpPr>
          <p:cNvPr id="34828" name="Line 32"/>
          <p:cNvSpPr>
            <a:spLocks noChangeShapeType="1"/>
          </p:cNvSpPr>
          <p:nvPr/>
        </p:nvSpPr>
        <p:spPr bwMode="auto">
          <a:xfrm flipV="1">
            <a:off x="2395538" y="5283200"/>
            <a:ext cx="187325" cy="13017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4829" name="Line 33"/>
          <p:cNvSpPr>
            <a:spLocks noChangeShapeType="1"/>
          </p:cNvSpPr>
          <p:nvPr/>
        </p:nvSpPr>
        <p:spPr bwMode="auto">
          <a:xfrm flipH="1">
            <a:off x="1755775" y="4497388"/>
            <a:ext cx="219075" cy="147637"/>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4830" name="Line 34"/>
          <p:cNvSpPr>
            <a:spLocks noChangeShapeType="1"/>
          </p:cNvSpPr>
          <p:nvPr/>
        </p:nvSpPr>
        <p:spPr bwMode="auto">
          <a:xfrm flipV="1">
            <a:off x="2497138" y="3570288"/>
            <a:ext cx="0" cy="4937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1" name="Text Box 35"/>
          <p:cNvSpPr txBox="1">
            <a:spLocks noChangeArrowheads="1"/>
          </p:cNvSpPr>
          <p:nvPr/>
        </p:nvSpPr>
        <p:spPr bwMode="auto">
          <a:xfrm>
            <a:off x="2579688" y="365125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t>B</a:t>
            </a:r>
          </a:p>
        </p:txBody>
      </p:sp>
      <p:sp>
        <p:nvSpPr>
          <p:cNvPr id="34832" name="Text Box 36"/>
          <p:cNvSpPr txBox="1">
            <a:spLocks noChangeArrowheads="1"/>
          </p:cNvSpPr>
          <p:nvPr/>
        </p:nvSpPr>
        <p:spPr bwMode="auto">
          <a:xfrm>
            <a:off x="2492375" y="5394325"/>
            <a:ext cx="27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latin typeface="Times New Roman" charset="0"/>
              </a:rPr>
              <a:t>I</a:t>
            </a:r>
          </a:p>
        </p:txBody>
      </p:sp>
      <p:sp>
        <p:nvSpPr>
          <p:cNvPr id="34833" name="Text Box 37"/>
          <p:cNvSpPr txBox="1">
            <a:spLocks noChangeArrowheads="1"/>
          </p:cNvSpPr>
          <p:nvPr/>
        </p:nvSpPr>
        <p:spPr bwMode="auto">
          <a:xfrm>
            <a:off x="457200" y="1219200"/>
            <a:ext cx="838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dirty="0"/>
              <a:t>A current-carrying wire loop is in a constant </a:t>
            </a:r>
          </a:p>
          <a:p>
            <a:pPr eaLnBrk="1" hangingPunct="1"/>
            <a:r>
              <a:rPr lang="en-US" dirty="0"/>
              <a:t>magnetic field </a:t>
            </a:r>
            <a:r>
              <a:rPr lang="en-US" b="1" dirty="0"/>
              <a:t>B</a:t>
            </a:r>
            <a:r>
              <a:rPr lang="en-US" dirty="0"/>
              <a:t> = B </a:t>
            </a:r>
            <a:r>
              <a:rPr lang="en-US" b="1" dirty="0" err="1"/>
              <a:t>z_hat</a:t>
            </a:r>
            <a:r>
              <a:rPr lang="en-US" b="1" dirty="0"/>
              <a:t> </a:t>
            </a:r>
            <a:r>
              <a:rPr lang="en-US" dirty="0"/>
              <a:t>as shown.  </a:t>
            </a:r>
            <a:endParaRPr lang="en-US" dirty="0" smtClean="0"/>
          </a:p>
          <a:p>
            <a:pPr eaLnBrk="1" hangingPunct="1"/>
            <a:r>
              <a:rPr lang="en-US" b="1" dirty="0" smtClean="0">
                <a:solidFill>
                  <a:srgbClr val="660066"/>
                </a:solidFill>
              </a:rPr>
              <a:t>What </a:t>
            </a:r>
            <a:r>
              <a:rPr lang="en-US" b="1" dirty="0">
                <a:solidFill>
                  <a:srgbClr val="660066"/>
                </a:solidFill>
              </a:rPr>
              <a:t>is the direction of the torque on the loop?</a:t>
            </a:r>
          </a:p>
          <a:p>
            <a:pPr eaLnBrk="1" hangingPunct="1"/>
            <a:r>
              <a:rPr lang="en-US" dirty="0"/>
              <a:t>A) Zero	B) +x		C) +y		D) +z</a:t>
            </a:r>
          </a:p>
          <a:p>
            <a:pPr eaLnBrk="1" hangingPunct="1"/>
            <a:r>
              <a:rPr lang="en-US" dirty="0"/>
              <a:t>E) None of these</a:t>
            </a:r>
          </a:p>
        </p:txBody>
      </p:sp>
      <p:sp>
        <p:nvSpPr>
          <p:cNvPr id="34834" name="Text Box 38"/>
          <p:cNvSpPr txBox="1">
            <a:spLocks noChangeArrowheads="1"/>
          </p:cNvSpPr>
          <p:nvPr/>
        </p:nvSpPr>
        <p:spPr bwMode="auto">
          <a:xfrm>
            <a:off x="0" y="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a:t>MD12-7</a:t>
            </a:r>
          </a:p>
        </p:txBody>
      </p:sp>
      <p:sp>
        <p:nvSpPr>
          <p:cNvPr id="34835" name="Rectangle 33"/>
          <p:cNvSpPr>
            <a:spLocks noGrp="1"/>
          </p:cNvSpPr>
          <p:nvPr>
            <p:ph type="title" idx="4294967295"/>
          </p:nvPr>
        </p:nvSpPr>
        <p:spPr>
          <a:xfrm>
            <a:off x="-990600" y="228600"/>
            <a:ext cx="8229600" cy="1143000"/>
          </a:xfrm>
        </p:spPr>
        <p:txBody>
          <a:bodyPr/>
          <a:lstStyle/>
          <a:p>
            <a:r>
              <a:rPr lang="en-US" sz="2400">
                <a:latin typeface="Arial" charset="0"/>
              </a:rPr>
              <a:t>The force on a segment of wire L is</a:t>
            </a:r>
            <a:endParaRPr lang="en-US">
              <a:latin typeface="Calibri" charset="0"/>
            </a:endParaRPr>
          </a:p>
        </p:txBody>
      </p:sp>
    </p:spTree>
    <p:extLst>
      <p:ext uri="{BB962C8B-B14F-4D97-AF65-F5344CB8AC3E}">
        <p14:creationId xmlns:p14="http://schemas.microsoft.com/office/powerpoint/2010/main" val="56325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p:cNvSpPr>
          <p:nvPr>
            <p:ph type="title" idx="4294967295"/>
          </p:nvPr>
        </p:nvSpPr>
        <p:spPr>
          <a:xfrm>
            <a:off x="854075" y="274638"/>
            <a:ext cx="8229600" cy="1143000"/>
          </a:xfrm>
        </p:spPr>
        <p:txBody>
          <a:bodyPr/>
          <a:lstStyle/>
          <a:p>
            <a:pPr algn="l"/>
            <a:r>
              <a:rPr lang="en-US" sz="3200">
                <a:latin typeface="Calibri" charset="0"/>
              </a:rPr>
              <a:t>Griffiths argues that the torque </a:t>
            </a:r>
            <a:r>
              <a:rPr lang="en-US" sz="3200" i="1">
                <a:latin typeface="Calibri" charset="0"/>
              </a:rPr>
              <a:t>on</a:t>
            </a:r>
            <a:r>
              <a:rPr lang="en-US" sz="3200">
                <a:latin typeface="Calibri" charset="0"/>
              </a:rPr>
              <a:t> a magnetic dipole in a B field is:  </a:t>
            </a:r>
            <a:endParaRPr lang="en-US">
              <a:latin typeface="Calibri" charset="0"/>
            </a:endParaRPr>
          </a:p>
        </p:txBody>
      </p:sp>
      <p:graphicFrame>
        <p:nvGraphicFramePr>
          <p:cNvPr id="45058" name="Object 1024"/>
          <p:cNvGraphicFramePr>
            <a:graphicFrameLocks noChangeAspect="1"/>
          </p:cNvGraphicFramePr>
          <p:nvPr/>
        </p:nvGraphicFramePr>
        <p:xfrm>
          <a:off x="2605088" y="1335088"/>
          <a:ext cx="1951037" cy="557212"/>
        </p:xfrm>
        <a:graphic>
          <a:graphicData uri="http://schemas.openxmlformats.org/presentationml/2006/ole">
            <mc:AlternateContent xmlns:mc="http://schemas.openxmlformats.org/markup-compatibility/2006">
              <mc:Choice xmlns:v="urn:schemas-microsoft-com:vml" Requires="v">
                <p:oleObj spid="_x0000_s477196" name="Equation" r:id="rId4" imgW="622300" imgH="177800" progId="Equation.3">
                  <p:embed/>
                </p:oleObj>
              </mc:Choice>
              <mc:Fallback>
                <p:oleObj name="Equation" r:id="rId4" imgW="6223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088" y="1335088"/>
                        <a:ext cx="1951037"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1" name="Text Box 6"/>
          <p:cNvSpPr txBox="1">
            <a:spLocks noChangeArrowheads="1"/>
          </p:cNvSpPr>
          <p:nvPr/>
        </p:nvSpPr>
        <p:spPr bwMode="auto">
          <a:xfrm>
            <a:off x="103188" y="61913"/>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a:ea typeface="ヒラギノ角ゴ Pro W3" charset="0"/>
                <a:cs typeface="ヒラギノ角ゴ Pro W3" charset="0"/>
              </a:rPr>
              <a:t>6.1</a:t>
            </a:r>
          </a:p>
        </p:txBody>
      </p:sp>
      <p:sp>
        <p:nvSpPr>
          <p:cNvPr id="45062" name="Text Box 7"/>
          <p:cNvSpPr txBox="1">
            <a:spLocks noChangeArrowheads="1"/>
          </p:cNvSpPr>
          <p:nvPr/>
        </p:nvSpPr>
        <p:spPr bwMode="auto">
          <a:xfrm>
            <a:off x="373063" y="2286000"/>
            <a:ext cx="808513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400" dirty="0">
                <a:solidFill>
                  <a:srgbClr val="0000FF"/>
                </a:solidFill>
              </a:rPr>
              <a:t>How will a small current loop line up if the B field points uniformly up the page?</a:t>
            </a:r>
            <a:endParaRPr lang="en-US" sz="1800" dirty="0">
              <a:solidFill>
                <a:srgbClr val="0000FF"/>
              </a:solidFill>
            </a:endParaRPr>
          </a:p>
        </p:txBody>
      </p:sp>
      <p:graphicFrame>
        <p:nvGraphicFramePr>
          <p:cNvPr id="45059" name="Object 1025"/>
          <p:cNvGraphicFramePr>
            <a:graphicFrameLocks noChangeAspect="1"/>
          </p:cNvGraphicFramePr>
          <p:nvPr/>
        </p:nvGraphicFramePr>
        <p:xfrm>
          <a:off x="80963" y="3810000"/>
          <a:ext cx="8982075" cy="2743200"/>
        </p:xfrm>
        <a:graphic>
          <a:graphicData uri="http://schemas.openxmlformats.org/presentationml/2006/ole">
            <mc:AlternateContent xmlns:mc="http://schemas.openxmlformats.org/markup-compatibility/2006">
              <mc:Choice xmlns:v="urn:schemas-microsoft-com:vml" Requires="v">
                <p:oleObj spid="_x0000_s477197" name="Picture" r:id="rId6" imgW="8978900" imgH="2743200" progId="Word.Picture.8">
                  <p:embed/>
                </p:oleObj>
              </mc:Choice>
              <mc:Fallback>
                <p:oleObj name="Picture" r:id="rId6" imgW="8978900" imgH="274320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63" y="3810000"/>
                        <a:ext cx="89820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197047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p:cNvSpPr>
          <p:nvPr>
            <p:ph type="title" idx="4294967295"/>
          </p:nvPr>
        </p:nvSpPr>
        <p:spPr>
          <a:xfrm>
            <a:off x="854075" y="274638"/>
            <a:ext cx="8229600" cy="1143000"/>
          </a:xfrm>
        </p:spPr>
        <p:txBody>
          <a:bodyPr/>
          <a:lstStyle/>
          <a:p>
            <a:pPr algn="l"/>
            <a:r>
              <a:rPr lang="en-US" sz="3200">
                <a:latin typeface="Calibri" charset="0"/>
              </a:rPr>
              <a:t>Griffiths argues that the force </a:t>
            </a:r>
            <a:r>
              <a:rPr lang="en-US" sz="3200" i="1">
                <a:latin typeface="Calibri" charset="0"/>
              </a:rPr>
              <a:t>on</a:t>
            </a:r>
            <a:r>
              <a:rPr lang="en-US" sz="3200">
                <a:latin typeface="Calibri" charset="0"/>
              </a:rPr>
              <a:t> a magnetic dipole in a B field is:  </a:t>
            </a:r>
            <a:endParaRPr lang="en-US">
              <a:latin typeface="Calibri" charset="0"/>
            </a:endParaRPr>
          </a:p>
        </p:txBody>
      </p:sp>
      <p:graphicFrame>
        <p:nvGraphicFramePr>
          <p:cNvPr id="47106" name="Object 1024"/>
          <p:cNvGraphicFramePr>
            <a:graphicFrameLocks noChangeAspect="1"/>
          </p:cNvGraphicFramePr>
          <p:nvPr/>
        </p:nvGraphicFramePr>
        <p:xfrm>
          <a:off x="4573588" y="762000"/>
          <a:ext cx="2589212" cy="636588"/>
        </p:xfrm>
        <a:graphic>
          <a:graphicData uri="http://schemas.openxmlformats.org/presentationml/2006/ole">
            <mc:AlternateContent xmlns:mc="http://schemas.openxmlformats.org/markup-compatibility/2006">
              <mc:Choice xmlns:v="urn:schemas-microsoft-com:vml" Requires="v">
                <p:oleObj spid="_x0000_s478215" name="Equation" r:id="rId4" imgW="825500" imgH="203200" progId="Equation.3">
                  <p:embed/>
                </p:oleObj>
              </mc:Choice>
              <mc:Fallback>
                <p:oleObj name="Equation" r:id="rId4" imgW="8255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588" y="762000"/>
                        <a:ext cx="2589212"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108" name="Text Box 4"/>
          <p:cNvSpPr txBox="1">
            <a:spLocks noChangeArrowheads="1"/>
          </p:cNvSpPr>
          <p:nvPr/>
        </p:nvSpPr>
        <p:spPr bwMode="auto">
          <a:xfrm>
            <a:off x="901700" y="1814513"/>
            <a:ext cx="80899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sz="3200" dirty="0">
                <a:ea typeface="ヒラギノ角ゴ Pro W3" charset="0"/>
                <a:cs typeface="ヒラギノ角ゴ Pro W3" charset="0"/>
              </a:rPr>
              <a:t>If the dipole </a:t>
            </a:r>
            <a:r>
              <a:rPr lang="en-US" sz="3200" b="1" dirty="0">
                <a:ea typeface="ヒラギノ角ゴ Pro W3" charset="0"/>
                <a:cs typeface="ヒラギノ角ゴ Pro W3" charset="0"/>
              </a:rPr>
              <a:t>m</a:t>
            </a:r>
            <a:r>
              <a:rPr lang="en-US" sz="3200" dirty="0">
                <a:ea typeface="ヒラギノ角ゴ Pro W3" charset="0"/>
                <a:cs typeface="ヒラギノ角ゴ Pro W3" charset="0"/>
              </a:rPr>
              <a:t> points in the z direction, </a:t>
            </a:r>
            <a:r>
              <a:rPr lang="en-US" sz="3200" dirty="0">
                <a:solidFill>
                  <a:srgbClr val="0000FF"/>
                </a:solidFill>
                <a:ea typeface="ヒラギノ角ゴ Pro W3" charset="0"/>
                <a:cs typeface="ヒラギノ角ゴ Pro W3" charset="0"/>
              </a:rPr>
              <a:t>what can you say about </a:t>
            </a:r>
            <a:r>
              <a:rPr lang="en-US" sz="3200" b="1" dirty="0">
                <a:solidFill>
                  <a:srgbClr val="0000FF"/>
                </a:solidFill>
                <a:ea typeface="ヒラギノ角ゴ Pro W3" charset="0"/>
                <a:cs typeface="ヒラギノ角ゴ Pro W3" charset="0"/>
              </a:rPr>
              <a:t>B </a:t>
            </a:r>
            <a:r>
              <a:rPr lang="en-US" sz="3200" dirty="0">
                <a:solidFill>
                  <a:srgbClr val="0000FF"/>
                </a:solidFill>
                <a:ea typeface="ヒラギノ角ゴ Pro W3" charset="0"/>
                <a:cs typeface="ヒラギノ角ゴ Pro W3" charset="0"/>
              </a:rPr>
              <a:t>if I tell you the force is in the x direction? </a:t>
            </a:r>
          </a:p>
          <a:p>
            <a:endParaRPr lang="en-US" dirty="0">
              <a:ea typeface="ヒラギノ角ゴ Pro W3" charset="0"/>
              <a:cs typeface="ヒラギノ角ゴ Pro W3" charset="0"/>
            </a:endParaRPr>
          </a:p>
        </p:txBody>
      </p:sp>
      <p:sp>
        <p:nvSpPr>
          <p:cNvPr id="47109" name="Text Box 5"/>
          <p:cNvSpPr txBox="1">
            <a:spLocks noChangeArrowheads="1"/>
          </p:cNvSpPr>
          <p:nvPr/>
        </p:nvSpPr>
        <p:spPr bwMode="auto">
          <a:xfrm>
            <a:off x="352425" y="4176713"/>
            <a:ext cx="6581775"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buFont typeface="Arial" charset="0"/>
              <a:buAutoNum type="alphaUcParenR"/>
            </a:pPr>
            <a:r>
              <a:rPr lang="en-US" sz="3200">
                <a:ea typeface="ヒラギノ角ゴ Pro W3" charset="0"/>
                <a:cs typeface="ヒラギノ角ゴ Pro W3" charset="0"/>
              </a:rPr>
              <a:t> </a:t>
            </a:r>
            <a:r>
              <a:rPr lang="en-US" sz="3200" b="1">
                <a:ea typeface="ヒラギノ角ゴ Pro W3" charset="0"/>
                <a:cs typeface="ヒラギノ角ゴ Pro W3" charset="0"/>
              </a:rPr>
              <a:t>B </a:t>
            </a:r>
            <a:r>
              <a:rPr lang="en-US" sz="3200">
                <a:ea typeface="ヒラギノ角ゴ Pro W3" charset="0"/>
                <a:cs typeface="ヒラギノ角ゴ Pro W3" charset="0"/>
              </a:rPr>
              <a:t>simply points in the x direction</a:t>
            </a:r>
          </a:p>
          <a:p>
            <a:pPr>
              <a:buFont typeface="Arial" charset="0"/>
              <a:buNone/>
            </a:pPr>
            <a:r>
              <a:rPr lang="en-US" sz="3200">
                <a:ea typeface="ヒラギノ角ゴ Pro W3" charset="0"/>
                <a:cs typeface="ヒラギノ角ゴ Pro W3" charset="0"/>
              </a:rPr>
              <a:t>B) Bz must depend on x</a:t>
            </a:r>
          </a:p>
          <a:p>
            <a:pPr>
              <a:buFont typeface="Arial" charset="0"/>
              <a:buNone/>
            </a:pPr>
            <a:r>
              <a:rPr lang="en-US" sz="3200">
                <a:ea typeface="ヒラギノ角ゴ Pro W3" charset="0"/>
                <a:cs typeface="ヒラギノ角ゴ Pro W3" charset="0"/>
              </a:rPr>
              <a:t>C) Bz must depend on z</a:t>
            </a:r>
          </a:p>
          <a:p>
            <a:pPr>
              <a:buFont typeface="Arial" charset="0"/>
              <a:buNone/>
            </a:pPr>
            <a:r>
              <a:rPr lang="en-US" sz="3200">
                <a:ea typeface="ヒラギノ角ゴ Pro W3" charset="0"/>
                <a:cs typeface="ヒラギノ角ゴ Pro W3" charset="0"/>
              </a:rPr>
              <a:t>D) Bx must depend on x</a:t>
            </a:r>
          </a:p>
          <a:p>
            <a:pPr>
              <a:buFont typeface="Arial" charset="0"/>
              <a:buNone/>
            </a:pPr>
            <a:r>
              <a:rPr lang="en-US" sz="3200">
                <a:ea typeface="ヒラギノ角ゴ Pro W3" charset="0"/>
                <a:cs typeface="ヒラギノ角ゴ Pro W3" charset="0"/>
              </a:rPr>
              <a:t>E) Bx must depend on z</a:t>
            </a:r>
          </a:p>
        </p:txBody>
      </p:sp>
      <p:sp>
        <p:nvSpPr>
          <p:cNvPr id="47110" name="Text Box 6"/>
          <p:cNvSpPr txBox="1">
            <a:spLocks noChangeArrowheads="1"/>
          </p:cNvSpPr>
          <p:nvPr/>
        </p:nvSpPr>
        <p:spPr bwMode="auto">
          <a:xfrm>
            <a:off x="103188" y="61913"/>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a:ea typeface="ヒラギノ角ゴ Pro W3" charset="0"/>
                <a:cs typeface="ヒラギノ角ゴ Pro W3" charset="0"/>
              </a:rPr>
              <a:t>6.2</a:t>
            </a:r>
          </a:p>
        </p:txBody>
      </p:sp>
    </p:spTree>
    <p:extLst>
      <p:ext uri="{BB962C8B-B14F-4D97-AF65-F5344CB8AC3E}">
        <p14:creationId xmlns:p14="http://schemas.microsoft.com/office/powerpoint/2010/main" val="416447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lstStyle/>
          <a:p>
            <a:r>
              <a:rPr lang="en-US">
                <a:latin typeface="Arial" charset="0"/>
                <a:ea typeface="ヒラギノ角ゴ Pro W3" charset="0"/>
                <a:cs typeface="ヒラギノ角ゴ Pro W3" charset="0"/>
              </a:rPr>
              <a:t>(See Chapter 6 concept tests for force and torque on dipole questions.  )</a:t>
            </a:r>
          </a:p>
        </p:txBody>
      </p:sp>
    </p:spTree>
    <p:extLst>
      <p:ext uri="{BB962C8B-B14F-4D97-AF65-F5344CB8AC3E}">
        <p14:creationId xmlns:p14="http://schemas.microsoft.com/office/powerpoint/2010/main" val="1051352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467" y="220133"/>
            <a:ext cx="8585200" cy="2677656"/>
          </a:xfrm>
          <a:prstGeom prst="rect">
            <a:avLst/>
          </a:prstGeom>
          <a:noFill/>
        </p:spPr>
        <p:txBody>
          <a:bodyPr wrap="square" rtlCol="0">
            <a:spAutoFit/>
          </a:bodyPr>
          <a:lstStyle/>
          <a:p>
            <a:r>
              <a:rPr lang="en-US" dirty="0" smtClean="0"/>
              <a:t>One of Maxwell’s equations,                     made it useful for us to define a scalar potential V, where </a:t>
            </a:r>
          </a:p>
          <a:p>
            <a:r>
              <a:rPr lang="en-US" dirty="0"/>
              <a:t> </a:t>
            </a:r>
            <a:r>
              <a:rPr lang="en-US" dirty="0" smtClean="0"/>
              <a:t>            </a:t>
            </a:r>
          </a:p>
          <a:p>
            <a:r>
              <a:rPr lang="en-US" dirty="0" smtClean="0"/>
              <a:t>Similarly, another one of Maxwell’s equations makes it useful for us to define the vector potential, </a:t>
            </a:r>
            <a:r>
              <a:rPr lang="en-US" b="1" dirty="0" smtClean="0"/>
              <a:t>A. </a:t>
            </a:r>
            <a:r>
              <a:rPr lang="en-US" dirty="0" smtClean="0"/>
              <a:t> Which one? </a:t>
            </a:r>
          </a:p>
          <a:p>
            <a:endParaRPr lang="en-US" dirty="0"/>
          </a:p>
          <a:p>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290522872"/>
              </p:ext>
            </p:extLst>
          </p:nvPr>
        </p:nvGraphicFramePr>
        <p:xfrm>
          <a:off x="4097866" y="247649"/>
          <a:ext cx="1649047" cy="446617"/>
        </p:xfrm>
        <a:graphic>
          <a:graphicData uri="http://schemas.openxmlformats.org/presentationml/2006/ole">
            <mc:AlternateContent xmlns:mc="http://schemas.openxmlformats.org/markup-compatibility/2006">
              <mc:Choice xmlns:v="urn:schemas-microsoft-com:vml" Requires="v">
                <p:oleObj spid="_x0000_s456727" name="Equation" r:id="rId4" imgW="609600" imgH="165100" progId="Equation.3">
                  <p:embed/>
                </p:oleObj>
              </mc:Choice>
              <mc:Fallback>
                <p:oleObj name="Equation" r:id="rId4" imgW="609600" imgH="165100" progId="Equation.3">
                  <p:embed/>
                  <p:pic>
                    <p:nvPicPr>
                      <p:cNvPr id="0" name=""/>
                      <p:cNvPicPr/>
                      <p:nvPr/>
                    </p:nvPicPr>
                    <p:blipFill>
                      <a:blip r:embed="rId5"/>
                      <a:stretch>
                        <a:fillRect/>
                      </a:stretch>
                    </p:blipFill>
                    <p:spPr>
                      <a:xfrm>
                        <a:off x="4097866" y="247649"/>
                        <a:ext cx="1649047" cy="44661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81959675"/>
              </p:ext>
            </p:extLst>
          </p:nvPr>
        </p:nvGraphicFramePr>
        <p:xfrm>
          <a:off x="5248275" y="603250"/>
          <a:ext cx="1616075" cy="446088"/>
        </p:xfrm>
        <a:graphic>
          <a:graphicData uri="http://schemas.openxmlformats.org/presentationml/2006/ole">
            <mc:AlternateContent xmlns:mc="http://schemas.openxmlformats.org/markup-compatibility/2006">
              <mc:Choice xmlns:v="urn:schemas-microsoft-com:vml" Requires="v">
                <p:oleObj spid="_x0000_s456728" name="Equation" r:id="rId6" imgW="596900" imgH="165100" progId="Equation.3">
                  <p:embed/>
                </p:oleObj>
              </mc:Choice>
              <mc:Fallback>
                <p:oleObj name="Equation" r:id="rId6" imgW="596900" imgH="165100" progId="Equation.3">
                  <p:embed/>
                  <p:pic>
                    <p:nvPicPr>
                      <p:cNvPr id="0" name=""/>
                      <p:cNvPicPr/>
                      <p:nvPr/>
                    </p:nvPicPr>
                    <p:blipFill>
                      <a:blip r:embed="rId7"/>
                      <a:stretch>
                        <a:fillRect/>
                      </a:stretch>
                    </p:blipFill>
                    <p:spPr>
                      <a:xfrm>
                        <a:off x="5248275" y="603250"/>
                        <a:ext cx="1616075" cy="44608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54881524"/>
              </p:ext>
            </p:extLst>
          </p:nvPr>
        </p:nvGraphicFramePr>
        <p:xfrm>
          <a:off x="648230" y="2653242"/>
          <a:ext cx="3230562" cy="3019425"/>
        </p:xfrm>
        <a:graphic>
          <a:graphicData uri="http://schemas.openxmlformats.org/presentationml/2006/ole">
            <mc:AlternateContent xmlns:mc="http://schemas.openxmlformats.org/markup-compatibility/2006">
              <mc:Choice xmlns:v="urn:schemas-microsoft-com:vml" Requires="v">
                <p:oleObj spid="_x0000_s456729" name="Equation" r:id="rId8" imgW="1193800" imgH="1117600" progId="Equation.3">
                  <p:embed/>
                </p:oleObj>
              </mc:Choice>
              <mc:Fallback>
                <p:oleObj name="Equation" r:id="rId8" imgW="1193800" imgH="1117600" progId="Equation.3">
                  <p:embed/>
                  <p:pic>
                    <p:nvPicPr>
                      <p:cNvPr id="0" name=""/>
                      <p:cNvPicPr/>
                      <p:nvPr/>
                    </p:nvPicPr>
                    <p:blipFill>
                      <a:blip r:embed="rId9"/>
                      <a:stretch>
                        <a:fillRect/>
                      </a:stretch>
                    </p:blipFill>
                    <p:spPr>
                      <a:xfrm>
                        <a:off x="648230" y="2653242"/>
                        <a:ext cx="3230562" cy="3019425"/>
                      </a:xfrm>
                      <a:prstGeom prst="rect">
                        <a:avLst/>
                      </a:prstGeom>
                    </p:spPr>
                  </p:pic>
                </p:oleObj>
              </mc:Fallback>
            </mc:AlternateContent>
          </a:graphicData>
        </a:graphic>
      </p:graphicFrame>
    </p:spTree>
    <p:extLst>
      <p:ext uri="{BB962C8B-B14F-4D97-AF65-F5344CB8AC3E}">
        <p14:creationId xmlns:p14="http://schemas.microsoft.com/office/powerpoint/2010/main" val="135458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fun_spira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29591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1" descr="T:\Pictur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0" y="25400"/>
            <a:ext cx="807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86666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889" name="Object 1024"/>
          <p:cNvGraphicFramePr>
            <a:graphicFrameLocks noChangeAspect="1"/>
          </p:cNvGraphicFramePr>
          <p:nvPr/>
        </p:nvGraphicFramePr>
        <p:xfrm>
          <a:off x="909638" y="152400"/>
          <a:ext cx="7034212" cy="1096963"/>
        </p:xfrm>
        <a:graphic>
          <a:graphicData uri="http://schemas.openxmlformats.org/presentationml/2006/ole">
            <mc:AlternateContent xmlns:mc="http://schemas.openxmlformats.org/markup-compatibility/2006">
              <mc:Choice xmlns:v="urn:schemas-microsoft-com:vml" Requires="v">
                <p:oleObj spid="_x0000_s457744" name="Equation" r:id="rId4" imgW="1383699" imgH="215806" progId="Equation.3">
                  <p:embed/>
                </p:oleObj>
              </mc:Choice>
              <mc:Fallback>
                <p:oleObj name="Equation" r:id="rId4" imgW="1383699" imgH="21580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8" y="152400"/>
                        <a:ext cx="70342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65890" name="Object 3"/>
          <p:cNvGraphicFramePr>
            <a:graphicFrameLocks noChangeAspect="1"/>
          </p:cNvGraphicFramePr>
          <p:nvPr/>
        </p:nvGraphicFramePr>
        <p:xfrm>
          <a:off x="909638" y="3130550"/>
          <a:ext cx="7099300" cy="1096963"/>
        </p:xfrm>
        <a:graphic>
          <a:graphicData uri="http://schemas.openxmlformats.org/presentationml/2006/ole">
            <mc:AlternateContent xmlns:mc="http://schemas.openxmlformats.org/markup-compatibility/2006">
              <mc:Choice xmlns:v="urn:schemas-microsoft-com:vml" Requires="v">
                <p:oleObj spid="_x0000_s457745" name="Equation" r:id="rId6" imgW="1396394" imgH="215806" progId="Equation.3">
                  <p:embed/>
                </p:oleObj>
              </mc:Choice>
              <mc:Fallback>
                <p:oleObj name="Equation" r:id="rId6" imgW="1396394"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638" y="3130550"/>
                        <a:ext cx="70993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5891" name="Rectangle 4"/>
          <p:cNvSpPr>
            <a:spLocks noChangeArrowheads="1"/>
          </p:cNvSpPr>
          <p:nvPr/>
        </p:nvSpPr>
        <p:spPr bwMode="auto">
          <a:xfrm>
            <a:off x="4876800" y="176213"/>
            <a:ext cx="3067050" cy="1096962"/>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p>
        </p:txBody>
      </p:sp>
      <p:sp>
        <p:nvSpPr>
          <p:cNvPr id="165892" name="Rectangle 5"/>
          <p:cNvSpPr>
            <a:spLocks noChangeArrowheads="1"/>
          </p:cNvSpPr>
          <p:nvPr/>
        </p:nvSpPr>
        <p:spPr bwMode="auto">
          <a:xfrm>
            <a:off x="4632325" y="3124200"/>
            <a:ext cx="3371850" cy="1096963"/>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p>
        </p:txBody>
      </p:sp>
      <p:sp>
        <p:nvSpPr>
          <p:cNvPr id="165893" name="TextBox 6"/>
          <p:cNvSpPr txBox="1">
            <a:spLocks noChangeArrowheads="1"/>
          </p:cNvSpPr>
          <p:nvPr/>
        </p:nvSpPr>
        <p:spPr bwMode="auto">
          <a:xfrm>
            <a:off x="266171" y="1583278"/>
            <a:ext cx="85391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800" b="0" dirty="0">
                <a:ea typeface="ＭＳ Ｐゴシック" charset="0"/>
                <a:cs typeface="ＭＳ Ｐゴシック" charset="0"/>
              </a:rPr>
              <a:t>Can add a constant </a:t>
            </a:r>
            <a:r>
              <a:rPr lang="ja-JP" altLang="en-US" sz="2800" b="0" dirty="0">
                <a:ea typeface="ＭＳ Ｐゴシック" charset="0"/>
                <a:cs typeface="ＭＳ Ｐゴシック" charset="0"/>
              </a:rPr>
              <a:t>‘</a:t>
            </a:r>
            <a:r>
              <a:rPr lang="en-US" altLang="ja-JP" sz="2800" b="0" dirty="0">
                <a:ea typeface="ＭＳ Ｐゴシック" charset="0"/>
                <a:cs typeface="ＭＳ Ｐゴシック" charset="0"/>
              </a:rPr>
              <a:t>c</a:t>
            </a:r>
            <a:r>
              <a:rPr lang="ja-JP" altLang="en-US" sz="2800" b="0" dirty="0">
                <a:ea typeface="ＭＳ Ｐゴシック" charset="0"/>
                <a:cs typeface="ＭＳ Ｐゴシック" charset="0"/>
              </a:rPr>
              <a:t>’</a:t>
            </a:r>
            <a:r>
              <a:rPr lang="en-US" altLang="ja-JP" sz="2800" b="0" dirty="0">
                <a:ea typeface="ＭＳ Ｐゴシック" charset="0"/>
                <a:cs typeface="ＭＳ Ｐゴシック" charset="0"/>
              </a:rPr>
              <a:t> to V without changing </a:t>
            </a:r>
            <a:r>
              <a:rPr lang="en-US" altLang="ja-JP" sz="2800" dirty="0" smtClean="0">
                <a:ea typeface="ＭＳ Ｐゴシック" charset="0"/>
                <a:cs typeface="ＭＳ Ｐゴシック" charset="0"/>
              </a:rPr>
              <a:t>E</a:t>
            </a:r>
            <a:endParaRPr lang="en-US" sz="2800" b="0" dirty="0">
              <a:ea typeface="ＭＳ Ｐゴシック" charset="0"/>
              <a:cs typeface="ＭＳ Ｐゴシック" charset="0"/>
            </a:endParaRPr>
          </a:p>
        </p:txBody>
      </p:sp>
      <p:sp>
        <p:nvSpPr>
          <p:cNvPr id="165894" name="TextBox 9"/>
          <p:cNvSpPr txBox="1">
            <a:spLocks noChangeArrowheads="1"/>
          </p:cNvSpPr>
          <p:nvPr/>
        </p:nvSpPr>
        <p:spPr bwMode="auto">
          <a:xfrm>
            <a:off x="914400" y="4335463"/>
            <a:ext cx="770096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800" b="0" dirty="0">
                <a:ea typeface="ＭＳ Ｐゴシック" charset="0"/>
                <a:cs typeface="ＭＳ Ｐゴシック" charset="0"/>
              </a:rPr>
              <a:t>Can add any vector function </a:t>
            </a:r>
            <a:r>
              <a:rPr lang="ja-JP" altLang="en-US" sz="2800" b="0" dirty="0">
                <a:ea typeface="ＭＳ Ｐゴシック" charset="0"/>
                <a:cs typeface="ＭＳ Ｐゴシック" charset="0"/>
              </a:rPr>
              <a:t>‘</a:t>
            </a:r>
            <a:r>
              <a:rPr lang="en-US" altLang="ja-JP" sz="2800" dirty="0">
                <a:ea typeface="ＭＳ Ｐゴシック" charset="0"/>
                <a:cs typeface="ＭＳ Ｐゴシック" charset="0"/>
              </a:rPr>
              <a:t>a</a:t>
            </a:r>
            <a:r>
              <a:rPr lang="ja-JP" altLang="en-US" sz="2800" b="0" dirty="0">
                <a:ea typeface="ＭＳ Ｐゴシック" charset="0"/>
                <a:cs typeface="ＭＳ Ｐゴシック" charset="0"/>
              </a:rPr>
              <a:t>’</a:t>
            </a:r>
            <a:r>
              <a:rPr lang="en-US" altLang="ja-JP" sz="2800" b="0" dirty="0">
                <a:ea typeface="ＭＳ Ｐゴシック" charset="0"/>
                <a:cs typeface="ＭＳ Ｐゴシック" charset="0"/>
              </a:rPr>
              <a:t> with </a:t>
            </a:r>
            <a:r>
              <a:rPr lang="en-US" altLang="ja-JP" sz="2800" dirty="0">
                <a:ea typeface="ＭＳ Ｐゴシック" charset="0"/>
                <a:cs typeface="ＭＳ Ｐゴシック" charset="0"/>
                <a:sym typeface="Symbol" charset="0"/>
              </a:rPr>
              <a:t></a:t>
            </a:r>
            <a:r>
              <a:rPr lang="en-US" altLang="ja-JP" sz="2800" b="0" dirty="0" err="1">
                <a:ea typeface="ＭＳ Ｐゴシック" charset="0"/>
                <a:cs typeface="ＭＳ Ｐゴシック" charset="0"/>
                <a:sym typeface="Symbol" charset="0"/>
              </a:rPr>
              <a:t>x</a:t>
            </a:r>
            <a:r>
              <a:rPr lang="en-US" altLang="ja-JP" sz="2800" dirty="0" err="1">
                <a:ea typeface="ＭＳ Ｐゴシック" charset="0"/>
                <a:cs typeface="ＭＳ Ｐゴシック" charset="0"/>
                <a:sym typeface="Symbol" charset="0"/>
              </a:rPr>
              <a:t>a</a:t>
            </a:r>
            <a:r>
              <a:rPr lang="en-US" altLang="ja-JP" sz="2800" b="0" dirty="0">
                <a:ea typeface="ＭＳ Ｐゴシック" charset="0"/>
                <a:cs typeface="ＭＳ Ｐゴシック" charset="0"/>
                <a:sym typeface="Symbol" charset="0"/>
              </a:rPr>
              <a:t>=0</a:t>
            </a:r>
            <a:r>
              <a:rPr lang="en-US" altLang="ja-JP" sz="2800" b="0" dirty="0">
                <a:ea typeface="ＭＳ Ｐゴシック" charset="0"/>
                <a:cs typeface="ＭＳ Ｐゴシック" charset="0"/>
              </a:rPr>
              <a:t> to </a:t>
            </a:r>
            <a:r>
              <a:rPr lang="en-US" altLang="ja-JP" sz="2800" dirty="0">
                <a:ea typeface="ＭＳ Ｐゴシック" charset="0"/>
                <a:cs typeface="ＭＳ Ｐゴシック" charset="0"/>
              </a:rPr>
              <a:t>A</a:t>
            </a:r>
            <a:r>
              <a:rPr lang="en-US" altLang="ja-JP" sz="2800" b="0" dirty="0">
                <a:ea typeface="ＭＳ Ｐゴシック" charset="0"/>
                <a:cs typeface="ＭＳ Ｐゴシック" charset="0"/>
              </a:rPr>
              <a:t> without changing </a:t>
            </a:r>
            <a:r>
              <a:rPr lang="en-US" altLang="ja-JP" sz="2800" dirty="0">
                <a:ea typeface="ＭＳ Ｐゴシック" charset="0"/>
                <a:cs typeface="ＭＳ Ｐゴシック" charset="0"/>
              </a:rPr>
              <a:t>B</a:t>
            </a:r>
            <a:r>
              <a:rPr lang="en-US" altLang="ja-JP" sz="2800" b="0" dirty="0">
                <a:ea typeface="ＭＳ Ｐゴシック" charset="0"/>
                <a:cs typeface="ＭＳ Ｐゴシック" charset="0"/>
              </a:rPr>
              <a:t> (</a:t>
            </a:r>
            <a:r>
              <a:rPr lang="ja-JP" altLang="en-US" sz="2800" b="0" dirty="0">
                <a:ea typeface="ＭＳ Ｐゴシック" charset="0"/>
                <a:cs typeface="ＭＳ Ｐゴシック" charset="0"/>
              </a:rPr>
              <a:t>“</a:t>
            </a:r>
            <a:r>
              <a:rPr lang="en-US" altLang="ja-JP" sz="2800" b="0" dirty="0">
                <a:ea typeface="ＭＳ Ｐゴシック" charset="0"/>
                <a:cs typeface="ＭＳ Ｐゴシック" charset="0"/>
              </a:rPr>
              <a:t>Gauge freedom</a:t>
            </a:r>
            <a:r>
              <a:rPr lang="ja-JP" altLang="en-US" sz="2800" b="0" dirty="0">
                <a:ea typeface="ＭＳ Ｐゴシック" charset="0"/>
                <a:cs typeface="ＭＳ Ｐゴシック" charset="0"/>
              </a:rPr>
              <a:t>”</a:t>
            </a:r>
            <a:r>
              <a:rPr lang="en-US" altLang="ja-JP" sz="2800" b="0" dirty="0">
                <a:ea typeface="ＭＳ Ｐゴシック" charset="0"/>
                <a:cs typeface="ＭＳ Ｐゴシック" charset="0"/>
              </a:rPr>
              <a:t>)</a:t>
            </a:r>
          </a:p>
          <a:p>
            <a:pPr eaLnBrk="1" hangingPunct="1"/>
            <a:r>
              <a:rPr lang="en-US" sz="2800" dirty="0">
                <a:ea typeface="ＭＳ Ｐゴシック" charset="0"/>
                <a:cs typeface="ＭＳ Ｐゴシック" charset="0"/>
                <a:sym typeface="Symbol" charset="0"/>
              </a:rPr>
              <a:t></a:t>
            </a:r>
            <a:r>
              <a:rPr lang="en-US" sz="2800" b="0" dirty="0">
                <a:ea typeface="ＭＳ Ｐゴシック" charset="0"/>
                <a:cs typeface="ＭＳ Ｐゴシック" charset="0"/>
                <a:sym typeface="Symbol" charset="0"/>
              </a:rPr>
              <a:t> x (</a:t>
            </a:r>
            <a:r>
              <a:rPr lang="en-US" sz="2800" dirty="0" err="1">
                <a:ea typeface="ＭＳ Ｐゴシック" charset="0"/>
                <a:cs typeface="ＭＳ Ｐゴシック" charset="0"/>
                <a:sym typeface="Symbol" charset="0"/>
              </a:rPr>
              <a:t>A</a:t>
            </a:r>
            <a:r>
              <a:rPr lang="en-US" sz="2800" b="0" dirty="0" err="1">
                <a:ea typeface="ＭＳ Ｐゴシック" charset="0"/>
                <a:cs typeface="ＭＳ Ｐゴシック" charset="0"/>
                <a:sym typeface="Symbol" charset="0"/>
              </a:rPr>
              <a:t>+</a:t>
            </a:r>
            <a:r>
              <a:rPr lang="en-US" sz="2800" dirty="0" err="1">
                <a:ea typeface="ＭＳ Ｐゴシック" charset="0"/>
                <a:cs typeface="ＭＳ Ｐゴシック" charset="0"/>
                <a:sym typeface="Symbol" charset="0"/>
              </a:rPr>
              <a:t>a</a:t>
            </a:r>
            <a:r>
              <a:rPr lang="en-US" sz="2800" b="0" dirty="0">
                <a:ea typeface="ＭＳ Ｐゴシック" charset="0"/>
                <a:cs typeface="ＭＳ Ｐゴシック" charset="0"/>
                <a:sym typeface="Symbol" charset="0"/>
              </a:rPr>
              <a:t>) = </a:t>
            </a:r>
            <a:r>
              <a:rPr lang="en-US" sz="2800" dirty="0">
                <a:ea typeface="ＭＳ Ｐゴシック" charset="0"/>
                <a:cs typeface="ＭＳ Ｐゴシック" charset="0"/>
                <a:sym typeface="Symbol" charset="0"/>
              </a:rPr>
              <a:t></a:t>
            </a:r>
            <a:r>
              <a:rPr lang="en-US" sz="2800" b="0" dirty="0">
                <a:ea typeface="ＭＳ Ｐゴシック" charset="0"/>
                <a:cs typeface="ＭＳ Ｐゴシック" charset="0"/>
                <a:sym typeface="Symbol" charset="0"/>
              </a:rPr>
              <a:t> x </a:t>
            </a:r>
            <a:r>
              <a:rPr lang="en-US" sz="2800" dirty="0">
                <a:ea typeface="ＭＳ Ｐゴシック" charset="0"/>
                <a:cs typeface="ＭＳ Ｐゴシック" charset="0"/>
                <a:sym typeface="Symbol" charset="0"/>
              </a:rPr>
              <a:t>A </a:t>
            </a:r>
            <a:r>
              <a:rPr lang="en-US" sz="2800" b="0" dirty="0">
                <a:ea typeface="ＭＳ Ｐゴシック" charset="0"/>
                <a:cs typeface="ＭＳ Ｐゴシック" charset="0"/>
                <a:sym typeface="Symbol" charset="0"/>
              </a:rPr>
              <a:t>+ </a:t>
            </a:r>
            <a:r>
              <a:rPr lang="en-US" sz="2800" dirty="0">
                <a:ea typeface="ＭＳ Ｐゴシック" charset="0"/>
                <a:cs typeface="ＭＳ Ｐゴシック" charset="0"/>
                <a:sym typeface="Symbol" charset="0"/>
              </a:rPr>
              <a:t></a:t>
            </a:r>
            <a:r>
              <a:rPr lang="en-US" sz="2800" b="0" dirty="0">
                <a:ea typeface="ＭＳ Ｐゴシック" charset="0"/>
                <a:cs typeface="ＭＳ Ｐゴシック" charset="0"/>
                <a:sym typeface="Symbol" charset="0"/>
              </a:rPr>
              <a:t> x </a:t>
            </a:r>
            <a:r>
              <a:rPr lang="en-US" sz="2800" dirty="0">
                <a:ea typeface="ＭＳ Ｐゴシック" charset="0"/>
                <a:cs typeface="ＭＳ Ｐゴシック" charset="0"/>
                <a:sym typeface="Symbol" charset="0"/>
              </a:rPr>
              <a:t>a </a:t>
            </a:r>
            <a:r>
              <a:rPr lang="en-US" sz="2800" b="0" dirty="0">
                <a:ea typeface="ＭＳ Ｐゴシック" charset="0"/>
                <a:cs typeface="ＭＳ Ｐゴシック" charset="0"/>
                <a:sym typeface="Symbol" charset="0"/>
              </a:rPr>
              <a:t>= </a:t>
            </a:r>
            <a:r>
              <a:rPr lang="en-US" sz="2800" dirty="0">
                <a:ea typeface="ＭＳ Ｐゴシック" charset="0"/>
                <a:cs typeface="ＭＳ Ｐゴシック" charset="0"/>
                <a:sym typeface="Symbol" charset="0"/>
              </a:rPr>
              <a:t></a:t>
            </a:r>
            <a:r>
              <a:rPr lang="en-US" sz="2800" b="0" dirty="0">
                <a:ea typeface="ＭＳ Ｐゴシック" charset="0"/>
                <a:cs typeface="ＭＳ Ｐゴシック" charset="0"/>
                <a:sym typeface="Symbol" charset="0"/>
              </a:rPr>
              <a:t> x </a:t>
            </a:r>
            <a:r>
              <a:rPr lang="en-US" sz="2800" dirty="0">
                <a:ea typeface="ＭＳ Ｐゴシック" charset="0"/>
                <a:cs typeface="ＭＳ Ｐゴシック" charset="0"/>
                <a:sym typeface="Symbol" charset="0"/>
              </a:rPr>
              <a:t>A </a:t>
            </a:r>
            <a:r>
              <a:rPr lang="en-US" sz="2800" b="0" dirty="0">
                <a:ea typeface="ＭＳ Ｐゴシック" charset="0"/>
                <a:cs typeface="ＭＳ Ｐゴシック" charset="0"/>
                <a:sym typeface="Symbol" charset="0"/>
              </a:rPr>
              <a:t>=</a:t>
            </a:r>
            <a:r>
              <a:rPr lang="en-US" sz="2800" dirty="0">
                <a:ea typeface="ＭＳ Ｐゴシック" charset="0"/>
                <a:cs typeface="ＭＳ Ｐゴシック" charset="0"/>
                <a:sym typeface="Symbol" charset="0"/>
              </a:rPr>
              <a:t> B</a:t>
            </a:r>
            <a:endParaRPr lang="en-US" sz="2800" b="0" dirty="0">
              <a:ea typeface="ＭＳ Ｐゴシック" charset="0"/>
              <a:cs typeface="ＭＳ Ｐゴシック" charset="0"/>
            </a:endParaRPr>
          </a:p>
        </p:txBody>
      </p:sp>
      <p:cxnSp>
        <p:nvCxnSpPr>
          <p:cNvPr id="165895" name="Straight Connector 11"/>
          <p:cNvCxnSpPr>
            <a:cxnSpLocks noChangeShapeType="1"/>
          </p:cNvCxnSpPr>
          <p:nvPr/>
        </p:nvCxnSpPr>
        <p:spPr bwMode="auto">
          <a:xfrm>
            <a:off x="0" y="2743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5896" name="Straight Connector 13"/>
          <p:cNvCxnSpPr>
            <a:cxnSpLocks noChangeShapeType="1"/>
          </p:cNvCxnSpPr>
          <p:nvPr/>
        </p:nvCxnSpPr>
        <p:spPr bwMode="auto">
          <a:xfrm flipV="1">
            <a:off x="4191000" y="5310188"/>
            <a:ext cx="838200" cy="387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165897" name="TextBox 14"/>
          <p:cNvSpPr txBox="1">
            <a:spLocks noChangeArrowheads="1"/>
          </p:cNvSpPr>
          <p:nvPr/>
        </p:nvSpPr>
        <p:spPr bwMode="auto">
          <a:xfrm>
            <a:off x="4445000" y="55626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b="0">
                <a:ea typeface="ＭＳ Ｐゴシック" charset="0"/>
                <a:cs typeface="ＭＳ Ｐゴシック" charset="0"/>
              </a:rPr>
              <a:t>0</a:t>
            </a:r>
          </a:p>
        </p:txBody>
      </p:sp>
      <p:sp>
        <p:nvSpPr>
          <p:cNvPr id="2" name="Rectangle 1"/>
          <p:cNvSpPr/>
          <p:nvPr/>
        </p:nvSpPr>
        <p:spPr>
          <a:xfrm>
            <a:off x="423333" y="2082168"/>
            <a:ext cx="7670799" cy="523220"/>
          </a:xfrm>
          <a:prstGeom prst="rect">
            <a:avLst/>
          </a:prstGeom>
        </p:spPr>
        <p:txBody>
          <a:bodyPr wrap="square">
            <a:spAutoFit/>
          </a:bodyPr>
          <a:lstStyle/>
          <a:p>
            <a:pPr eaLnBrk="1" hangingPunct="1"/>
            <a:r>
              <a:rPr lang="en-US" altLang="ja-JP" sz="2800" dirty="0">
                <a:ea typeface="ＭＳ Ｐゴシック" charset="0"/>
                <a:cs typeface="ＭＳ Ｐゴシック" charset="0"/>
              </a:rPr>
              <a:t>(</a:t>
            </a:r>
            <a:r>
              <a:rPr lang="ja-JP" altLang="en-US" sz="2800" dirty="0">
                <a:ea typeface="ＭＳ Ｐゴシック" charset="0"/>
                <a:cs typeface="ＭＳ Ｐゴシック" charset="0"/>
              </a:rPr>
              <a:t>“</a:t>
            </a:r>
            <a:r>
              <a:rPr lang="en-US" altLang="ja-JP" sz="2800" dirty="0">
                <a:ea typeface="ＭＳ Ｐゴシック" charset="0"/>
                <a:cs typeface="ＭＳ Ｐゴシック" charset="0"/>
              </a:rPr>
              <a:t>Gauge freedom</a:t>
            </a:r>
            <a:r>
              <a:rPr lang="ja-JP" altLang="en-US" sz="2800" dirty="0">
                <a:ea typeface="ＭＳ Ｐゴシック" charset="0"/>
                <a:cs typeface="ＭＳ Ｐゴシック" charset="0"/>
              </a:rPr>
              <a:t>”</a:t>
            </a:r>
            <a:r>
              <a:rPr lang="en-US" altLang="ja-JP" sz="2800" dirty="0">
                <a:ea typeface="ＭＳ Ｐゴシック" charset="0"/>
                <a:cs typeface="ＭＳ Ｐゴシック" charset="0"/>
              </a:rPr>
              <a:t>): </a:t>
            </a:r>
            <a:r>
              <a:rPr lang="en-US" altLang="ja-JP" sz="2800" dirty="0" smtClean="0">
                <a:ea typeface="ＭＳ Ｐゴシック" charset="0"/>
                <a:cs typeface="ＭＳ Ｐゴシック" charset="0"/>
              </a:rPr>
              <a:t>     </a:t>
            </a:r>
            <a:r>
              <a:rPr lang="en-US" altLang="ja-JP" sz="2800" dirty="0" smtClean="0">
                <a:ea typeface="ＭＳ Ｐゴシック" charset="0"/>
                <a:cs typeface="ＭＳ Ｐゴシック" charset="0"/>
                <a:sym typeface="Symbol" charset="0"/>
              </a:rPr>
              <a:t></a:t>
            </a:r>
            <a:r>
              <a:rPr lang="en-US" altLang="ja-JP" sz="2800" dirty="0">
                <a:ea typeface="ＭＳ Ｐゴシック" charset="0"/>
                <a:cs typeface="ＭＳ Ｐゴシック" charset="0"/>
                <a:sym typeface="Symbol" charset="0"/>
              </a:rPr>
              <a:t>constant = 0, </a:t>
            </a:r>
            <a:endParaRPr lang="en-US" sz="2800" dirty="0">
              <a:ea typeface="ＭＳ Ｐゴシック" charset="0"/>
              <a:cs typeface="ＭＳ Ｐゴシック" charset="0"/>
            </a:endParaRPr>
          </a:p>
        </p:txBody>
      </p:sp>
    </p:spTree>
    <p:extLst>
      <p:ext uri="{BB962C8B-B14F-4D97-AF65-F5344CB8AC3E}">
        <p14:creationId xmlns:p14="http://schemas.microsoft.com/office/powerpoint/2010/main" val="1188808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8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8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8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8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58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animBg="1"/>
      <p:bldP spid="165893" grpId="0"/>
      <p:bldP spid="165894" grpId="0"/>
      <p:bldP spid="1658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81" name="Object 1024"/>
          <p:cNvGraphicFramePr>
            <a:graphicFrameLocks noChangeAspect="1"/>
          </p:cNvGraphicFramePr>
          <p:nvPr/>
        </p:nvGraphicFramePr>
        <p:xfrm>
          <a:off x="2490788" y="152400"/>
          <a:ext cx="3871912" cy="1096963"/>
        </p:xfrm>
        <a:graphic>
          <a:graphicData uri="http://schemas.openxmlformats.org/presentationml/2006/ole">
            <mc:AlternateContent xmlns:mc="http://schemas.openxmlformats.org/markup-compatibility/2006">
              <mc:Choice xmlns:v="urn:schemas-microsoft-com:vml" Requires="v">
                <p:oleObj spid="_x0000_s458775" name="Equation" r:id="rId4" imgW="762000" imgH="215900" progId="Equation.3">
                  <p:embed/>
                </p:oleObj>
              </mc:Choice>
              <mc:Fallback>
                <p:oleObj name="Equation" r:id="rId4" imgW="7620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788" y="152400"/>
                        <a:ext cx="38719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74082" name="Rectangle 3"/>
          <p:cNvSpPr>
            <a:spLocks noGrp="1" noChangeArrowheads="1"/>
          </p:cNvSpPr>
          <p:nvPr>
            <p:ph type="title" idx="4294967295"/>
          </p:nvPr>
        </p:nvSpPr>
        <p:spPr>
          <a:xfrm>
            <a:off x="685800" y="2095510"/>
            <a:ext cx="7772400" cy="1143000"/>
          </a:xfrm>
        </p:spPr>
        <p:txBody>
          <a:bodyPr/>
          <a:lstStyle/>
          <a:p>
            <a:pPr algn="l"/>
            <a:r>
              <a:rPr lang="en-US" sz="3200" dirty="0">
                <a:latin typeface="Arial" charset="0"/>
                <a:ea typeface="ヒラギノ角ゴ Pro W3" charset="0"/>
                <a:cs typeface="ヒラギノ角ゴ Pro W3" charset="0"/>
              </a:rPr>
              <a:t>In Cartesian coordinates, this means:</a:t>
            </a:r>
            <a:br>
              <a:rPr lang="en-US" sz="3200" dirty="0">
                <a:latin typeface="Arial" charset="0"/>
                <a:ea typeface="ヒラギノ角ゴ Pro W3" charset="0"/>
                <a:cs typeface="ヒラギノ角ゴ Pro W3" charset="0"/>
              </a:rPr>
            </a:br>
            <a:r>
              <a:rPr lang="en-US" sz="3200" dirty="0">
                <a:latin typeface="Arial" charset="0"/>
                <a:ea typeface="ヒラギノ角ゴ Pro W3" charset="0"/>
                <a:cs typeface="ヒラギノ角ゴ Pro W3" charset="0"/>
              </a:rPr>
              <a:t/>
            </a:r>
            <a:br>
              <a:rPr lang="en-US" sz="3200" dirty="0">
                <a:latin typeface="Arial" charset="0"/>
                <a:ea typeface="ヒラギノ角ゴ Pro W3" charset="0"/>
                <a:cs typeface="ヒラギノ角ゴ Pro W3" charset="0"/>
              </a:rPr>
            </a:br>
            <a:r>
              <a:rPr lang="en-US" sz="3200" dirty="0">
                <a:latin typeface="Arial" charset="0"/>
                <a:ea typeface="ヒラギノ角ゴ Pro W3" charset="0"/>
                <a:cs typeface="ヒラギノ角ゴ Pro W3" charset="0"/>
              </a:rPr>
              <a:t>				,  etc. </a:t>
            </a:r>
            <a:br>
              <a:rPr lang="en-US" sz="3200" dirty="0">
                <a:latin typeface="Arial" charset="0"/>
                <a:ea typeface="ヒラギノ角ゴ Pro W3" charset="0"/>
                <a:cs typeface="ヒラギノ角ゴ Pro W3" charset="0"/>
              </a:rPr>
            </a:br>
            <a:r>
              <a:rPr lang="en-US" sz="3200" dirty="0">
                <a:latin typeface="Arial" charset="0"/>
                <a:ea typeface="ヒラギノ角ゴ Pro W3" charset="0"/>
                <a:cs typeface="ヒラギノ角ゴ Pro W3" charset="0"/>
              </a:rPr>
              <a:t/>
            </a:r>
            <a:br>
              <a:rPr lang="en-US" sz="3200" dirty="0">
                <a:latin typeface="Arial" charset="0"/>
                <a:ea typeface="ヒラギノ角ゴ Pro W3" charset="0"/>
                <a:cs typeface="ヒラギノ角ゴ Pro W3" charset="0"/>
              </a:rPr>
            </a:br>
            <a:r>
              <a:rPr lang="en-US" sz="3200" dirty="0">
                <a:latin typeface="Arial" charset="0"/>
                <a:ea typeface="ヒラギノ角ゴ Pro W3" charset="0"/>
                <a:cs typeface="ヒラギノ角ゴ Pro W3" charset="0"/>
              </a:rPr>
              <a:t>	</a:t>
            </a:r>
            <a:endParaRPr lang="en-US" dirty="0">
              <a:latin typeface="Arial" charset="0"/>
              <a:ea typeface="ヒラギノ角ゴ Pro W3" charset="0"/>
              <a:cs typeface="ヒラギノ角ゴ Pro W3" charset="0"/>
            </a:endParaRPr>
          </a:p>
        </p:txBody>
      </p:sp>
      <p:graphicFrame>
        <p:nvGraphicFramePr>
          <p:cNvPr id="174083" name="Object 1025"/>
          <p:cNvGraphicFramePr>
            <a:graphicFrameLocks noChangeAspect="1"/>
          </p:cNvGraphicFramePr>
          <p:nvPr/>
        </p:nvGraphicFramePr>
        <p:xfrm>
          <a:off x="806450" y="1958975"/>
          <a:ext cx="3354388" cy="800100"/>
        </p:xfrm>
        <a:graphic>
          <a:graphicData uri="http://schemas.openxmlformats.org/presentationml/2006/ole">
            <mc:AlternateContent xmlns:mc="http://schemas.openxmlformats.org/markup-compatibility/2006">
              <mc:Choice xmlns:v="urn:schemas-microsoft-com:vml" Requires="v">
                <p:oleObj spid="_x0000_s458776" name="Equation" r:id="rId6" imgW="850900" imgH="203200" progId="Equation.3">
                  <p:embed/>
                </p:oleObj>
              </mc:Choice>
              <mc:Fallback>
                <p:oleObj name="Equation" r:id="rId6" imgW="8509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 y="1958975"/>
                        <a:ext cx="335438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74084" name="Object 1026"/>
          <p:cNvGraphicFramePr>
            <a:graphicFrameLocks noChangeAspect="1"/>
          </p:cNvGraphicFramePr>
          <p:nvPr>
            <p:extLst>
              <p:ext uri="{D42A27DB-BD31-4B8C-83A1-F6EECF244321}">
                <p14:modId xmlns:p14="http://schemas.microsoft.com/office/powerpoint/2010/main" val="4153831282"/>
              </p:ext>
            </p:extLst>
          </p:nvPr>
        </p:nvGraphicFramePr>
        <p:xfrm>
          <a:off x="3952347" y="3658130"/>
          <a:ext cx="3303587" cy="800100"/>
        </p:xfrm>
        <a:graphic>
          <a:graphicData uri="http://schemas.openxmlformats.org/presentationml/2006/ole">
            <mc:AlternateContent xmlns:mc="http://schemas.openxmlformats.org/markup-compatibility/2006">
              <mc:Choice xmlns:v="urn:schemas-microsoft-com:vml" Requires="v">
                <p:oleObj spid="_x0000_s458777" name="Equation" r:id="rId8" imgW="838200" imgH="203200" progId="Equation.3">
                  <p:embed/>
                </p:oleObj>
              </mc:Choice>
              <mc:Fallback>
                <p:oleObj name="Equation" r:id="rId8" imgW="8382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347" y="3658130"/>
                        <a:ext cx="330358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74085" name="Text Box 6"/>
          <p:cNvSpPr txBox="1">
            <a:spLocks noChangeArrowheads="1"/>
          </p:cNvSpPr>
          <p:nvPr/>
        </p:nvSpPr>
        <p:spPr bwMode="auto">
          <a:xfrm>
            <a:off x="1025525" y="4465638"/>
            <a:ext cx="1555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600" b="0" dirty="0"/>
              <a:t> Yes</a:t>
            </a:r>
          </a:p>
          <a:p>
            <a:pPr>
              <a:buFont typeface="Arial" charset="0"/>
              <a:buAutoNum type="alphaUcParenR"/>
            </a:pPr>
            <a:r>
              <a:rPr lang="en-US" sz="3600" b="0" dirty="0"/>
              <a:t> No</a:t>
            </a:r>
            <a:endParaRPr lang="en-US" b="0" dirty="0"/>
          </a:p>
        </p:txBody>
      </p:sp>
      <p:sp>
        <p:nvSpPr>
          <p:cNvPr id="174086" name="Rectangle 7"/>
          <p:cNvSpPr>
            <a:spLocks noChangeArrowheads="1"/>
          </p:cNvSpPr>
          <p:nvPr/>
        </p:nvSpPr>
        <p:spPr bwMode="auto">
          <a:xfrm>
            <a:off x="41275" y="123825"/>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5.25</a:t>
            </a:r>
          </a:p>
        </p:txBody>
      </p:sp>
      <p:sp>
        <p:nvSpPr>
          <p:cNvPr id="2" name="Rectangle 1"/>
          <p:cNvSpPr/>
          <p:nvPr/>
        </p:nvSpPr>
        <p:spPr>
          <a:xfrm>
            <a:off x="711200" y="3284435"/>
            <a:ext cx="5757333" cy="1077218"/>
          </a:xfrm>
          <a:prstGeom prst="rect">
            <a:avLst/>
          </a:prstGeom>
        </p:spPr>
        <p:txBody>
          <a:bodyPr wrap="square">
            <a:spAutoFit/>
          </a:bodyPr>
          <a:lstStyle/>
          <a:p>
            <a:r>
              <a:rPr lang="en-US" sz="3200" dirty="0"/>
              <a:t>Does it also </a:t>
            </a:r>
            <a:r>
              <a:rPr lang="en-US" sz="3200" dirty="0" smtClean="0"/>
              <a:t>mean, in </a:t>
            </a:r>
            <a:r>
              <a:rPr lang="en-US" sz="3200" dirty="0"/>
              <a:t>spherical coordinates, that	</a:t>
            </a:r>
          </a:p>
        </p:txBody>
      </p:sp>
    </p:spTree>
    <p:extLst>
      <p:ext uri="{BB962C8B-B14F-4D97-AF65-F5344CB8AC3E}">
        <p14:creationId xmlns:p14="http://schemas.microsoft.com/office/powerpoint/2010/main" val="2241369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29" name="Object 1024"/>
          <p:cNvGraphicFramePr>
            <a:graphicFrameLocks noChangeAspect="1"/>
          </p:cNvGraphicFramePr>
          <p:nvPr/>
        </p:nvGraphicFramePr>
        <p:xfrm>
          <a:off x="984250" y="123825"/>
          <a:ext cx="5926138" cy="1570038"/>
        </p:xfrm>
        <a:graphic>
          <a:graphicData uri="http://schemas.openxmlformats.org/presentationml/2006/ole">
            <mc:AlternateContent xmlns:mc="http://schemas.openxmlformats.org/markup-compatibility/2006">
              <mc:Choice xmlns:v="urn:schemas-microsoft-com:vml" Requires="v">
                <p:oleObj spid="_x0000_s459785" name="Equation" r:id="rId4" imgW="1485900" imgH="393700" progId="Equation.3">
                  <p:embed/>
                </p:oleObj>
              </mc:Choice>
              <mc:Fallback>
                <p:oleObj name="Equation" r:id="rId4" imgW="14859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0" y="123825"/>
                        <a:ext cx="5926138"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76130" name="Rectangle 3"/>
          <p:cNvSpPr>
            <a:spLocks noGrp="1" noChangeArrowheads="1"/>
          </p:cNvSpPr>
          <p:nvPr>
            <p:ph type="title" idx="4294967295"/>
          </p:nvPr>
        </p:nvSpPr>
        <p:spPr>
          <a:xfrm>
            <a:off x="685800" y="2022475"/>
            <a:ext cx="7772400" cy="1143000"/>
          </a:xfrm>
        </p:spPr>
        <p:txBody>
          <a:bodyPr/>
          <a:lstStyle/>
          <a:p>
            <a:pPr algn="l"/>
            <a:r>
              <a:rPr lang="en-US" sz="3600">
                <a:latin typeface="Arial" charset="0"/>
                <a:ea typeface="ヒラギノ角ゴ Pro W3" charset="0"/>
                <a:cs typeface="ヒラギノ角ゴ Pro W3" charset="0"/>
              </a:rPr>
              <a:t>Can you calculate that integral using spherical coordinates?</a:t>
            </a:r>
            <a:endParaRPr lang="en-US">
              <a:latin typeface="Arial" charset="0"/>
              <a:ea typeface="ヒラギノ角ゴ Pro W3" charset="0"/>
              <a:cs typeface="ヒラギノ角ゴ Pro W3" charset="0"/>
            </a:endParaRPr>
          </a:p>
        </p:txBody>
      </p:sp>
      <p:sp>
        <p:nvSpPr>
          <p:cNvPr id="176131" name="Text Box 6"/>
          <p:cNvSpPr txBox="1">
            <a:spLocks noChangeArrowheads="1"/>
          </p:cNvSpPr>
          <p:nvPr/>
        </p:nvSpPr>
        <p:spPr bwMode="auto">
          <a:xfrm>
            <a:off x="347663" y="3395663"/>
            <a:ext cx="8507412"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600" b="0"/>
              <a:t> Yes, no problem</a:t>
            </a:r>
          </a:p>
          <a:p>
            <a:pPr>
              <a:buFont typeface="Arial" charset="0"/>
              <a:buAutoNum type="alphaUcParenR"/>
            </a:pPr>
            <a:r>
              <a:rPr lang="en-US" sz="3600" b="0"/>
              <a:t> Yes, r' can be in spherical, but </a:t>
            </a:r>
            <a:r>
              <a:rPr lang="en-US" sz="3600"/>
              <a:t>J</a:t>
            </a:r>
            <a:r>
              <a:rPr lang="en-US" sz="3600" b="0"/>
              <a:t> still  </a:t>
            </a:r>
          </a:p>
          <a:p>
            <a:pPr>
              <a:buFont typeface="Arial" charset="0"/>
              <a:buNone/>
            </a:pPr>
            <a:r>
              <a:rPr lang="en-US" sz="3600" b="0"/>
              <a:t>     needs to be in Cartesian components</a:t>
            </a:r>
          </a:p>
          <a:p>
            <a:pPr>
              <a:buFont typeface="Arial" charset="0"/>
              <a:buNone/>
            </a:pPr>
            <a:r>
              <a:rPr lang="en-US" sz="3600" b="0"/>
              <a:t>C) No. </a:t>
            </a:r>
            <a:endParaRPr lang="en-US" b="0"/>
          </a:p>
        </p:txBody>
      </p:sp>
      <p:sp>
        <p:nvSpPr>
          <p:cNvPr id="176132" name="Rectangle 7"/>
          <p:cNvSpPr>
            <a:spLocks noChangeArrowheads="1"/>
          </p:cNvSpPr>
          <p:nvPr/>
        </p:nvSpPr>
        <p:spPr bwMode="auto">
          <a:xfrm>
            <a:off x="41275" y="123825"/>
            <a:ext cx="677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5.25b</a:t>
            </a:r>
          </a:p>
        </p:txBody>
      </p:sp>
      <p:sp>
        <p:nvSpPr>
          <p:cNvPr id="176133" name="Rectangle 8"/>
          <p:cNvSpPr>
            <a:spLocks noChangeArrowheads="1"/>
          </p:cNvSpPr>
          <p:nvPr/>
        </p:nvSpPr>
        <p:spPr bwMode="auto">
          <a:xfrm>
            <a:off x="9255125" y="6037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val="3076994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3"/>
          <p:cNvSpPr>
            <a:spLocks noGrp="1" noChangeArrowheads="1"/>
          </p:cNvSpPr>
          <p:nvPr>
            <p:ph type="body" sz="half" idx="4294967295"/>
          </p:nvPr>
        </p:nvSpPr>
        <p:spPr>
          <a:xfrm>
            <a:off x="844550" y="949325"/>
            <a:ext cx="4648200" cy="2355850"/>
          </a:xfrm>
        </p:spPr>
        <p:txBody>
          <a:bodyPr/>
          <a:lstStyle/>
          <a:p>
            <a:pPr marL="0" indent="0" eaLnBrk="1" hangingPunct="1">
              <a:buFontTx/>
              <a:buNone/>
            </a:pPr>
            <a:r>
              <a:rPr lang="en-US" sz="2600">
                <a:latin typeface="Arial" charset="0"/>
                <a:ea typeface="ヒラギノ角ゴ Pro W3" charset="0"/>
                <a:cs typeface="ヒラギノ角ゴ Pro W3" charset="0"/>
              </a:rPr>
              <a:t>The vector potential </a:t>
            </a:r>
            <a:r>
              <a:rPr lang="en-US" sz="2600" b="1">
                <a:latin typeface="Arial" charset="0"/>
                <a:ea typeface="ヒラギノ角ゴ Pro W3" charset="0"/>
                <a:cs typeface="ヒラギノ角ゴ Pro W3" charset="0"/>
              </a:rPr>
              <a:t>A </a:t>
            </a:r>
            <a:r>
              <a:rPr lang="en-US" sz="2600">
                <a:latin typeface="Arial" charset="0"/>
                <a:ea typeface="ヒラギノ角ゴ Pro W3" charset="0"/>
                <a:cs typeface="ヒラギノ角ゴ Pro W3" charset="0"/>
              </a:rPr>
              <a:t>due to a long straight wire with current I along the z-axis is in the direction parallel to:</a:t>
            </a:r>
            <a:endParaRPr lang="en-US">
              <a:latin typeface="Arial" charset="0"/>
              <a:ea typeface="ヒラギノ角ゴ Pro W3" charset="0"/>
              <a:cs typeface="ヒラギノ角ゴ Pro W3" charset="0"/>
            </a:endParaRPr>
          </a:p>
        </p:txBody>
      </p:sp>
      <p:sp>
        <p:nvSpPr>
          <p:cNvPr id="178178" name="Line 6"/>
          <p:cNvSpPr>
            <a:spLocks noChangeShapeType="1"/>
          </p:cNvSpPr>
          <p:nvPr/>
        </p:nvSpPr>
        <p:spPr bwMode="auto">
          <a:xfrm>
            <a:off x="7239000" y="1752600"/>
            <a:ext cx="0" cy="419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79" name="Line 7"/>
          <p:cNvSpPr>
            <a:spLocks noChangeShapeType="1"/>
          </p:cNvSpPr>
          <p:nvPr/>
        </p:nvSpPr>
        <p:spPr bwMode="auto">
          <a:xfrm flipV="1">
            <a:off x="7239000" y="2895600"/>
            <a:ext cx="0" cy="685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78180" name="Oval 8"/>
          <p:cNvSpPr>
            <a:spLocks noChangeArrowheads="1"/>
          </p:cNvSpPr>
          <p:nvPr/>
        </p:nvSpPr>
        <p:spPr bwMode="auto">
          <a:xfrm>
            <a:off x="7924800" y="3657600"/>
            <a:ext cx="76200" cy="76200"/>
          </a:xfrm>
          <a:prstGeom prst="ellipse">
            <a:avLst/>
          </a:prstGeom>
          <a:solidFill>
            <a:schemeClr val="tx1"/>
          </a:solidFill>
          <a:ln w="9525">
            <a:solidFill>
              <a:schemeClr val="tx1"/>
            </a:solidFill>
            <a:round/>
            <a:headEnd/>
            <a:tailEnd/>
          </a:ln>
        </p:spPr>
        <p:txBody>
          <a:bodyPr wrap="none" anchor="ctr"/>
          <a:lstStyle/>
          <a:p>
            <a:pPr eaLnBrk="1" hangingPunct="1"/>
            <a:endParaRPr lang="en-US" sz="1800"/>
          </a:p>
        </p:txBody>
      </p:sp>
      <p:sp>
        <p:nvSpPr>
          <p:cNvPr id="178181" name="Line 9"/>
          <p:cNvSpPr>
            <a:spLocks noChangeShapeType="1"/>
          </p:cNvSpPr>
          <p:nvPr/>
        </p:nvSpPr>
        <p:spPr bwMode="auto">
          <a:xfrm flipV="1">
            <a:off x="7239000" y="990600"/>
            <a:ext cx="0" cy="4572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8182" name="Text Box 10"/>
          <p:cNvSpPr txBox="1">
            <a:spLocks noChangeArrowheads="1"/>
          </p:cNvSpPr>
          <p:nvPr/>
        </p:nvSpPr>
        <p:spPr bwMode="auto">
          <a:xfrm>
            <a:off x="7315200" y="9175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a:t>z</a:t>
            </a:r>
          </a:p>
        </p:txBody>
      </p:sp>
      <p:sp>
        <p:nvSpPr>
          <p:cNvPr id="178183" name="Text Box 11"/>
          <p:cNvSpPr txBox="1">
            <a:spLocks noChangeArrowheads="1"/>
          </p:cNvSpPr>
          <p:nvPr/>
        </p:nvSpPr>
        <p:spPr bwMode="auto">
          <a:xfrm>
            <a:off x="6705600" y="3049588"/>
            <a:ext cx="425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a:latin typeface="Times New Roman" charset="0"/>
              </a:rPr>
              <a:t>I</a:t>
            </a:r>
          </a:p>
        </p:txBody>
      </p:sp>
      <p:sp>
        <p:nvSpPr>
          <p:cNvPr id="178184" name="Text Box 12"/>
          <p:cNvSpPr txBox="1">
            <a:spLocks noChangeArrowheads="1"/>
          </p:cNvSpPr>
          <p:nvPr/>
        </p:nvSpPr>
        <p:spPr bwMode="auto">
          <a:xfrm>
            <a:off x="7848600" y="3127375"/>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a:t>A = ?</a:t>
            </a:r>
          </a:p>
        </p:txBody>
      </p:sp>
      <p:graphicFrame>
        <p:nvGraphicFramePr>
          <p:cNvPr id="178185" name="Object 1024"/>
          <p:cNvGraphicFramePr>
            <a:graphicFrameLocks noGrp="1" noChangeAspect="1"/>
          </p:cNvGraphicFramePr>
          <p:nvPr>
            <p:ph sz="half" idx="4294967295"/>
          </p:nvPr>
        </p:nvGraphicFramePr>
        <p:xfrm>
          <a:off x="1549400" y="3851275"/>
          <a:ext cx="2806700" cy="1577975"/>
        </p:xfrm>
        <a:graphic>
          <a:graphicData uri="http://schemas.openxmlformats.org/presentationml/2006/ole">
            <mc:AlternateContent xmlns:mc="http://schemas.openxmlformats.org/markup-compatibility/2006">
              <mc:Choice xmlns:v="urn:schemas-microsoft-com:vml" Requires="v">
                <p:oleObj spid="_x0000_s460809" name="Equation" r:id="rId4" imgW="1130300" imgH="660400" progId="Equation.3">
                  <p:embed/>
                </p:oleObj>
              </mc:Choice>
              <mc:Fallback>
                <p:oleObj name="Equation" r:id="rId4" imgW="11303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400" y="3851275"/>
                        <a:ext cx="28067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78186" name="Text Box 19"/>
          <p:cNvSpPr txBox="1">
            <a:spLocks noChangeArrowheads="1"/>
          </p:cNvSpPr>
          <p:nvPr/>
        </p:nvSpPr>
        <p:spPr bwMode="auto">
          <a:xfrm>
            <a:off x="304800" y="228600"/>
            <a:ext cx="113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sz="2000" b="0"/>
              <a:t>MD12-3</a:t>
            </a:r>
          </a:p>
        </p:txBody>
      </p:sp>
      <p:sp>
        <p:nvSpPr>
          <p:cNvPr id="12" name="TextBox 11"/>
          <p:cNvSpPr txBox="1"/>
          <p:nvPr/>
        </p:nvSpPr>
        <p:spPr>
          <a:xfrm>
            <a:off x="473573" y="6231467"/>
            <a:ext cx="2488582" cy="338554"/>
          </a:xfrm>
          <a:prstGeom prst="rect">
            <a:avLst/>
          </a:prstGeom>
          <a:noFill/>
        </p:spPr>
        <p:txBody>
          <a:bodyPr wrap="none" rtlCol="0">
            <a:spAutoFit/>
          </a:bodyPr>
          <a:lstStyle/>
          <a:p>
            <a:r>
              <a:rPr lang="en-US" sz="1600" dirty="0" smtClean="0"/>
              <a:t>Assume Coulomb gauge</a:t>
            </a:r>
            <a:endParaRPr lang="en-US" sz="1600" dirty="0"/>
          </a:p>
        </p:txBody>
      </p:sp>
    </p:spTree>
    <p:extLst>
      <p:ext uri="{BB962C8B-B14F-4D97-AF65-F5344CB8AC3E}">
        <p14:creationId xmlns:p14="http://schemas.microsoft.com/office/powerpoint/2010/main" val="421527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3"/>
          <p:cNvSpPr>
            <a:spLocks noGrp="1" noChangeArrowheads="1"/>
          </p:cNvSpPr>
          <p:nvPr>
            <p:ph type="body" idx="4294967295"/>
          </p:nvPr>
        </p:nvSpPr>
        <p:spPr>
          <a:xfrm>
            <a:off x="427038" y="671513"/>
            <a:ext cx="8229600" cy="1371600"/>
          </a:xfrm>
        </p:spPr>
        <p:txBody>
          <a:bodyPr/>
          <a:lstStyle/>
          <a:p>
            <a:pPr marL="0" indent="0" eaLnBrk="1" hangingPunct="1">
              <a:lnSpc>
                <a:spcPct val="90000"/>
              </a:lnSpc>
              <a:buFontTx/>
              <a:buNone/>
            </a:pPr>
            <a:r>
              <a:rPr lang="en-US" sz="2800">
                <a:latin typeface="Arial" charset="0"/>
                <a:ea typeface="ヒラギノ角ゴ Pro W3" charset="0"/>
                <a:cs typeface="ヒラギノ角ゴ Pro W3" charset="0"/>
              </a:rPr>
              <a:t>A circular wire carries current I in the xy plane.  What can you say about the vector potential </a:t>
            </a:r>
            <a:r>
              <a:rPr lang="en-US" sz="2800" b="1">
                <a:latin typeface="Arial" charset="0"/>
                <a:ea typeface="ヒラギノ角ゴ Pro W3" charset="0"/>
                <a:cs typeface="ヒラギノ角ゴ Pro W3" charset="0"/>
              </a:rPr>
              <a:t>A</a:t>
            </a:r>
            <a:r>
              <a:rPr lang="en-US" sz="2800">
                <a:latin typeface="Arial" charset="0"/>
                <a:ea typeface="ヒラギノ角ゴ Pro W3" charset="0"/>
                <a:cs typeface="ヒラギノ角ゴ Pro W3" charset="0"/>
              </a:rPr>
              <a:t> at the points shown?</a:t>
            </a:r>
            <a:endParaRPr lang="en-US">
              <a:latin typeface="Arial" charset="0"/>
              <a:ea typeface="ヒラギノ角ゴ Pro W3" charset="0"/>
              <a:cs typeface="ヒラギノ角ゴ Pro W3" charset="0"/>
            </a:endParaRPr>
          </a:p>
        </p:txBody>
      </p:sp>
      <p:grpSp>
        <p:nvGrpSpPr>
          <p:cNvPr id="180226" name="Group 18"/>
          <p:cNvGrpSpPr>
            <a:grpSpLocks/>
          </p:cNvGrpSpPr>
          <p:nvPr/>
        </p:nvGrpSpPr>
        <p:grpSpPr bwMode="auto">
          <a:xfrm>
            <a:off x="163522" y="2001314"/>
            <a:ext cx="4211637" cy="3367088"/>
            <a:chOff x="528" y="1743"/>
            <a:chExt cx="2653" cy="2121"/>
          </a:xfrm>
        </p:grpSpPr>
        <p:sp>
          <p:nvSpPr>
            <p:cNvPr id="180231" name="Line 4"/>
            <p:cNvSpPr>
              <a:spLocks noChangeShapeType="1"/>
            </p:cNvSpPr>
            <p:nvPr/>
          </p:nvSpPr>
          <p:spPr bwMode="auto">
            <a:xfrm flipV="1">
              <a:off x="1488" y="1824"/>
              <a:ext cx="0" cy="18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32" name="Line 5"/>
            <p:cNvSpPr>
              <a:spLocks noChangeShapeType="1"/>
            </p:cNvSpPr>
            <p:nvPr/>
          </p:nvSpPr>
          <p:spPr bwMode="auto">
            <a:xfrm>
              <a:off x="528" y="3072"/>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33" name="Line 6"/>
            <p:cNvSpPr>
              <a:spLocks noChangeShapeType="1"/>
            </p:cNvSpPr>
            <p:nvPr/>
          </p:nvSpPr>
          <p:spPr bwMode="auto">
            <a:xfrm flipH="1">
              <a:off x="576" y="2736"/>
              <a:ext cx="1344" cy="10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34" name="Oval 7"/>
            <p:cNvSpPr>
              <a:spLocks noChangeArrowheads="1"/>
            </p:cNvSpPr>
            <p:nvPr/>
          </p:nvSpPr>
          <p:spPr bwMode="auto">
            <a:xfrm>
              <a:off x="604" y="2852"/>
              <a:ext cx="1776" cy="43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180235" name="Line 8"/>
            <p:cNvSpPr>
              <a:spLocks noChangeShapeType="1"/>
            </p:cNvSpPr>
            <p:nvPr/>
          </p:nvSpPr>
          <p:spPr bwMode="auto">
            <a:xfrm flipH="1">
              <a:off x="1843" y="3245"/>
              <a:ext cx="144" cy="19"/>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80236" name="Line 9"/>
            <p:cNvSpPr>
              <a:spLocks noChangeShapeType="1"/>
            </p:cNvSpPr>
            <p:nvPr/>
          </p:nvSpPr>
          <p:spPr bwMode="auto">
            <a:xfrm flipV="1">
              <a:off x="960" y="2870"/>
              <a:ext cx="125" cy="11"/>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80237" name="Text Box 10"/>
            <p:cNvSpPr txBox="1">
              <a:spLocks noChangeArrowheads="1"/>
            </p:cNvSpPr>
            <p:nvPr/>
          </p:nvSpPr>
          <p:spPr bwMode="auto">
            <a:xfrm>
              <a:off x="748" y="363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1800"/>
                <a:t>x</a:t>
              </a:r>
            </a:p>
          </p:txBody>
        </p:sp>
        <p:sp>
          <p:nvSpPr>
            <p:cNvPr id="180238" name="Text Box 11"/>
            <p:cNvSpPr txBox="1">
              <a:spLocks noChangeArrowheads="1"/>
            </p:cNvSpPr>
            <p:nvPr/>
          </p:nvSpPr>
          <p:spPr bwMode="auto">
            <a:xfrm>
              <a:off x="2995" y="3085"/>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1800"/>
                <a:t>y</a:t>
              </a:r>
            </a:p>
          </p:txBody>
        </p:sp>
        <p:sp>
          <p:nvSpPr>
            <p:cNvPr id="180239" name="Text Box 12"/>
            <p:cNvSpPr txBox="1">
              <a:spLocks noChangeArrowheads="1"/>
            </p:cNvSpPr>
            <p:nvPr/>
          </p:nvSpPr>
          <p:spPr bwMode="auto">
            <a:xfrm>
              <a:off x="1285" y="1743"/>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1800"/>
                <a:t>z</a:t>
              </a:r>
            </a:p>
          </p:txBody>
        </p:sp>
        <p:sp>
          <p:nvSpPr>
            <p:cNvPr id="180240" name="Oval 13"/>
            <p:cNvSpPr>
              <a:spLocks noChangeArrowheads="1"/>
            </p:cNvSpPr>
            <p:nvPr/>
          </p:nvSpPr>
          <p:spPr bwMode="auto">
            <a:xfrm>
              <a:off x="2448" y="3043"/>
              <a:ext cx="56" cy="56"/>
            </a:xfrm>
            <a:prstGeom prst="ellipse">
              <a:avLst/>
            </a:prstGeom>
            <a:solidFill>
              <a:schemeClr val="tx1"/>
            </a:solidFill>
            <a:ln w="9525">
              <a:solidFill>
                <a:schemeClr val="tx1"/>
              </a:solidFill>
              <a:round/>
              <a:headEnd/>
              <a:tailEnd/>
            </a:ln>
          </p:spPr>
          <p:txBody>
            <a:bodyPr wrap="none" anchor="ctr"/>
            <a:lstStyle/>
            <a:p>
              <a:pPr eaLnBrk="1" hangingPunct="1"/>
              <a:endParaRPr lang="en-US" sz="1800"/>
            </a:p>
          </p:txBody>
        </p:sp>
        <p:sp>
          <p:nvSpPr>
            <p:cNvPr id="180241" name="Oval 14"/>
            <p:cNvSpPr>
              <a:spLocks noChangeArrowheads="1"/>
            </p:cNvSpPr>
            <p:nvPr/>
          </p:nvSpPr>
          <p:spPr bwMode="auto">
            <a:xfrm>
              <a:off x="1458" y="2187"/>
              <a:ext cx="56" cy="56"/>
            </a:xfrm>
            <a:prstGeom prst="ellipse">
              <a:avLst/>
            </a:prstGeom>
            <a:solidFill>
              <a:schemeClr val="tx1"/>
            </a:solidFill>
            <a:ln w="9525">
              <a:solidFill>
                <a:schemeClr val="tx1"/>
              </a:solidFill>
              <a:round/>
              <a:headEnd/>
              <a:tailEnd/>
            </a:ln>
          </p:spPr>
          <p:txBody>
            <a:bodyPr wrap="none" anchor="ctr"/>
            <a:lstStyle/>
            <a:p>
              <a:pPr algn="ctr" eaLnBrk="1" hangingPunct="1"/>
              <a:endParaRPr lang="en-US" sz="1800"/>
            </a:p>
          </p:txBody>
        </p:sp>
        <p:sp>
          <p:nvSpPr>
            <p:cNvPr id="180242" name="Text Box 15"/>
            <p:cNvSpPr txBox="1">
              <a:spLocks noChangeArrowheads="1"/>
            </p:cNvSpPr>
            <p:nvPr/>
          </p:nvSpPr>
          <p:spPr bwMode="auto">
            <a:xfrm>
              <a:off x="2467" y="280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1800"/>
                <a:t>a</a:t>
              </a:r>
            </a:p>
          </p:txBody>
        </p:sp>
        <p:sp>
          <p:nvSpPr>
            <p:cNvPr id="180243" name="Text Box 17"/>
            <p:cNvSpPr txBox="1">
              <a:spLocks noChangeArrowheads="1"/>
            </p:cNvSpPr>
            <p:nvPr/>
          </p:nvSpPr>
          <p:spPr bwMode="auto">
            <a:xfrm>
              <a:off x="1289" y="2147"/>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1800"/>
                <a:t>b</a:t>
              </a:r>
            </a:p>
          </p:txBody>
        </p:sp>
      </p:grpSp>
      <p:sp>
        <p:nvSpPr>
          <p:cNvPr id="180227" name="Text Box 19"/>
          <p:cNvSpPr txBox="1">
            <a:spLocks noChangeArrowheads="1"/>
          </p:cNvSpPr>
          <p:nvPr/>
        </p:nvSpPr>
        <p:spPr bwMode="auto">
          <a:xfrm>
            <a:off x="2622550" y="4420136"/>
            <a:ext cx="273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1800" dirty="0">
                <a:latin typeface="Times New Roman" charset="0"/>
              </a:rPr>
              <a:t>I</a:t>
            </a:r>
          </a:p>
        </p:txBody>
      </p:sp>
      <p:sp>
        <p:nvSpPr>
          <p:cNvPr id="17428" name="Text Box 20"/>
          <p:cNvSpPr txBox="1">
            <a:spLocks noChangeArrowheads="1"/>
          </p:cNvSpPr>
          <p:nvPr/>
        </p:nvSpPr>
        <p:spPr bwMode="auto">
          <a:xfrm>
            <a:off x="4131726" y="4471997"/>
            <a:ext cx="490802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b="0" dirty="0"/>
              <a:t>At point b, the vector potential </a:t>
            </a:r>
            <a:r>
              <a:rPr lang="en-US" dirty="0"/>
              <a:t>A</a:t>
            </a:r>
            <a:r>
              <a:rPr lang="en-US" b="0" dirty="0"/>
              <a:t> is:</a:t>
            </a:r>
          </a:p>
          <a:p>
            <a:pPr eaLnBrk="1" hangingPunct="1">
              <a:buFontTx/>
              <a:buAutoNum type="alphaUcParenR"/>
            </a:pPr>
            <a:r>
              <a:rPr lang="en-US" b="0" dirty="0"/>
              <a:t>Zero</a:t>
            </a:r>
          </a:p>
          <a:p>
            <a:pPr eaLnBrk="1" hangingPunct="1">
              <a:buFontTx/>
              <a:buAutoNum type="alphaUcParenR"/>
            </a:pPr>
            <a:r>
              <a:rPr lang="en-US" b="0" dirty="0"/>
              <a:t>Parallel to x-axis</a:t>
            </a:r>
          </a:p>
          <a:p>
            <a:pPr eaLnBrk="1" hangingPunct="1">
              <a:buFontTx/>
              <a:buAutoNum type="alphaUcParenR"/>
            </a:pPr>
            <a:r>
              <a:rPr lang="en-US" b="0" dirty="0"/>
              <a:t>Parallel to y-axis</a:t>
            </a:r>
          </a:p>
          <a:p>
            <a:pPr eaLnBrk="1" hangingPunct="1">
              <a:buFontTx/>
              <a:buAutoNum type="alphaUcParenR"/>
            </a:pPr>
            <a:r>
              <a:rPr lang="en-US" b="0" dirty="0"/>
              <a:t>Parallel to z-</a:t>
            </a:r>
            <a:r>
              <a:rPr lang="en-US" b="0" dirty="0" smtClean="0"/>
              <a:t>axis</a:t>
            </a:r>
          </a:p>
          <a:p>
            <a:pPr eaLnBrk="1" hangingPunct="1">
              <a:buFontTx/>
              <a:buAutoNum type="alphaUcParenR"/>
            </a:pPr>
            <a:r>
              <a:rPr lang="en-US" b="0" dirty="0" smtClean="0"/>
              <a:t>Other/not sure</a:t>
            </a:r>
            <a:endParaRPr lang="en-US" b="0" dirty="0"/>
          </a:p>
        </p:txBody>
      </p:sp>
      <p:sp>
        <p:nvSpPr>
          <p:cNvPr id="180229" name="Text Box 21"/>
          <p:cNvSpPr txBox="1">
            <a:spLocks noChangeArrowheads="1"/>
          </p:cNvSpPr>
          <p:nvPr/>
        </p:nvSpPr>
        <p:spPr bwMode="auto">
          <a:xfrm>
            <a:off x="4079875" y="1502310"/>
            <a:ext cx="50641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b="0" u="sng" dirty="0"/>
              <a:t>At point a</a:t>
            </a:r>
            <a:r>
              <a:rPr lang="en-US" b="0" dirty="0"/>
              <a:t>, the vector potential </a:t>
            </a:r>
            <a:r>
              <a:rPr lang="en-US" dirty="0"/>
              <a:t>A</a:t>
            </a:r>
            <a:r>
              <a:rPr lang="en-US" b="0" dirty="0"/>
              <a:t> is:</a:t>
            </a:r>
          </a:p>
          <a:p>
            <a:pPr eaLnBrk="1" hangingPunct="1">
              <a:buFontTx/>
              <a:buAutoNum type="alphaUcParenR"/>
            </a:pPr>
            <a:r>
              <a:rPr lang="en-US" b="0" dirty="0"/>
              <a:t>Zero</a:t>
            </a:r>
          </a:p>
          <a:p>
            <a:pPr eaLnBrk="1" hangingPunct="1">
              <a:buFontTx/>
              <a:buAutoNum type="alphaUcParenR"/>
            </a:pPr>
            <a:r>
              <a:rPr lang="en-US" b="0" dirty="0"/>
              <a:t>Parallel to x-axis</a:t>
            </a:r>
          </a:p>
          <a:p>
            <a:pPr eaLnBrk="1" hangingPunct="1">
              <a:buFontTx/>
              <a:buAutoNum type="alphaUcParenR"/>
            </a:pPr>
            <a:r>
              <a:rPr lang="en-US" b="0" dirty="0"/>
              <a:t>Parallel to y-axis</a:t>
            </a:r>
          </a:p>
          <a:p>
            <a:pPr eaLnBrk="1" hangingPunct="1">
              <a:buFontTx/>
              <a:buAutoNum type="alphaUcParenR"/>
            </a:pPr>
            <a:r>
              <a:rPr lang="en-US" b="0" dirty="0"/>
              <a:t>Parallel to z-</a:t>
            </a:r>
            <a:r>
              <a:rPr lang="en-US" b="0" dirty="0" smtClean="0"/>
              <a:t>axis</a:t>
            </a:r>
          </a:p>
          <a:p>
            <a:pPr eaLnBrk="1" hangingPunct="1">
              <a:buFontTx/>
              <a:buAutoNum type="alphaUcParenR"/>
            </a:pPr>
            <a:r>
              <a:rPr lang="en-US" b="0" dirty="0" smtClean="0"/>
              <a:t>Other/not sure…</a:t>
            </a:r>
            <a:endParaRPr lang="en-US" b="0" dirty="0"/>
          </a:p>
        </p:txBody>
      </p:sp>
      <p:sp>
        <p:nvSpPr>
          <p:cNvPr id="180230" name="Text Box 22"/>
          <p:cNvSpPr txBox="1">
            <a:spLocks noChangeArrowheads="1"/>
          </p:cNvSpPr>
          <p:nvPr/>
        </p:nvSpPr>
        <p:spPr bwMode="auto">
          <a:xfrm>
            <a:off x="304800" y="228600"/>
            <a:ext cx="1644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sz="2000" b="0"/>
              <a:t>MD12-4a,b</a:t>
            </a:r>
          </a:p>
        </p:txBody>
      </p:sp>
      <p:sp>
        <p:nvSpPr>
          <p:cNvPr id="2" name="TextBox 1"/>
          <p:cNvSpPr txBox="1"/>
          <p:nvPr/>
        </p:nvSpPr>
        <p:spPr>
          <a:xfrm>
            <a:off x="4080374" y="3776134"/>
            <a:ext cx="4792698" cy="338554"/>
          </a:xfrm>
          <a:prstGeom prst="rect">
            <a:avLst/>
          </a:prstGeom>
          <a:noFill/>
        </p:spPr>
        <p:txBody>
          <a:bodyPr wrap="none" rtlCol="0">
            <a:spAutoFit/>
          </a:bodyPr>
          <a:lstStyle/>
          <a:p>
            <a:r>
              <a:rPr lang="en-US" sz="1600" dirty="0" smtClean="0"/>
              <a:t>Assume Coulomb gauge, and A vanishes at infinity</a:t>
            </a:r>
            <a:endParaRPr lang="en-US" sz="1600" dirty="0"/>
          </a:p>
        </p:txBody>
      </p:sp>
    </p:spTree>
    <p:extLst>
      <p:ext uri="{BB962C8B-B14F-4D97-AF65-F5344CB8AC3E}">
        <p14:creationId xmlns:p14="http://schemas.microsoft.com/office/powerpoint/2010/main" val="2852935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a:xfrm>
            <a:off x="763588" y="763588"/>
            <a:ext cx="7772400" cy="1143000"/>
          </a:xfrm>
        </p:spPr>
        <p:txBody>
          <a:bodyPr/>
          <a:lstStyle/>
          <a:p>
            <a:pPr algn="l" eaLnBrk="1" hangingPunct="1"/>
            <a:r>
              <a:rPr lang="en-US" sz="2600">
                <a:latin typeface="Arial" charset="0"/>
                <a:ea typeface="ヒラギノ角ゴ Pro W3" charset="0"/>
                <a:cs typeface="ヒラギノ角ゴ Pro W3" charset="0"/>
              </a:rPr>
              <a:t>The vector potential in a certain region is given by </a:t>
            </a:r>
            <a:br>
              <a:rPr lang="en-US" sz="2600">
                <a:latin typeface="Arial" charset="0"/>
                <a:ea typeface="ヒラギノ角ゴ Pro W3" charset="0"/>
                <a:cs typeface="ヒラギノ角ゴ Pro W3" charset="0"/>
              </a:rPr>
            </a:br>
            <a:r>
              <a:rPr lang="en-US" sz="2600">
                <a:latin typeface="Arial" charset="0"/>
                <a:ea typeface="ヒラギノ角ゴ Pro W3" charset="0"/>
                <a:cs typeface="ヒラギノ角ゴ Pro W3" charset="0"/>
              </a:rPr>
              <a:t>  </a:t>
            </a:r>
            <a:br>
              <a:rPr lang="en-US" sz="2600">
                <a:latin typeface="Arial" charset="0"/>
                <a:ea typeface="ヒラギノ角ゴ Pro W3" charset="0"/>
                <a:cs typeface="ヒラギノ角ゴ Pro W3" charset="0"/>
              </a:rPr>
            </a:br>
            <a:r>
              <a:rPr lang="en-US" sz="2600">
                <a:latin typeface="Arial" charset="0"/>
                <a:ea typeface="ヒラギノ角ゴ Pro W3" charset="0"/>
                <a:cs typeface="ヒラギノ角ゴ Pro W3" charset="0"/>
              </a:rPr>
              <a:t/>
            </a:r>
            <a:br>
              <a:rPr lang="en-US" sz="2600">
                <a:latin typeface="Arial" charset="0"/>
                <a:ea typeface="ヒラギノ角ゴ Pro W3" charset="0"/>
                <a:cs typeface="ヒラギノ角ゴ Pro W3" charset="0"/>
              </a:rPr>
            </a:br>
            <a:r>
              <a:rPr lang="en-US" sz="2600">
                <a:latin typeface="Arial" charset="0"/>
                <a:ea typeface="ヒラギノ角ゴ Pro W3" charset="0"/>
                <a:cs typeface="ヒラギノ角ゴ Pro W3" charset="0"/>
              </a:rPr>
              <a:t>(C is a positive constant)  Consider the imaginary loop shown.  What can you say about the magnetic field in this region?</a:t>
            </a:r>
            <a:endParaRPr lang="en-US" sz="2000">
              <a:latin typeface="Arial" charset="0"/>
              <a:ea typeface="ヒラギノ角ゴ Pro W3" charset="0"/>
              <a:cs typeface="ヒラギノ角ゴ Pro W3" charset="0"/>
            </a:endParaRPr>
          </a:p>
        </p:txBody>
      </p:sp>
      <p:sp>
        <p:nvSpPr>
          <p:cNvPr id="31748" name="Text Box 4"/>
          <p:cNvSpPr txBox="1">
            <a:spLocks noChangeArrowheads="1"/>
          </p:cNvSpPr>
          <p:nvPr/>
        </p:nvSpPr>
        <p:spPr bwMode="auto">
          <a:xfrm>
            <a:off x="228600" y="3276600"/>
            <a:ext cx="51974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AutoNum type="alphaUcPeriod"/>
            </a:pPr>
            <a:r>
              <a:rPr lang="en-US" b="0"/>
              <a:t>B is zero</a:t>
            </a:r>
          </a:p>
          <a:p>
            <a:pPr>
              <a:buFont typeface="Arial" charset="0"/>
              <a:buAutoNum type="alphaUcPeriod"/>
            </a:pPr>
            <a:r>
              <a:rPr lang="en-US" b="0"/>
              <a:t>B is non-zero, parallel to z-axis</a:t>
            </a:r>
          </a:p>
          <a:p>
            <a:pPr>
              <a:buFont typeface="Arial" charset="0"/>
              <a:buAutoNum type="alphaUcPeriod"/>
            </a:pPr>
            <a:r>
              <a:rPr lang="en-US" b="0"/>
              <a:t>B is non-zero, parallel to y-axis</a:t>
            </a:r>
          </a:p>
          <a:p>
            <a:pPr>
              <a:buFont typeface="Arial" charset="0"/>
              <a:buAutoNum type="alphaUcPeriod"/>
            </a:pPr>
            <a:r>
              <a:rPr lang="en-US" b="0"/>
              <a:t>B is non-zero, parallel to x-axis</a:t>
            </a:r>
          </a:p>
        </p:txBody>
      </p:sp>
      <p:graphicFrame>
        <p:nvGraphicFramePr>
          <p:cNvPr id="31746" name="Object 1024"/>
          <p:cNvGraphicFramePr>
            <a:graphicFrameLocks noChangeAspect="1"/>
          </p:cNvGraphicFramePr>
          <p:nvPr/>
        </p:nvGraphicFramePr>
        <p:xfrm>
          <a:off x="2428875" y="647700"/>
          <a:ext cx="2405063" cy="549275"/>
        </p:xfrm>
        <a:graphic>
          <a:graphicData uri="http://schemas.openxmlformats.org/presentationml/2006/ole">
            <mc:AlternateContent xmlns:mc="http://schemas.openxmlformats.org/markup-compatibility/2006">
              <mc:Choice xmlns:v="urn:schemas-microsoft-com:vml" Requires="v">
                <p:oleObj spid="_x0000_s484355" name="Equation" r:id="rId4" imgW="1003261" imgH="228898" progId="Equation.3">
                  <p:embed/>
                </p:oleObj>
              </mc:Choice>
              <mc:Fallback>
                <p:oleObj name="Equation" r:id="rId4" imgW="1003261" imgH="22889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647700"/>
                        <a:ext cx="24050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1749" name="Rectangle 7"/>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5.19</a:t>
            </a:r>
          </a:p>
        </p:txBody>
      </p:sp>
      <p:grpSp>
        <p:nvGrpSpPr>
          <p:cNvPr id="31750" name="Group 18"/>
          <p:cNvGrpSpPr>
            <a:grpSpLocks/>
          </p:cNvGrpSpPr>
          <p:nvPr/>
        </p:nvGrpSpPr>
        <p:grpSpPr bwMode="auto">
          <a:xfrm>
            <a:off x="5334000" y="2438400"/>
            <a:ext cx="3216275" cy="2728913"/>
            <a:chOff x="3206" y="2256"/>
            <a:chExt cx="2026" cy="1719"/>
          </a:xfrm>
        </p:grpSpPr>
        <p:sp>
          <p:nvSpPr>
            <p:cNvPr id="31751" name="Freeform 7"/>
            <p:cNvSpPr>
              <a:spLocks/>
            </p:cNvSpPr>
            <p:nvPr/>
          </p:nvSpPr>
          <p:spPr bwMode="auto">
            <a:xfrm>
              <a:off x="3408" y="3312"/>
              <a:ext cx="576" cy="576"/>
            </a:xfrm>
            <a:custGeom>
              <a:avLst/>
              <a:gdLst>
                <a:gd name="T0" fmla="*/ 0 w 576"/>
                <a:gd name="T1" fmla="*/ 0 h 576"/>
                <a:gd name="T2" fmla="*/ 0 w 576"/>
                <a:gd name="T3" fmla="*/ 576 h 576"/>
                <a:gd name="T4" fmla="*/ 576 w 576"/>
                <a:gd name="T5" fmla="*/ 576 h 576"/>
                <a:gd name="T6" fmla="*/ 0 60000 65536"/>
                <a:gd name="T7" fmla="*/ 0 60000 65536"/>
                <a:gd name="T8" fmla="*/ 0 60000 65536"/>
                <a:gd name="T9" fmla="*/ 0 w 576"/>
                <a:gd name="T10" fmla="*/ 0 h 576"/>
                <a:gd name="T11" fmla="*/ 576 w 576"/>
                <a:gd name="T12" fmla="*/ 576 h 576"/>
              </a:gdLst>
              <a:ahLst/>
              <a:cxnLst>
                <a:cxn ang="T6">
                  <a:pos x="T0" y="T1"/>
                </a:cxn>
                <a:cxn ang="T7">
                  <a:pos x="T2" y="T3"/>
                </a:cxn>
                <a:cxn ang="T8">
                  <a:pos x="T4" y="T5"/>
                </a:cxn>
              </a:cxnLst>
              <a:rect l="T9" t="T10" r="T11" b="T12"/>
              <a:pathLst>
                <a:path w="576" h="576">
                  <a:moveTo>
                    <a:pt x="0" y="0"/>
                  </a:moveTo>
                  <a:lnTo>
                    <a:pt x="0" y="576"/>
                  </a:lnTo>
                  <a:lnTo>
                    <a:pt x="576" y="576"/>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a:p>
          </p:txBody>
        </p:sp>
        <p:sp>
          <p:nvSpPr>
            <p:cNvPr id="31752" name="Text Box 8"/>
            <p:cNvSpPr txBox="1">
              <a:spLocks noChangeArrowheads="1"/>
            </p:cNvSpPr>
            <p:nvPr/>
          </p:nvSpPr>
          <p:spPr bwMode="auto">
            <a:xfrm>
              <a:off x="4128" y="3744"/>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1800" b="0"/>
                <a:t>x</a:t>
              </a:r>
            </a:p>
          </p:txBody>
        </p:sp>
        <p:sp>
          <p:nvSpPr>
            <p:cNvPr id="31753" name="Text Box 9"/>
            <p:cNvSpPr txBox="1">
              <a:spLocks noChangeArrowheads="1"/>
            </p:cNvSpPr>
            <p:nvPr/>
          </p:nvSpPr>
          <p:spPr bwMode="auto">
            <a:xfrm>
              <a:off x="3206" y="3095"/>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1800" b="0"/>
                <a:t>y</a:t>
              </a:r>
            </a:p>
          </p:txBody>
        </p:sp>
        <p:sp>
          <p:nvSpPr>
            <p:cNvPr id="31754" name="Line 10"/>
            <p:cNvSpPr>
              <a:spLocks noChangeShapeType="1"/>
            </p:cNvSpPr>
            <p:nvPr/>
          </p:nvSpPr>
          <p:spPr bwMode="auto">
            <a:xfrm>
              <a:off x="3504" y="3648"/>
              <a:ext cx="172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5" name="Line 11"/>
            <p:cNvSpPr>
              <a:spLocks noChangeShapeType="1"/>
            </p:cNvSpPr>
            <p:nvPr/>
          </p:nvSpPr>
          <p:spPr bwMode="auto">
            <a:xfrm>
              <a:off x="3504" y="3024"/>
              <a:ext cx="172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6" name="Line 12"/>
            <p:cNvSpPr>
              <a:spLocks noChangeShapeType="1"/>
            </p:cNvSpPr>
            <p:nvPr/>
          </p:nvSpPr>
          <p:spPr bwMode="auto">
            <a:xfrm>
              <a:off x="3504" y="2592"/>
              <a:ext cx="172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7" name="Line 13"/>
            <p:cNvSpPr>
              <a:spLocks noChangeShapeType="1"/>
            </p:cNvSpPr>
            <p:nvPr/>
          </p:nvSpPr>
          <p:spPr bwMode="auto">
            <a:xfrm>
              <a:off x="3504" y="2352"/>
              <a:ext cx="172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8" name="Line 15"/>
            <p:cNvSpPr>
              <a:spLocks noChangeShapeType="1"/>
            </p:cNvSpPr>
            <p:nvPr/>
          </p:nvSpPr>
          <p:spPr bwMode="auto">
            <a:xfrm>
              <a:off x="3504" y="2256"/>
              <a:ext cx="172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9" name="Text Box 16"/>
            <p:cNvSpPr txBox="1">
              <a:spLocks noChangeArrowheads="1"/>
            </p:cNvSpPr>
            <p:nvPr/>
          </p:nvSpPr>
          <p:spPr bwMode="auto">
            <a:xfrm>
              <a:off x="4224" y="3312"/>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1800" b="0"/>
                <a:t>A</a:t>
              </a:r>
            </a:p>
          </p:txBody>
        </p:sp>
        <p:sp>
          <p:nvSpPr>
            <p:cNvPr id="31760" name="Rectangle 17"/>
            <p:cNvSpPr>
              <a:spLocks noChangeArrowheads="1"/>
            </p:cNvSpPr>
            <p:nvPr/>
          </p:nvSpPr>
          <p:spPr bwMode="auto">
            <a:xfrm>
              <a:off x="3936" y="2304"/>
              <a:ext cx="816" cy="864"/>
            </a:xfrm>
            <a:prstGeom prst="rect">
              <a:avLst/>
            </a:prstGeom>
            <a:noFill/>
            <a:ln w="19050">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grpSp>
    </p:spTree>
    <p:extLst>
      <p:ext uri="{BB962C8B-B14F-4D97-AF65-F5344CB8AC3E}">
        <p14:creationId xmlns:p14="http://schemas.microsoft.com/office/powerpoint/2010/main" val="1720070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13157</TotalTime>
  <Words>2640</Words>
  <Application>Microsoft Macintosh PowerPoint</Application>
  <PresentationFormat>On-screen Show (4:3)</PresentationFormat>
  <Paragraphs>454</Paragraphs>
  <Slides>30</Slides>
  <Notes>30</Notes>
  <HiddenSlides>6</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30</vt:i4>
      </vt:variant>
    </vt:vector>
  </HeadingPairs>
  <TitlesOfParts>
    <vt:vector size="36" baseType="lpstr">
      <vt:lpstr>Blank Presentation</vt:lpstr>
      <vt:lpstr>Equation</vt:lpstr>
      <vt:lpstr>Picture</vt:lpstr>
      <vt:lpstr>Microsoft Word 97 - 2004 Document</vt:lpstr>
      <vt:lpstr>Microsoft Equation</vt:lpstr>
      <vt:lpstr>Microsoft Word Picture</vt:lpstr>
      <vt:lpstr>MAGNETIC VECTOR POTENTIAL</vt:lpstr>
      <vt:lpstr>Class Activities:  Vector Potential</vt:lpstr>
      <vt:lpstr>PowerPoint Presentation</vt:lpstr>
      <vt:lpstr>PowerPoint Presentation</vt:lpstr>
      <vt:lpstr>In Cartesian coordinates, this means:      ,  etc.    </vt:lpstr>
      <vt:lpstr>Can you calculate that integral using spherical coordinates?</vt:lpstr>
      <vt:lpstr>PowerPoint Presentation</vt:lpstr>
      <vt:lpstr>PowerPoint Presentation</vt:lpstr>
      <vt:lpstr>The vector potential in a certain region is given by      (C is a positive constant)  Consider the imaginary loop shown.  What can you say about the magnetic field in this region?</vt:lpstr>
      <vt:lpstr>PowerPoint Presentation</vt:lpstr>
      <vt:lpstr>Suppose A is azimuthal, given by            (in cylindrical coordinates)   What can you say about curl(A)?</vt:lpstr>
      <vt:lpstr>If the arrows represent the vector potential A (note that |A| is the same everywhere), is there a nonzero B in the dashed region?</vt:lpstr>
      <vt:lpstr>Vector Potential</vt:lpstr>
      <vt:lpstr>What is</vt:lpstr>
      <vt:lpstr>Choose boundary conditions</vt:lpstr>
      <vt:lpstr>I have a boundary sheet, and would like to learn about the change (or continuity!) of B(parallel) across the boundary. </vt:lpstr>
      <vt:lpstr>In general, which of the following are continuous as you move past a boundary?</vt:lpstr>
      <vt:lpstr>DIPOLES, MULTIPOLES</vt:lpstr>
      <vt:lpstr>The formula from Griffiths for a magnetic dipole at the origin is:</vt:lpstr>
      <vt:lpstr>The leading term in the vector potential multipole expansion involves  What is the magnitude of this integral?</vt:lpstr>
      <vt:lpstr>This is the formula for an ideal magnetic dipole:   What is different in a sketch of a real (physical) magnetic dipole (like, a small current loop)?</vt:lpstr>
      <vt:lpstr>PowerPoint Presentation</vt:lpstr>
      <vt:lpstr>Writing assignment</vt:lpstr>
      <vt:lpstr>PowerPoint Presentation</vt:lpstr>
      <vt:lpstr>PowerPoint Presentation</vt:lpstr>
      <vt:lpstr>The force on a segment of wire L is</vt:lpstr>
      <vt:lpstr>Griffiths argues that the torque on a magnetic dipole in a B field is:  </vt:lpstr>
      <vt:lpstr>Griffiths argues that the force on a magnetic dipole in a B field is:  </vt:lpstr>
      <vt:lpstr>(See Chapter 6 concept tests for force and torque on dipole questions.  )</vt:lpstr>
      <vt:lpstr>PowerPoint Presentation</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289</cp:revision>
  <cp:lastPrinted>2013-03-18T20:38:06Z</cp:lastPrinted>
  <dcterms:created xsi:type="dcterms:W3CDTF">2007-10-23T21:56:36Z</dcterms:created>
  <dcterms:modified xsi:type="dcterms:W3CDTF">2013-05-16T04:45:59Z</dcterms:modified>
</cp:coreProperties>
</file>