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Microsoft_Equation3.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8.xml" ContentType="application/vnd.openxmlformats-officedocument.presentationml.notesSlide+xml"/>
  <Override PartName="/ppt/embeddings/Microsoft_Equation4.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handoutMasterIdLst>
    <p:handoutMasterId r:id="rId19"/>
  </p:handoutMasterIdLst>
  <p:sldIdLst>
    <p:sldId id="639" r:id="rId2"/>
    <p:sldId id="640" r:id="rId3"/>
    <p:sldId id="641" r:id="rId4"/>
    <p:sldId id="642" r:id="rId5"/>
    <p:sldId id="647" r:id="rId6"/>
    <p:sldId id="648" r:id="rId7"/>
    <p:sldId id="649" r:id="rId8"/>
    <p:sldId id="650" r:id="rId9"/>
    <p:sldId id="651" r:id="rId10"/>
    <p:sldId id="652" r:id="rId11"/>
    <p:sldId id="653" r:id="rId12"/>
    <p:sldId id="654" r:id="rId13"/>
    <p:sldId id="655" r:id="rId14"/>
    <p:sldId id="565" r:id="rId15"/>
    <p:sldId id="566" r:id="rId16"/>
    <p:sldId id="567" r:id="rId1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clrMru>
    <a:srgbClr val="800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52" autoAdjust="0"/>
    <p:restoredTop sz="69901" autoAdjust="0"/>
  </p:normalViewPr>
  <p:slideViewPr>
    <p:cSldViewPr snapToGrid="0">
      <p:cViewPr>
        <p:scale>
          <a:sx n="75" d="100"/>
          <a:sy n="75" d="100"/>
        </p:scale>
        <p:origin x="-160"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FB5162E-5E0C-8C4E-B94C-0B765C061F95}" type="datetimeFigureOut">
              <a:rPr lang="en-US" smtClean="0"/>
              <a:t>5/15/13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EE60D8-A887-B449-9C01-F090D2457F27}" type="slidenum">
              <a:rPr lang="en-US" smtClean="0"/>
              <a:t>‹#›</a:t>
            </a:fld>
            <a:endParaRPr lang="en-US"/>
          </a:p>
        </p:txBody>
      </p:sp>
    </p:spTree>
    <p:extLst>
      <p:ext uri="{BB962C8B-B14F-4D97-AF65-F5344CB8AC3E}">
        <p14:creationId xmlns:p14="http://schemas.microsoft.com/office/powerpoint/2010/main" val="2508467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B4305470-970B-4848-A7B7-CC72DBBCEDEB}" type="slidenum">
              <a:rPr lang="en-US"/>
              <a:pPr/>
              <a:t>‹#›</a:t>
            </a:fld>
            <a:endParaRPr lang="en-US"/>
          </a:p>
        </p:txBody>
      </p:sp>
    </p:spTree>
    <p:extLst>
      <p:ext uri="{BB962C8B-B14F-4D97-AF65-F5344CB8AC3E}">
        <p14:creationId xmlns:p14="http://schemas.microsoft.com/office/powerpoint/2010/main" val="15882302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2pPr>
    <a:lvl3pPr marL="914400"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3pPr>
    <a:lvl4pPr marL="1371600"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4pPr>
    <a:lvl5pPr marL="1828800"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ea typeface="ヒラギノ角ゴ Pro W3" charset="0"/>
                <a:cs typeface="ヒラギノ角ゴ Pro W3" charset="0"/>
              </a:rPr>
              <a:t>WRITTEN BY: Steven Pollock (CU-Boulder)</a:t>
            </a:r>
            <a:endParaRPr lang="en-US">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4588" y="687388"/>
            <a:ext cx="4570412"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Notes Placeholder 2"/>
          <p:cNvSpPr>
            <a:spLocks noGrp="1"/>
          </p:cNvSpPr>
          <p:nvPr>
            <p:ph type="body" idx="1"/>
          </p:nvPr>
        </p:nvSpPr>
        <p:spPr bwMode="auto">
          <a:xfrm>
            <a:off x="685800" y="4344988"/>
            <a:ext cx="54864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a:latin typeface="Arial" charset="0"/>
                <a:ea typeface="ヒラギノ角ゴ Pro W3" charset="0"/>
                <a:cs typeface="ヒラギノ角ゴ Pro W3" charset="0"/>
              </a:rPr>
              <a:t>CORRECT ANSWER: </a:t>
            </a:r>
          </a:p>
          <a:p>
            <a:pPr defTabSz="457200" eaLnBrk="1" hangingPunct="1"/>
            <a:r>
              <a:rPr lang="en-US">
                <a:latin typeface="Arial" charset="0"/>
                <a:ea typeface="ヒラギノ角ゴ Pro W3" charset="0"/>
                <a:cs typeface="ヒラギノ角ゴ Pro W3" charset="0"/>
              </a:rPr>
              <a:t>USED IN:  Fall 2009 (Schibli)</a:t>
            </a:r>
          </a:p>
          <a:p>
            <a:pPr defTabSz="457200" eaLnBrk="1" hangingPunct="1"/>
            <a:r>
              <a:rPr lang="en-US">
                <a:latin typeface="Arial" charset="0"/>
                <a:ea typeface="ヒラギノ角ゴ Pro W3" charset="0"/>
                <a:cs typeface="ヒラギノ角ゴ Pro W3" charset="0"/>
              </a:rPr>
              <a:t>LECTURE NUMBER:  </a:t>
            </a:r>
          </a:p>
          <a:p>
            <a:pPr defTabSz="457200" eaLnBrk="1" hangingPunct="1"/>
            <a:r>
              <a:rPr lang="en-US">
                <a:latin typeface="Arial" charset="0"/>
                <a:ea typeface="ヒラギノ角ゴ Pro W3" charset="0"/>
                <a:cs typeface="ヒラギノ角ゴ Pro W3" charset="0"/>
              </a:rPr>
              <a:t>STUDENT RESPONSES: </a:t>
            </a:r>
          </a:p>
          <a:p>
            <a:pPr defTabSz="457200" eaLnBrk="1" hangingPunct="1"/>
            <a:r>
              <a:rPr lang="en-US">
                <a:latin typeface="Arial" charset="0"/>
                <a:ea typeface="ヒラギノ角ゴ Pro W3" charset="0"/>
                <a:cs typeface="ヒラギノ角ゴ Pro W3" charset="0"/>
              </a:rPr>
              <a:t>INSTRUCTOR NOTES:</a:t>
            </a:r>
            <a:r>
              <a:rPr lang="en-US" b="1">
                <a:latin typeface="Arial" charset="0"/>
                <a:ea typeface="ヒラギノ角ゴ Pro W3" charset="0"/>
                <a:cs typeface="ヒラギノ角ゴ Pro W3" charset="0"/>
              </a:rPr>
              <a:t> </a:t>
            </a:r>
            <a:r>
              <a:rPr lang="en-US">
                <a:latin typeface="Calibri" charset="0"/>
              </a:rPr>
              <a:t>Griffiths triangle in brainwash configuration... Click for hypnotic animation</a:t>
            </a:r>
          </a:p>
          <a:p>
            <a:pPr defTabSz="457200" eaLnBrk="1" hangingPunct="1"/>
            <a:r>
              <a:rPr lang="en-US">
                <a:latin typeface="Arial" charset="0"/>
                <a:ea typeface="ヒラギノ角ゴ Pro W3" charset="0"/>
                <a:cs typeface="ヒラギノ角ゴ Pro W3" charset="0"/>
              </a:rPr>
              <a:t>WRITTEN BY: Thomas Schibli (CU-Boulder)</a:t>
            </a:r>
          </a:p>
          <a:p>
            <a:pPr defTabSz="457200"/>
            <a:endParaRPr lang="en-US">
              <a:latin typeface="Calibri" charset="0"/>
            </a:endParaRPr>
          </a:p>
        </p:txBody>
      </p:sp>
      <p:sp>
        <p:nvSpPr>
          <p:cNvPr id="399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defRPr sz="2400">
                <a:solidFill>
                  <a:schemeClr val="tx1"/>
                </a:solidFill>
                <a:latin typeface="Arial" charset="0"/>
                <a:ea typeface="ＭＳ Ｐゴシック" charset="0"/>
                <a:cs typeface="Arial" charset="0"/>
              </a:defRPr>
            </a:lvl1pPr>
            <a:lvl2pPr marL="37931725" indent="-37474525" defTabSz="457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fld id="{21062E91-5C38-9D4E-B7D9-336BCA8DC371}" type="slidenum">
              <a:rPr lang="en-US" sz="1200">
                <a:latin typeface="Calibri" charset="0"/>
                <a:cs typeface="ＭＳ Ｐゴシック" charset="0"/>
              </a:rPr>
              <a:pPr algn="r" eaLnBrk="1" hangingPunct="1"/>
              <a:t>10</a:t>
            </a:fld>
            <a:endParaRPr lang="en-US" sz="1200">
              <a:latin typeface="Calibri"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146175" y="687388"/>
            <a:ext cx="4570413" cy="3427412"/>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1987" name="Notes Placeholder 2"/>
          <p:cNvSpPr>
            <a:spLocks noGrp="1"/>
          </p:cNvSpPr>
          <p:nvPr>
            <p:ph type="body" idx="1"/>
          </p:nvPr>
        </p:nvSpPr>
        <p:spPr bwMode="auto">
          <a:xfrm>
            <a:off x="685800" y="4344988"/>
            <a:ext cx="5486400" cy="4113212"/>
          </a:xfrm>
          <a:solidFill>
            <a:srgbClr val="FFFFFF"/>
          </a:solidFill>
          <a:ln>
            <a:solidFill>
              <a:srgbClr val="000000"/>
            </a:solidFill>
            <a:miter lim="800000"/>
            <a:headEnd/>
            <a:tailEnd/>
          </a:ln>
        </p:spPr>
        <p:txBody>
          <a:bodyPr lIns="91432" tIns="45716" rIns="91432" bIns="45716"/>
          <a:lstStyle/>
          <a:p>
            <a:pPr defTabSz="457200" eaLnBrk="1" hangingPunct="1"/>
            <a:r>
              <a:rPr lang="en-US">
                <a:latin typeface="Arial" charset="0"/>
                <a:ea typeface="ヒラギノ角ゴ Pro W3" charset="0"/>
                <a:cs typeface="ヒラギノ角ゴ Pro W3" charset="0"/>
              </a:rPr>
              <a:t>CORRECT ANSWER: B</a:t>
            </a:r>
          </a:p>
          <a:p>
            <a:pPr defTabSz="457200" eaLnBrk="1" hangingPunct="1"/>
            <a:r>
              <a:rPr lang="en-US">
                <a:latin typeface="Arial" charset="0"/>
                <a:ea typeface="ヒラギノ角ゴ Pro W3" charset="0"/>
                <a:cs typeface="ヒラギノ角ゴ Pro W3" charset="0"/>
              </a:rPr>
              <a:t>USED IN:  Fall 2008 (Dubson)</a:t>
            </a:r>
          </a:p>
          <a:p>
            <a:pPr defTabSz="457200" eaLnBrk="1" hangingPunct="1"/>
            <a:r>
              <a:rPr lang="en-US">
                <a:latin typeface="Arial" charset="0"/>
                <a:ea typeface="ヒラギノ角ゴ Pro W3" charset="0"/>
                <a:cs typeface="ヒラギノ角ゴ Pro W3" charset="0"/>
              </a:rPr>
              <a:t>LECTURE NUMBER:  Dubson (Week 12, Lecture 31)</a:t>
            </a:r>
          </a:p>
          <a:p>
            <a:pPr defTabSz="457200" eaLnBrk="1" hangingPunct="1"/>
            <a:r>
              <a:rPr lang="en-US">
                <a:latin typeface="Arial" charset="0"/>
                <a:ea typeface="ヒラギノ角ゴ Pro W3" charset="0"/>
                <a:cs typeface="ヒラギノ角ゴ Pro W3" charset="0"/>
              </a:rPr>
              <a:t>STUDENT RESPONSES: </a:t>
            </a:r>
          </a:p>
          <a:p>
            <a:pPr defTabSz="457200" eaLnBrk="1" hangingPunct="1"/>
            <a:r>
              <a:rPr lang="en-US">
                <a:latin typeface="Arial" charset="0"/>
                <a:ea typeface="ヒラギノ角ゴ Pro W3" charset="0"/>
                <a:cs typeface="ヒラギノ角ゴ Pro W3" charset="0"/>
              </a:rPr>
              <a:t>INSTRUCTOR NOTES:</a:t>
            </a:r>
            <a:r>
              <a:rPr lang="en-US" b="1">
                <a:latin typeface="Arial" charset="0"/>
                <a:ea typeface="ヒラギノ角ゴ Pro W3" charset="0"/>
                <a:cs typeface="ヒラギノ角ゴ Pro W3" charset="0"/>
              </a:rPr>
              <a:t> </a:t>
            </a:r>
            <a:endParaRPr lang="en-US">
              <a:latin typeface="Arial" charset="0"/>
              <a:ea typeface="ヒラギノ角ゴ Pro W3" charset="0"/>
              <a:cs typeface="ヒラギノ角ゴ Pro W3" charset="0"/>
            </a:endParaRPr>
          </a:p>
          <a:p>
            <a:pPr defTabSz="457200" eaLnBrk="1" hangingPunct="1"/>
            <a:r>
              <a:rPr lang="en-US">
                <a:latin typeface="Arial" charset="0"/>
                <a:ea typeface="ヒラギノ角ゴ Pro W3" charset="0"/>
                <a:cs typeface="ヒラギノ角ゴ Pro W3" charset="0"/>
              </a:rPr>
              <a:t>WRITTEN BY: Mike Dubson (CU-Boulder)</a:t>
            </a:r>
          </a:p>
          <a:p>
            <a:pPr defTabSz="457200"/>
            <a:endParaRPr lang="en-US">
              <a:latin typeface="Arial" charset="0"/>
              <a:ea typeface="ヒラギノ角ゴ Pro W3" charset="0"/>
              <a:cs typeface="ヒラギノ角ゴ Pro W3" charset="0"/>
            </a:endParaRPr>
          </a:p>
        </p:txBody>
      </p:sp>
      <p:sp>
        <p:nvSpPr>
          <p:cNvPr id="419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457200" eaLnBrk="0" hangingPunct="0">
              <a:defRPr sz="2400">
                <a:solidFill>
                  <a:schemeClr val="tx1"/>
                </a:solidFill>
                <a:latin typeface="Arial" charset="0"/>
                <a:ea typeface="ＭＳ Ｐゴシック" charset="0"/>
                <a:cs typeface="Arial" charset="0"/>
              </a:defRPr>
            </a:lvl1pPr>
            <a:lvl2pPr marL="37931725" indent="-37474525" defTabSz="457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fld id="{B9F045D8-9D24-B744-BA12-7C6CD2C08558}" type="slidenum">
              <a:rPr lang="en-US" sz="1200">
                <a:cs typeface="ＭＳ Ｐゴシック" charset="0"/>
              </a:rPr>
              <a:pPr algn="r" eaLnBrk="1" hangingPunct="1"/>
              <a:t>11</a:t>
            </a:fld>
            <a:endParaRPr lang="en-US" sz="120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0179" name="Rectangle 3"/>
          <p:cNvSpPr>
            <a:spLocks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defTabSz="457200" eaLnBrk="1" hangingPunct="1"/>
            <a:r>
              <a:rPr lang="en-US" dirty="0" smtClean="0">
                <a:latin typeface="Calibri" charset="0"/>
              </a:rPr>
              <a:t>Skipped in ‘13 for time</a:t>
            </a:r>
          </a:p>
          <a:p>
            <a:pPr defTabSz="457200" eaLnBrk="1" hangingPunct="1"/>
            <a:r>
              <a:rPr lang="en-US" dirty="0" smtClean="0">
                <a:latin typeface="Calibri" charset="0"/>
              </a:rPr>
              <a:t>CORRECT </a:t>
            </a:r>
            <a:r>
              <a:rPr lang="en-US" dirty="0">
                <a:latin typeface="Calibri" charset="0"/>
              </a:rPr>
              <a:t>ANSWER:  B</a:t>
            </a:r>
          </a:p>
          <a:p>
            <a:pPr defTabSz="457200" eaLnBrk="1" hangingPunct="1"/>
            <a:r>
              <a:rPr lang="en-US" dirty="0">
                <a:latin typeface="Calibri" charset="0"/>
              </a:rPr>
              <a:t>USED IN:  Fall 2008 (</a:t>
            </a:r>
            <a:r>
              <a:rPr lang="en-US" dirty="0" err="1">
                <a:latin typeface="Calibri" charset="0"/>
              </a:rPr>
              <a:t>Dubson</a:t>
            </a:r>
            <a:r>
              <a:rPr lang="en-US" dirty="0">
                <a:latin typeface="Calibri" charset="0"/>
              </a:rPr>
              <a:t>), Fall 2009 (</a:t>
            </a:r>
            <a:r>
              <a:rPr lang="en-US" dirty="0" err="1">
                <a:latin typeface="Calibri" charset="0"/>
              </a:rPr>
              <a:t>Schibli</a:t>
            </a:r>
            <a:r>
              <a:rPr lang="en-US" dirty="0">
                <a:latin typeface="Calibri" charset="0"/>
              </a:rPr>
              <a:t>)</a:t>
            </a:r>
          </a:p>
          <a:p>
            <a:pPr defTabSz="457200" eaLnBrk="1" hangingPunct="1"/>
            <a:r>
              <a:rPr lang="en-US" dirty="0">
                <a:latin typeface="Calibri" charset="0"/>
              </a:rPr>
              <a:t>LECTURE:  </a:t>
            </a:r>
            <a:r>
              <a:rPr lang="en-US" dirty="0" err="1">
                <a:latin typeface="Calibri" charset="0"/>
              </a:rPr>
              <a:t>Dubson</a:t>
            </a:r>
            <a:r>
              <a:rPr lang="en-US" dirty="0">
                <a:latin typeface="Calibri" charset="0"/>
              </a:rPr>
              <a:t> (Week 13, Lecture 37)</a:t>
            </a:r>
          </a:p>
          <a:p>
            <a:pPr defTabSz="457200" eaLnBrk="1" hangingPunct="1"/>
            <a:r>
              <a:rPr lang="en-US" dirty="0">
                <a:latin typeface="Calibri" charset="0"/>
              </a:rPr>
              <a:t>STUDENT RESPONSES:  27% </a:t>
            </a:r>
            <a:r>
              <a:rPr lang="en-US" b="1" dirty="0">
                <a:latin typeface="Calibri" charset="0"/>
              </a:rPr>
              <a:t>[[22%]]</a:t>
            </a:r>
            <a:r>
              <a:rPr lang="en-US" dirty="0">
                <a:latin typeface="Calibri" charset="0"/>
              </a:rPr>
              <a:t> 34% 2% 15% (FALL 2008)</a:t>
            </a:r>
          </a:p>
          <a:p>
            <a:pPr defTabSz="457200" eaLnBrk="1" hangingPunct="1"/>
            <a:r>
              <a:rPr lang="en-US" dirty="0">
                <a:latin typeface="Calibri" charset="0"/>
              </a:rPr>
              <a:t>				10% </a:t>
            </a:r>
            <a:r>
              <a:rPr lang="en-US" b="1" dirty="0">
                <a:latin typeface="Calibri" charset="0"/>
              </a:rPr>
              <a:t>[[72%]]</a:t>
            </a:r>
            <a:r>
              <a:rPr lang="en-US" dirty="0">
                <a:latin typeface="Calibri" charset="0"/>
              </a:rPr>
              <a:t> 10% 0% 8% (FALL 2009)</a:t>
            </a:r>
          </a:p>
          <a:p>
            <a:pPr defTabSz="457200" eaLnBrk="1" hangingPunct="1"/>
            <a:r>
              <a:rPr lang="en-US" b="1" dirty="0">
                <a:latin typeface="Calibri" charset="0"/>
              </a:rPr>
              <a:t>INSTRUCTOR NOTES: </a:t>
            </a:r>
          </a:p>
          <a:p>
            <a:pPr defTabSz="457200" eaLnBrk="1" hangingPunct="1"/>
            <a:r>
              <a:rPr lang="en-US" dirty="0">
                <a:latin typeface="Calibri" charset="0"/>
              </a:rPr>
              <a:t>WRITTEN BY:  Mike </a:t>
            </a:r>
            <a:r>
              <a:rPr lang="en-US" dirty="0" err="1">
                <a:latin typeface="Calibri" charset="0"/>
              </a:rPr>
              <a:t>Dubson</a:t>
            </a:r>
            <a:r>
              <a:rPr lang="en-US" dirty="0">
                <a:latin typeface="Calibri" charset="0"/>
              </a:rPr>
              <a:t> (CU-Boulder)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26"/>
          <p:cNvSpPr>
            <a:spLocks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2227" name="Rectangle 1027"/>
          <p:cNvSpPr>
            <a:spLocks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r>
              <a:rPr lang="en-US">
                <a:latin typeface="Calibri" charset="0"/>
              </a:rPr>
              <a:t>CORRECT ANSWER:  n/a</a:t>
            </a:r>
          </a:p>
          <a:p>
            <a:pPr eaLnBrk="1" hangingPunct="1"/>
            <a:r>
              <a:rPr lang="en-US">
                <a:latin typeface="Calibri" charset="0"/>
              </a:rPr>
              <a:t>USED IN:  Spring 2008 (Pollock)</a:t>
            </a:r>
          </a:p>
          <a:p>
            <a:pPr eaLnBrk="1" hangingPunct="1"/>
            <a:r>
              <a:rPr lang="en-US">
                <a:latin typeface="Calibri" charset="0"/>
              </a:rPr>
              <a:t>LECTURE NUMBER: 38</a:t>
            </a:r>
          </a:p>
          <a:p>
            <a:pPr eaLnBrk="1" hangingPunct="1"/>
            <a:r>
              <a:rPr lang="en-US">
                <a:latin typeface="Calibri" charset="0"/>
              </a:rPr>
              <a:t>STUDENT RESPONSES:  n/a</a:t>
            </a:r>
          </a:p>
          <a:p>
            <a:pPr eaLnBrk="1" hangingPunct="1"/>
            <a:r>
              <a:rPr lang="en-US" b="1">
                <a:latin typeface="Calibri" charset="0"/>
              </a:rPr>
              <a:t>INSTRUCTOR NOTES:   </a:t>
            </a:r>
            <a:r>
              <a:rPr lang="en-US">
                <a:latin typeface="Calibri" charset="0"/>
              </a:rPr>
              <a:t>Starting activity. Followed this up by having them get in groups of three, and writing *on classroom blackboards* what they had - followed by presentations. (They would erase anything they had the was discussed by another group, and argue when they disagreed). Worked very well, we got a LOT of the basic Chapter 4 stuff reviewed this way.   -SJP</a:t>
            </a:r>
            <a:endParaRPr lang="en-US" b="1">
              <a:latin typeface="Calibri" charset="0"/>
            </a:endParaRPr>
          </a:p>
          <a:p>
            <a:r>
              <a:rPr lang="en-US">
                <a:latin typeface="Calibri" charset="0"/>
                <a:ea typeface="ヒラギノ角ゴ Pro W3" charset="0"/>
                <a:cs typeface="ヒラギノ角ゴ Pro W3" charset="0"/>
              </a:rPr>
              <a:t>WRITTEN BY: Steven Pollock (CU-Boulder)</a:t>
            </a:r>
            <a:endParaRPr lang="en-US">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4274"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r>
              <a:rPr lang="en-US" dirty="0">
                <a:latin typeface="Calibri" charset="0"/>
              </a:rPr>
              <a:t>CORRECT ANSWER:  C</a:t>
            </a:r>
          </a:p>
          <a:p>
            <a:pPr eaLnBrk="1" hangingPunct="1"/>
            <a:r>
              <a:rPr lang="en-US" dirty="0">
                <a:latin typeface="Calibri" charset="0"/>
              </a:rPr>
              <a:t>USED IN:  Fall 2008 (</a:t>
            </a:r>
            <a:r>
              <a:rPr lang="en-US" dirty="0" err="1">
                <a:latin typeface="Calibri" charset="0"/>
              </a:rPr>
              <a:t>Dubson</a:t>
            </a:r>
            <a:r>
              <a:rPr lang="en-US" dirty="0">
                <a:latin typeface="Calibri" charset="0"/>
              </a:rPr>
              <a:t>) and Spring 2008 </a:t>
            </a:r>
            <a:r>
              <a:rPr lang="en-US" dirty="0" smtClean="0">
                <a:latin typeface="Calibri" charset="0"/>
              </a:rPr>
              <a:t> and 13 (</a:t>
            </a:r>
            <a:r>
              <a:rPr lang="en-US" dirty="0">
                <a:latin typeface="Calibri" charset="0"/>
              </a:rPr>
              <a:t>Pollock)</a:t>
            </a:r>
          </a:p>
          <a:p>
            <a:pPr eaLnBrk="1" hangingPunct="1"/>
            <a:r>
              <a:rPr lang="en-US" dirty="0">
                <a:latin typeface="Calibri" charset="0"/>
              </a:rPr>
              <a:t>LECTURE NUMBER: </a:t>
            </a:r>
            <a:r>
              <a:rPr lang="en-US" dirty="0" err="1">
                <a:latin typeface="Calibri" charset="0"/>
              </a:rPr>
              <a:t>Dubson</a:t>
            </a:r>
            <a:r>
              <a:rPr lang="en-US" dirty="0">
                <a:latin typeface="Calibri" charset="0"/>
              </a:rPr>
              <a:t> (Week 13, Lecture 37). Pollock (Lecture </a:t>
            </a:r>
            <a:r>
              <a:rPr lang="en-US" dirty="0" smtClean="0">
                <a:latin typeface="Calibri" charset="0"/>
              </a:rPr>
              <a:t>38, 39 in ‘13)</a:t>
            </a:r>
            <a:r>
              <a:rPr lang="en-US" dirty="0">
                <a:latin typeface="Calibri" charset="0"/>
              </a:rPr>
              <a:t>.</a:t>
            </a:r>
          </a:p>
          <a:p>
            <a:pPr eaLnBrk="1" hangingPunct="1"/>
            <a:r>
              <a:rPr lang="en-US" dirty="0">
                <a:latin typeface="Calibri" charset="0"/>
              </a:rPr>
              <a:t>STUDENT RESPONSES: 0% 0%  </a:t>
            </a:r>
            <a:r>
              <a:rPr lang="en-US" b="1" dirty="0">
                <a:latin typeface="Calibri" charset="0"/>
              </a:rPr>
              <a:t>[[95%]] </a:t>
            </a:r>
            <a:r>
              <a:rPr lang="en-US" dirty="0">
                <a:latin typeface="Calibri" charset="0"/>
              </a:rPr>
              <a:t>2% 2% (FALL 2008)</a:t>
            </a:r>
          </a:p>
          <a:p>
            <a:pPr eaLnBrk="1" hangingPunct="1"/>
            <a:r>
              <a:rPr lang="en-US" dirty="0">
                <a:latin typeface="Calibri" charset="0"/>
              </a:rPr>
              <a:t>		</a:t>
            </a:r>
            <a:r>
              <a:rPr lang="en-US" dirty="0" smtClean="0">
                <a:latin typeface="Calibri" charset="0"/>
              </a:rPr>
              <a:t> </a:t>
            </a:r>
            <a:r>
              <a:rPr lang="en-US" dirty="0">
                <a:latin typeface="Calibri" charset="0"/>
              </a:rPr>
              <a:t>6% 0%  </a:t>
            </a:r>
            <a:r>
              <a:rPr lang="en-US" b="1" dirty="0">
                <a:latin typeface="Calibri" charset="0"/>
              </a:rPr>
              <a:t>[[81%]] </a:t>
            </a:r>
            <a:r>
              <a:rPr lang="en-US" dirty="0">
                <a:latin typeface="Calibri" charset="0"/>
              </a:rPr>
              <a:t>13% 0%  (SPRING 2008</a:t>
            </a:r>
            <a:r>
              <a:rPr lang="en-US" dirty="0" smtClean="0">
                <a:latin typeface="Calibri" charset="0"/>
              </a:rPr>
              <a:t>)</a:t>
            </a:r>
          </a:p>
          <a:p>
            <a:pPr eaLnBrk="1" hangingPunct="1"/>
            <a:r>
              <a:rPr lang="en-US" dirty="0" smtClean="0">
                <a:latin typeface="Calibri" charset="0"/>
              </a:rPr>
              <a:t>		2, 2, </a:t>
            </a:r>
            <a:r>
              <a:rPr lang="en-US" b="1" dirty="0" smtClean="0">
                <a:latin typeface="Calibri" charset="0"/>
              </a:rPr>
              <a:t>[[90]]</a:t>
            </a:r>
            <a:r>
              <a:rPr lang="en-US" b="0" dirty="0" smtClean="0">
                <a:latin typeface="Calibri" charset="0"/>
              </a:rPr>
              <a:t>, 4, 2 (</a:t>
            </a:r>
            <a:r>
              <a:rPr lang="en-US" b="0" dirty="0" err="1" smtClean="0">
                <a:latin typeface="Calibri" charset="0"/>
              </a:rPr>
              <a:t>Sp</a:t>
            </a:r>
            <a:r>
              <a:rPr lang="en-US" b="0" dirty="0" smtClean="0">
                <a:latin typeface="Calibri" charset="0"/>
              </a:rPr>
              <a:t> ‘13) This</a:t>
            </a:r>
            <a:r>
              <a:rPr lang="en-US" b="0" baseline="0" dirty="0" smtClean="0">
                <a:latin typeface="Calibri" charset="0"/>
              </a:rPr>
              <a:t> was “</a:t>
            </a:r>
            <a:r>
              <a:rPr lang="en-US" b="0" baseline="0" dirty="0" err="1" smtClean="0">
                <a:latin typeface="Calibri" charset="0"/>
              </a:rPr>
              <a:t>preclass</a:t>
            </a:r>
            <a:r>
              <a:rPr lang="en-US" b="0" baseline="0" dirty="0" smtClean="0">
                <a:latin typeface="Calibri" charset="0"/>
              </a:rPr>
              <a:t>”, but I pretty much had the answer up on the board. </a:t>
            </a:r>
            <a:endParaRPr lang="en-US" dirty="0" smtClean="0">
              <a:latin typeface="Calibri" charset="0"/>
            </a:endParaRPr>
          </a:p>
          <a:p>
            <a:pPr eaLnBrk="1" hangingPunct="1"/>
            <a:r>
              <a:rPr lang="en-US" dirty="0" smtClean="0">
                <a:latin typeface="Calibri" charset="0"/>
              </a:rPr>
              <a:t>		</a:t>
            </a:r>
            <a:endParaRPr lang="en-US" dirty="0">
              <a:latin typeface="Calibri" charset="0"/>
            </a:endParaRPr>
          </a:p>
          <a:p>
            <a:pPr eaLnBrk="1" hangingPunct="1"/>
            <a:r>
              <a:rPr lang="en-US" b="1" dirty="0">
                <a:latin typeface="Calibri" charset="0"/>
              </a:rPr>
              <a:t>INSTRUCTOR NOTES: </a:t>
            </a:r>
            <a:r>
              <a:rPr lang="en-US" dirty="0">
                <a:latin typeface="Calibri" charset="0"/>
              </a:rPr>
              <a:t>80% correct, this is quick and easy, just a review of notation from last time, but I wanted it as a lead-in to next one.  -SJP</a:t>
            </a:r>
            <a:endParaRPr lang="en-US" b="1" dirty="0">
              <a:latin typeface="Calibri" charset="0"/>
            </a:endParaRPr>
          </a:p>
          <a:p>
            <a:r>
              <a:rPr lang="en-US" dirty="0">
                <a:latin typeface="Calibri" charset="0"/>
                <a:ea typeface="ヒラギノ角ゴ Pro W3" charset="0"/>
                <a:cs typeface="ヒラギノ角ゴ Pro W3" charset="0"/>
              </a:rPr>
              <a:t>WRITTEN BY: Steven Pollock (CU-Boulder).  Figure from Griffiths.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3CF9D7F9-361A-3F4F-8A7D-21117B66FB50}" type="slidenum">
              <a:rPr lang="en-US" sz="1200">
                <a:ea typeface="ヒラギノ角ゴ Pro W3" charset="0"/>
                <a:cs typeface="ヒラギノ角ゴ Pro W3" charset="0"/>
              </a:rPr>
              <a:pPr algn="r"/>
              <a:t>15</a:t>
            </a:fld>
            <a:endParaRPr lang="en-US" sz="1200">
              <a:ea typeface="ヒラギノ角ゴ Pro W3" charset="0"/>
              <a:cs typeface="ヒラギノ角ゴ Pro W3" charset="0"/>
            </a:endParaRPr>
          </a:p>
        </p:txBody>
      </p:sp>
      <p:sp>
        <p:nvSpPr>
          <p:cNvPr id="5837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8371"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r>
              <a:rPr lang="en-US" dirty="0">
                <a:latin typeface="Calibri" charset="0"/>
              </a:rPr>
              <a:t>CORRECT ANSWER:  B</a:t>
            </a:r>
          </a:p>
          <a:p>
            <a:pPr eaLnBrk="1" hangingPunct="1"/>
            <a:r>
              <a:rPr lang="en-US" dirty="0">
                <a:latin typeface="Calibri" charset="0"/>
              </a:rPr>
              <a:t>USED IN:  Fall 2008 (</a:t>
            </a:r>
            <a:r>
              <a:rPr lang="en-US" dirty="0" err="1">
                <a:latin typeface="Calibri" charset="0"/>
              </a:rPr>
              <a:t>Dubson</a:t>
            </a:r>
            <a:r>
              <a:rPr lang="en-US" dirty="0">
                <a:latin typeface="Calibri" charset="0"/>
              </a:rPr>
              <a:t>) and Spring 2008 (Pollock), Fall 2009 (</a:t>
            </a:r>
            <a:r>
              <a:rPr lang="en-US" dirty="0" err="1">
                <a:latin typeface="Calibri" charset="0"/>
              </a:rPr>
              <a:t>Schibli</a:t>
            </a:r>
            <a:r>
              <a:rPr lang="en-US" dirty="0">
                <a:latin typeface="Calibri" charset="0"/>
              </a:rPr>
              <a:t>)</a:t>
            </a:r>
          </a:p>
          <a:p>
            <a:pPr eaLnBrk="1" hangingPunct="1"/>
            <a:r>
              <a:rPr lang="en-US" dirty="0">
                <a:latin typeface="Calibri" charset="0"/>
              </a:rPr>
              <a:t>LECTURE NUMBER:  </a:t>
            </a:r>
            <a:r>
              <a:rPr lang="en-US" dirty="0" err="1">
                <a:latin typeface="Calibri" charset="0"/>
              </a:rPr>
              <a:t>Dubson</a:t>
            </a:r>
            <a:r>
              <a:rPr lang="en-US" dirty="0">
                <a:latin typeface="Calibri" charset="0"/>
              </a:rPr>
              <a:t> (Week 13, Lecture 37). Pollock (Lecture 38).</a:t>
            </a:r>
          </a:p>
          <a:p>
            <a:pPr eaLnBrk="1" hangingPunct="1"/>
            <a:r>
              <a:rPr lang="en-US" dirty="0">
                <a:latin typeface="Calibri" charset="0"/>
              </a:rPr>
              <a:t>STUDENT RESPONSES:   2%  </a:t>
            </a:r>
            <a:r>
              <a:rPr lang="en-US" b="1" dirty="0">
                <a:latin typeface="Calibri" charset="0"/>
              </a:rPr>
              <a:t>[[95%]]</a:t>
            </a:r>
            <a:r>
              <a:rPr lang="en-US" dirty="0">
                <a:latin typeface="Calibri" charset="0"/>
              </a:rPr>
              <a:t> 0% 0% 2% (FALL 2008)</a:t>
            </a:r>
          </a:p>
          <a:p>
            <a:pPr eaLnBrk="1" hangingPunct="1"/>
            <a:r>
              <a:rPr lang="en-US" dirty="0">
                <a:latin typeface="Calibri" charset="0"/>
              </a:rPr>
              <a:t>		</a:t>
            </a:r>
            <a:r>
              <a:rPr lang="en-US" dirty="0" smtClean="0">
                <a:latin typeface="Calibri" charset="0"/>
              </a:rPr>
              <a:t> </a:t>
            </a:r>
            <a:r>
              <a:rPr lang="en-US" dirty="0">
                <a:latin typeface="Calibri" charset="0"/>
              </a:rPr>
              <a:t>25%  </a:t>
            </a:r>
            <a:r>
              <a:rPr lang="en-US" b="1" dirty="0">
                <a:latin typeface="Calibri" charset="0"/>
              </a:rPr>
              <a:t>[[75%]] </a:t>
            </a:r>
            <a:r>
              <a:rPr lang="en-US" dirty="0">
                <a:latin typeface="Calibri" charset="0"/>
              </a:rPr>
              <a:t>0% 0% 0% (SPRING 2008)</a:t>
            </a:r>
          </a:p>
          <a:p>
            <a:pPr eaLnBrk="1" hangingPunct="1"/>
            <a:r>
              <a:rPr lang="en-US" dirty="0">
                <a:latin typeface="Calibri" charset="0"/>
              </a:rPr>
              <a:t>		10%  </a:t>
            </a:r>
            <a:r>
              <a:rPr lang="en-US" b="1" dirty="0">
                <a:latin typeface="Calibri" charset="0"/>
              </a:rPr>
              <a:t>[[82%]]</a:t>
            </a:r>
            <a:r>
              <a:rPr lang="en-US" dirty="0">
                <a:latin typeface="Calibri" charset="0"/>
              </a:rPr>
              <a:t> 8% 0% 0% (FALL 2009</a:t>
            </a:r>
            <a:r>
              <a:rPr lang="en-US" dirty="0" smtClean="0">
                <a:latin typeface="Calibri" charset="0"/>
              </a:rPr>
              <a:t>)</a:t>
            </a:r>
          </a:p>
          <a:p>
            <a:pPr eaLnBrk="1" hangingPunct="1"/>
            <a:r>
              <a:rPr lang="en-US" dirty="0" smtClean="0">
                <a:latin typeface="Calibri" charset="0"/>
              </a:rPr>
              <a:t>		20,</a:t>
            </a:r>
            <a:r>
              <a:rPr lang="en-US" baseline="0" dirty="0" smtClean="0">
                <a:latin typeface="Calibri" charset="0"/>
              </a:rPr>
              <a:t> </a:t>
            </a:r>
            <a:r>
              <a:rPr lang="en-US" b="1" baseline="0" dirty="0" smtClean="0">
                <a:latin typeface="Calibri" charset="0"/>
              </a:rPr>
              <a:t>[[80]], </a:t>
            </a:r>
            <a:r>
              <a:rPr lang="en-US" b="0" baseline="0" dirty="0" smtClean="0">
                <a:latin typeface="Calibri" charset="0"/>
              </a:rPr>
              <a:t>0, 0, 0  (</a:t>
            </a:r>
            <a:r>
              <a:rPr lang="en-US" b="0" baseline="0" dirty="0" err="1" smtClean="0">
                <a:latin typeface="Calibri" charset="0"/>
              </a:rPr>
              <a:t>Sp</a:t>
            </a:r>
            <a:r>
              <a:rPr lang="en-US" b="0" baseline="0" dirty="0" smtClean="0">
                <a:latin typeface="Calibri" charset="0"/>
              </a:rPr>
              <a:t> ‘13) </a:t>
            </a:r>
            <a:endParaRPr lang="en-US" dirty="0">
              <a:latin typeface="Calibri" charset="0"/>
            </a:endParaRPr>
          </a:p>
          <a:p>
            <a:pPr eaLnBrk="1" hangingPunct="1"/>
            <a:r>
              <a:rPr lang="en-US" b="1" dirty="0">
                <a:latin typeface="Calibri" charset="0"/>
              </a:rPr>
              <a:t>INSTRUCTOR NOTES:   </a:t>
            </a:r>
            <a:r>
              <a:rPr lang="en-US" dirty="0">
                <a:latin typeface="Calibri" charset="0"/>
              </a:rPr>
              <a:t>75% for B, rest for A. This is a good one, nice discussions. Answer is B.  One argument is to DRAW the polarization (like in previous slide, 6.7a) and then label magnets as "N" or "S" sides. (This requires some discussion about the convention when you are looking INSIDE, one student said they were unhappy about B field lines going FROM S TO N inside, so we had to go back and discuss that). But once you're good there, you see magnets attracting or repelling. There are other arguments, including "parallel currents attract", or going back to F = grad(m dot B), noting that the B field is spreading out at the top of the solenoid).  -</a:t>
            </a:r>
            <a:r>
              <a:rPr lang="en-US" dirty="0" smtClean="0">
                <a:latin typeface="Calibri" charset="0"/>
              </a:rPr>
              <a:t>SJP</a:t>
            </a:r>
          </a:p>
          <a:p>
            <a:pPr eaLnBrk="1" hangingPunct="1"/>
            <a:endParaRPr lang="en-US" b="1" dirty="0">
              <a:latin typeface="Calibri" charset="0"/>
            </a:endParaRPr>
          </a:p>
          <a:p>
            <a:pPr eaLnBrk="1" hangingPunct="1"/>
            <a:r>
              <a:rPr lang="en-US" dirty="0">
                <a:latin typeface="Calibri" charset="0"/>
                <a:ea typeface="ヒラギノ角ゴ Pro W3" charset="0"/>
                <a:cs typeface="ヒラギノ角ゴ Pro W3" charset="0"/>
              </a:rPr>
              <a:t>WRITTEN BY: Steven Pollock (CU-Boulder)</a:t>
            </a:r>
            <a:endParaRPr lang="en-US" dirty="0">
              <a:latin typeface="Calibri" charset="0"/>
            </a:endParaRPr>
          </a:p>
          <a:p>
            <a:pPr eaLnBrk="1" hangingPunct="1"/>
            <a:endParaRPr lang="en-US" dirty="0">
              <a:latin typeface="Calibri" charset="0"/>
            </a:endParaRPr>
          </a:p>
          <a:p>
            <a:pPr eaLnBrk="1" hangingPunct="1"/>
            <a:endParaRPr lang="en-US" sz="800" dirty="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2DD34E6E-2FEB-AB42-B3AD-BAE13937D7C6}" type="slidenum">
              <a:rPr lang="en-US" sz="1200">
                <a:ea typeface="ヒラギノ角ゴ Pro W3" charset="0"/>
                <a:cs typeface="ヒラギノ角ゴ Pro W3" charset="0"/>
              </a:rPr>
              <a:pPr algn="r"/>
              <a:t>16</a:t>
            </a:fld>
            <a:endParaRPr lang="en-US" sz="1200">
              <a:ea typeface="ヒラギノ角ゴ Pro W3" charset="0"/>
              <a:cs typeface="ヒラギノ角ゴ Pro W3" charset="0"/>
            </a:endParaRPr>
          </a:p>
        </p:txBody>
      </p:sp>
      <p:sp>
        <p:nvSpPr>
          <p:cNvPr id="56322" name="Rectangle 2"/>
          <p:cNvSpPr>
            <a:spLocks noGrp="1" noRot="1" noChangeAspect="1" noChangeArrowheads="1" noTextEdit="1"/>
          </p:cNvSpPr>
          <p:nvPr>
            <p:ph type="sldImg"/>
          </p:nvPr>
        </p:nvSpPr>
        <p:spPr bwMode="auto">
          <a:xfrm>
            <a:off x="1144588" y="687388"/>
            <a:ext cx="4570412" cy="3427412"/>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6323" name="Rectangle 3"/>
          <p:cNvSpPr>
            <a:spLocks noGrp="1" noChangeArrowheads="1"/>
          </p:cNvSpPr>
          <p:nvPr>
            <p:ph type="body" idx="1"/>
          </p:nvPr>
        </p:nvSpPr>
        <p:spPr bwMode="auto">
          <a:xfrm>
            <a:off x="914400" y="4344988"/>
            <a:ext cx="5029200" cy="4113212"/>
          </a:xfrm>
          <a:solidFill>
            <a:srgbClr val="FFFFFF"/>
          </a:solidFill>
          <a:ln>
            <a:solidFill>
              <a:srgbClr val="000000"/>
            </a:solidFill>
            <a:miter lim="800000"/>
            <a:headEnd/>
            <a:tailEnd/>
          </a:ln>
        </p:spPr>
        <p:txBody>
          <a:bodyPr/>
          <a:lstStyle/>
          <a:p>
            <a:pPr defTabSz="457200" eaLnBrk="1" hangingPunct="1"/>
            <a:r>
              <a:rPr lang="en-US" dirty="0" smtClean="0">
                <a:latin typeface="Calibri" charset="0"/>
              </a:rPr>
              <a:t>Skipped in ‘13, </a:t>
            </a:r>
          </a:p>
          <a:p>
            <a:pPr defTabSz="457200" eaLnBrk="1" hangingPunct="1"/>
            <a:r>
              <a:rPr lang="en-US" dirty="0" smtClean="0">
                <a:latin typeface="Calibri" charset="0"/>
              </a:rPr>
              <a:t>CORRECT </a:t>
            </a:r>
            <a:r>
              <a:rPr lang="en-US" dirty="0">
                <a:latin typeface="Calibri" charset="0"/>
              </a:rPr>
              <a:t>ANSWER:  C</a:t>
            </a:r>
          </a:p>
          <a:p>
            <a:pPr defTabSz="457200" eaLnBrk="1" hangingPunct="1"/>
            <a:r>
              <a:rPr lang="en-US" dirty="0">
                <a:latin typeface="Calibri" charset="0"/>
              </a:rPr>
              <a:t>USED IN:   Spring 2009 (Kinney), Fall 2009 (</a:t>
            </a:r>
            <a:r>
              <a:rPr lang="en-US" dirty="0" err="1">
                <a:latin typeface="Calibri" charset="0"/>
              </a:rPr>
              <a:t>Schibli</a:t>
            </a:r>
            <a:r>
              <a:rPr lang="en-US" dirty="0">
                <a:latin typeface="Calibri" charset="0"/>
              </a:rPr>
              <a:t>)</a:t>
            </a:r>
          </a:p>
          <a:p>
            <a:pPr defTabSz="457200" eaLnBrk="1" hangingPunct="1"/>
            <a:r>
              <a:rPr lang="en-US" dirty="0">
                <a:latin typeface="Calibri" charset="0"/>
              </a:rPr>
              <a:t>LECTURE NUMBER:   </a:t>
            </a:r>
          </a:p>
          <a:p>
            <a:pPr defTabSz="457200" eaLnBrk="1" hangingPunct="1"/>
            <a:r>
              <a:rPr lang="en-US" dirty="0">
                <a:latin typeface="Calibri" charset="0"/>
              </a:rPr>
              <a:t>STUDENT RESPONSES: 11% 3% </a:t>
            </a:r>
            <a:r>
              <a:rPr lang="en-US" b="1" dirty="0">
                <a:latin typeface="Calibri" charset="0"/>
              </a:rPr>
              <a:t>[[87%]]</a:t>
            </a:r>
            <a:r>
              <a:rPr lang="en-US" dirty="0">
                <a:latin typeface="Calibri" charset="0"/>
              </a:rPr>
              <a:t> 0% 0% (FALL 2009)</a:t>
            </a:r>
          </a:p>
          <a:p>
            <a:pPr defTabSz="457200" eaLnBrk="1" hangingPunct="1"/>
            <a:r>
              <a:rPr lang="en-US" b="1" dirty="0">
                <a:latin typeface="Calibri" charset="0"/>
              </a:rPr>
              <a:t>INSTRUCTOR NOTES:   </a:t>
            </a:r>
            <a:r>
              <a:rPr lang="en-US" dirty="0">
                <a:latin typeface="Calibri" charset="0"/>
              </a:rPr>
              <a:t>Reading Question</a:t>
            </a:r>
            <a:endParaRPr lang="en-US" b="1" dirty="0">
              <a:latin typeface="Calibri" charset="0"/>
            </a:endParaRPr>
          </a:p>
          <a:p>
            <a:pPr defTabSz="457200" eaLnBrk="1" hangingPunct="1"/>
            <a:r>
              <a:rPr lang="en-US" dirty="0">
                <a:latin typeface="Calibri" charset="0"/>
                <a:ea typeface="ヒラギノ角ゴ Pro W3" charset="0"/>
                <a:cs typeface="ヒラギノ角ゴ Pro W3" charset="0"/>
              </a:rPr>
              <a:t>WRITTEN BY: Ed Kinney (CU-Boulder</a:t>
            </a:r>
            <a:r>
              <a:rPr lang="en-US" dirty="0" smtClean="0">
                <a:latin typeface="Calibri" charset="0"/>
                <a:ea typeface="ヒラギノ角ゴ Pro W3" charset="0"/>
                <a:cs typeface="ヒラギノ角ゴ Pro W3" charset="0"/>
              </a:rPr>
              <a:t>)</a:t>
            </a:r>
          </a:p>
          <a:p>
            <a:pPr defTabSz="457200" eaLnBrk="1" hangingPunct="1"/>
            <a:r>
              <a:rPr lang="en-US" dirty="0" smtClean="0">
                <a:latin typeface="Calibri" charset="0"/>
                <a:ea typeface="ヒラギノ角ゴ Pro W3" charset="0"/>
                <a:cs typeface="ヒラギノ角ゴ Pro W3" charset="0"/>
              </a:rPr>
              <a:t>Skipped in ‘2013.</a:t>
            </a:r>
            <a:r>
              <a:rPr lang="en-US" baseline="0" dirty="0" smtClean="0">
                <a:latin typeface="Calibri" charset="0"/>
                <a:ea typeface="ヒラギノ角ゴ Pro W3" charset="0"/>
                <a:cs typeface="ヒラギノ角ゴ Pro W3" charset="0"/>
              </a:rPr>
              <a:t> </a:t>
            </a:r>
            <a:endParaRPr lang="en-US" dirty="0">
              <a:latin typeface="Calibri" charset="0"/>
            </a:endParaRPr>
          </a:p>
          <a:p>
            <a:pPr defTabSz="457200" eaLnBrk="1" hangingPunct="1"/>
            <a:endParaRPr lang="en-US" dirty="0">
              <a:latin typeface="Calibri" charset="0"/>
            </a:endParaRPr>
          </a:p>
          <a:p>
            <a:pPr defTabSz="457200" eaLnBrk="1" hangingPunct="1"/>
            <a:endParaRPr lang="en-US" dirty="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Rot="1" noChangeAspect="1" noChangeArrowheads="1" noTextEdit="1"/>
          </p:cNvSpPr>
          <p:nvPr>
            <p:ph type="sldImg"/>
          </p:nvPr>
        </p:nvSpPr>
        <p:spPr>
          <a:solidFill>
            <a:srgbClr val="FFFFFF"/>
          </a:solidFill>
          <a:ln/>
        </p:spPr>
      </p:sp>
      <p:sp>
        <p:nvSpPr>
          <p:cNvPr id="203778"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dirty="0">
                <a:ea typeface="ヒラギノ角ゴ Pro W3" charset="0"/>
                <a:cs typeface="ヒラギノ角ゴ Pro W3" charset="0"/>
              </a:rPr>
              <a:t>CORRECT ANSWER:  C</a:t>
            </a:r>
          </a:p>
          <a:p>
            <a:pPr eaLnBrk="1" hangingPunct="1"/>
            <a:r>
              <a:rPr lang="en-US" dirty="0">
                <a:ea typeface="ヒラギノ角ゴ Pro W3" charset="0"/>
                <a:cs typeface="ヒラギノ角ゴ Pro W3" charset="0"/>
              </a:rPr>
              <a:t>USED IN:  Spring 2008 (Pollock)</a:t>
            </a:r>
          </a:p>
          <a:p>
            <a:pPr eaLnBrk="1" hangingPunct="1"/>
            <a:r>
              <a:rPr lang="en-US" dirty="0">
                <a:ea typeface="ヒラギノ角ゴ Pro W3" charset="0"/>
                <a:cs typeface="ヒラギノ角ゴ Pro W3" charset="0"/>
              </a:rPr>
              <a:t>LECTURE NUMBER: </a:t>
            </a:r>
            <a:r>
              <a:rPr lang="en-US" dirty="0" smtClean="0">
                <a:ea typeface="ヒラギノ角ゴ Pro W3" charset="0"/>
                <a:cs typeface="ヒラギノ角ゴ Pro W3" charset="0"/>
              </a:rPr>
              <a:t>36 (38 in ‘13)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0% 37%  </a:t>
            </a:r>
            <a:r>
              <a:rPr lang="en-US" b="1" dirty="0">
                <a:ea typeface="ヒラギノ角ゴ Pro W3" charset="0"/>
                <a:cs typeface="ヒラギノ角ゴ Pro W3" charset="0"/>
              </a:rPr>
              <a:t>[[58%]] </a:t>
            </a:r>
            <a:r>
              <a:rPr lang="en-US" dirty="0">
                <a:ea typeface="ヒラギノ角ゴ Pro W3" charset="0"/>
                <a:cs typeface="ヒラギノ角ゴ Pro W3" charset="0"/>
              </a:rPr>
              <a:t>5% 0% </a:t>
            </a:r>
            <a:r>
              <a:rPr lang="en-US" dirty="0" smtClean="0">
                <a:ea typeface="ヒラギノ角ゴ Pro W3" charset="0"/>
                <a:cs typeface="ヒラギノ角ゴ Pro W3" charset="0"/>
              </a:rPr>
              <a:t> (</a:t>
            </a:r>
            <a:r>
              <a:rPr lang="en-US" dirty="0" err="1" smtClean="0">
                <a:ea typeface="ヒラギノ角ゴ Pro W3" charset="0"/>
                <a:cs typeface="ヒラギノ角ゴ Pro W3" charset="0"/>
              </a:rPr>
              <a:t>Sp</a:t>
            </a:r>
            <a:r>
              <a:rPr lang="en-US" dirty="0" smtClean="0">
                <a:ea typeface="ヒラギノ角ゴ Pro W3" charset="0"/>
                <a:cs typeface="ヒラギノ角ゴ Pro W3" charset="0"/>
              </a:rPr>
              <a:t> </a:t>
            </a:r>
            <a:r>
              <a:rPr lang="fr-FR" dirty="0" smtClean="0">
                <a:ea typeface="ヒラギノ角ゴ Pro W3" charset="0"/>
                <a:cs typeface="ヒラギノ角ゴ Pro W3" charset="0"/>
              </a:rPr>
              <a:t>’</a:t>
            </a:r>
            <a:r>
              <a:rPr lang="en-US" dirty="0" smtClean="0">
                <a:ea typeface="ヒラギノ角ゴ Pro W3" charset="0"/>
                <a:cs typeface="ヒラギノ角ゴ Pro W3" charset="0"/>
              </a:rPr>
              <a:t>08)</a:t>
            </a:r>
          </a:p>
          <a:p>
            <a:pPr eaLnBrk="1" hangingPunct="1"/>
            <a:r>
              <a:rPr lang="en-US" dirty="0" smtClean="0">
                <a:ea typeface="ヒラギノ角ゴ Pro W3" charset="0"/>
                <a:cs typeface="ヒラギノ角ゴ Pro W3" charset="0"/>
              </a:rPr>
              <a:t>		2, 32, </a:t>
            </a:r>
            <a:r>
              <a:rPr lang="en-US" b="1" dirty="0" smtClean="0">
                <a:ea typeface="ヒラギノ角ゴ Pro W3" charset="0"/>
                <a:cs typeface="ヒラギノ角ゴ Pro W3" charset="0"/>
              </a:rPr>
              <a:t>[57]], </a:t>
            </a:r>
            <a:r>
              <a:rPr lang="en-US" b="0" dirty="0" smtClean="0">
                <a:ea typeface="ヒラギノ角ゴ Pro W3" charset="0"/>
                <a:cs typeface="ヒラギノ角ゴ Pro W3" charset="0"/>
              </a:rPr>
              <a:t>9, 0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‘13) </a:t>
            </a:r>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	</a:t>
            </a:r>
            <a:endParaRPr lang="en-US" dirty="0">
              <a:ea typeface="ヒラギノ角ゴ Pro W3" charset="0"/>
              <a:cs typeface="ヒラギノ角ゴ Pro W3" charset="0"/>
            </a:endParaRPr>
          </a:p>
          <a:p>
            <a:r>
              <a:rPr lang="en-US" b="1" dirty="0">
                <a:ea typeface="ヒラギノ角ゴ Pro W3" charset="0"/>
                <a:cs typeface="ヒラギノ角ゴ Pro W3" charset="0"/>
              </a:rPr>
              <a:t>INSTRUCTOR NOTES:</a:t>
            </a:r>
            <a:endParaRPr lang="en-US" dirty="0">
              <a:ea typeface="ヒラギノ角ゴ Pro W3" charset="0"/>
              <a:cs typeface="ヒラギノ角ゴ Pro W3" charset="0"/>
            </a:endParaRPr>
          </a:p>
          <a:p>
            <a:r>
              <a:rPr lang="en-US" dirty="0">
                <a:ea typeface="ヒラギノ角ゴ Pro W3" charset="0"/>
                <a:cs typeface="ヒラギノ角ゴ Pro W3" charset="0"/>
              </a:rPr>
              <a:t>Good one! I had set this up on the board, doing the formal expansion (making it look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parallel</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to the old voltage derivation) and got to this, the monopole term. </a:t>
            </a:r>
          </a:p>
          <a:p>
            <a:r>
              <a:rPr lang="en-US" dirty="0">
                <a:ea typeface="ヒラギノ角ゴ Pro W3" charset="0"/>
                <a:cs typeface="ヒラギノ角ゴ Pro W3" charset="0"/>
              </a:rPr>
              <a:t>Correct  answer is C, the vector nature of dl</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means that adding them over a loop gives you zero. (One student argued you could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pair up opposite dl</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s</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as you go around half the loop, that</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s a nice </a:t>
            </a:r>
            <a:r>
              <a:rPr lang="en-US" altLang="ja-JP" dirty="0" smtClean="0">
                <a:ea typeface="ヒラギノ角ゴ Pro W3" charset="0"/>
                <a:cs typeface="ヒラギノ角ゴ Pro W3" charset="0"/>
              </a:rPr>
              <a:t>way </a:t>
            </a:r>
            <a:r>
              <a:rPr lang="en-US" altLang="ja-JP" dirty="0">
                <a:ea typeface="ヒラギノ角ゴ Pro W3" charset="0"/>
                <a:cs typeface="ヒラギノ角ゴ Pro W3" charset="0"/>
              </a:rPr>
              <a:t>to see it) And of course, if this was NOT zero, it would lead to a monopole potential for A, which is not physical.   -</a:t>
            </a:r>
            <a:r>
              <a:rPr lang="en-US" altLang="ja-JP" dirty="0" smtClean="0">
                <a:ea typeface="ヒラギノ角ゴ Pro W3" charset="0"/>
                <a:cs typeface="ヒラギノ角ゴ Pro W3" charset="0"/>
              </a:rPr>
              <a:t>SJP</a:t>
            </a:r>
          </a:p>
          <a:p>
            <a:r>
              <a:rPr lang="en-US" altLang="ja-JP" b="0" dirty="0" smtClean="0">
                <a:ea typeface="ヒラギノ角ゴ Pro W3" charset="0"/>
                <a:cs typeface="ヒラギノ角ゴ Pro W3" charset="0"/>
              </a:rPr>
              <a:t>In</a:t>
            </a:r>
            <a:r>
              <a:rPr lang="en-US" altLang="ja-JP" b="0" baseline="0" dirty="0" smtClean="0">
                <a:ea typeface="ヒラギノ角ゴ Pro W3" charset="0"/>
                <a:cs typeface="ヒラギノ角ゴ Pro W3" charset="0"/>
              </a:rPr>
              <a:t> ‘13 a student was puzzling over why this integral is always zero, yet the integral of B dot dl is NOT always zero. It was nice to compare/contrast this vector integral with that scalar integral. (And I pointed out that if B was uniform, then the integral of B dot dl WOULD come out zero!)  </a:t>
            </a:r>
          </a:p>
          <a:p>
            <a:endParaRPr lang="en-US" altLang="ja-JP" b="0" baseline="0" dirty="0" smtClean="0">
              <a:ea typeface="ヒラギノ角ゴ Pro W3" charset="0"/>
              <a:cs typeface="ヒラギノ角ゴ Pro W3" charset="0"/>
            </a:endParaRPr>
          </a:p>
          <a:p>
            <a:endParaRPr lang="en-US" altLang="ja-JP" b="0" dirty="0">
              <a:ea typeface="ヒラギノ角ゴ Pro W3" charset="0"/>
              <a:cs typeface="ヒラギノ角ゴ Pro W3" charset="0"/>
            </a:endParaRPr>
          </a:p>
          <a:p>
            <a:r>
              <a:rPr lang="en-US" dirty="0">
                <a:ea typeface="ヒラギノ角ゴ Pro W3" charset="0"/>
                <a:cs typeface="ヒラギノ角ゴ Pro W3" charset="0"/>
              </a:rPr>
              <a:t>WRITTEN BY: Steven Pollock (CU-Boulder)</a:t>
            </a:r>
          </a:p>
          <a:p>
            <a:endParaRPr lang="en-US" dirty="0">
              <a:ea typeface="ヒラギノ角ゴ Pro W3" charset="0"/>
              <a:cs typeface="ヒラギノ角ゴ Pro W3" charset="0"/>
            </a:endParaRPr>
          </a:p>
          <a:p>
            <a:endParaRPr lang="en-US" dirty="0">
              <a:ea typeface="ヒラギノ角ゴ Pro W3" charset="0"/>
              <a:cs typeface="ヒラギノ角ゴ Pro W3"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1146175" y="687388"/>
            <a:ext cx="4570413" cy="3427412"/>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7891" name="Notes Placeholder 2"/>
          <p:cNvSpPr>
            <a:spLocks noGrp="1"/>
          </p:cNvSpPr>
          <p:nvPr>
            <p:ph type="body" idx="1"/>
          </p:nvPr>
        </p:nvSpPr>
        <p:spPr bwMode="auto">
          <a:xfrm>
            <a:off x="685800" y="4344988"/>
            <a:ext cx="5486400" cy="4113212"/>
          </a:xfrm>
          <a:solidFill>
            <a:srgbClr val="FFFFFF"/>
          </a:solidFill>
          <a:ln>
            <a:solidFill>
              <a:srgbClr val="000000"/>
            </a:solidFill>
            <a:miter lim="800000"/>
            <a:headEnd/>
            <a:tailEnd/>
          </a:ln>
        </p:spPr>
        <p:txBody>
          <a:bodyPr lIns="91432" tIns="45716" rIns="91432" bIns="45716"/>
          <a:lstStyle/>
          <a:p>
            <a:pPr defTabSz="457200" eaLnBrk="1" hangingPunct="1"/>
            <a:r>
              <a:rPr lang="en-US" dirty="0">
                <a:latin typeface="Arial" charset="0"/>
                <a:ea typeface="ヒラギノ角ゴ Pro W3" charset="0"/>
                <a:cs typeface="ヒラギノ角ゴ Pro W3" charset="0"/>
              </a:rPr>
              <a:t>CORRECT ANSWER: E</a:t>
            </a:r>
          </a:p>
          <a:p>
            <a:pPr defTabSz="457200" eaLnBrk="1" hangingPunct="1"/>
            <a:r>
              <a:rPr lang="en-US" dirty="0">
                <a:latin typeface="Arial" charset="0"/>
                <a:ea typeface="ヒラギノ角ゴ Pro W3" charset="0"/>
                <a:cs typeface="ヒラギノ角ゴ Pro W3" charset="0"/>
              </a:rPr>
              <a:t>USED IN:  Fall 2008 (</a:t>
            </a:r>
            <a:r>
              <a:rPr lang="en-US" dirty="0" err="1">
                <a:latin typeface="Arial" charset="0"/>
                <a:ea typeface="ヒラギノ角ゴ Pro W3" charset="0"/>
                <a:cs typeface="ヒラギノ角ゴ Pro W3" charset="0"/>
              </a:rPr>
              <a:t>Dubson</a:t>
            </a:r>
            <a:r>
              <a:rPr lang="en-US" dirty="0" smtClean="0">
                <a:latin typeface="Arial" charset="0"/>
                <a:ea typeface="ヒラギノ角ゴ Pro W3" charset="0"/>
                <a:cs typeface="ヒラギノ角ゴ Pro W3" charset="0"/>
              </a:rPr>
              <a:t>), </a:t>
            </a:r>
            <a:r>
              <a:rPr lang="en-US" dirty="0" err="1" smtClean="0">
                <a:latin typeface="Arial" charset="0"/>
                <a:ea typeface="ヒラギノ角ゴ Pro W3" charset="0"/>
                <a:cs typeface="ヒラギノ角ゴ Pro W3" charset="0"/>
              </a:rPr>
              <a:t>Sp</a:t>
            </a:r>
            <a:r>
              <a:rPr lang="en-US" baseline="0" dirty="0" smtClean="0">
                <a:latin typeface="Arial" charset="0"/>
                <a:ea typeface="ヒラギノ角ゴ Pro W3" charset="0"/>
                <a:cs typeface="ヒラギノ角ゴ Pro W3" charset="0"/>
              </a:rPr>
              <a:t> ‘13 (Pollock)</a:t>
            </a:r>
            <a:endParaRPr lang="en-US" dirty="0">
              <a:latin typeface="Arial" charset="0"/>
              <a:ea typeface="ヒラギノ角ゴ Pro W3" charset="0"/>
              <a:cs typeface="ヒラギノ角ゴ Pro W3" charset="0"/>
            </a:endParaRPr>
          </a:p>
          <a:p>
            <a:pPr defTabSz="457200" eaLnBrk="1" hangingPunct="1"/>
            <a:r>
              <a:rPr lang="en-US" dirty="0">
                <a:latin typeface="Arial" charset="0"/>
                <a:ea typeface="ヒラギノ角ゴ Pro W3" charset="0"/>
                <a:cs typeface="ヒラギノ角ゴ Pro W3" charset="0"/>
              </a:rPr>
              <a:t>LECTURE NUMBER:  </a:t>
            </a:r>
            <a:r>
              <a:rPr lang="en-US" dirty="0" err="1">
                <a:latin typeface="Arial" charset="0"/>
                <a:ea typeface="ヒラギノ角ゴ Pro W3" charset="0"/>
                <a:cs typeface="ヒラギノ角ゴ Pro W3" charset="0"/>
              </a:rPr>
              <a:t>Dubson</a:t>
            </a:r>
            <a:r>
              <a:rPr lang="en-US" dirty="0">
                <a:latin typeface="Arial" charset="0"/>
                <a:ea typeface="ヒラギノ角ゴ Pro W3" charset="0"/>
                <a:cs typeface="ヒラギノ角ゴ Pro W3" charset="0"/>
              </a:rPr>
              <a:t> (Week 12, Lecture 31</a:t>
            </a:r>
            <a:r>
              <a:rPr lang="en-US" dirty="0" smtClean="0">
                <a:latin typeface="Arial" charset="0"/>
                <a:ea typeface="ヒラギノ角ゴ Pro W3" charset="0"/>
                <a:cs typeface="ヒラギノ角ゴ Pro W3" charset="0"/>
              </a:rPr>
              <a:t>) (LECT 38</a:t>
            </a:r>
            <a:r>
              <a:rPr lang="en-US" baseline="0" dirty="0" smtClean="0">
                <a:latin typeface="Arial" charset="0"/>
                <a:ea typeface="ヒラギノ角ゴ Pro W3" charset="0"/>
                <a:cs typeface="ヒラギノ角ゴ Pro W3" charset="0"/>
              </a:rPr>
              <a:t> IN ‘13) </a:t>
            </a:r>
            <a:endParaRPr lang="en-US" dirty="0">
              <a:latin typeface="Arial" charset="0"/>
              <a:ea typeface="ヒラギノ角ゴ Pro W3" charset="0"/>
              <a:cs typeface="ヒラギノ角ゴ Pro W3" charset="0"/>
            </a:endParaRPr>
          </a:p>
          <a:p>
            <a:pPr defTabSz="457200" eaLnBrk="1" hangingPunct="1"/>
            <a:r>
              <a:rPr lang="en-US" dirty="0">
                <a:latin typeface="Arial" charset="0"/>
                <a:ea typeface="ヒラギノ角ゴ Pro W3" charset="0"/>
                <a:cs typeface="ヒラギノ角ゴ Pro W3" charset="0"/>
              </a:rPr>
              <a:t>STUDENT RESPONSES: 0% 10% 12% 2% </a:t>
            </a:r>
            <a:r>
              <a:rPr lang="en-US" b="1" dirty="0">
                <a:latin typeface="Arial" charset="0"/>
                <a:ea typeface="ヒラギノ角ゴ Pro W3" charset="0"/>
                <a:cs typeface="ヒラギノ角ゴ Pro W3" charset="0"/>
              </a:rPr>
              <a:t>[[76%]] </a:t>
            </a:r>
            <a:r>
              <a:rPr lang="en-US" dirty="0">
                <a:latin typeface="Arial" charset="0"/>
                <a:ea typeface="ヒラギノ角ゴ Pro W3" charset="0"/>
                <a:cs typeface="ヒラギノ角ゴ Pro W3" charset="0"/>
              </a:rPr>
              <a:t>(FALL 2008</a:t>
            </a:r>
            <a:r>
              <a:rPr lang="en-US" dirty="0" smtClean="0">
                <a:latin typeface="Arial" charset="0"/>
                <a:ea typeface="ヒラギノ角ゴ Pro W3" charset="0"/>
                <a:cs typeface="ヒラギノ角ゴ Pro W3" charset="0"/>
              </a:rPr>
              <a:t>)</a:t>
            </a:r>
          </a:p>
          <a:p>
            <a:pPr defTabSz="457200" eaLnBrk="1" hangingPunct="1"/>
            <a:r>
              <a:rPr lang="en-US" dirty="0" smtClean="0">
                <a:latin typeface="Arial" charset="0"/>
                <a:ea typeface="ヒラギノ角ゴ Pro W3" charset="0"/>
                <a:cs typeface="ヒラギノ角ゴ Pro W3" charset="0"/>
              </a:rPr>
              <a:t>				0,</a:t>
            </a:r>
            <a:r>
              <a:rPr lang="en-US" baseline="0" dirty="0" smtClean="0">
                <a:latin typeface="Arial" charset="0"/>
                <a:ea typeface="ヒラギノ角ゴ Pro W3" charset="0"/>
                <a:cs typeface="ヒラギノ角ゴ Pro W3" charset="0"/>
              </a:rPr>
              <a:t> 2, 30, 7, </a:t>
            </a:r>
            <a:r>
              <a:rPr lang="en-US" b="1" baseline="0" dirty="0" smtClean="0">
                <a:latin typeface="Arial" charset="0"/>
                <a:ea typeface="ヒラギノ角ゴ Pro W3" charset="0"/>
                <a:cs typeface="ヒラギノ角ゴ Pro W3" charset="0"/>
              </a:rPr>
              <a:t>[[61]] </a:t>
            </a:r>
            <a:r>
              <a:rPr lang="en-US" b="0" baseline="0" dirty="0" smtClean="0">
                <a:latin typeface="Arial" charset="0"/>
                <a:ea typeface="ヒラギノ角ゴ Pro W3" charset="0"/>
                <a:cs typeface="ヒラギノ角ゴ Pro W3" charset="0"/>
              </a:rPr>
              <a:t>(SP ‘13) </a:t>
            </a:r>
            <a:endParaRPr lang="en-US" dirty="0" smtClean="0">
              <a:latin typeface="Arial" charset="0"/>
              <a:ea typeface="ヒラギノ角ゴ Pro W3" charset="0"/>
              <a:cs typeface="ヒラギノ角ゴ Pro W3" charset="0"/>
            </a:endParaRPr>
          </a:p>
          <a:p>
            <a:pPr defTabSz="457200" eaLnBrk="1" hangingPunct="1"/>
            <a:r>
              <a:rPr lang="en-US" b="1" dirty="0" smtClean="0">
                <a:latin typeface="Arial" charset="0"/>
                <a:ea typeface="ヒラギノ角ゴ Pro W3" charset="0"/>
                <a:cs typeface="ヒラギノ角ゴ Pro W3" charset="0"/>
              </a:rPr>
              <a:t>		</a:t>
            </a:r>
            <a:endParaRPr lang="en-US" b="1" dirty="0">
              <a:latin typeface="Arial" charset="0"/>
              <a:ea typeface="ヒラギノ角ゴ Pro W3" charset="0"/>
              <a:cs typeface="ヒラギノ角ゴ Pro W3" charset="0"/>
            </a:endParaRPr>
          </a:p>
          <a:p>
            <a:pPr defTabSz="457200" eaLnBrk="1" hangingPunct="1"/>
            <a:r>
              <a:rPr lang="en-US" dirty="0">
                <a:latin typeface="Arial" charset="0"/>
                <a:ea typeface="ヒラギノ角ゴ Pro W3" charset="0"/>
                <a:cs typeface="ヒラギノ角ゴ Pro W3" charset="0"/>
              </a:rPr>
              <a:t>INSTRUCTOR NOTES:</a:t>
            </a:r>
            <a:r>
              <a:rPr lang="en-US" b="1" dirty="0">
                <a:latin typeface="Arial" charset="0"/>
                <a:ea typeface="ヒラギノ角ゴ Pro W3" charset="0"/>
                <a:cs typeface="ヒラギノ角ゴ Pro W3" charset="0"/>
              </a:rPr>
              <a:t> </a:t>
            </a:r>
            <a:r>
              <a:rPr lang="en-US" b="0" dirty="0" smtClean="0">
                <a:latin typeface="Arial" charset="0"/>
                <a:ea typeface="ヒラギノ角ゴ Pro W3" charset="0"/>
                <a:cs typeface="ヒラギノ角ゴ Pro W3" charset="0"/>
              </a:rPr>
              <a:t>It’s a nice little</a:t>
            </a:r>
            <a:r>
              <a:rPr lang="en-US" b="0" baseline="0" dirty="0" smtClean="0">
                <a:latin typeface="Arial" charset="0"/>
                <a:ea typeface="ヒラギノ角ゴ Pro W3" charset="0"/>
                <a:cs typeface="ヒラギノ角ゴ Pro W3" charset="0"/>
              </a:rPr>
              <a:t> question. Here we can talk about the analogy with electric dipoles again: dipole moments add as vectors, so Fig 1 and 3 results in a non-zero sum, and 2 results in a zero sum. (You have to assume m1=m2, I just added it after class) Students weren’t sure about what the outcome of “2” is (it’s a magnetic </a:t>
            </a:r>
            <a:r>
              <a:rPr lang="en-US" b="0" baseline="0" dirty="0" err="1" smtClean="0">
                <a:latin typeface="Arial" charset="0"/>
                <a:ea typeface="ヒラギノ角ゴ Pro W3" charset="0"/>
                <a:cs typeface="ヒラギノ角ゴ Pro W3" charset="0"/>
              </a:rPr>
              <a:t>quadrupole</a:t>
            </a:r>
            <a:r>
              <a:rPr lang="en-US" b="0" baseline="0" dirty="0" smtClean="0">
                <a:latin typeface="Arial" charset="0"/>
                <a:ea typeface="ヒラギノ角ゴ Pro W3" charset="0"/>
                <a:cs typeface="ヒラギノ角ゴ Pro W3" charset="0"/>
              </a:rPr>
              <a:t>, it’s definitely NOT zero, but has no dipole term). Another student was puzzling about whether 3 would be CALLED a dipole when it pretty obviously is not PURE dipole. (Fair question, it’s terminology, I say yes, at large distances any higher order terms are non-zero but negligible, so 1 and 3 ARE dipole patterns far away)  We also talked about the fact that 3 results in a </a:t>
            </a:r>
            <a:r>
              <a:rPr lang="en-US" b="0" baseline="0" dirty="0" err="1" smtClean="0">
                <a:latin typeface="Arial" charset="0"/>
                <a:ea typeface="ヒラギノ角ゴ Pro W3" charset="0"/>
                <a:cs typeface="ヒラギノ角ゴ Pro W3" charset="0"/>
              </a:rPr>
              <a:t>Sqrt</a:t>
            </a:r>
            <a:r>
              <a:rPr lang="en-US" b="0" baseline="0" dirty="0" smtClean="0">
                <a:latin typeface="Arial" charset="0"/>
                <a:ea typeface="ヒラギノ角ゴ Pro W3" charset="0"/>
                <a:cs typeface="ヒラギノ角ゴ Pro W3" charset="0"/>
              </a:rPr>
              <a:t>[2] rather than 2 enhancement, and that the pattern is “tilted” but still dipole in nature. </a:t>
            </a:r>
          </a:p>
          <a:p>
            <a:pPr defTabSz="457200" eaLnBrk="1" hangingPunct="1"/>
            <a:r>
              <a:rPr lang="en-US" b="0" baseline="0" dirty="0" smtClean="0">
                <a:latin typeface="Arial" charset="0"/>
                <a:ea typeface="ヒラギノ角ゴ Pro W3" charset="0"/>
                <a:cs typeface="ヒラギノ角ゴ Pro W3" charset="0"/>
              </a:rPr>
              <a:t> </a:t>
            </a:r>
            <a:endParaRPr lang="en-US" dirty="0">
              <a:latin typeface="Arial" charset="0"/>
              <a:ea typeface="ヒラギノ角ゴ Pro W3" charset="0"/>
              <a:cs typeface="ヒラギノ角ゴ Pro W3" charset="0"/>
            </a:endParaRPr>
          </a:p>
          <a:p>
            <a:pPr defTabSz="457200" eaLnBrk="1" hangingPunct="1"/>
            <a:r>
              <a:rPr lang="en-US" dirty="0">
                <a:latin typeface="Arial" charset="0"/>
                <a:ea typeface="ヒラギノ角ゴ Pro W3" charset="0"/>
                <a:cs typeface="ヒラギノ角ゴ Pro W3" charset="0"/>
              </a:rPr>
              <a:t>WRITTEN BY: Mike </a:t>
            </a:r>
            <a:r>
              <a:rPr lang="en-US" dirty="0" err="1">
                <a:latin typeface="Arial" charset="0"/>
                <a:ea typeface="ヒラギノ角ゴ Pro W3" charset="0"/>
                <a:cs typeface="ヒラギノ角ゴ Pro W3" charset="0"/>
              </a:rPr>
              <a:t>Dubson</a:t>
            </a:r>
            <a:r>
              <a:rPr lang="en-US" dirty="0">
                <a:latin typeface="Arial" charset="0"/>
                <a:ea typeface="ヒラギノ角ゴ Pro W3" charset="0"/>
                <a:cs typeface="ヒラギノ角ゴ Pro W3" charset="0"/>
              </a:rPr>
              <a:t> (CU-Boulder)</a:t>
            </a:r>
          </a:p>
          <a:p>
            <a:pPr defTabSz="457200"/>
            <a:endParaRPr lang="en-US" dirty="0">
              <a:latin typeface="Arial" charset="0"/>
              <a:ea typeface="ヒラギノ角ゴ Pro W3" charset="0"/>
              <a:cs typeface="ヒラギノ角ゴ Pro W3" charset="0"/>
            </a:endParaRPr>
          </a:p>
        </p:txBody>
      </p:sp>
      <p:sp>
        <p:nvSpPr>
          <p:cNvPr id="378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457200" eaLnBrk="0" hangingPunct="0">
              <a:defRPr sz="2400">
                <a:solidFill>
                  <a:schemeClr val="tx1"/>
                </a:solidFill>
                <a:latin typeface="Arial" charset="0"/>
                <a:ea typeface="ＭＳ Ｐゴシック" charset="0"/>
                <a:cs typeface="Arial" charset="0"/>
              </a:defRPr>
            </a:lvl1pPr>
            <a:lvl2pPr marL="37931725" indent="-37474525" defTabSz="457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fld id="{C98D5A36-C9D2-9D47-8BB7-12231524454D}" type="slidenum">
              <a:rPr lang="en-US" sz="1200">
                <a:cs typeface="ＭＳ Ｐゴシック" charset="0"/>
              </a:rPr>
              <a:pPr algn="r" eaLnBrk="1" hangingPunct="1"/>
              <a:t>5</a:t>
            </a:fld>
            <a:endParaRPr lang="en-US" sz="120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144588" y="685800"/>
            <a:ext cx="4572000" cy="34290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solidFill>
            <a:srgbClr val="FFFFFF"/>
          </a:solidFill>
          <a:ln>
            <a:solidFill>
              <a:srgbClr val="000000"/>
            </a:solidFill>
            <a:miter lim="800000"/>
            <a:headEnd/>
            <a:tailEnd/>
          </a:ln>
        </p:spPr>
        <p:txBody>
          <a:bodyPr lIns="91432" tIns="45716" rIns="91432" bIns="45716"/>
          <a:lstStyle/>
          <a:p>
            <a:pPr eaLnBrk="1" hangingPunct="1"/>
            <a:r>
              <a:rPr lang="en-US" dirty="0">
                <a:latin typeface="Calibri" charset="0"/>
              </a:rPr>
              <a:t>CORRECT ANSWER: B</a:t>
            </a:r>
          </a:p>
          <a:p>
            <a:pPr eaLnBrk="1" hangingPunct="1"/>
            <a:r>
              <a:rPr lang="en-US" dirty="0">
                <a:latin typeface="Calibri" charset="0"/>
              </a:rPr>
              <a:t>USED IN:  Fall 2008 (</a:t>
            </a:r>
            <a:r>
              <a:rPr lang="en-US" dirty="0" err="1">
                <a:latin typeface="Calibri" charset="0"/>
              </a:rPr>
              <a:t>Dubson</a:t>
            </a:r>
            <a:r>
              <a:rPr lang="en-US" dirty="0">
                <a:latin typeface="Calibri" charset="0"/>
              </a:rPr>
              <a:t>), Fall 2009 (</a:t>
            </a:r>
            <a:r>
              <a:rPr lang="en-US" dirty="0" err="1">
                <a:latin typeface="Calibri" charset="0"/>
              </a:rPr>
              <a:t>Schibli</a:t>
            </a:r>
            <a:r>
              <a:rPr lang="en-US" dirty="0" smtClean="0">
                <a:latin typeface="Calibri" charset="0"/>
              </a:rPr>
              <a:t>), SP ‘13 Pollock</a:t>
            </a:r>
            <a:endParaRPr lang="en-US" dirty="0">
              <a:latin typeface="Calibri" charset="0"/>
            </a:endParaRPr>
          </a:p>
          <a:p>
            <a:pPr eaLnBrk="1" hangingPunct="1"/>
            <a:r>
              <a:rPr lang="en-US" dirty="0">
                <a:latin typeface="Calibri" charset="0"/>
              </a:rPr>
              <a:t>LECTURE NUMBER:  </a:t>
            </a:r>
            <a:r>
              <a:rPr lang="en-US" dirty="0" err="1">
                <a:latin typeface="Calibri" charset="0"/>
              </a:rPr>
              <a:t>Dubson</a:t>
            </a:r>
            <a:r>
              <a:rPr lang="en-US" dirty="0">
                <a:latin typeface="Calibri" charset="0"/>
              </a:rPr>
              <a:t> (Week 12, Lecture 32</a:t>
            </a:r>
            <a:r>
              <a:rPr lang="en-US" dirty="0" smtClean="0">
                <a:latin typeface="Calibri" charset="0"/>
              </a:rPr>
              <a:t>)</a:t>
            </a:r>
            <a:r>
              <a:rPr lang="en-US" baseline="0" dirty="0" smtClean="0">
                <a:latin typeface="Calibri" charset="0"/>
              </a:rPr>
              <a:t> Pollock (Week 12 Lecture 38) </a:t>
            </a:r>
            <a:endParaRPr lang="en-US" dirty="0">
              <a:latin typeface="Calibri" charset="0"/>
            </a:endParaRPr>
          </a:p>
          <a:p>
            <a:pPr eaLnBrk="1" hangingPunct="1"/>
            <a:r>
              <a:rPr lang="en-US" dirty="0">
                <a:latin typeface="Calibri" charset="0"/>
              </a:rPr>
              <a:t>STUDENT RESPONSES: 5% </a:t>
            </a:r>
            <a:r>
              <a:rPr lang="en-US" b="1" dirty="0">
                <a:latin typeface="Calibri" charset="0"/>
              </a:rPr>
              <a:t>[[90%]]</a:t>
            </a:r>
            <a:r>
              <a:rPr lang="en-US" dirty="0">
                <a:latin typeface="Calibri" charset="0"/>
              </a:rPr>
              <a:t> 3% 0% 3% (FALL 2008)</a:t>
            </a:r>
          </a:p>
          <a:p>
            <a:pPr eaLnBrk="1" hangingPunct="1"/>
            <a:r>
              <a:rPr lang="en-US" dirty="0">
                <a:latin typeface="Calibri" charset="0"/>
              </a:rPr>
              <a:t>	</a:t>
            </a:r>
            <a:r>
              <a:rPr lang="en-US" dirty="0" smtClean="0">
                <a:latin typeface="Calibri" charset="0"/>
              </a:rPr>
              <a:t>11</a:t>
            </a:r>
            <a:r>
              <a:rPr lang="en-US" dirty="0">
                <a:latin typeface="Calibri" charset="0"/>
              </a:rPr>
              <a:t>% </a:t>
            </a:r>
            <a:r>
              <a:rPr lang="en-US" b="1" dirty="0">
                <a:latin typeface="Calibri" charset="0"/>
              </a:rPr>
              <a:t>[[68%]]</a:t>
            </a:r>
            <a:r>
              <a:rPr lang="en-US" dirty="0">
                <a:latin typeface="Calibri" charset="0"/>
              </a:rPr>
              <a:t> 5% 5% 11% (FALL 2009</a:t>
            </a:r>
            <a:r>
              <a:rPr lang="en-US" dirty="0" smtClean="0">
                <a:latin typeface="Calibri" charset="0"/>
              </a:rPr>
              <a:t>)</a:t>
            </a:r>
          </a:p>
          <a:p>
            <a:pPr eaLnBrk="1" hangingPunct="1"/>
            <a:r>
              <a:rPr lang="en-US" b="1" dirty="0" smtClean="0">
                <a:latin typeface="Calibri" charset="0"/>
              </a:rPr>
              <a:t>	</a:t>
            </a:r>
            <a:r>
              <a:rPr lang="en-US" b="0" dirty="0" smtClean="0">
                <a:latin typeface="Calibri" charset="0"/>
              </a:rPr>
              <a:t>17,</a:t>
            </a:r>
            <a:r>
              <a:rPr lang="en-US" b="0" baseline="0" dirty="0" smtClean="0">
                <a:latin typeface="Calibri" charset="0"/>
              </a:rPr>
              <a:t> </a:t>
            </a:r>
            <a:r>
              <a:rPr lang="en-US" b="1" baseline="0" dirty="0" smtClean="0">
                <a:latin typeface="Calibri" charset="0"/>
              </a:rPr>
              <a:t>[[70]], </a:t>
            </a:r>
            <a:r>
              <a:rPr lang="en-US" b="0" baseline="0" dirty="0" smtClean="0">
                <a:latin typeface="Calibri" charset="0"/>
              </a:rPr>
              <a:t>7, 4, 2 (</a:t>
            </a:r>
            <a:r>
              <a:rPr lang="en-US" b="0" baseline="0" dirty="0" err="1" smtClean="0">
                <a:latin typeface="Calibri" charset="0"/>
              </a:rPr>
              <a:t>Sp</a:t>
            </a:r>
            <a:r>
              <a:rPr lang="en-US" b="0" baseline="0" dirty="0" smtClean="0">
                <a:latin typeface="Calibri" charset="0"/>
              </a:rPr>
              <a:t> </a:t>
            </a:r>
            <a:r>
              <a:rPr lang="fr-FR" b="0" baseline="0" dirty="0" smtClean="0">
                <a:latin typeface="Calibri" charset="0"/>
              </a:rPr>
              <a:t>’</a:t>
            </a:r>
            <a:r>
              <a:rPr lang="en-US" b="0" baseline="0" dirty="0" smtClean="0">
                <a:latin typeface="Calibri" charset="0"/>
              </a:rPr>
              <a:t>13)</a:t>
            </a:r>
          </a:p>
          <a:p>
            <a:pPr eaLnBrk="1" hangingPunct="1"/>
            <a:endParaRPr lang="en-US" b="1" dirty="0">
              <a:latin typeface="Calibri" charset="0"/>
            </a:endParaRPr>
          </a:p>
          <a:p>
            <a:pPr eaLnBrk="1" hangingPunct="1"/>
            <a:r>
              <a:rPr lang="en-US" dirty="0">
                <a:latin typeface="Calibri" charset="0"/>
              </a:rPr>
              <a:t>INSTRUCTOR NOTES:</a:t>
            </a:r>
            <a:r>
              <a:rPr lang="en-US" b="1" dirty="0">
                <a:latin typeface="Calibri" charset="0"/>
              </a:rPr>
              <a:t> </a:t>
            </a:r>
            <a:r>
              <a:rPr lang="en-US" b="0" dirty="0" smtClean="0">
                <a:latin typeface="Calibri" charset="0"/>
              </a:rPr>
              <a:t>I</a:t>
            </a:r>
            <a:r>
              <a:rPr lang="en-US" b="0" baseline="0" dirty="0" smtClean="0">
                <a:latin typeface="Calibri" charset="0"/>
              </a:rPr>
              <a:t> was surprised that students are still struggling with a variety of aspects. One which I anticipated and explained before starting the vote was what the “direction of torque” means, it is r cross F, so if e.g. you “twist” a loop around the +x axis, then we say the torque is in the +x direction. (Following a right-handed sense convention). They got that, but many did not know it!? </a:t>
            </a:r>
          </a:p>
          <a:p>
            <a:pPr eaLnBrk="1" hangingPunct="1"/>
            <a:endParaRPr lang="en-US" b="0" baseline="0" dirty="0" smtClean="0">
              <a:latin typeface="Calibri" charset="0"/>
            </a:endParaRPr>
          </a:p>
          <a:p>
            <a:pPr eaLnBrk="1" hangingPunct="1"/>
            <a:r>
              <a:rPr lang="en-US" b="0" baseline="0" dirty="0" smtClean="0">
                <a:latin typeface="Calibri" charset="0"/>
              </a:rPr>
              <a:t>Students were not drawing a picture, they were trying to do it all in their heads (and with right hands) </a:t>
            </a:r>
          </a:p>
          <a:p>
            <a:pPr eaLnBrk="1" hangingPunct="1"/>
            <a:r>
              <a:rPr lang="en-US" b="0" baseline="0" dirty="0" smtClean="0">
                <a:latin typeface="Calibri" charset="0"/>
              </a:rPr>
              <a:t>I used this example to *show* that torque = m cross B in this situation, setting up the next question. </a:t>
            </a:r>
          </a:p>
          <a:p>
            <a:pPr eaLnBrk="1" hangingPunct="1"/>
            <a:endParaRPr lang="en-US" dirty="0">
              <a:latin typeface="Calibri" charset="0"/>
            </a:endParaRPr>
          </a:p>
          <a:p>
            <a:pPr eaLnBrk="1" hangingPunct="1"/>
            <a:r>
              <a:rPr lang="en-US" dirty="0">
                <a:latin typeface="Calibri" charset="0"/>
              </a:rPr>
              <a:t>WRITTEN BY: Mike </a:t>
            </a:r>
            <a:r>
              <a:rPr lang="en-US" dirty="0" err="1">
                <a:latin typeface="Calibri" charset="0"/>
              </a:rPr>
              <a:t>Dubson</a:t>
            </a:r>
            <a:r>
              <a:rPr lang="en-US" dirty="0">
                <a:latin typeface="Calibri" charset="0"/>
              </a:rPr>
              <a:t> (CU-Boulder)</a:t>
            </a:r>
          </a:p>
          <a:p>
            <a:endParaRPr lang="en-US" dirty="0">
              <a:latin typeface="Calibri" charset="0"/>
            </a:endParaRPr>
          </a:p>
        </p:txBody>
      </p:sp>
      <p:sp>
        <p:nvSpPr>
          <p:cNvPr id="358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fld id="{F68F3007-FBC7-DB4C-A009-EA314EFA0298}" type="slidenum">
              <a:rPr lang="en-US" sz="1200"/>
              <a:pPr algn="r" eaLnBrk="1" hangingPunct="1"/>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6083"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r>
              <a:rPr lang="en-US" dirty="0">
                <a:latin typeface="Calibri" charset="0"/>
              </a:rPr>
              <a:t>CORRECT ANSWER:  B</a:t>
            </a:r>
          </a:p>
          <a:p>
            <a:pPr eaLnBrk="1" hangingPunct="1"/>
            <a:r>
              <a:rPr lang="en-US" dirty="0">
                <a:latin typeface="Calibri" charset="0"/>
              </a:rPr>
              <a:t>USED IN:  Fall 2008 (</a:t>
            </a:r>
            <a:r>
              <a:rPr lang="en-US" dirty="0" err="1">
                <a:latin typeface="Calibri" charset="0"/>
              </a:rPr>
              <a:t>Dubson</a:t>
            </a:r>
            <a:r>
              <a:rPr lang="en-US" dirty="0">
                <a:latin typeface="Calibri" charset="0"/>
              </a:rPr>
              <a:t>), Spring </a:t>
            </a:r>
            <a:r>
              <a:rPr lang="en-US" dirty="0" smtClean="0">
                <a:latin typeface="Calibri" charset="0"/>
              </a:rPr>
              <a:t>2008 and ‘13 </a:t>
            </a:r>
            <a:r>
              <a:rPr lang="en-US" dirty="0">
                <a:latin typeface="Calibri" charset="0"/>
              </a:rPr>
              <a:t>(Pollock), Fall 2009 (</a:t>
            </a:r>
            <a:r>
              <a:rPr lang="en-US" dirty="0" err="1">
                <a:latin typeface="Calibri" charset="0"/>
              </a:rPr>
              <a:t>Schibli</a:t>
            </a:r>
            <a:r>
              <a:rPr lang="en-US" dirty="0">
                <a:latin typeface="Calibri" charset="0"/>
              </a:rPr>
              <a:t>)</a:t>
            </a:r>
          </a:p>
          <a:p>
            <a:pPr eaLnBrk="1" hangingPunct="1"/>
            <a:r>
              <a:rPr lang="en-US" dirty="0">
                <a:latin typeface="Calibri" charset="0"/>
              </a:rPr>
              <a:t>LECTURE NUMBER: </a:t>
            </a:r>
            <a:r>
              <a:rPr lang="en-US" dirty="0" err="1">
                <a:latin typeface="Calibri" charset="0"/>
              </a:rPr>
              <a:t>Dubson</a:t>
            </a:r>
            <a:r>
              <a:rPr lang="en-US" dirty="0">
                <a:latin typeface="Calibri" charset="0"/>
              </a:rPr>
              <a:t> (Week 12, Lecture 32), Pollock (37)</a:t>
            </a:r>
          </a:p>
          <a:p>
            <a:pPr eaLnBrk="1" hangingPunct="1"/>
            <a:r>
              <a:rPr lang="en-US" dirty="0">
                <a:latin typeface="Calibri" charset="0"/>
              </a:rPr>
              <a:t>STUDENT RESPONSES:      0% </a:t>
            </a:r>
            <a:r>
              <a:rPr lang="en-US" b="1" dirty="0">
                <a:latin typeface="Calibri" charset="0"/>
              </a:rPr>
              <a:t>[[100%]]</a:t>
            </a:r>
            <a:r>
              <a:rPr lang="en-US" dirty="0">
                <a:latin typeface="Calibri" charset="0"/>
              </a:rPr>
              <a:t> 0% 0% 0%  (FALL 08)</a:t>
            </a:r>
          </a:p>
          <a:p>
            <a:pPr eaLnBrk="1" hangingPunct="1"/>
            <a:r>
              <a:rPr lang="en-US" dirty="0">
                <a:latin typeface="Calibri" charset="0"/>
              </a:rPr>
              <a:t>		</a:t>
            </a:r>
            <a:r>
              <a:rPr lang="en-US" dirty="0" smtClean="0">
                <a:latin typeface="Calibri" charset="0"/>
              </a:rPr>
              <a:t>0</a:t>
            </a:r>
            <a:r>
              <a:rPr lang="en-US" dirty="0">
                <a:latin typeface="Calibri" charset="0"/>
              </a:rPr>
              <a:t>%  </a:t>
            </a:r>
            <a:r>
              <a:rPr lang="en-US" b="1" dirty="0">
                <a:latin typeface="Calibri" charset="0"/>
              </a:rPr>
              <a:t>[[87%]] </a:t>
            </a:r>
            <a:r>
              <a:rPr lang="en-US" dirty="0">
                <a:latin typeface="Calibri" charset="0"/>
              </a:rPr>
              <a:t>0% 13% 0%  (SPRING 08)</a:t>
            </a:r>
          </a:p>
          <a:p>
            <a:pPr eaLnBrk="1" hangingPunct="1"/>
            <a:r>
              <a:rPr lang="en-US" dirty="0">
                <a:latin typeface="Calibri" charset="0"/>
              </a:rPr>
              <a:t>		3% </a:t>
            </a:r>
            <a:r>
              <a:rPr lang="en-US" b="1" dirty="0">
                <a:latin typeface="Calibri" charset="0"/>
              </a:rPr>
              <a:t>[[95%]]</a:t>
            </a:r>
            <a:r>
              <a:rPr lang="en-US" dirty="0">
                <a:latin typeface="Calibri" charset="0"/>
              </a:rPr>
              <a:t> 3% 0% 0%  (FALL 2009</a:t>
            </a:r>
            <a:r>
              <a:rPr lang="en-US" dirty="0" smtClean="0">
                <a:latin typeface="Calibri" charset="0"/>
              </a:rPr>
              <a:t>)</a:t>
            </a:r>
          </a:p>
          <a:p>
            <a:pPr eaLnBrk="1" hangingPunct="1"/>
            <a:r>
              <a:rPr lang="en-US" dirty="0" smtClean="0">
                <a:latin typeface="Calibri" charset="0"/>
              </a:rPr>
              <a:t>		2, </a:t>
            </a:r>
            <a:r>
              <a:rPr lang="en-US" b="1" dirty="0" smtClean="0">
                <a:latin typeface="Calibri" charset="0"/>
              </a:rPr>
              <a:t>[[93]], </a:t>
            </a:r>
            <a:r>
              <a:rPr lang="en-US" b="0" dirty="0" smtClean="0">
                <a:latin typeface="Calibri" charset="0"/>
              </a:rPr>
              <a:t>2, 0, 2 (</a:t>
            </a:r>
            <a:r>
              <a:rPr lang="en-US" b="0" dirty="0" err="1" smtClean="0">
                <a:latin typeface="Calibri" charset="0"/>
              </a:rPr>
              <a:t>Sp</a:t>
            </a:r>
            <a:r>
              <a:rPr lang="en-US" b="0" dirty="0" smtClean="0">
                <a:latin typeface="Calibri" charset="0"/>
              </a:rPr>
              <a:t> </a:t>
            </a:r>
            <a:r>
              <a:rPr lang="fr-FR" b="0" dirty="0" smtClean="0">
                <a:latin typeface="Calibri" charset="0"/>
              </a:rPr>
              <a:t>’</a:t>
            </a:r>
            <a:r>
              <a:rPr lang="en-US" b="0" dirty="0" smtClean="0">
                <a:latin typeface="Calibri" charset="0"/>
              </a:rPr>
              <a:t>13) </a:t>
            </a:r>
            <a:endParaRPr lang="en-US" dirty="0">
              <a:latin typeface="Calibri" charset="0"/>
            </a:endParaRPr>
          </a:p>
          <a:p>
            <a:pPr eaLnBrk="1" hangingPunct="1"/>
            <a:r>
              <a:rPr lang="en-US" b="1" dirty="0">
                <a:latin typeface="Calibri" charset="0"/>
              </a:rPr>
              <a:t>INSTRUCTOR NOTES:   </a:t>
            </a:r>
            <a:r>
              <a:rPr lang="en-US" dirty="0">
                <a:latin typeface="Calibri" charset="0"/>
              </a:rPr>
              <a:t>87% correct. 2 voted for D. I pointed out to them to think </a:t>
            </a:r>
            <a:r>
              <a:rPr lang="en-US" dirty="0" smtClean="0">
                <a:latin typeface="Calibri" charset="0"/>
              </a:rPr>
              <a:t>about </a:t>
            </a:r>
            <a:r>
              <a:rPr lang="en-US" dirty="0">
                <a:latin typeface="Calibri" charset="0"/>
              </a:rPr>
              <a:t>it in two ways - by the torque formula, but also thinking about I L cross B for pieces of a tilted loop. (And, we discussed the "</a:t>
            </a:r>
            <a:r>
              <a:rPr lang="en-US" dirty="0" err="1">
                <a:latin typeface="Calibri" charset="0"/>
              </a:rPr>
              <a:t>metastability</a:t>
            </a:r>
            <a:r>
              <a:rPr lang="en-US" dirty="0">
                <a:latin typeface="Calibri" charset="0"/>
              </a:rPr>
              <a:t>" of answer A, which several students raised)  -</a:t>
            </a:r>
            <a:r>
              <a:rPr lang="en-US" dirty="0" smtClean="0">
                <a:latin typeface="Calibri" charset="0"/>
              </a:rPr>
              <a:t>SJP</a:t>
            </a:r>
          </a:p>
          <a:p>
            <a:pPr eaLnBrk="1" hangingPunct="1"/>
            <a:endParaRPr lang="en-US" b="1" dirty="0">
              <a:latin typeface="Calibri" charset="0"/>
            </a:endParaRPr>
          </a:p>
          <a:p>
            <a:pPr eaLnBrk="1" hangingPunct="1"/>
            <a:r>
              <a:rPr lang="en-US" dirty="0">
                <a:latin typeface="Calibri" charset="0"/>
                <a:ea typeface="ヒラギノ角ゴ Pro W3" charset="0"/>
                <a:cs typeface="ヒラギノ角ゴ Pro W3" charset="0"/>
              </a:rPr>
              <a:t>WRITTEN BY: Steven Pollock (CU-Boulder)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8131"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r>
              <a:rPr lang="en-US" dirty="0">
                <a:latin typeface="Calibri" charset="0"/>
              </a:rPr>
              <a:t>CORRECT ANSWER:  B</a:t>
            </a:r>
          </a:p>
          <a:p>
            <a:pPr eaLnBrk="1" hangingPunct="1"/>
            <a:r>
              <a:rPr lang="en-US" dirty="0">
                <a:latin typeface="Calibri" charset="0"/>
              </a:rPr>
              <a:t>USED IN:  Spring 2008 </a:t>
            </a:r>
            <a:r>
              <a:rPr lang="en-US" dirty="0" smtClean="0">
                <a:latin typeface="Calibri" charset="0"/>
              </a:rPr>
              <a:t>and ‘13 (</a:t>
            </a:r>
            <a:r>
              <a:rPr lang="en-US" dirty="0">
                <a:latin typeface="Calibri" charset="0"/>
              </a:rPr>
              <a:t>Pollock)</a:t>
            </a:r>
          </a:p>
          <a:p>
            <a:pPr eaLnBrk="1" hangingPunct="1"/>
            <a:r>
              <a:rPr lang="en-US" dirty="0">
                <a:latin typeface="Calibri" charset="0"/>
              </a:rPr>
              <a:t>LECTURE NUMBER:  </a:t>
            </a:r>
            <a:r>
              <a:rPr lang="en-US" dirty="0" smtClean="0">
                <a:latin typeface="Calibri" charset="0"/>
              </a:rPr>
              <a:t>37 (38 in ‘13) </a:t>
            </a:r>
            <a:endParaRPr lang="en-US" dirty="0">
              <a:latin typeface="Calibri" charset="0"/>
            </a:endParaRPr>
          </a:p>
          <a:p>
            <a:pPr eaLnBrk="1" hangingPunct="1"/>
            <a:r>
              <a:rPr lang="en-US" dirty="0">
                <a:latin typeface="Calibri" charset="0"/>
              </a:rPr>
              <a:t>STUDENT RESPONSES:  7%  </a:t>
            </a:r>
            <a:r>
              <a:rPr lang="en-US" b="1" dirty="0">
                <a:latin typeface="Calibri" charset="0"/>
              </a:rPr>
              <a:t>[[67%]] </a:t>
            </a:r>
            <a:r>
              <a:rPr lang="en-US" dirty="0">
                <a:latin typeface="Calibri" charset="0"/>
              </a:rPr>
              <a:t>13% 7% 7% (SPRING 2008</a:t>
            </a:r>
            <a:r>
              <a:rPr lang="en-US" dirty="0" smtClean="0">
                <a:latin typeface="Calibri" charset="0"/>
              </a:rPr>
              <a:t>)</a:t>
            </a:r>
          </a:p>
          <a:p>
            <a:pPr eaLnBrk="1" hangingPunct="1"/>
            <a:r>
              <a:rPr lang="en-US" dirty="0" smtClean="0">
                <a:latin typeface="Calibri" charset="0"/>
              </a:rPr>
              <a:t>		0, </a:t>
            </a:r>
            <a:r>
              <a:rPr lang="en-US" b="1" dirty="0" smtClean="0">
                <a:latin typeface="Calibri" charset="0"/>
              </a:rPr>
              <a:t>[[80]],</a:t>
            </a:r>
            <a:r>
              <a:rPr lang="en-US" b="1" baseline="0" dirty="0" smtClean="0">
                <a:latin typeface="Calibri" charset="0"/>
              </a:rPr>
              <a:t> </a:t>
            </a:r>
            <a:r>
              <a:rPr lang="en-US" b="0" baseline="0" dirty="0" smtClean="0">
                <a:latin typeface="Calibri" charset="0"/>
              </a:rPr>
              <a:t>7, 4, 9 (</a:t>
            </a:r>
            <a:r>
              <a:rPr lang="en-US" b="0" baseline="0" dirty="0" err="1" smtClean="0">
                <a:latin typeface="Calibri" charset="0"/>
              </a:rPr>
              <a:t>Sp</a:t>
            </a:r>
            <a:r>
              <a:rPr lang="en-US" b="0" baseline="0" dirty="0" smtClean="0">
                <a:latin typeface="Calibri" charset="0"/>
              </a:rPr>
              <a:t> ‘13) </a:t>
            </a:r>
            <a:endParaRPr lang="en-US" dirty="0">
              <a:latin typeface="Calibri" charset="0"/>
            </a:endParaRPr>
          </a:p>
          <a:p>
            <a:r>
              <a:rPr lang="en-US" b="1" dirty="0">
                <a:latin typeface="Calibri" charset="0"/>
              </a:rPr>
              <a:t>INSTRUCTOR NOTES:   </a:t>
            </a:r>
            <a:r>
              <a:rPr lang="en-US" dirty="0">
                <a:latin typeface="Calibri" charset="0"/>
              </a:rPr>
              <a:t>Only 2/3 got this one right! Lot of confusion on many of their parts about how to think about this </a:t>
            </a:r>
            <a:r>
              <a:rPr lang="en-US" dirty="0" err="1">
                <a:latin typeface="Calibri" charset="0"/>
              </a:rPr>
              <a:t>conceptuallly</a:t>
            </a:r>
            <a:r>
              <a:rPr lang="en-US" dirty="0">
                <a:latin typeface="Calibri" charset="0"/>
              </a:rPr>
              <a:t>? Note that it's basically identical to an earlier question we had about electric dipoles.  Answer:  B. m dot B will be m </a:t>
            </a:r>
            <a:r>
              <a:rPr lang="en-US" dirty="0" err="1">
                <a:latin typeface="Calibri" charset="0"/>
              </a:rPr>
              <a:t>Bz</a:t>
            </a:r>
            <a:r>
              <a:rPr lang="en-US" dirty="0">
                <a:latin typeface="Calibri" charset="0"/>
              </a:rPr>
              <a:t>, so if the force has only an x component, then </a:t>
            </a:r>
            <a:r>
              <a:rPr lang="en-US" dirty="0" err="1">
                <a:latin typeface="Calibri" charset="0"/>
              </a:rPr>
              <a:t>Bz</a:t>
            </a:r>
            <a:r>
              <a:rPr lang="en-US" dirty="0">
                <a:latin typeface="Calibri" charset="0"/>
              </a:rPr>
              <a:t> must depend (only!) on X.  </a:t>
            </a:r>
            <a:endParaRPr lang="en-US" dirty="0" smtClean="0">
              <a:latin typeface="Calibri" charset="0"/>
            </a:endParaRPr>
          </a:p>
          <a:p>
            <a:r>
              <a:rPr lang="en-US" dirty="0" smtClean="0">
                <a:latin typeface="Calibri" charset="0"/>
              </a:rPr>
              <a:t>In ‘13 it went more smoothly, not sure</a:t>
            </a:r>
            <a:r>
              <a:rPr lang="en-US" baseline="0" dirty="0" smtClean="0">
                <a:latin typeface="Calibri" charset="0"/>
              </a:rPr>
              <a:t> why. I had set up the picture on the board more clearly to start them off. Someone pointed out that if F is in x, then we can make STRONGER statements than these, e.g. </a:t>
            </a:r>
            <a:r>
              <a:rPr lang="en-US" baseline="0" dirty="0" err="1" smtClean="0">
                <a:latin typeface="Calibri" charset="0"/>
              </a:rPr>
              <a:t>Bz</a:t>
            </a:r>
            <a:r>
              <a:rPr lang="en-US" baseline="0" dirty="0" smtClean="0">
                <a:latin typeface="Calibri" charset="0"/>
              </a:rPr>
              <a:t> must NOT depend on y or z) </a:t>
            </a:r>
            <a:endParaRPr lang="en-US" dirty="0" smtClean="0">
              <a:latin typeface="Calibri" charset="0"/>
            </a:endParaRPr>
          </a:p>
          <a:p>
            <a:r>
              <a:rPr lang="en-US" dirty="0" smtClean="0">
                <a:latin typeface="Calibri" charset="0"/>
              </a:rPr>
              <a:t> </a:t>
            </a:r>
            <a:r>
              <a:rPr lang="en-US" dirty="0">
                <a:latin typeface="Calibri" charset="0"/>
              </a:rPr>
              <a:t>-SJP</a:t>
            </a:r>
            <a:endParaRPr lang="en-US" b="1" dirty="0">
              <a:latin typeface="Calibri" charset="0"/>
            </a:endParaRPr>
          </a:p>
          <a:p>
            <a:r>
              <a:rPr lang="en-US" dirty="0">
                <a:latin typeface="Calibri" charset="0"/>
                <a:ea typeface="ヒラギノ角ゴ Pro W3" charset="0"/>
                <a:cs typeface="ヒラギノ角ゴ Pro W3" charset="0"/>
              </a:rPr>
              <a:t>WRITTEN BY: Steven Pollock (CU-Boulder)</a:t>
            </a:r>
            <a:endParaRPr lang="en-US" dirty="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solidFill>
            <a:srgbClr val="FFFFFF"/>
          </a:solidFill>
          <a:ln/>
        </p:spPr>
      </p:sp>
      <p:sp>
        <p:nvSpPr>
          <p:cNvPr id="75779" name="Notes Placeholder 2"/>
          <p:cNvSpPr>
            <a:spLocks noGrp="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endParaRPr lang="en-US">
              <a:ea typeface="ヒラギノ角ゴ Pro W3" charset="0"/>
              <a:cs typeface="ヒラギノ角ゴ Pro W3" charset="0"/>
            </a:endParaRPr>
          </a:p>
        </p:txBody>
      </p:sp>
      <p:sp>
        <p:nvSpPr>
          <p:cNvPr id="75780"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charset="0"/>
                <a:ea typeface="ヒラギノ角ゴ Pro W3" charset="0"/>
                <a:cs typeface="ヒラギノ角ゴ Pro W3" charset="0"/>
              </a:defRPr>
            </a:lvl1pPr>
            <a:lvl2pPr marL="37931725" indent="-37474525">
              <a:defRPr sz="2400" b="1">
                <a:solidFill>
                  <a:schemeClr val="tx1"/>
                </a:solidFill>
                <a:latin typeface="Arial" charset="0"/>
                <a:ea typeface="ヒラギノ角ゴ Pro W3" charset="0"/>
                <a:cs typeface="ヒラギノ角ゴ Pro W3" charset="0"/>
              </a:defRPr>
            </a:lvl2pPr>
            <a:lvl3pPr>
              <a:defRPr sz="2400" b="1">
                <a:solidFill>
                  <a:schemeClr val="tx1"/>
                </a:solidFill>
                <a:latin typeface="Arial" charset="0"/>
                <a:ea typeface="ヒラギノ角ゴ Pro W3" charset="0"/>
                <a:cs typeface="ヒラギノ角ゴ Pro W3" charset="0"/>
              </a:defRPr>
            </a:lvl3pPr>
            <a:lvl4pPr>
              <a:defRPr sz="2400" b="1">
                <a:solidFill>
                  <a:schemeClr val="tx1"/>
                </a:solidFill>
                <a:latin typeface="Arial" charset="0"/>
                <a:ea typeface="ヒラギノ角ゴ Pro W3" charset="0"/>
                <a:cs typeface="ヒラギノ角ゴ Pro W3" charset="0"/>
              </a:defRPr>
            </a:lvl4pPr>
            <a:lvl5pPr>
              <a:defRPr sz="2400" b="1">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r"/>
            <a:fld id="{1726EFD2-330E-B640-ACDF-41CE1EA65D83}" type="slidenum">
              <a:rPr lang="en-US" sz="1200" b="0"/>
              <a:pPr algn="r"/>
              <a:t>9</a:t>
            </a:fld>
            <a:endParaRPr lang="en-US" sz="1200" b="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AC07BB-09A9-5A40-8A57-9933EF00D358}" type="slidenum">
              <a:rPr lang="en-US"/>
              <a:pPr/>
              <a:t>‹#›</a:t>
            </a:fld>
            <a:endParaRPr lang="en-US"/>
          </a:p>
        </p:txBody>
      </p:sp>
    </p:spTree>
    <p:extLst>
      <p:ext uri="{BB962C8B-B14F-4D97-AF65-F5344CB8AC3E}">
        <p14:creationId xmlns:p14="http://schemas.microsoft.com/office/powerpoint/2010/main" val="4027550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57EEDA-4BC2-B244-BF8A-E9F2124995C7}" type="slidenum">
              <a:rPr lang="en-US"/>
              <a:pPr/>
              <a:t>‹#›</a:t>
            </a:fld>
            <a:endParaRPr lang="en-US"/>
          </a:p>
        </p:txBody>
      </p:sp>
    </p:spTree>
    <p:extLst>
      <p:ext uri="{BB962C8B-B14F-4D97-AF65-F5344CB8AC3E}">
        <p14:creationId xmlns:p14="http://schemas.microsoft.com/office/powerpoint/2010/main" val="4007321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71F678-6B9E-4246-A718-C735FADDBBD4}" type="slidenum">
              <a:rPr lang="en-US"/>
              <a:pPr/>
              <a:t>‹#›</a:t>
            </a:fld>
            <a:endParaRPr lang="en-US"/>
          </a:p>
        </p:txBody>
      </p:sp>
    </p:spTree>
    <p:extLst>
      <p:ext uri="{BB962C8B-B14F-4D97-AF65-F5344CB8AC3E}">
        <p14:creationId xmlns:p14="http://schemas.microsoft.com/office/powerpoint/2010/main" val="379376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7BC4D3-F979-EC43-8A3D-C47A6F2BB467}" type="slidenum">
              <a:rPr lang="en-US"/>
              <a:pPr/>
              <a:t>‹#›</a:t>
            </a:fld>
            <a:endParaRPr lang="en-US"/>
          </a:p>
        </p:txBody>
      </p:sp>
    </p:spTree>
    <p:extLst>
      <p:ext uri="{BB962C8B-B14F-4D97-AF65-F5344CB8AC3E}">
        <p14:creationId xmlns:p14="http://schemas.microsoft.com/office/powerpoint/2010/main" val="3056443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17CDCD-2383-D746-B4FE-307EDBA33472}" type="slidenum">
              <a:rPr lang="en-US"/>
              <a:pPr/>
              <a:t>‹#›</a:t>
            </a:fld>
            <a:endParaRPr lang="en-US"/>
          </a:p>
        </p:txBody>
      </p:sp>
    </p:spTree>
    <p:extLst>
      <p:ext uri="{BB962C8B-B14F-4D97-AF65-F5344CB8AC3E}">
        <p14:creationId xmlns:p14="http://schemas.microsoft.com/office/powerpoint/2010/main" val="3670322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621A48A-80D1-124B-9C28-E987D8CAC8BE}" type="slidenum">
              <a:rPr lang="en-US"/>
              <a:pPr/>
              <a:t>‹#›</a:t>
            </a:fld>
            <a:endParaRPr lang="en-US"/>
          </a:p>
        </p:txBody>
      </p:sp>
    </p:spTree>
    <p:extLst>
      <p:ext uri="{BB962C8B-B14F-4D97-AF65-F5344CB8AC3E}">
        <p14:creationId xmlns:p14="http://schemas.microsoft.com/office/powerpoint/2010/main" val="1621035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DCA436A-9207-9249-876E-659E646200E8}" type="slidenum">
              <a:rPr lang="en-US"/>
              <a:pPr/>
              <a:t>‹#›</a:t>
            </a:fld>
            <a:endParaRPr lang="en-US"/>
          </a:p>
        </p:txBody>
      </p:sp>
    </p:spTree>
    <p:extLst>
      <p:ext uri="{BB962C8B-B14F-4D97-AF65-F5344CB8AC3E}">
        <p14:creationId xmlns:p14="http://schemas.microsoft.com/office/powerpoint/2010/main" val="1289082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2E3A610-CCDC-7E47-BB9E-8EB451B461BD}" type="slidenum">
              <a:rPr lang="en-US"/>
              <a:pPr/>
              <a:t>‹#›</a:t>
            </a:fld>
            <a:endParaRPr lang="en-US"/>
          </a:p>
        </p:txBody>
      </p:sp>
    </p:spTree>
    <p:extLst>
      <p:ext uri="{BB962C8B-B14F-4D97-AF65-F5344CB8AC3E}">
        <p14:creationId xmlns:p14="http://schemas.microsoft.com/office/powerpoint/2010/main" val="355809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964094B-FAFA-D043-89B5-FC3C61C698CA}" type="slidenum">
              <a:rPr lang="en-US"/>
              <a:pPr/>
              <a:t>‹#›</a:t>
            </a:fld>
            <a:endParaRPr lang="en-US"/>
          </a:p>
        </p:txBody>
      </p:sp>
    </p:spTree>
    <p:extLst>
      <p:ext uri="{BB962C8B-B14F-4D97-AF65-F5344CB8AC3E}">
        <p14:creationId xmlns:p14="http://schemas.microsoft.com/office/powerpoint/2010/main" val="384936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1B76B3C-D753-B142-90A0-BF46B3EAD5AD}" type="slidenum">
              <a:rPr lang="en-US"/>
              <a:pPr/>
              <a:t>‹#›</a:t>
            </a:fld>
            <a:endParaRPr lang="en-US"/>
          </a:p>
        </p:txBody>
      </p:sp>
    </p:spTree>
    <p:extLst>
      <p:ext uri="{BB962C8B-B14F-4D97-AF65-F5344CB8AC3E}">
        <p14:creationId xmlns:p14="http://schemas.microsoft.com/office/powerpoint/2010/main" val="1676813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8558E3F-1950-1D43-A2FD-2F1BF3FB37A1}" type="slidenum">
              <a:rPr lang="en-US"/>
              <a:pPr/>
              <a:t>‹#›</a:t>
            </a:fld>
            <a:endParaRPr lang="en-US"/>
          </a:p>
        </p:txBody>
      </p:sp>
    </p:spTree>
    <p:extLst>
      <p:ext uri="{BB962C8B-B14F-4D97-AF65-F5344CB8AC3E}">
        <p14:creationId xmlns:p14="http://schemas.microsoft.com/office/powerpoint/2010/main" val="34517643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3FEB7363-4CCF-6542-AFE7-01BD23AC73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2400">
          <a:solidFill>
            <a:schemeClr val="tx2"/>
          </a:solidFill>
          <a:latin typeface="+mj-lt"/>
          <a:ea typeface="+mj-ea"/>
          <a:cs typeface="+mj-cs"/>
        </a:defRPr>
      </a:lvl1pPr>
      <a:lvl2pPr algn="ctr" rtl="0" fontAlgn="base">
        <a:spcBef>
          <a:spcPct val="0"/>
        </a:spcBef>
        <a:spcAft>
          <a:spcPct val="0"/>
        </a:spcAft>
        <a:defRPr sz="2400">
          <a:solidFill>
            <a:schemeClr val="tx2"/>
          </a:solidFill>
          <a:latin typeface="Arial" charset="0"/>
          <a:ea typeface="ヒラギノ角ゴ Pro W3" charset="0"/>
          <a:cs typeface="ヒラギノ角ゴ Pro W3" charset="0"/>
        </a:defRPr>
      </a:lvl2pPr>
      <a:lvl3pPr algn="ctr" rtl="0" fontAlgn="base">
        <a:spcBef>
          <a:spcPct val="0"/>
        </a:spcBef>
        <a:spcAft>
          <a:spcPct val="0"/>
        </a:spcAft>
        <a:defRPr sz="2400">
          <a:solidFill>
            <a:schemeClr val="tx2"/>
          </a:solidFill>
          <a:latin typeface="Arial" charset="0"/>
          <a:ea typeface="ヒラギノ角ゴ Pro W3" charset="0"/>
          <a:cs typeface="ヒラギノ角ゴ Pro W3" charset="0"/>
        </a:defRPr>
      </a:lvl3pPr>
      <a:lvl4pPr algn="ctr" rtl="0" fontAlgn="base">
        <a:spcBef>
          <a:spcPct val="0"/>
        </a:spcBef>
        <a:spcAft>
          <a:spcPct val="0"/>
        </a:spcAft>
        <a:defRPr sz="2400">
          <a:solidFill>
            <a:schemeClr val="tx2"/>
          </a:solidFill>
          <a:latin typeface="Arial" charset="0"/>
          <a:ea typeface="ヒラギノ角ゴ Pro W3" charset="0"/>
          <a:cs typeface="ヒラギノ角ゴ Pro W3" charset="0"/>
        </a:defRPr>
      </a:lvl4pPr>
      <a:lvl5pPr algn="ctr" rtl="0" fontAlgn="base">
        <a:spcBef>
          <a:spcPct val="0"/>
        </a:spcBef>
        <a:spcAft>
          <a:spcPct val="0"/>
        </a:spcAft>
        <a:defRPr sz="2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2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2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2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2400">
          <a:solidFill>
            <a:schemeClr val="tx2"/>
          </a:solidFill>
          <a:latin typeface="Arial" charset="0"/>
          <a:ea typeface="ヒラギノ角ゴ Pro W3" charset="0"/>
          <a:cs typeface="ヒラギノ角ゴ Pro W3" charset="0"/>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ea typeface="+mn-ea"/>
          <a:cs typeface="+mn-cs"/>
        </a:defRPr>
      </a:lvl2pPr>
      <a:lvl3pPr marL="1143000" indent="-228600" algn="l" rtl="0" fontAlgn="base">
        <a:spcBef>
          <a:spcPct val="20000"/>
        </a:spcBef>
        <a:spcAft>
          <a:spcPct val="0"/>
        </a:spcAft>
        <a:buChar char="•"/>
        <a:defRPr sz="20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Microsoft_Word_97_-_2004_Document1.doc"/><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Microsoft_Word_97_-_2004_Document2.doc"/><Relationship Id="rId5" Type="http://schemas.openxmlformats.org/officeDocument/2006/relationships/image" Target="../media/image2.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Microsoft_Equation3.bin"/><Relationship Id="rId5" Type="http://schemas.openxmlformats.org/officeDocument/2006/relationships/image" Target="../media/image3.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4.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2.bin"/><Relationship Id="rId5" Type="http://schemas.openxmlformats.org/officeDocument/2006/relationships/image" Target="../media/image5.emf"/><Relationship Id="rId6" Type="http://schemas.openxmlformats.org/officeDocument/2006/relationships/oleObject" Target="../embeddings/oleObject3.bin"/><Relationship Id="rId7" Type="http://schemas.openxmlformats.org/officeDocument/2006/relationships/image" Target="../media/image6.png"/><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Microsoft_Equation4.bin"/><Relationship Id="rId5" Type="http://schemas.openxmlformats.org/officeDocument/2006/relationships/image" Target="../media/image7.e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p:txBody>
          <a:bodyPr/>
          <a:lstStyle/>
          <a:p>
            <a:r>
              <a:rPr lang="en-US">
                <a:latin typeface="Calibri" charset="0"/>
              </a:rPr>
              <a:t>MAGNETIZATION+DIPOLES</a:t>
            </a:r>
          </a:p>
        </p:txBody>
      </p:sp>
    </p:spTree>
    <p:extLst>
      <p:ext uri="{BB962C8B-B14F-4D97-AF65-F5344CB8AC3E}">
        <p14:creationId xmlns:p14="http://schemas.microsoft.com/office/powerpoint/2010/main" val="429237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fun_spiral.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22700" y="29591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1" descr="T:\Picture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0" y="25400"/>
            <a:ext cx="8077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261080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5"/>
          <p:cNvSpPr txBox="1">
            <a:spLocks noChangeArrowheads="1"/>
          </p:cNvSpPr>
          <p:nvPr/>
        </p:nvSpPr>
        <p:spPr bwMode="auto">
          <a:xfrm>
            <a:off x="838200" y="6276975"/>
            <a:ext cx="2743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charset="0"/>
                <a:ea typeface="ＭＳ Ｐゴシック" charset="0"/>
                <a:cs typeface="Arial" charset="0"/>
              </a:defRPr>
            </a:lvl1pPr>
            <a:lvl2pPr marL="37931725" indent="-37474525" defTabSz="457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600">
                <a:cs typeface="ＭＳ Ｐゴシック" charset="0"/>
              </a:rPr>
              <a:t>From Purcell,</a:t>
            </a:r>
          </a:p>
          <a:p>
            <a:pPr eaLnBrk="1" hangingPunct="1"/>
            <a:r>
              <a:rPr lang="en-US" sz="1600">
                <a:cs typeface="ＭＳ Ｐゴシック" charset="0"/>
              </a:rPr>
              <a:t>Electricity and Magnetism</a:t>
            </a:r>
          </a:p>
        </p:txBody>
      </p:sp>
      <p:sp>
        <p:nvSpPr>
          <p:cNvPr id="40963" name="Text Box 6"/>
          <p:cNvSpPr txBox="1">
            <a:spLocks noChangeArrowheads="1"/>
          </p:cNvSpPr>
          <p:nvPr/>
        </p:nvSpPr>
        <p:spPr bwMode="auto">
          <a:xfrm>
            <a:off x="762000" y="838200"/>
            <a:ext cx="24257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ＭＳ Ｐゴシック" charset="0"/>
                <a:cs typeface="Arial" charset="0"/>
              </a:defRPr>
            </a:lvl1pPr>
            <a:lvl2pPr marL="37931725" indent="-37474525" defTabSz="457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2800">
                <a:cs typeface="ＭＳ Ｐゴシック" charset="0"/>
              </a:rPr>
              <a:t>E-field around</a:t>
            </a:r>
          </a:p>
          <a:p>
            <a:pPr eaLnBrk="1" hangingPunct="1"/>
            <a:r>
              <a:rPr lang="en-US" sz="2800">
                <a:cs typeface="ＭＳ Ｐゴシック" charset="0"/>
              </a:rPr>
              <a:t>electric dipole</a:t>
            </a:r>
          </a:p>
        </p:txBody>
      </p:sp>
      <p:sp>
        <p:nvSpPr>
          <p:cNvPr id="40964" name="Text Box 7"/>
          <p:cNvSpPr txBox="1">
            <a:spLocks noChangeArrowheads="1"/>
          </p:cNvSpPr>
          <p:nvPr/>
        </p:nvSpPr>
        <p:spPr bwMode="auto">
          <a:xfrm>
            <a:off x="685800" y="4114800"/>
            <a:ext cx="3048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charset="0"/>
                <a:ea typeface="ＭＳ Ｐゴシック" charset="0"/>
                <a:cs typeface="Arial" charset="0"/>
              </a:defRPr>
            </a:lvl1pPr>
            <a:lvl2pPr marL="37931725" indent="-37474525" defTabSz="457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2800">
                <a:cs typeface="ＭＳ Ｐゴシック" charset="0"/>
              </a:rPr>
              <a:t>B-field around</a:t>
            </a:r>
          </a:p>
          <a:p>
            <a:pPr eaLnBrk="1" hangingPunct="1"/>
            <a:r>
              <a:rPr lang="en-US" sz="2800">
                <a:cs typeface="ＭＳ Ｐゴシック" charset="0"/>
              </a:rPr>
              <a:t>magnetic dipole</a:t>
            </a:r>
          </a:p>
          <a:p>
            <a:pPr eaLnBrk="1" hangingPunct="1"/>
            <a:r>
              <a:rPr lang="en-US" sz="2800">
                <a:cs typeface="ＭＳ Ｐゴシック" charset="0"/>
              </a:rPr>
              <a:t>(current loop)</a:t>
            </a:r>
          </a:p>
        </p:txBody>
      </p:sp>
      <p:pic>
        <p:nvPicPr>
          <p:cNvPr id="409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0"/>
            <a:ext cx="5403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48299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5"/>
          <p:cNvSpPr txBox="1">
            <a:spLocks noChangeArrowheads="1"/>
          </p:cNvSpPr>
          <p:nvPr/>
        </p:nvSpPr>
        <p:spPr bwMode="auto">
          <a:xfrm>
            <a:off x="1158875" y="4041775"/>
            <a:ext cx="6826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defTabSz="457200" eaLnBrk="0" hangingPunct="0">
              <a:defRPr sz="2400">
                <a:solidFill>
                  <a:schemeClr val="tx1"/>
                </a:solidFill>
                <a:latin typeface="Arial" charset="0"/>
                <a:ea typeface="ＭＳ Ｐゴシック" charset="0"/>
                <a:cs typeface="Arial" charset="0"/>
              </a:defRPr>
            </a:lvl1pPr>
            <a:lvl2pPr marL="37931725" indent="-37474525" defTabSz="457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buFont typeface="Arial" charset="0"/>
              <a:buNone/>
            </a:pPr>
            <a:r>
              <a:rPr lang="en-US" sz="3200">
                <a:ea typeface="ヒラギノ角ゴ Pro W3" charset="0"/>
                <a:cs typeface="ヒラギノ角ゴ Pro W3" charset="0"/>
              </a:rPr>
              <a:t>D) Not enough information to answer</a:t>
            </a:r>
          </a:p>
          <a:p>
            <a:pPr>
              <a:buFont typeface="Arial" charset="0"/>
              <a:buNone/>
            </a:pPr>
            <a:r>
              <a:rPr lang="en-US" sz="3200">
                <a:ea typeface="ヒラギノ角ゴ Pro W3" charset="0"/>
                <a:cs typeface="ヒラギノ角ゴ Pro W3" charset="0"/>
              </a:rPr>
              <a:t>E) There is no net force on a dipole</a:t>
            </a:r>
          </a:p>
        </p:txBody>
      </p:sp>
      <p:sp>
        <p:nvSpPr>
          <p:cNvPr id="49155" name="Text Box 6"/>
          <p:cNvSpPr txBox="1">
            <a:spLocks noChangeArrowheads="1"/>
          </p:cNvSpPr>
          <p:nvPr/>
        </p:nvSpPr>
        <p:spPr bwMode="auto">
          <a:xfrm>
            <a:off x="103188" y="61913"/>
            <a:ext cx="798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charset="0"/>
                <a:ea typeface="ＭＳ Ｐゴシック" charset="0"/>
                <a:cs typeface="Arial" charset="0"/>
              </a:defRPr>
            </a:lvl1pPr>
            <a:lvl2pPr marL="37931725" indent="-37474525" defTabSz="457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spcBef>
                <a:spcPct val="50000"/>
              </a:spcBef>
            </a:pPr>
            <a:r>
              <a:rPr lang="en-US">
                <a:ea typeface="ヒラギノ角ゴ Pro W3" charset="0"/>
                <a:cs typeface="ヒラギノ角ゴ Pro W3" charset="0"/>
              </a:rPr>
              <a:t>6.2x</a:t>
            </a:r>
          </a:p>
        </p:txBody>
      </p:sp>
      <p:sp>
        <p:nvSpPr>
          <p:cNvPr id="49156" name="TextBox 6"/>
          <p:cNvSpPr txBox="1">
            <a:spLocks noChangeArrowheads="1"/>
          </p:cNvSpPr>
          <p:nvPr/>
        </p:nvSpPr>
        <p:spPr bwMode="auto">
          <a:xfrm>
            <a:off x="358775" y="515938"/>
            <a:ext cx="85312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charset="0"/>
                <a:ea typeface="ＭＳ Ｐゴシック" charset="0"/>
                <a:cs typeface="Arial" charset="0"/>
              </a:defRPr>
            </a:lvl1pPr>
            <a:lvl2pPr marL="37931725" indent="-37474525" defTabSz="457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sz="2800">
              <a:cs typeface="ＭＳ Ｐゴシック" charset="0"/>
            </a:endParaRPr>
          </a:p>
        </p:txBody>
      </p:sp>
      <p:grpSp>
        <p:nvGrpSpPr>
          <p:cNvPr id="49157" name="Group 88"/>
          <p:cNvGrpSpPr>
            <a:grpSpLocks/>
          </p:cNvGrpSpPr>
          <p:nvPr/>
        </p:nvGrpSpPr>
        <p:grpSpPr bwMode="auto">
          <a:xfrm>
            <a:off x="5275263" y="2100263"/>
            <a:ext cx="3676650" cy="1735137"/>
            <a:chOff x="5275738" y="2100291"/>
            <a:chExt cx="3676711" cy="1734755"/>
          </a:xfrm>
        </p:grpSpPr>
        <p:sp>
          <p:nvSpPr>
            <p:cNvPr id="64" name="Oval 63"/>
            <p:cNvSpPr/>
            <p:nvPr/>
          </p:nvSpPr>
          <p:spPr>
            <a:xfrm>
              <a:off x="5275738" y="2136795"/>
              <a:ext cx="647711" cy="1696664"/>
            </a:xfrm>
            <a:prstGeom prst="ellipse">
              <a:avLst/>
            </a:prstGeom>
            <a:solidFill>
              <a:schemeClr val="bg1"/>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latin typeface="Calibri" charset="0"/>
                <a:ea typeface="ＭＳ Ｐゴシック" charset="0"/>
                <a:cs typeface="Arial" charset="0"/>
              </a:endParaRPr>
            </a:p>
          </p:txBody>
        </p:sp>
        <p:cxnSp>
          <p:nvCxnSpPr>
            <p:cNvPr id="66" name="Straight Connector 65"/>
            <p:cNvCxnSpPr>
              <a:stCxn id="64" idx="0"/>
            </p:cNvCxnSpPr>
            <p:nvPr/>
          </p:nvCxnSpPr>
          <p:spPr>
            <a:xfrm rot="5400000" flipH="1" flipV="1">
              <a:off x="7233163" y="466722"/>
              <a:ext cx="36504" cy="33036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64" idx="4"/>
            </p:cNvCxnSpPr>
            <p:nvPr/>
          </p:nvCxnSpPr>
          <p:spPr>
            <a:xfrm rot="16200000" flipH="1">
              <a:off x="7275227" y="2157825"/>
              <a:ext cx="1587" cy="33528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5" name="Freeform 74"/>
            <p:cNvSpPr/>
            <p:nvPr/>
          </p:nvSpPr>
          <p:spPr>
            <a:xfrm>
              <a:off x="6875965" y="2405024"/>
              <a:ext cx="219079" cy="1233215"/>
            </a:xfrm>
            <a:custGeom>
              <a:avLst/>
              <a:gdLst>
                <a:gd name="connsiteX0" fmla="*/ 36637 w 335839"/>
                <a:gd name="connsiteY0" fmla="*/ 1233310 h 1233310"/>
                <a:gd name="connsiteX1" fmla="*/ 329733 w 335839"/>
                <a:gd name="connsiteY1" fmla="*/ 647183 h 1233310"/>
                <a:gd name="connsiteX2" fmla="*/ 0 w 335839"/>
                <a:gd name="connsiteY2" fmla="*/ 0 h 1233310"/>
              </a:gdLst>
              <a:ahLst/>
              <a:cxnLst>
                <a:cxn ang="0">
                  <a:pos x="connsiteX0" y="connsiteY0"/>
                </a:cxn>
                <a:cxn ang="0">
                  <a:pos x="connsiteX1" y="connsiteY1"/>
                </a:cxn>
                <a:cxn ang="0">
                  <a:pos x="connsiteX2" y="connsiteY2"/>
                </a:cxn>
              </a:cxnLst>
              <a:rect l="l" t="t" r="r" b="b"/>
              <a:pathLst>
                <a:path w="335839" h="1233310">
                  <a:moveTo>
                    <a:pt x="36637" y="1233310"/>
                  </a:moveTo>
                  <a:cubicBezTo>
                    <a:pt x="186238" y="1043022"/>
                    <a:pt x="335839" y="852735"/>
                    <a:pt x="329733" y="647183"/>
                  </a:cubicBezTo>
                  <a:cubicBezTo>
                    <a:pt x="323627" y="441631"/>
                    <a:pt x="0" y="0"/>
                    <a:pt x="0" y="0"/>
                  </a:cubicBezTo>
                </a:path>
              </a:pathLst>
            </a:cu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txBody>
            <a:bodyPr anchor="ctr"/>
            <a:lstStyle/>
            <a:p>
              <a:pPr algn="ctr" defTabSz="457200"/>
              <a:endParaRPr lang="en-US">
                <a:latin typeface="Calibri" charset="0"/>
                <a:ea typeface="ＭＳ Ｐゴシック" charset="0"/>
                <a:cs typeface="Arial" charset="0"/>
              </a:endParaRPr>
            </a:p>
          </p:txBody>
        </p:sp>
        <p:sp>
          <p:nvSpPr>
            <p:cNvPr id="49170" name="TextBox 75"/>
            <p:cNvSpPr txBox="1">
              <a:spLocks noChangeArrowheads="1"/>
            </p:cNvSpPr>
            <p:nvPr/>
          </p:nvSpPr>
          <p:spPr bwMode="auto">
            <a:xfrm>
              <a:off x="7180770" y="2881169"/>
              <a:ext cx="338143" cy="36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charset="0"/>
                  <a:ea typeface="ＭＳ Ｐゴシック" charset="0"/>
                  <a:cs typeface="Arial" charset="0"/>
                </a:defRPr>
              </a:lvl1pPr>
              <a:lvl2pPr marL="37931725" indent="-37474525" defTabSz="457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cs typeface="ＭＳ Ｐゴシック" charset="0"/>
                </a:rPr>
                <a:t>K</a:t>
              </a:r>
            </a:p>
          </p:txBody>
        </p:sp>
      </p:grpSp>
      <p:grpSp>
        <p:nvGrpSpPr>
          <p:cNvPr id="49158" name="Group 89"/>
          <p:cNvGrpSpPr>
            <a:grpSpLocks/>
          </p:cNvGrpSpPr>
          <p:nvPr/>
        </p:nvGrpSpPr>
        <p:grpSpPr bwMode="auto">
          <a:xfrm>
            <a:off x="2894013" y="2246313"/>
            <a:ext cx="1295400" cy="1038225"/>
            <a:chOff x="2894329" y="2246823"/>
            <a:chExt cx="1294510" cy="1037935"/>
          </a:xfrm>
        </p:grpSpPr>
        <p:sp>
          <p:nvSpPr>
            <p:cNvPr id="78" name="Oval 77"/>
            <p:cNvSpPr/>
            <p:nvPr/>
          </p:nvSpPr>
          <p:spPr>
            <a:xfrm>
              <a:off x="3284586" y="2722940"/>
              <a:ext cx="561589" cy="56181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latin typeface="Calibri" charset="0"/>
                <a:ea typeface="ＭＳ Ｐゴシック" charset="0"/>
                <a:cs typeface="Arial" charset="0"/>
              </a:endParaRPr>
            </a:p>
          </p:txBody>
        </p:sp>
        <p:sp>
          <p:nvSpPr>
            <p:cNvPr id="79" name="Right Arrow 78"/>
            <p:cNvSpPr/>
            <p:nvPr/>
          </p:nvSpPr>
          <p:spPr>
            <a:xfrm>
              <a:off x="2894329" y="2845143"/>
              <a:ext cx="1294510" cy="304715"/>
            </a:xfrm>
            <a:prstGeom prst="rightArrow">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latin typeface="Calibri" charset="0"/>
                <a:ea typeface="ＭＳ Ｐゴシック" charset="0"/>
                <a:cs typeface="Arial" charset="0"/>
              </a:endParaRPr>
            </a:p>
          </p:txBody>
        </p:sp>
        <p:sp>
          <p:nvSpPr>
            <p:cNvPr id="49165" name="TextBox 79"/>
            <p:cNvSpPr txBox="1">
              <a:spLocks noChangeArrowheads="1"/>
            </p:cNvSpPr>
            <p:nvPr/>
          </p:nvSpPr>
          <p:spPr bwMode="auto">
            <a:xfrm>
              <a:off x="3419430" y="2246823"/>
              <a:ext cx="377566" cy="366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charset="0"/>
                  <a:ea typeface="ＭＳ Ｐゴシック" charset="0"/>
                  <a:cs typeface="Arial" charset="0"/>
                </a:defRPr>
              </a:lvl1pPr>
              <a:lvl2pPr marL="37931725" indent="-37474525" defTabSz="457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cs typeface="ＭＳ Ｐゴシック" charset="0"/>
                </a:rPr>
                <a:t>M</a:t>
              </a:r>
            </a:p>
          </p:txBody>
        </p:sp>
      </p:grpSp>
      <p:sp>
        <p:nvSpPr>
          <p:cNvPr id="49159" name="TextBox 84"/>
          <p:cNvSpPr txBox="1">
            <a:spLocks noChangeArrowheads="1"/>
          </p:cNvSpPr>
          <p:nvPr/>
        </p:nvSpPr>
        <p:spPr bwMode="auto">
          <a:xfrm>
            <a:off x="1490663" y="2759075"/>
            <a:ext cx="3413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charset="0"/>
                <a:ea typeface="ＭＳ Ｐゴシック" charset="0"/>
                <a:cs typeface="Arial" charset="0"/>
              </a:defRPr>
            </a:lvl1pPr>
            <a:lvl2pPr marL="37931725" indent="-37474525" defTabSz="457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3200">
                <a:cs typeface="ＭＳ Ｐゴシック" charset="0"/>
              </a:rPr>
              <a:t>A</a:t>
            </a:r>
          </a:p>
        </p:txBody>
      </p:sp>
      <p:sp>
        <p:nvSpPr>
          <p:cNvPr id="49160" name="TextBox 85"/>
          <p:cNvSpPr txBox="1">
            <a:spLocks noChangeArrowheads="1"/>
          </p:cNvSpPr>
          <p:nvPr/>
        </p:nvSpPr>
        <p:spPr bwMode="auto">
          <a:xfrm>
            <a:off x="5360988" y="2735263"/>
            <a:ext cx="3381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charset="0"/>
                <a:ea typeface="ＭＳ Ｐゴシック" charset="0"/>
                <a:cs typeface="Arial" charset="0"/>
              </a:defRPr>
            </a:lvl1pPr>
            <a:lvl2pPr marL="37931725" indent="-37474525" defTabSz="457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3200">
                <a:cs typeface="ＭＳ Ｐゴシック" charset="0"/>
              </a:rPr>
              <a:t>B</a:t>
            </a:r>
          </a:p>
        </p:txBody>
      </p:sp>
      <p:sp>
        <p:nvSpPr>
          <p:cNvPr id="49161" name="TextBox 86"/>
          <p:cNvSpPr txBox="1">
            <a:spLocks noChangeArrowheads="1"/>
          </p:cNvSpPr>
          <p:nvPr/>
        </p:nvSpPr>
        <p:spPr bwMode="auto">
          <a:xfrm>
            <a:off x="7962900" y="2735263"/>
            <a:ext cx="4778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ＭＳ Ｐゴシック" charset="0"/>
                <a:cs typeface="Arial" charset="0"/>
              </a:defRPr>
            </a:lvl1pPr>
            <a:lvl2pPr marL="37931725" indent="-37474525" defTabSz="457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3200">
                <a:cs typeface="ＭＳ Ｐゴシック" charset="0"/>
              </a:rPr>
              <a:t>C</a:t>
            </a:r>
          </a:p>
        </p:txBody>
      </p:sp>
      <p:sp>
        <p:nvSpPr>
          <p:cNvPr id="49162" name="Rectangle 18"/>
          <p:cNvSpPr>
            <a:spLocks noGrp="1"/>
          </p:cNvSpPr>
          <p:nvPr>
            <p:ph type="title" idx="4294967295"/>
          </p:nvPr>
        </p:nvSpPr>
        <p:spPr>
          <a:xfrm>
            <a:off x="457200" y="533400"/>
            <a:ext cx="8229600" cy="1143000"/>
          </a:xfrm>
        </p:spPr>
        <p:txBody>
          <a:bodyPr/>
          <a:lstStyle/>
          <a:p>
            <a:r>
              <a:rPr lang="en-US" sz="2800">
                <a:latin typeface="Arial" charset="0"/>
              </a:rPr>
              <a:t>Suppose I place a small dipole M at various locations near the end of a large solenoid. At which point is the magnitude of the force on the dipole greatest?</a:t>
            </a:r>
            <a:endParaRPr lang="en-US">
              <a:latin typeface="Calibri" charset="0"/>
            </a:endParaRPr>
          </a:p>
        </p:txBody>
      </p:sp>
    </p:spTree>
    <p:extLst>
      <p:ext uri="{BB962C8B-B14F-4D97-AF65-F5344CB8AC3E}">
        <p14:creationId xmlns:p14="http://schemas.microsoft.com/office/powerpoint/2010/main" val="2043715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457200" y="1219200"/>
            <a:ext cx="8194675"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buFont typeface="Arial" charset="0"/>
              <a:buNone/>
            </a:pPr>
            <a:r>
              <a:rPr lang="en-US" sz="3200">
                <a:solidFill>
                  <a:srgbClr val="800080"/>
                </a:solidFill>
                <a:ea typeface="ヒラギノ角ゴ Pro W3" charset="0"/>
                <a:cs typeface="ヒラギノ角ゴ Pro W3" charset="0"/>
              </a:rPr>
              <a:t>Coming up first today: Write down (by yourself, </a:t>
            </a:r>
            <a:r>
              <a:rPr lang="en-US" sz="3200" i="1">
                <a:solidFill>
                  <a:srgbClr val="800080"/>
                </a:solidFill>
                <a:ea typeface="ヒラギノ角ゴ Pro W3" charset="0"/>
                <a:cs typeface="ヒラギノ角ゴ Pro W3" charset="0"/>
              </a:rPr>
              <a:t>without</a:t>
            </a:r>
            <a:r>
              <a:rPr lang="en-US" sz="3200">
                <a:solidFill>
                  <a:srgbClr val="800080"/>
                </a:solidFill>
                <a:ea typeface="ヒラギノ角ゴ Pro W3" charset="0"/>
                <a:cs typeface="ヒラギノ角ゴ Pro W3" charset="0"/>
              </a:rPr>
              <a:t> book or notes or collaboration, yet!) what you remember about electric Polarization P, and all related concepts and formulas we've worked with!</a:t>
            </a:r>
          </a:p>
        </p:txBody>
      </p:sp>
      <p:sp>
        <p:nvSpPr>
          <p:cNvPr id="51203" name="Rectangle 3"/>
          <p:cNvSpPr>
            <a:spLocks noGrp="1"/>
          </p:cNvSpPr>
          <p:nvPr>
            <p:ph type="title" idx="4294967295"/>
          </p:nvPr>
        </p:nvSpPr>
        <p:spPr/>
        <p:txBody>
          <a:bodyPr/>
          <a:lstStyle/>
          <a:p>
            <a:r>
              <a:rPr lang="en-US" sz="3000">
                <a:latin typeface="Calibri" charset="0"/>
              </a:rPr>
              <a:t>Writing assignment</a:t>
            </a:r>
            <a:endParaRPr lang="en-US">
              <a:latin typeface="Calibri" charset="0"/>
            </a:endParaRPr>
          </a:p>
        </p:txBody>
      </p:sp>
    </p:spTree>
    <p:extLst>
      <p:ext uri="{BB962C8B-B14F-4D97-AF65-F5344CB8AC3E}">
        <p14:creationId xmlns:p14="http://schemas.microsoft.com/office/powerpoint/2010/main" val="19516978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026" descr="Fig-5"/>
          <p:cNvPicPr>
            <a:picLocks noChangeAspect="1" noChangeArrowheads="1"/>
          </p:cNvPicPr>
          <p:nvPr/>
        </p:nvPicPr>
        <p:blipFill>
          <a:blip r:embed="rId3">
            <a:extLst>
              <a:ext uri="{28A0092B-C50C-407E-A947-70E740481C1C}">
                <a14:useLocalDpi xmlns:a14="http://schemas.microsoft.com/office/drawing/2010/main" val="0"/>
              </a:ext>
            </a:extLst>
          </a:blip>
          <a:srcRect l="8636" t="5586" r="59413" b="22665"/>
          <a:stretch>
            <a:fillRect/>
          </a:stretch>
        </p:blipFill>
        <p:spPr bwMode="auto">
          <a:xfrm>
            <a:off x="4810125" y="2252663"/>
            <a:ext cx="3381375" cy="460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0" name="Text Box 1027"/>
          <p:cNvSpPr txBox="1">
            <a:spLocks noChangeArrowheads="1"/>
          </p:cNvSpPr>
          <p:nvPr/>
        </p:nvSpPr>
        <p:spPr bwMode="auto">
          <a:xfrm>
            <a:off x="895350" y="185738"/>
            <a:ext cx="7927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ea typeface="ヒラギノ角ゴ Pro W3" charset="0"/>
              <a:cs typeface="ヒラギノ角ゴ Pro W3" charset="0"/>
            </a:endParaRPr>
          </a:p>
        </p:txBody>
      </p:sp>
      <p:sp>
        <p:nvSpPr>
          <p:cNvPr id="53251" name="AutoShape 1028"/>
          <p:cNvSpPr>
            <a:spLocks noChangeArrowheads="1"/>
          </p:cNvSpPr>
          <p:nvPr/>
        </p:nvSpPr>
        <p:spPr bwMode="auto">
          <a:xfrm>
            <a:off x="6078538" y="2667000"/>
            <a:ext cx="669925" cy="511175"/>
          </a:xfrm>
          <a:prstGeom prst="cube">
            <a:avLst>
              <a:gd name="adj" fmla="val 25000"/>
            </a:avLst>
          </a:prstGeom>
          <a:solidFill>
            <a:srgbClr val="FFCC99"/>
          </a:solidFill>
          <a:ln w="9525">
            <a:solidFill>
              <a:schemeClr val="tx1"/>
            </a:solidFill>
            <a:miter lim="800000"/>
            <a:headEnd/>
            <a:tailEnd/>
          </a:ln>
        </p:spPr>
        <p:txBody>
          <a:bodyPr wrap="none" anchor="ctr"/>
          <a:lstStyle/>
          <a:p>
            <a:endParaRPr lang="en-US"/>
          </a:p>
        </p:txBody>
      </p:sp>
      <p:sp>
        <p:nvSpPr>
          <p:cNvPr id="53252" name="Text Box 1029"/>
          <p:cNvSpPr txBox="1">
            <a:spLocks noChangeArrowheads="1"/>
          </p:cNvSpPr>
          <p:nvPr/>
        </p:nvSpPr>
        <p:spPr bwMode="auto">
          <a:xfrm>
            <a:off x="473075" y="3160713"/>
            <a:ext cx="3408363" cy="289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None/>
            </a:pPr>
            <a:r>
              <a:rPr lang="en-US" sz="3200">
                <a:ea typeface="ヒラギノ角ゴ Pro W3" charset="0"/>
                <a:cs typeface="ヒラギノ角ゴ Pro W3" charset="0"/>
              </a:rPr>
              <a:t>A) Dielectric</a:t>
            </a:r>
          </a:p>
          <a:p>
            <a:pPr>
              <a:buFont typeface="Arial" charset="0"/>
              <a:buNone/>
            </a:pPr>
            <a:r>
              <a:rPr lang="en-US" sz="3200">
                <a:ea typeface="ヒラギノ角ゴ Pro W3" charset="0"/>
                <a:cs typeface="ヒラギノ角ゴ Pro W3" charset="0"/>
              </a:rPr>
              <a:t>B) Conductor </a:t>
            </a:r>
          </a:p>
          <a:p>
            <a:pPr>
              <a:buFont typeface="Arial" charset="0"/>
              <a:buNone/>
            </a:pPr>
            <a:r>
              <a:rPr lang="en-US" sz="3200">
                <a:ea typeface="ヒラギノ角ゴ Pro W3" charset="0"/>
                <a:cs typeface="ヒラギノ角ゴ Pro W3" charset="0"/>
              </a:rPr>
              <a:t>C) Diamagnetic</a:t>
            </a:r>
          </a:p>
          <a:p>
            <a:pPr>
              <a:buFont typeface="Arial" charset="0"/>
              <a:buNone/>
            </a:pPr>
            <a:r>
              <a:rPr lang="en-US" sz="3200">
                <a:ea typeface="ヒラギノ角ゴ Pro W3" charset="0"/>
                <a:cs typeface="ヒラギノ角ゴ Pro W3" charset="0"/>
              </a:rPr>
              <a:t>D) Paramagnetic</a:t>
            </a:r>
          </a:p>
          <a:p>
            <a:pPr>
              <a:buFont typeface="Arial" charset="0"/>
              <a:buNone/>
            </a:pPr>
            <a:r>
              <a:rPr lang="en-US" sz="3200">
                <a:ea typeface="ヒラギノ角ゴ Pro W3" charset="0"/>
                <a:cs typeface="ヒラギノ角ゴ Pro W3" charset="0"/>
              </a:rPr>
              <a:t>E) Ferromagnetic</a:t>
            </a:r>
            <a:r>
              <a:rPr lang="en-US">
                <a:ea typeface="ヒラギノ角ゴ Pro W3" charset="0"/>
                <a:cs typeface="ヒラギノ角ゴ Pro W3" charset="0"/>
              </a:rPr>
              <a:t> </a:t>
            </a:r>
          </a:p>
          <a:p>
            <a:pPr>
              <a:buFont typeface="Arial" charset="0"/>
              <a:buNone/>
            </a:pPr>
            <a:endParaRPr lang="en-US">
              <a:ea typeface="ヒラギノ角ゴ Pro W3" charset="0"/>
              <a:cs typeface="ヒラギノ角ゴ Pro W3" charset="0"/>
            </a:endParaRPr>
          </a:p>
        </p:txBody>
      </p:sp>
      <p:sp>
        <p:nvSpPr>
          <p:cNvPr id="53253" name="Line 1030"/>
          <p:cNvSpPr>
            <a:spLocks noChangeShapeType="1"/>
          </p:cNvSpPr>
          <p:nvPr/>
        </p:nvSpPr>
        <p:spPr bwMode="auto">
          <a:xfrm>
            <a:off x="6400800" y="2895600"/>
            <a:ext cx="0" cy="2730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54" name="Line 1031"/>
          <p:cNvSpPr>
            <a:spLocks noChangeShapeType="1"/>
          </p:cNvSpPr>
          <p:nvPr/>
        </p:nvSpPr>
        <p:spPr bwMode="auto">
          <a:xfrm>
            <a:off x="6518275" y="2874963"/>
            <a:ext cx="0" cy="2730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55" name="Line 1032"/>
          <p:cNvSpPr>
            <a:spLocks noChangeShapeType="1"/>
          </p:cNvSpPr>
          <p:nvPr/>
        </p:nvSpPr>
        <p:spPr bwMode="auto">
          <a:xfrm>
            <a:off x="6689725" y="2794000"/>
            <a:ext cx="0" cy="2730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56" name="Text Box 1033"/>
          <p:cNvSpPr txBox="1">
            <a:spLocks noChangeArrowheads="1"/>
          </p:cNvSpPr>
          <p:nvPr/>
        </p:nvSpPr>
        <p:spPr bwMode="auto">
          <a:xfrm>
            <a:off x="6683375" y="2689225"/>
            <a:ext cx="395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ea typeface="ヒラギノ角ゴ Pro W3" charset="0"/>
                <a:cs typeface="ヒラギノ角ゴ Pro W3" charset="0"/>
              </a:rPr>
              <a:t>m</a:t>
            </a:r>
            <a:endParaRPr lang="en-US">
              <a:ea typeface="ヒラギノ角ゴ Pro W3" charset="0"/>
              <a:cs typeface="ヒラギノ角ゴ Pro W3" charset="0"/>
            </a:endParaRPr>
          </a:p>
        </p:txBody>
      </p:sp>
      <p:sp>
        <p:nvSpPr>
          <p:cNvPr id="53257" name="Text Box 1034"/>
          <p:cNvSpPr txBox="1">
            <a:spLocks noChangeArrowheads="1"/>
          </p:cNvSpPr>
          <p:nvPr/>
        </p:nvSpPr>
        <p:spPr bwMode="auto">
          <a:xfrm>
            <a:off x="103188" y="61913"/>
            <a:ext cx="622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ea typeface="ヒラギノ角ゴ Pro W3" charset="0"/>
                <a:cs typeface="ヒラギノ角ゴ Pro W3" charset="0"/>
              </a:rPr>
              <a:t>6.7a</a:t>
            </a:r>
          </a:p>
        </p:txBody>
      </p:sp>
      <p:sp>
        <p:nvSpPr>
          <p:cNvPr id="53258" name="Line 1035"/>
          <p:cNvSpPr>
            <a:spLocks noChangeShapeType="1"/>
          </p:cNvSpPr>
          <p:nvPr/>
        </p:nvSpPr>
        <p:spPr bwMode="auto">
          <a:xfrm>
            <a:off x="6386513" y="4227513"/>
            <a:ext cx="379412" cy="17462"/>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53260" name="Line 1037"/>
          <p:cNvSpPr>
            <a:spLocks noChangeShapeType="1"/>
          </p:cNvSpPr>
          <p:nvPr/>
        </p:nvSpPr>
        <p:spPr bwMode="auto">
          <a:xfrm>
            <a:off x="6199188" y="2874963"/>
            <a:ext cx="0" cy="2730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61" name="Rectangle 14"/>
          <p:cNvSpPr>
            <a:spLocks noGrp="1"/>
          </p:cNvSpPr>
          <p:nvPr>
            <p:ph type="title" idx="4294967295"/>
          </p:nvPr>
        </p:nvSpPr>
        <p:spPr>
          <a:xfrm>
            <a:off x="457200" y="609600"/>
            <a:ext cx="8229600" cy="1143000"/>
          </a:xfrm>
        </p:spPr>
        <p:txBody>
          <a:bodyPr/>
          <a:lstStyle/>
          <a:p>
            <a:r>
              <a:rPr lang="en-US" sz="3200">
                <a:latin typeface="Arial" charset="0"/>
                <a:ea typeface="ヒラギノ角ゴ Pro W3" charset="0"/>
                <a:cs typeface="ヒラギノ角ゴ Pro W3" charset="0"/>
              </a:rPr>
              <a:t>A small chunk of material (the </a:t>
            </a:r>
            <a:r>
              <a:rPr lang="ja-JP" altLang="en-US" sz="3200">
                <a:latin typeface="Arial" charset="0"/>
                <a:ea typeface="ヒラギノ角ゴ Pro W3" charset="0"/>
                <a:cs typeface="ヒラギノ角ゴ Pro W3" charset="0"/>
              </a:rPr>
              <a:t>“</a:t>
            </a:r>
            <a:r>
              <a:rPr lang="en-US" altLang="ja-JP" sz="3200">
                <a:latin typeface="Arial" charset="0"/>
                <a:ea typeface="ヒラギノ角ゴ Pro W3" charset="0"/>
                <a:cs typeface="ヒラギノ角ゴ Pro W3" charset="0"/>
              </a:rPr>
              <a:t>tan cube</a:t>
            </a:r>
            <a:r>
              <a:rPr lang="ja-JP" altLang="en-US" sz="3200">
                <a:latin typeface="Arial" charset="0"/>
                <a:ea typeface="ヒラギノ角ゴ Pro W3" charset="0"/>
                <a:cs typeface="ヒラギノ角ゴ Pro W3" charset="0"/>
              </a:rPr>
              <a:t>”</a:t>
            </a:r>
            <a:r>
              <a:rPr lang="en-US" altLang="ja-JP" sz="3200">
                <a:latin typeface="Arial" charset="0"/>
                <a:ea typeface="ヒラギノ角ゴ Pro W3" charset="0"/>
                <a:cs typeface="ヒラギノ角ゴ Pro W3" charset="0"/>
              </a:rPr>
              <a:t>) is placed above a solenoid. It magnetizes, weakly, as shown by small arrows inside. </a:t>
            </a:r>
            <a:br>
              <a:rPr lang="en-US" altLang="ja-JP" sz="3200">
                <a:latin typeface="Arial" charset="0"/>
                <a:ea typeface="ヒラギノ角ゴ Pro W3" charset="0"/>
                <a:cs typeface="ヒラギノ角ゴ Pro W3" charset="0"/>
              </a:rPr>
            </a:br>
            <a:r>
              <a:rPr lang="en-US" altLang="ja-JP" sz="3200">
                <a:latin typeface="Arial" charset="0"/>
                <a:ea typeface="ヒラギノ角ゴ Pro W3" charset="0"/>
                <a:cs typeface="ヒラギノ角ゴ Pro W3" charset="0"/>
              </a:rPr>
              <a:t>What kind of material must the cube be?</a:t>
            </a:r>
            <a:endParaRPr lang="en-US">
              <a:latin typeface="Calibri" charset="0"/>
            </a:endParaRPr>
          </a:p>
        </p:txBody>
      </p:sp>
      <p:sp>
        <p:nvSpPr>
          <p:cNvPr id="15" name="Line 1035"/>
          <p:cNvSpPr>
            <a:spLocks noChangeShapeType="1"/>
          </p:cNvSpPr>
          <p:nvPr/>
        </p:nvSpPr>
        <p:spPr bwMode="auto">
          <a:xfrm>
            <a:off x="6369583" y="4854037"/>
            <a:ext cx="379412" cy="17462"/>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6" name="Line 1035"/>
          <p:cNvSpPr>
            <a:spLocks noChangeShapeType="1"/>
          </p:cNvSpPr>
          <p:nvPr/>
        </p:nvSpPr>
        <p:spPr bwMode="auto">
          <a:xfrm>
            <a:off x="6369583" y="4532310"/>
            <a:ext cx="379412" cy="17462"/>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093706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idx="4294967295"/>
          </p:nvPr>
        </p:nvSpPr>
        <p:spPr>
          <a:xfrm>
            <a:off x="685800" y="685800"/>
            <a:ext cx="7772400" cy="1143000"/>
          </a:xfrm>
        </p:spPr>
        <p:txBody>
          <a:bodyPr/>
          <a:lstStyle/>
          <a:p>
            <a:pPr eaLnBrk="1" hangingPunct="1"/>
            <a:r>
              <a:rPr lang="en-US" sz="3600">
                <a:latin typeface="Calibri" charset="0"/>
              </a:rPr>
              <a:t>Predict the results of the following experiment: a paramagnetic bar and a diamagnetic bar are pushed inside of a solenoid.</a:t>
            </a:r>
            <a:endParaRPr lang="en-US" sz="6600">
              <a:latin typeface="Calibri" charset="0"/>
            </a:endParaRPr>
          </a:p>
        </p:txBody>
      </p:sp>
      <p:sp>
        <p:nvSpPr>
          <p:cNvPr id="57346" name="Rectangle 3"/>
          <p:cNvSpPr>
            <a:spLocks noGrp="1" noChangeArrowheads="1"/>
          </p:cNvSpPr>
          <p:nvPr>
            <p:ph type="body" idx="4294967295"/>
          </p:nvPr>
        </p:nvSpPr>
        <p:spPr>
          <a:xfrm>
            <a:off x="220133" y="2438400"/>
            <a:ext cx="8695267" cy="3581400"/>
          </a:xfrm>
        </p:spPr>
        <p:txBody>
          <a:bodyPr/>
          <a:lstStyle/>
          <a:p>
            <a:pPr marL="609600" indent="-609600" eaLnBrk="1" hangingPunct="1">
              <a:lnSpc>
                <a:spcPct val="90000"/>
              </a:lnSpc>
              <a:buFont typeface="Arial" charset="0"/>
              <a:buNone/>
            </a:pPr>
            <a:endParaRPr lang="en-US" sz="3200" dirty="0">
              <a:latin typeface="Calibri" charset="0"/>
            </a:endParaRPr>
          </a:p>
          <a:p>
            <a:pPr marL="609600" indent="-609600" eaLnBrk="1" hangingPunct="1">
              <a:lnSpc>
                <a:spcPct val="90000"/>
              </a:lnSpc>
              <a:buFontTx/>
              <a:buAutoNum type="alphaLcParenR"/>
            </a:pPr>
            <a:r>
              <a:rPr lang="en-US" sz="3200" dirty="0">
                <a:latin typeface="Calibri" charset="0"/>
              </a:rPr>
              <a:t>The paramagnet is pushed out, the </a:t>
            </a:r>
            <a:r>
              <a:rPr lang="en-US" sz="3200" dirty="0" err="1">
                <a:latin typeface="Calibri" charset="0"/>
              </a:rPr>
              <a:t>diamagnet</a:t>
            </a:r>
            <a:r>
              <a:rPr lang="en-US" sz="3200" dirty="0">
                <a:latin typeface="Calibri" charset="0"/>
              </a:rPr>
              <a:t> is sucked in</a:t>
            </a:r>
          </a:p>
          <a:p>
            <a:pPr marL="609600" indent="-609600" eaLnBrk="1" hangingPunct="1">
              <a:lnSpc>
                <a:spcPct val="90000"/>
              </a:lnSpc>
              <a:buFontTx/>
              <a:buAutoNum type="alphaLcParenR"/>
            </a:pPr>
            <a:r>
              <a:rPr lang="en-US" sz="3200" dirty="0">
                <a:latin typeface="Calibri" charset="0"/>
              </a:rPr>
              <a:t>The </a:t>
            </a:r>
            <a:r>
              <a:rPr lang="en-US" sz="3200" dirty="0" err="1">
                <a:latin typeface="Calibri" charset="0"/>
              </a:rPr>
              <a:t>diamagnet</a:t>
            </a:r>
            <a:r>
              <a:rPr lang="en-US" sz="3200" dirty="0">
                <a:latin typeface="Calibri" charset="0"/>
              </a:rPr>
              <a:t> is pushed out, the paramagnet is sucked in </a:t>
            </a:r>
          </a:p>
          <a:p>
            <a:pPr marL="609600" indent="-609600" eaLnBrk="1" hangingPunct="1">
              <a:lnSpc>
                <a:spcPct val="90000"/>
              </a:lnSpc>
              <a:buFontTx/>
              <a:buAutoNum type="alphaLcParenR"/>
            </a:pPr>
            <a:r>
              <a:rPr lang="en-US" sz="3200" dirty="0">
                <a:latin typeface="Calibri" charset="0"/>
              </a:rPr>
              <a:t>Both are sucked in, but with different force</a:t>
            </a:r>
          </a:p>
          <a:p>
            <a:pPr marL="609600" indent="-609600" eaLnBrk="1" hangingPunct="1">
              <a:lnSpc>
                <a:spcPct val="90000"/>
              </a:lnSpc>
              <a:buFontTx/>
              <a:buAutoNum type="alphaLcParenR"/>
            </a:pPr>
            <a:r>
              <a:rPr lang="en-US" sz="3200" dirty="0">
                <a:latin typeface="Calibri" charset="0"/>
              </a:rPr>
              <a:t>Both are pushed out, but with different force</a:t>
            </a:r>
          </a:p>
        </p:txBody>
      </p:sp>
      <p:sp>
        <p:nvSpPr>
          <p:cNvPr id="57347" name="Text Box 1029"/>
          <p:cNvSpPr txBox="1">
            <a:spLocks noChangeArrowheads="1"/>
          </p:cNvSpPr>
          <p:nvPr/>
        </p:nvSpPr>
        <p:spPr bwMode="auto">
          <a:xfrm>
            <a:off x="76200" y="168275"/>
            <a:ext cx="622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ea typeface="ヒラギノ角ゴ Pro W3" charset="0"/>
                <a:cs typeface="ヒラギノ角ゴ Pro W3" charset="0"/>
              </a:rPr>
              <a:t>6.7b</a:t>
            </a:r>
          </a:p>
        </p:txBody>
      </p:sp>
    </p:spTree>
    <p:extLst>
      <p:ext uri="{BB962C8B-B14F-4D97-AF65-F5344CB8AC3E}">
        <p14:creationId xmlns:p14="http://schemas.microsoft.com/office/powerpoint/2010/main" val="580171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a:xfrm>
            <a:off x="685800" y="685800"/>
            <a:ext cx="7772400" cy="1143000"/>
          </a:xfrm>
        </p:spPr>
        <p:txBody>
          <a:bodyPr/>
          <a:lstStyle/>
          <a:p>
            <a:pPr eaLnBrk="1" hangingPunct="1"/>
            <a:r>
              <a:rPr lang="en-US" sz="3200">
                <a:latin typeface="Arial" charset="0"/>
                <a:ea typeface="ヒラギノ角ゴ Pro W3" charset="0"/>
                <a:cs typeface="ヒラギノ角ゴ Pro W3" charset="0"/>
              </a:rPr>
              <a:t>Which type of magnetic material has the following properties:</a:t>
            </a:r>
          </a:p>
        </p:txBody>
      </p:sp>
      <p:sp>
        <p:nvSpPr>
          <p:cNvPr id="55298" name="Rectangle 3"/>
          <p:cNvSpPr>
            <a:spLocks noGrp="1" noChangeArrowheads="1"/>
          </p:cNvSpPr>
          <p:nvPr>
            <p:ph type="body" idx="4294967295"/>
          </p:nvPr>
        </p:nvSpPr>
        <p:spPr>
          <a:xfrm>
            <a:off x="76200" y="1828800"/>
            <a:ext cx="9067800" cy="3581400"/>
          </a:xfrm>
        </p:spPr>
        <p:txBody>
          <a:bodyPr/>
          <a:lstStyle/>
          <a:p>
            <a:pPr marL="609600" indent="-609600" eaLnBrk="1" hangingPunct="1">
              <a:lnSpc>
                <a:spcPct val="90000"/>
              </a:lnSpc>
              <a:buFontTx/>
              <a:buNone/>
            </a:pPr>
            <a:endParaRPr lang="en-US" sz="2800">
              <a:latin typeface="Arial" charset="0"/>
              <a:ea typeface="ヒラギノ角ゴ Pro W3" charset="0"/>
              <a:cs typeface="ヒラギノ角ゴ Pro W3" charset="0"/>
            </a:endParaRPr>
          </a:p>
          <a:p>
            <a:pPr marL="609600" indent="-609600" eaLnBrk="1" hangingPunct="1">
              <a:lnSpc>
                <a:spcPct val="90000"/>
              </a:lnSpc>
              <a:buFontTx/>
              <a:buAutoNum type="arabicParenR"/>
            </a:pPr>
            <a:r>
              <a:rPr lang="en-US" sz="2400">
                <a:latin typeface="Arial" charset="0"/>
                <a:ea typeface="ヒラギノ角ゴ Pro W3" charset="0"/>
                <a:cs typeface="ヒラギノ角ゴ Pro W3" charset="0"/>
              </a:rPr>
              <a:t>The atoms of the material have an odd number of electrons</a:t>
            </a:r>
          </a:p>
          <a:p>
            <a:pPr marL="609600" indent="-609600" eaLnBrk="1" hangingPunct="1">
              <a:lnSpc>
                <a:spcPct val="90000"/>
              </a:lnSpc>
              <a:buFontTx/>
              <a:buAutoNum type="arabicParenR"/>
            </a:pPr>
            <a:r>
              <a:rPr lang="en-US" sz="2400">
                <a:latin typeface="Arial" charset="0"/>
                <a:ea typeface="ヒラギノ角ゴ Pro W3" charset="0"/>
                <a:cs typeface="ヒラギノ角ゴ Pro W3" charset="0"/>
              </a:rPr>
              <a:t>The induced atomic magnetic dipoles align in the same direction as an applied magnetic field</a:t>
            </a:r>
          </a:p>
          <a:p>
            <a:pPr marL="609600" indent="-609600" eaLnBrk="1" hangingPunct="1">
              <a:lnSpc>
                <a:spcPct val="90000"/>
              </a:lnSpc>
              <a:buFontTx/>
              <a:buAutoNum type="arabicParenR"/>
            </a:pPr>
            <a:r>
              <a:rPr lang="en-US" sz="2400">
                <a:latin typeface="Arial" charset="0"/>
                <a:ea typeface="ヒラギノ角ゴ Pro W3" charset="0"/>
                <a:cs typeface="ヒラギノ角ゴ Pro W3" charset="0"/>
              </a:rPr>
              <a:t>Thermal energy tends to randomize the induced dipoles</a:t>
            </a:r>
          </a:p>
          <a:p>
            <a:pPr marL="609600" indent="-609600" eaLnBrk="1" hangingPunct="1">
              <a:lnSpc>
                <a:spcPct val="90000"/>
              </a:lnSpc>
              <a:buFontTx/>
              <a:buAutoNum type="arabicParenR"/>
            </a:pPr>
            <a:endParaRPr lang="en-US" sz="2400">
              <a:latin typeface="Arial" charset="0"/>
              <a:ea typeface="ヒラギノ角ゴ Pro W3" charset="0"/>
              <a:cs typeface="ヒラギノ角ゴ Pro W3" charset="0"/>
            </a:endParaRPr>
          </a:p>
        </p:txBody>
      </p:sp>
      <p:sp>
        <p:nvSpPr>
          <p:cNvPr id="55299" name="Text Box 1029"/>
          <p:cNvSpPr txBox="1">
            <a:spLocks noChangeArrowheads="1"/>
          </p:cNvSpPr>
          <p:nvPr/>
        </p:nvSpPr>
        <p:spPr bwMode="auto">
          <a:xfrm>
            <a:off x="76200" y="168275"/>
            <a:ext cx="8382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100">
                <a:ea typeface="ヒラギノ角ゴ Pro W3" charset="0"/>
                <a:cs typeface="ヒラギノ角ゴ Pro W3" charset="0"/>
              </a:rPr>
              <a:t>ERK6.1</a:t>
            </a:r>
          </a:p>
        </p:txBody>
      </p:sp>
      <p:sp>
        <p:nvSpPr>
          <p:cNvPr id="55300" name="TextBox 4"/>
          <p:cNvSpPr txBox="1">
            <a:spLocks noChangeArrowheads="1"/>
          </p:cNvSpPr>
          <p:nvPr/>
        </p:nvSpPr>
        <p:spPr bwMode="auto">
          <a:xfrm>
            <a:off x="2730500" y="4373563"/>
            <a:ext cx="32131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AutoNum type="alphaUcPeriod"/>
            </a:pPr>
            <a:r>
              <a:rPr lang="en-US" sz="3200"/>
              <a:t>Ferromagnetic</a:t>
            </a:r>
          </a:p>
          <a:p>
            <a:pPr eaLnBrk="1" hangingPunct="1">
              <a:buFont typeface="Arial" charset="0"/>
              <a:buAutoNum type="alphaUcPeriod"/>
            </a:pPr>
            <a:r>
              <a:rPr lang="en-US" sz="3200"/>
              <a:t>Diamagnetic</a:t>
            </a:r>
          </a:p>
          <a:p>
            <a:pPr eaLnBrk="1" hangingPunct="1">
              <a:buFont typeface="Arial" charset="0"/>
              <a:buAutoNum type="alphaUcPeriod"/>
            </a:pPr>
            <a:r>
              <a:rPr lang="en-US" sz="3200"/>
              <a:t>Paramagnetic</a:t>
            </a:r>
          </a:p>
        </p:txBody>
      </p:sp>
    </p:spTree>
    <p:extLst>
      <p:ext uri="{BB962C8B-B14F-4D97-AF65-F5344CB8AC3E}">
        <p14:creationId xmlns:p14="http://schemas.microsoft.com/office/powerpoint/2010/main" val="1180097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p:cNvSpPr>
          <p:nvPr>
            <p:ph type="title" idx="4294967295"/>
          </p:nvPr>
        </p:nvSpPr>
        <p:spPr>
          <a:xfrm>
            <a:off x="457200" y="274638"/>
            <a:ext cx="2971800" cy="3154362"/>
          </a:xfrm>
        </p:spPr>
        <p:txBody>
          <a:bodyPr/>
          <a:lstStyle/>
          <a:p>
            <a:r>
              <a:rPr lang="en-US" sz="2500">
                <a:latin typeface="Calibri" charset="0"/>
              </a:rPr>
              <a:t>Class Activities:  Magnetization (1)</a:t>
            </a:r>
          </a:p>
        </p:txBody>
      </p:sp>
      <p:graphicFrame>
        <p:nvGraphicFramePr>
          <p:cNvPr id="28674" name="Object 2"/>
          <p:cNvGraphicFramePr>
            <a:graphicFrameLocks noChangeAspect="1"/>
          </p:cNvGraphicFramePr>
          <p:nvPr/>
        </p:nvGraphicFramePr>
        <p:xfrm>
          <a:off x="3581400" y="0"/>
          <a:ext cx="5105400" cy="6629400"/>
        </p:xfrm>
        <a:graphic>
          <a:graphicData uri="http://schemas.openxmlformats.org/presentationml/2006/ole">
            <mc:AlternateContent xmlns:mc="http://schemas.openxmlformats.org/markup-compatibility/2006">
              <mc:Choice xmlns:v="urn:schemas-microsoft-com:vml" Requires="v">
                <p:oleObj spid="_x0000_s204802" name="Document" r:id="rId4" imgW="5486400" imgH="7135369" progId="Word.Document.8">
                  <p:embed/>
                </p:oleObj>
              </mc:Choice>
              <mc:Fallback>
                <p:oleObj name="Document" r:id="rId4" imgW="5486400" imgH="7135369"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0"/>
                        <a:ext cx="5105400" cy="662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25593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p:cNvSpPr>
          <p:nvPr>
            <p:ph type="title" idx="4294967295"/>
          </p:nvPr>
        </p:nvSpPr>
        <p:spPr>
          <a:xfrm>
            <a:off x="457200" y="274638"/>
            <a:ext cx="2133600" cy="3535362"/>
          </a:xfrm>
        </p:spPr>
        <p:txBody>
          <a:bodyPr/>
          <a:lstStyle/>
          <a:p>
            <a:r>
              <a:rPr lang="en-US" sz="2500">
                <a:latin typeface="Calibri" charset="0"/>
              </a:rPr>
              <a:t>Class Activities:  Magnetization (2)</a:t>
            </a:r>
            <a:endParaRPr lang="en-US">
              <a:latin typeface="Calibri" charset="0"/>
            </a:endParaRPr>
          </a:p>
        </p:txBody>
      </p:sp>
      <p:graphicFrame>
        <p:nvGraphicFramePr>
          <p:cNvPr id="30722" name="Object 2"/>
          <p:cNvGraphicFramePr>
            <a:graphicFrameLocks noChangeAspect="1"/>
          </p:cNvGraphicFramePr>
          <p:nvPr/>
        </p:nvGraphicFramePr>
        <p:xfrm>
          <a:off x="3048000" y="228600"/>
          <a:ext cx="5487988" cy="6283325"/>
        </p:xfrm>
        <a:graphic>
          <a:graphicData uri="http://schemas.openxmlformats.org/presentationml/2006/ole">
            <mc:AlternateContent xmlns:mc="http://schemas.openxmlformats.org/markup-compatibility/2006">
              <mc:Choice xmlns:v="urn:schemas-microsoft-com:vml" Requires="v">
                <p:oleObj spid="_x0000_s206850" name="Document" r:id="rId4" imgW="5486400" imgH="6281928" progId="Word.Document.8">
                  <p:embed/>
                </p:oleObj>
              </mc:Choice>
              <mc:Fallback>
                <p:oleObj name="Document" r:id="rId4" imgW="5486400" imgH="6281928"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28600"/>
                        <a:ext cx="5487988" cy="6283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248077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title" idx="4294967295"/>
          </p:nvPr>
        </p:nvSpPr>
        <p:spPr>
          <a:xfrm>
            <a:off x="685800" y="836613"/>
            <a:ext cx="7772400" cy="1143000"/>
          </a:xfrm>
        </p:spPr>
        <p:txBody>
          <a:bodyPr/>
          <a:lstStyle/>
          <a:p>
            <a:pPr algn="l"/>
            <a:r>
              <a:rPr lang="en-US" sz="3200">
                <a:latin typeface="Arial" charset="0"/>
                <a:ea typeface="ヒラギノ角ゴ Pro W3" charset="0"/>
                <a:cs typeface="ヒラギノ角ゴ Pro W3" charset="0"/>
              </a:rPr>
              <a:t>The leading term in the vector potential multipole expansion involves</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What is the magnitude of this integral?</a:t>
            </a:r>
            <a:endParaRPr lang="en-US">
              <a:latin typeface="Arial" charset="0"/>
              <a:ea typeface="ヒラギノ角ゴ Pro W3" charset="0"/>
              <a:cs typeface="ヒラギノ角ゴ Pro W3" charset="0"/>
            </a:endParaRPr>
          </a:p>
        </p:txBody>
      </p:sp>
      <p:graphicFrame>
        <p:nvGraphicFramePr>
          <p:cNvPr id="202754" name="Object 2"/>
          <p:cNvGraphicFramePr>
            <a:graphicFrameLocks noChangeAspect="1"/>
          </p:cNvGraphicFramePr>
          <p:nvPr/>
        </p:nvGraphicFramePr>
        <p:xfrm>
          <a:off x="6323013" y="900113"/>
          <a:ext cx="1160462" cy="858837"/>
        </p:xfrm>
        <a:graphic>
          <a:graphicData uri="http://schemas.openxmlformats.org/presentationml/2006/ole">
            <mc:AlternateContent xmlns:mc="http://schemas.openxmlformats.org/markup-compatibility/2006">
              <mc:Choice xmlns:v="urn:schemas-microsoft-com:vml" Requires="v">
                <p:oleObj spid="_x0000_s208898" name="Equation" r:id="rId4" imgW="342900" imgH="254000" progId="Equation.3">
                  <p:embed/>
                </p:oleObj>
              </mc:Choice>
              <mc:Fallback>
                <p:oleObj name="Equation" r:id="rId4" imgW="342900" imgH="254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3013" y="900113"/>
                        <a:ext cx="1160462" cy="858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02755" name="Text Box 4"/>
          <p:cNvSpPr txBox="1">
            <a:spLocks noChangeArrowheads="1"/>
          </p:cNvSpPr>
          <p:nvPr/>
        </p:nvSpPr>
        <p:spPr bwMode="auto">
          <a:xfrm>
            <a:off x="758825" y="3055938"/>
            <a:ext cx="7886700" cy="350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spcBef>
                <a:spcPct val="50000"/>
              </a:spcBef>
              <a:buFont typeface="Arial" charset="0"/>
              <a:buNone/>
            </a:pPr>
            <a:r>
              <a:rPr lang="en-US" sz="3200" b="0"/>
              <a:t>A) R</a:t>
            </a:r>
          </a:p>
          <a:p>
            <a:pPr>
              <a:spcBef>
                <a:spcPct val="50000"/>
              </a:spcBef>
              <a:buFont typeface="Arial" charset="0"/>
              <a:buNone/>
            </a:pPr>
            <a:r>
              <a:rPr lang="en-US" sz="3200" b="0"/>
              <a:t>B) 2 </a:t>
            </a:r>
            <a:r>
              <a:rPr lang="en-US" sz="3200" b="0">
                <a:latin typeface="Symbol" charset="0"/>
                <a:sym typeface="Symbol" charset="0"/>
              </a:rPr>
              <a:t></a:t>
            </a:r>
            <a:r>
              <a:rPr lang="en-US" sz="3200" b="0"/>
              <a:t> R</a:t>
            </a:r>
          </a:p>
          <a:p>
            <a:pPr>
              <a:spcBef>
                <a:spcPct val="50000"/>
              </a:spcBef>
              <a:buFont typeface="Arial" charset="0"/>
              <a:buAutoNum type="alphaUcParenR" startAt="3"/>
            </a:pPr>
            <a:r>
              <a:rPr lang="en-US" sz="3200" b="0"/>
              <a:t> 0</a:t>
            </a:r>
          </a:p>
          <a:p>
            <a:pPr>
              <a:spcBef>
                <a:spcPct val="50000"/>
              </a:spcBef>
              <a:buFont typeface="Arial" charset="0"/>
              <a:buNone/>
            </a:pPr>
            <a:r>
              <a:rPr lang="en-US" sz="3200" b="0"/>
              <a:t>D) Something entirely different/it depends!</a:t>
            </a:r>
          </a:p>
          <a:p>
            <a:pPr>
              <a:spcBef>
                <a:spcPct val="50000"/>
              </a:spcBef>
              <a:buFont typeface="Arial" charset="0"/>
              <a:buNone/>
            </a:pPr>
            <a:endParaRPr lang="en-US" sz="3200" b="0"/>
          </a:p>
        </p:txBody>
      </p:sp>
      <p:sp>
        <p:nvSpPr>
          <p:cNvPr id="202756" name="Rectangle 5"/>
          <p:cNvSpPr>
            <a:spLocks noChangeArrowheads="1"/>
          </p:cNvSpPr>
          <p:nvPr/>
        </p:nvSpPr>
        <p:spPr bwMode="auto">
          <a:xfrm>
            <a:off x="41275" y="123825"/>
            <a:ext cx="677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5.30</a:t>
            </a:r>
          </a:p>
        </p:txBody>
      </p:sp>
    </p:spTree>
    <p:extLst>
      <p:ext uri="{BB962C8B-B14F-4D97-AF65-F5344CB8AC3E}">
        <p14:creationId xmlns:p14="http://schemas.microsoft.com/office/powerpoint/2010/main" val="1673321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4294967295"/>
          </p:nvPr>
        </p:nvSpPr>
        <p:spPr>
          <a:xfrm>
            <a:off x="533400" y="609600"/>
            <a:ext cx="8229600" cy="914400"/>
          </a:xfrm>
        </p:spPr>
        <p:txBody>
          <a:bodyPr/>
          <a:lstStyle/>
          <a:p>
            <a:pPr marL="0" indent="0" eaLnBrk="1" hangingPunct="1">
              <a:lnSpc>
                <a:spcPct val="90000"/>
              </a:lnSpc>
              <a:buFontTx/>
              <a:buNone/>
            </a:pPr>
            <a:r>
              <a:rPr lang="en-US" sz="2800" dirty="0">
                <a:latin typeface="Arial" charset="0"/>
                <a:ea typeface="ヒラギノ角ゴ Pro W3" charset="0"/>
                <a:cs typeface="ヒラギノ角ゴ Pro W3" charset="0"/>
              </a:rPr>
              <a:t>Two magnetic dipoles </a:t>
            </a:r>
            <a:r>
              <a:rPr lang="en-US" sz="2800" b="1" dirty="0">
                <a:latin typeface="Arial" charset="0"/>
                <a:ea typeface="ヒラギノ角ゴ Pro W3" charset="0"/>
                <a:cs typeface="ヒラギノ角ゴ Pro W3" charset="0"/>
              </a:rPr>
              <a:t>m</a:t>
            </a:r>
            <a:r>
              <a:rPr lang="en-US" sz="2800" dirty="0">
                <a:latin typeface="Arial" charset="0"/>
                <a:ea typeface="ヒラギノ角ゴ Pro W3" charset="0"/>
                <a:cs typeface="ヒラギノ角ゴ Pro W3" charset="0"/>
              </a:rPr>
              <a:t>1 and </a:t>
            </a:r>
            <a:r>
              <a:rPr lang="en-US" sz="2800" b="1" dirty="0">
                <a:latin typeface="Arial" charset="0"/>
                <a:ea typeface="ヒラギノ角ゴ Pro W3" charset="0"/>
                <a:cs typeface="ヒラギノ角ゴ Pro W3" charset="0"/>
              </a:rPr>
              <a:t>m</a:t>
            </a:r>
            <a:r>
              <a:rPr lang="en-US" sz="2800" dirty="0">
                <a:latin typeface="Arial" charset="0"/>
                <a:ea typeface="ヒラギノ角ゴ Pro W3" charset="0"/>
                <a:cs typeface="ヒラギノ角ゴ Pro W3" charset="0"/>
              </a:rPr>
              <a:t>2 </a:t>
            </a:r>
            <a:r>
              <a:rPr lang="en-US" sz="2800" dirty="0" smtClean="0">
                <a:latin typeface="Arial" charset="0"/>
                <a:ea typeface="ヒラギノ角ゴ Pro W3" charset="0"/>
                <a:cs typeface="ヒラギノ角ゴ Pro W3" charset="0"/>
              </a:rPr>
              <a:t>(equal in magnitude) are </a:t>
            </a:r>
            <a:r>
              <a:rPr lang="en-US" sz="2800" dirty="0">
                <a:latin typeface="Arial" charset="0"/>
                <a:ea typeface="ヒラギノ角ゴ Pro W3" charset="0"/>
                <a:cs typeface="ヒラギノ角ゴ Pro W3" charset="0"/>
              </a:rPr>
              <a:t>oriented in three different ways.</a:t>
            </a:r>
          </a:p>
        </p:txBody>
      </p:sp>
      <p:sp>
        <p:nvSpPr>
          <p:cNvPr id="36867" name="AutoShape 5"/>
          <p:cNvSpPr>
            <a:spLocks noChangeArrowheads="1"/>
          </p:cNvSpPr>
          <p:nvPr/>
        </p:nvSpPr>
        <p:spPr bwMode="auto">
          <a:xfrm>
            <a:off x="1295400" y="2514600"/>
            <a:ext cx="1066800" cy="228600"/>
          </a:xfrm>
          <a:prstGeom prst="parallelogram">
            <a:avLst>
              <a:gd name="adj" fmla="val 116667"/>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endParaRPr lang="en-US">
              <a:cs typeface="ＭＳ Ｐゴシック" charset="0"/>
            </a:endParaRPr>
          </a:p>
        </p:txBody>
      </p:sp>
      <p:sp>
        <p:nvSpPr>
          <p:cNvPr id="36868" name="AutoShape 6"/>
          <p:cNvSpPr>
            <a:spLocks noChangeArrowheads="1"/>
          </p:cNvSpPr>
          <p:nvPr/>
        </p:nvSpPr>
        <p:spPr bwMode="auto">
          <a:xfrm>
            <a:off x="2209800" y="2514600"/>
            <a:ext cx="1066800" cy="228600"/>
          </a:xfrm>
          <a:prstGeom prst="parallelogram">
            <a:avLst>
              <a:gd name="adj" fmla="val 116667"/>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endParaRPr lang="en-US">
              <a:cs typeface="ＭＳ Ｐゴシック" charset="0"/>
            </a:endParaRPr>
          </a:p>
        </p:txBody>
      </p:sp>
      <p:sp>
        <p:nvSpPr>
          <p:cNvPr id="36869" name="AutoShape 7"/>
          <p:cNvSpPr>
            <a:spLocks noChangeArrowheads="1"/>
          </p:cNvSpPr>
          <p:nvPr/>
        </p:nvSpPr>
        <p:spPr bwMode="auto">
          <a:xfrm>
            <a:off x="2133600" y="3581400"/>
            <a:ext cx="1066800" cy="228600"/>
          </a:xfrm>
          <a:prstGeom prst="parallelogram">
            <a:avLst>
              <a:gd name="adj" fmla="val 116667"/>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endParaRPr lang="en-US">
              <a:cs typeface="ＭＳ Ｐゴシック" charset="0"/>
            </a:endParaRPr>
          </a:p>
        </p:txBody>
      </p:sp>
      <p:sp>
        <p:nvSpPr>
          <p:cNvPr id="36870" name="AutoShape 8"/>
          <p:cNvSpPr>
            <a:spLocks noChangeArrowheads="1"/>
          </p:cNvSpPr>
          <p:nvPr/>
        </p:nvSpPr>
        <p:spPr bwMode="auto">
          <a:xfrm>
            <a:off x="1219200" y="3581400"/>
            <a:ext cx="1066800" cy="228600"/>
          </a:xfrm>
          <a:prstGeom prst="parallelogram">
            <a:avLst>
              <a:gd name="adj" fmla="val 116667"/>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endParaRPr lang="en-US">
              <a:cs typeface="ＭＳ Ｐゴシック" charset="0"/>
            </a:endParaRPr>
          </a:p>
        </p:txBody>
      </p:sp>
      <p:sp>
        <p:nvSpPr>
          <p:cNvPr id="36871" name="AutoShape 9"/>
          <p:cNvSpPr>
            <a:spLocks noChangeArrowheads="1"/>
          </p:cNvSpPr>
          <p:nvPr/>
        </p:nvSpPr>
        <p:spPr bwMode="auto">
          <a:xfrm>
            <a:off x="1600200" y="5562600"/>
            <a:ext cx="1066800" cy="228600"/>
          </a:xfrm>
          <a:prstGeom prst="parallelogram">
            <a:avLst>
              <a:gd name="adj" fmla="val 116667"/>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endParaRPr lang="en-US">
              <a:cs typeface="ＭＳ Ｐゴシック" charset="0"/>
            </a:endParaRPr>
          </a:p>
        </p:txBody>
      </p:sp>
      <p:sp>
        <p:nvSpPr>
          <p:cNvPr id="36872" name="AutoShape 10"/>
          <p:cNvSpPr>
            <a:spLocks noChangeArrowheads="1"/>
          </p:cNvSpPr>
          <p:nvPr/>
        </p:nvSpPr>
        <p:spPr bwMode="auto">
          <a:xfrm rot="5444870" flipH="1">
            <a:off x="1104900" y="5067300"/>
            <a:ext cx="1066800" cy="228600"/>
          </a:xfrm>
          <a:prstGeom prst="parallelogram">
            <a:avLst>
              <a:gd name="adj" fmla="val 106923"/>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endParaRPr lang="en-US">
              <a:cs typeface="ＭＳ Ｐゴシック" charset="0"/>
            </a:endParaRPr>
          </a:p>
        </p:txBody>
      </p:sp>
      <p:sp>
        <p:nvSpPr>
          <p:cNvPr id="36873" name="Line 11"/>
          <p:cNvSpPr>
            <a:spLocks noChangeShapeType="1"/>
          </p:cNvSpPr>
          <p:nvPr/>
        </p:nvSpPr>
        <p:spPr bwMode="auto">
          <a:xfrm>
            <a:off x="2438400" y="2743200"/>
            <a:ext cx="3048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6874" name="Line 12"/>
          <p:cNvSpPr>
            <a:spLocks noChangeShapeType="1"/>
          </p:cNvSpPr>
          <p:nvPr/>
        </p:nvSpPr>
        <p:spPr bwMode="auto">
          <a:xfrm>
            <a:off x="1524000" y="2743200"/>
            <a:ext cx="3048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6875" name="Line 13"/>
          <p:cNvSpPr>
            <a:spLocks noChangeShapeType="1"/>
          </p:cNvSpPr>
          <p:nvPr/>
        </p:nvSpPr>
        <p:spPr bwMode="auto">
          <a:xfrm>
            <a:off x="2438400" y="3810000"/>
            <a:ext cx="3048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6876" name="Line 14"/>
          <p:cNvSpPr>
            <a:spLocks noChangeShapeType="1"/>
          </p:cNvSpPr>
          <p:nvPr/>
        </p:nvSpPr>
        <p:spPr bwMode="auto">
          <a:xfrm>
            <a:off x="1676400" y="3581400"/>
            <a:ext cx="3048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6877" name="Line 15"/>
          <p:cNvSpPr>
            <a:spLocks noChangeShapeType="1"/>
          </p:cNvSpPr>
          <p:nvPr/>
        </p:nvSpPr>
        <p:spPr bwMode="auto">
          <a:xfrm>
            <a:off x="1905000" y="5791200"/>
            <a:ext cx="3048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6878" name="Line 16"/>
          <p:cNvSpPr>
            <a:spLocks noChangeShapeType="1"/>
          </p:cNvSpPr>
          <p:nvPr/>
        </p:nvSpPr>
        <p:spPr bwMode="auto">
          <a:xfrm flipH="1" flipV="1">
            <a:off x="2514600" y="2514600"/>
            <a:ext cx="3048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6879" name="Line 18"/>
          <p:cNvSpPr>
            <a:spLocks noChangeShapeType="1"/>
          </p:cNvSpPr>
          <p:nvPr/>
        </p:nvSpPr>
        <p:spPr bwMode="auto">
          <a:xfrm flipH="1" flipV="1">
            <a:off x="1524000" y="3810000"/>
            <a:ext cx="3048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6880" name="Line 19"/>
          <p:cNvSpPr>
            <a:spLocks noChangeShapeType="1"/>
          </p:cNvSpPr>
          <p:nvPr/>
        </p:nvSpPr>
        <p:spPr bwMode="auto">
          <a:xfrm flipH="1" flipV="1">
            <a:off x="2590800" y="3581400"/>
            <a:ext cx="3048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6881" name="Line 20"/>
          <p:cNvSpPr>
            <a:spLocks noChangeShapeType="1"/>
          </p:cNvSpPr>
          <p:nvPr/>
        </p:nvSpPr>
        <p:spPr bwMode="auto">
          <a:xfrm flipH="1" flipV="1">
            <a:off x="1600200" y="2514600"/>
            <a:ext cx="3048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6882" name="Line 21"/>
          <p:cNvSpPr>
            <a:spLocks noChangeShapeType="1"/>
          </p:cNvSpPr>
          <p:nvPr/>
        </p:nvSpPr>
        <p:spPr bwMode="auto">
          <a:xfrm flipV="1">
            <a:off x="1752600" y="4953000"/>
            <a:ext cx="0" cy="3048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6883" name="Line 22"/>
          <p:cNvSpPr>
            <a:spLocks noChangeShapeType="1"/>
          </p:cNvSpPr>
          <p:nvPr/>
        </p:nvSpPr>
        <p:spPr bwMode="auto">
          <a:xfrm flipH="1" flipV="1">
            <a:off x="2057400" y="5562600"/>
            <a:ext cx="3048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6884" name="Line 23"/>
          <p:cNvSpPr>
            <a:spLocks noChangeShapeType="1"/>
          </p:cNvSpPr>
          <p:nvPr/>
        </p:nvSpPr>
        <p:spPr bwMode="auto">
          <a:xfrm>
            <a:off x="1524000" y="5181600"/>
            <a:ext cx="0" cy="3048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6885" name="AutoShape 24"/>
          <p:cNvSpPr>
            <a:spLocks noChangeArrowheads="1"/>
          </p:cNvSpPr>
          <p:nvPr/>
        </p:nvSpPr>
        <p:spPr bwMode="auto">
          <a:xfrm rot="-5400000">
            <a:off x="1562100" y="2247900"/>
            <a:ext cx="609600" cy="228600"/>
          </a:xfrm>
          <a:prstGeom prst="rightArrow">
            <a:avLst>
              <a:gd name="adj1" fmla="val 50000"/>
              <a:gd name="adj2" fmla="val 6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endParaRPr lang="en-US">
              <a:cs typeface="ＭＳ Ｐゴシック" charset="0"/>
            </a:endParaRPr>
          </a:p>
        </p:txBody>
      </p:sp>
      <p:sp>
        <p:nvSpPr>
          <p:cNvPr id="36886" name="AutoShape 25"/>
          <p:cNvSpPr>
            <a:spLocks noChangeArrowheads="1"/>
          </p:cNvSpPr>
          <p:nvPr/>
        </p:nvSpPr>
        <p:spPr bwMode="auto">
          <a:xfrm rot="-5400000">
            <a:off x="2476500" y="2247900"/>
            <a:ext cx="609600" cy="228600"/>
          </a:xfrm>
          <a:prstGeom prst="rightArrow">
            <a:avLst>
              <a:gd name="adj1" fmla="val 50000"/>
              <a:gd name="adj2" fmla="val 6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endParaRPr lang="en-US">
              <a:cs typeface="ＭＳ Ｐゴシック" charset="0"/>
            </a:endParaRPr>
          </a:p>
        </p:txBody>
      </p:sp>
      <p:sp>
        <p:nvSpPr>
          <p:cNvPr id="36887" name="AutoShape 26"/>
          <p:cNvSpPr>
            <a:spLocks noChangeArrowheads="1"/>
          </p:cNvSpPr>
          <p:nvPr/>
        </p:nvSpPr>
        <p:spPr bwMode="auto">
          <a:xfrm rot="-5400000">
            <a:off x="2324100" y="3314700"/>
            <a:ext cx="609600" cy="228600"/>
          </a:xfrm>
          <a:prstGeom prst="rightArrow">
            <a:avLst>
              <a:gd name="adj1" fmla="val 50000"/>
              <a:gd name="adj2" fmla="val 6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endParaRPr lang="en-US">
              <a:cs typeface="ＭＳ Ｐゴシック" charset="0"/>
            </a:endParaRPr>
          </a:p>
        </p:txBody>
      </p:sp>
      <p:sp>
        <p:nvSpPr>
          <p:cNvPr id="36888" name="AutoShape 27"/>
          <p:cNvSpPr>
            <a:spLocks noChangeArrowheads="1"/>
          </p:cNvSpPr>
          <p:nvPr/>
        </p:nvSpPr>
        <p:spPr bwMode="auto">
          <a:xfrm rot="-5400000">
            <a:off x="2019300" y="5295900"/>
            <a:ext cx="609600" cy="228600"/>
          </a:xfrm>
          <a:prstGeom prst="rightArrow">
            <a:avLst>
              <a:gd name="adj1" fmla="val 50000"/>
              <a:gd name="adj2" fmla="val 6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endParaRPr lang="en-US">
              <a:cs typeface="ＭＳ Ｐゴシック" charset="0"/>
            </a:endParaRPr>
          </a:p>
        </p:txBody>
      </p:sp>
      <p:sp>
        <p:nvSpPr>
          <p:cNvPr id="36889" name="AutoShape 28"/>
          <p:cNvSpPr>
            <a:spLocks noChangeArrowheads="1"/>
          </p:cNvSpPr>
          <p:nvPr/>
        </p:nvSpPr>
        <p:spPr bwMode="auto">
          <a:xfrm>
            <a:off x="1600200" y="4953000"/>
            <a:ext cx="609600" cy="228600"/>
          </a:xfrm>
          <a:prstGeom prst="rightArrow">
            <a:avLst>
              <a:gd name="adj1" fmla="val 50000"/>
              <a:gd name="adj2" fmla="val 6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endParaRPr lang="en-US">
              <a:cs typeface="ＭＳ Ｐゴシック" charset="0"/>
            </a:endParaRPr>
          </a:p>
        </p:txBody>
      </p:sp>
      <p:sp>
        <p:nvSpPr>
          <p:cNvPr id="36890" name="AutoShape 29"/>
          <p:cNvSpPr>
            <a:spLocks noChangeArrowheads="1"/>
          </p:cNvSpPr>
          <p:nvPr/>
        </p:nvSpPr>
        <p:spPr bwMode="auto">
          <a:xfrm rot="5400000" flipV="1">
            <a:off x="1485900" y="3848100"/>
            <a:ext cx="609600" cy="228600"/>
          </a:xfrm>
          <a:prstGeom prst="rightArrow">
            <a:avLst>
              <a:gd name="adj1" fmla="val 50000"/>
              <a:gd name="adj2" fmla="val 6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endParaRPr lang="en-US">
              <a:cs typeface="ＭＳ Ｐゴシック" charset="0"/>
            </a:endParaRPr>
          </a:p>
        </p:txBody>
      </p:sp>
      <p:sp>
        <p:nvSpPr>
          <p:cNvPr id="36891" name="Text Box 30"/>
          <p:cNvSpPr txBox="1">
            <a:spLocks noChangeArrowheads="1"/>
          </p:cNvSpPr>
          <p:nvPr/>
        </p:nvSpPr>
        <p:spPr bwMode="auto">
          <a:xfrm>
            <a:off x="1676400" y="1752600"/>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ＭＳ Ｐゴシック" charset="0"/>
                <a:cs typeface="Arial" charset="0"/>
              </a:defRPr>
            </a:lvl1pPr>
            <a:lvl2pPr marL="37931725" indent="-37474525" defTabSz="457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cs typeface="ＭＳ Ｐゴシック" charset="0"/>
              </a:rPr>
              <a:t>m1</a:t>
            </a:r>
          </a:p>
        </p:txBody>
      </p:sp>
      <p:sp>
        <p:nvSpPr>
          <p:cNvPr id="36892" name="Text Box 31"/>
          <p:cNvSpPr txBox="1">
            <a:spLocks noChangeArrowheads="1"/>
          </p:cNvSpPr>
          <p:nvPr/>
        </p:nvSpPr>
        <p:spPr bwMode="auto">
          <a:xfrm>
            <a:off x="2514600" y="17526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charset="0"/>
                <a:ea typeface="ＭＳ Ｐゴシック" charset="0"/>
                <a:cs typeface="Arial" charset="0"/>
              </a:defRPr>
            </a:lvl1pPr>
            <a:lvl2pPr marL="37931725" indent="-37474525" defTabSz="457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cs typeface="ＭＳ Ｐゴシック" charset="0"/>
              </a:rPr>
              <a:t>m2</a:t>
            </a:r>
          </a:p>
        </p:txBody>
      </p:sp>
      <p:sp>
        <p:nvSpPr>
          <p:cNvPr id="36893" name="Text Box 32"/>
          <p:cNvSpPr txBox="1">
            <a:spLocks noChangeArrowheads="1"/>
          </p:cNvSpPr>
          <p:nvPr/>
        </p:nvSpPr>
        <p:spPr bwMode="auto">
          <a:xfrm>
            <a:off x="762000" y="2209800"/>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ＭＳ Ｐゴシック" charset="0"/>
                <a:cs typeface="Arial" charset="0"/>
              </a:defRPr>
            </a:lvl1pPr>
            <a:lvl2pPr marL="37931725" indent="-37474525" defTabSz="457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cs typeface="ＭＳ Ｐゴシック" charset="0"/>
              </a:rPr>
              <a:t>1.</a:t>
            </a:r>
          </a:p>
        </p:txBody>
      </p:sp>
      <p:sp>
        <p:nvSpPr>
          <p:cNvPr id="36894" name="Text Box 33"/>
          <p:cNvSpPr txBox="1">
            <a:spLocks noChangeArrowheads="1"/>
          </p:cNvSpPr>
          <p:nvPr/>
        </p:nvSpPr>
        <p:spPr bwMode="auto">
          <a:xfrm>
            <a:off x="762000" y="3432175"/>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ＭＳ Ｐゴシック" charset="0"/>
                <a:cs typeface="Arial" charset="0"/>
              </a:defRPr>
            </a:lvl1pPr>
            <a:lvl2pPr marL="37931725" indent="-37474525" defTabSz="457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cs typeface="ＭＳ Ｐゴシック" charset="0"/>
              </a:rPr>
              <a:t>2.</a:t>
            </a:r>
          </a:p>
        </p:txBody>
      </p:sp>
      <p:sp>
        <p:nvSpPr>
          <p:cNvPr id="36895" name="Text Box 34"/>
          <p:cNvSpPr txBox="1">
            <a:spLocks noChangeArrowheads="1"/>
          </p:cNvSpPr>
          <p:nvPr/>
        </p:nvSpPr>
        <p:spPr bwMode="auto">
          <a:xfrm>
            <a:off x="762000" y="4953000"/>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ＭＳ Ｐゴシック" charset="0"/>
                <a:cs typeface="Arial" charset="0"/>
              </a:defRPr>
            </a:lvl1pPr>
            <a:lvl2pPr marL="37931725" indent="-37474525" defTabSz="457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cs typeface="ＭＳ Ｐゴシック" charset="0"/>
              </a:rPr>
              <a:t>3.</a:t>
            </a:r>
          </a:p>
        </p:txBody>
      </p:sp>
      <p:sp>
        <p:nvSpPr>
          <p:cNvPr id="36896" name="Text Box 35"/>
          <p:cNvSpPr txBox="1">
            <a:spLocks noChangeArrowheads="1"/>
          </p:cNvSpPr>
          <p:nvPr/>
        </p:nvSpPr>
        <p:spPr bwMode="auto">
          <a:xfrm>
            <a:off x="3962400" y="1752600"/>
            <a:ext cx="445293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charset="0"/>
                <a:ea typeface="ＭＳ Ｐゴシック" charset="0"/>
                <a:cs typeface="Arial" charset="0"/>
              </a:defRPr>
            </a:lvl1pPr>
            <a:lvl2pPr marL="37931725" indent="-37474525" defTabSz="457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2800">
                <a:cs typeface="ＭＳ Ｐゴシック" charset="0"/>
              </a:rPr>
              <a:t>Which ways produce a dipole field at large distances?</a:t>
            </a:r>
          </a:p>
          <a:p>
            <a:pPr eaLnBrk="1" hangingPunct="1"/>
            <a:endParaRPr lang="en-US" sz="2800">
              <a:cs typeface="ＭＳ Ｐゴシック" charset="0"/>
            </a:endParaRPr>
          </a:p>
          <a:p>
            <a:pPr eaLnBrk="1" hangingPunct="1">
              <a:lnSpc>
                <a:spcPct val="120000"/>
              </a:lnSpc>
              <a:buFontTx/>
              <a:buAutoNum type="alphaUcParenR"/>
            </a:pPr>
            <a:r>
              <a:rPr lang="en-US" sz="2800">
                <a:cs typeface="ＭＳ Ｐゴシック" charset="0"/>
              </a:rPr>
              <a:t> None of these</a:t>
            </a:r>
          </a:p>
          <a:p>
            <a:pPr eaLnBrk="1" hangingPunct="1">
              <a:lnSpc>
                <a:spcPct val="120000"/>
              </a:lnSpc>
              <a:buFontTx/>
              <a:buAutoNum type="alphaUcParenR"/>
            </a:pPr>
            <a:r>
              <a:rPr lang="en-US" sz="2800">
                <a:cs typeface="ＭＳ Ｐゴシック" charset="0"/>
              </a:rPr>
              <a:t> All three </a:t>
            </a:r>
          </a:p>
          <a:p>
            <a:pPr eaLnBrk="1" hangingPunct="1">
              <a:lnSpc>
                <a:spcPct val="120000"/>
              </a:lnSpc>
              <a:buFontTx/>
              <a:buAutoNum type="alphaUcParenR"/>
            </a:pPr>
            <a:r>
              <a:rPr lang="en-US" sz="2800">
                <a:cs typeface="ＭＳ Ｐゴシック" charset="0"/>
              </a:rPr>
              <a:t> 1 only</a:t>
            </a:r>
          </a:p>
          <a:p>
            <a:pPr eaLnBrk="1" hangingPunct="1">
              <a:lnSpc>
                <a:spcPct val="120000"/>
              </a:lnSpc>
              <a:buFontTx/>
              <a:buAutoNum type="alphaUcParenR"/>
            </a:pPr>
            <a:r>
              <a:rPr lang="en-US" sz="2800">
                <a:cs typeface="ＭＳ Ｐゴシック" charset="0"/>
              </a:rPr>
              <a:t> 1 and 2 only</a:t>
            </a:r>
          </a:p>
          <a:p>
            <a:pPr eaLnBrk="1" hangingPunct="1">
              <a:lnSpc>
                <a:spcPct val="120000"/>
              </a:lnSpc>
              <a:buFontTx/>
              <a:buAutoNum type="alphaUcParenR"/>
            </a:pPr>
            <a:r>
              <a:rPr lang="en-US" sz="2800">
                <a:cs typeface="ＭＳ Ｐゴシック" charset="0"/>
              </a:rPr>
              <a:t> 1 and 3 only</a:t>
            </a:r>
          </a:p>
        </p:txBody>
      </p:sp>
      <p:sp>
        <p:nvSpPr>
          <p:cNvPr id="36897" name="Text Box 36"/>
          <p:cNvSpPr txBox="1">
            <a:spLocks noChangeArrowheads="1"/>
          </p:cNvSpPr>
          <p:nvPr/>
        </p:nvSpPr>
        <p:spPr bwMode="auto">
          <a:xfrm>
            <a:off x="304800" y="2286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2400">
                <a:solidFill>
                  <a:schemeClr val="tx1"/>
                </a:solidFill>
                <a:latin typeface="Arial" charset="0"/>
                <a:ea typeface="ＭＳ Ｐゴシック" charset="0"/>
                <a:cs typeface="Arial" charset="0"/>
              </a:defRPr>
            </a:lvl1pPr>
            <a:lvl2pPr marL="37931725" indent="-37474525" defTabSz="457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2000">
                <a:cs typeface="ＭＳ Ｐゴシック" charset="0"/>
              </a:rPr>
              <a:t>MD12-5</a:t>
            </a:r>
          </a:p>
        </p:txBody>
      </p:sp>
    </p:spTree>
    <p:extLst>
      <p:ext uri="{BB962C8B-B14F-4D97-AF65-F5344CB8AC3E}">
        <p14:creationId xmlns:p14="http://schemas.microsoft.com/office/powerpoint/2010/main" val="3077253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1024"/>
          <p:cNvGraphicFramePr>
            <a:graphicFrameLocks noGrp="1" noChangeAspect="1"/>
          </p:cNvGraphicFramePr>
          <p:nvPr>
            <p:ph idx="4294967295"/>
          </p:nvPr>
        </p:nvGraphicFramePr>
        <p:xfrm>
          <a:off x="5699125" y="463550"/>
          <a:ext cx="1927225" cy="608013"/>
        </p:xfrm>
        <a:graphic>
          <a:graphicData uri="http://schemas.openxmlformats.org/presentationml/2006/ole">
            <mc:AlternateContent xmlns:mc="http://schemas.openxmlformats.org/markup-compatibility/2006">
              <mc:Choice xmlns:v="urn:schemas-microsoft-com:vml" Requires="v">
                <p:oleObj spid="_x0000_s210946" name="Equation" r:id="rId4" imgW="723983" imgH="228898" progId="Equation.3">
                  <p:embed/>
                </p:oleObj>
              </mc:Choice>
              <mc:Fallback>
                <p:oleObj name="Equation" r:id="rId4" imgW="723983" imgH="228898"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9125" y="463550"/>
                        <a:ext cx="1927225" cy="60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4819" name="Text Box 8"/>
          <p:cNvSpPr txBox="1">
            <a:spLocks noChangeArrowheads="1"/>
          </p:cNvSpPr>
          <p:nvPr/>
        </p:nvSpPr>
        <p:spPr bwMode="auto">
          <a:xfrm>
            <a:off x="458788" y="530225"/>
            <a:ext cx="5595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a:p>
        </p:txBody>
      </p:sp>
      <p:grpSp>
        <p:nvGrpSpPr>
          <p:cNvPr id="34820" name="Group 24"/>
          <p:cNvGrpSpPr>
            <a:grpSpLocks/>
          </p:cNvGrpSpPr>
          <p:nvPr/>
        </p:nvGrpSpPr>
        <p:grpSpPr bwMode="auto">
          <a:xfrm>
            <a:off x="5208588" y="3409950"/>
            <a:ext cx="3424237" cy="2655888"/>
            <a:chOff x="2028" y="2084"/>
            <a:chExt cx="2157" cy="1673"/>
          </a:xfrm>
        </p:grpSpPr>
        <p:sp>
          <p:nvSpPr>
            <p:cNvPr id="34836" name="AutoShape 10"/>
            <p:cNvSpPr>
              <a:spLocks noChangeArrowheads="1"/>
            </p:cNvSpPr>
            <p:nvPr/>
          </p:nvSpPr>
          <p:spPr bwMode="auto">
            <a:xfrm>
              <a:off x="3190" y="2998"/>
              <a:ext cx="202" cy="202"/>
            </a:xfrm>
            <a:prstGeom prst="flowChartSummingJunction">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34837" name="Line 11"/>
            <p:cNvSpPr>
              <a:spLocks noChangeShapeType="1"/>
            </p:cNvSpPr>
            <p:nvPr/>
          </p:nvSpPr>
          <p:spPr bwMode="auto">
            <a:xfrm flipV="1">
              <a:off x="2908" y="2166"/>
              <a:ext cx="0" cy="54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4838" name="Text Box 12"/>
            <p:cNvSpPr txBox="1">
              <a:spLocks noChangeArrowheads="1"/>
            </p:cNvSpPr>
            <p:nvPr/>
          </p:nvSpPr>
          <p:spPr bwMode="auto">
            <a:xfrm>
              <a:off x="3005" y="2312"/>
              <a:ext cx="2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2800" b="1"/>
                <a:t>B</a:t>
              </a:r>
            </a:p>
          </p:txBody>
        </p:sp>
        <p:grpSp>
          <p:nvGrpSpPr>
            <p:cNvPr id="34839" name="Group 14"/>
            <p:cNvGrpSpPr>
              <a:grpSpLocks/>
            </p:cNvGrpSpPr>
            <p:nvPr/>
          </p:nvGrpSpPr>
          <p:grpSpPr bwMode="auto">
            <a:xfrm>
              <a:off x="2322" y="2459"/>
              <a:ext cx="200" cy="200"/>
              <a:chOff x="2322" y="2459"/>
              <a:chExt cx="200" cy="200"/>
            </a:xfrm>
          </p:grpSpPr>
          <p:sp>
            <p:nvSpPr>
              <p:cNvPr id="34848" name="Oval 9"/>
              <p:cNvSpPr>
                <a:spLocks noChangeArrowheads="1"/>
              </p:cNvSpPr>
              <p:nvPr/>
            </p:nvSpPr>
            <p:spPr bwMode="auto">
              <a:xfrm>
                <a:off x="2322" y="2459"/>
                <a:ext cx="200" cy="200"/>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34849" name="Oval 13"/>
              <p:cNvSpPr>
                <a:spLocks noChangeArrowheads="1"/>
              </p:cNvSpPr>
              <p:nvPr/>
            </p:nvSpPr>
            <p:spPr bwMode="auto">
              <a:xfrm>
                <a:off x="2395" y="2533"/>
                <a:ext cx="56" cy="56"/>
              </a:xfrm>
              <a:prstGeom prst="ellipse">
                <a:avLst/>
              </a:prstGeom>
              <a:solidFill>
                <a:srgbClr val="000000"/>
              </a:solidFill>
              <a:ln w="9525">
                <a:solidFill>
                  <a:schemeClr val="tx1"/>
                </a:solidFill>
                <a:round/>
                <a:headEnd/>
                <a:tailEnd/>
              </a:ln>
            </p:spPr>
            <p:txBody>
              <a:bodyPr wrap="none" anchor="ctr"/>
              <a:lstStyle/>
              <a:p>
                <a:endParaRPr lang="en-US" b="1"/>
              </a:p>
            </p:txBody>
          </p:sp>
        </p:grpSp>
        <p:sp>
          <p:nvSpPr>
            <p:cNvPr id="34840" name="Line 15"/>
            <p:cNvSpPr>
              <a:spLocks noChangeShapeType="1"/>
            </p:cNvSpPr>
            <p:nvPr/>
          </p:nvSpPr>
          <p:spPr bwMode="auto">
            <a:xfrm>
              <a:off x="2496" y="2606"/>
              <a:ext cx="686" cy="439"/>
            </a:xfrm>
            <a:prstGeom prst="line">
              <a:avLst/>
            </a:prstGeom>
            <a:noFill/>
            <a:ln w="25400">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4841" name="Group 19"/>
            <p:cNvGrpSpPr>
              <a:grpSpLocks/>
            </p:cNvGrpSpPr>
            <p:nvPr/>
          </p:nvGrpSpPr>
          <p:grpSpPr bwMode="auto">
            <a:xfrm>
              <a:off x="2515" y="3291"/>
              <a:ext cx="411" cy="466"/>
              <a:chOff x="2734" y="1920"/>
              <a:chExt cx="411" cy="466"/>
            </a:xfrm>
          </p:grpSpPr>
          <p:sp>
            <p:nvSpPr>
              <p:cNvPr id="34846" name="Line 17"/>
              <p:cNvSpPr>
                <a:spLocks noChangeShapeType="1"/>
              </p:cNvSpPr>
              <p:nvPr/>
            </p:nvSpPr>
            <p:spPr bwMode="auto">
              <a:xfrm>
                <a:off x="2734" y="2386"/>
                <a:ext cx="411" cy="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4847" name="Line 18"/>
              <p:cNvSpPr>
                <a:spLocks noChangeShapeType="1"/>
              </p:cNvSpPr>
              <p:nvPr/>
            </p:nvSpPr>
            <p:spPr bwMode="auto">
              <a:xfrm flipV="1">
                <a:off x="2734" y="1920"/>
                <a:ext cx="0" cy="457"/>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sp>
          <p:nvSpPr>
            <p:cNvPr id="34842" name="Text Box 20"/>
            <p:cNvSpPr txBox="1">
              <a:spLocks noChangeArrowheads="1"/>
            </p:cNvSpPr>
            <p:nvPr/>
          </p:nvSpPr>
          <p:spPr bwMode="auto">
            <a:xfrm>
              <a:off x="2915" y="350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t>y</a:t>
              </a:r>
            </a:p>
          </p:txBody>
        </p:sp>
        <p:sp>
          <p:nvSpPr>
            <p:cNvPr id="34843" name="Text Box 21"/>
            <p:cNvSpPr txBox="1">
              <a:spLocks noChangeArrowheads="1"/>
            </p:cNvSpPr>
            <p:nvPr/>
          </p:nvSpPr>
          <p:spPr bwMode="auto">
            <a:xfrm>
              <a:off x="2518" y="3163"/>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t>z</a:t>
              </a:r>
            </a:p>
          </p:txBody>
        </p:sp>
        <p:sp>
          <p:nvSpPr>
            <p:cNvPr id="34844" name="Text Box 22"/>
            <p:cNvSpPr txBox="1">
              <a:spLocks noChangeArrowheads="1"/>
            </p:cNvSpPr>
            <p:nvPr/>
          </p:nvSpPr>
          <p:spPr bwMode="auto">
            <a:xfrm>
              <a:off x="3458" y="3030"/>
              <a:ext cx="72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2800" b="1">
                  <a:latin typeface="Times New Roman" charset="0"/>
                </a:rPr>
                <a:t>I</a:t>
              </a:r>
              <a:r>
                <a:rPr lang="en-US" sz="2800" b="1"/>
                <a:t>(in)</a:t>
              </a:r>
            </a:p>
          </p:txBody>
        </p:sp>
        <p:sp>
          <p:nvSpPr>
            <p:cNvPr id="34845" name="Text Box 23"/>
            <p:cNvSpPr txBox="1">
              <a:spLocks noChangeArrowheads="1"/>
            </p:cNvSpPr>
            <p:nvPr/>
          </p:nvSpPr>
          <p:spPr bwMode="auto">
            <a:xfrm>
              <a:off x="2028" y="2084"/>
              <a:ext cx="72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2800" b="1">
                  <a:latin typeface="Times New Roman" charset="0"/>
                </a:rPr>
                <a:t>I</a:t>
              </a:r>
              <a:r>
                <a:rPr lang="en-US" sz="2800" b="1"/>
                <a:t>(out)</a:t>
              </a:r>
            </a:p>
          </p:txBody>
        </p:sp>
      </p:grpSp>
      <p:sp>
        <p:nvSpPr>
          <p:cNvPr id="34821" name="Line 25"/>
          <p:cNvSpPr>
            <a:spLocks noChangeShapeType="1"/>
          </p:cNvSpPr>
          <p:nvPr/>
        </p:nvSpPr>
        <p:spPr bwMode="auto">
          <a:xfrm flipV="1">
            <a:off x="2119313" y="3425825"/>
            <a:ext cx="0" cy="21478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2" name="Line 26"/>
          <p:cNvSpPr>
            <a:spLocks noChangeShapeType="1"/>
          </p:cNvSpPr>
          <p:nvPr/>
        </p:nvSpPr>
        <p:spPr bwMode="auto">
          <a:xfrm>
            <a:off x="973138" y="4992688"/>
            <a:ext cx="26558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3" name="Line 27"/>
          <p:cNvSpPr>
            <a:spLocks noChangeShapeType="1"/>
          </p:cNvSpPr>
          <p:nvPr/>
        </p:nvSpPr>
        <p:spPr bwMode="auto">
          <a:xfrm flipH="1">
            <a:off x="1103313" y="4630738"/>
            <a:ext cx="1625600" cy="9731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4" name="Text Box 28"/>
          <p:cNvSpPr txBox="1">
            <a:spLocks noChangeArrowheads="1"/>
          </p:cNvSpPr>
          <p:nvPr/>
        </p:nvSpPr>
        <p:spPr bwMode="auto">
          <a:xfrm>
            <a:off x="1301750" y="548005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t>x</a:t>
            </a:r>
          </a:p>
        </p:txBody>
      </p:sp>
      <p:sp>
        <p:nvSpPr>
          <p:cNvPr id="34825" name="Text Box 29"/>
          <p:cNvSpPr txBox="1">
            <a:spLocks noChangeArrowheads="1"/>
          </p:cNvSpPr>
          <p:nvPr/>
        </p:nvSpPr>
        <p:spPr bwMode="auto">
          <a:xfrm>
            <a:off x="3319463" y="50006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t>y</a:t>
            </a:r>
          </a:p>
        </p:txBody>
      </p:sp>
      <p:sp>
        <p:nvSpPr>
          <p:cNvPr id="34826" name="Text Box 30"/>
          <p:cNvSpPr txBox="1">
            <a:spLocks noChangeArrowheads="1"/>
          </p:cNvSpPr>
          <p:nvPr/>
        </p:nvSpPr>
        <p:spPr bwMode="auto">
          <a:xfrm>
            <a:off x="1766888" y="32004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t>z</a:t>
            </a:r>
          </a:p>
        </p:txBody>
      </p:sp>
      <p:sp>
        <p:nvSpPr>
          <p:cNvPr id="34827" name="Freeform 31"/>
          <p:cNvSpPr>
            <a:spLocks/>
          </p:cNvSpPr>
          <p:nvPr/>
        </p:nvSpPr>
        <p:spPr bwMode="auto">
          <a:xfrm>
            <a:off x="1554163" y="4441825"/>
            <a:ext cx="1146175" cy="1101725"/>
          </a:xfrm>
          <a:custGeom>
            <a:avLst/>
            <a:gdLst>
              <a:gd name="T0" fmla="*/ 2147483647 w 722"/>
              <a:gd name="T1" fmla="*/ 0 h 694"/>
              <a:gd name="T2" fmla="*/ 0 w 722"/>
              <a:gd name="T3" fmla="*/ 2147483647 h 694"/>
              <a:gd name="T4" fmla="*/ 2147483647 w 722"/>
              <a:gd name="T5" fmla="*/ 2147483647 h 694"/>
              <a:gd name="T6" fmla="*/ 2147483647 w 722"/>
              <a:gd name="T7" fmla="*/ 2147483647 h 694"/>
              <a:gd name="T8" fmla="*/ 2147483647 w 722"/>
              <a:gd name="T9" fmla="*/ 0 h 694"/>
              <a:gd name="T10" fmla="*/ 0 60000 65536"/>
              <a:gd name="T11" fmla="*/ 0 60000 65536"/>
              <a:gd name="T12" fmla="*/ 0 60000 65536"/>
              <a:gd name="T13" fmla="*/ 0 60000 65536"/>
              <a:gd name="T14" fmla="*/ 0 60000 65536"/>
              <a:gd name="T15" fmla="*/ 0 w 722"/>
              <a:gd name="T16" fmla="*/ 0 h 694"/>
              <a:gd name="T17" fmla="*/ 722 w 722"/>
              <a:gd name="T18" fmla="*/ 694 h 694"/>
            </a:gdLst>
            <a:ahLst/>
            <a:cxnLst>
              <a:cxn ang="T10">
                <a:pos x="T0" y="T1"/>
              </a:cxn>
              <a:cxn ang="T11">
                <a:pos x="T2" y="T3"/>
              </a:cxn>
              <a:cxn ang="T12">
                <a:pos x="T4" y="T5"/>
              </a:cxn>
              <a:cxn ang="T13">
                <a:pos x="T6" y="T7"/>
              </a:cxn>
              <a:cxn ang="T14">
                <a:pos x="T8" y="T9"/>
              </a:cxn>
            </a:cxnLst>
            <a:rect l="T15" t="T16" r="T17" b="T18"/>
            <a:pathLst>
              <a:path w="722" h="694">
                <a:moveTo>
                  <a:pt x="320" y="0"/>
                </a:moveTo>
                <a:lnTo>
                  <a:pt x="0" y="210"/>
                </a:lnTo>
                <a:lnTo>
                  <a:pt x="430" y="694"/>
                </a:lnTo>
                <a:lnTo>
                  <a:pt x="722" y="466"/>
                </a:lnTo>
                <a:lnTo>
                  <a:pt x="320" y="0"/>
                </a:lnTo>
                <a:close/>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1"/>
          </a:p>
        </p:txBody>
      </p:sp>
      <p:sp>
        <p:nvSpPr>
          <p:cNvPr id="34828" name="Line 32"/>
          <p:cNvSpPr>
            <a:spLocks noChangeShapeType="1"/>
          </p:cNvSpPr>
          <p:nvPr/>
        </p:nvSpPr>
        <p:spPr bwMode="auto">
          <a:xfrm flipV="1">
            <a:off x="2395538" y="5283200"/>
            <a:ext cx="187325" cy="130175"/>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4829" name="Line 33"/>
          <p:cNvSpPr>
            <a:spLocks noChangeShapeType="1"/>
          </p:cNvSpPr>
          <p:nvPr/>
        </p:nvSpPr>
        <p:spPr bwMode="auto">
          <a:xfrm flipH="1">
            <a:off x="1755775" y="4497388"/>
            <a:ext cx="219075" cy="147637"/>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4830" name="Line 34"/>
          <p:cNvSpPr>
            <a:spLocks noChangeShapeType="1"/>
          </p:cNvSpPr>
          <p:nvPr/>
        </p:nvSpPr>
        <p:spPr bwMode="auto">
          <a:xfrm flipV="1">
            <a:off x="2497138" y="3570288"/>
            <a:ext cx="0" cy="4937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31" name="Text Box 35"/>
          <p:cNvSpPr txBox="1">
            <a:spLocks noChangeArrowheads="1"/>
          </p:cNvSpPr>
          <p:nvPr/>
        </p:nvSpPr>
        <p:spPr bwMode="auto">
          <a:xfrm>
            <a:off x="2579688" y="365125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t>B</a:t>
            </a:r>
          </a:p>
        </p:txBody>
      </p:sp>
      <p:sp>
        <p:nvSpPr>
          <p:cNvPr id="34832" name="Text Box 36"/>
          <p:cNvSpPr txBox="1">
            <a:spLocks noChangeArrowheads="1"/>
          </p:cNvSpPr>
          <p:nvPr/>
        </p:nvSpPr>
        <p:spPr bwMode="auto">
          <a:xfrm>
            <a:off x="2492375" y="5394325"/>
            <a:ext cx="27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latin typeface="Times New Roman" charset="0"/>
              </a:rPr>
              <a:t>I</a:t>
            </a:r>
          </a:p>
        </p:txBody>
      </p:sp>
      <p:sp>
        <p:nvSpPr>
          <p:cNvPr id="34833" name="Text Box 37"/>
          <p:cNvSpPr txBox="1">
            <a:spLocks noChangeArrowheads="1"/>
          </p:cNvSpPr>
          <p:nvPr/>
        </p:nvSpPr>
        <p:spPr bwMode="auto">
          <a:xfrm>
            <a:off x="457200" y="1219200"/>
            <a:ext cx="8382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dirty="0"/>
              <a:t>A current-carrying wire loop is in a constant </a:t>
            </a:r>
          </a:p>
          <a:p>
            <a:pPr eaLnBrk="1" hangingPunct="1"/>
            <a:r>
              <a:rPr lang="en-US" dirty="0"/>
              <a:t>magnetic field </a:t>
            </a:r>
            <a:r>
              <a:rPr lang="en-US" b="1" dirty="0"/>
              <a:t>B</a:t>
            </a:r>
            <a:r>
              <a:rPr lang="en-US" dirty="0"/>
              <a:t> = B </a:t>
            </a:r>
            <a:r>
              <a:rPr lang="en-US" b="1" dirty="0" err="1"/>
              <a:t>z_hat</a:t>
            </a:r>
            <a:r>
              <a:rPr lang="en-US" b="1" dirty="0"/>
              <a:t> </a:t>
            </a:r>
            <a:r>
              <a:rPr lang="en-US" dirty="0"/>
              <a:t>as shown.  </a:t>
            </a:r>
            <a:endParaRPr lang="en-US" dirty="0" smtClean="0"/>
          </a:p>
          <a:p>
            <a:pPr eaLnBrk="1" hangingPunct="1"/>
            <a:r>
              <a:rPr lang="en-US" b="1" dirty="0" smtClean="0">
                <a:solidFill>
                  <a:srgbClr val="660066"/>
                </a:solidFill>
              </a:rPr>
              <a:t>What </a:t>
            </a:r>
            <a:r>
              <a:rPr lang="en-US" b="1" dirty="0">
                <a:solidFill>
                  <a:srgbClr val="660066"/>
                </a:solidFill>
              </a:rPr>
              <a:t>is the direction of the torque on the loop?</a:t>
            </a:r>
          </a:p>
          <a:p>
            <a:pPr eaLnBrk="1" hangingPunct="1"/>
            <a:r>
              <a:rPr lang="en-US" dirty="0"/>
              <a:t>A) Zero	B) +x		C) +y		D) +z</a:t>
            </a:r>
          </a:p>
          <a:p>
            <a:pPr eaLnBrk="1" hangingPunct="1"/>
            <a:r>
              <a:rPr lang="en-US" dirty="0"/>
              <a:t>E) None of these</a:t>
            </a:r>
          </a:p>
        </p:txBody>
      </p:sp>
      <p:sp>
        <p:nvSpPr>
          <p:cNvPr id="34834" name="Text Box 38"/>
          <p:cNvSpPr txBox="1">
            <a:spLocks noChangeArrowheads="1"/>
          </p:cNvSpPr>
          <p:nvPr/>
        </p:nvSpPr>
        <p:spPr bwMode="auto">
          <a:xfrm>
            <a:off x="0" y="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2000"/>
              <a:t>MD12-7</a:t>
            </a:r>
          </a:p>
        </p:txBody>
      </p:sp>
      <p:sp>
        <p:nvSpPr>
          <p:cNvPr id="34835" name="Rectangle 33"/>
          <p:cNvSpPr>
            <a:spLocks noGrp="1"/>
          </p:cNvSpPr>
          <p:nvPr>
            <p:ph type="title" idx="4294967295"/>
          </p:nvPr>
        </p:nvSpPr>
        <p:spPr>
          <a:xfrm>
            <a:off x="-990600" y="228600"/>
            <a:ext cx="8229600" cy="1143000"/>
          </a:xfrm>
        </p:spPr>
        <p:txBody>
          <a:bodyPr/>
          <a:lstStyle/>
          <a:p>
            <a:r>
              <a:rPr lang="en-US" sz="2400">
                <a:latin typeface="Arial" charset="0"/>
              </a:rPr>
              <a:t>The force on a segment of wire L is</a:t>
            </a:r>
            <a:endParaRPr lang="en-US">
              <a:latin typeface="Calibri" charset="0"/>
            </a:endParaRPr>
          </a:p>
        </p:txBody>
      </p:sp>
    </p:spTree>
    <p:extLst>
      <p:ext uri="{BB962C8B-B14F-4D97-AF65-F5344CB8AC3E}">
        <p14:creationId xmlns:p14="http://schemas.microsoft.com/office/powerpoint/2010/main" val="272268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p:cNvSpPr>
          <p:nvPr>
            <p:ph type="title" idx="4294967295"/>
          </p:nvPr>
        </p:nvSpPr>
        <p:spPr>
          <a:xfrm>
            <a:off x="854075" y="274638"/>
            <a:ext cx="8229600" cy="1143000"/>
          </a:xfrm>
        </p:spPr>
        <p:txBody>
          <a:bodyPr/>
          <a:lstStyle/>
          <a:p>
            <a:pPr algn="l"/>
            <a:r>
              <a:rPr lang="en-US" sz="3200">
                <a:latin typeface="Calibri" charset="0"/>
              </a:rPr>
              <a:t>Griffiths argues that the torque </a:t>
            </a:r>
            <a:r>
              <a:rPr lang="en-US" sz="3200" i="1">
                <a:latin typeface="Calibri" charset="0"/>
              </a:rPr>
              <a:t>on</a:t>
            </a:r>
            <a:r>
              <a:rPr lang="en-US" sz="3200">
                <a:latin typeface="Calibri" charset="0"/>
              </a:rPr>
              <a:t> a magnetic dipole in a B field is:  </a:t>
            </a:r>
            <a:endParaRPr lang="en-US">
              <a:latin typeface="Calibri" charset="0"/>
            </a:endParaRPr>
          </a:p>
        </p:txBody>
      </p:sp>
      <p:graphicFrame>
        <p:nvGraphicFramePr>
          <p:cNvPr id="45058" name="Object 1024"/>
          <p:cNvGraphicFramePr>
            <a:graphicFrameLocks noChangeAspect="1"/>
          </p:cNvGraphicFramePr>
          <p:nvPr/>
        </p:nvGraphicFramePr>
        <p:xfrm>
          <a:off x="2605088" y="1335088"/>
          <a:ext cx="1951037" cy="557212"/>
        </p:xfrm>
        <a:graphic>
          <a:graphicData uri="http://schemas.openxmlformats.org/presentationml/2006/ole">
            <mc:AlternateContent xmlns:mc="http://schemas.openxmlformats.org/markup-compatibility/2006">
              <mc:Choice xmlns:v="urn:schemas-microsoft-com:vml" Requires="v">
                <p:oleObj spid="_x0000_s211971" name="Equation" r:id="rId4" imgW="622300" imgH="177800" progId="Equation.3">
                  <p:embed/>
                </p:oleObj>
              </mc:Choice>
              <mc:Fallback>
                <p:oleObj name="Equation" r:id="rId4" imgW="622300" imgH="177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5088" y="1335088"/>
                        <a:ext cx="1951037"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5061" name="Text Box 6"/>
          <p:cNvSpPr txBox="1">
            <a:spLocks noChangeArrowheads="1"/>
          </p:cNvSpPr>
          <p:nvPr/>
        </p:nvSpPr>
        <p:spPr bwMode="auto">
          <a:xfrm>
            <a:off x="103188" y="61913"/>
            <a:ext cx="798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spcBef>
                <a:spcPct val="50000"/>
              </a:spcBef>
            </a:pPr>
            <a:r>
              <a:rPr lang="en-US">
                <a:ea typeface="ヒラギノ角ゴ Pro W3" charset="0"/>
                <a:cs typeface="ヒラギノ角ゴ Pro W3" charset="0"/>
              </a:rPr>
              <a:t>6.1</a:t>
            </a:r>
          </a:p>
        </p:txBody>
      </p:sp>
      <p:sp>
        <p:nvSpPr>
          <p:cNvPr id="45062" name="Text Box 7"/>
          <p:cNvSpPr txBox="1">
            <a:spLocks noChangeArrowheads="1"/>
          </p:cNvSpPr>
          <p:nvPr/>
        </p:nvSpPr>
        <p:spPr bwMode="auto">
          <a:xfrm>
            <a:off x="373063" y="2286000"/>
            <a:ext cx="8085137"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3400" dirty="0">
                <a:solidFill>
                  <a:srgbClr val="0000FF"/>
                </a:solidFill>
              </a:rPr>
              <a:t>How will a small current loop line up if the B field points uniformly up the page?</a:t>
            </a:r>
            <a:endParaRPr lang="en-US" sz="1800" dirty="0">
              <a:solidFill>
                <a:srgbClr val="0000FF"/>
              </a:solidFill>
            </a:endParaRPr>
          </a:p>
        </p:txBody>
      </p:sp>
      <p:graphicFrame>
        <p:nvGraphicFramePr>
          <p:cNvPr id="45059" name="Object 1025"/>
          <p:cNvGraphicFramePr>
            <a:graphicFrameLocks noChangeAspect="1"/>
          </p:cNvGraphicFramePr>
          <p:nvPr/>
        </p:nvGraphicFramePr>
        <p:xfrm>
          <a:off x="80963" y="3810000"/>
          <a:ext cx="8982075" cy="2743200"/>
        </p:xfrm>
        <a:graphic>
          <a:graphicData uri="http://schemas.openxmlformats.org/presentationml/2006/ole">
            <mc:AlternateContent xmlns:mc="http://schemas.openxmlformats.org/markup-compatibility/2006">
              <mc:Choice xmlns:v="urn:schemas-microsoft-com:vml" Requires="v">
                <p:oleObj spid="_x0000_s211972" name="Picture" r:id="rId6" imgW="8978900" imgH="2743200" progId="Word.Picture.8">
                  <p:embed/>
                </p:oleObj>
              </mc:Choice>
              <mc:Fallback>
                <p:oleObj name="Picture" r:id="rId6" imgW="8978900" imgH="2743200" progId="Word.Pictur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963" y="3810000"/>
                        <a:ext cx="898207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935449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p:cNvSpPr>
          <p:nvPr>
            <p:ph type="title" idx="4294967295"/>
          </p:nvPr>
        </p:nvSpPr>
        <p:spPr>
          <a:xfrm>
            <a:off x="854075" y="274638"/>
            <a:ext cx="8229600" cy="1143000"/>
          </a:xfrm>
        </p:spPr>
        <p:txBody>
          <a:bodyPr/>
          <a:lstStyle/>
          <a:p>
            <a:pPr algn="l"/>
            <a:r>
              <a:rPr lang="en-US" sz="3200">
                <a:latin typeface="Calibri" charset="0"/>
              </a:rPr>
              <a:t>Griffiths argues that the force </a:t>
            </a:r>
            <a:r>
              <a:rPr lang="en-US" sz="3200" i="1">
                <a:latin typeface="Calibri" charset="0"/>
              </a:rPr>
              <a:t>on</a:t>
            </a:r>
            <a:r>
              <a:rPr lang="en-US" sz="3200">
                <a:latin typeface="Calibri" charset="0"/>
              </a:rPr>
              <a:t> a magnetic dipole in a B field is:  </a:t>
            </a:r>
            <a:endParaRPr lang="en-US">
              <a:latin typeface="Calibri" charset="0"/>
            </a:endParaRPr>
          </a:p>
        </p:txBody>
      </p:sp>
      <p:graphicFrame>
        <p:nvGraphicFramePr>
          <p:cNvPr id="47106" name="Object 1024"/>
          <p:cNvGraphicFramePr>
            <a:graphicFrameLocks noChangeAspect="1"/>
          </p:cNvGraphicFramePr>
          <p:nvPr/>
        </p:nvGraphicFramePr>
        <p:xfrm>
          <a:off x="4573588" y="762000"/>
          <a:ext cx="2589212" cy="636588"/>
        </p:xfrm>
        <a:graphic>
          <a:graphicData uri="http://schemas.openxmlformats.org/presentationml/2006/ole">
            <mc:AlternateContent xmlns:mc="http://schemas.openxmlformats.org/markup-compatibility/2006">
              <mc:Choice xmlns:v="urn:schemas-microsoft-com:vml" Requires="v">
                <p:oleObj spid="_x0000_s212994" name="Equation" r:id="rId4" imgW="825500" imgH="203200" progId="Equation.3">
                  <p:embed/>
                </p:oleObj>
              </mc:Choice>
              <mc:Fallback>
                <p:oleObj name="Equation" r:id="rId4" imgW="8255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3588" y="762000"/>
                        <a:ext cx="2589212"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7108" name="Text Box 4"/>
          <p:cNvSpPr txBox="1">
            <a:spLocks noChangeArrowheads="1"/>
          </p:cNvSpPr>
          <p:nvPr/>
        </p:nvSpPr>
        <p:spPr bwMode="auto">
          <a:xfrm>
            <a:off x="901700" y="1814513"/>
            <a:ext cx="80899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sz="3200" dirty="0">
                <a:ea typeface="ヒラギノ角ゴ Pro W3" charset="0"/>
                <a:cs typeface="ヒラギノ角ゴ Pro W3" charset="0"/>
              </a:rPr>
              <a:t>If the dipole </a:t>
            </a:r>
            <a:r>
              <a:rPr lang="en-US" sz="3200" b="1" dirty="0">
                <a:ea typeface="ヒラギノ角ゴ Pro W3" charset="0"/>
                <a:cs typeface="ヒラギノ角ゴ Pro W3" charset="0"/>
              </a:rPr>
              <a:t>m</a:t>
            </a:r>
            <a:r>
              <a:rPr lang="en-US" sz="3200" dirty="0">
                <a:ea typeface="ヒラギノ角ゴ Pro W3" charset="0"/>
                <a:cs typeface="ヒラギノ角ゴ Pro W3" charset="0"/>
              </a:rPr>
              <a:t> points in the z direction, </a:t>
            </a:r>
            <a:r>
              <a:rPr lang="en-US" sz="3200" dirty="0">
                <a:solidFill>
                  <a:srgbClr val="0000FF"/>
                </a:solidFill>
                <a:ea typeface="ヒラギノ角ゴ Pro W3" charset="0"/>
                <a:cs typeface="ヒラギノ角ゴ Pro W3" charset="0"/>
              </a:rPr>
              <a:t>what can you say about </a:t>
            </a:r>
            <a:r>
              <a:rPr lang="en-US" sz="3200" b="1" dirty="0">
                <a:solidFill>
                  <a:srgbClr val="0000FF"/>
                </a:solidFill>
                <a:ea typeface="ヒラギノ角ゴ Pro W3" charset="0"/>
                <a:cs typeface="ヒラギノ角ゴ Pro W3" charset="0"/>
              </a:rPr>
              <a:t>B </a:t>
            </a:r>
            <a:r>
              <a:rPr lang="en-US" sz="3200" dirty="0">
                <a:solidFill>
                  <a:srgbClr val="0000FF"/>
                </a:solidFill>
                <a:ea typeface="ヒラギノ角ゴ Pro W3" charset="0"/>
                <a:cs typeface="ヒラギノ角ゴ Pro W3" charset="0"/>
              </a:rPr>
              <a:t>if I tell you the force is in the x direction? </a:t>
            </a:r>
          </a:p>
          <a:p>
            <a:endParaRPr lang="en-US" dirty="0">
              <a:ea typeface="ヒラギノ角ゴ Pro W3" charset="0"/>
              <a:cs typeface="ヒラギノ角ゴ Pro W3" charset="0"/>
            </a:endParaRPr>
          </a:p>
        </p:txBody>
      </p:sp>
      <p:sp>
        <p:nvSpPr>
          <p:cNvPr id="47109" name="Text Box 5"/>
          <p:cNvSpPr txBox="1">
            <a:spLocks noChangeArrowheads="1"/>
          </p:cNvSpPr>
          <p:nvPr/>
        </p:nvSpPr>
        <p:spPr bwMode="auto">
          <a:xfrm>
            <a:off x="352425" y="4176713"/>
            <a:ext cx="6581775"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buFont typeface="Arial" charset="0"/>
              <a:buAutoNum type="alphaUcParenR"/>
            </a:pPr>
            <a:r>
              <a:rPr lang="en-US" sz="3200">
                <a:ea typeface="ヒラギノ角ゴ Pro W3" charset="0"/>
                <a:cs typeface="ヒラギノ角ゴ Pro W3" charset="0"/>
              </a:rPr>
              <a:t> </a:t>
            </a:r>
            <a:r>
              <a:rPr lang="en-US" sz="3200" b="1">
                <a:ea typeface="ヒラギノ角ゴ Pro W3" charset="0"/>
                <a:cs typeface="ヒラギノ角ゴ Pro W3" charset="0"/>
              </a:rPr>
              <a:t>B </a:t>
            </a:r>
            <a:r>
              <a:rPr lang="en-US" sz="3200">
                <a:ea typeface="ヒラギノ角ゴ Pro W3" charset="0"/>
                <a:cs typeface="ヒラギノ角ゴ Pro W3" charset="0"/>
              </a:rPr>
              <a:t>simply points in the x direction</a:t>
            </a:r>
          </a:p>
          <a:p>
            <a:pPr>
              <a:buFont typeface="Arial" charset="0"/>
              <a:buNone/>
            </a:pPr>
            <a:r>
              <a:rPr lang="en-US" sz="3200">
                <a:ea typeface="ヒラギノ角ゴ Pro W3" charset="0"/>
                <a:cs typeface="ヒラギノ角ゴ Pro W3" charset="0"/>
              </a:rPr>
              <a:t>B) Bz must depend on x</a:t>
            </a:r>
          </a:p>
          <a:p>
            <a:pPr>
              <a:buFont typeface="Arial" charset="0"/>
              <a:buNone/>
            </a:pPr>
            <a:r>
              <a:rPr lang="en-US" sz="3200">
                <a:ea typeface="ヒラギノ角ゴ Pro W3" charset="0"/>
                <a:cs typeface="ヒラギノ角ゴ Pro W3" charset="0"/>
              </a:rPr>
              <a:t>C) Bz must depend on z</a:t>
            </a:r>
          </a:p>
          <a:p>
            <a:pPr>
              <a:buFont typeface="Arial" charset="0"/>
              <a:buNone/>
            </a:pPr>
            <a:r>
              <a:rPr lang="en-US" sz="3200">
                <a:ea typeface="ヒラギノ角ゴ Pro W3" charset="0"/>
                <a:cs typeface="ヒラギノ角ゴ Pro W3" charset="0"/>
              </a:rPr>
              <a:t>D) Bx must depend on x</a:t>
            </a:r>
          </a:p>
          <a:p>
            <a:pPr>
              <a:buFont typeface="Arial" charset="0"/>
              <a:buNone/>
            </a:pPr>
            <a:r>
              <a:rPr lang="en-US" sz="3200">
                <a:ea typeface="ヒラギノ角ゴ Pro W3" charset="0"/>
                <a:cs typeface="ヒラギノ角ゴ Pro W3" charset="0"/>
              </a:rPr>
              <a:t>E) Bx must depend on z</a:t>
            </a:r>
          </a:p>
        </p:txBody>
      </p:sp>
      <p:sp>
        <p:nvSpPr>
          <p:cNvPr id="47110" name="Text Box 6"/>
          <p:cNvSpPr txBox="1">
            <a:spLocks noChangeArrowheads="1"/>
          </p:cNvSpPr>
          <p:nvPr/>
        </p:nvSpPr>
        <p:spPr bwMode="auto">
          <a:xfrm>
            <a:off x="103188" y="61913"/>
            <a:ext cx="798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spcBef>
                <a:spcPct val="50000"/>
              </a:spcBef>
            </a:pPr>
            <a:r>
              <a:rPr lang="en-US">
                <a:ea typeface="ヒラギノ角ゴ Pro W3" charset="0"/>
                <a:cs typeface="ヒラギノ角ゴ Pro W3" charset="0"/>
              </a:rPr>
              <a:t>6.2</a:t>
            </a:r>
          </a:p>
        </p:txBody>
      </p:sp>
    </p:spTree>
    <p:extLst>
      <p:ext uri="{BB962C8B-B14F-4D97-AF65-F5344CB8AC3E}">
        <p14:creationId xmlns:p14="http://schemas.microsoft.com/office/powerpoint/2010/main" val="3390616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p:txBody>
          <a:bodyPr/>
          <a:lstStyle/>
          <a:p>
            <a:r>
              <a:rPr lang="en-US">
                <a:latin typeface="Arial" charset="0"/>
                <a:ea typeface="ヒラギノ角ゴ Pro W3" charset="0"/>
                <a:cs typeface="ヒラギノ角ゴ Pro W3" charset="0"/>
              </a:rPr>
              <a:t>(See Chapter 6 concept tests for force and torque on dipole questions.  )</a:t>
            </a:r>
          </a:p>
        </p:txBody>
      </p:sp>
    </p:spTree>
    <p:extLst>
      <p:ext uri="{BB962C8B-B14F-4D97-AF65-F5344CB8AC3E}">
        <p14:creationId xmlns:p14="http://schemas.microsoft.com/office/powerpoint/2010/main" val="7489422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16246</TotalTime>
  <Words>1112</Words>
  <Application>Microsoft Macintosh PowerPoint</Application>
  <PresentationFormat>On-screen Show (4:3)</PresentationFormat>
  <Paragraphs>209</Paragraphs>
  <Slides>16</Slides>
  <Notes>16</Notes>
  <HiddenSlides>3</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16</vt:i4>
      </vt:variant>
    </vt:vector>
  </HeadingPairs>
  <TitlesOfParts>
    <vt:vector size="21" baseType="lpstr">
      <vt:lpstr>Blank Presentation</vt:lpstr>
      <vt:lpstr>Microsoft Word 97 - 2004 Document</vt:lpstr>
      <vt:lpstr>Microsoft Equation</vt:lpstr>
      <vt:lpstr>Equation</vt:lpstr>
      <vt:lpstr>Microsoft Word Picture</vt:lpstr>
      <vt:lpstr>MAGNETIZATION+DIPOLES</vt:lpstr>
      <vt:lpstr>Class Activities:  Magnetization (1)</vt:lpstr>
      <vt:lpstr>Class Activities:  Magnetization (2)</vt:lpstr>
      <vt:lpstr>The leading term in the vector potential multipole expansion involves  What is the magnitude of this integral?</vt:lpstr>
      <vt:lpstr>PowerPoint Presentation</vt:lpstr>
      <vt:lpstr>The force on a segment of wire L is</vt:lpstr>
      <vt:lpstr>Griffiths argues that the torque on a magnetic dipole in a B field is:  </vt:lpstr>
      <vt:lpstr>Griffiths argues that the force on a magnetic dipole in a B field is:  </vt:lpstr>
      <vt:lpstr>(See Chapter 6 concept tests for force and torque on dipole questions.  )</vt:lpstr>
      <vt:lpstr>PowerPoint Presentation</vt:lpstr>
      <vt:lpstr>PowerPoint Presentation</vt:lpstr>
      <vt:lpstr>Suppose I place a small dipole M at various locations near the end of a large solenoid. At which point is the magnitude of the force on the dipole greatest?</vt:lpstr>
      <vt:lpstr>Writing assignment</vt:lpstr>
      <vt:lpstr>A small chunk of material (the “tan cube”) is placed above a solenoid. It magnetizes, weakly, as shown by small arrows inside.  What kind of material must the cube be?</vt:lpstr>
      <vt:lpstr>Predict the results of the following experiment: a paramagnetic bar and a diamagnetic bar are pushed inside of a solenoid.</vt:lpstr>
      <vt:lpstr>Which type of magnetic material has the following properties:</vt:lpstr>
    </vt:vector>
  </TitlesOfParts>
  <Company>CU Boulder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Stephanie Chasteen</dc:creator>
  <cp:lastModifiedBy>STEVEN POLLOCK</cp:lastModifiedBy>
  <cp:revision>371</cp:revision>
  <cp:lastPrinted>2013-04-19T20:10:54Z</cp:lastPrinted>
  <dcterms:created xsi:type="dcterms:W3CDTF">2007-10-23T21:56:36Z</dcterms:created>
  <dcterms:modified xsi:type="dcterms:W3CDTF">2013-05-16T04:53:43Z</dcterms:modified>
</cp:coreProperties>
</file>