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404" r:id="rId2"/>
    <p:sldId id="405" r:id="rId3"/>
    <p:sldId id="410" r:id="rId4"/>
    <p:sldId id="411" r:id="rId5"/>
    <p:sldId id="412" r:id="rId6"/>
    <p:sldId id="413" r:id="rId7"/>
    <p:sldId id="406" r:id="rId8"/>
    <p:sldId id="407" r:id="rId9"/>
    <p:sldId id="408" r:id="rId10"/>
    <p:sldId id="417" r:id="rId11"/>
    <p:sldId id="418" r:id="rId12"/>
    <p:sldId id="419" r:id="rId13"/>
    <p:sldId id="420" r:id="rId14"/>
    <p:sldId id="421" r:id="rId15"/>
    <p:sldId id="422" r:id="rId16"/>
    <p:sldId id="424" r:id="rId17"/>
    <p:sldId id="392" r:id="rId18"/>
    <p:sldId id="425" r:id="rId19"/>
    <p:sldId id="336" r:id="rId20"/>
    <p:sldId id="337" r:id="rId21"/>
    <p:sldId id="342" r:id="rId22"/>
    <p:sldId id="356" r:id="rId23"/>
    <p:sldId id="357" r:id="rId24"/>
    <p:sldId id="360" r:id="rId25"/>
    <p:sldId id="361" r:id="rId26"/>
    <p:sldId id="403" r:id="rId27"/>
    <p:sldId id="426" r:id="rId28"/>
    <p:sldId id="428" r:id="rId29"/>
    <p:sldId id="429" r:id="rId30"/>
    <p:sldId id="430" r:id="rId31"/>
    <p:sldId id="433" r:id="rId32"/>
    <p:sldId id="434" r:id="rId33"/>
    <p:sldId id="435" r:id="rId34"/>
    <p:sldId id="436" r:id="rId35"/>
    <p:sldId id="437" r:id="rId36"/>
    <p:sldId id="438" r:id="rId37"/>
    <p:sldId id="439" r:id="rId38"/>
    <p:sldId id="440" r:id="rId39"/>
    <p:sldId id="441" r:id="rId40"/>
    <p:sldId id="442" r:id="rId41"/>
    <p:sldId id="443" r:id="rId42"/>
    <p:sldId id="444" r:id="rId43"/>
    <p:sldId id="445" r:id="rId44"/>
    <p:sldId id="446" r:id="rId45"/>
    <p:sldId id="447" r:id="rId46"/>
    <p:sldId id="448" r:id="rId47"/>
    <p:sldId id="450" r:id="rId48"/>
    <p:sldId id="451" r:id="rId49"/>
    <p:sldId id="452" r:id="rId50"/>
    <p:sldId id="453" r:id="rId5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CCCC"/>
    <a:srgbClr val="EAEAEA"/>
    <a:srgbClr val="DDDDDD"/>
    <a:srgbClr val="CC000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1" autoAdjust="0"/>
  </p:normalViewPr>
  <p:slideViewPr>
    <p:cSldViewPr>
      <p:cViewPr varScale="1">
        <p:scale>
          <a:sx n="92" d="100"/>
          <a:sy n="92" d="100"/>
        </p:scale>
        <p:origin x="-12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63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63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63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93BCC1C8-90CC-4B6A-B55D-AA003D681373}" type="slidenum">
              <a:rPr lang="en-US"/>
              <a:pPr/>
              <a:t>‹#›</a:t>
            </a:fld>
            <a:endParaRPr lang="en-US"/>
          </a:p>
        </p:txBody>
      </p:sp>
    </p:spTree>
    <p:extLst>
      <p:ext uri="{BB962C8B-B14F-4D97-AF65-F5344CB8AC3E}">
        <p14:creationId xmlns:p14="http://schemas.microsoft.com/office/powerpoint/2010/main" val="1755308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358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6A2B6BAF-1671-427F-B50B-A6AAF025B4B9}" type="slidenum">
              <a:rPr lang="en-US"/>
              <a:pPr/>
              <a:t>‹#›</a:t>
            </a:fld>
            <a:endParaRPr lang="en-US"/>
          </a:p>
        </p:txBody>
      </p:sp>
    </p:spTree>
    <p:extLst>
      <p:ext uri="{BB962C8B-B14F-4D97-AF65-F5344CB8AC3E}">
        <p14:creationId xmlns:p14="http://schemas.microsoft.com/office/powerpoint/2010/main" val="1527624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D6B39-9223-47E3-820E-26C6ACC2B431}" type="slidenum">
              <a:rPr lang="en-US"/>
              <a:pPr/>
              <a:t>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71009-CC3E-4906-9CA7-D98B9E368CC9}" type="slidenum">
              <a:rPr lang="en-US"/>
              <a:pPr/>
              <a:t>2</a:t>
            </a:fld>
            <a:endParaRPr lang="en-US"/>
          </a:p>
        </p:txBody>
      </p:sp>
      <p:sp>
        <p:nvSpPr>
          <p:cNvPr id="64514" name="Rectangle 1026"/>
          <p:cNvSpPr>
            <a:spLocks noGrp="1" noRot="1" noChangeAspect="1" noChangeArrowheads="1" noTextEdit="1"/>
          </p:cNvSpPr>
          <p:nvPr>
            <p:ph type="sldImg"/>
          </p:nvPr>
        </p:nvSpPr>
        <p:spPr>
          <a:ln/>
        </p:spPr>
      </p:sp>
      <p:sp>
        <p:nvSpPr>
          <p:cNvPr id="645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06C09B0-02EA-D54D-ACBB-0E32BF9E6A29}" type="slidenum">
              <a:rPr lang="en-US"/>
              <a:pPr/>
              <a:t>37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a:latin typeface="Arial" charset="0"/>
              </a:rPr>
              <a:t>STT36.4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7B3A86B-88E6-1D4C-A0CB-D81866A87986}" type="slidenum">
              <a:rPr lang="en-US"/>
              <a:pPr/>
              <a:t>38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a:latin typeface="Arial" charset="0"/>
              </a:rPr>
              <a:t>STT36.4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2A341F7-F4F1-44E4-84A1-D274F279F47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9106E0-D23A-4B3E-8415-A0DEC779B17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16D95E-CD9F-4415-B156-B2EF400611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8BD0044-BFF0-4D44-B021-1F889D46F7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64B8E26-6654-4A63-AEEA-80A94FE2BF4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E652299-2EAC-4A57-AA76-D07D9282BA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ADC5814-5432-465A-A0C8-F313B7E6AF1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092C2E1-2E00-422F-A118-5636951777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8051018-9112-4BB5-9A08-290C796864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F942200-0830-4581-917D-80CC6399670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0B12AF1-0A1E-4232-AF0C-B492D04EB2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A02739-FBE9-484F-82FB-8C9FE1BA22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9.wmf"/><Relationship Id="rId5" Type="http://schemas.openxmlformats.org/officeDocument/2006/relationships/oleObject" Target="../embeddings/oleObject6.bin"/><Relationship Id="rId6" Type="http://schemas.openxmlformats.org/officeDocument/2006/relationships/image" Target="../media/image10.wmf"/><Relationship Id="rId7" Type="http://schemas.openxmlformats.org/officeDocument/2006/relationships/oleObject" Target="../embeddings/oleObject7.bin"/><Relationship Id="rId8"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4.wmf"/><Relationship Id="rId5" Type="http://schemas.openxmlformats.org/officeDocument/2006/relationships/oleObject" Target="../embeddings/oleObject9.bin"/><Relationship Id="rId6" Type="http://schemas.openxmlformats.org/officeDocument/2006/relationships/image" Target="../media/image15.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RunningClock"/>
          <p:cNvPicPr>
            <a:picLocks noChangeAspect="1" noChangeArrowheads="1"/>
          </p:cNvPicPr>
          <p:nvPr/>
        </p:nvPicPr>
        <p:blipFill>
          <a:blip r:embed="rId3"/>
          <a:srcRect/>
          <a:stretch>
            <a:fillRect/>
          </a:stretch>
        </p:blipFill>
        <p:spPr bwMode="auto">
          <a:xfrm>
            <a:off x="0" y="1066800"/>
            <a:ext cx="4457700" cy="3581400"/>
          </a:xfrm>
          <a:prstGeom prst="rect">
            <a:avLst/>
          </a:prstGeom>
          <a:noFill/>
          <a:ln w="9525">
            <a:noFill/>
            <a:miter lim="800000"/>
            <a:headEnd/>
            <a:tailEnd/>
          </a:ln>
        </p:spPr>
      </p:pic>
      <p:sp>
        <p:nvSpPr>
          <p:cNvPr id="8" name="Slide Number Placeholder 5"/>
          <p:cNvSpPr>
            <a:spLocks noGrp="1"/>
          </p:cNvSpPr>
          <p:nvPr>
            <p:ph type="sldNum" sz="quarter" idx="12"/>
          </p:nvPr>
        </p:nvSpPr>
        <p:spPr/>
        <p:txBody>
          <a:bodyPr/>
          <a:lstStyle/>
          <a:p>
            <a:fld id="{A1F6D020-A6C6-4935-9540-7BB7F9A49A30}" type="slidenum">
              <a:rPr lang="en-US"/>
              <a:pPr/>
              <a:t>1</a:t>
            </a:fld>
            <a:endParaRPr lang="en-US"/>
          </a:p>
        </p:txBody>
      </p:sp>
      <p:sp>
        <p:nvSpPr>
          <p:cNvPr id="3074" name="Text Box 2"/>
          <p:cNvSpPr txBox="1">
            <a:spLocks noChangeArrowheads="1"/>
          </p:cNvSpPr>
          <p:nvPr/>
        </p:nvSpPr>
        <p:spPr bwMode="auto">
          <a:xfrm>
            <a:off x="381000" y="1495425"/>
            <a:ext cx="184150" cy="519113"/>
          </a:xfrm>
          <a:prstGeom prst="rect">
            <a:avLst/>
          </a:prstGeom>
          <a:noFill/>
          <a:ln w="9525">
            <a:noFill/>
            <a:miter lim="800000"/>
            <a:headEnd/>
            <a:tailEnd/>
          </a:ln>
          <a:effectLst/>
        </p:spPr>
        <p:txBody>
          <a:bodyPr wrap="none">
            <a:spAutoFit/>
          </a:bodyPr>
          <a:lstStyle/>
          <a:p>
            <a:endParaRPr lang="en-US" sz="2800">
              <a:latin typeface="Times New Roman" pitchFamily="18" charset="0"/>
            </a:endParaRPr>
          </a:p>
        </p:txBody>
      </p:sp>
      <p:sp>
        <p:nvSpPr>
          <p:cNvPr id="3075" name="Text Box 3"/>
          <p:cNvSpPr txBox="1">
            <a:spLocks noChangeArrowheads="1"/>
          </p:cNvSpPr>
          <p:nvPr/>
        </p:nvSpPr>
        <p:spPr bwMode="auto">
          <a:xfrm>
            <a:off x="1971997" y="107950"/>
            <a:ext cx="4988865" cy="523220"/>
          </a:xfrm>
          <a:prstGeom prst="rect">
            <a:avLst/>
          </a:prstGeom>
          <a:noFill/>
          <a:ln w="9525">
            <a:noFill/>
            <a:miter lim="800000"/>
            <a:headEnd/>
            <a:tailEnd/>
          </a:ln>
          <a:effectLst/>
        </p:spPr>
        <p:txBody>
          <a:bodyPr wrap="none">
            <a:spAutoFit/>
          </a:bodyPr>
          <a:lstStyle/>
          <a:p>
            <a:pPr algn="ctr"/>
            <a:r>
              <a:rPr lang="en-US" sz="2800" dirty="0" smtClean="0">
                <a:latin typeface="Comic Sans MS" pitchFamily="66" charset="0"/>
              </a:rPr>
              <a:t>PH300 </a:t>
            </a:r>
            <a:r>
              <a:rPr lang="en-US" sz="2800" dirty="0">
                <a:latin typeface="Comic Sans MS" pitchFamily="66" charset="0"/>
              </a:rPr>
              <a:t>Modern </a:t>
            </a:r>
            <a:r>
              <a:rPr lang="en-US" sz="2800" dirty="0" smtClean="0">
                <a:latin typeface="Comic Sans MS" pitchFamily="66" charset="0"/>
              </a:rPr>
              <a:t>Physics SP11</a:t>
            </a:r>
            <a:endParaRPr lang="en-US" sz="2800" dirty="0">
              <a:latin typeface="Comic Sans MS" pitchFamily="66" charset="0"/>
            </a:endParaRPr>
          </a:p>
        </p:txBody>
      </p:sp>
      <p:sp>
        <p:nvSpPr>
          <p:cNvPr id="3079" name="Rectangle 7"/>
          <p:cNvSpPr>
            <a:spLocks noChangeArrowheads="1"/>
          </p:cNvSpPr>
          <p:nvPr/>
        </p:nvSpPr>
        <p:spPr bwMode="auto">
          <a:xfrm>
            <a:off x="0" y="4876800"/>
            <a:ext cx="4419600" cy="1938992"/>
          </a:xfrm>
          <a:prstGeom prst="rect">
            <a:avLst/>
          </a:prstGeom>
          <a:noFill/>
          <a:ln w="9525">
            <a:noFill/>
            <a:miter lim="800000"/>
            <a:headEnd/>
            <a:tailEnd/>
          </a:ln>
          <a:effectLst/>
        </p:spPr>
        <p:txBody>
          <a:bodyPr wrap="square">
            <a:spAutoFit/>
          </a:bodyPr>
          <a:lstStyle/>
          <a:p>
            <a:r>
              <a:rPr lang="en-US" b="1" dirty="0" smtClean="0"/>
              <a:t>1/25 Day 4: </a:t>
            </a:r>
            <a:endParaRPr lang="en-US" b="1" dirty="0"/>
          </a:p>
          <a:p>
            <a:r>
              <a:rPr lang="en-US" dirty="0" smtClean="0"/>
              <a:t>Questions?</a:t>
            </a:r>
          </a:p>
          <a:p>
            <a:r>
              <a:rPr lang="en-US" dirty="0" smtClean="0"/>
              <a:t>Galilean Relativity</a:t>
            </a:r>
          </a:p>
          <a:p>
            <a:r>
              <a:rPr lang="en-US" dirty="0" smtClean="0"/>
              <a:t>Michelson-Morley Experiment</a:t>
            </a:r>
          </a:p>
          <a:p>
            <a:r>
              <a:rPr lang="en-US" dirty="0" smtClean="0"/>
              <a:t>Postulates of Special Relativity</a:t>
            </a:r>
            <a:endParaRPr lang="en-US" dirty="0"/>
          </a:p>
        </p:txBody>
      </p:sp>
      <p:sp>
        <p:nvSpPr>
          <p:cNvPr id="10" name="Rectangle 7"/>
          <p:cNvSpPr>
            <a:spLocks noChangeArrowheads="1"/>
          </p:cNvSpPr>
          <p:nvPr/>
        </p:nvSpPr>
        <p:spPr bwMode="auto">
          <a:xfrm>
            <a:off x="4648200" y="5334000"/>
            <a:ext cx="4114800" cy="1200329"/>
          </a:xfrm>
          <a:prstGeom prst="rect">
            <a:avLst/>
          </a:prstGeom>
          <a:noFill/>
          <a:ln w="9525">
            <a:noFill/>
            <a:miter lim="800000"/>
            <a:headEnd/>
            <a:tailEnd/>
          </a:ln>
          <a:effectLst/>
        </p:spPr>
        <p:txBody>
          <a:bodyPr wrap="square">
            <a:spAutoFit/>
          </a:bodyPr>
          <a:lstStyle/>
          <a:p>
            <a:pPr algn="r"/>
            <a:r>
              <a:rPr lang="en-US" b="1" dirty="0" smtClean="0"/>
              <a:t>Next Time: </a:t>
            </a:r>
          </a:p>
          <a:p>
            <a:pPr algn="r"/>
            <a:r>
              <a:rPr lang="en-US" dirty="0" smtClean="0"/>
              <a:t>Time dilation</a:t>
            </a:r>
          </a:p>
          <a:p>
            <a:pPr algn="r"/>
            <a:r>
              <a:rPr lang="en-US" dirty="0" smtClean="0"/>
              <a:t>Length contraction</a:t>
            </a:r>
          </a:p>
        </p:txBody>
      </p:sp>
      <p:sp>
        <p:nvSpPr>
          <p:cNvPr id="11" name="TextBox 10"/>
          <p:cNvSpPr txBox="1"/>
          <p:nvPr/>
        </p:nvSpPr>
        <p:spPr>
          <a:xfrm>
            <a:off x="4495800" y="1419523"/>
            <a:ext cx="4648200" cy="2923877"/>
          </a:xfrm>
          <a:prstGeom prst="rect">
            <a:avLst/>
          </a:prstGeom>
          <a:noFill/>
        </p:spPr>
        <p:txBody>
          <a:bodyPr wrap="square" rtlCol="0">
            <a:spAutoFit/>
          </a:bodyPr>
          <a:lstStyle/>
          <a:p>
            <a:r>
              <a:rPr lang="en-US" dirty="0" smtClean="0"/>
              <a:t>“Each ray of light moves in the coordinate system 'at rest' with the definite, constant velocity </a:t>
            </a:r>
            <a:r>
              <a:rPr lang="en-US" dirty="0" err="1" smtClean="0"/>
              <a:t>c</a:t>
            </a:r>
            <a:r>
              <a:rPr lang="en-US" dirty="0" smtClean="0"/>
              <a:t>, independent of whether this ray of light is emitted by a body at rest or a body in motion. ”</a:t>
            </a:r>
          </a:p>
          <a:p>
            <a:endParaRPr lang="en-US" sz="2000" dirty="0" smtClean="0"/>
          </a:p>
          <a:p>
            <a:r>
              <a:rPr lang="en-US" sz="2000" dirty="0" smtClean="0"/>
              <a:t>- Albert Einstein</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Comparing inertial frames</a:t>
            </a:r>
          </a:p>
        </p:txBody>
      </p:sp>
      <p:sp>
        <p:nvSpPr>
          <p:cNvPr id="26627" name="Text Box 3"/>
          <p:cNvSpPr txBox="1">
            <a:spLocks noChangeArrowheads="1"/>
          </p:cNvSpPr>
          <p:nvPr/>
        </p:nvSpPr>
        <p:spPr bwMode="auto">
          <a:xfrm>
            <a:off x="609600" y="4343400"/>
            <a:ext cx="7848600" cy="1552575"/>
          </a:xfrm>
          <a:prstGeom prst="rect">
            <a:avLst/>
          </a:prstGeom>
          <a:noFill/>
          <a:ln w="9525">
            <a:noFill/>
            <a:miter lim="800000"/>
            <a:headEnd/>
            <a:tailEnd/>
          </a:ln>
        </p:spPr>
        <p:txBody>
          <a:bodyPr>
            <a:prstTxWarp prst="textNoShape">
              <a:avLst/>
            </a:prstTxWarp>
            <a:spAutoFit/>
          </a:bodyPr>
          <a:lstStyle/>
          <a:p>
            <a:r>
              <a:rPr lang="en-US"/>
              <a:t>At time 0, the ball was at x = x’.  At time t later, the ball is still at x  in S but where is it in S’ at the same time t?</a:t>
            </a:r>
          </a:p>
          <a:p>
            <a:endParaRPr lang="en-US"/>
          </a:p>
          <a:p>
            <a:r>
              <a:rPr lang="en-US"/>
              <a:t>a) x’ = x	b) x’ = x + vt		c) x’ = x-vt	</a:t>
            </a:r>
          </a:p>
        </p:txBody>
      </p:sp>
      <p:grpSp>
        <p:nvGrpSpPr>
          <p:cNvPr id="3" name="Group 4"/>
          <p:cNvGrpSpPr>
            <a:grpSpLocks/>
          </p:cNvGrpSpPr>
          <p:nvPr/>
        </p:nvGrpSpPr>
        <p:grpSpPr bwMode="auto">
          <a:xfrm>
            <a:off x="914400" y="2438400"/>
            <a:ext cx="4730750" cy="708025"/>
            <a:chOff x="96" y="1858"/>
            <a:chExt cx="2980" cy="446"/>
          </a:xfrm>
        </p:grpSpPr>
        <p:sp>
          <p:nvSpPr>
            <p:cNvPr id="26645"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6646"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6647"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6648"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6649"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6650"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6651"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6652"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t>...  -3       -2       -1       0        1        2       3  ...</a:t>
              </a:r>
            </a:p>
          </p:txBody>
        </p:sp>
      </p:grpSp>
      <p:grpSp>
        <p:nvGrpSpPr>
          <p:cNvPr id="4" name="Group 14"/>
          <p:cNvGrpSpPr>
            <a:grpSpLocks/>
          </p:cNvGrpSpPr>
          <p:nvPr/>
        </p:nvGrpSpPr>
        <p:grpSpPr bwMode="auto">
          <a:xfrm>
            <a:off x="2736850" y="3429000"/>
            <a:ext cx="4730750" cy="708025"/>
            <a:chOff x="96" y="1858"/>
            <a:chExt cx="2980" cy="446"/>
          </a:xfrm>
        </p:grpSpPr>
        <p:sp>
          <p:nvSpPr>
            <p:cNvPr id="26636"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6637"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6638"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39"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40"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41"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42"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43"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6644"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  -3       -2       -1       0        1        2       3  ...</a:t>
              </a:r>
            </a:p>
          </p:txBody>
        </p:sp>
      </p:grpSp>
      <p:grpSp>
        <p:nvGrpSpPr>
          <p:cNvPr id="5" name="Group 24"/>
          <p:cNvGrpSpPr>
            <a:grpSpLocks/>
          </p:cNvGrpSpPr>
          <p:nvPr/>
        </p:nvGrpSpPr>
        <p:grpSpPr bwMode="auto">
          <a:xfrm>
            <a:off x="4419600" y="1295400"/>
            <a:ext cx="304800" cy="3048000"/>
            <a:chOff x="2400" y="816"/>
            <a:chExt cx="192" cy="1920"/>
          </a:xfrm>
        </p:grpSpPr>
        <p:sp>
          <p:nvSpPr>
            <p:cNvPr id="26634"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6635"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6631" name="Line 27"/>
          <p:cNvSpPr>
            <a:spLocks noChangeShapeType="1"/>
          </p:cNvSpPr>
          <p:nvPr/>
        </p:nvSpPr>
        <p:spPr bwMode="auto">
          <a:xfrm>
            <a:off x="5867400" y="31242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6632" name="Text Box 28"/>
          <p:cNvSpPr txBox="1">
            <a:spLocks noChangeArrowheads="1"/>
          </p:cNvSpPr>
          <p:nvPr/>
        </p:nvSpPr>
        <p:spPr bwMode="auto">
          <a:xfrm>
            <a:off x="6232525" y="2478088"/>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sp>
        <p:nvSpPr>
          <p:cNvPr id="26653" name="Oval 29"/>
          <p:cNvSpPr>
            <a:spLocks noChangeArrowheads="1"/>
          </p:cNvSpPr>
          <p:nvPr/>
        </p:nvSpPr>
        <p:spPr bwMode="auto">
          <a:xfrm>
            <a:off x="5105400" y="5495925"/>
            <a:ext cx="1828800" cy="3810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81000" y="228600"/>
            <a:ext cx="8534400" cy="1143000"/>
          </a:xfrm>
        </p:spPr>
        <p:txBody>
          <a:bodyPr/>
          <a:lstStyle/>
          <a:p>
            <a:pPr eaLnBrk="1" hangingPunct="1"/>
            <a:r>
              <a:rPr lang="en-US" sz="4000" b="1"/>
              <a:t>Galilean position transformation</a:t>
            </a:r>
          </a:p>
        </p:txBody>
      </p:sp>
      <p:sp>
        <p:nvSpPr>
          <p:cNvPr id="2052" name="Text Box 4"/>
          <p:cNvSpPr txBox="1">
            <a:spLocks noChangeArrowheads="1"/>
          </p:cNvSpPr>
          <p:nvPr/>
        </p:nvSpPr>
        <p:spPr bwMode="auto">
          <a:xfrm>
            <a:off x="593725" y="1600200"/>
            <a:ext cx="7864475" cy="822325"/>
          </a:xfrm>
          <a:prstGeom prst="rect">
            <a:avLst/>
          </a:prstGeom>
          <a:noFill/>
          <a:ln w="9525">
            <a:noFill/>
            <a:miter lim="800000"/>
            <a:headEnd/>
            <a:tailEnd/>
          </a:ln>
        </p:spPr>
        <p:txBody>
          <a:bodyPr>
            <a:prstTxWarp prst="textNoShape">
              <a:avLst/>
            </a:prstTxWarp>
            <a:spAutoFit/>
          </a:bodyPr>
          <a:lstStyle/>
          <a:p>
            <a:r>
              <a:rPr lang="en-US"/>
              <a:t>If S’ is moving with speed v in the positive x direction relative to S, then its coordinates in S’ are</a:t>
            </a:r>
          </a:p>
        </p:txBody>
      </p:sp>
      <p:graphicFrame>
        <p:nvGraphicFramePr>
          <p:cNvPr id="2050" name="Object 2"/>
          <p:cNvGraphicFramePr>
            <a:graphicFrameLocks noChangeAspect="1"/>
          </p:cNvGraphicFramePr>
          <p:nvPr/>
        </p:nvGraphicFramePr>
        <p:xfrm>
          <a:off x="2895600" y="2627313"/>
          <a:ext cx="1438275" cy="1955800"/>
        </p:xfrm>
        <a:graphic>
          <a:graphicData uri="http://schemas.openxmlformats.org/presentationml/2006/ole">
            <mc:AlternateContent xmlns:mc="http://schemas.openxmlformats.org/markup-compatibility/2006">
              <mc:Choice xmlns:v="urn:schemas-microsoft-com:vml" Requires="v">
                <p:oleObj spid="_x0000_s74756" name="Equation" r:id="rId3" imgW="634680" imgH="863280" progId="Equation.DSMT4">
                  <p:embed/>
                </p:oleObj>
              </mc:Choice>
              <mc:Fallback>
                <p:oleObj name="Equation" r:id="rId3" imgW="634680" imgH="8632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627313"/>
                        <a:ext cx="1438275" cy="195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Text Box 6"/>
          <p:cNvSpPr txBox="1">
            <a:spLocks noChangeArrowheads="1"/>
          </p:cNvSpPr>
          <p:nvPr/>
        </p:nvSpPr>
        <p:spPr bwMode="auto">
          <a:xfrm>
            <a:off x="1143000" y="4984750"/>
            <a:ext cx="6645275" cy="1200328"/>
          </a:xfrm>
          <a:prstGeom prst="rect">
            <a:avLst/>
          </a:prstGeom>
          <a:noFill/>
          <a:ln w="9525">
            <a:noFill/>
            <a:miter lim="800000"/>
            <a:headEnd/>
            <a:tailEnd/>
          </a:ln>
        </p:spPr>
        <p:txBody>
          <a:bodyPr>
            <a:prstTxWarp prst="textNoShape">
              <a:avLst/>
            </a:prstTxWarp>
            <a:spAutoFit/>
          </a:bodyPr>
          <a:lstStyle/>
          <a:p>
            <a:r>
              <a:rPr lang="en-US" u="sng" dirty="0">
                <a:solidFill>
                  <a:srgbClr val="FF0000"/>
                </a:solidFill>
              </a:rPr>
              <a:t>Note:</a:t>
            </a:r>
            <a:r>
              <a:rPr lang="en-US" dirty="0">
                <a:solidFill>
                  <a:srgbClr val="FF0000"/>
                </a:solidFill>
              </a:rPr>
              <a:t> In Galilean relativity, time is measured the same in both reference frames; why wouldn’t it be?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0" y="0"/>
            <a:ext cx="9144000" cy="685800"/>
          </a:xfrm>
        </p:spPr>
        <p:txBody>
          <a:bodyPr/>
          <a:lstStyle/>
          <a:p>
            <a:pPr eaLnBrk="1" hangingPunct="1"/>
            <a:r>
              <a:rPr lang="en-US" sz="3600" b="1"/>
              <a:t>Galilean velocity transformation</a:t>
            </a:r>
          </a:p>
        </p:txBody>
      </p:sp>
      <p:sp>
        <p:nvSpPr>
          <p:cNvPr id="3077" name="Text Box 3"/>
          <p:cNvSpPr txBox="1">
            <a:spLocks noChangeArrowheads="1"/>
          </p:cNvSpPr>
          <p:nvPr/>
        </p:nvSpPr>
        <p:spPr bwMode="auto">
          <a:xfrm>
            <a:off x="342900" y="2811463"/>
            <a:ext cx="8610600" cy="1384300"/>
          </a:xfrm>
          <a:prstGeom prst="rect">
            <a:avLst/>
          </a:prstGeom>
          <a:noFill/>
          <a:ln w="9525">
            <a:noFill/>
            <a:miter lim="800000"/>
            <a:headEnd/>
            <a:tailEnd/>
          </a:ln>
        </p:spPr>
        <p:txBody>
          <a:bodyPr>
            <a:prstTxWarp prst="textNoShape">
              <a:avLst/>
            </a:prstTxWarp>
            <a:spAutoFit/>
          </a:bodyPr>
          <a:lstStyle/>
          <a:p>
            <a:r>
              <a:rPr lang="en-US" sz="2800"/>
              <a:t>If an object has velocity </a:t>
            </a:r>
            <a:r>
              <a:rPr lang="en-US" sz="2800" i="1">
                <a:latin typeface="Times New Roman" charset="0"/>
              </a:rPr>
              <a:t>u</a:t>
            </a:r>
            <a:r>
              <a:rPr lang="en-US" sz="2800"/>
              <a:t> in frame S, and if frame S’ is moving with velocity </a:t>
            </a:r>
            <a:r>
              <a:rPr lang="en-US" sz="2800" i="1">
                <a:latin typeface="Times New Roman" charset="0"/>
              </a:rPr>
              <a:t>v</a:t>
            </a:r>
            <a:r>
              <a:rPr lang="en-US" sz="2800"/>
              <a:t> relative to frame S, then the</a:t>
            </a:r>
          </a:p>
          <a:p>
            <a:r>
              <a:rPr lang="en-US" sz="2800"/>
              <a:t>position of object in S’ is:</a:t>
            </a:r>
          </a:p>
        </p:txBody>
      </p:sp>
      <p:graphicFrame>
        <p:nvGraphicFramePr>
          <p:cNvPr id="3074" name="Object 2"/>
          <p:cNvGraphicFramePr>
            <a:graphicFrameLocks noChangeAspect="1"/>
          </p:cNvGraphicFramePr>
          <p:nvPr/>
        </p:nvGraphicFramePr>
        <p:xfrm>
          <a:off x="2590800" y="4114800"/>
          <a:ext cx="3363913" cy="696913"/>
        </p:xfrm>
        <a:graphic>
          <a:graphicData uri="http://schemas.openxmlformats.org/presentationml/2006/ole">
            <mc:AlternateContent xmlns:mc="http://schemas.openxmlformats.org/markup-compatibility/2006">
              <mc:Choice xmlns:v="urn:schemas-microsoft-com:vml" Requires="v">
                <p:oleObj spid="_x0000_s75781" name="Equation" r:id="rId3" imgW="977760" imgH="203040" progId="Equation.3">
                  <p:embed/>
                </p:oleObj>
              </mc:Choice>
              <mc:Fallback>
                <p:oleObj name="Equation" r:id="rId3" imgW="977760" imgH="203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4114800"/>
                        <a:ext cx="3363913" cy="69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990600" y="1196975"/>
            <a:ext cx="4730750" cy="708025"/>
            <a:chOff x="96" y="1858"/>
            <a:chExt cx="2980" cy="446"/>
          </a:xfrm>
        </p:grpSpPr>
        <p:sp>
          <p:nvSpPr>
            <p:cNvPr id="3101" name="Line 8"/>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02" name="Line 9"/>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103" name="Line 10"/>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4" name="Line 11"/>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5" name="Line 12"/>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6" name="Line 13"/>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7" name="Line 14"/>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8" name="Line 15"/>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09" name="Text Box 16"/>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t>...  -3       -2       -1       0        1        2       3  ...</a:t>
              </a:r>
            </a:p>
          </p:txBody>
        </p:sp>
      </p:grpSp>
      <p:grpSp>
        <p:nvGrpSpPr>
          <p:cNvPr id="3" name="Group 17"/>
          <p:cNvGrpSpPr>
            <a:grpSpLocks/>
          </p:cNvGrpSpPr>
          <p:nvPr/>
        </p:nvGrpSpPr>
        <p:grpSpPr bwMode="auto">
          <a:xfrm>
            <a:off x="2813050" y="2035175"/>
            <a:ext cx="4730750" cy="708025"/>
            <a:chOff x="96" y="1858"/>
            <a:chExt cx="2980" cy="446"/>
          </a:xfrm>
        </p:grpSpPr>
        <p:sp>
          <p:nvSpPr>
            <p:cNvPr id="3092" name="Line 18"/>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3093" name="Line 19"/>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3094" name="Line 20"/>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095" name="Line 21"/>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096" name="Line 22"/>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097" name="Line 23"/>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098" name="Line 24"/>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099" name="Line 25"/>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3100" name="Text Box 26"/>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  -3       -2       -1       0        1        2       3  ...</a:t>
              </a:r>
            </a:p>
          </p:txBody>
        </p:sp>
      </p:grpSp>
      <p:sp>
        <p:nvSpPr>
          <p:cNvPr id="3080" name="Line 27"/>
          <p:cNvSpPr>
            <a:spLocks noChangeShapeType="1"/>
          </p:cNvSpPr>
          <p:nvPr/>
        </p:nvSpPr>
        <p:spPr bwMode="auto">
          <a:xfrm>
            <a:off x="5943600" y="1882775"/>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3081" name="Text Box 28"/>
          <p:cNvSpPr txBox="1">
            <a:spLocks noChangeArrowheads="1"/>
          </p:cNvSpPr>
          <p:nvPr/>
        </p:nvSpPr>
        <p:spPr bwMode="auto">
          <a:xfrm>
            <a:off x="6308725" y="1447800"/>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sp>
        <p:nvSpPr>
          <p:cNvPr id="3082" name="Line 29"/>
          <p:cNvSpPr>
            <a:spLocks noChangeShapeType="1"/>
          </p:cNvSpPr>
          <p:nvPr/>
        </p:nvSpPr>
        <p:spPr bwMode="auto">
          <a:xfrm flipH="1">
            <a:off x="3886200" y="968375"/>
            <a:ext cx="762000" cy="0"/>
          </a:xfrm>
          <a:prstGeom prst="line">
            <a:avLst/>
          </a:prstGeom>
          <a:noFill/>
          <a:ln w="25400">
            <a:solidFill>
              <a:srgbClr val="0000FF"/>
            </a:solidFill>
            <a:round/>
            <a:headEnd/>
            <a:tailEnd type="triangle" w="lg" len="lg"/>
          </a:ln>
        </p:spPr>
        <p:txBody>
          <a:bodyPr>
            <a:prstTxWarp prst="textNoShape">
              <a:avLst/>
            </a:prstTxWarp>
          </a:bodyPr>
          <a:lstStyle/>
          <a:p>
            <a:endParaRPr lang="en-US"/>
          </a:p>
        </p:txBody>
      </p:sp>
      <p:sp>
        <p:nvSpPr>
          <p:cNvPr id="3083" name="Oval 30"/>
          <p:cNvSpPr>
            <a:spLocks noChangeArrowheads="1"/>
          </p:cNvSpPr>
          <p:nvPr/>
        </p:nvSpPr>
        <p:spPr bwMode="auto">
          <a:xfrm>
            <a:off x="4495800" y="815975"/>
            <a:ext cx="304800" cy="304800"/>
          </a:xfrm>
          <a:prstGeom prst="ellipse">
            <a:avLst/>
          </a:prstGeom>
          <a:solidFill>
            <a:srgbClr val="0000FF"/>
          </a:solidFill>
          <a:ln w="9525">
            <a:solidFill>
              <a:schemeClr val="tx1"/>
            </a:solidFill>
            <a:round/>
            <a:headEnd/>
            <a:tailEnd/>
          </a:ln>
        </p:spPr>
        <p:txBody>
          <a:bodyPr wrap="none" anchor="ctr">
            <a:prstTxWarp prst="textNoShape">
              <a:avLst/>
            </a:prstTxWarp>
          </a:bodyPr>
          <a:lstStyle/>
          <a:p>
            <a:endParaRPr lang="en-US"/>
          </a:p>
        </p:txBody>
      </p:sp>
      <p:sp>
        <p:nvSpPr>
          <p:cNvPr id="3084" name="Text Box 31"/>
          <p:cNvSpPr txBox="1">
            <a:spLocks noChangeArrowheads="1"/>
          </p:cNvSpPr>
          <p:nvPr/>
        </p:nvSpPr>
        <p:spPr bwMode="auto">
          <a:xfrm>
            <a:off x="4076700" y="587375"/>
            <a:ext cx="354013" cy="457200"/>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u</a:t>
            </a:r>
          </a:p>
        </p:txBody>
      </p:sp>
      <p:sp>
        <p:nvSpPr>
          <p:cNvPr id="3085" name="Text Box 32"/>
          <p:cNvSpPr txBox="1">
            <a:spLocks noChangeArrowheads="1"/>
          </p:cNvSpPr>
          <p:nvPr/>
        </p:nvSpPr>
        <p:spPr bwMode="auto">
          <a:xfrm>
            <a:off x="5699125" y="1084263"/>
            <a:ext cx="336550" cy="457200"/>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086" name="Text Box 33"/>
          <p:cNvSpPr txBox="1">
            <a:spLocks noChangeArrowheads="1"/>
          </p:cNvSpPr>
          <p:nvPr/>
        </p:nvSpPr>
        <p:spPr bwMode="auto">
          <a:xfrm>
            <a:off x="7451725" y="1922463"/>
            <a:ext cx="404813"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x’</a:t>
            </a:r>
          </a:p>
        </p:txBody>
      </p:sp>
      <p:grpSp>
        <p:nvGrpSpPr>
          <p:cNvPr id="4" name="Group 36"/>
          <p:cNvGrpSpPr>
            <a:grpSpLocks/>
          </p:cNvGrpSpPr>
          <p:nvPr/>
        </p:nvGrpSpPr>
        <p:grpSpPr bwMode="auto">
          <a:xfrm>
            <a:off x="304800" y="4987925"/>
            <a:ext cx="8235950" cy="1582738"/>
            <a:chOff x="304800" y="4988560"/>
            <a:chExt cx="8235950" cy="1582103"/>
          </a:xfrm>
        </p:grpSpPr>
        <p:graphicFrame>
          <p:nvGraphicFramePr>
            <p:cNvPr id="3075" name="Object 3"/>
            <p:cNvGraphicFramePr>
              <a:graphicFrameLocks noChangeAspect="1"/>
            </p:cNvGraphicFramePr>
            <p:nvPr/>
          </p:nvGraphicFramePr>
          <p:xfrm>
            <a:off x="528638" y="5410200"/>
            <a:ext cx="8012112" cy="1160463"/>
          </p:xfrm>
          <a:graphic>
            <a:graphicData uri="http://schemas.openxmlformats.org/presentationml/2006/ole">
              <mc:AlternateContent xmlns:mc="http://schemas.openxmlformats.org/markup-compatibility/2006">
                <mc:Choice xmlns:v="urn:schemas-microsoft-com:vml" Requires="v">
                  <p:oleObj spid="_x0000_s75782" name="Equation" r:id="rId5" imgW="2717640" imgH="393480" progId="Equation.DSMT4">
                    <p:embed/>
                  </p:oleObj>
                </mc:Choice>
                <mc:Fallback>
                  <p:oleObj name="Equation" r:id="rId5" imgW="2717640" imgH="3934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638" y="5410200"/>
                          <a:ext cx="8012112" cy="1160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8" name="Rectangle 6"/>
            <p:cNvSpPr>
              <a:spLocks noChangeArrowheads="1"/>
            </p:cNvSpPr>
            <p:nvPr/>
          </p:nvSpPr>
          <p:spPr bwMode="auto">
            <a:xfrm>
              <a:off x="3048000" y="5486400"/>
              <a:ext cx="3581400" cy="914400"/>
            </a:xfrm>
            <a:prstGeom prst="rect">
              <a:avLst/>
            </a:prstGeom>
            <a:noFill/>
            <a:ln w="9525">
              <a:noFill/>
              <a:miter lim="800000"/>
              <a:headEnd/>
              <a:tailEnd/>
            </a:ln>
          </p:spPr>
          <p:txBody>
            <a:bodyPr wrap="none" anchor="ctr">
              <a:prstTxWarp prst="textNoShape">
                <a:avLst/>
              </a:prstTxWarp>
            </a:bodyPr>
            <a:lstStyle/>
            <a:p>
              <a:endParaRPr lang="en-US"/>
            </a:p>
          </p:txBody>
        </p:sp>
        <p:sp>
          <p:nvSpPr>
            <p:cNvPr id="3089" name="Line 34"/>
            <p:cNvSpPr>
              <a:spLocks noChangeShapeType="1"/>
            </p:cNvSpPr>
            <p:nvPr/>
          </p:nvSpPr>
          <p:spPr bwMode="auto">
            <a:xfrm>
              <a:off x="304800" y="6324600"/>
              <a:ext cx="762000"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3090" name="Line 35"/>
            <p:cNvSpPr>
              <a:spLocks noChangeShapeType="1"/>
            </p:cNvSpPr>
            <p:nvPr/>
          </p:nvSpPr>
          <p:spPr bwMode="auto">
            <a:xfrm>
              <a:off x="7620000" y="6324600"/>
              <a:ext cx="762000"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3091" name="TextBox 35"/>
            <p:cNvSpPr txBox="1">
              <a:spLocks noChangeArrowheads="1"/>
            </p:cNvSpPr>
            <p:nvPr/>
          </p:nvSpPr>
          <p:spPr bwMode="auto">
            <a:xfrm>
              <a:off x="350520" y="4988560"/>
              <a:ext cx="5480411" cy="523220"/>
            </a:xfrm>
            <a:prstGeom prst="rect">
              <a:avLst/>
            </a:prstGeom>
            <a:noFill/>
            <a:ln w="9525">
              <a:noFill/>
              <a:miter lim="800000"/>
              <a:headEnd/>
              <a:tailEnd/>
            </a:ln>
          </p:spPr>
          <p:txBody>
            <a:bodyPr wrap="none">
              <a:prstTxWarp prst="textNoShape">
                <a:avLst/>
              </a:prstTxWarp>
              <a:spAutoFit/>
            </a:bodyPr>
            <a:lstStyle/>
            <a:p>
              <a:r>
                <a:rPr lang="en-US" sz="2800"/>
                <a:t>Velocity of the object is therefore:</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57200" y="2590800"/>
            <a:ext cx="4730750" cy="708025"/>
            <a:chOff x="96" y="1858"/>
            <a:chExt cx="2980" cy="446"/>
          </a:xfrm>
        </p:grpSpPr>
        <p:sp>
          <p:nvSpPr>
            <p:cNvPr id="27671"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7672"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7673"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4"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5"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6"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7"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8"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7679"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t>...  -3       -2       -1       0        1        2       3  ...</a:t>
              </a:r>
            </a:p>
          </p:txBody>
        </p:sp>
      </p:grpSp>
      <p:grpSp>
        <p:nvGrpSpPr>
          <p:cNvPr id="3" name="Group 14"/>
          <p:cNvGrpSpPr>
            <a:grpSpLocks/>
          </p:cNvGrpSpPr>
          <p:nvPr/>
        </p:nvGrpSpPr>
        <p:grpSpPr bwMode="auto">
          <a:xfrm>
            <a:off x="2279650" y="3581400"/>
            <a:ext cx="4730750" cy="708025"/>
            <a:chOff x="96" y="1858"/>
            <a:chExt cx="2980" cy="446"/>
          </a:xfrm>
        </p:grpSpPr>
        <p:sp>
          <p:nvSpPr>
            <p:cNvPr id="27662"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7663"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7664"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5"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6"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7"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8"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69"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7670"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  -3       -2       -1       0        1        2       3  ...</a:t>
              </a:r>
            </a:p>
          </p:txBody>
        </p:sp>
      </p:grpSp>
      <p:grpSp>
        <p:nvGrpSpPr>
          <p:cNvPr id="4" name="Group 24"/>
          <p:cNvGrpSpPr>
            <a:grpSpLocks/>
          </p:cNvGrpSpPr>
          <p:nvPr/>
        </p:nvGrpSpPr>
        <p:grpSpPr bwMode="auto">
          <a:xfrm>
            <a:off x="3962400" y="1447800"/>
            <a:ext cx="304800" cy="3048000"/>
            <a:chOff x="2400" y="816"/>
            <a:chExt cx="192" cy="1920"/>
          </a:xfrm>
        </p:grpSpPr>
        <p:sp>
          <p:nvSpPr>
            <p:cNvPr id="27660"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7661"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7653" name="Line 27"/>
          <p:cNvSpPr>
            <a:spLocks noChangeShapeType="1"/>
          </p:cNvSpPr>
          <p:nvPr/>
        </p:nvSpPr>
        <p:spPr bwMode="auto">
          <a:xfrm>
            <a:off x="5410200" y="32766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7654" name="Text Box 28"/>
          <p:cNvSpPr txBox="1">
            <a:spLocks noChangeArrowheads="1"/>
          </p:cNvSpPr>
          <p:nvPr/>
        </p:nvSpPr>
        <p:spPr bwMode="auto">
          <a:xfrm>
            <a:off x="5775325" y="2630488"/>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sp>
        <p:nvSpPr>
          <p:cNvPr id="27655" name="Text Box 29"/>
          <p:cNvSpPr txBox="1">
            <a:spLocks noChangeArrowheads="1"/>
          </p:cNvSpPr>
          <p:nvPr/>
        </p:nvSpPr>
        <p:spPr bwMode="auto">
          <a:xfrm>
            <a:off x="914400" y="4572000"/>
            <a:ext cx="7483475" cy="1938338"/>
          </a:xfrm>
          <a:prstGeom prst="rect">
            <a:avLst/>
          </a:prstGeom>
          <a:noFill/>
          <a:ln w="9525">
            <a:noFill/>
            <a:miter lim="800000"/>
            <a:headEnd/>
            <a:tailEnd/>
          </a:ln>
        </p:spPr>
        <p:txBody>
          <a:bodyPr>
            <a:prstTxWarp prst="textNoShape">
              <a:avLst/>
            </a:prstTxWarp>
            <a:spAutoFit/>
          </a:bodyPr>
          <a:lstStyle/>
          <a:p>
            <a:r>
              <a:rPr lang="en-US"/>
              <a:t>Same thing as before, but now the ball is moving in S, too, with velocity u = –1 m/s.</a:t>
            </a:r>
          </a:p>
          <a:p>
            <a:r>
              <a:rPr lang="en-US"/>
              <a:t>Is the ball faster or slower, as measured in Frame S’?</a:t>
            </a:r>
          </a:p>
          <a:p>
            <a:endParaRPr lang="en-US"/>
          </a:p>
          <a:p>
            <a:r>
              <a:rPr lang="en-US"/>
              <a:t>A – faster	B – slower	C – same speed </a:t>
            </a:r>
          </a:p>
        </p:txBody>
      </p:sp>
      <p:sp>
        <p:nvSpPr>
          <p:cNvPr id="27656" name="Line 30"/>
          <p:cNvSpPr>
            <a:spLocks noChangeShapeType="1"/>
          </p:cNvSpPr>
          <p:nvPr/>
        </p:nvSpPr>
        <p:spPr bwMode="auto">
          <a:xfrm flipH="1">
            <a:off x="3429000" y="2362200"/>
            <a:ext cx="533400" cy="0"/>
          </a:xfrm>
          <a:prstGeom prst="line">
            <a:avLst/>
          </a:prstGeom>
          <a:noFill/>
          <a:ln w="25400">
            <a:solidFill>
              <a:srgbClr val="3366FF"/>
            </a:solidFill>
            <a:round/>
            <a:headEnd/>
            <a:tailEnd type="triangle" w="lg" len="lg"/>
          </a:ln>
        </p:spPr>
        <p:txBody>
          <a:bodyPr>
            <a:prstTxWarp prst="textNoShape">
              <a:avLst/>
            </a:prstTxWarp>
          </a:bodyPr>
          <a:lstStyle/>
          <a:p>
            <a:endParaRPr lang="en-US"/>
          </a:p>
        </p:txBody>
      </p:sp>
      <p:sp>
        <p:nvSpPr>
          <p:cNvPr id="28703" name="Oval 31"/>
          <p:cNvSpPr>
            <a:spLocks noChangeArrowheads="1"/>
          </p:cNvSpPr>
          <p:nvPr/>
        </p:nvSpPr>
        <p:spPr bwMode="auto">
          <a:xfrm>
            <a:off x="838200" y="6019800"/>
            <a:ext cx="1676400" cy="5334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27658" name="Rectangle 33"/>
          <p:cNvSpPr>
            <a:spLocks noGrp="1" noChangeArrowheads="1"/>
          </p:cNvSpPr>
          <p:nvPr>
            <p:ph type="title"/>
          </p:nvPr>
        </p:nvSpPr>
        <p:spPr>
          <a:noFill/>
        </p:spPr>
        <p:txBody>
          <a:bodyPr/>
          <a:lstStyle/>
          <a:p>
            <a:pPr eaLnBrk="1" hangingPunct="1"/>
            <a:r>
              <a:rPr lang="en-US" sz="4000" b="1"/>
              <a:t>Galilean velocity transformation</a:t>
            </a:r>
          </a:p>
        </p:txBody>
      </p:sp>
      <p:sp>
        <p:nvSpPr>
          <p:cNvPr id="27659" name="Text Box 34"/>
          <p:cNvSpPr txBox="1">
            <a:spLocks noChangeArrowheads="1"/>
          </p:cNvSpPr>
          <p:nvPr/>
        </p:nvSpPr>
        <p:spPr bwMode="auto">
          <a:xfrm>
            <a:off x="3557588" y="1924050"/>
            <a:ext cx="354012" cy="457200"/>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u</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57200" y="274638"/>
            <a:ext cx="8229600" cy="990600"/>
          </a:xfrm>
        </p:spPr>
        <p:txBody>
          <a:bodyPr/>
          <a:lstStyle/>
          <a:p>
            <a:pPr eaLnBrk="1" hangingPunct="1"/>
            <a:r>
              <a:rPr lang="en-US" dirty="0"/>
              <a:t>Dynamics</a:t>
            </a:r>
          </a:p>
        </p:txBody>
      </p:sp>
      <p:sp>
        <p:nvSpPr>
          <p:cNvPr id="4102" name="Text Box 3"/>
          <p:cNvSpPr txBox="1">
            <a:spLocks noChangeArrowheads="1"/>
          </p:cNvSpPr>
          <p:nvPr/>
        </p:nvSpPr>
        <p:spPr bwMode="auto">
          <a:xfrm>
            <a:off x="457200" y="1143000"/>
            <a:ext cx="8229600" cy="523220"/>
          </a:xfrm>
          <a:prstGeom prst="rect">
            <a:avLst/>
          </a:prstGeom>
          <a:noFill/>
          <a:ln w="9525">
            <a:noFill/>
            <a:miter lim="800000"/>
            <a:headEnd/>
            <a:tailEnd/>
          </a:ln>
        </p:spPr>
        <p:txBody>
          <a:bodyPr>
            <a:prstTxWarp prst="textNoShape">
              <a:avLst/>
            </a:prstTxWarp>
            <a:spAutoFit/>
          </a:bodyPr>
          <a:lstStyle/>
          <a:p>
            <a:r>
              <a:rPr lang="en-US" sz="2800" dirty="0"/>
              <a:t>In inertial frame </a:t>
            </a:r>
            <a:r>
              <a:rPr lang="en-US" sz="2800" dirty="0" err="1"/>
              <a:t>S</a:t>
            </a:r>
            <a:r>
              <a:rPr lang="en-US" sz="2800" dirty="0"/>
              <a:t>, we have (in </a:t>
            </a:r>
            <a:r>
              <a:rPr lang="en-US" sz="2800" dirty="0" err="1"/>
              <a:t>x</a:t>
            </a:r>
            <a:r>
              <a:rPr lang="en-US" sz="2800" dirty="0"/>
              <a:t>-direction, say</a:t>
            </a:r>
            <a:r>
              <a:rPr lang="en-US" sz="2800" dirty="0" smtClean="0"/>
              <a:t>)</a:t>
            </a:r>
            <a:endParaRPr lang="en-US" sz="2800" dirty="0"/>
          </a:p>
        </p:txBody>
      </p:sp>
      <p:graphicFrame>
        <p:nvGraphicFramePr>
          <p:cNvPr id="4098" name="Object 2"/>
          <p:cNvGraphicFramePr>
            <a:graphicFrameLocks noChangeAspect="1"/>
          </p:cNvGraphicFramePr>
          <p:nvPr/>
        </p:nvGraphicFramePr>
        <p:xfrm>
          <a:off x="3429000" y="1676400"/>
          <a:ext cx="1676400" cy="587375"/>
        </p:xfrm>
        <a:graphic>
          <a:graphicData uri="http://schemas.openxmlformats.org/presentationml/2006/ole">
            <mc:AlternateContent xmlns:mc="http://schemas.openxmlformats.org/markup-compatibility/2006">
              <mc:Choice xmlns:v="urn:schemas-microsoft-com:vml" Requires="v">
                <p:oleObj spid="_x0000_s78854" name="Equation" r:id="rId3" imgW="507960" imgH="177480" progId="Equation.3">
                  <p:embed/>
                </p:oleObj>
              </mc:Choice>
              <mc:Fallback>
                <p:oleObj name="Equation" r:id="rId3" imgW="507960" imgH="177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676400"/>
                        <a:ext cx="16764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Grp="1" noChangeAspect="1"/>
          </p:cNvGraphicFramePr>
          <p:nvPr>
            <p:ph idx="1"/>
          </p:nvPr>
        </p:nvGraphicFramePr>
        <p:xfrm>
          <a:off x="3505200" y="2971800"/>
          <a:ext cx="1419225" cy="511175"/>
        </p:xfrm>
        <a:graphic>
          <a:graphicData uri="http://schemas.openxmlformats.org/presentationml/2006/ole">
            <mc:AlternateContent xmlns:mc="http://schemas.openxmlformats.org/markup-compatibility/2006">
              <mc:Choice xmlns:v="urn:schemas-microsoft-com:vml" Requires="v">
                <p:oleObj spid="_x0000_s78855" name="Equation" r:id="rId5" imgW="457200" imgH="164880" progId="Equation.DSMT4">
                  <p:embed/>
                </p:oleObj>
              </mc:Choice>
              <mc:Fallback>
                <p:oleObj name="Equation" r:id="rId5" imgW="457200" imgH="16488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2971800"/>
                        <a:ext cx="14192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Group 8"/>
          <p:cNvGrpSpPr/>
          <p:nvPr/>
        </p:nvGrpSpPr>
        <p:grpSpPr>
          <a:xfrm>
            <a:off x="1539875" y="4418013"/>
            <a:ext cx="5394325" cy="1144587"/>
            <a:chOff x="1539875" y="4418013"/>
            <a:chExt cx="5394325" cy="1144587"/>
          </a:xfrm>
        </p:grpSpPr>
        <p:graphicFrame>
          <p:nvGraphicFramePr>
            <p:cNvPr id="4099" name="Object 3"/>
            <p:cNvGraphicFramePr>
              <a:graphicFrameLocks noChangeAspect="1"/>
            </p:cNvGraphicFramePr>
            <p:nvPr/>
          </p:nvGraphicFramePr>
          <p:xfrm>
            <a:off x="1639888" y="4418013"/>
            <a:ext cx="5256212" cy="1144587"/>
          </p:xfrm>
          <a:graphic>
            <a:graphicData uri="http://schemas.openxmlformats.org/presentationml/2006/ole">
              <mc:AlternateContent xmlns:mc="http://schemas.openxmlformats.org/markup-compatibility/2006">
                <mc:Choice xmlns:v="urn:schemas-microsoft-com:vml" Requires="v">
                  <p:oleObj spid="_x0000_s78856" name="Equation" r:id="rId7" imgW="1803240" imgH="393480" progId="Equation.3">
                    <p:embed/>
                  </p:oleObj>
                </mc:Choice>
                <mc:Fallback>
                  <p:oleObj name="Equation" r:id="rId7" imgW="1803240" imgH="39348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9888" y="4418013"/>
                          <a:ext cx="5256212" cy="114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Line 7"/>
            <p:cNvSpPr>
              <a:spLocks noChangeShapeType="1"/>
            </p:cNvSpPr>
            <p:nvPr/>
          </p:nvSpPr>
          <p:spPr bwMode="auto">
            <a:xfrm>
              <a:off x="1539875" y="5332413"/>
              <a:ext cx="762000" cy="0"/>
            </a:xfrm>
            <a:prstGeom prst="line">
              <a:avLst/>
            </a:prstGeom>
            <a:noFill/>
            <a:ln w="76200">
              <a:solidFill>
                <a:schemeClr val="tx1"/>
              </a:solidFill>
              <a:round/>
              <a:headEnd/>
              <a:tailEnd/>
            </a:ln>
          </p:spPr>
          <p:txBody>
            <a:bodyPr>
              <a:prstTxWarp prst="textNoShape">
                <a:avLst/>
              </a:prstTxWarp>
            </a:bodyPr>
            <a:lstStyle/>
            <a:p>
              <a:endParaRPr lang="en-US"/>
            </a:p>
          </p:txBody>
        </p:sp>
        <p:sp>
          <p:nvSpPr>
            <p:cNvPr id="4104" name="Line 8"/>
            <p:cNvSpPr>
              <a:spLocks noChangeShapeType="1"/>
            </p:cNvSpPr>
            <p:nvPr/>
          </p:nvSpPr>
          <p:spPr bwMode="auto">
            <a:xfrm>
              <a:off x="6400800" y="5332413"/>
              <a:ext cx="533400" cy="0"/>
            </a:xfrm>
            <a:prstGeom prst="line">
              <a:avLst/>
            </a:prstGeom>
            <a:noFill/>
            <a:ln w="76200">
              <a:solidFill>
                <a:schemeClr val="tx1"/>
              </a:solidFill>
              <a:round/>
              <a:headEnd/>
              <a:tailEnd/>
            </a:ln>
          </p:spPr>
          <p:txBody>
            <a:bodyPr>
              <a:prstTxWarp prst="textNoShape">
                <a:avLst/>
              </a:prstTxWarp>
            </a:bodyPr>
            <a:lstStyle/>
            <a:p>
              <a:endParaRPr lang="en-US"/>
            </a:p>
          </p:txBody>
        </p:sp>
      </p:grpSp>
      <p:sp>
        <p:nvSpPr>
          <p:cNvPr id="10" name="TextBox 9"/>
          <p:cNvSpPr txBox="1"/>
          <p:nvPr/>
        </p:nvSpPr>
        <p:spPr>
          <a:xfrm>
            <a:off x="457200" y="2372380"/>
            <a:ext cx="5074401" cy="523220"/>
          </a:xfrm>
          <a:prstGeom prst="rect">
            <a:avLst/>
          </a:prstGeom>
          <a:noFill/>
        </p:spPr>
        <p:txBody>
          <a:bodyPr wrap="none" rtlCol="0">
            <a:spAutoFit/>
          </a:bodyPr>
          <a:lstStyle/>
          <a:p>
            <a:r>
              <a:rPr lang="en-US" sz="2800" dirty="0" smtClean="0"/>
              <a:t>How about in inertial frame </a:t>
            </a:r>
            <a:r>
              <a:rPr lang="en-US" sz="2800" dirty="0" err="1" smtClean="0"/>
              <a:t>S</a:t>
            </a:r>
            <a:r>
              <a:rPr lang="en-US" sz="2800" dirty="0" smtClean="0"/>
              <a:t>’?</a:t>
            </a:r>
          </a:p>
        </p:txBody>
      </p:sp>
      <p:sp>
        <p:nvSpPr>
          <p:cNvPr id="11" name="TextBox 10"/>
          <p:cNvSpPr txBox="1"/>
          <p:nvPr/>
        </p:nvSpPr>
        <p:spPr>
          <a:xfrm>
            <a:off x="391683" y="5943600"/>
            <a:ext cx="8218917" cy="523220"/>
          </a:xfrm>
          <a:prstGeom prst="rect">
            <a:avLst/>
          </a:prstGeom>
          <a:noFill/>
        </p:spPr>
        <p:txBody>
          <a:bodyPr wrap="none" rtlCol="0">
            <a:spAutoFit/>
          </a:bodyPr>
          <a:lstStyle/>
          <a:p>
            <a:r>
              <a:rPr lang="en-US" sz="2800" dirty="0" err="1" smtClean="0">
                <a:solidFill>
                  <a:srgbClr val="FF0000"/>
                </a:solidFill>
                <a:sym typeface="Wingdings" charset="2"/>
              </a:rPr>
              <a:t></a:t>
            </a:r>
            <a:r>
              <a:rPr lang="en-US" sz="2800" dirty="0" smtClean="0">
                <a:solidFill>
                  <a:srgbClr val="FF0000"/>
                </a:solidFill>
                <a:sym typeface="Wingdings" charset="2"/>
              </a:rPr>
              <a:t> </a:t>
            </a:r>
            <a:r>
              <a:rPr lang="en-US" sz="2800" b="1" u="sng" dirty="0" smtClean="0">
                <a:solidFill>
                  <a:srgbClr val="FF0000"/>
                </a:solidFill>
              </a:rPr>
              <a:t>no additional acceleration</a:t>
            </a:r>
            <a:r>
              <a:rPr lang="en-US" sz="2800" dirty="0" smtClean="0">
                <a:solidFill>
                  <a:srgbClr val="FF0000"/>
                </a:solidFill>
              </a:rPr>
              <a:t> in an inertial frame.</a:t>
            </a:r>
            <a:endParaRPr lang="en-US" sz="2800" dirty="0">
              <a:solidFill>
                <a:srgbClr val="FF0000"/>
              </a:solidFill>
            </a:endParaRPr>
          </a:p>
        </p:txBody>
      </p:sp>
      <p:sp>
        <p:nvSpPr>
          <p:cNvPr id="12" name="TextBox 11"/>
          <p:cNvSpPr txBox="1"/>
          <p:nvPr/>
        </p:nvSpPr>
        <p:spPr>
          <a:xfrm>
            <a:off x="5562600" y="4004608"/>
            <a:ext cx="1524000" cy="1938992"/>
          </a:xfrm>
          <a:prstGeom prst="rect">
            <a:avLst/>
          </a:prstGeom>
          <a:solidFill>
            <a:schemeClr val="bg1"/>
          </a:solidFill>
        </p:spPr>
        <p:txBody>
          <a:bodyPr wrap="square" rtlCol="0">
            <a:spAutoFit/>
          </a:bodyPr>
          <a:lstStyle/>
          <a:p>
            <a:endParaRPr lang="en-US" sz="4000" dirty="0" smtClean="0"/>
          </a:p>
          <a:p>
            <a:r>
              <a:rPr lang="en-US" sz="4000" dirty="0" smtClean="0"/>
              <a:t>?   </a:t>
            </a:r>
          </a:p>
          <a:p>
            <a:endParaRPr lang="en-US" sz="4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a:t>Galilean relativity</a:t>
            </a:r>
          </a:p>
        </p:txBody>
      </p:sp>
      <p:pic>
        <p:nvPicPr>
          <p:cNvPr id="30723" name="Picture 4" descr="galileo"/>
          <p:cNvPicPr>
            <a:picLocks noChangeAspect="1" noChangeArrowheads="1"/>
          </p:cNvPicPr>
          <p:nvPr/>
        </p:nvPicPr>
        <p:blipFill>
          <a:blip r:embed="rId2"/>
          <a:srcRect/>
          <a:stretch>
            <a:fillRect/>
          </a:stretch>
        </p:blipFill>
        <p:spPr bwMode="auto">
          <a:xfrm>
            <a:off x="5410200" y="1828800"/>
            <a:ext cx="3249613" cy="3657600"/>
          </a:xfrm>
          <a:prstGeom prst="rect">
            <a:avLst/>
          </a:prstGeom>
          <a:noFill/>
          <a:ln w="9525">
            <a:noFill/>
            <a:miter lim="800000"/>
            <a:headEnd/>
            <a:tailEnd/>
          </a:ln>
        </p:spPr>
      </p:pic>
      <p:sp>
        <p:nvSpPr>
          <p:cNvPr id="30724" name="Text Box 5"/>
          <p:cNvSpPr txBox="1">
            <a:spLocks noChangeArrowheads="1"/>
          </p:cNvSpPr>
          <p:nvPr/>
        </p:nvSpPr>
        <p:spPr bwMode="auto">
          <a:xfrm>
            <a:off x="914400" y="2133600"/>
            <a:ext cx="3597275" cy="2862322"/>
          </a:xfrm>
          <a:prstGeom prst="rect">
            <a:avLst/>
          </a:prstGeom>
          <a:solidFill>
            <a:srgbClr val="FFFFCC"/>
          </a:solidFill>
          <a:ln w="9525">
            <a:solidFill>
              <a:schemeClr val="tx1"/>
            </a:solidFill>
            <a:miter lim="800000"/>
            <a:headEnd/>
            <a:tailEnd/>
          </a:ln>
        </p:spPr>
        <p:txBody>
          <a:bodyPr>
            <a:prstTxWarp prst="textNoShape">
              <a:avLst/>
            </a:prstTxWarp>
            <a:spAutoFit/>
          </a:bodyPr>
          <a:lstStyle/>
          <a:p>
            <a:r>
              <a:rPr lang="en-US" sz="3000" dirty="0"/>
              <a:t>The laws of mechanics</a:t>
            </a:r>
          </a:p>
          <a:p>
            <a:r>
              <a:rPr lang="en-US" sz="3000" dirty="0" smtClean="0"/>
              <a:t>(</a:t>
            </a:r>
            <a:r>
              <a:rPr lang="en-US" sz="3000" i="1" dirty="0" err="1" smtClean="0">
                <a:latin typeface="Times New Roman" charset="0"/>
              </a:rPr>
              <a:t>F</a:t>
            </a:r>
            <a:r>
              <a:rPr lang="en-US" sz="3000" i="1" dirty="0" smtClean="0">
                <a:latin typeface="Times New Roman" charset="0"/>
              </a:rPr>
              <a:t> </a:t>
            </a:r>
            <a:r>
              <a:rPr lang="en-US" sz="3000" i="1" dirty="0">
                <a:latin typeface="Times New Roman" charset="0"/>
              </a:rPr>
              <a:t>= ma</a:t>
            </a:r>
            <a:r>
              <a:rPr lang="en-US" sz="3000" dirty="0"/>
              <a:t>)</a:t>
            </a:r>
            <a:r>
              <a:rPr lang="en-US" sz="3000" dirty="0" smtClean="0"/>
              <a:t> </a:t>
            </a:r>
          </a:p>
          <a:p>
            <a:r>
              <a:rPr lang="en-US" sz="3000" dirty="0" smtClean="0"/>
              <a:t>are </a:t>
            </a:r>
            <a:r>
              <a:rPr lang="en-US" sz="3000" dirty="0"/>
              <a:t>the same in any inertial frame of reference.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144000" cy="1447800"/>
          </a:xfrm>
        </p:spPr>
        <p:txBody>
          <a:bodyPr/>
          <a:lstStyle/>
          <a:p>
            <a:pPr eaLnBrk="1" hangingPunct="1"/>
            <a:r>
              <a:rPr lang="en-US" b="1" dirty="0" smtClean="0"/>
              <a:t>Einstein’s </a:t>
            </a:r>
            <a:br>
              <a:rPr lang="en-US" b="1" dirty="0" smtClean="0"/>
            </a:br>
            <a:r>
              <a:rPr lang="en-US" b="1" dirty="0" smtClean="0"/>
              <a:t>Postulate of Relativity</a:t>
            </a:r>
          </a:p>
        </p:txBody>
      </p:sp>
      <p:sp>
        <p:nvSpPr>
          <p:cNvPr id="10244" name="Text Box 4"/>
          <p:cNvSpPr txBox="1">
            <a:spLocks noChangeArrowheads="1"/>
          </p:cNvSpPr>
          <p:nvPr/>
        </p:nvSpPr>
        <p:spPr bwMode="auto">
          <a:xfrm>
            <a:off x="304800" y="2362200"/>
            <a:ext cx="4572000" cy="2062103"/>
          </a:xfrm>
          <a:prstGeom prst="rect">
            <a:avLst/>
          </a:prstGeom>
          <a:solidFill>
            <a:srgbClr val="FFFFCC"/>
          </a:solidFill>
          <a:ln w="9525">
            <a:solidFill>
              <a:schemeClr val="tx1"/>
            </a:solidFill>
            <a:miter lim="800000"/>
            <a:headEnd/>
            <a:tailEnd/>
          </a:ln>
        </p:spPr>
        <p:txBody>
          <a:bodyPr wrap="square">
            <a:spAutoFit/>
          </a:bodyPr>
          <a:lstStyle/>
          <a:p>
            <a:r>
              <a:rPr lang="en-US" sz="3200" b="1" dirty="0"/>
              <a:t>The</a:t>
            </a:r>
            <a:r>
              <a:rPr lang="en-US" sz="3200" b="1" dirty="0" smtClean="0"/>
              <a:t> laws of physics are </a:t>
            </a:r>
            <a:r>
              <a:rPr lang="en-US" sz="3200" b="1" dirty="0"/>
              <a:t>the same in all inertial frames of reference.</a:t>
            </a:r>
          </a:p>
        </p:txBody>
      </p:sp>
      <p:pic>
        <p:nvPicPr>
          <p:cNvPr id="5" name="Picture 3" descr="einst_bike"/>
          <p:cNvPicPr>
            <a:picLocks noChangeAspect="1" noChangeArrowheads="1"/>
          </p:cNvPicPr>
          <p:nvPr/>
        </p:nvPicPr>
        <p:blipFill>
          <a:blip r:embed="rId2"/>
          <a:srcRect/>
          <a:stretch>
            <a:fillRect/>
          </a:stretch>
        </p:blipFill>
        <p:spPr bwMode="auto">
          <a:xfrm>
            <a:off x="5029200" y="1676400"/>
            <a:ext cx="3168650" cy="4038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0"/>
            <a:ext cx="8229600" cy="762000"/>
          </a:xfrm>
        </p:spPr>
        <p:txBody>
          <a:bodyPr/>
          <a:lstStyle/>
          <a:p>
            <a:pPr eaLnBrk="1" hangingPunct="1"/>
            <a:r>
              <a:rPr lang="en-US" dirty="0" smtClean="0"/>
              <a:t>But, now there’s </a:t>
            </a:r>
            <a:r>
              <a:rPr lang="en-US" smtClean="0"/>
              <a:t>a problem!</a:t>
            </a:r>
            <a:endParaRPr lang="en-US" dirty="0" smtClean="0"/>
          </a:p>
        </p:txBody>
      </p:sp>
      <p:grpSp>
        <p:nvGrpSpPr>
          <p:cNvPr id="12" name="Group 11"/>
          <p:cNvGrpSpPr/>
          <p:nvPr/>
        </p:nvGrpSpPr>
        <p:grpSpPr>
          <a:xfrm>
            <a:off x="533400" y="990600"/>
            <a:ext cx="8229600" cy="2369880"/>
            <a:chOff x="533400" y="906720"/>
            <a:chExt cx="8229600" cy="2369880"/>
          </a:xfrm>
        </p:grpSpPr>
        <p:sp>
          <p:nvSpPr>
            <p:cNvPr id="1028" name="TextBox 3"/>
            <p:cNvSpPr txBox="1">
              <a:spLocks noChangeArrowheads="1"/>
            </p:cNvSpPr>
            <p:nvPr/>
          </p:nvSpPr>
          <p:spPr bwMode="auto">
            <a:xfrm>
              <a:off x="533400" y="906720"/>
              <a:ext cx="8005762" cy="2062103"/>
            </a:xfrm>
            <a:prstGeom prst="rect">
              <a:avLst/>
            </a:prstGeom>
            <a:noFill/>
            <a:ln w="9525">
              <a:noFill/>
              <a:miter lim="800000"/>
              <a:headEnd/>
              <a:tailEnd/>
            </a:ln>
          </p:spPr>
          <p:txBody>
            <a:bodyPr>
              <a:spAutoFit/>
            </a:bodyPr>
            <a:lstStyle/>
            <a:p>
              <a:r>
                <a:rPr lang="en-US" sz="2800" dirty="0" smtClean="0"/>
                <a:t>Maxwell </a:t>
              </a:r>
              <a:r>
                <a:rPr lang="en-US" sz="2800" dirty="0"/>
                <a:t>told us </a:t>
              </a:r>
              <a:r>
                <a:rPr lang="en-US" sz="2800" dirty="0" smtClean="0"/>
                <a:t>that </a:t>
              </a:r>
              <a:r>
                <a:rPr lang="en-US" sz="2800" dirty="0" err="1" smtClean="0"/>
                <a:t>EM</a:t>
              </a:r>
              <a:r>
                <a:rPr lang="en-US" sz="2800" dirty="0" smtClean="0"/>
                <a:t> waves propagate </a:t>
              </a:r>
            </a:p>
            <a:p>
              <a:endParaRPr lang="en-US" sz="800" dirty="0" smtClean="0"/>
            </a:p>
            <a:p>
              <a:r>
                <a:rPr lang="en-US" sz="2800" dirty="0" smtClean="0"/>
                <a:t>according to:</a:t>
              </a:r>
            </a:p>
            <a:p>
              <a:endParaRPr lang="en-US" sz="2800" dirty="0" smtClean="0"/>
            </a:p>
            <a:p>
              <a:endParaRPr lang="en-US" sz="800" dirty="0" smtClean="0"/>
            </a:p>
            <a:p>
              <a:r>
                <a:rPr lang="en-US" sz="2800" dirty="0" smtClean="0"/>
                <a:t>where the </a:t>
              </a:r>
              <a:r>
                <a:rPr lang="en-US" sz="2800" dirty="0"/>
                <a:t>speed of </a:t>
              </a:r>
              <a:r>
                <a:rPr lang="en-US" sz="2800" dirty="0" smtClean="0"/>
                <a:t>light is</a:t>
              </a:r>
              <a:r>
                <a:rPr lang="en-US" sz="2800" dirty="0"/>
                <a:t>:</a:t>
              </a:r>
            </a:p>
          </p:txBody>
        </p:sp>
        <p:graphicFrame>
          <p:nvGraphicFramePr>
            <p:cNvPr id="1026" name="Object 2"/>
            <p:cNvGraphicFramePr>
              <a:graphicFrameLocks noChangeAspect="1"/>
            </p:cNvGraphicFramePr>
            <p:nvPr/>
          </p:nvGraphicFramePr>
          <p:xfrm>
            <a:off x="4953000" y="2273300"/>
            <a:ext cx="3810000" cy="1003300"/>
          </p:xfrm>
          <a:graphic>
            <a:graphicData uri="http://schemas.openxmlformats.org/presentationml/2006/ole">
              <mc:AlternateContent xmlns:mc="http://schemas.openxmlformats.org/markup-compatibility/2006">
                <mc:Choice xmlns:v="urn:schemas-microsoft-com:vml" Requires="v">
                  <p:oleObj spid="_x0000_s1031" name="Equation" r:id="rId3" imgW="1688760" imgH="444240" progId="Equation.3">
                    <p:embed/>
                  </p:oleObj>
                </mc:Choice>
                <mc:Fallback>
                  <p:oleObj name="Equation" r:id="rId3" imgW="1688760" imgH="444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273300"/>
                          <a:ext cx="38100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5"/>
            <p:cNvGraphicFramePr>
              <a:graphicFrameLocks noChangeAspect="1"/>
            </p:cNvGraphicFramePr>
            <p:nvPr/>
          </p:nvGraphicFramePr>
          <p:xfrm>
            <a:off x="3048000" y="1447800"/>
            <a:ext cx="1836737" cy="841375"/>
          </p:xfrm>
          <a:graphic>
            <a:graphicData uri="http://schemas.openxmlformats.org/presentationml/2006/ole">
              <mc:AlternateContent xmlns:mc="http://schemas.openxmlformats.org/markup-compatibility/2006">
                <mc:Choice xmlns:v="urn:schemas-microsoft-com:vml" Requires="v">
                  <p:oleObj spid="_x0000_s1032" name="Equation" r:id="rId5" imgW="914400" imgH="419040" progId="Equation.DSMT4">
                    <p:embed/>
                  </p:oleObj>
                </mc:Choice>
                <mc:Fallback>
                  <p:oleObj name="Equation" r:id="rId5" imgW="914400" imgH="4190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1447800"/>
                          <a:ext cx="1836737"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3" name="TextBox 12"/>
          <p:cNvSpPr txBox="1"/>
          <p:nvPr/>
        </p:nvSpPr>
        <p:spPr>
          <a:xfrm>
            <a:off x="533400" y="3733800"/>
            <a:ext cx="4362918" cy="523220"/>
          </a:xfrm>
          <a:prstGeom prst="rect">
            <a:avLst/>
          </a:prstGeom>
          <a:noFill/>
        </p:spPr>
        <p:txBody>
          <a:bodyPr wrap="none" rtlCol="0">
            <a:spAutoFit/>
          </a:bodyPr>
          <a:lstStyle/>
          <a:p>
            <a:r>
              <a:rPr lang="en-US" sz="2800" dirty="0" smtClean="0"/>
              <a:t>Speed </a:t>
            </a:r>
            <a:r>
              <a:rPr lang="en-US" sz="2800" dirty="0" err="1" smtClean="0"/>
              <a:t>c</a:t>
            </a:r>
            <a:r>
              <a:rPr lang="en-US" sz="2800" dirty="0" smtClean="0"/>
              <a:t> relative to what?</a:t>
            </a:r>
            <a:endParaRPr lang="en-US" sz="2800" dirty="0"/>
          </a:p>
        </p:txBody>
      </p:sp>
      <p:sp>
        <p:nvSpPr>
          <p:cNvPr id="14" name="TextBox 13"/>
          <p:cNvSpPr txBox="1">
            <a:spLocks noChangeArrowheads="1"/>
          </p:cNvSpPr>
          <p:nvPr/>
        </p:nvSpPr>
        <p:spPr bwMode="auto">
          <a:xfrm>
            <a:off x="1752600" y="4267200"/>
            <a:ext cx="5250431" cy="523220"/>
          </a:xfrm>
          <a:prstGeom prst="rect">
            <a:avLst/>
          </a:prstGeom>
          <a:noFill/>
          <a:ln w="9525">
            <a:noFill/>
            <a:miter lim="800000"/>
            <a:headEnd/>
            <a:tailEnd/>
          </a:ln>
        </p:spPr>
        <p:txBody>
          <a:bodyPr wrap="none">
            <a:prstTxWarp prst="textNoShape">
              <a:avLst/>
            </a:prstTxWarp>
            <a:spAutoFit/>
          </a:bodyPr>
          <a:lstStyle/>
          <a:p>
            <a:r>
              <a:rPr lang="en-US" sz="2800" dirty="0" smtClean="0"/>
              <a:t>Galileo </a:t>
            </a:r>
            <a:r>
              <a:rPr lang="en-US" sz="2800" dirty="0"/>
              <a:t>just told us that </a:t>
            </a:r>
            <a:r>
              <a:rPr lang="en-US" sz="2800" dirty="0" err="1"/>
              <a:t>c</a:t>
            </a:r>
            <a:r>
              <a:rPr lang="en-US" sz="2800" dirty="0"/>
              <a:t>’ = </a:t>
            </a:r>
            <a:r>
              <a:rPr lang="en-US" sz="2800" dirty="0" err="1"/>
              <a:t>c</a:t>
            </a:r>
            <a:r>
              <a:rPr lang="en-US" sz="2800" dirty="0"/>
              <a:t> - </a:t>
            </a:r>
            <a:r>
              <a:rPr lang="en-US" sz="2800" dirty="0" err="1"/>
              <a:t>v</a:t>
            </a:r>
            <a:r>
              <a:rPr lang="en-US" sz="2800" dirty="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914400"/>
          </a:xfrm>
        </p:spPr>
        <p:txBody>
          <a:bodyPr/>
          <a:lstStyle/>
          <a:p>
            <a:pPr eaLnBrk="1" hangingPunct="1"/>
            <a:r>
              <a:rPr lang="en-US" sz="4000" b="1"/>
              <a:t>Peculiar light-waves</a:t>
            </a:r>
          </a:p>
        </p:txBody>
      </p:sp>
      <p:sp>
        <p:nvSpPr>
          <p:cNvPr id="71683" name="Rectangle 3"/>
          <p:cNvSpPr>
            <a:spLocks noGrp="1" noChangeArrowheads="1"/>
          </p:cNvSpPr>
          <p:nvPr>
            <p:ph type="body" idx="1"/>
          </p:nvPr>
        </p:nvSpPr>
        <p:spPr>
          <a:xfrm>
            <a:off x="457200" y="1524000"/>
            <a:ext cx="8229600" cy="4525963"/>
          </a:xfrm>
          <a:noFill/>
        </p:spPr>
        <p:txBody>
          <a:bodyPr/>
          <a:lstStyle/>
          <a:p>
            <a:pPr eaLnBrk="1" hangingPunct="1"/>
            <a:r>
              <a:rPr lang="en-US" sz="2800" dirty="0"/>
              <a:t>A sound wave propagates through air, with a velocity </a:t>
            </a:r>
            <a:r>
              <a:rPr lang="en-US" sz="2800" u="sng" dirty="0"/>
              <a:t>relative to the air</a:t>
            </a:r>
            <a:r>
              <a:rPr lang="en-US" sz="2800" dirty="0"/>
              <a:t> (~330 </a:t>
            </a:r>
            <a:r>
              <a:rPr lang="en-US" sz="2800" dirty="0" err="1"/>
              <a:t>m</a:t>
            </a:r>
            <a:r>
              <a:rPr lang="en-US" sz="2800" dirty="0"/>
              <a:t> / sec)</a:t>
            </a:r>
          </a:p>
          <a:p>
            <a:pPr eaLnBrk="1" hangingPunct="1"/>
            <a:r>
              <a:rPr lang="en-US" sz="2800" dirty="0"/>
              <a:t>A water wave propagates through water, with a velocity </a:t>
            </a:r>
            <a:r>
              <a:rPr lang="en-US" sz="2800" u="sng" dirty="0"/>
              <a:t>relative to the water</a:t>
            </a:r>
            <a:r>
              <a:rPr lang="en-US" sz="2800" dirty="0"/>
              <a:t> (1..100 </a:t>
            </a:r>
            <a:r>
              <a:rPr lang="en-US" sz="2800" dirty="0" err="1"/>
              <a:t>m</a:t>
            </a:r>
            <a:r>
              <a:rPr lang="en-US" sz="2800" dirty="0"/>
              <a:t> / sec)</a:t>
            </a:r>
            <a:endParaRPr lang="en-US" sz="2800" dirty="0" smtClean="0"/>
          </a:p>
          <a:p>
            <a:pPr eaLnBrk="1" hangingPunct="1"/>
            <a:r>
              <a:rPr lang="en-US" sz="2800" dirty="0" smtClean="0"/>
              <a:t>An </a:t>
            </a:r>
            <a:r>
              <a:rPr lang="en-US" sz="2800" dirty="0"/>
              <a:t>electromagnetic wave propagates through...</a:t>
            </a:r>
          </a:p>
        </p:txBody>
      </p:sp>
      <p:sp>
        <p:nvSpPr>
          <p:cNvPr id="71684" name="Text Box 4"/>
          <p:cNvSpPr txBox="1">
            <a:spLocks noChangeArrowheads="1"/>
          </p:cNvSpPr>
          <p:nvPr/>
        </p:nvSpPr>
        <p:spPr bwMode="auto">
          <a:xfrm>
            <a:off x="762000" y="6248400"/>
            <a:ext cx="7820921" cy="461665"/>
          </a:xfrm>
          <a:prstGeom prst="rect">
            <a:avLst/>
          </a:prstGeom>
          <a:noFill/>
          <a:ln w="9525">
            <a:noFill/>
            <a:miter lim="800000"/>
            <a:headEnd/>
            <a:tailEnd/>
          </a:ln>
        </p:spPr>
        <p:txBody>
          <a:bodyPr wrap="none">
            <a:prstTxWarp prst="textNoShape">
              <a:avLst/>
            </a:prstTxWarp>
            <a:spAutoFit/>
          </a:bodyPr>
          <a:lstStyle/>
          <a:p>
            <a:r>
              <a:rPr lang="en-US" dirty="0" smtClean="0"/>
              <a:t>Answer: </a:t>
            </a:r>
            <a:r>
              <a:rPr lang="en-US" dirty="0"/>
              <a:t>(19</a:t>
            </a:r>
            <a:r>
              <a:rPr lang="en-US" baseline="30000" dirty="0"/>
              <a:t>th</a:t>
            </a:r>
            <a:r>
              <a:rPr lang="en-US" dirty="0"/>
              <a:t> century physics</a:t>
            </a:r>
            <a:r>
              <a:rPr lang="en-US" dirty="0" smtClean="0"/>
              <a:t>) </a:t>
            </a:r>
            <a:r>
              <a:rPr lang="en-US" dirty="0"/>
              <a:t>The “</a:t>
            </a:r>
            <a:r>
              <a:rPr lang="en-US" dirty="0" err="1"/>
              <a:t>luminiferous</a:t>
            </a:r>
            <a:r>
              <a:rPr lang="en-US" dirty="0"/>
              <a:t> ether.”</a:t>
            </a:r>
          </a:p>
        </p:txBody>
      </p:sp>
      <p:grpSp>
        <p:nvGrpSpPr>
          <p:cNvPr id="5" name="Group 4"/>
          <p:cNvGrpSpPr/>
          <p:nvPr/>
        </p:nvGrpSpPr>
        <p:grpSpPr>
          <a:xfrm>
            <a:off x="1143000" y="4038600"/>
            <a:ext cx="6781800" cy="2133600"/>
            <a:chOff x="1143000" y="1447800"/>
            <a:chExt cx="6781800" cy="2133600"/>
          </a:xfrm>
        </p:grpSpPr>
        <p:grpSp>
          <p:nvGrpSpPr>
            <p:cNvPr id="6" name="Group 17"/>
            <p:cNvGrpSpPr/>
            <p:nvPr/>
          </p:nvGrpSpPr>
          <p:grpSpPr>
            <a:xfrm>
              <a:off x="1143000" y="1447800"/>
              <a:ext cx="6781800" cy="2133600"/>
              <a:chOff x="1143000" y="1447800"/>
              <a:chExt cx="6781800" cy="2133600"/>
            </a:xfrm>
          </p:grpSpPr>
          <p:sp>
            <p:nvSpPr>
              <p:cNvPr id="8" name="Oval 17"/>
              <p:cNvSpPr>
                <a:spLocks noChangeArrowheads="1"/>
              </p:cNvSpPr>
              <p:nvPr/>
            </p:nvSpPr>
            <p:spPr bwMode="auto">
              <a:xfrm>
                <a:off x="1143000" y="1447800"/>
                <a:ext cx="6781800" cy="2133600"/>
              </a:xfrm>
              <a:prstGeom prst="ellipse">
                <a:avLst/>
              </a:prstGeom>
              <a:solidFill>
                <a:srgbClr val="99CCFF"/>
              </a:solidFill>
              <a:ln w="9525">
                <a:noFill/>
                <a:round/>
                <a:headEnd/>
                <a:tailEnd/>
              </a:ln>
            </p:spPr>
            <p:txBody>
              <a:bodyPr wrap="none" anchor="ctr"/>
              <a:lstStyle/>
              <a:p>
                <a:pPr algn="ctr"/>
                <a:endParaRPr lang="en-US">
                  <a:solidFill>
                    <a:srgbClr val="FF0000"/>
                  </a:solidFill>
                </a:endParaRPr>
              </a:p>
            </p:txBody>
          </p:sp>
          <p:sp>
            <p:nvSpPr>
              <p:cNvPr id="9" name="Line 12"/>
              <p:cNvSpPr>
                <a:spLocks noChangeShapeType="1"/>
              </p:cNvSpPr>
              <p:nvPr/>
            </p:nvSpPr>
            <p:spPr bwMode="auto">
              <a:xfrm>
                <a:off x="4127500" y="2514600"/>
                <a:ext cx="1066800" cy="0"/>
              </a:xfrm>
              <a:prstGeom prst="line">
                <a:avLst/>
              </a:prstGeom>
              <a:noFill/>
              <a:ln w="57150">
                <a:solidFill>
                  <a:srgbClr val="0033CC"/>
                </a:solidFill>
                <a:round/>
                <a:headEnd/>
                <a:tailEnd type="triangle" w="med" len="med"/>
              </a:ln>
            </p:spPr>
            <p:txBody>
              <a:bodyPr/>
              <a:lstStyle/>
              <a:p>
                <a:endParaRPr lang="en-US"/>
              </a:p>
            </p:txBody>
          </p:sp>
          <p:pic>
            <p:nvPicPr>
              <p:cNvPr id="10" name="Picture 4" descr="new_earth"/>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1808163"/>
                <a:ext cx="1554163" cy="1427162"/>
              </a:xfrm>
              <a:prstGeom prst="rect">
                <a:avLst/>
              </a:prstGeom>
              <a:noFill/>
              <a:ln w="9525">
                <a:noFill/>
                <a:miter lim="800000"/>
                <a:headEnd/>
                <a:tailEnd/>
              </a:ln>
            </p:spPr>
          </p:pic>
        </p:grpSp>
        <p:sp>
          <p:nvSpPr>
            <p:cNvPr id="7" name="Text Box 16"/>
            <p:cNvSpPr txBox="1">
              <a:spLocks noChangeArrowheads="1"/>
            </p:cNvSpPr>
            <p:nvPr/>
          </p:nvSpPr>
          <p:spPr bwMode="auto">
            <a:xfrm>
              <a:off x="4343400" y="2057400"/>
              <a:ext cx="336550" cy="457200"/>
            </a:xfrm>
            <a:prstGeom prst="rect">
              <a:avLst/>
            </a:prstGeom>
            <a:noFill/>
            <a:ln w="9525">
              <a:noFill/>
              <a:miter lim="800000"/>
              <a:headEnd/>
              <a:tailEnd/>
            </a:ln>
          </p:spPr>
          <p:txBody>
            <a:bodyPr wrap="none">
              <a:spAutoFit/>
            </a:bodyPr>
            <a:lstStyle/>
            <a:p>
              <a:r>
                <a:rPr lang="en-US" dirty="0" err="1">
                  <a:solidFill>
                    <a:srgbClr val="0033CC"/>
                  </a:solidFill>
                </a:rPr>
                <a:t>v</a:t>
              </a:r>
              <a:endParaRPr lang="en-US" dirty="0">
                <a:solidFill>
                  <a:srgbClr val="0033CC"/>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pPr eaLnBrk="1" hangingPunct="1"/>
            <a:r>
              <a:rPr lang="en-US" b="1" smtClean="0"/>
              <a:t>Michelson and Morley… </a:t>
            </a:r>
          </a:p>
        </p:txBody>
      </p:sp>
      <p:pic>
        <p:nvPicPr>
          <p:cNvPr id="7171" name="Picture 3" descr="michelson_morley_3"/>
          <p:cNvPicPr>
            <a:picLocks noChangeAspect="1" noChangeArrowheads="1"/>
          </p:cNvPicPr>
          <p:nvPr/>
        </p:nvPicPr>
        <p:blipFill>
          <a:blip r:embed="rId2" cstate="print"/>
          <a:srcRect/>
          <a:stretch>
            <a:fillRect/>
          </a:stretch>
        </p:blipFill>
        <p:spPr bwMode="auto">
          <a:xfrm>
            <a:off x="4876800" y="2133600"/>
            <a:ext cx="3657600" cy="3055938"/>
          </a:xfrm>
          <a:prstGeom prst="rect">
            <a:avLst/>
          </a:prstGeom>
          <a:noFill/>
          <a:ln w="9525">
            <a:noFill/>
            <a:miter lim="800000"/>
            <a:headEnd/>
            <a:tailEnd/>
          </a:ln>
        </p:spPr>
      </p:pic>
      <p:sp>
        <p:nvSpPr>
          <p:cNvPr id="7172" name="Text Box 4"/>
          <p:cNvSpPr txBox="1">
            <a:spLocks noChangeArrowheads="1"/>
          </p:cNvSpPr>
          <p:nvPr/>
        </p:nvSpPr>
        <p:spPr bwMode="auto">
          <a:xfrm>
            <a:off x="304800" y="2222500"/>
            <a:ext cx="4495800" cy="2654300"/>
          </a:xfrm>
          <a:prstGeom prst="rect">
            <a:avLst/>
          </a:prstGeom>
          <a:noFill/>
          <a:ln w="9525">
            <a:noFill/>
            <a:miter lim="800000"/>
            <a:headEnd/>
            <a:tailEnd/>
          </a:ln>
        </p:spPr>
        <p:txBody>
          <a:bodyPr>
            <a:spAutoFit/>
          </a:bodyPr>
          <a:lstStyle/>
          <a:p>
            <a:r>
              <a:rPr lang="en-US" sz="2800" dirty="0"/>
              <a:t>…performed a </a:t>
            </a:r>
            <a:r>
              <a:rPr lang="en-US" sz="2800" dirty="0" smtClean="0"/>
              <a:t>famous</a:t>
            </a:r>
            <a:r>
              <a:rPr lang="en-US" sz="2800" baseline="30000" dirty="0" smtClean="0"/>
              <a:t>*</a:t>
            </a:r>
            <a:r>
              <a:rPr lang="en-US" sz="2800" dirty="0" smtClean="0"/>
              <a:t> experiment </a:t>
            </a:r>
            <a:r>
              <a:rPr lang="en-US" sz="2800" dirty="0"/>
              <a:t>that effectively measured the speed of light in different directions with respect to the “</a:t>
            </a:r>
            <a:r>
              <a:rPr lang="en-US" sz="2800" b="1" dirty="0"/>
              <a:t>ether wind.</a:t>
            </a:r>
            <a:r>
              <a:rPr lang="en-US" sz="2800" dirty="0"/>
              <a:t>”</a:t>
            </a:r>
          </a:p>
        </p:txBody>
      </p:sp>
      <p:sp>
        <p:nvSpPr>
          <p:cNvPr id="5" name="TextBox 4"/>
          <p:cNvSpPr txBox="1">
            <a:spLocks noChangeArrowheads="1"/>
          </p:cNvSpPr>
          <p:nvPr/>
        </p:nvSpPr>
        <p:spPr bwMode="auto">
          <a:xfrm>
            <a:off x="457200" y="6172200"/>
            <a:ext cx="5791200" cy="461963"/>
          </a:xfrm>
          <a:prstGeom prst="rect">
            <a:avLst/>
          </a:prstGeom>
          <a:noFill/>
          <a:ln w="9525">
            <a:noFill/>
            <a:miter lim="800000"/>
            <a:headEnd/>
            <a:tailEnd/>
          </a:ln>
        </p:spPr>
        <p:txBody>
          <a:bodyPr wrap="none">
            <a:spAutoFit/>
          </a:bodyPr>
          <a:lstStyle/>
          <a:p>
            <a:r>
              <a:rPr lang="en-US" baseline="30000" dirty="0" smtClean="0"/>
              <a:t>*</a:t>
            </a:r>
            <a:r>
              <a:rPr lang="en-US" dirty="0" smtClean="0"/>
              <a:t>some </a:t>
            </a:r>
            <a:r>
              <a:rPr lang="en-US" dirty="0"/>
              <a:t>say, the most successful failure…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126A016-9014-42BE-9631-EF07EE9B8042}" type="slidenum">
              <a:rPr lang="en-US"/>
              <a:pPr/>
              <a:t>2</a:t>
            </a:fld>
            <a:endParaRPr lang="en-US"/>
          </a:p>
        </p:txBody>
      </p:sp>
      <p:grpSp>
        <p:nvGrpSpPr>
          <p:cNvPr id="2" name="Group 5"/>
          <p:cNvGrpSpPr>
            <a:grpSpLocks/>
          </p:cNvGrpSpPr>
          <p:nvPr/>
        </p:nvGrpSpPr>
        <p:grpSpPr bwMode="auto">
          <a:xfrm>
            <a:off x="228600" y="1981200"/>
            <a:ext cx="9144000" cy="1809751"/>
            <a:chOff x="144" y="480"/>
            <a:chExt cx="5760" cy="1140"/>
          </a:xfrm>
        </p:grpSpPr>
        <p:sp>
          <p:nvSpPr>
            <p:cNvPr id="34818" name="Text Box 2"/>
            <p:cNvSpPr txBox="1">
              <a:spLocks noChangeArrowheads="1"/>
            </p:cNvSpPr>
            <p:nvPr/>
          </p:nvSpPr>
          <p:spPr bwMode="auto">
            <a:xfrm>
              <a:off x="144" y="480"/>
              <a:ext cx="5760" cy="557"/>
            </a:xfrm>
            <a:prstGeom prst="rect">
              <a:avLst/>
            </a:prstGeom>
            <a:noFill/>
            <a:ln w="9525">
              <a:noFill/>
              <a:miter lim="800000"/>
              <a:headEnd/>
              <a:tailEnd/>
            </a:ln>
            <a:effectLst/>
          </p:spPr>
          <p:txBody>
            <a:bodyPr>
              <a:spAutoFit/>
            </a:bodyPr>
            <a:lstStyle/>
            <a:p>
              <a:r>
                <a:rPr lang="en-US" sz="2400" dirty="0"/>
                <a:t>Today &amp; </a:t>
              </a:r>
              <a:r>
                <a:rPr lang="en-US" sz="2400" dirty="0" smtClean="0"/>
                <a:t>Thursday:</a:t>
              </a:r>
              <a:r>
                <a:rPr lang="en-US" dirty="0" smtClean="0"/>
                <a:t> </a:t>
              </a:r>
              <a:endParaRPr lang="en-US" dirty="0"/>
            </a:p>
            <a:p>
              <a:pPr algn="ctr"/>
              <a:endParaRPr lang="en-US" sz="2800" dirty="0">
                <a:solidFill>
                  <a:srgbClr val="FF0000"/>
                </a:solidFill>
              </a:endParaRPr>
            </a:p>
          </p:txBody>
        </p:sp>
        <p:sp>
          <p:nvSpPr>
            <p:cNvPr id="34819" name="Text Box 3"/>
            <p:cNvSpPr txBox="1">
              <a:spLocks noChangeArrowheads="1"/>
            </p:cNvSpPr>
            <p:nvPr/>
          </p:nvSpPr>
          <p:spPr bwMode="auto">
            <a:xfrm>
              <a:off x="336" y="864"/>
              <a:ext cx="4446" cy="756"/>
            </a:xfrm>
            <a:prstGeom prst="rect">
              <a:avLst/>
            </a:prstGeom>
            <a:noFill/>
            <a:ln w="9525">
              <a:noFill/>
              <a:miter lim="800000"/>
              <a:headEnd/>
              <a:tailEnd/>
            </a:ln>
            <a:effectLst/>
          </p:spPr>
          <p:txBody>
            <a:bodyPr wrap="none">
              <a:spAutoFit/>
            </a:bodyPr>
            <a:lstStyle/>
            <a:p>
              <a:pPr marL="168275" indent="-168275">
                <a:buFontTx/>
                <a:buChar char="•"/>
              </a:pPr>
              <a:r>
                <a:rPr lang="en-US" dirty="0" smtClean="0"/>
                <a:t>Galilean relativity</a:t>
              </a:r>
            </a:p>
            <a:p>
              <a:pPr marL="168275" indent="-168275">
                <a:buFontTx/>
                <a:buChar char="•"/>
              </a:pPr>
              <a:r>
                <a:rPr lang="en-US" dirty="0" smtClean="0"/>
                <a:t>Michelson-Morley Experiment &amp; Postulates of SR</a:t>
              </a:r>
              <a:endParaRPr lang="en-US" sz="2400" dirty="0" smtClean="0"/>
            </a:p>
            <a:p>
              <a:pPr marL="168275" indent="-168275">
                <a:buFontTx/>
                <a:buChar char="•"/>
              </a:pPr>
              <a:r>
                <a:rPr lang="en-US" dirty="0" smtClean="0"/>
                <a:t>Length contraction, time dilation </a:t>
              </a:r>
              <a:endParaRPr lang="en-US" dirty="0"/>
            </a:p>
          </p:txBody>
        </p:sp>
      </p:grpSp>
      <p:sp>
        <p:nvSpPr>
          <p:cNvPr id="34820" name="Text Box 4"/>
          <p:cNvSpPr txBox="1">
            <a:spLocks noChangeArrowheads="1"/>
          </p:cNvSpPr>
          <p:nvPr/>
        </p:nvSpPr>
        <p:spPr bwMode="auto">
          <a:xfrm>
            <a:off x="228600" y="5382161"/>
            <a:ext cx="9144000" cy="1323439"/>
          </a:xfrm>
          <a:prstGeom prst="rect">
            <a:avLst/>
          </a:prstGeom>
          <a:noFill/>
          <a:ln w="9525">
            <a:noFill/>
            <a:miter lim="800000"/>
            <a:headEnd/>
            <a:tailEnd/>
          </a:ln>
          <a:effectLst/>
        </p:spPr>
        <p:txBody>
          <a:bodyPr>
            <a:spAutoFit/>
          </a:bodyPr>
          <a:lstStyle/>
          <a:p>
            <a:r>
              <a:rPr lang="en-US" sz="2400" dirty="0"/>
              <a:t>Next week: </a:t>
            </a:r>
            <a:endParaRPr lang="en-US" sz="2400" dirty="0" smtClean="0"/>
          </a:p>
          <a:p>
            <a:r>
              <a:rPr lang="en-US" sz="2400" dirty="0" smtClean="0">
                <a:solidFill>
                  <a:srgbClr val="FF0000"/>
                </a:solidFill>
              </a:rPr>
              <a:t>      </a:t>
            </a:r>
            <a:r>
              <a:rPr lang="en-US" sz="2800" dirty="0" err="1" smtClean="0">
                <a:solidFill>
                  <a:srgbClr val="FF0000"/>
                </a:solidFill>
              </a:rPr>
              <a:t>Spacetime</a:t>
            </a:r>
            <a:r>
              <a:rPr lang="en-US" sz="2800" dirty="0" smtClean="0">
                <a:solidFill>
                  <a:srgbClr val="FF0000"/>
                </a:solidFill>
              </a:rPr>
              <a:t>, relativistic momentum &amp; energy</a:t>
            </a:r>
          </a:p>
          <a:p>
            <a:r>
              <a:rPr lang="en-US" sz="2800" dirty="0" smtClean="0">
                <a:solidFill>
                  <a:srgbClr val="FF0000"/>
                </a:solidFill>
              </a:rPr>
              <a:t>		 </a:t>
            </a:r>
            <a:r>
              <a:rPr lang="en-US" sz="2800" dirty="0" err="1">
                <a:solidFill>
                  <a:srgbClr val="FF0000"/>
                </a:solidFill>
                <a:sym typeface="Wingdings" pitchFamily="2" charset="2"/>
              </a:rPr>
              <a:t></a:t>
            </a:r>
            <a:r>
              <a:rPr lang="en-US" sz="2800" dirty="0" smtClean="0">
                <a:solidFill>
                  <a:srgbClr val="FF0000"/>
                </a:solidFill>
                <a:sym typeface="Wingdings" pitchFamily="2" charset="2"/>
              </a:rPr>
              <a:t> </a:t>
            </a:r>
            <a:r>
              <a:rPr lang="en-US" sz="2800" dirty="0" err="1" smtClean="0">
                <a:solidFill>
                  <a:srgbClr val="FF0000"/>
                </a:solidFill>
                <a:sym typeface="Wingdings" pitchFamily="2" charset="2"/>
              </a:rPr>
              <a:t>E</a:t>
            </a:r>
            <a:r>
              <a:rPr lang="en-US" sz="2800" dirty="0" smtClean="0">
                <a:solidFill>
                  <a:srgbClr val="FF0000"/>
                </a:solidFill>
                <a:sym typeface="Wingdings" pitchFamily="2" charset="2"/>
              </a:rPr>
              <a:t>=mc</a:t>
            </a:r>
            <a:r>
              <a:rPr lang="en-US" sz="2800" baseline="30000" dirty="0" smtClean="0">
                <a:solidFill>
                  <a:srgbClr val="FF0000"/>
                </a:solidFill>
                <a:sym typeface="Wingdings" pitchFamily="2" charset="2"/>
              </a:rPr>
              <a:t>2</a:t>
            </a:r>
            <a:r>
              <a:rPr lang="en-US" sz="2800" dirty="0" smtClean="0">
                <a:solidFill>
                  <a:srgbClr val="FF0000"/>
                </a:solidFill>
                <a:sym typeface="Wingdings" pitchFamily="2" charset="2"/>
              </a:rPr>
              <a:t> !!</a:t>
            </a:r>
            <a:endParaRPr lang="en-US" sz="2800" baseline="30000" dirty="0" smtClean="0">
              <a:solidFill>
                <a:srgbClr val="FF0000"/>
              </a:solidFill>
              <a:sym typeface="Wingdings" pitchFamily="2" charset="2"/>
            </a:endParaRPr>
          </a:p>
        </p:txBody>
      </p:sp>
      <p:sp>
        <p:nvSpPr>
          <p:cNvPr id="8" name="Text Box 2"/>
          <p:cNvSpPr txBox="1">
            <a:spLocks noChangeArrowheads="1"/>
          </p:cNvSpPr>
          <p:nvPr/>
        </p:nvSpPr>
        <p:spPr bwMode="auto">
          <a:xfrm>
            <a:off x="228600" y="4267200"/>
            <a:ext cx="9144000" cy="892552"/>
          </a:xfrm>
          <a:prstGeom prst="rect">
            <a:avLst/>
          </a:prstGeom>
          <a:noFill/>
          <a:ln w="9525">
            <a:noFill/>
            <a:miter lim="800000"/>
            <a:headEnd/>
            <a:tailEnd/>
          </a:ln>
          <a:effectLst/>
        </p:spPr>
        <p:txBody>
          <a:bodyPr>
            <a:spAutoFit/>
          </a:bodyPr>
          <a:lstStyle/>
          <a:p>
            <a:r>
              <a:rPr lang="en-US" sz="2400" dirty="0" smtClean="0"/>
              <a:t>Thursday:</a:t>
            </a:r>
            <a:r>
              <a:rPr lang="en-US" dirty="0" smtClean="0"/>
              <a:t> </a:t>
            </a:r>
          </a:p>
          <a:p>
            <a:r>
              <a:rPr lang="en-US" sz="2800" dirty="0" smtClean="0">
                <a:solidFill>
                  <a:srgbClr val="FF0000"/>
                </a:solidFill>
              </a:rPr>
              <a:t>     HW02 due, beginning of class; HW03 assigned</a:t>
            </a:r>
            <a:endParaRPr lang="en-US" sz="2800" dirty="0">
              <a:solidFill>
                <a:srgbClr val="FF0000"/>
              </a:solidFill>
            </a:endParaRPr>
          </a:p>
        </p:txBody>
      </p:sp>
      <p:sp>
        <p:nvSpPr>
          <p:cNvPr id="9" name="Text Box 2"/>
          <p:cNvSpPr txBox="1">
            <a:spLocks noChangeArrowheads="1"/>
          </p:cNvSpPr>
          <p:nvPr/>
        </p:nvSpPr>
        <p:spPr bwMode="auto">
          <a:xfrm>
            <a:off x="304800" y="457200"/>
            <a:ext cx="9144000" cy="830997"/>
          </a:xfrm>
          <a:prstGeom prst="rect">
            <a:avLst/>
          </a:prstGeom>
          <a:noFill/>
          <a:ln w="9525">
            <a:noFill/>
            <a:miter lim="800000"/>
            <a:headEnd/>
            <a:tailEnd/>
          </a:ln>
          <a:effectLst/>
        </p:spPr>
        <p:txBody>
          <a:bodyPr>
            <a:spAutoFit/>
          </a:bodyPr>
          <a:lstStyle/>
          <a:p>
            <a:r>
              <a:rPr lang="en-US" dirty="0" smtClean="0"/>
              <a:t>Last Week</a:t>
            </a:r>
            <a:r>
              <a:rPr lang="en-US" sz="2400" dirty="0" smtClean="0"/>
              <a:t>:</a:t>
            </a:r>
            <a:endParaRPr lang="en-US" dirty="0" smtClean="0"/>
          </a:p>
          <a:p>
            <a:pPr lvl="1">
              <a:buFont typeface="Arial"/>
              <a:buChar char="•"/>
            </a:pPr>
            <a:r>
              <a:rPr lang="en-US" dirty="0" smtClean="0"/>
              <a:t> Properties of electromagnetic waves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20">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4820">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48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0"/>
            <a:ext cx="8229600" cy="1143000"/>
          </a:xfrm>
        </p:spPr>
        <p:txBody>
          <a:bodyPr/>
          <a:lstStyle/>
          <a:p>
            <a:pPr eaLnBrk="1" hangingPunct="1"/>
            <a:r>
              <a:rPr lang="en-US" b="1" smtClean="0"/>
              <a:t>Frame of reference</a:t>
            </a:r>
          </a:p>
        </p:txBody>
      </p:sp>
      <p:grpSp>
        <p:nvGrpSpPr>
          <p:cNvPr id="19" name="Group 18"/>
          <p:cNvGrpSpPr/>
          <p:nvPr/>
        </p:nvGrpSpPr>
        <p:grpSpPr>
          <a:xfrm>
            <a:off x="1143000" y="1447800"/>
            <a:ext cx="6781800" cy="2133600"/>
            <a:chOff x="1143000" y="1447800"/>
            <a:chExt cx="6781800" cy="2133600"/>
          </a:xfrm>
        </p:grpSpPr>
        <p:grpSp>
          <p:nvGrpSpPr>
            <p:cNvPr id="18" name="Group 17"/>
            <p:cNvGrpSpPr/>
            <p:nvPr/>
          </p:nvGrpSpPr>
          <p:grpSpPr>
            <a:xfrm>
              <a:off x="1143000" y="1447800"/>
              <a:ext cx="6781800" cy="2133600"/>
              <a:chOff x="1143000" y="1447800"/>
              <a:chExt cx="6781800" cy="2133600"/>
            </a:xfrm>
          </p:grpSpPr>
          <p:sp>
            <p:nvSpPr>
              <p:cNvPr id="8194" name="Oval 17"/>
              <p:cNvSpPr>
                <a:spLocks noChangeArrowheads="1"/>
              </p:cNvSpPr>
              <p:nvPr/>
            </p:nvSpPr>
            <p:spPr bwMode="auto">
              <a:xfrm>
                <a:off x="1143000" y="1447800"/>
                <a:ext cx="6781800" cy="2133600"/>
              </a:xfrm>
              <a:prstGeom prst="ellipse">
                <a:avLst/>
              </a:prstGeom>
              <a:solidFill>
                <a:srgbClr val="99CCFF"/>
              </a:solidFill>
              <a:ln w="9525">
                <a:noFill/>
                <a:round/>
                <a:headEnd/>
                <a:tailEnd/>
              </a:ln>
            </p:spPr>
            <p:txBody>
              <a:bodyPr wrap="none" anchor="ctr"/>
              <a:lstStyle/>
              <a:p>
                <a:pPr algn="ctr"/>
                <a:endParaRPr lang="en-US">
                  <a:solidFill>
                    <a:srgbClr val="FF0000"/>
                  </a:solidFill>
                </a:endParaRPr>
              </a:p>
            </p:txBody>
          </p:sp>
          <p:sp>
            <p:nvSpPr>
              <p:cNvPr id="8196" name="Line 12"/>
              <p:cNvSpPr>
                <a:spLocks noChangeShapeType="1"/>
              </p:cNvSpPr>
              <p:nvPr/>
            </p:nvSpPr>
            <p:spPr bwMode="auto">
              <a:xfrm>
                <a:off x="4127500" y="2514600"/>
                <a:ext cx="1066800" cy="0"/>
              </a:xfrm>
              <a:prstGeom prst="line">
                <a:avLst/>
              </a:prstGeom>
              <a:noFill/>
              <a:ln w="57150">
                <a:solidFill>
                  <a:srgbClr val="0033CC"/>
                </a:solidFill>
                <a:round/>
                <a:headEnd/>
                <a:tailEnd type="triangle" w="med" len="med"/>
              </a:ln>
            </p:spPr>
            <p:txBody>
              <a:bodyPr/>
              <a:lstStyle/>
              <a:p>
                <a:endParaRPr lang="en-US"/>
              </a:p>
            </p:txBody>
          </p:sp>
          <p:pic>
            <p:nvPicPr>
              <p:cNvPr id="8201" name="Picture 4" descr="new_earth"/>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1808163"/>
                <a:ext cx="1554163" cy="1427162"/>
              </a:xfrm>
              <a:prstGeom prst="rect">
                <a:avLst/>
              </a:prstGeom>
              <a:noFill/>
              <a:ln w="9525">
                <a:noFill/>
                <a:miter lim="800000"/>
                <a:headEnd/>
                <a:tailEnd/>
              </a:ln>
            </p:spPr>
          </p:pic>
        </p:grpSp>
        <p:sp>
          <p:nvSpPr>
            <p:cNvPr id="8197" name="Text Box 16"/>
            <p:cNvSpPr txBox="1">
              <a:spLocks noChangeArrowheads="1"/>
            </p:cNvSpPr>
            <p:nvPr/>
          </p:nvSpPr>
          <p:spPr bwMode="auto">
            <a:xfrm>
              <a:off x="4343400" y="2057400"/>
              <a:ext cx="336550" cy="457200"/>
            </a:xfrm>
            <a:prstGeom prst="rect">
              <a:avLst/>
            </a:prstGeom>
            <a:noFill/>
            <a:ln w="9525">
              <a:noFill/>
              <a:miter lim="800000"/>
              <a:headEnd/>
              <a:tailEnd/>
            </a:ln>
          </p:spPr>
          <p:txBody>
            <a:bodyPr wrap="none">
              <a:spAutoFit/>
            </a:bodyPr>
            <a:lstStyle/>
            <a:p>
              <a:r>
                <a:rPr lang="en-US" dirty="0" err="1">
                  <a:solidFill>
                    <a:srgbClr val="0033CC"/>
                  </a:solidFill>
                </a:rPr>
                <a:t>v</a:t>
              </a:r>
              <a:endParaRPr lang="en-US" dirty="0">
                <a:solidFill>
                  <a:srgbClr val="0033CC"/>
                </a:solidFill>
              </a:endParaRPr>
            </a:p>
          </p:txBody>
        </p:sp>
      </p:grpSp>
      <p:sp>
        <p:nvSpPr>
          <p:cNvPr id="8198" name="Text Box 18"/>
          <p:cNvSpPr txBox="1">
            <a:spLocks noChangeArrowheads="1"/>
          </p:cNvSpPr>
          <p:nvPr/>
        </p:nvSpPr>
        <p:spPr bwMode="auto">
          <a:xfrm>
            <a:off x="3962400" y="1524000"/>
            <a:ext cx="1049338" cy="457200"/>
          </a:xfrm>
          <a:prstGeom prst="rect">
            <a:avLst/>
          </a:prstGeom>
          <a:noFill/>
          <a:ln w="9525">
            <a:noFill/>
            <a:miter lim="800000"/>
            <a:headEnd/>
            <a:tailEnd/>
          </a:ln>
        </p:spPr>
        <p:txBody>
          <a:bodyPr wrap="none">
            <a:spAutoFit/>
          </a:bodyPr>
          <a:lstStyle/>
          <a:p>
            <a:r>
              <a:rPr lang="en-US"/>
              <a:t>‘Ether’</a:t>
            </a:r>
          </a:p>
        </p:txBody>
      </p:sp>
      <p:grpSp>
        <p:nvGrpSpPr>
          <p:cNvPr id="2" name="Group 23"/>
          <p:cNvGrpSpPr>
            <a:grpSpLocks/>
          </p:cNvGrpSpPr>
          <p:nvPr/>
        </p:nvGrpSpPr>
        <p:grpSpPr bwMode="auto">
          <a:xfrm>
            <a:off x="323850" y="4191000"/>
            <a:ext cx="8591550" cy="2398713"/>
            <a:chOff x="204" y="2617"/>
            <a:chExt cx="5412" cy="1511"/>
          </a:xfrm>
        </p:grpSpPr>
        <p:sp>
          <p:nvSpPr>
            <p:cNvPr id="8202" name="Rectangle 9"/>
            <p:cNvSpPr>
              <a:spLocks noChangeArrowheads="1"/>
            </p:cNvSpPr>
            <p:nvPr/>
          </p:nvSpPr>
          <p:spPr bwMode="auto">
            <a:xfrm>
              <a:off x="576" y="2976"/>
              <a:ext cx="4704" cy="1152"/>
            </a:xfrm>
            <a:prstGeom prst="rect">
              <a:avLst/>
            </a:prstGeom>
            <a:solidFill>
              <a:srgbClr val="99CCFF"/>
            </a:solidFill>
            <a:ln w="9525">
              <a:noFill/>
              <a:miter lim="800000"/>
              <a:headEnd/>
              <a:tailEnd/>
            </a:ln>
          </p:spPr>
          <p:txBody>
            <a:bodyPr wrap="none" anchor="ctr"/>
            <a:lstStyle/>
            <a:p>
              <a:endParaRPr lang="en-US"/>
            </a:p>
          </p:txBody>
        </p:sp>
        <p:sp>
          <p:nvSpPr>
            <p:cNvPr id="8203" name="Line 6"/>
            <p:cNvSpPr>
              <a:spLocks noChangeShapeType="1"/>
            </p:cNvSpPr>
            <p:nvPr/>
          </p:nvSpPr>
          <p:spPr bwMode="auto">
            <a:xfrm>
              <a:off x="576" y="2976"/>
              <a:ext cx="4698" cy="0"/>
            </a:xfrm>
            <a:prstGeom prst="line">
              <a:avLst/>
            </a:prstGeom>
            <a:noFill/>
            <a:ln w="38100">
              <a:solidFill>
                <a:schemeClr val="tx1"/>
              </a:solidFill>
              <a:round/>
              <a:headEnd/>
              <a:tailEnd/>
            </a:ln>
          </p:spPr>
          <p:txBody>
            <a:bodyPr/>
            <a:lstStyle/>
            <a:p>
              <a:endParaRPr lang="en-US"/>
            </a:p>
          </p:txBody>
        </p:sp>
        <p:sp>
          <p:nvSpPr>
            <p:cNvPr id="8204" name="Line 7"/>
            <p:cNvSpPr>
              <a:spLocks noChangeShapeType="1"/>
            </p:cNvSpPr>
            <p:nvPr/>
          </p:nvSpPr>
          <p:spPr bwMode="auto">
            <a:xfrm>
              <a:off x="576" y="4128"/>
              <a:ext cx="4704" cy="0"/>
            </a:xfrm>
            <a:prstGeom prst="line">
              <a:avLst/>
            </a:prstGeom>
            <a:noFill/>
            <a:ln w="38100">
              <a:solidFill>
                <a:schemeClr val="tx1"/>
              </a:solidFill>
              <a:round/>
              <a:headEnd/>
              <a:tailEnd/>
            </a:ln>
          </p:spPr>
          <p:txBody>
            <a:bodyPr/>
            <a:lstStyle/>
            <a:p>
              <a:endParaRPr lang="en-US"/>
            </a:p>
          </p:txBody>
        </p:sp>
        <p:sp>
          <p:nvSpPr>
            <p:cNvPr id="8205" name="Line 11"/>
            <p:cNvSpPr>
              <a:spLocks noChangeShapeType="1"/>
            </p:cNvSpPr>
            <p:nvPr/>
          </p:nvSpPr>
          <p:spPr bwMode="auto">
            <a:xfrm flipH="1">
              <a:off x="288" y="3600"/>
              <a:ext cx="768" cy="0"/>
            </a:xfrm>
            <a:prstGeom prst="line">
              <a:avLst/>
            </a:prstGeom>
            <a:noFill/>
            <a:ln w="57150">
              <a:solidFill>
                <a:srgbClr val="0033CC"/>
              </a:solidFill>
              <a:round/>
              <a:headEnd/>
              <a:tailEnd type="triangle" w="med" len="med"/>
            </a:ln>
          </p:spPr>
          <p:txBody>
            <a:bodyPr/>
            <a:lstStyle/>
            <a:p>
              <a:endParaRPr lang="en-US"/>
            </a:p>
          </p:txBody>
        </p:sp>
        <p:sp>
          <p:nvSpPr>
            <p:cNvPr id="8206" name="Text Box 15"/>
            <p:cNvSpPr txBox="1">
              <a:spLocks noChangeArrowheads="1"/>
            </p:cNvSpPr>
            <p:nvPr/>
          </p:nvSpPr>
          <p:spPr bwMode="auto">
            <a:xfrm>
              <a:off x="204" y="3264"/>
              <a:ext cx="276"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8207" name="Line 19"/>
            <p:cNvSpPr>
              <a:spLocks noChangeShapeType="1"/>
            </p:cNvSpPr>
            <p:nvPr/>
          </p:nvSpPr>
          <p:spPr bwMode="auto">
            <a:xfrm flipH="1">
              <a:off x="4848" y="3600"/>
              <a:ext cx="768" cy="0"/>
            </a:xfrm>
            <a:prstGeom prst="line">
              <a:avLst/>
            </a:prstGeom>
            <a:noFill/>
            <a:ln w="57150">
              <a:solidFill>
                <a:srgbClr val="0033CC"/>
              </a:solidFill>
              <a:round/>
              <a:headEnd/>
              <a:tailEnd type="triangle" w="med" len="med"/>
            </a:ln>
          </p:spPr>
          <p:txBody>
            <a:bodyPr/>
            <a:lstStyle/>
            <a:p>
              <a:endParaRPr lang="en-US"/>
            </a:p>
          </p:txBody>
        </p:sp>
        <p:sp>
          <p:nvSpPr>
            <p:cNvPr id="8208" name="Text Box 20"/>
            <p:cNvSpPr txBox="1">
              <a:spLocks noChangeArrowheads="1"/>
            </p:cNvSpPr>
            <p:nvPr/>
          </p:nvSpPr>
          <p:spPr bwMode="auto">
            <a:xfrm>
              <a:off x="5280" y="3264"/>
              <a:ext cx="276"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8209" name="Text Box 21"/>
            <p:cNvSpPr txBox="1">
              <a:spLocks noChangeArrowheads="1"/>
            </p:cNvSpPr>
            <p:nvPr/>
          </p:nvSpPr>
          <p:spPr bwMode="auto">
            <a:xfrm>
              <a:off x="614" y="2617"/>
              <a:ext cx="3875" cy="288"/>
            </a:xfrm>
            <a:prstGeom prst="rect">
              <a:avLst/>
            </a:prstGeom>
            <a:noFill/>
            <a:ln w="9525">
              <a:noFill/>
              <a:miter lim="800000"/>
              <a:headEnd/>
              <a:tailEnd/>
            </a:ln>
          </p:spPr>
          <p:txBody>
            <a:bodyPr wrap="none">
              <a:spAutoFit/>
            </a:bodyPr>
            <a:lstStyle/>
            <a:p>
              <a:r>
                <a:rPr lang="en-US"/>
                <a:t>Ether ‘viewed’ in the laboratory on the earth:</a:t>
              </a:r>
            </a:p>
          </p:txBody>
        </p:sp>
      </p:grpSp>
      <p:sp>
        <p:nvSpPr>
          <p:cNvPr id="8200" name="Text Box 22"/>
          <p:cNvSpPr txBox="1">
            <a:spLocks noChangeArrowheads="1"/>
          </p:cNvSpPr>
          <p:nvPr/>
        </p:nvSpPr>
        <p:spPr bwMode="auto">
          <a:xfrm>
            <a:off x="914400" y="990600"/>
            <a:ext cx="3030538" cy="457200"/>
          </a:xfrm>
          <a:prstGeom prst="rect">
            <a:avLst/>
          </a:prstGeom>
          <a:noFill/>
          <a:ln w="9525">
            <a:noFill/>
            <a:miter lim="800000"/>
            <a:headEnd/>
            <a:tailEnd/>
          </a:ln>
        </p:spPr>
        <p:txBody>
          <a:bodyPr wrap="none">
            <a:spAutoFit/>
          </a:bodyPr>
          <a:lstStyle/>
          <a:p>
            <a:r>
              <a:rPr lang="en-US"/>
              <a:t>Observer on the sun: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381000" y="914400"/>
            <a:ext cx="8763000" cy="5410200"/>
            <a:chOff x="381000" y="914400"/>
            <a:chExt cx="8763000" cy="5410200"/>
          </a:xfrm>
        </p:grpSpPr>
        <p:sp>
          <p:nvSpPr>
            <p:cNvPr id="29" name="Rectangle 4"/>
            <p:cNvSpPr>
              <a:spLocks noChangeArrowheads="1"/>
            </p:cNvSpPr>
            <p:nvPr/>
          </p:nvSpPr>
          <p:spPr bwMode="auto">
            <a:xfrm>
              <a:off x="914400" y="914400"/>
              <a:ext cx="7467600" cy="5410200"/>
            </a:xfrm>
            <a:prstGeom prst="rect">
              <a:avLst/>
            </a:prstGeom>
            <a:solidFill>
              <a:srgbClr val="99CCFF"/>
            </a:solidFill>
            <a:ln w="9525">
              <a:noFill/>
              <a:miter lim="800000"/>
              <a:headEnd/>
              <a:tailEnd/>
            </a:ln>
          </p:spPr>
          <p:txBody>
            <a:bodyPr wrap="none" anchor="ctr"/>
            <a:lstStyle/>
            <a:p>
              <a:endParaRPr lang="en-US"/>
            </a:p>
          </p:txBody>
        </p:sp>
        <p:sp>
          <p:nvSpPr>
            <p:cNvPr id="30" name="Line 5"/>
            <p:cNvSpPr>
              <a:spLocks noChangeShapeType="1"/>
            </p:cNvSpPr>
            <p:nvPr/>
          </p:nvSpPr>
          <p:spPr bwMode="auto">
            <a:xfrm>
              <a:off x="914400" y="914400"/>
              <a:ext cx="7458075" cy="0"/>
            </a:xfrm>
            <a:prstGeom prst="line">
              <a:avLst/>
            </a:prstGeom>
            <a:noFill/>
            <a:ln w="38100">
              <a:solidFill>
                <a:schemeClr val="tx1"/>
              </a:solidFill>
              <a:round/>
              <a:headEnd/>
              <a:tailEnd/>
            </a:ln>
          </p:spPr>
          <p:txBody>
            <a:bodyPr/>
            <a:lstStyle/>
            <a:p>
              <a:endParaRPr lang="en-US"/>
            </a:p>
          </p:txBody>
        </p:sp>
        <p:sp>
          <p:nvSpPr>
            <p:cNvPr id="31" name="Line 6"/>
            <p:cNvSpPr>
              <a:spLocks noChangeShapeType="1"/>
            </p:cNvSpPr>
            <p:nvPr/>
          </p:nvSpPr>
          <p:spPr bwMode="auto">
            <a:xfrm>
              <a:off x="914400" y="6324600"/>
              <a:ext cx="7467600" cy="0"/>
            </a:xfrm>
            <a:prstGeom prst="line">
              <a:avLst/>
            </a:prstGeom>
            <a:noFill/>
            <a:ln w="38100">
              <a:solidFill>
                <a:schemeClr val="tx1"/>
              </a:solidFill>
              <a:round/>
              <a:headEnd/>
              <a:tailEnd/>
            </a:ln>
          </p:spPr>
          <p:txBody>
            <a:bodyPr/>
            <a:lstStyle/>
            <a:p>
              <a:endParaRPr lang="en-US"/>
            </a:p>
          </p:txBody>
        </p:sp>
        <p:sp>
          <p:nvSpPr>
            <p:cNvPr id="32" name="Line 7"/>
            <p:cNvSpPr>
              <a:spLocks noChangeShapeType="1"/>
            </p:cNvSpPr>
            <p:nvPr/>
          </p:nvSpPr>
          <p:spPr bwMode="auto">
            <a:xfrm flipH="1">
              <a:off x="533400" y="5943600"/>
              <a:ext cx="1219200" cy="0"/>
            </a:xfrm>
            <a:prstGeom prst="line">
              <a:avLst/>
            </a:prstGeom>
            <a:noFill/>
            <a:ln w="57150">
              <a:solidFill>
                <a:srgbClr val="0033CC"/>
              </a:solidFill>
              <a:round/>
              <a:headEnd/>
              <a:tailEnd type="triangle" w="med" len="med"/>
            </a:ln>
          </p:spPr>
          <p:txBody>
            <a:bodyPr/>
            <a:lstStyle/>
            <a:p>
              <a:endParaRPr lang="en-US"/>
            </a:p>
          </p:txBody>
        </p:sp>
        <p:sp>
          <p:nvSpPr>
            <p:cNvPr id="33" name="Text Box 8"/>
            <p:cNvSpPr txBox="1">
              <a:spLocks noChangeArrowheads="1"/>
            </p:cNvSpPr>
            <p:nvPr/>
          </p:nvSpPr>
          <p:spPr bwMode="auto">
            <a:xfrm>
              <a:off x="381000" y="5257800"/>
              <a:ext cx="438150" cy="455926"/>
            </a:xfrm>
            <a:prstGeom prst="rect">
              <a:avLst/>
            </a:prstGeom>
            <a:noFill/>
            <a:ln w="9525">
              <a:noFill/>
              <a:miter lim="800000"/>
              <a:headEnd/>
              <a:tailEnd/>
            </a:ln>
          </p:spPr>
          <p:txBody>
            <a:bodyPr wrap="none">
              <a:spAutoFit/>
            </a:bodyPr>
            <a:lstStyle/>
            <a:p>
              <a:r>
                <a:rPr lang="en-US" dirty="0">
                  <a:solidFill>
                    <a:srgbClr val="0033CC"/>
                  </a:solidFill>
                </a:rPr>
                <a:t>-</a:t>
              </a:r>
              <a:r>
                <a:rPr lang="en-US" dirty="0" err="1">
                  <a:solidFill>
                    <a:srgbClr val="0033CC"/>
                  </a:solidFill>
                </a:rPr>
                <a:t>v</a:t>
              </a:r>
              <a:endParaRPr lang="en-US" dirty="0">
                <a:solidFill>
                  <a:srgbClr val="0033CC"/>
                </a:solidFill>
              </a:endParaRPr>
            </a:p>
          </p:txBody>
        </p:sp>
        <p:sp>
          <p:nvSpPr>
            <p:cNvPr id="34" name="Line 9"/>
            <p:cNvSpPr>
              <a:spLocks noChangeShapeType="1"/>
            </p:cNvSpPr>
            <p:nvPr/>
          </p:nvSpPr>
          <p:spPr bwMode="auto">
            <a:xfrm flipH="1">
              <a:off x="7924800" y="5867400"/>
              <a:ext cx="1219200" cy="0"/>
            </a:xfrm>
            <a:prstGeom prst="line">
              <a:avLst/>
            </a:prstGeom>
            <a:noFill/>
            <a:ln w="57150">
              <a:solidFill>
                <a:srgbClr val="0033CC"/>
              </a:solidFill>
              <a:round/>
              <a:headEnd/>
              <a:tailEnd type="triangle" w="med" len="med"/>
            </a:ln>
          </p:spPr>
          <p:txBody>
            <a:bodyPr/>
            <a:lstStyle/>
            <a:p>
              <a:endParaRPr lang="en-US"/>
            </a:p>
          </p:txBody>
        </p:sp>
        <p:sp>
          <p:nvSpPr>
            <p:cNvPr id="35" name="Text Box 10"/>
            <p:cNvSpPr txBox="1">
              <a:spLocks noChangeArrowheads="1"/>
            </p:cNvSpPr>
            <p:nvPr/>
          </p:nvSpPr>
          <p:spPr bwMode="auto">
            <a:xfrm>
              <a:off x="8382000" y="5257800"/>
              <a:ext cx="438150" cy="455926"/>
            </a:xfrm>
            <a:prstGeom prst="rect">
              <a:avLst/>
            </a:prstGeom>
            <a:noFill/>
            <a:ln w="9525">
              <a:noFill/>
              <a:miter lim="800000"/>
              <a:headEnd/>
              <a:tailEnd/>
            </a:ln>
          </p:spPr>
          <p:txBody>
            <a:bodyPr wrap="none">
              <a:spAutoFit/>
            </a:bodyPr>
            <a:lstStyle/>
            <a:p>
              <a:r>
                <a:rPr lang="en-US" dirty="0">
                  <a:solidFill>
                    <a:srgbClr val="0033CC"/>
                  </a:solidFill>
                </a:rPr>
                <a:t>-</a:t>
              </a:r>
              <a:r>
                <a:rPr lang="en-US" dirty="0" err="1">
                  <a:solidFill>
                    <a:srgbClr val="0033CC"/>
                  </a:solidFill>
                </a:rPr>
                <a:t>v</a:t>
              </a:r>
              <a:endParaRPr lang="en-US" dirty="0">
                <a:solidFill>
                  <a:srgbClr val="0033CC"/>
                </a:solidFill>
              </a:endParaRPr>
            </a:p>
          </p:txBody>
        </p:sp>
      </p:grpSp>
      <p:sp>
        <p:nvSpPr>
          <p:cNvPr id="90168" name="Line 56"/>
          <p:cNvSpPr>
            <a:spLocks noChangeShapeType="1"/>
          </p:cNvSpPr>
          <p:nvPr/>
        </p:nvSpPr>
        <p:spPr bwMode="auto">
          <a:xfrm flipV="1">
            <a:off x="5119688" y="3376613"/>
            <a:ext cx="2560637" cy="0"/>
          </a:xfrm>
          <a:prstGeom prst="line">
            <a:avLst/>
          </a:prstGeom>
          <a:noFill/>
          <a:ln w="57150">
            <a:solidFill>
              <a:srgbClr val="FF0000"/>
            </a:solidFill>
            <a:round/>
            <a:headEnd/>
            <a:tailEnd type="triangle" w="med" len="med"/>
          </a:ln>
        </p:spPr>
        <p:txBody>
          <a:bodyPr/>
          <a:lstStyle/>
          <a:p>
            <a:endParaRPr lang="en-US"/>
          </a:p>
        </p:txBody>
      </p:sp>
      <p:sp>
        <p:nvSpPr>
          <p:cNvPr id="90169" name="Line 57"/>
          <p:cNvSpPr>
            <a:spLocks noChangeShapeType="1"/>
          </p:cNvSpPr>
          <p:nvPr/>
        </p:nvSpPr>
        <p:spPr bwMode="auto">
          <a:xfrm flipH="1" flipV="1">
            <a:off x="5241925" y="3267075"/>
            <a:ext cx="2438400" cy="0"/>
          </a:xfrm>
          <a:prstGeom prst="line">
            <a:avLst/>
          </a:prstGeom>
          <a:noFill/>
          <a:ln w="57150">
            <a:solidFill>
              <a:srgbClr val="FF0000"/>
            </a:solidFill>
            <a:round/>
            <a:headEnd/>
            <a:tailEnd type="triangle" w="med" len="med"/>
          </a:ln>
        </p:spPr>
        <p:txBody>
          <a:bodyPr/>
          <a:lstStyle/>
          <a:p>
            <a:endParaRPr lang="en-US"/>
          </a:p>
        </p:txBody>
      </p:sp>
      <p:sp>
        <p:nvSpPr>
          <p:cNvPr id="90170" name="Line 58"/>
          <p:cNvSpPr>
            <a:spLocks noChangeShapeType="1"/>
          </p:cNvSpPr>
          <p:nvPr/>
        </p:nvSpPr>
        <p:spPr bwMode="auto">
          <a:xfrm flipV="1">
            <a:off x="5135563" y="3267075"/>
            <a:ext cx="0" cy="2293938"/>
          </a:xfrm>
          <a:prstGeom prst="line">
            <a:avLst/>
          </a:prstGeom>
          <a:noFill/>
          <a:ln w="57150">
            <a:solidFill>
              <a:srgbClr val="FF0000"/>
            </a:solidFill>
            <a:round/>
            <a:headEnd type="triangle" w="med" len="med"/>
            <a:tailEnd/>
          </a:ln>
        </p:spPr>
        <p:txBody>
          <a:bodyPr/>
          <a:lstStyle/>
          <a:p>
            <a:endParaRPr lang="en-US"/>
          </a:p>
        </p:txBody>
      </p:sp>
      <p:sp>
        <p:nvSpPr>
          <p:cNvPr id="90171" name="Line 59"/>
          <p:cNvSpPr>
            <a:spLocks noChangeShapeType="1"/>
          </p:cNvSpPr>
          <p:nvPr/>
        </p:nvSpPr>
        <p:spPr bwMode="auto">
          <a:xfrm rot="16200000" flipV="1">
            <a:off x="3806031" y="2213769"/>
            <a:ext cx="2293938" cy="0"/>
          </a:xfrm>
          <a:prstGeom prst="line">
            <a:avLst/>
          </a:prstGeom>
          <a:noFill/>
          <a:ln w="57150">
            <a:solidFill>
              <a:srgbClr val="FF0000"/>
            </a:solidFill>
            <a:round/>
            <a:headEnd/>
            <a:tailEnd type="triangle" w="med" len="med"/>
          </a:ln>
        </p:spPr>
        <p:txBody>
          <a:bodyPr/>
          <a:lstStyle/>
          <a:p>
            <a:endParaRPr lang="en-US"/>
          </a:p>
        </p:txBody>
      </p:sp>
      <p:sp>
        <p:nvSpPr>
          <p:cNvPr id="90172" name="Line 60"/>
          <p:cNvSpPr>
            <a:spLocks noChangeShapeType="1"/>
          </p:cNvSpPr>
          <p:nvPr/>
        </p:nvSpPr>
        <p:spPr bwMode="auto">
          <a:xfrm rot="-5400000" flipH="1" flipV="1">
            <a:off x="4079875" y="2082800"/>
            <a:ext cx="1955800" cy="0"/>
          </a:xfrm>
          <a:prstGeom prst="line">
            <a:avLst/>
          </a:prstGeom>
          <a:noFill/>
          <a:ln w="57150">
            <a:solidFill>
              <a:srgbClr val="FF0000"/>
            </a:solidFill>
            <a:round/>
            <a:headEnd/>
            <a:tailEnd type="triangle" w="med" len="med"/>
          </a:ln>
        </p:spPr>
        <p:txBody>
          <a:bodyPr/>
          <a:lstStyle/>
          <a:p>
            <a:endParaRPr lang="en-US"/>
          </a:p>
        </p:txBody>
      </p:sp>
      <p:sp>
        <p:nvSpPr>
          <p:cNvPr id="90173" name="Line 61"/>
          <p:cNvSpPr>
            <a:spLocks noChangeShapeType="1"/>
          </p:cNvSpPr>
          <p:nvPr/>
        </p:nvSpPr>
        <p:spPr bwMode="auto">
          <a:xfrm rot="5400000" flipV="1">
            <a:off x="3892550" y="4413250"/>
            <a:ext cx="2284413" cy="11113"/>
          </a:xfrm>
          <a:prstGeom prst="line">
            <a:avLst/>
          </a:prstGeom>
          <a:noFill/>
          <a:ln w="57150">
            <a:solidFill>
              <a:srgbClr val="FF0000"/>
            </a:solidFill>
            <a:round/>
            <a:headEnd/>
            <a:tailEnd type="triangle" w="med" len="med"/>
          </a:ln>
        </p:spPr>
        <p:txBody>
          <a:bodyPr/>
          <a:lstStyle/>
          <a:p>
            <a:endParaRPr lang="en-US"/>
          </a:p>
        </p:txBody>
      </p:sp>
      <p:grpSp>
        <p:nvGrpSpPr>
          <p:cNvPr id="2" name="Group 88"/>
          <p:cNvGrpSpPr>
            <a:grpSpLocks/>
          </p:cNvGrpSpPr>
          <p:nvPr/>
        </p:nvGrpSpPr>
        <p:grpSpPr bwMode="auto">
          <a:xfrm>
            <a:off x="4405313" y="973138"/>
            <a:ext cx="3397250" cy="2949575"/>
            <a:chOff x="2775" y="613"/>
            <a:chExt cx="2140" cy="1858"/>
          </a:xfrm>
        </p:grpSpPr>
        <p:sp>
          <p:nvSpPr>
            <p:cNvPr id="13335" name="Rectangle 64"/>
            <p:cNvSpPr>
              <a:spLocks noChangeArrowheads="1"/>
            </p:cNvSpPr>
            <p:nvPr/>
          </p:nvSpPr>
          <p:spPr bwMode="auto">
            <a:xfrm>
              <a:off x="4838" y="1783"/>
              <a:ext cx="77" cy="68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3336" name="Rectangle 65"/>
            <p:cNvSpPr>
              <a:spLocks noChangeArrowheads="1"/>
            </p:cNvSpPr>
            <p:nvPr/>
          </p:nvSpPr>
          <p:spPr bwMode="auto">
            <a:xfrm rot="-5400000">
              <a:off x="3124" y="264"/>
              <a:ext cx="69" cy="76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3337" name="Text Box 66"/>
            <p:cNvSpPr txBox="1">
              <a:spLocks noChangeArrowheads="1"/>
            </p:cNvSpPr>
            <p:nvPr/>
          </p:nvSpPr>
          <p:spPr bwMode="auto">
            <a:xfrm>
              <a:off x="4122" y="888"/>
              <a:ext cx="714" cy="288"/>
            </a:xfrm>
            <a:prstGeom prst="rect">
              <a:avLst/>
            </a:prstGeom>
            <a:noFill/>
            <a:ln w="9525">
              <a:noFill/>
              <a:miter lim="800000"/>
              <a:headEnd/>
              <a:tailEnd/>
            </a:ln>
          </p:spPr>
          <p:txBody>
            <a:bodyPr wrap="none">
              <a:spAutoFit/>
            </a:bodyPr>
            <a:lstStyle/>
            <a:p>
              <a:r>
                <a:rPr lang="en-US"/>
                <a:t>Mirrors</a:t>
              </a:r>
            </a:p>
          </p:txBody>
        </p:sp>
        <p:sp>
          <p:nvSpPr>
            <p:cNvPr id="13338" name="Line 67"/>
            <p:cNvSpPr>
              <a:spLocks noChangeShapeType="1"/>
            </p:cNvSpPr>
            <p:nvPr/>
          </p:nvSpPr>
          <p:spPr bwMode="auto">
            <a:xfrm flipH="1" flipV="1">
              <a:off x="3624" y="684"/>
              <a:ext cx="528" cy="240"/>
            </a:xfrm>
            <a:prstGeom prst="line">
              <a:avLst/>
            </a:prstGeom>
            <a:noFill/>
            <a:ln w="28575">
              <a:solidFill>
                <a:schemeClr val="tx1"/>
              </a:solidFill>
              <a:round/>
              <a:headEnd/>
              <a:tailEnd type="triangle" w="med" len="med"/>
            </a:ln>
          </p:spPr>
          <p:txBody>
            <a:bodyPr/>
            <a:lstStyle/>
            <a:p>
              <a:endParaRPr lang="en-US"/>
            </a:p>
          </p:txBody>
        </p:sp>
        <p:sp>
          <p:nvSpPr>
            <p:cNvPr id="13339" name="Line 68"/>
            <p:cNvSpPr>
              <a:spLocks noChangeShapeType="1"/>
            </p:cNvSpPr>
            <p:nvPr/>
          </p:nvSpPr>
          <p:spPr bwMode="auto">
            <a:xfrm>
              <a:off x="4512" y="1152"/>
              <a:ext cx="317" cy="562"/>
            </a:xfrm>
            <a:prstGeom prst="line">
              <a:avLst/>
            </a:prstGeom>
            <a:noFill/>
            <a:ln w="28575">
              <a:solidFill>
                <a:schemeClr val="tx1"/>
              </a:solidFill>
              <a:round/>
              <a:headEnd/>
              <a:tailEnd type="triangle" w="med" len="med"/>
            </a:ln>
          </p:spPr>
          <p:txBody>
            <a:bodyPr/>
            <a:lstStyle/>
            <a:p>
              <a:endParaRPr lang="en-US"/>
            </a:p>
          </p:txBody>
        </p:sp>
      </p:grpSp>
      <p:grpSp>
        <p:nvGrpSpPr>
          <p:cNvPr id="3" name="Group 90"/>
          <p:cNvGrpSpPr>
            <a:grpSpLocks/>
          </p:cNvGrpSpPr>
          <p:nvPr/>
        </p:nvGrpSpPr>
        <p:grpSpPr bwMode="auto">
          <a:xfrm>
            <a:off x="4437063" y="5588000"/>
            <a:ext cx="1336675" cy="1085850"/>
            <a:chOff x="2795" y="3520"/>
            <a:chExt cx="842" cy="684"/>
          </a:xfrm>
        </p:grpSpPr>
        <p:sp>
          <p:nvSpPr>
            <p:cNvPr id="13333" name="Rectangle 62"/>
            <p:cNvSpPr>
              <a:spLocks noChangeArrowheads="1"/>
            </p:cNvSpPr>
            <p:nvPr/>
          </p:nvSpPr>
          <p:spPr bwMode="auto">
            <a:xfrm>
              <a:off x="2898" y="3520"/>
              <a:ext cx="614" cy="413"/>
            </a:xfrm>
            <a:prstGeom prst="rect">
              <a:avLst/>
            </a:prstGeom>
            <a:solidFill>
              <a:srgbClr val="FFCCCC"/>
            </a:solidFill>
            <a:ln w="9525">
              <a:solidFill>
                <a:schemeClr val="tx1"/>
              </a:solidFill>
              <a:miter lim="800000"/>
              <a:headEnd/>
              <a:tailEnd/>
            </a:ln>
          </p:spPr>
          <p:txBody>
            <a:bodyPr wrap="none" anchor="ctr"/>
            <a:lstStyle/>
            <a:p>
              <a:endParaRPr lang="en-US"/>
            </a:p>
          </p:txBody>
        </p:sp>
        <p:sp>
          <p:nvSpPr>
            <p:cNvPr id="13334" name="Text Box 77"/>
            <p:cNvSpPr txBox="1">
              <a:spLocks noChangeArrowheads="1"/>
            </p:cNvSpPr>
            <p:nvPr/>
          </p:nvSpPr>
          <p:spPr bwMode="auto">
            <a:xfrm>
              <a:off x="2795" y="3916"/>
              <a:ext cx="842" cy="288"/>
            </a:xfrm>
            <a:prstGeom prst="rect">
              <a:avLst/>
            </a:prstGeom>
            <a:noFill/>
            <a:ln w="9525">
              <a:noFill/>
              <a:miter lim="800000"/>
              <a:headEnd/>
              <a:tailEnd/>
            </a:ln>
          </p:spPr>
          <p:txBody>
            <a:bodyPr wrap="none">
              <a:spAutoFit/>
            </a:bodyPr>
            <a:lstStyle/>
            <a:p>
              <a:r>
                <a:rPr lang="en-US"/>
                <a:t>Detector</a:t>
              </a:r>
            </a:p>
          </p:txBody>
        </p:sp>
      </p:grpSp>
      <p:grpSp>
        <p:nvGrpSpPr>
          <p:cNvPr id="4" name="Group 84"/>
          <p:cNvGrpSpPr>
            <a:grpSpLocks/>
          </p:cNvGrpSpPr>
          <p:nvPr/>
        </p:nvGrpSpPr>
        <p:grpSpPr bwMode="auto">
          <a:xfrm>
            <a:off x="1447800" y="3157538"/>
            <a:ext cx="4403725" cy="2314575"/>
            <a:chOff x="912" y="1989"/>
            <a:chExt cx="2774" cy="1458"/>
          </a:xfrm>
        </p:grpSpPr>
        <p:sp>
          <p:nvSpPr>
            <p:cNvPr id="13330" name="Text Box 72"/>
            <p:cNvSpPr txBox="1">
              <a:spLocks noChangeArrowheads="1"/>
            </p:cNvSpPr>
            <p:nvPr/>
          </p:nvSpPr>
          <p:spPr bwMode="auto">
            <a:xfrm>
              <a:off x="912" y="2928"/>
              <a:ext cx="1591" cy="519"/>
            </a:xfrm>
            <a:prstGeom prst="rect">
              <a:avLst/>
            </a:prstGeom>
            <a:noFill/>
            <a:ln w="9525">
              <a:noFill/>
              <a:miter lim="800000"/>
              <a:headEnd/>
              <a:tailEnd/>
            </a:ln>
          </p:spPr>
          <p:txBody>
            <a:bodyPr wrap="none">
              <a:spAutoFit/>
            </a:bodyPr>
            <a:lstStyle/>
            <a:p>
              <a:r>
                <a:rPr lang="en-US"/>
                <a:t>Semi-transparent</a:t>
              </a:r>
            </a:p>
            <a:p>
              <a:r>
                <a:rPr lang="en-US"/>
                <a:t>mirror</a:t>
              </a:r>
            </a:p>
          </p:txBody>
        </p:sp>
        <p:sp>
          <p:nvSpPr>
            <p:cNvPr id="13331" name="Line 73"/>
            <p:cNvSpPr>
              <a:spLocks noChangeShapeType="1"/>
            </p:cNvSpPr>
            <p:nvPr/>
          </p:nvSpPr>
          <p:spPr bwMode="auto">
            <a:xfrm flipV="1">
              <a:off x="2227" y="2402"/>
              <a:ext cx="538" cy="551"/>
            </a:xfrm>
            <a:prstGeom prst="line">
              <a:avLst/>
            </a:prstGeom>
            <a:noFill/>
            <a:ln w="28575">
              <a:solidFill>
                <a:schemeClr val="tx1"/>
              </a:solidFill>
              <a:round/>
              <a:headEnd/>
              <a:tailEnd type="triangle" w="med" len="med"/>
            </a:ln>
          </p:spPr>
          <p:txBody>
            <a:bodyPr/>
            <a:lstStyle/>
            <a:p>
              <a:endParaRPr lang="en-US"/>
            </a:p>
          </p:txBody>
        </p:sp>
        <p:sp>
          <p:nvSpPr>
            <p:cNvPr id="13332" name="Rectangle 79"/>
            <p:cNvSpPr>
              <a:spLocks noChangeArrowheads="1"/>
            </p:cNvSpPr>
            <p:nvPr/>
          </p:nvSpPr>
          <p:spPr bwMode="auto">
            <a:xfrm rot="-2667261">
              <a:off x="2688" y="1989"/>
              <a:ext cx="998" cy="138"/>
            </a:xfrm>
            <a:prstGeom prst="rect">
              <a:avLst/>
            </a:prstGeom>
            <a:solidFill>
              <a:schemeClr val="accent1"/>
            </a:solidFill>
            <a:ln w="9525">
              <a:solidFill>
                <a:schemeClr val="tx1"/>
              </a:solidFill>
              <a:miter lim="800000"/>
              <a:headEnd/>
              <a:tailEnd/>
            </a:ln>
          </p:spPr>
          <p:txBody>
            <a:bodyPr wrap="none" anchor="ctr"/>
            <a:lstStyle/>
            <a:p>
              <a:endParaRPr lang="en-US"/>
            </a:p>
          </p:txBody>
        </p:sp>
      </p:grpSp>
      <p:grpSp>
        <p:nvGrpSpPr>
          <p:cNvPr id="5" name="Group 87"/>
          <p:cNvGrpSpPr>
            <a:grpSpLocks/>
          </p:cNvGrpSpPr>
          <p:nvPr/>
        </p:nvGrpSpPr>
        <p:grpSpPr bwMode="auto">
          <a:xfrm>
            <a:off x="1057275" y="2295525"/>
            <a:ext cx="1846263" cy="1666875"/>
            <a:chOff x="666" y="1446"/>
            <a:chExt cx="1163" cy="1050"/>
          </a:xfrm>
        </p:grpSpPr>
        <p:sp>
          <p:nvSpPr>
            <p:cNvPr id="13327" name="AutoShape 69"/>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lstStyle/>
            <a:p>
              <a:endParaRPr lang="en-US"/>
            </a:p>
          </p:txBody>
        </p:sp>
        <p:sp>
          <p:nvSpPr>
            <p:cNvPr id="13328" name="Text Box 70"/>
            <p:cNvSpPr txBox="1">
              <a:spLocks noChangeArrowheads="1"/>
            </p:cNvSpPr>
            <p:nvPr/>
          </p:nvSpPr>
          <p:spPr bwMode="auto">
            <a:xfrm>
              <a:off x="666" y="1446"/>
              <a:ext cx="1163" cy="288"/>
            </a:xfrm>
            <a:prstGeom prst="rect">
              <a:avLst/>
            </a:prstGeom>
            <a:noFill/>
            <a:ln w="9525">
              <a:noFill/>
              <a:miter lim="800000"/>
              <a:headEnd/>
              <a:tailEnd/>
            </a:ln>
          </p:spPr>
          <p:txBody>
            <a:bodyPr wrap="none">
              <a:spAutoFit/>
            </a:bodyPr>
            <a:lstStyle/>
            <a:p>
              <a:r>
                <a:rPr lang="en-US"/>
                <a:t>Light source</a:t>
              </a:r>
            </a:p>
          </p:txBody>
        </p:sp>
        <p:sp>
          <p:nvSpPr>
            <p:cNvPr id="13329" name="Rectangle 85"/>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lstStyle/>
            <a:p>
              <a:endParaRPr lang="en-US"/>
            </a:p>
          </p:txBody>
        </p:sp>
      </p:grpSp>
      <p:sp>
        <p:nvSpPr>
          <p:cNvPr id="13325" name="Rectangle 86"/>
          <p:cNvSpPr>
            <a:spLocks noChangeArrowheads="1"/>
          </p:cNvSpPr>
          <p:nvPr/>
        </p:nvSpPr>
        <p:spPr bwMode="auto">
          <a:xfrm>
            <a:off x="2476500" y="3200400"/>
            <a:ext cx="76200" cy="304800"/>
          </a:xfrm>
          <a:prstGeom prst="rect">
            <a:avLst/>
          </a:prstGeom>
          <a:solidFill>
            <a:schemeClr val="bg1"/>
          </a:solidFill>
          <a:ln w="9525">
            <a:noFill/>
            <a:miter lim="800000"/>
            <a:headEnd/>
            <a:tailEnd/>
          </a:ln>
        </p:spPr>
        <p:txBody>
          <a:bodyPr wrap="none" anchor="ctr"/>
          <a:lstStyle/>
          <a:p>
            <a:endParaRPr lang="en-US"/>
          </a:p>
        </p:txBody>
      </p:sp>
      <p:sp>
        <p:nvSpPr>
          <p:cNvPr id="90190" name="Line 78"/>
          <p:cNvSpPr>
            <a:spLocks noChangeShapeType="1"/>
          </p:cNvSpPr>
          <p:nvPr/>
        </p:nvSpPr>
        <p:spPr bwMode="auto">
          <a:xfrm rot="10800000" flipH="1" flipV="1">
            <a:off x="2362200" y="3352800"/>
            <a:ext cx="2436813" cy="0"/>
          </a:xfrm>
          <a:prstGeom prst="line">
            <a:avLst/>
          </a:prstGeom>
          <a:noFill/>
          <a:ln w="76200">
            <a:solidFill>
              <a:srgbClr val="FF0000"/>
            </a:solidFill>
            <a:round/>
            <a:headEnd/>
            <a:tailEnd type="triangle" w="med" len="med"/>
          </a:ln>
        </p:spPr>
        <p:txBody>
          <a:bodyPr/>
          <a:lstStyle/>
          <a:p>
            <a:endParaRPr lang="en-US"/>
          </a:p>
        </p:txBody>
      </p:sp>
      <p:sp>
        <p:nvSpPr>
          <p:cNvPr id="36" name="Text Box 11"/>
          <p:cNvSpPr txBox="1">
            <a:spLocks noChangeArrowheads="1"/>
          </p:cNvSpPr>
          <p:nvPr/>
        </p:nvSpPr>
        <p:spPr bwMode="auto">
          <a:xfrm>
            <a:off x="974725" y="762000"/>
            <a:ext cx="184150" cy="457917"/>
          </a:xfrm>
          <a:prstGeom prst="rect">
            <a:avLst/>
          </a:prstGeom>
          <a:noFill/>
          <a:ln w="9525">
            <a:noFill/>
            <a:miter lim="800000"/>
            <a:headEnd/>
            <a:tailEnd/>
          </a:ln>
        </p:spPr>
        <p:txBody>
          <a:bodyPr wrap="none">
            <a:spAutoFit/>
          </a:bodyPr>
          <a:lstStyle/>
          <a:p>
            <a:endParaRPr lang="en-US"/>
          </a:p>
        </p:txBody>
      </p:sp>
      <p:sp>
        <p:nvSpPr>
          <p:cNvPr id="38" name="Rectangle 2"/>
          <p:cNvSpPr txBox="1">
            <a:spLocks noChangeArrowheads="1"/>
          </p:cNvSpPr>
          <p:nvPr/>
        </p:nvSpPr>
        <p:spPr bwMode="auto">
          <a:xfrm>
            <a:off x="457200" y="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mj-lt"/>
                <a:ea typeface="+mj-ea"/>
                <a:cs typeface="+mj-cs"/>
              </a:rPr>
              <a:t>Michelson and Morley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0190"/>
                                        </p:tgtEl>
                                        <p:attrNameLst>
                                          <p:attrName>style.visibility</p:attrName>
                                        </p:attrNameLst>
                                      </p:cBhvr>
                                      <p:to>
                                        <p:strVal val="visible"/>
                                      </p:to>
                                    </p:set>
                                    <p:animEffect transition="in" filter="slide(fromLeft)">
                                      <p:cBhvr>
                                        <p:cTn id="7" dur="1000"/>
                                        <p:tgtEl>
                                          <p:spTgt spid="9019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par>
                                <p:cTn id="12" presetID="12" presetClass="entr" presetSubtype="8" fill="hold" grpId="0" nodeType="withEffect">
                                  <p:stCondLst>
                                    <p:cond delay="2000"/>
                                  </p:stCondLst>
                                  <p:childTnLst>
                                    <p:set>
                                      <p:cBhvr>
                                        <p:cTn id="13" dur="1" fill="hold">
                                          <p:stCondLst>
                                            <p:cond delay="0"/>
                                          </p:stCondLst>
                                        </p:cTn>
                                        <p:tgtEl>
                                          <p:spTgt spid="90168"/>
                                        </p:tgtEl>
                                        <p:attrNameLst>
                                          <p:attrName>style.visibility</p:attrName>
                                        </p:attrNameLst>
                                      </p:cBhvr>
                                      <p:to>
                                        <p:strVal val="visible"/>
                                      </p:to>
                                    </p:set>
                                    <p:animEffect transition="in" filter="slide(fromLeft)">
                                      <p:cBhvr>
                                        <p:cTn id="14" dur="1000"/>
                                        <p:tgtEl>
                                          <p:spTgt spid="90168"/>
                                        </p:tgtEl>
                                      </p:cBhvr>
                                    </p:animEffect>
                                  </p:childTnLst>
                                </p:cTn>
                              </p:par>
                              <p:par>
                                <p:cTn id="15" presetID="12" presetClass="entr" presetSubtype="4" fill="hold" grpId="0" nodeType="withEffect">
                                  <p:stCondLst>
                                    <p:cond delay="2000"/>
                                  </p:stCondLst>
                                  <p:childTnLst>
                                    <p:set>
                                      <p:cBhvr>
                                        <p:cTn id="16" dur="1" fill="hold">
                                          <p:stCondLst>
                                            <p:cond delay="0"/>
                                          </p:stCondLst>
                                        </p:cTn>
                                        <p:tgtEl>
                                          <p:spTgt spid="90171"/>
                                        </p:tgtEl>
                                        <p:attrNameLst>
                                          <p:attrName>style.visibility</p:attrName>
                                        </p:attrNameLst>
                                      </p:cBhvr>
                                      <p:to>
                                        <p:strVal val="visible"/>
                                      </p:to>
                                    </p:set>
                                    <p:animEffect transition="in" filter="slide(fromBottom)">
                                      <p:cBhvr>
                                        <p:cTn id="17" dur="1000"/>
                                        <p:tgtEl>
                                          <p:spTgt spid="9017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childTnLst>
                                </p:cTn>
                              </p:par>
                              <p:par>
                                <p:cTn id="23" presetID="12" presetClass="entr" presetSubtype="2" fill="hold" grpId="0" nodeType="withEffect">
                                  <p:stCondLst>
                                    <p:cond delay="2000"/>
                                  </p:stCondLst>
                                  <p:childTnLst>
                                    <p:set>
                                      <p:cBhvr>
                                        <p:cTn id="24" dur="1" fill="hold">
                                          <p:stCondLst>
                                            <p:cond delay="0"/>
                                          </p:stCondLst>
                                        </p:cTn>
                                        <p:tgtEl>
                                          <p:spTgt spid="90169"/>
                                        </p:tgtEl>
                                        <p:attrNameLst>
                                          <p:attrName>style.visibility</p:attrName>
                                        </p:attrNameLst>
                                      </p:cBhvr>
                                      <p:to>
                                        <p:strVal val="visible"/>
                                      </p:to>
                                    </p:set>
                                    <p:animEffect transition="in" filter="slide(fromRight)">
                                      <p:cBhvr>
                                        <p:cTn id="25" dur="1000"/>
                                        <p:tgtEl>
                                          <p:spTgt spid="90169"/>
                                        </p:tgtEl>
                                      </p:cBhvr>
                                    </p:animEffect>
                                  </p:childTnLst>
                                </p:cTn>
                              </p:par>
                              <p:par>
                                <p:cTn id="26" presetID="12" presetClass="entr" presetSubtype="1" fill="hold" grpId="0" nodeType="withEffect">
                                  <p:stCondLst>
                                    <p:cond delay="2000"/>
                                  </p:stCondLst>
                                  <p:childTnLst>
                                    <p:set>
                                      <p:cBhvr>
                                        <p:cTn id="27" dur="1" fill="hold">
                                          <p:stCondLst>
                                            <p:cond delay="0"/>
                                          </p:stCondLst>
                                        </p:cTn>
                                        <p:tgtEl>
                                          <p:spTgt spid="90172"/>
                                        </p:tgtEl>
                                        <p:attrNameLst>
                                          <p:attrName>style.visibility</p:attrName>
                                        </p:attrNameLst>
                                      </p:cBhvr>
                                      <p:to>
                                        <p:strVal val="visible"/>
                                      </p:to>
                                    </p:set>
                                    <p:animEffect transition="in" filter="slide(fromTop)">
                                      <p:cBhvr>
                                        <p:cTn id="28" dur="1000"/>
                                        <p:tgtEl>
                                          <p:spTgt spid="90172"/>
                                        </p:tgtEl>
                                      </p:cBhvr>
                                    </p:animEffect>
                                  </p:childTnLst>
                                </p:cTn>
                              </p:par>
                              <p:par>
                                <p:cTn id="29" presetID="12" presetClass="entr" presetSubtype="1" fill="hold" grpId="0" nodeType="withEffect">
                                  <p:stCondLst>
                                    <p:cond delay="4000"/>
                                  </p:stCondLst>
                                  <p:childTnLst>
                                    <p:set>
                                      <p:cBhvr>
                                        <p:cTn id="30" dur="1" fill="hold">
                                          <p:stCondLst>
                                            <p:cond delay="0"/>
                                          </p:stCondLst>
                                        </p:cTn>
                                        <p:tgtEl>
                                          <p:spTgt spid="90170"/>
                                        </p:tgtEl>
                                        <p:attrNameLst>
                                          <p:attrName>style.visibility</p:attrName>
                                        </p:attrNameLst>
                                      </p:cBhvr>
                                      <p:to>
                                        <p:strVal val="visible"/>
                                      </p:to>
                                    </p:set>
                                    <p:animEffect transition="in" filter="slide(fromTop)">
                                      <p:cBhvr>
                                        <p:cTn id="31" dur="1000"/>
                                        <p:tgtEl>
                                          <p:spTgt spid="90170"/>
                                        </p:tgtEl>
                                      </p:cBhvr>
                                    </p:animEffect>
                                  </p:childTnLst>
                                </p:cTn>
                              </p:par>
                              <p:par>
                                <p:cTn id="32" presetID="12" presetClass="entr" presetSubtype="1" fill="hold" grpId="0" nodeType="withEffect">
                                  <p:stCondLst>
                                    <p:cond delay="4000"/>
                                  </p:stCondLst>
                                  <p:childTnLst>
                                    <p:set>
                                      <p:cBhvr>
                                        <p:cTn id="33" dur="1" fill="hold">
                                          <p:stCondLst>
                                            <p:cond delay="0"/>
                                          </p:stCondLst>
                                        </p:cTn>
                                        <p:tgtEl>
                                          <p:spTgt spid="90173"/>
                                        </p:tgtEl>
                                        <p:attrNameLst>
                                          <p:attrName>style.visibility</p:attrName>
                                        </p:attrNameLst>
                                      </p:cBhvr>
                                      <p:to>
                                        <p:strVal val="visible"/>
                                      </p:to>
                                    </p:set>
                                    <p:animEffect transition="in" filter="slide(fromTop)">
                                      <p:cBhvr>
                                        <p:cTn id="34" dur="1000"/>
                                        <p:tgtEl>
                                          <p:spTgt spid="90173"/>
                                        </p:tgtEl>
                                      </p:cBhvr>
                                    </p:animEffect>
                                  </p:childTnLst>
                                </p:cTn>
                              </p:par>
                            </p:childTnLst>
                          </p:cTn>
                        </p:par>
                        <p:par>
                          <p:cTn id="35" fill="hold">
                            <p:stCondLst>
                              <p:cond delay="5000"/>
                            </p:stCondLst>
                            <p:childTnLst>
                              <p:par>
                                <p:cTn id="36" presetID="10"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68" grpId="0" animBg="1"/>
      <p:bldP spid="90169" grpId="0" animBg="1"/>
      <p:bldP spid="90170" grpId="0" animBg="1"/>
      <p:bldP spid="90171" grpId="0" animBg="1"/>
      <p:bldP spid="90172" grpId="0" animBg="1"/>
      <p:bldP spid="90173" grpId="0" animBg="1"/>
      <p:bldP spid="9019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michelson-morleyexperimentinmotion"/>
          <p:cNvPicPr>
            <a:picLocks noChangeAspect="1" noChangeArrowheads="1"/>
          </p:cNvPicPr>
          <p:nvPr/>
        </p:nvPicPr>
        <p:blipFill>
          <a:blip r:embed="rId2" cstate="print"/>
          <a:srcRect/>
          <a:stretch>
            <a:fillRect/>
          </a:stretch>
        </p:blipFill>
        <p:spPr bwMode="auto">
          <a:xfrm>
            <a:off x="1071563" y="0"/>
            <a:ext cx="6778625" cy="6858000"/>
          </a:xfrm>
          <a:prstGeom prst="rect">
            <a:avLst/>
          </a:prstGeom>
          <a:noFill/>
          <a:ln w="9525">
            <a:noFill/>
            <a:miter lim="800000"/>
            <a:headEnd/>
            <a:tailEnd/>
          </a:ln>
        </p:spPr>
      </p:pic>
      <p:grpSp>
        <p:nvGrpSpPr>
          <p:cNvPr id="2" name="Group 15"/>
          <p:cNvGrpSpPr>
            <a:grpSpLocks/>
          </p:cNvGrpSpPr>
          <p:nvPr/>
        </p:nvGrpSpPr>
        <p:grpSpPr bwMode="auto">
          <a:xfrm>
            <a:off x="1524000" y="31750"/>
            <a:ext cx="5295900" cy="4083050"/>
            <a:chOff x="960" y="20"/>
            <a:chExt cx="3336" cy="2572"/>
          </a:xfrm>
        </p:grpSpPr>
        <p:sp>
          <p:nvSpPr>
            <p:cNvPr id="30724" name="Line 5"/>
            <p:cNvSpPr>
              <a:spLocks noChangeShapeType="1"/>
            </p:cNvSpPr>
            <p:nvPr/>
          </p:nvSpPr>
          <p:spPr bwMode="auto">
            <a:xfrm flipV="1">
              <a:off x="2016" y="144"/>
              <a:ext cx="0" cy="2016"/>
            </a:xfrm>
            <a:prstGeom prst="line">
              <a:avLst/>
            </a:prstGeom>
            <a:noFill/>
            <a:ln w="38100">
              <a:solidFill>
                <a:srgbClr val="FF3300"/>
              </a:solidFill>
              <a:round/>
              <a:headEnd/>
              <a:tailEnd/>
            </a:ln>
          </p:spPr>
          <p:txBody>
            <a:bodyPr/>
            <a:lstStyle/>
            <a:p>
              <a:endParaRPr lang="en-US"/>
            </a:p>
          </p:txBody>
        </p:sp>
        <p:sp>
          <p:nvSpPr>
            <p:cNvPr id="30725" name="Line 6"/>
            <p:cNvSpPr>
              <a:spLocks noChangeShapeType="1"/>
            </p:cNvSpPr>
            <p:nvPr/>
          </p:nvSpPr>
          <p:spPr bwMode="auto">
            <a:xfrm flipH="1" flipV="1">
              <a:off x="2016" y="144"/>
              <a:ext cx="96" cy="2352"/>
            </a:xfrm>
            <a:prstGeom prst="line">
              <a:avLst/>
            </a:prstGeom>
            <a:noFill/>
            <a:ln w="38100">
              <a:solidFill>
                <a:srgbClr val="FF3300"/>
              </a:solidFill>
              <a:round/>
              <a:headEnd/>
              <a:tailEnd/>
            </a:ln>
          </p:spPr>
          <p:txBody>
            <a:bodyPr/>
            <a:lstStyle/>
            <a:p>
              <a:endParaRPr lang="en-US"/>
            </a:p>
          </p:txBody>
        </p:sp>
        <p:sp>
          <p:nvSpPr>
            <p:cNvPr id="30726" name="Line 7"/>
            <p:cNvSpPr>
              <a:spLocks noChangeShapeType="1"/>
            </p:cNvSpPr>
            <p:nvPr/>
          </p:nvSpPr>
          <p:spPr bwMode="auto">
            <a:xfrm flipH="1" flipV="1">
              <a:off x="960" y="2160"/>
              <a:ext cx="1104" cy="0"/>
            </a:xfrm>
            <a:prstGeom prst="line">
              <a:avLst/>
            </a:prstGeom>
            <a:noFill/>
            <a:ln w="38100">
              <a:solidFill>
                <a:srgbClr val="FF3300"/>
              </a:solidFill>
              <a:round/>
              <a:headEnd/>
              <a:tailEnd/>
            </a:ln>
          </p:spPr>
          <p:txBody>
            <a:bodyPr/>
            <a:lstStyle/>
            <a:p>
              <a:endParaRPr lang="en-US"/>
            </a:p>
          </p:txBody>
        </p:sp>
        <p:sp>
          <p:nvSpPr>
            <p:cNvPr id="30727" name="Line 8"/>
            <p:cNvSpPr>
              <a:spLocks noChangeShapeType="1"/>
            </p:cNvSpPr>
            <p:nvPr/>
          </p:nvSpPr>
          <p:spPr bwMode="auto">
            <a:xfrm flipH="1" flipV="1">
              <a:off x="2160" y="2256"/>
              <a:ext cx="2016" cy="48"/>
            </a:xfrm>
            <a:prstGeom prst="line">
              <a:avLst/>
            </a:prstGeom>
            <a:noFill/>
            <a:ln w="38100">
              <a:solidFill>
                <a:srgbClr val="FF3300"/>
              </a:solidFill>
              <a:round/>
              <a:headEnd/>
              <a:tailEnd/>
            </a:ln>
          </p:spPr>
          <p:txBody>
            <a:bodyPr/>
            <a:lstStyle/>
            <a:p>
              <a:endParaRPr lang="en-US"/>
            </a:p>
          </p:txBody>
        </p:sp>
        <p:sp>
          <p:nvSpPr>
            <p:cNvPr id="30728" name="Line 9"/>
            <p:cNvSpPr>
              <a:spLocks noChangeShapeType="1"/>
            </p:cNvSpPr>
            <p:nvPr/>
          </p:nvSpPr>
          <p:spPr bwMode="auto">
            <a:xfrm flipH="1" flipV="1">
              <a:off x="2160" y="2304"/>
              <a:ext cx="2016" cy="0"/>
            </a:xfrm>
            <a:prstGeom prst="line">
              <a:avLst/>
            </a:prstGeom>
            <a:noFill/>
            <a:ln w="38100">
              <a:solidFill>
                <a:srgbClr val="FF3300"/>
              </a:solidFill>
              <a:round/>
              <a:headEnd/>
              <a:tailEnd/>
            </a:ln>
          </p:spPr>
          <p:txBody>
            <a:bodyPr/>
            <a:lstStyle/>
            <a:p>
              <a:endParaRPr lang="en-US"/>
            </a:p>
          </p:txBody>
        </p:sp>
        <p:sp>
          <p:nvSpPr>
            <p:cNvPr id="30729" name="Line 10"/>
            <p:cNvSpPr>
              <a:spLocks noChangeShapeType="1"/>
            </p:cNvSpPr>
            <p:nvPr/>
          </p:nvSpPr>
          <p:spPr bwMode="auto">
            <a:xfrm flipH="1" flipV="1">
              <a:off x="2160" y="2304"/>
              <a:ext cx="0" cy="192"/>
            </a:xfrm>
            <a:prstGeom prst="line">
              <a:avLst/>
            </a:prstGeom>
            <a:noFill/>
            <a:ln w="38100">
              <a:solidFill>
                <a:srgbClr val="FF3300"/>
              </a:solidFill>
              <a:round/>
              <a:headEnd/>
              <a:tailEnd/>
            </a:ln>
          </p:spPr>
          <p:txBody>
            <a:bodyPr/>
            <a:lstStyle/>
            <a:p>
              <a:endParaRPr lang="en-US"/>
            </a:p>
          </p:txBody>
        </p:sp>
        <p:sp>
          <p:nvSpPr>
            <p:cNvPr id="30730" name="Rectangle 11"/>
            <p:cNvSpPr>
              <a:spLocks noChangeArrowheads="1"/>
            </p:cNvSpPr>
            <p:nvPr/>
          </p:nvSpPr>
          <p:spPr bwMode="auto">
            <a:xfrm>
              <a:off x="1729" y="20"/>
              <a:ext cx="576" cy="144"/>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30731" name="Rectangle 12"/>
            <p:cNvSpPr>
              <a:spLocks noChangeArrowheads="1"/>
            </p:cNvSpPr>
            <p:nvPr/>
          </p:nvSpPr>
          <p:spPr bwMode="auto">
            <a:xfrm rot="-2666624">
              <a:off x="1721" y="2160"/>
              <a:ext cx="720"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32" name="Rectangle 14"/>
            <p:cNvSpPr>
              <a:spLocks noChangeArrowheads="1"/>
            </p:cNvSpPr>
            <p:nvPr/>
          </p:nvSpPr>
          <p:spPr bwMode="auto">
            <a:xfrm rot="-5400000">
              <a:off x="3936" y="2232"/>
              <a:ext cx="576" cy="144"/>
            </a:xfrm>
            <a:prstGeom prst="rect">
              <a:avLst/>
            </a:prstGeom>
            <a:solidFill>
              <a:schemeClr val="bg2"/>
            </a:solidFill>
            <a:ln w="9525">
              <a:solidFill>
                <a:schemeClr val="tx1"/>
              </a:solidFill>
              <a:miter lim="800000"/>
              <a:headEnd/>
              <a:tailEnd/>
            </a:ln>
          </p:spPr>
          <p:txBody>
            <a:bodyPr wrap="none" anchor="ctr"/>
            <a:lstStyle/>
            <a:p>
              <a:endParaRPr lang="en-US"/>
            </a:p>
          </p:txBody>
        </p:sp>
      </p:grpSp>
      <p:sp>
        <p:nvSpPr>
          <p:cNvPr id="13" name="Rectangle 12"/>
          <p:cNvSpPr/>
          <p:nvPr/>
        </p:nvSpPr>
        <p:spPr bwMode="auto">
          <a:xfrm>
            <a:off x="1371600" y="5867400"/>
            <a:ext cx="4191000" cy="9906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4" name="Rectangle 13"/>
          <p:cNvSpPr/>
          <p:nvPr/>
        </p:nvSpPr>
        <p:spPr bwMode="auto">
          <a:xfrm>
            <a:off x="4953000" y="4191000"/>
            <a:ext cx="4191000" cy="1981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ichelson-morleyexperimentinmotion"/>
          <p:cNvPicPr>
            <a:picLocks noChangeAspect="1" noChangeArrowheads="1"/>
          </p:cNvPicPr>
          <p:nvPr/>
        </p:nvPicPr>
        <p:blipFill>
          <a:blip r:embed="rId2" cstate="print"/>
          <a:srcRect/>
          <a:stretch>
            <a:fillRect/>
          </a:stretch>
        </p:blipFill>
        <p:spPr bwMode="auto">
          <a:xfrm>
            <a:off x="1071563" y="0"/>
            <a:ext cx="6778625" cy="6858000"/>
          </a:xfrm>
          <a:prstGeom prst="rect">
            <a:avLst/>
          </a:prstGeom>
          <a:noFill/>
          <a:ln w="9525">
            <a:noFill/>
            <a:miter lim="800000"/>
            <a:headEnd/>
            <a:tailEnd/>
          </a:ln>
        </p:spPr>
      </p:pic>
      <p:sp>
        <p:nvSpPr>
          <p:cNvPr id="99332" name="Line 4"/>
          <p:cNvSpPr>
            <a:spLocks noChangeShapeType="1"/>
          </p:cNvSpPr>
          <p:nvPr/>
        </p:nvSpPr>
        <p:spPr bwMode="auto">
          <a:xfrm flipV="1">
            <a:off x="3200400" y="304800"/>
            <a:ext cx="1066800" cy="3124200"/>
          </a:xfrm>
          <a:prstGeom prst="line">
            <a:avLst/>
          </a:prstGeom>
          <a:noFill/>
          <a:ln w="38100">
            <a:solidFill>
              <a:srgbClr val="FF3300"/>
            </a:solidFill>
            <a:round/>
            <a:headEnd/>
            <a:tailEnd/>
          </a:ln>
        </p:spPr>
        <p:txBody>
          <a:bodyPr/>
          <a:lstStyle/>
          <a:p>
            <a:endParaRPr lang="en-US"/>
          </a:p>
        </p:txBody>
      </p:sp>
      <p:sp>
        <p:nvSpPr>
          <p:cNvPr id="99333" name="Line 5"/>
          <p:cNvSpPr>
            <a:spLocks noChangeShapeType="1"/>
          </p:cNvSpPr>
          <p:nvPr/>
        </p:nvSpPr>
        <p:spPr bwMode="auto">
          <a:xfrm flipH="1" flipV="1">
            <a:off x="4267200" y="228600"/>
            <a:ext cx="990600" cy="3429000"/>
          </a:xfrm>
          <a:prstGeom prst="line">
            <a:avLst/>
          </a:prstGeom>
          <a:noFill/>
          <a:ln w="38100">
            <a:solidFill>
              <a:srgbClr val="FF3300"/>
            </a:solidFill>
            <a:round/>
            <a:headEnd/>
            <a:tailEnd/>
          </a:ln>
        </p:spPr>
        <p:txBody>
          <a:bodyPr/>
          <a:lstStyle/>
          <a:p>
            <a:endParaRPr lang="en-US"/>
          </a:p>
        </p:txBody>
      </p:sp>
      <p:sp>
        <p:nvSpPr>
          <p:cNvPr id="99334" name="Line 6"/>
          <p:cNvSpPr>
            <a:spLocks noChangeShapeType="1"/>
          </p:cNvSpPr>
          <p:nvPr/>
        </p:nvSpPr>
        <p:spPr bwMode="auto">
          <a:xfrm flipH="1" flipV="1">
            <a:off x="1524000" y="3429000"/>
            <a:ext cx="1752600" cy="0"/>
          </a:xfrm>
          <a:prstGeom prst="line">
            <a:avLst/>
          </a:prstGeom>
          <a:noFill/>
          <a:ln w="38100">
            <a:solidFill>
              <a:srgbClr val="FF3300"/>
            </a:solidFill>
            <a:round/>
            <a:headEnd/>
            <a:tailEnd/>
          </a:ln>
        </p:spPr>
        <p:txBody>
          <a:bodyPr/>
          <a:lstStyle/>
          <a:p>
            <a:endParaRPr lang="en-US"/>
          </a:p>
        </p:txBody>
      </p:sp>
      <p:sp>
        <p:nvSpPr>
          <p:cNvPr id="99335" name="Line 7"/>
          <p:cNvSpPr>
            <a:spLocks noChangeShapeType="1"/>
          </p:cNvSpPr>
          <p:nvPr/>
        </p:nvSpPr>
        <p:spPr bwMode="auto">
          <a:xfrm flipH="1" flipV="1">
            <a:off x="3429000" y="3581400"/>
            <a:ext cx="4191000" cy="76200"/>
          </a:xfrm>
          <a:prstGeom prst="line">
            <a:avLst/>
          </a:prstGeom>
          <a:noFill/>
          <a:ln w="38100">
            <a:solidFill>
              <a:srgbClr val="FF3300"/>
            </a:solidFill>
            <a:round/>
            <a:headEnd/>
            <a:tailEnd/>
          </a:ln>
        </p:spPr>
        <p:txBody>
          <a:bodyPr/>
          <a:lstStyle/>
          <a:p>
            <a:endParaRPr lang="en-US"/>
          </a:p>
        </p:txBody>
      </p:sp>
      <p:sp>
        <p:nvSpPr>
          <p:cNvPr id="99336" name="Line 8"/>
          <p:cNvSpPr>
            <a:spLocks noChangeShapeType="1"/>
          </p:cNvSpPr>
          <p:nvPr/>
        </p:nvSpPr>
        <p:spPr bwMode="auto">
          <a:xfrm flipH="1" flipV="1">
            <a:off x="5257800" y="3657600"/>
            <a:ext cx="1371600" cy="0"/>
          </a:xfrm>
          <a:prstGeom prst="line">
            <a:avLst/>
          </a:prstGeom>
          <a:noFill/>
          <a:ln w="38100">
            <a:solidFill>
              <a:srgbClr val="FF3300"/>
            </a:solidFill>
            <a:round/>
            <a:headEnd/>
            <a:tailEnd/>
          </a:ln>
        </p:spPr>
        <p:txBody>
          <a:bodyPr/>
          <a:lstStyle/>
          <a:p>
            <a:endParaRPr lang="en-US"/>
          </a:p>
        </p:txBody>
      </p:sp>
      <p:sp>
        <p:nvSpPr>
          <p:cNvPr id="99337" name="Line 9"/>
          <p:cNvSpPr>
            <a:spLocks noChangeShapeType="1"/>
          </p:cNvSpPr>
          <p:nvPr/>
        </p:nvSpPr>
        <p:spPr bwMode="auto">
          <a:xfrm flipH="1" flipV="1">
            <a:off x="5257800" y="3657600"/>
            <a:ext cx="0" cy="304800"/>
          </a:xfrm>
          <a:prstGeom prst="line">
            <a:avLst/>
          </a:prstGeom>
          <a:noFill/>
          <a:ln w="38100">
            <a:solidFill>
              <a:srgbClr val="FF3300"/>
            </a:solidFill>
            <a:round/>
            <a:headEnd/>
            <a:tailEnd/>
          </a:ln>
        </p:spPr>
        <p:txBody>
          <a:bodyPr/>
          <a:lstStyle/>
          <a:p>
            <a:endParaRPr lang="en-US"/>
          </a:p>
        </p:txBody>
      </p:sp>
      <p:grpSp>
        <p:nvGrpSpPr>
          <p:cNvPr id="2" name="Group 13"/>
          <p:cNvGrpSpPr>
            <a:grpSpLocks/>
          </p:cNvGrpSpPr>
          <p:nvPr/>
        </p:nvGrpSpPr>
        <p:grpSpPr bwMode="auto">
          <a:xfrm>
            <a:off x="2732088" y="33338"/>
            <a:ext cx="4094162" cy="4081462"/>
            <a:chOff x="1721" y="21"/>
            <a:chExt cx="2579" cy="2571"/>
          </a:xfrm>
        </p:grpSpPr>
        <p:sp>
          <p:nvSpPr>
            <p:cNvPr id="31754" name="Rectangle 10"/>
            <p:cNvSpPr>
              <a:spLocks noChangeArrowheads="1"/>
            </p:cNvSpPr>
            <p:nvPr/>
          </p:nvSpPr>
          <p:spPr bwMode="auto">
            <a:xfrm>
              <a:off x="1721" y="21"/>
              <a:ext cx="576" cy="144"/>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31755" name="Rectangle 11"/>
            <p:cNvSpPr>
              <a:spLocks noChangeArrowheads="1"/>
            </p:cNvSpPr>
            <p:nvPr/>
          </p:nvSpPr>
          <p:spPr bwMode="auto">
            <a:xfrm rot="-2666624">
              <a:off x="1721" y="2160"/>
              <a:ext cx="720" cy="1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1756" name="Rectangle 12"/>
            <p:cNvSpPr>
              <a:spLocks noChangeArrowheads="1"/>
            </p:cNvSpPr>
            <p:nvPr/>
          </p:nvSpPr>
          <p:spPr bwMode="auto">
            <a:xfrm rot="-5400000">
              <a:off x="3940" y="2232"/>
              <a:ext cx="576" cy="144"/>
            </a:xfrm>
            <a:prstGeom prst="rect">
              <a:avLst/>
            </a:prstGeom>
            <a:solidFill>
              <a:schemeClr val="bg2"/>
            </a:solidFill>
            <a:ln w="9525">
              <a:solidFill>
                <a:schemeClr val="tx1"/>
              </a:solidFill>
              <a:miter lim="800000"/>
              <a:headEnd/>
              <a:tailEnd/>
            </a:ln>
          </p:spPr>
          <p:txBody>
            <a:bodyPr wrap="none" anchor="ctr"/>
            <a:lstStyle/>
            <a:p>
              <a:endParaRPr lang="en-US"/>
            </a:p>
          </p:txBody>
        </p:sp>
      </p:grpSp>
      <p:sp>
        <p:nvSpPr>
          <p:cNvPr id="13" name="Rectangle 12"/>
          <p:cNvSpPr/>
          <p:nvPr/>
        </p:nvSpPr>
        <p:spPr bwMode="auto">
          <a:xfrm>
            <a:off x="1371600" y="5867400"/>
            <a:ext cx="4191000" cy="9906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4" name="Rectangle 13"/>
          <p:cNvSpPr/>
          <p:nvPr/>
        </p:nvSpPr>
        <p:spPr bwMode="auto">
          <a:xfrm>
            <a:off x="304800" y="4191000"/>
            <a:ext cx="4191000" cy="1981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5" name="Rectangle 14"/>
          <p:cNvSpPr/>
          <p:nvPr/>
        </p:nvSpPr>
        <p:spPr bwMode="auto">
          <a:xfrm>
            <a:off x="6019800" y="5105400"/>
            <a:ext cx="2819400" cy="457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6" name="Rectangle 15"/>
          <p:cNvSpPr/>
          <p:nvPr/>
        </p:nvSpPr>
        <p:spPr bwMode="auto">
          <a:xfrm>
            <a:off x="5638800" y="5486400"/>
            <a:ext cx="2819400" cy="762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
        <p:nvSpPr>
          <p:cNvPr id="17" name="Rectangle 16"/>
          <p:cNvSpPr/>
          <p:nvPr/>
        </p:nvSpPr>
        <p:spPr bwMode="auto">
          <a:xfrm>
            <a:off x="4800600" y="4191000"/>
            <a:ext cx="4191000" cy="1981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4"/>
                                        </p:tgtEl>
                                        <p:attrNameLst>
                                          <p:attrName>style.visibility</p:attrName>
                                        </p:attrNameLst>
                                      </p:cBhvr>
                                      <p:to>
                                        <p:strVal val="visible"/>
                                      </p:to>
                                    </p:set>
                                    <p:animEffect transition="in" filter="fade">
                                      <p:cBhvr>
                                        <p:cTn id="7" dur="2000"/>
                                        <p:tgtEl>
                                          <p:spTgt spid="99334"/>
                                        </p:tgtEl>
                                      </p:cBhvr>
                                    </p:animEffect>
                                  </p:childTnLst>
                                </p:cTn>
                              </p:par>
                            </p:childTnLst>
                          </p:cTn>
                        </p:par>
                        <p:par>
                          <p:cTn id="8" fill="hold">
                            <p:stCondLst>
                              <p:cond delay="2000"/>
                            </p:stCondLst>
                            <p:childTnLst>
                              <p:par>
                                <p:cTn id="9" presetID="63" presetClass="path" presetSubtype="0" accel="50000" decel="50000" fill="hold" nodeType="afterEffect">
                                  <p:stCondLst>
                                    <p:cond delay="0"/>
                                  </p:stCondLst>
                                  <p:childTnLst>
                                    <p:animMotion origin="layout" path="M 5.55556E-7 -4.81481E-6 L 0.21076 -0.00231 " pathEditMode="relative" rAng="0" ptsTypes="AA">
                                      <p:cBhvr>
                                        <p:cTn id="10" dur="5000" fill="hold"/>
                                        <p:tgtEl>
                                          <p:spTgt spid="2"/>
                                        </p:tgtEl>
                                        <p:attrNameLst>
                                          <p:attrName>ppt_x</p:attrName>
                                          <p:attrName>ppt_y</p:attrName>
                                        </p:attrNameLst>
                                      </p:cBhvr>
                                      <p:rCtr x="10500" y="-100"/>
                                    </p:animMotion>
                                  </p:childTnLst>
                                </p:cTn>
                              </p:par>
                              <p:par>
                                <p:cTn id="11" presetID="10" presetClass="entr" presetSubtype="0" fill="hold" grpId="0" nodeType="withEffect">
                                  <p:stCondLst>
                                    <p:cond delay="1000"/>
                                  </p:stCondLst>
                                  <p:childTnLst>
                                    <p:set>
                                      <p:cBhvr>
                                        <p:cTn id="12" dur="1" fill="hold">
                                          <p:stCondLst>
                                            <p:cond delay="0"/>
                                          </p:stCondLst>
                                        </p:cTn>
                                        <p:tgtEl>
                                          <p:spTgt spid="99332"/>
                                        </p:tgtEl>
                                        <p:attrNameLst>
                                          <p:attrName>style.visibility</p:attrName>
                                        </p:attrNameLst>
                                      </p:cBhvr>
                                      <p:to>
                                        <p:strVal val="visible"/>
                                      </p:to>
                                    </p:set>
                                    <p:animEffect transition="in" filter="fade">
                                      <p:cBhvr>
                                        <p:cTn id="13" dur="1000"/>
                                        <p:tgtEl>
                                          <p:spTgt spid="99332"/>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99335"/>
                                        </p:tgtEl>
                                        <p:attrNameLst>
                                          <p:attrName>style.visibility</p:attrName>
                                        </p:attrNameLst>
                                      </p:cBhvr>
                                      <p:to>
                                        <p:strVal val="visible"/>
                                      </p:to>
                                    </p:set>
                                    <p:animEffect transition="in" filter="fade">
                                      <p:cBhvr>
                                        <p:cTn id="16" dur="1000"/>
                                        <p:tgtEl>
                                          <p:spTgt spid="99335"/>
                                        </p:tgtEl>
                                      </p:cBhvr>
                                    </p:animEffect>
                                  </p:childTnLst>
                                </p:cTn>
                              </p:par>
                              <p:par>
                                <p:cTn id="17" presetID="10" presetClass="entr" presetSubtype="0" fill="hold" grpId="0" nodeType="withEffect">
                                  <p:stCondLst>
                                    <p:cond delay="3000"/>
                                  </p:stCondLst>
                                  <p:childTnLst>
                                    <p:set>
                                      <p:cBhvr>
                                        <p:cTn id="18" dur="1" fill="hold">
                                          <p:stCondLst>
                                            <p:cond delay="0"/>
                                          </p:stCondLst>
                                        </p:cTn>
                                        <p:tgtEl>
                                          <p:spTgt spid="99333"/>
                                        </p:tgtEl>
                                        <p:attrNameLst>
                                          <p:attrName>style.visibility</p:attrName>
                                        </p:attrNameLst>
                                      </p:cBhvr>
                                      <p:to>
                                        <p:strVal val="visible"/>
                                      </p:to>
                                    </p:set>
                                    <p:animEffect transition="in" filter="fade">
                                      <p:cBhvr>
                                        <p:cTn id="19" dur="2000"/>
                                        <p:tgtEl>
                                          <p:spTgt spid="99333"/>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99336"/>
                                        </p:tgtEl>
                                        <p:attrNameLst>
                                          <p:attrName>style.visibility</p:attrName>
                                        </p:attrNameLst>
                                      </p:cBhvr>
                                      <p:to>
                                        <p:strVal val="visible"/>
                                      </p:to>
                                    </p:set>
                                    <p:animEffect transition="in" filter="fade">
                                      <p:cBhvr>
                                        <p:cTn id="22" dur="2000"/>
                                        <p:tgtEl>
                                          <p:spTgt spid="99336"/>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99337"/>
                                        </p:tgtEl>
                                        <p:attrNameLst>
                                          <p:attrName>style.visibility</p:attrName>
                                        </p:attrNameLst>
                                      </p:cBhvr>
                                      <p:to>
                                        <p:strVal val="visible"/>
                                      </p:to>
                                    </p:set>
                                    <p:animEffect transition="in" filter="fade">
                                      <p:cBhvr>
                                        <p:cTn id="25" dur="2000"/>
                                        <p:tgtEl>
                                          <p:spTgt spid="9933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nimBg="1"/>
      <p:bldP spid="99333" grpId="0" animBg="1"/>
      <p:bldP spid="99334" grpId="0" animBg="1"/>
      <p:bldP spid="99335" grpId="0" animBg="1"/>
      <p:bldP spid="99336" grpId="0" animBg="1"/>
      <p:bldP spid="99337"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143000"/>
          </a:xfrm>
        </p:spPr>
        <p:txBody>
          <a:bodyPr/>
          <a:lstStyle/>
          <a:p>
            <a:pPr eaLnBrk="1" hangingPunct="1"/>
            <a:r>
              <a:rPr lang="en-US" smtClean="0"/>
              <a:t>The historic setup (~1887)</a:t>
            </a:r>
          </a:p>
        </p:txBody>
      </p:sp>
      <p:pic>
        <p:nvPicPr>
          <p:cNvPr id="33795" name="Picture 6"/>
          <p:cNvPicPr>
            <a:picLocks noChangeAspect="1" noChangeArrowheads="1"/>
          </p:cNvPicPr>
          <p:nvPr/>
        </p:nvPicPr>
        <p:blipFill>
          <a:blip r:embed="rId2" cstate="print"/>
          <a:srcRect/>
          <a:stretch>
            <a:fillRect/>
          </a:stretch>
        </p:blipFill>
        <p:spPr bwMode="auto">
          <a:xfrm>
            <a:off x="0" y="1905000"/>
            <a:ext cx="4419600" cy="3935413"/>
          </a:xfrm>
          <a:prstGeom prst="rect">
            <a:avLst/>
          </a:prstGeom>
          <a:noFill/>
          <a:ln w="9525">
            <a:noFill/>
            <a:miter lim="800000"/>
            <a:headEnd/>
            <a:tailEnd/>
          </a:ln>
        </p:spPr>
      </p:pic>
      <p:pic>
        <p:nvPicPr>
          <p:cNvPr id="96263" name="Picture 7" descr="morleypict"/>
          <p:cNvPicPr>
            <a:picLocks noChangeAspect="1" noChangeArrowheads="1"/>
          </p:cNvPicPr>
          <p:nvPr/>
        </p:nvPicPr>
        <p:blipFill>
          <a:blip r:embed="rId3" cstate="print"/>
          <a:srcRect/>
          <a:stretch>
            <a:fillRect/>
          </a:stretch>
        </p:blipFill>
        <p:spPr bwMode="auto">
          <a:xfrm>
            <a:off x="4495800" y="1752600"/>
            <a:ext cx="4581525" cy="40433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04800" y="533400"/>
            <a:ext cx="8839200" cy="5956300"/>
          </a:xfrm>
          <a:prstGeom prst="rect">
            <a:avLst/>
          </a:prstGeom>
          <a:noFill/>
          <a:ln w="9525">
            <a:noFill/>
            <a:miter lim="800000"/>
            <a:headEnd/>
            <a:tailEnd/>
          </a:ln>
        </p:spPr>
        <p:txBody>
          <a:bodyPr>
            <a:spAutoFit/>
          </a:bodyPr>
          <a:lstStyle/>
          <a:p>
            <a:r>
              <a:rPr lang="en-US" sz="3600" b="1"/>
              <a:t>Michelson-Morley experimental results</a:t>
            </a:r>
          </a:p>
          <a:p>
            <a:pPr algn="ctr"/>
            <a:endParaRPr lang="en-US" sz="2800" b="1"/>
          </a:p>
          <a:p>
            <a:r>
              <a:rPr lang="en-US" sz="2500"/>
              <a:t>Over a period of about 50 years, the Michelson-Morley experiment was repeated with growing levels of sophistication. The overall result is a high level of confidence that the wavelength shift is consistent with zero.</a:t>
            </a:r>
          </a:p>
          <a:p>
            <a:endParaRPr lang="en-US" sz="2500"/>
          </a:p>
          <a:p>
            <a:r>
              <a:rPr lang="en-US" sz="2800"/>
              <a:t>	</a:t>
            </a:r>
            <a:r>
              <a:rPr lang="en-US"/>
              <a:t>			L (cm)	  Calc.   Meas. 	Ratio</a:t>
            </a:r>
          </a:p>
          <a:p>
            <a:r>
              <a:rPr lang="en-US"/>
              <a:t>Michelson, 1881 		120	  0.04 	  0.02		    2</a:t>
            </a:r>
          </a:p>
          <a:p>
            <a:r>
              <a:rPr lang="en-US"/>
              <a:t>Michelson &amp; Morley 1887	1100	  0.40	  0.01		  40</a:t>
            </a:r>
          </a:p>
          <a:p>
            <a:r>
              <a:rPr lang="en-US"/>
              <a:t>Morley &amp; Miller, 1902-04 	3220 	  1.13 	  0.015	  80</a:t>
            </a:r>
          </a:p>
          <a:p>
            <a:r>
              <a:rPr lang="en-US"/>
              <a:t>Illingworth, 1927 		200	  0.07 	  0.0004	175</a:t>
            </a:r>
          </a:p>
          <a:p>
            <a:r>
              <a:rPr lang="en-US"/>
              <a:t>Joos,1930 			2100 	  0.75 	  0.002 	375</a:t>
            </a:r>
          </a:p>
          <a:p>
            <a:endParaRPr lang="en-US"/>
          </a:p>
          <a:p>
            <a:r>
              <a:rPr lang="en-US"/>
              <a:t>Shankland, et al., Rev. Mod. Phys. 27, 167 (1955)</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52400"/>
            <a:ext cx="9144000" cy="1447800"/>
          </a:xfrm>
        </p:spPr>
        <p:txBody>
          <a:bodyPr/>
          <a:lstStyle/>
          <a:p>
            <a:pPr eaLnBrk="1" hangingPunct="1"/>
            <a:r>
              <a:rPr lang="en-US" sz="4800" b="1" smtClean="0"/>
              <a:t>Conclusion</a:t>
            </a:r>
          </a:p>
        </p:txBody>
      </p:sp>
      <p:sp>
        <p:nvSpPr>
          <p:cNvPr id="14339" name="Text Box 4"/>
          <p:cNvSpPr txBox="1">
            <a:spLocks noChangeArrowheads="1"/>
          </p:cNvSpPr>
          <p:nvPr/>
        </p:nvSpPr>
        <p:spPr bwMode="auto">
          <a:xfrm>
            <a:off x="1219200" y="1600200"/>
            <a:ext cx="6629400" cy="1938338"/>
          </a:xfrm>
          <a:prstGeom prst="rect">
            <a:avLst/>
          </a:prstGeom>
          <a:solidFill>
            <a:srgbClr val="FFFFCC"/>
          </a:solidFill>
          <a:ln w="9525">
            <a:solidFill>
              <a:schemeClr val="tx1"/>
            </a:solidFill>
            <a:miter lim="800000"/>
            <a:headEnd/>
            <a:tailEnd/>
          </a:ln>
        </p:spPr>
        <p:txBody>
          <a:bodyPr>
            <a:spAutoFit/>
          </a:bodyPr>
          <a:lstStyle/>
          <a:p>
            <a:r>
              <a:rPr lang="en-US" sz="4000" b="1" dirty="0"/>
              <a:t>The speed of light is the same in all inertial frames of reference.</a:t>
            </a:r>
          </a:p>
        </p:txBody>
      </p:sp>
      <p:sp>
        <p:nvSpPr>
          <p:cNvPr id="14340" name="TextBox 4"/>
          <p:cNvSpPr txBox="1">
            <a:spLocks noChangeArrowheads="1"/>
          </p:cNvSpPr>
          <p:nvPr/>
        </p:nvSpPr>
        <p:spPr bwMode="auto">
          <a:xfrm>
            <a:off x="4724400" y="2971800"/>
            <a:ext cx="2136775" cy="460375"/>
          </a:xfrm>
          <a:prstGeom prst="rect">
            <a:avLst/>
          </a:prstGeom>
          <a:noFill/>
          <a:ln w="9525">
            <a:noFill/>
            <a:miter lim="800000"/>
            <a:headEnd/>
            <a:tailEnd/>
          </a:ln>
        </p:spPr>
        <p:txBody>
          <a:bodyPr wrap="none">
            <a:spAutoFit/>
          </a:bodyPr>
          <a:lstStyle/>
          <a:p>
            <a:r>
              <a:rPr lang="en-US" i="1" dirty="0"/>
              <a:t>Einstein, 1905</a:t>
            </a:r>
          </a:p>
        </p:txBody>
      </p:sp>
      <p:sp>
        <p:nvSpPr>
          <p:cNvPr id="5" name="Text Box 3"/>
          <p:cNvSpPr txBox="1">
            <a:spLocks noChangeArrowheads="1"/>
          </p:cNvSpPr>
          <p:nvPr/>
        </p:nvSpPr>
        <p:spPr bwMode="auto">
          <a:xfrm>
            <a:off x="838200" y="4191000"/>
            <a:ext cx="7635875" cy="2062163"/>
          </a:xfrm>
          <a:prstGeom prst="rect">
            <a:avLst/>
          </a:prstGeom>
          <a:noFill/>
          <a:ln w="9525">
            <a:noFill/>
            <a:miter lim="800000"/>
            <a:headEnd/>
            <a:tailEnd/>
          </a:ln>
        </p:spPr>
        <p:txBody>
          <a:bodyPr>
            <a:spAutoFit/>
          </a:bodyPr>
          <a:lstStyle/>
          <a:p>
            <a:r>
              <a:rPr lang="en-US" sz="3200"/>
              <a:t>This was still new in 1905 when Einstein proposed it.  Now it has been tested experimentally many times.</a:t>
            </a:r>
          </a:p>
          <a:p>
            <a:endParaRPr lang="en-US" sz="320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2"/>
          <p:cNvSpPr>
            <a:spLocks noChangeArrowheads="1"/>
          </p:cNvSpPr>
          <p:nvPr/>
        </p:nvSpPr>
        <p:spPr bwMode="auto">
          <a:xfrm>
            <a:off x="0" y="228600"/>
            <a:ext cx="9144000" cy="4495800"/>
          </a:xfrm>
          <a:prstGeom prst="ellipse">
            <a:avLst/>
          </a:prstGeom>
          <a:solidFill>
            <a:srgbClr val="99CCFF"/>
          </a:solidFill>
          <a:ln w="9525">
            <a:noFill/>
            <a:round/>
            <a:headEnd/>
            <a:tailEnd/>
          </a:ln>
        </p:spPr>
        <p:txBody>
          <a:bodyPr wrap="none" anchor="ctr">
            <a:prstTxWarp prst="textNoShape">
              <a:avLst/>
            </a:prstTxWarp>
          </a:bodyPr>
          <a:lstStyle/>
          <a:p>
            <a:pPr algn="ctr"/>
            <a:endParaRPr lang="en-US">
              <a:solidFill>
                <a:srgbClr val="FF0000"/>
              </a:solidFill>
            </a:endParaRPr>
          </a:p>
        </p:txBody>
      </p:sp>
      <p:pic>
        <p:nvPicPr>
          <p:cNvPr id="34820" name="Picture 4" descr="new_earth"/>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2975" y="1528763"/>
            <a:ext cx="1978025" cy="1828800"/>
          </a:xfrm>
          <a:prstGeom prst="rect">
            <a:avLst/>
          </a:prstGeom>
          <a:noFill/>
          <a:ln w="9525">
            <a:noFill/>
            <a:miter lim="800000"/>
            <a:headEnd/>
            <a:tailEnd/>
          </a:ln>
        </p:spPr>
      </p:pic>
      <p:sp>
        <p:nvSpPr>
          <p:cNvPr id="34821" name="Line 5"/>
          <p:cNvSpPr>
            <a:spLocks noChangeShapeType="1"/>
          </p:cNvSpPr>
          <p:nvPr/>
        </p:nvSpPr>
        <p:spPr bwMode="auto">
          <a:xfrm>
            <a:off x="4038600" y="2438400"/>
            <a:ext cx="1219200" cy="0"/>
          </a:xfrm>
          <a:prstGeom prst="line">
            <a:avLst/>
          </a:prstGeom>
          <a:noFill/>
          <a:ln w="25400">
            <a:solidFill>
              <a:srgbClr val="0033CC"/>
            </a:solidFill>
            <a:round/>
            <a:headEnd/>
            <a:tailEnd type="triangle" w="lg" len="lg"/>
          </a:ln>
        </p:spPr>
        <p:txBody>
          <a:bodyPr>
            <a:prstTxWarp prst="textNoShape">
              <a:avLst/>
            </a:prstTxWarp>
          </a:bodyPr>
          <a:lstStyle/>
          <a:p>
            <a:endParaRPr lang="en-US"/>
          </a:p>
        </p:txBody>
      </p:sp>
      <p:sp>
        <p:nvSpPr>
          <p:cNvPr id="34822" name="Text Box 6"/>
          <p:cNvSpPr txBox="1">
            <a:spLocks noChangeArrowheads="1"/>
          </p:cNvSpPr>
          <p:nvPr/>
        </p:nvSpPr>
        <p:spPr bwMode="auto">
          <a:xfrm>
            <a:off x="304800" y="3733800"/>
            <a:ext cx="8686800" cy="3046988"/>
          </a:xfrm>
          <a:prstGeom prst="rect">
            <a:avLst/>
          </a:prstGeom>
          <a:solidFill>
            <a:srgbClr val="FFFFFF">
              <a:alpha val="59999"/>
            </a:srgbClr>
          </a:solidFill>
          <a:ln w="9525">
            <a:noFill/>
            <a:miter lim="800000"/>
            <a:headEnd/>
            <a:tailEnd/>
          </a:ln>
        </p:spPr>
        <p:txBody>
          <a:bodyPr>
            <a:prstTxWarp prst="textNoShape">
              <a:avLst/>
            </a:prstTxWarp>
            <a:spAutoFit/>
          </a:bodyPr>
          <a:lstStyle/>
          <a:p>
            <a:r>
              <a:rPr lang="en-US" dirty="0"/>
              <a:t>Suppose the earth moves through the fixed ether with speed </a:t>
            </a:r>
            <a:r>
              <a:rPr lang="en-US" dirty="0" err="1"/>
              <a:t>v</a:t>
            </a:r>
            <a:r>
              <a:rPr lang="en-US" dirty="0"/>
              <a:t>. </a:t>
            </a:r>
          </a:p>
          <a:p>
            <a:r>
              <a:rPr lang="en-US" dirty="0"/>
              <a:t>A light wave traveling at speed </a:t>
            </a:r>
            <a:r>
              <a:rPr lang="en-US" dirty="0" err="1"/>
              <a:t>c</a:t>
            </a:r>
            <a:r>
              <a:rPr lang="en-US" dirty="0"/>
              <a:t> with respect to the ether is heading in the opposite direction.  According to </a:t>
            </a:r>
            <a:r>
              <a:rPr lang="en-US" b="1" i="1" dirty="0"/>
              <a:t>Galilean relativity</a:t>
            </a:r>
            <a:r>
              <a:rPr lang="en-US" dirty="0"/>
              <a:t>, what is the </a:t>
            </a:r>
            <a:r>
              <a:rPr lang="en-US" b="1" dirty="0"/>
              <a:t>magnitude</a:t>
            </a:r>
            <a:r>
              <a:rPr lang="en-US" dirty="0"/>
              <a:t> of the speed of the light wave as viewed from the earth</a:t>
            </a:r>
            <a:r>
              <a:rPr lang="en-US" dirty="0" smtClean="0"/>
              <a:t>?</a:t>
            </a:r>
          </a:p>
          <a:p>
            <a:endParaRPr lang="en-US" dirty="0" smtClean="0"/>
          </a:p>
          <a:p>
            <a:r>
              <a:rPr lang="en-US" dirty="0"/>
              <a:t>a) |</a:t>
            </a:r>
            <a:r>
              <a:rPr lang="en-US" dirty="0" err="1"/>
              <a:t>c</a:t>
            </a:r>
            <a:r>
              <a:rPr lang="en-US" dirty="0"/>
              <a:t>|	   </a:t>
            </a:r>
            <a:r>
              <a:rPr lang="en-US" dirty="0" err="1"/>
              <a:t>b</a:t>
            </a:r>
            <a:r>
              <a:rPr lang="en-US" dirty="0"/>
              <a:t>) |</a:t>
            </a:r>
            <a:r>
              <a:rPr lang="en-US" dirty="0" err="1"/>
              <a:t>c|+|v</a:t>
            </a:r>
            <a:r>
              <a:rPr lang="en-US" dirty="0"/>
              <a:t>|       </a:t>
            </a:r>
            <a:r>
              <a:rPr lang="en-US" dirty="0" err="1"/>
              <a:t>c</a:t>
            </a:r>
            <a:r>
              <a:rPr lang="en-US" dirty="0"/>
              <a:t>) |</a:t>
            </a:r>
            <a:r>
              <a:rPr lang="en-US" dirty="0" err="1"/>
              <a:t>c|-|v</a:t>
            </a:r>
            <a:r>
              <a:rPr lang="en-US" dirty="0"/>
              <a:t>|     </a:t>
            </a:r>
            <a:r>
              <a:rPr lang="en-US" dirty="0" err="1"/>
              <a:t>d</a:t>
            </a:r>
            <a:r>
              <a:rPr lang="en-US" dirty="0"/>
              <a:t>) |</a:t>
            </a:r>
            <a:r>
              <a:rPr lang="en-US" dirty="0" err="1"/>
              <a:t>v|-|c</a:t>
            </a:r>
            <a:r>
              <a:rPr lang="en-US" dirty="0"/>
              <a:t>|     </a:t>
            </a:r>
            <a:r>
              <a:rPr lang="en-US" dirty="0" err="1"/>
              <a:t>e</a:t>
            </a:r>
            <a:r>
              <a:rPr lang="en-US" dirty="0"/>
              <a:t>) something else </a:t>
            </a:r>
          </a:p>
          <a:p>
            <a:endParaRPr lang="en-US" dirty="0"/>
          </a:p>
        </p:txBody>
      </p:sp>
      <p:sp>
        <p:nvSpPr>
          <p:cNvPr id="34823" name="Line 7"/>
          <p:cNvSpPr>
            <a:spLocks noChangeShapeType="1"/>
          </p:cNvSpPr>
          <p:nvPr/>
        </p:nvSpPr>
        <p:spPr bwMode="auto">
          <a:xfrm>
            <a:off x="5562600" y="2438400"/>
            <a:ext cx="2819400" cy="0"/>
          </a:xfrm>
          <a:prstGeom prst="line">
            <a:avLst/>
          </a:prstGeom>
          <a:noFill/>
          <a:ln w="25400">
            <a:solidFill>
              <a:srgbClr val="FF3300"/>
            </a:solidFill>
            <a:round/>
            <a:headEnd type="triangle" w="lg" len="lg"/>
            <a:tailEnd/>
          </a:ln>
        </p:spPr>
        <p:txBody>
          <a:bodyPr>
            <a:prstTxWarp prst="textNoShape">
              <a:avLst/>
            </a:prstTxWarp>
          </a:bodyPr>
          <a:lstStyle/>
          <a:p>
            <a:endParaRPr lang="en-US"/>
          </a:p>
        </p:txBody>
      </p:sp>
      <p:sp>
        <p:nvSpPr>
          <p:cNvPr id="34824" name="Text Box 8"/>
          <p:cNvSpPr txBox="1">
            <a:spLocks noChangeArrowheads="1"/>
          </p:cNvSpPr>
          <p:nvPr/>
        </p:nvSpPr>
        <p:spPr bwMode="auto">
          <a:xfrm>
            <a:off x="4419600" y="1828800"/>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0033CC"/>
                </a:solidFill>
              </a:rPr>
              <a:t>v</a:t>
            </a:r>
          </a:p>
        </p:txBody>
      </p:sp>
      <p:sp>
        <p:nvSpPr>
          <p:cNvPr id="34825" name="Text Box 9"/>
          <p:cNvSpPr txBox="1">
            <a:spLocks noChangeArrowheads="1"/>
          </p:cNvSpPr>
          <p:nvPr/>
        </p:nvSpPr>
        <p:spPr bwMode="auto">
          <a:xfrm>
            <a:off x="6629400" y="1828800"/>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c</a:t>
            </a:r>
          </a:p>
        </p:txBody>
      </p:sp>
      <p:sp>
        <p:nvSpPr>
          <p:cNvPr id="72714" name="Oval 10"/>
          <p:cNvSpPr>
            <a:spLocks noChangeArrowheads="1"/>
          </p:cNvSpPr>
          <p:nvPr/>
        </p:nvSpPr>
        <p:spPr bwMode="auto">
          <a:xfrm>
            <a:off x="1395413" y="5867400"/>
            <a:ext cx="1652587" cy="6858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2"/>
          <p:cNvSpPr>
            <a:spLocks noChangeArrowheads="1"/>
          </p:cNvSpPr>
          <p:nvPr/>
        </p:nvSpPr>
        <p:spPr bwMode="auto">
          <a:xfrm>
            <a:off x="0" y="228600"/>
            <a:ext cx="9144000" cy="4495800"/>
          </a:xfrm>
          <a:prstGeom prst="ellipse">
            <a:avLst/>
          </a:prstGeom>
          <a:solidFill>
            <a:srgbClr val="99CCFF"/>
          </a:solidFill>
          <a:ln w="9525">
            <a:noFill/>
            <a:round/>
            <a:headEnd/>
            <a:tailEnd/>
          </a:ln>
        </p:spPr>
        <p:txBody>
          <a:bodyPr wrap="none" anchor="ctr">
            <a:prstTxWarp prst="textNoShape">
              <a:avLst/>
            </a:prstTxWarp>
          </a:bodyPr>
          <a:lstStyle/>
          <a:p>
            <a:pPr algn="ctr"/>
            <a:endParaRPr lang="en-US">
              <a:solidFill>
                <a:srgbClr val="FF0000"/>
              </a:solidFill>
            </a:endParaRPr>
          </a:p>
        </p:txBody>
      </p:sp>
      <p:pic>
        <p:nvPicPr>
          <p:cNvPr id="34820" name="Picture 4" descr="new_earth"/>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2975" y="1528763"/>
            <a:ext cx="1978025" cy="1828800"/>
          </a:xfrm>
          <a:prstGeom prst="rect">
            <a:avLst/>
          </a:prstGeom>
          <a:noFill/>
          <a:ln w="9525">
            <a:noFill/>
            <a:miter lim="800000"/>
            <a:headEnd/>
            <a:tailEnd/>
          </a:ln>
        </p:spPr>
      </p:pic>
      <p:sp>
        <p:nvSpPr>
          <p:cNvPr id="34821" name="Line 5"/>
          <p:cNvSpPr>
            <a:spLocks noChangeShapeType="1"/>
          </p:cNvSpPr>
          <p:nvPr/>
        </p:nvSpPr>
        <p:spPr bwMode="auto">
          <a:xfrm>
            <a:off x="4038600" y="2438400"/>
            <a:ext cx="1219200" cy="0"/>
          </a:xfrm>
          <a:prstGeom prst="line">
            <a:avLst/>
          </a:prstGeom>
          <a:noFill/>
          <a:ln w="25400">
            <a:solidFill>
              <a:srgbClr val="0033CC"/>
            </a:solidFill>
            <a:round/>
            <a:headEnd/>
            <a:tailEnd type="triangle" w="lg" len="lg"/>
          </a:ln>
        </p:spPr>
        <p:txBody>
          <a:bodyPr>
            <a:prstTxWarp prst="textNoShape">
              <a:avLst/>
            </a:prstTxWarp>
          </a:bodyPr>
          <a:lstStyle/>
          <a:p>
            <a:endParaRPr lang="en-US"/>
          </a:p>
        </p:txBody>
      </p:sp>
      <p:sp>
        <p:nvSpPr>
          <p:cNvPr id="34822" name="Text Box 6"/>
          <p:cNvSpPr txBox="1">
            <a:spLocks noChangeArrowheads="1"/>
          </p:cNvSpPr>
          <p:nvPr/>
        </p:nvSpPr>
        <p:spPr bwMode="auto">
          <a:xfrm>
            <a:off x="304800" y="3733800"/>
            <a:ext cx="8686800" cy="3046988"/>
          </a:xfrm>
          <a:prstGeom prst="rect">
            <a:avLst/>
          </a:prstGeom>
          <a:solidFill>
            <a:srgbClr val="FFFFFF">
              <a:alpha val="59999"/>
            </a:srgbClr>
          </a:solidFill>
          <a:ln w="9525">
            <a:noFill/>
            <a:miter lim="800000"/>
            <a:headEnd/>
            <a:tailEnd/>
          </a:ln>
        </p:spPr>
        <p:txBody>
          <a:bodyPr>
            <a:prstTxWarp prst="textNoShape">
              <a:avLst/>
            </a:prstTxWarp>
            <a:spAutoFit/>
          </a:bodyPr>
          <a:lstStyle/>
          <a:p>
            <a:r>
              <a:rPr lang="en-US" dirty="0"/>
              <a:t>Suppose the earth moves through the fixed ether with speed </a:t>
            </a:r>
            <a:r>
              <a:rPr lang="en-US" dirty="0" err="1"/>
              <a:t>v</a:t>
            </a:r>
            <a:r>
              <a:rPr lang="en-US" dirty="0"/>
              <a:t>. </a:t>
            </a:r>
          </a:p>
          <a:p>
            <a:r>
              <a:rPr lang="en-US" dirty="0"/>
              <a:t>A light wave traveling at speed </a:t>
            </a:r>
            <a:r>
              <a:rPr lang="en-US" dirty="0" err="1"/>
              <a:t>c</a:t>
            </a:r>
            <a:r>
              <a:rPr lang="en-US" dirty="0"/>
              <a:t> with respect to the ether is heading in the opposite direction.  According to</a:t>
            </a:r>
            <a:r>
              <a:rPr lang="en-US" dirty="0" smtClean="0"/>
              <a:t> </a:t>
            </a:r>
            <a:r>
              <a:rPr lang="en-US" b="1" i="1" dirty="0" smtClean="0"/>
              <a:t>Einstein’s </a:t>
            </a:r>
            <a:r>
              <a:rPr lang="en-US" b="1" i="1" dirty="0"/>
              <a:t>relativity</a:t>
            </a:r>
            <a:r>
              <a:rPr lang="en-US" dirty="0"/>
              <a:t>, what is the </a:t>
            </a:r>
            <a:r>
              <a:rPr lang="en-US" b="1" dirty="0"/>
              <a:t>magnitude</a:t>
            </a:r>
            <a:r>
              <a:rPr lang="en-US" dirty="0"/>
              <a:t> of the speed of the light wave as viewed from the earth</a:t>
            </a:r>
            <a:r>
              <a:rPr lang="en-US" dirty="0" smtClean="0"/>
              <a:t>?</a:t>
            </a:r>
          </a:p>
          <a:p>
            <a:endParaRPr lang="en-US" dirty="0" smtClean="0"/>
          </a:p>
          <a:p>
            <a:r>
              <a:rPr lang="en-US" dirty="0"/>
              <a:t>a) |</a:t>
            </a:r>
            <a:r>
              <a:rPr lang="en-US" dirty="0" err="1"/>
              <a:t>c</a:t>
            </a:r>
            <a:r>
              <a:rPr lang="en-US" dirty="0"/>
              <a:t>|	   </a:t>
            </a:r>
            <a:r>
              <a:rPr lang="en-US" dirty="0" err="1"/>
              <a:t>b</a:t>
            </a:r>
            <a:r>
              <a:rPr lang="en-US" dirty="0"/>
              <a:t>) |</a:t>
            </a:r>
            <a:r>
              <a:rPr lang="en-US" dirty="0" err="1"/>
              <a:t>c|+|v</a:t>
            </a:r>
            <a:r>
              <a:rPr lang="en-US" dirty="0"/>
              <a:t>|       </a:t>
            </a:r>
            <a:r>
              <a:rPr lang="en-US" dirty="0" err="1"/>
              <a:t>c</a:t>
            </a:r>
            <a:r>
              <a:rPr lang="en-US" dirty="0"/>
              <a:t>) |</a:t>
            </a:r>
            <a:r>
              <a:rPr lang="en-US" dirty="0" err="1"/>
              <a:t>c|-|v</a:t>
            </a:r>
            <a:r>
              <a:rPr lang="en-US" dirty="0"/>
              <a:t>|     </a:t>
            </a:r>
            <a:r>
              <a:rPr lang="en-US" dirty="0" err="1"/>
              <a:t>d</a:t>
            </a:r>
            <a:r>
              <a:rPr lang="en-US" dirty="0"/>
              <a:t>) |</a:t>
            </a:r>
            <a:r>
              <a:rPr lang="en-US" dirty="0" err="1"/>
              <a:t>v|-|c</a:t>
            </a:r>
            <a:r>
              <a:rPr lang="en-US" dirty="0"/>
              <a:t>|     </a:t>
            </a:r>
            <a:r>
              <a:rPr lang="en-US" dirty="0" err="1"/>
              <a:t>e</a:t>
            </a:r>
            <a:r>
              <a:rPr lang="en-US" dirty="0"/>
              <a:t>) something else </a:t>
            </a:r>
          </a:p>
          <a:p>
            <a:endParaRPr lang="en-US" dirty="0"/>
          </a:p>
        </p:txBody>
      </p:sp>
      <p:sp>
        <p:nvSpPr>
          <p:cNvPr id="34823" name="Line 7"/>
          <p:cNvSpPr>
            <a:spLocks noChangeShapeType="1"/>
          </p:cNvSpPr>
          <p:nvPr/>
        </p:nvSpPr>
        <p:spPr bwMode="auto">
          <a:xfrm>
            <a:off x="5562600" y="2438400"/>
            <a:ext cx="2819400" cy="0"/>
          </a:xfrm>
          <a:prstGeom prst="line">
            <a:avLst/>
          </a:prstGeom>
          <a:noFill/>
          <a:ln w="25400">
            <a:solidFill>
              <a:srgbClr val="FF3300"/>
            </a:solidFill>
            <a:round/>
            <a:headEnd type="triangle" w="lg" len="lg"/>
            <a:tailEnd/>
          </a:ln>
        </p:spPr>
        <p:txBody>
          <a:bodyPr>
            <a:prstTxWarp prst="textNoShape">
              <a:avLst/>
            </a:prstTxWarp>
          </a:bodyPr>
          <a:lstStyle/>
          <a:p>
            <a:endParaRPr lang="en-US"/>
          </a:p>
        </p:txBody>
      </p:sp>
      <p:sp>
        <p:nvSpPr>
          <p:cNvPr id="34824" name="Text Box 8"/>
          <p:cNvSpPr txBox="1">
            <a:spLocks noChangeArrowheads="1"/>
          </p:cNvSpPr>
          <p:nvPr/>
        </p:nvSpPr>
        <p:spPr bwMode="auto">
          <a:xfrm>
            <a:off x="4419600" y="1828800"/>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0033CC"/>
                </a:solidFill>
              </a:rPr>
              <a:t>v</a:t>
            </a:r>
          </a:p>
        </p:txBody>
      </p:sp>
      <p:sp>
        <p:nvSpPr>
          <p:cNvPr id="34825" name="Text Box 9"/>
          <p:cNvSpPr txBox="1">
            <a:spLocks noChangeArrowheads="1"/>
          </p:cNvSpPr>
          <p:nvPr/>
        </p:nvSpPr>
        <p:spPr bwMode="auto">
          <a:xfrm>
            <a:off x="6629400" y="1828800"/>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c</a:t>
            </a:r>
          </a:p>
        </p:txBody>
      </p:sp>
      <p:sp>
        <p:nvSpPr>
          <p:cNvPr id="72714" name="Oval 10"/>
          <p:cNvSpPr>
            <a:spLocks noChangeArrowheads="1"/>
          </p:cNvSpPr>
          <p:nvPr/>
        </p:nvSpPr>
        <p:spPr bwMode="auto">
          <a:xfrm>
            <a:off x="152401" y="5791200"/>
            <a:ext cx="1143000" cy="8382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pPr eaLnBrk="1" hangingPunct="1"/>
            <a:r>
              <a:rPr lang="en-US" sz="4000" b="1"/>
              <a:t>Now it’s time to talk about time!</a:t>
            </a:r>
          </a:p>
        </p:txBody>
      </p:sp>
      <p:sp>
        <p:nvSpPr>
          <p:cNvPr id="15363" name="Rectangle 3"/>
          <p:cNvSpPr>
            <a:spLocks noGrp="1" noChangeArrowheads="1"/>
          </p:cNvSpPr>
          <p:nvPr>
            <p:ph type="body" idx="1"/>
          </p:nvPr>
        </p:nvSpPr>
        <p:spPr>
          <a:xfrm>
            <a:off x="457200" y="1600200"/>
            <a:ext cx="4572000" cy="4525963"/>
          </a:xfrm>
        </p:spPr>
        <p:txBody>
          <a:bodyPr/>
          <a:lstStyle/>
          <a:p>
            <a:pPr eaLnBrk="1" hangingPunct="1"/>
            <a:r>
              <a:rPr lang="en-US"/>
              <a:t>Measuring time in one frame</a:t>
            </a:r>
          </a:p>
          <a:p>
            <a:pPr eaLnBrk="1" hangingPunct="1"/>
            <a:r>
              <a:rPr lang="en-US"/>
              <a:t>Synchronization of clocks</a:t>
            </a:r>
          </a:p>
          <a:p>
            <a:pPr eaLnBrk="1" hangingPunct="1"/>
            <a:r>
              <a:rPr lang="en-US"/>
              <a:t>Measuring time in different frames </a:t>
            </a:r>
          </a:p>
        </p:txBody>
      </p:sp>
      <p:pic>
        <p:nvPicPr>
          <p:cNvPr id="15364" name="Picture 4" descr="clocks_main"/>
          <p:cNvPicPr>
            <a:picLocks noChangeAspect="1" noChangeArrowheads="1"/>
          </p:cNvPicPr>
          <p:nvPr/>
        </p:nvPicPr>
        <p:blipFill>
          <a:blip r:embed="rId2"/>
          <a:srcRect/>
          <a:stretch>
            <a:fillRect/>
          </a:stretch>
        </p:blipFill>
        <p:spPr bwMode="auto">
          <a:xfrm>
            <a:off x="5410200" y="1676400"/>
            <a:ext cx="3113088" cy="3429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Inertial reference frames</a:t>
            </a:r>
          </a:p>
        </p:txBody>
      </p:sp>
      <p:sp>
        <p:nvSpPr>
          <p:cNvPr id="15363" name="Text Box 3"/>
          <p:cNvSpPr txBox="1">
            <a:spLocks noChangeArrowheads="1"/>
          </p:cNvSpPr>
          <p:nvPr/>
        </p:nvSpPr>
        <p:spPr bwMode="auto">
          <a:xfrm>
            <a:off x="685800" y="3962400"/>
            <a:ext cx="7543800" cy="1570038"/>
          </a:xfrm>
          <a:prstGeom prst="rect">
            <a:avLst/>
          </a:prstGeom>
          <a:noFill/>
          <a:ln w="9525">
            <a:noFill/>
            <a:miter lim="800000"/>
            <a:headEnd/>
            <a:tailEnd/>
          </a:ln>
        </p:spPr>
        <p:txBody>
          <a:bodyPr>
            <a:prstTxWarp prst="textNoShape">
              <a:avLst/>
            </a:prstTxWarp>
            <a:spAutoFit/>
          </a:bodyPr>
          <a:lstStyle/>
          <a:p>
            <a:r>
              <a:rPr lang="en-US"/>
              <a:t>Imagine a train car (it’s always a train!) moving on a straight track with constant velocity with respect to the ground.  The train runs smoothly, so that you can’t tell it’s moving by feeling the bumps on the track.</a:t>
            </a:r>
          </a:p>
        </p:txBody>
      </p:sp>
      <p:sp>
        <p:nvSpPr>
          <p:cNvPr id="15364" name="Rectangle 4"/>
          <p:cNvSpPr>
            <a:spLocks noChangeArrowheads="1"/>
          </p:cNvSpPr>
          <p:nvPr/>
        </p:nvSpPr>
        <p:spPr bwMode="auto">
          <a:xfrm>
            <a:off x="685800" y="3581400"/>
            <a:ext cx="7696200" cy="152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nvGrpSpPr>
          <p:cNvPr id="2" name="Group 5"/>
          <p:cNvGrpSpPr>
            <a:grpSpLocks/>
          </p:cNvGrpSpPr>
          <p:nvPr/>
        </p:nvGrpSpPr>
        <p:grpSpPr bwMode="auto">
          <a:xfrm>
            <a:off x="2209800" y="2362200"/>
            <a:ext cx="3352800" cy="1219200"/>
            <a:chOff x="1392" y="1104"/>
            <a:chExt cx="2112" cy="768"/>
          </a:xfrm>
        </p:grpSpPr>
        <p:sp>
          <p:nvSpPr>
            <p:cNvPr id="15369" name="Oval 6"/>
            <p:cNvSpPr>
              <a:spLocks noChangeArrowheads="1"/>
            </p:cNvSpPr>
            <p:nvPr/>
          </p:nvSpPr>
          <p:spPr bwMode="auto">
            <a:xfrm>
              <a:off x="148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370" name="Oval 7"/>
            <p:cNvSpPr>
              <a:spLocks noChangeArrowheads="1"/>
            </p:cNvSpPr>
            <p:nvPr/>
          </p:nvSpPr>
          <p:spPr bwMode="auto">
            <a:xfrm>
              <a:off x="316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5371" name="Rectangle 8"/>
            <p:cNvSpPr>
              <a:spLocks noChangeArrowheads="1"/>
            </p:cNvSpPr>
            <p:nvPr/>
          </p:nvSpPr>
          <p:spPr bwMode="auto">
            <a:xfrm>
              <a:off x="1392" y="1104"/>
              <a:ext cx="2112"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5366" name="Line 9"/>
          <p:cNvSpPr>
            <a:spLocks noChangeShapeType="1"/>
          </p:cNvSpPr>
          <p:nvPr/>
        </p:nvSpPr>
        <p:spPr bwMode="auto">
          <a:xfrm>
            <a:off x="5943600" y="2971800"/>
            <a:ext cx="10668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5367" name="Text Box 10"/>
          <p:cNvSpPr txBox="1">
            <a:spLocks noChangeArrowheads="1"/>
          </p:cNvSpPr>
          <p:nvPr/>
        </p:nvSpPr>
        <p:spPr bwMode="auto">
          <a:xfrm>
            <a:off x="6248400" y="2365375"/>
            <a:ext cx="387350" cy="457200"/>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5368" name="Text Box 11"/>
          <p:cNvSpPr txBox="1">
            <a:spLocks noChangeArrowheads="1"/>
          </p:cNvSpPr>
          <p:nvPr/>
        </p:nvSpPr>
        <p:spPr bwMode="auto">
          <a:xfrm>
            <a:off x="685800" y="5867400"/>
            <a:ext cx="8077200" cy="830997"/>
          </a:xfrm>
          <a:prstGeom prst="rect">
            <a:avLst/>
          </a:prstGeom>
          <a:noFill/>
          <a:ln w="9525">
            <a:noFill/>
            <a:miter lim="800000"/>
            <a:headEnd/>
            <a:tailEnd/>
          </a:ln>
        </p:spPr>
        <p:txBody>
          <a:bodyPr>
            <a:prstTxWarp prst="textNoShape">
              <a:avLst/>
            </a:prstTxWarp>
            <a:spAutoFit/>
          </a:bodyPr>
          <a:lstStyle/>
          <a:p>
            <a:pPr>
              <a:spcBef>
                <a:spcPct val="50000"/>
              </a:spcBef>
            </a:pPr>
            <a:r>
              <a:rPr lang="en-US" dirty="0">
                <a:solidFill>
                  <a:srgbClr val="FF0000"/>
                </a:solidFill>
              </a:rPr>
              <a:t>Would you expect the laws of Physics to be different inside this train compared to the labs here at</a:t>
            </a:r>
            <a:r>
              <a:rPr lang="en-US" dirty="0" smtClean="0">
                <a:solidFill>
                  <a:srgbClr val="FF0000"/>
                </a:solidFill>
              </a:rPr>
              <a:t> Mines?</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a:t>Recall ‘event’ </a:t>
            </a:r>
            <a:r>
              <a:rPr lang="en-US" b="1" i="1">
                <a:solidFill>
                  <a:schemeClr val="tx1"/>
                </a:solidFill>
                <a:latin typeface="Times New Roman" charset="0"/>
              </a:rPr>
              <a:t>(x, y, z, t)</a:t>
            </a:r>
          </a:p>
        </p:txBody>
      </p:sp>
      <p:sp>
        <p:nvSpPr>
          <p:cNvPr id="16387" name="Text Box 4"/>
          <p:cNvSpPr txBox="1">
            <a:spLocks noChangeArrowheads="1"/>
          </p:cNvSpPr>
          <p:nvPr/>
        </p:nvSpPr>
        <p:spPr bwMode="auto">
          <a:xfrm>
            <a:off x="1066800" y="1905000"/>
            <a:ext cx="7026275" cy="2246769"/>
          </a:xfrm>
          <a:prstGeom prst="rect">
            <a:avLst/>
          </a:prstGeom>
          <a:noFill/>
          <a:ln w="9525">
            <a:noFill/>
            <a:miter lim="800000"/>
            <a:headEnd/>
            <a:tailEnd/>
          </a:ln>
        </p:spPr>
        <p:txBody>
          <a:bodyPr>
            <a:prstTxWarp prst="textNoShape">
              <a:avLst/>
            </a:prstTxWarp>
            <a:spAutoFit/>
          </a:bodyPr>
          <a:lstStyle/>
          <a:p>
            <a:r>
              <a:rPr lang="en-US" sz="2800" dirty="0" smtClean="0"/>
              <a:t>To </a:t>
            </a:r>
            <a:r>
              <a:rPr lang="en-US" sz="2800" dirty="0"/>
              <a:t>describe a physical event, we must specify both: where it is – say at </a:t>
            </a:r>
            <a:r>
              <a:rPr lang="en-US" sz="2800" i="1" dirty="0">
                <a:latin typeface="Times New Roman" charset="0"/>
              </a:rPr>
              <a:t>(</a:t>
            </a:r>
            <a:r>
              <a:rPr lang="en-US" sz="2800" i="1" dirty="0" err="1">
                <a:latin typeface="Times New Roman" charset="0"/>
              </a:rPr>
              <a:t>x</a:t>
            </a:r>
            <a:r>
              <a:rPr lang="en-US" sz="2800" i="1" dirty="0">
                <a:latin typeface="Times New Roman" charset="0"/>
              </a:rPr>
              <a:t>, </a:t>
            </a:r>
            <a:r>
              <a:rPr lang="en-US" sz="2800" i="1" dirty="0" err="1">
                <a:latin typeface="Times New Roman" charset="0"/>
              </a:rPr>
              <a:t>y</a:t>
            </a:r>
            <a:r>
              <a:rPr lang="en-US" sz="2800" i="1" dirty="0">
                <a:latin typeface="Times New Roman" charset="0"/>
              </a:rPr>
              <a:t>, </a:t>
            </a:r>
            <a:r>
              <a:rPr lang="en-US" sz="2800" i="1" dirty="0" err="1">
                <a:latin typeface="Times New Roman" charset="0"/>
              </a:rPr>
              <a:t>z</a:t>
            </a:r>
            <a:r>
              <a:rPr lang="en-US" sz="2800" i="1" dirty="0">
                <a:latin typeface="Times New Roman" charset="0"/>
              </a:rPr>
              <a:t>)</a:t>
            </a:r>
            <a:r>
              <a:rPr lang="en-US" sz="2800" dirty="0"/>
              <a:t> in some inertial coordinate system – and what time it occurs – say at time </a:t>
            </a:r>
            <a:r>
              <a:rPr lang="en-US" sz="2800" i="1" dirty="0" err="1">
                <a:latin typeface="Times New Roman" charset="0"/>
              </a:rPr>
              <a:t>t</a:t>
            </a:r>
            <a:r>
              <a:rPr lang="en-US" sz="2800" dirty="0"/>
              <a:t> according to some clock.  </a:t>
            </a:r>
            <a:r>
              <a:rPr lang="en-US" sz="2800" b="1" dirty="0"/>
              <a:t>But what clock?</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b="1"/>
              <a:t>‘Events’ in one reference frame</a:t>
            </a:r>
          </a:p>
        </p:txBody>
      </p:sp>
      <p:grpSp>
        <p:nvGrpSpPr>
          <p:cNvPr id="2" name="Group 4"/>
          <p:cNvGrpSpPr>
            <a:grpSpLocks/>
          </p:cNvGrpSpPr>
          <p:nvPr/>
        </p:nvGrpSpPr>
        <p:grpSpPr bwMode="auto">
          <a:xfrm>
            <a:off x="381000" y="1905000"/>
            <a:ext cx="4572000" cy="4572000"/>
            <a:chOff x="240" y="1200"/>
            <a:chExt cx="2880" cy="2880"/>
          </a:xfrm>
        </p:grpSpPr>
        <p:grpSp>
          <p:nvGrpSpPr>
            <p:cNvPr id="3" name="Group 5"/>
            <p:cNvGrpSpPr>
              <a:grpSpLocks/>
            </p:cNvGrpSpPr>
            <p:nvPr/>
          </p:nvGrpSpPr>
          <p:grpSpPr bwMode="auto">
            <a:xfrm>
              <a:off x="240" y="1200"/>
              <a:ext cx="2880" cy="2880"/>
              <a:chOff x="240" y="1200"/>
              <a:chExt cx="2880" cy="2880"/>
            </a:xfrm>
          </p:grpSpPr>
          <p:sp>
            <p:nvSpPr>
              <p:cNvPr id="19486" name="Line 6"/>
              <p:cNvSpPr>
                <a:spLocks noChangeShapeType="1"/>
              </p:cNvSpPr>
              <p:nvPr/>
            </p:nvSpPr>
            <p:spPr bwMode="auto">
              <a:xfrm>
                <a:off x="240" y="2640"/>
                <a:ext cx="2880"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9487" name="Line 7"/>
              <p:cNvSpPr>
                <a:spLocks noChangeShapeType="1"/>
              </p:cNvSpPr>
              <p:nvPr/>
            </p:nvSpPr>
            <p:spPr bwMode="auto">
              <a:xfrm rot="-5400000">
                <a:off x="240" y="2640"/>
                <a:ext cx="2880" cy="0"/>
              </a:xfrm>
              <a:prstGeom prst="line">
                <a:avLst/>
              </a:prstGeom>
              <a:noFill/>
              <a:ln w="25400">
                <a:solidFill>
                  <a:schemeClr val="tx1"/>
                </a:solidFill>
                <a:round/>
                <a:headEnd/>
                <a:tailEnd/>
              </a:ln>
            </p:spPr>
            <p:txBody>
              <a:bodyPr>
                <a:prstTxWarp prst="textNoShape">
                  <a:avLst/>
                </a:prstTxWarp>
              </a:bodyPr>
              <a:lstStyle/>
              <a:p>
                <a:endParaRPr lang="en-US"/>
              </a:p>
            </p:txBody>
          </p:sp>
        </p:grpSp>
        <p:sp>
          <p:nvSpPr>
            <p:cNvPr id="19474" name="Line 8"/>
            <p:cNvSpPr>
              <a:spLocks noChangeShapeType="1"/>
            </p:cNvSpPr>
            <p:nvPr/>
          </p:nvSpPr>
          <p:spPr bwMode="auto">
            <a:xfrm>
              <a:off x="240" y="3024"/>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75" name="Line 9"/>
            <p:cNvSpPr>
              <a:spLocks noChangeShapeType="1"/>
            </p:cNvSpPr>
            <p:nvPr/>
          </p:nvSpPr>
          <p:spPr bwMode="auto">
            <a:xfrm>
              <a:off x="240" y="3408"/>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76" name="Line 10"/>
            <p:cNvSpPr>
              <a:spLocks noChangeShapeType="1"/>
            </p:cNvSpPr>
            <p:nvPr/>
          </p:nvSpPr>
          <p:spPr bwMode="auto">
            <a:xfrm>
              <a:off x="240" y="3792"/>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77" name="Line 11"/>
            <p:cNvSpPr>
              <a:spLocks noChangeShapeType="1"/>
            </p:cNvSpPr>
            <p:nvPr/>
          </p:nvSpPr>
          <p:spPr bwMode="auto">
            <a:xfrm>
              <a:off x="240" y="2256"/>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78" name="Line 12"/>
            <p:cNvSpPr>
              <a:spLocks noChangeShapeType="1"/>
            </p:cNvSpPr>
            <p:nvPr/>
          </p:nvSpPr>
          <p:spPr bwMode="auto">
            <a:xfrm>
              <a:off x="240" y="1872"/>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79" name="Line 13"/>
            <p:cNvSpPr>
              <a:spLocks noChangeShapeType="1"/>
            </p:cNvSpPr>
            <p:nvPr/>
          </p:nvSpPr>
          <p:spPr bwMode="auto">
            <a:xfrm>
              <a:off x="240" y="1488"/>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0" name="Line 14"/>
            <p:cNvSpPr>
              <a:spLocks noChangeShapeType="1"/>
            </p:cNvSpPr>
            <p:nvPr/>
          </p:nvSpPr>
          <p:spPr bwMode="auto">
            <a:xfrm rot="5400000">
              <a:off x="624"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1" name="Line 15"/>
            <p:cNvSpPr>
              <a:spLocks noChangeShapeType="1"/>
            </p:cNvSpPr>
            <p:nvPr/>
          </p:nvSpPr>
          <p:spPr bwMode="auto">
            <a:xfrm rot="5400000">
              <a:off x="1008"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2" name="Line 16"/>
            <p:cNvSpPr>
              <a:spLocks noChangeShapeType="1"/>
            </p:cNvSpPr>
            <p:nvPr/>
          </p:nvSpPr>
          <p:spPr bwMode="auto">
            <a:xfrm rot="5400000">
              <a:off x="1392"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3" name="Line 17"/>
            <p:cNvSpPr>
              <a:spLocks noChangeShapeType="1"/>
            </p:cNvSpPr>
            <p:nvPr/>
          </p:nvSpPr>
          <p:spPr bwMode="auto">
            <a:xfrm rot="5400000">
              <a:off x="-144"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4" name="Line 18"/>
            <p:cNvSpPr>
              <a:spLocks noChangeShapeType="1"/>
            </p:cNvSpPr>
            <p:nvPr/>
          </p:nvSpPr>
          <p:spPr bwMode="auto">
            <a:xfrm rot="5400000">
              <a:off x="-528"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19485" name="Line 19"/>
            <p:cNvSpPr>
              <a:spLocks noChangeShapeType="1"/>
            </p:cNvSpPr>
            <p:nvPr/>
          </p:nvSpPr>
          <p:spPr bwMode="auto">
            <a:xfrm rot="5400000">
              <a:off x="-912"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grpSp>
      <p:grpSp>
        <p:nvGrpSpPr>
          <p:cNvPr id="4" name="Group 27"/>
          <p:cNvGrpSpPr>
            <a:grpSpLocks/>
          </p:cNvGrpSpPr>
          <p:nvPr/>
        </p:nvGrpSpPr>
        <p:grpSpPr bwMode="auto">
          <a:xfrm>
            <a:off x="2432050" y="3124200"/>
            <a:ext cx="481013" cy="1219200"/>
            <a:chOff x="1532" y="1968"/>
            <a:chExt cx="303" cy="768"/>
          </a:xfrm>
        </p:grpSpPr>
        <p:pic>
          <p:nvPicPr>
            <p:cNvPr id="19468" name="Picture 20"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5" name="Group 25"/>
            <p:cNvGrpSpPr>
              <a:grpSpLocks/>
            </p:cNvGrpSpPr>
            <p:nvPr/>
          </p:nvGrpSpPr>
          <p:grpSpPr bwMode="auto">
            <a:xfrm>
              <a:off x="1584" y="2544"/>
              <a:ext cx="192" cy="192"/>
              <a:chOff x="3792" y="3264"/>
              <a:chExt cx="192" cy="192"/>
            </a:xfrm>
          </p:grpSpPr>
          <p:sp>
            <p:nvSpPr>
              <p:cNvPr id="19470"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71"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9472"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9242" name="Text Box 26"/>
          <p:cNvSpPr txBox="1">
            <a:spLocks noChangeArrowheads="1"/>
          </p:cNvSpPr>
          <p:nvPr/>
        </p:nvSpPr>
        <p:spPr bwMode="auto">
          <a:xfrm>
            <a:off x="5638800" y="1752600"/>
            <a:ext cx="3124200" cy="4838700"/>
          </a:xfrm>
          <a:prstGeom prst="rect">
            <a:avLst/>
          </a:prstGeom>
          <a:noFill/>
          <a:ln w="9525">
            <a:noFill/>
            <a:miter lim="800000"/>
            <a:headEnd/>
            <a:tailEnd/>
          </a:ln>
        </p:spPr>
        <p:txBody>
          <a:bodyPr>
            <a:prstTxWarp prst="textNoShape">
              <a:avLst/>
            </a:prstTxWarp>
            <a:spAutoFit/>
          </a:bodyPr>
          <a:lstStyle/>
          <a:p>
            <a:r>
              <a:rPr lang="en-US"/>
              <a:t>An observer at (0,0) has a clock; events there are covered.</a:t>
            </a:r>
          </a:p>
          <a:p>
            <a:endParaRPr lang="en-US"/>
          </a:p>
          <a:p>
            <a:r>
              <a:rPr lang="en-US"/>
              <a:t>An observer at (3m,2m) had better have a clock too, if we want to know about events there.</a:t>
            </a:r>
          </a:p>
          <a:p>
            <a:endParaRPr lang="en-US"/>
          </a:p>
          <a:p>
            <a:r>
              <a:rPr lang="en-US"/>
              <a:t>And, the two clocks had better show the same time.</a:t>
            </a:r>
          </a:p>
        </p:txBody>
      </p:sp>
      <p:grpSp>
        <p:nvGrpSpPr>
          <p:cNvPr id="6" name="Group 28"/>
          <p:cNvGrpSpPr>
            <a:grpSpLocks/>
          </p:cNvGrpSpPr>
          <p:nvPr/>
        </p:nvGrpSpPr>
        <p:grpSpPr bwMode="auto">
          <a:xfrm>
            <a:off x="4243388" y="1905000"/>
            <a:ext cx="481012" cy="1219200"/>
            <a:chOff x="1532" y="1968"/>
            <a:chExt cx="303" cy="768"/>
          </a:xfrm>
        </p:grpSpPr>
        <p:pic>
          <p:nvPicPr>
            <p:cNvPr id="19463" name="Picture 2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7" name="Group 30"/>
            <p:cNvGrpSpPr>
              <a:grpSpLocks/>
            </p:cNvGrpSpPr>
            <p:nvPr/>
          </p:nvGrpSpPr>
          <p:grpSpPr bwMode="auto">
            <a:xfrm>
              <a:off x="1584" y="2544"/>
              <a:ext cx="192" cy="192"/>
              <a:chOff x="3792" y="3264"/>
              <a:chExt cx="192" cy="192"/>
            </a:xfrm>
          </p:grpSpPr>
          <p:sp>
            <p:nvSpPr>
              <p:cNvPr id="19465"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66"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19467"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4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b="1"/>
              <a:t>‘Events’ in one reference frame</a:t>
            </a:r>
          </a:p>
        </p:txBody>
      </p:sp>
      <p:grpSp>
        <p:nvGrpSpPr>
          <p:cNvPr id="2" name="Group 3"/>
          <p:cNvGrpSpPr>
            <a:grpSpLocks/>
          </p:cNvGrpSpPr>
          <p:nvPr/>
        </p:nvGrpSpPr>
        <p:grpSpPr bwMode="auto">
          <a:xfrm>
            <a:off x="381000" y="1905000"/>
            <a:ext cx="4572000" cy="4572000"/>
            <a:chOff x="240" y="1200"/>
            <a:chExt cx="2880" cy="2880"/>
          </a:xfrm>
        </p:grpSpPr>
        <p:grpSp>
          <p:nvGrpSpPr>
            <p:cNvPr id="3" name="Group 4"/>
            <p:cNvGrpSpPr>
              <a:grpSpLocks/>
            </p:cNvGrpSpPr>
            <p:nvPr/>
          </p:nvGrpSpPr>
          <p:grpSpPr bwMode="auto">
            <a:xfrm>
              <a:off x="240" y="1200"/>
              <a:ext cx="2880" cy="2880"/>
              <a:chOff x="240" y="1200"/>
              <a:chExt cx="2880" cy="2880"/>
            </a:xfrm>
          </p:grpSpPr>
          <p:sp>
            <p:nvSpPr>
              <p:cNvPr id="20756" name="Line 5"/>
              <p:cNvSpPr>
                <a:spLocks noChangeShapeType="1"/>
              </p:cNvSpPr>
              <p:nvPr/>
            </p:nvSpPr>
            <p:spPr bwMode="auto">
              <a:xfrm>
                <a:off x="240" y="2640"/>
                <a:ext cx="2880"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57" name="Line 6"/>
              <p:cNvSpPr>
                <a:spLocks noChangeShapeType="1"/>
              </p:cNvSpPr>
              <p:nvPr/>
            </p:nvSpPr>
            <p:spPr bwMode="auto">
              <a:xfrm rot="-5400000">
                <a:off x="240" y="2640"/>
                <a:ext cx="2880" cy="0"/>
              </a:xfrm>
              <a:prstGeom prst="line">
                <a:avLst/>
              </a:prstGeom>
              <a:noFill/>
              <a:ln w="25400">
                <a:solidFill>
                  <a:schemeClr val="tx1"/>
                </a:solidFill>
                <a:round/>
                <a:headEnd/>
                <a:tailEnd/>
              </a:ln>
            </p:spPr>
            <p:txBody>
              <a:bodyPr>
                <a:prstTxWarp prst="textNoShape">
                  <a:avLst/>
                </a:prstTxWarp>
              </a:bodyPr>
              <a:lstStyle/>
              <a:p>
                <a:endParaRPr lang="en-US"/>
              </a:p>
            </p:txBody>
          </p:sp>
        </p:grpSp>
        <p:sp>
          <p:nvSpPr>
            <p:cNvPr id="20744" name="Line 7"/>
            <p:cNvSpPr>
              <a:spLocks noChangeShapeType="1"/>
            </p:cNvSpPr>
            <p:nvPr/>
          </p:nvSpPr>
          <p:spPr bwMode="auto">
            <a:xfrm>
              <a:off x="240" y="3024"/>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45" name="Line 8"/>
            <p:cNvSpPr>
              <a:spLocks noChangeShapeType="1"/>
            </p:cNvSpPr>
            <p:nvPr/>
          </p:nvSpPr>
          <p:spPr bwMode="auto">
            <a:xfrm>
              <a:off x="240" y="3408"/>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46" name="Line 9"/>
            <p:cNvSpPr>
              <a:spLocks noChangeShapeType="1"/>
            </p:cNvSpPr>
            <p:nvPr/>
          </p:nvSpPr>
          <p:spPr bwMode="auto">
            <a:xfrm>
              <a:off x="240" y="3792"/>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47" name="Line 10"/>
            <p:cNvSpPr>
              <a:spLocks noChangeShapeType="1"/>
            </p:cNvSpPr>
            <p:nvPr/>
          </p:nvSpPr>
          <p:spPr bwMode="auto">
            <a:xfrm>
              <a:off x="240" y="2256"/>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48" name="Line 11"/>
            <p:cNvSpPr>
              <a:spLocks noChangeShapeType="1"/>
            </p:cNvSpPr>
            <p:nvPr/>
          </p:nvSpPr>
          <p:spPr bwMode="auto">
            <a:xfrm>
              <a:off x="240" y="1872"/>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49" name="Line 12"/>
            <p:cNvSpPr>
              <a:spLocks noChangeShapeType="1"/>
            </p:cNvSpPr>
            <p:nvPr/>
          </p:nvSpPr>
          <p:spPr bwMode="auto">
            <a:xfrm>
              <a:off x="240" y="1488"/>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0" name="Line 13"/>
            <p:cNvSpPr>
              <a:spLocks noChangeShapeType="1"/>
            </p:cNvSpPr>
            <p:nvPr/>
          </p:nvSpPr>
          <p:spPr bwMode="auto">
            <a:xfrm rot="5400000">
              <a:off x="624"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1" name="Line 14"/>
            <p:cNvSpPr>
              <a:spLocks noChangeShapeType="1"/>
            </p:cNvSpPr>
            <p:nvPr/>
          </p:nvSpPr>
          <p:spPr bwMode="auto">
            <a:xfrm rot="5400000">
              <a:off x="1008"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2" name="Line 15"/>
            <p:cNvSpPr>
              <a:spLocks noChangeShapeType="1"/>
            </p:cNvSpPr>
            <p:nvPr/>
          </p:nvSpPr>
          <p:spPr bwMode="auto">
            <a:xfrm rot="5400000">
              <a:off x="1392"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3" name="Line 16"/>
            <p:cNvSpPr>
              <a:spLocks noChangeShapeType="1"/>
            </p:cNvSpPr>
            <p:nvPr/>
          </p:nvSpPr>
          <p:spPr bwMode="auto">
            <a:xfrm rot="5400000">
              <a:off x="-144"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4" name="Line 17"/>
            <p:cNvSpPr>
              <a:spLocks noChangeShapeType="1"/>
            </p:cNvSpPr>
            <p:nvPr/>
          </p:nvSpPr>
          <p:spPr bwMode="auto">
            <a:xfrm rot="5400000">
              <a:off x="-528"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sp>
          <p:nvSpPr>
            <p:cNvPr id="20755" name="Line 18"/>
            <p:cNvSpPr>
              <a:spLocks noChangeShapeType="1"/>
            </p:cNvSpPr>
            <p:nvPr/>
          </p:nvSpPr>
          <p:spPr bwMode="auto">
            <a:xfrm rot="5400000">
              <a:off x="-912" y="2640"/>
              <a:ext cx="2880" cy="0"/>
            </a:xfrm>
            <a:prstGeom prst="line">
              <a:avLst/>
            </a:prstGeom>
            <a:noFill/>
            <a:ln w="12700">
              <a:solidFill>
                <a:schemeClr val="tx1"/>
              </a:solidFill>
              <a:prstDash val="dash"/>
              <a:round/>
              <a:headEnd/>
              <a:tailEnd/>
            </a:ln>
          </p:spPr>
          <p:txBody>
            <a:bodyPr>
              <a:prstTxWarp prst="textNoShape">
                <a:avLst/>
              </a:prstTxWarp>
            </a:bodyPr>
            <a:lstStyle/>
            <a:p>
              <a:endParaRPr lang="en-US"/>
            </a:p>
          </p:txBody>
        </p:sp>
      </p:grpSp>
      <p:grpSp>
        <p:nvGrpSpPr>
          <p:cNvPr id="4" name="Group 19"/>
          <p:cNvGrpSpPr>
            <a:grpSpLocks/>
          </p:cNvGrpSpPr>
          <p:nvPr/>
        </p:nvGrpSpPr>
        <p:grpSpPr bwMode="auto">
          <a:xfrm>
            <a:off x="2432050" y="3124200"/>
            <a:ext cx="481013" cy="1219200"/>
            <a:chOff x="1532" y="1968"/>
            <a:chExt cx="303" cy="768"/>
          </a:xfrm>
        </p:grpSpPr>
        <p:pic>
          <p:nvPicPr>
            <p:cNvPr id="20738" name="Picture 20"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5" name="Group 21"/>
            <p:cNvGrpSpPr>
              <a:grpSpLocks/>
            </p:cNvGrpSpPr>
            <p:nvPr/>
          </p:nvGrpSpPr>
          <p:grpSpPr bwMode="auto">
            <a:xfrm>
              <a:off x="1584" y="2544"/>
              <a:ext cx="192" cy="192"/>
              <a:chOff x="3792" y="3264"/>
              <a:chExt cx="192" cy="192"/>
            </a:xfrm>
          </p:grpSpPr>
          <p:sp>
            <p:nvSpPr>
              <p:cNvPr id="20740"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41"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42"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10265" name="Text Box 25"/>
          <p:cNvSpPr txBox="1">
            <a:spLocks noChangeArrowheads="1"/>
          </p:cNvSpPr>
          <p:nvPr/>
        </p:nvSpPr>
        <p:spPr bwMode="auto">
          <a:xfrm>
            <a:off x="5638800" y="2697163"/>
            <a:ext cx="3124200" cy="1570037"/>
          </a:xfrm>
          <a:prstGeom prst="rect">
            <a:avLst/>
          </a:prstGeom>
          <a:noFill/>
          <a:ln w="9525">
            <a:noFill/>
            <a:miter lim="800000"/>
            <a:headEnd/>
            <a:tailEnd/>
          </a:ln>
        </p:spPr>
        <p:txBody>
          <a:bodyPr>
            <a:prstTxWarp prst="textNoShape">
              <a:avLst/>
            </a:prstTxWarp>
            <a:spAutoFit/>
          </a:bodyPr>
          <a:lstStyle/>
          <a:p>
            <a:r>
              <a:rPr lang="en-US"/>
              <a:t>And there had better be clocks everywhere, so you don’t miss any event. </a:t>
            </a:r>
          </a:p>
        </p:txBody>
      </p:sp>
      <p:grpSp>
        <p:nvGrpSpPr>
          <p:cNvPr id="6" name="Group 26"/>
          <p:cNvGrpSpPr>
            <a:grpSpLocks/>
          </p:cNvGrpSpPr>
          <p:nvPr/>
        </p:nvGrpSpPr>
        <p:grpSpPr bwMode="auto">
          <a:xfrm>
            <a:off x="4243388" y="1905000"/>
            <a:ext cx="481012" cy="1219200"/>
            <a:chOff x="1532" y="1968"/>
            <a:chExt cx="303" cy="768"/>
          </a:xfrm>
        </p:grpSpPr>
        <p:pic>
          <p:nvPicPr>
            <p:cNvPr id="20733" name="Picture 2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7" name="Group 28"/>
            <p:cNvGrpSpPr>
              <a:grpSpLocks/>
            </p:cNvGrpSpPr>
            <p:nvPr/>
          </p:nvGrpSpPr>
          <p:grpSpPr bwMode="auto">
            <a:xfrm>
              <a:off x="1584" y="2544"/>
              <a:ext cx="192" cy="192"/>
              <a:chOff x="3792" y="3264"/>
              <a:chExt cx="192" cy="192"/>
            </a:xfrm>
          </p:grpSpPr>
          <p:sp>
            <p:nvSpPr>
              <p:cNvPr id="20735" name="Oval 2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36" name="Line 3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37" name="Line 3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8" name="Group 32"/>
          <p:cNvGrpSpPr>
            <a:grpSpLocks/>
          </p:cNvGrpSpPr>
          <p:nvPr/>
        </p:nvGrpSpPr>
        <p:grpSpPr bwMode="auto">
          <a:xfrm>
            <a:off x="3657600" y="1905000"/>
            <a:ext cx="481013" cy="1219200"/>
            <a:chOff x="1532" y="1968"/>
            <a:chExt cx="303" cy="768"/>
          </a:xfrm>
        </p:grpSpPr>
        <p:pic>
          <p:nvPicPr>
            <p:cNvPr id="20728" name="Picture 3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9" name="Group 34"/>
            <p:cNvGrpSpPr>
              <a:grpSpLocks/>
            </p:cNvGrpSpPr>
            <p:nvPr/>
          </p:nvGrpSpPr>
          <p:grpSpPr bwMode="auto">
            <a:xfrm>
              <a:off x="1584" y="2544"/>
              <a:ext cx="192" cy="192"/>
              <a:chOff x="3792" y="3264"/>
              <a:chExt cx="192" cy="192"/>
            </a:xfrm>
          </p:grpSpPr>
          <p:sp>
            <p:nvSpPr>
              <p:cNvPr id="20730"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31"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32"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0" name="Group 38"/>
          <p:cNvGrpSpPr>
            <a:grpSpLocks/>
          </p:cNvGrpSpPr>
          <p:nvPr/>
        </p:nvGrpSpPr>
        <p:grpSpPr bwMode="auto">
          <a:xfrm>
            <a:off x="3048000" y="1905000"/>
            <a:ext cx="481013" cy="1219200"/>
            <a:chOff x="1532" y="1968"/>
            <a:chExt cx="303" cy="768"/>
          </a:xfrm>
        </p:grpSpPr>
        <p:pic>
          <p:nvPicPr>
            <p:cNvPr id="20723" name="Picture 3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11" name="Group 40"/>
            <p:cNvGrpSpPr>
              <a:grpSpLocks/>
            </p:cNvGrpSpPr>
            <p:nvPr/>
          </p:nvGrpSpPr>
          <p:grpSpPr bwMode="auto">
            <a:xfrm>
              <a:off x="1584" y="2544"/>
              <a:ext cx="192" cy="192"/>
              <a:chOff x="3792" y="3264"/>
              <a:chExt cx="192" cy="192"/>
            </a:xfrm>
          </p:grpSpPr>
          <p:sp>
            <p:nvSpPr>
              <p:cNvPr id="20725" name="Oval 4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26" name="Line 4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27" name="Line 4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2" name="Group 44"/>
          <p:cNvGrpSpPr>
            <a:grpSpLocks/>
          </p:cNvGrpSpPr>
          <p:nvPr/>
        </p:nvGrpSpPr>
        <p:grpSpPr bwMode="auto">
          <a:xfrm>
            <a:off x="2438400" y="1905000"/>
            <a:ext cx="481013" cy="1219200"/>
            <a:chOff x="1532" y="1968"/>
            <a:chExt cx="303" cy="768"/>
          </a:xfrm>
        </p:grpSpPr>
        <p:pic>
          <p:nvPicPr>
            <p:cNvPr id="20718" name="Picture 4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13" name="Group 46"/>
            <p:cNvGrpSpPr>
              <a:grpSpLocks/>
            </p:cNvGrpSpPr>
            <p:nvPr/>
          </p:nvGrpSpPr>
          <p:grpSpPr bwMode="auto">
            <a:xfrm>
              <a:off x="1584" y="2544"/>
              <a:ext cx="192" cy="192"/>
              <a:chOff x="3792" y="3264"/>
              <a:chExt cx="192" cy="192"/>
            </a:xfrm>
          </p:grpSpPr>
          <p:sp>
            <p:nvSpPr>
              <p:cNvPr id="20720" name="Oval 4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21" name="Line 4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22" name="Line 4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4" name="Group 50"/>
          <p:cNvGrpSpPr>
            <a:grpSpLocks/>
          </p:cNvGrpSpPr>
          <p:nvPr/>
        </p:nvGrpSpPr>
        <p:grpSpPr bwMode="auto">
          <a:xfrm>
            <a:off x="1828800" y="1905000"/>
            <a:ext cx="481013" cy="1219200"/>
            <a:chOff x="1532" y="1968"/>
            <a:chExt cx="303" cy="768"/>
          </a:xfrm>
        </p:grpSpPr>
        <p:pic>
          <p:nvPicPr>
            <p:cNvPr id="20713" name="Picture 5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15" name="Group 52"/>
            <p:cNvGrpSpPr>
              <a:grpSpLocks/>
            </p:cNvGrpSpPr>
            <p:nvPr/>
          </p:nvGrpSpPr>
          <p:grpSpPr bwMode="auto">
            <a:xfrm>
              <a:off x="1584" y="2544"/>
              <a:ext cx="192" cy="192"/>
              <a:chOff x="3792" y="3264"/>
              <a:chExt cx="192" cy="192"/>
            </a:xfrm>
          </p:grpSpPr>
          <p:sp>
            <p:nvSpPr>
              <p:cNvPr id="20715" name="Oval 5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16" name="Line 5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17" name="Line 5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6" name="Group 56"/>
          <p:cNvGrpSpPr>
            <a:grpSpLocks/>
          </p:cNvGrpSpPr>
          <p:nvPr/>
        </p:nvGrpSpPr>
        <p:grpSpPr bwMode="auto">
          <a:xfrm>
            <a:off x="1219200" y="1905000"/>
            <a:ext cx="481013" cy="1219200"/>
            <a:chOff x="1532" y="1968"/>
            <a:chExt cx="303" cy="768"/>
          </a:xfrm>
        </p:grpSpPr>
        <p:pic>
          <p:nvPicPr>
            <p:cNvPr id="20708" name="Picture 5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17" name="Group 58"/>
            <p:cNvGrpSpPr>
              <a:grpSpLocks/>
            </p:cNvGrpSpPr>
            <p:nvPr/>
          </p:nvGrpSpPr>
          <p:grpSpPr bwMode="auto">
            <a:xfrm>
              <a:off x="1584" y="2544"/>
              <a:ext cx="192" cy="192"/>
              <a:chOff x="3792" y="3264"/>
              <a:chExt cx="192" cy="192"/>
            </a:xfrm>
          </p:grpSpPr>
          <p:sp>
            <p:nvSpPr>
              <p:cNvPr id="20710" name="Oval 5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11" name="Line 6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12" name="Line 6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8" name="Group 62"/>
          <p:cNvGrpSpPr>
            <a:grpSpLocks/>
          </p:cNvGrpSpPr>
          <p:nvPr/>
        </p:nvGrpSpPr>
        <p:grpSpPr bwMode="auto">
          <a:xfrm>
            <a:off x="609600" y="1905000"/>
            <a:ext cx="481013" cy="1219200"/>
            <a:chOff x="1532" y="1968"/>
            <a:chExt cx="303" cy="768"/>
          </a:xfrm>
        </p:grpSpPr>
        <p:pic>
          <p:nvPicPr>
            <p:cNvPr id="20703" name="Picture 6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19" name="Group 64"/>
            <p:cNvGrpSpPr>
              <a:grpSpLocks/>
            </p:cNvGrpSpPr>
            <p:nvPr/>
          </p:nvGrpSpPr>
          <p:grpSpPr bwMode="auto">
            <a:xfrm>
              <a:off x="1584" y="2544"/>
              <a:ext cx="192" cy="192"/>
              <a:chOff x="3792" y="3264"/>
              <a:chExt cx="192" cy="192"/>
            </a:xfrm>
          </p:grpSpPr>
          <p:sp>
            <p:nvSpPr>
              <p:cNvPr id="20705" name="Oval 6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06" name="Line 6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07" name="Line 6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 name="Group 68"/>
          <p:cNvGrpSpPr>
            <a:grpSpLocks/>
          </p:cNvGrpSpPr>
          <p:nvPr/>
        </p:nvGrpSpPr>
        <p:grpSpPr bwMode="auto">
          <a:xfrm>
            <a:off x="609600" y="2514600"/>
            <a:ext cx="481013" cy="1219200"/>
            <a:chOff x="1532" y="1968"/>
            <a:chExt cx="303" cy="768"/>
          </a:xfrm>
        </p:grpSpPr>
        <p:pic>
          <p:nvPicPr>
            <p:cNvPr id="20698" name="Picture 6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1" name="Group 70"/>
            <p:cNvGrpSpPr>
              <a:grpSpLocks/>
            </p:cNvGrpSpPr>
            <p:nvPr/>
          </p:nvGrpSpPr>
          <p:grpSpPr bwMode="auto">
            <a:xfrm>
              <a:off x="1584" y="2544"/>
              <a:ext cx="192" cy="192"/>
              <a:chOff x="3792" y="3264"/>
              <a:chExt cx="192" cy="192"/>
            </a:xfrm>
          </p:grpSpPr>
          <p:sp>
            <p:nvSpPr>
              <p:cNvPr id="20700" name="Oval 7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701" name="Line 7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702" name="Line 7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2" name="Group 74"/>
          <p:cNvGrpSpPr>
            <a:grpSpLocks/>
          </p:cNvGrpSpPr>
          <p:nvPr/>
        </p:nvGrpSpPr>
        <p:grpSpPr bwMode="auto">
          <a:xfrm>
            <a:off x="1195388" y="2514600"/>
            <a:ext cx="481012" cy="1219200"/>
            <a:chOff x="1532" y="1968"/>
            <a:chExt cx="303" cy="768"/>
          </a:xfrm>
        </p:grpSpPr>
        <p:pic>
          <p:nvPicPr>
            <p:cNvPr id="20693" name="Picture 7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3" name="Group 76"/>
            <p:cNvGrpSpPr>
              <a:grpSpLocks/>
            </p:cNvGrpSpPr>
            <p:nvPr/>
          </p:nvGrpSpPr>
          <p:grpSpPr bwMode="auto">
            <a:xfrm>
              <a:off x="1584" y="2544"/>
              <a:ext cx="192" cy="192"/>
              <a:chOff x="3792" y="3264"/>
              <a:chExt cx="192" cy="192"/>
            </a:xfrm>
          </p:grpSpPr>
          <p:sp>
            <p:nvSpPr>
              <p:cNvPr id="20695" name="Oval 7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96" name="Line 7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97" name="Line 7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4" name="Group 80"/>
          <p:cNvGrpSpPr>
            <a:grpSpLocks/>
          </p:cNvGrpSpPr>
          <p:nvPr/>
        </p:nvGrpSpPr>
        <p:grpSpPr bwMode="auto">
          <a:xfrm>
            <a:off x="1804988" y="2514600"/>
            <a:ext cx="481012" cy="1219200"/>
            <a:chOff x="1532" y="1968"/>
            <a:chExt cx="303" cy="768"/>
          </a:xfrm>
        </p:grpSpPr>
        <p:pic>
          <p:nvPicPr>
            <p:cNvPr id="20688" name="Picture 8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5" name="Group 82"/>
            <p:cNvGrpSpPr>
              <a:grpSpLocks/>
            </p:cNvGrpSpPr>
            <p:nvPr/>
          </p:nvGrpSpPr>
          <p:grpSpPr bwMode="auto">
            <a:xfrm>
              <a:off x="1584" y="2544"/>
              <a:ext cx="192" cy="192"/>
              <a:chOff x="3792" y="3264"/>
              <a:chExt cx="192" cy="192"/>
            </a:xfrm>
          </p:grpSpPr>
          <p:sp>
            <p:nvSpPr>
              <p:cNvPr id="20690" name="Oval 8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91" name="Line 8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92" name="Line 8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6" name="Group 86"/>
          <p:cNvGrpSpPr>
            <a:grpSpLocks/>
          </p:cNvGrpSpPr>
          <p:nvPr/>
        </p:nvGrpSpPr>
        <p:grpSpPr bwMode="auto">
          <a:xfrm>
            <a:off x="2414588" y="2514600"/>
            <a:ext cx="481012" cy="1219200"/>
            <a:chOff x="1532" y="1968"/>
            <a:chExt cx="303" cy="768"/>
          </a:xfrm>
        </p:grpSpPr>
        <p:pic>
          <p:nvPicPr>
            <p:cNvPr id="20683" name="Picture 8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7" name="Group 88"/>
            <p:cNvGrpSpPr>
              <a:grpSpLocks/>
            </p:cNvGrpSpPr>
            <p:nvPr/>
          </p:nvGrpSpPr>
          <p:grpSpPr bwMode="auto">
            <a:xfrm>
              <a:off x="1584" y="2544"/>
              <a:ext cx="192" cy="192"/>
              <a:chOff x="3792" y="3264"/>
              <a:chExt cx="192" cy="192"/>
            </a:xfrm>
          </p:grpSpPr>
          <p:sp>
            <p:nvSpPr>
              <p:cNvPr id="20685" name="Oval 8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86" name="Line 9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87" name="Line 9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8" name="Group 92"/>
          <p:cNvGrpSpPr>
            <a:grpSpLocks/>
          </p:cNvGrpSpPr>
          <p:nvPr/>
        </p:nvGrpSpPr>
        <p:grpSpPr bwMode="auto">
          <a:xfrm>
            <a:off x="3024188" y="2514600"/>
            <a:ext cx="481012" cy="1219200"/>
            <a:chOff x="1532" y="1968"/>
            <a:chExt cx="303" cy="768"/>
          </a:xfrm>
        </p:grpSpPr>
        <p:pic>
          <p:nvPicPr>
            <p:cNvPr id="20678" name="Picture 9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9" name="Group 94"/>
            <p:cNvGrpSpPr>
              <a:grpSpLocks/>
            </p:cNvGrpSpPr>
            <p:nvPr/>
          </p:nvGrpSpPr>
          <p:grpSpPr bwMode="auto">
            <a:xfrm>
              <a:off x="1584" y="2544"/>
              <a:ext cx="192" cy="192"/>
              <a:chOff x="3792" y="3264"/>
              <a:chExt cx="192" cy="192"/>
            </a:xfrm>
          </p:grpSpPr>
          <p:sp>
            <p:nvSpPr>
              <p:cNvPr id="20680" name="Oval 9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81" name="Line 9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82" name="Line 9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30" name="Group 98"/>
          <p:cNvGrpSpPr>
            <a:grpSpLocks/>
          </p:cNvGrpSpPr>
          <p:nvPr/>
        </p:nvGrpSpPr>
        <p:grpSpPr bwMode="auto">
          <a:xfrm>
            <a:off x="3633788" y="2514600"/>
            <a:ext cx="481012" cy="1219200"/>
            <a:chOff x="1532" y="1968"/>
            <a:chExt cx="303" cy="768"/>
          </a:xfrm>
        </p:grpSpPr>
        <p:pic>
          <p:nvPicPr>
            <p:cNvPr id="20673" name="Picture 9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31" name="Group 100"/>
            <p:cNvGrpSpPr>
              <a:grpSpLocks/>
            </p:cNvGrpSpPr>
            <p:nvPr/>
          </p:nvGrpSpPr>
          <p:grpSpPr bwMode="auto">
            <a:xfrm>
              <a:off x="1584" y="2544"/>
              <a:ext cx="192" cy="192"/>
              <a:chOff x="3792" y="3264"/>
              <a:chExt cx="192" cy="192"/>
            </a:xfrm>
          </p:grpSpPr>
          <p:sp>
            <p:nvSpPr>
              <p:cNvPr id="20675" name="Oval 10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76" name="Line 10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77" name="Line 10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09" name="Group 104"/>
          <p:cNvGrpSpPr>
            <a:grpSpLocks/>
          </p:cNvGrpSpPr>
          <p:nvPr/>
        </p:nvGrpSpPr>
        <p:grpSpPr bwMode="auto">
          <a:xfrm>
            <a:off x="4267200" y="2514600"/>
            <a:ext cx="481013" cy="1219200"/>
            <a:chOff x="1532" y="1968"/>
            <a:chExt cx="303" cy="768"/>
          </a:xfrm>
        </p:grpSpPr>
        <p:pic>
          <p:nvPicPr>
            <p:cNvPr id="20668" name="Picture 10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14" name="Group 106"/>
            <p:cNvGrpSpPr>
              <a:grpSpLocks/>
            </p:cNvGrpSpPr>
            <p:nvPr/>
          </p:nvGrpSpPr>
          <p:grpSpPr bwMode="auto">
            <a:xfrm>
              <a:off x="1584" y="2544"/>
              <a:ext cx="192" cy="192"/>
              <a:chOff x="3792" y="3264"/>
              <a:chExt cx="192" cy="192"/>
            </a:xfrm>
          </p:grpSpPr>
          <p:sp>
            <p:nvSpPr>
              <p:cNvPr id="20670" name="Oval 10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71" name="Line 10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72" name="Line 10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19" name="Group 110"/>
          <p:cNvGrpSpPr>
            <a:grpSpLocks/>
          </p:cNvGrpSpPr>
          <p:nvPr/>
        </p:nvGrpSpPr>
        <p:grpSpPr bwMode="auto">
          <a:xfrm>
            <a:off x="4267200" y="3124200"/>
            <a:ext cx="481013" cy="1219200"/>
            <a:chOff x="1532" y="1968"/>
            <a:chExt cx="303" cy="768"/>
          </a:xfrm>
        </p:grpSpPr>
        <p:pic>
          <p:nvPicPr>
            <p:cNvPr id="20663" name="Picture 11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24" name="Group 112"/>
            <p:cNvGrpSpPr>
              <a:grpSpLocks/>
            </p:cNvGrpSpPr>
            <p:nvPr/>
          </p:nvGrpSpPr>
          <p:grpSpPr bwMode="auto">
            <a:xfrm>
              <a:off x="1584" y="2544"/>
              <a:ext cx="192" cy="192"/>
              <a:chOff x="3792" y="3264"/>
              <a:chExt cx="192" cy="192"/>
            </a:xfrm>
          </p:grpSpPr>
          <p:sp>
            <p:nvSpPr>
              <p:cNvPr id="20665" name="Oval 11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66" name="Line 11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67" name="Line 11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29" name="Group 116"/>
          <p:cNvGrpSpPr>
            <a:grpSpLocks/>
          </p:cNvGrpSpPr>
          <p:nvPr/>
        </p:nvGrpSpPr>
        <p:grpSpPr bwMode="auto">
          <a:xfrm>
            <a:off x="3657600" y="3124200"/>
            <a:ext cx="481013" cy="1219200"/>
            <a:chOff x="1532" y="1968"/>
            <a:chExt cx="303" cy="768"/>
          </a:xfrm>
        </p:grpSpPr>
        <p:pic>
          <p:nvPicPr>
            <p:cNvPr id="20658" name="Picture 11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34" name="Group 118"/>
            <p:cNvGrpSpPr>
              <a:grpSpLocks/>
            </p:cNvGrpSpPr>
            <p:nvPr/>
          </p:nvGrpSpPr>
          <p:grpSpPr bwMode="auto">
            <a:xfrm>
              <a:off x="1584" y="2544"/>
              <a:ext cx="192" cy="192"/>
              <a:chOff x="3792" y="3264"/>
              <a:chExt cx="192" cy="192"/>
            </a:xfrm>
          </p:grpSpPr>
          <p:sp>
            <p:nvSpPr>
              <p:cNvPr id="20660" name="Oval 1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61" name="Line 1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62" name="Line 1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39" name="Group 122"/>
          <p:cNvGrpSpPr>
            <a:grpSpLocks/>
          </p:cNvGrpSpPr>
          <p:nvPr/>
        </p:nvGrpSpPr>
        <p:grpSpPr bwMode="auto">
          <a:xfrm>
            <a:off x="3048000" y="3124200"/>
            <a:ext cx="481013" cy="1219200"/>
            <a:chOff x="1532" y="1968"/>
            <a:chExt cx="303" cy="768"/>
          </a:xfrm>
        </p:grpSpPr>
        <p:pic>
          <p:nvPicPr>
            <p:cNvPr id="20653" name="Picture 12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44" name="Group 124"/>
            <p:cNvGrpSpPr>
              <a:grpSpLocks/>
            </p:cNvGrpSpPr>
            <p:nvPr/>
          </p:nvGrpSpPr>
          <p:grpSpPr bwMode="auto">
            <a:xfrm>
              <a:off x="1584" y="2544"/>
              <a:ext cx="192" cy="192"/>
              <a:chOff x="3792" y="3264"/>
              <a:chExt cx="192" cy="192"/>
            </a:xfrm>
          </p:grpSpPr>
          <p:sp>
            <p:nvSpPr>
              <p:cNvPr id="20655" name="Oval 12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56" name="Line 12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57" name="Line 12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49" name="Group 128"/>
          <p:cNvGrpSpPr>
            <a:grpSpLocks/>
          </p:cNvGrpSpPr>
          <p:nvPr/>
        </p:nvGrpSpPr>
        <p:grpSpPr bwMode="auto">
          <a:xfrm>
            <a:off x="2438400" y="3124200"/>
            <a:ext cx="481013" cy="1219200"/>
            <a:chOff x="1532" y="1968"/>
            <a:chExt cx="303" cy="768"/>
          </a:xfrm>
        </p:grpSpPr>
        <p:pic>
          <p:nvPicPr>
            <p:cNvPr id="20648" name="Picture 12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54" name="Group 130"/>
            <p:cNvGrpSpPr>
              <a:grpSpLocks/>
            </p:cNvGrpSpPr>
            <p:nvPr/>
          </p:nvGrpSpPr>
          <p:grpSpPr bwMode="auto">
            <a:xfrm>
              <a:off x="1584" y="2544"/>
              <a:ext cx="192" cy="192"/>
              <a:chOff x="3792" y="3264"/>
              <a:chExt cx="192" cy="192"/>
            </a:xfrm>
          </p:grpSpPr>
          <p:sp>
            <p:nvSpPr>
              <p:cNvPr id="20650" name="Oval 1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51" name="Line 1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52" name="Line 1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59" name="Group 134"/>
          <p:cNvGrpSpPr>
            <a:grpSpLocks/>
          </p:cNvGrpSpPr>
          <p:nvPr/>
        </p:nvGrpSpPr>
        <p:grpSpPr bwMode="auto">
          <a:xfrm>
            <a:off x="1828800" y="3124200"/>
            <a:ext cx="481013" cy="1219200"/>
            <a:chOff x="1532" y="1968"/>
            <a:chExt cx="303" cy="768"/>
          </a:xfrm>
        </p:grpSpPr>
        <p:pic>
          <p:nvPicPr>
            <p:cNvPr id="20643" name="Picture 13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64" name="Group 136"/>
            <p:cNvGrpSpPr>
              <a:grpSpLocks/>
            </p:cNvGrpSpPr>
            <p:nvPr/>
          </p:nvGrpSpPr>
          <p:grpSpPr bwMode="auto">
            <a:xfrm>
              <a:off x="1584" y="2544"/>
              <a:ext cx="192" cy="192"/>
              <a:chOff x="3792" y="3264"/>
              <a:chExt cx="192" cy="192"/>
            </a:xfrm>
          </p:grpSpPr>
          <p:sp>
            <p:nvSpPr>
              <p:cNvPr id="20645" name="Oval 13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46" name="Line 13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47" name="Line 13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69" name="Group 140"/>
          <p:cNvGrpSpPr>
            <a:grpSpLocks/>
          </p:cNvGrpSpPr>
          <p:nvPr/>
        </p:nvGrpSpPr>
        <p:grpSpPr bwMode="auto">
          <a:xfrm>
            <a:off x="1219200" y="3124200"/>
            <a:ext cx="481013" cy="1219200"/>
            <a:chOff x="1532" y="1968"/>
            <a:chExt cx="303" cy="768"/>
          </a:xfrm>
        </p:grpSpPr>
        <p:pic>
          <p:nvPicPr>
            <p:cNvPr id="20638" name="Picture 14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74" name="Group 142"/>
            <p:cNvGrpSpPr>
              <a:grpSpLocks/>
            </p:cNvGrpSpPr>
            <p:nvPr/>
          </p:nvGrpSpPr>
          <p:grpSpPr bwMode="auto">
            <a:xfrm>
              <a:off x="1584" y="2544"/>
              <a:ext cx="192" cy="192"/>
              <a:chOff x="3792" y="3264"/>
              <a:chExt cx="192" cy="192"/>
            </a:xfrm>
          </p:grpSpPr>
          <p:sp>
            <p:nvSpPr>
              <p:cNvPr id="20640" name="Oval 14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41" name="Line 14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42" name="Line 14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79" name="Group 146"/>
          <p:cNvGrpSpPr>
            <a:grpSpLocks/>
          </p:cNvGrpSpPr>
          <p:nvPr/>
        </p:nvGrpSpPr>
        <p:grpSpPr bwMode="auto">
          <a:xfrm>
            <a:off x="609600" y="3124200"/>
            <a:ext cx="481013" cy="1219200"/>
            <a:chOff x="1532" y="1968"/>
            <a:chExt cx="303" cy="768"/>
          </a:xfrm>
        </p:grpSpPr>
        <p:pic>
          <p:nvPicPr>
            <p:cNvPr id="20633" name="Picture 14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84" name="Group 148"/>
            <p:cNvGrpSpPr>
              <a:grpSpLocks/>
            </p:cNvGrpSpPr>
            <p:nvPr/>
          </p:nvGrpSpPr>
          <p:grpSpPr bwMode="auto">
            <a:xfrm>
              <a:off x="1584" y="2544"/>
              <a:ext cx="192" cy="192"/>
              <a:chOff x="3792" y="3264"/>
              <a:chExt cx="192" cy="192"/>
            </a:xfrm>
          </p:grpSpPr>
          <p:sp>
            <p:nvSpPr>
              <p:cNvPr id="20635" name="Oval 14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36" name="Line 15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37" name="Line 15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89" name="Group 152"/>
          <p:cNvGrpSpPr>
            <a:grpSpLocks/>
          </p:cNvGrpSpPr>
          <p:nvPr/>
        </p:nvGrpSpPr>
        <p:grpSpPr bwMode="auto">
          <a:xfrm>
            <a:off x="609600" y="3733800"/>
            <a:ext cx="481013" cy="1219200"/>
            <a:chOff x="1532" y="1968"/>
            <a:chExt cx="303" cy="768"/>
          </a:xfrm>
        </p:grpSpPr>
        <p:pic>
          <p:nvPicPr>
            <p:cNvPr id="20628" name="Picture 15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694" name="Group 154"/>
            <p:cNvGrpSpPr>
              <a:grpSpLocks/>
            </p:cNvGrpSpPr>
            <p:nvPr/>
          </p:nvGrpSpPr>
          <p:grpSpPr bwMode="auto">
            <a:xfrm>
              <a:off x="1584" y="2544"/>
              <a:ext cx="192" cy="192"/>
              <a:chOff x="3792" y="3264"/>
              <a:chExt cx="192" cy="192"/>
            </a:xfrm>
          </p:grpSpPr>
          <p:sp>
            <p:nvSpPr>
              <p:cNvPr id="20630" name="Oval 15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31" name="Line 15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32" name="Line 15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699" name="Group 158"/>
          <p:cNvGrpSpPr>
            <a:grpSpLocks/>
          </p:cNvGrpSpPr>
          <p:nvPr/>
        </p:nvGrpSpPr>
        <p:grpSpPr bwMode="auto">
          <a:xfrm>
            <a:off x="1195388" y="3733800"/>
            <a:ext cx="481012" cy="1219200"/>
            <a:chOff x="1532" y="1968"/>
            <a:chExt cx="303" cy="768"/>
          </a:xfrm>
        </p:grpSpPr>
        <p:pic>
          <p:nvPicPr>
            <p:cNvPr id="20623" name="Picture 15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04" name="Group 160"/>
            <p:cNvGrpSpPr>
              <a:grpSpLocks/>
            </p:cNvGrpSpPr>
            <p:nvPr/>
          </p:nvGrpSpPr>
          <p:grpSpPr bwMode="auto">
            <a:xfrm>
              <a:off x="1584" y="2544"/>
              <a:ext cx="192" cy="192"/>
              <a:chOff x="3792" y="3264"/>
              <a:chExt cx="192" cy="192"/>
            </a:xfrm>
          </p:grpSpPr>
          <p:sp>
            <p:nvSpPr>
              <p:cNvPr id="20625" name="Oval 16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26" name="Line 16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27" name="Line 16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09" name="Group 164"/>
          <p:cNvGrpSpPr>
            <a:grpSpLocks/>
          </p:cNvGrpSpPr>
          <p:nvPr/>
        </p:nvGrpSpPr>
        <p:grpSpPr bwMode="auto">
          <a:xfrm>
            <a:off x="1828800" y="3733800"/>
            <a:ext cx="481013" cy="1219200"/>
            <a:chOff x="1532" y="1968"/>
            <a:chExt cx="303" cy="768"/>
          </a:xfrm>
        </p:grpSpPr>
        <p:pic>
          <p:nvPicPr>
            <p:cNvPr id="20618" name="Picture 16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14" name="Group 166"/>
            <p:cNvGrpSpPr>
              <a:grpSpLocks/>
            </p:cNvGrpSpPr>
            <p:nvPr/>
          </p:nvGrpSpPr>
          <p:grpSpPr bwMode="auto">
            <a:xfrm>
              <a:off x="1584" y="2544"/>
              <a:ext cx="192" cy="192"/>
              <a:chOff x="3792" y="3264"/>
              <a:chExt cx="192" cy="192"/>
            </a:xfrm>
          </p:grpSpPr>
          <p:sp>
            <p:nvSpPr>
              <p:cNvPr id="20620" name="Oval 16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21" name="Line 16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22" name="Line 16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19" name="Group 170"/>
          <p:cNvGrpSpPr>
            <a:grpSpLocks/>
          </p:cNvGrpSpPr>
          <p:nvPr/>
        </p:nvGrpSpPr>
        <p:grpSpPr bwMode="auto">
          <a:xfrm>
            <a:off x="2414588" y="3733800"/>
            <a:ext cx="481012" cy="1219200"/>
            <a:chOff x="1532" y="1968"/>
            <a:chExt cx="303" cy="768"/>
          </a:xfrm>
        </p:grpSpPr>
        <p:pic>
          <p:nvPicPr>
            <p:cNvPr id="20613" name="Picture 17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24" name="Group 172"/>
            <p:cNvGrpSpPr>
              <a:grpSpLocks/>
            </p:cNvGrpSpPr>
            <p:nvPr/>
          </p:nvGrpSpPr>
          <p:grpSpPr bwMode="auto">
            <a:xfrm>
              <a:off x="1584" y="2544"/>
              <a:ext cx="192" cy="192"/>
              <a:chOff x="3792" y="3264"/>
              <a:chExt cx="192" cy="192"/>
            </a:xfrm>
          </p:grpSpPr>
          <p:sp>
            <p:nvSpPr>
              <p:cNvPr id="20615" name="Oval 17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16" name="Line 17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17" name="Line 17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29" name="Group 176"/>
          <p:cNvGrpSpPr>
            <a:grpSpLocks/>
          </p:cNvGrpSpPr>
          <p:nvPr/>
        </p:nvGrpSpPr>
        <p:grpSpPr bwMode="auto">
          <a:xfrm>
            <a:off x="3024188" y="3733800"/>
            <a:ext cx="481012" cy="1219200"/>
            <a:chOff x="1532" y="1968"/>
            <a:chExt cx="303" cy="768"/>
          </a:xfrm>
        </p:grpSpPr>
        <p:pic>
          <p:nvPicPr>
            <p:cNvPr id="20608" name="Picture 17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34" name="Group 178"/>
            <p:cNvGrpSpPr>
              <a:grpSpLocks/>
            </p:cNvGrpSpPr>
            <p:nvPr/>
          </p:nvGrpSpPr>
          <p:grpSpPr bwMode="auto">
            <a:xfrm>
              <a:off x="1584" y="2544"/>
              <a:ext cx="192" cy="192"/>
              <a:chOff x="3792" y="3264"/>
              <a:chExt cx="192" cy="192"/>
            </a:xfrm>
          </p:grpSpPr>
          <p:sp>
            <p:nvSpPr>
              <p:cNvPr id="20610" name="Oval 17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11" name="Line 18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12" name="Line 18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39" name="Group 182"/>
          <p:cNvGrpSpPr>
            <a:grpSpLocks/>
          </p:cNvGrpSpPr>
          <p:nvPr/>
        </p:nvGrpSpPr>
        <p:grpSpPr bwMode="auto">
          <a:xfrm>
            <a:off x="3633788" y="3733800"/>
            <a:ext cx="481012" cy="1219200"/>
            <a:chOff x="1532" y="1968"/>
            <a:chExt cx="303" cy="768"/>
          </a:xfrm>
        </p:grpSpPr>
        <p:pic>
          <p:nvPicPr>
            <p:cNvPr id="20603" name="Picture 18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43" name="Group 184"/>
            <p:cNvGrpSpPr>
              <a:grpSpLocks/>
            </p:cNvGrpSpPr>
            <p:nvPr/>
          </p:nvGrpSpPr>
          <p:grpSpPr bwMode="auto">
            <a:xfrm>
              <a:off x="1584" y="2544"/>
              <a:ext cx="192" cy="192"/>
              <a:chOff x="3792" y="3264"/>
              <a:chExt cx="192" cy="192"/>
            </a:xfrm>
          </p:grpSpPr>
          <p:sp>
            <p:nvSpPr>
              <p:cNvPr id="20605" name="Oval 18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06" name="Line 18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07" name="Line 18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58" name="Group 188"/>
          <p:cNvGrpSpPr>
            <a:grpSpLocks/>
          </p:cNvGrpSpPr>
          <p:nvPr/>
        </p:nvGrpSpPr>
        <p:grpSpPr bwMode="auto">
          <a:xfrm>
            <a:off x="4243388" y="3733800"/>
            <a:ext cx="481012" cy="1219200"/>
            <a:chOff x="1532" y="1968"/>
            <a:chExt cx="303" cy="768"/>
          </a:xfrm>
        </p:grpSpPr>
        <p:pic>
          <p:nvPicPr>
            <p:cNvPr id="20598" name="Picture 18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59" name="Group 190"/>
            <p:cNvGrpSpPr>
              <a:grpSpLocks/>
            </p:cNvGrpSpPr>
            <p:nvPr/>
          </p:nvGrpSpPr>
          <p:grpSpPr bwMode="auto">
            <a:xfrm>
              <a:off x="1584" y="2544"/>
              <a:ext cx="192" cy="192"/>
              <a:chOff x="3792" y="3264"/>
              <a:chExt cx="192" cy="192"/>
            </a:xfrm>
          </p:grpSpPr>
          <p:sp>
            <p:nvSpPr>
              <p:cNvPr id="20600" name="Oval 19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601" name="Line 19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602" name="Line 19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60" name="Group 194"/>
          <p:cNvGrpSpPr>
            <a:grpSpLocks/>
          </p:cNvGrpSpPr>
          <p:nvPr/>
        </p:nvGrpSpPr>
        <p:grpSpPr bwMode="auto">
          <a:xfrm>
            <a:off x="4267200" y="4343400"/>
            <a:ext cx="481013" cy="1219200"/>
            <a:chOff x="1532" y="1968"/>
            <a:chExt cx="303" cy="768"/>
          </a:xfrm>
        </p:grpSpPr>
        <p:pic>
          <p:nvPicPr>
            <p:cNvPr id="20593" name="Picture 19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61" name="Group 196"/>
            <p:cNvGrpSpPr>
              <a:grpSpLocks/>
            </p:cNvGrpSpPr>
            <p:nvPr/>
          </p:nvGrpSpPr>
          <p:grpSpPr bwMode="auto">
            <a:xfrm>
              <a:off x="1584" y="2544"/>
              <a:ext cx="192" cy="192"/>
              <a:chOff x="3792" y="3264"/>
              <a:chExt cx="192" cy="192"/>
            </a:xfrm>
          </p:grpSpPr>
          <p:sp>
            <p:nvSpPr>
              <p:cNvPr id="20595" name="Oval 19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96" name="Line 19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97" name="Line 19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62" name="Group 200"/>
          <p:cNvGrpSpPr>
            <a:grpSpLocks/>
          </p:cNvGrpSpPr>
          <p:nvPr/>
        </p:nvGrpSpPr>
        <p:grpSpPr bwMode="auto">
          <a:xfrm>
            <a:off x="3657600" y="4343400"/>
            <a:ext cx="481013" cy="1219200"/>
            <a:chOff x="1532" y="1968"/>
            <a:chExt cx="303" cy="768"/>
          </a:xfrm>
        </p:grpSpPr>
        <p:pic>
          <p:nvPicPr>
            <p:cNvPr id="20588" name="Picture 20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63" name="Group 202"/>
            <p:cNvGrpSpPr>
              <a:grpSpLocks/>
            </p:cNvGrpSpPr>
            <p:nvPr/>
          </p:nvGrpSpPr>
          <p:grpSpPr bwMode="auto">
            <a:xfrm>
              <a:off x="1584" y="2544"/>
              <a:ext cx="192" cy="192"/>
              <a:chOff x="3792" y="3264"/>
              <a:chExt cx="192" cy="192"/>
            </a:xfrm>
          </p:grpSpPr>
          <p:sp>
            <p:nvSpPr>
              <p:cNvPr id="20590" name="Oval 20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91" name="Line 20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92" name="Line 20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64" name="Group 206"/>
          <p:cNvGrpSpPr>
            <a:grpSpLocks/>
          </p:cNvGrpSpPr>
          <p:nvPr/>
        </p:nvGrpSpPr>
        <p:grpSpPr bwMode="auto">
          <a:xfrm>
            <a:off x="3024188" y="4343400"/>
            <a:ext cx="481012" cy="1219200"/>
            <a:chOff x="1532" y="1968"/>
            <a:chExt cx="303" cy="768"/>
          </a:xfrm>
        </p:grpSpPr>
        <p:pic>
          <p:nvPicPr>
            <p:cNvPr id="20583" name="Picture 20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65" name="Group 208"/>
            <p:cNvGrpSpPr>
              <a:grpSpLocks/>
            </p:cNvGrpSpPr>
            <p:nvPr/>
          </p:nvGrpSpPr>
          <p:grpSpPr bwMode="auto">
            <a:xfrm>
              <a:off x="1584" y="2544"/>
              <a:ext cx="192" cy="192"/>
              <a:chOff x="3792" y="3264"/>
              <a:chExt cx="192" cy="192"/>
            </a:xfrm>
          </p:grpSpPr>
          <p:sp>
            <p:nvSpPr>
              <p:cNvPr id="20585" name="Oval 20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86" name="Line 21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87" name="Line 21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766" name="Group 212"/>
          <p:cNvGrpSpPr>
            <a:grpSpLocks/>
          </p:cNvGrpSpPr>
          <p:nvPr/>
        </p:nvGrpSpPr>
        <p:grpSpPr bwMode="auto">
          <a:xfrm>
            <a:off x="2438400" y="4343400"/>
            <a:ext cx="481013" cy="1219200"/>
            <a:chOff x="1532" y="1968"/>
            <a:chExt cx="303" cy="768"/>
          </a:xfrm>
        </p:grpSpPr>
        <p:pic>
          <p:nvPicPr>
            <p:cNvPr id="20578" name="Picture 21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767" name="Group 214"/>
            <p:cNvGrpSpPr>
              <a:grpSpLocks/>
            </p:cNvGrpSpPr>
            <p:nvPr/>
          </p:nvGrpSpPr>
          <p:grpSpPr bwMode="auto">
            <a:xfrm>
              <a:off x="1584" y="2544"/>
              <a:ext cx="192" cy="192"/>
              <a:chOff x="3792" y="3264"/>
              <a:chExt cx="192" cy="192"/>
            </a:xfrm>
          </p:grpSpPr>
          <p:sp>
            <p:nvSpPr>
              <p:cNvPr id="20580" name="Oval 2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81" name="Line 2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82" name="Line 2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80" name="Group 218"/>
          <p:cNvGrpSpPr>
            <a:grpSpLocks/>
          </p:cNvGrpSpPr>
          <p:nvPr/>
        </p:nvGrpSpPr>
        <p:grpSpPr bwMode="auto">
          <a:xfrm>
            <a:off x="1828800" y="4343400"/>
            <a:ext cx="481013" cy="1219200"/>
            <a:chOff x="1532" y="1968"/>
            <a:chExt cx="303" cy="768"/>
          </a:xfrm>
        </p:grpSpPr>
        <p:pic>
          <p:nvPicPr>
            <p:cNvPr id="20573" name="Picture 21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81" name="Group 220"/>
            <p:cNvGrpSpPr>
              <a:grpSpLocks/>
            </p:cNvGrpSpPr>
            <p:nvPr/>
          </p:nvGrpSpPr>
          <p:grpSpPr bwMode="auto">
            <a:xfrm>
              <a:off x="1584" y="2544"/>
              <a:ext cx="192" cy="192"/>
              <a:chOff x="3792" y="3264"/>
              <a:chExt cx="192" cy="192"/>
            </a:xfrm>
          </p:grpSpPr>
          <p:sp>
            <p:nvSpPr>
              <p:cNvPr id="20575" name="Oval 22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76" name="Line 22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77" name="Line 22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83" name="Group 224"/>
          <p:cNvGrpSpPr>
            <a:grpSpLocks/>
          </p:cNvGrpSpPr>
          <p:nvPr/>
        </p:nvGrpSpPr>
        <p:grpSpPr bwMode="auto">
          <a:xfrm>
            <a:off x="1219200" y="4343400"/>
            <a:ext cx="481013" cy="1219200"/>
            <a:chOff x="1532" y="1968"/>
            <a:chExt cx="303" cy="768"/>
          </a:xfrm>
        </p:grpSpPr>
        <p:pic>
          <p:nvPicPr>
            <p:cNvPr id="20568" name="Picture 22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84" name="Group 226"/>
            <p:cNvGrpSpPr>
              <a:grpSpLocks/>
            </p:cNvGrpSpPr>
            <p:nvPr/>
          </p:nvGrpSpPr>
          <p:grpSpPr bwMode="auto">
            <a:xfrm>
              <a:off x="1584" y="2544"/>
              <a:ext cx="192" cy="192"/>
              <a:chOff x="3792" y="3264"/>
              <a:chExt cx="192" cy="192"/>
            </a:xfrm>
          </p:grpSpPr>
          <p:sp>
            <p:nvSpPr>
              <p:cNvPr id="20570" name="Oval 2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71" name="Line 2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72" name="Line 2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85" name="Group 230"/>
          <p:cNvGrpSpPr>
            <a:grpSpLocks/>
          </p:cNvGrpSpPr>
          <p:nvPr/>
        </p:nvGrpSpPr>
        <p:grpSpPr bwMode="auto">
          <a:xfrm>
            <a:off x="609600" y="4343400"/>
            <a:ext cx="481013" cy="1219200"/>
            <a:chOff x="1532" y="1968"/>
            <a:chExt cx="303" cy="768"/>
          </a:xfrm>
        </p:grpSpPr>
        <p:pic>
          <p:nvPicPr>
            <p:cNvPr id="20563" name="Picture 23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86" name="Group 232"/>
            <p:cNvGrpSpPr>
              <a:grpSpLocks/>
            </p:cNvGrpSpPr>
            <p:nvPr/>
          </p:nvGrpSpPr>
          <p:grpSpPr bwMode="auto">
            <a:xfrm>
              <a:off x="1584" y="2544"/>
              <a:ext cx="192" cy="192"/>
              <a:chOff x="3792" y="3264"/>
              <a:chExt cx="192" cy="192"/>
            </a:xfrm>
          </p:grpSpPr>
          <p:sp>
            <p:nvSpPr>
              <p:cNvPr id="20565" name="Oval 23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66" name="Line 23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67" name="Line 23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87" name="Group 236"/>
          <p:cNvGrpSpPr>
            <a:grpSpLocks/>
          </p:cNvGrpSpPr>
          <p:nvPr/>
        </p:nvGrpSpPr>
        <p:grpSpPr bwMode="auto">
          <a:xfrm>
            <a:off x="609600" y="4953000"/>
            <a:ext cx="481013" cy="1219200"/>
            <a:chOff x="1532" y="1968"/>
            <a:chExt cx="303" cy="768"/>
          </a:xfrm>
        </p:grpSpPr>
        <p:pic>
          <p:nvPicPr>
            <p:cNvPr id="20558" name="Picture 23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88" name="Group 238"/>
            <p:cNvGrpSpPr>
              <a:grpSpLocks/>
            </p:cNvGrpSpPr>
            <p:nvPr/>
          </p:nvGrpSpPr>
          <p:grpSpPr bwMode="auto">
            <a:xfrm>
              <a:off x="1584" y="2544"/>
              <a:ext cx="192" cy="192"/>
              <a:chOff x="3792" y="3264"/>
              <a:chExt cx="192" cy="192"/>
            </a:xfrm>
          </p:grpSpPr>
          <p:sp>
            <p:nvSpPr>
              <p:cNvPr id="20560" name="Oval 2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61" name="Line 2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62" name="Line 2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89" name="Group 242"/>
          <p:cNvGrpSpPr>
            <a:grpSpLocks/>
          </p:cNvGrpSpPr>
          <p:nvPr/>
        </p:nvGrpSpPr>
        <p:grpSpPr bwMode="auto">
          <a:xfrm>
            <a:off x="1195388" y="4953000"/>
            <a:ext cx="481012" cy="1219200"/>
            <a:chOff x="1532" y="1968"/>
            <a:chExt cx="303" cy="768"/>
          </a:xfrm>
        </p:grpSpPr>
        <p:pic>
          <p:nvPicPr>
            <p:cNvPr id="20553" name="Picture 24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90" name="Group 244"/>
            <p:cNvGrpSpPr>
              <a:grpSpLocks/>
            </p:cNvGrpSpPr>
            <p:nvPr/>
          </p:nvGrpSpPr>
          <p:grpSpPr bwMode="auto">
            <a:xfrm>
              <a:off x="1584" y="2544"/>
              <a:ext cx="192" cy="192"/>
              <a:chOff x="3792" y="3264"/>
              <a:chExt cx="192" cy="192"/>
            </a:xfrm>
          </p:grpSpPr>
          <p:sp>
            <p:nvSpPr>
              <p:cNvPr id="20555" name="Oval 24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56" name="Line 24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57" name="Line 24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91" name="Group 248"/>
          <p:cNvGrpSpPr>
            <a:grpSpLocks/>
          </p:cNvGrpSpPr>
          <p:nvPr/>
        </p:nvGrpSpPr>
        <p:grpSpPr bwMode="auto">
          <a:xfrm>
            <a:off x="1804988" y="4953000"/>
            <a:ext cx="481012" cy="1219200"/>
            <a:chOff x="1532" y="1968"/>
            <a:chExt cx="303" cy="768"/>
          </a:xfrm>
        </p:grpSpPr>
        <p:pic>
          <p:nvPicPr>
            <p:cNvPr id="20548" name="Picture 249"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92" name="Group 250"/>
            <p:cNvGrpSpPr>
              <a:grpSpLocks/>
            </p:cNvGrpSpPr>
            <p:nvPr/>
          </p:nvGrpSpPr>
          <p:grpSpPr bwMode="auto">
            <a:xfrm>
              <a:off x="1584" y="2544"/>
              <a:ext cx="192" cy="192"/>
              <a:chOff x="3792" y="3264"/>
              <a:chExt cx="192" cy="192"/>
            </a:xfrm>
          </p:grpSpPr>
          <p:sp>
            <p:nvSpPr>
              <p:cNvPr id="20550" name="Oval 25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51" name="Line 25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52" name="Line 25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93" name="Group 254"/>
          <p:cNvGrpSpPr>
            <a:grpSpLocks/>
          </p:cNvGrpSpPr>
          <p:nvPr/>
        </p:nvGrpSpPr>
        <p:grpSpPr bwMode="auto">
          <a:xfrm>
            <a:off x="2414588" y="4953000"/>
            <a:ext cx="481012" cy="1219200"/>
            <a:chOff x="1532" y="1968"/>
            <a:chExt cx="303" cy="768"/>
          </a:xfrm>
        </p:grpSpPr>
        <p:pic>
          <p:nvPicPr>
            <p:cNvPr id="20543" name="Picture 25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94" name="Group 256"/>
            <p:cNvGrpSpPr>
              <a:grpSpLocks/>
            </p:cNvGrpSpPr>
            <p:nvPr/>
          </p:nvGrpSpPr>
          <p:grpSpPr bwMode="auto">
            <a:xfrm>
              <a:off x="1584" y="2544"/>
              <a:ext cx="192" cy="192"/>
              <a:chOff x="3792" y="3264"/>
              <a:chExt cx="192" cy="192"/>
            </a:xfrm>
          </p:grpSpPr>
          <p:sp>
            <p:nvSpPr>
              <p:cNvPr id="20545" name="Oval 25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46" name="Line 25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47" name="Line 25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95" name="Group 260"/>
          <p:cNvGrpSpPr>
            <a:grpSpLocks/>
          </p:cNvGrpSpPr>
          <p:nvPr/>
        </p:nvGrpSpPr>
        <p:grpSpPr bwMode="auto">
          <a:xfrm>
            <a:off x="3024188" y="4953000"/>
            <a:ext cx="481012" cy="1219200"/>
            <a:chOff x="1532" y="1968"/>
            <a:chExt cx="303" cy="768"/>
          </a:xfrm>
        </p:grpSpPr>
        <p:pic>
          <p:nvPicPr>
            <p:cNvPr id="20538" name="Picture 261"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96" name="Group 262"/>
            <p:cNvGrpSpPr>
              <a:grpSpLocks/>
            </p:cNvGrpSpPr>
            <p:nvPr/>
          </p:nvGrpSpPr>
          <p:grpSpPr bwMode="auto">
            <a:xfrm>
              <a:off x="1584" y="2544"/>
              <a:ext cx="192" cy="192"/>
              <a:chOff x="3792" y="3264"/>
              <a:chExt cx="192" cy="192"/>
            </a:xfrm>
          </p:grpSpPr>
          <p:sp>
            <p:nvSpPr>
              <p:cNvPr id="20540" name="Oval 26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41" name="Line 26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42" name="Line 26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97" name="Group 266"/>
          <p:cNvGrpSpPr>
            <a:grpSpLocks/>
          </p:cNvGrpSpPr>
          <p:nvPr/>
        </p:nvGrpSpPr>
        <p:grpSpPr bwMode="auto">
          <a:xfrm>
            <a:off x="3633788" y="4953000"/>
            <a:ext cx="481012" cy="1219200"/>
            <a:chOff x="1532" y="1968"/>
            <a:chExt cx="303" cy="768"/>
          </a:xfrm>
        </p:grpSpPr>
        <p:pic>
          <p:nvPicPr>
            <p:cNvPr id="20533" name="Picture 267"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498" name="Group 268"/>
            <p:cNvGrpSpPr>
              <a:grpSpLocks/>
            </p:cNvGrpSpPr>
            <p:nvPr/>
          </p:nvGrpSpPr>
          <p:grpSpPr bwMode="auto">
            <a:xfrm>
              <a:off x="1584" y="2544"/>
              <a:ext cx="192" cy="192"/>
              <a:chOff x="3792" y="3264"/>
              <a:chExt cx="192" cy="192"/>
            </a:xfrm>
          </p:grpSpPr>
          <p:sp>
            <p:nvSpPr>
              <p:cNvPr id="20535" name="Oval 26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36" name="Line 27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37" name="Line 27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20499" name="Group 272"/>
          <p:cNvGrpSpPr>
            <a:grpSpLocks/>
          </p:cNvGrpSpPr>
          <p:nvPr/>
        </p:nvGrpSpPr>
        <p:grpSpPr bwMode="auto">
          <a:xfrm>
            <a:off x="4243388" y="4953000"/>
            <a:ext cx="481012" cy="1219200"/>
            <a:chOff x="1532" y="1968"/>
            <a:chExt cx="303" cy="768"/>
          </a:xfrm>
        </p:grpSpPr>
        <p:pic>
          <p:nvPicPr>
            <p:cNvPr id="20528" name="Picture 273"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20500" name="Group 274"/>
            <p:cNvGrpSpPr>
              <a:grpSpLocks/>
            </p:cNvGrpSpPr>
            <p:nvPr/>
          </p:nvGrpSpPr>
          <p:grpSpPr bwMode="auto">
            <a:xfrm>
              <a:off x="1584" y="2544"/>
              <a:ext cx="192" cy="192"/>
              <a:chOff x="3792" y="3264"/>
              <a:chExt cx="192" cy="192"/>
            </a:xfrm>
          </p:grpSpPr>
          <p:sp>
            <p:nvSpPr>
              <p:cNvPr id="20530" name="Oval 27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531" name="Line 27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0532" name="Line 27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5">
                                            <p:txEl>
                                              <p:pRg st="0" end="0"/>
                                            </p:txEl>
                                          </p:spTgt>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par>
                          <p:cTn id="37" fill="hold">
                            <p:stCondLst>
                              <p:cond delay="3500"/>
                            </p:stCondLst>
                            <p:childTnLst>
                              <p:par>
                                <p:cTn id="38" presetID="1" presetClass="entr" presetSubtype="0" fill="hold" nodeType="afterEffect">
                                  <p:stCondLst>
                                    <p:cond delay="100"/>
                                  </p:stCondLst>
                                  <p:childTnLst>
                                    <p:set>
                                      <p:cBhvr>
                                        <p:cTn id="39" dur="1" fill="hold">
                                          <p:stCondLst>
                                            <p:cond delay="0"/>
                                          </p:stCondLst>
                                        </p:cTn>
                                        <p:tgtEl>
                                          <p:spTgt spid="22"/>
                                        </p:tgtEl>
                                        <p:attrNameLst>
                                          <p:attrName>style.visibility</p:attrName>
                                        </p:attrNameLst>
                                      </p:cBhvr>
                                      <p:to>
                                        <p:strVal val="visible"/>
                                      </p:to>
                                    </p:set>
                                  </p:childTnLst>
                                </p:cTn>
                              </p:par>
                            </p:childTnLst>
                          </p:cTn>
                        </p:par>
                        <p:par>
                          <p:cTn id="40" fill="hold">
                            <p:stCondLst>
                              <p:cond delay="3600"/>
                            </p:stCondLst>
                            <p:childTnLst>
                              <p:par>
                                <p:cTn id="41" presetID="1" presetClass="entr" presetSubtype="0" fill="hold" nodeType="afterEffect">
                                  <p:stCondLst>
                                    <p:cond delay="100"/>
                                  </p:stCondLst>
                                  <p:childTnLst>
                                    <p:set>
                                      <p:cBhvr>
                                        <p:cTn id="42" dur="1" fill="hold">
                                          <p:stCondLst>
                                            <p:cond delay="0"/>
                                          </p:stCondLst>
                                        </p:cTn>
                                        <p:tgtEl>
                                          <p:spTgt spid="24"/>
                                        </p:tgtEl>
                                        <p:attrNameLst>
                                          <p:attrName>style.visibility</p:attrName>
                                        </p:attrNameLst>
                                      </p:cBhvr>
                                      <p:to>
                                        <p:strVal val="visible"/>
                                      </p:to>
                                    </p:set>
                                  </p:childTnLst>
                                </p:cTn>
                              </p:par>
                            </p:childTnLst>
                          </p:cTn>
                        </p:par>
                        <p:par>
                          <p:cTn id="43" fill="hold">
                            <p:stCondLst>
                              <p:cond delay="3700"/>
                            </p:stCondLst>
                            <p:childTnLst>
                              <p:par>
                                <p:cTn id="44" presetID="1" presetClass="entr" presetSubtype="0" fill="hold" nodeType="afterEffect">
                                  <p:stCondLst>
                                    <p:cond delay="100"/>
                                  </p:stCondLst>
                                  <p:childTnLst>
                                    <p:set>
                                      <p:cBhvr>
                                        <p:cTn id="45" dur="1" fill="hold">
                                          <p:stCondLst>
                                            <p:cond delay="0"/>
                                          </p:stCondLst>
                                        </p:cTn>
                                        <p:tgtEl>
                                          <p:spTgt spid="26"/>
                                        </p:tgtEl>
                                        <p:attrNameLst>
                                          <p:attrName>style.visibility</p:attrName>
                                        </p:attrNameLst>
                                      </p:cBhvr>
                                      <p:to>
                                        <p:strVal val="visible"/>
                                      </p:to>
                                    </p:set>
                                  </p:childTnLst>
                                </p:cTn>
                              </p:par>
                            </p:childTnLst>
                          </p:cTn>
                        </p:par>
                        <p:par>
                          <p:cTn id="46" fill="hold">
                            <p:stCondLst>
                              <p:cond delay="3800"/>
                            </p:stCondLst>
                            <p:childTnLst>
                              <p:par>
                                <p:cTn id="47" presetID="1" presetClass="entr" presetSubtype="0" fill="hold" nodeType="afterEffect">
                                  <p:stCondLst>
                                    <p:cond delay="100"/>
                                  </p:stCondLst>
                                  <p:childTnLst>
                                    <p:set>
                                      <p:cBhvr>
                                        <p:cTn id="48" dur="1" fill="hold">
                                          <p:stCondLst>
                                            <p:cond delay="0"/>
                                          </p:stCondLst>
                                        </p:cTn>
                                        <p:tgtEl>
                                          <p:spTgt spid="28"/>
                                        </p:tgtEl>
                                        <p:attrNameLst>
                                          <p:attrName>style.visibility</p:attrName>
                                        </p:attrNameLst>
                                      </p:cBhvr>
                                      <p:to>
                                        <p:strVal val="visible"/>
                                      </p:to>
                                    </p:set>
                                  </p:childTnLst>
                                </p:cTn>
                              </p:par>
                            </p:childTnLst>
                          </p:cTn>
                        </p:par>
                        <p:par>
                          <p:cTn id="49" fill="hold">
                            <p:stCondLst>
                              <p:cond delay="3900"/>
                            </p:stCondLst>
                            <p:childTnLst>
                              <p:par>
                                <p:cTn id="50" presetID="1" presetClass="entr" presetSubtype="0" fill="hold" nodeType="afterEffect">
                                  <p:stCondLst>
                                    <p:cond delay="100"/>
                                  </p:stCondLst>
                                  <p:childTnLst>
                                    <p:set>
                                      <p:cBhvr>
                                        <p:cTn id="51" dur="1" fill="hold">
                                          <p:stCondLst>
                                            <p:cond delay="0"/>
                                          </p:stCondLst>
                                        </p:cTn>
                                        <p:tgtEl>
                                          <p:spTgt spid="30"/>
                                        </p:tgtEl>
                                        <p:attrNameLst>
                                          <p:attrName>style.visibility</p:attrName>
                                        </p:attrNameLst>
                                      </p:cBhvr>
                                      <p:to>
                                        <p:strVal val="visible"/>
                                      </p:to>
                                    </p:set>
                                  </p:childTnLst>
                                </p:cTn>
                              </p:par>
                            </p:childTnLst>
                          </p:cTn>
                        </p:par>
                        <p:par>
                          <p:cTn id="52" fill="hold">
                            <p:stCondLst>
                              <p:cond delay="4000"/>
                            </p:stCondLst>
                            <p:childTnLst>
                              <p:par>
                                <p:cTn id="53" presetID="1" presetClass="entr" presetSubtype="0" fill="hold" nodeType="afterEffect">
                                  <p:stCondLst>
                                    <p:cond delay="100"/>
                                  </p:stCondLst>
                                  <p:childTnLst>
                                    <p:set>
                                      <p:cBhvr>
                                        <p:cTn id="54" dur="1" fill="hold">
                                          <p:stCondLst>
                                            <p:cond delay="0"/>
                                          </p:stCondLst>
                                        </p:cTn>
                                        <p:tgtEl>
                                          <p:spTgt spid="20609"/>
                                        </p:tgtEl>
                                        <p:attrNameLst>
                                          <p:attrName>style.visibility</p:attrName>
                                        </p:attrNameLst>
                                      </p:cBhvr>
                                      <p:to>
                                        <p:strVal val="visible"/>
                                      </p:to>
                                    </p:set>
                                  </p:childTnLst>
                                </p:cTn>
                              </p:par>
                            </p:childTnLst>
                          </p:cTn>
                        </p:par>
                        <p:par>
                          <p:cTn id="55" fill="hold">
                            <p:stCondLst>
                              <p:cond delay="4100"/>
                            </p:stCondLst>
                            <p:childTnLst>
                              <p:par>
                                <p:cTn id="56" presetID="1" presetClass="entr" presetSubtype="0" fill="hold" nodeType="afterEffect">
                                  <p:stCondLst>
                                    <p:cond delay="100"/>
                                  </p:stCondLst>
                                  <p:childTnLst>
                                    <p:set>
                                      <p:cBhvr>
                                        <p:cTn id="57" dur="1" fill="hold">
                                          <p:stCondLst>
                                            <p:cond delay="0"/>
                                          </p:stCondLst>
                                        </p:cTn>
                                        <p:tgtEl>
                                          <p:spTgt spid="20619"/>
                                        </p:tgtEl>
                                        <p:attrNameLst>
                                          <p:attrName>style.visibility</p:attrName>
                                        </p:attrNameLst>
                                      </p:cBhvr>
                                      <p:to>
                                        <p:strVal val="visible"/>
                                      </p:to>
                                    </p:set>
                                  </p:childTnLst>
                                </p:cTn>
                              </p:par>
                            </p:childTnLst>
                          </p:cTn>
                        </p:par>
                        <p:par>
                          <p:cTn id="58" fill="hold">
                            <p:stCondLst>
                              <p:cond delay="4200"/>
                            </p:stCondLst>
                            <p:childTnLst>
                              <p:par>
                                <p:cTn id="59" presetID="1" presetClass="entr" presetSubtype="0" fill="hold" nodeType="afterEffect">
                                  <p:stCondLst>
                                    <p:cond delay="100"/>
                                  </p:stCondLst>
                                  <p:childTnLst>
                                    <p:set>
                                      <p:cBhvr>
                                        <p:cTn id="60" dur="1" fill="hold">
                                          <p:stCondLst>
                                            <p:cond delay="0"/>
                                          </p:stCondLst>
                                        </p:cTn>
                                        <p:tgtEl>
                                          <p:spTgt spid="20629"/>
                                        </p:tgtEl>
                                        <p:attrNameLst>
                                          <p:attrName>style.visibility</p:attrName>
                                        </p:attrNameLst>
                                      </p:cBhvr>
                                      <p:to>
                                        <p:strVal val="visible"/>
                                      </p:to>
                                    </p:set>
                                  </p:childTnLst>
                                </p:cTn>
                              </p:par>
                            </p:childTnLst>
                          </p:cTn>
                        </p:par>
                        <p:par>
                          <p:cTn id="61" fill="hold">
                            <p:stCondLst>
                              <p:cond delay="4300"/>
                            </p:stCondLst>
                            <p:childTnLst>
                              <p:par>
                                <p:cTn id="62" presetID="1" presetClass="entr" presetSubtype="0" fill="hold" nodeType="afterEffect">
                                  <p:stCondLst>
                                    <p:cond delay="100"/>
                                  </p:stCondLst>
                                  <p:childTnLst>
                                    <p:set>
                                      <p:cBhvr>
                                        <p:cTn id="63" dur="1" fill="hold">
                                          <p:stCondLst>
                                            <p:cond delay="0"/>
                                          </p:stCondLst>
                                        </p:cTn>
                                        <p:tgtEl>
                                          <p:spTgt spid="20639"/>
                                        </p:tgtEl>
                                        <p:attrNameLst>
                                          <p:attrName>style.visibility</p:attrName>
                                        </p:attrNameLst>
                                      </p:cBhvr>
                                      <p:to>
                                        <p:strVal val="visible"/>
                                      </p:to>
                                    </p:set>
                                  </p:childTnLst>
                                </p:cTn>
                              </p:par>
                            </p:childTnLst>
                          </p:cTn>
                        </p:par>
                        <p:par>
                          <p:cTn id="64" fill="hold">
                            <p:stCondLst>
                              <p:cond delay="4400"/>
                            </p:stCondLst>
                            <p:childTnLst>
                              <p:par>
                                <p:cTn id="65" presetID="1" presetClass="entr" presetSubtype="0" fill="hold" nodeType="afterEffect">
                                  <p:stCondLst>
                                    <p:cond delay="100"/>
                                  </p:stCondLst>
                                  <p:childTnLst>
                                    <p:set>
                                      <p:cBhvr>
                                        <p:cTn id="66" dur="1" fill="hold">
                                          <p:stCondLst>
                                            <p:cond delay="0"/>
                                          </p:stCondLst>
                                        </p:cTn>
                                        <p:tgtEl>
                                          <p:spTgt spid="20649"/>
                                        </p:tgtEl>
                                        <p:attrNameLst>
                                          <p:attrName>style.visibility</p:attrName>
                                        </p:attrNameLst>
                                      </p:cBhvr>
                                      <p:to>
                                        <p:strVal val="visible"/>
                                      </p:to>
                                    </p:set>
                                  </p:childTnLst>
                                </p:cTn>
                              </p:par>
                            </p:childTnLst>
                          </p:cTn>
                        </p:par>
                        <p:par>
                          <p:cTn id="67" fill="hold">
                            <p:stCondLst>
                              <p:cond delay="4500"/>
                            </p:stCondLst>
                            <p:childTnLst>
                              <p:par>
                                <p:cTn id="68" presetID="1" presetClass="entr" presetSubtype="0" fill="hold" nodeType="afterEffect">
                                  <p:stCondLst>
                                    <p:cond delay="100"/>
                                  </p:stCondLst>
                                  <p:childTnLst>
                                    <p:set>
                                      <p:cBhvr>
                                        <p:cTn id="69" dur="1" fill="hold">
                                          <p:stCondLst>
                                            <p:cond delay="0"/>
                                          </p:stCondLst>
                                        </p:cTn>
                                        <p:tgtEl>
                                          <p:spTgt spid="20659"/>
                                        </p:tgtEl>
                                        <p:attrNameLst>
                                          <p:attrName>style.visibility</p:attrName>
                                        </p:attrNameLst>
                                      </p:cBhvr>
                                      <p:to>
                                        <p:strVal val="visible"/>
                                      </p:to>
                                    </p:set>
                                  </p:childTnLst>
                                </p:cTn>
                              </p:par>
                            </p:childTnLst>
                          </p:cTn>
                        </p:par>
                        <p:par>
                          <p:cTn id="70" fill="hold">
                            <p:stCondLst>
                              <p:cond delay="4600"/>
                            </p:stCondLst>
                            <p:childTnLst>
                              <p:par>
                                <p:cTn id="71" presetID="1" presetClass="entr" presetSubtype="0" fill="hold" nodeType="afterEffect">
                                  <p:stCondLst>
                                    <p:cond delay="100"/>
                                  </p:stCondLst>
                                  <p:childTnLst>
                                    <p:set>
                                      <p:cBhvr>
                                        <p:cTn id="72" dur="1" fill="hold">
                                          <p:stCondLst>
                                            <p:cond delay="0"/>
                                          </p:stCondLst>
                                        </p:cTn>
                                        <p:tgtEl>
                                          <p:spTgt spid="20669"/>
                                        </p:tgtEl>
                                        <p:attrNameLst>
                                          <p:attrName>style.visibility</p:attrName>
                                        </p:attrNameLst>
                                      </p:cBhvr>
                                      <p:to>
                                        <p:strVal val="visible"/>
                                      </p:to>
                                    </p:set>
                                  </p:childTnLst>
                                </p:cTn>
                              </p:par>
                            </p:childTnLst>
                          </p:cTn>
                        </p:par>
                        <p:par>
                          <p:cTn id="73" fill="hold">
                            <p:stCondLst>
                              <p:cond delay="4700"/>
                            </p:stCondLst>
                            <p:childTnLst>
                              <p:par>
                                <p:cTn id="74" presetID="1" presetClass="entr" presetSubtype="0" fill="hold" nodeType="afterEffect">
                                  <p:stCondLst>
                                    <p:cond delay="100"/>
                                  </p:stCondLst>
                                  <p:childTnLst>
                                    <p:set>
                                      <p:cBhvr>
                                        <p:cTn id="75" dur="1" fill="hold">
                                          <p:stCondLst>
                                            <p:cond delay="0"/>
                                          </p:stCondLst>
                                        </p:cTn>
                                        <p:tgtEl>
                                          <p:spTgt spid="20679"/>
                                        </p:tgtEl>
                                        <p:attrNameLst>
                                          <p:attrName>style.visibility</p:attrName>
                                        </p:attrNameLst>
                                      </p:cBhvr>
                                      <p:to>
                                        <p:strVal val="visible"/>
                                      </p:to>
                                    </p:set>
                                  </p:childTnLst>
                                </p:cTn>
                              </p:par>
                            </p:childTnLst>
                          </p:cTn>
                        </p:par>
                        <p:par>
                          <p:cTn id="76" fill="hold">
                            <p:stCondLst>
                              <p:cond delay="4800"/>
                            </p:stCondLst>
                            <p:childTnLst>
                              <p:par>
                                <p:cTn id="77" presetID="1" presetClass="entr" presetSubtype="0" fill="hold" nodeType="afterEffect">
                                  <p:stCondLst>
                                    <p:cond delay="100"/>
                                  </p:stCondLst>
                                  <p:childTnLst>
                                    <p:set>
                                      <p:cBhvr>
                                        <p:cTn id="78" dur="1" fill="hold">
                                          <p:stCondLst>
                                            <p:cond delay="0"/>
                                          </p:stCondLst>
                                        </p:cTn>
                                        <p:tgtEl>
                                          <p:spTgt spid="20689"/>
                                        </p:tgtEl>
                                        <p:attrNameLst>
                                          <p:attrName>style.visibility</p:attrName>
                                        </p:attrNameLst>
                                      </p:cBhvr>
                                      <p:to>
                                        <p:strVal val="visible"/>
                                      </p:to>
                                    </p:set>
                                  </p:childTnLst>
                                </p:cTn>
                              </p:par>
                            </p:childTnLst>
                          </p:cTn>
                        </p:par>
                        <p:par>
                          <p:cTn id="79" fill="hold">
                            <p:stCondLst>
                              <p:cond delay="4900"/>
                            </p:stCondLst>
                            <p:childTnLst>
                              <p:par>
                                <p:cTn id="80" presetID="1" presetClass="entr" presetSubtype="0" fill="hold" nodeType="afterEffect">
                                  <p:stCondLst>
                                    <p:cond delay="100"/>
                                  </p:stCondLst>
                                  <p:childTnLst>
                                    <p:set>
                                      <p:cBhvr>
                                        <p:cTn id="81" dur="1" fill="hold">
                                          <p:stCondLst>
                                            <p:cond delay="0"/>
                                          </p:stCondLst>
                                        </p:cTn>
                                        <p:tgtEl>
                                          <p:spTgt spid="20699"/>
                                        </p:tgtEl>
                                        <p:attrNameLst>
                                          <p:attrName>style.visibility</p:attrName>
                                        </p:attrNameLst>
                                      </p:cBhvr>
                                      <p:to>
                                        <p:strVal val="visible"/>
                                      </p:to>
                                    </p:set>
                                  </p:childTnLst>
                                </p:cTn>
                              </p:par>
                            </p:childTnLst>
                          </p:cTn>
                        </p:par>
                        <p:par>
                          <p:cTn id="82" fill="hold">
                            <p:stCondLst>
                              <p:cond delay="5000"/>
                            </p:stCondLst>
                            <p:childTnLst>
                              <p:par>
                                <p:cTn id="83" presetID="1" presetClass="entr" presetSubtype="0" fill="hold" nodeType="afterEffect">
                                  <p:stCondLst>
                                    <p:cond delay="100"/>
                                  </p:stCondLst>
                                  <p:childTnLst>
                                    <p:set>
                                      <p:cBhvr>
                                        <p:cTn id="84" dur="1" fill="hold">
                                          <p:stCondLst>
                                            <p:cond delay="0"/>
                                          </p:stCondLst>
                                        </p:cTn>
                                        <p:tgtEl>
                                          <p:spTgt spid="20709"/>
                                        </p:tgtEl>
                                        <p:attrNameLst>
                                          <p:attrName>style.visibility</p:attrName>
                                        </p:attrNameLst>
                                      </p:cBhvr>
                                      <p:to>
                                        <p:strVal val="visible"/>
                                      </p:to>
                                    </p:set>
                                  </p:childTnLst>
                                </p:cTn>
                              </p:par>
                            </p:childTnLst>
                          </p:cTn>
                        </p:par>
                        <p:par>
                          <p:cTn id="85" fill="hold">
                            <p:stCondLst>
                              <p:cond delay="5100"/>
                            </p:stCondLst>
                            <p:childTnLst>
                              <p:par>
                                <p:cTn id="86" presetID="1" presetClass="entr" presetSubtype="0" fill="hold" nodeType="afterEffect">
                                  <p:stCondLst>
                                    <p:cond delay="100"/>
                                  </p:stCondLst>
                                  <p:childTnLst>
                                    <p:set>
                                      <p:cBhvr>
                                        <p:cTn id="87" dur="1" fill="hold">
                                          <p:stCondLst>
                                            <p:cond delay="0"/>
                                          </p:stCondLst>
                                        </p:cTn>
                                        <p:tgtEl>
                                          <p:spTgt spid="20719"/>
                                        </p:tgtEl>
                                        <p:attrNameLst>
                                          <p:attrName>style.visibility</p:attrName>
                                        </p:attrNameLst>
                                      </p:cBhvr>
                                      <p:to>
                                        <p:strVal val="visible"/>
                                      </p:to>
                                    </p:set>
                                  </p:childTnLst>
                                </p:cTn>
                              </p:par>
                            </p:childTnLst>
                          </p:cTn>
                        </p:par>
                        <p:par>
                          <p:cTn id="88" fill="hold">
                            <p:stCondLst>
                              <p:cond delay="5200"/>
                            </p:stCondLst>
                            <p:childTnLst>
                              <p:par>
                                <p:cTn id="89" presetID="1" presetClass="entr" presetSubtype="0" fill="hold" nodeType="afterEffect">
                                  <p:stCondLst>
                                    <p:cond delay="100"/>
                                  </p:stCondLst>
                                  <p:childTnLst>
                                    <p:set>
                                      <p:cBhvr>
                                        <p:cTn id="90" dur="1" fill="hold">
                                          <p:stCondLst>
                                            <p:cond delay="0"/>
                                          </p:stCondLst>
                                        </p:cTn>
                                        <p:tgtEl>
                                          <p:spTgt spid="20729"/>
                                        </p:tgtEl>
                                        <p:attrNameLst>
                                          <p:attrName>style.visibility</p:attrName>
                                        </p:attrNameLst>
                                      </p:cBhvr>
                                      <p:to>
                                        <p:strVal val="visible"/>
                                      </p:to>
                                    </p:set>
                                  </p:childTnLst>
                                </p:cTn>
                              </p:par>
                            </p:childTnLst>
                          </p:cTn>
                        </p:par>
                        <p:par>
                          <p:cTn id="91" fill="hold">
                            <p:stCondLst>
                              <p:cond delay="5300"/>
                            </p:stCondLst>
                            <p:childTnLst>
                              <p:par>
                                <p:cTn id="92" presetID="1" presetClass="entr" presetSubtype="0" fill="hold" nodeType="afterEffect">
                                  <p:stCondLst>
                                    <p:cond delay="100"/>
                                  </p:stCondLst>
                                  <p:childTnLst>
                                    <p:set>
                                      <p:cBhvr>
                                        <p:cTn id="93" dur="1" fill="hold">
                                          <p:stCondLst>
                                            <p:cond delay="0"/>
                                          </p:stCondLst>
                                        </p:cTn>
                                        <p:tgtEl>
                                          <p:spTgt spid="20739"/>
                                        </p:tgtEl>
                                        <p:attrNameLst>
                                          <p:attrName>style.visibility</p:attrName>
                                        </p:attrNameLst>
                                      </p:cBhvr>
                                      <p:to>
                                        <p:strVal val="visible"/>
                                      </p:to>
                                    </p:set>
                                  </p:childTnLst>
                                </p:cTn>
                              </p:par>
                            </p:childTnLst>
                          </p:cTn>
                        </p:par>
                        <p:par>
                          <p:cTn id="94" fill="hold">
                            <p:stCondLst>
                              <p:cond delay="5400"/>
                            </p:stCondLst>
                            <p:childTnLst>
                              <p:par>
                                <p:cTn id="95" presetID="1" presetClass="entr" presetSubtype="0" fill="hold" nodeType="afterEffect">
                                  <p:stCondLst>
                                    <p:cond delay="100"/>
                                  </p:stCondLst>
                                  <p:childTnLst>
                                    <p:set>
                                      <p:cBhvr>
                                        <p:cTn id="96" dur="1" fill="hold">
                                          <p:stCondLst>
                                            <p:cond delay="0"/>
                                          </p:stCondLst>
                                        </p:cTn>
                                        <p:tgtEl>
                                          <p:spTgt spid="20758"/>
                                        </p:tgtEl>
                                        <p:attrNameLst>
                                          <p:attrName>style.visibility</p:attrName>
                                        </p:attrNameLst>
                                      </p:cBhvr>
                                      <p:to>
                                        <p:strVal val="visible"/>
                                      </p:to>
                                    </p:set>
                                  </p:childTnLst>
                                </p:cTn>
                              </p:par>
                            </p:childTnLst>
                          </p:cTn>
                        </p:par>
                        <p:par>
                          <p:cTn id="97" fill="hold">
                            <p:stCondLst>
                              <p:cond delay="5500"/>
                            </p:stCondLst>
                            <p:childTnLst>
                              <p:par>
                                <p:cTn id="98" presetID="1" presetClass="entr" presetSubtype="0" fill="hold" nodeType="afterEffect">
                                  <p:stCondLst>
                                    <p:cond delay="100"/>
                                  </p:stCondLst>
                                  <p:childTnLst>
                                    <p:set>
                                      <p:cBhvr>
                                        <p:cTn id="99" dur="1" fill="hold">
                                          <p:stCondLst>
                                            <p:cond delay="0"/>
                                          </p:stCondLst>
                                        </p:cTn>
                                        <p:tgtEl>
                                          <p:spTgt spid="20760"/>
                                        </p:tgtEl>
                                        <p:attrNameLst>
                                          <p:attrName>style.visibility</p:attrName>
                                        </p:attrNameLst>
                                      </p:cBhvr>
                                      <p:to>
                                        <p:strVal val="visible"/>
                                      </p:to>
                                    </p:set>
                                  </p:childTnLst>
                                </p:cTn>
                              </p:par>
                            </p:childTnLst>
                          </p:cTn>
                        </p:par>
                        <p:par>
                          <p:cTn id="100" fill="hold">
                            <p:stCondLst>
                              <p:cond delay="5600"/>
                            </p:stCondLst>
                            <p:childTnLst>
                              <p:par>
                                <p:cTn id="101" presetID="1" presetClass="entr" presetSubtype="0" fill="hold" nodeType="afterEffect">
                                  <p:stCondLst>
                                    <p:cond delay="100"/>
                                  </p:stCondLst>
                                  <p:childTnLst>
                                    <p:set>
                                      <p:cBhvr>
                                        <p:cTn id="102" dur="1" fill="hold">
                                          <p:stCondLst>
                                            <p:cond delay="0"/>
                                          </p:stCondLst>
                                        </p:cTn>
                                        <p:tgtEl>
                                          <p:spTgt spid="20762"/>
                                        </p:tgtEl>
                                        <p:attrNameLst>
                                          <p:attrName>style.visibility</p:attrName>
                                        </p:attrNameLst>
                                      </p:cBhvr>
                                      <p:to>
                                        <p:strVal val="visible"/>
                                      </p:to>
                                    </p:set>
                                  </p:childTnLst>
                                </p:cTn>
                              </p:par>
                            </p:childTnLst>
                          </p:cTn>
                        </p:par>
                        <p:par>
                          <p:cTn id="103" fill="hold">
                            <p:stCondLst>
                              <p:cond delay="5700"/>
                            </p:stCondLst>
                            <p:childTnLst>
                              <p:par>
                                <p:cTn id="104" presetID="1" presetClass="entr" presetSubtype="0" fill="hold" nodeType="afterEffect">
                                  <p:stCondLst>
                                    <p:cond delay="100"/>
                                  </p:stCondLst>
                                  <p:childTnLst>
                                    <p:set>
                                      <p:cBhvr>
                                        <p:cTn id="105" dur="1" fill="hold">
                                          <p:stCondLst>
                                            <p:cond delay="0"/>
                                          </p:stCondLst>
                                        </p:cTn>
                                        <p:tgtEl>
                                          <p:spTgt spid="20764"/>
                                        </p:tgtEl>
                                        <p:attrNameLst>
                                          <p:attrName>style.visibility</p:attrName>
                                        </p:attrNameLst>
                                      </p:cBhvr>
                                      <p:to>
                                        <p:strVal val="visible"/>
                                      </p:to>
                                    </p:set>
                                  </p:childTnLst>
                                </p:cTn>
                              </p:par>
                            </p:childTnLst>
                          </p:cTn>
                        </p:par>
                        <p:par>
                          <p:cTn id="106" fill="hold">
                            <p:stCondLst>
                              <p:cond delay="5800"/>
                            </p:stCondLst>
                            <p:childTnLst>
                              <p:par>
                                <p:cTn id="107" presetID="1" presetClass="entr" presetSubtype="0" fill="hold" nodeType="afterEffect">
                                  <p:stCondLst>
                                    <p:cond delay="100"/>
                                  </p:stCondLst>
                                  <p:childTnLst>
                                    <p:set>
                                      <p:cBhvr>
                                        <p:cTn id="108" dur="1" fill="hold">
                                          <p:stCondLst>
                                            <p:cond delay="0"/>
                                          </p:stCondLst>
                                        </p:cTn>
                                        <p:tgtEl>
                                          <p:spTgt spid="20766"/>
                                        </p:tgtEl>
                                        <p:attrNameLst>
                                          <p:attrName>style.visibility</p:attrName>
                                        </p:attrNameLst>
                                      </p:cBhvr>
                                      <p:to>
                                        <p:strVal val="visible"/>
                                      </p:to>
                                    </p:set>
                                  </p:childTnLst>
                                </p:cTn>
                              </p:par>
                            </p:childTnLst>
                          </p:cTn>
                        </p:par>
                        <p:par>
                          <p:cTn id="109" fill="hold">
                            <p:stCondLst>
                              <p:cond delay="5900"/>
                            </p:stCondLst>
                            <p:childTnLst>
                              <p:par>
                                <p:cTn id="110" presetID="1" presetClass="entr" presetSubtype="0" fill="hold" nodeType="afterEffect">
                                  <p:stCondLst>
                                    <p:cond delay="100"/>
                                  </p:stCondLst>
                                  <p:childTnLst>
                                    <p:set>
                                      <p:cBhvr>
                                        <p:cTn id="111" dur="1" fill="hold">
                                          <p:stCondLst>
                                            <p:cond delay="0"/>
                                          </p:stCondLst>
                                        </p:cTn>
                                        <p:tgtEl>
                                          <p:spTgt spid="20480"/>
                                        </p:tgtEl>
                                        <p:attrNameLst>
                                          <p:attrName>style.visibility</p:attrName>
                                        </p:attrNameLst>
                                      </p:cBhvr>
                                      <p:to>
                                        <p:strVal val="visible"/>
                                      </p:to>
                                    </p:set>
                                  </p:childTnLst>
                                </p:cTn>
                              </p:par>
                            </p:childTnLst>
                          </p:cTn>
                        </p:par>
                        <p:par>
                          <p:cTn id="112" fill="hold">
                            <p:stCondLst>
                              <p:cond delay="6000"/>
                            </p:stCondLst>
                            <p:childTnLst>
                              <p:par>
                                <p:cTn id="113" presetID="1" presetClass="entr" presetSubtype="0" fill="hold" nodeType="afterEffect">
                                  <p:stCondLst>
                                    <p:cond delay="100"/>
                                  </p:stCondLst>
                                  <p:childTnLst>
                                    <p:set>
                                      <p:cBhvr>
                                        <p:cTn id="114" dur="1" fill="hold">
                                          <p:stCondLst>
                                            <p:cond delay="0"/>
                                          </p:stCondLst>
                                        </p:cTn>
                                        <p:tgtEl>
                                          <p:spTgt spid="20483"/>
                                        </p:tgtEl>
                                        <p:attrNameLst>
                                          <p:attrName>style.visibility</p:attrName>
                                        </p:attrNameLst>
                                      </p:cBhvr>
                                      <p:to>
                                        <p:strVal val="visible"/>
                                      </p:to>
                                    </p:set>
                                  </p:childTnLst>
                                </p:cTn>
                              </p:par>
                            </p:childTnLst>
                          </p:cTn>
                        </p:par>
                        <p:par>
                          <p:cTn id="115" fill="hold">
                            <p:stCondLst>
                              <p:cond delay="6100"/>
                            </p:stCondLst>
                            <p:childTnLst>
                              <p:par>
                                <p:cTn id="116" presetID="1" presetClass="entr" presetSubtype="0" fill="hold" nodeType="afterEffect">
                                  <p:stCondLst>
                                    <p:cond delay="100"/>
                                  </p:stCondLst>
                                  <p:childTnLst>
                                    <p:set>
                                      <p:cBhvr>
                                        <p:cTn id="117" dur="1" fill="hold">
                                          <p:stCondLst>
                                            <p:cond delay="0"/>
                                          </p:stCondLst>
                                        </p:cTn>
                                        <p:tgtEl>
                                          <p:spTgt spid="20485"/>
                                        </p:tgtEl>
                                        <p:attrNameLst>
                                          <p:attrName>style.visibility</p:attrName>
                                        </p:attrNameLst>
                                      </p:cBhvr>
                                      <p:to>
                                        <p:strVal val="visible"/>
                                      </p:to>
                                    </p:set>
                                  </p:childTnLst>
                                </p:cTn>
                              </p:par>
                            </p:childTnLst>
                          </p:cTn>
                        </p:par>
                        <p:par>
                          <p:cTn id="118" fill="hold">
                            <p:stCondLst>
                              <p:cond delay="6200"/>
                            </p:stCondLst>
                            <p:childTnLst>
                              <p:par>
                                <p:cTn id="119" presetID="1" presetClass="entr" presetSubtype="0" fill="hold" nodeType="afterEffect">
                                  <p:stCondLst>
                                    <p:cond delay="100"/>
                                  </p:stCondLst>
                                  <p:childTnLst>
                                    <p:set>
                                      <p:cBhvr>
                                        <p:cTn id="120" dur="1" fill="hold">
                                          <p:stCondLst>
                                            <p:cond delay="0"/>
                                          </p:stCondLst>
                                        </p:cTn>
                                        <p:tgtEl>
                                          <p:spTgt spid="20487"/>
                                        </p:tgtEl>
                                        <p:attrNameLst>
                                          <p:attrName>style.visibility</p:attrName>
                                        </p:attrNameLst>
                                      </p:cBhvr>
                                      <p:to>
                                        <p:strVal val="visible"/>
                                      </p:to>
                                    </p:set>
                                  </p:childTnLst>
                                </p:cTn>
                              </p:par>
                            </p:childTnLst>
                          </p:cTn>
                        </p:par>
                        <p:par>
                          <p:cTn id="121" fill="hold">
                            <p:stCondLst>
                              <p:cond delay="6300"/>
                            </p:stCondLst>
                            <p:childTnLst>
                              <p:par>
                                <p:cTn id="122" presetID="1" presetClass="entr" presetSubtype="0" fill="hold" nodeType="afterEffect">
                                  <p:stCondLst>
                                    <p:cond delay="100"/>
                                  </p:stCondLst>
                                  <p:childTnLst>
                                    <p:set>
                                      <p:cBhvr>
                                        <p:cTn id="123" dur="1" fill="hold">
                                          <p:stCondLst>
                                            <p:cond delay="0"/>
                                          </p:stCondLst>
                                        </p:cTn>
                                        <p:tgtEl>
                                          <p:spTgt spid="20489"/>
                                        </p:tgtEl>
                                        <p:attrNameLst>
                                          <p:attrName>style.visibility</p:attrName>
                                        </p:attrNameLst>
                                      </p:cBhvr>
                                      <p:to>
                                        <p:strVal val="visible"/>
                                      </p:to>
                                    </p:set>
                                  </p:childTnLst>
                                </p:cTn>
                              </p:par>
                            </p:childTnLst>
                          </p:cTn>
                        </p:par>
                        <p:par>
                          <p:cTn id="124" fill="hold">
                            <p:stCondLst>
                              <p:cond delay="6400"/>
                            </p:stCondLst>
                            <p:childTnLst>
                              <p:par>
                                <p:cTn id="125" presetID="1" presetClass="entr" presetSubtype="0" fill="hold" nodeType="afterEffect">
                                  <p:stCondLst>
                                    <p:cond delay="100"/>
                                  </p:stCondLst>
                                  <p:childTnLst>
                                    <p:set>
                                      <p:cBhvr>
                                        <p:cTn id="126" dur="1" fill="hold">
                                          <p:stCondLst>
                                            <p:cond delay="0"/>
                                          </p:stCondLst>
                                        </p:cTn>
                                        <p:tgtEl>
                                          <p:spTgt spid="20491"/>
                                        </p:tgtEl>
                                        <p:attrNameLst>
                                          <p:attrName>style.visibility</p:attrName>
                                        </p:attrNameLst>
                                      </p:cBhvr>
                                      <p:to>
                                        <p:strVal val="visible"/>
                                      </p:to>
                                    </p:set>
                                  </p:childTnLst>
                                </p:cTn>
                              </p:par>
                            </p:childTnLst>
                          </p:cTn>
                        </p:par>
                        <p:par>
                          <p:cTn id="127" fill="hold">
                            <p:stCondLst>
                              <p:cond delay="6500"/>
                            </p:stCondLst>
                            <p:childTnLst>
                              <p:par>
                                <p:cTn id="128" presetID="1" presetClass="entr" presetSubtype="0" fill="hold" nodeType="afterEffect">
                                  <p:stCondLst>
                                    <p:cond delay="100"/>
                                  </p:stCondLst>
                                  <p:childTnLst>
                                    <p:set>
                                      <p:cBhvr>
                                        <p:cTn id="129" dur="1" fill="hold">
                                          <p:stCondLst>
                                            <p:cond delay="0"/>
                                          </p:stCondLst>
                                        </p:cTn>
                                        <p:tgtEl>
                                          <p:spTgt spid="20493"/>
                                        </p:tgtEl>
                                        <p:attrNameLst>
                                          <p:attrName>style.visibility</p:attrName>
                                        </p:attrNameLst>
                                      </p:cBhvr>
                                      <p:to>
                                        <p:strVal val="visible"/>
                                      </p:to>
                                    </p:set>
                                  </p:childTnLst>
                                </p:cTn>
                              </p:par>
                            </p:childTnLst>
                          </p:cTn>
                        </p:par>
                        <p:par>
                          <p:cTn id="130" fill="hold">
                            <p:stCondLst>
                              <p:cond delay="6600"/>
                            </p:stCondLst>
                            <p:childTnLst>
                              <p:par>
                                <p:cTn id="131" presetID="1" presetClass="entr" presetSubtype="0" fill="hold" nodeType="afterEffect">
                                  <p:stCondLst>
                                    <p:cond delay="100"/>
                                  </p:stCondLst>
                                  <p:childTnLst>
                                    <p:set>
                                      <p:cBhvr>
                                        <p:cTn id="132" dur="1" fill="hold">
                                          <p:stCondLst>
                                            <p:cond delay="0"/>
                                          </p:stCondLst>
                                        </p:cTn>
                                        <p:tgtEl>
                                          <p:spTgt spid="20495"/>
                                        </p:tgtEl>
                                        <p:attrNameLst>
                                          <p:attrName>style.visibility</p:attrName>
                                        </p:attrNameLst>
                                      </p:cBhvr>
                                      <p:to>
                                        <p:strVal val="visible"/>
                                      </p:to>
                                    </p:set>
                                  </p:childTnLst>
                                </p:cTn>
                              </p:par>
                            </p:childTnLst>
                          </p:cTn>
                        </p:par>
                        <p:par>
                          <p:cTn id="133" fill="hold">
                            <p:stCondLst>
                              <p:cond delay="6700"/>
                            </p:stCondLst>
                            <p:childTnLst>
                              <p:par>
                                <p:cTn id="134" presetID="1" presetClass="entr" presetSubtype="0" fill="hold" nodeType="afterEffect">
                                  <p:stCondLst>
                                    <p:cond delay="100"/>
                                  </p:stCondLst>
                                  <p:childTnLst>
                                    <p:set>
                                      <p:cBhvr>
                                        <p:cTn id="135" dur="1" fill="hold">
                                          <p:stCondLst>
                                            <p:cond delay="0"/>
                                          </p:stCondLst>
                                        </p:cTn>
                                        <p:tgtEl>
                                          <p:spTgt spid="20497"/>
                                        </p:tgtEl>
                                        <p:attrNameLst>
                                          <p:attrName>style.visibility</p:attrName>
                                        </p:attrNameLst>
                                      </p:cBhvr>
                                      <p:to>
                                        <p:strVal val="visible"/>
                                      </p:to>
                                    </p:set>
                                  </p:childTnLst>
                                </p:cTn>
                              </p:par>
                            </p:childTnLst>
                          </p:cTn>
                        </p:par>
                        <p:par>
                          <p:cTn id="136" fill="hold">
                            <p:stCondLst>
                              <p:cond delay="6800"/>
                            </p:stCondLst>
                            <p:childTnLst>
                              <p:par>
                                <p:cTn id="137" presetID="1" presetClass="entr" presetSubtype="0" fill="hold" nodeType="afterEffect">
                                  <p:stCondLst>
                                    <p:cond delay="100"/>
                                  </p:stCondLst>
                                  <p:childTnLst>
                                    <p:set>
                                      <p:cBhvr>
                                        <p:cTn id="138" dur="1" fill="hold">
                                          <p:stCondLst>
                                            <p:cond delay="0"/>
                                          </p:stCondLst>
                                        </p:cTn>
                                        <p:tgtEl>
                                          <p:spTgt spid="20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0"/>
            <a:ext cx="8229600" cy="1143000"/>
          </a:xfrm>
        </p:spPr>
        <p:txBody>
          <a:bodyPr/>
          <a:lstStyle/>
          <a:p>
            <a:r>
              <a:rPr lang="en-US" b="1"/>
              <a:t>Synchronizing clocks</a:t>
            </a:r>
          </a:p>
        </p:txBody>
      </p:sp>
      <p:sp>
        <p:nvSpPr>
          <p:cNvPr id="11289" name="Text Box 25"/>
          <p:cNvSpPr txBox="1">
            <a:spLocks noChangeArrowheads="1"/>
          </p:cNvSpPr>
          <p:nvPr/>
        </p:nvSpPr>
        <p:spPr bwMode="auto">
          <a:xfrm>
            <a:off x="5562600" y="1371600"/>
            <a:ext cx="3124200" cy="5203825"/>
          </a:xfrm>
          <a:prstGeom prst="rect">
            <a:avLst/>
          </a:prstGeom>
          <a:noFill/>
          <a:ln w="9525">
            <a:noFill/>
            <a:miter lim="800000"/>
            <a:headEnd/>
            <a:tailEnd/>
          </a:ln>
        </p:spPr>
        <p:txBody>
          <a:bodyPr>
            <a:prstTxWarp prst="textNoShape">
              <a:avLst/>
            </a:prstTxWarp>
            <a:spAutoFit/>
          </a:bodyPr>
          <a:lstStyle/>
          <a:p>
            <a:r>
              <a:rPr lang="en-US"/>
              <a:t>At the origin, at three o’clock, the clock sends out a light signal to tell everybody it’s three o’clock.</a:t>
            </a:r>
          </a:p>
          <a:p>
            <a:endParaRPr lang="en-US"/>
          </a:p>
          <a:p>
            <a:r>
              <a:rPr lang="en-US"/>
              <a:t>Time passes as the signal gets to the clock at x = 3m.</a:t>
            </a:r>
          </a:p>
          <a:p>
            <a:endParaRPr lang="en-US"/>
          </a:p>
          <a:p>
            <a:r>
              <a:rPr lang="en-US"/>
              <a:t>When the signal arrives, the clock at x=3m is set to 3:00.</a:t>
            </a:r>
          </a:p>
        </p:txBody>
      </p:sp>
      <p:grpSp>
        <p:nvGrpSpPr>
          <p:cNvPr id="2" name="Group 32"/>
          <p:cNvGrpSpPr>
            <a:grpSpLocks/>
          </p:cNvGrpSpPr>
          <p:nvPr/>
        </p:nvGrpSpPr>
        <p:grpSpPr bwMode="auto">
          <a:xfrm>
            <a:off x="304800" y="2743200"/>
            <a:ext cx="4730750" cy="708025"/>
            <a:chOff x="96" y="1858"/>
            <a:chExt cx="2980" cy="446"/>
          </a:xfrm>
        </p:grpSpPr>
        <p:sp>
          <p:nvSpPr>
            <p:cNvPr id="21524" name="Line 3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25" name="Line 3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1526" name="Line 3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27" name="Line 3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28" name="Line 3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29" name="Line 3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30" name="Line 3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31" name="Line 4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1532" name="Text Box 4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9"/>
          <p:cNvGrpSpPr>
            <a:grpSpLocks/>
          </p:cNvGrpSpPr>
          <p:nvPr/>
        </p:nvGrpSpPr>
        <p:grpSpPr bwMode="auto">
          <a:xfrm>
            <a:off x="2490788" y="1828800"/>
            <a:ext cx="481012" cy="1219200"/>
            <a:chOff x="1532" y="1968"/>
            <a:chExt cx="303" cy="768"/>
          </a:xfrm>
        </p:grpSpPr>
        <p:pic>
          <p:nvPicPr>
            <p:cNvPr id="21519" name="Picture 20"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4" name="Group 21"/>
            <p:cNvGrpSpPr>
              <a:grpSpLocks/>
            </p:cNvGrpSpPr>
            <p:nvPr/>
          </p:nvGrpSpPr>
          <p:grpSpPr bwMode="auto">
            <a:xfrm>
              <a:off x="1584" y="2544"/>
              <a:ext cx="192" cy="192"/>
              <a:chOff x="3792" y="3264"/>
              <a:chExt cx="192" cy="192"/>
            </a:xfrm>
          </p:grpSpPr>
          <p:sp>
            <p:nvSpPr>
              <p:cNvPr id="21521" name="Oval 2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22" name="Line 2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23" name="Line 2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5" name="Group 43"/>
          <p:cNvGrpSpPr>
            <a:grpSpLocks/>
          </p:cNvGrpSpPr>
          <p:nvPr/>
        </p:nvGrpSpPr>
        <p:grpSpPr bwMode="auto">
          <a:xfrm>
            <a:off x="4319588" y="1828800"/>
            <a:ext cx="481012" cy="1219200"/>
            <a:chOff x="2721" y="1152"/>
            <a:chExt cx="303" cy="768"/>
          </a:xfrm>
        </p:grpSpPr>
        <p:pic>
          <p:nvPicPr>
            <p:cNvPr id="21514" name="Picture 27"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6" name="Group 28"/>
            <p:cNvGrpSpPr>
              <a:grpSpLocks/>
            </p:cNvGrpSpPr>
            <p:nvPr/>
          </p:nvGrpSpPr>
          <p:grpSpPr bwMode="auto">
            <a:xfrm>
              <a:off x="2773" y="1728"/>
              <a:ext cx="192" cy="192"/>
              <a:chOff x="3792" y="3264"/>
              <a:chExt cx="192" cy="192"/>
            </a:xfrm>
          </p:grpSpPr>
          <p:sp>
            <p:nvSpPr>
              <p:cNvPr id="21516" name="Oval 2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17" name="Line 3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1518" name="Line 3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11306" name="AutoShape 42"/>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1308" name="Rectangle 44"/>
          <p:cNvSpPr>
            <a:spLocks noChangeArrowheads="1"/>
          </p:cNvSpPr>
          <p:nvPr/>
        </p:nvSpPr>
        <p:spPr bwMode="auto">
          <a:xfrm>
            <a:off x="2895600" y="22860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sp>
        <p:nvSpPr>
          <p:cNvPr id="11309" name="Text Box 45"/>
          <p:cNvSpPr txBox="1">
            <a:spLocks noChangeArrowheads="1"/>
          </p:cNvSpPr>
          <p:nvPr/>
        </p:nvSpPr>
        <p:spPr bwMode="auto">
          <a:xfrm>
            <a:off x="914400" y="5334000"/>
            <a:ext cx="3276600" cy="1066800"/>
          </a:xfrm>
          <a:prstGeom prst="rect">
            <a:avLst/>
          </a:prstGeom>
          <a:noFill/>
          <a:ln w="9525">
            <a:noFill/>
            <a:miter lim="800000"/>
            <a:headEnd/>
            <a:tailEnd/>
          </a:ln>
        </p:spPr>
        <p:txBody>
          <a:bodyPr>
            <a:prstTxWarp prst="textNoShape">
              <a:avLst/>
            </a:prstTxWarp>
            <a:spAutoFit/>
          </a:bodyPr>
          <a:lstStyle/>
          <a:p>
            <a:pPr>
              <a:spcBef>
                <a:spcPct val="50000"/>
              </a:spcBef>
            </a:pPr>
            <a:r>
              <a:rPr lang="en-US" sz="3200"/>
              <a:t>Does this scheme work?</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8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308"/>
                                        </p:tgtEl>
                                        <p:attrNameLst>
                                          <p:attrName>style.visibility</p:attrName>
                                        </p:attrNameLst>
                                      </p:cBhvr>
                                      <p:to>
                                        <p:strVal val="visible"/>
                                      </p:to>
                                    </p:set>
                                    <p:animEffect transition="in" filter="slide(fromLeft)">
                                      <p:cBhvr>
                                        <p:cTn id="13" dur="1000"/>
                                        <p:tgtEl>
                                          <p:spTgt spid="11308"/>
                                        </p:tgtEl>
                                      </p:cBhvr>
                                    </p:animEffect>
                                  </p:childTnLst>
                                </p:cTn>
                              </p:par>
                              <p:par>
                                <p:cTn id="14" presetID="1" presetClass="entr" presetSubtype="0" fill="hold" nodeType="withEffect">
                                  <p:stCondLst>
                                    <p:cond delay="0"/>
                                  </p:stCondLst>
                                  <p:childTnLst>
                                    <p:set>
                                      <p:cBhvr>
                                        <p:cTn id="15" dur="1" fill="hold">
                                          <p:stCondLst>
                                            <p:cond delay="0"/>
                                          </p:stCondLst>
                                        </p:cTn>
                                        <p:tgtEl>
                                          <p:spTgt spid="1128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289">
                                            <p:txEl>
                                              <p:pRg st="4" end="4"/>
                                            </p:txEl>
                                          </p:spTgt>
                                        </p:tgtEl>
                                        <p:attrNameLst>
                                          <p:attrName>style.visibility</p:attrName>
                                        </p:attrNameLst>
                                      </p:cBhvr>
                                      <p:to>
                                        <p:strVal val="visible"/>
                                      </p:to>
                                    </p:set>
                                  </p:childTnLst>
                                </p:cTn>
                              </p:par>
                            </p:childTnLst>
                          </p:cTn>
                        </p:par>
                        <p:par>
                          <p:cTn id="20" fill="hold">
                            <p:stCondLst>
                              <p:cond delay="0"/>
                            </p:stCondLst>
                            <p:childTnLst>
                              <p:par>
                                <p:cTn id="21" presetID="10" presetClass="entr" presetSubtype="0" fill="hold" grpId="0" nodeType="afterEffect">
                                  <p:stCondLst>
                                    <p:cond delay="1000"/>
                                  </p:stCondLst>
                                  <p:childTnLst>
                                    <p:set>
                                      <p:cBhvr>
                                        <p:cTn id="22" dur="1" fill="hold">
                                          <p:stCondLst>
                                            <p:cond delay="0"/>
                                          </p:stCondLst>
                                        </p:cTn>
                                        <p:tgtEl>
                                          <p:spTgt spid="11309"/>
                                        </p:tgtEl>
                                        <p:attrNameLst>
                                          <p:attrName>style.visibility</p:attrName>
                                        </p:attrNameLst>
                                      </p:cBhvr>
                                      <p:to>
                                        <p:strVal val="visible"/>
                                      </p:to>
                                    </p:set>
                                    <p:animEffect transition="in" filter="fade">
                                      <p:cBhvr>
                                        <p:cTn id="23" dur="2000"/>
                                        <p:tgtEl>
                                          <p:spTgt spid="11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6" grpId="0" animBg="1"/>
      <p:bldP spid="11308" grpId="0" animBg="1"/>
      <p:bldP spid="1130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914400"/>
          </a:xfrm>
        </p:spPr>
        <p:txBody>
          <a:bodyPr/>
          <a:lstStyle/>
          <a:p>
            <a:r>
              <a:rPr lang="en-US" b="1"/>
              <a:t>Well, didn’t quite work…</a:t>
            </a:r>
          </a:p>
        </p:txBody>
      </p:sp>
      <p:sp>
        <p:nvSpPr>
          <p:cNvPr id="22531" name="Text Box 3"/>
          <p:cNvSpPr txBox="1">
            <a:spLocks noChangeArrowheads="1"/>
          </p:cNvSpPr>
          <p:nvPr/>
        </p:nvSpPr>
        <p:spPr bwMode="auto">
          <a:xfrm>
            <a:off x="5562600" y="1371600"/>
            <a:ext cx="3124200" cy="5203825"/>
          </a:xfrm>
          <a:prstGeom prst="rect">
            <a:avLst/>
          </a:prstGeom>
          <a:noFill/>
          <a:ln w="9525">
            <a:noFill/>
            <a:miter lim="800000"/>
            <a:headEnd/>
            <a:tailEnd/>
          </a:ln>
        </p:spPr>
        <p:txBody>
          <a:bodyPr>
            <a:prstTxWarp prst="textNoShape">
              <a:avLst/>
            </a:prstTxWarp>
            <a:spAutoFit/>
          </a:bodyPr>
          <a:lstStyle/>
          <a:p>
            <a:r>
              <a:rPr lang="en-US"/>
              <a:t>At the origin, at three o’clock, the clock sends out a light signal to tell everybody it’s three o’clock.</a:t>
            </a:r>
          </a:p>
          <a:p>
            <a:endParaRPr lang="en-US"/>
          </a:p>
          <a:p>
            <a:r>
              <a:rPr lang="en-US"/>
              <a:t>Time passes as the signal gets to the clock at x = 3m.</a:t>
            </a:r>
          </a:p>
          <a:p>
            <a:endParaRPr lang="en-US"/>
          </a:p>
          <a:p>
            <a:r>
              <a:rPr lang="en-US"/>
              <a:t>When the signal arrives, the clock at x=3m is set to 3:00.</a:t>
            </a:r>
          </a:p>
        </p:txBody>
      </p:sp>
      <p:grpSp>
        <p:nvGrpSpPr>
          <p:cNvPr id="2" name="Group 4"/>
          <p:cNvGrpSpPr>
            <a:grpSpLocks/>
          </p:cNvGrpSpPr>
          <p:nvPr/>
        </p:nvGrpSpPr>
        <p:grpSpPr bwMode="auto">
          <a:xfrm>
            <a:off x="304800" y="2743200"/>
            <a:ext cx="4730750" cy="708025"/>
            <a:chOff x="96" y="1858"/>
            <a:chExt cx="2980" cy="446"/>
          </a:xfrm>
        </p:grpSpPr>
        <p:sp>
          <p:nvSpPr>
            <p:cNvPr id="22551"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52"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2553"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4"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5"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6"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7"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8"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59"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4"/>
          <p:cNvGrpSpPr>
            <a:grpSpLocks/>
          </p:cNvGrpSpPr>
          <p:nvPr/>
        </p:nvGrpSpPr>
        <p:grpSpPr bwMode="auto">
          <a:xfrm>
            <a:off x="2490788" y="1828800"/>
            <a:ext cx="481012" cy="1219200"/>
            <a:chOff x="1532" y="1968"/>
            <a:chExt cx="303" cy="768"/>
          </a:xfrm>
        </p:grpSpPr>
        <p:pic>
          <p:nvPicPr>
            <p:cNvPr id="22546" name="Picture 1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4" name="Group 16"/>
            <p:cNvGrpSpPr>
              <a:grpSpLocks/>
            </p:cNvGrpSpPr>
            <p:nvPr/>
          </p:nvGrpSpPr>
          <p:grpSpPr bwMode="auto">
            <a:xfrm>
              <a:off x="1584" y="2544"/>
              <a:ext cx="192" cy="192"/>
              <a:chOff x="3792" y="3264"/>
              <a:chExt cx="192" cy="192"/>
            </a:xfrm>
          </p:grpSpPr>
          <p:sp>
            <p:nvSpPr>
              <p:cNvPr id="22548"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49"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50"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5" name="Group 20"/>
          <p:cNvGrpSpPr>
            <a:grpSpLocks/>
          </p:cNvGrpSpPr>
          <p:nvPr/>
        </p:nvGrpSpPr>
        <p:grpSpPr bwMode="auto">
          <a:xfrm>
            <a:off x="4319588" y="1828800"/>
            <a:ext cx="481012" cy="1219200"/>
            <a:chOff x="2721" y="1152"/>
            <a:chExt cx="303" cy="768"/>
          </a:xfrm>
        </p:grpSpPr>
        <p:pic>
          <p:nvPicPr>
            <p:cNvPr id="22541" name="Picture 21"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6" name="Group 22"/>
            <p:cNvGrpSpPr>
              <a:grpSpLocks/>
            </p:cNvGrpSpPr>
            <p:nvPr/>
          </p:nvGrpSpPr>
          <p:grpSpPr bwMode="auto">
            <a:xfrm>
              <a:off x="2773" y="1728"/>
              <a:ext cx="192" cy="192"/>
              <a:chOff x="3792" y="3264"/>
              <a:chExt cx="192" cy="192"/>
            </a:xfrm>
          </p:grpSpPr>
          <p:sp>
            <p:nvSpPr>
              <p:cNvPr id="22543"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2544"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2545"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22535" name="AutoShape 26"/>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2536" name="Rectangle 27"/>
          <p:cNvSpPr>
            <a:spLocks noChangeArrowheads="1"/>
          </p:cNvSpPr>
          <p:nvPr/>
        </p:nvSpPr>
        <p:spPr bwMode="auto">
          <a:xfrm>
            <a:off x="2895600" y="22860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sp>
        <p:nvSpPr>
          <p:cNvPr id="22537" name="Text Box 28"/>
          <p:cNvSpPr txBox="1">
            <a:spLocks noChangeArrowheads="1"/>
          </p:cNvSpPr>
          <p:nvPr/>
        </p:nvSpPr>
        <p:spPr bwMode="auto">
          <a:xfrm>
            <a:off x="517525" y="5145088"/>
            <a:ext cx="4206875" cy="1187450"/>
          </a:xfrm>
          <a:prstGeom prst="rect">
            <a:avLst/>
          </a:prstGeom>
          <a:noFill/>
          <a:ln w="9525">
            <a:noFill/>
            <a:miter lim="800000"/>
            <a:headEnd/>
            <a:tailEnd/>
          </a:ln>
        </p:spPr>
        <p:txBody>
          <a:bodyPr>
            <a:prstTxWarp prst="textNoShape">
              <a:avLst/>
            </a:prstTxWarp>
            <a:spAutoFit/>
          </a:bodyPr>
          <a:lstStyle/>
          <a:p>
            <a:r>
              <a:rPr lang="en-US"/>
              <a:t>If you do this, then the clock at x = 3m is 10 ns slow, because of the delay!</a:t>
            </a:r>
          </a:p>
        </p:txBody>
      </p:sp>
      <p:sp>
        <p:nvSpPr>
          <p:cNvPr id="22538" name="Line 29"/>
          <p:cNvSpPr>
            <a:spLocks noChangeShapeType="1"/>
          </p:cNvSpPr>
          <p:nvPr/>
        </p:nvSpPr>
        <p:spPr bwMode="auto">
          <a:xfrm>
            <a:off x="4495800" y="5562600"/>
            <a:ext cx="838200" cy="152400"/>
          </a:xfrm>
          <a:prstGeom prst="line">
            <a:avLst/>
          </a:prstGeom>
          <a:noFill/>
          <a:ln w="101600">
            <a:solidFill>
              <a:srgbClr val="FF0000"/>
            </a:solidFill>
            <a:round/>
            <a:headEnd/>
            <a:tailEnd type="triangle" w="lg" len="lg"/>
          </a:ln>
        </p:spPr>
        <p:txBody>
          <a:bodyPr>
            <a:prstTxWarp prst="textNoShape">
              <a:avLst/>
            </a:prstTxWarp>
          </a:bodyPr>
          <a:lstStyle/>
          <a:p>
            <a:endParaRPr lang="en-US"/>
          </a:p>
        </p:txBody>
      </p:sp>
      <p:sp>
        <p:nvSpPr>
          <p:cNvPr id="22539" name="Line 30"/>
          <p:cNvSpPr>
            <a:spLocks noChangeShapeType="1"/>
          </p:cNvSpPr>
          <p:nvPr/>
        </p:nvSpPr>
        <p:spPr bwMode="auto">
          <a:xfrm>
            <a:off x="5257800" y="5181600"/>
            <a:ext cx="3200400" cy="1524000"/>
          </a:xfrm>
          <a:prstGeom prst="line">
            <a:avLst/>
          </a:prstGeom>
          <a:noFill/>
          <a:ln w="50800">
            <a:solidFill>
              <a:srgbClr val="FF0000"/>
            </a:solidFill>
            <a:round/>
            <a:headEnd/>
            <a:tailEnd/>
          </a:ln>
        </p:spPr>
        <p:txBody>
          <a:bodyPr>
            <a:prstTxWarp prst="textNoShape">
              <a:avLst/>
            </a:prstTxWarp>
          </a:bodyPr>
          <a:lstStyle/>
          <a:p>
            <a:endParaRPr lang="en-US"/>
          </a:p>
        </p:txBody>
      </p:sp>
      <p:sp>
        <p:nvSpPr>
          <p:cNvPr id="22540" name="Line 31"/>
          <p:cNvSpPr>
            <a:spLocks noChangeShapeType="1"/>
          </p:cNvSpPr>
          <p:nvPr/>
        </p:nvSpPr>
        <p:spPr bwMode="auto">
          <a:xfrm flipH="1">
            <a:off x="5410200" y="5181600"/>
            <a:ext cx="3200400" cy="1524000"/>
          </a:xfrm>
          <a:prstGeom prst="line">
            <a:avLst/>
          </a:prstGeom>
          <a:noFill/>
          <a:ln w="50800">
            <a:solidFill>
              <a:srgbClr val="FF0000"/>
            </a:solidFill>
            <a:round/>
            <a:headEnd/>
            <a:tailEn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143000"/>
          </a:xfrm>
        </p:spPr>
        <p:txBody>
          <a:bodyPr/>
          <a:lstStyle/>
          <a:p>
            <a:r>
              <a:rPr lang="en-US" b="1"/>
              <a:t>Synchronizing clocks</a:t>
            </a:r>
          </a:p>
        </p:txBody>
      </p:sp>
      <p:sp>
        <p:nvSpPr>
          <p:cNvPr id="13315" name="Text Box 3"/>
          <p:cNvSpPr txBox="1">
            <a:spLocks noChangeArrowheads="1"/>
          </p:cNvSpPr>
          <p:nvPr/>
        </p:nvSpPr>
        <p:spPr bwMode="auto">
          <a:xfrm>
            <a:off x="5562600" y="1371600"/>
            <a:ext cx="3124200" cy="4108450"/>
          </a:xfrm>
          <a:prstGeom prst="rect">
            <a:avLst/>
          </a:prstGeom>
          <a:noFill/>
          <a:ln w="9525">
            <a:noFill/>
            <a:miter lim="800000"/>
            <a:headEnd/>
            <a:tailEnd/>
          </a:ln>
        </p:spPr>
        <p:txBody>
          <a:bodyPr>
            <a:prstTxWarp prst="textNoShape">
              <a:avLst/>
            </a:prstTxWarp>
            <a:spAutoFit/>
          </a:bodyPr>
          <a:lstStyle/>
          <a:p>
            <a:r>
              <a:rPr lang="en-US"/>
              <a:t>At the origin, at three o’clock, the clock sends out a light signal to tell everybody it’s three o’clock.</a:t>
            </a:r>
          </a:p>
          <a:p>
            <a:endParaRPr lang="en-US"/>
          </a:p>
          <a:p>
            <a:r>
              <a:rPr lang="en-US"/>
              <a:t>Time passes as the signal gets to the clock at x = 3m.</a:t>
            </a:r>
          </a:p>
          <a:p>
            <a:endParaRPr lang="en-US"/>
          </a:p>
        </p:txBody>
      </p:sp>
      <p:grpSp>
        <p:nvGrpSpPr>
          <p:cNvPr id="2" name="Group 4"/>
          <p:cNvGrpSpPr>
            <a:grpSpLocks/>
          </p:cNvGrpSpPr>
          <p:nvPr/>
        </p:nvGrpSpPr>
        <p:grpSpPr bwMode="auto">
          <a:xfrm>
            <a:off x="304800" y="2743200"/>
            <a:ext cx="4730750" cy="708025"/>
            <a:chOff x="96" y="1858"/>
            <a:chExt cx="2980" cy="446"/>
          </a:xfrm>
        </p:grpSpPr>
        <p:sp>
          <p:nvSpPr>
            <p:cNvPr id="23574"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75"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3576"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77"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78"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79"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0"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1"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82"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4"/>
          <p:cNvGrpSpPr>
            <a:grpSpLocks/>
          </p:cNvGrpSpPr>
          <p:nvPr/>
        </p:nvGrpSpPr>
        <p:grpSpPr bwMode="auto">
          <a:xfrm>
            <a:off x="2490788" y="1828800"/>
            <a:ext cx="481012" cy="1219200"/>
            <a:chOff x="1532" y="1968"/>
            <a:chExt cx="303" cy="768"/>
          </a:xfrm>
        </p:grpSpPr>
        <p:pic>
          <p:nvPicPr>
            <p:cNvPr id="23569" name="Picture 15" descr="Helper"/>
            <p:cNvPicPr>
              <a:picLocks noChangeAspect="1" noChangeArrowheads="1"/>
            </p:cNvPicPr>
            <p:nvPr/>
          </p:nvPicPr>
          <p:blipFill>
            <a:blip r:embed="rId2"/>
            <a:srcRect/>
            <a:stretch>
              <a:fillRect/>
            </a:stretch>
          </p:blipFill>
          <p:spPr bwMode="auto">
            <a:xfrm>
              <a:off x="1532" y="1968"/>
              <a:ext cx="303" cy="667"/>
            </a:xfrm>
            <a:prstGeom prst="rect">
              <a:avLst/>
            </a:prstGeom>
            <a:noFill/>
            <a:ln w="9525">
              <a:noFill/>
              <a:miter lim="800000"/>
              <a:headEnd/>
              <a:tailEnd/>
            </a:ln>
          </p:spPr>
        </p:pic>
        <p:grpSp>
          <p:nvGrpSpPr>
            <p:cNvPr id="4" name="Group 16"/>
            <p:cNvGrpSpPr>
              <a:grpSpLocks/>
            </p:cNvGrpSpPr>
            <p:nvPr/>
          </p:nvGrpSpPr>
          <p:grpSpPr bwMode="auto">
            <a:xfrm>
              <a:off x="1584" y="2544"/>
              <a:ext cx="192" cy="192"/>
              <a:chOff x="3792" y="3264"/>
              <a:chExt cx="192" cy="192"/>
            </a:xfrm>
          </p:grpSpPr>
          <p:sp>
            <p:nvSpPr>
              <p:cNvPr id="23571"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572"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73"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5" name="Group 20"/>
          <p:cNvGrpSpPr>
            <a:grpSpLocks/>
          </p:cNvGrpSpPr>
          <p:nvPr/>
        </p:nvGrpSpPr>
        <p:grpSpPr bwMode="auto">
          <a:xfrm>
            <a:off x="4319588" y="1828800"/>
            <a:ext cx="481012" cy="1219200"/>
            <a:chOff x="2721" y="1152"/>
            <a:chExt cx="303" cy="768"/>
          </a:xfrm>
        </p:grpSpPr>
        <p:pic>
          <p:nvPicPr>
            <p:cNvPr id="23564" name="Picture 21"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6" name="Group 22"/>
            <p:cNvGrpSpPr>
              <a:grpSpLocks/>
            </p:cNvGrpSpPr>
            <p:nvPr/>
          </p:nvGrpSpPr>
          <p:grpSpPr bwMode="auto">
            <a:xfrm>
              <a:off x="2773" y="1728"/>
              <a:ext cx="192" cy="192"/>
              <a:chOff x="3792" y="3264"/>
              <a:chExt cx="192" cy="192"/>
            </a:xfrm>
          </p:grpSpPr>
          <p:sp>
            <p:nvSpPr>
              <p:cNvPr id="23566"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3567"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3568"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13338" name="AutoShape 26"/>
          <p:cNvSpPr>
            <a:spLocks noChangeArrowheads="1"/>
          </p:cNvSpPr>
          <p:nvPr/>
        </p:nvSpPr>
        <p:spPr bwMode="auto">
          <a:xfrm>
            <a:off x="2667000" y="2209800"/>
            <a:ext cx="304800" cy="304800"/>
          </a:xfrm>
          <a:prstGeom prst="sun">
            <a:avLst>
              <a:gd name="adj" fmla="val 25000"/>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3339" name="Rectangle 27"/>
          <p:cNvSpPr>
            <a:spLocks noChangeArrowheads="1"/>
          </p:cNvSpPr>
          <p:nvPr/>
        </p:nvSpPr>
        <p:spPr bwMode="auto">
          <a:xfrm>
            <a:off x="2895600" y="2286000"/>
            <a:ext cx="1524000" cy="152400"/>
          </a:xfrm>
          <a:prstGeom prst="rect">
            <a:avLst/>
          </a:prstGeom>
          <a:solidFill>
            <a:srgbClr val="FFFF00"/>
          </a:solidFill>
          <a:ln w="9525">
            <a:noFill/>
            <a:miter lim="800000"/>
            <a:headEnd/>
            <a:tailEnd/>
          </a:ln>
        </p:spPr>
        <p:txBody>
          <a:bodyPr wrap="none" anchor="ctr">
            <a:prstTxWarp prst="textNoShape">
              <a:avLst/>
            </a:prstTxWarp>
          </a:bodyPr>
          <a:lstStyle/>
          <a:p>
            <a:endParaRPr lang="en-US"/>
          </a:p>
        </p:txBody>
      </p:sp>
      <p:grpSp>
        <p:nvGrpSpPr>
          <p:cNvPr id="7" name="Group 30"/>
          <p:cNvGrpSpPr>
            <a:grpSpLocks/>
          </p:cNvGrpSpPr>
          <p:nvPr/>
        </p:nvGrpSpPr>
        <p:grpSpPr bwMode="auto">
          <a:xfrm>
            <a:off x="2057400" y="5105400"/>
            <a:ext cx="4695825" cy="1657350"/>
            <a:chOff x="1296" y="3216"/>
            <a:chExt cx="2958" cy="1044"/>
          </a:xfrm>
        </p:grpSpPr>
        <p:sp>
          <p:nvSpPr>
            <p:cNvPr id="23562" name="Text Box 28"/>
            <p:cNvSpPr txBox="1">
              <a:spLocks noChangeArrowheads="1"/>
            </p:cNvSpPr>
            <p:nvPr/>
          </p:nvSpPr>
          <p:spPr bwMode="auto">
            <a:xfrm>
              <a:off x="1316" y="3282"/>
              <a:ext cx="2938" cy="978"/>
            </a:xfrm>
            <a:prstGeom prst="rect">
              <a:avLst/>
            </a:prstGeom>
            <a:noFill/>
            <a:ln w="9525">
              <a:noFill/>
              <a:miter lim="800000"/>
              <a:headEnd/>
              <a:tailEnd/>
            </a:ln>
          </p:spPr>
          <p:txBody>
            <a:bodyPr>
              <a:prstTxWarp prst="textNoShape">
                <a:avLst/>
              </a:prstTxWarp>
              <a:spAutoFit/>
            </a:bodyPr>
            <a:lstStyle/>
            <a:p>
              <a:r>
                <a:rPr lang="en-US"/>
                <a:t>When the signal arrives, the clock at x=3m is set to 3:00   </a:t>
              </a:r>
              <a:r>
                <a:rPr lang="en-US" i="1"/>
                <a:t>plus the 10 ns delay</a:t>
              </a:r>
              <a:r>
                <a:rPr lang="en-US"/>
                <a:t>.</a:t>
              </a:r>
            </a:p>
            <a:p>
              <a:endParaRPr lang="en-US"/>
            </a:p>
          </p:txBody>
        </p:sp>
        <p:sp>
          <p:nvSpPr>
            <p:cNvPr id="23563" name="Rectangle 29"/>
            <p:cNvSpPr>
              <a:spLocks noChangeArrowheads="1"/>
            </p:cNvSpPr>
            <p:nvPr/>
          </p:nvSpPr>
          <p:spPr bwMode="auto">
            <a:xfrm>
              <a:off x="1296" y="3216"/>
              <a:ext cx="2544" cy="912"/>
            </a:xfrm>
            <a:prstGeom prst="rect">
              <a:avLst/>
            </a:prstGeom>
            <a:noFill/>
            <a:ln w="25400">
              <a:solidFill>
                <a:srgbClr val="FF0000"/>
              </a:solidFill>
              <a:miter lim="800000"/>
              <a:headEnd/>
              <a:tailEnd/>
            </a:ln>
          </p:spPr>
          <p:txBody>
            <a:bodyPr wrap="none" anchor="ct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33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0" end="0"/>
                                            </p:txEl>
                                          </p:spTgt>
                                        </p:tgtEl>
                                        <p:attrNameLst>
                                          <p:attrName>style.visibility</p:attrName>
                                        </p:attrNameLst>
                                      </p:cBhvr>
                                      <p:to>
                                        <p:strVal val="visible"/>
                                      </p:to>
                                    </p:set>
                                  </p:childTnLst>
                                </p:cTn>
                              </p:par>
                            </p:childTnLst>
                          </p:cTn>
                        </p:par>
                        <p:par>
                          <p:cTn id="9" fill="hold">
                            <p:stCondLst>
                              <p:cond delay="500"/>
                            </p:stCondLst>
                            <p:childTnLst>
                              <p:par>
                                <p:cTn id="10" presetID="12" presetClass="entr" presetSubtype="8" fill="hold" grpId="0" nodeType="afterEffect">
                                  <p:stCondLst>
                                    <p:cond delay="500"/>
                                  </p:stCondLst>
                                  <p:childTnLst>
                                    <p:set>
                                      <p:cBhvr>
                                        <p:cTn id="11" dur="1" fill="hold">
                                          <p:stCondLst>
                                            <p:cond delay="0"/>
                                          </p:stCondLst>
                                        </p:cTn>
                                        <p:tgtEl>
                                          <p:spTgt spid="13339"/>
                                        </p:tgtEl>
                                        <p:attrNameLst>
                                          <p:attrName>style.visibility</p:attrName>
                                        </p:attrNameLst>
                                      </p:cBhvr>
                                      <p:to>
                                        <p:strVal val="visible"/>
                                      </p:to>
                                    </p:set>
                                    <p:animEffect transition="in" filter="slide(fromLeft)">
                                      <p:cBhvr>
                                        <p:cTn id="12" dur="1000"/>
                                        <p:tgtEl>
                                          <p:spTgt spid="13339"/>
                                        </p:tgtEl>
                                      </p:cBhvr>
                                    </p:animEffect>
                                  </p:childTnLst>
                                </p:cTn>
                              </p:par>
                              <p:par>
                                <p:cTn id="13" presetID="1" presetClass="entr" presetSubtype="0" fill="hold"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par>
                          <p:cTn id="15" fill="hold">
                            <p:stCondLst>
                              <p:cond delay="2000"/>
                            </p:stCondLst>
                            <p:childTnLst>
                              <p:par>
                                <p:cTn id="16" presetID="10" presetClass="entr" presetSubtype="0" fill="hold" nodeType="afterEffect">
                                  <p:stCondLst>
                                    <p:cond delay="10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8" grpId="0" animBg="1"/>
      <p:bldP spid="1333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r>
              <a:rPr lang="en-US" b="1"/>
              <a:t>Simultaneity in </a:t>
            </a:r>
            <a:r>
              <a:rPr lang="en-US" b="1" i="1"/>
              <a:t>one</a:t>
            </a:r>
            <a:r>
              <a:rPr lang="en-US" b="1"/>
              <a:t> frame </a:t>
            </a:r>
          </a:p>
        </p:txBody>
      </p:sp>
      <p:pic>
        <p:nvPicPr>
          <p:cNvPr id="24579" name="Picture 15" descr="Helper"/>
          <p:cNvPicPr>
            <a:picLocks noChangeAspect="1" noChangeArrowheads="1"/>
          </p:cNvPicPr>
          <p:nvPr/>
        </p:nvPicPr>
        <p:blipFill>
          <a:blip r:embed="rId2"/>
          <a:srcRect/>
          <a:stretch>
            <a:fillRect/>
          </a:stretch>
        </p:blipFill>
        <p:spPr bwMode="auto">
          <a:xfrm>
            <a:off x="4084638" y="1295400"/>
            <a:ext cx="481012" cy="1058863"/>
          </a:xfrm>
          <a:prstGeom prst="rect">
            <a:avLst/>
          </a:prstGeom>
          <a:noFill/>
          <a:ln w="9525">
            <a:noFill/>
            <a:miter lim="800000"/>
            <a:headEnd/>
            <a:tailEnd/>
          </a:ln>
        </p:spPr>
      </p:pic>
      <p:grpSp>
        <p:nvGrpSpPr>
          <p:cNvPr id="2" name="Group 4"/>
          <p:cNvGrpSpPr>
            <a:grpSpLocks/>
          </p:cNvGrpSpPr>
          <p:nvPr/>
        </p:nvGrpSpPr>
        <p:grpSpPr bwMode="auto">
          <a:xfrm>
            <a:off x="1898650" y="2209800"/>
            <a:ext cx="4730750" cy="708025"/>
            <a:chOff x="96" y="1858"/>
            <a:chExt cx="2980" cy="446"/>
          </a:xfrm>
        </p:grpSpPr>
        <p:sp>
          <p:nvSpPr>
            <p:cNvPr id="24610"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11"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4612"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3"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4"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5"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6"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7"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18"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grpSp>
        <p:nvGrpSpPr>
          <p:cNvPr id="3" name="Group 16"/>
          <p:cNvGrpSpPr>
            <a:grpSpLocks/>
          </p:cNvGrpSpPr>
          <p:nvPr/>
        </p:nvGrpSpPr>
        <p:grpSpPr bwMode="auto">
          <a:xfrm>
            <a:off x="4167188" y="2209800"/>
            <a:ext cx="304800" cy="304800"/>
            <a:chOff x="3792" y="3264"/>
            <a:chExt cx="192" cy="192"/>
          </a:xfrm>
        </p:grpSpPr>
        <p:sp>
          <p:nvSpPr>
            <p:cNvPr id="24607"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608"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9"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20"/>
          <p:cNvGrpSpPr>
            <a:grpSpLocks/>
          </p:cNvGrpSpPr>
          <p:nvPr/>
        </p:nvGrpSpPr>
        <p:grpSpPr bwMode="auto">
          <a:xfrm>
            <a:off x="4794250" y="2209800"/>
            <a:ext cx="304800" cy="304800"/>
            <a:chOff x="3792" y="3264"/>
            <a:chExt cx="192" cy="192"/>
          </a:xfrm>
        </p:grpSpPr>
        <p:sp>
          <p:nvSpPr>
            <p:cNvPr id="24604" name="Oval 2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605" name="Line 2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6" name="Line 2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4"/>
          <p:cNvGrpSpPr>
            <a:grpSpLocks/>
          </p:cNvGrpSpPr>
          <p:nvPr/>
        </p:nvGrpSpPr>
        <p:grpSpPr bwMode="auto">
          <a:xfrm>
            <a:off x="5403850" y="2209800"/>
            <a:ext cx="304800" cy="304800"/>
            <a:chOff x="3792" y="3264"/>
            <a:chExt cx="192" cy="192"/>
          </a:xfrm>
        </p:grpSpPr>
        <p:sp>
          <p:nvSpPr>
            <p:cNvPr id="24601" name="Oval 2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602" name="Line 2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3" name="Line 2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8"/>
          <p:cNvGrpSpPr>
            <a:grpSpLocks/>
          </p:cNvGrpSpPr>
          <p:nvPr/>
        </p:nvGrpSpPr>
        <p:grpSpPr bwMode="auto">
          <a:xfrm>
            <a:off x="6013450" y="2209800"/>
            <a:ext cx="304800" cy="304800"/>
            <a:chOff x="3792" y="3264"/>
            <a:chExt cx="192" cy="192"/>
          </a:xfrm>
        </p:grpSpPr>
        <p:sp>
          <p:nvSpPr>
            <p:cNvPr id="24598" name="Oval 2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599" name="Line 3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600" name="Line 3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2"/>
          <p:cNvGrpSpPr>
            <a:grpSpLocks/>
          </p:cNvGrpSpPr>
          <p:nvPr/>
        </p:nvGrpSpPr>
        <p:grpSpPr bwMode="auto">
          <a:xfrm>
            <a:off x="3575050" y="2209800"/>
            <a:ext cx="304800" cy="304800"/>
            <a:chOff x="3792" y="3264"/>
            <a:chExt cx="192" cy="192"/>
          </a:xfrm>
        </p:grpSpPr>
        <p:sp>
          <p:nvSpPr>
            <p:cNvPr id="24595" name="Oval 3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596" name="Line 3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597" name="Line 3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6"/>
          <p:cNvGrpSpPr>
            <a:grpSpLocks/>
          </p:cNvGrpSpPr>
          <p:nvPr/>
        </p:nvGrpSpPr>
        <p:grpSpPr bwMode="auto">
          <a:xfrm>
            <a:off x="2965450" y="2209800"/>
            <a:ext cx="304800" cy="304800"/>
            <a:chOff x="3792" y="3264"/>
            <a:chExt cx="192" cy="192"/>
          </a:xfrm>
        </p:grpSpPr>
        <p:sp>
          <p:nvSpPr>
            <p:cNvPr id="24592" name="Oval 3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593" name="Line 3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594" name="Line 3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40"/>
          <p:cNvGrpSpPr>
            <a:grpSpLocks/>
          </p:cNvGrpSpPr>
          <p:nvPr/>
        </p:nvGrpSpPr>
        <p:grpSpPr bwMode="auto">
          <a:xfrm>
            <a:off x="2355850" y="2209800"/>
            <a:ext cx="304800" cy="304800"/>
            <a:chOff x="3792" y="3264"/>
            <a:chExt cx="192" cy="192"/>
          </a:xfrm>
        </p:grpSpPr>
        <p:sp>
          <p:nvSpPr>
            <p:cNvPr id="24589" name="Oval 4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4590" name="Line 4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591" name="Line 4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36908" name="Text Box 44"/>
          <p:cNvSpPr txBox="1">
            <a:spLocks noChangeArrowheads="1"/>
          </p:cNvSpPr>
          <p:nvPr/>
        </p:nvSpPr>
        <p:spPr bwMode="auto">
          <a:xfrm>
            <a:off x="304800" y="3505200"/>
            <a:ext cx="8458200" cy="3081338"/>
          </a:xfrm>
          <a:prstGeom prst="rect">
            <a:avLst/>
          </a:prstGeom>
          <a:noFill/>
          <a:ln w="9525">
            <a:noFill/>
            <a:miter lim="800000"/>
            <a:headEnd/>
            <a:tailEnd/>
          </a:ln>
        </p:spPr>
        <p:txBody>
          <a:bodyPr>
            <a:prstTxWarp prst="textNoShape">
              <a:avLst/>
            </a:prstTxWarp>
            <a:spAutoFit/>
          </a:bodyPr>
          <a:lstStyle/>
          <a:p>
            <a:r>
              <a:rPr lang="en-US"/>
              <a:t>Using this procedure, it is now possible to say that all the clocks in a given inertial reference frame read the same time. </a:t>
            </a:r>
          </a:p>
          <a:p>
            <a:r>
              <a:rPr lang="en-US" i="1"/>
              <a:t>Even if</a:t>
            </a:r>
            <a:r>
              <a:rPr lang="en-US"/>
              <a:t> we don’t go out there to check it ourselves.</a:t>
            </a:r>
          </a:p>
          <a:p>
            <a:endParaRPr lang="en-US"/>
          </a:p>
          <a:p>
            <a:r>
              <a:rPr lang="en-US"/>
              <a:t>Now I know when events really happen, even if I don’t find out until later (due to finite speed of light).</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37" name="Rectangle 145"/>
          <p:cNvSpPr>
            <a:spLocks noChangeArrowheads="1"/>
          </p:cNvSpPr>
          <p:nvPr/>
        </p:nvSpPr>
        <p:spPr bwMode="auto">
          <a:xfrm>
            <a:off x="2038350" y="3990975"/>
            <a:ext cx="4648200" cy="4572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sp>
        <p:nvSpPr>
          <p:cNvPr id="25603" name="Text Box 2"/>
          <p:cNvSpPr txBox="1">
            <a:spLocks noChangeArrowheads="1"/>
          </p:cNvSpPr>
          <p:nvPr/>
        </p:nvSpPr>
        <p:spPr bwMode="auto">
          <a:xfrm>
            <a:off x="228600" y="2343150"/>
            <a:ext cx="8610600" cy="1552575"/>
          </a:xfrm>
          <a:prstGeom prst="rect">
            <a:avLst/>
          </a:prstGeom>
          <a:noFill/>
          <a:ln w="9525">
            <a:noFill/>
            <a:miter lim="800000"/>
            <a:headEnd/>
            <a:tailEnd/>
          </a:ln>
        </p:spPr>
        <p:txBody>
          <a:bodyPr>
            <a:prstTxWarp prst="textNoShape">
              <a:avLst/>
            </a:prstTxWarp>
            <a:spAutoFit/>
          </a:bodyPr>
          <a:lstStyle/>
          <a:p>
            <a:r>
              <a:rPr lang="en-US"/>
              <a:t>Two firecrackers explode.  Lucy, halfway between the firecrackers, sees them explode at the same time.  Ricky (same reference frame as Lucy) is next to firecracker 2.  According to Ricky, which firecracker explodes first?</a:t>
            </a:r>
          </a:p>
        </p:txBody>
      </p:sp>
      <p:sp>
        <p:nvSpPr>
          <p:cNvPr id="25604" name="Text Box 3"/>
          <p:cNvSpPr txBox="1">
            <a:spLocks noChangeArrowheads="1"/>
          </p:cNvSpPr>
          <p:nvPr/>
        </p:nvSpPr>
        <p:spPr bwMode="auto">
          <a:xfrm>
            <a:off x="2041525" y="3992563"/>
            <a:ext cx="4645025" cy="1187450"/>
          </a:xfrm>
          <a:prstGeom prst="rect">
            <a:avLst/>
          </a:prstGeom>
          <a:noFill/>
          <a:ln w="9525">
            <a:noFill/>
            <a:miter lim="800000"/>
            <a:headEnd/>
            <a:tailEnd/>
          </a:ln>
        </p:spPr>
        <p:txBody>
          <a:bodyPr wrap="none">
            <a:prstTxWarp prst="textNoShape">
              <a:avLst/>
            </a:prstTxWarp>
            <a:spAutoFit/>
          </a:bodyPr>
          <a:lstStyle/>
          <a:p>
            <a:pPr marL="342900" indent="-342900">
              <a:buFontTx/>
              <a:buAutoNum type="alphaUcPeriod"/>
            </a:pPr>
            <a:r>
              <a:rPr lang="en-US"/>
              <a:t>Both explode at the same time</a:t>
            </a:r>
          </a:p>
          <a:p>
            <a:pPr marL="342900" indent="-342900">
              <a:buFontTx/>
              <a:buAutoNum type="alphaUcPeriod"/>
            </a:pPr>
            <a:r>
              <a:rPr lang="en-US"/>
              <a:t>Firecracker 1 explodes first</a:t>
            </a:r>
          </a:p>
          <a:p>
            <a:pPr marL="342900" indent="-342900">
              <a:buFontTx/>
              <a:buAutoNum type="alphaUcPeriod"/>
            </a:pPr>
            <a:r>
              <a:rPr lang="en-US"/>
              <a:t>Firecracker 2 explodes first</a:t>
            </a:r>
          </a:p>
        </p:txBody>
      </p:sp>
      <p:grpSp>
        <p:nvGrpSpPr>
          <p:cNvPr id="2" name="Group 5"/>
          <p:cNvGrpSpPr>
            <a:grpSpLocks/>
          </p:cNvGrpSpPr>
          <p:nvPr/>
        </p:nvGrpSpPr>
        <p:grpSpPr bwMode="auto">
          <a:xfrm>
            <a:off x="1714500" y="825500"/>
            <a:ext cx="533400" cy="609600"/>
            <a:chOff x="960" y="816"/>
            <a:chExt cx="336" cy="384"/>
          </a:xfrm>
        </p:grpSpPr>
        <p:sp>
          <p:nvSpPr>
            <p:cNvPr id="25663" name="AutoShape 6"/>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5664" name="Rectangle 7"/>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25606" name="Text Box 11"/>
          <p:cNvSpPr txBox="1">
            <a:spLocks noChangeArrowheads="1"/>
          </p:cNvSpPr>
          <p:nvPr/>
        </p:nvSpPr>
        <p:spPr bwMode="auto">
          <a:xfrm>
            <a:off x="1817688" y="444500"/>
            <a:ext cx="354012" cy="457200"/>
          </a:xfrm>
          <a:prstGeom prst="rect">
            <a:avLst/>
          </a:prstGeom>
          <a:noFill/>
          <a:ln w="9525">
            <a:noFill/>
            <a:miter lim="800000"/>
            <a:headEnd/>
            <a:tailEnd/>
          </a:ln>
        </p:spPr>
        <p:txBody>
          <a:bodyPr wrap="none">
            <a:prstTxWarp prst="textNoShape">
              <a:avLst/>
            </a:prstTxWarp>
            <a:spAutoFit/>
          </a:bodyPr>
          <a:lstStyle/>
          <a:p>
            <a:r>
              <a:rPr lang="en-US"/>
              <a:t>1</a:t>
            </a:r>
          </a:p>
        </p:txBody>
      </p:sp>
      <p:sp>
        <p:nvSpPr>
          <p:cNvPr id="25607" name="Text Box 13"/>
          <p:cNvSpPr txBox="1">
            <a:spLocks noChangeArrowheads="1"/>
          </p:cNvSpPr>
          <p:nvPr/>
        </p:nvSpPr>
        <p:spPr bwMode="auto">
          <a:xfrm>
            <a:off x="4038600" y="1524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25608" name="Text Box 14"/>
          <p:cNvSpPr txBox="1">
            <a:spLocks noChangeArrowheads="1"/>
          </p:cNvSpPr>
          <p:nvPr/>
        </p:nvSpPr>
        <p:spPr bwMode="auto">
          <a:xfrm>
            <a:off x="6324600" y="161925"/>
            <a:ext cx="930275" cy="457200"/>
          </a:xfrm>
          <a:prstGeom prst="rect">
            <a:avLst/>
          </a:prstGeom>
          <a:noFill/>
          <a:ln w="9525">
            <a:noFill/>
            <a:miter lim="800000"/>
            <a:headEnd/>
            <a:tailEnd/>
          </a:ln>
        </p:spPr>
        <p:txBody>
          <a:bodyPr wrap="none">
            <a:prstTxWarp prst="textNoShape">
              <a:avLst/>
            </a:prstTxWarp>
            <a:spAutoFit/>
          </a:bodyPr>
          <a:lstStyle/>
          <a:p>
            <a:r>
              <a:rPr lang="en-US"/>
              <a:t>Ricky</a:t>
            </a:r>
          </a:p>
        </p:txBody>
      </p:sp>
      <p:pic>
        <p:nvPicPr>
          <p:cNvPr id="25609" name="Picture 17" descr="Helper"/>
          <p:cNvPicPr>
            <a:picLocks noChangeAspect="1" noChangeArrowheads="1"/>
          </p:cNvPicPr>
          <p:nvPr/>
        </p:nvPicPr>
        <p:blipFill>
          <a:blip r:embed="rId3"/>
          <a:srcRect/>
          <a:stretch>
            <a:fillRect/>
          </a:stretch>
        </p:blipFill>
        <p:spPr bwMode="auto">
          <a:xfrm>
            <a:off x="4114800" y="520700"/>
            <a:ext cx="481013" cy="1058863"/>
          </a:xfrm>
          <a:prstGeom prst="rect">
            <a:avLst/>
          </a:prstGeom>
          <a:noFill/>
          <a:ln w="9525">
            <a:noFill/>
            <a:miter lim="800000"/>
            <a:headEnd/>
            <a:tailEnd/>
          </a:ln>
        </p:spPr>
      </p:pic>
      <p:pic>
        <p:nvPicPr>
          <p:cNvPr id="25610" name="Picture 23" descr="Helper"/>
          <p:cNvPicPr>
            <a:picLocks noChangeAspect="1" noChangeArrowheads="1"/>
          </p:cNvPicPr>
          <p:nvPr/>
        </p:nvPicPr>
        <p:blipFill>
          <a:blip r:embed="rId4"/>
          <a:srcRect/>
          <a:stretch>
            <a:fillRect/>
          </a:stretch>
        </p:blipFill>
        <p:spPr bwMode="auto">
          <a:xfrm>
            <a:off x="6934200" y="596900"/>
            <a:ext cx="481013" cy="1058863"/>
          </a:xfrm>
          <a:prstGeom prst="rect">
            <a:avLst/>
          </a:prstGeom>
          <a:noFill/>
          <a:ln w="9525">
            <a:noFill/>
            <a:miter lim="800000"/>
            <a:headEnd/>
            <a:tailEnd/>
          </a:ln>
        </p:spPr>
      </p:pic>
      <p:grpSp>
        <p:nvGrpSpPr>
          <p:cNvPr id="3" name="Group 8"/>
          <p:cNvGrpSpPr>
            <a:grpSpLocks/>
          </p:cNvGrpSpPr>
          <p:nvPr/>
        </p:nvGrpSpPr>
        <p:grpSpPr bwMode="auto">
          <a:xfrm>
            <a:off x="6477000" y="825500"/>
            <a:ext cx="533400" cy="609600"/>
            <a:chOff x="960" y="816"/>
            <a:chExt cx="336" cy="384"/>
          </a:xfrm>
        </p:grpSpPr>
        <p:sp>
          <p:nvSpPr>
            <p:cNvPr id="25661"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5662"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25612" name="Text Box 12"/>
          <p:cNvSpPr txBox="1">
            <a:spLocks noChangeArrowheads="1"/>
          </p:cNvSpPr>
          <p:nvPr/>
        </p:nvSpPr>
        <p:spPr bwMode="auto">
          <a:xfrm>
            <a:off x="6553200" y="444500"/>
            <a:ext cx="354013" cy="457200"/>
          </a:xfrm>
          <a:prstGeom prst="rect">
            <a:avLst/>
          </a:prstGeom>
          <a:noFill/>
          <a:ln w="9525">
            <a:noFill/>
            <a:miter lim="800000"/>
            <a:headEnd/>
            <a:tailEnd/>
          </a:ln>
        </p:spPr>
        <p:txBody>
          <a:bodyPr wrap="none">
            <a:prstTxWarp prst="textNoShape">
              <a:avLst/>
            </a:prstTxWarp>
            <a:spAutoFit/>
          </a:bodyPr>
          <a:lstStyle/>
          <a:p>
            <a:r>
              <a:rPr lang="en-US"/>
              <a:t>2</a:t>
            </a:r>
          </a:p>
        </p:txBody>
      </p:sp>
      <p:grpSp>
        <p:nvGrpSpPr>
          <p:cNvPr id="4" name="Group 30"/>
          <p:cNvGrpSpPr>
            <a:grpSpLocks/>
          </p:cNvGrpSpPr>
          <p:nvPr/>
        </p:nvGrpSpPr>
        <p:grpSpPr bwMode="auto">
          <a:xfrm>
            <a:off x="304800" y="5334000"/>
            <a:ext cx="8534400" cy="1371600"/>
            <a:chOff x="192" y="3360"/>
            <a:chExt cx="5376" cy="864"/>
          </a:xfrm>
        </p:grpSpPr>
        <p:sp>
          <p:nvSpPr>
            <p:cNvPr id="25659" name="Text Box 15"/>
            <p:cNvSpPr txBox="1">
              <a:spLocks noChangeArrowheads="1"/>
            </p:cNvSpPr>
            <p:nvPr/>
          </p:nvSpPr>
          <p:spPr bwMode="auto">
            <a:xfrm>
              <a:off x="192" y="3360"/>
              <a:ext cx="5376" cy="523"/>
            </a:xfrm>
            <a:prstGeom prst="rect">
              <a:avLst/>
            </a:prstGeom>
            <a:noFill/>
            <a:ln w="9525">
              <a:noFill/>
              <a:miter lim="800000"/>
              <a:headEnd/>
              <a:tailEnd/>
            </a:ln>
          </p:spPr>
          <p:txBody>
            <a:bodyPr>
              <a:prstTxWarp prst="textNoShape">
                <a:avLst/>
              </a:prstTxWarp>
              <a:spAutoFit/>
            </a:bodyPr>
            <a:lstStyle/>
            <a:p>
              <a:r>
                <a:rPr lang="en-US" dirty="0">
                  <a:solidFill>
                    <a:srgbClr val="CC0000"/>
                  </a:solidFill>
                </a:rPr>
                <a:t>Even though Ricky </a:t>
              </a:r>
              <a:r>
                <a:rPr lang="en-US" i="1" dirty="0">
                  <a:solidFill>
                    <a:srgbClr val="CC0000"/>
                  </a:solidFill>
                </a:rPr>
                <a:t>sees</a:t>
              </a:r>
              <a:r>
                <a:rPr lang="en-US" dirty="0">
                  <a:solidFill>
                    <a:srgbClr val="CC0000"/>
                  </a:solidFill>
                </a:rPr>
                <a:t> the flash from 1 after the one from 2,</a:t>
              </a:r>
              <a:r>
                <a:rPr lang="en-US" dirty="0" smtClean="0">
                  <a:solidFill>
                    <a:srgbClr val="CC0000"/>
                  </a:solidFill>
                </a:rPr>
                <a:t> he </a:t>
              </a:r>
              <a:r>
                <a:rPr lang="en-US" dirty="0">
                  <a:solidFill>
                    <a:srgbClr val="CC0000"/>
                  </a:solidFill>
                </a:rPr>
                <a:t>knows the local times at which each</a:t>
              </a:r>
              <a:r>
                <a:rPr lang="en-US" dirty="0" smtClean="0">
                  <a:solidFill>
                    <a:srgbClr val="CC0000"/>
                  </a:solidFill>
                </a:rPr>
                <a:t> firecracker </a:t>
              </a:r>
              <a:r>
                <a:rPr lang="en-US" dirty="0">
                  <a:solidFill>
                    <a:srgbClr val="CC0000"/>
                  </a:solidFill>
                </a:rPr>
                <a:t>went off.</a:t>
              </a:r>
            </a:p>
          </p:txBody>
        </p:sp>
        <p:sp>
          <p:nvSpPr>
            <p:cNvPr id="25660" name="Rectangle 28"/>
            <p:cNvSpPr>
              <a:spLocks noChangeArrowheads="1"/>
            </p:cNvSpPr>
            <p:nvPr/>
          </p:nvSpPr>
          <p:spPr bwMode="auto">
            <a:xfrm>
              <a:off x="384" y="3936"/>
              <a:ext cx="5110" cy="288"/>
            </a:xfrm>
            <a:prstGeom prst="rect">
              <a:avLst/>
            </a:prstGeom>
            <a:noFill/>
            <a:ln w="9525">
              <a:noFill/>
              <a:miter lim="800000"/>
              <a:headEnd/>
              <a:tailEnd/>
            </a:ln>
          </p:spPr>
          <p:txBody>
            <a:bodyPr wrap="none">
              <a:prstTxWarp prst="textNoShape">
                <a:avLst/>
              </a:prstTxWarp>
              <a:spAutoFit/>
            </a:bodyPr>
            <a:lstStyle/>
            <a:p>
              <a:r>
                <a:rPr lang="en-US" i="1">
                  <a:solidFill>
                    <a:srgbClr val="CC0000"/>
                  </a:solidFill>
                </a:rPr>
                <a:t>Event 1: (x</a:t>
              </a:r>
              <a:r>
                <a:rPr lang="en-US" i="1" baseline="-25000">
                  <a:solidFill>
                    <a:srgbClr val="CC0000"/>
                  </a:solidFill>
                </a:rPr>
                <a:t>1</a:t>
              </a:r>
              <a:r>
                <a:rPr lang="en-US" i="1">
                  <a:solidFill>
                    <a:srgbClr val="CC0000"/>
                  </a:solidFill>
                </a:rPr>
                <a:t>, y</a:t>
              </a:r>
              <a:r>
                <a:rPr lang="en-US" i="1" baseline="-25000">
                  <a:solidFill>
                    <a:srgbClr val="CC0000"/>
                  </a:solidFill>
                </a:rPr>
                <a:t>1</a:t>
              </a:r>
              <a:r>
                <a:rPr lang="en-US" i="1">
                  <a:solidFill>
                    <a:srgbClr val="CC0000"/>
                  </a:solidFill>
                </a:rPr>
                <a:t>, z</a:t>
              </a:r>
              <a:r>
                <a:rPr lang="en-US" i="1" baseline="-25000">
                  <a:solidFill>
                    <a:srgbClr val="CC0000"/>
                  </a:solidFill>
                </a:rPr>
                <a:t>1</a:t>
              </a:r>
              <a:r>
                <a:rPr lang="en-US" i="1">
                  <a:solidFill>
                    <a:srgbClr val="CC0000"/>
                  </a:solidFill>
                </a:rPr>
                <a:t>, t</a:t>
              </a:r>
              <a:r>
                <a:rPr lang="en-US" i="1" baseline="-25000">
                  <a:solidFill>
                    <a:srgbClr val="CC0000"/>
                  </a:solidFill>
                </a:rPr>
                <a:t>1</a:t>
              </a:r>
              <a:r>
                <a:rPr lang="en-US" i="1">
                  <a:solidFill>
                    <a:srgbClr val="CC0000"/>
                  </a:solidFill>
                </a:rPr>
                <a:t>)    Event 2: (x</a:t>
              </a:r>
              <a:r>
                <a:rPr lang="en-US" i="1" baseline="-25000">
                  <a:solidFill>
                    <a:srgbClr val="CC0000"/>
                  </a:solidFill>
                </a:rPr>
                <a:t>2</a:t>
              </a:r>
              <a:r>
                <a:rPr lang="en-US" i="1">
                  <a:solidFill>
                    <a:srgbClr val="CC0000"/>
                  </a:solidFill>
                </a:rPr>
                <a:t>, y</a:t>
              </a:r>
              <a:r>
                <a:rPr lang="en-US" i="1" baseline="-25000">
                  <a:solidFill>
                    <a:srgbClr val="CC0000"/>
                  </a:solidFill>
                </a:rPr>
                <a:t>2</a:t>
              </a:r>
              <a:r>
                <a:rPr lang="en-US" i="1">
                  <a:solidFill>
                    <a:srgbClr val="CC0000"/>
                  </a:solidFill>
                </a:rPr>
                <a:t>, z</a:t>
              </a:r>
              <a:r>
                <a:rPr lang="en-US" i="1" baseline="-25000">
                  <a:solidFill>
                    <a:srgbClr val="CC0000"/>
                  </a:solidFill>
                </a:rPr>
                <a:t>2</a:t>
              </a:r>
              <a:r>
                <a:rPr lang="en-US" i="1">
                  <a:solidFill>
                    <a:srgbClr val="CC0000"/>
                  </a:solidFill>
                </a:rPr>
                <a:t>, t</a:t>
              </a:r>
              <a:r>
                <a:rPr lang="en-US" i="1" baseline="-25000">
                  <a:solidFill>
                    <a:srgbClr val="CC0000"/>
                  </a:solidFill>
                </a:rPr>
                <a:t>2</a:t>
              </a:r>
              <a:r>
                <a:rPr lang="en-US" i="1">
                  <a:solidFill>
                    <a:srgbClr val="CC0000"/>
                  </a:solidFill>
                </a:rPr>
                <a:t>),  with   t</a:t>
              </a:r>
              <a:r>
                <a:rPr lang="en-US" i="1" baseline="-25000">
                  <a:solidFill>
                    <a:srgbClr val="CC0000"/>
                  </a:solidFill>
                </a:rPr>
                <a:t>1</a:t>
              </a:r>
              <a:r>
                <a:rPr lang="en-US" i="1">
                  <a:solidFill>
                    <a:srgbClr val="CC0000"/>
                  </a:solidFill>
                </a:rPr>
                <a:t> = t</a:t>
              </a:r>
              <a:r>
                <a:rPr lang="en-US" i="1" baseline="-25000">
                  <a:solidFill>
                    <a:srgbClr val="CC0000"/>
                  </a:solidFill>
                </a:rPr>
                <a:t>2</a:t>
              </a:r>
            </a:p>
          </p:txBody>
        </p:sp>
      </p:grpSp>
      <p:sp>
        <p:nvSpPr>
          <p:cNvPr id="25614" name="Line 70"/>
          <p:cNvSpPr>
            <a:spLocks noChangeShapeType="1"/>
          </p:cNvSpPr>
          <p:nvPr/>
        </p:nvSpPr>
        <p:spPr bwMode="auto">
          <a:xfrm>
            <a:off x="1524000" y="1663700"/>
            <a:ext cx="5562600"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15" name="Line 71"/>
          <p:cNvSpPr>
            <a:spLocks noChangeShapeType="1"/>
          </p:cNvSpPr>
          <p:nvPr/>
        </p:nvSpPr>
        <p:spPr bwMode="auto">
          <a:xfrm>
            <a:off x="4337050" y="1511300"/>
            <a:ext cx="0" cy="304800"/>
          </a:xfrm>
          <a:prstGeom prst="line">
            <a:avLst/>
          </a:prstGeom>
          <a:noFill/>
          <a:ln w="38100">
            <a:solidFill>
              <a:schemeClr val="tx1"/>
            </a:solidFill>
            <a:round/>
            <a:headEnd/>
            <a:tailEnd/>
          </a:ln>
        </p:spPr>
        <p:txBody>
          <a:bodyPr>
            <a:prstTxWarp prst="textNoShape">
              <a:avLst/>
            </a:prstTxWarp>
          </a:bodyPr>
          <a:lstStyle/>
          <a:p>
            <a:endParaRPr lang="en-US"/>
          </a:p>
        </p:txBody>
      </p:sp>
      <p:sp>
        <p:nvSpPr>
          <p:cNvPr id="25616" name="Line 72"/>
          <p:cNvSpPr>
            <a:spLocks noChangeShapeType="1"/>
          </p:cNvSpPr>
          <p:nvPr/>
        </p:nvSpPr>
        <p:spPr bwMode="auto">
          <a:xfrm>
            <a:off x="49466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7" name="Line 73"/>
          <p:cNvSpPr>
            <a:spLocks noChangeShapeType="1"/>
          </p:cNvSpPr>
          <p:nvPr/>
        </p:nvSpPr>
        <p:spPr bwMode="auto">
          <a:xfrm>
            <a:off x="55562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8" name="Line 74"/>
          <p:cNvSpPr>
            <a:spLocks noChangeShapeType="1"/>
          </p:cNvSpPr>
          <p:nvPr/>
        </p:nvSpPr>
        <p:spPr bwMode="auto">
          <a:xfrm>
            <a:off x="61658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19" name="Line 75"/>
          <p:cNvSpPr>
            <a:spLocks noChangeShapeType="1"/>
          </p:cNvSpPr>
          <p:nvPr/>
        </p:nvSpPr>
        <p:spPr bwMode="auto">
          <a:xfrm>
            <a:off x="37274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0" name="Line 76"/>
          <p:cNvSpPr>
            <a:spLocks noChangeShapeType="1"/>
          </p:cNvSpPr>
          <p:nvPr/>
        </p:nvSpPr>
        <p:spPr bwMode="auto">
          <a:xfrm>
            <a:off x="31178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1" name="Line 77"/>
          <p:cNvSpPr>
            <a:spLocks noChangeShapeType="1"/>
          </p:cNvSpPr>
          <p:nvPr/>
        </p:nvSpPr>
        <p:spPr bwMode="auto">
          <a:xfrm>
            <a:off x="2508250" y="1511300"/>
            <a:ext cx="0" cy="304800"/>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2" name="Text Box 78"/>
          <p:cNvSpPr txBox="1">
            <a:spLocks noChangeArrowheads="1"/>
          </p:cNvSpPr>
          <p:nvPr/>
        </p:nvSpPr>
        <p:spPr bwMode="auto">
          <a:xfrm>
            <a:off x="1371600" y="1852613"/>
            <a:ext cx="6172200" cy="366712"/>
          </a:xfrm>
          <a:prstGeom prst="rect">
            <a:avLst/>
          </a:prstGeom>
          <a:noFill/>
          <a:ln w="9525">
            <a:noFill/>
            <a:miter lim="800000"/>
            <a:headEnd/>
            <a:tailEnd/>
          </a:ln>
        </p:spPr>
        <p:txBody>
          <a:bodyPr>
            <a:prstTxWarp prst="textNoShape">
              <a:avLst/>
            </a:prstTxWarp>
            <a:spAutoFit/>
          </a:bodyPr>
          <a:lstStyle/>
          <a:p>
            <a:pPr eaLnBrk="0" hangingPunct="0"/>
            <a:r>
              <a:rPr lang="en-US" sz="1800"/>
              <a:t>...  -4      -3       -2       -1       0        1        2       3      4  ...</a:t>
            </a:r>
          </a:p>
        </p:txBody>
      </p:sp>
      <p:grpSp>
        <p:nvGrpSpPr>
          <p:cNvPr id="5" name="Group 79"/>
          <p:cNvGrpSpPr>
            <a:grpSpLocks/>
          </p:cNvGrpSpPr>
          <p:nvPr/>
        </p:nvGrpSpPr>
        <p:grpSpPr bwMode="auto">
          <a:xfrm>
            <a:off x="4167188" y="1511300"/>
            <a:ext cx="304800" cy="304800"/>
            <a:chOff x="3792" y="3264"/>
            <a:chExt cx="192" cy="192"/>
          </a:xfrm>
        </p:grpSpPr>
        <p:sp>
          <p:nvSpPr>
            <p:cNvPr id="25656" name="Oval 8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57" name="Line 8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58" name="Line 8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83"/>
          <p:cNvGrpSpPr>
            <a:grpSpLocks/>
          </p:cNvGrpSpPr>
          <p:nvPr/>
        </p:nvGrpSpPr>
        <p:grpSpPr bwMode="auto">
          <a:xfrm>
            <a:off x="4794250" y="1511300"/>
            <a:ext cx="304800" cy="304800"/>
            <a:chOff x="3792" y="3264"/>
            <a:chExt cx="192" cy="192"/>
          </a:xfrm>
        </p:grpSpPr>
        <p:sp>
          <p:nvSpPr>
            <p:cNvPr id="25653" name="Oval 8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54" name="Line 8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55" name="Line 8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87"/>
          <p:cNvGrpSpPr>
            <a:grpSpLocks/>
          </p:cNvGrpSpPr>
          <p:nvPr/>
        </p:nvGrpSpPr>
        <p:grpSpPr bwMode="auto">
          <a:xfrm>
            <a:off x="5403850" y="1511300"/>
            <a:ext cx="304800" cy="304800"/>
            <a:chOff x="3792" y="3264"/>
            <a:chExt cx="192" cy="192"/>
          </a:xfrm>
        </p:grpSpPr>
        <p:sp>
          <p:nvSpPr>
            <p:cNvPr id="25650" name="Oval 8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51" name="Line 8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52" name="Line 9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91"/>
          <p:cNvGrpSpPr>
            <a:grpSpLocks/>
          </p:cNvGrpSpPr>
          <p:nvPr/>
        </p:nvGrpSpPr>
        <p:grpSpPr bwMode="auto">
          <a:xfrm>
            <a:off x="6013450" y="1511300"/>
            <a:ext cx="304800" cy="304800"/>
            <a:chOff x="3792" y="3264"/>
            <a:chExt cx="192" cy="192"/>
          </a:xfrm>
        </p:grpSpPr>
        <p:sp>
          <p:nvSpPr>
            <p:cNvPr id="25647" name="Oval 9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48" name="Line 9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49" name="Line 9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95"/>
          <p:cNvGrpSpPr>
            <a:grpSpLocks/>
          </p:cNvGrpSpPr>
          <p:nvPr/>
        </p:nvGrpSpPr>
        <p:grpSpPr bwMode="auto">
          <a:xfrm>
            <a:off x="3575050" y="1511300"/>
            <a:ext cx="304800" cy="304800"/>
            <a:chOff x="3792" y="3264"/>
            <a:chExt cx="192" cy="192"/>
          </a:xfrm>
        </p:grpSpPr>
        <p:sp>
          <p:nvSpPr>
            <p:cNvPr id="25644" name="Oval 9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45" name="Line 9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46" name="Line 9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0" name="Group 99"/>
          <p:cNvGrpSpPr>
            <a:grpSpLocks/>
          </p:cNvGrpSpPr>
          <p:nvPr/>
        </p:nvGrpSpPr>
        <p:grpSpPr bwMode="auto">
          <a:xfrm>
            <a:off x="2965450" y="1511300"/>
            <a:ext cx="304800" cy="304800"/>
            <a:chOff x="3792" y="3264"/>
            <a:chExt cx="192" cy="192"/>
          </a:xfrm>
        </p:grpSpPr>
        <p:sp>
          <p:nvSpPr>
            <p:cNvPr id="25641" name="Oval 10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42" name="Line 10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43" name="Line 10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1" name="Group 103"/>
          <p:cNvGrpSpPr>
            <a:grpSpLocks/>
          </p:cNvGrpSpPr>
          <p:nvPr/>
        </p:nvGrpSpPr>
        <p:grpSpPr bwMode="auto">
          <a:xfrm>
            <a:off x="2355850" y="1511300"/>
            <a:ext cx="304800" cy="304800"/>
            <a:chOff x="3792" y="3264"/>
            <a:chExt cx="192" cy="192"/>
          </a:xfrm>
        </p:grpSpPr>
        <p:sp>
          <p:nvSpPr>
            <p:cNvPr id="25638" name="Oval 10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39" name="Line 10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40" name="Line 10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2" name="Group 137"/>
          <p:cNvGrpSpPr>
            <a:grpSpLocks/>
          </p:cNvGrpSpPr>
          <p:nvPr/>
        </p:nvGrpSpPr>
        <p:grpSpPr bwMode="auto">
          <a:xfrm>
            <a:off x="6591300" y="1511300"/>
            <a:ext cx="304800" cy="304800"/>
            <a:chOff x="3792" y="3264"/>
            <a:chExt cx="192" cy="192"/>
          </a:xfrm>
        </p:grpSpPr>
        <p:sp>
          <p:nvSpPr>
            <p:cNvPr id="25635" name="Oval 13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36" name="Line 13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37" name="Line 14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 name="Group 141"/>
          <p:cNvGrpSpPr>
            <a:grpSpLocks/>
          </p:cNvGrpSpPr>
          <p:nvPr/>
        </p:nvGrpSpPr>
        <p:grpSpPr bwMode="auto">
          <a:xfrm>
            <a:off x="1828800" y="1511300"/>
            <a:ext cx="304800" cy="304800"/>
            <a:chOff x="3792" y="3264"/>
            <a:chExt cx="192" cy="192"/>
          </a:xfrm>
        </p:grpSpPr>
        <p:sp>
          <p:nvSpPr>
            <p:cNvPr id="25632" name="Oval 14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5633" name="Line 14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34" name="Line 14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537"/>
                                        </p:tgtEl>
                                        <p:attrNameLst>
                                          <p:attrName>style.visibility</p:attrName>
                                        </p:attrNameLst>
                                      </p:cBhvr>
                                      <p:to>
                                        <p:strVal val="visible"/>
                                      </p:to>
                                    </p:set>
                                    <p:animEffect transition="in" filter="fade">
                                      <p:cBhvr>
                                        <p:cTn id="7" dur="2000"/>
                                        <p:tgtEl>
                                          <p:spTgt spid="5953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3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0" name="Rectangle 20"/>
          <p:cNvSpPr>
            <a:spLocks noChangeArrowheads="1"/>
          </p:cNvSpPr>
          <p:nvPr/>
        </p:nvSpPr>
        <p:spPr bwMode="auto">
          <a:xfrm>
            <a:off x="2133600" y="5105400"/>
            <a:ext cx="4229100" cy="3810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sp>
        <p:nvSpPr>
          <p:cNvPr id="26627" name="Text Box 2"/>
          <p:cNvSpPr txBox="1">
            <a:spLocks noChangeArrowheads="1"/>
          </p:cNvSpPr>
          <p:nvPr/>
        </p:nvSpPr>
        <p:spPr bwMode="auto">
          <a:xfrm>
            <a:off x="990600" y="2273300"/>
            <a:ext cx="7543800" cy="1917700"/>
          </a:xfrm>
          <a:prstGeom prst="rect">
            <a:avLst/>
          </a:prstGeom>
          <a:noFill/>
          <a:ln w="9525">
            <a:noFill/>
            <a:miter lim="800000"/>
            <a:headEnd/>
            <a:tailEnd/>
          </a:ln>
        </p:spPr>
        <p:txBody>
          <a:bodyPr>
            <a:prstTxWarp prst="textNoShape">
              <a:avLst/>
            </a:prstTxWarp>
            <a:spAutoFit/>
          </a:bodyPr>
          <a:lstStyle/>
          <a:p>
            <a:r>
              <a:rPr lang="en-US"/>
              <a:t>Two firecrackers sitting on the ground explode.  This time,  Lucy is sitting twice as far from firecracker 1 as from firecracker 2.  She sees the explosions at the same time.  Which firecracker exploded first in Lucy’s reference frame?</a:t>
            </a:r>
          </a:p>
        </p:txBody>
      </p:sp>
      <p:sp>
        <p:nvSpPr>
          <p:cNvPr id="26628" name="Text Box 3"/>
          <p:cNvSpPr txBox="1">
            <a:spLocks noChangeArrowheads="1"/>
          </p:cNvSpPr>
          <p:nvPr/>
        </p:nvSpPr>
        <p:spPr bwMode="auto">
          <a:xfrm>
            <a:off x="2133600" y="4679950"/>
            <a:ext cx="4645025" cy="1187450"/>
          </a:xfrm>
          <a:prstGeom prst="rect">
            <a:avLst/>
          </a:prstGeom>
          <a:noFill/>
          <a:ln w="9525">
            <a:noFill/>
            <a:miter lim="800000"/>
            <a:headEnd/>
            <a:tailEnd/>
          </a:ln>
        </p:spPr>
        <p:txBody>
          <a:bodyPr wrap="none">
            <a:prstTxWarp prst="textNoShape">
              <a:avLst/>
            </a:prstTxWarp>
            <a:spAutoFit/>
          </a:bodyPr>
          <a:lstStyle/>
          <a:p>
            <a:pPr marL="342900" indent="-342900">
              <a:buFontTx/>
              <a:buAutoNum type="alphaUcPeriod"/>
            </a:pPr>
            <a:r>
              <a:rPr lang="en-US"/>
              <a:t>Both explode at the same time</a:t>
            </a:r>
          </a:p>
          <a:p>
            <a:pPr marL="342900" indent="-342900">
              <a:buFontTx/>
              <a:buAutoNum type="alphaUcPeriod"/>
            </a:pPr>
            <a:r>
              <a:rPr lang="en-US"/>
              <a:t>Firecracker 1 explodes first</a:t>
            </a:r>
          </a:p>
          <a:p>
            <a:pPr marL="342900" indent="-342900">
              <a:buFontTx/>
              <a:buAutoNum type="alphaUcPeriod"/>
            </a:pPr>
            <a:r>
              <a:rPr lang="en-US"/>
              <a:t>Firecracker 2 explodes first</a:t>
            </a:r>
          </a:p>
        </p:txBody>
      </p:sp>
      <p:grpSp>
        <p:nvGrpSpPr>
          <p:cNvPr id="2" name="Group 5"/>
          <p:cNvGrpSpPr>
            <a:grpSpLocks/>
          </p:cNvGrpSpPr>
          <p:nvPr/>
        </p:nvGrpSpPr>
        <p:grpSpPr bwMode="auto">
          <a:xfrm>
            <a:off x="1905000" y="914400"/>
            <a:ext cx="533400" cy="609600"/>
            <a:chOff x="960" y="816"/>
            <a:chExt cx="336" cy="384"/>
          </a:xfrm>
        </p:grpSpPr>
        <p:sp>
          <p:nvSpPr>
            <p:cNvPr id="26642" name="AutoShape 6"/>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6643" name="Rectangle 7"/>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3" name="Group 8"/>
          <p:cNvGrpSpPr>
            <a:grpSpLocks/>
          </p:cNvGrpSpPr>
          <p:nvPr/>
        </p:nvGrpSpPr>
        <p:grpSpPr bwMode="auto">
          <a:xfrm>
            <a:off x="6477000" y="914400"/>
            <a:ext cx="533400" cy="609600"/>
            <a:chOff x="960" y="816"/>
            <a:chExt cx="336" cy="384"/>
          </a:xfrm>
        </p:grpSpPr>
        <p:sp>
          <p:nvSpPr>
            <p:cNvPr id="26640" name="AutoShape 9"/>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6641" name="Rectangle 10"/>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26631" name="Text Box 11"/>
          <p:cNvSpPr txBox="1">
            <a:spLocks noChangeArrowheads="1"/>
          </p:cNvSpPr>
          <p:nvPr/>
        </p:nvSpPr>
        <p:spPr bwMode="auto">
          <a:xfrm>
            <a:off x="1931988" y="268288"/>
            <a:ext cx="354012" cy="457200"/>
          </a:xfrm>
          <a:prstGeom prst="rect">
            <a:avLst/>
          </a:prstGeom>
          <a:noFill/>
          <a:ln w="9525">
            <a:noFill/>
            <a:miter lim="800000"/>
            <a:headEnd/>
            <a:tailEnd/>
          </a:ln>
        </p:spPr>
        <p:txBody>
          <a:bodyPr wrap="none">
            <a:prstTxWarp prst="textNoShape">
              <a:avLst/>
            </a:prstTxWarp>
            <a:spAutoFit/>
          </a:bodyPr>
          <a:lstStyle/>
          <a:p>
            <a:r>
              <a:rPr lang="en-US"/>
              <a:t>1</a:t>
            </a:r>
          </a:p>
        </p:txBody>
      </p:sp>
      <p:sp>
        <p:nvSpPr>
          <p:cNvPr id="26632" name="Text Box 12"/>
          <p:cNvSpPr txBox="1">
            <a:spLocks noChangeArrowheads="1"/>
          </p:cNvSpPr>
          <p:nvPr/>
        </p:nvSpPr>
        <p:spPr bwMode="auto">
          <a:xfrm>
            <a:off x="6553200" y="268288"/>
            <a:ext cx="354013" cy="457200"/>
          </a:xfrm>
          <a:prstGeom prst="rect">
            <a:avLst/>
          </a:prstGeom>
          <a:noFill/>
          <a:ln w="9525">
            <a:noFill/>
            <a:miter lim="800000"/>
            <a:headEnd/>
            <a:tailEnd/>
          </a:ln>
        </p:spPr>
        <p:txBody>
          <a:bodyPr wrap="none">
            <a:prstTxWarp prst="textNoShape">
              <a:avLst/>
            </a:prstTxWarp>
            <a:spAutoFit/>
          </a:bodyPr>
          <a:lstStyle/>
          <a:p>
            <a:r>
              <a:rPr lang="en-US"/>
              <a:t>2</a:t>
            </a:r>
          </a:p>
        </p:txBody>
      </p:sp>
      <p:sp>
        <p:nvSpPr>
          <p:cNvPr id="26633" name="Text Box 13"/>
          <p:cNvSpPr txBox="1">
            <a:spLocks noChangeArrowheads="1"/>
          </p:cNvSpPr>
          <p:nvPr/>
        </p:nvSpPr>
        <p:spPr bwMode="auto">
          <a:xfrm>
            <a:off x="5105400" y="16002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4" name="Group 14"/>
          <p:cNvGrpSpPr>
            <a:grpSpLocks/>
          </p:cNvGrpSpPr>
          <p:nvPr/>
        </p:nvGrpSpPr>
        <p:grpSpPr bwMode="auto">
          <a:xfrm>
            <a:off x="5257800" y="457200"/>
            <a:ext cx="481013" cy="1219200"/>
            <a:chOff x="1532" y="1968"/>
            <a:chExt cx="303" cy="768"/>
          </a:xfrm>
        </p:grpSpPr>
        <p:pic>
          <p:nvPicPr>
            <p:cNvPr id="26635" name="Picture 15" descr="Helper"/>
            <p:cNvPicPr>
              <a:picLocks noChangeAspect="1" noChangeArrowheads="1"/>
            </p:cNvPicPr>
            <p:nvPr/>
          </p:nvPicPr>
          <p:blipFill>
            <a:blip r:embed="rId3"/>
            <a:srcRect/>
            <a:stretch>
              <a:fillRect/>
            </a:stretch>
          </p:blipFill>
          <p:spPr bwMode="auto">
            <a:xfrm>
              <a:off x="1532" y="1968"/>
              <a:ext cx="303" cy="667"/>
            </a:xfrm>
            <a:prstGeom prst="rect">
              <a:avLst/>
            </a:prstGeom>
            <a:noFill/>
            <a:ln w="9525">
              <a:noFill/>
              <a:miter lim="800000"/>
              <a:headEnd/>
              <a:tailEnd/>
            </a:ln>
          </p:spPr>
        </p:pic>
        <p:grpSp>
          <p:nvGrpSpPr>
            <p:cNvPr id="5" name="Group 16"/>
            <p:cNvGrpSpPr>
              <a:grpSpLocks/>
            </p:cNvGrpSpPr>
            <p:nvPr/>
          </p:nvGrpSpPr>
          <p:grpSpPr bwMode="auto">
            <a:xfrm>
              <a:off x="1584" y="2544"/>
              <a:ext cx="192" cy="192"/>
              <a:chOff x="3792" y="3264"/>
              <a:chExt cx="192" cy="192"/>
            </a:xfrm>
          </p:grpSpPr>
          <p:sp>
            <p:nvSpPr>
              <p:cNvPr id="26637" name="Oval 1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6638" name="Line 1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6639" name="Line 1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0"/>
                                        </p:tgtEl>
                                        <p:attrNameLst>
                                          <p:attrName>style.visibility</p:attrName>
                                        </p:attrNameLst>
                                      </p:cBhvr>
                                      <p:to>
                                        <p:strVal val="visible"/>
                                      </p:to>
                                    </p:set>
                                    <p:animEffect transition="in" filter="fade">
                                      <p:cBhvr>
                                        <p:cTn id="7" dur="2000"/>
                                        <p:tgtEl>
                                          <p:spTgt spid="6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914400"/>
            <a:ext cx="7848600" cy="3962400"/>
          </a:xfrm>
        </p:spPr>
        <p:txBody>
          <a:bodyPr/>
          <a:lstStyle/>
          <a:p>
            <a:r>
              <a:rPr lang="en-US" sz="4000"/>
              <a:t>Now we have time under control in </a:t>
            </a:r>
            <a:r>
              <a:rPr lang="en-US" sz="4000" i="1"/>
              <a:t>one</a:t>
            </a:r>
            <a:r>
              <a:rPr lang="en-US" sz="4000"/>
              <a:t> frame!</a:t>
            </a:r>
            <a:br>
              <a:rPr lang="en-US" sz="4000"/>
            </a:br>
            <a:r>
              <a:rPr lang="en-US" sz="4000"/>
              <a:t/>
            </a:r>
            <a:br>
              <a:rPr lang="en-US" sz="4000"/>
            </a:br>
            <a:r>
              <a:rPr lang="en-US" sz="4000"/>
              <a:t>How about if there are </a:t>
            </a:r>
            <a:r>
              <a:rPr lang="en-US" sz="4000" i="1"/>
              <a:t>two</a:t>
            </a:r>
            <a:r>
              <a:rPr lang="en-US" sz="4000"/>
              <a:t> frames moving relative to each other?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Inertial reference frames</a:t>
            </a:r>
          </a:p>
        </p:txBody>
      </p:sp>
      <p:sp>
        <p:nvSpPr>
          <p:cNvPr id="19459" name="Text Box 3"/>
          <p:cNvSpPr txBox="1">
            <a:spLocks noChangeArrowheads="1"/>
          </p:cNvSpPr>
          <p:nvPr/>
        </p:nvSpPr>
        <p:spPr bwMode="auto">
          <a:xfrm>
            <a:off x="1066800" y="4495800"/>
            <a:ext cx="7026275" cy="1917700"/>
          </a:xfrm>
          <a:prstGeom prst="rect">
            <a:avLst/>
          </a:prstGeom>
          <a:noFill/>
          <a:ln w="9525">
            <a:noFill/>
            <a:miter lim="800000"/>
            <a:headEnd/>
            <a:tailEnd/>
          </a:ln>
        </p:spPr>
        <p:txBody>
          <a:bodyPr>
            <a:prstTxWarp prst="textNoShape">
              <a:avLst/>
            </a:prstTxWarp>
            <a:spAutoFit/>
          </a:bodyPr>
          <a:lstStyle/>
          <a:p>
            <a:r>
              <a:rPr lang="en-US"/>
              <a:t>Now, you’re playing pool on the train.  The balls roll in straight lines on the table (assuming you put no English on them).  In other words, the usual Newtonian law of inertia still holds.  The frame as a whole is not accelerating.</a:t>
            </a:r>
          </a:p>
        </p:txBody>
      </p:sp>
      <p:sp>
        <p:nvSpPr>
          <p:cNvPr id="16388" name="Rectangle 4"/>
          <p:cNvSpPr>
            <a:spLocks noChangeArrowheads="1"/>
          </p:cNvSpPr>
          <p:nvPr/>
        </p:nvSpPr>
        <p:spPr bwMode="auto">
          <a:xfrm>
            <a:off x="685800" y="3581400"/>
            <a:ext cx="7696200" cy="152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nvGrpSpPr>
          <p:cNvPr id="2" name="Group 5"/>
          <p:cNvGrpSpPr>
            <a:grpSpLocks/>
          </p:cNvGrpSpPr>
          <p:nvPr/>
        </p:nvGrpSpPr>
        <p:grpSpPr bwMode="auto">
          <a:xfrm>
            <a:off x="2209800" y="2362200"/>
            <a:ext cx="3352800" cy="1219200"/>
            <a:chOff x="1392" y="1104"/>
            <a:chExt cx="2112" cy="768"/>
          </a:xfrm>
        </p:grpSpPr>
        <p:sp>
          <p:nvSpPr>
            <p:cNvPr id="16393" name="Oval 6"/>
            <p:cNvSpPr>
              <a:spLocks noChangeArrowheads="1"/>
            </p:cNvSpPr>
            <p:nvPr/>
          </p:nvSpPr>
          <p:spPr bwMode="auto">
            <a:xfrm>
              <a:off x="148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6394" name="Oval 7"/>
            <p:cNvSpPr>
              <a:spLocks noChangeArrowheads="1"/>
            </p:cNvSpPr>
            <p:nvPr/>
          </p:nvSpPr>
          <p:spPr bwMode="auto">
            <a:xfrm>
              <a:off x="316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6395" name="Rectangle 8"/>
            <p:cNvSpPr>
              <a:spLocks noChangeArrowheads="1"/>
            </p:cNvSpPr>
            <p:nvPr/>
          </p:nvSpPr>
          <p:spPr bwMode="auto">
            <a:xfrm>
              <a:off x="1392" y="1104"/>
              <a:ext cx="2112"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390" name="Line 9"/>
          <p:cNvSpPr>
            <a:spLocks noChangeShapeType="1"/>
          </p:cNvSpPr>
          <p:nvPr/>
        </p:nvSpPr>
        <p:spPr bwMode="auto">
          <a:xfrm>
            <a:off x="5943600" y="2971800"/>
            <a:ext cx="10668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6391" name="Text Box 10"/>
          <p:cNvSpPr txBox="1">
            <a:spLocks noChangeArrowheads="1"/>
          </p:cNvSpPr>
          <p:nvPr/>
        </p:nvSpPr>
        <p:spPr bwMode="auto">
          <a:xfrm>
            <a:off x="6248400" y="2365375"/>
            <a:ext cx="387350" cy="457200"/>
          </a:xfrm>
          <a:prstGeom prst="rect">
            <a:avLst/>
          </a:prstGeom>
          <a:noFill/>
          <a:ln w="9525">
            <a:noFill/>
            <a:miter lim="800000"/>
            <a:headEnd/>
            <a:tailEnd/>
          </a:ln>
        </p:spPr>
        <p:txBody>
          <a:bodyPr wrap="none">
            <a:prstTxWarp prst="textNoShape">
              <a:avLst/>
            </a:prstTxWarp>
            <a:spAutoFit/>
          </a:bodyPr>
          <a:lstStyle/>
          <a:p>
            <a:r>
              <a:rPr lang="en-US"/>
              <a:t>V</a:t>
            </a:r>
          </a:p>
        </p:txBody>
      </p:sp>
      <p:pic>
        <p:nvPicPr>
          <p:cNvPr id="16392" name="Picture 11" descr="pool_table"/>
          <p:cNvPicPr>
            <a:picLocks noChangeAspect="1" noChangeArrowheads="1"/>
          </p:cNvPicPr>
          <p:nvPr/>
        </p:nvPicPr>
        <p:blipFill>
          <a:blip r:embed="rId2"/>
          <a:srcRect/>
          <a:stretch>
            <a:fillRect/>
          </a:stretch>
        </p:blipFill>
        <p:spPr bwMode="auto">
          <a:xfrm>
            <a:off x="2667000" y="1600200"/>
            <a:ext cx="2243138" cy="15811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t>Simultaneity in </a:t>
            </a:r>
            <a:r>
              <a:rPr lang="en-US" b="1" i="1"/>
              <a:t>two</a:t>
            </a:r>
            <a:r>
              <a:rPr lang="en-US" b="1"/>
              <a:t> frames </a:t>
            </a:r>
          </a:p>
        </p:txBody>
      </p:sp>
      <p:grpSp>
        <p:nvGrpSpPr>
          <p:cNvPr id="2" name="Group 3"/>
          <p:cNvGrpSpPr>
            <a:grpSpLocks/>
          </p:cNvGrpSpPr>
          <p:nvPr/>
        </p:nvGrpSpPr>
        <p:grpSpPr bwMode="auto">
          <a:xfrm>
            <a:off x="304800" y="2743200"/>
            <a:ext cx="4730750" cy="708025"/>
            <a:chOff x="96" y="1858"/>
            <a:chExt cx="2980" cy="446"/>
          </a:xfrm>
        </p:grpSpPr>
        <p:sp>
          <p:nvSpPr>
            <p:cNvPr id="28748" name="Line 4"/>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49" name="Line 5"/>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8750" name="Line 6"/>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1" name="Line 7"/>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2" name="Line 8"/>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3" name="Line 9"/>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4" name="Line 10"/>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5" name="Line 11"/>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8756" name="Text Box 12"/>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pic>
        <p:nvPicPr>
          <p:cNvPr id="28676" name="Picture 13" descr="Helper"/>
          <p:cNvPicPr>
            <a:picLocks noChangeAspect="1" noChangeArrowheads="1"/>
          </p:cNvPicPr>
          <p:nvPr/>
        </p:nvPicPr>
        <p:blipFill>
          <a:blip r:embed="rId2"/>
          <a:srcRect/>
          <a:stretch>
            <a:fillRect/>
          </a:stretch>
        </p:blipFill>
        <p:spPr bwMode="auto">
          <a:xfrm>
            <a:off x="2490788" y="1828800"/>
            <a:ext cx="481012" cy="1058863"/>
          </a:xfrm>
          <a:prstGeom prst="rect">
            <a:avLst/>
          </a:prstGeom>
          <a:noFill/>
          <a:ln w="9525">
            <a:noFill/>
            <a:miter lim="800000"/>
            <a:headEnd/>
            <a:tailEnd/>
          </a:ln>
        </p:spPr>
      </p:pic>
      <p:grpSp>
        <p:nvGrpSpPr>
          <p:cNvPr id="3" name="Group 14"/>
          <p:cNvGrpSpPr>
            <a:grpSpLocks/>
          </p:cNvGrpSpPr>
          <p:nvPr/>
        </p:nvGrpSpPr>
        <p:grpSpPr bwMode="auto">
          <a:xfrm>
            <a:off x="2573338" y="2743200"/>
            <a:ext cx="304800" cy="304800"/>
            <a:chOff x="3792" y="3264"/>
            <a:chExt cx="192" cy="192"/>
          </a:xfrm>
        </p:grpSpPr>
        <p:sp>
          <p:nvSpPr>
            <p:cNvPr id="28745"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46"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47"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4" name="Group 18"/>
          <p:cNvGrpSpPr>
            <a:grpSpLocks/>
          </p:cNvGrpSpPr>
          <p:nvPr/>
        </p:nvGrpSpPr>
        <p:grpSpPr bwMode="auto">
          <a:xfrm>
            <a:off x="3200400" y="2743200"/>
            <a:ext cx="304800" cy="304800"/>
            <a:chOff x="3792" y="3264"/>
            <a:chExt cx="192" cy="192"/>
          </a:xfrm>
        </p:grpSpPr>
        <p:sp>
          <p:nvSpPr>
            <p:cNvPr id="28742"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43"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44"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3810000" y="2743200"/>
            <a:ext cx="304800" cy="304800"/>
            <a:chOff x="3792" y="3264"/>
            <a:chExt cx="192" cy="192"/>
          </a:xfrm>
        </p:grpSpPr>
        <p:sp>
          <p:nvSpPr>
            <p:cNvPr id="28739"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40"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41"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4419600" y="2743200"/>
            <a:ext cx="304800" cy="304800"/>
            <a:chOff x="3792" y="3264"/>
            <a:chExt cx="192" cy="192"/>
          </a:xfrm>
        </p:grpSpPr>
        <p:sp>
          <p:nvSpPr>
            <p:cNvPr id="28736"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37"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38"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30"/>
          <p:cNvGrpSpPr>
            <a:grpSpLocks/>
          </p:cNvGrpSpPr>
          <p:nvPr/>
        </p:nvGrpSpPr>
        <p:grpSpPr bwMode="auto">
          <a:xfrm>
            <a:off x="1981200" y="2743200"/>
            <a:ext cx="304800" cy="304800"/>
            <a:chOff x="3792" y="3264"/>
            <a:chExt cx="192" cy="192"/>
          </a:xfrm>
        </p:grpSpPr>
        <p:sp>
          <p:nvSpPr>
            <p:cNvPr id="28733"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34"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35"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4"/>
          <p:cNvGrpSpPr>
            <a:grpSpLocks/>
          </p:cNvGrpSpPr>
          <p:nvPr/>
        </p:nvGrpSpPr>
        <p:grpSpPr bwMode="auto">
          <a:xfrm>
            <a:off x="1371600" y="2743200"/>
            <a:ext cx="304800" cy="304800"/>
            <a:chOff x="3792" y="3264"/>
            <a:chExt cx="192" cy="192"/>
          </a:xfrm>
        </p:grpSpPr>
        <p:sp>
          <p:nvSpPr>
            <p:cNvPr id="28730"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31"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32"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8"/>
          <p:cNvGrpSpPr>
            <a:grpSpLocks/>
          </p:cNvGrpSpPr>
          <p:nvPr/>
        </p:nvGrpSpPr>
        <p:grpSpPr bwMode="auto">
          <a:xfrm>
            <a:off x="762000" y="2743200"/>
            <a:ext cx="304800" cy="304800"/>
            <a:chOff x="3792" y="3264"/>
            <a:chExt cx="192" cy="192"/>
          </a:xfrm>
        </p:grpSpPr>
        <p:sp>
          <p:nvSpPr>
            <p:cNvPr id="28727"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28"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29"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28684" name="Text Box 42"/>
          <p:cNvSpPr txBox="1">
            <a:spLocks noChangeArrowheads="1"/>
          </p:cNvSpPr>
          <p:nvPr/>
        </p:nvSpPr>
        <p:spPr bwMode="auto">
          <a:xfrm>
            <a:off x="990600" y="4845050"/>
            <a:ext cx="7102475" cy="946150"/>
          </a:xfrm>
          <a:prstGeom prst="rect">
            <a:avLst/>
          </a:prstGeom>
          <a:noFill/>
          <a:ln w="9525">
            <a:noFill/>
            <a:miter lim="800000"/>
            <a:headEnd/>
            <a:tailEnd/>
          </a:ln>
        </p:spPr>
        <p:txBody>
          <a:bodyPr>
            <a:prstTxWarp prst="textNoShape">
              <a:avLst/>
            </a:prstTxWarp>
            <a:spAutoFit/>
          </a:bodyPr>
          <a:lstStyle/>
          <a:p>
            <a:r>
              <a:rPr lang="en-US"/>
              <a:t>A second frame has its own clocks, and moves past me.  What happens now?</a:t>
            </a:r>
          </a:p>
        </p:txBody>
      </p:sp>
      <p:grpSp>
        <p:nvGrpSpPr>
          <p:cNvPr id="10" name="Group 43"/>
          <p:cNvGrpSpPr>
            <a:grpSpLocks/>
          </p:cNvGrpSpPr>
          <p:nvPr/>
        </p:nvGrpSpPr>
        <p:grpSpPr bwMode="auto">
          <a:xfrm>
            <a:off x="1670050" y="2598738"/>
            <a:ext cx="4883150" cy="1690687"/>
            <a:chOff x="1052" y="1637"/>
            <a:chExt cx="3076" cy="1065"/>
          </a:xfrm>
        </p:grpSpPr>
        <p:grpSp>
          <p:nvGrpSpPr>
            <p:cNvPr id="11" name="Group 44"/>
            <p:cNvGrpSpPr>
              <a:grpSpLocks/>
            </p:cNvGrpSpPr>
            <p:nvPr/>
          </p:nvGrpSpPr>
          <p:grpSpPr bwMode="auto">
            <a:xfrm>
              <a:off x="1052" y="2256"/>
              <a:ext cx="2980" cy="446"/>
              <a:chOff x="96" y="1858"/>
              <a:chExt cx="2980" cy="446"/>
            </a:xfrm>
          </p:grpSpPr>
          <p:sp>
            <p:nvSpPr>
              <p:cNvPr id="28718" name="Line 4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8719" name="Line 4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8720" name="Line 4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1" name="Line 4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2" name="Line 4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3" name="Line 5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4" name="Line 5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5" name="Line 5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8726" name="Text Box 5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solidFill>
                      <a:srgbClr val="FF0000"/>
                    </a:solidFill>
                  </a:rPr>
                  <a:t>...  -3       -2       -1       0        1        2       3  ...</a:t>
                </a:r>
              </a:p>
            </p:txBody>
          </p:sp>
        </p:grpSp>
        <p:sp>
          <p:nvSpPr>
            <p:cNvPr id="28687" name="Line 54"/>
            <p:cNvSpPr>
              <a:spLocks noChangeShapeType="1"/>
            </p:cNvSpPr>
            <p:nvPr/>
          </p:nvSpPr>
          <p:spPr bwMode="auto">
            <a:xfrm>
              <a:off x="3408" y="2064"/>
              <a:ext cx="72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8688" name="Text Box 55"/>
            <p:cNvSpPr txBox="1">
              <a:spLocks noChangeArrowheads="1"/>
            </p:cNvSpPr>
            <p:nvPr/>
          </p:nvSpPr>
          <p:spPr bwMode="auto">
            <a:xfrm>
              <a:off x="3638" y="1657"/>
              <a:ext cx="212" cy="288"/>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pic>
          <p:nvPicPr>
            <p:cNvPr id="28689" name="Picture 56" descr="Helper"/>
            <p:cNvPicPr>
              <a:picLocks noChangeAspect="1" noChangeArrowheads="1"/>
            </p:cNvPicPr>
            <p:nvPr/>
          </p:nvPicPr>
          <p:blipFill>
            <a:blip r:embed="rId2"/>
            <a:srcRect/>
            <a:stretch>
              <a:fillRect/>
            </a:stretch>
          </p:blipFill>
          <p:spPr bwMode="auto">
            <a:xfrm>
              <a:off x="2385" y="1637"/>
              <a:ext cx="303" cy="667"/>
            </a:xfrm>
            <a:prstGeom prst="rect">
              <a:avLst/>
            </a:prstGeom>
            <a:noFill/>
            <a:ln w="9525">
              <a:noFill/>
              <a:miter lim="800000"/>
              <a:headEnd/>
              <a:tailEnd/>
            </a:ln>
          </p:spPr>
        </p:pic>
        <p:grpSp>
          <p:nvGrpSpPr>
            <p:cNvPr id="12" name="Group 57"/>
            <p:cNvGrpSpPr>
              <a:grpSpLocks/>
            </p:cNvGrpSpPr>
            <p:nvPr/>
          </p:nvGrpSpPr>
          <p:grpSpPr bwMode="auto">
            <a:xfrm>
              <a:off x="1344" y="2256"/>
              <a:ext cx="192" cy="192"/>
              <a:chOff x="3792" y="3264"/>
              <a:chExt cx="192" cy="192"/>
            </a:xfrm>
          </p:grpSpPr>
          <p:sp>
            <p:nvSpPr>
              <p:cNvPr id="28715" name="Oval 5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16" name="Line 5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17" name="Line 6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3" name="Group 61"/>
            <p:cNvGrpSpPr>
              <a:grpSpLocks/>
            </p:cNvGrpSpPr>
            <p:nvPr/>
          </p:nvGrpSpPr>
          <p:grpSpPr bwMode="auto">
            <a:xfrm>
              <a:off x="1680" y="2256"/>
              <a:ext cx="192" cy="192"/>
              <a:chOff x="3792" y="3264"/>
              <a:chExt cx="192" cy="192"/>
            </a:xfrm>
          </p:grpSpPr>
          <p:sp>
            <p:nvSpPr>
              <p:cNvPr id="28712" name="Oval 6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13" name="Line 6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14" name="Line 6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4" name="Group 65"/>
            <p:cNvGrpSpPr>
              <a:grpSpLocks/>
            </p:cNvGrpSpPr>
            <p:nvPr/>
          </p:nvGrpSpPr>
          <p:grpSpPr bwMode="auto">
            <a:xfrm>
              <a:off x="2112" y="2256"/>
              <a:ext cx="192" cy="192"/>
              <a:chOff x="3792" y="3264"/>
              <a:chExt cx="192" cy="192"/>
            </a:xfrm>
          </p:grpSpPr>
          <p:sp>
            <p:nvSpPr>
              <p:cNvPr id="28709" name="Oval 66"/>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10" name="Line 67"/>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11" name="Line 68"/>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5" name="Group 69"/>
            <p:cNvGrpSpPr>
              <a:grpSpLocks/>
            </p:cNvGrpSpPr>
            <p:nvPr/>
          </p:nvGrpSpPr>
          <p:grpSpPr bwMode="auto">
            <a:xfrm>
              <a:off x="2496" y="2256"/>
              <a:ext cx="192" cy="192"/>
              <a:chOff x="3792" y="3264"/>
              <a:chExt cx="192" cy="192"/>
            </a:xfrm>
          </p:grpSpPr>
          <p:sp>
            <p:nvSpPr>
              <p:cNvPr id="28706" name="Oval 70"/>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07" name="Line 71"/>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08" name="Line 72"/>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6" name="Group 73"/>
            <p:cNvGrpSpPr>
              <a:grpSpLocks/>
            </p:cNvGrpSpPr>
            <p:nvPr/>
          </p:nvGrpSpPr>
          <p:grpSpPr bwMode="auto">
            <a:xfrm>
              <a:off x="2880" y="2256"/>
              <a:ext cx="192" cy="192"/>
              <a:chOff x="3792" y="3264"/>
              <a:chExt cx="192" cy="192"/>
            </a:xfrm>
          </p:grpSpPr>
          <p:sp>
            <p:nvSpPr>
              <p:cNvPr id="28703" name="Oval 74"/>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04" name="Line 75"/>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05" name="Line 76"/>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7" name="Group 77"/>
            <p:cNvGrpSpPr>
              <a:grpSpLocks/>
            </p:cNvGrpSpPr>
            <p:nvPr/>
          </p:nvGrpSpPr>
          <p:grpSpPr bwMode="auto">
            <a:xfrm>
              <a:off x="3264" y="2256"/>
              <a:ext cx="192" cy="192"/>
              <a:chOff x="3792" y="3264"/>
              <a:chExt cx="192" cy="192"/>
            </a:xfrm>
          </p:grpSpPr>
          <p:sp>
            <p:nvSpPr>
              <p:cNvPr id="28700" name="Oval 7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701" name="Line 7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702" name="Line 8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8" name="Group 81"/>
            <p:cNvGrpSpPr>
              <a:grpSpLocks/>
            </p:cNvGrpSpPr>
            <p:nvPr/>
          </p:nvGrpSpPr>
          <p:grpSpPr bwMode="auto">
            <a:xfrm>
              <a:off x="3600" y="2256"/>
              <a:ext cx="192" cy="192"/>
              <a:chOff x="3792" y="3264"/>
              <a:chExt cx="192" cy="192"/>
            </a:xfrm>
          </p:grpSpPr>
          <p:sp>
            <p:nvSpPr>
              <p:cNvPr id="28697" name="Oval 82"/>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8698" name="Line 83"/>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8699" name="Line 84"/>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4243388" y="762000"/>
            <a:ext cx="481012" cy="1219200"/>
            <a:chOff x="2721" y="1152"/>
            <a:chExt cx="303" cy="768"/>
          </a:xfrm>
        </p:grpSpPr>
        <p:pic>
          <p:nvPicPr>
            <p:cNvPr id="29719" name="Picture 16"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3" name="Group 17"/>
            <p:cNvGrpSpPr>
              <a:grpSpLocks/>
            </p:cNvGrpSpPr>
            <p:nvPr/>
          </p:nvGrpSpPr>
          <p:grpSpPr bwMode="auto">
            <a:xfrm>
              <a:off x="2773" y="1728"/>
              <a:ext cx="192" cy="192"/>
              <a:chOff x="3792" y="3264"/>
              <a:chExt cx="192" cy="192"/>
            </a:xfrm>
          </p:grpSpPr>
          <p:sp>
            <p:nvSpPr>
              <p:cNvPr id="29721" name="Oval 18"/>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9722" name="Line 19"/>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29723" name="Line 20"/>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sp>
        <p:nvSpPr>
          <p:cNvPr id="73750" name="Rectangle 22"/>
          <p:cNvSpPr>
            <a:spLocks noChangeArrowheads="1"/>
          </p:cNvSpPr>
          <p:nvPr/>
        </p:nvSpPr>
        <p:spPr bwMode="auto">
          <a:xfrm>
            <a:off x="2066925" y="5343525"/>
            <a:ext cx="2895600" cy="3810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grpSp>
        <p:nvGrpSpPr>
          <p:cNvPr id="4" name="Group 2"/>
          <p:cNvGrpSpPr>
            <a:grpSpLocks/>
          </p:cNvGrpSpPr>
          <p:nvPr/>
        </p:nvGrpSpPr>
        <p:grpSpPr bwMode="auto">
          <a:xfrm>
            <a:off x="2133600" y="990600"/>
            <a:ext cx="4648200" cy="1371600"/>
            <a:chOff x="1344" y="1392"/>
            <a:chExt cx="2928" cy="864"/>
          </a:xfrm>
        </p:grpSpPr>
        <p:sp>
          <p:nvSpPr>
            <p:cNvPr id="29716"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9717"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29718"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29701" name="Text Box 6"/>
          <p:cNvSpPr txBox="1">
            <a:spLocks noChangeArrowheads="1"/>
          </p:cNvSpPr>
          <p:nvPr/>
        </p:nvSpPr>
        <p:spPr bwMode="auto">
          <a:xfrm>
            <a:off x="4495800" y="19812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grpSp>
        <p:nvGrpSpPr>
          <p:cNvPr id="5" name="Group 7"/>
          <p:cNvGrpSpPr>
            <a:grpSpLocks/>
          </p:cNvGrpSpPr>
          <p:nvPr/>
        </p:nvGrpSpPr>
        <p:grpSpPr bwMode="auto">
          <a:xfrm>
            <a:off x="4191000" y="1371600"/>
            <a:ext cx="533400" cy="609600"/>
            <a:chOff x="960" y="816"/>
            <a:chExt cx="336" cy="384"/>
          </a:xfrm>
        </p:grpSpPr>
        <p:sp>
          <p:nvSpPr>
            <p:cNvPr id="29714" name="AutoShape 8"/>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29715" name="Rectangle 9"/>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29703" name="Text Box 10"/>
          <p:cNvSpPr txBox="1">
            <a:spLocks noChangeArrowheads="1"/>
          </p:cNvSpPr>
          <p:nvPr/>
        </p:nvSpPr>
        <p:spPr bwMode="auto">
          <a:xfrm>
            <a:off x="2041525" y="304800"/>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29704" name="Text Box 11"/>
          <p:cNvSpPr txBox="1">
            <a:spLocks noChangeArrowheads="1"/>
          </p:cNvSpPr>
          <p:nvPr/>
        </p:nvSpPr>
        <p:spPr bwMode="auto">
          <a:xfrm>
            <a:off x="6529388" y="381000"/>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sp>
        <p:nvSpPr>
          <p:cNvPr id="29705" name="Text Box 12"/>
          <p:cNvSpPr txBox="1">
            <a:spLocks noChangeArrowheads="1"/>
          </p:cNvSpPr>
          <p:nvPr/>
        </p:nvSpPr>
        <p:spPr bwMode="auto">
          <a:xfrm>
            <a:off x="1127125" y="3468688"/>
            <a:ext cx="7407275" cy="3046412"/>
          </a:xfrm>
          <a:prstGeom prst="rect">
            <a:avLst/>
          </a:prstGeom>
          <a:noFill/>
          <a:ln w="9525">
            <a:noFill/>
            <a:miter lim="800000"/>
            <a:headEnd/>
            <a:tailEnd/>
          </a:ln>
        </p:spPr>
        <p:txBody>
          <a:bodyPr>
            <a:prstTxWarp prst="textNoShape">
              <a:avLst/>
            </a:prstTxWarp>
            <a:spAutoFit/>
          </a:bodyPr>
          <a:lstStyle/>
          <a:p>
            <a:r>
              <a:rPr lang="en-US" dirty="0"/>
              <a:t>Now Lucy is the middle of a railroad car, and sets off</a:t>
            </a:r>
          </a:p>
          <a:p>
            <a:r>
              <a:rPr lang="en-US" dirty="0"/>
              <a:t>a firecracker. </a:t>
            </a:r>
            <a:r>
              <a:rPr lang="en-US" dirty="0" smtClean="0"/>
              <a:t> Light </a:t>
            </a:r>
            <a:r>
              <a:rPr lang="en-US" dirty="0"/>
              <a:t>from the explosion travels to both ends of the car.  Which end does it reach first according to Lucy?</a:t>
            </a:r>
          </a:p>
          <a:p>
            <a:endParaRPr lang="en-US" dirty="0"/>
          </a:p>
          <a:p>
            <a:r>
              <a:rPr lang="en-US" dirty="0"/>
              <a:t>	a) both ends at once</a:t>
            </a:r>
          </a:p>
          <a:p>
            <a:r>
              <a:rPr lang="en-US" dirty="0"/>
              <a:t>	</a:t>
            </a:r>
            <a:r>
              <a:rPr lang="en-US" dirty="0" err="1"/>
              <a:t>b</a:t>
            </a:r>
            <a:r>
              <a:rPr lang="en-US" dirty="0"/>
              <a:t>) the left end, </a:t>
            </a:r>
            <a:r>
              <a:rPr lang="en-US" dirty="0" err="1"/>
              <a:t>L</a:t>
            </a:r>
            <a:endParaRPr lang="en-US" dirty="0"/>
          </a:p>
          <a:p>
            <a:r>
              <a:rPr lang="en-US" dirty="0"/>
              <a:t>	</a:t>
            </a:r>
            <a:r>
              <a:rPr lang="en-US" dirty="0" err="1"/>
              <a:t>c</a:t>
            </a:r>
            <a:r>
              <a:rPr lang="en-US" dirty="0"/>
              <a:t>) the right end, </a:t>
            </a:r>
            <a:r>
              <a:rPr lang="en-US" dirty="0" err="1"/>
              <a:t>R</a:t>
            </a:r>
            <a:endParaRPr lang="en-US" dirty="0"/>
          </a:p>
        </p:txBody>
      </p:sp>
      <p:sp>
        <p:nvSpPr>
          <p:cNvPr id="73742" name="Text Box 14"/>
          <p:cNvSpPr txBox="1">
            <a:spLocks noChangeArrowheads="1"/>
          </p:cNvSpPr>
          <p:nvPr/>
        </p:nvSpPr>
        <p:spPr bwMode="auto">
          <a:xfrm>
            <a:off x="6156325" y="5145088"/>
            <a:ext cx="2606675" cy="1187450"/>
          </a:xfrm>
          <a:prstGeom prst="rect">
            <a:avLst/>
          </a:prstGeom>
          <a:noFill/>
          <a:ln w="9525">
            <a:noFill/>
            <a:miter lim="800000"/>
            <a:headEnd/>
            <a:tailEnd/>
          </a:ln>
        </p:spPr>
        <p:txBody>
          <a:bodyPr>
            <a:prstTxWarp prst="textNoShape">
              <a:avLst/>
            </a:prstTxWarp>
            <a:spAutoFit/>
          </a:bodyPr>
          <a:lstStyle/>
          <a:p>
            <a:r>
              <a:rPr lang="en-US"/>
              <a:t>These events are simultaneous in Lucy’s frame.</a:t>
            </a:r>
          </a:p>
        </p:txBody>
      </p:sp>
      <p:cxnSp>
        <p:nvCxnSpPr>
          <p:cNvPr id="29707" name="Straight Arrow Connector 23"/>
          <p:cNvCxnSpPr>
            <a:cxnSpLocks noChangeShapeType="1"/>
          </p:cNvCxnSpPr>
          <p:nvPr/>
        </p:nvCxnSpPr>
        <p:spPr bwMode="auto">
          <a:xfrm>
            <a:off x="6934200" y="1446213"/>
            <a:ext cx="762000" cy="1587"/>
          </a:xfrm>
          <a:prstGeom prst="straightConnector1">
            <a:avLst/>
          </a:prstGeom>
          <a:noFill/>
          <a:ln w="38100">
            <a:solidFill>
              <a:srgbClr val="0000CC"/>
            </a:solidFill>
            <a:round/>
            <a:headEnd/>
            <a:tailEnd type="arrow" w="med" len="med"/>
          </a:ln>
        </p:spPr>
      </p:cxnSp>
      <p:sp>
        <p:nvSpPr>
          <p:cNvPr id="29708" name="TextBox 24"/>
          <p:cNvSpPr txBox="1">
            <a:spLocks noChangeArrowheads="1"/>
          </p:cNvSpPr>
          <p:nvPr/>
        </p:nvSpPr>
        <p:spPr bwMode="auto">
          <a:xfrm>
            <a:off x="7127875" y="1011238"/>
            <a:ext cx="457200" cy="461962"/>
          </a:xfrm>
          <a:prstGeom prst="rect">
            <a:avLst/>
          </a:prstGeom>
          <a:noFill/>
          <a:ln w="9525">
            <a:noFill/>
            <a:miter lim="800000"/>
            <a:headEnd/>
            <a:tailEnd/>
          </a:ln>
        </p:spPr>
        <p:txBody>
          <a:bodyPr>
            <a:prstTxWarp prst="textNoShape">
              <a:avLst/>
            </a:prstTxWarp>
            <a:spAutoFit/>
          </a:bodyPr>
          <a:lstStyle/>
          <a:p>
            <a:r>
              <a:rPr lang="en-US">
                <a:solidFill>
                  <a:srgbClr val="0000CC"/>
                </a:solidFill>
              </a:rPr>
              <a:t>v</a:t>
            </a:r>
          </a:p>
        </p:txBody>
      </p:sp>
      <p:cxnSp>
        <p:nvCxnSpPr>
          <p:cNvPr id="29709" name="Straight Connector 26"/>
          <p:cNvCxnSpPr>
            <a:cxnSpLocks noChangeShapeType="1"/>
          </p:cNvCxnSpPr>
          <p:nvPr/>
        </p:nvCxnSpPr>
        <p:spPr bwMode="auto">
          <a:xfrm rot="10800000">
            <a:off x="3886200" y="762000"/>
            <a:ext cx="457200" cy="0"/>
          </a:xfrm>
          <a:prstGeom prst="line">
            <a:avLst/>
          </a:prstGeom>
          <a:noFill/>
          <a:ln w="9525">
            <a:solidFill>
              <a:schemeClr val="tx1"/>
            </a:solidFill>
            <a:round/>
            <a:headEnd/>
            <a:tailEnd/>
          </a:ln>
        </p:spPr>
      </p:cxnSp>
      <p:cxnSp>
        <p:nvCxnSpPr>
          <p:cNvPr id="29710" name="Straight Connector 27"/>
          <p:cNvCxnSpPr>
            <a:cxnSpLocks noChangeShapeType="1"/>
          </p:cNvCxnSpPr>
          <p:nvPr/>
        </p:nvCxnSpPr>
        <p:spPr bwMode="auto">
          <a:xfrm rot="10800000">
            <a:off x="1828800" y="1143000"/>
            <a:ext cx="304800" cy="0"/>
          </a:xfrm>
          <a:prstGeom prst="line">
            <a:avLst/>
          </a:prstGeom>
          <a:noFill/>
          <a:ln w="9525">
            <a:solidFill>
              <a:schemeClr val="tx1"/>
            </a:solidFill>
            <a:round/>
            <a:headEnd/>
            <a:tailEnd/>
          </a:ln>
        </p:spPr>
      </p:cxnSp>
      <p:cxnSp>
        <p:nvCxnSpPr>
          <p:cNvPr id="29711" name="Straight Connector 29"/>
          <p:cNvCxnSpPr>
            <a:cxnSpLocks noChangeShapeType="1"/>
          </p:cNvCxnSpPr>
          <p:nvPr/>
        </p:nvCxnSpPr>
        <p:spPr bwMode="auto">
          <a:xfrm rot="10800000">
            <a:off x="1981200" y="1295400"/>
            <a:ext cx="152400" cy="0"/>
          </a:xfrm>
          <a:prstGeom prst="line">
            <a:avLst/>
          </a:prstGeom>
          <a:noFill/>
          <a:ln w="9525">
            <a:solidFill>
              <a:schemeClr val="tx1"/>
            </a:solidFill>
            <a:round/>
            <a:headEnd/>
            <a:tailEnd/>
          </a:ln>
        </p:spPr>
      </p:cxnSp>
      <p:cxnSp>
        <p:nvCxnSpPr>
          <p:cNvPr id="29712" name="Straight Connector 31"/>
          <p:cNvCxnSpPr>
            <a:cxnSpLocks noChangeShapeType="1"/>
          </p:cNvCxnSpPr>
          <p:nvPr/>
        </p:nvCxnSpPr>
        <p:spPr bwMode="auto">
          <a:xfrm rot="10800000">
            <a:off x="1676400" y="990600"/>
            <a:ext cx="457200" cy="0"/>
          </a:xfrm>
          <a:prstGeom prst="line">
            <a:avLst/>
          </a:prstGeom>
          <a:noFill/>
          <a:ln w="9525">
            <a:solidFill>
              <a:schemeClr val="tx1"/>
            </a:solidFill>
            <a:round/>
            <a:headEnd/>
            <a:tailEnd/>
          </a:ln>
        </p:spPr>
      </p:cxnSp>
      <p:cxnSp>
        <p:nvCxnSpPr>
          <p:cNvPr id="29713" name="Straight Connector 32"/>
          <p:cNvCxnSpPr>
            <a:cxnSpLocks noChangeShapeType="1"/>
          </p:cNvCxnSpPr>
          <p:nvPr/>
        </p:nvCxnSpPr>
        <p:spPr bwMode="auto">
          <a:xfrm rot="10800000">
            <a:off x="3962400" y="914400"/>
            <a:ext cx="304800" cy="0"/>
          </a:xfrm>
          <a:prstGeom prst="line">
            <a:avLst/>
          </a:prstGeom>
          <a:noFill/>
          <a:ln w="9525">
            <a:solidFill>
              <a:schemeClr val="tx1"/>
            </a:solidFill>
            <a:round/>
            <a:headEnd/>
            <a:tailEn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50"/>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73742"/>
                                        </p:tgtEl>
                                        <p:attrNameLst>
                                          <p:attrName>style.visibility</p:attrName>
                                        </p:attrNameLst>
                                      </p:cBhvr>
                                      <p:to>
                                        <p:strVal val="visible"/>
                                      </p:to>
                                    </p:set>
                                    <p:animEffect transition="in" filter="fade">
                                      <p:cBhvr>
                                        <p:cTn id="9" dur="3000"/>
                                        <p:tgtEl>
                                          <p:spTgt spid="73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0" grpId="0" animBg="1"/>
      <p:bldP spid="7374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val 2"/>
          <p:cNvSpPr>
            <a:spLocks noChangeArrowheads="1"/>
          </p:cNvSpPr>
          <p:nvPr/>
        </p:nvSpPr>
        <p:spPr bwMode="auto">
          <a:xfrm>
            <a:off x="2286000" y="-609600"/>
            <a:ext cx="4648200" cy="44958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74755" name="Oval 3"/>
          <p:cNvSpPr>
            <a:spLocks noChangeArrowheads="1"/>
          </p:cNvSpPr>
          <p:nvPr/>
        </p:nvSpPr>
        <p:spPr bwMode="auto">
          <a:xfrm>
            <a:off x="31242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2" name="Group 4"/>
          <p:cNvGrpSpPr>
            <a:grpSpLocks/>
          </p:cNvGrpSpPr>
          <p:nvPr/>
        </p:nvGrpSpPr>
        <p:grpSpPr bwMode="auto">
          <a:xfrm>
            <a:off x="2286000" y="1143000"/>
            <a:ext cx="4648200" cy="1371600"/>
            <a:chOff x="1344" y="1392"/>
            <a:chExt cx="2928" cy="864"/>
          </a:xfrm>
        </p:grpSpPr>
        <p:sp>
          <p:nvSpPr>
            <p:cNvPr id="30749"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0750"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0751"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30725" name="Text Box 8"/>
          <p:cNvSpPr txBox="1">
            <a:spLocks noChangeArrowheads="1"/>
          </p:cNvSpPr>
          <p:nvPr/>
        </p:nvSpPr>
        <p:spPr bwMode="auto">
          <a:xfrm>
            <a:off x="4572000" y="22098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30726" name="Text Box 12"/>
          <p:cNvSpPr txBox="1">
            <a:spLocks noChangeArrowheads="1"/>
          </p:cNvSpPr>
          <p:nvPr/>
        </p:nvSpPr>
        <p:spPr bwMode="auto">
          <a:xfrm>
            <a:off x="2193925" y="457200"/>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0727" name="Text Box 13"/>
          <p:cNvSpPr txBox="1">
            <a:spLocks noChangeArrowheads="1"/>
          </p:cNvSpPr>
          <p:nvPr/>
        </p:nvSpPr>
        <p:spPr bwMode="auto">
          <a:xfrm>
            <a:off x="6681788" y="533400"/>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sp>
        <p:nvSpPr>
          <p:cNvPr id="74766" name="Text Box 14"/>
          <p:cNvSpPr txBox="1">
            <a:spLocks noChangeArrowheads="1"/>
          </p:cNvSpPr>
          <p:nvPr/>
        </p:nvSpPr>
        <p:spPr bwMode="auto">
          <a:xfrm>
            <a:off x="381000" y="3962400"/>
            <a:ext cx="8458200" cy="2616101"/>
          </a:xfrm>
          <a:prstGeom prst="rect">
            <a:avLst/>
          </a:prstGeom>
          <a:noFill/>
          <a:ln w="9525">
            <a:noFill/>
            <a:miter lim="800000"/>
            <a:headEnd/>
            <a:tailEnd/>
          </a:ln>
        </p:spPr>
        <p:txBody>
          <a:bodyPr>
            <a:prstTxWarp prst="textNoShape">
              <a:avLst/>
            </a:prstTxWarp>
            <a:spAutoFit/>
          </a:bodyPr>
          <a:lstStyle/>
          <a:p>
            <a:r>
              <a:rPr lang="en-US" dirty="0"/>
              <a:t>Sure!  After the firecracker explodes, a spherical wave front of light is emitted. (‘Spherical’, because the speed of light is the same </a:t>
            </a:r>
            <a:r>
              <a:rPr lang="en-US" u="sng" dirty="0"/>
              <a:t>in all directions</a:t>
            </a:r>
            <a:r>
              <a:rPr lang="en-US" dirty="0"/>
              <a:t> in any inertial frame of reference).</a:t>
            </a:r>
            <a:endParaRPr lang="en-US" dirty="0" smtClean="0"/>
          </a:p>
          <a:p>
            <a:endParaRPr lang="en-US" sz="1000" dirty="0" smtClean="0"/>
          </a:p>
          <a:p>
            <a:r>
              <a:rPr lang="en-US" dirty="0" smtClean="0"/>
              <a:t>A </a:t>
            </a:r>
            <a:r>
              <a:rPr lang="en-US" dirty="0"/>
              <a:t>little while later, it reaches both ends of the car.</a:t>
            </a:r>
          </a:p>
          <a:p>
            <a:endParaRPr lang="en-US" sz="1000" dirty="0"/>
          </a:p>
          <a:p>
            <a:r>
              <a:rPr lang="en-US" dirty="0"/>
              <a:t>Sometime </a:t>
            </a:r>
            <a:r>
              <a:rPr lang="en-US" i="1" dirty="0"/>
              <a:t>later</a:t>
            </a:r>
            <a:r>
              <a:rPr lang="en-US" dirty="0"/>
              <a:t>, Lucy finds out about it – but that’s a different story.  The synchronized clocks are all that matter.</a:t>
            </a:r>
          </a:p>
        </p:txBody>
      </p:sp>
      <p:grpSp>
        <p:nvGrpSpPr>
          <p:cNvPr id="3" name="Group 15"/>
          <p:cNvGrpSpPr>
            <a:grpSpLocks/>
          </p:cNvGrpSpPr>
          <p:nvPr/>
        </p:nvGrpSpPr>
        <p:grpSpPr bwMode="auto">
          <a:xfrm>
            <a:off x="4343400" y="1676400"/>
            <a:ext cx="533400" cy="457200"/>
            <a:chOff x="2064" y="1056"/>
            <a:chExt cx="336" cy="288"/>
          </a:xfrm>
        </p:grpSpPr>
        <p:sp>
          <p:nvSpPr>
            <p:cNvPr id="30747" name="Rectangle 1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0748" name="AutoShape 1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18"/>
          <p:cNvGrpSpPr>
            <a:grpSpLocks/>
          </p:cNvGrpSpPr>
          <p:nvPr/>
        </p:nvGrpSpPr>
        <p:grpSpPr bwMode="auto">
          <a:xfrm>
            <a:off x="4724400" y="990600"/>
            <a:ext cx="481013" cy="1219200"/>
            <a:chOff x="2721" y="1152"/>
            <a:chExt cx="303" cy="768"/>
          </a:xfrm>
        </p:grpSpPr>
        <p:pic>
          <p:nvPicPr>
            <p:cNvPr id="30742" name="Picture 19" descr="Helper"/>
            <p:cNvPicPr>
              <a:picLocks noChangeAspect="1" noChangeArrowheads="1"/>
            </p:cNvPicPr>
            <p:nvPr/>
          </p:nvPicPr>
          <p:blipFill>
            <a:blip r:embed="rId2"/>
            <a:srcRect/>
            <a:stretch>
              <a:fillRect/>
            </a:stretch>
          </p:blipFill>
          <p:spPr bwMode="auto">
            <a:xfrm flipH="1">
              <a:off x="2721" y="1152"/>
              <a:ext cx="303" cy="667"/>
            </a:xfrm>
            <a:prstGeom prst="rect">
              <a:avLst/>
            </a:prstGeom>
            <a:noFill/>
            <a:ln w="9525">
              <a:noFill/>
              <a:miter lim="800000"/>
              <a:headEnd/>
              <a:tailEnd/>
            </a:ln>
          </p:spPr>
        </p:pic>
        <p:grpSp>
          <p:nvGrpSpPr>
            <p:cNvPr id="5" name="Group 20"/>
            <p:cNvGrpSpPr>
              <a:grpSpLocks/>
            </p:cNvGrpSpPr>
            <p:nvPr/>
          </p:nvGrpSpPr>
          <p:grpSpPr bwMode="auto">
            <a:xfrm>
              <a:off x="2773" y="1728"/>
              <a:ext cx="192" cy="192"/>
              <a:chOff x="3792" y="3264"/>
              <a:chExt cx="192" cy="192"/>
            </a:xfrm>
          </p:grpSpPr>
          <p:sp>
            <p:nvSpPr>
              <p:cNvPr id="30744" name="Oval 2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0745" name="Line 2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46" name="Line 2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6" name="Group 9"/>
          <p:cNvGrpSpPr>
            <a:grpSpLocks/>
          </p:cNvGrpSpPr>
          <p:nvPr/>
        </p:nvGrpSpPr>
        <p:grpSpPr bwMode="auto">
          <a:xfrm>
            <a:off x="4343400" y="1524000"/>
            <a:ext cx="533400" cy="609600"/>
            <a:chOff x="960" y="816"/>
            <a:chExt cx="336" cy="384"/>
          </a:xfrm>
        </p:grpSpPr>
        <p:sp>
          <p:nvSpPr>
            <p:cNvPr id="30740"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0741"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7" name="Group 32"/>
          <p:cNvGrpSpPr>
            <a:grpSpLocks/>
          </p:cNvGrpSpPr>
          <p:nvPr/>
        </p:nvGrpSpPr>
        <p:grpSpPr bwMode="auto">
          <a:xfrm>
            <a:off x="2286000" y="1824038"/>
            <a:ext cx="304800" cy="304800"/>
            <a:chOff x="2400" y="2976"/>
            <a:chExt cx="192" cy="192"/>
          </a:xfrm>
        </p:grpSpPr>
        <p:sp>
          <p:nvSpPr>
            <p:cNvPr id="30737"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0738"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39"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2"/>
          <p:cNvGrpSpPr>
            <a:grpSpLocks/>
          </p:cNvGrpSpPr>
          <p:nvPr/>
        </p:nvGrpSpPr>
        <p:grpSpPr bwMode="auto">
          <a:xfrm>
            <a:off x="6629400" y="1828800"/>
            <a:ext cx="304800" cy="304800"/>
            <a:chOff x="2400" y="2976"/>
            <a:chExt cx="192" cy="192"/>
          </a:xfrm>
        </p:grpSpPr>
        <p:sp>
          <p:nvSpPr>
            <p:cNvPr id="30734"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0735"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0736"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74755"/>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7475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476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47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55" grpId="0" animBg="1"/>
      <p:bldP spid="74755"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12" name="Rectangle 36"/>
          <p:cNvSpPr>
            <a:spLocks noChangeArrowheads="1"/>
          </p:cNvSpPr>
          <p:nvPr/>
        </p:nvSpPr>
        <p:spPr bwMode="auto">
          <a:xfrm>
            <a:off x="1695450" y="5848350"/>
            <a:ext cx="2552700" cy="3810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grpSp>
        <p:nvGrpSpPr>
          <p:cNvPr id="2" name="Group 2"/>
          <p:cNvGrpSpPr>
            <a:grpSpLocks/>
          </p:cNvGrpSpPr>
          <p:nvPr/>
        </p:nvGrpSpPr>
        <p:grpSpPr bwMode="auto">
          <a:xfrm>
            <a:off x="2286000" y="457200"/>
            <a:ext cx="4648200" cy="1371600"/>
            <a:chOff x="1344" y="1392"/>
            <a:chExt cx="2928" cy="864"/>
          </a:xfrm>
        </p:grpSpPr>
        <p:sp>
          <p:nvSpPr>
            <p:cNvPr id="31773" name="Oval 3"/>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1774" name="Oval 4"/>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1775" name="Rectangle 5"/>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grpSp>
        <p:nvGrpSpPr>
          <p:cNvPr id="3" name="Group 6"/>
          <p:cNvGrpSpPr>
            <a:grpSpLocks/>
          </p:cNvGrpSpPr>
          <p:nvPr/>
        </p:nvGrpSpPr>
        <p:grpSpPr bwMode="auto">
          <a:xfrm>
            <a:off x="4343400" y="838200"/>
            <a:ext cx="533400" cy="609600"/>
            <a:chOff x="960" y="816"/>
            <a:chExt cx="336" cy="384"/>
          </a:xfrm>
        </p:grpSpPr>
        <p:sp>
          <p:nvSpPr>
            <p:cNvPr id="31771" name="AutoShape 7"/>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1772" name="Rectangle 8"/>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31749" name="Text Box 10"/>
          <p:cNvSpPr txBox="1">
            <a:spLocks noChangeArrowheads="1"/>
          </p:cNvSpPr>
          <p:nvPr/>
        </p:nvSpPr>
        <p:spPr bwMode="auto">
          <a:xfrm>
            <a:off x="822325" y="3240088"/>
            <a:ext cx="7331075" cy="3416320"/>
          </a:xfrm>
          <a:prstGeom prst="rect">
            <a:avLst/>
          </a:prstGeom>
          <a:noFill/>
          <a:ln w="9525">
            <a:noFill/>
            <a:miter lim="800000"/>
            <a:headEnd/>
            <a:tailEnd/>
          </a:ln>
        </p:spPr>
        <p:txBody>
          <a:bodyPr>
            <a:prstTxWarp prst="textNoShape">
              <a:avLst/>
            </a:prstTxWarp>
            <a:spAutoFit/>
          </a:bodyPr>
          <a:lstStyle/>
          <a:p>
            <a:r>
              <a:rPr lang="en-US" dirty="0" smtClean="0"/>
              <a:t>Now Ricky is </a:t>
            </a:r>
            <a:r>
              <a:rPr lang="en-US" dirty="0"/>
              <a:t>standing</a:t>
            </a:r>
            <a:r>
              <a:rPr lang="en-US" dirty="0" smtClean="0"/>
              <a:t> at rest </a:t>
            </a:r>
            <a:r>
              <a:rPr lang="en-US" dirty="0"/>
              <a:t>next to </a:t>
            </a:r>
            <a:r>
              <a:rPr lang="en-US" dirty="0" smtClean="0"/>
              <a:t>the train </a:t>
            </a:r>
            <a:r>
              <a:rPr lang="en-US" dirty="0"/>
              <a:t>tracks, watching the train move to the right.  According </a:t>
            </a:r>
            <a:r>
              <a:rPr lang="en-US" dirty="0" smtClean="0"/>
              <a:t>to Ricky</a:t>
            </a:r>
            <a:r>
              <a:rPr lang="en-US" dirty="0"/>
              <a:t>, which end of the train car does the light reach first? (As before the firecracker is still in the middle of the car.)</a:t>
            </a:r>
          </a:p>
          <a:p>
            <a:r>
              <a:rPr lang="en-US" dirty="0"/>
              <a:t>	</a:t>
            </a:r>
          </a:p>
          <a:p>
            <a:r>
              <a:rPr lang="en-US" dirty="0"/>
              <a:t>	a) both ends at once</a:t>
            </a:r>
          </a:p>
          <a:p>
            <a:r>
              <a:rPr lang="en-US" dirty="0"/>
              <a:t>	</a:t>
            </a:r>
            <a:r>
              <a:rPr lang="en-US" dirty="0" err="1"/>
              <a:t>b</a:t>
            </a:r>
            <a:r>
              <a:rPr lang="en-US" dirty="0"/>
              <a:t>) the left end, </a:t>
            </a:r>
            <a:r>
              <a:rPr lang="en-US" dirty="0" err="1"/>
              <a:t>L</a:t>
            </a:r>
            <a:endParaRPr lang="en-US" dirty="0"/>
          </a:p>
          <a:p>
            <a:r>
              <a:rPr lang="en-US" dirty="0"/>
              <a:t>	</a:t>
            </a:r>
            <a:r>
              <a:rPr lang="en-US" dirty="0" err="1"/>
              <a:t>c</a:t>
            </a:r>
            <a:r>
              <a:rPr lang="en-US" dirty="0"/>
              <a:t>) the right end, </a:t>
            </a:r>
            <a:r>
              <a:rPr lang="en-US" dirty="0" err="1"/>
              <a:t>R</a:t>
            </a:r>
            <a:endParaRPr lang="en-US" dirty="0"/>
          </a:p>
        </p:txBody>
      </p:sp>
      <p:sp>
        <p:nvSpPr>
          <p:cNvPr id="31750" name="Text Box 11"/>
          <p:cNvSpPr txBox="1">
            <a:spLocks noChangeArrowheads="1"/>
          </p:cNvSpPr>
          <p:nvPr/>
        </p:nvSpPr>
        <p:spPr bwMode="auto">
          <a:xfrm>
            <a:off x="2193925" y="76200"/>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1751" name="Text Box 12"/>
          <p:cNvSpPr txBox="1">
            <a:spLocks noChangeArrowheads="1"/>
          </p:cNvSpPr>
          <p:nvPr/>
        </p:nvSpPr>
        <p:spPr bwMode="auto">
          <a:xfrm>
            <a:off x="6681788" y="76200"/>
            <a:ext cx="404812" cy="457200"/>
          </a:xfrm>
          <a:prstGeom prst="rect">
            <a:avLst/>
          </a:prstGeom>
          <a:noFill/>
          <a:ln w="9525">
            <a:noFill/>
            <a:miter lim="800000"/>
            <a:headEnd/>
            <a:tailEnd/>
          </a:ln>
        </p:spPr>
        <p:txBody>
          <a:bodyPr wrap="none">
            <a:prstTxWarp prst="textNoShape">
              <a:avLst/>
            </a:prstTxWarp>
            <a:spAutoFit/>
          </a:bodyPr>
          <a:lstStyle/>
          <a:p>
            <a:r>
              <a:rPr lang="en-US"/>
              <a:t>R</a:t>
            </a:r>
          </a:p>
        </p:txBody>
      </p:sp>
      <p:sp>
        <p:nvSpPr>
          <p:cNvPr id="75790" name="Text Box 14"/>
          <p:cNvSpPr txBox="1">
            <a:spLocks noChangeArrowheads="1"/>
          </p:cNvSpPr>
          <p:nvPr/>
        </p:nvSpPr>
        <p:spPr bwMode="auto">
          <a:xfrm>
            <a:off x="5851525" y="5365750"/>
            <a:ext cx="3063875" cy="1200328"/>
          </a:xfrm>
          <a:prstGeom prst="rect">
            <a:avLst/>
          </a:prstGeom>
          <a:noFill/>
          <a:ln w="9525">
            <a:noFill/>
            <a:miter lim="800000"/>
            <a:headEnd/>
            <a:tailEnd/>
          </a:ln>
        </p:spPr>
        <p:txBody>
          <a:bodyPr>
            <a:prstTxWarp prst="textNoShape">
              <a:avLst/>
            </a:prstTxWarp>
            <a:spAutoFit/>
          </a:bodyPr>
          <a:lstStyle/>
          <a:p>
            <a:r>
              <a:rPr lang="en-US" dirty="0"/>
              <a:t>In</a:t>
            </a:r>
            <a:r>
              <a:rPr lang="en-US" dirty="0" smtClean="0"/>
              <a:t> Ricky’s </a:t>
            </a:r>
            <a:r>
              <a:rPr lang="en-US" dirty="0"/>
              <a:t>frame, these events are </a:t>
            </a:r>
            <a:r>
              <a:rPr lang="en-US" i="1" dirty="0"/>
              <a:t>not</a:t>
            </a:r>
            <a:r>
              <a:rPr lang="en-US" dirty="0"/>
              <a:t> simultaneous.</a:t>
            </a:r>
          </a:p>
        </p:txBody>
      </p:sp>
      <p:sp>
        <p:nvSpPr>
          <p:cNvPr id="31753" name="Line 15"/>
          <p:cNvSpPr>
            <a:spLocks noChangeShapeType="1"/>
          </p:cNvSpPr>
          <p:nvPr/>
        </p:nvSpPr>
        <p:spPr bwMode="auto">
          <a:xfrm>
            <a:off x="7239000" y="990600"/>
            <a:ext cx="9144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31754" name="Text Box 16"/>
          <p:cNvSpPr txBox="1">
            <a:spLocks noChangeArrowheads="1"/>
          </p:cNvSpPr>
          <p:nvPr/>
        </p:nvSpPr>
        <p:spPr bwMode="auto">
          <a:xfrm>
            <a:off x="7375525" y="573088"/>
            <a:ext cx="336550" cy="457200"/>
          </a:xfrm>
          <a:prstGeom prst="rect">
            <a:avLst/>
          </a:prstGeom>
          <a:noFill/>
          <a:ln w="9525">
            <a:noFill/>
            <a:miter lim="800000"/>
            <a:headEnd/>
            <a:tailEnd/>
          </a:ln>
        </p:spPr>
        <p:txBody>
          <a:bodyPr wrap="none">
            <a:prstTxWarp prst="textNoShape">
              <a:avLst/>
            </a:prstTxWarp>
            <a:spAutoFit/>
          </a:bodyPr>
          <a:lstStyle/>
          <a:p>
            <a:r>
              <a:rPr lang="en-US"/>
              <a:t>v</a:t>
            </a:r>
          </a:p>
        </p:txBody>
      </p:sp>
      <p:pic>
        <p:nvPicPr>
          <p:cNvPr id="31755" name="Picture 24" descr="pict"/>
          <p:cNvPicPr>
            <a:picLocks noChangeAspect="1" noChangeArrowheads="1"/>
          </p:cNvPicPr>
          <p:nvPr/>
        </p:nvPicPr>
        <p:blipFill>
          <a:blip r:embed="rId2"/>
          <a:srcRect/>
          <a:stretch>
            <a:fillRect/>
          </a:stretch>
        </p:blipFill>
        <p:spPr bwMode="auto">
          <a:xfrm>
            <a:off x="3073400" y="1752600"/>
            <a:ext cx="471488" cy="1066800"/>
          </a:xfrm>
          <a:prstGeom prst="rect">
            <a:avLst/>
          </a:prstGeom>
          <a:noFill/>
          <a:ln w="9525">
            <a:noFill/>
            <a:miter lim="800000"/>
            <a:headEnd/>
            <a:tailEnd/>
          </a:ln>
        </p:spPr>
      </p:pic>
      <p:sp>
        <p:nvSpPr>
          <p:cNvPr id="31756" name="Text Box 25"/>
          <p:cNvSpPr txBox="1">
            <a:spLocks noChangeArrowheads="1"/>
          </p:cNvSpPr>
          <p:nvPr/>
        </p:nvSpPr>
        <p:spPr bwMode="auto">
          <a:xfrm>
            <a:off x="2844800" y="2819400"/>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grpSp>
        <p:nvGrpSpPr>
          <p:cNvPr id="5" name="Group 32"/>
          <p:cNvGrpSpPr>
            <a:grpSpLocks/>
          </p:cNvGrpSpPr>
          <p:nvPr/>
        </p:nvGrpSpPr>
        <p:grpSpPr bwMode="auto">
          <a:xfrm>
            <a:off x="3683000" y="1676400"/>
            <a:ext cx="304800" cy="304800"/>
            <a:chOff x="2400" y="2976"/>
            <a:chExt cx="192" cy="192"/>
          </a:xfrm>
        </p:grpSpPr>
        <p:sp>
          <p:nvSpPr>
            <p:cNvPr id="31765"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31766"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767"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812"/>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5790">
                                            <p:txEl>
                                              <p:pRg st="0" end="0"/>
                                            </p:txEl>
                                          </p:spTgt>
                                        </p:tgtEl>
                                        <p:attrNameLst>
                                          <p:attrName>style.visibility</p:attrName>
                                        </p:attrNameLst>
                                      </p:cBhvr>
                                      <p:to>
                                        <p:strVal val="visible"/>
                                      </p:to>
                                    </p:set>
                                    <p:animEffect transition="in" filter="fade">
                                      <p:cBhvr>
                                        <p:cTn id="9" dur="3000"/>
                                        <p:tgtEl>
                                          <p:spTgt spid="757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954088"/>
            <a:ext cx="5867400" cy="1560512"/>
            <a:chOff x="1440" y="601"/>
            <a:chExt cx="3696" cy="983"/>
          </a:xfrm>
        </p:grpSpPr>
        <p:grpSp>
          <p:nvGrpSpPr>
            <p:cNvPr id="3" name="Group 3"/>
            <p:cNvGrpSpPr>
              <a:grpSpLocks/>
            </p:cNvGrpSpPr>
            <p:nvPr/>
          </p:nvGrpSpPr>
          <p:grpSpPr bwMode="auto">
            <a:xfrm>
              <a:off x="1440" y="720"/>
              <a:ext cx="2928" cy="864"/>
              <a:chOff x="1344" y="1392"/>
              <a:chExt cx="2928" cy="864"/>
            </a:xfrm>
          </p:grpSpPr>
          <p:sp>
            <p:nvSpPr>
              <p:cNvPr id="32792"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2793"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2794"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32790" name="Line 7"/>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32791" name="Text Box 8"/>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grpSp>
        <p:nvGrpSpPr>
          <p:cNvPr id="4" name="Group 9"/>
          <p:cNvGrpSpPr>
            <a:grpSpLocks/>
          </p:cNvGrpSpPr>
          <p:nvPr/>
        </p:nvGrpSpPr>
        <p:grpSpPr bwMode="auto">
          <a:xfrm>
            <a:off x="304800" y="2743200"/>
            <a:ext cx="4730750" cy="708025"/>
            <a:chOff x="96" y="1858"/>
            <a:chExt cx="2980" cy="446"/>
          </a:xfrm>
        </p:grpSpPr>
        <p:sp>
          <p:nvSpPr>
            <p:cNvPr id="32780"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2781"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2782"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3"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4"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5"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6"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7"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2788" name="Text Box 18"/>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32772" name="Text Box 19"/>
          <p:cNvSpPr txBox="1">
            <a:spLocks noChangeArrowheads="1"/>
          </p:cNvSpPr>
          <p:nvPr/>
        </p:nvSpPr>
        <p:spPr bwMode="auto">
          <a:xfrm>
            <a:off x="2286000" y="3505200"/>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grpSp>
        <p:nvGrpSpPr>
          <p:cNvPr id="5" name="Group 20"/>
          <p:cNvGrpSpPr>
            <a:grpSpLocks/>
          </p:cNvGrpSpPr>
          <p:nvPr/>
        </p:nvGrpSpPr>
        <p:grpSpPr bwMode="auto">
          <a:xfrm>
            <a:off x="2505075" y="1524000"/>
            <a:ext cx="533400" cy="609600"/>
            <a:chOff x="960" y="816"/>
            <a:chExt cx="336" cy="384"/>
          </a:xfrm>
        </p:grpSpPr>
        <p:sp>
          <p:nvSpPr>
            <p:cNvPr id="32778" name="AutoShape 2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32779" name="Rectangle 2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32774" name="Text Box 23"/>
          <p:cNvSpPr txBox="1">
            <a:spLocks noChangeArrowheads="1"/>
          </p:cNvSpPr>
          <p:nvPr/>
        </p:nvSpPr>
        <p:spPr bwMode="auto">
          <a:xfrm>
            <a:off x="2286000" y="10668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32775" name="Text Box 24"/>
          <p:cNvSpPr txBox="1">
            <a:spLocks noChangeArrowheads="1"/>
          </p:cNvSpPr>
          <p:nvPr/>
        </p:nvSpPr>
        <p:spPr bwMode="auto">
          <a:xfrm>
            <a:off x="898525" y="4764088"/>
            <a:ext cx="7254875" cy="830997"/>
          </a:xfrm>
          <a:prstGeom prst="rect">
            <a:avLst/>
          </a:prstGeom>
          <a:noFill/>
          <a:ln w="9525">
            <a:noFill/>
            <a:miter lim="800000"/>
            <a:headEnd/>
            <a:tailEnd/>
          </a:ln>
        </p:spPr>
        <p:txBody>
          <a:bodyPr>
            <a:prstTxWarp prst="textNoShape">
              <a:avLst/>
            </a:prstTxWarp>
            <a:spAutoFit/>
          </a:bodyPr>
          <a:lstStyle/>
          <a:p>
            <a:r>
              <a:rPr lang="en-US" dirty="0"/>
              <a:t>Suppose Lucy’s firecracker explodes at the origin of</a:t>
            </a:r>
            <a:r>
              <a:rPr lang="en-US" dirty="0" smtClean="0"/>
              <a:t> Ricky’s </a:t>
            </a:r>
            <a:r>
              <a:rPr lang="en-US" dirty="0"/>
              <a:t>reference frame.</a:t>
            </a:r>
          </a:p>
        </p:txBody>
      </p:sp>
      <p:sp>
        <p:nvSpPr>
          <p:cNvPr id="32776" name="Text Box 25"/>
          <p:cNvSpPr txBox="1">
            <a:spLocks noChangeArrowheads="1"/>
          </p:cNvSpPr>
          <p:nvPr/>
        </p:nvSpPr>
        <p:spPr bwMode="auto">
          <a:xfrm>
            <a:off x="288925" y="268288"/>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2777" name="Text Box 26"/>
          <p:cNvSpPr txBox="1">
            <a:spLocks noChangeArrowheads="1"/>
          </p:cNvSpPr>
          <p:nvPr/>
        </p:nvSpPr>
        <p:spPr bwMode="auto">
          <a:xfrm>
            <a:off x="4937125" y="344488"/>
            <a:ext cx="404813" cy="457200"/>
          </a:xfrm>
          <a:prstGeom prst="rect">
            <a:avLst/>
          </a:prstGeom>
          <a:noFill/>
          <a:ln w="9525">
            <a:noFill/>
            <a:miter lim="800000"/>
            <a:headEnd/>
            <a:tailEnd/>
          </a:ln>
        </p:spPr>
        <p:txBody>
          <a:bodyPr wrap="none">
            <a:prstTxWarp prst="textNoShape">
              <a:avLst/>
            </a:prstTxWarp>
            <a:spAutoFit/>
          </a:bodyPr>
          <a:lstStyle/>
          <a:p>
            <a:r>
              <a:rPr lang="en-US"/>
              <a:t>R</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3"/>
          <p:cNvSpPr txBox="1">
            <a:spLocks noChangeArrowheads="1"/>
          </p:cNvSpPr>
          <p:nvPr/>
        </p:nvSpPr>
        <p:spPr bwMode="auto">
          <a:xfrm>
            <a:off x="898525" y="4764088"/>
            <a:ext cx="7254875" cy="1200328"/>
          </a:xfrm>
          <a:prstGeom prst="rect">
            <a:avLst/>
          </a:prstGeom>
          <a:noFill/>
          <a:ln w="9525">
            <a:noFill/>
            <a:miter lim="800000"/>
            <a:headEnd/>
            <a:tailEnd/>
          </a:ln>
        </p:spPr>
        <p:txBody>
          <a:bodyPr>
            <a:prstTxWarp prst="textNoShape">
              <a:avLst/>
            </a:prstTxWarp>
            <a:spAutoFit/>
          </a:bodyPr>
          <a:lstStyle/>
          <a:p>
            <a:r>
              <a:rPr lang="en-US" dirty="0"/>
              <a:t>The light spreads out in</a:t>
            </a:r>
            <a:r>
              <a:rPr lang="en-US" dirty="0" smtClean="0"/>
              <a:t> Ricky’s </a:t>
            </a:r>
            <a:r>
              <a:rPr lang="en-US" dirty="0"/>
              <a:t>frame from the point</a:t>
            </a:r>
            <a:r>
              <a:rPr lang="en-US" dirty="0" smtClean="0"/>
              <a:t> he </a:t>
            </a:r>
            <a:r>
              <a:rPr lang="en-US" dirty="0"/>
              <a:t>saw it explode.  Because the train car is moving, the light in</a:t>
            </a:r>
            <a:r>
              <a:rPr lang="en-US" dirty="0" smtClean="0"/>
              <a:t> Ricky’s </a:t>
            </a:r>
            <a:r>
              <a:rPr lang="en-US" dirty="0"/>
              <a:t>frame arrives at the left end first.</a:t>
            </a:r>
          </a:p>
        </p:txBody>
      </p:sp>
      <p:sp>
        <p:nvSpPr>
          <p:cNvPr id="33795" name="Oval 14"/>
          <p:cNvSpPr>
            <a:spLocks noChangeArrowheads="1"/>
          </p:cNvSpPr>
          <p:nvPr/>
        </p:nvSpPr>
        <p:spPr bwMode="auto">
          <a:xfrm>
            <a:off x="1295400" y="304800"/>
            <a:ext cx="2895600" cy="28194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2" name="Group 15"/>
          <p:cNvGrpSpPr>
            <a:grpSpLocks/>
          </p:cNvGrpSpPr>
          <p:nvPr/>
        </p:nvGrpSpPr>
        <p:grpSpPr bwMode="auto">
          <a:xfrm>
            <a:off x="1295400" y="954088"/>
            <a:ext cx="5867400" cy="1560512"/>
            <a:chOff x="816" y="601"/>
            <a:chExt cx="3696" cy="983"/>
          </a:xfrm>
        </p:grpSpPr>
        <p:grpSp>
          <p:nvGrpSpPr>
            <p:cNvPr id="3" name="Group 16"/>
            <p:cNvGrpSpPr>
              <a:grpSpLocks/>
            </p:cNvGrpSpPr>
            <p:nvPr/>
          </p:nvGrpSpPr>
          <p:grpSpPr bwMode="auto">
            <a:xfrm>
              <a:off x="816" y="601"/>
              <a:ext cx="3696" cy="983"/>
              <a:chOff x="288" y="601"/>
              <a:chExt cx="3696" cy="983"/>
            </a:xfrm>
          </p:grpSpPr>
          <p:grpSp>
            <p:nvGrpSpPr>
              <p:cNvPr id="4" name="Group 17"/>
              <p:cNvGrpSpPr>
                <a:grpSpLocks/>
              </p:cNvGrpSpPr>
              <p:nvPr/>
            </p:nvGrpSpPr>
            <p:grpSpPr bwMode="auto">
              <a:xfrm>
                <a:off x="288" y="601"/>
                <a:ext cx="3696" cy="983"/>
                <a:chOff x="1440" y="601"/>
                <a:chExt cx="3696" cy="983"/>
              </a:xfrm>
            </p:grpSpPr>
            <p:grpSp>
              <p:nvGrpSpPr>
                <p:cNvPr id="5" name="Group 18"/>
                <p:cNvGrpSpPr>
                  <a:grpSpLocks/>
                </p:cNvGrpSpPr>
                <p:nvPr/>
              </p:nvGrpSpPr>
              <p:grpSpPr bwMode="auto">
                <a:xfrm>
                  <a:off x="1440" y="720"/>
                  <a:ext cx="2928" cy="864"/>
                  <a:chOff x="1344" y="1392"/>
                  <a:chExt cx="2928" cy="864"/>
                </a:xfrm>
              </p:grpSpPr>
              <p:sp>
                <p:nvSpPr>
                  <p:cNvPr id="33819"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3820"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3821"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33817"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33818"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33815"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grpSp>
          <p:nvGrpSpPr>
            <p:cNvPr id="6" name="Group 25"/>
            <p:cNvGrpSpPr>
              <a:grpSpLocks/>
            </p:cNvGrpSpPr>
            <p:nvPr/>
          </p:nvGrpSpPr>
          <p:grpSpPr bwMode="auto">
            <a:xfrm>
              <a:off x="2064" y="1056"/>
              <a:ext cx="336" cy="288"/>
              <a:chOff x="2064" y="1056"/>
              <a:chExt cx="336" cy="288"/>
            </a:xfrm>
          </p:grpSpPr>
          <p:sp>
            <p:nvSpPr>
              <p:cNvPr id="33812" name="Rectangle 26"/>
              <p:cNvSpPr>
                <a:spLocks noChangeArrowheads="1"/>
              </p:cNvSpPr>
              <p:nvPr/>
            </p:nvSpPr>
            <p:spPr bwMode="auto">
              <a:xfrm>
                <a:off x="2208"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3813" name="AutoShape 27"/>
              <p:cNvSpPr>
                <a:spLocks noChangeArrowheads="1"/>
              </p:cNvSpPr>
              <p:nvPr/>
            </p:nvSpPr>
            <p:spPr bwMode="auto">
              <a:xfrm>
                <a:off x="2064"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sp>
        <p:nvSpPr>
          <p:cNvPr id="33797" name="Text Box 28"/>
          <p:cNvSpPr txBox="1">
            <a:spLocks noChangeArrowheads="1"/>
          </p:cNvSpPr>
          <p:nvPr/>
        </p:nvSpPr>
        <p:spPr bwMode="auto">
          <a:xfrm>
            <a:off x="1127125" y="268288"/>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3798" name="Text Box 29"/>
          <p:cNvSpPr txBox="1">
            <a:spLocks noChangeArrowheads="1"/>
          </p:cNvSpPr>
          <p:nvPr/>
        </p:nvSpPr>
        <p:spPr bwMode="auto">
          <a:xfrm>
            <a:off x="5715000" y="344488"/>
            <a:ext cx="404813" cy="457200"/>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7" name="Group 31"/>
          <p:cNvGrpSpPr>
            <a:grpSpLocks/>
          </p:cNvGrpSpPr>
          <p:nvPr/>
        </p:nvGrpSpPr>
        <p:grpSpPr bwMode="auto">
          <a:xfrm>
            <a:off x="304800" y="2743200"/>
            <a:ext cx="4730750" cy="708025"/>
            <a:chOff x="96" y="1858"/>
            <a:chExt cx="2980" cy="446"/>
          </a:xfrm>
        </p:grpSpPr>
        <p:sp>
          <p:nvSpPr>
            <p:cNvPr id="33801" name="Line 32"/>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3802" name="Line 33"/>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3803" name="Line 34"/>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4" name="Line 35"/>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5" name="Line 36"/>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6" name="Line 37"/>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7" name="Line 38"/>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8" name="Line 39"/>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3809" name="Text Box 40"/>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33800" name="Text Box 41"/>
          <p:cNvSpPr txBox="1">
            <a:spLocks noChangeArrowheads="1"/>
          </p:cNvSpPr>
          <p:nvPr/>
        </p:nvSpPr>
        <p:spPr bwMode="auto">
          <a:xfrm>
            <a:off x="2286000" y="3505200"/>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3"/>
          <p:cNvSpPr txBox="1">
            <a:spLocks noChangeArrowheads="1"/>
          </p:cNvSpPr>
          <p:nvPr/>
        </p:nvSpPr>
        <p:spPr bwMode="auto">
          <a:xfrm>
            <a:off x="898525" y="5060950"/>
            <a:ext cx="7254875" cy="830997"/>
          </a:xfrm>
          <a:prstGeom prst="rect">
            <a:avLst/>
          </a:prstGeom>
          <a:noFill/>
          <a:ln w="9525">
            <a:noFill/>
            <a:miter lim="800000"/>
            <a:headEnd/>
            <a:tailEnd/>
          </a:ln>
        </p:spPr>
        <p:txBody>
          <a:bodyPr>
            <a:prstTxWarp prst="textNoShape">
              <a:avLst/>
            </a:prstTxWarp>
            <a:spAutoFit/>
          </a:bodyPr>
          <a:lstStyle/>
          <a:p>
            <a:r>
              <a:rPr lang="en-US" dirty="0"/>
              <a:t>Sometime later, in</a:t>
            </a:r>
            <a:r>
              <a:rPr lang="en-US" dirty="0" smtClean="0"/>
              <a:t> Ricky’s </a:t>
            </a:r>
            <a:r>
              <a:rPr lang="en-US" dirty="0"/>
              <a:t>frame, the light catches up to the right end of the </a:t>
            </a:r>
            <a:r>
              <a:rPr lang="en-US" dirty="0" smtClean="0"/>
              <a:t>train.</a:t>
            </a:r>
            <a:endParaRPr lang="en-US" dirty="0"/>
          </a:p>
        </p:txBody>
      </p:sp>
      <p:sp>
        <p:nvSpPr>
          <p:cNvPr id="34819" name="Oval 14"/>
          <p:cNvSpPr>
            <a:spLocks noChangeArrowheads="1"/>
          </p:cNvSpPr>
          <p:nvPr/>
        </p:nvSpPr>
        <p:spPr bwMode="auto">
          <a:xfrm>
            <a:off x="-609600" y="-1828800"/>
            <a:ext cx="7467600" cy="69342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2" name="Group 15"/>
          <p:cNvGrpSpPr>
            <a:grpSpLocks/>
          </p:cNvGrpSpPr>
          <p:nvPr/>
        </p:nvGrpSpPr>
        <p:grpSpPr bwMode="auto">
          <a:xfrm>
            <a:off x="2209800" y="954088"/>
            <a:ext cx="5867400" cy="1560512"/>
            <a:chOff x="288" y="601"/>
            <a:chExt cx="3696" cy="983"/>
          </a:xfrm>
        </p:grpSpPr>
        <p:grpSp>
          <p:nvGrpSpPr>
            <p:cNvPr id="3" name="Group 16"/>
            <p:cNvGrpSpPr>
              <a:grpSpLocks/>
            </p:cNvGrpSpPr>
            <p:nvPr/>
          </p:nvGrpSpPr>
          <p:grpSpPr bwMode="auto">
            <a:xfrm>
              <a:off x="288" y="601"/>
              <a:ext cx="3696" cy="983"/>
              <a:chOff x="288" y="601"/>
              <a:chExt cx="3696" cy="983"/>
            </a:xfrm>
          </p:grpSpPr>
          <p:grpSp>
            <p:nvGrpSpPr>
              <p:cNvPr id="4" name="Group 17"/>
              <p:cNvGrpSpPr>
                <a:grpSpLocks/>
              </p:cNvGrpSpPr>
              <p:nvPr/>
            </p:nvGrpSpPr>
            <p:grpSpPr bwMode="auto">
              <a:xfrm>
                <a:off x="288" y="601"/>
                <a:ext cx="3696" cy="983"/>
                <a:chOff x="1440" y="601"/>
                <a:chExt cx="3696" cy="983"/>
              </a:xfrm>
            </p:grpSpPr>
            <p:grpSp>
              <p:nvGrpSpPr>
                <p:cNvPr id="5" name="Group 18"/>
                <p:cNvGrpSpPr>
                  <a:grpSpLocks/>
                </p:cNvGrpSpPr>
                <p:nvPr/>
              </p:nvGrpSpPr>
              <p:grpSpPr bwMode="auto">
                <a:xfrm>
                  <a:off x="1440" y="720"/>
                  <a:ext cx="2928" cy="864"/>
                  <a:chOff x="1344" y="1392"/>
                  <a:chExt cx="2928" cy="864"/>
                </a:xfrm>
              </p:grpSpPr>
              <p:sp>
                <p:nvSpPr>
                  <p:cNvPr id="34842" name="Oval 19"/>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4843" name="Oval 20"/>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34844" name="Rectangle 21"/>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34840" name="Line 22"/>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34841" name="Text Box 23"/>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sp>
            <p:nvSpPr>
              <p:cNvPr id="34838" name="Text Box 24"/>
              <p:cNvSpPr txBox="1">
                <a:spLocks noChangeArrowheads="1"/>
              </p:cNvSpPr>
              <p:nvPr/>
            </p:nvSpPr>
            <p:spPr bwMode="auto">
              <a:xfrm>
                <a:off x="1440" y="672"/>
                <a:ext cx="522" cy="288"/>
              </a:xfrm>
              <a:prstGeom prst="rect">
                <a:avLst/>
              </a:prstGeom>
              <a:noFill/>
              <a:ln w="9525">
                <a:noFill/>
                <a:miter lim="800000"/>
                <a:headEnd/>
                <a:tailEnd/>
              </a:ln>
            </p:spPr>
            <p:txBody>
              <a:bodyPr wrap="none">
                <a:prstTxWarp prst="textNoShape">
                  <a:avLst/>
                </a:prstTxWarp>
                <a:spAutoFit/>
              </a:bodyPr>
              <a:lstStyle/>
              <a:p>
                <a:r>
                  <a:rPr lang="en-US"/>
                  <a:t>Lucy</a:t>
                </a:r>
              </a:p>
            </p:txBody>
          </p:sp>
        </p:grpSp>
        <p:sp>
          <p:nvSpPr>
            <p:cNvPr id="34835" name="Rectangle 25"/>
            <p:cNvSpPr>
              <a:spLocks noChangeArrowheads="1"/>
            </p:cNvSpPr>
            <p:nvPr/>
          </p:nvSpPr>
          <p:spPr bwMode="auto">
            <a:xfrm>
              <a:off x="1680" y="1056"/>
              <a:ext cx="48" cy="240"/>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34836" name="AutoShape 26"/>
            <p:cNvSpPr>
              <a:spLocks noChangeArrowheads="1"/>
            </p:cNvSpPr>
            <p:nvPr/>
          </p:nvSpPr>
          <p:spPr bwMode="auto">
            <a:xfrm>
              <a:off x="1536" y="1200"/>
              <a:ext cx="336" cy="144"/>
            </a:xfrm>
            <a:prstGeom prst="irregularSeal1">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34821" name="Text Box 27"/>
          <p:cNvSpPr txBox="1">
            <a:spLocks noChangeArrowheads="1"/>
          </p:cNvSpPr>
          <p:nvPr/>
        </p:nvSpPr>
        <p:spPr bwMode="auto">
          <a:xfrm>
            <a:off x="2041525" y="344488"/>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34822" name="Text Box 28"/>
          <p:cNvSpPr txBox="1">
            <a:spLocks noChangeArrowheads="1"/>
          </p:cNvSpPr>
          <p:nvPr/>
        </p:nvSpPr>
        <p:spPr bwMode="auto">
          <a:xfrm>
            <a:off x="6689725" y="304800"/>
            <a:ext cx="404813" cy="457200"/>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6" name="Group 52"/>
          <p:cNvGrpSpPr>
            <a:grpSpLocks/>
          </p:cNvGrpSpPr>
          <p:nvPr/>
        </p:nvGrpSpPr>
        <p:grpSpPr bwMode="auto">
          <a:xfrm>
            <a:off x="304800" y="2743200"/>
            <a:ext cx="4730750" cy="708025"/>
            <a:chOff x="96" y="1858"/>
            <a:chExt cx="2980" cy="446"/>
          </a:xfrm>
        </p:grpSpPr>
        <p:sp>
          <p:nvSpPr>
            <p:cNvPr id="34825" name="Line 53"/>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34826" name="Line 54"/>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34827" name="Line 55"/>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28" name="Line 56"/>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29" name="Line 57"/>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30" name="Line 58"/>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31" name="Line 59"/>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32" name="Line 60"/>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34833" name="Text Box 61"/>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34824" name="Text Box 62"/>
          <p:cNvSpPr txBox="1">
            <a:spLocks noChangeArrowheads="1"/>
          </p:cNvSpPr>
          <p:nvPr/>
        </p:nvSpPr>
        <p:spPr bwMode="auto">
          <a:xfrm>
            <a:off x="2286000" y="3505200"/>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963613" y="3113088"/>
            <a:ext cx="2476500" cy="768350"/>
            <a:chOff x="1344" y="1392"/>
            <a:chExt cx="2928" cy="864"/>
          </a:xfrm>
        </p:grpSpPr>
        <p:sp>
          <p:nvSpPr>
            <p:cNvPr id="14444" name="Oval 5"/>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45" name="Oval 6"/>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46" name="Rectangle 7"/>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39" name="Text Box 12"/>
          <p:cNvSpPr txBox="1">
            <a:spLocks noChangeArrowheads="1"/>
          </p:cNvSpPr>
          <p:nvPr/>
        </p:nvSpPr>
        <p:spPr bwMode="auto">
          <a:xfrm>
            <a:off x="914400" y="2730500"/>
            <a:ext cx="188913" cy="2555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40" name="Text Box 13"/>
          <p:cNvSpPr txBox="1">
            <a:spLocks noChangeArrowheads="1"/>
          </p:cNvSpPr>
          <p:nvPr/>
        </p:nvSpPr>
        <p:spPr bwMode="auto">
          <a:xfrm>
            <a:off x="3305175" y="2773363"/>
            <a:ext cx="215900" cy="255587"/>
          </a:xfrm>
          <a:prstGeom prst="rect">
            <a:avLst/>
          </a:prstGeom>
          <a:noFill/>
          <a:ln w="9525">
            <a:noFill/>
            <a:miter lim="800000"/>
            <a:headEnd/>
            <a:tailEnd/>
          </a:ln>
        </p:spPr>
        <p:txBody>
          <a:bodyPr wrap="none">
            <a:prstTxWarp prst="textNoShape">
              <a:avLst/>
            </a:prstTxWarp>
            <a:spAutoFit/>
          </a:bodyPr>
          <a:lstStyle/>
          <a:p>
            <a:r>
              <a:rPr lang="en-US"/>
              <a:t>R</a:t>
            </a:r>
          </a:p>
        </p:txBody>
      </p:sp>
      <p:grpSp>
        <p:nvGrpSpPr>
          <p:cNvPr id="3" name="Group 9"/>
          <p:cNvGrpSpPr>
            <a:grpSpLocks/>
          </p:cNvGrpSpPr>
          <p:nvPr/>
        </p:nvGrpSpPr>
        <p:grpSpPr bwMode="auto">
          <a:xfrm>
            <a:off x="2058988" y="3327400"/>
            <a:ext cx="284162" cy="341313"/>
            <a:chOff x="960" y="816"/>
            <a:chExt cx="336" cy="384"/>
          </a:xfrm>
        </p:grpSpPr>
        <p:sp>
          <p:nvSpPr>
            <p:cNvPr id="14442" name="AutoShape 10"/>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4443" name="Rectangle 11"/>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32"/>
          <p:cNvGrpSpPr>
            <a:grpSpLocks/>
          </p:cNvGrpSpPr>
          <p:nvPr/>
        </p:nvGrpSpPr>
        <p:grpSpPr bwMode="auto">
          <a:xfrm>
            <a:off x="963613" y="3494088"/>
            <a:ext cx="161925" cy="171450"/>
            <a:chOff x="2400" y="2976"/>
            <a:chExt cx="192" cy="192"/>
          </a:xfrm>
        </p:grpSpPr>
        <p:sp>
          <p:nvSpPr>
            <p:cNvPr id="14439"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4440"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41"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32"/>
          <p:cNvGrpSpPr>
            <a:grpSpLocks/>
          </p:cNvGrpSpPr>
          <p:nvPr/>
        </p:nvGrpSpPr>
        <p:grpSpPr bwMode="auto">
          <a:xfrm>
            <a:off x="3278188" y="3497263"/>
            <a:ext cx="161925" cy="171450"/>
            <a:chOff x="2400" y="2976"/>
            <a:chExt cx="192" cy="192"/>
          </a:xfrm>
        </p:grpSpPr>
        <p:sp>
          <p:nvSpPr>
            <p:cNvPr id="14436" name="Oval 33"/>
            <p:cNvSpPr>
              <a:spLocks noChangeArrowheads="1"/>
            </p:cNvSpPr>
            <p:nvPr/>
          </p:nvSpPr>
          <p:spPr bwMode="auto">
            <a:xfrm>
              <a:off x="2400" y="2976"/>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4437" name="Line 34"/>
            <p:cNvSpPr>
              <a:spLocks noChangeShapeType="1"/>
            </p:cNvSpPr>
            <p:nvPr/>
          </p:nvSpPr>
          <p:spPr bwMode="auto">
            <a:xfrm flipV="1">
              <a:off x="2492" y="2976"/>
              <a:ext cx="4" cy="10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38" name="Line 35"/>
            <p:cNvSpPr>
              <a:spLocks noChangeShapeType="1"/>
            </p:cNvSpPr>
            <p:nvPr/>
          </p:nvSpPr>
          <p:spPr bwMode="auto">
            <a:xfrm>
              <a:off x="2496" y="3072"/>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9"/>
          <p:cNvGrpSpPr>
            <a:grpSpLocks/>
          </p:cNvGrpSpPr>
          <p:nvPr/>
        </p:nvGrpSpPr>
        <p:grpSpPr bwMode="auto">
          <a:xfrm>
            <a:off x="5219700" y="3962400"/>
            <a:ext cx="3238500" cy="381000"/>
            <a:chOff x="240" y="1858"/>
            <a:chExt cx="2784" cy="434"/>
          </a:xfrm>
        </p:grpSpPr>
        <p:sp>
          <p:nvSpPr>
            <p:cNvPr id="14427"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428" name="Line 11"/>
            <p:cNvSpPr>
              <a:spLocks noChangeShapeType="1"/>
            </p:cNvSpPr>
            <p:nvPr/>
          </p:nvSpPr>
          <p:spPr bwMode="auto">
            <a:xfrm>
              <a:off x="1632"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29"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0"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1"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2" name="Line 15"/>
            <p:cNvSpPr>
              <a:spLocks noChangeShapeType="1"/>
            </p:cNvSpPr>
            <p:nvPr/>
          </p:nvSpPr>
          <p:spPr bwMode="auto">
            <a:xfrm>
              <a:off x="1248"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4433"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4"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435" name="Text Box 18"/>
            <p:cNvSpPr txBox="1">
              <a:spLocks noChangeArrowheads="1"/>
            </p:cNvSpPr>
            <p:nvPr/>
          </p:nvSpPr>
          <p:spPr bwMode="auto">
            <a:xfrm>
              <a:off x="1121" y="1991"/>
              <a:ext cx="305" cy="301"/>
            </a:xfrm>
            <a:prstGeom prst="rect">
              <a:avLst/>
            </a:prstGeom>
            <a:noFill/>
            <a:ln w="9525">
              <a:noFill/>
              <a:miter lim="800000"/>
              <a:headEnd/>
              <a:tailEnd/>
            </a:ln>
          </p:spPr>
          <p:txBody>
            <a:bodyPr wrap="none">
              <a:prstTxWarp prst="textNoShape">
                <a:avLst/>
              </a:prstTxWarp>
              <a:spAutoFit/>
            </a:bodyPr>
            <a:lstStyle/>
            <a:p>
              <a:pPr eaLnBrk="0" hangingPunct="0"/>
              <a:r>
                <a:rPr lang="en-US" sz="1800"/>
                <a:t>0</a:t>
              </a:r>
            </a:p>
          </p:txBody>
        </p:sp>
      </p:grpSp>
      <p:sp>
        <p:nvSpPr>
          <p:cNvPr id="32777" name="AutoShape 21"/>
          <p:cNvSpPr>
            <a:spLocks noChangeArrowheads="1"/>
          </p:cNvSpPr>
          <p:nvPr/>
        </p:nvSpPr>
        <p:spPr bwMode="auto">
          <a:xfrm>
            <a:off x="6176963" y="3325813"/>
            <a:ext cx="282575" cy="252412"/>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7" name="Group 123"/>
          <p:cNvGrpSpPr>
            <a:grpSpLocks/>
          </p:cNvGrpSpPr>
          <p:nvPr/>
        </p:nvGrpSpPr>
        <p:grpSpPr bwMode="auto">
          <a:xfrm>
            <a:off x="4876800" y="2743200"/>
            <a:ext cx="3276600" cy="1128713"/>
            <a:chOff x="5029200" y="2743201"/>
            <a:chExt cx="3276600" cy="1129203"/>
          </a:xfrm>
        </p:grpSpPr>
        <p:grpSp>
          <p:nvGrpSpPr>
            <p:cNvPr id="8" name="Group 3"/>
            <p:cNvGrpSpPr>
              <a:grpSpLocks/>
            </p:cNvGrpSpPr>
            <p:nvPr/>
          </p:nvGrpSpPr>
          <p:grpSpPr bwMode="auto">
            <a:xfrm>
              <a:off x="5199444" y="3114746"/>
              <a:ext cx="2460879" cy="757658"/>
              <a:chOff x="1344" y="1392"/>
              <a:chExt cx="2928" cy="864"/>
            </a:xfrm>
          </p:grpSpPr>
          <p:sp>
            <p:nvSpPr>
              <p:cNvPr id="14424"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25"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2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20"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21"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22"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23"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nvGrpSpPr>
          <p:cNvPr id="9" name="Group 158"/>
          <p:cNvGrpSpPr>
            <a:grpSpLocks/>
          </p:cNvGrpSpPr>
          <p:nvPr/>
        </p:nvGrpSpPr>
        <p:grpSpPr bwMode="auto">
          <a:xfrm>
            <a:off x="1755775" y="2743200"/>
            <a:ext cx="6626225" cy="1128713"/>
            <a:chOff x="1755919" y="2743200"/>
            <a:chExt cx="6626081" cy="1129203"/>
          </a:xfrm>
        </p:grpSpPr>
        <p:sp>
          <p:nvSpPr>
            <p:cNvPr id="14408" name="Oval 3"/>
            <p:cNvSpPr>
              <a:spLocks noChangeArrowheads="1"/>
            </p:cNvSpPr>
            <p:nvPr/>
          </p:nvSpPr>
          <p:spPr bwMode="auto">
            <a:xfrm>
              <a:off x="5859838" y="3001214"/>
              <a:ext cx="875977" cy="860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409" name="Oval 3"/>
            <p:cNvSpPr>
              <a:spLocks noChangeArrowheads="1"/>
            </p:cNvSpPr>
            <p:nvPr/>
          </p:nvSpPr>
          <p:spPr bwMode="auto">
            <a:xfrm>
              <a:off x="1755919" y="3001214"/>
              <a:ext cx="875977" cy="860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0" name="Group 124"/>
            <p:cNvGrpSpPr>
              <a:grpSpLocks/>
            </p:cNvGrpSpPr>
            <p:nvPr/>
          </p:nvGrpSpPr>
          <p:grpSpPr bwMode="auto">
            <a:xfrm>
              <a:off x="5105400" y="2743200"/>
              <a:ext cx="3276600" cy="1129203"/>
              <a:chOff x="5029200" y="2743201"/>
              <a:chExt cx="3276600" cy="1129203"/>
            </a:xfrm>
          </p:grpSpPr>
          <p:grpSp>
            <p:nvGrpSpPr>
              <p:cNvPr id="11" name="Group 3"/>
              <p:cNvGrpSpPr>
                <a:grpSpLocks/>
              </p:cNvGrpSpPr>
              <p:nvPr/>
            </p:nvGrpSpPr>
            <p:grpSpPr bwMode="auto">
              <a:xfrm>
                <a:off x="5199441" y="3114749"/>
                <a:ext cx="2460874" cy="757660"/>
                <a:chOff x="1344" y="1392"/>
                <a:chExt cx="2928" cy="864"/>
              </a:xfrm>
            </p:grpSpPr>
            <p:sp>
              <p:nvSpPr>
                <p:cNvPr id="14416"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17"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18"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12"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13"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14"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15"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grpSp>
        <p:nvGrpSpPr>
          <p:cNvPr id="12" name="Group 159"/>
          <p:cNvGrpSpPr>
            <a:grpSpLocks/>
          </p:cNvGrpSpPr>
          <p:nvPr/>
        </p:nvGrpSpPr>
        <p:grpSpPr bwMode="auto">
          <a:xfrm>
            <a:off x="1409700" y="2622550"/>
            <a:ext cx="7208838" cy="1622425"/>
            <a:chOff x="1410023" y="2622184"/>
            <a:chExt cx="7208197" cy="1622156"/>
          </a:xfrm>
        </p:grpSpPr>
        <p:sp>
          <p:nvSpPr>
            <p:cNvPr id="14397" name="Oval 3"/>
            <p:cNvSpPr>
              <a:spLocks noChangeArrowheads="1"/>
            </p:cNvSpPr>
            <p:nvPr/>
          </p:nvSpPr>
          <p:spPr bwMode="auto">
            <a:xfrm>
              <a:off x="5478780" y="2622184"/>
              <a:ext cx="1600200" cy="1622156"/>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98" name="Oval 3"/>
            <p:cNvSpPr>
              <a:spLocks noChangeArrowheads="1"/>
            </p:cNvSpPr>
            <p:nvPr/>
          </p:nvSpPr>
          <p:spPr bwMode="auto">
            <a:xfrm>
              <a:off x="1410023" y="2645044"/>
              <a:ext cx="1542691" cy="1576953"/>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3" name="Group 133"/>
            <p:cNvGrpSpPr>
              <a:grpSpLocks/>
            </p:cNvGrpSpPr>
            <p:nvPr/>
          </p:nvGrpSpPr>
          <p:grpSpPr bwMode="auto">
            <a:xfrm>
              <a:off x="5341620" y="2743200"/>
              <a:ext cx="3276600" cy="1129203"/>
              <a:chOff x="5029200" y="2743201"/>
              <a:chExt cx="3276600" cy="1129203"/>
            </a:xfrm>
          </p:grpSpPr>
          <p:grpSp>
            <p:nvGrpSpPr>
              <p:cNvPr id="14" name="Group 3"/>
              <p:cNvGrpSpPr>
                <a:grpSpLocks/>
              </p:cNvGrpSpPr>
              <p:nvPr/>
            </p:nvGrpSpPr>
            <p:grpSpPr bwMode="auto">
              <a:xfrm>
                <a:off x="5199441" y="3114749"/>
                <a:ext cx="2460874" cy="757660"/>
                <a:chOff x="1344" y="1392"/>
                <a:chExt cx="2928" cy="864"/>
              </a:xfrm>
            </p:grpSpPr>
            <p:sp>
              <p:nvSpPr>
                <p:cNvPr id="14405"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06"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407"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401"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402"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403"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404"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grpSp>
        <p:nvGrpSpPr>
          <p:cNvPr id="15" name="Group 161"/>
          <p:cNvGrpSpPr>
            <a:grpSpLocks/>
          </p:cNvGrpSpPr>
          <p:nvPr/>
        </p:nvGrpSpPr>
        <p:grpSpPr bwMode="auto">
          <a:xfrm>
            <a:off x="963613" y="2133600"/>
            <a:ext cx="7875587" cy="2514600"/>
            <a:chOff x="963455" y="2133600"/>
            <a:chExt cx="7875745" cy="2514600"/>
          </a:xfrm>
        </p:grpSpPr>
        <p:sp>
          <p:nvSpPr>
            <p:cNvPr id="14386" name="Oval 2"/>
            <p:cNvSpPr>
              <a:spLocks noChangeArrowheads="1"/>
            </p:cNvSpPr>
            <p:nvPr/>
          </p:nvSpPr>
          <p:spPr bwMode="auto">
            <a:xfrm>
              <a:off x="5014034" y="2133600"/>
              <a:ext cx="2476426" cy="2514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87" name="Oval 2"/>
            <p:cNvSpPr>
              <a:spLocks noChangeArrowheads="1"/>
            </p:cNvSpPr>
            <p:nvPr/>
          </p:nvSpPr>
          <p:spPr bwMode="auto">
            <a:xfrm>
              <a:off x="963455" y="2133600"/>
              <a:ext cx="2476426" cy="25146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nvGrpSpPr>
            <p:cNvPr id="16" name="Group 149"/>
            <p:cNvGrpSpPr>
              <a:grpSpLocks/>
            </p:cNvGrpSpPr>
            <p:nvPr/>
          </p:nvGrpSpPr>
          <p:grpSpPr bwMode="auto">
            <a:xfrm>
              <a:off x="5562600" y="2743200"/>
              <a:ext cx="3276600" cy="1129208"/>
              <a:chOff x="5029200" y="2743201"/>
              <a:chExt cx="3276600" cy="1129208"/>
            </a:xfrm>
          </p:grpSpPr>
          <p:grpSp>
            <p:nvGrpSpPr>
              <p:cNvPr id="17" name="Group 3"/>
              <p:cNvGrpSpPr>
                <a:grpSpLocks/>
              </p:cNvGrpSpPr>
              <p:nvPr/>
            </p:nvGrpSpPr>
            <p:grpSpPr bwMode="auto">
              <a:xfrm>
                <a:off x="5199441" y="3114749"/>
                <a:ext cx="2460874" cy="757660"/>
                <a:chOff x="1344" y="1392"/>
                <a:chExt cx="2928" cy="864"/>
              </a:xfrm>
            </p:grpSpPr>
            <p:sp>
              <p:nvSpPr>
                <p:cNvPr id="14394"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95"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96"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90"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391"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392"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93"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grpSp>
      <p:sp>
        <p:nvSpPr>
          <p:cNvPr id="14350" name="TextBox 177"/>
          <p:cNvSpPr txBox="1">
            <a:spLocks noChangeArrowheads="1"/>
          </p:cNvSpPr>
          <p:nvPr/>
        </p:nvSpPr>
        <p:spPr bwMode="auto">
          <a:xfrm>
            <a:off x="1066800" y="2133600"/>
            <a:ext cx="2443163" cy="461963"/>
          </a:xfrm>
          <a:prstGeom prst="rect">
            <a:avLst/>
          </a:prstGeom>
          <a:noFill/>
          <a:ln w="9525">
            <a:noFill/>
            <a:miter lim="800000"/>
            <a:headEnd/>
            <a:tailEnd/>
          </a:ln>
        </p:spPr>
        <p:txBody>
          <a:bodyPr wrap="none">
            <a:prstTxWarp prst="textNoShape">
              <a:avLst/>
            </a:prstTxWarp>
            <a:spAutoFit/>
          </a:bodyPr>
          <a:lstStyle/>
          <a:p>
            <a:r>
              <a:rPr lang="en-US"/>
              <a:t>Lucy: in the train</a:t>
            </a:r>
          </a:p>
        </p:txBody>
      </p:sp>
      <p:sp>
        <p:nvSpPr>
          <p:cNvPr id="14351" name="TextBox 178"/>
          <p:cNvSpPr txBox="1">
            <a:spLocks noChangeArrowheads="1"/>
          </p:cNvSpPr>
          <p:nvPr/>
        </p:nvSpPr>
        <p:spPr bwMode="auto">
          <a:xfrm>
            <a:off x="5043488" y="2133600"/>
            <a:ext cx="3160992" cy="461665"/>
          </a:xfrm>
          <a:prstGeom prst="rect">
            <a:avLst/>
          </a:prstGeom>
          <a:noFill/>
          <a:ln w="9525">
            <a:noFill/>
            <a:miter lim="800000"/>
            <a:headEnd/>
            <a:tailEnd/>
          </a:ln>
        </p:spPr>
        <p:txBody>
          <a:bodyPr wrap="none">
            <a:prstTxWarp prst="textNoShape">
              <a:avLst/>
            </a:prstTxWarp>
            <a:spAutoFit/>
          </a:bodyPr>
          <a:lstStyle/>
          <a:p>
            <a:r>
              <a:rPr lang="en-US" dirty="0" smtClean="0"/>
              <a:t>Ricky: </a:t>
            </a:r>
            <a:r>
              <a:rPr lang="en-US" dirty="0"/>
              <a:t>on the platform</a:t>
            </a:r>
          </a:p>
        </p:txBody>
      </p:sp>
      <p:grpSp>
        <p:nvGrpSpPr>
          <p:cNvPr id="18" name="Group 9"/>
          <p:cNvGrpSpPr>
            <a:grpSpLocks/>
          </p:cNvGrpSpPr>
          <p:nvPr/>
        </p:nvGrpSpPr>
        <p:grpSpPr bwMode="auto">
          <a:xfrm>
            <a:off x="668338" y="3962400"/>
            <a:ext cx="3065462" cy="381000"/>
            <a:chOff x="240" y="1858"/>
            <a:chExt cx="2784" cy="434"/>
          </a:xfrm>
        </p:grpSpPr>
        <p:sp>
          <p:nvSpPr>
            <p:cNvPr id="14377"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4378"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4379"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0"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1"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2"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3"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4"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4385" name="Text Box 18"/>
            <p:cNvSpPr txBox="1">
              <a:spLocks noChangeArrowheads="1"/>
            </p:cNvSpPr>
            <p:nvPr/>
          </p:nvSpPr>
          <p:spPr bwMode="auto">
            <a:xfrm>
              <a:off x="1491" y="1991"/>
              <a:ext cx="305" cy="301"/>
            </a:xfrm>
            <a:prstGeom prst="rect">
              <a:avLst/>
            </a:prstGeom>
            <a:noFill/>
            <a:ln w="9525">
              <a:noFill/>
              <a:miter lim="800000"/>
              <a:headEnd/>
              <a:tailEnd/>
            </a:ln>
          </p:spPr>
          <p:txBody>
            <a:bodyPr wrap="none">
              <a:prstTxWarp prst="textNoShape">
                <a:avLst/>
              </a:prstTxWarp>
              <a:spAutoFit/>
            </a:bodyPr>
            <a:lstStyle/>
            <a:p>
              <a:pPr eaLnBrk="0" hangingPunct="0"/>
              <a:r>
                <a:rPr lang="en-US" sz="1800"/>
                <a:t>0</a:t>
              </a:r>
            </a:p>
          </p:txBody>
        </p:sp>
      </p:grpSp>
      <p:grpSp>
        <p:nvGrpSpPr>
          <p:cNvPr id="19" name="Group 103"/>
          <p:cNvGrpSpPr>
            <a:grpSpLocks/>
          </p:cNvGrpSpPr>
          <p:nvPr/>
        </p:nvGrpSpPr>
        <p:grpSpPr bwMode="auto">
          <a:xfrm>
            <a:off x="152400" y="5638800"/>
            <a:ext cx="3967163" cy="838200"/>
            <a:chOff x="152400" y="5638800"/>
            <a:chExt cx="3967756" cy="838200"/>
          </a:xfrm>
        </p:grpSpPr>
        <p:sp>
          <p:nvSpPr>
            <p:cNvPr id="14375" name="TextBox 89"/>
            <p:cNvSpPr txBox="1">
              <a:spLocks noChangeArrowheads="1"/>
            </p:cNvSpPr>
            <p:nvPr/>
          </p:nvSpPr>
          <p:spPr bwMode="auto">
            <a:xfrm>
              <a:off x="152400" y="5638800"/>
              <a:ext cx="1757212" cy="830997"/>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L:</a:t>
              </a:r>
            </a:p>
            <a:p>
              <a:pPr algn="ctr"/>
              <a:r>
                <a:rPr lang="en-US"/>
                <a:t>(x=-3, t=3s)</a:t>
              </a:r>
            </a:p>
          </p:txBody>
        </p:sp>
        <p:sp>
          <p:nvSpPr>
            <p:cNvPr id="14376" name="TextBox 100"/>
            <p:cNvSpPr txBox="1">
              <a:spLocks noChangeArrowheads="1"/>
            </p:cNvSpPr>
            <p:nvPr/>
          </p:nvSpPr>
          <p:spPr bwMode="auto">
            <a:xfrm>
              <a:off x="2286000" y="5646003"/>
              <a:ext cx="1834156" cy="830997"/>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R:</a:t>
              </a:r>
            </a:p>
            <a:p>
              <a:pPr algn="ctr"/>
              <a:r>
                <a:rPr lang="en-US"/>
                <a:t>(x=+3, t=3s)</a:t>
              </a:r>
            </a:p>
          </p:txBody>
        </p:sp>
      </p:grpSp>
      <p:sp>
        <p:nvSpPr>
          <p:cNvPr id="102" name="TextBox 101"/>
          <p:cNvSpPr txBox="1">
            <a:spLocks noChangeArrowheads="1"/>
          </p:cNvSpPr>
          <p:nvPr/>
        </p:nvSpPr>
        <p:spPr bwMode="auto">
          <a:xfrm>
            <a:off x="4733925" y="5638800"/>
            <a:ext cx="1895475" cy="830263"/>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a:t>Event L’:</a:t>
            </a:r>
          </a:p>
          <a:p>
            <a:pPr algn="ctr"/>
            <a:r>
              <a:rPr lang="en-US"/>
              <a:t>(x’=-2, t’=2s)</a:t>
            </a:r>
          </a:p>
        </p:txBody>
      </p:sp>
      <p:sp>
        <p:nvSpPr>
          <p:cNvPr id="103" name="TextBox 102"/>
          <p:cNvSpPr txBox="1">
            <a:spLocks noChangeArrowheads="1"/>
          </p:cNvSpPr>
          <p:nvPr/>
        </p:nvSpPr>
        <p:spPr bwMode="auto">
          <a:xfrm>
            <a:off x="6859588" y="5646738"/>
            <a:ext cx="1971675" cy="830262"/>
          </a:xfrm>
          <a:prstGeom prst="rect">
            <a:avLst/>
          </a:prstGeom>
          <a:noFill/>
          <a:ln w="9525">
            <a:solidFill>
              <a:schemeClr val="tx1"/>
            </a:solidFill>
            <a:miter lim="800000"/>
            <a:headEnd/>
            <a:tailEnd/>
          </a:ln>
        </p:spPr>
        <p:txBody>
          <a:bodyPr wrap="none">
            <a:prstTxWarp prst="textNoShape">
              <a:avLst/>
            </a:prstTxWarp>
            <a:spAutoFit/>
          </a:bodyPr>
          <a:lstStyle/>
          <a:p>
            <a:pPr algn="ctr"/>
            <a:r>
              <a:rPr lang="en-US" dirty="0"/>
              <a:t>Event </a:t>
            </a:r>
            <a:r>
              <a:rPr lang="en-US" dirty="0" err="1"/>
              <a:t>R</a:t>
            </a:r>
            <a:r>
              <a:rPr lang="en-US" dirty="0"/>
              <a:t>’:</a:t>
            </a:r>
          </a:p>
          <a:p>
            <a:pPr algn="ctr"/>
            <a:r>
              <a:rPr lang="en-US" dirty="0"/>
              <a:t>(</a:t>
            </a:r>
            <a:r>
              <a:rPr lang="en-US" dirty="0" err="1"/>
              <a:t>x</a:t>
            </a:r>
            <a:r>
              <a:rPr lang="en-US" dirty="0"/>
              <a:t>’=+5, </a:t>
            </a:r>
            <a:r>
              <a:rPr lang="en-US" dirty="0" err="1"/>
              <a:t>t</a:t>
            </a:r>
            <a:r>
              <a:rPr lang="en-US" dirty="0"/>
              <a:t>’=4s)</a:t>
            </a:r>
          </a:p>
        </p:txBody>
      </p:sp>
      <p:sp>
        <p:nvSpPr>
          <p:cNvPr id="14357" name="TextBox 105"/>
          <p:cNvSpPr txBox="1">
            <a:spLocks noChangeArrowheads="1"/>
          </p:cNvSpPr>
          <p:nvPr/>
        </p:nvSpPr>
        <p:spPr bwMode="auto">
          <a:xfrm>
            <a:off x="8305800" y="4038600"/>
            <a:ext cx="407988" cy="461963"/>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14358" name="TextBox 106"/>
          <p:cNvSpPr txBox="1">
            <a:spLocks noChangeArrowheads="1"/>
          </p:cNvSpPr>
          <p:nvPr/>
        </p:nvSpPr>
        <p:spPr bwMode="auto">
          <a:xfrm>
            <a:off x="3581400" y="4038600"/>
            <a:ext cx="338138" cy="461963"/>
          </a:xfrm>
          <a:prstGeom prst="rect">
            <a:avLst/>
          </a:prstGeom>
          <a:noFill/>
          <a:ln w="9525">
            <a:noFill/>
            <a:miter lim="800000"/>
            <a:headEnd/>
            <a:tailEnd/>
          </a:ln>
        </p:spPr>
        <p:txBody>
          <a:bodyPr wrap="none">
            <a:prstTxWarp prst="textNoShape">
              <a:avLst/>
            </a:prstTxWarp>
            <a:spAutoFit/>
          </a:bodyPr>
          <a:lstStyle/>
          <a:p>
            <a:r>
              <a:rPr lang="en-US"/>
              <a:t>x</a:t>
            </a:r>
          </a:p>
        </p:txBody>
      </p:sp>
      <p:cxnSp>
        <p:nvCxnSpPr>
          <p:cNvPr id="14359" name="Straight Connector 108"/>
          <p:cNvCxnSpPr>
            <a:cxnSpLocks noChangeShapeType="1"/>
          </p:cNvCxnSpPr>
          <p:nvPr/>
        </p:nvCxnSpPr>
        <p:spPr bwMode="auto">
          <a:xfrm rot="5400000">
            <a:off x="1820863" y="4267200"/>
            <a:ext cx="5181600" cy="0"/>
          </a:xfrm>
          <a:prstGeom prst="line">
            <a:avLst/>
          </a:prstGeom>
          <a:noFill/>
          <a:ln w="9525">
            <a:solidFill>
              <a:schemeClr val="tx1"/>
            </a:solidFill>
            <a:round/>
            <a:headEnd/>
            <a:tailEnd/>
          </a:ln>
        </p:spPr>
      </p:cxnSp>
      <p:grpSp>
        <p:nvGrpSpPr>
          <p:cNvPr id="20" name="Group 176"/>
          <p:cNvGrpSpPr>
            <a:grpSpLocks/>
          </p:cNvGrpSpPr>
          <p:nvPr/>
        </p:nvGrpSpPr>
        <p:grpSpPr bwMode="auto">
          <a:xfrm>
            <a:off x="0" y="1295400"/>
            <a:ext cx="9144000" cy="4343400"/>
            <a:chOff x="0" y="1295400"/>
            <a:chExt cx="9144000" cy="4343400"/>
          </a:xfrm>
        </p:grpSpPr>
        <p:grpSp>
          <p:nvGrpSpPr>
            <p:cNvPr id="21" name="Group 149"/>
            <p:cNvGrpSpPr>
              <a:grpSpLocks/>
            </p:cNvGrpSpPr>
            <p:nvPr/>
          </p:nvGrpSpPr>
          <p:grpSpPr bwMode="auto">
            <a:xfrm>
              <a:off x="5867400" y="2743200"/>
              <a:ext cx="3276600" cy="1129203"/>
              <a:chOff x="5029200" y="2743201"/>
              <a:chExt cx="3276600" cy="1129203"/>
            </a:xfrm>
          </p:grpSpPr>
          <p:grpSp>
            <p:nvGrpSpPr>
              <p:cNvPr id="22" name="Group 3"/>
              <p:cNvGrpSpPr>
                <a:grpSpLocks/>
              </p:cNvGrpSpPr>
              <p:nvPr/>
            </p:nvGrpSpPr>
            <p:grpSpPr bwMode="auto">
              <a:xfrm>
                <a:off x="5199441" y="3114749"/>
                <a:ext cx="2460874" cy="757660"/>
                <a:chOff x="1344" y="1392"/>
                <a:chExt cx="2928" cy="864"/>
              </a:xfrm>
            </p:grpSpPr>
            <p:sp>
              <p:nvSpPr>
                <p:cNvPr id="14372"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73"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4374"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4368" name="Line 7"/>
              <p:cNvSpPr>
                <a:spLocks noChangeShapeType="1"/>
              </p:cNvSpPr>
              <p:nvPr/>
            </p:nvSpPr>
            <p:spPr bwMode="auto">
              <a:xfrm>
                <a:off x="7821693" y="3409391"/>
                <a:ext cx="484107"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4369" name="Text Box 8"/>
              <p:cNvSpPr txBox="1">
                <a:spLocks noChangeArrowheads="1"/>
              </p:cNvSpPr>
              <p:nvPr/>
            </p:nvSpPr>
            <p:spPr bwMode="auto">
              <a:xfrm>
                <a:off x="7893973" y="3010393"/>
                <a:ext cx="178178" cy="252553"/>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14370" name="Text Box 25"/>
              <p:cNvSpPr txBox="1">
                <a:spLocks noChangeArrowheads="1"/>
              </p:cNvSpPr>
              <p:nvPr/>
            </p:nvSpPr>
            <p:spPr bwMode="auto">
              <a:xfrm>
                <a:off x="5029200" y="2743201"/>
                <a:ext cx="187423" cy="252553"/>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4371" name="Text Box 26"/>
              <p:cNvSpPr txBox="1">
                <a:spLocks noChangeArrowheads="1"/>
              </p:cNvSpPr>
              <p:nvPr/>
            </p:nvSpPr>
            <p:spPr bwMode="auto">
              <a:xfrm>
                <a:off x="7474240" y="2743711"/>
                <a:ext cx="214318" cy="329866"/>
              </a:xfrm>
              <a:prstGeom prst="rect">
                <a:avLst/>
              </a:prstGeom>
              <a:noFill/>
              <a:ln w="9525">
                <a:noFill/>
                <a:miter lim="800000"/>
                <a:headEnd/>
                <a:tailEnd/>
              </a:ln>
            </p:spPr>
            <p:txBody>
              <a:bodyPr>
                <a:prstTxWarp prst="textNoShape">
                  <a:avLst/>
                </a:prstTxWarp>
                <a:spAutoFit/>
              </a:bodyPr>
              <a:lstStyle/>
              <a:p>
                <a:r>
                  <a:rPr lang="en-US"/>
                  <a:t>R</a:t>
                </a:r>
              </a:p>
            </p:txBody>
          </p:sp>
        </p:grpSp>
        <p:sp>
          <p:nvSpPr>
            <p:cNvPr id="14365" name="Oval 2"/>
            <p:cNvSpPr>
              <a:spLocks noChangeArrowheads="1"/>
            </p:cNvSpPr>
            <p:nvPr/>
          </p:nvSpPr>
          <p:spPr bwMode="auto">
            <a:xfrm>
              <a:off x="4130040" y="1295400"/>
              <a:ext cx="4343400" cy="42672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sp>
          <p:nvSpPr>
            <p:cNvPr id="14366" name="Oval 2"/>
            <p:cNvSpPr>
              <a:spLocks noChangeArrowheads="1"/>
            </p:cNvSpPr>
            <p:nvPr/>
          </p:nvSpPr>
          <p:spPr bwMode="auto">
            <a:xfrm>
              <a:off x="0" y="1371600"/>
              <a:ext cx="4343400" cy="4267200"/>
            </a:xfrm>
            <a:prstGeom prst="ellipse">
              <a:avLst/>
            </a:prstGeom>
            <a:noFill/>
            <a:ln w="63500">
              <a:solidFill>
                <a:srgbClr val="FFFF00"/>
              </a:solidFill>
              <a:round/>
              <a:headEnd/>
              <a:tailEnd/>
            </a:ln>
          </p:spPr>
          <p:txBody>
            <a:bodyPr wrap="none" anchor="ctr">
              <a:prstTxWarp prst="textNoShape">
                <a:avLst/>
              </a:prstTxWarp>
            </a:bodyPr>
            <a:lstStyle/>
            <a:p>
              <a:endParaRPr lang="en-US"/>
            </a:p>
          </p:txBody>
        </p:sp>
      </p:grpSp>
      <p:grpSp>
        <p:nvGrpSpPr>
          <p:cNvPr id="23" name="Group 113"/>
          <p:cNvGrpSpPr>
            <a:grpSpLocks/>
          </p:cNvGrpSpPr>
          <p:nvPr/>
        </p:nvGrpSpPr>
        <p:grpSpPr bwMode="auto">
          <a:xfrm>
            <a:off x="336550" y="6400800"/>
            <a:ext cx="8758593" cy="479425"/>
            <a:chOff x="337060" y="6400800"/>
            <a:chExt cx="8758388" cy="480060"/>
          </a:xfrm>
        </p:grpSpPr>
        <p:sp>
          <p:nvSpPr>
            <p:cNvPr id="14362" name="TextBox 111"/>
            <p:cNvSpPr txBox="1">
              <a:spLocks noChangeArrowheads="1"/>
            </p:cNvSpPr>
            <p:nvPr/>
          </p:nvSpPr>
          <p:spPr bwMode="auto">
            <a:xfrm>
              <a:off x="337060" y="6419195"/>
              <a:ext cx="3853940" cy="461665"/>
            </a:xfrm>
            <a:prstGeom prst="rect">
              <a:avLst/>
            </a:prstGeom>
            <a:noFill/>
            <a:ln w="9525">
              <a:noFill/>
              <a:miter lim="800000"/>
              <a:headEnd/>
              <a:tailEnd/>
            </a:ln>
          </p:spPr>
          <p:txBody>
            <a:bodyPr wrap="none">
              <a:prstTxWarp prst="textNoShape">
                <a:avLst/>
              </a:prstTxWarp>
              <a:spAutoFit/>
            </a:bodyPr>
            <a:lstStyle/>
            <a:p>
              <a:r>
                <a:rPr lang="en-US" dirty="0">
                  <a:solidFill>
                    <a:srgbClr val="00B050"/>
                  </a:solidFill>
                </a:rPr>
                <a:t>Lucy says: ‘Simultaneous!’</a:t>
              </a:r>
            </a:p>
          </p:txBody>
        </p:sp>
        <p:sp>
          <p:nvSpPr>
            <p:cNvPr id="14363" name="TextBox 112"/>
            <p:cNvSpPr txBox="1">
              <a:spLocks noChangeArrowheads="1"/>
            </p:cNvSpPr>
            <p:nvPr/>
          </p:nvSpPr>
          <p:spPr bwMode="auto">
            <a:xfrm>
              <a:off x="4680460" y="6400800"/>
              <a:ext cx="4414988" cy="462276"/>
            </a:xfrm>
            <a:prstGeom prst="rect">
              <a:avLst/>
            </a:prstGeom>
            <a:noFill/>
            <a:ln w="9525">
              <a:noFill/>
              <a:miter lim="800000"/>
              <a:headEnd/>
              <a:tailEnd/>
            </a:ln>
          </p:spPr>
          <p:txBody>
            <a:bodyPr wrap="none">
              <a:prstTxWarp prst="textNoShape">
                <a:avLst/>
              </a:prstTxWarp>
              <a:spAutoFit/>
            </a:bodyPr>
            <a:lstStyle/>
            <a:p>
              <a:r>
                <a:rPr lang="en-US" dirty="0" smtClean="0">
                  <a:solidFill>
                    <a:srgbClr val="C00000"/>
                  </a:solidFill>
                </a:rPr>
                <a:t>Ricky </a:t>
              </a:r>
              <a:r>
                <a:rPr lang="en-US" dirty="0">
                  <a:solidFill>
                    <a:srgbClr val="C00000"/>
                  </a:solidFill>
                </a:rPr>
                <a:t>says: ‘Not simultaneous!’</a:t>
              </a:r>
            </a:p>
          </p:txBody>
        </p:sp>
      </p:grpSp>
      <p:sp>
        <p:nvSpPr>
          <p:cNvPr id="111" name="Rectangle 2"/>
          <p:cNvSpPr>
            <a:spLocks noGrp="1" noChangeArrowheads="1"/>
          </p:cNvSpPr>
          <p:nvPr>
            <p:ph type="title"/>
          </p:nvPr>
        </p:nvSpPr>
        <p:spPr>
          <a:xfrm>
            <a:off x="457200" y="-228600"/>
            <a:ext cx="8229600" cy="1143000"/>
          </a:xfrm>
        </p:spPr>
        <p:txBody>
          <a:bodyPr/>
          <a:lstStyle/>
          <a:p>
            <a:r>
              <a:rPr lang="en-US" b="1" dirty="0"/>
              <a:t>An important conclusion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24" name="Rectangle 28"/>
          <p:cNvSpPr>
            <a:spLocks noChangeArrowheads="1"/>
          </p:cNvSpPr>
          <p:nvPr/>
        </p:nvSpPr>
        <p:spPr bwMode="auto">
          <a:xfrm>
            <a:off x="1866900" y="6286500"/>
            <a:ext cx="2552700" cy="381000"/>
          </a:xfrm>
          <a:prstGeom prst="rect">
            <a:avLst/>
          </a:prstGeom>
          <a:solidFill>
            <a:srgbClr val="CCFFCC"/>
          </a:solidFill>
          <a:ln w="28575">
            <a:solidFill>
              <a:srgbClr val="00CC00"/>
            </a:solidFill>
            <a:miter lim="800000"/>
            <a:headEnd/>
            <a:tailEnd/>
          </a:ln>
        </p:spPr>
        <p:txBody>
          <a:bodyPr wrap="none" anchor="ctr">
            <a:prstTxWarp prst="textNoShape">
              <a:avLst/>
            </a:prstTxWarp>
          </a:bodyPr>
          <a:lstStyle/>
          <a:p>
            <a:endParaRPr lang="en-US"/>
          </a:p>
        </p:txBody>
      </p:sp>
      <p:grpSp>
        <p:nvGrpSpPr>
          <p:cNvPr id="2" name="Group 2"/>
          <p:cNvGrpSpPr>
            <a:grpSpLocks/>
          </p:cNvGrpSpPr>
          <p:nvPr/>
        </p:nvGrpSpPr>
        <p:grpSpPr bwMode="auto">
          <a:xfrm>
            <a:off x="457200" y="954088"/>
            <a:ext cx="5867400" cy="1560512"/>
            <a:chOff x="1440" y="601"/>
            <a:chExt cx="3696" cy="983"/>
          </a:xfrm>
        </p:grpSpPr>
        <p:grpSp>
          <p:nvGrpSpPr>
            <p:cNvPr id="3" name="Group 3"/>
            <p:cNvGrpSpPr>
              <a:grpSpLocks/>
            </p:cNvGrpSpPr>
            <p:nvPr/>
          </p:nvGrpSpPr>
          <p:grpSpPr bwMode="auto">
            <a:xfrm>
              <a:off x="1440" y="720"/>
              <a:ext cx="2928" cy="864"/>
              <a:chOff x="1344" y="1392"/>
              <a:chExt cx="2928" cy="864"/>
            </a:xfrm>
          </p:grpSpPr>
          <p:sp>
            <p:nvSpPr>
              <p:cNvPr id="16409" name="Oval 4"/>
              <p:cNvSpPr>
                <a:spLocks noChangeArrowheads="1"/>
              </p:cNvSpPr>
              <p:nvPr/>
            </p:nvSpPr>
            <p:spPr bwMode="auto">
              <a:xfrm>
                <a:off x="1488"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6410" name="Oval 5"/>
              <p:cNvSpPr>
                <a:spLocks noChangeArrowheads="1"/>
              </p:cNvSpPr>
              <p:nvPr/>
            </p:nvSpPr>
            <p:spPr bwMode="auto">
              <a:xfrm>
                <a:off x="3840" y="2016"/>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6411" name="Rectangle 6"/>
              <p:cNvSpPr>
                <a:spLocks noChangeArrowheads="1"/>
              </p:cNvSpPr>
              <p:nvPr/>
            </p:nvSpPr>
            <p:spPr bwMode="auto">
              <a:xfrm>
                <a:off x="1344" y="1392"/>
                <a:ext cx="2928"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6407" name="Line 7"/>
            <p:cNvSpPr>
              <a:spLocks noChangeShapeType="1"/>
            </p:cNvSpPr>
            <p:nvPr/>
          </p:nvSpPr>
          <p:spPr bwMode="auto">
            <a:xfrm>
              <a:off x="4560" y="1056"/>
              <a:ext cx="576"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6408" name="Text Box 8"/>
            <p:cNvSpPr txBox="1">
              <a:spLocks noChangeArrowheads="1"/>
            </p:cNvSpPr>
            <p:nvPr/>
          </p:nvSpPr>
          <p:spPr bwMode="auto">
            <a:xfrm>
              <a:off x="4646" y="601"/>
              <a:ext cx="212" cy="288"/>
            </a:xfrm>
            <a:prstGeom prst="rect">
              <a:avLst/>
            </a:prstGeom>
            <a:noFill/>
            <a:ln w="9525">
              <a:noFill/>
              <a:miter lim="800000"/>
              <a:headEnd/>
              <a:tailEnd/>
            </a:ln>
          </p:spPr>
          <p:txBody>
            <a:bodyPr wrap="none">
              <a:prstTxWarp prst="textNoShape">
                <a:avLst/>
              </a:prstTxWarp>
              <a:spAutoFit/>
            </a:bodyPr>
            <a:lstStyle/>
            <a:p>
              <a:r>
                <a:rPr lang="en-US"/>
                <a:t>v</a:t>
              </a:r>
            </a:p>
          </p:txBody>
        </p:sp>
      </p:grpSp>
      <p:grpSp>
        <p:nvGrpSpPr>
          <p:cNvPr id="4" name="Group 9"/>
          <p:cNvGrpSpPr>
            <a:grpSpLocks/>
          </p:cNvGrpSpPr>
          <p:nvPr/>
        </p:nvGrpSpPr>
        <p:grpSpPr bwMode="auto">
          <a:xfrm>
            <a:off x="304800" y="2743200"/>
            <a:ext cx="4730750" cy="708025"/>
            <a:chOff x="96" y="1858"/>
            <a:chExt cx="2980" cy="446"/>
          </a:xfrm>
        </p:grpSpPr>
        <p:sp>
          <p:nvSpPr>
            <p:cNvPr id="16397" name="Line 10"/>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16398" name="Line 11"/>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16399" name="Line 12"/>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0" name="Line 13"/>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1" name="Line 14"/>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2" name="Line 15"/>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3" name="Line 16"/>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4" name="Line 17"/>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405" name="Text Box 18"/>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pPr eaLnBrk="0" hangingPunct="0"/>
              <a:r>
                <a:rPr lang="en-US" sz="1800"/>
                <a:t>...  -3       -2       -1       0        1        2       3  ...</a:t>
              </a:r>
            </a:p>
          </p:txBody>
        </p:sp>
      </p:grpSp>
      <p:sp>
        <p:nvSpPr>
          <p:cNvPr id="16389" name="Text Box 19"/>
          <p:cNvSpPr txBox="1">
            <a:spLocks noChangeArrowheads="1"/>
          </p:cNvSpPr>
          <p:nvPr/>
        </p:nvSpPr>
        <p:spPr bwMode="auto">
          <a:xfrm>
            <a:off x="2286000" y="3505200"/>
            <a:ext cx="936975" cy="461665"/>
          </a:xfrm>
          <a:prstGeom prst="rect">
            <a:avLst/>
          </a:prstGeom>
          <a:noFill/>
          <a:ln w="9525">
            <a:noFill/>
            <a:miter lim="800000"/>
            <a:headEnd/>
            <a:tailEnd/>
          </a:ln>
        </p:spPr>
        <p:txBody>
          <a:bodyPr wrap="none">
            <a:prstTxWarp prst="textNoShape">
              <a:avLst/>
            </a:prstTxWarp>
            <a:spAutoFit/>
          </a:bodyPr>
          <a:lstStyle/>
          <a:p>
            <a:r>
              <a:rPr lang="en-US" dirty="0" smtClean="0"/>
              <a:t>Ricky</a:t>
            </a:r>
            <a:endParaRPr lang="en-US" dirty="0"/>
          </a:p>
        </p:txBody>
      </p:sp>
      <p:grpSp>
        <p:nvGrpSpPr>
          <p:cNvPr id="5" name="Group 20"/>
          <p:cNvGrpSpPr>
            <a:grpSpLocks/>
          </p:cNvGrpSpPr>
          <p:nvPr/>
        </p:nvGrpSpPr>
        <p:grpSpPr bwMode="auto">
          <a:xfrm>
            <a:off x="2895600" y="1524000"/>
            <a:ext cx="533400" cy="609600"/>
            <a:chOff x="960" y="816"/>
            <a:chExt cx="336" cy="384"/>
          </a:xfrm>
        </p:grpSpPr>
        <p:sp>
          <p:nvSpPr>
            <p:cNvPr id="16395" name="AutoShape 21"/>
            <p:cNvSpPr>
              <a:spLocks noChangeArrowheads="1"/>
            </p:cNvSpPr>
            <p:nvPr/>
          </p:nvSpPr>
          <p:spPr bwMode="auto">
            <a:xfrm>
              <a:off x="960" y="816"/>
              <a:ext cx="336" cy="288"/>
            </a:xfrm>
            <a:prstGeom prst="irregularSeal1">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6396" name="Rectangle 22"/>
            <p:cNvSpPr>
              <a:spLocks noChangeArrowheads="1"/>
            </p:cNvSpPr>
            <p:nvPr/>
          </p:nvSpPr>
          <p:spPr bwMode="auto">
            <a:xfrm>
              <a:off x="1104" y="1008"/>
              <a:ext cx="48" cy="192"/>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grpSp>
      <p:sp>
        <p:nvSpPr>
          <p:cNvPr id="16391" name="Text Box 23"/>
          <p:cNvSpPr txBox="1">
            <a:spLocks noChangeArrowheads="1"/>
          </p:cNvSpPr>
          <p:nvPr/>
        </p:nvSpPr>
        <p:spPr bwMode="auto">
          <a:xfrm>
            <a:off x="2286000" y="1066800"/>
            <a:ext cx="828675" cy="457200"/>
          </a:xfrm>
          <a:prstGeom prst="rect">
            <a:avLst/>
          </a:prstGeom>
          <a:noFill/>
          <a:ln w="9525">
            <a:noFill/>
            <a:miter lim="800000"/>
            <a:headEnd/>
            <a:tailEnd/>
          </a:ln>
        </p:spPr>
        <p:txBody>
          <a:bodyPr wrap="none">
            <a:prstTxWarp prst="textNoShape">
              <a:avLst/>
            </a:prstTxWarp>
            <a:spAutoFit/>
          </a:bodyPr>
          <a:lstStyle/>
          <a:p>
            <a:r>
              <a:rPr lang="en-US"/>
              <a:t>Lucy</a:t>
            </a:r>
          </a:p>
        </p:txBody>
      </p:sp>
      <p:sp>
        <p:nvSpPr>
          <p:cNvPr id="16392" name="Text Box 24"/>
          <p:cNvSpPr txBox="1">
            <a:spLocks noChangeArrowheads="1"/>
          </p:cNvSpPr>
          <p:nvPr/>
        </p:nvSpPr>
        <p:spPr bwMode="auto">
          <a:xfrm>
            <a:off x="898525" y="4038600"/>
            <a:ext cx="7254875" cy="2677656"/>
          </a:xfrm>
          <a:prstGeom prst="rect">
            <a:avLst/>
          </a:prstGeom>
          <a:noFill/>
          <a:ln w="9525">
            <a:noFill/>
            <a:miter lim="800000"/>
            <a:headEnd/>
            <a:tailEnd/>
          </a:ln>
        </p:spPr>
        <p:txBody>
          <a:bodyPr>
            <a:prstTxWarp prst="textNoShape">
              <a:avLst/>
            </a:prstTxWarp>
            <a:spAutoFit/>
          </a:bodyPr>
          <a:lstStyle/>
          <a:p>
            <a:r>
              <a:rPr lang="en-US" dirty="0"/>
              <a:t>Now suppose Lucy’s firecracker is </a:t>
            </a:r>
            <a:r>
              <a:rPr lang="en-US" i="1" dirty="0"/>
              <a:t>just slightly</a:t>
            </a:r>
            <a:r>
              <a:rPr lang="en-US" dirty="0"/>
              <a:t> toward the right end of the train, so slightly that</a:t>
            </a:r>
            <a:r>
              <a:rPr lang="en-US" dirty="0" smtClean="0"/>
              <a:t> </a:t>
            </a:r>
            <a:r>
              <a:rPr lang="en-US" dirty="0" smtClean="0">
                <a:solidFill>
                  <a:srgbClr val="FF0000"/>
                </a:solidFill>
              </a:rPr>
              <a:t>Ricky </a:t>
            </a:r>
            <a:r>
              <a:rPr lang="en-US" dirty="0">
                <a:solidFill>
                  <a:srgbClr val="FF0000"/>
                </a:solidFill>
              </a:rPr>
              <a:t>still measures the light hitting the left end first</a:t>
            </a:r>
            <a:r>
              <a:rPr lang="en-US" dirty="0"/>
              <a:t>.  According to Lucy, which end gets hit first?</a:t>
            </a:r>
          </a:p>
          <a:p>
            <a:r>
              <a:rPr lang="en-US" dirty="0"/>
              <a:t>	a) both at the same time</a:t>
            </a:r>
          </a:p>
          <a:p>
            <a:r>
              <a:rPr lang="en-US" dirty="0"/>
              <a:t>	</a:t>
            </a:r>
            <a:r>
              <a:rPr lang="en-US" dirty="0" err="1"/>
              <a:t>b</a:t>
            </a:r>
            <a:r>
              <a:rPr lang="en-US" dirty="0"/>
              <a:t>) the left end, </a:t>
            </a:r>
            <a:r>
              <a:rPr lang="en-US" dirty="0" err="1"/>
              <a:t>L</a:t>
            </a:r>
            <a:endParaRPr lang="en-US" dirty="0"/>
          </a:p>
          <a:p>
            <a:r>
              <a:rPr lang="en-US" dirty="0"/>
              <a:t>	</a:t>
            </a:r>
            <a:r>
              <a:rPr lang="en-US" dirty="0" err="1"/>
              <a:t>c</a:t>
            </a:r>
            <a:r>
              <a:rPr lang="en-US" dirty="0"/>
              <a:t>) the right end, </a:t>
            </a:r>
            <a:r>
              <a:rPr lang="en-US" dirty="0" err="1"/>
              <a:t>R</a:t>
            </a:r>
            <a:endParaRPr lang="en-US" dirty="0"/>
          </a:p>
        </p:txBody>
      </p:sp>
      <p:sp>
        <p:nvSpPr>
          <p:cNvPr id="16393" name="Text Box 25"/>
          <p:cNvSpPr txBox="1">
            <a:spLocks noChangeArrowheads="1"/>
          </p:cNvSpPr>
          <p:nvPr/>
        </p:nvSpPr>
        <p:spPr bwMode="auto">
          <a:xfrm>
            <a:off x="365125" y="344488"/>
            <a:ext cx="354013" cy="457200"/>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6394" name="Text Box 26"/>
          <p:cNvSpPr txBox="1">
            <a:spLocks noChangeArrowheads="1"/>
          </p:cNvSpPr>
          <p:nvPr/>
        </p:nvSpPr>
        <p:spPr bwMode="auto">
          <a:xfrm>
            <a:off x="4937125" y="344488"/>
            <a:ext cx="404813" cy="457200"/>
          </a:xfrm>
          <a:prstGeom prst="rect">
            <a:avLst/>
          </a:prstGeom>
          <a:noFill/>
          <a:ln w="9525">
            <a:noFill/>
            <a:miter lim="800000"/>
            <a:headEnd/>
            <a:tailEnd/>
          </a:ln>
        </p:spPr>
        <p:txBody>
          <a:bodyPr wrap="none">
            <a:prstTxWarp prst="textNoShape">
              <a:avLst/>
            </a:prstTxWarp>
            <a:spAutoFit/>
          </a:bodyPr>
          <a:lstStyle/>
          <a:p>
            <a:r>
              <a:rPr lang="en-US"/>
              <a:t>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24"/>
                                        </p:tgtEl>
                                        <p:attrNameLst>
                                          <p:attrName>style.visibility</p:attrName>
                                        </p:attrNameLst>
                                      </p:cBhvr>
                                      <p:to>
                                        <p:strVal val="visible"/>
                                      </p:to>
                                    </p:set>
                                    <p:animEffect transition="in" filter="fade">
                                      <p:cBhvr>
                                        <p:cTn id="7" dur="2000"/>
                                        <p:tgtEl>
                                          <p:spTgt spid="80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2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t>An important conclusion</a:t>
            </a:r>
          </a:p>
        </p:txBody>
      </p:sp>
      <p:sp>
        <p:nvSpPr>
          <p:cNvPr id="81923" name="Rectangle 3"/>
          <p:cNvSpPr>
            <a:spLocks noGrp="1" noChangeArrowheads="1"/>
          </p:cNvSpPr>
          <p:nvPr>
            <p:ph type="body" idx="1"/>
          </p:nvPr>
        </p:nvSpPr>
        <p:spPr/>
        <p:txBody>
          <a:bodyPr/>
          <a:lstStyle/>
          <a:p>
            <a:r>
              <a:rPr lang="en-US" sz="2400" dirty="0"/>
              <a:t>In Lucy’s frame:</a:t>
            </a:r>
          </a:p>
          <a:p>
            <a:pPr lvl="1"/>
            <a:r>
              <a:rPr lang="en-US" sz="2400" dirty="0"/>
              <a:t>Firecracker explodes (event 1)</a:t>
            </a:r>
          </a:p>
          <a:p>
            <a:pPr lvl="1"/>
            <a:r>
              <a:rPr lang="en-US" sz="2400" dirty="0"/>
              <a:t>Light gets to the right end of the train (event </a:t>
            </a:r>
            <a:r>
              <a:rPr lang="en-US" sz="2400" dirty="0" err="1"/>
              <a:t>R</a:t>
            </a:r>
            <a:r>
              <a:rPr lang="en-US" sz="2400" dirty="0"/>
              <a:t>)</a:t>
            </a:r>
          </a:p>
          <a:p>
            <a:pPr lvl="1"/>
            <a:r>
              <a:rPr lang="en-US" sz="2400" dirty="0"/>
              <a:t>A little later, light gets to the left end (event </a:t>
            </a:r>
            <a:r>
              <a:rPr lang="en-US" sz="2400" dirty="0" err="1"/>
              <a:t>L</a:t>
            </a:r>
            <a:r>
              <a:rPr lang="en-US" sz="2400" dirty="0"/>
              <a:t>)</a:t>
            </a:r>
            <a:endParaRPr lang="en-US" sz="600" dirty="0"/>
          </a:p>
          <a:p>
            <a:pPr lvl="1">
              <a:buFontTx/>
              <a:buNone/>
            </a:pPr>
            <a:endParaRPr lang="en-US" sz="1200" dirty="0"/>
          </a:p>
          <a:p>
            <a:r>
              <a:rPr lang="en-US" sz="2400" dirty="0"/>
              <a:t>In</a:t>
            </a:r>
            <a:r>
              <a:rPr lang="en-US" sz="2400" dirty="0" smtClean="0"/>
              <a:t> Ricky’s </a:t>
            </a:r>
            <a:r>
              <a:rPr lang="en-US" sz="2400" dirty="0"/>
              <a:t>frame:</a:t>
            </a:r>
          </a:p>
          <a:p>
            <a:pPr lvl="1"/>
            <a:r>
              <a:rPr lang="en-US" sz="2400" dirty="0"/>
              <a:t>Firecracker explodes (event 1)</a:t>
            </a:r>
          </a:p>
          <a:p>
            <a:pPr lvl="1"/>
            <a:r>
              <a:rPr lang="en-US" sz="2400" dirty="0"/>
              <a:t>Light gets to the left end of the train (event </a:t>
            </a:r>
            <a:r>
              <a:rPr lang="en-US" sz="2400" dirty="0" err="1"/>
              <a:t>L</a:t>
            </a:r>
            <a:r>
              <a:rPr lang="en-US" sz="2400" dirty="0"/>
              <a:t>)</a:t>
            </a:r>
          </a:p>
          <a:p>
            <a:pPr lvl="1"/>
            <a:r>
              <a:rPr lang="en-US" sz="2400" dirty="0"/>
              <a:t>A little later, light gets to the right end (event </a:t>
            </a:r>
            <a:r>
              <a:rPr lang="en-US" sz="2400" dirty="0" err="1"/>
              <a:t>R</a:t>
            </a:r>
            <a:r>
              <a:rPr lang="en-US" sz="2400" dirty="0"/>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2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Inertial reference frames</a:t>
            </a:r>
          </a:p>
        </p:txBody>
      </p:sp>
      <p:sp>
        <p:nvSpPr>
          <p:cNvPr id="17411" name="Text Box 3"/>
          <p:cNvSpPr txBox="1">
            <a:spLocks noChangeArrowheads="1"/>
          </p:cNvSpPr>
          <p:nvPr/>
        </p:nvSpPr>
        <p:spPr bwMode="auto">
          <a:xfrm>
            <a:off x="1066800" y="3810000"/>
            <a:ext cx="7026275" cy="2282825"/>
          </a:xfrm>
          <a:prstGeom prst="rect">
            <a:avLst/>
          </a:prstGeom>
          <a:noFill/>
          <a:ln w="9525">
            <a:noFill/>
            <a:miter lim="800000"/>
            <a:headEnd/>
            <a:tailEnd/>
          </a:ln>
        </p:spPr>
        <p:txBody>
          <a:bodyPr>
            <a:prstTxWarp prst="textNoShape">
              <a:avLst/>
            </a:prstTxWarp>
            <a:spAutoFit/>
          </a:bodyPr>
          <a:lstStyle/>
          <a:p>
            <a:pPr marL="342900" indent="-342900"/>
            <a:r>
              <a:rPr lang="en-US"/>
              <a:t>As I’m lining up my shot, the train slows and approaches the station.  I have not touched the cue ball.  What does it do?</a:t>
            </a:r>
          </a:p>
          <a:p>
            <a:pPr marL="342900" indent="-342900">
              <a:buFontTx/>
              <a:buAutoNum type="alphaLcParenR"/>
            </a:pPr>
            <a:r>
              <a:rPr lang="en-US"/>
              <a:t>Rolls to the front of the train</a:t>
            </a:r>
          </a:p>
          <a:p>
            <a:pPr marL="342900" indent="-342900">
              <a:buFontTx/>
              <a:buAutoNum type="alphaLcParenR"/>
            </a:pPr>
            <a:r>
              <a:rPr lang="en-US"/>
              <a:t>Rolls to the back of the train</a:t>
            </a:r>
          </a:p>
          <a:p>
            <a:pPr marL="342900" indent="-342900">
              <a:buFontTx/>
              <a:buAutoNum type="alphaLcParenR"/>
            </a:pPr>
            <a:r>
              <a:rPr lang="en-US"/>
              <a:t>Remains motionless</a:t>
            </a:r>
          </a:p>
        </p:txBody>
      </p:sp>
      <p:sp>
        <p:nvSpPr>
          <p:cNvPr id="17412" name="Rectangle 4"/>
          <p:cNvSpPr>
            <a:spLocks noChangeArrowheads="1"/>
          </p:cNvSpPr>
          <p:nvPr/>
        </p:nvSpPr>
        <p:spPr bwMode="auto">
          <a:xfrm>
            <a:off x="685800" y="3581400"/>
            <a:ext cx="7696200" cy="152400"/>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nvGrpSpPr>
          <p:cNvPr id="2" name="Group 5"/>
          <p:cNvGrpSpPr>
            <a:grpSpLocks/>
          </p:cNvGrpSpPr>
          <p:nvPr/>
        </p:nvGrpSpPr>
        <p:grpSpPr bwMode="auto">
          <a:xfrm>
            <a:off x="2209800" y="2362200"/>
            <a:ext cx="3352800" cy="1219200"/>
            <a:chOff x="1392" y="1104"/>
            <a:chExt cx="2112" cy="768"/>
          </a:xfrm>
        </p:grpSpPr>
        <p:sp>
          <p:nvSpPr>
            <p:cNvPr id="17420" name="Oval 6"/>
            <p:cNvSpPr>
              <a:spLocks noChangeArrowheads="1"/>
            </p:cNvSpPr>
            <p:nvPr/>
          </p:nvSpPr>
          <p:spPr bwMode="auto">
            <a:xfrm>
              <a:off x="148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7421" name="Oval 7"/>
            <p:cNvSpPr>
              <a:spLocks noChangeArrowheads="1"/>
            </p:cNvSpPr>
            <p:nvPr/>
          </p:nvSpPr>
          <p:spPr bwMode="auto">
            <a:xfrm>
              <a:off x="3168" y="1632"/>
              <a:ext cx="240" cy="24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17422" name="Rectangle 8"/>
            <p:cNvSpPr>
              <a:spLocks noChangeArrowheads="1"/>
            </p:cNvSpPr>
            <p:nvPr/>
          </p:nvSpPr>
          <p:spPr bwMode="auto">
            <a:xfrm>
              <a:off x="1392" y="1104"/>
              <a:ext cx="2112" cy="624"/>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sp>
        <p:nvSpPr>
          <p:cNvPr id="17414" name="Line 9"/>
          <p:cNvSpPr>
            <a:spLocks noChangeShapeType="1"/>
          </p:cNvSpPr>
          <p:nvPr/>
        </p:nvSpPr>
        <p:spPr bwMode="auto">
          <a:xfrm>
            <a:off x="5943600" y="2971800"/>
            <a:ext cx="1066800" cy="0"/>
          </a:xfrm>
          <a:prstGeom prst="line">
            <a:avLst/>
          </a:prstGeom>
          <a:noFill/>
          <a:ln w="25400">
            <a:solidFill>
              <a:schemeClr val="tx1"/>
            </a:solidFill>
            <a:round/>
            <a:headEnd/>
            <a:tailEnd type="triangle" w="lg" len="lg"/>
          </a:ln>
        </p:spPr>
        <p:txBody>
          <a:bodyPr>
            <a:prstTxWarp prst="textNoShape">
              <a:avLst/>
            </a:prstTxWarp>
          </a:bodyPr>
          <a:lstStyle/>
          <a:p>
            <a:endParaRPr lang="en-US"/>
          </a:p>
        </p:txBody>
      </p:sp>
      <p:sp>
        <p:nvSpPr>
          <p:cNvPr id="17415" name="Text Box 10"/>
          <p:cNvSpPr txBox="1">
            <a:spLocks noChangeArrowheads="1"/>
          </p:cNvSpPr>
          <p:nvPr/>
        </p:nvSpPr>
        <p:spPr bwMode="auto">
          <a:xfrm>
            <a:off x="6248400" y="2365375"/>
            <a:ext cx="387350" cy="457200"/>
          </a:xfrm>
          <a:prstGeom prst="rect">
            <a:avLst/>
          </a:prstGeom>
          <a:noFill/>
          <a:ln w="9525">
            <a:noFill/>
            <a:miter lim="800000"/>
            <a:headEnd/>
            <a:tailEnd/>
          </a:ln>
        </p:spPr>
        <p:txBody>
          <a:bodyPr wrap="none">
            <a:prstTxWarp prst="textNoShape">
              <a:avLst/>
            </a:prstTxWarp>
            <a:spAutoFit/>
          </a:bodyPr>
          <a:lstStyle/>
          <a:p>
            <a:r>
              <a:rPr lang="en-US"/>
              <a:t>V</a:t>
            </a:r>
          </a:p>
        </p:txBody>
      </p:sp>
      <p:pic>
        <p:nvPicPr>
          <p:cNvPr id="17416" name="Picture 11" descr="pool_table"/>
          <p:cNvPicPr>
            <a:picLocks noChangeAspect="1" noChangeArrowheads="1"/>
          </p:cNvPicPr>
          <p:nvPr/>
        </p:nvPicPr>
        <p:blipFill>
          <a:blip r:embed="rId2"/>
          <a:srcRect/>
          <a:stretch>
            <a:fillRect/>
          </a:stretch>
        </p:blipFill>
        <p:spPr bwMode="auto">
          <a:xfrm>
            <a:off x="2667000" y="1600200"/>
            <a:ext cx="2243138" cy="1581150"/>
          </a:xfrm>
          <a:prstGeom prst="rect">
            <a:avLst/>
          </a:prstGeom>
          <a:noFill/>
          <a:ln w="9525">
            <a:noFill/>
            <a:miter lim="800000"/>
            <a:headEnd/>
            <a:tailEnd/>
          </a:ln>
        </p:spPr>
      </p:pic>
      <p:sp>
        <p:nvSpPr>
          <p:cNvPr id="246796" name="Oval 12"/>
          <p:cNvSpPr>
            <a:spLocks noChangeArrowheads="1"/>
          </p:cNvSpPr>
          <p:nvPr/>
        </p:nvSpPr>
        <p:spPr bwMode="auto">
          <a:xfrm>
            <a:off x="990600" y="4933950"/>
            <a:ext cx="4495800" cy="4572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246797" name="Text Box 13"/>
          <p:cNvSpPr txBox="1">
            <a:spLocks noChangeArrowheads="1"/>
          </p:cNvSpPr>
          <p:nvPr/>
        </p:nvSpPr>
        <p:spPr bwMode="auto">
          <a:xfrm>
            <a:off x="6248400" y="4724400"/>
            <a:ext cx="2606675" cy="1552575"/>
          </a:xfrm>
          <a:prstGeom prst="rect">
            <a:avLst/>
          </a:prstGeom>
          <a:solidFill>
            <a:schemeClr val="bg1"/>
          </a:solidFill>
          <a:ln w="9525">
            <a:noFill/>
            <a:miter lim="800000"/>
            <a:headEnd/>
            <a:tailEnd/>
          </a:ln>
        </p:spPr>
        <p:txBody>
          <a:bodyPr>
            <a:prstTxWarp prst="textNoShape">
              <a:avLst/>
            </a:prstTxWarp>
            <a:spAutoFit/>
          </a:bodyPr>
          <a:lstStyle/>
          <a:p>
            <a:r>
              <a:rPr lang="en-US" b="1"/>
              <a:t>This frame is no longer inertial! (Accelerated frame)</a:t>
            </a:r>
          </a:p>
        </p:txBody>
      </p:sp>
      <p:sp>
        <p:nvSpPr>
          <p:cNvPr id="17419" name="TextBox 13"/>
          <p:cNvSpPr txBox="1">
            <a:spLocks noChangeArrowheads="1"/>
          </p:cNvSpPr>
          <p:nvPr/>
        </p:nvSpPr>
        <p:spPr bwMode="auto">
          <a:xfrm>
            <a:off x="0" y="6243638"/>
            <a:ext cx="5943600" cy="461962"/>
          </a:xfrm>
          <a:prstGeom prst="rect">
            <a:avLst/>
          </a:prstGeom>
          <a:noFill/>
          <a:ln w="9525">
            <a:noFill/>
            <a:miter lim="800000"/>
            <a:headEnd/>
            <a:tailEnd/>
          </a:ln>
        </p:spPr>
        <p:txBody>
          <a:bodyPr>
            <a:prstTxWarp prst="textNoShape">
              <a:avLst/>
            </a:prstTxWarp>
            <a:spAutoFit/>
          </a:bodyPr>
          <a:lstStyle/>
          <a:p>
            <a:r>
              <a:rPr lang="en-US" dirty="0">
                <a:solidFill>
                  <a:srgbClr val="FF0000"/>
                </a:solidFill>
              </a:rPr>
              <a:t>(Is this still an inertial reference frame?)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96" grpId="0" animBg="1"/>
      <p:bldP spid="246797" grpId="0" animBg="1"/>
      <p:bldP spid="1741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An important conclusion</a:t>
            </a:r>
          </a:p>
        </p:txBody>
      </p:sp>
      <p:sp>
        <p:nvSpPr>
          <p:cNvPr id="18435" name="Text Box 3"/>
          <p:cNvSpPr txBox="1">
            <a:spLocks noChangeArrowheads="1"/>
          </p:cNvSpPr>
          <p:nvPr/>
        </p:nvSpPr>
        <p:spPr bwMode="auto">
          <a:xfrm>
            <a:off x="533400" y="1752600"/>
            <a:ext cx="8093075" cy="1200150"/>
          </a:xfrm>
          <a:prstGeom prst="rect">
            <a:avLst/>
          </a:prstGeom>
          <a:noFill/>
          <a:ln w="9525">
            <a:noFill/>
            <a:miter lim="800000"/>
            <a:headEnd/>
            <a:tailEnd/>
          </a:ln>
        </p:spPr>
        <p:txBody>
          <a:bodyPr>
            <a:prstTxWarp prst="textNoShape">
              <a:avLst/>
            </a:prstTxWarp>
            <a:spAutoFit/>
          </a:bodyPr>
          <a:lstStyle/>
          <a:p>
            <a:r>
              <a:rPr lang="en-US"/>
              <a:t>Not only can observers in two different inertial frames disagree on whether two events are simultaneous, they may not even agree which event came first.  </a:t>
            </a:r>
          </a:p>
        </p:txBody>
      </p:sp>
      <p:pic>
        <p:nvPicPr>
          <p:cNvPr id="18436" name="Picture 4" descr="vert"/>
          <p:cNvPicPr>
            <a:picLocks noChangeAspect="1" noChangeArrowheads="1"/>
          </p:cNvPicPr>
          <p:nvPr/>
        </p:nvPicPr>
        <p:blipFill>
          <a:blip r:embed="rId2"/>
          <a:srcRect/>
          <a:stretch>
            <a:fillRect/>
          </a:stretch>
        </p:blipFill>
        <p:spPr bwMode="auto">
          <a:xfrm>
            <a:off x="5257800" y="3048000"/>
            <a:ext cx="3255963" cy="3581400"/>
          </a:xfrm>
          <a:prstGeom prst="rect">
            <a:avLst/>
          </a:prstGeom>
          <a:noFill/>
          <a:ln w="9525">
            <a:noFill/>
            <a:miter lim="800000"/>
            <a:headEnd/>
            <a:tailEnd/>
          </a:ln>
        </p:spPr>
      </p:pic>
      <p:sp>
        <p:nvSpPr>
          <p:cNvPr id="18437" name="Text Box 5"/>
          <p:cNvSpPr txBox="1">
            <a:spLocks noChangeArrowheads="1"/>
          </p:cNvSpPr>
          <p:nvPr/>
        </p:nvSpPr>
        <p:spPr bwMode="auto">
          <a:xfrm>
            <a:off x="685800" y="4038600"/>
            <a:ext cx="3368675" cy="822325"/>
          </a:xfrm>
          <a:prstGeom prst="rect">
            <a:avLst/>
          </a:prstGeom>
          <a:noFill/>
          <a:ln w="9525">
            <a:noFill/>
            <a:miter lim="800000"/>
            <a:headEnd/>
            <a:tailEnd/>
          </a:ln>
        </p:spPr>
        <p:txBody>
          <a:bodyPr>
            <a:prstTxWarp prst="textNoShape">
              <a:avLst/>
            </a:prstTxWarp>
            <a:spAutoFit/>
          </a:bodyPr>
          <a:lstStyle/>
          <a:p>
            <a:r>
              <a:rPr lang="en-US"/>
              <a:t>And that’s the relativity of simultaneity.</a:t>
            </a:r>
          </a:p>
        </p:txBody>
      </p:sp>
      <p:sp>
        <p:nvSpPr>
          <p:cNvPr id="82950" name="AutoShape 6"/>
          <p:cNvSpPr>
            <a:spLocks noChangeArrowheads="1"/>
          </p:cNvSpPr>
          <p:nvPr/>
        </p:nvSpPr>
        <p:spPr bwMode="auto">
          <a:xfrm>
            <a:off x="7239000" y="2133600"/>
            <a:ext cx="1905000" cy="1371600"/>
          </a:xfrm>
          <a:prstGeom prst="cloudCallout">
            <a:avLst>
              <a:gd name="adj1" fmla="val -43750"/>
              <a:gd name="adj2" fmla="val 67824"/>
            </a:avLst>
          </a:prstGeom>
          <a:solidFill>
            <a:srgbClr val="FFFF99"/>
          </a:solidFill>
          <a:ln w="9525">
            <a:solidFill>
              <a:schemeClr val="tx1"/>
            </a:solidFill>
            <a:round/>
            <a:headEnd/>
            <a:tailEnd/>
          </a:ln>
        </p:spPr>
        <p:txBody>
          <a:bodyPr>
            <a:prstTxWarp prst="textNoShape">
              <a:avLst/>
            </a:prstTxWarp>
          </a:bodyPr>
          <a:lstStyle/>
          <a:p>
            <a:pPr algn="ctr"/>
            <a:r>
              <a:rPr lang="en-US" sz="1400"/>
              <a:t> </a:t>
            </a:r>
          </a:p>
          <a:p>
            <a:pPr algn="ctr"/>
            <a:r>
              <a:rPr lang="en-US"/>
              <a:t>Peep?</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722438"/>
            <a:ext cx="8229600" cy="1325562"/>
          </a:xfrm>
        </p:spPr>
        <p:txBody>
          <a:bodyPr/>
          <a:lstStyle/>
          <a:p>
            <a:pPr algn="l" eaLnBrk="1" hangingPunct="1"/>
            <a:r>
              <a:rPr lang="en-US" sz="3600">
                <a:sym typeface="Wingdings" charset="2"/>
              </a:rPr>
              <a:t>To cut a long story short:</a:t>
            </a:r>
            <a:r>
              <a:rPr lang="en-US" sz="3600"/>
              <a:t> </a:t>
            </a:r>
          </a:p>
        </p:txBody>
      </p:sp>
      <p:sp>
        <p:nvSpPr>
          <p:cNvPr id="18435" name="TextBox 13"/>
          <p:cNvSpPr txBox="1">
            <a:spLocks noChangeArrowheads="1"/>
          </p:cNvSpPr>
          <p:nvPr/>
        </p:nvSpPr>
        <p:spPr bwMode="auto">
          <a:xfrm>
            <a:off x="1295400" y="2895600"/>
            <a:ext cx="6553200" cy="1077913"/>
          </a:xfrm>
          <a:prstGeom prst="rect">
            <a:avLst/>
          </a:prstGeom>
          <a:solidFill>
            <a:srgbClr val="CCFFCC"/>
          </a:solidFill>
          <a:ln w="9525">
            <a:solidFill>
              <a:schemeClr val="tx1"/>
            </a:solidFill>
            <a:miter lim="800000"/>
            <a:headEnd/>
            <a:tailEnd/>
          </a:ln>
        </p:spPr>
        <p:txBody>
          <a:bodyPr>
            <a:prstTxWarp prst="textNoShape">
              <a:avLst/>
            </a:prstTxWarp>
            <a:spAutoFit/>
          </a:bodyPr>
          <a:lstStyle/>
          <a:p>
            <a:r>
              <a:rPr lang="en-US" sz="3200">
                <a:sym typeface="Wingdings" charset="2"/>
              </a:rPr>
              <a:t>An </a:t>
            </a:r>
            <a:r>
              <a:rPr lang="en-US" sz="3200" b="1">
                <a:sym typeface="Wingdings" charset="2"/>
              </a:rPr>
              <a:t>i</a:t>
            </a:r>
            <a:r>
              <a:rPr lang="en-US" sz="3200" b="1"/>
              <a:t>nertial reference frame</a:t>
            </a:r>
            <a:r>
              <a:rPr lang="en-US" sz="3200"/>
              <a:t> is one that is not accelerating.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1143000"/>
          </a:xfrm>
        </p:spPr>
        <p:txBody>
          <a:bodyPr/>
          <a:lstStyle/>
          <a:p>
            <a:pPr eaLnBrk="1" hangingPunct="1"/>
            <a:r>
              <a:rPr lang="en-US" b="1" dirty="0"/>
              <a:t>Comparing inertial frames</a:t>
            </a:r>
          </a:p>
        </p:txBody>
      </p:sp>
      <p:sp>
        <p:nvSpPr>
          <p:cNvPr id="24579" name="Text Box 3"/>
          <p:cNvSpPr txBox="1">
            <a:spLocks noChangeArrowheads="1"/>
          </p:cNvSpPr>
          <p:nvPr/>
        </p:nvSpPr>
        <p:spPr bwMode="auto">
          <a:xfrm>
            <a:off x="609600" y="4343400"/>
            <a:ext cx="7848600" cy="1917700"/>
          </a:xfrm>
          <a:prstGeom prst="rect">
            <a:avLst/>
          </a:prstGeom>
          <a:noFill/>
          <a:ln w="9525">
            <a:noFill/>
            <a:miter lim="800000"/>
            <a:headEnd/>
            <a:tailEnd/>
          </a:ln>
        </p:spPr>
        <p:txBody>
          <a:bodyPr>
            <a:prstTxWarp prst="textNoShape">
              <a:avLst/>
            </a:prstTxWarp>
            <a:spAutoFit/>
          </a:bodyPr>
          <a:lstStyle/>
          <a:p>
            <a:r>
              <a:rPr lang="en-US"/>
              <a:t>At time t = 0, the two frames coincide.  A ball is at rest in frame S.  Its position is</a:t>
            </a:r>
          </a:p>
          <a:p>
            <a:endParaRPr lang="en-US"/>
          </a:p>
          <a:p>
            <a:pPr>
              <a:buFontTx/>
              <a:buChar char="•"/>
            </a:pPr>
            <a:r>
              <a:rPr lang="en-US"/>
              <a:t> x  = 2 m in S</a:t>
            </a:r>
          </a:p>
          <a:p>
            <a:pPr>
              <a:buFontTx/>
              <a:buChar char="•"/>
            </a:pPr>
            <a:r>
              <a:rPr lang="en-US"/>
              <a:t> x’ = 2 m in S’</a:t>
            </a:r>
          </a:p>
        </p:txBody>
      </p:sp>
      <p:grpSp>
        <p:nvGrpSpPr>
          <p:cNvPr id="2" name="Group 4"/>
          <p:cNvGrpSpPr>
            <a:grpSpLocks/>
          </p:cNvGrpSpPr>
          <p:nvPr/>
        </p:nvGrpSpPr>
        <p:grpSpPr bwMode="auto">
          <a:xfrm>
            <a:off x="304800" y="2438400"/>
            <a:ext cx="4730750" cy="708025"/>
            <a:chOff x="96" y="1858"/>
            <a:chExt cx="2980" cy="446"/>
          </a:xfrm>
        </p:grpSpPr>
        <p:sp>
          <p:nvSpPr>
            <p:cNvPr id="24598"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4599"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4600"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1"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2"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3"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4"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5"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606"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t>...  -3       -2       -1       0        1        2       3  ...</a:t>
              </a:r>
            </a:p>
          </p:txBody>
        </p:sp>
      </p:grpSp>
      <p:grpSp>
        <p:nvGrpSpPr>
          <p:cNvPr id="3" name="Group 14"/>
          <p:cNvGrpSpPr>
            <a:grpSpLocks/>
          </p:cNvGrpSpPr>
          <p:nvPr/>
        </p:nvGrpSpPr>
        <p:grpSpPr bwMode="auto">
          <a:xfrm>
            <a:off x="304800" y="3429000"/>
            <a:ext cx="4730750" cy="708025"/>
            <a:chOff x="96" y="1858"/>
            <a:chExt cx="2980" cy="446"/>
          </a:xfrm>
        </p:grpSpPr>
        <p:sp>
          <p:nvSpPr>
            <p:cNvPr id="24589"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4590"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4591"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2"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3"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4"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5"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6"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4597"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  -3       -2       -1       0        1        2       3  ...</a:t>
              </a:r>
            </a:p>
          </p:txBody>
        </p:sp>
      </p:grpSp>
      <p:grpSp>
        <p:nvGrpSpPr>
          <p:cNvPr id="4" name="Group 28"/>
          <p:cNvGrpSpPr>
            <a:grpSpLocks/>
          </p:cNvGrpSpPr>
          <p:nvPr/>
        </p:nvGrpSpPr>
        <p:grpSpPr bwMode="auto">
          <a:xfrm>
            <a:off x="3810000" y="1295400"/>
            <a:ext cx="304800" cy="3048000"/>
            <a:chOff x="2400" y="816"/>
            <a:chExt cx="192" cy="1920"/>
          </a:xfrm>
        </p:grpSpPr>
        <p:sp>
          <p:nvSpPr>
            <p:cNvPr id="24587" name="Line 27"/>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4588"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4583" name="Line 29"/>
          <p:cNvSpPr>
            <a:spLocks noChangeShapeType="1"/>
          </p:cNvSpPr>
          <p:nvPr/>
        </p:nvSpPr>
        <p:spPr bwMode="auto">
          <a:xfrm>
            <a:off x="5257800" y="31242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4584" name="Text Box 30"/>
          <p:cNvSpPr txBox="1">
            <a:spLocks noChangeArrowheads="1"/>
          </p:cNvSpPr>
          <p:nvPr/>
        </p:nvSpPr>
        <p:spPr bwMode="auto">
          <a:xfrm>
            <a:off x="5622925" y="2478088"/>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pic>
        <p:nvPicPr>
          <p:cNvPr id="24585" name="Picture 31"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pic>
        <p:nvPicPr>
          <p:cNvPr id="24586" name="Picture 32" descr="Helper"/>
          <p:cNvPicPr>
            <a:picLocks noChangeAspect="1" noChangeArrowheads="1"/>
          </p:cNvPicPr>
          <p:nvPr/>
        </p:nvPicPr>
        <p:blipFill>
          <a:blip r:embed="rId2"/>
          <a:srcRect/>
          <a:stretch>
            <a:fillRect/>
          </a:stretch>
        </p:blipFill>
        <p:spPr bwMode="auto">
          <a:xfrm>
            <a:off x="2438400" y="2446338"/>
            <a:ext cx="481013" cy="105886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609600" y="4343400"/>
            <a:ext cx="7848600" cy="2647950"/>
          </a:xfrm>
          <a:prstGeom prst="rect">
            <a:avLst/>
          </a:prstGeom>
          <a:noFill/>
          <a:ln w="9525">
            <a:noFill/>
            <a:miter lim="800000"/>
            <a:headEnd/>
            <a:tailEnd/>
          </a:ln>
        </p:spPr>
        <p:txBody>
          <a:bodyPr>
            <a:prstTxWarp prst="textNoShape">
              <a:avLst/>
            </a:prstTxWarp>
            <a:spAutoFit/>
          </a:bodyPr>
          <a:lstStyle/>
          <a:p>
            <a:r>
              <a:rPr lang="en-US"/>
              <a:t>Frame S’ is moving to the right (relative to S) at v=1m/s.  At time t = 3 sec, the position of the ball is</a:t>
            </a:r>
          </a:p>
          <a:p>
            <a:endParaRPr lang="en-US"/>
          </a:p>
          <a:p>
            <a:pPr>
              <a:buFontTx/>
              <a:buChar char="•"/>
            </a:pPr>
            <a:r>
              <a:rPr lang="en-US"/>
              <a:t> x  =  2 m in S</a:t>
            </a:r>
          </a:p>
          <a:p>
            <a:pPr>
              <a:buFontTx/>
              <a:buChar char="•"/>
            </a:pPr>
            <a:r>
              <a:rPr lang="en-US"/>
              <a:t> x’ = -1 m in S’</a:t>
            </a:r>
          </a:p>
          <a:p>
            <a:pPr>
              <a:buFontTx/>
              <a:buChar char="•"/>
            </a:pPr>
            <a:endParaRPr lang="en-US"/>
          </a:p>
          <a:p>
            <a:endParaRPr lang="en-US"/>
          </a:p>
        </p:txBody>
      </p:sp>
      <p:grpSp>
        <p:nvGrpSpPr>
          <p:cNvPr id="2" name="Group 4"/>
          <p:cNvGrpSpPr>
            <a:grpSpLocks/>
          </p:cNvGrpSpPr>
          <p:nvPr/>
        </p:nvGrpSpPr>
        <p:grpSpPr bwMode="auto">
          <a:xfrm>
            <a:off x="304800" y="2438400"/>
            <a:ext cx="4730750" cy="708025"/>
            <a:chOff x="96" y="1858"/>
            <a:chExt cx="2980" cy="446"/>
          </a:xfrm>
        </p:grpSpPr>
        <p:sp>
          <p:nvSpPr>
            <p:cNvPr id="25622"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25623"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25624"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5"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6"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7"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8"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29"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25630" name="Text Box 1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t>...  -3       -2       -1       0        1        2       3  ...</a:t>
              </a:r>
            </a:p>
          </p:txBody>
        </p:sp>
      </p:grpSp>
      <p:grpSp>
        <p:nvGrpSpPr>
          <p:cNvPr id="3" name="Group 14"/>
          <p:cNvGrpSpPr>
            <a:grpSpLocks/>
          </p:cNvGrpSpPr>
          <p:nvPr/>
        </p:nvGrpSpPr>
        <p:grpSpPr bwMode="auto">
          <a:xfrm>
            <a:off x="2127250" y="3429000"/>
            <a:ext cx="4730750" cy="708025"/>
            <a:chOff x="96" y="1858"/>
            <a:chExt cx="2980" cy="446"/>
          </a:xfrm>
        </p:grpSpPr>
        <p:sp>
          <p:nvSpPr>
            <p:cNvPr id="25613" name="Line 15"/>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25614" name="Line 16"/>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5615" name="Line 17"/>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16" name="Line 18"/>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17" name="Line 19"/>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18" name="Line 20"/>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19" name="Line 21"/>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20" name="Line 22"/>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endParaRPr lang="en-US"/>
            </a:p>
          </p:txBody>
        </p:sp>
        <p:sp>
          <p:nvSpPr>
            <p:cNvPr id="25621" name="Text Box 23"/>
            <p:cNvSpPr txBox="1">
              <a:spLocks noChangeArrowheads="1"/>
            </p:cNvSpPr>
            <p:nvPr/>
          </p:nvSpPr>
          <p:spPr bwMode="auto">
            <a:xfrm>
              <a:off x="96" y="2073"/>
              <a:ext cx="2980" cy="231"/>
            </a:xfrm>
            <a:prstGeom prst="rect">
              <a:avLst/>
            </a:prstGeom>
            <a:noFill/>
            <a:ln w="9525">
              <a:noFill/>
              <a:miter lim="800000"/>
              <a:headEnd/>
              <a:tailEnd/>
            </a:ln>
          </p:spPr>
          <p:txBody>
            <a:bodyPr wrap="none">
              <a:prstTxWarp prst="textNoShape">
                <a:avLst/>
              </a:prstTxWarp>
              <a:spAutoFit/>
            </a:bodyPr>
            <a:lstStyle/>
            <a:p>
              <a:r>
                <a:rPr lang="en-US" sz="1800">
                  <a:solidFill>
                    <a:srgbClr val="FF0000"/>
                  </a:solidFill>
                </a:rPr>
                <a:t>...  -3       -2       -1       0        1        2       3  ...</a:t>
              </a:r>
            </a:p>
          </p:txBody>
        </p:sp>
      </p:grpSp>
      <p:grpSp>
        <p:nvGrpSpPr>
          <p:cNvPr id="4" name="Group 24"/>
          <p:cNvGrpSpPr>
            <a:grpSpLocks/>
          </p:cNvGrpSpPr>
          <p:nvPr/>
        </p:nvGrpSpPr>
        <p:grpSpPr bwMode="auto">
          <a:xfrm>
            <a:off x="3810000" y="1295400"/>
            <a:ext cx="304800" cy="3048000"/>
            <a:chOff x="2400" y="816"/>
            <a:chExt cx="192" cy="1920"/>
          </a:xfrm>
        </p:grpSpPr>
        <p:sp>
          <p:nvSpPr>
            <p:cNvPr id="25611" name="Line 25"/>
            <p:cNvSpPr>
              <a:spLocks noChangeShapeType="1"/>
            </p:cNvSpPr>
            <p:nvPr/>
          </p:nvSpPr>
          <p:spPr bwMode="auto">
            <a:xfrm>
              <a:off x="2496" y="816"/>
              <a:ext cx="0" cy="1920"/>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25612" name="Oval 26"/>
            <p:cNvSpPr>
              <a:spLocks noChangeArrowheads="1"/>
            </p:cNvSpPr>
            <p:nvPr/>
          </p:nvSpPr>
          <p:spPr bwMode="auto">
            <a:xfrm>
              <a:off x="2400" y="1296"/>
              <a:ext cx="192" cy="192"/>
            </a:xfrm>
            <a:prstGeom prst="ellipse">
              <a:avLst/>
            </a:prstGeom>
            <a:solidFill>
              <a:srgbClr val="3366FF"/>
            </a:solidFill>
            <a:ln w="9525">
              <a:solidFill>
                <a:schemeClr val="tx1"/>
              </a:solidFill>
              <a:round/>
              <a:headEnd/>
              <a:tailEnd/>
            </a:ln>
          </p:spPr>
          <p:txBody>
            <a:bodyPr wrap="none" anchor="ctr">
              <a:prstTxWarp prst="textNoShape">
                <a:avLst/>
              </a:prstTxWarp>
            </a:bodyPr>
            <a:lstStyle/>
            <a:p>
              <a:endParaRPr lang="en-US"/>
            </a:p>
          </p:txBody>
        </p:sp>
      </p:grpSp>
      <p:sp>
        <p:nvSpPr>
          <p:cNvPr id="25607" name="Line 27"/>
          <p:cNvSpPr>
            <a:spLocks noChangeShapeType="1"/>
          </p:cNvSpPr>
          <p:nvPr/>
        </p:nvSpPr>
        <p:spPr bwMode="auto">
          <a:xfrm>
            <a:off x="5257800" y="3124200"/>
            <a:ext cx="11430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25608" name="Text Box 28"/>
          <p:cNvSpPr txBox="1">
            <a:spLocks noChangeArrowheads="1"/>
          </p:cNvSpPr>
          <p:nvPr/>
        </p:nvSpPr>
        <p:spPr bwMode="auto">
          <a:xfrm>
            <a:off x="5622925" y="2478088"/>
            <a:ext cx="336550" cy="457200"/>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pic>
        <p:nvPicPr>
          <p:cNvPr id="25609" name="Picture 29" descr="Helper"/>
          <p:cNvPicPr>
            <a:picLocks noChangeAspect="1" noChangeArrowheads="1"/>
          </p:cNvPicPr>
          <p:nvPr/>
        </p:nvPicPr>
        <p:blipFill>
          <a:blip r:embed="rId2"/>
          <a:srcRect/>
          <a:stretch>
            <a:fillRect/>
          </a:stretch>
        </p:blipFill>
        <p:spPr bwMode="auto">
          <a:xfrm>
            <a:off x="2432050" y="1524000"/>
            <a:ext cx="481013" cy="1058863"/>
          </a:xfrm>
          <a:prstGeom prst="rect">
            <a:avLst/>
          </a:prstGeom>
          <a:noFill/>
          <a:ln w="9525">
            <a:noFill/>
            <a:miter lim="800000"/>
            <a:headEnd/>
            <a:tailEnd/>
          </a:ln>
        </p:spPr>
      </p:pic>
      <p:pic>
        <p:nvPicPr>
          <p:cNvPr id="25610" name="Picture 30" descr="Helper"/>
          <p:cNvPicPr>
            <a:picLocks noChangeAspect="1" noChangeArrowheads="1"/>
          </p:cNvPicPr>
          <p:nvPr/>
        </p:nvPicPr>
        <p:blipFill>
          <a:blip r:embed="rId3"/>
          <a:srcRect/>
          <a:stretch>
            <a:fillRect/>
          </a:stretch>
        </p:blipFill>
        <p:spPr bwMode="auto">
          <a:xfrm>
            <a:off x="4319588" y="2522538"/>
            <a:ext cx="481012" cy="1058862"/>
          </a:xfrm>
          <a:prstGeom prst="rect">
            <a:avLst/>
          </a:prstGeom>
          <a:noFill/>
          <a:ln w="9525">
            <a:noFill/>
            <a:miter lim="800000"/>
            <a:headEnd/>
            <a:tailEnd/>
          </a:ln>
        </p:spPr>
      </p:pic>
      <p:sp>
        <p:nvSpPr>
          <p:cNvPr id="32" name="Rectangle 2"/>
          <p:cNvSpPr>
            <a:spLocks noGrp="1" noChangeArrowheads="1"/>
          </p:cNvSpPr>
          <p:nvPr>
            <p:ph type="title"/>
          </p:nvPr>
        </p:nvSpPr>
        <p:spPr>
          <a:xfrm>
            <a:off x="457200" y="0"/>
            <a:ext cx="8229600" cy="1143000"/>
          </a:xfrm>
        </p:spPr>
        <p:txBody>
          <a:bodyPr/>
          <a:lstStyle/>
          <a:p>
            <a:pPr eaLnBrk="1" hangingPunct="1"/>
            <a:r>
              <a:rPr lang="en-US" b="1" dirty="0"/>
              <a:t>Comparing inertial frames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3400" y="2885182"/>
            <a:ext cx="8610600" cy="1569660"/>
          </a:xfrm>
          <a:prstGeom prst="rect">
            <a:avLst/>
          </a:prstGeom>
          <a:noFill/>
        </p:spPr>
        <p:txBody>
          <a:bodyPr wrap="square" rtlCol="0">
            <a:spAutoFit/>
          </a:bodyPr>
          <a:lstStyle/>
          <a:p>
            <a:pPr eaLnBrk="1" hangingPunct="1">
              <a:buFont typeface="Arial"/>
              <a:buChar char="•"/>
            </a:pPr>
            <a:r>
              <a:rPr lang="en-US" sz="3200" dirty="0" smtClean="0"/>
              <a:t> Time and space are not independent</a:t>
            </a:r>
          </a:p>
          <a:p>
            <a:pPr eaLnBrk="1" hangingPunct="1"/>
            <a:r>
              <a:rPr lang="en-US" sz="3200" dirty="0" smtClean="0"/>
              <a:t>  quantities; they are related by relative</a:t>
            </a:r>
          </a:p>
          <a:p>
            <a:pPr eaLnBrk="1" hangingPunct="1"/>
            <a:r>
              <a:rPr lang="en-US" sz="3200" dirty="0" smtClean="0"/>
              <a:t>  velocity.</a:t>
            </a:r>
            <a:endParaRPr lang="en-US" sz="3200" dirty="0"/>
          </a:p>
        </p:txBody>
      </p:sp>
      <p:sp>
        <p:nvSpPr>
          <p:cNvPr id="1028" name="Rectangle 2"/>
          <p:cNvSpPr>
            <a:spLocks noGrp="1" noChangeArrowheads="1"/>
          </p:cNvSpPr>
          <p:nvPr>
            <p:ph type="title"/>
          </p:nvPr>
        </p:nvSpPr>
        <p:spPr>
          <a:xfrm>
            <a:off x="457200" y="0"/>
            <a:ext cx="8229600" cy="1143000"/>
          </a:xfrm>
        </p:spPr>
        <p:txBody>
          <a:bodyPr/>
          <a:lstStyle/>
          <a:p>
            <a:pPr eaLnBrk="1" hangingPunct="1"/>
            <a:r>
              <a:rPr lang="en-US" dirty="0"/>
              <a:t>Important conclusion</a:t>
            </a:r>
          </a:p>
        </p:txBody>
      </p:sp>
      <p:sp>
        <p:nvSpPr>
          <p:cNvPr id="1029" name="Rectangle 3"/>
          <p:cNvSpPr>
            <a:spLocks noGrp="1" noChangeArrowheads="1"/>
          </p:cNvSpPr>
          <p:nvPr>
            <p:ph type="body" idx="1"/>
          </p:nvPr>
        </p:nvSpPr>
        <p:spPr>
          <a:xfrm>
            <a:off x="533400" y="1066800"/>
            <a:ext cx="8229600" cy="1524000"/>
          </a:xfrm>
        </p:spPr>
        <p:txBody>
          <a:bodyPr/>
          <a:lstStyle/>
          <a:p>
            <a:pPr eaLnBrk="1" hangingPunct="1"/>
            <a:r>
              <a:rPr lang="en-US" i="1" dirty="0"/>
              <a:t>Where</a:t>
            </a:r>
            <a:r>
              <a:rPr lang="en-US" dirty="0"/>
              <a:t> something is depends on </a:t>
            </a:r>
            <a:r>
              <a:rPr lang="en-US" i="1" dirty="0"/>
              <a:t>when</a:t>
            </a:r>
            <a:r>
              <a:rPr lang="en-US" dirty="0"/>
              <a:t> you check on it (and on the movement of your own reference frame)</a:t>
            </a:r>
            <a:r>
              <a:rPr lang="en-US" dirty="0" smtClean="0"/>
              <a:t>.  </a:t>
            </a:r>
            <a:endParaRPr lang="en-US" dirty="0"/>
          </a:p>
        </p:txBody>
      </p:sp>
      <p:grpSp>
        <p:nvGrpSpPr>
          <p:cNvPr id="14" name="Group 13"/>
          <p:cNvGrpSpPr/>
          <p:nvPr/>
        </p:nvGrpSpPr>
        <p:grpSpPr>
          <a:xfrm>
            <a:off x="381000" y="4572000"/>
            <a:ext cx="8305800" cy="1905000"/>
            <a:chOff x="457200" y="4267200"/>
            <a:chExt cx="8305800" cy="1905000"/>
          </a:xfrm>
        </p:grpSpPr>
        <p:grpSp>
          <p:nvGrpSpPr>
            <p:cNvPr id="13" name="Group 12"/>
            <p:cNvGrpSpPr/>
            <p:nvPr/>
          </p:nvGrpSpPr>
          <p:grpSpPr>
            <a:xfrm>
              <a:off x="457200" y="4267200"/>
              <a:ext cx="8305800" cy="1905000"/>
              <a:chOff x="1600200" y="2057400"/>
              <a:chExt cx="8305800" cy="1905000"/>
            </a:xfrm>
          </p:grpSpPr>
          <p:grpSp>
            <p:nvGrpSpPr>
              <p:cNvPr id="12" name="Group 11"/>
              <p:cNvGrpSpPr/>
              <p:nvPr/>
            </p:nvGrpSpPr>
            <p:grpSpPr>
              <a:xfrm>
                <a:off x="1600200" y="2057400"/>
                <a:ext cx="8305800" cy="1905000"/>
                <a:chOff x="1600200" y="2057400"/>
                <a:chExt cx="8305800" cy="1905000"/>
              </a:xfrm>
            </p:grpSpPr>
            <p:sp>
              <p:nvSpPr>
                <p:cNvPr id="9" name="Rectangle 8"/>
                <p:cNvSpPr/>
                <p:nvPr/>
              </p:nvSpPr>
              <p:spPr>
                <a:xfrm>
                  <a:off x="1600200" y="2057400"/>
                  <a:ext cx="8305800" cy="1905000"/>
                </a:xfrm>
                <a:prstGeom prst="rect">
                  <a:avLst/>
                </a:prstGeom>
                <a:solidFill>
                  <a:srgbClr val="CCFFCC"/>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en-US">
                    <a:solidFill>
                      <a:srgbClr val="FFFFFF"/>
                    </a:solidFill>
                  </a:endParaRPr>
                </a:p>
              </p:txBody>
            </p:sp>
            <p:sp>
              <p:nvSpPr>
                <p:cNvPr id="11" name="TextBox 10"/>
                <p:cNvSpPr txBox="1"/>
                <p:nvPr/>
              </p:nvSpPr>
              <p:spPr>
                <a:xfrm>
                  <a:off x="1752600" y="2133600"/>
                  <a:ext cx="8001000" cy="1077218"/>
                </a:xfrm>
                <a:prstGeom prst="rect">
                  <a:avLst/>
                </a:prstGeom>
                <a:noFill/>
              </p:spPr>
              <p:txBody>
                <a:bodyPr wrap="square" rtlCol="0">
                  <a:spAutoFit/>
                </a:bodyPr>
                <a:lstStyle/>
                <a:p>
                  <a:pPr eaLnBrk="1" hangingPunct="1">
                    <a:buFont typeface="Arial"/>
                    <a:buChar char="•"/>
                  </a:pPr>
                  <a:r>
                    <a:rPr lang="en-US" sz="3200" dirty="0" smtClean="0"/>
                    <a:t> Definition: An </a:t>
                  </a:r>
                  <a:r>
                    <a:rPr lang="en-US" sz="3200" b="1" u="sng" dirty="0" smtClean="0"/>
                    <a:t>event</a:t>
                  </a:r>
                  <a:r>
                    <a:rPr lang="en-US" sz="3200" dirty="0" smtClean="0"/>
                    <a:t> is a measurement of where something is and when it is there.</a:t>
                  </a:r>
                  <a:endParaRPr lang="en-US" sz="3200" dirty="0"/>
                </a:p>
              </p:txBody>
            </p:sp>
          </p:grpSp>
          <p:sp>
            <p:nvSpPr>
              <p:cNvPr id="1030" name="Line 6"/>
              <p:cNvSpPr>
                <a:spLocks noChangeShapeType="1"/>
              </p:cNvSpPr>
              <p:nvPr/>
            </p:nvSpPr>
            <p:spPr bwMode="auto">
              <a:xfrm>
                <a:off x="2667000" y="3124200"/>
                <a:ext cx="2209800" cy="304800"/>
              </a:xfrm>
              <a:prstGeom prst="line">
                <a:avLst/>
              </a:prstGeom>
              <a:noFill/>
              <a:ln w="25400">
                <a:solidFill>
                  <a:srgbClr val="0000FF"/>
                </a:solidFill>
                <a:round/>
                <a:headEnd/>
                <a:tailEnd/>
              </a:ln>
            </p:spPr>
            <p:txBody>
              <a:bodyPr>
                <a:prstTxWarp prst="textNoShape">
                  <a:avLst/>
                </a:prstTxWarp>
              </a:bodyPr>
              <a:lstStyle/>
              <a:p>
                <a:endParaRPr lang="en-US"/>
              </a:p>
            </p:txBody>
          </p:sp>
          <p:sp>
            <p:nvSpPr>
              <p:cNvPr id="1032" name="Line 8"/>
              <p:cNvSpPr>
                <a:spLocks noChangeShapeType="1"/>
              </p:cNvSpPr>
              <p:nvPr/>
            </p:nvSpPr>
            <p:spPr bwMode="auto">
              <a:xfrm flipV="1">
                <a:off x="5867400" y="3124200"/>
                <a:ext cx="914400" cy="304800"/>
              </a:xfrm>
              <a:prstGeom prst="line">
                <a:avLst/>
              </a:prstGeom>
              <a:noFill/>
              <a:ln w="25400">
                <a:solidFill>
                  <a:srgbClr val="FF0000"/>
                </a:solidFill>
                <a:round/>
                <a:headEnd/>
                <a:tailEnd/>
              </a:ln>
            </p:spPr>
            <p:txBody>
              <a:bodyPr>
                <a:prstTxWarp prst="textNoShape">
                  <a:avLst/>
                </a:prstTxWarp>
              </a:bodyPr>
              <a:lstStyle/>
              <a:p>
                <a:endParaRPr lang="en-US"/>
              </a:p>
            </p:txBody>
          </p:sp>
        </p:grpSp>
        <p:graphicFrame>
          <p:nvGraphicFramePr>
            <p:cNvPr id="1026" name="Object 2"/>
            <p:cNvGraphicFramePr>
              <a:graphicFrameLocks noChangeAspect="1"/>
            </p:cNvGraphicFramePr>
            <p:nvPr/>
          </p:nvGraphicFramePr>
          <p:xfrm>
            <a:off x="3048000" y="5486400"/>
            <a:ext cx="2057400" cy="685800"/>
          </p:xfrm>
          <a:graphic>
            <a:graphicData uri="http://schemas.openxmlformats.org/presentationml/2006/ole">
              <mc:AlternateContent xmlns:mc="http://schemas.openxmlformats.org/markup-compatibility/2006">
                <mc:Choice xmlns:v="urn:schemas-microsoft-com:vml" Requires="v">
                  <p:oleObj spid="_x0000_s64516" name="Equation" r:id="rId3" imgW="609480" imgH="203040" progId="Equation.DSMT4">
                    <p:embed/>
                  </p:oleObj>
                </mc:Choice>
                <mc:Fallback>
                  <p:oleObj name="Equation" r:id="rId3" imgW="609480" imgH="2030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5486400"/>
                          <a:ext cx="2057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9766</TotalTime>
  <Words>2687</Words>
  <Application>Microsoft Macintosh PowerPoint</Application>
  <PresentationFormat>On-screen Show (4:3)</PresentationFormat>
  <Paragraphs>348</Paragraphs>
  <Slides>50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Default Design</vt:lpstr>
      <vt:lpstr>Equation</vt:lpstr>
      <vt:lpstr>PowerPoint Presentation</vt:lpstr>
      <vt:lpstr>PowerPoint Presentation</vt:lpstr>
      <vt:lpstr>Inertial reference frames</vt:lpstr>
      <vt:lpstr>Inertial reference frames</vt:lpstr>
      <vt:lpstr>Inertial reference frames</vt:lpstr>
      <vt:lpstr>To cut a long story short: </vt:lpstr>
      <vt:lpstr>Comparing inertial frames</vt:lpstr>
      <vt:lpstr>Comparing inertial frames</vt:lpstr>
      <vt:lpstr>Important conclusion</vt:lpstr>
      <vt:lpstr>Comparing inertial frames</vt:lpstr>
      <vt:lpstr>Galilean position transformation</vt:lpstr>
      <vt:lpstr>Galilean velocity transformation</vt:lpstr>
      <vt:lpstr>Galilean velocity transformation</vt:lpstr>
      <vt:lpstr>Dynamics</vt:lpstr>
      <vt:lpstr>Galilean relativity</vt:lpstr>
      <vt:lpstr>Einstein’s  Postulate of Relativity</vt:lpstr>
      <vt:lpstr>But, now there’s a problem!</vt:lpstr>
      <vt:lpstr>Peculiar light-waves</vt:lpstr>
      <vt:lpstr>Michelson and Morley… </vt:lpstr>
      <vt:lpstr>Frame of reference</vt:lpstr>
      <vt:lpstr>PowerPoint Presentation</vt:lpstr>
      <vt:lpstr>PowerPoint Presentation</vt:lpstr>
      <vt:lpstr>PowerPoint Presentation</vt:lpstr>
      <vt:lpstr>The historic setup (~1887)</vt:lpstr>
      <vt:lpstr>PowerPoint Presentation</vt:lpstr>
      <vt:lpstr>Conclusion</vt:lpstr>
      <vt:lpstr>PowerPoint Presentation</vt:lpstr>
      <vt:lpstr>PowerPoint Presentation</vt:lpstr>
      <vt:lpstr>Now it’s time to talk about time!</vt:lpstr>
      <vt:lpstr>Recall ‘event’ (x, y, z, t)</vt:lpstr>
      <vt:lpstr>‘Events’ in one reference frame</vt:lpstr>
      <vt:lpstr>‘Events’ in one reference frame</vt:lpstr>
      <vt:lpstr>Synchronizing clocks</vt:lpstr>
      <vt:lpstr>Well, didn’t quite work…</vt:lpstr>
      <vt:lpstr>Synchronizing clocks</vt:lpstr>
      <vt:lpstr>Simultaneity in one frame </vt:lpstr>
      <vt:lpstr>PowerPoint Presentation</vt:lpstr>
      <vt:lpstr>PowerPoint Presentation</vt:lpstr>
      <vt:lpstr>Now we have time under control in one frame!  How about if there are two frames moving relative to each other?</vt:lpstr>
      <vt:lpstr>Simultaneity in two frames </vt:lpstr>
      <vt:lpstr>PowerPoint Presentation</vt:lpstr>
      <vt:lpstr>PowerPoint Presentation</vt:lpstr>
      <vt:lpstr>PowerPoint Presentation</vt:lpstr>
      <vt:lpstr>PowerPoint Presentation</vt:lpstr>
      <vt:lpstr>PowerPoint Presentation</vt:lpstr>
      <vt:lpstr>PowerPoint Presentation</vt:lpstr>
      <vt:lpstr>An important conclusion</vt:lpstr>
      <vt:lpstr>PowerPoint Presentation</vt:lpstr>
      <vt:lpstr>An important conclusion</vt:lpstr>
      <vt:lpstr>An important conclusion</vt:lpstr>
    </vt:vector>
  </TitlesOfParts>
  <Company>JILA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Bohn</dc:creator>
  <cp:lastModifiedBy>Charles Baily</cp:lastModifiedBy>
  <cp:revision>303</cp:revision>
  <dcterms:created xsi:type="dcterms:W3CDTF">2011-01-22T22:31:35Z</dcterms:created>
  <dcterms:modified xsi:type="dcterms:W3CDTF">2013-08-25T13:39:30Z</dcterms:modified>
</cp:coreProperties>
</file>