
<file path=[Content_Types].xml><?xml version="1.0" encoding="utf-8"?>
<Types xmlns="http://schemas.openxmlformats.org/package/2006/content-types">
  <Override PartName="/ppt/slides/slide41.xml" ContentType="application/vnd.openxmlformats-officedocument.presentationml.slide+xml"/>
  <Override PartName="/ppt/embeddings/oleObject60.bin" ContentType="application/vnd.openxmlformats-officedocument.oleObject"/>
  <Override PartName="/ppt/notesSlides/notesSlide16.xml" ContentType="application/vnd.openxmlformats-officedocument.presentationml.notesSlide+xml"/>
  <Override PartName="/ppt/embeddings/oleObject70.bin" ContentType="application/vnd.openxmlformats-officedocument.oleObject"/>
  <Override PartName="/ppt/embeddings/oleObject103.bin" ContentType="application/vnd.openxmlformats-officedocument.oleObject"/>
  <Override PartName="/ppt/embeddings/oleObject47.bin" ContentType="application/vnd.openxmlformats-officedocument.oleObject"/>
  <Override PartName="/ppt/slides/slide18.xml" ContentType="application/vnd.openxmlformats-officedocument.presentationml.slide+xml"/>
  <Override PartName="/ppt/embeddings/oleObject112.bin" ContentType="application/vnd.openxmlformats-officedocument.oleObject"/>
  <Override PartName="/ppt/slides/slide28.xml" ContentType="application/vnd.openxmlformats-officedocument.presentationml.slide+xml"/>
  <Override PartName="/ppt/embeddings/oleObject57.bin" ContentType="application/vnd.openxmlformats-officedocument.oleObject"/>
  <Override PartName="/ppt/slides/slide37.xml" ContentType="application/vnd.openxmlformats-officedocument.presentationml.slide+xml"/>
  <Override PartName="/ppt/slides/slide9.xml" ContentType="application/vnd.openxmlformats-officedocument.presentationml.slide+xml"/>
  <Override PartName="/ppt/embeddings/oleObject66.bin" ContentType="application/vnd.openxmlformats-officedocument.oleObject"/>
  <Override PartName="/ppt/slides/slide47.xml" ContentType="application/vnd.openxmlformats-officedocument.presentationml.slide+xml"/>
  <Override PartName="/ppt/embeddings/oleObject76.bin" ContentType="application/vnd.openxmlformats-officedocument.oleObject"/>
  <Override PartName="/ppt/embeddings/oleObject85.bin" ContentType="application/vnd.openxmlformats-officedocument.oleObject"/>
  <Override PartName="/ppt/notesMasters/notesMaster1.xml" ContentType="application/vnd.openxmlformats-officedocument.presentationml.notesMaster+xml"/>
  <Override PartName="/ppt/embeddings/oleObject109.bin" ContentType="application/vnd.openxmlformats-officedocument.oleObject"/>
  <Default Extension="vml" ContentType="application/vnd.openxmlformats-officedocument.vmlDrawing"/>
  <Override PartName="/ppt/embeddings/oleObject95.bin" ContentType="application/vnd.openxmlformats-officedocument.oleObject"/>
  <Override PartName="/ppt/theme/theme1.xml" ContentType="application/vnd.openxmlformats-officedocument.theme+xml"/>
  <Override PartName="/ppt/notesSlides/notesSlide2.xml" ContentType="application/vnd.openxmlformats-officedocument.presentationml.notesSlide+xml"/>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oleObject33.bin" ContentType="application/vnd.openxmlformats-officedocument.oleObject"/>
  <Default Extension="jpeg" ContentType="image/jpeg"/>
  <Override PartName="/ppt/notesSlides/notesSlide11.xml" ContentType="application/vnd.openxmlformats-officedocument.presentationml.notesSlide+xml"/>
  <Override PartName="/ppt/embeddings/oleObject42.bin" ContentType="application/vnd.openxmlformats-officedocument.oleObject"/>
  <Override PartName="/ppt/slides/slide13.xml" ContentType="application/vnd.openxmlformats-officedocument.presentationml.slide+xml"/>
  <Override PartName="/ppt/embeddings/oleObject7.bin" ContentType="application/vnd.openxmlformats-officedocument.oleObject"/>
  <Override PartName="/ppt/embeddings/oleObject52.bin" ContentType="application/vnd.openxmlformats-officedocument.oleObject"/>
  <Override PartName="/ppt/slides/slide23.xml" ContentType="application/vnd.openxmlformats-officedocument.presentationml.slide+xml"/>
  <Override PartName="/ppt/embeddings/oleObject19.bin" ContentType="application/vnd.openxmlformats-officedocument.oleObject"/>
  <Override PartName="/ppt/slides/slide32.xml" ContentType="application/vnd.openxmlformats-officedocument.presentationml.slide+xml"/>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embeddings/oleObject61.bin" ContentType="application/vnd.openxmlformats-officedocument.oleObject"/>
  <Override PartName="/ppt/slides/slide42.xml" ContentType="application/vnd.openxmlformats-officedocument.presentationml.slide+xml"/>
  <Override PartName="/ppt/embeddings/oleObject38.bin" ContentType="application/vnd.openxmlformats-officedocument.oleObject"/>
  <Override PartName="/ppt/notesSlides/notesSlide17.xml" ContentType="application/vnd.openxmlformats-officedocument.presentationml.notesSlide+xml"/>
  <Override PartName="/ppt/embeddings/oleObject71.bin" ContentType="application/vnd.openxmlformats-officedocument.oleObject"/>
  <Override PartName="/ppt/embeddings/oleObject80.bin" ContentType="application/vnd.openxmlformats-officedocument.oleObject"/>
  <Override PartName="/ppt/embeddings/oleObject48.bin" ContentType="application/vnd.openxmlformats-officedocument.oleObject"/>
  <Override PartName="/ppt/slides/slide19.xml" ContentType="application/vnd.openxmlformats-officedocument.presentationml.slide+xml"/>
  <Override PartName="/ppt/embeddings/oleObject104.bin" ContentType="application/vnd.openxmlformats-officedocument.oleObject"/>
  <Override PartName="/ppt/slideLayouts/slideLayout10.xml" ContentType="application/vnd.openxmlformats-officedocument.presentationml.slideLayout+xml"/>
  <Override PartName="/ppt/embeddings/oleObject90.bin" ContentType="application/vnd.openxmlformats-officedocument.oleObject"/>
  <Override PartName="/ppt/slides/slide29.xml" ContentType="application/vnd.openxmlformats-officedocument.presentationml.slide+xml"/>
  <Override PartName="/ppt/embeddings/oleObject58.bin" ContentType="application/vnd.openxmlformats-officedocument.oleObject"/>
  <Override PartName="/ppt/embeddings/oleObject113.bin" ContentType="application/vnd.openxmlformats-officedocument.oleObject"/>
  <Override PartName="/ppt/slides/slide38.xml" ContentType="application/vnd.openxmlformats-officedocument.presentationml.slide+xml"/>
  <Override PartName="/ppt/embeddings/oleObject67.bin" ContentType="application/vnd.openxmlformats-officedocument.oleObject"/>
  <Override PartName="/ppt/slides/slide48.xml" ContentType="application/vnd.openxmlformats-officedocument.presentationml.slide+xml"/>
  <Override PartName="/ppt/embeddings/oleObject77.bin" ContentType="application/vnd.openxmlformats-officedocument.oleObject"/>
  <Override PartName="/ppt/embeddings/oleObject86.bin" ContentType="application/vnd.openxmlformats-officedocument.oleObject"/>
  <Override PartName="/ppt/embeddings/oleObject96.bin" ContentType="application/vnd.openxmlformats-officedocument.oleObject"/>
  <Override PartName="/ppt/theme/theme2.xml" ContentType="application/vnd.openxmlformats-officedocument.theme+xml"/>
  <Override PartName="/ppt/notesSlides/notesSlide3.xml" ContentType="application/vnd.openxmlformats-officedocument.presentationml.notesSlide+xml"/>
  <Override PartName="/ppt/embeddings/oleObject2.bin" ContentType="application/vnd.openxmlformats-officedocument.oleObject"/>
  <Override PartName="/ppt/charts/chart1.xml" ContentType="application/vnd.openxmlformats-officedocument.drawingml.chart+xml"/>
  <Override PartName="/ppt/embeddings/oleObject14.bin" ContentType="application/vnd.openxmlformats-officedocument.oleObject"/>
  <Override PartName="/ppt/embeddings/oleObject24.bin" ContentType="application/vnd.openxmlformats-officedocument.oleObject"/>
  <Override PartName="/ppt/notesSlides/notesSlide8.xml" ContentType="application/vnd.openxmlformats-officedocument.presentationml.notesSlide+xml"/>
  <Override PartName="/ppt/embeddings/oleObject34.bin" ContentType="application/vnd.openxmlformats-officedocument.oleObject"/>
  <Override PartName="/ppt/notesSlides/notesSlide12.xml" ContentType="application/vnd.openxmlformats-officedocument.presentationml.notesSlide+xml"/>
  <Override PartName="/ppt/slides/slide14.xml" ContentType="application/vnd.openxmlformats-officedocument.presentationml.slide+xml"/>
  <Override PartName="/ppt/embeddings/oleObject43.bin" ContentType="application/vnd.openxmlformats-officedocument.oleObject"/>
  <Override PartName="/ppt/embeddings/oleObject8.bin" ContentType="application/vnd.openxmlformats-officedocument.oleObject"/>
  <Override PartName="/ppt/embeddings/oleObject53.bin" ContentType="application/vnd.openxmlformats-officedocument.oleObject"/>
  <Default Extension="bin" ContentType="application/vnd.openxmlformats-officedocument.presentationml.printerSettings"/>
  <Override PartName="/ppt/slides/slide24.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slides/slide43.xml" ContentType="application/vnd.openxmlformats-officedocument.presentationml.slide+xml"/>
  <Override PartName="/ppt/notesSlides/notesSlide18.xml" ContentType="application/vnd.openxmlformats-officedocument.presentationml.notesSlide+xml"/>
  <Override PartName="/ppt/embeddings/oleObject62.bin" ContentType="application/vnd.openxmlformats-officedocument.oleObject"/>
  <Override PartName="/ppt/embeddings/oleObject72.bin" ContentType="application/vnd.openxmlformats-officedocument.oleObject"/>
  <Override PartName="/ppt/embeddings/oleObject49.bin" ContentType="application/vnd.openxmlformats-officedocument.oleObject"/>
  <Override PartName="/ppt/embeddings/oleObject81.bin" ContentType="application/vnd.openxmlformats-officedocument.oleObject"/>
  <Override PartName="/ppt/embeddings/oleObject105.bin" ContentType="application/vnd.openxmlformats-officedocument.oleObject"/>
  <Override PartName="/ppt/slideLayouts/slideLayout11.xml" ContentType="application/vnd.openxmlformats-officedocument.presentationml.slideLayout+xml"/>
  <Override PartName="/ppt/embeddings/oleObject91.bin" ContentType="application/vnd.openxmlformats-officedocument.oleObject"/>
  <Override PartName="/ppt/embeddings/oleObject59.bin" ContentType="application/vnd.openxmlformats-officedocument.oleObject"/>
  <Override PartName="/ppt/embeddings/oleObject114.bin" ContentType="application/vnd.openxmlformats-officedocument.oleObject"/>
  <Override PartName="/docProps/app.xml" ContentType="application/vnd.openxmlformats-officedocument.extended-properties+xml"/>
  <Override PartName="/ppt/slides/slide39.xml" ContentType="application/vnd.openxmlformats-officedocument.presentationml.slide+xml"/>
  <Override PartName="/ppt/embeddings/oleObject68.bin" ContentType="application/vnd.openxmlformats-officedocument.oleObject"/>
  <Override PartName="/ppt/slides/slide49.xml" ContentType="application/vnd.openxmlformats-officedocument.presentationml.slide+xml"/>
  <Override PartName="/ppt/embeddings/oleObject78.bin" ContentType="application/vnd.openxmlformats-officedocument.oleObject"/>
  <Override PartName="/ppt/embeddings/oleObject10.bin" ContentType="application/vnd.openxmlformats-officedocument.oleObject"/>
  <Override PartName="/ppt/embeddings/oleObject87.bin" ContentType="application/vnd.openxmlformats-officedocument.oleObject"/>
  <Override PartName="/docProps/core.xml" ContentType="application/vnd.openxmlformats-package.core-properties+xml"/>
  <Override PartName="/ppt/embeddings/oleObject97.bin" ContentType="application/vnd.openxmlformats-officedocument.oleObject"/>
  <Override PartName="/ppt/theme/theme3.xml" ContentType="application/vnd.openxmlformats-officedocument.theme+xml"/>
  <Override PartName="/ppt/notesSlides/notesSlide4.xml" ContentType="application/vnd.openxmlformats-officedocument.presentationml.notesSlide+xml"/>
  <Override PartName="/ppt/embeddings/oleObject3.bin" ContentType="application/vnd.openxmlformats-officedocument.oleObject"/>
  <Override PartName="/ppt/charts/chart2.xml" ContentType="application/vnd.openxmlformats-officedocument.drawingml.chart+xml"/>
  <Override PartName="/ppt/embeddings/oleObject15.bin" ContentType="application/vnd.openxmlformats-officedocument.oleObject"/>
  <Override PartName="/ppt/embeddings/oleObject25.bin" ContentType="application/vnd.openxmlformats-officedocument.oleObjec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embeddings/oleObject35.bin" ContentType="application/vnd.openxmlformats-officedocument.oleObject"/>
  <Default Extension="gif" ContentType="image/gif"/>
  <Override PartName="/ppt/embeddings/oleObject44.bin" ContentType="application/vnd.openxmlformats-officedocument.oleObject"/>
  <Override PartName="/ppt/slides/slide15.xml" ContentType="application/vnd.openxmlformats-officedocument.presentationml.slide+xml"/>
  <Override PartName="/ppt/embeddings/oleObject100.bin" ContentType="application/vnd.openxmlformats-officedocument.oleObject"/>
  <Override PartName="/ppt/embeddings/oleObject9.bin" ContentType="application/vnd.openxmlformats-officedocument.oleObject"/>
  <Override PartName="/ppt/embeddings/oleObject54.bin" ContentType="application/vnd.openxmlformats-officedocument.oleObject"/>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embeddings/oleObject63.bin" ContentType="application/vnd.openxmlformats-officedocument.oleObject"/>
  <Override PartName="/ppt/slides/slide44.xml" ContentType="application/vnd.openxmlformats-officedocument.presentationml.slide+xml"/>
  <Override PartName="/ppt/embeddings/oleObject73.bin" ContentType="application/vnd.openxmlformats-officedocument.oleObject"/>
  <Override PartName="/ppt/notesSlides/notesSlide19.xml" ContentType="application/vnd.openxmlformats-officedocument.presentationml.notesSlide+xml"/>
  <Override PartName="/ppt/embeddings/oleObject82.bin" ContentType="application/vnd.openxmlformats-officedocument.oleObject"/>
  <Override PartName="/ppt/embeddings/oleObject106.bin" ContentType="application/vnd.openxmlformats-officedocument.oleObject"/>
  <Override PartName="/ppt/embeddings/oleObject115.bin" ContentType="application/vnd.openxmlformats-officedocument.oleObject"/>
  <Override PartName="/ppt/embeddings/oleObject92.bin" ContentType="application/vnd.openxmlformats-officedocument.oleObject"/>
  <Override PartName="/ppt/embeddings/oleObject69.bin" ContentType="application/vnd.openxmlformats-officedocument.oleObject"/>
  <Override PartName="/ppt/embeddings/oleObject79.bin" ContentType="application/vnd.openxmlformats-officedocument.oleObject"/>
  <Override PartName="/ppt/embeddings/oleObject11.bin" ContentType="application/vnd.openxmlformats-officedocument.oleObject"/>
  <Override PartName="/ppt/embeddings/oleObject88.bin" ContentType="application/vnd.openxmlformats-officedocument.oleObject"/>
  <Override PartName="/ppt/embeddings/oleObject20.bin" ContentType="application/vnd.openxmlformats-officedocument.oleObject"/>
  <Override PartName="/ppt/embeddings/oleObject98.bin" ContentType="application/vnd.openxmlformats-officedocument.oleObject"/>
  <Override PartName="/ppt/embeddings/oleObject30.bin" ContentType="application/vnd.openxmlformats-officedocument.oleObject"/>
  <Override PartName="/ppt/notesSlides/notesSlide5.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embeddings/oleObject16.bin" ContentType="application/vnd.openxmlformats-officedocument.oleObject"/>
  <Override PartName="/ppt/slides/slide20.xml" ContentType="application/vnd.openxmlformats-officedocument.presentationml.slide+xml"/>
  <Override PartName="/ppt/charts/chart3.xml" ContentType="application/vnd.openxmlformats-officedocument.drawingml.chart+xml"/>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oleObject36.bin" ContentType="application/vnd.openxmlformats-officedocument.oleObject"/>
  <Override PartName="/ppt/notesSlides/notesSlide14.xml" ContentType="application/vnd.openxmlformats-officedocument.presentationml.notesSlide+xml"/>
  <Override PartName="/ppt/embeddings/oleObject101.bin" ContentType="application/vnd.openxmlformats-officedocument.oleObject"/>
  <Override PartName="/ppt/embeddings/oleObject45.bin" ContentType="application/vnd.openxmlformats-officedocument.oleObject"/>
  <Override PartName="/ppt/slides/slide16.xml" ContentType="application/vnd.openxmlformats-officedocument.presentationml.slide+xml"/>
  <Override PartName="/ppt/viewProps.xml" ContentType="application/vnd.openxmlformats-officedocument.presentationml.viewProps+xml"/>
  <Override PartName="/ppt/embeddings/oleObject110.bin" ContentType="application/vnd.openxmlformats-officedocument.oleObject"/>
  <Default Extension="rels" ContentType="application/vnd.openxmlformats-package.relationships+xml"/>
  <Override PartName="/ppt/slides/slide26.xml" ContentType="application/vnd.openxmlformats-officedocument.presentationml.slide+xml"/>
  <Default Extension="pict" ContentType="image/pict"/>
  <Override PartName="/ppt/embeddings/oleObject55.bin" ContentType="application/vnd.openxmlformats-officedocument.oleObject"/>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embeddings/oleObject64.bin" ContentType="application/vnd.openxmlformats-officedocument.oleObject"/>
  <Override PartName="/ppt/slides/slide45.xml" ContentType="application/vnd.openxmlformats-officedocument.presentationml.slide+xml"/>
  <Override PartName="/ppt/embeddings/oleObject74.bin" ContentType="application/vnd.openxmlformats-officedocument.oleObject"/>
  <Override PartName="/ppt/embeddings/oleObject83.bin" ContentType="application/vnd.openxmlformats-officedocument.oleObject"/>
  <Override PartName="/ppt/embeddings/oleObject107.bin" ContentType="application/vnd.openxmlformats-officedocument.oleObject"/>
  <Override PartName="/ppt/embeddings/oleObject116.bin" ContentType="application/vnd.openxmlformats-officedocument.oleObject"/>
  <Override PartName="/ppt/embeddings/oleObject93.bin" ContentType="application/vnd.openxmlformats-officedocument.oleObject"/>
  <Override PartName="/ppt/presProps.xml" ContentType="application/vnd.openxmlformats-officedocument.presentationml.presProps+xml"/>
  <Override PartName="/ppt/presentation.xml" ContentType="application/vnd.openxmlformats-officedocument.presentationml.presentation.main+xml"/>
  <Override PartName="/ppt/embeddings/oleObject12.bin" ContentType="application/vnd.openxmlformats-officedocument.oleObject"/>
  <Override PartName="/ppt/embeddings/oleObject89.bin" ContentType="application/vnd.openxmlformats-officedocument.oleObject"/>
  <Override PartName="/ppt/embeddings/oleObject21.bin" ContentType="application/vnd.openxmlformats-officedocument.oleObject"/>
  <Override PartName="/ppt/embeddings/oleObject99.bin" ContentType="application/vnd.openxmlformats-officedocument.oleObject"/>
  <Override PartName="/ppt/embeddings/oleObject31.bin" ContentType="application/vnd.openxmlformats-officedocument.oleObject"/>
  <Override PartName="/ppt/notesSlides/notesSlide6.xml" ContentType="application/vnd.openxmlformats-officedocument.presentationml.notesSlide+xml"/>
  <Override PartName="/ppt/notesSlides/notesSlide10.xml" ContentType="application/vnd.openxmlformats-officedocument.presentationml.notesSlide+xml"/>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embeddings/oleObject50.bin" ContentType="application/vnd.openxmlformats-officedocument.oleObject"/>
  <Override PartName="/ppt/slides/slide21.xml" ContentType="application/vnd.openxmlformats-officedocument.presentationml.slide+xml"/>
  <Override PartName="/ppt/slides/slide30.xml" ContentType="application/vnd.openxmlformats-officedocument.presentationml.slide+xml"/>
  <Override PartName="/ppt/embeddings/oleObject27.bin" ContentType="application/vnd.openxmlformats-officedocument.oleObject"/>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embeddings/oleObject37.bin" ContentType="application/vnd.openxmlformats-officedocument.oleObject"/>
  <Override PartName="/ppt/notesSlides/notesSlide15.xml" ContentType="application/vnd.openxmlformats-officedocument.presentationml.notesSlide+xml"/>
  <Override PartName="/ppt/embeddings/oleObject102.bin" ContentType="application/vnd.openxmlformats-officedocument.oleObject"/>
  <Override PartName="/ppt/embeddings/oleObject46.bin" ContentType="application/vnd.openxmlformats-officedocument.oleObject"/>
  <Override PartName="/ppt/slides/slide17.xml" ContentType="application/vnd.openxmlformats-officedocument.presentationml.slide+xml"/>
  <Override PartName="/ppt/embeddings/oleObject111.bin" ContentType="application/vnd.openxmlformats-officedocument.oleObject"/>
  <Override PartName="/ppt/embeddings/oleObject56.bin" ContentType="application/vnd.openxmlformats-officedocument.oleObject"/>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embeddings/oleObject65.bin" ContentType="application/vnd.openxmlformats-officedocument.oleObject"/>
  <Override PartName="/ppt/slideLayouts/slideLayout9.xml" ContentType="application/vnd.openxmlformats-officedocument.presentationml.slideLayout+xml"/>
  <Override PartName="/ppt/slides/slide46.xml" ContentType="application/vnd.openxmlformats-officedocument.presentationml.slide+xml"/>
  <Override PartName="/ppt/embeddings/oleObject75.bin" ContentType="application/vnd.openxmlformats-officedocument.oleObject"/>
  <Override PartName="/ppt/embeddings/oleObject84.bin" ContentType="application/vnd.openxmlformats-officedocument.oleObject"/>
  <Override PartName="/ppt/embeddings/oleObject108.bin" ContentType="application/vnd.openxmlformats-officedocument.oleObject"/>
  <Override PartName="/ppt/embeddings/oleObject94.bin" ContentType="application/vnd.openxmlformats-officedocument.oleObject"/>
  <Override PartName="/ppt/notesSlides/notesSlide1.xml" ContentType="application/vnd.openxmlformats-officedocument.presentationml.notesSlide+xml"/>
  <Override PartName="/ppt/embeddings/oleObject22.bin" ContentType="application/vnd.openxmlformats-officedocument.oleObject"/>
  <Override PartName="/ppt/embeddings/oleObject32.bin" ContentType="application/vnd.openxmlformats-officedocument.oleObject"/>
  <Override PartName="/ppt/notesSlides/notesSlide7.xml" ContentType="application/vnd.openxmlformats-officedocument.presentationml.notesSlide+xml"/>
  <Override PartName="/ppt/embeddings/oleObject41.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8.bin" ContentType="application/vnd.openxmlformats-officedocument.oleObject"/>
  <Override PartName="/ppt/embeddings/oleObject51.bin" ContentType="application/vnd.openxmlformats-officedocument.oleObject"/>
  <Override PartName="/ppt/slides/slide22.xml" ContentType="application/vnd.openxmlformats-officedocument.presentationml.slide+xml"/>
  <Override PartName="/ppt/slides/slide31.xml" ContentType="application/vnd.openxmlformats-officedocument.presentationml.slide+xml"/>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1"/>
  </p:notesMasterIdLst>
  <p:handoutMasterIdLst>
    <p:handoutMasterId r:id="rId52"/>
  </p:handoutMasterIdLst>
  <p:sldIdLst>
    <p:sldId id="1510" r:id="rId2"/>
    <p:sldId id="1511" r:id="rId3"/>
    <p:sldId id="1615" r:id="rId4"/>
    <p:sldId id="1616" r:id="rId5"/>
    <p:sldId id="1611" r:id="rId6"/>
    <p:sldId id="1612" r:id="rId7"/>
    <p:sldId id="1613" r:id="rId8"/>
    <p:sldId id="1614" r:id="rId9"/>
    <p:sldId id="1567" r:id="rId10"/>
    <p:sldId id="1568" r:id="rId11"/>
    <p:sldId id="1569" r:id="rId12"/>
    <p:sldId id="1570" r:id="rId13"/>
    <p:sldId id="1571" r:id="rId14"/>
    <p:sldId id="1572" r:id="rId15"/>
    <p:sldId id="1573" r:id="rId16"/>
    <p:sldId id="1574" r:id="rId17"/>
    <p:sldId id="1575" r:id="rId18"/>
    <p:sldId id="1576" r:id="rId19"/>
    <p:sldId id="1577" r:id="rId20"/>
    <p:sldId id="1578" r:id="rId21"/>
    <p:sldId id="1579" r:id="rId22"/>
    <p:sldId id="1580" r:id="rId23"/>
    <p:sldId id="1581" r:id="rId24"/>
    <p:sldId id="1617" r:id="rId25"/>
    <p:sldId id="1584" r:id="rId26"/>
    <p:sldId id="1585" r:id="rId27"/>
    <p:sldId id="1586" r:id="rId28"/>
    <p:sldId id="1587" r:id="rId29"/>
    <p:sldId id="1588" r:id="rId30"/>
    <p:sldId id="1589" r:id="rId31"/>
    <p:sldId id="1609" r:id="rId32"/>
    <p:sldId id="1610" r:id="rId33"/>
    <p:sldId id="1592" r:id="rId34"/>
    <p:sldId id="1593" r:id="rId35"/>
    <p:sldId id="1594" r:id="rId36"/>
    <p:sldId id="1595" r:id="rId37"/>
    <p:sldId id="1596" r:id="rId38"/>
    <p:sldId id="1597" r:id="rId39"/>
    <p:sldId id="1598" r:id="rId40"/>
    <p:sldId id="1599" r:id="rId41"/>
    <p:sldId id="1600" r:id="rId42"/>
    <p:sldId id="1601" r:id="rId43"/>
    <p:sldId id="1602" r:id="rId44"/>
    <p:sldId id="1603" r:id="rId45"/>
    <p:sldId id="1604" r:id="rId46"/>
    <p:sldId id="1605" r:id="rId47"/>
    <p:sldId id="1606" r:id="rId48"/>
    <p:sldId id="1607" r:id="rId49"/>
    <p:sldId id="1608" r:id="rId5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33CC"/>
    <a:srgbClr val="009900"/>
    <a:srgbClr val="0000FF"/>
    <a:srgbClr val="FFCCFF"/>
    <a:srgbClr val="FFCCCC"/>
    <a:srgbClr val="006600"/>
    <a:srgbClr val="33CC33"/>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340" autoAdjust="0"/>
    <p:restoredTop sz="95641" autoAdjust="0"/>
  </p:normalViewPr>
  <p:slideViewPr>
    <p:cSldViewPr>
      <p:cViewPr varScale="1">
        <p:scale>
          <a:sx n="89" d="100"/>
          <a:sy n="89" d="100"/>
        </p:scale>
        <p:origin x="-6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6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spPr>
            <a:solidFill>
              <a:prstClr val="white"/>
            </a:solidFill>
            <a:ln w="38100">
              <a:solidFill>
                <a:prstClr val="black"/>
              </a:solidFill>
            </a:ln>
          </c:spPr>
          <c:cat>
            <c:strRef>
              <c:f>Sheet1!$C$11:$H$11</c:f>
              <c:strCache>
                <c:ptCount val="6"/>
                <c:pt idx="0">
                  <c:v>5T</c:v>
                </c:pt>
                <c:pt idx="1">
                  <c:v>4T,1H</c:v>
                </c:pt>
                <c:pt idx="2">
                  <c:v>3T,2H</c:v>
                </c:pt>
                <c:pt idx="3">
                  <c:v>2T,1H</c:v>
                </c:pt>
                <c:pt idx="4">
                  <c:v>1T,4H</c:v>
                </c:pt>
                <c:pt idx="5">
                  <c:v>5H</c:v>
                </c:pt>
              </c:strCache>
            </c:strRef>
          </c:cat>
          <c:val>
            <c:numRef>
              <c:f>Sheet1!$C$12:$H$12</c:f>
              <c:numCache>
                <c:formatCode>General</c:formatCode>
                <c:ptCount val="6"/>
                <c:pt idx="0">
                  <c:v>1.0</c:v>
                </c:pt>
                <c:pt idx="1">
                  <c:v>5.0</c:v>
                </c:pt>
                <c:pt idx="2">
                  <c:v>10.0</c:v>
                </c:pt>
                <c:pt idx="3">
                  <c:v>10.0</c:v>
                </c:pt>
                <c:pt idx="4">
                  <c:v>5.0</c:v>
                </c:pt>
                <c:pt idx="5">
                  <c:v>1.0</c:v>
                </c:pt>
              </c:numCache>
            </c:numRef>
          </c:val>
        </c:ser>
        <c:gapWidth val="20"/>
        <c:axId val="843653800"/>
        <c:axId val="726061192"/>
      </c:barChart>
      <c:catAx>
        <c:axId val="843653800"/>
        <c:scaling>
          <c:orientation val="minMax"/>
        </c:scaling>
        <c:axPos val="b"/>
        <c:tickLblPos val="nextTo"/>
        <c:crossAx val="726061192"/>
        <c:crosses val="autoZero"/>
        <c:auto val="1"/>
        <c:lblAlgn val="ctr"/>
        <c:lblOffset val="100"/>
      </c:catAx>
      <c:valAx>
        <c:axId val="726061192"/>
        <c:scaling>
          <c:orientation val="minMax"/>
        </c:scaling>
        <c:axPos val="l"/>
        <c:majorGridlines/>
        <c:numFmt formatCode="General" sourceLinked="1"/>
        <c:tickLblPos val="nextTo"/>
        <c:crossAx val="84365380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spPr>
            <a:solidFill>
              <a:schemeClr val="bg1"/>
            </a:solidFill>
            <a:ln w="38100">
              <a:solidFill>
                <a:schemeClr val="tx1"/>
              </a:solidFill>
            </a:ln>
          </c:spPr>
          <c:cat>
            <c:numRef>
              <c:f>Sheet1!$B$11:$G$11</c:f>
              <c:numCache>
                <c:formatCode>General</c:formatCode>
                <c:ptCount val="6"/>
                <c:pt idx="0">
                  <c:v>0.0</c:v>
                </c:pt>
                <c:pt idx="1">
                  <c:v>1.0</c:v>
                </c:pt>
                <c:pt idx="2">
                  <c:v>2.0</c:v>
                </c:pt>
                <c:pt idx="3">
                  <c:v>3.0</c:v>
                </c:pt>
                <c:pt idx="4">
                  <c:v>4.0</c:v>
                </c:pt>
                <c:pt idx="5">
                  <c:v>5.0</c:v>
                </c:pt>
              </c:numCache>
            </c:numRef>
          </c:cat>
          <c:val>
            <c:numRef>
              <c:f>Sheet1!$B$12:$G$12</c:f>
              <c:numCache>
                <c:formatCode>General</c:formatCode>
                <c:ptCount val="6"/>
                <c:pt idx="0">
                  <c:v>1.0</c:v>
                </c:pt>
                <c:pt idx="1">
                  <c:v>5.0</c:v>
                </c:pt>
                <c:pt idx="2">
                  <c:v>10.0</c:v>
                </c:pt>
                <c:pt idx="3">
                  <c:v>10.0</c:v>
                </c:pt>
                <c:pt idx="4">
                  <c:v>5.0</c:v>
                </c:pt>
                <c:pt idx="5">
                  <c:v>1.0</c:v>
                </c:pt>
              </c:numCache>
            </c:numRef>
          </c:val>
        </c:ser>
        <c:gapWidth val="20"/>
        <c:axId val="455758264"/>
        <c:axId val="734118152"/>
      </c:barChart>
      <c:catAx>
        <c:axId val="455758264"/>
        <c:scaling>
          <c:orientation val="minMax"/>
        </c:scaling>
        <c:axPos val="b"/>
        <c:numFmt formatCode="General" sourceLinked="1"/>
        <c:tickLblPos val="nextTo"/>
        <c:crossAx val="734118152"/>
        <c:crosses val="autoZero"/>
        <c:auto val="1"/>
        <c:lblAlgn val="ctr"/>
        <c:lblOffset val="100"/>
      </c:catAx>
      <c:valAx>
        <c:axId val="734118152"/>
        <c:scaling>
          <c:orientation val="minMax"/>
        </c:scaling>
        <c:axPos val="l"/>
        <c:majorGridlines/>
        <c:numFmt formatCode="General" sourceLinked="1"/>
        <c:tickLblPos val="nextTo"/>
        <c:crossAx val="45575826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spPr>
            <a:solidFill>
              <a:sysClr val="window" lastClr="FFFFFF"/>
            </a:solidFill>
            <a:ln w="38100">
              <a:solidFill>
                <a:prstClr val="black"/>
              </a:solidFill>
            </a:ln>
          </c:spPr>
          <c:cat>
            <c:numRef>
              <c:f>Sheet2!$B$11:$G$11</c:f>
              <c:numCache>
                <c:formatCode>General</c:formatCode>
                <c:ptCount val="6"/>
                <c:pt idx="0">
                  <c:v>0.0</c:v>
                </c:pt>
                <c:pt idx="1">
                  <c:v>1.0</c:v>
                </c:pt>
                <c:pt idx="2">
                  <c:v>2.0</c:v>
                </c:pt>
                <c:pt idx="3">
                  <c:v>3.0</c:v>
                </c:pt>
                <c:pt idx="4">
                  <c:v>4.0</c:v>
                </c:pt>
                <c:pt idx="5">
                  <c:v>5.0</c:v>
                </c:pt>
              </c:numCache>
            </c:numRef>
          </c:cat>
          <c:val>
            <c:numRef>
              <c:f>Sheet2!$B$12:$G$12</c:f>
              <c:numCache>
                <c:formatCode>General</c:formatCode>
                <c:ptCount val="6"/>
                <c:pt idx="0">
                  <c:v>0.031</c:v>
                </c:pt>
                <c:pt idx="1">
                  <c:v>0.156</c:v>
                </c:pt>
                <c:pt idx="2">
                  <c:v>0.313000000000001</c:v>
                </c:pt>
                <c:pt idx="3">
                  <c:v>0.313000000000001</c:v>
                </c:pt>
                <c:pt idx="4">
                  <c:v>0.156</c:v>
                </c:pt>
                <c:pt idx="5">
                  <c:v>0.031</c:v>
                </c:pt>
              </c:numCache>
            </c:numRef>
          </c:val>
        </c:ser>
        <c:gapWidth val="20"/>
        <c:axId val="734461576"/>
        <c:axId val="734401160"/>
      </c:barChart>
      <c:catAx>
        <c:axId val="734461576"/>
        <c:scaling>
          <c:orientation val="minMax"/>
        </c:scaling>
        <c:axPos val="b"/>
        <c:numFmt formatCode="General" sourceLinked="1"/>
        <c:tickLblPos val="nextTo"/>
        <c:crossAx val="734401160"/>
        <c:crosses val="autoZero"/>
        <c:auto val="1"/>
        <c:lblAlgn val="ctr"/>
        <c:lblOffset val="100"/>
      </c:catAx>
      <c:valAx>
        <c:axId val="734401160"/>
        <c:scaling>
          <c:orientation val="minMax"/>
        </c:scaling>
        <c:axPos val="l"/>
        <c:majorGridlines/>
        <c:numFmt formatCode="General" sourceLinked="1"/>
        <c:tickLblPos val="nextTo"/>
        <c:crossAx val="734461576"/>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 Id="rId2" Type="http://schemas.openxmlformats.org/officeDocument/2006/relationships/image" Target="../media/image39.wmf"/><Relationship Id="rId3"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1" Type="http://schemas.openxmlformats.org/officeDocument/2006/relationships/image" Target="../media/image45.wmf"/><Relationship Id="rId2"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1" Type="http://schemas.openxmlformats.org/officeDocument/2006/relationships/image" Target="../media/image53.wmf"/><Relationship Id="rId2"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1" Type="http://schemas.openxmlformats.org/officeDocument/2006/relationships/image" Target="../media/image7.wmf"/><Relationship Id="rId2"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1.wmf"/><Relationship Id="rId2" Type="http://schemas.openxmlformats.org/officeDocument/2006/relationships/image" Target="../media/image7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6" Type="http://schemas.openxmlformats.org/officeDocument/2006/relationships/image" Target="../media/image81.wmf"/><Relationship Id="rId7" Type="http://schemas.openxmlformats.org/officeDocument/2006/relationships/image" Target="../media/image82.wmf"/><Relationship Id="rId8" Type="http://schemas.openxmlformats.org/officeDocument/2006/relationships/image" Target="../media/image83.wmf"/><Relationship Id="rId9" Type="http://schemas.openxmlformats.org/officeDocument/2006/relationships/image" Target="../media/image84.wmf"/><Relationship Id="rId1" Type="http://schemas.openxmlformats.org/officeDocument/2006/relationships/image" Target="../media/image76.wmf"/><Relationship Id="rId2" Type="http://schemas.openxmlformats.org/officeDocument/2006/relationships/image" Target="../media/image77.wmf"/></Relationships>
</file>

<file path=ppt/drawings/_rels/vmlDrawing27.vml.rels><?xml version="1.0" encoding="UTF-8" standalone="yes"?>
<Relationships xmlns="http://schemas.openxmlformats.org/package/2006/relationships"><Relationship Id="rId11" Type="http://schemas.openxmlformats.org/officeDocument/2006/relationships/image" Target="../media/image88.wmf"/><Relationship Id="rId12" Type="http://schemas.openxmlformats.org/officeDocument/2006/relationships/image" Target="../media/image89.wmf"/><Relationship Id="rId13" Type="http://schemas.openxmlformats.org/officeDocument/2006/relationships/image" Target="../media/image90.wmf"/><Relationship Id="rId14" Type="http://schemas.openxmlformats.org/officeDocument/2006/relationships/image" Target="../media/image91.wmf"/><Relationship Id="rId1" Type="http://schemas.openxmlformats.org/officeDocument/2006/relationships/image" Target="../media/image86.wmf"/><Relationship Id="rId2" Type="http://schemas.openxmlformats.org/officeDocument/2006/relationships/image" Target="../media/image87.wmf"/><Relationship Id="rId3" Type="http://schemas.openxmlformats.org/officeDocument/2006/relationships/image" Target="../media/image76.wmf"/><Relationship Id="rId4" Type="http://schemas.openxmlformats.org/officeDocument/2006/relationships/image" Target="../media/image77.wmf"/><Relationship Id="rId5" Type="http://schemas.openxmlformats.org/officeDocument/2006/relationships/image" Target="../media/image78.wmf"/><Relationship Id="rId6" Type="http://schemas.openxmlformats.org/officeDocument/2006/relationships/image" Target="../media/image79.wmf"/><Relationship Id="rId7" Type="http://schemas.openxmlformats.org/officeDocument/2006/relationships/image" Target="../media/image80.wmf"/><Relationship Id="rId8" Type="http://schemas.openxmlformats.org/officeDocument/2006/relationships/image" Target="../media/image81.wmf"/><Relationship Id="rId9" Type="http://schemas.openxmlformats.org/officeDocument/2006/relationships/image" Target="../media/image82.wmf"/><Relationship Id="rId10" Type="http://schemas.openxmlformats.org/officeDocument/2006/relationships/image" Target="../media/image8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2.wmf"/><Relationship Id="rId2" Type="http://schemas.openxmlformats.org/officeDocument/2006/relationships/image" Target="../media/image9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5.wmf"/><Relationship Id="rId2" Type="http://schemas.openxmlformats.org/officeDocument/2006/relationships/image" Target="../media/image9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7.wmf"/><Relationship Id="rId2" Type="http://schemas.openxmlformats.org/officeDocument/2006/relationships/image" Target="../media/image9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1.wmf"/><Relationship Id="rId4" Type="http://schemas.openxmlformats.org/officeDocument/2006/relationships/image" Target="../media/image102.wmf"/><Relationship Id="rId5" Type="http://schemas.openxmlformats.org/officeDocument/2006/relationships/image" Target="../media/image103.wmf"/><Relationship Id="rId6" Type="http://schemas.openxmlformats.org/officeDocument/2006/relationships/image" Target="../media/image104.wmf"/><Relationship Id="rId1" Type="http://schemas.openxmlformats.org/officeDocument/2006/relationships/image" Target="../media/image99.wmf"/><Relationship Id="rId2" Type="http://schemas.openxmlformats.org/officeDocument/2006/relationships/image" Target="../media/image100.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1" Type="http://schemas.openxmlformats.org/officeDocument/2006/relationships/image" Target="../media/image106.wmf"/><Relationship Id="rId2" Type="http://schemas.openxmlformats.org/officeDocument/2006/relationships/image" Target="../media/image10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5.wmf"/><Relationship Id="rId2" Type="http://schemas.openxmlformats.org/officeDocument/2006/relationships/image" Target="../media/image116.wmf"/><Relationship Id="rId3" Type="http://schemas.openxmlformats.org/officeDocument/2006/relationships/image" Target="../media/image117.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17.wmf"/><Relationship Id="rId4" Type="http://schemas.openxmlformats.org/officeDocument/2006/relationships/image" Target="../media/image118.wmf"/><Relationship Id="rId5" Type="http://schemas.openxmlformats.org/officeDocument/2006/relationships/image" Target="../media/image119.wmf"/><Relationship Id="rId6" Type="http://schemas.openxmlformats.org/officeDocument/2006/relationships/image" Target="../media/image120.wmf"/><Relationship Id="rId1" Type="http://schemas.openxmlformats.org/officeDocument/2006/relationships/image" Target="../media/image115.wmf"/><Relationship Id="rId2" Type="http://schemas.openxmlformats.org/officeDocument/2006/relationships/image" Target="../media/image1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pict"/><Relationship Id="rId6" Type="http://schemas.openxmlformats.org/officeDocument/2006/relationships/image" Target="../media/image25.wmf"/><Relationship Id="rId7" Type="http://schemas.openxmlformats.org/officeDocument/2006/relationships/image" Target="../media/image14.wmf"/><Relationship Id="rId1" Type="http://schemas.openxmlformats.org/officeDocument/2006/relationships/image" Target="../media/image20.wmf"/><Relationship Id="rId2"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 Id="rId3"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63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632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63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E2F7891-CE29-B44C-AB69-0C8CF5D7F5F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68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E6BF950D-FF77-FC4C-BCED-9400C36CDC8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D6B39-9223-47E3-820E-26C6ACC2B431}" type="slidenum">
              <a:rPr lang="en-US"/>
              <a:pPr/>
              <a:t>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Test</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only</a:t>
            </a:r>
            <a:r>
              <a:rPr lang="en-US" baseline="0" dirty="0" smtClean="0"/>
              <a:t> two possibilities, so the probabilities for both must add up to one (unity).  Therefore, the probability of leaving from the minus-channel </a:t>
            </a:r>
            <a:r>
              <a:rPr lang="en-US" baseline="0" smtClean="0"/>
              <a:t>is sin2(theta/2).</a:t>
            </a:r>
            <a:endParaRPr lang="en-US"/>
          </a:p>
        </p:txBody>
      </p:sp>
      <p:sp>
        <p:nvSpPr>
          <p:cNvPr id="4" name="Slide Number Placeholder 3"/>
          <p:cNvSpPr>
            <a:spLocks noGrp="1"/>
          </p:cNvSpPr>
          <p:nvPr>
            <p:ph type="sldNum" sz="quarter" idx="10"/>
          </p:nvPr>
        </p:nvSpPr>
        <p:spPr/>
        <p:txBody>
          <a:bodyPr/>
          <a:lstStyle/>
          <a:p>
            <a:fld id="{0C774DD1-25D7-440A-AD09-328A84E8D5DE}"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Atoms</a:t>
            </a:r>
            <a:r>
              <a:rPr lang="en-US" baseline="0" dirty="0" smtClean="0"/>
              <a:t> in a definite spin state along one axis are not in a definite spin state along any other axis.</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Answer:</a:t>
            </a:r>
            <a:r>
              <a:rPr lang="en-US" baseline="0" dirty="0" smtClean="0"/>
              <a:t> (B) </a:t>
            </a:r>
            <a:r>
              <a:rPr lang="en-US" sz="1300" dirty="0" smtClean="0">
                <a:latin typeface="+mn-lt"/>
              </a:rPr>
              <a:t>What matters is the relative angle between the two analyzers, which is 90</a:t>
            </a:r>
            <a:r>
              <a:rPr lang="en-US" sz="1300" baseline="30000" dirty="0" smtClean="0">
                <a:latin typeface="+mn-lt"/>
              </a:rPr>
              <a:t>0</a:t>
            </a:r>
            <a:r>
              <a:rPr lang="en-US" sz="1300" dirty="0" smtClean="0">
                <a:latin typeface="+mn-lt"/>
              </a:rPr>
              <a:t>.  The problem is identical to measuring </a:t>
            </a:r>
            <a:r>
              <a:rPr lang="en-US" sz="1300" dirty="0" err="1" smtClean="0">
                <a:latin typeface="+mn-lt"/>
              </a:rPr>
              <a:t>m</a:t>
            </a:r>
            <a:r>
              <a:rPr lang="en-US" sz="1300" baseline="-25000" dirty="0" err="1" smtClean="0">
                <a:latin typeface="+mn-lt"/>
              </a:rPr>
              <a:t>Z</a:t>
            </a:r>
            <a:r>
              <a:rPr lang="en-US" sz="1300" dirty="0" smtClean="0">
                <a:latin typeface="+mn-lt"/>
              </a:rPr>
              <a:t> and then </a:t>
            </a:r>
            <a:r>
              <a:rPr lang="en-US" sz="1300" dirty="0" err="1" smtClean="0">
                <a:latin typeface="+mn-lt"/>
              </a:rPr>
              <a:t>m</a:t>
            </a:r>
            <a:r>
              <a:rPr lang="en-US" sz="1300" baseline="-25000" dirty="0" err="1" smtClean="0">
                <a:latin typeface="+mn-lt"/>
              </a:rPr>
              <a:t>X</a:t>
            </a:r>
            <a:r>
              <a:rPr lang="en-US" sz="1300" dirty="0" smtClean="0">
                <a:latin typeface="+mn-lt"/>
              </a:rPr>
              <a:t>, with the entire apparatus rotated by 45</a:t>
            </a:r>
            <a:r>
              <a:rPr lang="en-US" sz="1300" baseline="30000" dirty="0" smtClean="0">
                <a:latin typeface="+mn-lt"/>
              </a:rPr>
              <a:t>0</a:t>
            </a:r>
            <a:r>
              <a:rPr lang="en-US" sz="1300" dirty="0" smtClean="0">
                <a:latin typeface="+mn-lt"/>
              </a:rPr>
              <a:t>.  The probability of leaving from the plus-channel is therefore 1/2. </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An atom leaving the plus-channel of Analyzer B has </a:t>
            </a:r>
            <a:r>
              <a:rPr lang="en-US" sz="1300" dirty="0" err="1" smtClean="0">
                <a:latin typeface="+mn-lt"/>
              </a:rPr>
              <a:t>m</a:t>
            </a:r>
            <a:r>
              <a:rPr lang="en-US" sz="1300" baseline="-25000" dirty="0" err="1" smtClean="0">
                <a:latin typeface="+mn-lt"/>
              </a:rPr>
              <a:t>X</a:t>
            </a:r>
            <a:r>
              <a:rPr lang="en-US" sz="1300" dirty="0" smtClean="0">
                <a:latin typeface="+mn-lt"/>
              </a:rPr>
              <a:t> = +</a:t>
            </a:r>
            <a:r>
              <a:rPr lang="en-US" sz="1300" dirty="0" err="1" smtClean="0">
                <a:latin typeface="+mn-lt"/>
              </a:rPr>
              <a:t>m</a:t>
            </a:r>
            <a:r>
              <a:rPr lang="en-US" sz="1300" baseline="-25000" dirty="0" err="1" smtClean="0">
                <a:latin typeface="+mn-lt"/>
              </a:rPr>
              <a:t>B</a:t>
            </a:r>
            <a:r>
              <a:rPr lang="en-US" sz="1300" dirty="0" smtClean="0">
                <a:latin typeface="+mn-lt"/>
              </a:rPr>
              <a:t>.  It doesn’t matter what state it was in when it entered Analyzer B – it could have come directly from an oven, or it could have come through a complicated set of a dozen analyzers tilted at various angles – the output state is specified completely by saying </a:t>
            </a:r>
            <a:r>
              <a:rPr lang="en-US" sz="1300" dirty="0" err="1" smtClean="0">
                <a:latin typeface="+mn-lt"/>
              </a:rPr>
              <a:t>m</a:t>
            </a:r>
            <a:r>
              <a:rPr lang="en-US" sz="1300" baseline="-25000" dirty="0" err="1" smtClean="0">
                <a:latin typeface="+mn-lt"/>
              </a:rPr>
              <a:t>X</a:t>
            </a:r>
            <a:r>
              <a:rPr lang="en-US" sz="1300" dirty="0" smtClean="0">
                <a:latin typeface="+mn-lt"/>
              </a:rPr>
              <a:t> = +</a:t>
            </a:r>
            <a:r>
              <a:rPr lang="en-US" sz="1300" dirty="0" err="1" smtClean="0">
                <a:latin typeface="+mn-lt"/>
              </a:rPr>
              <a:t>m</a:t>
            </a:r>
            <a:r>
              <a:rPr lang="en-US" sz="1300" baseline="-25000" dirty="0" err="1" smtClean="0">
                <a:latin typeface="+mn-lt"/>
              </a:rPr>
              <a:t>B</a:t>
            </a:r>
            <a:r>
              <a:rPr lang="en-US" sz="1300" dirty="0" smtClean="0">
                <a:latin typeface="+mn-lt"/>
              </a:rPr>
              <a:t>.  Thus, half of the atoms entering Analyzer C will leave through the plus-channel whether Analyzer A is tilted at 30</a:t>
            </a:r>
            <a:r>
              <a:rPr lang="en-US" sz="1300" baseline="30000" dirty="0" smtClean="0">
                <a:latin typeface="+mn-lt"/>
              </a:rPr>
              <a:t>0</a:t>
            </a:r>
            <a:r>
              <a:rPr lang="en-US" sz="1300" dirty="0" smtClean="0">
                <a:latin typeface="+mn-lt"/>
              </a:rPr>
              <a:t>, 0</a:t>
            </a:r>
            <a:r>
              <a:rPr lang="en-US" sz="1300" baseline="30000" dirty="0" smtClean="0">
                <a:latin typeface="+mn-lt"/>
              </a:rPr>
              <a:t>0</a:t>
            </a:r>
            <a:r>
              <a:rPr lang="en-US" sz="1300" dirty="0" smtClean="0">
                <a:latin typeface="+mn-lt"/>
              </a:rPr>
              <a:t>, or any other angle.</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Atoms leaving Analyzer B are in a definite state of m</a:t>
            </a:r>
            <a:r>
              <a:rPr lang="en-US" sz="1300" baseline="-25000" dirty="0" smtClean="0">
                <a:latin typeface="+mn-lt"/>
              </a:rPr>
              <a:t>(60)</a:t>
            </a:r>
            <a:r>
              <a:rPr lang="en-US" sz="1300" dirty="0" smtClean="0">
                <a:latin typeface="+mn-lt"/>
              </a:rPr>
              <a:t>  = +</a:t>
            </a:r>
            <a:r>
              <a:rPr lang="en-US" sz="1300" dirty="0" err="1" smtClean="0">
                <a:latin typeface="+mn-lt"/>
              </a:rPr>
              <a:t>m</a:t>
            </a:r>
            <a:r>
              <a:rPr lang="en-US" sz="1300" baseline="-25000" dirty="0" err="1" smtClean="0">
                <a:latin typeface="+mn-lt"/>
              </a:rPr>
              <a:t>B</a:t>
            </a:r>
            <a:r>
              <a:rPr lang="en-US" sz="1300" dirty="0" smtClean="0">
                <a:latin typeface="+mn-lt"/>
              </a:rPr>
              <a:t>.  Analyzer B makes an angle of 60</a:t>
            </a:r>
            <a:r>
              <a:rPr lang="en-US" sz="1300" baseline="30000" dirty="0" smtClean="0">
                <a:latin typeface="+mn-lt"/>
              </a:rPr>
              <a:t>0</a:t>
            </a:r>
            <a:r>
              <a:rPr lang="en-US" sz="1300" dirty="0" smtClean="0">
                <a:latin typeface="+mn-lt"/>
              </a:rPr>
              <a:t> with Analyzer C, so these atoms have a 75% chance of leaving through the plus-channel of Analyzer C.  The probability of atoms leaving through the minus-channel of Analyzer C is 25%.  [Note that they must add up to 100% - unity.]</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answer is (C)</a:t>
            </a:r>
            <a:endParaRPr lang="en-US" dirty="0"/>
          </a:p>
        </p:txBody>
      </p:sp>
      <p:sp>
        <p:nvSpPr>
          <p:cNvPr id="4" name="Slide Number Placeholder 3"/>
          <p:cNvSpPr>
            <a:spLocks noGrp="1"/>
          </p:cNvSpPr>
          <p:nvPr>
            <p:ph type="sldNum" sz="quarter" idx="10"/>
          </p:nvPr>
        </p:nvSpPr>
        <p:spPr/>
        <p:txBody>
          <a:bodyPr/>
          <a:lstStyle/>
          <a:p>
            <a:fld id="{A1E572B1-87C7-4D45-86B2-208B802FEACF}"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E572B1-87C7-4D45-86B2-208B802FEACF}"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represent this outcome with a histogram,</a:t>
            </a:r>
            <a:r>
              <a:rPr lang="en-US" baseline="0" dirty="0" smtClean="0"/>
              <a:t> showing the number of outcomes for each possible outcome.</a:t>
            </a:r>
            <a:endParaRPr lang="en-US" dirty="0"/>
          </a:p>
        </p:txBody>
      </p:sp>
      <p:sp>
        <p:nvSpPr>
          <p:cNvPr id="4" name="Slide Number Placeholder 3"/>
          <p:cNvSpPr>
            <a:spLocks noGrp="1"/>
          </p:cNvSpPr>
          <p:nvPr>
            <p:ph type="sldNum" sz="quarter" idx="10"/>
          </p:nvPr>
        </p:nvSpPr>
        <p:spPr/>
        <p:txBody>
          <a:bodyPr/>
          <a:lstStyle/>
          <a:p>
            <a:fld id="{A1E572B1-87C7-4D45-86B2-208B802FEACF}"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F9350-7D10-4B7D-8FEB-272A9D459645}" type="slidenum">
              <a:rPr lang="en-US"/>
              <a:pPr/>
              <a:t>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What is actually observed is that all atoms experience the maximum deflection, either up or down along the direction of the magnetic field, no matter the orientation of the apparatus.  The value of the projection along any axis is found to always be an integer multiple of the Bohr </a:t>
            </a:r>
            <a:r>
              <a:rPr lang="en-US" sz="1300" dirty="0" err="1" smtClean="0">
                <a:latin typeface="+mn-lt"/>
              </a:rPr>
              <a:t>magneton</a:t>
            </a:r>
            <a:r>
              <a:rPr lang="en-US" sz="1300" dirty="0" smtClean="0">
                <a:latin typeface="+mn-lt"/>
              </a:rPr>
              <a:t>, </a:t>
            </a:r>
            <a:r>
              <a:rPr lang="en-US" sz="1300" dirty="0" err="1" smtClean="0">
                <a:latin typeface="+mn-lt"/>
              </a:rPr>
              <a:t>m</a:t>
            </a:r>
            <a:r>
              <a:rPr lang="en-US" sz="1300" baseline="-25000" dirty="0" err="1" smtClean="0">
                <a:latin typeface="+mn-lt"/>
              </a:rPr>
              <a:t>B</a:t>
            </a:r>
            <a:r>
              <a:rPr lang="en-US" sz="1300" dirty="0" smtClean="0">
                <a:latin typeface="+mn-lt"/>
              </a:rPr>
              <a:t> = 9.27 x 10</a:t>
            </a:r>
            <a:r>
              <a:rPr lang="en-US" sz="1300" baseline="30000" dirty="0" smtClean="0">
                <a:latin typeface="+mn-lt"/>
              </a:rPr>
              <a:t>-24</a:t>
            </a:r>
            <a:r>
              <a:rPr lang="en-US" sz="1300" dirty="0" smtClean="0">
                <a:latin typeface="+mn-lt"/>
              </a:rPr>
              <a:t> joule/</a:t>
            </a:r>
            <a:r>
              <a:rPr lang="en-US" sz="1300" dirty="0" err="1" smtClean="0">
                <a:latin typeface="+mn-lt"/>
              </a:rPr>
              <a:t>tesla</a:t>
            </a:r>
            <a:r>
              <a:rPr lang="en-US" sz="1300" dirty="0" smtClean="0">
                <a:latin typeface="+mn-lt"/>
              </a:rPr>
              <a:t> (e.g. for silver, the observed values are +</a:t>
            </a:r>
            <a:r>
              <a:rPr lang="en-US" sz="1300" dirty="0" err="1" smtClean="0">
                <a:latin typeface="+mn-lt"/>
              </a:rPr>
              <a:t>m</a:t>
            </a:r>
            <a:r>
              <a:rPr lang="en-US" sz="1300" baseline="-25000" dirty="0" err="1" smtClean="0">
                <a:latin typeface="+mn-lt"/>
              </a:rPr>
              <a:t>B</a:t>
            </a:r>
            <a:r>
              <a:rPr lang="en-US" sz="1300" dirty="0" smtClean="0">
                <a:latin typeface="+mn-lt"/>
              </a:rPr>
              <a:t> and –</a:t>
            </a:r>
            <a:r>
              <a:rPr lang="en-US" sz="1300" dirty="0" err="1" smtClean="0">
                <a:latin typeface="+mn-lt"/>
              </a:rPr>
              <a:t>m</a:t>
            </a:r>
            <a:r>
              <a:rPr lang="en-US" sz="1300" baseline="-25000" dirty="0" err="1" smtClean="0">
                <a:latin typeface="+mn-lt"/>
              </a:rPr>
              <a:t>B</a:t>
            </a:r>
            <a:r>
              <a:rPr lang="en-US" sz="1300" dirty="0" smtClean="0">
                <a:latin typeface="+mn-lt"/>
              </a:rPr>
              <a:t>; for nitrogen they are +3m</a:t>
            </a:r>
            <a:r>
              <a:rPr lang="en-US" sz="1300" baseline="-25000" dirty="0" smtClean="0">
                <a:latin typeface="+mn-lt"/>
              </a:rPr>
              <a:t>B</a:t>
            </a:r>
            <a:r>
              <a:rPr lang="en-US" sz="1300" dirty="0" smtClean="0">
                <a:latin typeface="+mn-lt"/>
              </a:rPr>
              <a:t>, +</a:t>
            </a:r>
            <a:r>
              <a:rPr lang="en-US" sz="1300" dirty="0" err="1" smtClean="0">
                <a:latin typeface="+mn-lt"/>
              </a:rPr>
              <a:t>m</a:t>
            </a:r>
            <a:r>
              <a:rPr lang="en-US" sz="1300" baseline="-25000" dirty="0" err="1" smtClean="0">
                <a:latin typeface="+mn-lt"/>
              </a:rPr>
              <a:t>B</a:t>
            </a:r>
            <a:r>
              <a:rPr lang="en-US" sz="1300" dirty="0" smtClean="0">
                <a:latin typeface="+mn-lt"/>
              </a:rPr>
              <a:t>, -</a:t>
            </a:r>
            <a:r>
              <a:rPr lang="en-US" sz="1300" dirty="0" err="1" smtClean="0">
                <a:latin typeface="+mn-lt"/>
              </a:rPr>
              <a:t>m</a:t>
            </a:r>
            <a:r>
              <a:rPr lang="en-US" sz="1300" baseline="-25000" dirty="0" err="1" smtClean="0">
                <a:latin typeface="+mn-lt"/>
              </a:rPr>
              <a:t>B</a:t>
            </a:r>
            <a:r>
              <a:rPr lang="en-US" sz="1300" dirty="0" smtClean="0">
                <a:latin typeface="+mn-lt"/>
              </a:rPr>
              <a:t>, and -3m</a:t>
            </a:r>
            <a:r>
              <a:rPr lang="en-US" sz="1300" baseline="-25000" dirty="0" smtClean="0">
                <a:latin typeface="+mn-lt"/>
              </a:rPr>
              <a:t>B</a:t>
            </a:r>
            <a:r>
              <a:rPr lang="en-US" sz="1300" dirty="0" smtClean="0">
                <a:latin typeface="+mn-lt"/>
              </a:rPr>
              <a:t>).  Simplest case with a two-state system like silver atoms, as were used in the original Stern-Gerlach experiment; will speak from here on out only in terms of “atoms” having spin “plus” (+</a:t>
            </a:r>
            <a:r>
              <a:rPr lang="en-US" sz="1300" dirty="0" err="1" smtClean="0">
                <a:latin typeface="+mn-lt"/>
              </a:rPr>
              <a:t>m</a:t>
            </a:r>
            <a:r>
              <a:rPr lang="en-US" sz="1300" baseline="-25000" dirty="0" err="1" smtClean="0">
                <a:latin typeface="+mn-lt"/>
              </a:rPr>
              <a:t>B</a:t>
            </a:r>
            <a:r>
              <a:rPr lang="en-US" sz="1300" dirty="0" smtClean="0">
                <a:latin typeface="+mn-lt"/>
              </a:rPr>
              <a:t>) or “minus” (-</a:t>
            </a:r>
            <a:r>
              <a:rPr lang="en-US" sz="1300" dirty="0" err="1" smtClean="0">
                <a:latin typeface="+mn-lt"/>
              </a:rPr>
              <a:t>m</a:t>
            </a:r>
            <a:r>
              <a:rPr lang="en-US" sz="1300" baseline="-25000" dirty="0" err="1" smtClean="0">
                <a:latin typeface="+mn-lt"/>
              </a:rPr>
              <a:t>B</a:t>
            </a:r>
            <a:r>
              <a:rPr lang="en-US" sz="1300" dirty="0" smtClean="0">
                <a:latin typeface="+mn-lt"/>
              </a:rPr>
              <a:t>) along any given axis.</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said we could measure</a:t>
            </a:r>
            <a:r>
              <a:rPr lang="en-US" baseline="0" dirty="0" smtClean="0"/>
              <a:t> m along any axis we want, so let’s have some notation for the component of the magnetic moment vector we are measuring.  A measurement along the +z-axis tells us about </a:t>
            </a:r>
            <a:r>
              <a:rPr lang="en-US" baseline="0" dirty="0" err="1" smtClean="0"/>
              <a:t>m</a:t>
            </a:r>
            <a:r>
              <a:rPr lang="en-US" baseline="-25000" dirty="0" err="1" smtClean="0"/>
              <a:t>Z</a:t>
            </a:r>
            <a:r>
              <a:rPr lang="en-US" baseline="0" dirty="0" smtClean="0"/>
              <a:t>; similarly, a measurement along the +x-axis tells us about </a:t>
            </a:r>
            <a:r>
              <a:rPr lang="en-US" baseline="0" dirty="0" err="1" smtClean="0"/>
              <a:t>m</a:t>
            </a:r>
            <a:r>
              <a:rPr lang="en-US" baseline="-25000" dirty="0" err="1" smtClean="0"/>
              <a:t>X</a:t>
            </a:r>
            <a:r>
              <a:rPr lang="en-US" baseline="0" dirty="0" smtClean="0"/>
              <a:t>; a measurement along some arbitrary angle theta (measured relative to the z-axis) gives us the value of m</a:t>
            </a:r>
            <a:r>
              <a:rPr lang="el-GR" baseline="-25000" dirty="0" smtClean="0"/>
              <a:t>Θ</a:t>
            </a:r>
            <a:r>
              <a:rPr lang="en-US" baseline="0" dirty="0" smtClean="0"/>
              <a:t>.  Remember, no matter what axis we choose, we only get one of two possible values: +</a:t>
            </a:r>
            <a:r>
              <a:rPr lang="en-US" baseline="0" dirty="0" err="1" smtClean="0"/>
              <a:t>m</a:t>
            </a:r>
            <a:r>
              <a:rPr lang="en-US" baseline="-25000" dirty="0" err="1" smtClean="0"/>
              <a:t>B</a:t>
            </a:r>
            <a:r>
              <a:rPr lang="en-US" baseline="0" dirty="0" smtClean="0"/>
              <a:t> or –</a:t>
            </a:r>
            <a:r>
              <a:rPr lang="en-US" baseline="0" dirty="0" err="1" smtClean="0"/>
              <a:t>m</a:t>
            </a:r>
            <a:r>
              <a:rPr lang="en-US" baseline="-25000" dirty="0" err="1" smtClean="0"/>
              <a:t>B</a:t>
            </a:r>
            <a:r>
              <a:rPr lang="en-US" baseline="0" dirty="0" smtClean="0"/>
              <a:t>.</a:t>
            </a:r>
            <a:endParaRPr lang="en-US" baseline="-25000"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drawing all the intricate parts of a real</a:t>
            </a:r>
            <a:r>
              <a:rPr lang="en-US" baseline="0" dirty="0" smtClean="0"/>
              <a:t> Stern-Gerlach analyzer, let’s introduce this simplified version.  The arrow coming in represents the incoming beam of atoms; the arrow on the device indicates the direction of the magnetic field; atoms are guided into either the plus-channel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or the minus-channel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depending upon the value of the projection of the magnetic moment vector onto the magnetic field.</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drawing all the intricate parts of a real</a:t>
            </a:r>
            <a:r>
              <a:rPr lang="en-US" baseline="0" dirty="0" smtClean="0"/>
              <a:t> Stern-Gerlach analyzer, let’s introduce this simplified version.  The arrow coming in represents the incoming beam of atoms; the arrow on the device indicates the direction of the magnetic field; atoms are guided into either the plus-channel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or the minus-channel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depending upon the value of the projection of the magnetic moment vector onto the magnetic field.</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drawing all the intricate parts of a real</a:t>
            </a:r>
            <a:r>
              <a:rPr lang="en-US" baseline="0" dirty="0" smtClean="0"/>
              <a:t> Stern-Gerlach analyzer, let’s introduce this simplified version.  The arrow coming in represents the incoming beam of atoms; the arrow on the device indicates the direction of the magnetic field; atoms are guided into either the plus-channel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or the minus-channel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depending upon the value of the projection of the magnetic moment vector onto the magnetic field.</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Test</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Test</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C9387D1-5D61-E642-9B85-4B15F22FFD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6B65EDA-B474-754E-A0E9-88B711295EA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20CEAAD-CB69-9F42-B4E3-E7746EDD17B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A1DD6BD-960C-3F4E-B688-42934482FF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21ACBDC-687D-1E43-8662-DF4F46045FB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D1EBD86-E4E6-684F-B2BB-058A297AC9F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F6A3761-1687-5A42-B9C6-3AA51542FBA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E96013E-B57B-8C4F-9FB2-6DCEFFC749B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90E8555-0640-2643-8795-3ACF19B242A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9D44EB9-B1E4-334B-BD04-EB474D7BE5C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559D475-C776-7F4A-A8B8-89471AAFAB1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6868B64-3FDF-AE4D-BC03-07D69B660CD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oleObject" Target="../embeddings/oleObject17.bin"/><Relationship Id="rId5" Type="http://schemas.openxmlformats.org/officeDocument/2006/relationships/oleObject" Target="../embeddings/oleObject18.bin"/><Relationship Id="rId6" Type="http://schemas.openxmlformats.org/officeDocument/2006/relationships/oleObject" Target="../embeddings/oleObject19.bin"/><Relationship Id="rId7" Type="http://schemas.openxmlformats.org/officeDocument/2006/relationships/oleObject" Target="../embeddings/oleObject20.bin"/><Relationship Id="rId8" Type="http://schemas.openxmlformats.org/officeDocument/2006/relationships/oleObject" Target="../embeddings/oleObject21.bin"/><Relationship Id="rId9" Type="http://schemas.openxmlformats.org/officeDocument/2006/relationships/oleObject" Target="../embeddings/oleObject22.bin"/><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6.jpeg"/><Relationship Id="rId5" Type="http://schemas.openxmlformats.org/officeDocument/2006/relationships/oleObject" Target="../embeddings/oleObject23.bin"/><Relationship Id="rId6" Type="http://schemas.openxmlformats.org/officeDocument/2006/relationships/oleObject" Target="../embeddings/oleObject24.bin"/><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9.jpeg"/><Relationship Id="rId5" Type="http://schemas.openxmlformats.org/officeDocument/2006/relationships/oleObject" Target="../embeddings/oleObject25.bin"/><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3.jpeg"/><Relationship Id="rId5" Type="http://schemas.openxmlformats.org/officeDocument/2006/relationships/oleObject" Target="../embeddings/oleObject26.bin"/><Relationship Id="rId6" Type="http://schemas.openxmlformats.org/officeDocument/2006/relationships/oleObject" Target="../embeddings/oleObject27.bin"/><Relationship Id="rId7" Type="http://schemas.openxmlformats.org/officeDocument/2006/relationships/oleObject" Target="../embeddings/oleObject28.bin"/><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oleObject" Target="../embeddings/oleObject29.bin"/><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oleObject" Target="../embeddings/oleObject30.bin"/><Relationship Id="rId5" Type="http://schemas.openxmlformats.org/officeDocument/2006/relationships/oleObject" Target="../embeddings/oleObject31.bin"/><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1.jpeg"/><Relationship Id="rId5" Type="http://schemas.openxmlformats.org/officeDocument/2006/relationships/oleObject" Target="../embeddings/oleObject32.bin"/><Relationship Id="rId6" Type="http://schemas.openxmlformats.org/officeDocument/2006/relationships/oleObject" Target="../embeddings/oleObject33.bin"/><Relationship Id="rId7" Type="http://schemas.openxmlformats.org/officeDocument/2006/relationships/oleObject" Target="../embeddings/oleObject34.bin"/><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oleObject" Target="../embeddings/oleObject35.bin"/><Relationship Id="rId5" Type="http://schemas.openxmlformats.org/officeDocument/2006/relationships/oleObject" Target="../embeddings/oleObject36.bin"/><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oleObject" Target="../embeddings/oleObject38.bin"/><Relationship Id="rId5" Type="http://schemas.openxmlformats.org/officeDocument/2006/relationships/image" Target="../media/image52.jpeg"/><Relationship Id="rId6" Type="http://schemas.openxmlformats.org/officeDocument/2006/relationships/oleObject" Target="../embeddings/oleObject39.bin"/><Relationship Id="rId7" Type="http://schemas.openxmlformats.org/officeDocument/2006/relationships/oleObject" Target="../embeddings/oleObject40.bin"/><Relationship Id="rId8" Type="http://schemas.openxmlformats.org/officeDocument/2006/relationships/oleObject" Target="../embeddings/oleObject41.bin"/><Relationship Id="rId9" Type="http://schemas.openxmlformats.org/officeDocument/2006/relationships/oleObject" Target="../embeddings/oleObject42.bin"/><Relationship Id="rId10" Type="http://schemas.openxmlformats.org/officeDocument/2006/relationships/oleObject" Target="../embeddings/oleObject43.bin"/><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57.jpeg"/><Relationship Id="rId5" Type="http://schemas.openxmlformats.org/officeDocument/2006/relationships/oleObject" Target="../embeddings/oleObject44.bin"/><Relationship Id="rId6" Type="http://schemas.openxmlformats.org/officeDocument/2006/relationships/oleObject" Target="../embeddings/oleObject45.bin"/><Relationship Id="rId7" Type="http://schemas.openxmlformats.org/officeDocument/2006/relationships/oleObject" Target="../embeddings/oleObject46.bin"/><Relationship Id="rId8" Type="http://schemas.openxmlformats.org/officeDocument/2006/relationships/oleObject" Target="../embeddings/oleObject47.bin"/><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59.jpeg"/><Relationship Id="rId5" Type="http://schemas.openxmlformats.org/officeDocument/2006/relationships/oleObject" Target="../embeddings/oleObject48.bin"/><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60.jpeg"/><Relationship Id="rId5" Type="http://schemas.openxmlformats.org/officeDocument/2006/relationships/oleObject" Target="../embeddings/oleObject49.bin"/><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vmlDrawing" Target="../drawings/vmlDrawing18.vml"/><Relationship Id="rId2" Type="http://schemas.openxmlformats.org/officeDocument/2006/relationships/slideLayout" Target="../slideLayouts/slideLayout7.xml"/><Relationship Id="rId3" Type="http://schemas.openxmlformats.org/officeDocument/2006/relationships/oleObject" Target="../embeddings/oleObject50.bin"/></Relationships>
</file>

<file path=ppt/slides/_rels/slide27.xml.rels><?xml version="1.0" encoding="UTF-8" standalone="yes"?>
<Relationships xmlns="http://schemas.openxmlformats.org/package/2006/relationships"><Relationship Id="rId1" Type="http://schemas.openxmlformats.org/officeDocument/2006/relationships/vmlDrawing" Target="../drawings/vmlDrawing19.vml"/><Relationship Id="rId2" Type="http://schemas.openxmlformats.org/officeDocument/2006/relationships/slideLayout" Target="../slideLayouts/slideLayout7.xml"/><Relationship Id="rId3" Type="http://schemas.openxmlformats.org/officeDocument/2006/relationships/oleObject" Target="../embeddings/oleObject5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65.jpeg"/><Relationship Id="rId5" Type="http://schemas.openxmlformats.org/officeDocument/2006/relationships/oleObject" Target="../embeddings/oleObject52.bin"/><Relationship Id="rId6" Type="http://schemas.openxmlformats.org/officeDocument/2006/relationships/image" Target="../media/image66.jpeg"/><Relationship Id="rId7" Type="http://schemas.openxmlformats.org/officeDocument/2006/relationships/oleObject" Target="../embeddings/oleObject53.bin"/><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oleObject" Target="../embeddings/oleObject54.bin"/><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oleObject" Target="../embeddings/oleObject55.bin"/><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oleObject" Target="../embeddings/oleObject56.bin"/><Relationship Id="rId5" Type="http://schemas.openxmlformats.org/officeDocument/2006/relationships/oleObject" Target="../embeddings/oleObject57.bin"/><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oleObject" Target="../embeddings/oleObject58.bin"/><Relationship Id="rId5" Type="http://schemas.openxmlformats.org/officeDocument/2006/relationships/oleObject" Target="../embeddings/oleObject59.bin"/><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oleObject" Target="../embeddings/oleObject60.bin"/><Relationship Id="rId1" Type="http://schemas.openxmlformats.org/officeDocument/2006/relationships/vmlDrawing" Target="../drawings/vmlDrawing25.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1" Type="http://schemas.openxmlformats.org/officeDocument/2006/relationships/oleObject" Target="../embeddings/oleObject68.bin"/><Relationship Id="rId12" Type="http://schemas.openxmlformats.org/officeDocument/2006/relationships/oleObject" Target="../embeddings/oleObject69.bin"/><Relationship Id="rId1" Type="http://schemas.openxmlformats.org/officeDocument/2006/relationships/vmlDrawing" Target="../drawings/vmlDrawing26.vml"/><Relationship Id="rId2" Type="http://schemas.openxmlformats.org/officeDocument/2006/relationships/slideLayout" Target="../slideLayouts/slideLayout7.xml"/><Relationship Id="rId3" Type="http://schemas.openxmlformats.org/officeDocument/2006/relationships/image" Target="../media/image85.jpeg"/><Relationship Id="rId4" Type="http://schemas.openxmlformats.org/officeDocument/2006/relationships/oleObject" Target="../embeddings/oleObject61.bin"/><Relationship Id="rId5" Type="http://schemas.openxmlformats.org/officeDocument/2006/relationships/oleObject" Target="../embeddings/oleObject62.bin"/><Relationship Id="rId6" Type="http://schemas.openxmlformats.org/officeDocument/2006/relationships/oleObject" Target="../embeddings/oleObject63.bin"/><Relationship Id="rId7" Type="http://schemas.openxmlformats.org/officeDocument/2006/relationships/oleObject" Target="../embeddings/oleObject64.bin"/><Relationship Id="rId8" Type="http://schemas.openxmlformats.org/officeDocument/2006/relationships/oleObject" Target="../embeddings/oleObject65.bin"/><Relationship Id="rId9" Type="http://schemas.openxmlformats.org/officeDocument/2006/relationships/oleObject" Target="../embeddings/oleObject66.bin"/><Relationship Id="rId10" Type="http://schemas.openxmlformats.org/officeDocument/2006/relationships/oleObject" Target="../embeddings/oleObject67.bin"/></Relationships>
</file>

<file path=ppt/slides/_rels/slide41.xml.rels><?xml version="1.0" encoding="UTF-8" standalone="yes"?>
<Relationships xmlns="http://schemas.openxmlformats.org/package/2006/relationships"><Relationship Id="rId11" Type="http://schemas.openxmlformats.org/officeDocument/2006/relationships/oleObject" Target="../embeddings/oleObject77.bin"/><Relationship Id="rId12" Type="http://schemas.openxmlformats.org/officeDocument/2006/relationships/oleObject" Target="../embeddings/oleObject78.bin"/><Relationship Id="rId13" Type="http://schemas.openxmlformats.org/officeDocument/2006/relationships/oleObject" Target="../embeddings/oleObject79.bin"/><Relationship Id="rId14" Type="http://schemas.openxmlformats.org/officeDocument/2006/relationships/oleObject" Target="../embeddings/oleObject80.bin"/><Relationship Id="rId15" Type="http://schemas.openxmlformats.org/officeDocument/2006/relationships/oleObject" Target="../embeddings/oleObject81.bin"/><Relationship Id="rId16" Type="http://schemas.openxmlformats.org/officeDocument/2006/relationships/oleObject" Target="../embeddings/oleObject82.bin"/><Relationship Id="rId17" Type="http://schemas.openxmlformats.org/officeDocument/2006/relationships/oleObject" Target="../embeddings/oleObject83.bin"/><Relationship Id="rId1" Type="http://schemas.openxmlformats.org/officeDocument/2006/relationships/vmlDrawing" Target="../drawings/vmlDrawing27.vml"/><Relationship Id="rId2" Type="http://schemas.openxmlformats.org/officeDocument/2006/relationships/slideLayout" Target="../slideLayouts/slideLayout7.xml"/><Relationship Id="rId3" Type="http://schemas.openxmlformats.org/officeDocument/2006/relationships/image" Target="../media/image85.jpeg"/><Relationship Id="rId4" Type="http://schemas.openxmlformats.org/officeDocument/2006/relationships/oleObject" Target="../embeddings/oleObject70.bin"/><Relationship Id="rId5" Type="http://schemas.openxmlformats.org/officeDocument/2006/relationships/oleObject" Target="../embeddings/oleObject71.bin"/><Relationship Id="rId6" Type="http://schemas.openxmlformats.org/officeDocument/2006/relationships/oleObject" Target="../embeddings/oleObject72.bin"/><Relationship Id="rId7" Type="http://schemas.openxmlformats.org/officeDocument/2006/relationships/oleObject" Target="../embeddings/oleObject73.bin"/><Relationship Id="rId8" Type="http://schemas.openxmlformats.org/officeDocument/2006/relationships/oleObject" Target="../embeddings/oleObject74.bin"/><Relationship Id="rId9" Type="http://schemas.openxmlformats.org/officeDocument/2006/relationships/oleObject" Target="../embeddings/oleObject75.bin"/><Relationship Id="rId10" Type="http://schemas.openxmlformats.org/officeDocument/2006/relationships/oleObject" Target="../embeddings/oleObject76.bin"/></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oleObject" Target="../embeddings/oleObject84.bin"/><Relationship Id="rId5" Type="http://schemas.openxmlformats.org/officeDocument/2006/relationships/oleObject" Target="../embeddings/oleObject85.bin"/><Relationship Id="rId1" Type="http://schemas.openxmlformats.org/officeDocument/2006/relationships/vmlDrawing" Target="../drawings/vmlDrawing28.v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oleObject" Target="../embeddings/oleObject86.bin"/><Relationship Id="rId5" Type="http://schemas.openxmlformats.org/officeDocument/2006/relationships/oleObject" Target="../embeddings/oleObject87.bin"/><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oleObject" Target="../embeddings/oleObject88.bin"/><Relationship Id="rId5" Type="http://schemas.openxmlformats.org/officeDocument/2006/relationships/oleObject" Target="../embeddings/oleObject89.bin"/><Relationship Id="rId1" Type="http://schemas.openxmlformats.org/officeDocument/2006/relationships/vmlDrawing" Target="../drawings/vmlDrawing30.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oleObject" Target="../embeddings/oleObject90.bin"/><Relationship Id="rId5" Type="http://schemas.openxmlformats.org/officeDocument/2006/relationships/oleObject" Target="../embeddings/oleObject91.bin"/><Relationship Id="rId6" Type="http://schemas.openxmlformats.org/officeDocument/2006/relationships/oleObject" Target="../embeddings/oleObject92.bin"/><Relationship Id="rId7" Type="http://schemas.openxmlformats.org/officeDocument/2006/relationships/oleObject" Target="../embeddings/oleObject93.bin"/><Relationship Id="rId8" Type="http://schemas.openxmlformats.org/officeDocument/2006/relationships/oleObject" Target="../embeddings/oleObject94.bin"/><Relationship Id="rId9" Type="http://schemas.openxmlformats.org/officeDocument/2006/relationships/oleObject" Target="../embeddings/oleObject95.bin"/><Relationship Id="rId1" Type="http://schemas.openxmlformats.org/officeDocument/2006/relationships/vmlDrawing" Target="../drawings/vmlDrawing31.vml"/><Relationship Id="rId2"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112.gif"/><Relationship Id="rId5" Type="http://schemas.openxmlformats.org/officeDocument/2006/relationships/oleObject" Target="../embeddings/oleObject96.bin"/><Relationship Id="rId6" Type="http://schemas.openxmlformats.org/officeDocument/2006/relationships/oleObject" Target="../embeddings/oleObject97.bin"/><Relationship Id="rId7" Type="http://schemas.openxmlformats.org/officeDocument/2006/relationships/oleObject" Target="../embeddings/oleObject98.bin"/><Relationship Id="rId8" Type="http://schemas.openxmlformats.org/officeDocument/2006/relationships/oleObject" Target="../embeddings/oleObject99.bin"/><Relationship Id="rId9" Type="http://schemas.openxmlformats.org/officeDocument/2006/relationships/oleObject" Target="../embeddings/oleObject100.bin"/><Relationship Id="rId10" Type="http://schemas.openxmlformats.org/officeDocument/2006/relationships/oleObject" Target="../embeddings/oleObject101.bin"/><Relationship Id="rId11" Type="http://schemas.openxmlformats.org/officeDocument/2006/relationships/oleObject" Target="../embeddings/oleObject102.bin"/><Relationship Id="rId1" Type="http://schemas.openxmlformats.org/officeDocument/2006/relationships/vmlDrawing" Target="../drawings/vmlDrawing32.v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4.gif"/><Relationship Id="rId4" Type="http://schemas.openxmlformats.org/officeDocument/2006/relationships/oleObject" Target="../embeddings/oleObject103.bin"/><Relationship Id="rId1" Type="http://schemas.openxmlformats.org/officeDocument/2006/relationships/vmlDrawing" Target="../drawings/vmlDrawing33.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oleObject" Target="../embeddings/oleObject104.bin"/><Relationship Id="rId5" Type="http://schemas.openxmlformats.org/officeDocument/2006/relationships/oleObject" Target="../embeddings/oleObject105.bin"/><Relationship Id="rId6" Type="http://schemas.openxmlformats.org/officeDocument/2006/relationships/oleObject" Target="../embeddings/oleObject106.bin"/><Relationship Id="rId7" Type="http://schemas.openxmlformats.org/officeDocument/2006/relationships/oleObject" Target="../embeddings/oleObject107.bin"/><Relationship Id="rId8" Type="http://schemas.openxmlformats.org/officeDocument/2006/relationships/oleObject" Target="../embeddings/oleObject108.bin"/><Relationship Id="rId9" Type="http://schemas.openxmlformats.org/officeDocument/2006/relationships/oleObject" Target="../embeddings/oleObject109.bin"/><Relationship Id="rId10" Type="http://schemas.openxmlformats.org/officeDocument/2006/relationships/oleObject" Target="../embeddings/oleObject110.bin"/><Relationship Id="rId1" Type="http://schemas.openxmlformats.org/officeDocument/2006/relationships/vmlDrawing" Target="../drawings/vmlDrawing34.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oleObject" Target="../embeddings/oleObject111.bin"/><Relationship Id="rId5" Type="http://schemas.openxmlformats.org/officeDocument/2006/relationships/oleObject" Target="../embeddings/oleObject112.bin"/><Relationship Id="rId6" Type="http://schemas.openxmlformats.org/officeDocument/2006/relationships/oleObject" Target="../embeddings/oleObject113.bin"/><Relationship Id="rId7" Type="http://schemas.openxmlformats.org/officeDocument/2006/relationships/oleObject" Target="../embeddings/oleObject114.bin"/><Relationship Id="rId8" Type="http://schemas.openxmlformats.org/officeDocument/2006/relationships/oleObject" Target="../embeddings/oleObject115.bin"/><Relationship Id="rId9" Type="http://schemas.openxmlformats.org/officeDocument/2006/relationships/oleObject" Target="../embeddings/oleObject116.bin"/><Relationship Id="rId1" Type="http://schemas.openxmlformats.org/officeDocument/2006/relationships/vmlDrawing" Target="../drawings/vmlDrawing35.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jpeg"/><Relationship Id="rId5" Type="http://schemas.openxmlformats.org/officeDocument/2006/relationships/oleObject" Target="../embeddings/oleObject9.bin"/><Relationship Id="rId6" Type="http://schemas.openxmlformats.org/officeDocument/2006/relationships/oleObject" Target="../embeddings/oleObject10.bin"/><Relationship Id="rId7" Type="http://schemas.openxmlformats.org/officeDocument/2006/relationships/oleObject" Target="../embeddings/oleObject11.bin"/><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6.jpeg"/><Relationship Id="rId5" Type="http://schemas.openxmlformats.org/officeDocument/2006/relationships/oleObject" Target="../embeddings/oleObject12.bin"/><Relationship Id="rId6" Type="http://schemas.openxmlformats.org/officeDocument/2006/relationships/oleObject" Target="../embeddings/oleObject13.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jpeg"/><Relationship Id="rId5" Type="http://schemas.openxmlformats.org/officeDocument/2006/relationships/oleObject" Target="../embeddings/oleObject14.bin"/><Relationship Id="rId6" Type="http://schemas.openxmlformats.org/officeDocument/2006/relationships/oleObject" Target="../embeddings/oleObject15.bin"/><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1F6D020-A6C6-4935-9540-7BB7F9A49A30}" type="slidenum">
              <a:rPr lang="en-US"/>
              <a:pPr/>
              <a:t>1</a:t>
            </a:fld>
            <a:endParaRPr lang="en-US"/>
          </a:p>
        </p:txBody>
      </p:sp>
      <p:sp>
        <p:nvSpPr>
          <p:cNvPr id="3074" name="Text Box 2"/>
          <p:cNvSpPr txBox="1">
            <a:spLocks noChangeArrowheads="1"/>
          </p:cNvSpPr>
          <p:nvPr/>
        </p:nvSpPr>
        <p:spPr bwMode="auto">
          <a:xfrm>
            <a:off x="381000" y="1495425"/>
            <a:ext cx="184150" cy="519113"/>
          </a:xfrm>
          <a:prstGeom prst="rect">
            <a:avLst/>
          </a:prstGeom>
          <a:noFill/>
          <a:ln w="9525">
            <a:noFill/>
            <a:miter lim="800000"/>
            <a:headEnd/>
            <a:tailEnd/>
          </a:ln>
          <a:effectLst/>
        </p:spPr>
        <p:txBody>
          <a:bodyPr wrap="none">
            <a:spAutoFit/>
          </a:bodyPr>
          <a:lstStyle/>
          <a:p>
            <a:endParaRPr lang="en-US" sz="2800">
              <a:latin typeface="Times New Roman" pitchFamily="18" charset="0"/>
            </a:endParaRPr>
          </a:p>
        </p:txBody>
      </p:sp>
      <p:sp>
        <p:nvSpPr>
          <p:cNvPr id="3075"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sp>
        <p:nvSpPr>
          <p:cNvPr id="3079" name="Rectangle 7"/>
          <p:cNvSpPr>
            <a:spLocks noChangeArrowheads="1"/>
          </p:cNvSpPr>
          <p:nvPr/>
        </p:nvSpPr>
        <p:spPr bwMode="auto">
          <a:xfrm>
            <a:off x="0" y="5029200"/>
            <a:ext cx="4419600" cy="1446550"/>
          </a:xfrm>
          <a:prstGeom prst="rect">
            <a:avLst/>
          </a:prstGeom>
          <a:noFill/>
          <a:ln w="9525">
            <a:noFill/>
            <a:miter lim="800000"/>
            <a:headEnd/>
            <a:tailEnd/>
          </a:ln>
          <a:effectLst/>
        </p:spPr>
        <p:txBody>
          <a:bodyPr wrap="square">
            <a:spAutoFit/>
          </a:bodyPr>
          <a:lstStyle/>
          <a:p>
            <a:r>
              <a:rPr lang="en-US" sz="2200" b="1" smtClean="0"/>
              <a:t>3/8 Day 15: </a:t>
            </a:r>
            <a:endParaRPr lang="en-US" sz="2200" b="1" dirty="0"/>
          </a:p>
          <a:p>
            <a:r>
              <a:rPr lang="en-US" sz="2200" dirty="0" smtClean="0"/>
              <a:t>Questions?</a:t>
            </a:r>
          </a:p>
          <a:p>
            <a:r>
              <a:rPr lang="en-US" sz="2200" dirty="0" smtClean="0"/>
              <a:t>Repeated spin measurements</a:t>
            </a:r>
          </a:p>
          <a:p>
            <a:r>
              <a:rPr lang="en-US" sz="2200" dirty="0" smtClean="0"/>
              <a:t>Probability</a:t>
            </a:r>
          </a:p>
        </p:txBody>
      </p:sp>
      <p:sp>
        <p:nvSpPr>
          <p:cNvPr id="10" name="Rectangle 7"/>
          <p:cNvSpPr>
            <a:spLocks noChangeArrowheads="1"/>
          </p:cNvSpPr>
          <p:nvPr/>
        </p:nvSpPr>
        <p:spPr bwMode="auto">
          <a:xfrm>
            <a:off x="4191000" y="5029200"/>
            <a:ext cx="4953000" cy="1446550"/>
          </a:xfrm>
          <a:prstGeom prst="rect">
            <a:avLst/>
          </a:prstGeom>
          <a:noFill/>
          <a:ln w="9525">
            <a:noFill/>
            <a:miter lim="800000"/>
            <a:headEnd/>
            <a:tailEnd/>
          </a:ln>
          <a:effectLst/>
        </p:spPr>
        <p:txBody>
          <a:bodyPr wrap="square">
            <a:spAutoFit/>
          </a:bodyPr>
          <a:lstStyle/>
          <a:p>
            <a:pPr algn="r"/>
            <a:r>
              <a:rPr lang="en-US" sz="2200" b="1" dirty="0" smtClean="0"/>
              <a:t>Thursday:  </a:t>
            </a:r>
            <a:endParaRPr lang="en-US" sz="2200" dirty="0" smtClean="0"/>
          </a:p>
          <a:p>
            <a:pPr algn="r"/>
            <a:r>
              <a:rPr lang="en-US" sz="2200" dirty="0" smtClean="0"/>
              <a:t>Entanglement</a:t>
            </a:r>
            <a:endParaRPr lang="en-US" sz="2200" dirty="0" smtClean="0"/>
          </a:p>
          <a:p>
            <a:pPr algn="r"/>
            <a:r>
              <a:rPr lang="en-US" sz="2200" dirty="0" smtClean="0"/>
              <a:t>Quantum Physics &amp; Reality</a:t>
            </a:r>
          </a:p>
          <a:p>
            <a:pPr algn="r"/>
            <a:r>
              <a:rPr lang="en-US" sz="2200" dirty="0" smtClean="0"/>
              <a:t>Quantum Cryptography</a:t>
            </a:r>
            <a:endParaRPr lang="en-US" sz="2200" dirty="0" smtClean="0"/>
          </a:p>
        </p:txBody>
      </p:sp>
      <p:pic>
        <p:nvPicPr>
          <p:cNvPr id="7" name="Picture 1" descr="C:\Users\Zombie\Desktop\2130FA10_L17_Dice.jpg"/>
          <p:cNvPicPr>
            <a:picLocks noChangeAspect="1" noChangeArrowheads="1"/>
          </p:cNvPicPr>
          <p:nvPr/>
        </p:nvPicPr>
        <p:blipFill>
          <a:blip r:embed="rId3" cstate="print"/>
          <a:srcRect/>
          <a:stretch>
            <a:fillRect/>
          </a:stretch>
        </p:blipFill>
        <p:spPr bwMode="auto">
          <a:xfrm>
            <a:off x="685800" y="1066800"/>
            <a:ext cx="3291840" cy="3810000"/>
          </a:xfrm>
          <a:prstGeom prst="rect">
            <a:avLst/>
          </a:prstGeom>
          <a:noFill/>
        </p:spPr>
      </p:pic>
      <p:sp>
        <p:nvSpPr>
          <p:cNvPr id="9" name="Rectangle 7"/>
          <p:cNvSpPr>
            <a:spLocks noChangeArrowheads="1"/>
          </p:cNvSpPr>
          <p:nvPr/>
        </p:nvSpPr>
        <p:spPr bwMode="auto">
          <a:xfrm>
            <a:off x="4724400" y="2057400"/>
            <a:ext cx="3733800" cy="1938992"/>
          </a:xfrm>
          <a:prstGeom prst="rect">
            <a:avLst/>
          </a:prstGeom>
          <a:noFill/>
          <a:ln w="9525">
            <a:noFill/>
            <a:miter lim="800000"/>
            <a:headEnd/>
            <a:tailEnd/>
          </a:ln>
        </p:spPr>
        <p:txBody>
          <a:bodyPr wrap="square">
            <a:spAutoFit/>
          </a:bodyPr>
          <a:lstStyle/>
          <a:p>
            <a:r>
              <a:rPr lang="en-US" sz="3200" dirty="0" smtClean="0">
                <a:latin typeface="Helvetica" pitchFamily="112" charset="0"/>
                <a:ea typeface="Lucida Grande" pitchFamily="112" charset="0"/>
                <a:cs typeface="Lucida Grande" pitchFamily="112" charset="0"/>
              </a:rPr>
              <a:t>“</a:t>
            </a:r>
            <a:r>
              <a:rPr lang="en-US" sz="3200" dirty="0" smtClean="0"/>
              <a:t>I will never believe that god plays dice with the universe.</a:t>
            </a:r>
            <a:r>
              <a:rPr lang="en-US" sz="3200" dirty="0" smtClean="0">
                <a:latin typeface="Helvetica" pitchFamily="112" charset="0"/>
                <a:ea typeface="Lucida Grande" pitchFamily="112" charset="0"/>
                <a:cs typeface="Lucida Grande" pitchFamily="112" charset="0"/>
              </a:rPr>
              <a:t>”</a:t>
            </a:r>
            <a:endParaRPr lang="en-US" sz="2400" dirty="0" smtClean="0">
              <a:latin typeface="Helvetica" pitchFamily="112" charset="0"/>
              <a:ea typeface="Lucida Grande" pitchFamily="112" charset="0"/>
              <a:cs typeface="Lucida Grande" pitchFamily="112" charset="0"/>
            </a:endParaRPr>
          </a:p>
          <a:p>
            <a:r>
              <a:rPr lang="en-US" sz="2400" dirty="0" smtClean="0">
                <a:latin typeface="Helvetica" pitchFamily="112" charset="0"/>
                <a:ea typeface="Lucida Grande" pitchFamily="112" charset="0"/>
                <a:cs typeface="Lucida Grande" pitchFamily="112" charset="0"/>
              </a:rPr>
              <a:t>- Albert Einstein</a:t>
            </a:r>
            <a:endParaRPr lang="en-US" sz="2400" dirty="0">
              <a:latin typeface="Helvetica" pitchFamily="112" charset="0"/>
              <a:ea typeface="Lucida Grande" pitchFamily="112" charset="0"/>
              <a:cs typeface="Lucida Grande" pitchFamily="11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43200" y="304800"/>
            <a:ext cx="3532955" cy="646331"/>
          </a:xfrm>
          <a:prstGeom prst="rect">
            <a:avLst/>
          </a:prstGeom>
          <a:noFill/>
        </p:spPr>
        <p:txBody>
          <a:bodyPr wrap="none" rtlCol="0">
            <a:spAutoFit/>
          </a:bodyPr>
          <a:lstStyle/>
          <a:p>
            <a:r>
              <a:rPr lang="en-US" sz="3600" b="1" u="sng" dirty="0" smtClean="0"/>
              <a:t>State Preparation</a:t>
            </a:r>
            <a:endParaRPr lang="en-US" sz="3600" b="1" u="sng" dirty="0"/>
          </a:p>
        </p:txBody>
      </p:sp>
      <p:sp>
        <p:nvSpPr>
          <p:cNvPr id="3" name="TextBox 2"/>
          <p:cNvSpPr txBox="1"/>
          <p:nvPr/>
        </p:nvSpPr>
        <p:spPr>
          <a:xfrm>
            <a:off x="0" y="990600"/>
            <a:ext cx="9447167" cy="2339102"/>
          </a:xfrm>
          <a:prstGeom prst="rect">
            <a:avLst/>
          </a:prstGeom>
          <a:noFill/>
        </p:spPr>
        <p:txBody>
          <a:bodyPr wrap="none" rtlCol="0">
            <a:spAutoFit/>
          </a:bodyPr>
          <a:lstStyle/>
          <a:p>
            <a:r>
              <a:rPr lang="en-US" sz="2400" dirty="0" smtClean="0"/>
              <a:t>The atoms leaving the plus-channel of vertical </a:t>
            </a:r>
            <a:r>
              <a:rPr lang="en-US" sz="2400" b="1" dirty="0" smtClean="0"/>
              <a:t>Analyzer 1</a:t>
            </a:r>
            <a:r>
              <a:rPr lang="en-US" sz="2400" dirty="0" smtClean="0"/>
              <a:t> were</a:t>
            </a:r>
          </a:p>
          <a:p>
            <a:endParaRPr lang="en-US" sz="600" dirty="0" smtClean="0"/>
          </a:p>
          <a:p>
            <a:r>
              <a:rPr lang="en-US" sz="2400" dirty="0" smtClean="0"/>
              <a:t>	 all in the state </a:t>
            </a:r>
          </a:p>
          <a:p>
            <a:endParaRPr lang="en-US" sz="1000" dirty="0" smtClean="0"/>
          </a:p>
          <a:p>
            <a:r>
              <a:rPr lang="en-US" sz="2350" dirty="0" smtClean="0"/>
              <a:t>We confirmed this when all these atoms also leave the plus-channel</a:t>
            </a:r>
          </a:p>
          <a:p>
            <a:r>
              <a:rPr lang="en-US" sz="2350" dirty="0" smtClean="0"/>
              <a:t>of vertical </a:t>
            </a:r>
            <a:r>
              <a:rPr lang="en-US" sz="2350" b="1" dirty="0" smtClean="0"/>
              <a:t>Analyzer 2</a:t>
            </a:r>
            <a:r>
              <a:rPr lang="en-US" sz="2350" dirty="0" smtClean="0"/>
              <a:t>.  We can repeat this as often as we like…</a:t>
            </a:r>
          </a:p>
          <a:p>
            <a:endParaRPr lang="en-US" sz="1000" dirty="0" smtClean="0"/>
          </a:p>
          <a:p>
            <a:r>
              <a:rPr lang="en-US" sz="2400" dirty="0" smtClean="0"/>
              <a:t>All of these atoms were in the </a:t>
            </a:r>
            <a:r>
              <a:rPr lang="en-US" sz="2400" b="1" i="1" dirty="0" smtClean="0"/>
              <a:t>definite state</a:t>
            </a:r>
            <a:endParaRPr lang="en-US" sz="2400" dirty="0"/>
          </a:p>
        </p:txBody>
      </p:sp>
      <p:sp>
        <p:nvSpPr>
          <p:cNvPr id="4" name="TextBox 3"/>
          <p:cNvSpPr txBox="1"/>
          <p:nvPr/>
        </p:nvSpPr>
        <p:spPr>
          <a:xfrm>
            <a:off x="2825091" y="3352800"/>
            <a:ext cx="3423309" cy="646331"/>
          </a:xfrm>
          <a:prstGeom prst="rect">
            <a:avLst/>
          </a:prstGeom>
          <a:noFill/>
        </p:spPr>
        <p:txBody>
          <a:bodyPr wrap="none" rtlCol="0">
            <a:spAutoFit/>
          </a:bodyPr>
          <a:lstStyle/>
          <a:p>
            <a:r>
              <a:rPr lang="en-US" sz="3600" b="1" u="sng" dirty="0" smtClean="0"/>
              <a:t>Bracket Notation</a:t>
            </a:r>
            <a:endParaRPr lang="en-US" sz="3600" b="1" u="sng" dirty="0"/>
          </a:p>
        </p:txBody>
      </p:sp>
      <p:graphicFrame>
        <p:nvGraphicFramePr>
          <p:cNvPr id="1029" name="Object 5"/>
          <p:cNvGraphicFramePr>
            <a:graphicFrameLocks noChangeAspect="1"/>
          </p:cNvGraphicFramePr>
          <p:nvPr/>
        </p:nvGraphicFramePr>
        <p:xfrm>
          <a:off x="3352800" y="1419225"/>
          <a:ext cx="612775" cy="561975"/>
        </p:xfrm>
        <a:graphic>
          <a:graphicData uri="http://schemas.openxmlformats.org/presentationml/2006/ole">
            <p:oleObj spid="_x0000_s205829" name="Equation" r:id="rId3" imgW="304560" imgH="279360" progId="Equation.DSMT4">
              <p:embed/>
            </p:oleObj>
          </a:graphicData>
        </a:graphic>
      </p:graphicFrame>
      <p:graphicFrame>
        <p:nvGraphicFramePr>
          <p:cNvPr id="1030" name="Object 6"/>
          <p:cNvGraphicFramePr>
            <a:graphicFrameLocks noChangeAspect="1"/>
          </p:cNvGraphicFramePr>
          <p:nvPr/>
        </p:nvGraphicFramePr>
        <p:xfrm>
          <a:off x="6135688" y="2819400"/>
          <a:ext cx="612775" cy="561975"/>
        </p:xfrm>
        <a:graphic>
          <a:graphicData uri="http://schemas.openxmlformats.org/presentationml/2006/ole">
            <p:oleObj spid="_x0000_s205830" name="Equation" r:id="rId4" imgW="304800" imgH="279400" progId="Equation.DSMT4">
              <p:embed/>
            </p:oleObj>
          </a:graphicData>
        </a:graphic>
      </p:graphicFrame>
      <p:grpSp>
        <p:nvGrpSpPr>
          <p:cNvPr id="8" name="Group 13"/>
          <p:cNvGrpSpPr/>
          <p:nvPr/>
        </p:nvGrpSpPr>
        <p:grpSpPr>
          <a:xfrm>
            <a:off x="228600" y="4038600"/>
            <a:ext cx="8686800" cy="2590800"/>
            <a:chOff x="228600" y="4038600"/>
            <a:chExt cx="8686800" cy="2590800"/>
          </a:xfrm>
        </p:grpSpPr>
        <p:sp>
          <p:nvSpPr>
            <p:cNvPr id="7" name="TextBox 6"/>
            <p:cNvSpPr txBox="1"/>
            <p:nvPr/>
          </p:nvSpPr>
          <p:spPr>
            <a:xfrm>
              <a:off x="228600" y="4038600"/>
              <a:ext cx="8686800" cy="2462213"/>
            </a:xfrm>
            <a:prstGeom prst="rect">
              <a:avLst/>
            </a:prstGeom>
            <a:noFill/>
          </p:spPr>
          <p:txBody>
            <a:bodyPr wrap="square" rtlCol="0">
              <a:spAutoFit/>
            </a:bodyPr>
            <a:lstStyle/>
            <a:p>
              <a:r>
                <a:rPr lang="en-US" sz="2400" dirty="0" smtClean="0"/>
                <a:t>We’ll place </a:t>
              </a:r>
              <a:r>
                <a:rPr lang="en-US" sz="2400" b="1" i="1" dirty="0" smtClean="0"/>
                <a:t>any information </a:t>
              </a:r>
              <a:r>
                <a:rPr lang="en-US" sz="2400" dirty="0" smtClean="0"/>
                <a:t>we have about a </a:t>
              </a:r>
              <a:r>
                <a:rPr lang="en-US" sz="2400" b="1" i="1" dirty="0" smtClean="0"/>
                <a:t>quantum state</a:t>
              </a:r>
              <a:r>
                <a:rPr lang="en-US" sz="2400" dirty="0" smtClean="0"/>
                <a:t> inside a </a:t>
              </a:r>
              <a:r>
                <a:rPr lang="en-US" dirty="0" smtClean="0"/>
                <a:t> </a:t>
              </a:r>
              <a:r>
                <a:rPr lang="en-US" sz="2400" dirty="0" smtClean="0"/>
                <a:t>bracket:	             = “Psi”  is a generic symbol for a 					quantum state</a:t>
              </a:r>
            </a:p>
            <a:p>
              <a:endParaRPr lang="en-US" sz="2400" dirty="0" smtClean="0"/>
            </a:p>
            <a:p>
              <a:r>
                <a:rPr lang="en-US" sz="2400" dirty="0" smtClean="0"/>
                <a:t>For the atoms leaving the plus-channel of </a:t>
              </a:r>
              <a:r>
                <a:rPr lang="en-US" sz="2400" b="1" dirty="0" smtClean="0"/>
                <a:t>Analyzer 1</a:t>
              </a:r>
              <a:r>
                <a:rPr lang="en-US" sz="2400" dirty="0" smtClean="0"/>
                <a:t> we write:                                </a:t>
              </a:r>
            </a:p>
            <a:p>
              <a:endParaRPr lang="en-US" sz="1000" dirty="0" smtClean="0"/>
            </a:p>
            <a:p>
              <a:r>
                <a:rPr lang="en-US" sz="2400" dirty="0" smtClean="0"/>
                <a:t>		      </a:t>
              </a:r>
              <a:r>
                <a:rPr lang="en-US" sz="2400" b="1" u="sng" dirty="0" smtClean="0"/>
                <a:t>OR</a:t>
              </a:r>
              <a:endParaRPr lang="en-US" sz="2400" b="1" dirty="0" smtClean="0"/>
            </a:p>
          </p:txBody>
        </p:sp>
        <p:graphicFrame>
          <p:nvGraphicFramePr>
            <p:cNvPr id="5" name="Object 4"/>
            <p:cNvGraphicFramePr>
              <a:graphicFrameLocks noChangeAspect="1"/>
            </p:cNvGraphicFramePr>
            <p:nvPr/>
          </p:nvGraphicFramePr>
          <p:xfrm>
            <a:off x="2743200" y="4419600"/>
            <a:ext cx="660400" cy="628650"/>
          </p:xfrm>
          <a:graphic>
            <a:graphicData uri="http://schemas.openxmlformats.org/presentationml/2006/ole">
              <p:oleObj spid="_x0000_s205826" name="Equation" r:id="rId5" imgW="266400" imgH="253800" progId="Equation.DSMT4">
                <p:embed/>
              </p:oleObj>
            </a:graphicData>
          </a:graphic>
        </p:graphicFrame>
        <p:graphicFrame>
          <p:nvGraphicFramePr>
            <p:cNvPr id="6" name="Object 5"/>
            <p:cNvGraphicFramePr>
              <a:graphicFrameLocks noChangeAspect="1"/>
            </p:cNvGraphicFramePr>
            <p:nvPr/>
          </p:nvGraphicFramePr>
          <p:xfrm>
            <a:off x="3594100" y="5943600"/>
            <a:ext cx="1892300" cy="641350"/>
          </p:xfrm>
          <a:graphic>
            <a:graphicData uri="http://schemas.openxmlformats.org/presentationml/2006/ole">
              <p:oleObj spid="_x0000_s205827" name="Equation" r:id="rId6" imgW="749160" imgH="253800" progId="Equation.DSMT4">
                <p:embed/>
              </p:oleObj>
            </a:graphicData>
          </a:graphic>
        </p:graphicFrame>
        <p:graphicFrame>
          <p:nvGraphicFramePr>
            <p:cNvPr id="9" name="Object 8"/>
            <p:cNvGraphicFramePr>
              <a:graphicFrameLocks noChangeAspect="1"/>
            </p:cNvGraphicFramePr>
            <p:nvPr/>
          </p:nvGraphicFramePr>
          <p:xfrm>
            <a:off x="609600" y="5934075"/>
            <a:ext cx="1708150" cy="695325"/>
          </p:xfrm>
          <a:graphic>
            <a:graphicData uri="http://schemas.openxmlformats.org/presentationml/2006/ole">
              <p:oleObj spid="_x0000_s205828" name="Equation" r:id="rId7" imgW="685800" imgH="279360" progId="Equation.DSMT4">
                <p:embed/>
              </p:oleObj>
            </a:graphicData>
          </a:graphic>
        </p:graphicFrame>
        <p:graphicFrame>
          <p:nvGraphicFramePr>
            <p:cNvPr id="11" name="Object 10"/>
            <p:cNvGraphicFramePr>
              <a:graphicFrameLocks noChangeAspect="1"/>
            </p:cNvGraphicFramePr>
            <p:nvPr/>
          </p:nvGraphicFramePr>
          <p:xfrm>
            <a:off x="3657600" y="4419600"/>
            <a:ext cx="447675" cy="415925"/>
          </p:xfrm>
          <a:graphic>
            <a:graphicData uri="http://schemas.openxmlformats.org/presentationml/2006/ole">
              <p:oleObj spid="_x0000_s205831" name="Equation" r:id="rId8" imgW="177480" imgH="164880" progId="Equation.DSMT4">
                <p:embed/>
              </p:oleObj>
            </a:graphicData>
          </a:graphic>
        </p:graphicFrame>
      </p:grpSp>
      <p:graphicFrame>
        <p:nvGraphicFramePr>
          <p:cNvPr id="1032" name="Object 8"/>
          <p:cNvGraphicFramePr>
            <a:graphicFrameLocks noChangeAspect="1"/>
          </p:cNvGraphicFramePr>
          <p:nvPr/>
        </p:nvGraphicFramePr>
        <p:xfrm>
          <a:off x="5715000" y="6373813"/>
          <a:ext cx="3463925" cy="484187"/>
        </p:xfrm>
        <a:graphic>
          <a:graphicData uri="http://schemas.openxmlformats.org/presentationml/2006/ole">
            <p:oleObj spid="_x0000_s205832" name="Equation" r:id="rId9" imgW="1726920" imgH="2412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7" name="Picture 1" descr="C:\Users\Zombie\Desktop\SG03 copy.jpg"/>
          <p:cNvPicPr>
            <a:picLocks noChangeAspect="1" noChangeArrowheads="1"/>
          </p:cNvPicPr>
          <p:nvPr/>
        </p:nvPicPr>
        <p:blipFill>
          <a:blip r:embed="rId3" cstate="print"/>
          <a:srcRect/>
          <a:stretch>
            <a:fillRect/>
          </a:stretch>
        </p:blipFill>
        <p:spPr bwMode="auto">
          <a:xfrm>
            <a:off x="304800" y="548640"/>
            <a:ext cx="8591550" cy="3566160"/>
          </a:xfrm>
          <a:prstGeom prst="rect">
            <a:avLst/>
          </a:prstGeom>
          <a:noFill/>
        </p:spPr>
      </p:pic>
      <p:sp>
        <p:nvSpPr>
          <p:cNvPr id="8" name="Rectangle 7"/>
          <p:cNvSpPr/>
          <p:nvPr/>
        </p:nvSpPr>
        <p:spPr>
          <a:xfrm>
            <a:off x="7239000" y="1066800"/>
            <a:ext cx="762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3000" y="457200"/>
            <a:ext cx="6590009" cy="584775"/>
          </a:xfrm>
          <a:prstGeom prst="rect">
            <a:avLst/>
          </a:prstGeom>
          <a:noFill/>
        </p:spPr>
        <p:txBody>
          <a:bodyPr wrap="none" rtlCol="0">
            <a:spAutoFit/>
          </a:bodyPr>
          <a:lstStyle/>
          <a:p>
            <a:r>
              <a:rPr lang="en-US" sz="3200" dirty="0" smtClean="0"/>
              <a:t>Analyzer 2 is now oriented downward:</a:t>
            </a:r>
            <a:endParaRPr lang="en-US" sz="3200" dirty="0"/>
          </a:p>
        </p:txBody>
      </p:sp>
      <p:sp>
        <p:nvSpPr>
          <p:cNvPr id="4" name="TextBox 3"/>
          <p:cNvSpPr txBox="1"/>
          <p:nvPr/>
        </p:nvSpPr>
        <p:spPr>
          <a:xfrm>
            <a:off x="33368" y="3581400"/>
            <a:ext cx="8348632" cy="2677656"/>
          </a:xfrm>
          <a:prstGeom prst="rect">
            <a:avLst/>
          </a:prstGeom>
          <a:noFill/>
        </p:spPr>
        <p:txBody>
          <a:bodyPr wrap="none" rtlCol="0">
            <a:spAutoFit/>
          </a:bodyPr>
          <a:lstStyle/>
          <a:p>
            <a:r>
              <a:rPr lang="en-US" sz="2400" b="1" i="1" dirty="0" smtClean="0"/>
              <a:t>Ignore</a:t>
            </a:r>
            <a:r>
              <a:rPr lang="en-US" sz="2400" dirty="0" smtClean="0"/>
              <a:t> the atoms exiting from the </a:t>
            </a:r>
            <a:r>
              <a:rPr lang="en-US" sz="2400" b="1" i="1" dirty="0" smtClean="0"/>
              <a:t>minus-channel</a:t>
            </a:r>
            <a:r>
              <a:rPr lang="en-US" sz="2400" dirty="0" smtClean="0"/>
              <a:t> of </a:t>
            </a:r>
            <a:r>
              <a:rPr lang="en-US" sz="2400" b="1" dirty="0" smtClean="0"/>
              <a:t>Analyzer 1</a:t>
            </a:r>
            <a:r>
              <a:rPr lang="en-US" sz="2400" dirty="0" smtClean="0"/>
              <a:t>,</a:t>
            </a:r>
          </a:p>
          <a:p>
            <a:r>
              <a:rPr lang="en-US" sz="2400" dirty="0" smtClean="0"/>
              <a:t>and feed the atoms exiting from the </a:t>
            </a:r>
            <a:r>
              <a:rPr lang="en-US" sz="2400" b="1" i="1" dirty="0" smtClean="0"/>
              <a:t>plus-channel</a:t>
            </a:r>
            <a:r>
              <a:rPr lang="en-US" sz="2400" dirty="0" smtClean="0"/>
              <a:t> into </a:t>
            </a:r>
            <a:r>
              <a:rPr lang="en-US" sz="2400" b="1" dirty="0" smtClean="0"/>
              <a:t>Analyzer 2</a:t>
            </a:r>
            <a:r>
              <a:rPr lang="en-US" sz="2400" dirty="0" smtClean="0"/>
              <a:t>.</a:t>
            </a:r>
          </a:p>
          <a:p>
            <a:endParaRPr lang="en-US" sz="2400" dirty="0" smtClean="0"/>
          </a:p>
          <a:p>
            <a:r>
              <a:rPr lang="en-US" sz="2400" dirty="0" smtClean="0"/>
              <a:t>What happens when these atoms enter </a:t>
            </a:r>
            <a:r>
              <a:rPr lang="en-US" sz="2400" b="1" dirty="0" smtClean="0"/>
              <a:t>Analyzer 2</a:t>
            </a:r>
            <a:r>
              <a:rPr lang="en-US" sz="2400" dirty="0" smtClean="0"/>
              <a:t>?</a:t>
            </a:r>
          </a:p>
          <a:p>
            <a:endParaRPr lang="en-US" sz="2400" dirty="0" smtClean="0"/>
          </a:p>
          <a:p>
            <a:pPr marL="457200" indent="-457200">
              <a:buAutoNum type="alphaUcParenR"/>
            </a:pPr>
            <a:r>
              <a:rPr lang="en-US" sz="2400" dirty="0" smtClean="0"/>
              <a:t>They all exit from the plus-channel.</a:t>
            </a:r>
          </a:p>
          <a:p>
            <a:pPr marL="457200" indent="-457200">
              <a:buAutoNum type="alphaUcParenR"/>
            </a:pPr>
            <a:r>
              <a:rPr lang="en-US" sz="2400" dirty="0" smtClean="0"/>
              <a:t>They all exit from the minus-channel.</a:t>
            </a:r>
          </a:p>
        </p:txBody>
      </p:sp>
      <p:sp>
        <p:nvSpPr>
          <p:cNvPr id="5" name="TextBox 4"/>
          <p:cNvSpPr txBox="1"/>
          <p:nvPr/>
        </p:nvSpPr>
        <p:spPr>
          <a:xfrm>
            <a:off x="7467600" y="1524000"/>
            <a:ext cx="914400" cy="584776"/>
          </a:xfrm>
          <a:prstGeom prst="rect">
            <a:avLst/>
          </a:prstGeom>
          <a:solidFill>
            <a:schemeClr val="bg1"/>
          </a:solidFill>
        </p:spPr>
        <p:txBody>
          <a:bodyPr wrap="square" rtlCol="0">
            <a:spAutoFit/>
          </a:bodyPr>
          <a:lstStyle/>
          <a:p>
            <a:r>
              <a:rPr lang="en-US" sz="3200" dirty="0" smtClean="0">
                <a:solidFill>
                  <a:srgbClr val="FF0000"/>
                </a:solidFill>
              </a:rPr>
              <a:t>???</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7" name="Picture 1" descr="C:\Users\Zombie\Desktop\SG03 copy.jpg"/>
          <p:cNvPicPr>
            <a:picLocks noChangeAspect="1" noChangeArrowheads="1"/>
          </p:cNvPicPr>
          <p:nvPr/>
        </p:nvPicPr>
        <p:blipFill>
          <a:blip r:embed="rId4" cstate="print"/>
          <a:srcRect/>
          <a:stretch>
            <a:fillRect/>
          </a:stretch>
        </p:blipFill>
        <p:spPr bwMode="auto">
          <a:xfrm>
            <a:off x="304800" y="548640"/>
            <a:ext cx="8591550" cy="3566160"/>
          </a:xfrm>
          <a:prstGeom prst="rect">
            <a:avLst/>
          </a:prstGeom>
          <a:noFill/>
        </p:spPr>
      </p:pic>
      <p:sp>
        <p:nvSpPr>
          <p:cNvPr id="3" name="TextBox 2"/>
          <p:cNvSpPr txBox="1"/>
          <p:nvPr/>
        </p:nvSpPr>
        <p:spPr>
          <a:xfrm>
            <a:off x="1143000" y="457200"/>
            <a:ext cx="6590009" cy="584775"/>
          </a:xfrm>
          <a:prstGeom prst="rect">
            <a:avLst/>
          </a:prstGeom>
          <a:noFill/>
        </p:spPr>
        <p:txBody>
          <a:bodyPr wrap="none" rtlCol="0">
            <a:spAutoFit/>
          </a:bodyPr>
          <a:lstStyle/>
          <a:p>
            <a:r>
              <a:rPr lang="en-US" sz="3200" dirty="0" smtClean="0"/>
              <a:t>Analyzer 2 is now oriented downward:</a:t>
            </a:r>
            <a:endParaRPr lang="en-US" sz="3200" dirty="0"/>
          </a:p>
        </p:txBody>
      </p:sp>
      <p:sp>
        <p:nvSpPr>
          <p:cNvPr id="7" name="TextBox 6"/>
          <p:cNvSpPr txBox="1"/>
          <p:nvPr/>
        </p:nvSpPr>
        <p:spPr>
          <a:xfrm>
            <a:off x="200440" y="3962400"/>
            <a:ext cx="8105360" cy="2092881"/>
          </a:xfrm>
          <a:prstGeom prst="rect">
            <a:avLst/>
          </a:prstGeom>
          <a:noFill/>
        </p:spPr>
        <p:txBody>
          <a:bodyPr wrap="none" rtlCol="0">
            <a:spAutoFit/>
          </a:bodyPr>
          <a:lstStyle/>
          <a:p>
            <a:r>
              <a:rPr lang="en-US" sz="2600" dirty="0" smtClean="0"/>
              <a:t>All the atoms leave from the </a:t>
            </a:r>
            <a:r>
              <a:rPr lang="en-US" sz="2600" b="1" i="1" dirty="0" smtClean="0"/>
              <a:t>minus-channel</a:t>
            </a:r>
            <a:r>
              <a:rPr lang="en-US" sz="2600" dirty="0" smtClean="0"/>
              <a:t> of </a:t>
            </a:r>
            <a:r>
              <a:rPr lang="en-US" sz="2600" b="1" dirty="0" smtClean="0"/>
              <a:t>Analyzer 2</a:t>
            </a:r>
            <a:r>
              <a:rPr lang="en-US" sz="2600" dirty="0" smtClean="0"/>
              <a:t>.</a:t>
            </a:r>
          </a:p>
          <a:p>
            <a:endParaRPr lang="en-US" sz="2600" dirty="0" smtClean="0"/>
          </a:p>
          <a:p>
            <a:r>
              <a:rPr lang="en-US" sz="2600" dirty="0" smtClean="0"/>
              <a:t>Remember, with </a:t>
            </a:r>
            <a:r>
              <a:rPr lang="en-US" sz="2600" b="1" dirty="0" smtClean="0"/>
              <a:t>Analyzer 2</a:t>
            </a:r>
            <a:r>
              <a:rPr lang="en-US" sz="2600" dirty="0" smtClean="0"/>
              <a:t> we are now measuring m</a:t>
            </a:r>
            <a:r>
              <a:rPr lang="en-US" sz="2600" baseline="-25000" dirty="0" smtClean="0"/>
              <a:t>(-Z)</a:t>
            </a:r>
            <a:endParaRPr lang="en-US" sz="2600" dirty="0" smtClean="0"/>
          </a:p>
          <a:p>
            <a:endParaRPr lang="en-US" sz="2600" dirty="0" smtClean="0"/>
          </a:p>
          <a:p>
            <a:r>
              <a:rPr lang="en-US" sz="2600" dirty="0" smtClean="0"/>
              <a:t>An atom in the state         is also in the state </a:t>
            </a:r>
            <a:endParaRPr lang="en-US" sz="2600" dirty="0"/>
          </a:p>
        </p:txBody>
      </p:sp>
      <p:graphicFrame>
        <p:nvGraphicFramePr>
          <p:cNvPr id="77825" name="Object 1"/>
          <p:cNvGraphicFramePr>
            <a:graphicFrameLocks noChangeAspect="1"/>
          </p:cNvGraphicFramePr>
          <p:nvPr/>
        </p:nvGraphicFramePr>
        <p:xfrm>
          <a:off x="3352800" y="5562600"/>
          <a:ext cx="612775" cy="561975"/>
        </p:xfrm>
        <a:graphic>
          <a:graphicData uri="http://schemas.openxmlformats.org/presentationml/2006/ole">
            <p:oleObj spid="_x0000_s208898" name="Equation" r:id="rId5" imgW="304560" imgH="279360" progId="Equation.DSMT4">
              <p:embed/>
            </p:oleObj>
          </a:graphicData>
        </a:graphic>
      </p:graphicFrame>
      <p:graphicFrame>
        <p:nvGraphicFramePr>
          <p:cNvPr id="77826" name="Object 2"/>
          <p:cNvGraphicFramePr>
            <a:graphicFrameLocks noChangeAspect="1"/>
          </p:cNvGraphicFramePr>
          <p:nvPr/>
        </p:nvGraphicFramePr>
        <p:xfrm>
          <a:off x="6767513" y="5562600"/>
          <a:ext cx="868362" cy="561975"/>
        </p:xfrm>
        <a:graphic>
          <a:graphicData uri="http://schemas.openxmlformats.org/presentationml/2006/ole">
            <p:oleObj spid="_x0000_s208899" name="Equation" r:id="rId6" imgW="431640" imgH="27936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6" name="Picture 4" descr="C:\Users\Zombie\Desktop\SG04_PRE copy.jpg"/>
          <p:cNvPicPr>
            <a:picLocks noChangeAspect="1" noChangeArrowheads="1"/>
          </p:cNvPicPr>
          <p:nvPr/>
        </p:nvPicPr>
        <p:blipFill>
          <a:blip r:embed="rId4" cstate="print"/>
          <a:srcRect/>
          <a:stretch>
            <a:fillRect/>
          </a:stretch>
        </p:blipFill>
        <p:spPr bwMode="auto">
          <a:xfrm>
            <a:off x="0" y="701040"/>
            <a:ext cx="8915400" cy="3337560"/>
          </a:xfrm>
          <a:prstGeom prst="rect">
            <a:avLst/>
          </a:prstGeom>
          <a:noFill/>
        </p:spPr>
      </p:pic>
      <p:sp>
        <p:nvSpPr>
          <p:cNvPr id="9" name="Rectangle 8"/>
          <p:cNvSpPr/>
          <p:nvPr/>
        </p:nvSpPr>
        <p:spPr>
          <a:xfrm>
            <a:off x="2286000" y="838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2233613" y="730250"/>
            <a:ext cx="5995987" cy="1226125"/>
            <a:chOff x="2233613" y="730250"/>
            <a:chExt cx="5995987" cy="1226125"/>
          </a:xfrm>
        </p:grpSpPr>
        <p:graphicFrame>
          <p:nvGraphicFramePr>
            <p:cNvPr id="3075" name="Object 3"/>
            <p:cNvGraphicFramePr>
              <a:graphicFrameLocks noChangeAspect="1"/>
            </p:cNvGraphicFramePr>
            <p:nvPr/>
          </p:nvGraphicFramePr>
          <p:xfrm>
            <a:off x="2233613" y="730250"/>
            <a:ext cx="1893887" cy="641350"/>
          </p:xfrm>
          <a:graphic>
            <a:graphicData uri="http://schemas.openxmlformats.org/presentationml/2006/ole">
              <p:oleObj spid="_x0000_s220162" name="Equation" r:id="rId5" imgW="749160" imgH="253800" progId="Equation.DSMT4">
                <p:embed/>
              </p:oleObj>
            </a:graphicData>
          </a:graphic>
        </p:graphicFrame>
        <p:sp>
          <p:nvSpPr>
            <p:cNvPr id="7" name="TextBox 6"/>
            <p:cNvSpPr txBox="1"/>
            <p:nvPr/>
          </p:nvSpPr>
          <p:spPr>
            <a:xfrm>
              <a:off x="7315200" y="1371600"/>
              <a:ext cx="914400" cy="584775"/>
            </a:xfrm>
            <a:prstGeom prst="rect">
              <a:avLst/>
            </a:prstGeom>
            <a:solidFill>
              <a:schemeClr val="bg1"/>
            </a:solidFill>
          </p:spPr>
          <p:txBody>
            <a:bodyPr wrap="square" rtlCol="0">
              <a:spAutoFit/>
            </a:bodyPr>
            <a:lstStyle/>
            <a:p>
              <a:r>
                <a:rPr lang="en-US" sz="3200" dirty="0" smtClean="0">
                  <a:solidFill>
                    <a:srgbClr val="FF0000"/>
                  </a:solidFill>
                </a:rPr>
                <a:t>???</a:t>
              </a:r>
              <a:endParaRPr lang="en-US" sz="3200" dirty="0">
                <a:solidFill>
                  <a:srgbClr val="FF0000"/>
                </a:solidFill>
              </a:endParaRPr>
            </a:p>
          </p:txBody>
        </p:sp>
      </p:grpSp>
      <p:sp>
        <p:nvSpPr>
          <p:cNvPr id="3" name="TextBox 2"/>
          <p:cNvSpPr txBox="1"/>
          <p:nvPr/>
        </p:nvSpPr>
        <p:spPr>
          <a:xfrm>
            <a:off x="0" y="152400"/>
            <a:ext cx="9143999" cy="584776"/>
          </a:xfrm>
          <a:prstGeom prst="rect">
            <a:avLst/>
          </a:prstGeom>
          <a:noFill/>
        </p:spPr>
        <p:txBody>
          <a:bodyPr wrap="square" rtlCol="0">
            <a:spAutoFit/>
          </a:bodyPr>
          <a:lstStyle/>
          <a:p>
            <a:pPr algn="ctr"/>
            <a:r>
              <a:rPr lang="en-US" sz="3200" dirty="0" smtClean="0"/>
              <a:t>Analyzer 2 is now oriented horizontally (+x):</a:t>
            </a:r>
            <a:endParaRPr lang="en-US" sz="3200" dirty="0"/>
          </a:p>
        </p:txBody>
      </p:sp>
      <p:sp>
        <p:nvSpPr>
          <p:cNvPr id="10" name="TextBox 9"/>
          <p:cNvSpPr txBox="1"/>
          <p:nvPr/>
        </p:nvSpPr>
        <p:spPr>
          <a:xfrm>
            <a:off x="160323" y="3349347"/>
            <a:ext cx="8983678" cy="3170099"/>
          </a:xfrm>
          <a:prstGeom prst="rect">
            <a:avLst/>
          </a:prstGeom>
          <a:noFill/>
        </p:spPr>
        <p:txBody>
          <a:bodyPr wrap="square" rtlCol="0">
            <a:spAutoFit/>
          </a:bodyPr>
          <a:lstStyle/>
          <a:p>
            <a:r>
              <a:rPr lang="en-US" sz="2300" b="1" i="1" dirty="0" smtClean="0"/>
              <a:t>Ignore</a:t>
            </a:r>
            <a:r>
              <a:rPr lang="en-US" sz="2300" dirty="0" smtClean="0"/>
              <a:t> the atoms exiting from the </a:t>
            </a:r>
            <a:r>
              <a:rPr lang="en-US" sz="2300" b="1" i="1" dirty="0" smtClean="0"/>
              <a:t>minus-channel</a:t>
            </a:r>
            <a:r>
              <a:rPr lang="en-US" sz="2300" dirty="0" smtClean="0"/>
              <a:t> of </a:t>
            </a:r>
            <a:r>
              <a:rPr lang="en-US" sz="2300" b="1" dirty="0" smtClean="0"/>
              <a:t>Analyzer 1</a:t>
            </a:r>
            <a:r>
              <a:rPr lang="en-US" sz="2300" dirty="0" smtClean="0"/>
              <a:t>,</a:t>
            </a:r>
          </a:p>
          <a:p>
            <a:r>
              <a:rPr lang="en-US" sz="2300" dirty="0" smtClean="0"/>
              <a:t>and feed the atoms exiting from the </a:t>
            </a:r>
            <a:r>
              <a:rPr lang="en-US" sz="2300" b="1" i="1" dirty="0" smtClean="0"/>
              <a:t>plus-channel</a:t>
            </a:r>
            <a:r>
              <a:rPr lang="en-US" sz="2300" dirty="0" smtClean="0"/>
              <a:t> into </a:t>
            </a:r>
            <a:r>
              <a:rPr lang="en-US" sz="2300" b="1" dirty="0" smtClean="0"/>
              <a:t>Analyzer 2</a:t>
            </a:r>
            <a:r>
              <a:rPr lang="en-US" sz="2300" dirty="0" smtClean="0"/>
              <a:t>.</a:t>
            </a:r>
          </a:p>
          <a:p>
            <a:endParaRPr lang="en-US" sz="800" dirty="0" smtClean="0"/>
          </a:p>
          <a:p>
            <a:r>
              <a:rPr lang="en-US" sz="2300" dirty="0" smtClean="0"/>
              <a:t>What happens when these atoms enter </a:t>
            </a:r>
            <a:r>
              <a:rPr lang="en-US" sz="2300" b="1" dirty="0" smtClean="0"/>
              <a:t>Analyzer 2</a:t>
            </a:r>
            <a:r>
              <a:rPr lang="en-US" sz="2300" dirty="0" smtClean="0"/>
              <a:t>?</a:t>
            </a:r>
          </a:p>
          <a:p>
            <a:endParaRPr lang="en-US" sz="800" dirty="0" smtClean="0"/>
          </a:p>
          <a:p>
            <a:pPr marL="457200" indent="-457200">
              <a:buAutoNum type="alphaUcParenR"/>
            </a:pPr>
            <a:r>
              <a:rPr lang="en-US" sz="2300" dirty="0" smtClean="0"/>
              <a:t>They all exit from the plus-channel.</a:t>
            </a:r>
          </a:p>
          <a:p>
            <a:pPr marL="457200" indent="-457200">
              <a:buAutoNum type="alphaUcParenR"/>
            </a:pPr>
            <a:r>
              <a:rPr lang="en-US" sz="2300" dirty="0" smtClean="0"/>
              <a:t>They all exit from the minus-channel.</a:t>
            </a:r>
          </a:p>
          <a:p>
            <a:pPr marL="457200" indent="-457200">
              <a:buAutoNum type="alphaUcParenR"/>
            </a:pPr>
            <a:r>
              <a:rPr lang="en-US" sz="2300" dirty="0" smtClean="0"/>
              <a:t>Half leave from the plus-channel, half from the minus-channel.</a:t>
            </a:r>
          </a:p>
          <a:p>
            <a:pPr marL="457200" indent="-457200">
              <a:buAutoNum type="alphaUcParenR"/>
            </a:pPr>
            <a:r>
              <a:rPr lang="en-US" sz="2300" dirty="0" smtClean="0"/>
              <a:t>Nothing, the atoms’ magnetic moments have zero projection along the +x-direction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1" name="Picture 5" descr="C:\Users\Zombie\Desktop\SG04 copy.jpg"/>
          <p:cNvPicPr>
            <a:picLocks noChangeAspect="1" noChangeArrowheads="1"/>
          </p:cNvPicPr>
          <p:nvPr/>
        </p:nvPicPr>
        <p:blipFill>
          <a:blip r:embed="rId4" cstate="print"/>
          <a:srcRect/>
          <a:stretch>
            <a:fillRect/>
          </a:stretch>
        </p:blipFill>
        <p:spPr bwMode="auto">
          <a:xfrm>
            <a:off x="0" y="838200"/>
            <a:ext cx="8915400" cy="3337560"/>
          </a:xfrm>
          <a:prstGeom prst="rect">
            <a:avLst/>
          </a:prstGeom>
          <a:noFill/>
        </p:spPr>
      </p:pic>
      <p:sp>
        <p:nvSpPr>
          <p:cNvPr id="9" name="Rectangle 8"/>
          <p:cNvSpPr/>
          <p:nvPr/>
        </p:nvSpPr>
        <p:spPr>
          <a:xfrm>
            <a:off x="2286000" y="838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1066800"/>
            <a:ext cx="1600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62800" y="2362200"/>
            <a:ext cx="1600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2133600" y="730250"/>
            <a:ext cx="6954838" cy="2197100"/>
            <a:chOff x="2133600" y="730250"/>
            <a:chExt cx="6954838" cy="2197100"/>
          </a:xfrm>
        </p:grpSpPr>
        <p:graphicFrame>
          <p:nvGraphicFramePr>
            <p:cNvPr id="3" name="Object 3"/>
            <p:cNvGraphicFramePr>
              <a:graphicFrameLocks noChangeAspect="1"/>
            </p:cNvGraphicFramePr>
            <p:nvPr/>
          </p:nvGraphicFramePr>
          <p:xfrm>
            <a:off x="2133600" y="730250"/>
            <a:ext cx="1892300" cy="641350"/>
          </p:xfrm>
          <a:graphic>
            <a:graphicData uri="http://schemas.openxmlformats.org/presentationml/2006/ole">
              <p:oleObj spid="_x0000_s222210" name="Equation" r:id="rId5" imgW="749160" imgH="253800" progId="Equation.DSMT4">
                <p:embed/>
              </p:oleObj>
            </a:graphicData>
          </a:graphic>
        </p:graphicFrame>
        <p:graphicFrame>
          <p:nvGraphicFramePr>
            <p:cNvPr id="4099" name="Object 3"/>
            <p:cNvGraphicFramePr>
              <a:graphicFrameLocks noChangeAspect="1"/>
            </p:cNvGraphicFramePr>
            <p:nvPr/>
          </p:nvGraphicFramePr>
          <p:xfrm>
            <a:off x="6470650" y="990600"/>
            <a:ext cx="1924050" cy="641350"/>
          </p:xfrm>
          <a:graphic>
            <a:graphicData uri="http://schemas.openxmlformats.org/presentationml/2006/ole">
              <p:oleObj spid="_x0000_s222211" name="Equation" r:id="rId6" imgW="761760" imgH="253800" progId="Equation.DSMT4">
                <p:embed/>
              </p:oleObj>
            </a:graphicData>
          </a:graphic>
        </p:graphicFrame>
        <p:graphicFrame>
          <p:nvGraphicFramePr>
            <p:cNvPr id="4100" name="Object 4"/>
            <p:cNvGraphicFramePr>
              <a:graphicFrameLocks noChangeAspect="1"/>
            </p:cNvGraphicFramePr>
            <p:nvPr/>
          </p:nvGraphicFramePr>
          <p:xfrm>
            <a:off x="7162800" y="2286000"/>
            <a:ext cx="1925638" cy="641350"/>
          </p:xfrm>
          <a:graphic>
            <a:graphicData uri="http://schemas.openxmlformats.org/presentationml/2006/ole">
              <p:oleObj spid="_x0000_s222212" name="Equation" r:id="rId7" imgW="761760" imgH="253800" progId="Equation.DSMT4">
                <p:embed/>
              </p:oleObj>
            </a:graphicData>
          </a:graphic>
        </p:graphicFrame>
      </p:grpSp>
      <p:sp>
        <p:nvSpPr>
          <p:cNvPr id="6" name="TextBox 5"/>
          <p:cNvSpPr txBox="1"/>
          <p:nvPr/>
        </p:nvSpPr>
        <p:spPr>
          <a:xfrm>
            <a:off x="0" y="152400"/>
            <a:ext cx="9143999" cy="584776"/>
          </a:xfrm>
          <a:prstGeom prst="rect">
            <a:avLst/>
          </a:prstGeom>
          <a:noFill/>
        </p:spPr>
        <p:txBody>
          <a:bodyPr wrap="square" rtlCol="0">
            <a:spAutoFit/>
          </a:bodyPr>
          <a:lstStyle/>
          <a:p>
            <a:pPr algn="ctr"/>
            <a:r>
              <a:rPr lang="en-US" sz="3200" dirty="0" smtClean="0"/>
              <a:t>Analyzer 2 is now oriented horizontally (+x):</a:t>
            </a:r>
            <a:endParaRPr lang="en-US" sz="3200" dirty="0"/>
          </a:p>
        </p:txBody>
      </p:sp>
      <p:sp>
        <p:nvSpPr>
          <p:cNvPr id="7" name="TextBox 6"/>
          <p:cNvSpPr txBox="1"/>
          <p:nvPr/>
        </p:nvSpPr>
        <p:spPr>
          <a:xfrm>
            <a:off x="228600" y="4038600"/>
            <a:ext cx="8763000" cy="2215991"/>
          </a:xfrm>
          <a:prstGeom prst="rect">
            <a:avLst/>
          </a:prstGeom>
          <a:noFill/>
        </p:spPr>
        <p:txBody>
          <a:bodyPr wrap="square" rtlCol="0">
            <a:spAutoFit/>
          </a:bodyPr>
          <a:lstStyle/>
          <a:p>
            <a:r>
              <a:rPr lang="en-US" sz="2300" b="1" i="1" dirty="0" smtClean="0"/>
              <a:t>Half</a:t>
            </a:r>
            <a:r>
              <a:rPr lang="en-US" sz="2300" dirty="0" smtClean="0"/>
              <a:t> the atoms leave from the </a:t>
            </a:r>
            <a:r>
              <a:rPr lang="en-US" sz="2300" b="1" i="1" dirty="0" smtClean="0"/>
              <a:t>plus-channel</a:t>
            </a:r>
            <a:r>
              <a:rPr lang="en-US" sz="2300" dirty="0" smtClean="0"/>
              <a:t> of </a:t>
            </a:r>
            <a:r>
              <a:rPr lang="en-US" sz="2300" b="1" dirty="0" smtClean="0"/>
              <a:t>Analyzer 2</a:t>
            </a:r>
            <a:r>
              <a:rPr lang="en-US" sz="2300" dirty="0" smtClean="0"/>
              <a:t>,</a:t>
            </a:r>
          </a:p>
          <a:p>
            <a:r>
              <a:rPr lang="en-US" sz="2300" dirty="0" smtClean="0"/>
              <a:t>and </a:t>
            </a:r>
            <a:r>
              <a:rPr lang="en-US" sz="2300" b="1" i="1" dirty="0" smtClean="0"/>
              <a:t>half</a:t>
            </a:r>
            <a:r>
              <a:rPr lang="en-US" sz="2300" dirty="0" smtClean="0"/>
              <a:t> leave from the </a:t>
            </a:r>
            <a:r>
              <a:rPr lang="en-US" sz="2300" b="1" i="1" dirty="0" smtClean="0"/>
              <a:t>minus-channel</a:t>
            </a:r>
            <a:r>
              <a:rPr lang="en-US" sz="2300" dirty="0" smtClean="0"/>
              <a:t>.</a:t>
            </a:r>
          </a:p>
          <a:p>
            <a:endParaRPr lang="en-US" sz="2300" dirty="0" smtClean="0"/>
          </a:p>
          <a:p>
            <a:r>
              <a:rPr lang="en-US" sz="2300" dirty="0" smtClean="0"/>
              <a:t>Remember, we </a:t>
            </a:r>
            <a:r>
              <a:rPr lang="en-US" sz="2300" b="1" i="1" dirty="0" smtClean="0"/>
              <a:t>always get one of two values</a:t>
            </a:r>
            <a:r>
              <a:rPr lang="en-US" sz="2300" dirty="0" smtClean="0"/>
              <a:t> (“plus” or “minus”),</a:t>
            </a:r>
          </a:p>
          <a:p>
            <a:r>
              <a:rPr lang="en-US" sz="2300" dirty="0" smtClean="0"/>
              <a:t>regardless of how the analyzer is oriented, and </a:t>
            </a:r>
            <a:r>
              <a:rPr lang="en-US" sz="2300" b="1" i="1" dirty="0" smtClean="0"/>
              <a:t>regardless</a:t>
            </a:r>
          </a:p>
          <a:p>
            <a:r>
              <a:rPr lang="en-US" sz="2300" b="1" i="1" dirty="0" smtClean="0"/>
              <a:t>of what state</a:t>
            </a:r>
            <a:r>
              <a:rPr lang="en-US" sz="2300" dirty="0" smtClean="0"/>
              <a:t> the atom is in when it enters </a:t>
            </a:r>
            <a:r>
              <a:rPr lang="en-US" sz="2300" b="1" dirty="0" smtClean="0"/>
              <a:t>Analyzer 2</a:t>
            </a:r>
            <a:r>
              <a:rPr lang="en-US" sz="2300" dirty="0" smtClean="0"/>
              <a:t>.</a:t>
            </a:r>
            <a:endParaRPr lang="en-US" sz="2300" dirty="0"/>
          </a:p>
        </p:txBody>
      </p:sp>
      <p:sp>
        <p:nvSpPr>
          <p:cNvPr id="12" name="TextBox 11"/>
          <p:cNvSpPr txBox="1"/>
          <p:nvPr/>
        </p:nvSpPr>
        <p:spPr>
          <a:xfrm>
            <a:off x="7772400" y="2895600"/>
            <a:ext cx="838200" cy="461665"/>
          </a:xfrm>
          <a:prstGeom prst="rect">
            <a:avLst/>
          </a:prstGeom>
          <a:noFill/>
          <a:ln w="50800">
            <a:solidFill>
              <a:srgbClr val="FF0000"/>
            </a:solidFill>
          </a:ln>
        </p:spPr>
        <p:txBody>
          <a:bodyPr wrap="square" rtlCol="0">
            <a:spAutoFit/>
          </a:bodyPr>
          <a:lstStyle/>
          <a:p>
            <a:r>
              <a:rPr lang="en-US" dirty="0" smtClean="0"/>
              <a:t>50%</a:t>
            </a:r>
            <a:endParaRPr lang="en-US" dirty="0"/>
          </a:p>
        </p:txBody>
      </p:sp>
      <p:sp>
        <p:nvSpPr>
          <p:cNvPr id="13" name="TextBox 12"/>
          <p:cNvSpPr txBox="1"/>
          <p:nvPr/>
        </p:nvSpPr>
        <p:spPr>
          <a:xfrm>
            <a:off x="7086600" y="681335"/>
            <a:ext cx="838200" cy="461665"/>
          </a:xfrm>
          <a:prstGeom prst="rect">
            <a:avLst/>
          </a:prstGeom>
          <a:noFill/>
          <a:ln w="50800">
            <a:solidFill>
              <a:srgbClr val="FF0000"/>
            </a:solidFill>
          </a:ln>
        </p:spPr>
        <p:txBody>
          <a:bodyPr wrap="square" rtlCol="0">
            <a:spAutoFit/>
          </a:bodyPr>
          <a:lstStyle/>
          <a:p>
            <a:r>
              <a:rPr lang="en-US" dirty="0" smtClean="0"/>
              <a:t>50%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7" name="Picture 3" descr="C:\Users\Zombie\Desktop\SGtilted copy.jpg"/>
          <p:cNvPicPr>
            <a:picLocks noChangeAspect="1" noChangeArrowheads="1"/>
          </p:cNvPicPr>
          <p:nvPr/>
        </p:nvPicPr>
        <p:blipFill>
          <a:blip r:embed="rId3" cstate="print"/>
          <a:srcRect/>
          <a:stretch>
            <a:fillRect/>
          </a:stretch>
        </p:blipFill>
        <p:spPr bwMode="auto">
          <a:xfrm>
            <a:off x="0" y="487680"/>
            <a:ext cx="9144000" cy="3931920"/>
          </a:xfrm>
          <a:prstGeom prst="rect">
            <a:avLst/>
          </a:prstGeom>
          <a:noFill/>
        </p:spPr>
      </p:pic>
      <p:sp>
        <p:nvSpPr>
          <p:cNvPr id="7" name="Rectangle 6"/>
          <p:cNvSpPr/>
          <p:nvPr/>
        </p:nvSpPr>
        <p:spPr>
          <a:xfrm>
            <a:off x="3200400" y="1600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52400"/>
            <a:ext cx="9144000" cy="584776"/>
          </a:xfrm>
          <a:prstGeom prst="rect">
            <a:avLst/>
          </a:prstGeom>
          <a:noFill/>
        </p:spPr>
        <p:txBody>
          <a:bodyPr wrap="square" rtlCol="0">
            <a:spAutoFit/>
          </a:bodyPr>
          <a:lstStyle/>
          <a:p>
            <a:pPr algn="ctr"/>
            <a:r>
              <a:rPr lang="en-US" sz="3200" dirty="0" smtClean="0"/>
              <a:t>Analyzer 2 is oriented at an angle </a:t>
            </a:r>
            <a:r>
              <a:rPr lang="el-GR" sz="3200" dirty="0" smtClean="0"/>
              <a:t>Θ</a:t>
            </a:r>
            <a:r>
              <a:rPr lang="en-US" sz="3200" dirty="0" smtClean="0"/>
              <a:t>:</a:t>
            </a:r>
            <a:endParaRPr lang="en-US" sz="3200" dirty="0"/>
          </a:p>
        </p:txBody>
      </p:sp>
      <p:sp>
        <p:nvSpPr>
          <p:cNvPr id="4" name="TextBox 3"/>
          <p:cNvSpPr txBox="1"/>
          <p:nvPr/>
        </p:nvSpPr>
        <p:spPr>
          <a:xfrm>
            <a:off x="228600" y="5798403"/>
            <a:ext cx="8915400" cy="830997"/>
          </a:xfrm>
          <a:prstGeom prst="rect">
            <a:avLst/>
          </a:prstGeom>
          <a:noFill/>
        </p:spPr>
        <p:txBody>
          <a:bodyPr wrap="square" rtlCol="0">
            <a:spAutoFit/>
          </a:bodyPr>
          <a:lstStyle/>
          <a:p>
            <a:r>
              <a:rPr lang="en-US" sz="2300" dirty="0" smtClean="0"/>
              <a:t>What is the </a:t>
            </a:r>
            <a:r>
              <a:rPr lang="en-US" sz="2300" b="1" i="1" dirty="0" smtClean="0"/>
              <a:t>probability</a:t>
            </a:r>
            <a:r>
              <a:rPr lang="en-US" sz="2300" dirty="0" smtClean="0"/>
              <a:t> for an atom to exit from the </a:t>
            </a:r>
            <a:r>
              <a:rPr lang="en-US" sz="2300" b="1" i="1" dirty="0" smtClean="0"/>
              <a:t>plus-channel</a:t>
            </a:r>
          </a:p>
          <a:p>
            <a:r>
              <a:rPr lang="en-US" sz="2300" dirty="0" smtClean="0"/>
              <a:t>of </a:t>
            </a:r>
            <a:r>
              <a:rPr lang="en-US" sz="2300" b="1" dirty="0" smtClean="0"/>
              <a:t>Analyzer 2</a:t>
            </a:r>
            <a:r>
              <a:rPr lang="en-US" sz="2300" dirty="0" smtClean="0"/>
              <a:t>?</a:t>
            </a:r>
            <a:r>
              <a:rPr lang="en-US" sz="2400" dirty="0" smtClean="0"/>
              <a:t> </a:t>
            </a:r>
            <a:endParaRPr lang="en-US" sz="2400" dirty="0"/>
          </a:p>
        </p:txBody>
      </p:sp>
      <p:sp>
        <p:nvSpPr>
          <p:cNvPr id="5" name="Rectangle 4"/>
          <p:cNvSpPr/>
          <p:nvPr/>
        </p:nvSpPr>
        <p:spPr>
          <a:xfrm>
            <a:off x="304800" y="3969603"/>
            <a:ext cx="8534400" cy="1200328"/>
          </a:xfrm>
          <a:prstGeom prst="rect">
            <a:avLst/>
          </a:prstGeom>
        </p:spPr>
        <p:txBody>
          <a:bodyPr wrap="square">
            <a:spAutoFit/>
          </a:bodyPr>
          <a:lstStyle/>
          <a:p>
            <a:r>
              <a:rPr lang="en-US" sz="2400" b="1" i="1" dirty="0" smtClean="0"/>
              <a:t>Ignore</a:t>
            </a:r>
            <a:r>
              <a:rPr lang="en-US" sz="2400" dirty="0" smtClean="0"/>
              <a:t> the atoms exiting from the </a:t>
            </a:r>
            <a:r>
              <a:rPr lang="en-US" sz="2400" b="1" i="1" dirty="0" smtClean="0"/>
              <a:t>minus-channel</a:t>
            </a:r>
            <a:r>
              <a:rPr lang="en-US" sz="2400" dirty="0" smtClean="0"/>
              <a:t> of </a:t>
            </a:r>
            <a:r>
              <a:rPr lang="en-US" sz="2400" b="1" dirty="0" smtClean="0"/>
              <a:t>Analyzer 1</a:t>
            </a:r>
            <a:r>
              <a:rPr lang="en-US" sz="2400" dirty="0" smtClean="0"/>
              <a:t>, and feed the atoms exiting from the </a:t>
            </a:r>
            <a:r>
              <a:rPr lang="en-US" sz="2400" b="1" i="1" dirty="0" smtClean="0"/>
              <a:t>plus-channel</a:t>
            </a:r>
            <a:r>
              <a:rPr lang="en-US" sz="2400" dirty="0" smtClean="0"/>
              <a:t> into </a:t>
            </a:r>
            <a:r>
              <a:rPr lang="en-US" sz="2400" b="1" dirty="0" smtClean="0"/>
              <a:t>Analyzer 2</a:t>
            </a:r>
            <a:r>
              <a:rPr lang="en-US" sz="2400" dirty="0" smtClean="0"/>
              <a:t>.</a:t>
            </a:r>
          </a:p>
        </p:txBody>
      </p:sp>
      <p:graphicFrame>
        <p:nvGraphicFramePr>
          <p:cNvPr id="6" name="Object 3"/>
          <p:cNvGraphicFramePr>
            <a:graphicFrameLocks noChangeAspect="1"/>
          </p:cNvGraphicFramePr>
          <p:nvPr/>
        </p:nvGraphicFramePr>
        <p:xfrm>
          <a:off x="3211513" y="1492250"/>
          <a:ext cx="1893887" cy="641350"/>
        </p:xfrm>
        <a:graphic>
          <a:graphicData uri="http://schemas.openxmlformats.org/presentationml/2006/ole">
            <p:oleObj spid="_x0000_s224258" name="Equation" r:id="rId4" imgW="749160" imgH="25380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Zombie\Desktop\costheta2.jpg"/>
          <p:cNvPicPr>
            <a:picLocks noChangeAspect="1"/>
          </p:cNvPicPr>
          <p:nvPr/>
        </p:nvPicPr>
        <p:blipFill>
          <a:blip r:embed="rId3" cstate="print"/>
          <a:srcRect/>
          <a:stretch>
            <a:fillRect/>
          </a:stretch>
        </p:blipFill>
        <p:spPr bwMode="auto">
          <a:xfrm>
            <a:off x="533400" y="1170432"/>
            <a:ext cx="5218176" cy="3096768"/>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5588000" y="1970087"/>
          <a:ext cx="3136900" cy="1077913"/>
        </p:xfrm>
        <a:graphic>
          <a:graphicData uri="http://schemas.openxmlformats.org/presentationml/2006/ole">
            <p:oleObj spid="_x0000_s225282" name="Equation" r:id="rId4" imgW="1257120" imgH="431640" progId="Equation.DSMT4">
              <p:embed/>
            </p:oleObj>
          </a:graphicData>
        </a:graphic>
      </p:graphicFrame>
      <p:sp>
        <p:nvSpPr>
          <p:cNvPr id="5" name="TextBox 4"/>
          <p:cNvSpPr txBox="1"/>
          <p:nvPr/>
        </p:nvSpPr>
        <p:spPr>
          <a:xfrm>
            <a:off x="533400" y="4461808"/>
            <a:ext cx="8382000" cy="1938992"/>
          </a:xfrm>
          <a:prstGeom prst="rect">
            <a:avLst/>
          </a:prstGeom>
          <a:noFill/>
        </p:spPr>
        <p:txBody>
          <a:bodyPr wrap="square" rtlCol="0">
            <a:spAutoFit/>
          </a:bodyPr>
          <a:lstStyle/>
          <a:p>
            <a:r>
              <a:rPr lang="en-US" sz="2400" dirty="0" smtClean="0"/>
              <a:t>For </a:t>
            </a:r>
            <a:r>
              <a:rPr lang="el-GR" sz="2400" dirty="0" smtClean="0"/>
              <a:t>Θ</a:t>
            </a:r>
            <a:r>
              <a:rPr lang="en-US" sz="2400" dirty="0" smtClean="0"/>
              <a:t> = 0, 100% of the atoms exit from the plus-channel.</a:t>
            </a:r>
          </a:p>
          <a:p>
            <a:endParaRPr lang="en-US" sz="2400" dirty="0" smtClean="0"/>
          </a:p>
          <a:p>
            <a:r>
              <a:rPr lang="en-US" sz="2400" dirty="0" smtClean="0"/>
              <a:t>For </a:t>
            </a:r>
            <a:r>
              <a:rPr lang="el-GR" sz="2400" dirty="0" smtClean="0"/>
              <a:t>Θ</a:t>
            </a:r>
            <a:r>
              <a:rPr lang="en-US" sz="2400" dirty="0" smtClean="0"/>
              <a:t> = 90</a:t>
            </a:r>
            <a:r>
              <a:rPr lang="en-US" sz="2400" baseline="30000" dirty="0" smtClean="0"/>
              <a:t>0</a:t>
            </a:r>
            <a:r>
              <a:rPr lang="en-US" sz="2400" dirty="0" smtClean="0"/>
              <a:t>, 50% of the atoms exit from the plus-channel.</a:t>
            </a:r>
          </a:p>
          <a:p>
            <a:endParaRPr lang="en-US" sz="2400" dirty="0" smtClean="0"/>
          </a:p>
          <a:p>
            <a:r>
              <a:rPr lang="en-US" sz="2400" dirty="0" smtClean="0"/>
              <a:t>For </a:t>
            </a:r>
            <a:r>
              <a:rPr lang="el-GR" sz="2400" dirty="0" smtClean="0"/>
              <a:t>Θ</a:t>
            </a:r>
            <a:r>
              <a:rPr lang="en-US" sz="2400" dirty="0" smtClean="0"/>
              <a:t> = 180</a:t>
            </a:r>
            <a:r>
              <a:rPr lang="en-US" sz="2400" baseline="30000" dirty="0" smtClean="0"/>
              <a:t>0</a:t>
            </a:r>
            <a:r>
              <a:rPr lang="en-US" sz="2400" dirty="0" smtClean="0"/>
              <a:t>, 0% of the atoms exit from the plus-channel.</a:t>
            </a:r>
            <a:endParaRPr lang="en-US" sz="2400" dirty="0"/>
          </a:p>
        </p:txBody>
      </p:sp>
      <p:sp>
        <p:nvSpPr>
          <p:cNvPr id="6" name="TextBox 5"/>
          <p:cNvSpPr txBox="1"/>
          <p:nvPr/>
        </p:nvSpPr>
        <p:spPr>
          <a:xfrm>
            <a:off x="1295400" y="457200"/>
            <a:ext cx="5313249" cy="584775"/>
          </a:xfrm>
          <a:prstGeom prst="rect">
            <a:avLst/>
          </a:prstGeom>
          <a:noFill/>
        </p:spPr>
        <p:txBody>
          <a:bodyPr wrap="none" rtlCol="0">
            <a:spAutoFit/>
          </a:bodyPr>
          <a:lstStyle/>
          <a:p>
            <a:r>
              <a:rPr lang="en-US" sz="3200" dirty="0" smtClean="0"/>
              <a:t>For atoms entering in the state</a:t>
            </a:r>
            <a:endParaRPr lang="en-US" sz="3200" dirty="0"/>
          </a:p>
        </p:txBody>
      </p:sp>
      <p:graphicFrame>
        <p:nvGraphicFramePr>
          <p:cNvPr id="27651" name="Object 3"/>
          <p:cNvGraphicFramePr>
            <a:graphicFrameLocks noChangeAspect="1"/>
          </p:cNvGraphicFramePr>
          <p:nvPr/>
        </p:nvGraphicFramePr>
        <p:xfrm>
          <a:off x="7083425" y="504825"/>
          <a:ext cx="612775" cy="561975"/>
        </p:xfrm>
        <a:graphic>
          <a:graphicData uri="http://schemas.openxmlformats.org/presentationml/2006/ole">
            <p:oleObj spid="_x0000_s225283" name="Equation" r:id="rId5" imgW="304560" imgH="279360" progId="Equation.DSMT4">
              <p:embed/>
            </p:oleObj>
          </a:graphicData>
        </a:graphic>
      </p:graphicFrame>
      <p:sp>
        <p:nvSpPr>
          <p:cNvPr id="7" name="Rectangle 6"/>
          <p:cNvSpPr/>
          <p:nvPr/>
        </p:nvSpPr>
        <p:spPr>
          <a:xfrm>
            <a:off x="1219200" y="1295400"/>
            <a:ext cx="41148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1143000"/>
            <a:ext cx="304892" cy="369332"/>
          </a:xfrm>
          <a:prstGeom prst="rect">
            <a:avLst/>
          </a:prstGeom>
          <a:noFill/>
        </p:spPr>
        <p:txBody>
          <a:bodyPr wrap="none" rtlCol="0">
            <a:spAutoFit/>
          </a:bodyPr>
          <a:lstStyle/>
          <a:p>
            <a:r>
              <a:rPr lang="en-US" dirty="0" smtClean="0"/>
              <a:t>X</a:t>
            </a:r>
            <a:endParaRPr lang="en-US" dirty="0"/>
          </a:p>
        </p:txBody>
      </p:sp>
      <p:sp>
        <p:nvSpPr>
          <p:cNvPr id="9" name="TextBox 8"/>
          <p:cNvSpPr txBox="1"/>
          <p:nvPr/>
        </p:nvSpPr>
        <p:spPr>
          <a:xfrm>
            <a:off x="2057400" y="2133600"/>
            <a:ext cx="304892" cy="369332"/>
          </a:xfrm>
          <a:prstGeom prst="rect">
            <a:avLst/>
          </a:prstGeom>
          <a:noFill/>
        </p:spPr>
        <p:txBody>
          <a:bodyPr wrap="none" rtlCol="0">
            <a:spAutoFit/>
          </a:bodyPr>
          <a:lstStyle/>
          <a:p>
            <a:r>
              <a:rPr lang="en-US" dirty="0" smtClean="0"/>
              <a:t>X</a:t>
            </a:r>
            <a:endParaRPr lang="en-US" dirty="0"/>
          </a:p>
        </p:txBody>
      </p:sp>
      <p:sp>
        <p:nvSpPr>
          <p:cNvPr id="10" name="TextBox 9"/>
          <p:cNvSpPr txBox="1"/>
          <p:nvPr/>
        </p:nvSpPr>
        <p:spPr>
          <a:xfrm>
            <a:off x="3124200" y="3200400"/>
            <a:ext cx="304892" cy="369332"/>
          </a:xfrm>
          <a:prstGeom prst="rect">
            <a:avLst/>
          </a:prstGeom>
          <a:noFill/>
        </p:spPr>
        <p:txBody>
          <a:bodyPr wrap="none" rtlCol="0">
            <a:spAutoFit/>
          </a:bodyPr>
          <a:lstStyle/>
          <a:p>
            <a:r>
              <a:rPr lang="en-US" dirty="0" smtClean="0"/>
              <a:t>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26" name="Picture 10" descr="C:\Users\Zombie\Desktop\SGtilted(2) copy.jpg"/>
          <p:cNvPicPr>
            <a:picLocks noChangeAspect="1" noChangeArrowheads="1"/>
          </p:cNvPicPr>
          <p:nvPr/>
        </p:nvPicPr>
        <p:blipFill>
          <a:blip r:embed="rId4" cstate="print"/>
          <a:srcRect/>
          <a:stretch>
            <a:fillRect/>
          </a:stretch>
        </p:blipFill>
        <p:spPr bwMode="auto">
          <a:xfrm>
            <a:off x="152400" y="457200"/>
            <a:ext cx="8778240" cy="3774643"/>
          </a:xfrm>
          <a:prstGeom prst="rect">
            <a:avLst/>
          </a:prstGeom>
          <a:noFill/>
        </p:spPr>
      </p:pic>
      <p:sp>
        <p:nvSpPr>
          <p:cNvPr id="8" name="Rectangle 7"/>
          <p:cNvSpPr/>
          <p:nvPr/>
        </p:nvSpPr>
        <p:spPr>
          <a:xfrm>
            <a:off x="3124200" y="16002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28800" y="4648200"/>
            <a:ext cx="893065" cy="523220"/>
          </a:xfrm>
          <a:prstGeom prst="rect">
            <a:avLst/>
          </a:prstGeom>
          <a:noFill/>
        </p:spPr>
        <p:txBody>
          <a:bodyPr wrap="none" rtlCol="0">
            <a:spAutoFit/>
          </a:bodyPr>
          <a:lstStyle/>
          <a:p>
            <a:r>
              <a:rPr lang="en-US" sz="2800" dirty="0" smtClean="0"/>
              <a:t>Hint:</a:t>
            </a:r>
            <a:endParaRPr lang="en-US" sz="2800" dirty="0"/>
          </a:p>
        </p:txBody>
      </p:sp>
      <p:graphicFrame>
        <p:nvGraphicFramePr>
          <p:cNvPr id="34820" name="Object 4"/>
          <p:cNvGraphicFramePr>
            <a:graphicFrameLocks noChangeAspect="1"/>
          </p:cNvGraphicFramePr>
          <p:nvPr/>
        </p:nvGraphicFramePr>
        <p:xfrm>
          <a:off x="3292475" y="1546225"/>
          <a:ext cx="1508125" cy="511175"/>
        </p:xfrm>
        <a:graphic>
          <a:graphicData uri="http://schemas.openxmlformats.org/presentationml/2006/ole">
            <p:oleObj spid="_x0000_s226306" name="Equation" r:id="rId5" imgW="749160" imgH="253800" progId="Equation.DSMT4">
              <p:embed/>
            </p:oleObj>
          </a:graphicData>
        </a:graphic>
      </p:graphicFrame>
      <p:sp>
        <p:nvSpPr>
          <p:cNvPr id="6" name="TextBox 5"/>
          <p:cNvSpPr txBox="1"/>
          <p:nvPr/>
        </p:nvSpPr>
        <p:spPr>
          <a:xfrm>
            <a:off x="0" y="381000"/>
            <a:ext cx="9143999" cy="461665"/>
          </a:xfrm>
          <a:prstGeom prst="rect">
            <a:avLst/>
          </a:prstGeom>
          <a:noFill/>
        </p:spPr>
        <p:txBody>
          <a:bodyPr wrap="square" rtlCol="0">
            <a:spAutoFit/>
          </a:bodyPr>
          <a:lstStyle/>
          <a:p>
            <a:pPr algn="ctr"/>
            <a:r>
              <a:rPr lang="en-US" sz="2400" dirty="0" smtClean="0"/>
              <a:t>What is the probability of leaving from the </a:t>
            </a:r>
            <a:r>
              <a:rPr lang="en-US" sz="2400" b="1" i="1" dirty="0" smtClean="0"/>
              <a:t>minus-channel</a:t>
            </a:r>
            <a:r>
              <a:rPr lang="en-US" sz="2400" dirty="0" smtClean="0"/>
              <a:t>?</a:t>
            </a:r>
            <a:endParaRPr lang="en-US" sz="2400" dirty="0"/>
          </a:p>
        </p:txBody>
      </p:sp>
      <p:graphicFrame>
        <p:nvGraphicFramePr>
          <p:cNvPr id="7" name="Object 6"/>
          <p:cNvGraphicFramePr>
            <a:graphicFrameLocks noChangeAspect="1"/>
          </p:cNvGraphicFramePr>
          <p:nvPr/>
        </p:nvGraphicFramePr>
        <p:xfrm>
          <a:off x="2819400" y="4495800"/>
          <a:ext cx="4235450" cy="915988"/>
        </p:xfrm>
        <a:graphic>
          <a:graphicData uri="http://schemas.openxmlformats.org/presentationml/2006/ole">
            <p:oleObj spid="_x0000_s226307" name="Equation" r:id="rId6" imgW="1409400" imgH="304560" progId="Equation.DSMT4">
              <p:embed/>
            </p:oleObj>
          </a:graphicData>
        </a:graphic>
      </p:graphicFrame>
      <p:graphicFrame>
        <p:nvGraphicFramePr>
          <p:cNvPr id="34823" name="Object 7"/>
          <p:cNvGraphicFramePr>
            <a:graphicFrameLocks noChangeAspect="1"/>
          </p:cNvGraphicFramePr>
          <p:nvPr/>
        </p:nvGraphicFramePr>
        <p:xfrm>
          <a:off x="1600200" y="5638800"/>
          <a:ext cx="5886450" cy="858838"/>
        </p:xfrm>
        <a:graphic>
          <a:graphicData uri="http://schemas.openxmlformats.org/presentationml/2006/ole">
            <p:oleObj spid="_x0000_s226308" name="Equation" r:id="rId7" imgW="2958840" imgH="431640" progId="Equation.DSMT4">
              <p:embed/>
            </p:oleObj>
          </a:graphicData>
        </a:graphic>
      </p:graphicFrame>
      <p:sp>
        <p:nvSpPr>
          <p:cNvPr id="10" name="Rectangle 9"/>
          <p:cNvSpPr/>
          <p:nvPr/>
        </p:nvSpPr>
        <p:spPr>
          <a:xfrm>
            <a:off x="4419600" y="5715000"/>
            <a:ext cx="3200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700" name="Picture 4" descr="C:\Users\Zombie\Desktop\SG05_Expectation copy.jpg"/>
          <p:cNvPicPr>
            <a:picLocks noChangeAspect="1" noChangeArrowheads="1"/>
          </p:cNvPicPr>
          <p:nvPr/>
        </p:nvPicPr>
        <p:blipFill>
          <a:blip r:embed="rId3" cstate="print"/>
          <a:srcRect/>
          <a:stretch>
            <a:fillRect/>
          </a:stretch>
        </p:blipFill>
        <p:spPr bwMode="auto">
          <a:xfrm>
            <a:off x="209093" y="838200"/>
            <a:ext cx="8630107" cy="2158898"/>
          </a:xfrm>
          <a:prstGeom prst="rect">
            <a:avLst/>
          </a:prstGeom>
          <a:noFill/>
        </p:spPr>
      </p:pic>
      <p:sp>
        <p:nvSpPr>
          <p:cNvPr id="3" name="TextBox 2"/>
          <p:cNvSpPr txBox="1"/>
          <p:nvPr/>
        </p:nvSpPr>
        <p:spPr>
          <a:xfrm>
            <a:off x="1994231" y="152400"/>
            <a:ext cx="5244769" cy="584775"/>
          </a:xfrm>
          <a:prstGeom prst="rect">
            <a:avLst/>
          </a:prstGeom>
          <a:noFill/>
        </p:spPr>
        <p:txBody>
          <a:bodyPr wrap="none" rtlCol="0">
            <a:spAutoFit/>
          </a:bodyPr>
          <a:lstStyle/>
          <a:p>
            <a:r>
              <a:rPr lang="en-US" sz="3200" dirty="0" smtClean="0"/>
              <a:t>Repeated spin measurements:</a:t>
            </a:r>
            <a:endParaRPr lang="en-US" sz="3200" dirty="0"/>
          </a:p>
        </p:txBody>
      </p:sp>
      <p:sp>
        <p:nvSpPr>
          <p:cNvPr id="4" name="TextBox 3"/>
          <p:cNvSpPr txBox="1"/>
          <p:nvPr/>
        </p:nvSpPr>
        <p:spPr>
          <a:xfrm>
            <a:off x="228600" y="2819400"/>
            <a:ext cx="8922537" cy="2108270"/>
          </a:xfrm>
          <a:prstGeom prst="rect">
            <a:avLst/>
          </a:prstGeom>
          <a:noFill/>
        </p:spPr>
        <p:txBody>
          <a:bodyPr wrap="none" rtlCol="0">
            <a:spAutoFit/>
          </a:bodyPr>
          <a:lstStyle/>
          <a:p>
            <a:r>
              <a:rPr lang="en-US" sz="2300" b="1" i="1" dirty="0" smtClean="0"/>
              <a:t>Ignore</a:t>
            </a:r>
            <a:r>
              <a:rPr lang="en-US" sz="2300" dirty="0" smtClean="0"/>
              <a:t> the atoms exiting from the </a:t>
            </a:r>
            <a:r>
              <a:rPr lang="en-US" sz="2300" b="1" i="1" dirty="0" smtClean="0"/>
              <a:t>minus-channel</a:t>
            </a:r>
            <a:r>
              <a:rPr lang="en-US" sz="2300" dirty="0" smtClean="0"/>
              <a:t> of </a:t>
            </a:r>
            <a:r>
              <a:rPr lang="en-US" sz="2300" b="1" dirty="0" smtClean="0"/>
              <a:t>Analyzer 1</a:t>
            </a:r>
            <a:r>
              <a:rPr lang="en-US" sz="2300" dirty="0" smtClean="0"/>
              <a:t>,</a:t>
            </a:r>
          </a:p>
          <a:p>
            <a:r>
              <a:rPr lang="en-US" sz="2300" dirty="0" smtClean="0"/>
              <a:t>and feed the atoms exiting from the </a:t>
            </a:r>
            <a:r>
              <a:rPr lang="en-US" sz="2300" b="1" i="1" dirty="0" smtClean="0"/>
              <a:t>plus-channel</a:t>
            </a:r>
            <a:r>
              <a:rPr lang="en-US" sz="2300" dirty="0" smtClean="0"/>
              <a:t> into </a:t>
            </a:r>
            <a:r>
              <a:rPr lang="en-US" sz="2300" b="1" dirty="0" smtClean="0"/>
              <a:t>Analyzer 2</a:t>
            </a:r>
            <a:r>
              <a:rPr lang="en-US" sz="2300" dirty="0" smtClean="0"/>
              <a:t>.</a:t>
            </a:r>
          </a:p>
          <a:p>
            <a:endParaRPr lang="en-US" sz="800" dirty="0" smtClean="0"/>
          </a:p>
          <a:p>
            <a:r>
              <a:rPr lang="en-US" sz="2300" b="1" i="1" dirty="0" smtClean="0"/>
              <a:t>Ignore</a:t>
            </a:r>
            <a:r>
              <a:rPr lang="en-US" sz="2300" dirty="0" smtClean="0"/>
              <a:t> the atoms exiting from the </a:t>
            </a:r>
            <a:r>
              <a:rPr lang="en-US" sz="2300" b="1" i="1" dirty="0" smtClean="0"/>
              <a:t>minus-channel</a:t>
            </a:r>
            <a:r>
              <a:rPr lang="en-US" sz="2300" dirty="0" smtClean="0"/>
              <a:t> of </a:t>
            </a:r>
            <a:r>
              <a:rPr lang="en-US" sz="2300" b="1" dirty="0" smtClean="0"/>
              <a:t>Analyzer 2</a:t>
            </a:r>
            <a:r>
              <a:rPr lang="en-US" sz="2300" dirty="0" smtClean="0"/>
              <a:t>,</a:t>
            </a:r>
          </a:p>
          <a:p>
            <a:r>
              <a:rPr lang="en-US" sz="2300" dirty="0" smtClean="0"/>
              <a:t>and feed the atoms exiting from the </a:t>
            </a:r>
            <a:r>
              <a:rPr lang="en-US" sz="2300" b="1" i="1" dirty="0" smtClean="0"/>
              <a:t>plus-channel</a:t>
            </a:r>
            <a:r>
              <a:rPr lang="en-US" sz="2300" dirty="0" smtClean="0"/>
              <a:t> into </a:t>
            </a:r>
            <a:r>
              <a:rPr lang="en-US" sz="2300" b="1" dirty="0" smtClean="0"/>
              <a:t>Analyzer 3</a:t>
            </a:r>
            <a:r>
              <a:rPr lang="en-US" sz="2300" dirty="0" smtClean="0"/>
              <a:t>.</a:t>
            </a:r>
          </a:p>
          <a:p>
            <a:endParaRPr lang="en-US" sz="800" dirty="0" smtClean="0"/>
          </a:p>
          <a:p>
            <a:r>
              <a:rPr lang="en-US" sz="2300" dirty="0" smtClean="0"/>
              <a:t>What happens when these atoms enter </a:t>
            </a:r>
            <a:r>
              <a:rPr lang="en-US" sz="2300" b="1" dirty="0" smtClean="0"/>
              <a:t>Analyzer 3</a:t>
            </a:r>
            <a:r>
              <a:rPr lang="en-US" sz="2300" dirty="0" smtClean="0"/>
              <a:t>?</a:t>
            </a:r>
          </a:p>
        </p:txBody>
      </p:sp>
      <p:sp>
        <p:nvSpPr>
          <p:cNvPr id="5" name="TextBox 4"/>
          <p:cNvSpPr txBox="1"/>
          <p:nvPr/>
        </p:nvSpPr>
        <p:spPr>
          <a:xfrm>
            <a:off x="152401" y="4919008"/>
            <a:ext cx="8991600" cy="1862048"/>
          </a:xfrm>
          <a:prstGeom prst="rect">
            <a:avLst/>
          </a:prstGeom>
          <a:noFill/>
        </p:spPr>
        <p:txBody>
          <a:bodyPr wrap="square" rtlCol="0">
            <a:spAutoFit/>
          </a:bodyPr>
          <a:lstStyle/>
          <a:p>
            <a:pPr marL="457200" indent="-457200">
              <a:buAutoNum type="alphaUcParenR"/>
            </a:pPr>
            <a:r>
              <a:rPr lang="en-US" sz="2300" dirty="0" smtClean="0"/>
              <a:t>They all exit from the plus-channel.</a:t>
            </a:r>
          </a:p>
          <a:p>
            <a:pPr marL="457200" indent="-457200">
              <a:buAutoNum type="alphaUcParenR"/>
            </a:pPr>
            <a:r>
              <a:rPr lang="en-US" sz="2300" dirty="0" smtClean="0"/>
              <a:t>They all exit from the minus-channel.</a:t>
            </a:r>
          </a:p>
          <a:p>
            <a:pPr marL="457200" indent="-457200">
              <a:buAutoNum type="alphaUcParenR"/>
            </a:pPr>
            <a:r>
              <a:rPr lang="en-US" sz="2300" dirty="0" smtClean="0"/>
              <a:t>Half leave from the plus-channel, half from the minus-channel.</a:t>
            </a:r>
          </a:p>
          <a:p>
            <a:pPr marL="457200" indent="-457200">
              <a:buAutoNum type="alphaUcParenR"/>
            </a:pPr>
            <a:r>
              <a:rPr lang="en-US" sz="2300" dirty="0" smtClean="0"/>
              <a:t>Nothing, the atoms’ magnetic moments have zero projection along the +z-direction</a:t>
            </a:r>
          </a:p>
        </p:txBody>
      </p:sp>
      <p:graphicFrame>
        <p:nvGraphicFramePr>
          <p:cNvPr id="29698" name="Object 2"/>
          <p:cNvGraphicFramePr>
            <a:graphicFrameLocks noChangeAspect="1"/>
          </p:cNvGraphicFramePr>
          <p:nvPr/>
        </p:nvGraphicFramePr>
        <p:xfrm>
          <a:off x="1751013" y="784225"/>
          <a:ext cx="1509712" cy="511175"/>
        </p:xfrm>
        <a:graphic>
          <a:graphicData uri="http://schemas.openxmlformats.org/presentationml/2006/ole">
            <p:oleObj spid="_x0000_s228354" name="Equation" r:id="rId4" imgW="749160" imgH="253800" progId="Equation.DSMT4">
              <p:embed/>
            </p:oleObj>
          </a:graphicData>
        </a:graphic>
      </p:graphicFrame>
      <p:graphicFrame>
        <p:nvGraphicFramePr>
          <p:cNvPr id="7" name="Object 4"/>
          <p:cNvGraphicFramePr>
            <a:graphicFrameLocks noChangeAspect="1"/>
          </p:cNvGraphicFramePr>
          <p:nvPr/>
        </p:nvGraphicFramePr>
        <p:xfrm>
          <a:off x="4511675" y="2057400"/>
          <a:ext cx="1535113" cy="511175"/>
        </p:xfrm>
        <a:graphic>
          <a:graphicData uri="http://schemas.openxmlformats.org/presentationml/2006/ole">
            <p:oleObj spid="_x0000_s228355" name="Equation" r:id="rId5" imgW="761760" imgH="253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extBox 14"/>
          <p:cNvSpPr txBox="1"/>
          <p:nvPr/>
        </p:nvSpPr>
        <p:spPr>
          <a:xfrm>
            <a:off x="76200" y="5188803"/>
            <a:ext cx="9067800" cy="830997"/>
          </a:xfrm>
          <a:prstGeom prst="rect">
            <a:avLst/>
          </a:prstGeom>
          <a:noFill/>
        </p:spPr>
        <p:txBody>
          <a:bodyPr wrap="square" rtlCol="0">
            <a:spAutoFit/>
          </a:bodyPr>
          <a:lstStyle/>
          <a:p>
            <a:r>
              <a:rPr lang="en-US" sz="2300" dirty="0" smtClean="0"/>
              <a:t>The atoms that were in a definite state          are </a:t>
            </a:r>
            <a:r>
              <a:rPr lang="en-US" sz="2300" b="1" i="1" dirty="0" smtClean="0"/>
              <a:t>no longer </a:t>
            </a:r>
            <a:r>
              <a:rPr lang="en-US" sz="2300" dirty="0" smtClean="0"/>
              <a:t>in a</a:t>
            </a:r>
          </a:p>
          <a:p>
            <a:r>
              <a:rPr lang="en-US" sz="2300" dirty="0" smtClean="0"/>
              <a:t>definite state of m</a:t>
            </a:r>
            <a:r>
              <a:rPr lang="en-US" sz="2300" baseline="-25000" dirty="0" smtClean="0"/>
              <a:t>Z</a:t>
            </a:r>
            <a:r>
              <a:rPr lang="en-US" sz="2300" dirty="0" smtClean="0"/>
              <a:t> </a:t>
            </a:r>
            <a:r>
              <a:rPr lang="en-US" sz="2300" b="1" i="1" dirty="0" smtClean="0"/>
              <a:t>after measuring</a:t>
            </a:r>
            <a:r>
              <a:rPr lang="en-US" sz="2300" dirty="0" smtClean="0"/>
              <a:t> m</a:t>
            </a:r>
            <a:r>
              <a:rPr lang="en-US" sz="2300" baseline="-25000" dirty="0" smtClean="0"/>
              <a:t>X</a:t>
            </a:r>
            <a:r>
              <a:rPr lang="en-US" sz="2300" dirty="0" smtClean="0"/>
              <a:t>.</a:t>
            </a:r>
          </a:p>
        </p:txBody>
      </p:sp>
      <p:grpSp>
        <p:nvGrpSpPr>
          <p:cNvPr id="2" name="Group 20"/>
          <p:cNvGrpSpPr/>
          <p:nvPr/>
        </p:nvGrpSpPr>
        <p:grpSpPr>
          <a:xfrm>
            <a:off x="228600" y="3524071"/>
            <a:ext cx="8077200" cy="1809929"/>
            <a:chOff x="228600" y="3524071"/>
            <a:chExt cx="8077200" cy="1809929"/>
          </a:xfrm>
        </p:grpSpPr>
        <p:sp>
          <p:nvSpPr>
            <p:cNvPr id="16" name="TextBox 15"/>
            <p:cNvSpPr txBox="1"/>
            <p:nvPr/>
          </p:nvSpPr>
          <p:spPr>
            <a:xfrm>
              <a:off x="228600" y="3524071"/>
              <a:ext cx="8077200" cy="1692771"/>
            </a:xfrm>
            <a:prstGeom prst="rect">
              <a:avLst/>
            </a:prstGeom>
            <a:noFill/>
          </p:spPr>
          <p:txBody>
            <a:bodyPr wrap="square" rtlCol="0">
              <a:spAutoFit/>
            </a:bodyPr>
            <a:lstStyle/>
            <a:p>
              <a:r>
                <a:rPr lang="en-US" sz="2300" dirty="0" smtClean="0"/>
                <a:t>Atoms leaving the </a:t>
              </a:r>
              <a:r>
                <a:rPr lang="en-US" sz="2300" b="1" i="1" dirty="0" smtClean="0"/>
                <a:t>plus-channel </a:t>
              </a:r>
              <a:r>
                <a:rPr lang="en-US" sz="2300" dirty="0" smtClean="0"/>
                <a:t>of </a:t>
              </a:r>
              <a:r>
                <a:rPr lang="en-US" sz="2300" b="1" dirty="0" smtClean="0"/>
                <a:t>Analyzer 1</a:t>
              </a:r>
              <a:r>
                <a:rPr lang="en-US" sz="2300" dirty="0" smtClean="0"/>
                <a:t> are in the state</a:t>
              </a:r>
            </a:p>
            <a:p>
              <a:endParaRPr lang="en-US" sz="1000" dirty="0" smtClean="0"/>
            </a:p>
            <a:p>
              <a:r>
                <a:rPr lang="en-US" sz="2400" dirty="0" smtClean="0"/>
                <a:t>Atoms leaving the </a:t>
              </a:r>
              <a:r>
                <a:rPr lang="en-US" sz="2400" b="1" i="1" dirty="0" smtClean="0"/>
                <a:t>plus-channel</a:t>
              </a:r>
              <a:r>
                <a:rPr lang="en-US" sz="2400" dirty="0" smtClean="0"/>
                <a:t> of </a:t>
              </a:r>
              <a:r>
                <a:rPr lang="en-US" sz="2400" b="1" dirty="0" smtClean="0"/>
                <a:t>Analyzer 2</a:t>
              </a:r>
              <a:r>
                <a:rPr lang="en-US" sz="2400" dirty="0" smtClean="0"/>
                <a:t> are in the state</a:t>
              </a:r>
            </a:p>
          </p:txBody>
        </p:sp>
        <p:graphicFrame>
          <p:nvGraphicFramePr>
            <p:cNvPr id="9" name="Object 8"/>
            <p:cNvGraphicFramePr>
              <a:graphicFrameLocks noChangeAspect="1"/>
            </p:cNvGraphicFramePr>
            <p:nvPr/>
          </p:nvGraphicFramePr>
          <p:xfrm>
            <a:off x="1066800" y="3886200"/>
            <a:ext cx="612775" cy="561975"/>
          </p:xfrm>
          <a:graphic>
            <a:graphicData uri="http://schemas.openxmlformats.org/presentationml/2006/ole">
              <p:oleObj spid="_x0000_s229382" name="Equation" r:id="rId3" imgW="304560" imgH="279360" progId="Equation.DSMT4">
                <p:embed/>
              </p:oleObj>
            </a:graphicData>
          </a:graphic>
        </p:graphicFrame>
        <p:graphicFrame>
          <p:nvGraphicFramePr>
            <p:cNvPr id="10" name="Object 9"/>
            <p:cNvGraphicFramePr>
              <a:graphicFrameLocks noChangeAspect="1"/>
            </p:cNvGraphicFramePr>
            <p:nvPr/>
          </p:nvGraphicFramePr>
          <p:xfrm>
            <a:off x="1066800" y="4776787"/>
            <a:ext cx="658813" cy="557213"/>
          </p:xfrm>
          <a:graphic>
            <a:graphicData uri="http://schemas.openxmlformats.org/presentationml/2006/ole">
              <p:oleObj spid="_x0000_s229383" name="Equation" r:id="rId4" imgW="330120" imgH="279360" progId="Equation.DSMT4">
                <p:embed/>
              </p:oleObj>
            </a:graphicData>
          </a:graphic>
        </p:graphicFrame>
      </p:grpSp>
      <p:pic>
        <p:nvPicPr>
          <p:cNvPr id="28682" name="Picture 10" descr="C:\Users\Zombie\Desktop\SG05 copy.jpg"/>
          <p:cNvPicPr>
            <a:picLocks noChangeAspect="1" noChangeArrowheads="1"/>
          </p:cNvPicPr>
          <p:nvPr/>
        </p:nvPicPr>
        <p:blipFill>
          <a:blip r:embed="rId5" cstate="print"/>
          <a:srcRect/>
          <a:stretch>
            <a:fillRect/>
          </a:stretch>
        </p:blipFill>
        <p:spPr bwMode="auto">
          <a:xfrm>
            <a:off x="228600" y="607162"/>
            <a:ext cx="8778240" cy="2136038"/>
          </a:xfrm>
          <a:prstGeom prst="rect">
            <a:avLst/>
          </a:prstGeom>
          <a:noFill/>
        </p:spPr>
      </p:pic>
      <p:graphicFrame>
        <p:nvGraphicFramePr>
          <p:cNvPr id="28675" name="Object 3"/>
          <p:cNvGraphicFramePr>
            <a:graphicFrameLocks noChangeAspect="1"/>
          </p:cNvGraphicFramePr>
          <p:nvPr/>
        </p:nvGraphicFramePr>
        <p:xfrm>
          <a:off x="1387475" y="457200"/>
          <a:ext cx="1508125" cy="511175"/>
        </p:xfrm>
        <a:graphic>
          <a:graphicData uri="http://schemas.openxmlformats.org/presentationml/2006/ole">
            <p:oleObj spid="_x0000_s229378" name="Equation" r:id="rId6" imgW="749160" imgH="253800" progId="Equation.DSMT4">
              <p:embed/>
            </p:oleObj>
          </a:graphicData>
        </a:graphic>
      </p:graphicFrame>
      <p:graphicFrame>
        <p:nvGraphicFramePr>
          <p:cNvPr id="28676" name="Object 4"/>
          <p:cNvGraphicFramePr>
            <a:graphicFrameLocks noChangeAspect="1"/>
          </p:cNvGraphicFramePr>
          <p:nvPr/>
        </p:nvGraphicFramePr>
        <p:xfrm>
          <a:off x="3902075" y="1676400"/>
          <a:ext cx="1535113" cy="511175"/>
        </p:xfrm>
        <a:graphic>
          <a:graphicData uri="http://schemas.openxmlformats.org/presentationml/2006/ole">
            <p:oleObj spid="_x0000_s229379" name="Equation" r:id="rId7" imgW="761760" imgH="253800" progId="Equation.DSMT4">
              <p:embed/>
            </p:oleObj>
          </a:graphicData>
        </a:graphic>
      </p:graphicFrame>
      <p:graphicFrame>
        <p:nvGraphicFramePr>
          <p:cNvPr id="28677" name="Object 5"/>
          <p:cNvGraphicFramePr>
            <a:graphicFrameLocks noChangeAspect="1"/>
          </p:cNvGraphicFramePr>
          <p:nvPr/>
        </p:nvGraphicFramePr>
        <p:xfrm>
          <a:off x="6970713" y="479425"/>
          <a:ext cx="1508125" cy="511175"/>
        </p:xfrm>
        <a:graphic>
          <a:graphicData uri="http://schemas.openxmlformats.org/presentationml/2006/ole">
            <p:oleObj spid="_x0000_s229380" name="Equation" r:id="rId8" imgW="749160" imgH="253800" progId="Equation.DSMT4">
              <p:embed/>
            </p:oleObj>
          </a:graphicData>
        </a:graphic>
      </p:graphicFrame>
      <p:graphicFrame>
        <p:nvGraphicFramePr>
          <p:cNvPr id="28678" name="Object 6"/>
          <p:cNvGraphicFramePr>
            <a:graphicFrameLocks noChangeAspect="1"/>
          </p:cNvGraphicFramePr>
          <p:nvPr/>
        </p:nvGraphicFramePr>
        <p:xfrm>
          <a:off x="7048500" y="1851025"/>
          <a:ext cx="1506538" cy="511175"/>
        </p:xfrm>
        <a:graphic>
          <a:graphicData uri="http://schemas.openxmlformats.org/presentationml/2006/ole">
            <p:oleObj spid="_x0000_s229381" name="Equation" r:id="rId9" imgW="749160" imgH="253800" progId="Equation.DSMT4">
              <p:embed/>
            </p:oleObj>
          </a:graphicData>
        </a:graphic>
      </p:graphicFrame>
      <p:sp>
        <p:nvSpPr>
          <p:cNvPr id="8" name="TextBox 7"/>
          <p:cNvSpPr txBox="1"/>
          <p:nvPr/>
        </p:nvSpPr>
        <p:spPr>
          <a:xfrm>
            <a:off x="228600" y="2662059"/>
            <a:ext cx="7391400" cy="830997"/>
          </a:xfrm>
          <a:prstGeom prst="rect">
            <a:avLst/>
          </a:prstGeom>
          <a:noFill/>
        </p:spPr>
        <p:txBody>
          <a:bodyPr wrap="square" rtlCol="0">
            <a:spAutoFit/>
          </a:bodyPr>
          <a:lstStyle/>
          <a:p>
            <a:r>
              <a:rPr lang="en-US" sz="2400" b="1" i="1" dirty="0" smtClean="0"/>
              <a:t>Half</a:t>
            </a:r>
            <a:r>
              <a:rPr lang="en-US" sz="2400" dirty="0" smtClean="0"/>
              <a:t> the atoms leave from the </a:t>
            </a:r>
            <a:r>
              <a:rPr lang="en-US" sz="2400" b="1" i="1" dirty="0" smtClean="0"/>
              <a:t>plus-channel</a:t>
            </a:r>
            <a:r>
              <a:rPr lang="en-US" sz="2400" dirty="0" smtClean="0"/>
              <a:t> of </a:t>
            </a:r>
            <a:r>
              <a:rPr lang="en-US" sz="2400" b="1" dirty="0" smtClean="0"/>
              <a:t>Analyzer 3</a:t>
            </a:r>
            <a:r>
              <a:rPr lang="en-US" sz="2400" dirty="0" smtClean="0"/>
              <a:t>, and </a:t>
            </a:r>
            <a:r>
              <a:rPr lang="en-US" sz="2400" b="1" i="1" dirty="0" smtClean="0"/>
              <a:t>half</a:t>
            </a:r>
            <a:r>
              <a:rPr lang="en-US" sz="2400" dirty="0" smtClean="0"/>
              <a:t> leave from the </a:t>
            </a:r>
            <a:r>
              <a:rPr lang="en-US" sz="2400" b="1" i="1" dirty="0" smtClean="0"/>
              <a:t>minus-channel</a:t>
            </a:r>
            <a:r>
              <a:rPr lang="en-US" sz="2400" dirty="0" smtClean="0"/>
              <a:t>.</a:t>
            </a:r>
          </a:p>
        </p:txBody>
      </p:sp>
      <p:graphicFrame>
        <p:nvGraphicFramePr>
          <p:cNvPr id="28681" name="Object 9"/>
          <p:cNvGraphicFramePr>
            <a:graphicFrameLocks noChangeAspect="1"/>
          </p:cNvGraphicFramePr>
          <p:nvPr/>
        </p:nvGraphicFramePr>
        <p:xfrm>
          <a:off x="5257800" y="5181600"/>
          <a:ext cx="612775" cy="561975"/>
        </p:xfrm>
        <a:graphic>
          <a:graphicData uri="http://schemas.openxmlformats.org/presentationml/2006/ole">
            <p:oleObj spid="_x0000_s229384" name="Equation" r:id="rId10" imgW="304560" imgH="279360" progId="Equation.DSMT4">
              <p:embed/>
            </p:oleObj>
          </a:graphicData>
        </a:graphic>
      </p:graphicFrame>
      <p:sp>
        <p:nvSpPr>
          <p:cNvPr id="14" name="TextBox 13"/>
          <p:cNvSpPr txBox="1"/>
          <p:nvPr/>
        </p:nvSpPr>
        <p:spPr>
          <a:xfrm>
            <a:off x="7239000" y="2357735"/>
            <a:ext cx="838200" cy="461665"/>
          </a:xfrm>
          <a:prstGeom prst="rect">
            <a:avLst/>
          </a:prstGeom>
          <a:noFill/>
          <a:ln w="50800">
            <a:solidFill>
              <a:srgbClr val="FF0000"/>
            </a:solidFill>
          </a:ln>
        </p:spPr>
        <p:txBody>
          <a:bodyPr wrap="square" rtlCol="0">
            <a:spAutoFit/>
          </a:bodyPr>
          <a:lstStyle/>
          <a:p>
            <a:r>
              <a:rPr lang="en-US" dirty="0" smtClean="0"/>
              <a:t>50%</a:t>
            </a:r>
            <a:endParaRPr lang="en-US" dirty="0"/>
          </a:p>
        </p:txBody>
      </p:sp>
      <p:sp>
        <p:nvSpPr>
          <p:cNvPr id="19" name="TextBox 18"/>
          <p:cNvSpPr txBox="1"/>
          <p:nvPr/>
        </p:nvSpPr>
        <p:spPr>
          <a:xfrm>
            <a:off x="76200" y="5950803"/>
            <a:ext cx="8966993" cy="800219"/>
          </a:xfrm>
          <a:prstGeom prst="rect">
            <a:avLst/>
          </a:prstGeom>
          <a:noFill/>
        </p:spPr>
        <p:txBody>
          <a:bodyPr wrap="none" rtlCol="0">
            <a:spAutoFit/>
          </a:bodyPr>
          <a:lstStyle/>
          <a:p>
            <a:r>
              <a:rPr lang="en-US" sz="2300" dirty="0" smtClean="0"/>
              <a:t>Measurement along the x-direction </a:t>
            </a:r>
            <a:r>
              <a:rPr lang="en-US" sz="2300" b="1" i="1" dirty="0" smtClean="0"/>
              <a:t>erases</a:t>
            </a:r>
            <a:r>
              <a:rPr lang="en-US" sz="2300" dirty="0" smtClean="0"/>
              <a:t> the information about</a:t>
            </a:r>
          </a:p>
          <a:p>
            <a:r>
              <a:rPr lang="en-US" sz="2300" dirty="0" smtClean="0"/>
              <a:t>the projection of the atom’s magnetic moment along the z-direction.</a:t>
            </a:r>
          </a:p>
        </p:txBody>
      </p:sp>
      <p:sp>
        <p:nvSpPr>
          <p:cNvPr id="20" name="TextBox 19"/>
          <p:cNvSpPr txBox="1"/>
          <p:nvPr/>
        </p:nvSpPr>
        <p:spPr>
          <a:xfrm>
            <a:off x="6477000" y="76200"/>
            <a:ext cx="838200" cy="461665"/>
          </a:xfrm>
          <a:prstGeom prst="rect">
            <a:avLst/>
          </a:prstGeom>
          <a:noFill/>
          <a:ln w="50800">
            <a:solidFill>
              <a:srgbClr val="FF0000"/>
            </a:solidFill>
          </a:ln>
        </p:spPr>
        <p:txBody>
          <a:bodyPr wrap="square" rtlCol="0">
            <a:spAutoFit/>
          </a:bodyPr>
          <a:lstStyle/>
          <a:p>
            <a:r>
              <a:rPr lang="en-US" dirty="0" smtClean="0"/>
              <a:t>50%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811213" y="381000"/>
            <a:ext cx="7883525" cy="1631216"/>
          </a:xfrm>
          <a:prstGeom prst="rect">
            <a:avLst/>
          </a:prstGeom>
          <a:noFill/>
          <a:ln w="9525">
            <a:noFill/>
            <a:miter lim="800000"/>
            <a:headEnd/>
            <a:tailEnd/>
          </a:ln>
          <a:effectLst/>
        </p:spPr>
        <p:txBody>
          <a:bodyPr>
            <a:spAutoFit/>
          </a:bodyPr>
          <a:lstStyle/>
          <a:p>
            <a:pPr marL="280988" indent="-280988"/>
            <a:r>
              <a:rPr lang="en-US" sz="2800" u="sng" dirty="0" smtClean="0"/>
              <a:t>Last Week:</a:t>
            </a:r>
          </a:p>
          <a:p>
            <a:pPr marL="280988" indent="-280988">
              <a:buFontTx/>
              <a:buChar char="•"/>
            </a:pPr>
            <a:r>
              <a:rPr lang="en-US" dirty="0" smtClean="0"/>
              <a:t>Balmer formula, atomic spectra</a:t>
            </a:r>
          </a:p>
          <a:p>
            <a:pPr marL="280988" indent="-280988">
              <a:buFontTx/>
              <a:buChar char="•"/>
            </a:pPr>
            <a:r>
              <a:rPr lang="en-US" dirty="0" smtClean="0"/>
              <a:t>Bohr model, de Broglie waves</a:t>
            </a:r>
          </a:p>
          <a:p>
            <a:pPr marL="280988" indent="-280988">
              <a:buFontTx/>
              <a:buChar char="•"/>
            </a:pPr>
            <a:r>
              <a:rPr lang="en-US" dirty="0" smtClean="0"/>
              <a:t>Stern-Gerlach experiments</a:t>
            </a:r>
          </a:p>
        </p:txBody>
      </p:sp>
      <p:sp>
        <p:nvSpPr>
          <p:cNvPr id="4" name="Text Box 4"/>
          <p:cNvSpPr txBox="1">
            <a:spLocks noChangeArrowheads="1"/>
          </p:cNvSpPr>
          <p:nvPr/>
        </p:nvSpPr>
        <p:spPr bwMode="auto">
          <a:xfrm>
            <a:off x="838200" y="2362200"/>
            <a:ext cx="7883525" cy="1261884"/>
          </a:xfrm>
          <a:prstGeom prst="rect">
            <a:avLst/>
          </a:prstGeom>
          <a:noFill/>
          <a:ln w="9525">
            <a:noFill/>
            <a:miter lim="800000"/>
            <a:headEnd/>
            <a:tailEnd/>
          </a:ln>
          <a:effectLst/>
        </p:spPr>
        <p:txBody>
          <a:bodyPr>
            <a:spAutoFit/>
          </a:bodyPr>
          <a:lstStyle/>
          <a:p>
            <a:pPr marL="280988" indent="-280988"/>
            <a:r>
              <a:rPr lang="en-US" sz="2800" u="sng" dirty="0" smtClean="0"/>
              <a:t>Today:</a:t>
            </a:r>
          </a:p>
          <a:p>
            <a:pPr marL="280988" indent="-280988">
              <a:buFontTx/>
              <a:buChar char="•"/>
            </a:pPr>
            <a:r>
              <a:rPr lang="en-US" dirty="0" smtClean="0"/>
              <a:t>Repeated spin measurements</a:t>
            </a:r>
          </a:p>
          <a:p>
            <a:pPr marL="280988" indent="-280988">
              <a:buFontTx/>
              <a:buChar char="•"/>
            </a:pPr>
            <a:r>
              <a:rPr lang="en-US" dirty="0" smtClean="0"/>
              <a:t>Probability</a:t>
            </a:r>
          </a:p>
        </p:txBody>
      </p:sp>
      <p:sp>
        <p:nvSpPr>
          <p:cNvPr id="5" name="Text Box 4"/>
          <p:cNvSpPr txBox="1">
            <a:spLocks noChangeArrowheads="1"/>
          </p:cNvSpPr>
          <p:nvPr/>
        </p:nvSpPr>
        <p:spPr bwMode="auto">
          <a:xfrm>
            <a:off x="838200" y="4038600"/>
            <a:ext cx="7883525" cy="1631216"/>
          </a:xfrm>
          <a:prstGeom prst="rect">
            <a:avLst/>
          </a:prstGeom>
          <a:noFill/>
          <a:ln w="9525">
            <a:noFill/>
            <a:miter lim="800000"/>
            <a:headEnd/>
            <a:tailEnd/>
          </a:ln>
          <a:effectLst/>
        </p:spPr>
        <p:txBody>
          <a:bodyPr>
            <a:spAutoFit/>
          </a:bodyPr>
          <a:lstStyle/>
          <a:p>
            <a:pPr marL="280988" indent="-280988"/>
            <a:r>
              <a:rPr lang="en-US" sz="2800" u="sng" dirty="0" smtClean="0"/>
              <a:t>Thursday:</a:t>
            </a:r>
          </a:p>
          <a:p>
            <a:pPr marL="280988" indent="-280988">
              <a:buFontTx/>
              <a:buChar char="•"/>
            </a:pPr>
            <a:r>
              <a:rPr lang="en-US" dirty="0" smtClean="0"/>
              <a:t>Reading on Blackboard before class</a:t>
            </a:r>
          </a:p>
          <a:p>
            <a:pPr marL="280988" indent="-280988">
              <a:buFontTx/>
              <a:buChar char="•"/>
            </a:pPr>
            <a:r>
              <a:rPr lang="en-US" dirty="0" smtClean="0"/>
              <a:t>Entanglement/</a:t>
            </a:r>
            <a:r>
              <a:rPr lang="en-US" dirty="0" err="1" smtClean="0"/>
              <a:t>EPR</a:t>
            </a:r>
            <a:r>
              <a:rPr lang="en-US" dirty="0" smtClean="0"/>
              <a:t> “paradox”</a:t>
            </a:r>
          </a:p>
          <a:p>
            <a:pPr marL="280988" indent="-280988">
              <a:buFontTx/>
              <a:buChar char="•"/>
            </a:pPr>
            <a:r>
              <a:rPr lang="en-US" dirty="0" smtClean="0"/>
              <a:t>Quantum physics and reality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3"/>
          <p:cNvGrpSpPr/>
          <p:nvPr/>
        </p:nvGrpSpPr>
        <p:grpSpPr>
          <a:xfrm>
            <a:off x="1905000" y="-1386"/>
            <a:ext cx="5411586" cy="4497186"/>
            <a:chOff x="533400" y="457200"/>
            <a:chExt cx="5411586" cy="4497186"/>
          </a:xfrm>
        </p:grpSpPr>
        <p:pic>
          <p:nvPicPr>
            <p:cNvPr id="2" name="Picture 1" descr="C:\Users\Zombie\Desktop\MBProjections.jpg"/>
            <p:cNvPicPr>
              <a:picLocks noChangeAspect="1"/>
            </p:cNvPicPr>
            <p:nvPr/>
          </p:nvPicPr>
          <p:blipFill>
            <a:blip r:embed="rId4" cstate="print"/>
            <a:srcRect/>
            <a:stretch>
              <a:fillRect/>
            </a:stretch>
          </p:blipFill>
          <p:spPr bwMode="auto">
            <a:xfrm>
              <a:off x="533400" y="457200"/>
              <a:ext cx="5411586" cy="4497186"/>
            </a:xfrm>
            <a:prstGeom prst="rect">
              <a:avLst/>
            </a:prstGeom>
            <a:noFill/>
            <a:ln w="9525">
              <a:noFill/>
              <a:miter lim="800000"/>
              <a:headEnd/>
              <a:tailEnd/>
            </a:ln>
          </p:spPr>
        </p:pic>
        <p:sp>
          <p:nvSpPr>
            <p:cNvPr id="3" name="TextBox 2"/>
            <p:cNvSpPr txBox="1"/>
            <p:nvPr/>
          </p:nvSpPr>
          <p:spPr>
            <a:xfrm>
              <a:off x="1755085" y="3563676"/>
              <a:ext cx="530915" cy="400110"/>
            </a:xfrm>
            <a:prstGeom prst="rect">
              <a:avLst/>
            </a:prstGeom>
            <a:noFill/>
          </p:spPr>
          <p:txBody>
            <a:bodyPr wrap="none" rtlCol="0">
              <a:spAutoFit/>
            </a:bodyPr>
            <a:lstStyle/>
            <a:p>
              <a:r>
                <a:rPr lang="en-US" sz="2000" dirty="0" smtClean="0"/>
                <a:t>45</a:t>
              </a:r>
              <a:r>
                <a:rPr lang="en-US" sz="2000" baseline="30000" dirty="0" smtClean="0"/>
                <a:t>0</a:t>
              </a:r>
              <a:endParaRPr lang="en-US" sz="2000" baseline="30000" dirty="0"/>
            </a:p>
          </p:txBody>
        </p:sp>
      </p:grpSp>
      <p:grpSp>
        <p:nvGrpSpPr>
          <p:cNvPr id="11" name="Group 10"/>
          <p:cNvGrpSpPr/>
          <p:nvPr/>
        </p:nvGrpSpPr>
        <p:grpSpPr>
          <a:xfrm>
            <a:off x="304800" y="4419600"/>
            <a:ext cx="8610600" cy="1066800"/>
            <a:chOff x="304800" y="4522787"/>
            <a:chExt cx="8610600" cy="1066800"/>
          </a:xfrm>
        </p:grpSpPr>
        <p:sp>
          <p:nvSpPr>
            <p:cNvPr id="5" name="TextBox 4"/>
            <p:cNvSpPr txBox="1"/>
            <p:nvPr/>
          </p:nvSpPr>
          <p:spPr>
            <a:xfrm>
              <a:off x="304800" y="4577715"/>
              <a:ext cx="8610600" cy="923330"/>
            </a:xfrm>
            <a:prstGeom prst="rect">
              <a:avLst/>
            </a:prstGeom>
            <a:noFill/>
          </p:spPr>
          <p:txBody>
            <a:bodyPr wrap="square" rtlCol="0">
              <a:spAutoFit/>
            </a:bodyPr>
            <a:lstStyle/>
            <a:p>
              <a:r>
                <a:rPr lang="en-US" sz="2300" dirty="0" smtClean="0"/>
                <a:t>An atom can’t have BOTH                        AND              </a:t>
              </a:r>
            </a:p>
            <a:p>
              <a:endParaRPr lang="en-US" sz="800" dirty="0" smtClean="0"/>
            </a:p>
            <a:p>
              <a:r>
                <a:rPr lang="en-US" sz="2300" dirty="0" smtClean="0"/>
                <a:t>since a measurement along         would yield                             .</a:t>
              </a:r>
            </a:p>
          </p:txBody>
        </p:sp>
        <p:graphicFrame>
          <p:nvGraphicFramePr>
            <p:cNvPr id="6" name="Object 5"/>
            <p:cNvGraphicFramePr>
              <a:graphicFrameLocks noChangeAspect="1"/>
            </p:cNvGraphicFramePr>
            <p:nvPr/>
          </p:nvGraphicFramePr>
          <p:xfrm>
            <a:off x="6499225" y="4522787"/>
            <a:ext cx="1501775" cy="509587"/>
          </p:xfrm>
          <a:graphic>
            <a:graphicData uri="http://schemas.openxmlformats.org/presentationml/2006/ole">
              <p:oleObj spid="_x0000_s230402" name="Equation" r:id="rId5" imgW="749160" imgH="253800" progId="Equation.DSMT4">
                <p:embed/>
              </p:oleObj>
            </a:graphicData>
          </a:graphic>
        </p:graphicFrame>
        <p:graphicFrame>
          <p:nvGraphicFramePr>
            <p:cNvPr id="7" name="Object 6"/>
            <p:cNvGraphicFramePr>
              <a:graphicFrameLocks noChangeAspect="1"/>
            </p:cNvGraphicFramePr>
            <p:nvPr/>
          </p:nvGraphicFramePr>
          <p:xfrm>
            <a:off x="3968750" y="4546600"/>
            <a:ext cx="1517650" cy="506412"/>
          </p:xfrm>
          <a:graphic>
            <a:graphicData uri="http://schemas.openxmlformats.org/presentationml/2006/ole">
              <p:oleObj spid="_x0000_s230403" name="Equation" r:id="rId6" imgW="761760" imgH="253800" progId="Equation.DSMT4">
                <p:embed/>
              </p:oleObj>
            </a:graphicData>
          </a:graphic>
        </p:graphicFrame>
        <p:graphicFrame>
          <p:nvGraphicFramePr>
            <p:cNvPr id="8" name="Object 7"/>
            <p:cNvGraphicFramePr>
              <a:graphicFrameLocks noChangeAspect="1"/>
            </p:cNvGraphicFramePr>
            <p:nvPr/>
          </p:nvGraphicFramePr>
          <p:xfrm>
            <a:off x="6248400" y="5060950"/>
            <a:ext cx="1762125" cy="528637"/>
          </p:xfrm>
          <a:graphic>
            <a:graphicData uri="http://schemas.openxmlformats.org/presentationml/2006/ole">
              <p:oleObj spid="_x0000_s230404" name="Equation" r:id="rId7" imgW="888840" imgH="266400" progId="Equation.DSMT4">
                <p:embed/>
              </p:oleObj>
            </a:graphicData>
          </a:graphic>
        </p:graphicFrame>
        <p:graphicFrame>
          <p:nvGraphicFramePr>
            <p:cNvPr id="9" name="Object 8"/>
            <p:cNvGraphicFramePr>
              <a:graphicFrameLocks noChangeAspect="1"/>
            </p:cNvGraphicFramePr>
            <p:nvPr/>
          </p:nvGraphicFramePr>
          <p:xfrm>
            <a:off x="4114800" y="5056187"/>
            <a:ext cx="585788" cy="484187"/>
          </p:xfrm>
          <a:graphic>
            <a:graphicData uri="http://schemas.openxmlformats.org/presentationml/2006/ole">
              <p:oleObj spid="_x0000_s230405" name="Equation" r:id="rId8" imgW="291960" imgH="241200" progId="Equation.DSMT4">
                <p:embed/>
              </p:oleObj>
            </a:graphicData>
          </a:graphic>
        </p:graphicFrame>
      </p:grpSp>
      <p:sp>
        <p:nvSpPr>
          <p:cNvPr id="10" name="TextBox 9"/>
          <p:cNvSpPr txBox="1"/>
          <p:nvPr/>
        </p:nvSpPr>
        <p:spPr>
          <a:xfrm>
            <a:off x="228600" y="5562600"/>
            <a:ext cx="8686800" cy="1154162"/>
          </a:xfrm>
          <a:prstGeom prst="rect">
            <a:avLst/>
          </a:prstGeom>
          <a:noFill/>
        </p:spPr>
        <p:txBody>
          <a:bodyPr wrap="square" rtlCol="0">
            <a:spAutoFit/>
          </a:bodyPr>
          <a:lstStyle/>
          <a:p>
            <a:r>
              <a:rPr lang="en-US" sz="2300" dirty="0" smtClean="0"/>
              <a:t>Measurement along any axis forces the </a:t>
            </a:r>
            <a:r>
              <a:rPr lang="en-US" sz="2300" b="1" i="1" dirty="0" smtClean="0"/>
              <a:t>projection</a:t>
            </a:r>
            <a:r>
              <a:rPr lang="en-US" sz="2300" dirty="0" smtClean="0"/>
              <a:t> of the atom’s magnetic arrow to assume one of two values (+</a:t>
            </a:r>
            <a:r>
              <a:rPr lang="en-US" sz="2300" dirty="0" err="1" smtClean="0"/>
              <a:t>m</a:t>
            </a:r>
            <a:r>
              <a:rPr lang="en-US" sz="2300" baseline="-25000" dirty="0" err="1" smtClean="0"/>
              <a:t>B</a:t>
            </a:r>
            <a:r>
              <a:rPr lang="en-US" sz="2300" dirty="0" smtClean="0"/>
              <a:t> or -</a:t>
            </a:r>
            <a:r>
              <a:rPr lang="en-US" sz="2300" dirty="0" err="1" smtClean="0"/>
              <a:t>m</a:t>
            </a:r>
            <a:r>
              <a:rPr lang="en-US" sz="2300" baseline="-25000" dirty="0" err="1" smtClean="0"/>
              <a:t>B</a:t>
            </a:r>
            <a:r>
              <a:rPr lang="en-US" sz="2300" dirty="0" smtClean="0"/>
              <a:t>)</a:t>
            </a:r>
          </a:p>
          <a:p>
            <a:r>
              <a:rPr lang="en-US" sz="2300" dirty="0" smtClean="0"/>
              <a:t>along that axis.</a:t>
            </a:r>
            <a:endParaRPr lang="en-US" sz="23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52401" y="3526065"/>
            <a:ext cx="8991600" cy="2569935"/>
          </a:xfrm>
          <a:prstGeom prst="rect">
            <a:avLst/>
          </a:prstGeom>
          <a:noFill/>
        </p:spPr>
        <p:txBody>
          <a:bodyPr wrap="square" rtlCol="0">
            <a:spAutoFit/>
          </a:bodyPr>
          <a:lstStyle/>
          <a:p>
            <a:r>
              <a:rPr lang="en-US" sz="2300" b="1" dirty="0" smtClean="0"/>
              <a:t>Analyzer 1</a:t>
            </a:r>
            <a:r>
              <a:rPr lang="en-US" sz="2300" dirty="0" smtClean="0"/>
              <a:t> is tilted 45</a:t>
            </a:r>
            <a:r>
              <a:rPr lang="en-US" sz="2300" baseline="30000" dirty="0" smtClean="0"/>
              <a:t>0</a:t>
            </a:r>
            <a:r>
              <a:rPr lang="en-US" sz="2300" dirty="0" smtClean="0"/>
              <a:t> to the </a:t>
            </a:r>
            <a:r>
              <a:rPr lang="en-US" sz="2300" b="1" i="1" dirty="0" smtClean="0"/>
              <a:t>left</a:t>
            </a:r>
            <a:r>
              <a:rPr lang="en-US" sz="2300" dirty="0" smtClean="0"/>
              <a:t> of vertical, while </a:t>
            </a:r>
            <a:r>
              <a:rPr lang="en-US" sz="2300" b="1" dirty="0" smtClean="0"/>
              <a:t>Analyzer 2</a:t>
            </a:r>
            <a:r>
              <a:rPr lang="en-US" sz="2300" dirty="0" smtClean="0"/>
              <a:t> is</a:t>
            </a:r>
          </a:p>
          <a:p>
            <a:r>
              <a:rPr lang="en-US" sz="2300" dirty="0" smtClean="0"/>
              <a:t>tilted 45</a:t>
            </a:r>
            <a:r>
              <a:rPr lang="en-US" sz="2300" baseline="30000" dirty="0" smtClean="0"/>
              <a:t>0</a:t>
            </a:r>
            <a:r>
              <a:rPr lang="en-US" sz="2300" dirty="0" smtClean="0"/>
              <a:t> to the </a:t>
            </a:r>
            <a:r>
              <a:rPr lang="en-US" sz="2300" b="1" i="1" dirty="0" smtClean="0"/>
              <a:t>right </a:t>
            </a:r>
            <a:r>
              <a:rPr lang="en-US" sz="2300" dirty="0" smtClean="0"/>
              <a:t>of vertical.  Atoms leaving the </a:t>
            </a:r>
            <a:r>
              <a:rPr lang="en-US" sz="2300" b="1" i="1" dirty="0" smtClean="0"/>
              <a:t>plus-channel</a:t>
            </a:r>
          </a:p>
          <a:p>
            <a:r>
              <a:rPr lang="en-US" sz="2300" dirty="0" smtClean="0"/>
              <a:t>of </a:t>
            </a:r>
            <a:r>
              <a:rPr lang="en-US" sz="2300" b="1" dirty="0" smtClean="0"/>
              <a:t>Analyzer 1</a:t>
            </a:r>
            <a:r>
              <a:rPr lang="en-US" sz="2300" dirty="0" smtClean="0"/>
              <a:t> are fed into the input of </a:t>
            </a:r>
            <a:r>
              <a:rPr lang="en-US" sz="2300" b="1" dirty="0" smtClean="0"/>
              <a:t>Analyzer 2</a:t>
            </a:r>
            <a:r>
              <a:rPr lang="en-US" sz="2300" dirty="0" smtClean="0"/>
              <a:t>.  What is the</a:t>
            </a:r>
          </a:p>
          <a:p>
            <a:r>
              <a:rPr lang="en-US" sz="2300" b="1" i="1" dirty="0" smtClean="0"/>
              <a:t>probability</a:t>
            </a:r>
            <a:r>
              <a:rPr lang="en-US" sz="2300" dirty="0" smtClean="0"/>
              <a:t> that an atom entering </a:t>
            </a:r>
            <a:r>
              <a:rPr lang="en-US" sz="2300" b="1" dirty="0" smtClean="0"/>
              <a:t>Analyzer 2</a:t>
            </a:r>
            <a:r>
              <a:rPr lang="en-US" sz="2300" dirty="0" smtClean="0"/>
              <a:t> will leave through</a:t>
            </a:r>
          </a:p>
          <a:p>
            <a:r>
              <a:rPr lang="en-US" sz="2300" dirty="0" smtClean="0"/>
              <a:t>the </a:t>
            </a:r>
            <a:r>
              <a:rPr lang="en-US" sz="2300" b="1" i="1" dirty="0" smtClean="0"/>
              <a:t>plus-channel</a:t>
            </a:r>
            <a:r>
              <a:rPr lang="en-US" sz="2300" dirty="0" smtClean="0"/>
              <a:t>?</a:t>
            </a:r>
          </a:p>
          <a:p>
            <a:endParaRPr lang="en-US" sz="2300" dirty="0" smtClean="0"/>
          </a:p>
          <a:p>
            <a:r>
              <a:rPr lang="en-US" sz="2300" dirty="0" smtClean="0"/>
              <a:t>A)  0%		B) 50%	</a:t>
            </a:r>
            <a:r>
              <a:rPr lang="en-US" sz="2300" dirty="0" err="1" smtClean="0"/>
              <a:t>C</a:t>
            </a:r>
            <a:r>
              <a:rPr lang="en-US" sz="2300" dirty="0" smtClean="0"/>
              <a:t>)  100%	D) Something else.</a:t>
            </a:r>
            <a:endParaRPr lang="en-US" sz="2300" dirty="0"/>
          </a:p>
        </p:txBody>
      </p:sp>
      <p:pic>
        <p:nvPicPr>
          <p:cNvPr id="45057" name="Picture 1" descr="C:\Users\Zombie\Desktop\SGtilted_Both copy.jpg"/>
          <p:cNvPicPr>
            <a:picLocks noChangeAspect="1" noChangeArrowheads="1"/>
          </p:cNvPicPr>
          <p:nvPr/>
        </p:nvPicPr>
        <p:blipFill>
          <a:blip r:embed="rId3" cstate="print"/>
          <a:srcRect/>
          <a:stretch>
            <a:fillRect/>
          </a:stretch>
        </p:blipFill>
        <p:spPr bwMode="auto">
          <a:xfrm>
            <a:off x="762000" y="149225"/>
            <a:ext cx="7315200" cy="3144838"/>
          </a:xfrm>
          <a:prstGeom prst="rect">
            <a:avLst/>
          </a:prstGeom>
          <a:noFill/>
        </p:spPr>
      </p:pic>
      <p:sp>
        <p:nvSpPr>
          <p:cNvPr id="4" name="Rectangle 3"/>
          <p:cNvSpPr/>
          <p:nvPr/>
        </p:nvSpPr>
        <p:spPr>
          <a:xfrm>
            <a:off x="1905000" y="5562600"/>
            <a:ext cx="14478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3" name="Picture 3" descr="C:\Users\Zombie\Desktop\SG07 copy.jpg"/>
          <p:cNvPicPr>
            <a:picLocks noChangeAspect="1" noChangeArrowheads="1"/>
          </p:cNvPicPr>
          <p:nvPr/>
        </p:nvPicPr>
        <p:blipFill>
          <a:blip r:embed="rId4" cstate="print"/>
          <a:srcRect/>
          <a:stretch>
            <a:fillRect/>
          </a:stretch>
        </p:blipFill>
        <p:spPr bwMode="auto">
          <a:xfrm>
            <a:off x="301624" y="261938"/>
            <a:ext cx="8842376" cy="2100262"/>
          </a:xfrm>
          <a:prstGeom prst="rect">
            <a:avLst/>
          </a:prstGeom>
          <a:noFill/>
        </p:spPr>
      </p:pic>
      <p:sp>
        <p:nvSpPr>
          <p:cNvPr id="3" name="TextBox 2"/>
          <p:cNvSpPr txBox="1"/>
          <p:nvPr/>
        </p:nvSpPr>
        <p:spPr>
          <a:xfrm>
            <a:off x="838200" y="533400"/>
            <a:ext cx="497252" cy="369332"/>
          </a:xfrm>
          <a:prstGeom prst="rect">
            <a:avLst/>
          </a:prstGeom>
          <a:noFill/>
        </p:spPr>
        <p:txBody>
          <a:bodyPr wrap="none" rtlCol="0">
            <a:spAutoFit/>
          </a:bodyPr>
          <a:lstStyle/>
          <a:p>
            <a:r>
              <a:rPr lang="en-US" dirty="0" smtClean="0"/>
              <a:t>30</a:t>
            </a:r>
            <a:r>
              <a:rPr lang="en-US" baseline="30000" dirty="0" smtClean="0"/>
              <a:t>0</a:t>
            </a:r>
            <a:endParaRPr lang="en-US" baseline="30000" dirty="0"/>
          </a:p>
        </p:txBody>
      </p:sp>
      <p:sp>
        <p:nvSpPr>
          <p:cNvPr id="4" name="TextBox 3"/>
          <p:cNvSpPr txBox="1"/>
          <p:nvPr/>
        </p:nvSpPr>
        <p:spPr>
          <a:xfrm>
            <a:off x="381000" y="2514600"/>
            <a:ext cx="8174033" cy="830997"/>
          </a:xfrm>
          <a:prstGeom prst="rect">
            <a:avLst/>
          </a:prstGeom>
          <a:noFill/>
        </p:spPr>
        <p:txBody>
          <a:bodyPr wrap="none" rtlCol="0">
            <a:spAutoFit/>
          </a:bodyPr>
          <a:lstStyle/>
          <a:p>
            <a:r>
              <a:rPr lang="en-US" dirty="0" smtClean="0"/>
              <a:t>Instead of vertical, suppose </a:t>
            </a:r>
            <a:r>
              <a:rPr lang="en-US" b="1" dirty="0" smtClean="0"/>
              <a:t>Analyzer 1</a:t>
            </a:r>
            <a:r>
              <a:rPr lang="en-US" dirty="0" smtClean="0"/>
              <a:t> makes an angle of</a:t>
            </a:r>
          </a:p>
          <a:p>
            <a:r>
              <a:rPr lang="en-US" dirty="0" smtClean="0"/>
              <a:t>30</a:t>
            </a:r>
            <a:r>
              <a:rPr lang="en-US" baseline="30000" dirty="0" smtClean="0"/>
              <a:t>0</a:t>
            </a:r>
            <a:r>
              <a:rPr lang="en-US" dirty="0" smtClean="0"/>
              <a:t> from the vertical.  </a:t>
            </a:r>
            <a:r>
              <a:rPr lang="en-US" b="1" dirty="0" smtClean="0"/>
              <a:t>Analyzers 2 </a:t>
            </a:r>
            <a:r>
              <a:rPr lang="en-US" dirty="0" smtClean="0"/>
              <a:t>&amp; </a:t>
            </a:r>
            <a:r>
              <a:rPr lang="en-US" b="1" dirty="0" smtClean="0"/>
              <a:t>3</a:t>
            </a:r>
            <a:r>
              <a:rPr lang="en-US" dirty="0" smtClean="0"/>
              <a:t> are left unchanged.</a:t>
            </a:r>
            <a:endParaRPr lang="en-US" dirty="0"/>
          </a:p>
        </p:txBody>
      </p:sp>
      <p:sp>
        <p:nvSpPr>
          <p:cNvPr id="5" name="TextBox 4"/>
          <p:cNvSpPr txBox="1"/>
          <p:nvPr/>
        </p:nvSpPr>
        <p:spPr>
          <a:xfrm>
            <a:off x="348755" y="3505200"/>
            <a:ext cx="8642845" cy="830997"/>
          </a:xfrm>
          <a:prstGeom prst="rect">
            <a:avLst/>
          </a:prstGeom>
          <a:noFill/>
        </p:spPr>
        <p:txBody>
          <a:bodyPr wrap="none" rtlCol="0">
            <a:spAutoFit/>
          </a:bodyPr>
          <a:lstStyle/>
          <a:p>
            <a:r>
              <a:rPr lang="en-US" dirty="0" smtClean="0"/>
              <a:t>What is the </a:t>
            </a:r>
            <a:r>
              <a:rPr lang="en-US" b="1" i="1" dirty="0" smtClean="0"/>
              <a:t>probability</a:t>
            </a:r>
            <a:r>
              <a:rPr lang="en-US" dirty="0" smtClean="0"/>
              <a:t> for an atom leaving the </a:t>
            </a:r>
            <a:r>
              <a:rPr lang="en-US" b="1" i="1" dirty="0" smtClean="0"/>
              <a:t>plus-channel</a:t>
            </a:r>
          </a:p>
          <a:p>
            <a:r>
              <a:rPr lang="en-US" dirty="0" smtClean="0"/>
              <a:t>of </a:t>
            </a:r>
            <a:r>
              <a:rPr lang="en-US" b="1" dirty="0" smtClean="0"/>
              <a:t>Analyzer 2</a:t>
            </a:r>
            <a:r>
              <a:rPr lang="en-US" dirty="0" smtClean="0"/>
              <a:t> to  exit from the </a:t>
            </a:r>
            <a:r>
              <a:rPr lang="en-US" b="1" i="1" dirty="0" smtClean="0"/>
              <a:t>plus-channel </a:t>
            </a:r>
            <a:r>
              <a:rPr lang="en-US" dirty="0" smtClean="0"/>
              <a:t>of </a:t>
            </a:r>
            <a:r>
              <a:rPr lang="en-US" b="1" dirty="0" smtClean="0"/>
              <a:t>Analyzer 3</a:t>
            </a:r>
            <a:r>
              <a:rPr lang="en-US" dirty="0" smtClean="0"/>
              <a:t>?</a:t>
            </a:r>
            <a:endParaRPr lang="en-US" dirty="0"/>
          </a:p>
        </p:txBody>
      </p:sp>
      <p:sp>
        <p:nvSpPr>
          <p:cNvPr id="6" name="TextBox 5"/>
          <p:cNvSpPr txBox="1"/>
          <p:nvPr/>
        </p:nvSpPr>
        <p:spPr>
          <a:xfrm>
            <a:off x="250104" y="4800600"/>
            <a:ext cx="8764589" cy="461665"/>
          </a:xfrm>
          <a:prstGeom prst="rect">
            <a:avLst/>
          </a:prstGeom>
          <a:noFill/>
        </p:spPr>
        <p:txBody>
          <a:bodyPr wrap="none" rtlCol="0">
            <a:spAutoFit/>
          </a:bodyPr>
          <a:lstStyle/>
          <a:p>
            <a:r>
              <a:rPr lang="en-US" dirty="0" smtClean="0"/>
              <a:t>A) 0%		B) 25%	C) 50%	D) 75%	E) 100%</a:t>
            </a:r>
            <a:endParaRPr lang="en-US" dirty="0"/>
          </a:p>
        </p:txBody>
      </p:sp>
      <p:sp>
        <p:nvSpPr>
          <p:cNvPr id="11" name="Rectangle 10"/>
          <p:cNvSpPr/>
          <p:nvPr/>
        </p:nvSpPr>
        <p:spPr>
          <a:xfrm>
            <a:off x="3886200" y="4724400"/>
            <a:ext cx="12192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1"/>
          <p:cNvGrpSpPr/>
          <p:nvPr/>
        </p:nvGrpSpPr>
        <p:grpSpPr>
          <a:xfrm>
            <a:off x="990600" y="5627688"/>
            <a:ext cx="6184900" cy="1077912"/>
            <a:chOff x="990600" y="5627688"/>
            <a:chExt cx="6184900" cy="1077912"/>
          </a:xfrm>
        </p:grpSpPr>
        <p:sp>
          <p:nvSpPr>
            <p:cNvPr id="13" name="TextBox 12"/>
            <p:cNvSpPr txBox="1"/>
            <p:nvPr/>
          </p:nvSpPr>
          <p:spPr>
            <a:xfrm>
              <a:off x="990600" y="5886450"/>
              <a:ext cx="2892202" cy="461665"/>
            </a:xfrm>
            <a:prstGeom prst="rect">
              <a:avLst/>
            </a:prstGeom>
            <a:noFill/>
          </p:spPr>
          <p:txBody>
            <a:bodyPr wrap="none" rtlCol="0">
              <a:spAutoFit/>
            </a:bodyPr>
            <a:lstStyle/>
            <a:p>
              <a:r>
                <a:rPr lang="en-US" sz="2400" dirty="0" smtClean="0"/>
                <a:t>Hint: Remember that </a:t>
              </a:r>
              <a:endParaRPr lang="en-US" sz="2400" dirty="0"/>
            </a:p>
          </p:txBody>
        </p:sp>
        <p:graphicFrame>
          <p:nvGraphicFramePr>
            <p:cNvPr id="14" name="Object 3"/>
            <p:cNvGraphicFramePr>
              <a:graphicFrameLocks noChangeAspect="1"/>
            </p:cNvGraphicFramePr>
            <p:nvPr/>
          </p:nvGraphicFramePr>
          <p:xfrm>
            <a:off x="4038600" y="5627688"/>
            <a:ext cx="3136900" cy="1077912"/>
          </p:xfrm>
          <a:graphic>
            <a:graphicData uri="http://schemas.openxmlformats.org/presentationml/2006/ole">
              <p:oleObj spid="_x0000_s234498" name="Equation" r:id="rId5" imgW="1257120" imgH="43164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9" name="Picture 3" descr="C:\Users\Zombie\Desktop\SG06 copy.jpg"/>
          <p:cNvPicPr>
            <a:picLocks noChangeAspect="1" noChangeArrowheads="1"/>
          </p:cNvPicPr>
          <p:nvPr/>
        </p:nvPicPr>
        <p:blipFill>
          <a:blip r:embed="rId4" cstate="print"/>
          <a:srcRect/>
          <a:stretch>
            <a:fillRect/>
          </a:stretch>
        </p:blipFill>
        <p:spPr bwMode="auto">
          <a:xfrm>
            <a:off x="149225" y="492125"/>
            <a:ext cx="8842375" cy="2100263"/>
          </a:xfrm>
          <a:prstGeom prst="rect">
            <a:avLst/>
          </a:prstGeom>
          <a:noFill/>
        </p:spPr>
      </p:pic>
      <p:sp>
        <p:nvSpPr>
          <p:cNvPr id="4" name="TextBox 3"/>
          <p:cNvSpPr txBox="1"/>
          <p:nvPr/>
        </p:nvSpPr>
        <p:spPr>
          <a:xfrm>
            <a:off x="2931748" y="773668"/>
            <a:ext cx="497252" cy="369332"/>
          </a:xfrm>
          <a:prstGeom prst="rect">
            <a:avLst/>
          </a:prstGeom>
          <a:noFill/>
        </p:spPr>
        <p:txBody>
          <a:bodyPr wrap="none" rtlCol="0">
            <a:spAutoFit/>
          </a:bodyPr>
          <a:lstStyle/>
          <a:p>
            <a:r>
              <a:rPr lang="en-US" dirty="0" smtClean="0"/>
              <a:t>60</a:t>
            </a:r>
            <a:r>
              <a:rPr lang="en-US" baseline="30000" dirty="0" smtClean="0"/>
              <a:t>0</a:t>
            </a:r>
            <a:endParaRPr lang="en-US" baseline="30000" dirty="0"/>
          </a:p>
        </p:txBody>
      </p:sp>
      <p:sp>
        <p:nvSpPr>
          <p:cNvPr id="5" name="TextBox 4"/>
          <p:cNvSpPr txBox="1"/>
          <p:nvPr/>
        </p:nvSpPr>
        <p:spPr>
          <a:xfrm>
            <a:off x="304800" y="2743200"/>
            <a:ext cx="8174684" cy="830997"/>
          </a:xfrm>
          <a:prstGeom prst="rect">
            <a:avLst/>
          </a:prstGeom>
          <a:noFill/>
        </p:spPr>
        <p:txBody>
          <a:bodyPr wrap="none" rtlCol="0">
            <a:spAutoFit/>
          </a:bodyPr>
          <a:lstStyle/>
          <a:p>
            <a:r>
              <a:rPr lang="en-US" dirty="0" smtClean="0"/>
              <a:t>Instead of horizontal, suppose </a:t>
            </a:r>
            <a:r>
              <a:rPr lang="en-US" b="1" dirty="0" smtClean="0"/>
              <a:t>Analyzer 2</a:t>
            </a:r>
            <a:r>
              <a:rPr lang="en-US" dirty="0" smtClean="0"/>
              <a:t> makes an angle</a:t>
            </a:r>
          </a:p>
          <a:p>
            <a:r>
              <a:rPr lang="en-US" dirty="0" smtClean="0"/>
              <a:t>of 60</a:t>
            </a:r>
            <a:r>
              <a:rPr lang="en-US" baseline="30000" dirty="0" smtClean="0"/>
              <a:t>0</a:t>
            </a:r>
            <a:r>
              <a:rPr lang="en-US" dirty="0" smtClean="0"/>
              <a:t> from the vertical.  </a:t>
            </a:r>
            <a:r>
              <a:rPr lang="en-US" b="1" dirty="0" smtClean="0"/>
              <a:t>Analyzers 1 </a:t>
            </a:r>
            <a:r>
              <a:rPr lang="en-US" dirty="0" smtClean="0"/>
              <a:t>&amp; </a:t>
            </a:r>
            <a:r>
              <a:rPr lang="en-US" b="1" dirty="0" smtClean="0"/>
              <a:t>3</a:t>
            </a:r>
            <a:r>
              <a:rPr lang="en-US" dirty="0" smtClean="0"/>
              <a:t> are unchanged.</a:t>
            </a:r>
            <a:endParaRPr lang="en-US" dirty="0"/>
          </a:p>
        </p:txBody>
      </p:sp>
      <p:sp>
        <p:nvSpPr>
          <p:cNvPr id="6" name="TextBox 5"/>
          <p:cNvSpPr txBox="1"/>
          <p:nvPr/>
        </p:nvSpPr>
        <p:spPr>
          <a:xfrm>
            <a:off x="148708" y="3810000"/>
            <a:ext cx="8642845" cy="830997"/>
          </a:xfrm>
          <a:prstGeom prst="rect">
            <a:avLst/>
          </a:prstGeom>
          <a:noFill/>
        </p:spPr>
        <p:txBody>
          <a:bodyPr wrap="none" rtlCol="0">
            <a:spAutoFit/>
          </a:bodyPr>
          <a:lstStyle/>
          <a:p>
            <a:r>
              <a:rPr lang="en-US" dirty="0" smtClean="0"/>
              <a:t>What is the </a:t>
            </a:r>
            <a:r>
              <a:rPr lang="en-US" b="1" i="1" dirty="0" smtClean="0"/>
              <a:t>probability</a:t>
            </a:r>
            <a:r>
              <a:rPr lang="en-US" dirty="0" smtClean="0"/>
              <a:t> for an atom leaving the </a:t>
            </a:r>
            <a:r>
              <a:rPr lang="en-US" b="1" i="1" dirty="0" smtClean="0"/>
              <a:t>plus-channel</a:t>
            </a:r>
          </a:p>
          <a:p>
            <a:r>
              <a:rPr lang="en-US" dirty="0" smtClean="0"/>
              <a:t>of </a:t>
            </a:r>
            <a:r>
              <a:rPr lang="en-US" b="1" dirty="0" smtClean="0"/>
              <a:t>Analyzer 2</a:t>
            </a:r>
            <a:r>
              <a:rPr lang="en-US" dirty="0" smtClean="0"/>
              <a:t> to  exit from the </a:t>
            </a:r>
            <a:r>
              <a:rPr lang="en-US" b="1" i="1" dirty="0" smtClean="0"/>
              <a:t>plus-channel</a:t>
            </a:r>
            <a:r>
              <a:rPr lang="en-US" dirty="0" smtClean="0"/>
              <a:t> of </a:t>
            </a:r>
            <a:r>
              <a:rPr lang="en-US" b="1" dirty="0" smtClean="0"/>
              <a:t>Analyzer 3</a:t>
            </a:r>
            <a:r>
              <a:rPr lang="en-US" dirty="0" smtClean="0"/>
              <a:t>?</a:t>
            </a:r>
            <a:endParaRPr lang="en-US" dirty="0"/>
          </a:p>
        </p:txBody>
      </p:sp>
      <p:sp>
        <p:nvSpPr>
          <p:cNvPr id="7" name="TextBox 6"/>
          <p:cNvSpPr txBox="1"/>
          <p:nvPr/>
        </p:nvSpPr>
        <p:spPr>
          <a:xfrm>
            <a:off x="228600" y="5105400"/>
            <a:ext cx="8764589" cy="461665"/>
          </a:xfrm>
          <a:prstGeom prst="rect">
            <a:avLst/>
          </a:prstGeom>
          <a:noFill/>
        </p:spPr>
        <p:txBody>
          <a:bodyPr wrap="none" rtlCol="0">
            <a:spAutoFit/>
          </a:bodyPr>
          <a:lstStyle/>
          <a:p>
            <a:r>
              <a:rPr lang="en-US" dirty="0" smtClean="0"/>
              <a:t>A) 0%		B) 25%	C) 50%	D) 75%	E) 100%</a:t>
            </a:r>
            <a:endParaRPr lang="en-US" dirty="0"/>
          </a:p>
        </p:txBody>
      </p:sp>
      <p:sp>
        <p:nvSpPr>
          <p:cNvPr id="10" name="Rectangle 9"/>
          <p:cNvSpPr/>
          <p:nvPr/>
        </p:nvSpPr>
        <p:spPr>
          <a:xfrm>
            <a:off x="5715000" y="5029200"/>
            <a:ext cx="12192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0"/>
          <p:cNvGrpSpPr/>
          <p:nvPr/>
        </p:nvGrpSpPr>
        <p:grpSpPr>
          <a:xfrm>
            <a:off x="1054100" y="5627688"/>
            <a:ext cx="6108700" cy="1077912"/>
            <a:chOff x="990600" y="5627688"/>
            <a:chExt cx="6108700" cy="1077912"/>
          </a:xfrm>
        </p:grpSpPr>
        <p:sp>
          <p:nvSpPr>
            <p:cNvPr id="12" name="TextBox 11"/>
            <p:cNvSpPr txBox="1"/>
            <p:nvPr/>
          </p:nvSpPr>
          <p:spPr>
            <a:xfrm>
              <a:off x="990600" y="5886450"/>
              <a:ext cx="2892202" cy="461665"/>
            </a:xfrm>
            <a:prstGeom prst="rect">
              <a:avLst/>
            </a:prstGeom>
            <a:noFill/>
          </p:spPr>
          <p:txBody>
            <a:bodyPr wrap="none" rtlCol="0">
              <a:spAutoFit/>
            </a:bodyPr>
            <a:lstStyle/>
            <a:p>
              <a:r>
                <a:rPr lang="en-US" sz="2400" dirty="0" smtClean="0"/>
                <a:t>Hint: Remember that </a:t>
              </a:r>
              <a:endParaRPr lang="en-US" sz="2400" dirty="0"/>
            </a:p>
          </p:txBody>
        </p:sp>
        <p:graphicFrame>
          <p:nvGraphicFramePr>
            <p:cNvPr id="13" name="Object 3"/>
            <p:cNvGraphicFramePr>
              <a:graphicFrameLocks noChangeAspect="1"/>
            </p:cNvGraphicFramePr>
            <p:nvPr/>
          </p:nvGraphicFramePr>
          <p:xfrm>
            <a:off x="3962400" y="5627688"/>
            <a:ext cx="3136900" cy="1077912"/>
          </p:xfrm>
          <a:graphic>
            <a:graphicData uri="http://schemas.openxmlformats.org/presentationml/2006/ole">
              <p:oleObj spid="_x0000_s236546" name="Equation" r:id="rId5" imgW="1257120" imgH="43164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43200" y="2438400"/>
            <a:ext cx="3298499" cy="830997"/>
          </a:xfrm>
          <a:prstGeom prst="rect">
            <a:avLst/>
          </a:prstGeom>
          <a:noFill/>
        </p:spPr>
        <p:txBody>
          <a:bodyPr wrap="none" rtlCol="0">
            <a:spAutoFit/>
          </a:bodyPr>
          <a:lstStyle/>
          <a:p>
            <a:r>
              <a:rPr lang="en-US" sz="4800" dirty="0" smtClean="0"/>
              <a:t>Questions?</a:t>
            </a:r>
            <a:endParaRPr lang="en-US" sz="4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85800" y="1295400"/>
            <a:ext cx="7561172" cy="1384995"/>
          </a:xfrm>
          <a:prstGeom prst="rect">
            <a:avLst/>
          </a:prstGeom>
          <a:noFill/>
        </p:spPr>
        <p:txBody>
          <a:bodyPr wrap="none" rtlCol="0">
            <a:spAutoFit/>
          </a:bodyPr>
          <a:lstStyle/>
          <a:p>
            <a:r>
              <a:rPr lang="en-US" sz="2800" dirty="0"/>
              <a:t>In general, the probability for a particular </a:t>
            </a:r>
            <a:r>
              <a:rPr lang="en-US" sz="2800" dirty="0" smtClean="0"/>
              <a:t>outcome</a:t>
            </a:r>
          </a:p>
          <a:p>
            <a:r>
              <a:rPr lang="en-US" sz="2800" dirty="0" smtClean="0"/>
              <a:t>is </a:t>
            </a:r>
            <a:r>
              <a:rPr lang="en-US" sz="2800" dirty="0"/>
              <a:t>the </a:t>
            </a:r>
            <a:r>
              <a:rPr lang="en-US" sz="2800" b="1" i="1" dirty="0"/>
              <a:t>ratio</a:t>
            </a:r>
            <a:r>
              <a:rPr lang="en-US" sz="2800" dirty="0"/>
              <a:t> of the number of desired outcomes </a:t>
            </a:r>
            <a:r>
              <a:rPr lang="en-US" sz="2800" dirty="0" smtClean="0"/>
              <a:t>to</a:t>
            </a:r>
          </a:p>
          <a:p>
            <a:r>
              <a:rPr lang="en-US" sz="2800" dirty="0" smtClean="0"/>
              <a:t>the </a:t>
            </a:r>
            <a:r>
              <a:rPr lang="en-US" sz="2800" dirty="0"/>
              <a:t>total number of possible outcomes.</a:t>
            </a:r>
          </a:p>
        </p:txBody>
      </p:sp>
      <p:sp>
        <p:nvSpPr>
          <p:cNvPr id="4" name="TextBox 3"/>
          <p:cNvSpPr txBox="1"/>
          <p:nvPr/>
        </p:nvSpPr>
        <p:spPr>
          <a:xfrm>
            <a:off x="685800" y="3048000"/>
            <a:ext cx="7019486" cy="954107"/>
          </a:xfrm>
          <a:prstGeom prst="rect">
            <a:avLst/>
          </a:prstGeom>
          <a:noFill/>
        </p:spPr>
        <p:txBody>
          <a:bodyPr wrap="none" rtlCol="0">
            <a:spAutoFit/>
          </a:bodyPr>
          <a:lstStyle/>
          <a:p>
            <a:r>
              <a:rPr lang="en-US" sz="2800" dirty="0" smtClean="0"/>
              <a:t>If we roll a six-sided die, what is the probability</a:t>
            </a:r>
          </a:p>
          <a:p>
            <a:r>
              <a:rPr lang="en-US" sz="2800" dirty="0" smtClean="0"/>
              <a:t>that we obtain a 1?</a:t>
            </a:r>
            <a:endParaRPr lang="en-US" sz="2800" dirty="0"/>
          </a:p>
        </p:txBody>
      </p:sp>
      <p:sp>
        <p:nvSpPr>
          <p:cNvPr id="5" name="TextBox 4"/>
          <p:cNvSpPr txBox="1"/>
          <p:nvPr/>
        </p:nvSpPr>
        <p:spPr>
          <a:xfrm>
            <a:off x="685800" y="4495800"/>
            <a:ext cx="6961393" cy="954107"/>
          </a:xfrm>
          <a:prstGeom prst="rect">
            <a:avLst/>
          </a:prstGeom>
          <a:noFill/>
        </p:spPr>
        <p:txBody>
          <a:bodyPr wrap="none" rtlCol="0">
            <a:spAutoFit/>
          </a:bodyPr>
          <a:lstStyle/>
          <a:p>
            <a:r>
              <a:rPr lang="en-US" sz="2800" dirty="0" smtClean="0"/>
              <a:t>There are six possible outcomes, and each one</a:t>
            </a:r>
          </a:p>
          <a:p>
            <a:r>
              <a:rPr lang="en-US" sz="2800" dirty="0" smtClean="0"/>
              <a:t>is equally likely, so the probability is 1/6.</a:t>
            </a:r>
            <a:endParaRPr lang="en-US" sz="2800" dirty="0"/>
          </a:p>
        </p:txBody>
      </p:sp>
      <p:sp>
        <p:nvSpPr>
          <p:cNvPr id="6" name="TextBox 5"/>
          <p:cNvSpPr txBox="1"/>
          <p:nvPr/>
        </p:nvSpPr>
        <p:spPr>
          <a:xfrm>
            <a:off x="3124200" y="228600"/>
            <a:ext cx="2205027" cy="646331"/>
          </a:xfrm>
          <a:prstGeom prst="rect">
            <a:avLst/>
          </a:prstGeom>
          <a:noFill/>
        </p:spPr>
        <p:txBody>
          <a:bodyPr wrap="none" rtlCol="0">
            <a:spAutoFit/>
          </a:bodyPr>
          <a:lstStyle/>
          <a:p>
            <a:r>
              <a:rPr lang="en-US" sz="3600" u="sng" dirty="0" smtClean="0"/>
              <a:t>Probability</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1447800"/>
            <a:ext cx="6768391" cy="954107"/>
          </a:xfrm>
          <a:prstGeom prst="rect">
            <a:avLst/>
          </a:prstGeom>
          <a:noFill/>
        </p:spPr>
        <p:txBody>
          <a:bodyPr wrap="none" rtlCol="0">
            <a:spAutoFit/>
          </a:bodyPr>
          <a:lstStyle/>
          <a:p>
            <a:pPr lvl="0"/>
            <a:r>
              <a:rPr lang="en-US" sz="2800" dirty="0"/>
              <a:t>When tossing a die, what is the probability </a:t>
            </a:r>
            <a:r>
              <a:rPr lang="en-US" sz="2800" dirty="0" smtClean="0"/>
              <a:t>of</a:t>
            </a:r>
          </a:p>
          <a:p>
            <a:pPr lvl="0"/>
            <a:r>
              <a:rPr lang="en-US" sz="2800" dirty="0" smtClean="0"/>
              <a:t>rolling </a:t>
            </a:r>
            <a:r>
              <a:rPr lang="en-US" sz="2800" dirty="0"/>
              <a:t>either a 1 </a:t>
            </a:r>
            <a:r>
              <a:rPr lang="en-US" sz="2800" b="1" i="1" dirty="0"/>
              <a:t>or</a:t>
            </a:r>
            <a:r>
              <a:rPr lang="en-US" sz="2800" dirty="0"/>
              <a:t> </a:t>
            </a:r>
            <a:r>
              <a:rPr lang="en-US" sz="2800" dirty="0" smtClean="0"/>
              <a:t>a 3?</a:t>
            </a:r>
            <a:endParaRPr lang="en-US" sz="2800" dirty="0"/>
          </a:p>
        </p:txBody>
      </p:sp>
      <p:sp>
        <p:nvSpPr>
          <p:cNvPr id="4" name="TextBox 3"/>
          <p:cNvSpPr txBox="1"/>
          <p:nvPr/>
        </p:nvSpPr>
        <p:spPr>
          <a:xfrm>
            <a:off x="381000" y="2590800"/>
            <a:ext cx="7831759" cy="2123658"/>
          </a:xfrm>
          <a:prstGeom prst="rect">
            <a:avLst/>
          </a:prstGeom>
          <a:noFill/>
        </p:spPr>
        <p:txBody>
          <a:bodyPr wrap="none" rtlCol="0">
            <a:spAutoFit/>
          </a:bodyPr>
          <a:lstStyle/>
          <a:p>
            <a:pPr lvl="0"/>
            <a:r>
              <a:rPr lang="en-US" sz="2800" dirty="0" smtClean="0"/>
              <a:t>There are six possible outcomes and two desired</a:t>
            </a:r>
          </a:p>
          <a:p>
            <a:pPr lvl="0"/>
            <a:r>
              <a:rPr lang="en-US" sz="2800" dirty="0" smtClean="0"/>
              <a:t>outcomes, meaning the probability of success is:</a:t>
            </a:r>
          </a:p>
          <a:p>
            <a:pPr lvl="0"/>
            <a:endParaRPr lang="en-US" sz="1000" dirty="0"/>
          </a:p>
          <a:p>
            <a:pPr lvl="0"/>
            <a:r>
              <a:rPr lang="en-US" sz="2800" dirty="0" smtClean="0"/>
              <a:t>1/6 + 1/6 = 2/6 = 1/3.</a:t>
            </a:r>
          </a:p>
          <a:p>
            <a:pPr lvl="0"/>
            <a:endParaRPr lang="en-US" sz="1000" dirty="0"/>
          </a:p>
          <a:p>
            <a:r>
              <a:rPr lang="en-US" sz="2800" dirty="0" smtClean="0"/>
              <a:t>So there is a one in three chance of rolling a 1 or a 3.</a:t>
            </a:r>
          </a:p>
        </p:txBody>
      </p:sp>
      <p:sp>
        <p:nvSpPr>
          <p:cNvPr id="5" name="TextBox 4"/>
          <p:cNvSpPr txBox="1"/>
          <p:nvPr/>
        </p:nvSpPr>
        <p:spPr>
          <a:xfrm>
            <a:off x="76200" y="5029200"/>
            <a:ext cx="8635873" cy="492443"/>
          </a:xfrm>
          <a:prstGeom prst="rect">
            <a:avLst/>
          </a:prstGeom>
          <a:noFill/>
        </p:spPr>
        <p:txBody>
          <a:bodyPr wrap="none" rtlCol="0">
            <a:spAutoFit/>
          </a:bodyPr>
          <a:lstStyle/>
          <a:p>
            <a:pPr lvl="0"/>
            <a:r>
              <a:rPr lang="en-US" sz="2600" dirty="0" smtClean="0"/>
              <a:t>In general</a:t>
            </a:r>
            <a:r>
              <a:rPr lang="en-US" sz="2600" dirty="0" smtClean="0">
                <a:solidFill>
                  <a:srgbClr val="FF0000"/>
                </a:solidFill>
              </a:rPr>
              <a:t>*</a:t>
            </a:r>
            <a:r>
              <a:rPr lang="en-US" sz="2600" dirty="0" smtClean="0"/>
              <a:t>, the word “</a:t>
            </a:r>
            <a:r>
              <a:rPr lang="en-US" sz="2600" b="1" dirty="0" smtClean="0"/>
              <a:t>OR</a:t>
            </a:r>
            <a:r>
              <a:rPr lang="en-US" sz="2600" dirty="0" smtClean="0"/>
              <a:t>” is a signal to add probabilities:</a:t>
            </a:r>
            <a:endParaRPr lang="en-US" sz="2600" dirty="0" smtClean="0">
              <a:solidFill>
                <a:srgbClr val="FF0000"/>
              </a:solidFill>
            </a:endParaRPr>
          </a:p>
        </p:txBody>
      </p:sp>
      <p:graphicFrame>
        <p:nvGraphicFramePr>
          <p:cNvPr id="6" name="Object 5"/>
          <p:cNvGraphicFramePr>
            <a:graphicFrameLocks noChangeAspect="1"/>
          </p:cNvGraphicFramePr>
          <p:nvPr/>
        </p:nvGraphicFramePr>
        <p:xfrm>
          <a:off x="3276600" y="5867400"/>
          <a:ext cx="2249488" cy="685800"/>
        </p:xfrm>
        <a:graphic>
          <a:graphicData uri="http://schemas.openxmlformats.org/presentationml/2006/ole">
            <p:oleObj spid="_x0000_s242690" name="Equation" r:id="rId3" imgW="749160" imgH="228600" progId="Equation.DSMT4">
              <p:embed/>
            </p:oleObj>
          </a:graphicData>
        </a:graphic>
      </p:graphicFrame>
      <p:sp>
        <p:nvSpPr>
          <p:cNvPr id="7" name="TextBox 6"/>
          <p:cNvSpPr txBox="1"/>
          <p:nvPr/>
        </p:nvSpPr>
        <p:spPr>
          <a:xfrm>
            <a:off x="6400800" y="5867400"/>
            <a:ext cx="2261645" cy="830997"/>
          </a:xfrm>
          <a:prstGeom prst="rect">
            <a:avLst/>
          </a:prstGeom>
          <a:noFill/>
        </p:spPr>
        <p:txBody>
          <a:bodyPr wrap="none" rtlCol="0">
            <a:spAutoFit/>
          </a:bodyPr>
          <a:lstStyle/>
          <a:p>
            <a:r>
              <a:rPr lang="en-US" sz="2400" dirty="0" smtClean="0">
                <a:solidFill>
                  <a:srgbClr val="FF0000"/>
                </a:solidFill>
              </a:rPr>
              <a:t>*Only if P1 &amp; P2</a:t>
            </a:r>
          </a:p>
          <a:p>
            <a:r>
              <a:rPr lang="en-US" sz="2400" dirty="0" smtClean="0">
                <a:solidFill>
                  <a:srgbClr val="FF0000"/>
                </a:solidFill>
              </a:rPr>
              <a:t>are independent</a:t>
            </a:r>
            <a:endParaRPr lang="en-US" sz="2400" dirty="0">
              <a:solidFill>
                <a:srgbClr val="FF0000"/>
              </a:solidFill>
            </a:endParaRPr>
          </a:p>
        </p:txBody>
      </p:sp>
      <p:sp>
        <p:nvSpPr>
          <p:cNvPr id="8" name="TextBox 7"/>
          <p:cNvSpPr txBox="1"/>
          <p:nvPr/>
        </p:nvSpPr>
        <p:spPr>
          <a:xfrm>
            <a:off x="3124200" y="228600"/>
            <a:ext cx="2205027" cy="646331"/>
          </a:xfrm>
          <a:prstGeom prst="rect">
            <a:avLst/>
          </a:prstGeom>
          <a:noFill/>
        </p:spPr>
        <p:txBody>
          <a:bodyPr wrap="none" rtlCol="0">
            <a:spAutoFit/>
          </a:bodyPr>
          <a:lstStyle/>
          <a:p>
            <a:r>
              <a:rPr lang="en-US" sz="3600" u="sng" dirty="0" smtClean="0"/>
              <a:t>Probability</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1447800"/>
            <a:ext cx="8839200" cy="954107"/>
          </a:xfrm>
          <a:prstGeom prst="rect">
            <a:avLst/>
          </a:prstGeom>
          <a:noFill/>
        </p:spPr>
        <p:txBody>
          <a:bodyPr wrap="square" rtlCol="0">
            <a:spAutoFit/>
          </a:bodyPr>
          <a:lstStyle/>
          <a:p>
            <a:pPr lvl="0"/>
            <a:r>
              <a:rPr lang="en-US" sz="2800" dirty="0" smtClean="0"/>
              <a:t>Simultaneously toss </a:t>
            </a:r>
            <a:r>
              <a:rPr lang="en-US" sz="2800" dirty="0"/>
              <a:t>a </a:t>
            </a:r>
            <a:r>
              <a:rPr lang="en-US" sz="2800" dirty="0" smtClean="0"/>
              <a:t>die and flip a coin.  What </a:t>
            </a:r>
            <a:r>
              <a:rPr lang="en-US" sz="2800" dirty="0"/>
              <a:t>is </a:t>
            </a:r>
            <a:r>
              <a:rPr lang="en-US" sz="2800" dirty="0" smtClean="0"/>
              <a:t>the</a:t>
            </a:r>
          </a:p>
          <a:p>
            <a:pPr lvl="0"/>
            <a:r>
              <a:rPr lang="en-US" sz="2800" dirty="0" smtClean="0"/>
              <a:t>probability of getting 2 </a:t>
            </a:r>
            <a:r>
              <a:rPr lang="en-US" sz="2800" b="1" i="1" dirty="0" smtClean="0"/>
              <a:t>and</a:t>
            </a:r>
            <a:r>
              <a:rPr lang="en-US" sz="2800" dirty="0" smtClean="0"/>
              <a:t> Tails?</a:t>
            </a:r>
            <a:endParaRPr lang="en-US" sz="2800" dirty="0"/>
          </a:p>
        </p:txBody>
      </p:sp>
      <p:sp>
        <p:nvSpPr>
          <p:cNvPr id="5" name="TextBox 4"/>
          <p:cNvSpPr txBox="1"/>
          <p:nvPr/>
        </p:nvSpPr>
        <p:spPr>
          <a:xfrm>
            <a:off x="304800" y="2590800"/>
            <a:ext cx="8382000" cy="2554545"/>
          </a:xfrm>
          <a:prstGeom prst="rect">
            <a:avLst/>
          </a:prstGeom>
          <a:noFill/>
        </p:spPr>
        <p:txBody>
          <a:bodyPr wrap="square" rtlCol="0">
            <a:spAutoFit/>
          </a:bodyPr>
          <a:lstStyle/>
          <a:p>
            <a:pPr lvl="0"/>
            <a:r>
              <a:rPr lang="en-US" sz="2800" dirty="0" smtClean="0"/>
              <a:t>There is a 1/6 chance of getting a two and a 1/2</a:t>
            </a:r>
          </a:p>
          <a:p>
            <a:pPr lvl="0"/>
            <a:r>
              <a:rPr lang="en-US" sz="2800" dirty="0"/>
              <a:t>p</a:t>
            </a:r>
            <a:r>
              <a:rPr lang="en-US" sz="2800" dirty="0" smtClean="0"/>
              <a:t>robability of getting Tails:</a:t>
            </a:r>
          </a:p>
          <a:p>
            <a:pPr lvl="0"/>
            <a:endParaRPr lang="en-US" sz="1000" dirty="0"/>
          </a:p>
          <a:p>
            <a:pPr lvl="0"/>
            <a:r>
              <a:rPr lang="en-US" sz="2800" dirty="0" smtClean="0"/>
              <a:t>1/6 x 1/2 = 1/12</a:t>
            </a:r>
          </a:p>
          <a:p>
            <a:pPr lvl="0"/>
            <a:endParaRPr lang="en-US" sz="1000" dirty="0"/>
          </a:p>
          <a:p>
            <a:pPr lvl="0"/>
            <a:r>
              <a:rPr lang="en-US" sz="2800" dirty="0" smtClean="0"/>
              <a:t>We could also find this by counting up the number</a:t>
            </a:r>
          </a:p>
          <a:p>
            <a:pPr lvl="0"/>
            <a:r>
              <a:rPr lang="en-US" sz="2800" dirty="0" smtClean="0"/>
              <a:t>of possible outcomes: 12.</a:t>
            </a:r>
          </a:p>
        </p:txBody>
      </p:sp>
      <p:sp>
        <p:nvSpPr>
          <p:cNvPr id="6" name="TextBox 5"/>
          <p:cNvSpPr txBox="1"/>
          <p:nvPr/>
        </p:nvSpPr>
        <p:spPr>
          <a:xfrm>
            <a:off x="729196" y="5410200"/>
            <a:ext cx="7560057" cy="492443"/>
          </a:xfrm>
          <a:prstGeom prst="rect">
            <a:avLst/>
          </a:prstGeom>
          <a:noFill/>
        </p:spPr>
        <p:txBody>
          <a:bodyPr wrap="none" rtlCol="0">
            <a:spAutoFit/>
          </a:bodyPr>
          <a:lstStyle/>
          <a:p>
            <a:pPr lvl="0"/>
            <a:r>
              <a:rPr lang="en-US" sz="2600" dirty="0" smtClean="0"/>
              <a:t>In general</a:t>
            </a:r>
            <a:r>
              <a:rPr lang="en-US" sz="2600" dirty="0" smtClean="0">
                <a:solidFill>
                  <a:srgbClr val="FF0000"/>
                </a:solidFill>
              </a:rPr>
              <a:t>*</a:t>
            </a:r>
            <a:r>
              <a:rPr lang="en-US" sz="2600" dirty="0" smtClean="0"/>
              <a:t>, the word “</a:t>
            </a:r>
            <a:r>
              <a:rPr lang="en-US" sz="2600" b="1" dirty="0" smtClean="0"/>
              <a:t>AND</a:t>
            </a:r>
            <a:r>
              <a:rPr lang="en-US" sz="2600" dirty="0" smtClean="0"/>
              <a:t>” is a signal to multiply:</a:t>
            </a:r>
            <a:endParaRPr lang="en-US" sz="2600" dirty="0" smtClean="0">
              <a:solidFill>
                <a:srgbClr val="FF0000"/>
              </a:solidFill>
            </a:endParaRPr>
          </a:p>
        </p:txBody>
      </p:sp>
      <p:graphicFrame>
        <p:nvGraphicFramePr>
          <p:cNvPr id="7" name="Object 6"/>
          <p:cNvGraphicFramePr>
            <a:graphicFrameLocks noChangeAspect="1"/>
          </p:cNvGraphicFramePr>
          <p:nvPr/>
        </p:nvGraphicFramePr>
        <p:xfrm>
          <a:off x="3276600" y="5943600"/>
          <a:ext cx="2057400" cy="685800"/>
        </p:xfrm>
        <a:graphic>
          <a:graphicData uri="http://schemas.openxmlformats.org/presentationml/2006/ole">
            <p:oleObj spid="_x0000_s243714" name="Equation" r:id="rId3" imgW="685800" imgH="228600" progId="Equation.DSMT4">
              <p:embed/>
            </p:oleObj>
          </a:graphicData>
        </a:graphic>
      </p:graphicFrame>
      <p:sp>
        <p:nvSpPr>
          <p:cNvPr id="8" name="TextBox 7"/>
          <p:cNvSpPr txBox="1"/>
          <p:nvPr/>
        </p:nvSpPr>
        <p:spPr>
          <a:xfrm>
            <a:off x="6400800" y="5867400"/>
            <a:ext cx="2261645" cy="830997"/>
          </a:xfrm>
          <a:prstGeom prst="rect">
            <a:avLst/>
          </a:prstGeom>
          <a:noFill/>
        </p:spPr>
        <p:txBody>
          <a:bodyPr wrap="none" rtlCol="0">
            <a:spAutoFit/>
          </a:bodyPr>
          <a:lstStyle/>
          <a:p>
            <a:r>
              <a:rPr lang="en-US" sz="2400" dirty="0" smtClean="0">
                <a:solidFill>
                  <a:srgbClr val="FF0000"/>
                </a:solidFill>
              </a:rPr>
              <a:t>*Only if P1 &amp; P2</a:t>
            </a:r>
          </a:p>
          <a:p>
            <a:r>
              <a:rPr lang="en-US" sz="2400" dirty="0" smtClean="0">
                <a:solidFill>
                  <a:srgbClr val="FF0000"/>
                </a:solidFill>
              </a:rPr>
              <a:t>are independent</a:t>
            </a:r>
            <a:endParaRPr lang="en-US" sz="2400" dirty="0">
              <a:solidFill>
                <a:srgbClr val="FF0000"/>
              </a:solidFill>
            </a:endParaRPr>
          </a:p>
        </p:txBody>
      </p:sp>
      <p:sp>
        <p:nvSpPr>
          <p:cNvPr id="9" name="TextBox 8"/>
          <p:cNvSpPr txBox="1"/>
          <p:nvPr/>
        </p:nvSpPr>
        <p:spPr>
          <a:xfrm>
            <a:off x="3124200" y="228600"/>
            <a:ext cx="2205027" cy="646331"/>
          </a:xfrm>
          <a:prstGeom prst="rect">
            <a:avLst/>
          </a:prstGeom>
          <a:noFill/>
        </p:spPr>
        <p:txBody>
          <a:bodyPr wrap="none" rtlCol="0">
            <a:spAutoFit/>
          </a:bodyPr>
          <a:lstStyle/>
          <a:p>
            <a:r>
              <a:rPr lang="en-US" sz="3600" u="sng" dirty="0" smtClean="0"/>
              <a:t>Probability</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1524000"/>
            <a:ext cx="7365350" cy="954107"/>
          </a:xfrm>
          <a:prstGeom prst="rect">
            <a:avLst/>
          </a:prstGeom>
          <a:noFill/>
        </p:spPr>
        <p:txBody>
          <a:bodyPr wrap="none" rtlCol="0">
            <a:spAutoFit/>
          </a:bodyPr>
          <a:lstStyle/>
          <a:p>
            <a:pPr lvl="0"/>
            <a:r>
              <a:rPr lang="en-US" sz="2800" dirty="0"/>
              <a:t>Flip a coin three times</a:t>
            </a:r>
            <a:r>
              <a:rPr lang="en-US" sz="2800" dirty="0" smtClean="0"/>
              <a:t>.  What is the probability of</a:t>
            </a:r>
          </a:p>
          <a:p>
            <a:pPr lvl="0"/>
            <a:r>
              <a:rPr lang="en-US" sz="2800" dirty="0" smtClean="0"/>
              <a:t>obtaining Heads twice?</a:t>
            </a:r>
          </a:p>
        </p:txBody>
      </p:sp>
      <p:sp>
        <p:nvSpPr>
          <p:cNvPr id="4" name="TextBox 3"/>
          <p:cNvSpPr txBox="1"/>
          <p:nvPr/>
        </p:nvSpPr>
        <p:spPr>
          <a:xfrm>
            <a:off x="2286000" y="2819400"/>
            <a:ext cx="1117614" cy="2246769"/>
          </a:xfrm>
          <a:prstGeom prst="rect">
            <a:avLst/>
          </a:prstGeom>
          <a:noFill/>
        </p:spPr>
        <p:txBody>
          <a:bodyPr wrap="none" rtlCol="0">
            <a:spAutoFit/>
          </a:bodyPr>
          <a:lstStyle/>
          <a:p>
            <a:pPr marL="342900" indent="-342900">
              <a:buAutoNum type="alphaUcParenR"/>
            </a:pPr>
            <a:r>
              <a:rPr lang="en-US" sz="2800" dirty="0" smtClean="0"/>
              <a:t> 1/4</a:t>
            </a:r>
          </a:p>
          <a:p>
            <a:pPr marL="342900" indent="-342900">
              <a:buAutoNum type="alphaUcParenR"/>
            </a:pPr>
            <a:r>
              <a:rPr lang="en-US" sz="2800" dirty="0" smtClean="0"/>
              <a:t> 3/8</a:t>
            </a:r>
          </a:p>
          <a:p>
            <a:pPr marL="342900" indent="-342900">
              <a:buAutoNum type="alphaUcParenR"/>
            </a:pPr>
            <a:r>
              <a:rPr lang="en-US" sz="2800" dirty="0" smtClean="0"/>
              <a:t> 1/2</a:t>
            </a:r>
          </a:p>
          <a:p>
            <a:pPr marL="342900" indent="-342900">
              <a:buAutoNum type="alphaUcParenR"/>
            </a:pPr>
            <a:r>
              <a:rPr lang="en-US" sz="2800" dirty="0" smtClean="0"/>
              <a:t> 5/8</a:t>
            </a:r>
          </a:p>
          <a:p>
            <a:pPr marL="342900" indent="-342900">
              <a:buAutoNum type="alphaUcParenR"/>
            </a:pPr>
            <a:r>
              <a:rPr lang="en-US" sz="2800" dirty="0" smtClean="0"/>
              <a:t> 3/4</a:t>
            </a:r>
            <a:endParaRPr lang="en-US" sz="2800" dirty="0"/>
          </a:p>
        </p:txBody>
      </p:sp>
      <p:sp>
        <p:nvSpPr>
          <p:cNvPr id="5" name="Rectangle 4"/>
          <p:cNvSpPr/>
          <p:nvPr/>
        </p:nvSpPr>
        <p:spPr>
          <a:xfrm>
            <a:off x="2286000" y="3276600"/>
            <a:ext cx="11430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228600"/>
            <a:ext cx="2205027" cy="646331"/>
          </a:xfrm>
          <a:prstGeom prst="rect">
            <a:avLst/>
          </a:prstGeom>
          <a:noFill/>
        </p:spPr>
        <p:txBody>
          <a:bodyPr wrap="none" rtlCol="0">
            <a:spAutoFit/>
          </a:bodyPr>
          <a:lstStyle/>
          <a:p>
            <a:r>
              <a:rPr lang="en-US" sz="3600" u="sng" dirty="0" smtClean="0"/>
              <a:t>Probability</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8600" y="5029200"/>
            <a:ext cx="8828058" cy="1646605"/>
          </a:xfrm>
          <a:prstGeom prst="rect">
            <a:avLst/>
          </a:prstGeom>
          <a:noFill/>
        </p:spPr>
        <p:txBody>
          <a:bodyPr wrap="none" rtlCol="0">
            <a:spAutoFit/>
          </a:bodyPr>
          <a:lstStyle/>
          <a:p>
            <a:pPr lvl="0">
              <a:buFont typeface="Arial" pitchFamily="34" charset="0"/>
              <a:buChar char="•"/>
            </a:pPr>
            <a:r>
              <a:rPr lang="en-US" sz="2400" dirty="0" smtClean="0"/>
              <a:t> </a:t>
            </a:r>
            <a:r>
              <a:rPr lang="en-US" sz="2300" dirty="0" smtClean="0"/>
              <a:t>The probability of obtaining three Heads is 1/8, of two Heads 3/8,</a:t>
            </a:r>
          </a:p>
          <a:p>
            <a:pPr lvl="0"/>
            <a:r>
              <a:rPr lang="en-US" sz="2300" dirty="0" smtClean="0"/>
              <a:t> 	of one Head 3/8, and no Heads 1/8.</a:t>
            </a:r>
          </a:p>
          <a:p>
            <a:pPr lvl="0"/>
            <a:endParaRPr lang="en-US" sz="800" dirty="0" smtClean="0"/>
          </a:p>
          <a:p>
            <a:pPr lvl="0">
              <a:buFont typeface="Arial" pitchFamily="34" charset="0"/>
              <a:buChar char="•"/>
            </a:pPr>
            <a:r>
              <a:rPr lang="en-US" sz="2300" dirty="0" smtClean="0"/>
              <a:t> Note that these probabilities must add up to </a:t>
            </a:r>
            <a:r>
              <a:rPr lang="en-US" sz="2300" b="1" i="1" dirty="0" smtClean="0"/>
              <a:t>one</a:t>
            </a:r>
            <a:r>
              <a:rPr lang="en-US" sz="2300" dirty="0"/>
              <a:t> </a:t>
            </a:r>
            <a:r>
              <a:rPr lang="en-US" sz="2300" dirty="0" smtClean="0"/>
              <a:t>– we must get</a:t>
            </a:r>
          </a:p>
          <a:p>
            <a:pPr lvl="0"/>
            <a:r>
              <a:rPr lang="en-US" sz="2300" dirty="0" smtClean="0"/>
              <a:t> 	one of the four possibilities with 100% certainty.</a:t>
            </a:r>
          </a:p>
        </p:txBody>
      </p:sp>
      <p:graphicFrame>
        <p:nvGraphicFramePr>
          <p:cNvPr id="3" name="Table 2"/>
          <p:cNvGraphicFramePr>
            <a:graphicFrameLocks noGrp="1"/>
          </p:cNvGraphicFramePr>
          <p:nvPr/>
        </p:nvGraphicFramePr>
        <p:xfrm>
          <a:off x="685800" y="2133600"/>
          <a:ext cx="7315200" cy="2743200"/>
        </p:xfrm>
        <a:graphic>
          <a:graphicData uri="http://schemas.openxmlformats.org/drawingml/2006/table">
            <a:tbl>
              <a:tblPr/>
              <a:tblGrid>
                <a:gridCol w="2438400"/>
                <a:gridCol w="2438400"/>
                <a:gridCol w="2438400"/>
              </a:tblGrid>
              <a:tr h="242147">
                <a:tc>
                  <a:txBody>
                    <a:bodyPr/>
                    <a:lstStyle/>
                    <a:p>
                      <a:pPr marL="0" marR="0" algn="ctr">
                        <a:spcBef>
                          <a:spcPts val="0"/>
                        </a:spcBef>
                        <a:spcAft>
                          <a:spcPts val="0"/>
                        </a:spcAft>
                      </a:pPr>
                      <a:r>
                        <a:rPr lang="en-US" sz="2000" dirty="0">
                          <a:latin typeface="Times New Roman"/>
                          <a:ea typeface="Times New Roman"/>
                        </a:rPr>
                        <a:t>OUTCOME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PROBABILITY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 OF HEADS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47">
                <a:tc>
                  <a:txBody>
                    <a:bodyPr/>
                    <a:lstStyle/>
                    <a:p>
                      <a:pPr marL="0" marR="0" algn="ctr">
                        <a:spcBef>
                          <a:spcPts val="0"/>
                        </a:spcBef>
                        <a:spcAft>
                          <a:spcPts val="0"/>
                        </a:spcAft>
                      </a:pPr>
                      <a:r>
                        <a:rPr lang="en-US" sz="2000" dirty="0">
                          <a:latin typeface="Times New Roman"/>
                          <a:ea typeface="Times New Roman"/>
                        </a:rPr>
                        <a:t>HHH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47">
                <a:tc>
                  <a:txBody>
                    <a:bodyPr/>
                    <a:lstStyle/>
                    <a:p>
                      <a:pPr marL="0" marR="0" algn="ctr">
                        <a:spcBef>
                          <a:spcPts val="0"/>
                        </a:spcBef>
                        <a:spcAft>
                          <a:spcPts val="0"/>
                        </a:spcAft>
                      </a:pPr>
                      <a:r>
                        <a:rPr lang="en-US" sz="2000" dirty="0">
                          <a:latin typeface="Times New Roman"/>
                          <a:ea typeface="Times New Roman"/>
                        </a:rPr>
                        <a:t>HHT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47">
                <a:tc>
                  <a:txBody>
                    <a:bodyPr/>
                    <a:lstStyle/>
                    <a:p>
                      <a:pPr marL="0" marR="0" algn="ctr">
                        <a:spcBef>
                          <a:spcPts val="0"/>
                        </a:spcBef>
                        <a:spcAft>
                          <a:spcPts val="0"/>
                        </a:spcAft>
                      </a:pPr>
                      <a:r>
                        <a:rPr lang="en-US" sz="2000">
                          <a:latin typeface="Times New Roman"/>
                          <a:ea typeface="Times New Roman"/>
                        </a:rPr>
                        <a:t>HTH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47">
                <a:tc>
                  <a:txBody>
                    <a:bodyPr/>
                    <a:lstStyle/>
                    <a:p>
                      <a:pPr marL="0" marR="0" algn="ctr">
                        <a:spcBef>
                          <a:spcPts val="0"/>
                        </a:spcBef>
                        <a:spcAft>
                          <a:spcPts val="0"/>
                        </a:spcAft>
                      </a:pPr>
                      <a:r>
                        <a:rPr lang="en-US" sz="2000">
                          <a:latin typeface="Times New Roman"/>
                          <a:ea typeface="Times New Roman"/>
                        </a:rPr>
                        <a:t>THH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47">
                <a:tc>
                  <a:txBody>
                    <a:bodyPr/>
                    <a:lstStyle/>
                    <a:p>
                      <a:pPr marL="0" marR="0" algn="ctr">
                        <a:spcBef>
                          <a:spcPts val="0"/>
                        </a:spcBef>
                        <a:spcAft>
                          <a:spcPts val="0"/>
                        </a:spcAft>
                      </a:pPr>
                      <a:r>
                        <a:rPr lang="en-US" sz="2000">
                          <a:latin typeface="Times New Roman"/>
                          <a:ea typeface="Times New Roman"/>
                        </a:rPr>
                        <a:t>HTT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47">
                <a:tc>
                  <a:txBody>
                    <a:bodyPr/>
                    <a:lstStyle/>
                    <a:p>
                      <a:pPr marL="0" marR="0" algn="ctr">
                        <a:spcBef>
                          <a:spcPts val="0"/>
                        </a:spcBef>
                        <a:spcAft>
                          <a:spcPts val="0"/>
                        </a:spcAft>
                      </a:pPr>
                      <a:r>
                        <a:rPr lang="en-US" sz="2000">
                          <a:latin typeface="Times New Roman"/>
                          <a:ea typeface="Times New Roman"/>
                        </a:rPr>
                        <a:t>THT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47">
                <a:tc>
                  <a:txBody>
                    <a:bodyPr/>
                    <a:lstStyle/>
                    <a:p>
                      <a:pPr marL="0" marR="0" algn="ctr">
                        <a:spcBef>
                          <a:spcPts val="0"/>
                        </a:spcBef>
                        <a:spcAft>
                          <a:spcPts val="0"/>
                        </a:spcAft>
                      </a:pPr>
                      <a:r>
                        <a:rPr lang="en-US" sz="2000">
                          <a:latin typeface="Times New Roman"/>
                          <a:ea typeface="Times New Roman"/>
                        </a:rPr>
                        <a:t>TTH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47">
                <a:tc>
                  <a:txBody>
                    <a:bodyPr/>
                    <a:lstStyle/>
                    <a:p>
                      <a:pPr marL="0" marR="0" algn="ctr">
                        <a:spcBef>
                          <a:spcPts val="0"/>
                        </a:spcBef>
                        <a:spcAft>
                          <a:spcPts val="0"/>
                        </a:spcAft>
                      </a:pPr>
                      <a:r>
                        <a:rPr lang="en-US" sz="2000">
                          <a:latin typeface="Times New Roman"/>
                          <a:ea typeface="Times New Roman"/>
                        </a:rPr>
                        <a:t>TTT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09600" y="1143000"/>
            <a:ext cx="7365350" cy="954107"/>
          </a:xfrm>
          <a:prstGeom prst="rect">
            <a:avLst/>
          </a:prstGeom>
          <a:noFill/>
        </p:spPr>
        <p:txBody>
          <a:bodyPr wrap="none" rtlCol="0">
            <a:spAutoFit/>
          </a:bodyPr>
          <a:lstStyle/>
          <a:p>
            <a:pPr lvl="0"/>
            <a:r>
              <a:rPr lang="en-US" sz="2800" dirty="0"/>
              <a:t>Flip a coin three times</a:t>
            </a:r>
            <a:r>
              <a:rPr lang="en-US" sz="2800" dirty="0" smtClean="0"/>
              <a:t>.  What is the probability of</a:t>
            </a:r>
          </a:p>
          <a:p>
            <a:pPr lvl="0"/>
            <a:r>
              <a:rPr lang="en-US" sz="2800" dirty="0" smtClean="0"/>
              <a:t>obtaining Heads twice?</a:t>
            </a:r>
          </a:p>
        </p:txBody>
      </p:sp>
      <p:sp>
        <p:nvSpPr>
          <p:cNvPr id="6" name="TextBox 5"/>
          <p:cNvSpPr txBox="1"/>
          <p:nvPr/>
        </p:nvSpPr>
        <p:spPr>
          <a:xfrm>
            <a:off x="3124200" y="228600"/>
            <a:ext cx="2205027" cy="646331"/>
          </a:xfrm>
          <a:prstGeom prst="rect">
            <a:avLst/>
          </a:prstGeom>
          <a:noFill/>
        </p:spPr>
        <p:txBody>
          <a:bodyPr wrap="none" rtlCol="0">
            <a:spAutoFit/>
          </a:bodyPr>
          <a:lstStyle/>
          <a:p>
            <a:r>
              <a:rPr lang="en-US" sz="3600" u="sng" dirty="0" smtClean="0"/>
              <a:t>Probability</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C:\Users\Zombie\Desktop\Stern-Gerlach_experiment.PNG"/>
          <p:cNvPicPr>
            <a:picLocks noChangeAspect="1" noChangeArrowheads="1"/>
          </p:cNvPicPr>
          <p:nvPr/>
        </p:nvPicPr>
        <p:blipFill>
          <a:blip r:embed="rId3" cstate="print"/>
          <a:srcRect/>
          <a:stretch>
            <a:fillRect/>
          </a:stretch>
        </p:blipFill>
        <p:spPr bwMode="auto">
          <a:xfrm>
            <a:off x="152400" y="990600"/>
            <a:ext cx="8666667" cy="5400000"/>
          </a:xfrm>
          <a:prstGeom prst="rect">
            <a:avLst/>
          </a:prstGeom>
          <a:noFill/>
        </p:spPr>
      </p:pic>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dirty="0" smtClean="0"/>
              <a:t>Stern-Gerlach Experiment with Silver Atoms (1922)</a:t>
            </a:r>
            <a:r>
              <a:rPr lang="en-US" sz="2800" dirty="0" smtClean="0">
                <a:solidFill>
                  <a:srgbClr val="FF0000"/>
                </a:solidFill>
              </a:rPr>
              <a:t>*</a:t>
            </a:r>
            <a:endParaRPr lang="en-US" sz="2800" dirty="0">
              <a:solidFill>
                <a:srgbClr val="FF0000"/>
              </a:solidFill>
            </a:endParaRPr>
          </a:p>
        </p:txBody>
      </p:sp>
      <p:sp>
        <p:nvSpPr>
          <p:cNvPr id="5" name="TextBox 4"/>
          <p:cNvSpPr txBox="1"/>
          <p:nvPr/>
        </p:nvSpPr>
        <p:spPr>
          <a:xfrm>
            <a:off x="304800" y="6248400"/>
            <a:ext cx="2986972" cy="369332"/>
          </a:xfrm>
          <a:prstGeom prst="rect">
            <a:avLst/>
          </a:prstGeom>
          <a:noFill/>
        </p:spPr>
        <p:txBody>
          <a:bodyPr wrap="none" rtlCol="0">
            <a:spAutoFit/>
          </a:bodyPr>
          <a:lstStyle/>
          <a:p>
            <a:r>
              <a:rPr lang="en-US" dirty="0" smtClean="0">
                <a:solidFill>
                  <a:srgbClr val="FF0000"/>
                </a:solidFill>
              </a:rPr>
              <a:t>*Nobel Prize for Stern in 1943</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75202" y="2895600"/>
            <a:ext cx="8645478" cy="3262432"/>
          </a:xfrm>
          <a:prstGeom prst="rect">
            <a:avLst/>
          </a:prstGeom>
          <a:noFill/>
        </p:spPr>
        <p:txBody>
          <a:bodyPr wrap="none" rtlCol="0">
            <a:spAutoFit/>
          </a:bodyPr>
          <a:lstStyle/>
          <a:p>
            <a:r>
              <a:rPr lang="en-US" sz="2600" dirty="0" smtClean="0"/>
              <a:t>The probability for any single outcome is 1/36 = 1/6 x 1/6.</a:t>
            </a:r>
          </a:p>
          <a:p>
            <a:endParaRPr lang="en-US" sz="800" dirty="0"/>
          </a:p>
          <a:p>
            <a:r>
              <a:rPr lang="en-US" sz="2600" dirty="0" smtClean="0"/>
              <a:t>The probability that the sum result is four is:</a:t>
            </a:r>
          </a:p>
          <a:p>
            <a:endParaRPr lang="en-US" sz="800" dirty="0"/>
          </a:p>
          <a:p>
            <a:r>
              <a:rPr lang="en-US" sz="2600" dirty="0" smtClean="0"/>
              <a:t>		P[2,2] + P[1,3] + P[3,1].</a:t>
            </a:r>
          </a:p>
          <a:p>
            <a:endParaRPr lang="en-US" sz="2600" dirty="0"/>
          </a:p>
          <a:p>
            <a:r>
              <a:rPr lang="en-US" sz="2600" dirty="0" smtClean="0"/>
              <a:t>The probability for each of these outcomes is 1/36, so</a:t>
            </a:r>
          </a:p>
          <a:p>
            <a:r>
              <a:rPr lang="en-US" sz="2600" dirty="0" smtClean="0"/>
              <a:t>the probability that the outcome adds to four is:</a:t>
            </a:r>
          </a:p>
          <a:p>
            <a:endParaRPr lang="en-US" sz="800" dirty="0"/>
          </a:p>
          <a:p>
            <a:r>
              <a:rPr lang="en-US" sz="2600" dirty="0" smtClean="0"/>
              <a:t> 		1/36 + 1/36 + 1/36 = 3/36 = 1/12</a:t>
            </a:r>
          </a:p>
        </p:txBody>
      </p:sp>
      <p:sp>
        <p:nvSpPr>
          <p:cNvPr id="4" name="TextBox 3"/>
          <p:cNvSpPr txBox="1"/>
          <p:nvPr/>
        </p:nvSpPr>
        <p:spPr>
          <a:xfrm>
            <a:off x="361531" y="1524000"/>
            <a:ext cx="8579868" cy="1015663"/>
          </a:xfrm>
          <a:prstGeom prst="rect">
            <a:avLst/>
          </a:prstGeom>
          <a:noFill/>
        </p:spPr>
        <p:txBody>
          <a:bodyPr wrap="none" rtlCol="0">
            <a:spAutoFit/>
          </a:bodyPr>
          <a:lstStyle/>
          <a:p>
            <a:r>
              <a:rPr lang="en-US" sz="2600" dirty="0"/>
              <a:t>Toss two dice </a:t>
            </a:r>
            <a:r>
              <a:rPr lang="en-US" sz="2600" dirty="0" smtClean="0"/>
              <a:t>simultaneously.</a:t>
            </a:r>
          </a:p>
          <a:p>
            <a:endParaRPr lang="en-US" sz="800" dirty="0"/>
          </a:p>
          <a:p>
            <a:r>
              <a:rPr lang="en-US" sz="2600" dirty="0" smtClean="0"/>
              <a:t>What </a:t>
            </a:r>
            <a:r>
              <a:rPr lang="en-US" sz="2600" dirty="0"/>
              <a:t>is the probability that the sum of the results is four</a:t>
            </a:r>
            <a:r>
              <a:rPr lang="en-US" sz="2600" dirty="0" smtClean="0"/>
              <a:t>?</a:t>
            </a:r>
            <a:endParaRPr lang="en-US" sz="2600" dirty="0"/>
          </a:p>
        </p:txBody>
      </p:sp>
      <p:sp>
        <p:nvSpPr>
          <p:cNvPr id="5" name="TextBox 4"/>
          <p:cNvSpPr txBox="1"/>
          <p:nvPr/>
        </p:nvSpPr>
        <p:spPr>
          <a:xfrm>
            <a:off x="3124200" y="228600"/>
            <a:ext cx="2205027" cy="646331"/>
          </a:xfrm>
          <a:prstGeom prst="rect">
            <a:avLst/>
          </a:prstGeom>
          <a:noFill/>
        </p:spPr>
        <p:txBody>
          <a:bodyPr wrap="none" rtlCol="0">
            <a:spAutoFit/>
          </a:bodyPr>
          <a:lstStyle/>
          <a:p>
            <a:r>
              <a:rPr lang="en-US" sz="3600" u="sng" dirty="0" smtClean="0"/>
              <a:t>Probability</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a:grpSpLocks noChangeAspect="1"/>
          </p:cNvGrpSpPr>
          <p:nvPr/>
        </p:nvGrpSpPr>
        <p:grpSpPr>
          <a:xfrm>
            <a:off x="2286000" y="1928384"/>
            <a:ext cx="4488180" cy="2110216"/>
            <a:chOff x="1600200" y="1553230"/>
            <a:chExt cx="5610225" cy="2637770"/>
          </a:xfrm>
        </p:grpSpPr>
        <p:pic>
          <p:nvPicPr>
            <p:cNvPr id="20482" name="Picture 2" descr="C:\Users\Zombie\Desktop\SCHOOL\ModernCourseMaterials\CurriculumPHYS2130FA10\Images\120Orientations.JPG"/>
            <p:cNvPicPr>
              <a:picLocks noChangeAspect="1" noChangeArrowheads="1"/>
            </p:cNvPicPr>
            <p:nvPr/>
          </p:nvPicPr>
          <p:blipFill>
            <a:blip r:embed="rId4" cstate="print"/>
            <a:srcRect/>
            <a:stretch>
              <a:fillRect/>
            </a:stretch>
          </p:blipFill>
          <p:spPr bwMode="auto">
            <a:xfrm>
              <a:off x="1600200" y="1752600"/>
              <a:ext cx="5610225" cy="2438400"/>
            </a:xfrm>
            <a:prstGeom prst="rect">
              <a:avLst/>
            </a:prstGeom>
            <a:noFill/>
          </p:spPr>
        </p:pic>
        <p:sp>
          <p:nvSpPr>
            <p:cNvPr id="4" name="TextBox 3"/>
            <p:cNvSpPr txBox="1"/>
            <p:nvPr/>
          </p:nvSpPr>
          <p:spPr>
            <a:xfrm>
              <a:off x="2266950" y="1600200"/>
              <a:ext cx="393056" cy="523220"/>
            </a:xfrm>
            <a:prstGeom prst="rect">
              <a:avLst/>
            </a:prstGeom>
            <a:solidFill>
              <a:schemeClr val="bg1"/>
            </a:solidFill>
          </p:spPr>
          <p:txBody>
            <a:bodyPr wrap="none" rtlCol="0">
              <a:spAutoFit/>
            </a:bodyPr>
            <a:lstStyle/>
            <a:p>
              <a:r>
                <a:rPr lang="en-US" sz="2800" dirty="0" smtClean="0"/>
                <a:t>A</a:t>
              </a:r>
              <a:endParaRPr lang="en-US" sz="2800" dirty="0"/>
            </a:p>
          </p:txBody>
        </p:sp>
        <p:sp>
          <p:nvSpPr>
            <p:cNvPr id="5" name="TextBox 4"/>
            <p:cNvSpPr txBox="1"/>
            <p:nvPr/>
          </p:nvSpPr>
          <p:spPr>
            <a:xfrm>
              <a:off x="4171950" y="1553230"/>
              <a:ext cx="380233" cy="523220"/>
            </a:xfrm>
            <a:prstGeom prst="rect">
              <a:avLst/>
            </a:prstGeom>
            <a:solidFill>
              <a:schemeClr val="bg1"/>
            </a:solidFill>
          </p:spPr>
          <p:txBody>
            <a:bodyPr wrap="none" rtlCol="0">
              <a:spAutoFit/>
            </a:bodyPr>
            <a:lstStyle/>
            <a:p>
              <a:r>
                <a:rPr lang="en-US" sz="2800" dirty="0"/>
                <a:t>B</a:t>
              </a:r>
            </a:p>
          </p:txBody>
        </p:sp>
        <p:sp>
          <p:nvSpPr>
            <p:cNvPr id="6" name="TextBox 5"/>
            <p:cNvSpPr txBox="1"/>
            <p:nvPr/>
          </p:nvSpPr>
          <p:spPr>
            <a:xfrm>
              <a:off x="6076950" y="1553230"/>
              <a:ext cx="375424" cy="523220"/>
            </a:xfrm>
            <a:prstGeom prst="rect">
              <a:avLst/>
            </a:prstGeom>
            <a:solidFill>
              <a:schemeClr val="bg1"/>
            </a:solidFill>
          </p:spPr>
          <p:txBody>
            <a:bodyPr wrap="none" rtlCol="0">
              <a:spAutoFit/>
            </a:bodyPr>
            <a:lstStyle/>
            <a:p>
              <a:r>
                <a:rPr lang="en-US" sz="2800" dirty="0" smtClean="0"/>
                <a:t>C</a:t>
              </a:r>
              <a:endParaRPr lang="en-US" sz="2800" dirty="0"/>
            </a:p>
          </p:txBody>
        </p:sp>
      </p:grpSp>
      <p:sp>
        <p:nvSpPr>
          <p:cNvPr id="9" name="TextBox 8"/>
          <p:cNvSpPr txBox="1"/>
          <p:nvPr/>
        </p:nvSpPr>
        <p:spPr>
          <a:xfrm>
            <a:off x="457200" y="1143000"/>
            <a:ext cx="6786986" cy="830997"/>
          </a:xfrm>
          <a:prstGeom prst="rect">
            <a:avLst/>
          </a:prstGeom>
          <a:noFill/>
        </p:spPr>
        <p:txBody>
          <a:bodyPr wrap="none" rtlCol="0">
            <a:spAutoFit/>
          </a:bodyPr>
          <a:lstStyle/>
          <a:p>
            <a:r>
              <a:rPr lang="en-US" sz="2400" dirty="0" smtClean="0"/>
              <a:t>Imagine a </a:t>
            </a:r>
            <a:r>
              <a:rPr lang="en-US" sz="2400" dirty="0"/>
              <a:t>Stern-Gerlach analyzer with three </a:t>
            </a:r>
            <a:r>
              <a:rPr lang="en-US" sz="2400" dirty="0" smtClean="0"/>
              <a:t>settings,</a:t>
            </a:r>
          </a:p>
          <a:p>
            <a:r>
              <a:rPr lang="en-US" sz="2400" dirty="0" smtClean="0"/>
              <a:t>each </a:t>
            </a:r>
            <a:r>
              <a:rPr lang="en-US" sz="2400" dirty="0"/>
              <a:t>oriented 120</a:t>
            </a:r>
            <a:r>
              <a:rPr lang="en-US" sz="2400" baseline="30000" dirty="0"/>
              <a:t>0</a:t>
            </a:r>
            <a:r>
              <a:rPr lang="en-US" sz="2400" dirty="0"/>
              <a:t> from the </a:t>
            </a:r>
            <a:r>
              <a:rPr lang="en-US" sz="2400" dirty="0" smtClean="0"/>
              <a:t>other:</a:t>
            </a:r>
          </a:p>
        </p:txBody>
      </p:sp>
      <p:grpSp>
        <p:nvGrpSpPr>
          <p:cNvPr id="3" name="Group 13"/>
          <p:cNvGrpSpPr/>
          <p:nvPr/>
        </p:nvGrpSpPr>
        <p:grpSpPr>
          <a:xfrm>
            <a:off x="2249424" y="4162425"/>
            <a:ext cx="6634448" cy="1659791"/>
            <a:chOff x="2057893" y="4238625"/>
            <a:chExt cx="6634448" cy="1659791"/>
          </a:xfrm>
        </p:grpSpPr>
        <p:sp>
          <p:nvSpPr>
            <p:cNvPr id="10" name="TextBox 9"/>
            <p:cNvSpPr txBox="1"/>
            <p:nvPr/>
          </p:nvSpPr>
          <p:spPr>
            <a:xfrm>
              <a:off x="2057893" y="4267200"/>
              <a:ext cx="6634448" cy="1631216"/>
            </a:xfrm>
            <a:prstGeom prst="rect">
              <a:avLst/>
            </a:prstGeom>
            <a:noFill/>
          </p:spPr>
          <p:txBody>
            <a:bodyPr wrap="none" rtlCol="0">
              <a:spAutoFit/>
            </a:bodyPr>
            <a:lstStyle/>
            <a:p>
              <a:r>
                <a:rPr lang="en-US" sz="2400" dirty="0" smtClean="0"/>
                <a:t>If we send in an atom in the definite state       </a:t>
              </a:r>
              <a:r>
                <a:rPr lang="en-US" dirty="0" smtClean="0"/>
                <a:t> </a:t>
              </a:r>
              <a:r>
                <a:rPr lang="en-US" sz="2400" dirty="0" smtClean="0"/>
                <a:t>,</a:t>
              </a:r>
            </a:p>
            <a:p>
              <a:endParaRPr lang="en-US" sz="200" dirty="0" smtClean="0"/>
            </a:p>
            <a:p>
              <a:r>
                <a:rPr lang="en-US" sz="2400" dirty="0" smtClean="0"/>
                <a:t>      what is the </a:t>
              </a:r>
              <a:r>
                <a:rPr lang="en-US" sz="2400" b="1" i="1" dirty="0" smtClean="0"/>
                <a:t>probability</a:t>
              </a:r>
              <a:r>
                <a:rPr lang="en-US" sz="2400" dirty="0" smtClean="0"/>
                <a:t> the atom will leave</a:t>
              </a:r>
            </a:p>
            <a:p>
              <a:endParaRPr lang="en-US" sz="200" dirty="0" smtClean="0"/>
            </a:p>
            <a:p>
              <a:r>
                <a:rPr lang="en-US" sz="2400" dirty="0"/>
                <a:t> </a:t>
              </a:r>
              <a:r>
                <a:rPr lang="en-US" sz="2400" dirty="0" smtClean="0"/>
                <a:t>           from the plus-channel if the setting on</a:t>
              </a:r>
            </a:p>
            <a:p>
              <a:r>
                <a:rPr lang="en-US" sz="2400" dirty="0"/>
                <a:t> </a:t>
              </a:r>
              <a:r>
                <a:rPr lang="en-US" sz="2400" dirty="0" smtClean="0"/>
                <a:t>                 the analyzer is </a:t>
              </a:r>
              <a:r>
                <a:rPr lang="en-US" sz="2400" b="1" i="1" dirty="0" smtClean="0"/>
                <a:t>random</a:t>
              </a:r>
              <a:r>
                <a:rPr lang="en-US" sz="2400" dirty="0" smtClean="0"/>
                <a:t>? </a:t>
              </a:r>
              <a:endParaRPr lang="en-US" sz="2400" dirty="0"/>
            </a:p>
          </p:txBody>
        </p:sp>
        <p:graphicFrame>
          <p:nvGraphicFramePr>
            <p:cNvPr id="11" name="Object 10"/>
            <p:cNvGraphicFramePr>
              <a:graphicFrameLocks noChangeAspect="1"/>
            </p:cNvGraphicFramePr>
            <p:nvPr/>
          </p:nvGraphicFramePr>
          <p:xfrm>
            <a:off x="7733269" y="4238625"/>
            <a:ext cx="612775" cy="561975"/>
          </p:xfrm>
          <a:graphic>
            <a:graphicData uri="http://schemas.openxmlformats.org/presentationml/2006/ole">
              <p:oleObj spid="_x0000_s270338" name="Equation" r:id="rId5" imgW="304560" imgH="279360" progId="Equation.DSMT4">
                <p:embed/>
              </p:oleObj>
            </a:graphicData>
          </a:graphic>
        </p:graphicFrame>
      </p:grpSp>
      <p:grpSp>
        <p:nvGrpSpPr>
          <p:cNvPr id="7" name="Group 12"/>
          <p:cNvGrpSpPr/>
          <p:nvPr/>
        </p:nvGrpSpPr>
        <p:grpSpPr>
          <a:xfrm>
            <a:off x="381000" y="5059362"/>
            <a:ext cx="3432175" cy="1798638"/>
            <a:chOff x="381000" y="5059362"/>
            <a:chExt cx="3432175" cy="1798638"/>
          </a:xfrm>
        </p:grpSpPr>
        <p:pic>
          <p:nvPicPr>
            <p:cNvPr id="20483" name="Picture 3" descr="C:\Users\Zombie\Desktop\Prob_SG3settings copy.jpg"/>
            <p:cNvPicPr>
              <a:picLocks noChangeAspect="1" noChangeArrowheads="1"/>
            </p:cNvPicPr>
            <p:nvPr/>
          </p:nvPicPr>
          <p:blipFill>
            <a:blip r:embed="rId6" cstate="print"/>
            <a:srcRect/>
            <a:stretch>
              <a:fillRect/>
            </a:stretch>
          </p:blipFill>
          <p:spPr bwMode="auto">
            <a:xfrm>
              <a:off x="381000" y="5059362"/>
              <a:ext cx="2849562" cy="1798638"/>
            </a:xfrm>
            <a:prstGeom prst="rect">
              <a:avLst/>
            </a:prstGeom>
            <a:noFill/>
          </p:spPr>
        </p:pic>
        <p:graphicFrame>
          <p:nvGraphicFramePr>
            <p:cNvPr id="20485" name="Object 5"/>
            <p:cNvGraphicFramePr>
              <a:graphicFrameLocks noChangeAspect="1"/>
            </p:cNvGraphicFramePr>
            <p:nvPr/>
          </p:nvGraphicFramePr>
          <p:xfrm>
            <a:off x="3200400" y="5791200"/>
            <a:ext cx="612775" cy="561975"/>
          </p:xfrm>
          <a:graphic>
            <a:graphicData uri="http://schemas.openxmlformats.org/presentationml/2006/ole">
              <p:oleObj spid="_x0000_s270339" name="Equation" r:id="rId7" imgW="304560" imgH="279360" progId="Equation.DSMT4">
                <p:embed/>
              </p:oleObj>
            </a:graphicData>
          </a:graphic>
        </p:graphicFrame>
      </p:grpSp>
      <p:sp>
        <p:nvSpPr>
          <p:cNvPr id="15" name="TextBox 14"/>
          <p:cNvSpPr txBox="1"/>
          <p:nvPr/>
        </p:nvSpPr>
        <p:spPr>
          <a:xfrm>
            <a:off x="3124200" y="228600"/>
            <a:ext cx="2205027" cy="646331"/>
          </a:xfrm>
          <a:prstGeom prst="rect">
            <a:avLst/>
          </a:prstGeom>
          <a:noFill/>
        </p:spPr>
        <p:txBody>
          <a:bodyPr wrap="none" rtlCol="0">
            <a:spAutoFit/>
          </a:bodyPr>
          <a:lstStyle/>
          <a:p>
            <a:r>
              <a:rPr lang="en-US" sz="3600" u="sng" dirty="0" smtClean="0"/>
              <a:t>Probability</a:t>
            </a:r>
            <a:endParaRPr lang="en-US" sz="3600" u="sn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28600" y="1219200"/>
            <a:ext cx="8387793" cy="3170099"/>
          </a:xfrm>
          <a:prstGeom prst="rect">
            <a:avLst/>
          </a:prstGeom>
          <a:noFill/>
        </p:spPr>
        <p:txBody>
          <a:bodyPr wrap="none" rtlCol="0">
            <a:spAutoFit/>
          </a:bodyPr>
          <a:lstStyle/>
          <a:p>
            <a:r>
              <a:rPr lang="en-US" sz="2500" dirty="0"/>
              <a:t>If the setting is in the </a:t>
            </a:r>
            <a:r>
              <a:rPr lang="en-US" sz="2500" dirty="0" smtClean="0"/>
              <a:t>+z-direction (</a:t>
            </a:r>
            <a:r>
              <a:rPr lang="en-US" sz="2500" b="1" dirty="0" smtClean="0"/>
              <a:t>A</a:t>
            </a:r>
            <a:r>
              <a:rPr lang="en-US" sz="2500" dirty="0" smtClean="0"/>
              <a:t>), </a:t>
            </a:r>
            <a:r>
              <a:rPr lang="en-US" sz="2500" dirty="0"/>
              <a:t>then the </a:t>
            </a:r>
            <a:r>
              <a:rPr lang="en-US" sz="2500" dirty="0" smtClean="0"/>
              <a:t>probability</a:t>
            </a:r>
          </a:p>
          <a:p>
            <a:r>
              <a:rPr lang="en-US" sz="2500" dirty="0" smtClean="0"/>
              <a:t>to </a:t>
            </a:r>
            <a:r>
              <a:rPr lang="en-US" sz="2500" dirty="0"/>
              <a:t>leave through the </a:t>
            </a:r>
            <a:r>
              <a:rPr lang="en-US" sz="2500" b="1" i="1" dirty="0"/>
              <a:t>plus-channel</a:t>
            </a:r>
            <a:r>
              <a:rPr lang="en-US" sz="2500" dirty="0"/>
              <a:t> is </a:t>
            </a:r>
            <a:r>
              <a:rPr lang="en-US" sz="2500" dirty="0" smtClean="0"/>
              <a:t>1.</a:t>
            </a:r>
          </a:p>
          <a:p>
            <a:endParaRPr lang="en-US" sz="2500" dirty="0"/>
          </a:p>
          <a:p>
            <a:r>
              <a:rPr lang="en-US" sz="2500" dirty="0" smtClean="0"/>
              <a:t>For </a:t>
            </a:r>
            <a:r>
              <a:rPr lang="en-US" sz="2500" dirty="0"/>
              <a:t>either of the two other </a:t>
            </a:r>
            <a:r>
              <a:rPr lang="en-US" sz="2500" dirty="0" smtClean="0"/>
              <a:t>settings (</a:t>
            </a:r>
            <a:r>
              <a:rPr lang="en-US" sz="2500" b="1" dirty="0" smtClean="0"/>
              <a:t>B</a:t>
            </a:r>
            <a:r>
              <a:rPr lang="en-US" sz="2500" dirty="0" smtClean="0"/>
              <a:t> &amp; </a:t>
            </a:r>
            <a:r>
              <a:rPr lang="en-US" sz="2500" b="1" dirty="0" smtClean="0"/>
              <a:t>C</a:t>
            </a:r>
            <a:r>
              <a:rPr lang="en-US" sz="2500" dirty="0" smtClean="0"/>
              <a:t>), </a:t>
            </a:r>
            <a:r>
              <a:rPr lang="en-US" sz="2500" dirty="0"/>
              <a:t>the </a:t>
            </a:r>
            <a:r>
              <a:rPr lang="en-US" sz="2500" dirty="0" smtClean="0"/>
              <a:t>probability</a:t>
            </a:r>
          </a:p>
          <a:p>
            <a:r>
              <a:rPr lang="en-US" sz="2500" dirty="0" smtClean="0"/>
              <a:t>of leaving </a:t>
            </a:r>
            <a:r>
              <a:rPr lang="en-US" sz="2500" dirty="0"/>
              <a:t>through the </a:t>
            </a:r>
            <a:r>
              <a:rPr lang="en-US" sz="2500" b="1" i="1" dirty="0"/>
              <a:t>plus-channel</a:t>
            </a:r>
            <a:r>
              <a:rPr lang="en-US" sz="2500" dirty="0"/>
              <a:t> is </a:t>
            </a:r>
            <a:r>
              <a:rPr lang="en-US" sz="2500" dirty="0" smtClean="0"/>
              <a:t>1/4.  [cos</a:t>
            </a:r>
            <a:r>
              <a:rPr lang="en-US" sz="2500" baseline="30000" dirty="0" smtClean="0"/>
              <a:t>2</a:t>
            </a:r>
            <a:r>
              <a:rPr lang="en-US" sz="2500" dirty="0" smtClean="0"/>
              <a:t>(120</a:t>
            </a:r>
            <a:r>
              <a:rPr lang="en-US" sz="2500" baseline="30000" dirty="0" smtClean="0"/>
              <a:t>0</a:t>
            </a:r>
            <a:r>
              <a:rPr lang="en-US" sz="2500" dirty="0" smtClean="0"/>
              <a:t>/2)]</a:t>
            </a:r>
          </a:p>
          <a:p>
            <a:endParaRPr lang="en-US" sz="2500" dirty="0"/>
          </a:p>
          <a:p>
            <a:r>
              <a:rPr lang="en-US" sz="2500" dirty="0" smtClean="0"/>
              <a:t>If </a:t>
            </a:r>
            <a:r>
              <a:rPr lang="en-US" sz="2500" dirty="0"/>
              <a:t>the settings are </a:t>
            </a:r>
            <a:r>
              <a:rPr lang="en-US" sz="2500" b="1" i="1" dirty="0"/>
              <a:t>random</a:t>
            </a:r>
            <a:r>
              <a:rPr lang="en-US" sz="2500" dirty="0"/>
              <a:t>, then there is 1/3 </a:t>
            </a:r>
            <a:r>
              <a:rPr lang="en-US" sz="2500" dirty="0" smtClean="0"/>
              <a:t>probability</a:t>
            </a:r>
          </a:p>
          <a:p>
            <a:r>
              <a:rPr lang="en-US" sz="2500" dirty="0" smtClean="0"/>
              <a:t>that </a:t>
            </a:r>
            <a:r>
              <a:rPr lang="en-US" sz="2500" dirty="0"/>
              <a:t>the analyzer is set to a specific </a:t>
            </a:r>
            <a:r>
              <a:rPr lang="en-US" sz="2500" dirty="0" smtClean="0"/>
              <a:t>orientation.</a:t>
            </a:r>
          </a:p>
        </p:txBody>
      </p:sp>
      <p:sp>
        <p:nvSpPr>
          <p:cNvPr id="2" name="TextBox 1"/>
          <p:cNvSpPr txBox="1"/>
          <p:nvPr/>
        </p:nvSpPr>
        <p:spPr>
          <a:xfrm>
            <a:off x="3124200" y="228600"/>
            <a:ext cx="2205027" cy="646331"/>
          </a:xfrm>
          <a:prstGeom prst="rect">
            <a:avLst/>
          </a:prstGeom>
          <a:noFill/>
        </p:spPr>
        <p:txBody>
          <a:bodyPr wrap="none" rtlCol="0">
            <a:spAutoFit/>
          </a:bodyPr>
          <a:lstStyle/>
          <a:p>
            <a:r>
              <a:rPr lang="en-US" sz="3600" u="sng" dirty="0" smtClean="0"/>
              <a:t>Probability</a:t>
            </a:r>
            <a:endParaRPr lang="en-US" sz="3600" u="sng" dirty="0"/>
          </a:p>
        </p:txBody>
      </p:sp>
      <p:grpSp>
        <p:nvGrpSpPr>
          <p:cNvPr id="3" name="Group 2"/>
          <p:cNvGrpSpPr/>
          <p:nvPr/>
        </p:nvGrpSpPr>
        <p:grpSpPr>
          <a:xfrm>
            <a:off x="381000" y="5059362"/>
            <a:ext cx="3432175" cy="1798638"/>
            <a:chOff x="381000" y="5059362"/>
            <a:chExt cx="3432175" cy="1798638"/>
          </a:xfrm>
        </p:grpSpPr>
        <p:pic>
          <p:nvPicPr>
            <p:cNvPr id="4" name="Picture 3" descr="C:\Users\Zombie\Desktop\Prob_SG3settings copy.jpg"/>
            <p:cNvPicPr>
              <a:picLocks noChangeAspect="1" noChangeArrowheads="1"/>
            </p:cNvPicPr>
            <p:nvPr/>
          </p:nvPicPr>
          <p:blipFill>
            <a:blip r:embed="rId3" cstate="print"/>
            <a:srcRect/>
            <a:stretch>
              <a:fillRect/>
            </a:stretch>
          </p:blipFill>
          <p:spPr bwMode="auto">
            <a:xfrm>
              <a:off x="381000" y="5059362"/>
              <a:ext cx="2849562" cy="1798638"/>
            </a:xfrm>
            <a:prstGeom prst="rect">
              <a:avLst/>
            </a:prstGeom>
            <a:noFill/>
          </p:spPr>
        </p:pic>
        <p:graphicFrame>
          <p:nvGraphicFramePr>
            <p:cNvPr id="5" name="Object 5"/>
            <p:cNvGraphicFramePr>
              <a:graphicFrameLocks noChangeAspect="1"/>
            </p:cNvGraphicFramePr>
            <p:nvPr/>
          </p:nvGraphicFramePr>
          <p:xfrm>
            <a:off x="3200400" y="5791200"/>
            <a:ext cx="612775" cy="561975"/>
          </p:xfrm>
          <a:graphic>
            <a:graphicData uri="http://schemas.openxmlformats.org/presentationml/2006/ole">
              <p:oleObj spid="_x0000_s272386" name="Equation" r:id="rId4" imgW="304560" imgH="279360" progId="Equation.DSMT4">
                <p:embed/>
              </p:oleObj>
            </a:graphicData>
          </a:graphic>
        </p:graphicFrame>
      </p:grpSp>
      <p:sp>
        <p:nvSpPr>
          <p:cNvPr id="7" name="TextBox 6"/>
          <p:cNvSpPr txBox="1"/>
          <p:nvPr/>
        </p:nvSpPr>
        <p:spPr>
          <a:xfrm>
            <a:off x="530055" y="4574738"/>
            <a:ext cx="8080545" cy="1292662"/>
          </a:xfrm>
          <a:prstGeom prst="rect">
            <a:avLst/>
          </a:prstGeom>
          <a:noFill/>
        </p:spPr>
        <p:txBody>
          <a:bodyPr wrap="none" rtlCol="0">
            <a:spAutoFit/>
          </a:bodyPr>
          <a:lstStyle/>
          <a:p>
            <a:r>
              <a:rPr lang="en-US" sz="2600" dirty="0" smtClean="0"/>
              <a:t>The probability of leaving through the plus-channel is:</a:t>
            </a:r>
          </a:p>
          <a:p>
            <a:r>
              <a:rPr lang="en-US" sz="2600" dirty="0"/>
              <a:t> </a:t>
            </a:r>
            <a:r>
              <a:rPr lang="en-US" sz="2600" dirty="0" smtClean="0"/>
              <a:t>                             [1/3 x 1] + [1/3 x 1/4] + [1/3 x 1/4]</a:t>
            </a:r>
          </a:p>
          <a:p>
            <a:r>
              <a:rPr lang="en-US" sz="2600" dirty="0"/>
              <a:t> </a:t>
            </a:r>
            <a:r>
              <a:rPr lang="en-US" sz="2600" dirty="0" smtClean="0"/>
              <a:t>                              = 4/12 + 1/12 + 1/12 = 6/12 = 1/2</a:t>
            </a:r>
          </a:p>
        </p:txBody>
      </p:sp>
      <p:sp>
        <p:nvSpPr>
          <p:cNvPr id="8" name="TextBox 7"/>
          <p:cNvSpPr txBox="1"/>
          <p:nvPr/>
        </p:nvSpPr>
        <p:spPr>
          <a:xfrm>
            <a:off x="5562600" y="1600200"/>
            <a:ext cx="351378" cy="523220"/>
          </a:xfrm>
          <a:prstGeom prst="rect">
            <a:avLst/>
          </a:prstGeom>
          <a:solidFill>
            <a:schemeClr val="bg1"/>
          </a:solid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9" name="TextBox 8"/>
          <p:cNvSpPr txBox="1"/>
          <p:nvPr/>
        </p:nvSpPr>
        <p:spPr>
          <a:xfrm>
            <a:off x="5795521" y="2753380"/>
            <a:ext cx="2967479" cy="523220"/>
          </a:xfrm>
          <a:prstGeom prst="rect">
            <a:avLst/>
          </a:prstGeom>
          <a:solidFill>
            <a:schemeClr val="bg1"/>
          </a:solidFill>
        </p:spPr>
        <p:txBody>
          <a:bodyPr wrap="none" rtlCol="0">
            <a:spAutoFit/>
          </a:bodyPr>
          <a:lstStyle/>
          <a:p>
            <a:r>
              <a:rPr lang="en-US" sz="2800" dirty="0" smtClean="0">
                <a:solidFill>
                  <a:srgbClr val="FF0000"/>
                </a:solidFill>
              </a:rPr>
              <a:t>?</a:t>
            </a:r>
            <a:r>
              <a:rPr lang="en-US" sz="2800" dirty="0" smtClean="0"/>
              <a:t>                                </a:t>
            </a:r>
            <a:endParaRPr lang="en-US" sz="2800" dirty="0"/>
          </a:p>
        </p:txBody>
      </p:sp>
      <p:sp>
        <p:nvSpPr>
          <p:cNvPr id="10" name="TextBox 9"/>
          <p:cNvSpPr txBox="1"/>
          <p:nvPr/>
        </p:nvSpPr>
        <p:spPr>
          <a:xfrm>
            <a:off x="5992873" y="3515380"/>
            <a:ext cx="484127" cy="523220"/>
          </a:xfrm>
          <a:prstGeom prst="rect">
            <a:avLst/>
          </a:prstGeom>
          <a:solidFill>
            <a:schemeClr val="bg1"/>
          </a:solidFill>
        </p:spPr>
        <p:txBody>
          <a:bodyPr wrap="square" rtlCol="0">
            <a:spAutoFit/>
          </a:bodyPr>
          <a:lstStyle/>
          <a:p>
            <a:r>
              <a:rPr lang="en-US" sz="2800" dirty="0" smtClean="0">
                <a:solidFill>
                  <a:srgbClr val="FF0000"/>
                </a:solidFill>
              </a:rPr>
              <a:t>?</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362200" y="152400"/>
            <a:ext cx="4705327" cy="646331"/>
          </a:xfrm>
          <a:prstGeom prst="rect">
            <a:avLst/>
          </a:prstGeom>
          <a:noFill/>
        </p:spPr>
        <p:txBody>
          <a:bodyPr wrap="none" rtlCol="0">
            <a:spAutoFit/>
          </a:bodyPr>
          <a:lstStyle/>
          <a:p>
            <a:r>
              <a:rPr lang="en-US" sz="3600" u="sng" dirty="0" smtClean="0"/>
              <a:t>Probability Distributions</a:t>
            </a:r>
            <a:endParaRPr lang="en-US" sz="3600" u="sng" dirty="0"/>
          </a:p>
        </p:txBody>
      </p:sp>
      <p:sp>
        <p:nvSpPr>
          <p:cNvPr id="3" name="TextBox 2"/>
          <p:cNvSpPr txBox="1"/>
          <p:nvPr/>
        </p:nvSpPr>
        <p:spPr>
          <a:xfrm>
            <a:off x="1066800" y="1676400"/>
            <a:ext cx="7141507" cy="1815882"/>
          </a:xfrm>
          <a:prstGeom prst="rect">
            <a:avLst/>
          </a:prstGeom>
          <a:noFill/>
        </p:spPr>
        <p:txBody>
          <a:bodyPr wrap="none" rtlCol="0">
            <a:spAutoFit/>
          </a:bodyPr>
          <a:lstStyle/>
          <a:p>
            <a:r>
              <a:rPr lang="en-US" sz="2800" dirty="0" smtClean="0"/>
              <a:t>There are two types of probability distributions:</a:t>
            </a:r>
          </a:p>
          <a:p>
            <a:endParaRPr lang="en-US" sz="2800" dirty="0"/>
          </a:p>
          <a:p>
            <a:pPr>
              <a:buFont typeface="Arial" pitchFamily="34" charset="0"/>
              <a:buChar char="•"/>
            </a:pPr>
            <a:r>
              <a:rPr lang="en-US" sz="2800" dirty="0" smtClean="0"/>
              <a:t> Discrete</a:t>
            </a:r>
          </a:p>
          <a:p>
            <a:pPr>
              <a:buFont typeface="Arial" pitchFamily="34" charset="0"/>
              <a:buChar char="•"/>
            </a:pPr>
            <a:r>
              <a:rPr lang="en-US" sz="2800" dirty="0"/>
              <a:t> </a:t>
            </a:r>
            <a:r>
              <a:rPr lang="en-US" sz="2800" dirty="0" smtClean="0"/>
              <a:t>Continuous</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52400"/>
            <a:ext cx="9144000" cy="646331"/>
          </a:xfrm>
          <a:prstGeom prst="rect">
            <a:avLst/>
          </a:prstGeom>
          <a:noFill/>
        </p:spPr>
        <p:txBody>
          <a:bodyPr wrap="square" rtlCol="0">
            <a:spAutoFit/>
          </a:bodyPr>
          <a:lstStyle/>
          <a:p>
            <a:pPr algn="ctr"/>
            <a:r>
              <a:rPr lang="en-US" sz="3600" u="sng" dirty="0" smtClean="0"/>
              <a:t>Discrete Probability Distributions</a:t>
            </a:r>
            <a:endParaRPr lang="en-US" sz="3600" u="sng" dirty="0"/>
          </a:p>
        </p:txBody>
      </p:sp>
      <p:sp>
        <p:nvSpPr>
          <p:cNvPr id="3" name="TextBox 2"/>
          <p:cNvSpPr txBox="1"/>
          <p:nvPr/>
        </p:nvSpPr>
        <p:spPr>
          <a:xfrm>
            <a:off x="0" y="990600"/>
            <a:ext cx="9153510" cy="523220"/>
          </a:xfrm>
          <a:prstGeom prst="rect">
            <a:avLst/>
          </a:prstGeom>
          <a:noFill/>
        </p:spPr>
        <p:txBody>
          <a:bodyPr wrap="square" rtlCol="0">
            <a:spAutoFit/>
          </a:bodyPr>
          <a:lstStyle/>
          <a:p>
            <a:pPr algn="ctr"/>
            <a:r>
              <a:rPr lang="en-US" sz="2800" dirty="0" smtClean="0"/>
              <a:t>Flip a coin five times.  There are 32 possible outcomes:</a:t>
            </a:r>
            <a:endParaRPr lang="en-US" sz="2800" dirty="0"/>
          </a:p>
        </p:txBody>
      </p:sp>
      <p:grpSp>
        <p:nvGrpSpPr>
          <p:cNvPr id="4" name="Group 11"/>
          <p:cNvGrpSpPr/>
          <p:nvPr/>
        </p:nvGrpSpPr>
        <p:grpSpPr>
          <a:xfrm>
            <a:off x="1828800" y="3500735"/>
            <a:ext cx="5639521" cy="466130"/>
            <a:chOff x="1981200" y="3500735"/>
            <a:chExt cx="5639521" cy="466130"/>
          </a:xfrm>
        </p:grpSpPr>
        <p:sp>
          <p:nvSpPr>
            <p:cNvPr id="5" name="TextBox 4"/>
            <p:cNvSpPr txBox="1"/>
            <p:nvPr/>
          </p:nvSpPr>
          <p:spPr>
            <a:xfrm>
              <a:off x="1981200" y="3500735"/>
              <a:ext cx="492443" cy="461665"/>
            </a:xfrm>
            <a:prstGeom prst="rect">
              <a:avLst/>
            </a:prstGeom>
            <a:noFill/>
          </p:spPr>
          <p:txBody>
            <a:bodyPr wrap="none" rtlCol="0">
              <a:spAutoFit/>
            </a:bodyPr>
            <a:lstStyle/>
            <a:p>
              <a:r>
                <a:rPr lang="en-US" sz="2400" b="1" dirty="0" smtClean="0"/>
                <a:t>5T</a:t>
              </a:r>
              <a:endParaRPr lang="en-US" sz="2400" b="1" dirty="0"/>
            </a:p>
          </p:txBody>
        </p:sp>
        <p:sp>
          <p:nvSpPr>
            <p:cNvPr id="6" name="TextBox 5"/>
            <p:cNvSpPr txBox="1"/>
            <p:nvPr/>
          </p:nvSpPr>
          <p:spPr>
            <a:xfrm>
              <a:off x="2735553" y="3500735"/>
              <a:ext cx="893514" cy="461665"/>
            </a:xfrm>
            <a:prstGeom prst="rect">
              <a:avLst/>
            </a:prstGeom>
            <a:noFill/>
          </p:spPr>
          <p:txBody>
            <a:bodyPr wrap="none" rtlCol="0">
              <a:spAutoFit/>
            </a:bodyPr>
            <a:lstStyle/>
            <a:p>
              <a:r>
                <a:rPr lang="en-US" sz="2400" b="1" dirty="0" smtClean="0"/>
                <a:t>4T,1H</a:t>
              </a:r>
              <a:endParaRPr lang="en-US" sz="2400" b="1" dirty="0"/>
            </a:p>
          </p:txBody>
        </p:sp>
        <p:sp>
          <p:nvSpPr>
            <p:cNvPr id="7" name="TextBox 6"/>
            <p:cNvSpPr txBox="1"/>
            <p:nvPr/>
          </p:nvSpPr>
          <p:spPr>
            <a:xfrm>
              <a:off x="3810000" y="3505200"/>
              <a:ext cx="893514" cy="461665"/>
            </a:xfrm>
            <a:prstGeom prst="rect">
              <a:avLst/>
            </a:prstGeom>
            <a:noFill/>
          </p:spPr>
          <p:txBody>
            <a:bodyPr wrap="none" rtlCol="0">
              <a:spAutoFit/>
            </a:bodyPr>
            <a:lstStyle/>
            <a:p>
              <a:r>
                <a:rPr lang="en-US" sz="2400" b="1" dirty="0" smtClean="0"/>
                <a:t>3T,2H</a:t>
              </a:r>
              <a:endParaRPr lang="en-US" sz="2400" b="1" dirty="0"/>
            </a:p>
          </p:txBody>
        </p:sp>
        <p:sp>
          <p:nvSpPr>
            <p:cNvPr id="8" name="TextBox 7"/>
            <p:cNvSpPr txBox="1"/>
            <p:nvPr/>
          </p:nvSpPr>
          <p:spPr>
            <a:xfrm>
              <a:off x="4876800" y="3505200"/>
              <a:ext cx="893514" cy="461665"/>
            </a:xfrm>
            <a:prstGeom prst="rect">
              <a:avLst/>
            </a:prstGeom>
            <a:noFill/>
          </p:spPr>
          <p:txBody>
            <a:bodyPr wrap="none" rtlCol="0">
              <a:spAutoFit/>
            </a:bodyPr>
            <a:lstStyle/>
            <a:p>
              <a:r>
                <a:rPr lang="en-US" sz="2400" b="1" dirty="0" smtClean="0"/>
                <a:t>2T,3H</a:t>
              </a:r>
              <a:endParaRPr lang="en-US" sz="2400" b="1" dirty="0"/>
            </a:p>
          </p:txBody>
        </p:sp>
        <p:sp>
          <p:nvSpPr>
            <p:cNvPr id="9" name="TextBox 8"/>
            <p:cNvSpPr txBox="1"/>
            <p:nvPr/>
          </p:nvSpPr>
          <p:spPr>
            <a:xfrm>
              <a:off x="5943600" y="3505200"/>
              <a:ext cx="893514" cy="461665"/>
            </a:xfrm>
            <a:prstGeom prst="rect">
              <a:avLst/>
            </a:prstGeom>
            <a:noFill/>
          </p:spPr>
          <p:txBody>
            <a:bodyPr wrap="none" rtlCol="0">
              <a:spAutoFit/>
            </a:bodyPr>
            <a:lstStyle/>
            <a:p>
              <a:r>
                <a:rPr lang="en-US" sz="2400" b="1" dirty="0" smtClean="0"/>
                <a:t>1T,4H</a:t>
              </a:r>
              <a:endParaRPr lang="en-US" sz="2400" b="1" dirty="0"/>
            </a:p>
          </p:txBody>
        </p:sp>
        <p:sp>
          <p:nvSpPr>
            <p:cNvPr id="10" name="TextBox 9"/>
            <p:cNvSpPr txBox="1"/>
            <p:nvPr/>
          </p:nvSpPr>
          <p:spPr>
            <a:xfrm>
              <a:off x="7086600" y="3505200"/>
              <a:ext cx="534121" cy="461665"/>
            </a:xfrm>
            <a:prstGeom prst="rect">
              <a:avLst/>
            </a:prstGeom>
            <a:noFill/>
          </p:spPr>
          <p:txBody>
            <a:bodyPr wrap="none" rtlCol="0">
              <a:spAutoFit/>
            </a:bodyPr>
            <a:lstStyle/>
            <a:p>
              <a:r>
                <a:rPr lang="en-US" sz="2400" b="1" dirty="0" smtClean="0"/>
                <a:t>5H</a:t>
              </a:r>
              <a:endParaRPr lang="en-US" sz="2400" b="1" dirty="0"/>
            </a:p>
          </p:txBody>
        </p:sp>
      </p:grpSp>
      <p:graphicFrame>
        <p:nvGraphicFramePr>
          <p:cNvPr id="19" name="Table 18"/>
          <p:cNvGraphicFramePr>
            <a:graphicFrameLocks noGrp="1"/>
          </p:cNvGraphicFramePr>
          <p:nvPr/>
        </p:nvGraphicFramePr>
        <p:xfrm>
          <a:off x="1524000" y="1600200"/>
          <a:ext cx="6083300" cy="1838325"/>
        </p:xfrm>
        <a:graphic>
          <a:graphicData uri="http://schemas.openxmlformats.org/drawingml/2006/table">
            <a:tbl>
              <a:tblPr/>
              <a:tblGrid>
                <a:gridCol w="1054100"/>
                <a:gridCol w="1041400"/>
                <a:gridCol w="1041400"/>
                <a:gridCol w="1041400"/>
                <a:gridCol w="1028700"/>
                <a:gridCol w="876300"/>
              </a:tblGrid>
              <a:tr h="175260">
                <a:tc rowSpan="2">
                  <a:txBody>
                    <a:bodyPr/>
                    <a:lstStyle/>
                    <a:p>
                      <a:endParaRPr lang="en-US" sz="1000" dirty="0">
                        <a:latin typeface="Times New Roman"/>
                        <a:ea typeface="Times New Roman"/>
                      </a:endParaRPr>
                    </a:p>
                  </a:txBody>
                  <a:tcPr marL="68580" marR="68580" marT="9525" marB="0" anchor="ctr">
                    <a:lnL>
                      <a:noFill/>
                    </a:lnL>
                    <a:lnR>
                      <a:noFill/>
                    </a:lnR>
                    <a:lnT>
                      <a:noFill/>
                    </a:lnT>
                    <a:lnB>
                      <a:noFill/>
                    </a:lnB>
                  </a:tcPr>
                </a:tc>
                <a:tc>
                  <a:txBody>
                    <a:bodyPr/>
                    <a:lstStyle/>
                    <a:p>
                      <a:endParaRPr lang="en-US" sz="1000">
                        <a:latin typeface="Times New Roman"/>
                        <a:ea typeface="Times New Roman"/>
                      </a:endParaRPr>
                    </a:p>
                  </a:txBody>
                  <a:tcPr marL="68580" marR="68580" marT="9525" marB="0" anchor="ctr">
                    <a:lnL>
                      <a:noFill/>
                    </a:lnL>
                    <a:lnR>
                      <a:noFill/>
                    </a:lnR>
                    <a:lnT>
                      <a:noFill/>
                    </a:lnT>
                    <a:lnB>
                      <a:noFill/>
                    </a:lnB>
                  </a:tcPr>
                </a:tc>
                <a:tc rowSpan="3">
                  <a:txBody>
                    <a:bodyPr/>
                    <a:lstStyle/>
                    <a:p>
                      <a:pPr marL="0" marR="0" algn="ctr">
                        <a:spcBef>
                          <a:spcPts val="0"/>
                        </a:spcBef>
                        <a:spcAft>
                          <a:spcPts val="0"/>
                        </a:spcAft>
                      </a:pPr>
                      <a:r>
                        <a:rPr lang="en-US" sz="1200" kern="1200" dirty="0" err="1">
                          <a:solidFill>
                            <a:srgbClr val="000000"/>
                          </a:solidFill>
                          <a:latin typeface="Times New Roman"/>
                          <a:ea typeface="Calibri"/>
                        </a:rPr>
                        <a:t>HTTTH</a:t>
                      </a:r>
                      <a:endParaRPr lang="en-US" sz="1200" dirty="0">
                        <a:latin typeface="Times New Roman"/>
                        <a:ea typeface="Times New Roman"/>
                      </a:endParaRPr>
                    </a:p>
                    <a:p>
                      <a:pPr marL="0" marR="0" algn="ctr">
                        <a:spcBef>
                          <a:spcPts val="0"/>
                        </a:spcBef>
                        <a:spcAft>
                          <a:spcPts val="0"/>
                        </a:spcAft>
                      </a:pPr>
                      <a:r>
                        <a:rPr lang="en-US" sz="1200" kern="1200" dirty="0" err="1">
                          <a:solidFill>
                            <a:srgbClr val="000000"/>
                          </a:solidFill>
                          <a:latin typeface="Times New Roman"/>
                          <a:ea typeface="Calibri"/>
                        </a:rPr>
                        <a:t>HTTHT</a:t>
                      </a:r>
                      <a:endParaRPr lang="en-US" sz="1200" dirty="0">
                        <a:latin typeface="Times New Roman"/>
                        <a:ea typeface="Times New Roman"/>
                      </a:endParaRPr>
                    </a:p>
                    <a:p>
                      <a:pPr marL="0" marR="0" algn="ctr">
                        <a:spcBef>
                          <a:spcPts val="0"/>
                        </a:spcBef>
                        <a:spcAft>
                          <a:spcPts val="0"/>
                        </a:spcAft>
                      </a:pPr>
                      <a:r>
                        <a:rPr lang="en-US" sz="1200" kern="1200" dirty="0" err="1">
                          <a:solidFill>
                            <a:srgbClr val="000000"/>
                          </a:solidFill>
                          <a:latin typeface="Times New Roman"/>
                          <a:ea typeface="Calibri"/>
                        </a:rPr>
                        <a:t>THTTH</a:t>
                      </a:r>
                      <a:endParaRPr lang="en-US" sz="1200" dirty="0">
                        <a:latin typeface="Times New Roman"/>
                        <a:ea typeface="Times New Roman"/>
                      </a:endParaRPr>
                    </a:p>
                    <a:p>
                      <a:pPr marL="0" marR="0" algn="ctr">
                        <a:spcBef>
                          <a:spcPts val="0"/>
                        </a:spcBef>
                        <a:spcAft>
                          <a:spcPts val="0"/>
                        </a:spcAft>
                      </a:pPr>
                      <a:r>
                        <a:rPr lang="en-US" sz="1200" kern="1200" dirty="0" err="1">
                          <a:solidFill>
                            <a:srgbClr val="000000"/>
                          </a:solidFill>
                          <a:latin typeface="Times New Roman"/>
                          <a:ea typeface="Calibri"/>
                        </a:rPr>
                        <a:t>TTHTH</a:t>
                      </a:r>
                      <a:endParaRPr lang="en-US" sz="1200" dirty="0">
                        <a:latin typeface="Times New Roman"/>
                        <a:ea typeface="Times New Roman"/>
                      </a:endParaRPr>
                    </a:p>
                    <a:p>
                      <a:pPr marL="0" marR="0" algn="ctr">
                        <a:spcBef>
                          <a:spcPts val="0"/>
                        </a:spcBef>
                        <a:spcAft>
                          <a:spcPts val="0"/>
                        </a:spcAft>
                      </a:pPr>
                      <a:r>
                        <a:rPr lang="en-US" sz="1200" kern="1200" dirty="0" err="1">
                          <a:solidFill>
                            <a:srgbClr val="000000"/>
                          </a:solidFill>
                          <a:latin typeface="Times New Roman"/>
                          <a:ea typeface="Calibri"/>
                        </a:rPr>
                        <a:t>THTHT</a:t>
                      </a:r>
                      <a:endParaRPr lang="en-US" sz="1200" dirty="0">
                        <a:latin typeface="Times New Roman"/>
                        <a:ea typeface="Times New Roman"/>
                      </a:endParaRPr>
                    </a:p>
                    <a:p>
                      <a:pPr marL="0" marR="0" algn="ctr">
                        <a:spcBef>
                          <a:spcPts val="0"/>
                        </a:spcBef>
                        <a:spcAft>
                          <a:spcPts val="0"/>
                        </a:spcAft>
                      </a:pPr>
                      <a:r>
                        <a:rPr lang="en-US" sz="1200" kern="1200" dirty="0" err="1">
                          <a:solidFill>
                            <a:srgbClr val="000000"/>
                          </a:solidFill>
                          <a:latin typeface="Times New Roman"/>
                          <a:ea typeface="Calibri"/>
                        </a:rPr>
                        <a:t>HTHTT</a:t>
                      </a:r>
                      <a:endParaRPr lang="en-US" sz="1200" dirty="0">
                        <a:latin typeface="Times New Roman"/>
                        <a:ea typeface="Times New Roman"/>
                      </a:endParaRPr>
                    </a:p>
                    <a:p>
                      <a:pPr marL="0" marR="0" algn="ctr">
                        <a:spcBef>
                          <a:spcPts val="0"/>
                        </a:spcBef>
                        <a:spcAft>
                          <a:spcPts val="0"/>
                        </a:spcAft>
                      </a:pPr>
                      <a:r>
                        <a:rPr lang="en-US" sz="1200" kern="1200" dirty="0" err="1">
                          <a:solidFill>
                            <a:srgbClr val="000000"/>
                          </a:solidFill>
                          <a:latin typeface="Times New Roman"/>
                          <a:ea typeface="Calibri"/>
                        </a:rPr>
                        <a:t>TTTHH</a:t>
                      </a:r>
                      <a:endParaRPr lang="en-US" sz="1200" dirty="0">
                        <a:latin typeface="Times New Roman"/>
                        <a:ea typeface="Times New Roman"/>
                      </a:endParaRPr>
                    </a:p>
                    <a:p>
                      <a:pPr marL="0" marR="0" algn="ctr">
                        <a:spcBef>
                          <a:spcPts val="0"/>
                        </a:spcBef>
                        <a:spcAft>
                          <a:spcPts val="0"/>
                        </a:spcAft>
                      </a:pPr>
                      <a:r>
                        <a:rPr lang="en-US" sz="1200" kern="1200" dirty="0" err="1">
                          <a:solidFill>
                            <a:srgbClr val="000000"/>
                          </a:solidFill>
                          <a:latin typeface="Times New Roman"/>
                          <a:ea typeface="Calibri"/>
                        </a:rPr>
                        <a:t>TTHHT</a:t>
                      </a:r>
                      <a:endParaRPr lang="en-US" sz="1200" dirty="0">
                        <a:latin typeface="Times New Roman"/>
                        <a:ea typeface="Times New Roman"/>
                      </a:endParaRPr>
                    </a:p>
                    <a:p>
                      <a:pPr marL="0" marR="0" algn="ctr">
                        <a:spcBef>
                          <a:spcPts val="0"/>
                        </a:spcBef>
                        <a:spcAft>
                          <a:spcPts val="0"/>
                        </a:spcAft>
                      </a:pPr>
                      <a:r>
                        <a:rPr lang="en-US" sz="1200" kern="1200" dirty="0" err="1">
                          <a:solidFill>
                            <a:srgbClr val="000000"/>
                          </a:solidFill>
                          <a:latin typeface="Times New Roman"/>
                          <a:ea typeface="Calibri"/>
                        </a:rPr>
                        <a:t>THHTT</a:t>
                      </a:r>
                      <a:endParaRPr lang="en-US" sz="1200" dirty="0">
                        <a:latin typeface="Times New Roman"/>
                        <a:ea typeface="Times New Roman"/>
                      </a:endParaRPr>
                    </a:p>
                    <a:p>
                      <a:pPr marL="0" marR="0" algn="ctr">
                        <a:lnSpc>
                          <a:spcPts val="1380"/>
                        </a:lnSpc>
                        <a:spcBef>
                          <a:spcPts val="0"/>
                        </a:spcBef>
                        <a:spcAft>
                          <a:spcPts val="0"/>
                        </a:spcAft>
                      </a:pPr>
                      <a:r>
                        <a:rPr lang="en-US" sz="1200" kern="1200" dirty="0" err="1">
                          <a:solidFill>
                            <a:srgbClr val="000000"/>
                          </a:solidFill>
                          <a:latin typeface="Times New Roman"/>
                          <a:ea typeface="Calibri"/>
                        </a:rPr>
                        <a:t>HHTTT</a:t>
                      </a:r>
                      <a:endParaRPr lang="en-US" sz="1200" dirty="0">
                        <a:latin typeface="Times New Roman"/>
                        <a:ea typeface="Times New Roman"/>
                      </a:endParaRPr>
                    </a:p>
                  </a:txBody>
                  <a:tcPr marL="68580" marR="68580" marT="9525" marB="0" anchor="ctr">
                    <a:lnL>
                      <a:noFill/>
                    </a:lnL>
                    <a:lnR>
                      <a:noFill/>
                    </a:lnR>
                    <a:lnT>
                      <a:noFill/>
                    </a:lnT>
                    <a:lnB>
                      <a:noFill/>
                    </a:lnB>
                  </a:tcPr>
                </a:tc>
                <a:tc rowSpan="3">
                  <a:txBody>
                    <a:bodyPr/>
                    <a:lstStyle/>
                    <a:p>
                      <a:pPr marL="0" marR="0" algn="ctr">
                        <a:spcBef>
                          <a:spcPts val="0"/>
                        </a:spcBef>
                        <a:spcAft>
                          <a:spcPts val="0"/>
                        </a:spcAft>
                      </a:pPr>
                      <a:r>
                        <a:rPr lang="en-US" sz="1200" kern="1200" dirty="0">
                          <a:solidFill>
                            <a:srgbClr val="000000"/>
                          </a:solidFill>
                          <a:latin typeface="Times New Roman"/>
                          <a:ea typeface="Calibri"/>
                        </a:rPr>
                        <a:t>THHHT</a:t>
                      </a:r>
                      <a:endParaRPr lang="en-US" sz="1200" dirty="0">
                        <a:latin typeface="Times New Roman"/>
                        <a:ea typeface="Times New Roman"/>
                      </a:endParaRPr>
                    </a:p>
                    <a:p>
                      <a:pPr marL="0" marR="0" algn="ctr">
                        <a:spcBef>
                          <a:spcPts val="0"/>
                        </a:spcBef>
                        <a:spcAft>
                          <a:spcPts val="0"/>
                        </a:spcAft>
                      </a:pPr>
                      <a:r>
                        <a:rPr lang="en-US" sz="1200" kern="1200" dirty="0">
                          <a:solidFill>
                            <a:srgbClr val="000000"/>
                          </a:solidFill>
                          <a:latin typeface="Times New Roman"/>
                          <a:ea typeface="Calibri"/>
                        </a:rPr>
                        <a:t>THHTH</a:t>
                      </a:r>
                      <a:endParaRPr lang="en-US" sz="1200" dirty="0">
                        <a:latin typeface="Times New Roman"/>
                        <a:ea typeface="Times New Roman"/>
                      </a:endParaRPr>
                    </a:p>
                    <a:p>
                      <a:pPr marL="0" marR="0" algn="ctr">
                        <a:spcBef>
                          <a:spcPts val="0"/>
                        </a:spcBef>
                        <a:spcAft>
                          <a:spcPts val="0"/>
                        </a:spcAft>
                      </a:pPr>
                      <a:r>
                        <a:rPr lang="en-US" sz="1200" kern="1200" dirty="0">
                          <a:solidFill>
                            <a:srgbClr val="000000"/>
                          </a:solidFill>
                          <a:latin typeface="Times New Roman"/>
                          <a:ea typeface="Calibri"/>
                        </a:rPr>
                        <a:t>HTHHT</a:t>
                      </a:r>
                      <a:endParaRPr lang="en-US" sz="1200" dirty="0">
                        <a:latin typeface="Times New Roman"/>
                        <a:ea typeface="Times New Roman"/>
                      </a:endParaRPr>
                    </a:p>
                    <a:p>
                      <a:pPr marL="0" marR="0" algn="ctr">
                        <a:spcBef>
                          <a:spcPts val="0"/>
                        </a:spcBef>
                        <a:spcAft>
                          <a:spcPts val="0"/>
                        </a:spcAft>
                      </a:pPr>
                      <a:r>
                        <a:rPr lang="en-US" sz="1200" kern="1200" dirty="0">
                          <a:solidFill>
                            <a:srgbClr val="000000"/>
                          </a:solidFill>
                          <a:latin typeface="Times New Roman"/>
                          <a:ea typeface="Calibri"/>
                        </a:rPr>
                        <a:t>THTHH</a:t>
                      </a:r>
                      <a:endParaRPr lang="en-US" sz="1200" dirty="0">
                        <a:latin typeface="Times New Roman"/>
                        <a:ea typeface="Times New Roman"/>
                      </a:endParaRPr>
                    </a:p>
                    <a:p>
                      <a:pPr marL="0" marR="0" algn="ctr">
                        <a:spcBef>
                          <a:spcPts val="0"/>
                        </a:spcBef>
                        <a:spcAft>
                          <a:spcPts val="0"/>
                        </a:spcAft>
                      </a:pPr>
                      <a:r>
                        <a:rPr lang="en-US" sz="1200" kern="1200" dirty="0">
                          <a:solidFill>
                            <a:srgbClr val="000000"/>
                          </a:solidFill>
                          <a:latin typeface="Times New Roman"/>
                          <a:ea typeface="Calibri"/>
                        </a:rPr>
                        <a:t>HTHTH</a:t>
                      </a:r>
                      <a:endParaRPr lang="en-US" sz="1200" dirty="0">
                        <a:latin typeface="Times New Roman"/>
                        <a:ea typeface="Times New Roman"/>
                      </a:endParaRPr>
                    </a:p>
                    <a:p>
                      <a:pPr marL="0" marR="0" algn="ctr">
                        <a:spcBef>
                          <a:spcPts val="0"/>
                        </a:spcBef>
                        <a:spcAft>
                          <a:spcPts val="0"/>
                        </a:spcAft>
                      </a:pPr>
                      <a:r>
                        <a:rPr lang="en-US" sz="1200" kern="1200" dirty="0">
                          <a:solidFill>
                            <a:srgbClr val="000000"/>
                          </a:solidFill>
                          <a:latin typeface="Times New Roman"/>
                          <a:ea typeface="Calibri"/>
                        </a:rPr>
                        <a:t>HHTHT</a:t>
                      </a:r>
                      <a:endParaRPr lang="en-US" sz="1200" dirty="0">
                        <a:latin typeface="Times New Roman"/>
                        <a:ea typeface="Times New Roman"/>
                      </a:endParaRPr>
                    </a:p>
                    <a:p>
                      <a:pPr marL="0" marR="0" algn="ctr">
                        <a:spcBef>
                          <a:spcPts val="0"/>
                        </a:spcBef>
                        <a:spcAft>
                          <a:spcPts val="0"/>
                        </a:spcAft>
                      </a:pPr>
                      <a:r>
                        <a:rPr lang="en-US" sz="1200" kern="1200" dirty="0">
                          <a:solidFill>
                            <a:srgbClr val="000000"/>
                          </a:solidFill>
                          <a:latin typeface="Times New Roman"/>
                          <a:ea typeface="Calibri"/>
                        </a:rPr>
                        <a:t>TTHHH</a:t>
                      </a:r>
                      <a:endParaRPr lang="en-US" sz="1200" dirty="0">
                        <a:latin typeface="Times New Roman"/>
                        <a:ea typeface="Times New Roman"/>
                      </a:endParaRPr>
                    </a:p>
                    <a:p>
                      <a:pPr marL="0" marR="0" algn="ctr">
                        <a:spcBef>
                          <a:spcPts val="0"/>
                        </a:spcBef>
                        <a:spcAft>
                          <a:spcPts val="0"/>
                        </a:spcAft>
                      </a:pPr>
                      <a:r>
                        <a:rPr lang="en-US" sz="1200" kern="1200" dirty="0">
                          <a:solidFill>
                            <a:srgbClr val="000000"/>
                          </a:solidFill>
                          <a:latin typeface="Times New Roman"/>
                          <a:ea typeface="Calibri"/>
                        </a:rPr>
                        <a:t>HTTHH</a:t>
                      </a:r>
                      <a:endParaRPr lang="en-US" sz="1200" dirty="0">
                        <a:latin typeface="Times New Roman"/>
                        <a:ea typeface="Times New Roman"/>
                      </a:endParaRPr>
                    </a:p>
                    <a:p>
                      <a:pPr marL="0" marR="0" algn="ctr">
                        <a:spcBef>
                          <a:spcPts val="0"/>
                        </a:spcBef>
                        <a:spcAft>
                          <a:spcPts val="0"/>
                        </a:spcAft>
                      </a:pPr>
                      <a:r>
                        <a:rPr lang="en-US" sz="1200" kern="1200" dirty="0">
                          <a:solidFill>
                            <a:srgbClr val="000000"/>
                          </a:solidFill>
                          <a:latin typeface="Times New Roman"/>
                          <a:ea typeface="Calibri"/>
                        </a:rPr>
                        <a:t>HHTTH</a:t>
                      </a:r>
                      <a:endParaRPr lang="en-US" sz="1200" dirty="0">
                        <a:latin typeface="Times New Roman"/>
                        <a:ea typeface="Times New Roman"/>
                      </a:endParaRPr>
                    </a:p>
                    <a:p>
                      <a:pPr marL="0" marR="0" algn="ctr">
                        <a:lnSpc>
                          <a:spcPts val="1380"/>
                        </a:lnSpc>
                        <a:spcBef>
                          <a:spcPts val="0"/>
                        </a:spcBef>
                        <a:spcAft>
                          <a:spcPts val="0"/>
                        </a:spcAft>
                      </a:pPr>
                      <a:r>
                        <a:rPr lang="en-US" sz="1200" kern="1200" dirty="0">
                          <a:solidFill>
                            <a:srgbClr val="000000"/>
                          </a:solidFill>
                          <a:latin typeface="Times New Roman"/>
                          <a:ea typeface="Calibri"/>
                        </a:rPr>
                        <a:t>HHHTT</a:t>
                      </a:r>
                      <a:endParaRPr lang="en-US" sz="1200" dirty="0">
                        <a:latin typeface="Times New Roman"/>
                        <a:ea typeface="Times New Roman"/>
                      </a:endParaRPr>
                    </a:p>
                  </a:txBody>
                  <a:tcPr marL="68580" marR="68580" marT="9525" marB="0" anchor="ctr">
                    <a:lnL>
                      <a:noFill/>
                    </a:lnL>
                    <a:lnR>
                      <a:noFill/>
                    </a:lnR>
                    <a:lnT>
                      <a:noFill/>
                    </a:lnT>
                    <a:lnB>
                      <a:noFill/>
                    </a:lnB>
                  </a:tcPr>
                </a:tc>
                <a:tc>
                  <a:txBody>
                    <a:bodyPr/>
                    <a:lstStyle/>
                    <a:p>
                      <a:endParaRPr lang="en-US" sz="1000">
                        <a:latin typeface="Times New Roman"/>
                        <a:ea typeface="Times New Roman"/>
                      </a:endParaRPr>
                    </a:p>
                  </a:txBody>
                  <a:tcPr marL="68580" marR="68580" marT="9525" marB="0" anchor="ctr">
                    <a:lnL>
                      <a:noFill/>
                    </a:lnL>
                    <a:lnR>
                      <a:noFill/>
                    </a:lnR>
                    <a:lnT>
                      <a:noFill/>
                    </a:lnT>
                    <a:lnB>
                      <a:noFill/>
                    </a:lnB>
                  </a:tcPr>
                </a:tc>
                <a:tc rowSpan="2">
                  <a:txBody>
                    <a:bodyPr/>
                    <a:lstStyle/>
                    <a:p>
                      <a:endParaRPr lang="en-US" sz="1000">
                        <a:latin typeface="Times New Roman"/>
                        <a:ea typeface="Times New Roman"/>
                      </a:endParaRPr>
                    </a:p>
                  </a:txBody>
                  <a:tcPr marL="68580" marR="68580" marT="9525" marB="0" anchor="ctr">
                    <a:lnL>
                      <a:noFill/>
                    </a:lnL>
                    <a:lnR>
                      <a:noFill/>
                    </a:lnR>
                    <a:lnT>
                      <a:noFill/>
                    </a:lnT>
                    <a:lnB>
                      <a:noFill/>
                    </a:lnB>
                  </a:tcPr>
                </a:tc>
              </a:tr>
              <a:tr h="0">
                <a:tc vMerge="1">
                  <a:txBody>
                    <a:bodyPr/>
                    <a:lstStyle/>
                    <a:p>
                      <a:endParaRPr lang="en-US"/>
                    </a:p>
                  </a:txBody>
                  <a:tcPr/>
                </a:tc>
                <a:tc rowSpan="2">
                  <a:txBody>
                    <a:bodyPr/>
                    <a:lstStyle/>
                    <a:p>
                      <a:pPr marL="0" marR="0" algn="ctr">
                        <a:spcBef>
                          <a:spcPts val="0"/>
                        </a:spcBef>
                        <a:spcAft>
                          <a:spcPts val="0"/>
                        </a:spcAft>
                      </a:pPr>
                      <a:r>
                        <a:rPr lang="en-US" sz="1200" kern="1200">
                          <a:solidFill>
                            <a:srgbClr val="000000"/>
                          </a:solidFill>
                          <a:latin typeface="Times New Roman"/>
                          <a:ea typeface="Calibri"/>
                        </a:rPr>
                        <a:t>HTTTT</a:t>
                      </a:r>
                      <a:endParaRPr lang="en-US" sz="1200">
                        <a:latin typeface="Times New Roman"/>
                        <a:ea typeface="Times New Roman"/>
                      </a:endParaRPr>
                    </a:p>
                    <a:p>
                      <a:pPr marL="0" marR="0" algn="ctr">
                        <a:spcBef>
                          <a:spcPts val="0"/>
                        </a:spcBef>
                        <a:spcAft>
                          <a:spcPts val="0"/>
                        </a:spcAft>
                      </a:pPr>
                      <a:r>
                        <a:rPr lang="en-US" sz="1200" kern="1200">
                          <a:solidFill>
                            <a:srgbClr val="000000"/>
                          </a:solidFill>
                          <a:latin typeface="Times New Roman"/>
                          <a:ea typeface="Calibri"/>
                        </a:rPr>
                        <a:t>THTTT</a:t>
                      </a:r>
                      <a:endParaRPr lang="en-US" sz="1200">
                        <a:latin typeface="Times New Roman"/>
                        <a:ea typeface="Times New Roman"/>
                      </a:endParaRPr>
                    </a:p>
                    <a:p>
                      <a:pPr marL="0" marR="0" algn="ctr">
                        <a:spcBef>
                          <a:spcPts val="0"/>
                        </a:spcBef>
                        <a:spcAft>
                          <a:spcPts val="0"/>
                        </a:spcAft>
                      </a:pPr>
                      <a:r>
                        <a:rPr lang="en-US" sz="1200" kern="1200">
                          <a:solidFill>
                            <a:srgbClr val="000000"/>
                          </a:solidFill>
                          <a:latin typeface="Times New Roman"/>
                          <a:ea typeface="Calibri"/>
                        </a:rPr>
                        <a:t>TTHTT</a:t>
                      </a:r>
                      <a:endParaRPr lang="en-US" sz="1200">
                        <a:latin typeface="Times New Roman"/>
                        <a:ea typeface="Times New Roman"/>
                      </a:endParaRPr>
                    </a:p>
                    <a:p>
                      <a:pPr marL="0" marR="0" algn="ctr">
                        <a:spcBef>
                          <a:spcPts val="0"/>
                        </a:spcBef>
                        <a:spcAft>
                          <a:spcPts val="0"/>
                        </a:spcAft>
                      </a:pPr>
                      <a:r>
                        <a:rPr lang="en-US" sz="1200" kern="1200">
                          <a:solidFill>
                            <a:srgbClr val="000000"/>
                          </a:solidFill>
                          <a:latin typeface="Times New Roman"/>
                          <a:ea typeface="Calibri"/>
                        </a:rPr>
                        <a:t>TTTHT</a:t>
                      </a:r>
                      <a:endParaRPr lang="en-US" sz="1200">
                        <a:latin typeface="Times New Roman"/>
                        <a:ea typeface="Times New Roman"/>
                      </a:endParaRPr>
                    </a:p>
                    <a:p>
                      <a:pPr marL="0" marR="0" algn="ctr">
                        <a:spcBef>
                          <a:spcPts val="0"/>
                        </a:spcBef>
                        <a:spcAft>
                          <a:spcPts val="0"/>
                        </a:spcAft>
                      </a:pPr>
                      <a:r>
                        <a:rPr lang="en-US" sz="1200" kern="1200">
                          <a:solidFill>
                            <a:srgbClr val="000000"/>
                          </a:solidFill>
                          <a:latin typeface="Times New Roman"/>
                          <a:ea typeface="Calibri"/>
                        </a:rPr>
                        <a:t>TTTTH</a:t>
                      </a:r>
                      <a:endParaRPr lang="en-US" sz="1200">
                        <a:latin typeface="Times New Roman"/>
                        <a:ea typeface="Times New Roman"/>
                      </a:endParaRPr>
                    </a:p>
                  </a:txBody>
                  <a:tcPr marL="68580" marR="68580" marT="9525" marB="0" anchor="ctr">
                    <a:lnL>
                      <a:noFill/>
                    </a:lnL>
                    <a:lnR>
                      <a:noFill/>
                    </a:lnR>
                    <a:lnT>
                      <a:noFill/>
                    </a:lnT>
                    <a:lnB>
                      <a:noFill/>
                    </a:lnB>
                  </a:tcPr>
                </a:tc>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1200" kern="1200">
                          <a:solidFill>
                            <a:srgbClr val="000000"/>
                          </a:solidFill>
                          <a:latin typeface="Times New Roman"/>
                          <a:ea typeface="Calibri"/>
                        </a:rPr>
                        <a:t>THHHH</a:t>
                      </a:r>
                      <a:endParaRPr lang="en-US" sz="1200">
                        <a:latin typeface="Times New Roman"/>
                        <a:ea typeface="Times New Roman"/>
                      </a:endParaRPr>
                    </a:p>
                    <a:p>
                      <a:pPr marL="0" marR="0" algn="ctr">
                        <a:spcBef>
                          <a:spcPts val="0"/>
                        </a:spcBef>
                        <a:spcAft>
                          <a:spcPts val="0"/>
                        </a:spcAft>
                      </a:pPr>
                      <a:r>
                        <a:rPr lang="en-US" sz="1200" kern="1200">
                          <a:solidFill>
                            <a:srgbClr val="000000"/>
                          </a:solidFill>
                          <a:latin typeface="Times New Roman"/>
                          <a:ea typeface="Calibri"/>
                        </a:rPr>
                        <a:t>HTHHH</a:t>
                      </a:r>
                      <a:endParaRPr lang="en-US" sz="1200">
                        <a:latin typeface="Times New Roman"/>
                        <a:ea typeface="Times New Roman"/>
                      </a:endParaRPr>
                    </a:p>
                    <a:p>
                      <a:pPr marL="0" marR="0" algn="ctr">
                        <a:spcBef>
                          <a:spcPts val="0"/>
                        </a:spcBef>
                        <a:spcAft>
                          <a:spcPts val="0"/>
                        </a:spcAft>
                      </a:pPr>
                      <a:r>
                        <a:rPr lang="en-US" sz="1200" kern="1200">
                          <a:solidFill>
                            <a:srgbClr val="000000"/>
                          </a:solidFill>
                          <a:latin typeface="Times New Roman"/>
                          <a:ea typeface="Calibri"/>
                        </a:rPr>
                        <a:t>HHTHH</a:t>
                      </a:r>
                      <a:endParaRPr lang="en-US" sz="1200">
                        <a:latin typeface="Times New Roman"/>
                        <a:ea typeface="Times New Roman"/>
                      </a:endParaRPr>
                    </a:p>
                    <a:p>
                      <a:pPr marL="0" marR="0" algn="ctr">
                        <a:spcBef>
                          <a:spcPts val="0"/>
                        </a:spcBef>
                        <a:spcAft>
                          <a:spcPts val="0"/>
                        </a:spcAft>
                      </a:pPr>
                      <a:r>
                        <a:rPr lang="en-US" sz="1200" kern="1200">
                          <a:solidFill>
                            <a:srgbClr val="000000"/>
                          </a:solidFill>
                          <a:latin typeface="Times New Roman"/>
                          <a:ea typeface="Calibri"/>
                        </a:rPr>
                        <a:t>HHHTH</a:t>
                      </a:r>
                      <a:endParaRPr lang="en-US" sz="1200">
                        <a:latin typeface="Times New Roman"/>
                        <a:ea typeface="Times New Roman"/>
                      </a:endParaRPr>
                    </a:p>
                    <a:p>
                      <a:pPr marL="0" marR="0" algn="ctr">
                        <a:spcBef>
                          <a:spcPts val="0"/>
                        </a:spcBef>
                        <a:spcAft>
                          <a:spcPts val="0"/>
                        </a:spcAft>
                      </a:pPr>
                      <a:r>
                        <a:rPr lang="en-US" sz="1200" kern="1200">
                          <a:solidFill>
                            <a:srgbClr val="000000"/>
                          </a:solidFill>
                          <a:latin typeface="Times New Roman"/>
                          <a:ea typeface="Calibri"/>
                        </a:rPr>
                        <a:t>HHHHT</a:t>
                      </a:r>
                      <a:endParaRPr lang="en-US" sz="1200">
                        <a:latin typeface="Times New Roman"/>
                        <a:ea typeface="Times New Roman"/>
                      </a:endParaRPr>
                    </a:p>
                  </a:txBody>
                  <a:tcPr marL="68580" marR="68580" marT="9525" marB="0" anchor="ctr">
                    <a:lnL>
                      <a:noFill/>
                    </a:lnL>
                    <a:lnR>
                      <a:noFill/>
                    </a:lnR>
                    <a:lnT>
                      <a:noFill/>
                    </a:lnT>
                    <a:lnB>
                      <a:noFill/>
                    </a:lnB>
                  </a:tcPr>
                </a:tc>
                <a:tc vMerge="1">
                  <a:txBody>
                    <a:bodyPr/>
                    <a:lstStyle/>
                    <a:p>
                      <a:endParaRPr lang="en-US"/>
                    </a:p>
                  </a:txBody>
                  <a:tcPr/>
                </a:tc>
              </a:tr>
              <a:tr h="0">
                <a:tc>
                  <a:txBody>
                    <a:bodyPr/>
                    <a:lstStyle/>
                    <a:p>
                      <a:pPr marL="0" marR="0" algn="ctr">
                        <a:spcBef>
                          <a:spcPts val="0"/>
                        </a:spcBef>
                        <a:spcAft>
                          <a:spcPts val="0"/>
                        </a:spcAft>
                      </a:pPr>
                      <a:r>
                        <a:rPr lang="en-US" sz="1200" kern="1200" dirty="0">
                          <a:solidFill>
                            <a:srgbClr val="000000"/>
                          </a:solidFill>
                          <a:latin typeface="Times New Roman"/>
                          <a:ea typeface="Calibri"/>
                        </a:rPr>
                        <a:t>TTTTT</a:t>
                      </a:r>
                      <a:endParaRPr lang="en-US" sz="1200" dirty="0">
                        <a:latin typeface="Times New Roman"/>
                        <a:ea typeface="Times New Roman"/>
                      </a:endParaRPr>
                    </a:p>
                  </a:txBody>
                  <a:tcPr marL="68580" marR="68580" marT="9525" marB="0" anchor="ctr">
                    <a:lnL>
                      <a:noFill/>
                    </a:lnL>
                    <a:lnR>
                      <a:noFill/>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kern="1200" dirty="0">
                          <a:solidFill>
                            <a:srgbClr val="000000"/>
                          </a:solidFill>
                          <a:latin typeface="Times New Roman"/>
                          <a:ea typeface="Calibri"/>
                        </a:rPr>
                        <a:t>HHHHH</a:t>
                      </a:r>
                      <a:endParaRPr lang="en-US" sz="1200" dirty="0">
                        <a:latin typeface="Times New Roman"/>
                        <a:ea typeface="Times New Roman"/>
                      </a:endParaRPr>
                    </a:p>
                  </a:txBody>
                  <a:tcPr marL="68580" marR="68580" marT="9525" marB="0" anchor="ctr">
                    <a:lnL>
                      <a:noFill/>
                    </a:lnL>
                    <a:lnR>
                      <a:noFill/>
                    </a:lnR>
                    <a:lnT>
                      <a:noFill/>
                    </a:lnT>
                    <a:lnB>
                      <a:noFill/>
                    </a:lnB>
                  </a:tcPr>
                </a:tc>
              </a:tr>
            </a:tbl>
          </a:graphicData>
        </a:graphic>
      </p:graphicFrame>
      <p:graphicFrame>
        <p:nvGraphicFramePr>
          <p:cNvPr id="13" name="Chart 12"/>
          <p:cNvGraphicFramePr/>
          <p:nvPr/>
        </p:nvGraphicFramePr>
        <p:xfrm>
          <a:off x="2286000" y="3962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p:nvPr/>
        </p:nvGraphicFramePr>
        <p:xfrm>
          <a:off x="4267200" y="8382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191000" y="36576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28600" y="1295400"/>
            <a:ext cx="3333220" cy="1200329"/>
          </a:xfrm>
          <a:prstGeom prst="rect">
            <a:avLst/>
          </a:prstGeom>
          <a:noFill/>
        </p:spPr>
        <p:txBody>
          <a:bodyPr wrap="none" rtlCol="0">
            <a:spAutoFit/>
          </a:bodyPr>
          <a:lstStyle/>
          <a:p>
            <a:r>
              <a:rPr lang="en-US" sz="2400" dirty="0" smtClean="0"/>
              <a:t>Can also represent this in</a:t>
            </a:r>
          </a:p>
          <a:p>
            <a:r>
              <a:rPr lang="en-US" sz="2400" dirty="0" smtClean="0"/>
              <a:t>terms of the number of</a:t>
            </a:r>
          </a:p>
          <a:p>
            <a:r>
              <a:rPr lang="en-US" sz="2400" dirty="0" smtClean="0"/>
              <a:t>Heads obtained:</a:t>
            </a:r>
            <a:endParaRPr lang="en-US" sz="2400" dirty="0"/>
          </a:p>
        </p:txBody>
      </p:sp>
      <p:sp>
        <p:nvSpPr>
          <p:cNvPr id="9" name="TextBox 8"/>
          <p:cNvSpPr txBox="1"/>
          <p:nvPr/>
        </p:nvSpPr>
        <p:spPr>
          <a:xfrm>
            <a:off x="228601" y="2667000"/>
            <a:ext cx="3124199" cy="2677656"/>
          </a:xfrm>
          <a:prstGeom prst="rect">
            <a:avLst/>
          </a:prstGeom>
          <a:noFill/>
        </p:spPr>
        <p:txBody>
          <a:bodyPr wrap="square" rtlCol="0">
            <a:spAutoFit/>
          </a:bodyPr>
          <a:lstStyle/>
          <a:p>
            <a:r>
              <a:rPr lang="en-US" sz="2400" dirty="0" smtClean="0"/>
              <a:t>The probability P[k] for obtaining a specific number of Heads (k) is found by dividing through by the total number of possible outcomes [32]:</a:t>
            </a:r>
            <a:endParaRPr lang="en-US" sz="2400" dirty="0"/>
          </a:p>
        </p:txBody>
      </p:sp>
      <p:sp>
        <p:nvSpPr>
          <p:cNvPr id="11" name="TextBox 10"/>
          <p:cNvSpPr txBox="1"/>
          <p:nvPr/>
        </p:nvSpPr>
        <p:spPr>
          <a:xfrm>
            <a:off x="3657600" y="4495800"/>
            <a:ext cx="694421" cy="461665"/>
          </a:xfrm>
          <a:prstGeom prst="rect">
            <a:avLst/>
          </a:prstGeom>
          <a:noFill/>
        </p:spPr>
        <p:txBody>
          <a:bodyPr wrap="none" rtlCol="0">
            <a:spAutoFit/>
          </a:bodyPr>
          <a:lstStyle/>
          <a:p>
            <a:r>
              <a:rPr lang="en-US" sz="2400" b="1" dirty="0" smtClean="0"/>
              <a:t>P[k]</a:t>
            </a:r>
            <a:endParaRPr lang="en-US" sz="2400" b="1" dirty="0"/>
          </a:p>
        </p:txBody>
      </p:sp>
      <p:sp>
        <p:nvSpPr>
          <p:cNvPr id="12" name="TextBox 11"/>
          <p:cNvSpPr txBox="1"/>
          <p:nvPr/>
        </p:nvSpPr>
        <p:spPr>
          <a:xfrm>
            <a:off x="5715000" y="6248400"/>
            <a:ext cx="1968809" cy="461665"/>
          </a:xfrm>
          <a:prstGeom prst="rect">
            <a:avLst/>
          </a:prstGeom>
          <a:noFill/>
        </p:spPr>
        <p:txBody>
          <a:bodyPr wrap="none" rtlCol="0">
            <a:spAutoFit/>
          </a:bodyPr>
          <a:lstStyle/>
          <a:p>
            <a:r>
              <a:rPr lang="en-US" sz="2400" b="1" dirty="0"/>
              <a:t>k</a:t>
            </a:r>
            <a:r>
              <a:rPr lang="en-US" sz="2400" b="1" dirty="0" smtClean="0"/>
              <a:t> = # of Heads</a:t>
            </a:r>
            <a:endParaRPr lang="en-US" sz="2400" b="1" dirty="0"/>
          </a:p>
        </p:txBody>
      </p:sp>
      <p:cxnSp>
        <p:nvCxnSpPr>
          <p:cNvPr id="13" name="Straight Arrow Connector 12"/>
          <p:cNvCxnSpPr/>
          <p:nvPr/>
        </p:nvCxnSpPr>
        <p:spPr>
          <a:xfrm rot="5400000" flipH="1" flipV="1">
            <a:off x="3048000" y="2209800"/>
            <a:ext cx="2133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3848100" y="35433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52400"/>
            <a:ext cx="9144000" cy="646331"/>
          </a:xfrm>
          <a:prstGeom prst="rect">
            <a:avLst/>
          </a:prstGeom>
          <a:noFill/>
        </p:spPr>
        <p:txBody>
          <a:bodyPr wrap="square" rtlCol="0">
            <a:spAutoFit/>
          </a:bodyPr>
          <a:lstStyle/>
          <a:p>
            <a:pPr algn="ctr"/>
            <a:r>
              <a:rPr lang="en-US" sz="3600" u="sng" dirty="0" smtClean="0"/>
              <a:t>Discrete Probability Distributions</a:t>
            </a:r>
            <a:endParaRPr lang="en-US" sz="3600" u="sng" dirty="0"/>
          </a:p>
        </p:txBody>
      </p:sp>
      <p:graphicFrame>
        <p:nvGraphicFramePr>
          <p:cNvPr id="14" name="Object 13"/>
          <p:cNvGraphicFramePr>
            <a:graphicFrameLocks noChangeAspect="1"/>
          </p:cNvGraphicFramePr>
          <p:nvPr/>
        </p:nvGraphicFramePr>
        <p:xfrm>
          <a:off x="1219200" y="5334000"/>
          <a:ext cx="1719263" cy="1082675"/>
        </p:xfrm>
        <a:graphic>
          <a:graphicData uri="http://schemas.openxmlformats.org/presentationml/2006/ole">
            <p:oleObj spid="_x0000_s254978" name="Equation" r:id="rId5" imgW="685800" imgH="431640" progId="Equation.DSMT4">
              <p:embed/>
            </p:oleObj>
          </a:graphicData>
        </a:graphic>
      </p:graphicFrame>
      <p:sp>
        <p:nvSpPr>
          <p:cNvPr id="16" name="TextBox 15"/>
          <p:cNvSpPr txBox="1"/>
          <p:nvPr/>
        </p:nvSpPr>
        <p:spPr>
          <a:xfrm>
            <a:off x="1800485" y="5562600"/>
            <a:ext cx="2912459" cy="1138773"/>
          </a:xfrm>
          <a:prstGeom prst="rect">
            <a:avLst/>
          </a:prstGeom>
          <a:noFill/>
        </p:spPr>
        <p:txBody>
          <a:bodyPr wrap="none" rtlCol="0">
            <a:spAutoFit/>
          </a:bodyPr>
          <a:lstStyle/>
          <a:p>
            <a:r>
              <a:rPr lang="en-US" sz="2400" dirty="0" smtClean="0">
                <a:solidFill>
                  <a:srgbClr val="FF0000"/>
                </a:solidFill>
              </a:rPr>
              <a:t>            *</a:t>
            </a:r>
          </a:p>
          <a:p>
            <a:endParaRPr lang="en-US" sz="1000" dirty="0" smtClean="0">
              <a:solidFill>
                <a:srgbClr val="FF0000"/>
              </a:solidFill>
            </a:endParaRPr>
          </a:p>
          <a:p>
            <a:endParaRPr lang="en-US" sz="1000" dirty="0" smtClean="0">
              <a:solidFill>
                <a:srgbClr val="FF0000"/>
              </a:solidFill>
            </a:endParaRPr>
          </a:p>
          <a:p>
            <a:r>
              <a:rPr lang="en-US" sz="2400" dirty="0" smtClean="0">
                <a:solidFill>
                  <a:srgbClr val="FF0000"/>
                </a:solidFill>
              </a:rPr>
              <a:t>*P[k] is </a:t>
            </a:r>
            <a:r>
              <a:rPr lang="en-US" sz="2400" b="1" i="1" dirty="0" smtClean="0">
                <a:solidFill>
                  <a:srgbClr val="FF0000"/>
                </a:solidFill>
              </a:rPr>
              <a:t>normalized</a:t>
            </a:r>
            <a:endParaRPr lang="en-US"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11" grpId="0"/>
      <p:bldP spid="12" grpId="0"/>
      <p:bldP spid="16"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457200" y="1371600"/>
            <a:ext cx="8305800" cy="1200329"/>
          </a:xfrm>
          <a:prstGeom prst="rect">
            <a:avLst/>
          </a:prstGeom>
          <a:noFill/>
        </p:spPr>
        <p:txBody>
          <a:bodyPr wrap="square" rtlCol="0">
            <a:spAutoFit/>
          </a:bodyPr>
          <a:lstStyle/>
          <a:p>
            <a:pPr>
              <a:buFont typeface="Arial" pitchFamily="34" charset="0"/>
              <a:buChar char="•"/>
            </a:pPr>
            <a:r>
              <a:rPr lang="en-US" sz="2400" dirty="0" smtClean="0"/>
              <a:t> Flip a coin ten times. (Yes, actually do this!)</a:t>
            </a:r>
          </a:p>
          <a:p>
            <a:pPr>
              <a:buFont typeface="Arial" pitchFamily="34" charset="0"/>
              <a:buChar char="•"/>
            </a:pPr>
            <a:endParaRPr lang="en-US" sz="2400" dirty="0" smtClean="0"/>
          </a:p>
          <a:p>
            <a:pPr>
              <a:buFont typeface="Arial" pitchFamily="34" charset="0"/>
              <a:buChar char="•"/>
            </a:pPr>
            <a:r>
              <a:rPr lang="en-US" sz="2400" dirty="0" smtClean="0"/>
              <a:t> Record the number of times the outcome is heads.</a:t>
            </a:r>
          </a:p>
        </p:txBody>
      </p:sp>
      <p:sp>
        <p:nvSpPr>
          <p:cNvPr id="10" name="TextBox 9"/>
          <p:cNvSpPr txBox="1"/>
          <p:nvPr/>
        </p:nvSpPr>
        <p:spPr>
          <a:xfrm>
            <a:off x="0" y="152400"/>
            <a:ext cx="9144000" cy="646331"/>
          </a:xfrm>
          <a:prstGeom prst="rect">
            <a:avLst/>
          </a:prstGeom>
          <a:noFill/>
        </p:spPr>
        <p:txBody>
          <a:bodyPr wrap="square" rtlCol="0">
            <a:spAutoFit/>
          </a:bodyPr>
          <a:lstStyle/>
          <a:p>
            <a:pPr algn="ctr"/>
            <a:r>
              <a:rPr lang="en-US" sz="3600" u="sng" dirty="0" smtClean="0"/>
              <a:t>Discrete Probability Distributions</a:t>
            </a:r>
            <a:endParaRPr lang="en-US" sz="3600" u="sng" dirty="0"/>
          </a:p>
        </p:txBody>
      </p:sp>
      <p:sp>
        <p:nvSpPr>
          <p:cNvPr id="17" name="TextBox 16"/>
          <p:cNvSpPr txBox="1"/>
          <p:nvPr/>
        </p:nvSpPr>
        <p:spPr>
          <a:xfrm>
            <a:off x="0" y="4800600"/>
            <a:ext cx="9144000" cy="523220"/>
          </a:xfrm>
          <a:prstGeom prst="rect">
            <a:avLst/>
          </a:prstGeom>
          <a:noFill/>
        </p:spPr>
        <p:txBody>
          <a:bodyPr wrap="square" rtlCol="0">
            <a:spAutoFit/>
          </a:bodyPr>
          <a:lstStyle/>
          <a:p>
            <a:pPr algn="ctr"/>
            <a:r>
              <a:rPr lang="en-US" sz="2800" dirty="0" smtClean="0"/>
              <a:t>How can we decide if a coin is fair (not biased)?</a:t>
            </a:r>
            <a:endParaRPr lang="en-US" sz="2800" dirty="0"/>
          </a:p>
        </p:txBody>
      </p:sp>
      <p:graphicFrame>
        <p:nvGraphicFramePr>
          <p:cNvPr id="18" name="Table 17"/>
          <p:cNvGraphicFramePr>
            <a:graphicFrameLocks noGrp="1"/>
          </p:cNvGraphicFramePr>
          <p:nvPr/>
        </p:nvGraphicFramePr>
        <p:xfrm>
          <a:off x="609603" y="2895600"/>
          <a:ext cx="8153398" cy="1280160"/>
        </p:xfrm>
        <a:graphic>
          <a:graphicData uri="http://schemas.openxmlformats.org/drawingml/2006/table">
            <a:tbl>
              <a:tblPr firstRow="1" bandRow="1">
                <a:tableStyleId>{5C22544A-7EE6-4342-B048-85BDC9FD1C3A}</a:tableStyleId>
              </a:tblPr>
              <a:tblGrid>
                <a:gridCol w="1447797"/>
                <a:gridCol w="685800"/>
                <a:gridCol w="685800"/>
                <a:gridCol w="609600"/>
                <a:gridCol w="685800"/>
                <a:gridCol w="685800"/>
                <a:gridCol w="685800"/>
                <a:gridCol w="685800"/>
                <a:gridCol w="685800"/>
                <a:gridCol w="685800"/>
                <a:gridCol w="609601"/>
              </a:tblGrid>
              <a:tr h="370840">
                <a:tc>
                  <a:txBody>
                    <a:bodyPr/>
                    <a:lstStyle/>
                    <a:p>
                      <a:r>
                        <a:rPr lang="en-US" dirty="0" smtClean="0">
                          <a:solidFill>
                            <a:schemeClr val="tx1"/>
                          </a:solidFill>
                        </a:rPr>
                        <a:t>K=# of heads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solidFill>
                            <a:schemeClr val="tx1"/>
                          </a:solidFill>
                        </a:rPr>
                        <a:t># of</a:t>
                      </a:r>
                      <a:r>
                        <a:rPr lang="en-US" baseline="0" dirty="0" smtClean="0">
                          <a:solidFill>
                            <a:schemeClr val="tx1"/>
                          </a:solidFill>
                        </a:rPr>
                        <a:t> students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C:\Users\Zombie\Desktop\10-coin-toss-histogram.JPG"/>
          <p:cNvPicPr>
            <a:picLocks noChangeAspect="1" noChangeArrowheads="1"/>
          </p:cNvPicPr>
          <p:nvPr/>
        </p:nvPicPr>
        <p:blipFill>
          <a:blip r:embed="rId3" cstate="print"/>
          <a:srcRect/>
          <a:stretch>
            <a:fillRect/>
          </a:stretch>
        </p:blipFill>
        <p:spPr bwMode="auto">
          <a:xfrm>
            <a:off x="609600" y="1143000"/>
            <a:ext cx="7900988" cy="5486400"/>
          </a:xfrm>
          <a:prstGeom prst="rect">
            <a:avLst/>
          </a:prstGeom>
          <a:noFill/>
        </p:spPr>
      </p:pic>
      <p:sp>
        <p:nvSpPr>
          <p:cNvPr id="3" name="TextBox 2"/>
          <p:cNvSpPr txBox="1"/>
          <p:nvPr/>
        </p:nvSpPr>
        <p:spPr>
          <a:xfrm>
            <a:off x="3048000" y="685800"/>
            <a:ext cx="3176254" cy="523220"/>
          </a:xfrm>
          <a:prstGeom prst="rect">
            <a:avLst/>
          </a:prstGeom>
          <a:noFill/>
        </p:spPr>
        <p:txBody>
          <a:bodyPr wrap="none" rtlCol="0">
            <a:spAutoFit/>
          </a:bodyPr>
          <a:lstStyle/>
          <a:p>
            <a:r>
              <a:rPr lang="en-US" sz="2800" dirty="0" smtClean="0"/>
              <a:t>Toss a coin </a:t>
            </a:r>
            <a:r>
              <a:rPr lang="en-US" sz="2800" u="sng" dirty="0" smtClean="0"/>
              <a:t>10</a:t>
            </a:r>
            <a:r>
              <a:rPr lang="en-US" sz="2800" dirty="0" smtClean="0"/>
              <a:t> times:</a:t>
            </a:r>
            <a:endParaRPr lang="en-US" sz="2800" dirty="0"/>
          </a:p>
        </p:txBody>
      </p:sp>
      <p:sp>
        <p:nvSpPr>
          <p:cNvPr id="4" name="TextBox 3"/>
          <p:cNvSpPr txBox="1"/>
          <p:nvPr/>
        </p:nvSpPr>
        <p:spPr>
          <a:xfrm>
            <a:off x="685800" y="3505200"/>
            <a:ext cx="694421" cy="461665"/>
          </a:xfrm>
          <a:prstGeom prst="rect">
            <a:avLst/>
          </a:prstGeom>
          <a:solidFill>
            <a:schemeClr val="bg1"/>
          </a:solidFill>
        </p:spPr>
        <p:txBody>
          <a:bodyPr wrap="none" rtlCol="0">
            <a:spAutoFit/>
          </a:bodyPr>
          <a:lstStyle/>
          <a:p>
            <a:r>
              <a:rPr lang="en-US" sz="2400" b="1" dirty="0" smtClean="0"/>
              <a:t>P[k]</a:t>
            </a:r>
            <a:endParaRPr lang="en-US" sz="2400" b="1" dirty="0"/>
          </a:p>
        </p:txBody>
      </p:sp>
      <p:grpSp>
        <p:nvGrpSpPr>
          <p:cNvPr id="2" name="Group 8"/>
          <p:cNvGrpSpPr/>
          <p:nvPr/>
        </p:nvGrpSpPr>
        <p:grpSpPr>
          <a:xfrm>
            <a:off x="5943600" y="3886200"/>
            <a:ext cx="2438400" cy="2133600"/>
            <a:chOff x="5943600" y="3886200"/>
            <a:chExt cx="2438400" cy="2133600"/>
          </a:xfrm>
        </p:grpSpPr>
        <p:sp>
          <p:nvSpPr>
            <p:cNvPr id="5" name="Rectangle 4"/>
            <p:cNvSpPr/>
            <p:nvPr/>
          </p:nvSpPr>
          <p:spPr>
            <a:xfrm>
              <a:off x="5943600" y="3886200"/>
              <a:ext cx="609600" cy="2133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53200" y="5181600"/>
              <a:ext cx="6096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62800" y="5791200"/>
              <a:ext cx="6096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72400" y="5974081"/>
              <a:ext cx="6096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Object 10"/>
          <p:cNvGraphicFramePr>
            <a:graphicFrameLocks noChangeAspect="1"/>
          </p:cNvGraphicFramePr>
          <p:nvPr/>
        </p:nvGraphicFramePr>
        <p:xfrm>
          <a:off x="6858000" y="4038600"/>
          <a:ext cx="1928813" cy="411162"/>
        </p:xfrm>
        <a:graphic>
          <a:graphicData uri="http://schemas.openxmlformats.org/presentationml/2006/ole">
            <p:oleObj spid="_x0000_s257026" name="Equation" r:id="rId4" imgW="952200" imgH="203040" progId="Equation.DSMT4">
              <p:embed/>
            </p:oleObj>
          </a:graphicData>
        </a:graphic>
      </p:graphicFrame>
      <p:graphicFrame>
        <p:nvGraphicFramePr>
          <p:cNvPr id="33795" name="Object 3"/>
          <p:cNvGraphicFramePr>
            <a:graphicFrameLocks noChangeAspect="1"/>
          </p:cNvGraphicFramePr>
          <p:nvPr/>
        </p:nvGraphicFramePr>
        <p:xfrm>
          <a:off x="7035800" y="2971800"/>
          <a:ext cx="1268413" cy="785813"/>
        </p:xfrm>
        <a:graphic>
          <a:graphicData uri="http://schemas.openxmlformats.org/presentationml/2006/ole">
            <p:oleObj spid="_x0000_s257027" name="Equation" r:id="rId5" imgW="63468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descr="C:\Users\Zombie\Desktop\20-coin-toss-histogram.JPG"/>
          <p:cNvPicPr>
            <a:picLocks noChangeAspect="1" noChangeArrowheads="1"/>
          </p:cNvPicPr>
          <p:nvPr/>
        </p:nvPicPr>
        <p:blipFill>
          <a:blip r:embed="rId3" cstate="print"/>
          <a:srcRect/>
          <a:stretch>
            <a:fillRect/>
          </a:stretch>
        </p:blipFill>
        <p:spPr bwMode="auto">
          <a:xfrm>
            <a:off x="381000" y="1109662"/>
            <a:ext cx="7958138" cy="5443538"/>
          </a:xfrm>
          <a:prstGeom prst="rect">
            <a:avLst/>
          </a:prstGeom>
          <a:noFill/>
        </p:spPr>
      </p:pic>
      <p:sp>
        <p:nvSpPr>
          <p:cNvPr id="3" name="TextBox 2"/>
          <p:cNvSpPr txBox="1"/>
          <p:nvPr/>
        </p:nvSpPr>
        <p:spPr>
          <a:xfrm>
            <a:off x="3048000" y="685800"/>
            <a:ext cx="3176254" cy="523220"/>
          </a:xfrm>
          <a:prstGeom prst="rect">
            <a:avLst/>
          </a:prstGeom>
          <a:noFill/>
        </p:spPr>
        <p:txBody>
          <a:bodyPr wrap="none" rtlCol="0">
            <a:spAutoFit/>
          </a:bodyPr>
          <a:lstStyle/>
          <a:p>
            <a:r>
              <a:rPr lang="en-US" sz="2800" dirty="0" smtClean="0"/>
              <a:t>Toss a coin </a:t>
            </a:r>
            <a:r>
              <a:rPr lang="en-US" sz="2800" u="sng" dirty="0" smtClean="0"/>
              <a:t>20</a:t>
            </a:r>
            <a:r>
              <a:rPr lang="en-US" sz="2800" dirty="0" smtClean="0"/>
              <a:t> times:</a:t>
            </a:r>
            <a:endParaRPr lang="en-US" sz="2800" dirty="0"/>
          </a:p>
        </p:txBody>
      </p:sp>
      <p:sp>
        <p:nvSpPr>
          <p:cNvPr id="4" name="TextBox 3"/>
          <p:cNvSpPr txBox="1"/>
          <p:nvPr/>
        </p:nvSpPr>
        <p:spPr>
          <a:xfrm>
            <a:off x="533400" y="3429000"/>
            <a:ext cx="694421" cy="461665"/>
          </a:xfrm>
          <a:prstGeom prst="rect">
            <a:avLst/>
          </a:prstGeom>
          <a:solidFill>
            <a:schemeClr val="bg1"/>
          </a:solidFill>
        </p:spPr>
        <p:txBody>
          <a:bodyPr wrap="none" rtlCol="0">
            <a:spAutoFit/>
          </a:bodyPr>
          <a:lstStyle/>
          <a:p>
            <a:r>
              <a:rPr lang="en-US" sz="2400" b="1" dirty="0" smtClean="0"/>
              <a:t>P[k]</a:t>
            </a:r>
            <a:endParaRPr lang="en-US" sz="2400" b="1" dirty="0"/>
          </a:p>
        </p:txBody>
      </p:sp>
      <p:grpSp>
        <p:nvGrpSpPr>
          <p:cNvPr id="2" name="Group 12"/>
          <p:cNvGrpSpPr/>
          <p:nvPr/>
        </p:nvGrpSpPr>
        <p:grpSpPr>
          <a:xfrm>
            <a:off x="5943600" y="5105400"/>
            <a:ext cx="1219200" cy="838200"/>
            <a:chOff x="5943600" y="5105400"/>
            <a:chExt cx="1219200" cy="838200"/>
          </a:xfrm>
        </p:grpSpPr>
        <p:sp>
          <p:nvSpPr>
            <p:cNvPr id="5" name="Rectangle 4"/>
            <p:cNvSpPr/>
            <p:nvPr/>
          </p:nvSpPr>
          <p:spPr>
            <a:xfrm>
              <a:off x="5943600" y="5105400"/>
              <a:ext cx="3048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0" y="5562600"/>
              <a:ext cx="304800" cy="381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553200" y="5867400"/>
              <a:ext cx="304800" cy="0"/>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0" y="5925312"/>
              <a:ext cx="3048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34818" name="Object 2"/>
          <p:cNvGraphicFramePr>
            <a:graphicFrameLocks noChangeAspect="1"/>
          </p:cNvGraphicFramePr>
          <p:nvPr/>
        </p:nvGraphicFramePr>
        <p:xfrm>
          <a:off x="6858000" y="4038600"/>
          <a:ext cx="1928813" cy="411163"/>
        </p:xfrm>
        <a:graphic>
          <a:graphicData uri="http://schemas.openxmlformats.org/presentationml/2006/ole">
            <p:oleObj spid="_x0000_s258050" name="Equation" r:id="rId4" imgW="952200" imgH="203040" progId="Equation.DSMT4">
              <p:embed/>
            </p:oleObj>
          </a:graphicData>
        </a:graphic>
      </p:graphicFrame>
      <p:graphicFrame>
        <p:nvGraphicFramePr>
          <p:cNvPr id="12" name="Object 11"/>
          <p:cNvGraphicFramePr>
            <a:graphicFrameLocks noChangeAspect="1"/>
          </p:cNvGraphicFramePr>
          <p:nvPr/>
        </p:nvGraphicFramePr>
        <p:xfrm>
          <a:off x="6705600" y="2971800"/>
          <a:ext cx="1928813" cy="785812"/>
        </p:xfrm>
        <a:graphic>
          <a:graphicData uri="http://schemas.openxmlformats.org/presentationml/2006/ole">
            <p:oleObj spid="_x0000_s258051" name="Equation" r:id="rId5" imgW="96516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C:\Users\Zombie\Desktop\100-toss-histogram.JPG"/>
          <p:cNvPicPr>
            <a:picLocks noChangeAspect="1" noChangeArrowheads="1"/>
          </p:cNvPicPr>
          <p:nvPr/>
        </p:nvPicPr>
        <p:blipFill>
          <a:blip r:embed="rId3" cstate="print"/>
          <a:srcRect/>
          <a:stretch>
            <a:fillRect/>
          </a:stretch>
        </p:blipFill>
        <p:spPr bwMode="auto">
          <a:xfrm>
            <a:off x="585787" y="1143000"/>
            <a:ext cx="8101013" cy="5486400"/>
          </a:xfrm>
          <a:prstGeom prst="rect">
            <a:avLst/>
          </a:prstGeom>
          <a:noFill/>
        </p:spPr>
      </p:pic>
      <p:sp>
        <p:nvSpPr>
          <p:cNvPr id="3" name="TextBox 2"/>
          <p:cNvSpPr txBox="1"/>
          <p:nvPr/>
        </p:nvSpPr>
        <p:spPr>
          <a:xfrm>
            <a:off x="3048000" y="685800"/>
            <a:ext cx="3358996" cy="523220"/>
          </a:xfrm>
          <a:prstGeom prst="rect">
            <a:avLst/>
          </a:prstGeom>
          <a:noFill/>
        </p:spPr>
        <p:txBody>
          <a:bodyPr wrap="none" rtlCol="0">
            <a:spAutoFit/>
          </a:bodyPr>
          <a:lstStyle/>
          <a:p>
            <a:r>
              <a:rPr lang="en-US" sz="2800" dirty="0" smtClean="0"/>
              <a:t>Toss a coin </a:t>
            </a:r>
            <a:r>
              <a:rPr lang="en-US" sz="2800" u="sng" dirty="0" smtClean="0"/>
              <a:t>100</a:t>
            </a:r>
            <a:r>
              <a:rPr lang="en-US" sz="2800" dirty="0" smtClean="0"/>
              <a:t> times:</a:t>
            </a:r>
            <a:endParaRPr lang="en-US" sz="2800" dirty="0"/>
          </a:p>
        </p:txBody>
      </p:sp>
      <p:sp>
        <p:nvSpPr>
          <p:cNvPr id="4" name="TextBox 3"/>
          <p:cNvSpPr txBox="1"/>
          <p:nvPr/>
        </p:nvSpPr>
        <p:spPr>
          <a:xfrm>
            <a:off x="829579" y="3505200"/>
            <a:ext cx="694421" cy="461665"/>
          </a:xfrm>
          <a:prstGeom prst="rect">
            <a:avLst/>
          </a:prstGeom>
          <a:solidFill>
            <a:schemeClr val="bg1"/>
          </a:solidFill>
        </p:spPr>
        <p:txBody>
          <a:bodyPr wrap="none" rtlCol="0">
            <a:spAutoFit/>
          </a:bodyPr>
          <a:lstStyle/>
          <a:p>
            <a:r>
              <a:rPr lang="en-US" sz="2400" b="1" dirty="0" smtClean="0"/>
              <a:t>P[k]</a:t>
            </a:r>
            <a:endParaRPr lang="en-US" sz="2400" b="1" dirty="0"/>
          </a:p>
        </p:txBody>
      </p:sp>
      <p:graphicFrame>
        <p:nvGraphicFramePr>
          <p:cNvPr id="35842" name="Object 2"/>
          <p:cNvGraphicFramePr>
            <a:graphicFrameLocks noChangeAspect="1"/>
          </p:cNvGraphicFramePr>
          <p:nvPr/>
        </p:nvGraphicFramePr>
        <p:xfrm>
          <a:off x="6704013" y="4038600"/>
          <a:ext cx="2238375" cy="411163"/>
        </p:xfrm>
        <a:graphic>
          <a:graphicData uri="http://schemas.openxmlformats.org/presentationml/2006/ole">
            <p:oleObj spid="_x0000_s259074" name="Equation" r:id="rId4" imgW="1104840" imgH="203040" progId="Equation.DSMT4">
              <p:embed/>
            </p:oleObj>
          </a:graphicData>
        </a:graphic>
      </p:graphicFrame>
      <p:grpSp>
        <p:nvGrpSpPr>
          <p:cNvPr id="2" name="Group 8"/>
          <p:cNvGrpSpPr/>
          <p:nvPr/>
        </p:nvGrpSpPr>
        <p:grpSpPr>
          <a:xfrm>
            <a:off x="7467600" y="4800600"/>
            <a:ext cx="1378733" cy="1466910"/>
            <a:chOff x="7467600" y="4800600"/>
            <a:chExt cx="1378733" cy="1466910"/>
          </a:xfrm>
        </p:grpSpPr>
        <p:cxnSp>
          <p:nvCxnSpPr>
            <p:cNvPr id="7" name="Straight Arrow Connector 6"/>
            <p:cNvCxnSpPr/>
            <p:nvPr/>
          </p:nvCxnSpPr>
          <p:spPr>
            <a:xfrm rot="16200000" flipH="1">
              <a:off x="7239000" y="5029200"/>
              <a:ext cx="12192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05800" y="5867400"/>
              <a:ext cx="540533" cy="400110"/>
            </a:xfrm>
            <a:prstGeom prst="rect">
              <a:avLst/>
            </a:prstGeom>
            <a:noFill/>
          </p:spPr>
          <p:txBody>
            <a:bodyPr wrap="none" rtlCol="0">
              <a:spAutoFit/>
            </a:bodyPr>
            <a:lstStyle/>
            <a:p>
              <a:r>
                <a:rPr lang="en-US" sz="2000" b="1" dirty="0" smtClean="0">
                  <a:solidFill>
                    <a:srgbClr val="FF0000"/>
                  </a:solidFill>
                </a:rPr>
                <a:t>???</a:t>
              </a:r>
              <a:endParaRPr lang="en-US" sz="20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9"/>
          <p:cNvGrpSpPr/>
          <p:nvPr/>
        </p:nvGrpSpPr>
        <p:grpSpPr>
          <a:xfrm>
            <a:off x="3352800" y="4419600"/>
            <a:ext cx="3962400" cy="2657856"/>
            <a:chOff x="3276600" y="4200144"/>
            <a:chExt cx="3962400" cy="2657856"/>
          </a:xfrm>
        </p:grpSpPr>
        <p:pic>
          <p:nvPicPr>
            <p:cNvPr id="4" name="Picture 3" descr="C:\Users\Zombie\Desktop\SG01 copy.jpg"/>
            <p:cNvPicPr>
              <a:picLocks noChangeAspect="1"/>
            </p:cNvPicPr>
            <p:nvPr/>
          </p:nvPicPr>
          <p:blipFill>
            <a:blip r:embed="rId3" cstate="print"/>
            <a:srcRect/>
            <a:stretch>
              <a:fillRect/>
            </a:stretch>
          </p:blipFill>
          <p:spPr bwMode="auto">
            <a:xfrm>
              <a:off x="3276600" y="4200144"/>
              <a:ext cx="3791712" cy="2657856"/>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6781800" y="4927600"/>
            <a:ext cx="457200" cy="558800"/>
          </p:xfrm>
          <a:graphic>
            <a:graphicData uri="http://schemas.openxmlformats.org/presentationml/2006/ole">
              <p:oleObj spid="_x0000_s277506" name="Equation" r:id="rId4" imgW="228600" imgH="279360" progId="Equation.DSMT4">
                <p:embed/>
              </p:oleObj>
            </a:graphicData>
          </a:graphic>
        </p:graphicFrame>
        <p:graphicFrame>
          <p:nvGraphicFramePr>
            <p:cNvPr id="67587" name="Object 3"/>
            <p:cNvGraphicFramePr>
              <a:graphicFrameLocks noChangeAspect="1"/>
            </p:cNvGraphicFramePr>
            <p:nvPr/>
          </p:nvGraphicFramePr>
          <p:xfrm>
            <a:off x="6781800" y="5842000"/>
            <a:ext cx="457200" cy="558800"/>
          </p:xfrm>
          <a:graphic>
            <a:graphicData uri="http://schemas.openxmlformats.org/presentationml/2006/ole">
              <p:oleObj spid="_x0000_s277507" name="Equation" r:id="rId5" imgW="228600" imgH="279360" progId="Equation.DSMT4">
                <p:embed/>
              </p:oleObj>
            </a:graphicData>
          </a:graphic>
        </p:graphicFrame>
        <p:sp>
          <p:nvSpPr>
            <p:cNvPr id="8" name="Rectangle 7"/>
            <p:cNvSpPr/>
            <p:nvPr/>
          </p:nvSpPr>
          <p:spPr>
            <a:xfrm>
              <a:off x="5562600" y="44958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3246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116788" y="381000"/>
            <a:ext cx="2598212" cy="584775"/>
          </a:xfrm>
          <a:prstGeom prst="rect">
            <a:avLst/>
          </a:prstGeom>
          <a:noFill/>
        </p:spPr>
        <p:txBody>
          <a:bodyPr wrap="none" rtlCol="0">
            <a:spAutoFit/>
          </a:bodyPr>
          <a:lstStyle/>
          <a:p>
            <a:r>
              <a:rPr lang="en-US" sz="3200" dirty="0" smtClean="0"/>
              <a:t>In the future…</a:t>
            </a:r>
            <a:endParaRPr lang="en-US" sz="3200" dirty="0"/>
          </a:p>
        </p:txBody>
      </p:sp>
      <p:sp>
        <p:nvSpPr>
          <p:cNvPr id="3" name="TextBox 2"/>
          <p:cNvSpPr txBox="1"/>
          <p:nvPr/>
        </p:nvSpPr>
        <p:spPr>
          <a:xfrm>
            <a:off x="152400" y="1143000"/>
            <a:ext cx="8839200" cy="3416320"/>
          </a:xfrm>
          <a:prstGeom prst="rect">
            <a:avLst/>
          </a:prstGeom>
          <a:noFill/>
        </p:spPr>
        <p:txBody>
          <a:bodyPr wrap="square" rtlCol="0">
            <a:spAutoFit/>
          </a:bodyPr>
          <a:lstStyle/>
          <a:p>
            <a:r>
              <a:rPr lang="en-US" sz="2400" dirty="0" smtClean="0"/>
              <a:t>Some atoms have more than two possible projections of the magnetic moment vector along a given axis, but we will only deal with “two-state” systems when talking about atomic spin.</a:t>
            </a:r>
          </a:p>
          <a:p>
            <a:endParaRPr lang="en-US" sz="2400" dirty="0" smtClean="0"/>
          </a:p>
          <a:p>
            <a:r>
              <a:rPr lang="en-US" sz="2400" dirty="0" smtClean="0"/>
              <a:t>When we say a particle is measured as “</a:t>
            </a:r>
            <a:r>
              <a:rPr lang="en-US" sz="2400" b="1" i="1" dirty="0" smtClean="0"/>
              <a:t>spin up</a:t>
            </a:r>
            <a:r>
              <a:rPr lang="en-US" sz="2400" dirty="0" smtClean="0"/>
              <a:t>” (or </a:t>
            </a:r>
            <a:r>
              <a:rPr lang="en-US" sz="2400" b="1" i="1" dirty="0" smtClean="0"/>
              <a:t>down</a:t>
            </a:r>
            <a:r>
              <a:rPr lang="en-US" sz="2400" dirty="0" smtClean="0"/>
              <a:t>) along a given axis, we are saying that we measured the projection of the magnetic moment along that axis (+</a:t>
            </a:r>
            <a:r>
              <a:rPr lang="en-US" sz="2400" dirty="0" err="1" smtClean="0"/>
              <a:t>m</a:t>
            </a:r>
            <a:r>
              <a:rPr lang="en-US" sz="2400" baseline="-25000" dirty="0" err="1" smtClean="0"/>
              <a:t>B</a:t>
            </a:r>
            <a:r>
              <a:rPr lang="en-US" sz="2400" dirty="0" smtClean="0"/>
              <a:t> or -</a:t>
            </a:r>
            <a:r>
              <a:rPr lang="en-US" sz="2400" dirty="0" err="1" smtClean="0"/>
              <a:t>m</a:t>
            </a:r>
            <a:r>
              <a:rPr lang="en-US" sz="2400" baseline="-25000" dirty="0" err="1" smtClean="0"/>
              <a:t>B</a:t>
            </a:r>
            <a:r>
              <a:rPr lang="en-US" sz="2400" dirty="0" smtClean="0"/>
              <a:t>), and observed it exiting the </a:t>
            </a:r>
            <a:r>
              <a:rPr lang="en-US" sz="2400" b="1" i="1" dirty="0" smtClean="0"/>
              <a:t>plus-channel</a:t>
            </a:r>
            <a:r>
              <a:rPr lang="en-US" sz="2400" dirty="0" smtClean="0"/>
              <a:t> (</a:t>
            </a:r>
            <a:r>
              <a:rPr lang="en-US" sz="2400" b="1" i="1" dirty="0" smtClean="0"/>
              <a:t>minus-channel</a:t>
            </a:r>
            <a:r>
              <a:rPr lang="en-US" sz="2400" dirty="0" smtClean="0"/>
              <a:t>) of a Stern-Gerlach type apparatus.</a:t>
            </a:r>
          </a:p>
        </p:txBody>
      </p:sp>
      <p:sp>
        <p:nvSpPr>
          <p:cNvPr id="5" name="TextBox 4"/>
          <p:cNvSpPr txBox="1"/>
          <p:nvPr/>
        </p:nvSpPr>
        <p:spPr>
          <a:xfrm>
            <a:off x="304800" y="5181600"/>
            <a:ext cx="3579378" cy="954107"/>
          </a:xfrm>
          <a:prstGeom prst="rect">
            <a:avLst/>
          </a:prstGeom>
          <a:noFill/>
        </p:spPr>
        <p:txBody>
          <a:bodyPr wrap="none" rtlCol="0">
            <a:spAutoFit/>
          </a:bodyPr>
          <a:lstStyle/>
          <a:p>
            <a:r>
              <a:rPr lang="en-US" sz="2800" dirty="0" smtClean="0"/>
              <a:t>A simplified</a:t>
            </a:r>
          </a:p>
          <a:p>
            <a:r>
              <a:rPr lang="en-US" sz="2800" dirty="0" smtClean="0"/>
              <a:t>Stern-Gerlach analyzer:</a:t>
            </a:r>
          </a:p>
        </p:txBody>
      </p:sp>
      <p:graphicFrame>
        <p:nvGraphicFramePr>
          <p:cNvPr id="67588" name="Object 4"/>
          <p:cNvGraphicFramePr>
            <a:graphicFrameLocks noChangeAspect="1"/>
          </p:cNvGraphicFramePr>
          <p:nvPr/>
        </p:nvGraphicFramePr>
        <p:xfrm>
          <a:off x="7480300" y="5181600"/>
          <a:ext cx="1663700" cy="685800"/>
        </p:xfrm>
        <a:graphic>
          <a:graphicData uri="http://schemas.openxmlformats.org/presentationml/2006/ole">
            <p:oleObj spid="_x0000_s277508" name="Packager Shell Object" showAsIcon="1" r:id="rId6" imgW="1663920" imgH="685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0"/>
          <p:cNvGrpSpPr/>
          <p:nvPr/>
        </p:nvGrpSpPr>
        <p:grpSpPr>
          <a:xfrm>
            <a:off x="1447800" y="1116013"/>
            <a:ext cx="6553200" cy="5665787"/>
            <a:chOff x="1447800" y="1116013"/>
            <a:chExt cx="6553200" cy="5665787"/>
          </a:xfrm>
        </p:grpSpPr>
        <p:pic>
          <p:nvPicPr>
            <p:cNvPr id="31746" name="Picture 2" descr="C:\Users\Zombie\Desktop\normal-distribution.JPG"/>
            <p:cNvPicPr>
              <a:picLocks noChangeAspect="1" noChangeArrowheads="1"/>
            </p:cNvPicPr>
            <p:nvPr/>
          </p:nvPicPr>
          <p:blipFill>
            <a:blip r:embed="rId3" cstate="print"/>
            <a:srcRect/>
            <a:stretch>
              <a:fillRect/>
            </a:stretch>
          </p:blipFill>
          <p:spPr bwMode="auto">
            <a:xfrm>
              <a:off x="1600200" y="1116013"/>
              <a:ext cx="6400800" cy="5486400"/>
            </a:xfrm>
            <a:prstGeom prst="rect">
              <a:avLst/>
            </a:prstGeom>
            <a:noFill/>
          </p:spPr>
        </p:pic>
        <p:graphicFrame>
          <p:nvGraphicFramePr>
            <p:cNvPr id="36878" name="Object 14"/>
            <p:cNvGraphicFramePr>
              <a:graphicFrameLocks noChangeAspect="1"/>
            </p:cNvGraphicFramePr>
            <p:nvPr/>
          </p:nvGraphicFramePr>
          <p:xfrm>
            <a:off x="4495800" y="6292850"/>
            <a:ext cx="384175" cy="417513"/>
          </p:xfrm>
          <a:graphic>
            <a:graphicData uri="http://schemas.openxmlformats.org/presentationml/2006/ole">
              <p:oleObj spid="_x0000_s260098" name="Equation" r:id="rId4" imgW="152280" imgH="164880" progId="Equation.DSMT4">
                <p:embed/>
              </p:oleObj>
            </a:graphicData>
          </a:graphic>
        </p:graphicFrame>
        <p:graphicFrame>
          <p:nvGraphicFramePr>
            <p:cNvPr id="36879" name="Object 15"/>
            <p:cNvGraphicFramePr>
              <a:graphicFrameLocks noChangeAspect="1"/>
            </p:cNvGraphicFramePr>
            <p:nvPr/>
          </p:nvGraphicFramePr>
          <p:xfrm>
            <a:off x="2400300" y="6332538"/>
            <a:ext cx="800100" cy="449262"/>
          </p:xfrm>
          <a:graphic>
            <a:graphicData uri="http://schemas.openxmlformats.org/presentationml/2006/ole">
              <p:oleObj spid="_x0000_s260099" name="Equation" r:id="rId5" imgW="317160" imgH="177480" progId="Equation.DSMT4">
                <p:embed/>
              </p:oleObj>
            </a:graphicData>
          </a:graphic>
        </p:graphicFrame>
        <p:graphicFrame>
          <p:nvGraphicFramePr>
            <p:cNvPr id="36880" name="Object 16"/>
            <p:cNvGraphicFramePr>
              <a:graphicFrameLocks noChangeAspect="1"/>
            </p:cNvGraphicFramePr>
            <p:nvPr/>
          </p:nvGraphicFramePr>
          <p:xfrm>
            <a:off x="3470275" y="6324600"/>
            <a:ext cx="608013" cy="354012"/>
          </p:xfrm>
          <a:graphic>
            <a:graphicData uri="http://schemas.openxmlformats.org/presentationml/2006/ole">
              <p:oleObj spid="_x0000_s260100" name="Equation" r:id="rId6" imgW="241200" imgH="139680" progId="Equation.DSMT4">
                <p:embed/>
              </p:oleObj>
            </a:graphicData>
          </a:graphic>
        </p:graphicFrame>
        <p:graphicFrame>
          <p:nvGraphicFramePr>
            <p:cNvPr id="36881" name="Object 17"/>
            <p:cNvGraphicFramePr>
              <a:graphicFrameLocks noChangeAspect="1"/>
            </p:cNvGraphicFramePr>
            <p:nvPr/>
          </p:nvGraphicFramePr>
          <p:xfrm>
            <a:off x="5372100" y="6324600"/>
            <a:ext cx="608013" cy="384175"/>
          </p:xfrm>
          <a:graphic>
            <a:graphicData uri="http://schemas.openxmlformats.org/presentationml/2006/ole">
              <p:oleObj spid="_x0000_s260101" name="Equation" r:id="rId7" imgW="241200" imgH="152280" progId="Equation.DSMT4">
                <p:embed/>
              </p:oleObj>
            </a:graphicData>
          </a:graphic>
        </p:graphicFrame>
        <p:graphicFrame>
          <p:nvGraphicFramePr>
            <p:cNvPr id="36882" name="Object 18"/>
            <p:cNvGraphicFramePr>
              <a:graphicFrameLocks noChangeAspect="1"/>
            </p:cNvGraphicFramePr>
            <p:nvPr/>
          </p:nvGraphicFramePr>
          <p:xfrm>
            <a:off x="6192838" y="6324600"/>
            <a:ext cx="800100" cy="450850"/>
          </p:xfrm>
          <a:graphic>
            <a:graphicData uri="http://schemas.openxmlformats.org/presentationml/2006/ole">
              <p:oleObj spid="_x0000_s260102" name="Equation" r:id="rId8" imgW="317160" imgH="177480" progId="Equation.DSMT4">
                <p:embed/>
              </p:oleObj>
            </a:graphicData>
          </a:graphic>
        </p:graphicFrame>
        <p:graphicFrame>
          <p:nvGraphicFramePr>
            <p:cNvPr id="36883" name="Object 19"/>
            <p:cNvGraphicFramePr>
              <a:graphicFrameLocks noChangeAspect="1"/>
            </p:cNvGraphicFramePr>
            <p:nvPr/>
          </p:nvGraphicFramePr>
          <p:xfrm>
            <a:off x="1447800" y="6324600"/>
            <a:ext cx="768350" cy="449263"/>
          </p:xfrm>
          <a:graphic>
            <a:graphicData uri="http://schemas.openxmlformats.org/presentationml/2006/ole">
              <p:oleObj spid="_x0000_s260103" name="Equation" r:id="rId9" imgW="304560" imgH="177480" progId="Equation.DSMT4">
                <p:embed/>
              </p:oleObj>
            </a:graphicData>
          </a:graphic>
        </p:graphicFrame>
        <p:graphicFrame>
          <p:nvGraphicFramePr>
            <p:cNvPr id="36885" name="Object 21"/>
            <p:cNvGraphicFramePr>
              <a:graphicFrameLocks noChangeAspect="1"/>
            </p:cNvGraphicFramePr>
            <p:nvPr/>
          </p:nvGraphicFramePr>
          <p:xfrm>
            <a:off x="7199313" y="6324600"/>
            <a:ext cx="768350" cy="449262"/>
          </p:xfrm>
          <a:graphic>
            <a:graphicData uri="http://schemas.openxmlformats.org/presentationml/2006/ole">
              <p:oleObj spid="_x0000_s260104" name="Equation" r:id="rId10" imgW="304560" imgH="177480" progId="Equation.DSMT4">
                <p:embed/>
              </p:oleObj>
            </a:graphicData>
          </a:graphic>
        </p:graphicFrame>
        <p:sp>
          <p:nvSpPr>
            <p:cNvPr id="30" name="Rectangle 29"/>
            <p:cNvSpPr/>
            <p:nvPr/>
          </p:nvSpPr>
          <p:spPr>
            <a:xfrm>
              <a:off x="4495800" y="12192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152400"/>
            <a:ext cx="9144000" cy="646331"/>
          </a:xfrm>
          <a:prstGeom prst="rect">
            <a:avLst/>
          </a:prstGeom>
          <a:noFill/>
        </p:spPr>
        <p:txBody>
          <a:bodyPr wrap="square" rtlCol="0">
            <a:spAutoFit/>
          </a:bodyPr>
          <a:lstStyle/>
          <a:p>
            <a:pPr algn="ctr"/>
            <a:r>
              <a:rPr lang="en-US" sz="3600" u="sng" dirty="0" smtClean="0"/>
              <a:t>Continuous Probability Distributions</a:t>
            </a:r>
            <a:endParaRPr lang="en-US" sz="3600" u="sng" dirty="0"/>
          </a:p>
        </p:txBody>
      </p:sp>
      <p:graphicFrame>
        <p:nvGraphicFramePr>
          <p:cNvPr id="32" name="Object 31"/>
          <p:cNvGraphicFramePr>
            <a:graphicFrameLocks noChangeAspect="1"/>
          </p:cNvGraphicFramePr>
          <p:nvPr/>
        </p:nvGraphicFramePr>
        <p:xfrm>
          <a:off x="7772400" y="6172200"/>
          <a:ext cx="255588" cy="280988"/>
        </p:xfrm>
        <a:graphic>
          <a:graphicData uri="http://schemas.openxmlformats.org/presentationml/2006/ole">
            <p:oleObj spid="_x0000_s260105" name="Equation" r:id="rId11" imgW="126720" imgH="139680" progId="Equation.DSMT4">
              <p:embed/>
            </p:oleObj>
          </a:graphicData>
        </a:graphic>
      </p:graphicFrame>
      <p:sp>
        <p:nvSpPr>
          <p:cNvPr id="27" name="TextBox 26"/>
          <p:cNvSpPr txBox="1"/>
          <p:nvPr/>
        </p:nvSpPr>
        <p:spPr>
          <a:xfrm>
            <a:off x="0" y="762000"/>
            <a:ext cx="9137127" cy="800219"/>
          </a:xfrm>
          <a:prstGeom prst="rect">
            <a:avLst/>
          </a:prstGeom>
          <a:noFill/>
        </p:spPr>
        <p:txBody>
          <a:bodyPr wrap="none" rtlCol="0">
            <a:spAutoFit/>
          </a:bodyPr>
          <a:lstStyle/>
          <a:p>
            <a:r>
              <a:rPr lang="en-US" sz="2300" b="1" i="1" dirty="0" smtClean="0"/>
              <a:t>Central Limit Theorem</a:t>
            </a:r>
            <a:r>
              <a:rPr lang="en-US" sz="2300" dirty="0" smtClean="0"/>
              <a:t> says that, with more and more coin tosses,</a:t>
            </a:r>
          </a:p>
          <a:p>
            <a:r>
              <a:rPr lang="en-US" sz="2300" dirty="0" smtClean="0"/>
              <a:t>the probability distribution can be described by a continuous function:</a:t>
            </a:r>
            <a:endParaRPr lang="en-US" sz="2300" dirty="0"/>
          </a:p>
        </p:txBody>
      </p:sp>
      <p:sp>
        <p:nvSpPr>
          <p:cNvPr id="28" name="TextBox 27"/>
          <p:cNvSpPr txBox="1"/>
          <p:nvPr/>
        </p:nvSpPr>
        <p:spPr>
          <a:xfrm>
            <a:off x="457200" y="2057400"/>
            <a:ext cx="2635400" cy="830997"/>
          </a:xfrm>
          <a:prstGeom prst="rect">
            <a:avLst/>
          </a:prstGeom>
          <a:noFill/>
        </p:spPr>
        <p:txBody>
          <a:bodyPr wrap="none" rtlCol="0">
            <a:spAutoFit/>
          </a:bodyPr>
          <a:lstStyle/>
          <a:p>
            <a:pPr algn="ctr"/>
            <a:r>
              <a:rPr lang="en-US" sz="2400" b="1" i="1" dirty="0" smtClean="0"/>
              <a:t>Normal</a:t>
            </a:r>
            <a:r>
              <a:rPr lang="en-US" sz="2400" dirty="0" smtClean="0"/>
              <a:t> distribution</a:t>
            </a:r>
          </a:p>
          <a:p>
            <a:pPr algn="ctr"/>
            <a:r>
              <a:rPr lang="en-US" sz="2400" dirty="0" smtClean="0"/>
              <a:t>(or </a:t>
            </a:r>
            <a:r>
              <a:rPr lang="en-US" sz="2400" b="1" i="1" dirty="0" smtClean="0"/>
              <a:t>Gaussian</a:t>
            </a:r>
            <a:r>
              <a:rPr lang="en-US" sz="2400" dirty="0" smtClean="0"/>
              <a:t>)</a:t>
            </a:r>
          </a:p>
        </p:txBody>
      </p:sp>
      <p:cxnSp>
        <p:nvCxnSpPr>
          <p:cNvPr id="36" name="Straight Connector 35"/>
          <p:cNvCxnSpPr/>
          <p:nvPr/>
        </p:nvCxnSpPr>
        <p:spPr>
          <a:xfrm>
            <a:off x="4419600" y="6629400"/>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 43"/>
          <p:cNvGrpSpPr/>
          <p:nvPr/>
        </p:nvGrpSpPr>
        <p:grpSpPr>
          <a:xfrm>
            <a:off x="228600" y="3200400"/>
            <a:ext cx="2516188" cy="403225"/>
            <a:chOff x="228600" y="3200400"/>
            <a:chExt cx="2516188" cy="403225"/>
          </a:xfrm>
        </p:grpSpPr>
        <p:graphicFrame>
          <p:nvGraphicFramePr>
            <p:cNvPr id="29" name="Object 14"/>
            <p:cNvGraphicFramePr>
              <a:graphicFrameLocks noChangeAspect="1"/>
            </p:cNvGraphicFramePr>
            <p:nvPr/>
          </p:nvGraphicFramePr>
          <p:xfrm>
            <a:off x="304800" y="3200400"/>
            <a:ext cx="2439988" cy="403225"/>
          </p:xfrm>
          <a:graphic>
            <a:graphicData uri="http://schemas.openxmlformats.org/presentationml/2006/ole">
              <p:oleObj spid="_x0000_s260106" name="Equation" r:id="rId12" imgW="1231560" imgH="203040" progId="Equation.DSMT4">
                <p:embed/>
              </p:oleObj>
            </a:graphicData>
          </a:graphic>
        </p:graphicFrame>
        <p:cxnSp>
          <p:nvCxnSpPr>
            <p:cNvPr id="43" name="Straight Connector 42"/>
            <p:cNvCxnSpPr/>
            <p:nvPr/>
          </p:nvCxnSpPr>
          <p:spPr>
            <a:xfrm>
              <a:off x="228600" y="3581400"/>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410200" y="1981200"/>
            <a:ext cx="3813865" cy="1154162"/>
          </a:xfrm>
          <a:prstGeom prst="rect">
            <a:avLst/>
          </a:prstGeom>
          <a:noFill/>
        </p:spPr>
        <p:txBody>
          <a:bodyPr wrap="none" rtlCol="0">
            <a:spAutoFit/>
          </a:bodyPr>
          <a:lstStyle/>
          <a:p>
            <a:r>
              <a:rPr lang="en-US" sz="2300" dirty="0" smtClean="0"/>
              <a:t>Describes large numbers of</a:t>
            </a:r>
          </a:p>
          <a:p>
            <a:r>
              <a:rPr lang="en-US" sz="2300" dirty="0" smtClean="0"/>
              <a:t>  random, independent</a:t>
            </a:r>
          </a:p>
          <a:p>
            <a:r>
              <a:rPr lang="en-US" sz="2300" dirty="0" smtClean="0"/>
              <a:t>    variables.</a:t>
            </a: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0"/>
          <p:cNvGrpSpPr/>
          <p:nvPr/>
        </p:nvGrpSpPr>
        <p:grpSpPr>
          <a:xfrm>
            <a:off x="1447800" y="1116013"/>
            <a:ext cx="6553200" cy="5665787"/>
            <a:chOff x="1447800" y="1116013"/>
            <a:chExt cx="6553200" cy="5665787"/>
          </a:xfrm>
        </p:grpSpPr>
        <p:pic>
          <p:nvPicPr>
            <p:cNvPr id="31746" name="Picture 2" descr="C:\Users\Zombie\Desktop\normal-distribution.JPG"/>
            <p:cNvPicPr>
              <a:picLocks noChangeAspect="1" noChangeArrowheads="1"/>
            </p:cNvPicPr>
            <p:nvPr/>
          </p:nvPicPr>
          <p:blipFill>
            <a:blip r:embed="rId3" cstate="print"/>
            <a:srcRect/>
            <a:stretch>
              <a:fillRect/>
            </a:stretch>
          </p:blipFill>
          <p:spPr bwMode="auto">
            <a:xfrm>
              <a:off x="1600200" y="1116013"/>
              <a:ext cx="6400800" cy="5486400"/>
            </a:xfrm>
            <a:prstGeom prst="rect">
              <a:avLst/>
            </a:prstGeom>
            <a:noFill/>
          </p:spPr>
        </p:pic>
        <p:graphicFrame>
          <p:nvGraphicFramePr>
            <p:cNvPr id="36878" name="Object 14"/>
            <p:cNvGraphicFramePr>
              <a:graphicFrameLocks noChangeAspect="1"/>
            </p:cNvGraphicFramePr>
            <p:nvPr/>
          </p:nvGraphicFramePr>
          <p:xfrm>
            <a:off x="4495800" y="6292850"/>
            <a:ext cx="384175" cy="417513"/>
          </p:xfrm>
          <a:graphic>
            <a:graphicData uri="http://schemas.openxmlformats.org/presentationml/2006/ole">
              <p:oleObj spid="_x0000_s261124" name="Equation" r:id="rId4" imgW="152280" imgH="164880" progId="Equation.DSMT4">
                <p:embed/>
              </p:oleObj>
            </a:graphicData>
          </a:graphic>
        </p:graphicFrame>
        <p:graphicFrame>
          <p:nvGraphicFramePr>
            <p:cNvPr id="36879" name="Object 15"/>
            <p:cNvGraphicFramePr>
              <a:graphicFrameLocks noChangeAspect="1"/>
            </p:cNvGraphicFramePr>
            <p:nvPr/>
          </p:nvGraphicFramePr>
          <p:xfrm>
            <a:off x="2400300" y="6332538"/>
            <a:ext cx="800100" cy="449262"/>
          </p:xfrm>
          <a:graphic>
            <a:graphicData uri="http://schemas.openxmlformats.org/presentationml/2006/ole">
              <p:oleObj spid="_x0000_s261125" name="Equation" r:id="rId5" imgW="317160" imgH="177480" progId="Equation.DSMT4">
                <p:embed/>
              </p:oleObj>
            </a:graphicData>
          </a:graphic>
        </p:graphicFrame>
        <p:graphicFrame>
          <p:nvGraphicFramePr>
            <p:cNvPr id="36880" name="Object 16"/>
            <p:cNvGraphicFramePr>
              <a:graphicFrameLocks noChangeAspect="1"/>
            </p:cNvGraphicFramePr>
            <p:nvPr/>
          </p:nvGraphicFramePr>
          <p:xfrm>
            <a:off x="3470275" y="6324600"/>
            <a:ext cx="608013" cy="354012"/>
          </p:xfrm>
          <a:graphic>
            <a:graphicData uri="http://schemas.openxmlformats.org/presentationml/2006/ole">
              <p:oleObj spid="_x0000_s261126" name="Equation" r:id="rId6" imgW="241200" imgH="139680" progId="Equation.DSMT4">
                <p:embed/>
              </p:oleObj>
            </a:graphicData>
          </a:graphic>
        </p:graphicFrame>
        <p:graphicFrame>
          <p:nvGraphicFramePr>
            <p:cNvPr id="36881" name="Object 17"/>
            <p:cNvGraphicFramePr>
              <a:graphicFrameLocks noChangeAspect="1"/>
            </p:cNvGraphicFramePr>
            <p:nvPr/>
          </p:nvGraphicFramePr>
          <p:xfrm>
            <a:off x="5372100" y="6324600"/>
            <a:ext cx="608013" cy="384175"/>
          </p:xfrm>
          <a:graphic>
            <a:graphicData uri="http://schemas.openxmlformats.org/presentationml/2006/ole">
              <p:oleObj spid="_x0000_s261127" name="Equation" r:id="rId7" imgW="241200" imgH="152280" progId="Equation.DSMT4">
                <p:embed/>
              </p:oleObj>
            </a:graphicData>
          </a:graphic>
        </p:graphicFrame>
        <p:graphicFrame>
          <p:nvGraphicFramePr>
            <p:cNvPr id="36882" name="Object 18"/>
            <p:cNvGraphicFramePr>
              <a:graphicFrameLocks noChangeAspect="1"/>
            </p:cNvGraphicFramePr>
            <p:nvPr/>
          </p:nvGraphicFramePr>
          <p:xfrm>
            <a:off x="6192838" y="6324600"/>
            <a:ext cx="800100" cy="450850"/>
          </p:xfrm>
          <a:graphic>
            <a:graphicData uri="http://schemas.openxmlformats.org/presentationml/2006/ole">
              <p:oleObj spid="_x0000_s261128" name="Equation" r:id="rId8" imgW="317160" imgH="177480" progId="Equation.DSMT4">
                <p:embed/>
              </p:oleObj>
            </a:graphicData>
          </a:graphic>
        </p:graphicFrame>
        <p:graphicFrame>
          <p:nvGraphicFramePr>
            <p:cNvPr id="36883" name="Object 19"/>
            <p:cNvGraphicFramePr>
              <a:graphicFrameLocks noChangeAspect="1"/>
            </p:cNvGraphicFramePr>
            <p:nvPr/>
          </p:nvGraphicFramePr>
          <p:xfrm>
            <a:off x="1447800" y="6324600"/>
            <a:ext cx="768350" cy="449263"/>
          </p:xfrm>
          <a:graphic>
            <a:graphicData uri="http://schemas.openxmlformats.org/presentationml/2006/ole">
              <p:oleObj spid="_x0000_s261129" name="Equation" r:id="rId9" imgW="304560" imgH="177480" progId="Equation.DSMT4">
                <p:embed/>
              </p:oleObj>
            </a:graphicData>
          </a:graphic>
        </p:graphicFrame>
        <p:graphicFrame>
          <p:nvGraphicFramePr>
            <p:cNvPr id="36885" name="Object 21"/>
            <p:cNvGraphicFramePr>
              <a:graphicFrameLocks noChangeAspect="1"/>
            </p:cNvGraphicFramePr>
            <p:nvPr/>
          </p:nvGraphicFramePr>
          <p:xfrm>
            <a:off x="7199313" y="6324600"/>
            <a:ext cx="768350" cy="449262"/>
          </p:xfrm>
          <a:graphic>
            <a:graphicData uri="http://schemas.openxmlformats.org/presentationml/2006/ole">
              <p:oleObj spid="_x0000_s261130" name="Equation" r:id="rId10" imgW="304560" imgH="177480" progId="Equation.DSMT4">
                <p:embed/>
              </p:oleObj>
            </a:graphicData>
          </a:graphic>
        </p:graphicFrame>
        <p:sp>
          <p:nvSpPr>
            <p:cNvPr id="30" name="Rectangle 29"/>
            <p:cNvSpPr/>
            <p:nvPr/>
          </p:nvSpPr>
          <p:spPr>
            <a:xfrm>
              <a:off x="4495800" y="12192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152400"/>
            <a:ext cx="9144000" cy="646331"/>
          </a:xfrm>
          <a:prstGeom prst="rect">
            <a:avLst/>
          </a:prstGeom>
          <a:noFill/>
        </p:spPr>
        <p:txBody>
          <a:bodyPr wrap="square" rtlCol="0">
            <a:spAutoFit/>
          </a:bodyPr>
          <a:lstStyle/>
          <a:p>
            <a:pPr algn="ctr"/>
            <a:r>
              <a:rPr lang="en-US" sz="3600" u="sng" dirty="0" smtClean="0"/>
              <a:t>Continuous Probability Distributions</a:t>
            </a:r>
            <a:endParaRPr lang="en-US" sz="3600" u="sng" dirty="0"/>
          </a:p>
        </p:txBody>
      </p:sp>
      <p:graphicFrame>
        <p:nvGraphicFramePr>
          <p:cNvPr id="36869" name="Object 2"/>
          <p:cNvGraphicFramePr>
            <a:graphicFrameLocks noChangeAspect="1"/>
          </p:cNvGraphicFramePr>
          <p:nvPr/>
        </p:nvGraphicFramePr>
        <p:xfrm>
          <a:off x="5149850" y="838200"/>
          <a:ext cx="3994150" cy="1068388"/>
        </p:xfrm>
        <a:graphic>
          <a:graphicData uri="http://schemas.openxmlformats.org/presentationml/2006/ole">
            <p:oleObj spid="_x0000_s261123" name="Equation" r:id="rId11" imgW="1993680" imgH="533160" progId="Equation.DSMT4">
              <p:embed/>
            </p:oleObj>
          </a:graphicData>
        </a:graphic>
      </p:graphicFrame>
      <p:graphicFrame>
        <p:nvGraphicFramePr>
          <p:cNvPr id="32" name="Object 31"/>
          <p:cNvGraphicFramePr>
            <a:graphicFrameLocks noChangeAspect="1"/>
          </p:cNvGraphicFramePr>
          <p:nvPr/>
        </p:nvGraphicFramePr>
        <p:xfrm>
          <a:off x="7772400" y="6172200"/>
          <a:ext cx="255588" cy="280988"/>
        </p:xfrm>
        <a:graphic>
          <a:graphicData uri="http://schemas.openxmlformats.org/presentationml/2006/ole">
            <p:oleObj spid="_x0000_s261131" name="Equation" r:id="rId12" imgW="126720" imgH="139680" progId="Equation.DSMT4">
              <p:embed/>
            </p:oleObj>
          </a:graphicData>
        </a:graphic>
      </p:graphicFrame>
      <p:graphicFrame>
        <p:nvGraphicFramePr>
          <p:cNvPr id="33" name="Object 17"/>
          <p:cNvGraphicFramePr>
            <a:graphicFrameLocks noChangeAspect="1"/>
          </p:cNvGraphicFramePr>
          <p:nvPr/>
        </p:nvGraphicFramePr>
        <p:xfrm>
          <a:off x="4953000" y="3533775"/>
          <a:ext cx="384175" cy="352425"/>
        </p:xfrm>
        <a:graphic>
          <a:graphicData uri="http://schemas.openxmlformats.org/presentationml/2006/ole">
            <p:oleObj spid="_x0000_s261132" name="Equation" r:id="rId13" imgW="152280" imgH="139680" progId="Equation.DSMT4">
              <p:embed/>
            </p:oleObj>
          </a:graphicData>
        </a:graphic>
      </p:graphicFrame>
      <p:cxnSp>
        <p:nvCxnSpPr>
          <p:cNvPr id="35" name="Straight Connector 34"/>
          <p:cNvCxnSpPr/>
          <p:nvPr/>
        </p:nvCxnSpPr>
        <p:spPr>
          <a:xfrm rot="5400000" flipH="1" flipV="1">
            <a:off x="4267200" y="4876800"/>
            <a:ext cx="274320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724400" y="3505200"/>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9"/>
          <p:cNvGrpSpPr/>
          <p:nvPr/>
        </p:nvGrpSpPr>
        <p:grpSpPr>
          <a:xfrm>
            <a:off x="279400" y="2362200"/>
            <a:ext cx="3370263" cy="1447800"/>
            <a:chOff x="279400" y="2362200"/>
            <a:chExt cx="3370263" cy="1447800"/>
          </a:xfrm>
        </p:grpSpPr>
        <p:graphicFrame>
          <p:nvGraphicFramePr>
            <p:cNvPr id="38" name="Object 37"/>
            <p:cNvGraphicFramePr>
              <a:graphicFrameLocks noChangeAspect="1"/>
            </p:cNvGraphicFramePr>
            <p:nvPr/>
          </p:nvGraphicFramePr>
          <p:xfrm>
            <a:off x="279400" y="2362200"/>
            <a:ext cx="3370263" cy="868363"/>
          </p:xfrm>
          <a:graphic>
            <a:graphicData uri="http://schemas.openxmlformats.org/presentationml/2006/ole">
              <p:oleObj spid="_x0000_s261133" name="Equation" r:id="rId14" imgW="1676160" imgH="431640" progId="Equation.DSMT4">
                <p:embed/>
              </p:oleObj>
            </a:graphicData>
          </a:graphic>
        </p:graphicFrame>
        <p:graphicFrame>
          <p:nvGraphicFramePr>
            <p:cNvPr id="39" name="Object 38"/>
            <p:cNvGraphicFramePr>
              <a:graphicFrameLocks noChangeAspect="1"/>
            </p:cNvGraphicFramePr>
            <p:nvPr/>
          </p:nvGraphicFramePr>
          <p:xfrm>
            <a:off x="1498600" y="3397250"/>
            <a:ext cx="1906588" cy="412750"/>
          </p:xfrm>
          <a:graphic>
            <a:graphicData uri="http://schemas.openxmlformats.org/presentationml/2006/ole">
              <p:oleObj spid="_x0000_s261134" name="Equation" r:id="rId15" imgW="939600" imgH="203040" progId="Equation.DSMT4">
                <p:embed/>
              </p:oleObj>
            </a:graphicData>
          </a:graphic>
        </p:graphicFrame>
      </p:grpSp>
      <p:cxnSp>
        <p:nvCxnSpPr>
          <p:cNvPr id="41" name="Straight Connector 40"/>
          <p:cNvCxnSpPr/>
          <p:nvPr/>
        </p:nvCxnSpPr>
        <p:spPr>
          <a:xfrm>
            <a:off x="7848600" y="1828800"/>
            <a:ext cx="9144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276600" y="1752600"/>
            <a:ext cx="13716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30"/>
          <p:cNvGrpSpPr/>
          <p:nvPr/>
        </p:nvGrpSpPr>
        <p:grpSpPr>
          <a:xfrm>
            <a:off x="6096000" y="1905000"/>
            <a:ext cx="2775669" cy="2773363"/>
            <a:chOff x="6096000" y="1905000"/>
            <a:chExt cx="2775669" cy="2773363"/>
          </a:xfrm>
        </p:grpSpPr>
        <p:grpSp>
          <p:nvGrpSpPr>
            <p:cNvPr id="7" name="Group 12"/>
            <p:cNvGrpSpPr/>
            <p:nvPr/>
          </p:nvGrpSpPr>
          <p:grpSpPr>
            <a:xfrm>
              <a:off x="6096000" y="1905000"/>
              <a:ext cx="2775669" cy="2182813"/>
              <a:chOff x="6096000" y="1905000"/>
              <a:chExt cx="2775669" cy="2182813"/>
            </a:xfrm>
          </p:grpSpPr>
          <p:graphicFrame>
            <p:nvGraphicFramePr>
              <p:cNvPr id="5" name="Object 4"/>
              <p:cNvGraphicFramePr>
                <a:graphicFrameLocks noChangeAspect="1"/>
              </p:cNvGraphicFramePr>
              <p:nvPr/>
            </p:nvGraphicFramePr>
            <p:xfrm>
              <a:off x="6705600" y="3429000"/>
              <a:ext cx="1800225" cy="658813"/>
            </p:xfrm>
            <a:graphic>
              <a:graphicData uri="http://schemas.openxmlformats.org/presentationml/2006/ole">
                <p:oleObj spid="_x0000_s261122" name="Equation" r:id="rId16" imgW="901440" imgH="330120" progId="Equation.DSMT4">
                  <p:embed/>
                </p:oleObj>
              </a:graphicData>
            </a:graphic>
          </p:graphicFrame>
          <p:cxnSp>
            <p:nvCxnSpPr>
              <p:cNvPr id="9" name="Straight Connector 8"/>
              <p:cNvCxnSpPr/>
              <p:nvPr/>
            </p:nvCxnSpPr>
            <p:spPr>
              <a:xfrm>
                <a:off x="6096000" y="1905000"/>
                <a:ext cx="9144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6438900" y="2247900"/>
                <a:ext cx="914400" cy="533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2971800"/>
                <a:ext cx="2470869" cy="523220"/>
              </a:xfrm>
              <a:prstGeom prst="rect">
                <a:avLst/>
              </a:prstGeom>
              <a:noFill/>
            </p:spPr>
            <p:txBody>
              <a:bodyPr wrap="none" rtlCol="0">
                <a:spAutoFit/>
              </a:bodyPr>
              <a:lstStyle/>
              <a:p>
                <a:r>
                  <a:rPr lang="en-US" sz="2800" dirty="0" smtClean="0">
                    <a:solidFill>
                      <a:srgbClr val="FF0000"/>
                    </a:solidFill>
                  </a:rPr>
                  <a:t>Normalization!!</a:t>
                </a:r>
                <a:endParaRPr lang="en-US" sz="2800" dirty="0">
                  <a:solidFill>
                    <a:srgbClr val="FF0000"/>
                  </a:solidFill>
                </a:endParaRPr>
              </a:p>
            </p:txBody>
          </p:sp>
        </p:grpSp>
        <p:graphicFrame>
          <p:nvGraphicFramePr>
            <p:cNvPr id="29" name="Object 28"/>
            <p:cNvGraphicFramePr>
              <a:graphicFrameLocks noChangeAspect="1"/>
            </p:cNvGraphicFramePr>
            <p:nvPr/>
          </p:nvGraphicFramePr>
          <p:xfrm>
            <a:off x="6399212" y="4267200"/>
            <a:ext cx="2439988" cy="411163"/>
          </p:xfrm>
          <a:graphic>
            <a:graphicData uri="http://schemas.openxmlformats.org/presentationml/2006/ole">
              <p:oleObj spid="_x0000_s261135" name="Equation" r:id="rId17" imgW="1206360" imgH="20304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3" name="Picture 5" descr="C:\Users\Zombie\Desktop\2130FA10_L17_NormalConfidence.png"/>
          <p:cNvPicPr>
            <a:picLocks noChangeAspect="1" noChangeArrowheads="1"/>
          </p:cNvPicPr>
          <p:nvPr/>
        </p:nvPicPr>
        <p:blipFill>
          <a:blip r:embed="rId3" cstate="print"/>
          <a:srcRect/>
          <a:stretch>
            <a:fillRect/>
          </a:stretch>
        </p:blipFill>
        <p:spPr bwMode="auto">
          <a:xfrm>
            <a:off x="685800" y="1066800"/>
            <a:ext cx="7772400" cy="6324600"/>
          </a:xfrm>
          <a:prstGeom prst="rect">
            <a:avLst/>
          </a:prstGeom>
          <a:noFill/>
        </p:spPr>
      </p:pic>
      <p:sp>
        <p:nvSpPr>
          <p:cNvPr id="3" name="TextBox 2"/>
          <p:cNvSpPr txBox="1"/>
          <p:nvPr/>
        </p:nvSpPr>
        <p:spPr>
          <a:xfrm>
            <a:off x="0" y="152400"/>
            <a:ext cx="9144000" cy="646331"/>
          </a:xfrm>
          <a:prstGeom prst="rect">
            <a:avLst/>
          </a:prstGeom>
          <a:noFill/>
        </p:spPr>
        <p:txBody>
          <a:bodyPr wrap="square" rtlCol="0">
            <a:spAutoFit/>
          </a:bodyPr>
          <a:lstStyle/>
          <a:p>
            <a:pPr algn="ctr"/>
            <a:r>
              <a:rPr lang="en-US" sz="3600" u="sng" dirty="0" smtClean="0"/>
              <a:t>Continuous Probability Distributions</a:t>
            </a:r>
            <a:endParaRPr lang="en-US" sz="3600" u="sng" dirty="0"/>
          </a:p>
        </p:txBody>
      </p:sp>
      <p:grpSp>
        <p:nvGrpSpPr>
          <p:cNvPr id="2" name="Group 21"/>
          <p:cNvGrpSpPr/>
          <p:nvPr/>
        </p:nvGrpSpPr>
        <p:grpSpPr>
          <a:xfrm>
            <a:off x="1371600" y="2514600"/>
            <a:ext cx="2514600" cy="1066800"/>
            <a:chOff x="6324600" y="2438400"/>
            <a:chExt cx="2514600" cy="1066800"/>
          </a:xfrm>
        </p:grpSpPr>
        <p:graphicFrame>
          <p:nvGraphicFramePr>
            <p:cNvPr id="8" name="Object 7"/>
            <p:cNvGraphicFramePr>
              <a:graphicFrameLocks noChangeAspect="1"/>
            </p:cNvGraphicFramePr>
            <p:nvPr/>
          </p:nvGraphicFramePr>
          <p:xfrm>
            <a:off x="6324600" y="2438400"/>
            <a:ext cx="2468563" cy="355600"/>
          </p:xfrm>
          <a:graphic>
            <a:graphicData uri="http://schemas.openxmlformats.org/presentationml/2006/ole">
              <p:oleObj spid="_x0000_s262146" name="Equation" r:id="rId4" imgW="1231560" imgH="177480" progId="Equation.DSMT4">
                <p:embed/>
              </p:oleObj>
            </a:graphicData>
          </a:graphic>
        </p:graphicFrame>
        <p:cxnSp>
          <p:nvCxnSpPr>
            <p:cNvPr id="10" name="Straight Arrow Connector 9"/>
            <p:cNvCxnSpPr/>
            <p:nvPr/>
          </p:nvCxnSpPr>
          <p:spPr>
            <a:xfrm>
              <a:off x="7543800" y="2819400"/>
              <a:ext cx="12954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6" name="Object 15"/>
          <p:cNvGraphicFramePr>
            <a:graphicFrameLocks noChangeAspect="1"/>
          </p:cNvGraphicFramePr>
          <p:nvPr/>
        </p:nvGraphicFramePr>
        <p:xfrm>
          <a:off x="2209800" y="914400"/>
          <a:ext cx="5249863" cy="684213"/>
        </p:xfrm>
        <a:graphic>
          <a:graphicData uri="http://schemas.openxmlformats.org/presentationml/2006/ole">
            <p:oleObj spid="_x0000_s262147" name="Equation" r:id="rId5" imgW="2628720" imgH="342720" progId="Equation.DSMT4">
              <p:embed/>
            </p:oleObj>
          </a:graphicData>
        </a:graphic>
      </p:graphicFrame>
      <p:cxnSp>
        <p:nvCxnSpPr>
          <p:cNvPr id="18" name="Straight Arrow Connector 17"/>
          <p:cNvCxnSpPr/>
          <p:nvPr/>
        </p:nvCxnSpPr>
        <p:spPr>
          <a:xfrm>
            <a:off x="2743200" y="2895600"/>
            <a:ext cx="28956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3" name="Picture 5" descr="C:\Users\Zombie\Desktop\2130FA10_L17_NormalConfidence.png"/>
          <p:cNvPicPr>
            <a:picLocks noChangeAspect="1" noChangeArrowheads="1"/>
          </p:cNvPicPr>
          <p:nvPr/>
        </p:nvPicPr>
        <p:blipFill>
          <a:blip r:embed="rId3" cstate="print"/>
          <a:srcRect/>
          <a:stretch>
            <a:fillRect/>
          </a:stretch>
        </p:blipFill>
        <p:spPr bwMode="auto">
          <a:xfrm>
            <a:off x="685800" y="1066800"/>
            <a:ext cx="7772400" cy="6324600"/>
          </a:xfrm>
          <a:prstGeom prst="rect">
            <a:avLst/>
          </a:prstGeom>
          <a:noFill/>
        </p:spPr>
      </p:pic>
      <p:sp>
        <p:nvSpPr>
          <p:cNvPr id="3" name="TextBox 2"/>
          <p:cNvSpPr txBox="1"/>
          <p:nvPr/>
        </p:nvSpPr>
        <p:spPr>
          <a:xfrm>
            <a:off x="0" y="152400"/>
            <a:ext cx="9144000" cy="646331"/>
          </a:xfrm>
          <a:prstGeom prst="rect">
            <a:avLst/>
          </a:prstGeom>
          <a:noFill/>
        </p:spPr>
        <p:txBody>
          <a:bodyPr wrap="square" rtlCol="0">
            <a:spAutoFit/>
          </a:bodyPr>
          <a:lstStyle/>
          <a:p>
            <a:pPr algn="ctr"/>
            <a:r>
              <a:rPr lang="en-US" sz="3600" u="sng" dirty="0" smtClean="0"/>
              <a:t>Continuous Probability Distributions</a:t>
            </a:r>
            <a:endParaRPr lang="en-US" sz="3600" u="sng" dirty="0"/>
          </a:p>
        </p:txBody>
      </p:sp>
      <p:grpSp>
        <p:nvGrpSpPr>
          <p:cNvPr id="2" name="Group 22"/>
          <p:cNvGrpSpPr/>
          <p:nvPr/>
        </p:nvGrpSpPr>
        <p:grpSpPr>
          <a:xfrm>
            <a:off x="1524000" y="2590800"/>
            <a:ext cx="2493963" cy="2895600"/>
            <a:chOff x="6311900" y="2895600"/>
            <a:chExt cx="2493963" cy="2895600"/>
          </a:xfrm>
        </p:grpSpPr>
        <p:graphicFrame>
          <p:nvGraphicFramePr>
            <p:cNvPr id="11" name="Object 7"/>
            <p:cNvGraphicFramePr>
              <a:graphicFrameLocks noChangeAspect="1"/>
            </p:cNvGraphicFramePr>
            <p:nvPr/>
          </p:nvGraphicFramePr>
          <p:xfrm>
            <a:off x="6311900" y="2895600"/>
            <a:ext cx="2493963" cy="355600"/>
          </p:xfrm>
          <a:graphic>
            <a:graphicData uri="http://schemas.openxmlformats.org/presentationml/2006/ole">
              <p:oleObj spid="_x0000_s263170" name="Equation" r:id="rId4" imgW="1244520" imgH="177480" progId="Equation.DSMT4">
                <p:embed/>
              </p:oleObj>
            </a:graphicData>
          </a:graphic>
        </p:graphicFrame>
        <p:cxnSp>
          <p:nvCxnSpPr>
            <p:cNvPr id="12" name="Straight Arrow Connector 11"/>
            <p:cNvCxnSpPr/>
            <p:nvPr/>
          </p:nvCxnSpPr>
          <p:spPr>
            <a:xfrm rot="16200000" flipH="1">
              <a:off x="6502400" y="4457700"/>
              <a:ext cx="24384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a:off x="2971800" y="3048000"/>
            <a:ext cx="3581400" cy="2590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7110" name="Object 6"/>
          <p:cNvGraphicFramePr>
            <a:graphicFrameLocks noChangeAspect="1"/>
          </p:cNvGraphicFramePr>
          <p:nvPr/>
        </p:nvGraphicFramePr>
        <p:xfrm>
          <a:off x="1993900" y="914400"/>
          <a:ext cx="5681663" cy="684213"/>
        </p:xfrm>
        <a:graphic>
          <a:graphicData uri="http://schemas.openxmlformats.org/presentationml/2006/ole">
            <p:oleObj spid="_x0000_s263171" name="Equation" r:id="rId5" imgW="2844720" imgH="342720" progId="Equation.DSMT4">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3" name="Picture 5" descr="C:\Users\Zombie\Desktop\2130FA10_L17_NormalConfidence.png"/>
          <p:cNvPicPr>
            <a:picLocks noChangeAspect="1" noChangeArrowheads="1"/>
          </p:cNvPicPr>
          <p:nvPr/>
        </p:nvPicPr>
        <p:blipFill>
          <a:blip r:embed="rId3" cstate="print"/>
          <a:srcRect/>
          <a:stretch>
            <a:fillRect/>
          </a:stretch>
        </p:blipFill>
        <p:spPr bwMode="auto">
          <a:xfrm>
            <a:off x="685800" y="1066800"/>
            <a:ext cx="7772400" cy="6324600"/>
          </a:xfrm>
          <a:prstGeom prst="rect">
            <a:avLst/>
          </a:prstGeom>
          <a:noFill/>
        </p:spPr>
      </p:pic>
      <p:sp>
        <p:nvSpPr>
          <p:cNvPr id="3" name="TextBox 2"/>
          <p:cNvSpPr txBox="1"/>
          <p:nvPr/>
        </p:nvSpPr>
        <p:spPr>
          <a:xfrm>
            <a:off x="0" y="152400"/>
            <a:ext cx="9144000" cy="646331"/>
          </a:xfrm>
          <a:prstGeom prst="rect">
            <a:avLst/>
          </a:prstGeom>
          <a:noFill/>
        </p:spPr>
        <p:txBody>
          <a:bodyPr wrap="square" rtlCol="0">
            <a:spAutoFit/>
          </a:bodyPr>
          <a:lstStyle/>
          <a:p>
            <a:pPr algn="ctr"/>
            <a:r>
              <a:rPr lang="en-US" sz="3600" u="sng" dirty="0" smtClean="0"/>
              <a:t>Continuous Probability Distributions</a:t>
            </a:r>
            <a:endParaRPr lang="en-US" sz="3600" u="sng" dirty="0"/>
          </a:p>
        </p:txBody>
      </p:sp>
      <p:grpSp>
        <p:nvGrpSpPr>
          <p:cNvPr id="2" name="Group 22"/>
          <p:cNvGrpSpPr/>
          <p:nvPr/>
        </p:nvGrpSpPr>
        <p:grpSpPr>
          <a:xfrm>
            <a:off x="1422400" y="2590800"/>
            <a:ext cx="2698750" cy="3581400"/>
            <a:chOff x="6210300" y="2895600"/>
            <a:chExt cx="2698750" cy="3581400"/>
          </a:xfrm>
        </p:grpSpPr>
        <p:graphicFrame>
          <p:nvGraphicFramePr>
            <p:cNvPr id="11" name="Object 7"/>
            <p:cNvGraphicFramePr>
              <a:graphicFrameLocks noChangeAspect="1"/>
            </p:cNvGraphicFramePr>
            <p:nvPr/>
          </p:nvGraphicFramePr>
          <p:xfrm>
            <a:off x="6210300" y="2895600"/>
            <a:ext cx="2698750" cy="355600"/>
          </p:xfrm>
          <a:graphic>
            <a:graphicData uri="http://schemas.openxmlformats.org/presentationml/2006/ole">
              <p:oleObj spid="_x0000_s264194" name="Equation" r:id="rId4" imgW="1346040" imgH="177480" progId="Equation.DSMT4">
                <p:embed/>
              </p:oleObj>
            </a:graphicData>
          </a:graphic>
        </p:graphicFrame>
        <p:cxnSp>
          <p:nvCxnSpPr>
            <p:cNvPr id="12" name="Straight Arrow Connector 11"/>
            <p:cNvCxnSpPr/>
            <p:nvPr/>
          </p:nvCxnSpPr>
          <p:spPr>
            <a:xfrm rot="5400000">
              <a:off x="5702300" y="4572000"/>
              <a:ext cx="31242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a:off x="2971800" y="3048000"/>
            <a:ext cx="4495800" cy="3124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133" name="Object 5"/>
          <p:cNvGraphicFramePr>
            <a:graphicFrameLocks noChangeAspect="1"/>
          </p:cNvGraphicFramePr>
          <p:nvPr/>
        </p:nvGraphicFramePr>
        <p:xfrm>
          <a:off x="1943100" y="914400"/>
          <a:ext cx="5783263" cy="684213"/>
        </p:xfrm>
        <a:graphic>
          <a:graphicData uri="http://schemas.openxmlformats.org/presentationml/2006/ole">
            <p:oleObj spid="_x0000_s264195" name="Equation" r:id="rId5" imgW="2895480" imgH="342720" progId="Equation.DSMT4">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0"/>
          <p:cNvGrpSpPr/>
          <p:nvPr/>
        </p:nvGrpSpPr>
        <p:grpSpPr>
          <a:xfrm>
            <a:off x="211138" y="3452813"/>
            <a:ext cx="2247900" cy="1303020"/>
            <a:chOff x="211138" y="3452813"/>
            <a:chExt cx="2247900" cy="1303020"/>
          </a:xfrm>
        </p:grpSpPr>
        <p:pic>
          <p:nvPicPr>
            <p:cNvPr id="49163" name="Picture 11" descr="C:\Users\Zombie\Desktop\2130FA10_L17_p(x)atob.jpg"/>
            <p:cNvPicPr>
              <a:picLocks noChangeAspect="1" noChangeArrowheads="1"/>
            </p:cNvPicPr>
            <p:nvPr/>
          </p:nvPicPr>
          <p:blipFill>
            <a:blip r:embed="rId3" cstate="print"/>
            <a:srcRect/>
            <a:stretch>
              <a:fillRect/>
            </a:stretch>
          </p:blipFill>
          <p:spPr bwMode="auto">
            <a:xfrm>
              <a:off x="211138" y="3452813"/>
              <a:ext cx="2247900" cy="1303020"/>
            </a:xfrm>
            <a:prstGeom prst="rect">
              <a:avLst/>
            </a:prstGeom>
            <a:noFill/>
          </p:spPr>
        </p:pic>
        <p:sp>
          <p:nvSpPr>
            <p:cNvPr id="20" name="Rectangle 19"/>
            <p:cNvSpPr/>
            <p:nvPr/>
          </p:nvSpPr>
          <p:spPr>
            <a:xfrm>
              <a:off x="228600" y="44958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152400"/>
            <a:ext cx="9144000" cy="646331"/>
          </a:xfrm>
          <a:prstGeom prst="rect">
            <a:avLst/>
          </a:prstGeom>
          <a:noFill/>
        </p:spPr>
        <p:txBody>
          <a:bodyPr wrap="square" rtlCol="0">
            <a:spAutoFit/>
          </a:bodyPr>
          <a:lstStyle/>
          <a:p>
            <a:pPr algn="ctr"/>
            <a:r>
              <a:rPr lang="en-US" sz="3600" u="sng" dirty="0" smtClean="0"/>
              <a:t>Continuous Probability Distributions</a:t>
            </a:r>
            <a:endParaRPr lang="en-US" sz="3600" u="sng" dirty="0"/>
          </a:p>
        </p:txBody>
      </p:sp>
      <p:sp>
        <p:nvSpPr>
          <p:cNvPr id="9" name="TextBox 8"/>
          <p:cNvSpPr txBox="1"/>
          <p:nvPr/>
        </p:nvSpPr>
        <p:spPr>
          <a:xfrm>
            <a:off x="457201" y="1066800"/>
            <a:ext cx="8458200" cy="5262979"/>
          </a:xfrm>
          <a:prstGeom prst="rect">
            <a:avLst/>
          </a:prstGeom>
          <a:noFill/>
        </p:spPr>
        <p:txBody>
          <a:bodyPr wrap="square" rtlCol="0">
            <a:spAutoFit/>
          </a:bodyPr>
          <a:lstStyle/>
          <a:p>
            <a:pPr>
              <a:buFont typeface="Arial" pitchFamily="34" charset="0"/>
              <a:buChar char="•"/>
            </a:pPr>
            <a:r>
              <a:rPr lang="en-US" sz="2400" dirty="0" smtClean="0"/>
              <a:t> </a:t>
            </a:r>
            <a:r>
              <a:rPr lang="el-GR" sz="2400" dirty="0" smtClean="0"/>
              <a:t>ρ</a:t>
            </a:r>
            <a:r>
              <a:rPr lang="en-US" sz="2400" dirty="0" smtClean="0"/>
              <a:t>(x) is a probability </a:t>
            </a:r>
            <a:r>
              <a:rPr lang="en-US" sz="2400" b="1" i="1" dirty="0" smtClean="0"/>
              <a:t>density</a:t>
            </a:r>
            <a:r>
              <a:rPr lang="en-US" sz="2400" dirty="0" smtClean="0"/>
              <a:t> (not a probability).  We approximate</a:t>
            </a:r>
            <a:r>
              <a:rPr lang="en-US" dirty="0" smtClean="0"/>
              <a:t> </a:t>
            </a:r>
            <a:r>
              <a:rPr lang="en-US" sz="2400" dirty="0" smtClean="0"/>
              <a:t>the probability to obtain x</a:t>
            </a:r>
            <a:r>
              <a:rPr lang="en-US" sz="2400" baseline="-25000" dirty="0" smtClean="0"/>
              <a:t>i</a:t>
            </a:r>
            <a:r>
              <a:rPr lang="en-US" sz="2400" dirty="0" smtClean="0"/>
              <a:t> within a range </a:t>
            </a:r>
            <a:r>
              <a:rPr lang="el-GR" sz="2400" dirty="0" smtClean="0"/>
              <a:t>Δ</a:t>
            </a:r>
            <a:r>
              <a:rPr lang="en-US" sz="2400" dirty="0" smtClean="0"/>
              <a:t>x with:</a:t>
            </a:r>
          </a:p>
          <a:p>
            <a:endParaRPr lang="en-US" dirty="0" smtClean="0"/>
          </a:p>
          <a:p>
            <a:endParaRPr lang="en-US" sz="2400" dirty="0" smtClean="0"/>
          </a:p>
          <a:p>
            <a:pPr>
              <a:buFont typeface="Arial" pitchFamily="34" charset="0"/>
              <a:buChar char="•"/>
            </a:pPr>
            <a:r>
              <a:rPr lang="en-US" sz="2400" dirty="0" smtClean="0"/>
              <a:t> The probability of obtaining a range of values is equal to the area</a:t>
            </a:r>
            <a:r>
              <a:rPr lang="en-US" dirty="0" smtClean="0"/>
              <a:t> </a:t>
            </a:r>
            <a:r>
              <a:rPr lang="en-US" sz="2400" dirty="0" smtClean="0"/>
              <a:t>under the probability distribution curve in that range:</a:t>
            </a:r>
          </a:p>
          <a:p>
            <a:endParaRPr lang="en-US" sz="2400" dirty="0" smtClean="0"/>
          </a:p>
          <a:p>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 For                              (discrete values):</a:t>
            </a:r>
          </a:p>
          <a:p>
            <a:endParaRPr lang="en-US" sz="2400" dirty="0" smtClean="0"/>
          </a:p>
          <a:p>
            <a:endParaRPr lang="en-US" sz="2400" dirty="0" smtClean="0"/>
          </a:p>
          <a:p>
            <a:pPr>
              <a:buFont typeface="Arial" pitchFamily="34" charset="0"/>
              <a:buChar char="•"/>
            </a:pPr>
            <a:r>
              <a:rPr lang="en-US" sz="2400" dirty="0" smtClean="0"/>
              <a:t> For continuous x:</a:t>
            </a:r>
          </a:p>
        </p:txBody>
      </p:sp>
      <p:graphicFrame>
        <p:nvGraphicFramePr>
          <p:cNvPr id="10" name="Object 9"/>
          <p:cNvGraphicFramePr>
            <a:graphicFrameLocks noChangeAspect="1"/>
          </p:cNvGraphicFramePr>
          <p:nvPr/>
        </p:nvGraphicFramePr>
        <p:xfrm>
          <a:off x="2743200" y="3810000"/>
          <a:ext cx="3089275" cy="658812"/>
        </p:xfrm>
        <a:graphic>
          <a:graphicData uri="http://schemas.openxmlformats.org/presentationml/2006/ole">
            <p:oleObj spid="_x0000_s265218" name="Equation" r:id="rId4" imgW="1549080" imgH="330120" progId="Equation.DSMT4">
              <p:embed/>
            </p:oleObj>
          </a:graphicData>
        </a:graphic>
      </p:graphicFrame>
      <p:graphicFrame>
        <p:nvGraphicFramePr>
          <p:cNvPr id="14" name="Object 13"/>
          <p:cNvGraphicFramePr>
            <a:graphicFrameLocks noChangeAspect="1"/>
          </p:cNvGraphicFramePr>
          <p:nvPr/>
        </p:nvGraphicFramePr>
        <p:xfrm>
          <a:off x="1447800" y="1881187"/>
          <a:ext cx="4589463" cy="785813"/>
        </p:xfrm>
        <a:graphic>
          <a:graphicData uri="http://schemas.openxmlformats.org/presentationml/2006/ole">
            <p:oleObj spid="_x0000_s265219" name="Equation" r:id="rId5" imgW="2298600" imgH="393480" progId="Equation.DSMT4">
              <p:embed/>
            </p:oleObj>
          </a:graphicData>
        </a:graphic>
      </p:graphicFrame>
      <p:graphicFrame>
        <p:nvGraphicFramePr>
          <p:cNvPr id="16" name="Object 15"/>
          <p:cNvGraphicFramePr>
            <a:graphicFrameLocks noChangeAspect="1"/>
          </p:cNvGraphicFramePr>
          <p:nvPr/>
        </p:nvGraphicFramePr>
        <p:xfrm>
          <a:off x="1397000" y="4724400"/>
          <a:ext cx="2260600" cy="457200"/>
        </p:xfrm>
        <a:graphic>
          <a:graphicData uri="http://schemas.openxmlformats.org/presentationml/2006/ole">
            <p:oleObj spid="_x0000_s265220" name="Equation" r:id="rId6" imgW="1130040" imgH="228600" progId="Equation.DSMT4">
              <p:embed/>
            </p:oleObj>
          </a:graphicData>
        </a:graphic>
      </p:graphicFrame>
      <p:graphicFrame>
        <p:nvGraphicFramePr>
          <p:cNvPr id="17" name="Object 16"/>
          <p:cNvGraphicFramePr>
            <a:graphicFrameLocks noChangeAspect="1"/>
          </p:cNvGraphicFramePr>
          <p:nvPr/>
        </p:nvGraphicFramePr>
        <p:xfrm>
          <a:off x="6208712" y="4540250"/>
          <a:ext cx="2020888" cy="869950"/>
        </p:xfrm>
        <a:graphic>
          <a:graphicData uri="http://schemas.openxmlformats.org/presentationml/2006/ole">
            <p:oleObj spid="_x0000_s265221" name="Equation" r:id="rId7" imgW="1002960" imgH="431640" progId="Equation.DSMT4">
              <p:embed/>
            </p:oleObj>
          </a:graphicData>
        </a:graphic>
      </p:graphicFrame>
      <p:graphicFrame>
        <p:nvGraphicFramePr>
          <p:cNvPr id="18" name="Object 17"/>
          <p:cNvGraphicFramePr>
            <a:graphicFrameLocks noChangeAspect="1"/>
          </p:cNvGraphicFramePr>
          <p:nvPr/>
        </p:nvGraphicFramePr>
        <p:xfrm>
          <a:off x="1600200" y="5203825"/>
          <a:ext cx="3016250" cy="511175"/>
        </p:xfrm>
        <a:graphic>
          <a:graphicData uri="http://schemas.openxmlformats.org/presentationml/2006/ole">
            <p:oleObj spid="_x0000_s265222" name="Equation" r:id="rId8" imgW="1498320" imgH="253800" progId="Equation.DSMT4">
              <p:embed/>
            </p:oleObj>
          </a:graphicData>
        </a:graphic>
      </p:graphicFrame>
      <p:graphicFrame>
        <p:nvGraphicFramePr>
          <p:cNvPr id="19" name="Object 18"/>
          <p:cNvGraphicFramePr>
            <a:graphicFrameLocks noChangeAspect="1"/>
          </p:cNvGraphicFramePr>
          <p:nvPr/>
        </p:nvGraphicFramePr>
        <p:xfrm>
          <a:off x="3235325" y="5715000"/>
          <a:ext cx="2403475" cy="657225"/>
        </p:xfrm>
        <a:graphic>
          <a:graphicData uri="http://schemas.openxmlformats.org/presentationml/2006/ole">
            <p:oleObj spid="_x0000_s265223" name="Equation" r:id="rId9" imgW="1206360" imgH="3301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0"/>
          <p:cNvGrpSpPr>
            <a:grpSpLocks noChangeAspect="1"/>
          </p:cNvGrpSpPr>
          <p:nvPr/>
        </p:nvGrpSpPr>
        <p:grpSpPr>
          <a:xfrm>
            <a:off x="914400" y="762000"/>
            <a:ext cx="3200400" cy="2743200"/>
            <a:chOff x="1600200" y="1116013"/>
            <a:chExt cx="6400800" cy="5486400"/>
          </a:xfrm>
        </p:grpSpPr>
        <p:pic>
          <p:nvPicPr>
            <p:cNvPr id="4" name="Picture 2" descr="C:\Users\Zombie\Desktop\normal-distribution.JPG"/>
            <p:cNvPicPr>
              <a:picLocks noChangeAspect="1" noChangeArrowheads="1"/>
            </p:cNvPicPr>
            <p:nvPr/>
          </p:nvPicPr>
          <p:blipFill>
            <a:blip r:embed="rId3" cstate="print"/>
            <a:srcRect/>
            <a:stretch>
              <a:fillRect/>
            </a:stretch>
          </p:blipFill>
          <p:spPr bwMode="auto">
            <a:xfrm>
              <a:off x="1600200" y="1116013"/>
              <a:ext cx="6400800" cy="5486400"/>
            </a:xfrm>
            <a:prstGeom prst="rect">
              <a:avLst/>
            </a:prstGeom>
            <a:noFill/>
          </p:spPr>
        </p:pic>
        <p:sp>
          <p:nvSpPr>
            <p:cNvPr id="12" name="Rectangle 11"/>
            <p:cNvSpPr/>
            <p:nvPr/>
          </p:nvSpPr>
          <p:spPr>
            <a:xfrm>
              <a:off x="4495800" y="12192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185" name="Picture 9" descr="C:\Users\Zombie\Desktop\2130FA10_L17_xexp(x).GIF"/>
          <p:cNvPicPr>
            <a:picLocks noChangeAspect="1" noChangeArrowheads="1"/>
          </p:cNvPicPr>
          <p:nvPr/>
        </p:nvPicPr>
        <p:blipFill>
          <a:blip r:embed="rId4" cstate="print"/>
          <a:srcRect/>
          <a:stretch>
            <a:fillRect/>
          </a:stretch>
        </p:blipFill>
        <p:spPr bwMode="auto">
          <a:xfrm>
            <a:off x="4800600" y="2057400"/>
            <a:ext cx="3810000" cy="2476500"/>
          </a:xfrm>
          <a:prstGeom prst="rect">
            <a:avLst/>
          </a:prstGeom>
          <a:noFill/>
        </p:spPr>
      </p:pic>
      <p:graphicFrame>
        <p:nvGraphicFramePr>
          <p:cNvPr id="14" name="Object 13"/>
          <p:cNvGraphicFramePr>
            <a:graphicFrameLocks noChangeAspect="1"/>
          </p:cNvGraphicFramePr>
          <p:nvPr/>
        </p:nvGraphicFramePr>
        <p:xfrm>
          <a:off x="1371600" y="3886200"/>
          <a:ext cx="2084388" cy="457200"/>
        </p:xfrm>
        <a:graphic>
          <a:graphicData uri="http://schemas.openxmlformats.org/presentationml/2006/ole">
            <p:oleObj spid="_x0000_s319494" name="Equation" r:id="rId5" imgW="1041120" imgH="228600" progId="Equation.DSMT4">
              <p:embed/>
            </p:oleObj>
          </a:graphicData>
        </a:graphic>
      </p:graphicFrame>
      <p:sp>
        <p:nvSpPr>
          <p:cNvPr id="15" name="TextBox 14"/>
          <p:cNvSpPr txBox="1"/>
          <p:nvPr/>
        </p:nvSpPr>
        <p:spPr>
          <a:xfrm>
            <a:off x="0" y="152400"/>
            <a:ext cx="9144000" cy="646331"/>
          </a:xfrm>
          <a:prstGeom prst="rect">
            <a:avLst/>
          </a:prstGeom>
          <a:noFill/>
        </p:spPr>
        <p:txBody>
          <a:bodyPr wrap="square" rtlCol="0">
            <a:spAutoFit/>
          </a:bodyPr>
          <a:lstStyle/>
          <a:p>
            <a:pPr algn="ctr"/>
            <a:r>
              <a:rPr lang="en-US" sz="3600" u="sng" dirty="0" smtClean="0"/>
              <a:t>Continuous Probability Distributions</a:t>
            </a:r>
            <a:endParaRPr lang="en-US" sz="3600" u="sng" dirty="0"/>
          </a:p>
        </p:txBody>
      </p:sp>
      <p:graphicFrame>
        <p:nvGraphicFramePr>
          <p:cNvPr id="50187" name="Object 11"/>
          <p:cNvGraphicFramePr>
            <a:graphicFrameLocks noChangeAspect="1"/>
          </p:cNvGraphicFramePr>
          <p:nvPr/>
        </p:nvGraphicFramePr>
        <p:xfrm>
          <a:off x="5410200" y="1371600"/>
          <a:ext cx="2693987" cy="457200"/>
        </p:xfrm>
        <a:graphic>
          <a:graphicData uri="http://schemas.openxmlformats.org/presentationml/2006/ole">
            <p:oleObj spid="_x0000_s319493" name="Equation" r:id="rId6" imgW="1346040" imgH="228600" progId="Equation.DSMT4">
              <p:embed/>
            </p:oleObj>
          </a:graphicData>
        </a:graphic>
      </p:graphicFrame>
      <p:graphicFrame>
        <p:nvGraphicFramePr>
          <p:cNvPr id="17" name="Object 16"/>
          <p:cNvGraphicFramePr>
            <a:graphicFrameLocks noChangeAspect="1"/>
          </p:cNvGraphicFramePr>
          <p:nvPr/>
        </p:nvGraphicFramePr>
        <p:xfrm>
          <a:off x="3048000" y="4648200"/>
          <a:ext cx="2833688" cy="657225"/>
        </p:xfrm>
        <a:graphic>
          <a:graphicData uri="http://schemas.openxmlformats.org/presentationml/2006/ole">
            <p:oleObj spid="_x0000_s319492" name="Equation" r:id="rId7" imgW="1422360" imgH="330120" progId="Equation.DSMT4">
              <p:embed/>
            </p:oleObj>
          </a:graphicData>
        </a:graphic>
      </p:graphicFrame>
      <p:grpSp>
        <p:nvGrpSpPr>
          <p:cNvPr id="3" name="Group 20"/>
          <p:cNvGrpSpPr/>
          <p:nvPr/>
        </p:nvGrpSpPr>
        <p:grpSpPr>
          <a:xfrm>
            <a:off x="1524000" y="5486400"/>
            <a:ext cx="6288901" cy="506412"/>
            <a:chOff x="1371600" y="5791200"/>
            <a:chExt cx="6288901" cy="506412"/>
          </a:xfrm>
        </p:grpSpPr>
        <p:sp>
          <p:nvSpPr>
            <p:cNvPr id="19" name="TextBox 18"/>
            <p:cNvSpPr txBox="1"/>
            <p:nvPr/>
          </p:nvSpPr>
          <p:spPr>
            <a:xfrm>
              <a:off x="1371600" y="5791200"/>
              <a:ext cx="6288901" cy="461665"/>
            </a:xfrm>
            <a:prstGeom prst="rect">
              <a:avLst/>
            </a:prstGeom>
            <a:noFill/>
          </p:spPr>
          <p:txBody>
            <a:bodyPr wrap="none" rtlCol="0">
              <a:spAutoFit/>
            </a:bodyPr>
            <a:lstStyle/>
            <a:p>
              <a:pPr>
                <a:buFont typeface="Arial" pitchFamily="34" charset="0"/>
                <a:buChar char="•"/>
              </a:pPr>
              <a:r>
                <a:rPr lang="en-US" sz="2400" dirty="0" smtClean="0"/>
                <a:t>            </a:t>
              </a:r>
              <a:r>
                <a:rPr lang="en-US" dirty="0" smtClean="0"/>
                <a:t> </a:t>
              </a:r>
              <a:r>
                <a:rPr lang="en-US" sz="2400" dirty="0" smtClean="0"/>
                <a:t>since          is symmetric about x = 0 </a:t>
              </a:r>
              <a:endParaRPr lang="en-US" sz="2400" dirty="0"/>
            </a:p>
          </p:txBody>
        </p:sp>
        <p:graphicFrame>
          <p:nvGraphicFramePr>
            <p:cNvPr id="50189" name="Object 13"/>
            <p:cNvGraphicFramePr>
              <a:graphicFrameLocks noChangeAspect="1"/>
            </p:cNvGraphicFramePr>
            <p:nvPr/>
          </p:nvGraphicFramePr>
          <p:xfrm>
            <a:off x="1676400" y="5791200"/>
            <a:ext cx="936625" cy="506412"/>
          </p:xfrm>
          <a:graphic>
            <a:graphicData uri="http://schemas.openxmlformats.org/presentationml/2006/ole">
              <p:oleObj spid="_x0000_s319491" name="Equation" r:id="rId8" imgW="469800" imgH="253800" progId="Equation.DSMT4">
                <p:embed/>
              </p:oleObj>
            </a:graphicData>
          </a:graphic>
        </p:graphicFrame>
        <p:graphicFrame>
          <p:nvGraphicFramePr>
            <p:cNvPr id="50190" name="Object 14"/>
            <p:cNvGraphicFramePr>
              <a:graphicFrameLocks noChangeAspect="1"/>
            </p:cNvGraphicFramePr>
            <p:nvPr/>
          </p:nvGraphicFramePr>
          <p:xfrm>
            <a:off x="3454400" y="5842000"/>
            <a:ext cx="660400" cy="406400"/>
          </p:xfrm>
          <a:graphic>
            <a:graphicData uri="http://schemas.openxmlformats.org/presentationml/2006/ole">
              <p:oleObj spid="_x0000_s319490" name="Equation" r:id="rId9" imgW="330120" imgH="203040" progId="Equation.DSMT4">
                <p:embed/>
              </p:oleObj>
            </a:graphicData>
          </a:graphic>
        </p:graphicFrame>
      </p:grpSp>
      <p:grpSp>
        <p:nvGrpSpPr>
          <p:cNvPr id="5" name="Group 21"/>
          <p:cNvGrpSpPr/>
          <p:nvPr/>
        </p:nvGrpSpPr>
        <p:grpSpPr>
          <a:xfrm>
            <a:off x="1524000" y="6096000"/>
            <a:ext cx="7571303" cy="506412"/>
            <a:chOff x="1371600" y="5791200"/>
            <a:chExt cx="7571303" cy="506412"/>
          </a:xfrm>
        </p:grpSpPr>
        <p:sp>
          <p:nvSpPr>
            <p:cNvPr id="23" name="TextBox 22"/>
            <p:cNvSpPr txBox="1"/>
            <p:nvPr/>
          </p:nvSpPr>
          <p:spPr>
            <a:xfrm>
              <a:off x="1371600" y="5791200"/>
              <a:ext cx="7571303" cy="461665"/>
            </a:xfrm>
            <a:prstGeom prst="rect">
              <a:avLst/>
            </a:prstGeom>
            <a:noFill/>
          </p:spPr>
          <p:txBody>
            <a:bodyPr wrap="none" rtlCol="0">
              <a:spAutoFit/>
            </a:bodyPr>
            <a:lstStyle/>
            <a:p>
              <a:pPr>
                <a:buFont typeface="Arial" pitchFamily="34" charset="0"/>
                <a:buChar char="•"/>
              </a:pPr>
              <a:r>
                <a:rPr lang="en-US" sz="2400" dirty="0" smtClean="0"/>
                <a:t>             since                is anti-symmetric about x = 0 </a:t>
              </a:r>
              <a:endParaRPr lang="en-US" sz="2400" dirty="0"/>
            </a:p>
          </p:txBody>
        </p:sp>
        <p:graphicFrame>
          <p:nvGraphicFramePr>
            <p:cNvPr id="24" name="Object 13"/>
            <p:cNvGraphicFramePr>
              <a:graphicFrameLocks noChangeAspect="1"/>
            </p:cNvGraphicFramePr>
            <p:nvPr/>
          </p:nvGraphicFramePr>
          <p:xfrm>
            <a:off x="1676400" y="5791200"/>
            <a:ext cx="936625" cy="506412"/>
          </p:xfrm>
          <a:graphic>
            <a:graphicData uri="http://schemas.openxmlformats.org/presentationml/2006/ole">
              <p:oleObj spid="_x0000_s319489" name="Equation" r:id="rId10" imgW="469800" imgH="253800" progId="Equation.DSMT4">
                <p:embed/>
              </p:oleObj>
            </a:graphicData>
          </a:graphic>
        </p:graphicFrame>
        <p:graphicFrame>
          <p:nvGraphicFramePr>
            <p:cNvPr id="25" name="Object 14"/>
            <p:cNvGraphicFramePr>
              <a:graphicFrameLocks noChangeAspect="1"/>
            </p:cNvGraphicFramePr>
            <p:nvPr/>
          </p:nvGraphicFramePr>
          <p:xfrm>
            <a:off x="3581400" y="5842000"/>
            <a:ext cx="965200" cy="406400"/>
          </p:xfrm>
          <a:graphic>
            <a:graphicData uri="http://schemas.openxmlformats.org/presentationml/2006/ole">
              <p:oleObj spid="_x0000_s319488" name="Equation" r:id="rId11" imgW="482400" imgH="20304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2" descr="C:\Users\Zombie\Desktop\2130FA10_L17_rollingball.gif"/>
          <p:cNvPicPr>
            <a:picLocks noChangeAspect="1" noChangeArrowheads="1"/>
          </p:cNvPicPr>
          <p:nvPr/>
        </p:nvPicPr>
        <p:blipFill>
          <a:blip r:embed="rId3" cstate="print"/>
          <a:srcRect/>
          <a:stretch>
            <a:fillRect/>
          </a:stretch>
        </p:blipFill>
        <p:spPr bwMode="auto">
          <a:xfrm>
            <a:off x="533400" y="990600"/>
            <a:ext cx="4762500" cy="3352800"/>
          </a:xfrm>
          <a:prstGeom prst="rect">
            <a:avLst/>
          </a:prstGeom>
          <a:noFill/>
        </p:spPr>
      </p:pic>
      <p:sp>
        <p:nvSpPr>
          <p:cNvPr id="3" name="TextBox 2"/>
          <p:cNvSpPr txBox="1"/>
          <p:nvPr/>
        </p:nvSpPr>
        <p:spPr>
          <a:xfrm>
            <a:off x="413342" y="152400"/>
            <a:ext cx="8349658" cy="646331"/>
          </a:xfrm>
          <a:prstGeom prst="rect">
            <a:avLst/>
          </a:prstGeom>
          <a:noFill/>
        </p:spPr>
        <p:txBody>
          <a:bodyPr wrap="none" rtlCol="0">
            <a:spAutoFit/>
          </a:bodyPr>
          <a:lstStyle/>
          <a:p>
            <a:r>
              <a:rPr lang="en-US" sz="3600" dirty="0" smtClean="0"/>
              <a:t>What if the probability curve is not normal?</a:t>
            </a:r>
            <a:endParaRPr lang="en-US" sz="3600" dirty="0"/>
          </a:p>
        </p:txBody>
      </p:sp>
      <p:grpSp>
        <p:nvGrpSpPr>
          <p:cNvPr id="2" name="Group 6"/>
          <p:cNvGrpSpPr/>
          <p:nvPr/>
        </p:nvGrpSpPr>
        <p:grpSpPr>
          <a:xfrm>
            <a:off x="762000" y="4648200"/>
            <a:ext cx="7543800" cy="1938992"/>
            <a:chOff x="762000" y="4648200"/>
            <a:chExt cx="7543800" cy="1938992"/>
          </a:xfrm>
        </p:grpSpPr>
        <p:graphicFrame>
          <p:nvGraphicFramePr>
            <p:cNvPr id="4" name="Object 3"/>
            <p:cNvGraphicFramePr>
              <a:graphicFrameLocks noChangeAspect="1"/>
            </p:cNvGraphicFramePr>
            <p:nvPr/>
          </p:nvGraphicFramePr>
          <p:xfrm>
            <a:off x="762000" y="5105400"/>
            <a:ext cx="917575" cy="509588"/>
          </p:xfrm>
          <a:graphic>
            <a:graphicData uri="http://schemas.openxmlformats.org/presentationml/2006/ole">
              <p:oleObj spid="_x0000_s267266" name="Equation" r:id="rId4" imgW="457200" imgH="253800" progId="Equation.DSMT4">
                <p:embed/>
              </p:oleObj>
            </a:graphicData>
          </a:graphic>
        </p:graphicFrame>
        <p:sp>
          <p:nvSpPr>
            <p:cNvPr id="5" name="TextBox 4"/>
            <p:cNvSpPr txBox="1"/>
            <p:nvPr/>
          </p:nvSpPr>
          <p:spPr>
            <a:xfrm>
              <a:off x="2021772" y="4648200"/>
              <a:ext cx="6284028" cy="1938992"/>
            </a:xfrm>
            <a:prstGeom prst="rect">
              <a:avLst/>
            </a:prstGeom>
            <a:noFill/>
          </p:spPr>
          <p:txBody>
            <a:bodyPr wrap="none" rtlCol="0">
              <a:spAutoFit/>
            </a:bodyPr>
            <a:lstStyle/>
            <a:p>
              <a:pPr marL="342900" indent="-342900">
                <a:buAutoNum type="alphaUcParenR"/>
              </a:pPr>
              <a:r>
                <a:rPr lang="en-US" sz="2400" dirty="0" smtClean="0"/>
                <a:t>0</a:t>
              </a:r>
            </a:p>
            <a:p>
              <a:pPr marL="342900" indent="-342900">
                <a:buAutoNum type="alphaUcParenR"/>
              </a:pPr>
              <a:r>
                <a:rPr lang="en-US" sz="2400" dirty="0" smtClean="0"/>
                <a:t>1/2</a:t>
              </a:r>
            </a:p>
            <a:p>
              <a:pPr marL="342900" indent="-342900">
                <a:buAutoNum type="alphaUcParenR"/>
              </a:pPr>
              <a:r>
                <a:rPr lang="en-US" sz="2400" dirty="0" smtClean="0"/>
                <a:t>1</a:t>
              </a:r>
            </a:p>
            <a:p>
              <a:pPr marL="342900" indent="-342900">
                <a:buAutoNum type="alphaUcParenR"/>
              </a:pPr>
              <a:r>
                <a:rPr lang="en-US" sz="2400" dirty="0" smtClean="0"/>
                <a:t>Not defined, since there are two places where</a:t>
              </a:r>
            </a:p>
            <a:p>
              <a:pPr marL="342900" indent="-342900"/>
              <a:r>
                <a:rPr lang="en-US" sz="2400" dirty="0" smtClean="0"/>
                <a:t>		x is most likely.</a:t>
              </a:r>
              <a:endParaRPr lang="en-US" sz="2400" dirty="0"/>
            </a:p>
          </p:txBody>
        </p:sp>
      </p:grpSp>
      <p:sp>
        <p:nvSpPr>
          <p:cNvPr id="6" name="TextBox 5"/>
          <p:cNvSpPr txBox="1"/>
          <p:nvPr/>
        </p:nvSpPr>
        <p:spPr>
          <a:xfrm>
            <a:off x="5274759" y="2133600"/>
            <a:ext cx="3579441" cy="1200329"/>
          </a:xfrm>
          <a:prstGeom prst="rect">
            <a:avLst/>
          </a:prstGeom>
          <a:noFill/>
        </p:spPr>
        <p:txBody>
          <a:bodyPr wrap="none" rtlCol="0">
            <a:spAutoFit/>
          </a:bodyPr>
          <a:lstStyle/>
          <a:p>
            <a:r>
              <a:rPr lang="en-US" sz="2400" dirty="0" smtClean="0"/>
              <a:t>What kind of system might</a:t>
            </a:r>
          </a:p>
          <a:p>
            <a:r>
              <a:rPr lang="en-US" sz="2400" dirty="0" smtClean="0"/>
              <a:t>this probability distribution</a:t>
            </a:r>
          </a:p>
          <a:p>
            <a:r>
              <a:rPr lang="en-US" sz="2400" dirty="0" smtClean="0"/>
              <a:t>describe?</a:t>
            </a:r>
            <a:endParaRPr lang="en-US" sz="2400" dirty="0"/>
          </a:p>
        </p:txBody>
      </p:sp>
      <p:sp>
        <p:nvSpPr>
          <p:cNvPr id="8" name="Rectangle 7"/>
          <p:cNvSpPr/>
          <p:nvPr/>
        </p:nvSpPr>
        <p:spPr>
          <a:xfrm>
            <a:off x="1981200" y="5047488"/>
            <a:ext cx="9906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5" descr="C:\Users\Zombie\Desktop\SG04 copy.jpg"/>
          <p:cNvPicPr>
            <a:picLocks noChangeAspect="1" noChangeArrowheads="1"/>
          </p:cNvPicPr>
          <p:nvPr/>
        </p:nvPicPr>
        <p:blipFill>
          <a:blip r:embed="rId3" cstate="print"/>
          <a:srcRect/>
          <a:stretch>
            <a:fillRect/>
          </a:stretch>
        </p:blipFill>
        <p:spPr bwMode="auto">
          <a:xfrm>
            <a:off x="76200" y="304800"/>
            <a:ext cx="8915400" cy="3337560"/>
          </a:xfrm>
          <a:prstGeom prst="rect">
            <a:avLst/>
          </a:prstGeom>
          <a:noFill/>
        </p:spPr>
      </p:pic>
      <p:grpSp>
        <p:nvGrpSpPr>
          <p:cNvPr id="2" name="Group 22"/>
          <p:cNvGrpSpPr/>
          <p:nvPr/>
        </p:nvGrpSpPr>
        <p:grpSpPr>
          <a:xfrm>
            <a:off x="2362200" y="76200"/>
            <a:ext cx="6705600" cy="2209800"/>
            <a:chOff x="2286000" y="609600"/>
            <a:chExt cx="6705600" cy="2209800"/>
          </a:xfrm>
        </p:grpSpPr>
        <p:sp>
          <p:nvSpPr>
            <p:cNvPr id="12" name="Rectangle 11"/>
            <p:cNvSpPr/>
            <p:nvPr/>
          </p:nvSpPr>
          <p:spPr>
            <a:xfrm>
              <a:off x="2286000" y="9144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nvGraphicFramePr>
          <p:xfrm>
            <a:off x="2667000" y="609600"/>
            <a:ext cx="758825" cy="695325"/>
          </p:xfrm>
          <a:graphic>
            <a:graphicData uri="http://schemas.openxmlformats.org/presentationml/2006/ole">
              <p:oleObj spid="_x0000_s268290" name="Equation" r:id="rId4" imgW="304560" imgH="279360" progId="Equation.DSMT4">
                <p:embed/>
              </p:oleObj>
            </a:graphicData>
          </a:graphic>
        </p:graphicFrame>
        <p:sp>
          <p:nvSpPr>
            <p:cNvPr id="13" name="Rectangle 12"/>
            <p:cNvSpPr/>
            <p:nvPr/>
          </p:nvSpPr>
          <p:spPr>
            <a:xfrm>
              <a:off x="7391400" y="22860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7000" y="1295400"/>
              <a:ext cx="1600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0" name="Object 6"/>
            <p:cNvGraphicFramePr>
              <a:graphicFrameLocks noChangeAspect="1"/>
            </p:cNvGraphicFramePr>
            <p:nvPr/>
          </p:nvGraphicFramePr>
          <p:xfrm>
            <a:off x="8001000" y="2124075"/>
            <a:ext cx="822325" cy="695325"/>
          </p:xfrm>
          <a:graphic>
            <a:graphicData uri="http://schemas.openxmlformats.org/presentationml/2006/ole">
              <p:oleObj spid="_x0000_s268291" name="Equation" r:id="rId5" imgW="330120" imgH="279360" progId="Equation.DSMT4">
                <p:embed/>
              </p:oleObj>
            </a:graphicData>
          </a:graphic>
        </p:graphicFrame>
        <p:graphicFrame>
          <p:nvGraphicFramePr>
            <p:cNvPr id="1031" name="Object 7"/>
            <p:cNvGraphicFramePr>
              <a:graphicFrameLocks noChangeAspect="1"/>
            </p:cNvGraphicFramePr>
            <p:nvPr/>
          </p:nvGraphicFramePr>
          <p:xfrm>
            <a:off x="7315200" y="1066800"/>
            <a:ext cx="822325" cy="695325"/>
          </p:xfrm>
          <a:graphic>
            <a:graphicData uri="http://schemas.openxmlformats.org/presentationml/2006/ole">
              <p:oleObj spid="_x0000_s268292" name="Equation" r:id="rId6" imgW="330120" imgH="279360" progId="Equation.DSMT4">
                <p:embed/>
              </p:oleObj>
            </a:graphicData>
          </a:graphic>
        </p:graphicFrame>
        <p:sp>
          <p:nvSpPr>
            <p:cNvPr id="21" name="TextBox 20"/>
            <p:cNvSpPr txBox="1"/>
            <p:nvPr/>
          </p:nvSpPr>
          <p:spPr>
            <a:xfrm>
              <a:off x="6477000" y="990600"/>
              <a:ext cx="800670" cy="461665"/>
            </a:xfrm>
            <a:prstGeom prst="rect">
              <a:avLst/>
            </a:prstGeom>
            <a:noFill/>
          </p:spPr>
          <p:txBody>
            <a:bodyPr wrap="none" rtlCol="0">
              <a:spAutoFit/>
            </a:bodyPr>
            <a:lstStyle/>
            <a:p>
              <a:r>
                <a:rPr lang="en-US" sz="2400" dirty="0" smtClean="0">
                  <a:solidFill>
                    <a:srgbClr val="FF0000"/>
                  </a:solidFill>
                </a:rPr>
                <a:t>50%</a:t>
              </a:r>
              <a:endParaRPr lang="en-US" sz="2400" dirty="0">
                <a:solidFill>
                  <a:srgbClr val="FF0000"/>
                </a:solidFill>
              </a:endParaRPr>
            </a:p>
          </p:txBody>
        </p:sp>
        <p:sp>
          <p:nvSpPr>
            <p:cNvPr id="22" name="TextBox 21"/>
            <p:cNvSpPr txBox="1"/>
            <p:nvPr/>
          </p:nvSpPr>
          <p:spPr>
            <a:xfrm>
              <a:off x="7239000" y="2286000"/>
              <a:ext cx="800670" cy="461665"/>
            </a:xfrm>
            <a:prstGeom prst="rect">
              <a:avLst/>
            </a:prstGeom>
            <a:solidFill>
              <a:schemeClr val="bg1"/>
            </a:solidFill>
          </p:spPr>
          <p:txBody>
            <a:bodyPr wrap="none" rtlCol="0">
              <a:spAutoFit/>
            </a:bodyPr>
            <a:lstStyle/>
            <a:p>
              <a:r>
                <a:rPr lang="en-US" sz="2400" dirty="0" smtClean="0">
                  <a:solidFill>
                    <a:srgbClr val="FF0000"/>
                  </a:solidFill>
                </a:rPr>
                <a:t>50%</a:t>
              </a:r>
              <a:endParaRPr lang="en-US" sz="2400" dirty="0">
                <a:solidFill>
                  <a:srgbClr val="FF0000"/>
                </a:solidFill>
              </a:endParaRPr>
            </a:p>
          </p:txBody>
        </p:sp>
      </p:grpSp>
      <p:cxnSp>
        <p:nvCxnSpPr>
          <p:cNvPr id="16" name="Straight Arrow Connector 15"/>
          <p:cNvCxnSpPr>
            <a:endCxn id="14" idx="2"/>
          </p:cNvCxnSpPr>
          <p:nvPr/>
        </p:nvCxnSpPr>
        <p:spPr>
          <a:xfrm>
            <a:off x="6553200" y="1143000"/>
            <a:ext cx="8001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1000" y="5105400"/>
            <a:ext cx="8366627" cy="1154162"/>
          </a:xfrm>
          <a:prstGeom prst="rect">
            <a:avLst/>
          </a:prstGeom>
          <a:noFill/>
        </p:spPr>
        <p:txBody>
          <a:bodyPr wrap="square" rtlCol="0">
            <a:spAutoFit/>
          </a:bodyPr>
          <a:lstStyle/>
          <a:p>
            <a:pPr algn="just"/>
            <a:r>
              <a:rPr lang="en-US" sz="2300" dirty="0" smtClean="0"/>
              <a:t>We can’t predict ahead of time whether an atom will exit through the plus-channel or the minus-channel of </a:t>
            </a:r>
            <a:r>
              <a:rPr lang="en-US" sz="2300" b="1" dirty="0" smtClean="0"/>
              <a:t>Analyzer 2</a:t>
            </a:r>
            <a:r>
              <a:rPr lang="en-US" sz="2300" dirty="0" smtClean="0"/>
              <a:t>, only that there is a 50/50 chance for either to occur.</a:t>
            </a:r>
            <a:endParaRPr lang="en-US" sz="2300" dirty="0"/>
          </a:p>
        </p:txBody>
      </p:sp>
      <p:grpSp>
        <p:nvGrpSpPr>
          <p:cNvPr id="3" name="Group 29"/>
          <p:cNvGrpSpPr/>
          <p:nvPr/>
        </p:nvGrpSpPr>
        <p:grpSpPr>
          <a:xfrm>
            <a:off x="609600" y="2971800"/>
            <a:ext cx="8263801" cy="1914525"/>
            <a:chOff x="609600" y="2971800"/>
            <a:chExt cx="8263801" cy="1914525"/>
          </a:xfrm>
        </p:grpSpPr>
        <p:grpSp>
          <p:nvGrpSpPr>
            <p:cNvPr id="4" name="Group 25"/>
            <p:cNvGrpSpPr/>
            <p:nvPr/>
          </p:nvGrpSpPr>
          <p:grpSpPr>
            <a:xfrm>
              <a:off x="609600" y="3048000"/>
              <a:ext cx="8263801" cy="1838325"/>
              <a:chOff x="609600" y="3657600"/>
              <a:chExt cx="8263801" cy="1838325"/>
            </a:xfrm>
          </p:grpSpPr>
          <p:sp>
            <p:nvSpPr>
              <p:cNvPr id="10" name="TextBox 9"/>
              <p:cNvSpPr txBox="1"/>
              <p:nvPr/>
            </p:nvSpPr>
            <p:spPr>
              <a:xfrm>
                <a:off x="609600" y="3657600"/>
                <a:ext cx="8263801" cy="1723549"/>
              </a:xfrm>
              <a:prstGeom prst="rect">
                <a:avLst/>
              </a:prstGeom>
              <a:noFill/>
            </p:spPr>
            <p:txBody>
              <a:bodyPr wrap="none" rtlCol="0">
                <a:spAutoFit/>
              </a:bodyPr>
              <a:lstStyle/>
              <a:p>
                <a:r>
                  <a:rPr lang="en-US" sz="2400" dirty="0" smtClean="0"/>
                  <a:t>We always get one of two possible results:          </a:t>
                </a:r>
                <a:r>
                  <a:rPr lang="en-US" dirty="0" smtClean="0"/>
                  <a:t> </a:t>
                </a:r>
                <a:r>
                  <a:rPr lang="en-US" sz="2400" dirty="0" smtClean="0"/>
                  <a:t>or</a:t>
                </a:r>
              </a:p>
              <a:p>
                <a:endParaRPr lang="en-US" sz="2400" dirty="0" smtClean="0"/>
              </a:p>
              <a:p>
                <a:r>
                  <a:rPr lang="en-US" sz="2400" dirty="0" smtClean="0"/>
                  <a:t>With </a:t>
                </a:r>
                <a:r>
                  <a:rPr lang="en-US" sz="2400" b="1" dirty="0" smtClean="0"/>
                  <a:t>Analyzer 2</a:t>
                </a:r>
                <a:r>
                  <a:rPr lang="en-US" sz="2400" dirty="0" smtClean="0"/>
                  <a:t> oriented at 90</a:t>
                </a:r>
                <a:r>
                  <a:rPr lang="en-US" sz="2400" baseline="30000" dirty="0" smtClean="0"/>
                  <a:t>0</a:t>
                </a:r>
                <a:r>
                  <a:rPr lang="en-US" sz="2400" dirty="0" smtClean="0"/>
                  <a:t> to </a:t>
                </a:r>
                <a:r>
                  <a:rPr lang="en-US" sz="2400" b="1" dirty="0" smtClean="0"/>
                  <a:t>Analyzer 1</a:t>
                </a:r>
                <a:r>
                  <a:rPr lang="en-US" sz="2400" dirty="0" smtClean="0"/>
                  <a:t>, either result</a:t>
                </a:r>
              </a:p>
              <a:p>
                <a:endParaRPr lang="en-US" sz="1000" dirty="0" smtClean="0"/>
              </a:p>
              <a:p>
                <a:r>
                  <a:rPr lang="en-US" sz="2400" dirty="0" smtClean="0"/>
                  <a:t>	or            is equally likely.</a:t>
                </a:r>
              </a:p>
            </p:txBody>
          </p:sp>
          <p:graphicFrame>
            <p:nvGraphicFramePr>
              <p:cNvPr id="24" name="Object 6"/>
              <p:cNvGraphicFramePr>
                <a:graphicFrameLocks noChangeAspect="1"/>
              </p:cNvGraphicFramePr>
              <p:nvPr/>
            </p:nvGraphicFramePr>
            <p:xfrm>
              <a:off x="685800" y="4791075"/>
              <a:ext cx="822325" cy="695325"/>
            </p:xfrm>
            <a:graphic>
              <a:graphicData uri="http://schemas.openxmlformats.org/presentationml/2006/ole">
                <p:oleObj spid="_x0000_s268293" name="Equation" r:id="rId7" imgW="330120" imgH="279360" progId="Equation.DSMT4">
                  <p:embed/>
                </p:oleObj>
              </a:graphicData>
            </a:graphic>
          </p:graphicFrame>
          <p:graphicFrame>
            <p:nvGraphicFramePr>
              <p:cNvPr id="25" name="Object 7"/>
              <p:cNvGraphicFramePr>
                <a:graphicFrameLocks noChangeAspect="1"/>
              </p:cNvGraphicFramePr>
              <p:nvPr/>
            </p:nvGraphicFramePr>
            <p:xfrm>
              <a:off x="1997075" y="4800600"/>
              <a:ext cx="822325" cy="695325"/>
            </p:xfrm>
            <a:graphic>
              <a:graphicData uri="http://schemas.openxmlformats.org/presentationml/2006/ole">
                <p:oleObj spid="_x0000_s268294" name="Equation" r:id="rId8" imgW="330120" imgH="279360" progId="Equation.DSMT4">
                  <p:embed/>
                </p:oleObj>
              </a:graphicData>
            </a:graphic>
          </p:graphicFrame>
        </p:grpSp>
        <p:graphicFrame>
          <p:nvGraphicFramePr>
            <p:cNvPr id="28" name="Object 6"/>
            <p:cNvGraphicFramePr>
              <a:graphicFrameLocks noChangeAspect="1"/>
            </p:cNvGraphicFramePr>
            <p:nvPr/>
          </p:nvGraphicFramePr>
          <p:xfrm>
            <a:off x="6492875" y="2971800"/>
            <a:ext cx="822325" cy="695325"/>
          </p:xfrm>
          <a:graphic>
            <a:graphicData uri="http://schemas.openxmlformats.org/presentationml/2006/ole">
              <p:oleObj spid="_x0000_s268295" name="Equation" r:id="rId9" imgW="330120" imgH="279360" progId="Equation.DSMT4">
                <p:embed/>
              </p:oleObj>
            </a:graphicData>
          </a:graphic>
        </p:graphicFrame>
        <p:graphicFrame>
          <p:nvGraphicFramePr>
            <p:cNvPr id="29" name="Object 7"/>
            <p:cNvGraphicFramePr>
              <a:graphicFrameLocks noChangeAspect="1"/>
            </p:cNvGraphicFramePr>
            <p:nvPr/>
          </p:nvGraphicFramePr>
          <p:xfrm>
            <a:off x="7788275" y="2971800"/>
            <a:ext cx="822325" cy="695325"/>
          </p:xfrm>
          <a:graphic>
            <a:graphicData uri="http://schemas.openxmlformats.org/presentationml/2006/ole">
              <p:oleObj spid="_x0000_s268296" name="Equation" r:id="rId10" imgW="330120" imgH="279360" progId="Equation.DSMT4">
                <p:embed/>
              </p:oleObj>
            </a:graphicData>
          </a:graphic>
        </p:graphicFrame>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5" descr="C:\Users\Zombie\Desktop\SG04 copy.jpg"/>
          <p:cNvPicPr>
            <a:picLocks noChangeAspect="1" noChangeArrowheads="1"/>
          </p:cNvPicPr>
          <p:nvPr/>
        </p:nvPicPr>
        <p:blipFill>
          <a:blip r:embed="rId3" cstate="print"/>
          <a:srcRect/>
          <a:stretch>
            <a:fillRect/>
          </a:stretch>
        </p:blipFill>
        <p:spPr bwMode="auto">
          <a:xfrm>
            <a:off x="76200" y="304800"/>
            <a:ext cx="8915400" cy="3337560"/>
          </a:xfrm>
          <a:prstGeom prst="rect">
            <a:avLst/>
          </a:prstGeom>
          <a:noFill/>
        </p:spPr>
      </p:pic>
      <p:grpSp>
        <p:nvGrpSpPr>
          <p:cNvPr id="2" name="Group 22"/>
          <p:cNvGrpSpPr/>
          <p:nvPr/>
        </p:nvGrpSpPr>
        <p:grpSpPr>
          <a:xfrm>
            <a:off x="2362200" y="76200"/>
            <a:ext cx="6705600" cy="2209800"/>
            <a:chOff x="2286000" y="609600"/>
            <a:chExt cx="6705600" cy="2209800"/>
          </a:xfrm>
        </p:grpSpPr>
        <p:sp>
          <p:nvSpPr>
            <p:cNvPr id="12" name="Rectangle 11"/>
            <p:cNvSpPr/>
            <p:nvPr/>
          </p:nvSpPr>
          <p:spPr>
            <a:xfrm>
              <a:off x="2286000" y="9144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nvGraphicFramePr>
          <p:xfrm>
            <a:off x="2667000" y="609600"/>
            <a:ext cx="758825" cy="695325"/>
          </p:xfrm>
          <a:graphic>
            <a:graphicData uri="http://schemas.openxmlformats.org/presentationml/2006/ole">
              <p:oleObj spid="_x0000_s323589" name="Equation" r:id="rId4" imgW="304560" imgH="279360" progId="Equation.DSMT4">
                <p:embed/>
              </p:oleObj>
            </a:graphicData>
          </a:graphic>
        </p:graphicFrame>
        <p:sp>
          <p:nvSpPr>
            <p:cNvPr id="13" name="Rectangle 12"/>
            <p:cNvSpPr/>
            <p:nvPr/>
          </p:nvSpPr>
          <p:spPr>
            <a:xfrm>
              <a:off x="7391400" y="22860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7000" y="1295400"/>
              <a:ext cx="1600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0" name="Object 6"/>
            <p:cNvGraphicFramePr>
              <a:graphicFrameLocks noChangeAspect="1"/>
            </p:cNvGraphicFramePr>
            <p:nvPr/>
          </p:nvGraphicFramePr>
          <p:xfrm>
            <a:off x="8001000" y="2124075"/>
            <a:ext cx="822325" cy="695325"/>
          </p:xfrm>
          <a:graphic>
            <a:graphicData uri="http://schemas.openxmlformats.org/presentationml/2006/ole">
              <p:oleObj spid="_x0000_s323588" name="Equation" r:id="rId5" imgW="330120" imgH="279360" progId="Equation.DSMT4">
                <p:embed/>
              </p:oleObj>
            </a:graphicData>
          </a:graphic>
        </p:graphicFrame>
        <p:graphicFrame>
          <p:nvGraphicFramePr>
            <p:cNvPr id="1031" name="Object 7"/>
            <p:cNvGraphicFramePr>
              <a:graphicFrameLocks noChangeAspect="1"/>
            </p:cNvGraphicFramePr>
            <p:nvPr/>
          </p:nvGraphicFramePr>
          <p:xfrm>
            <a:off x="7315200" y="1066800"/>
            <a:ext cx="822325" cy="695325"/>
          </p:xfrm>
          <a:graphic>
            <a:graphicData uri="http://schemas.openxmlformats.org/presentationml/2006/ole">
              <p:oleObj spid="_x0000_s323587" name="Equation" r:id="rId6" imgW="330120" imgH="279360" progId="Equation.DSMT4">
                <p:embed/>
              </p:oleObj>
            </a:graphicData>
          </a:graphic>
        </p:graphicFrame>
        <p:sp>
          <p:nvSpPr>
            <p:cNvPr id="21" name="TextBox 20"/>
            <p:cNvSpPr txBox="1"/>
            <p:nvPr/>
          </p:nvSpPr>
          <p:spPr>
            <a:xfrm>
              <a:off x="6553200" y="1143000"/>
              <a:ext cx="800670" cy="461665"/>
            </a:xfrm>
            <a:prstGeom prst="rect">
              <a:avLst/>
            </a:prstGeom>
            <a:noFill/>
          </p:spPr>
          <p:txBody>
            <a:bodyPr wrap="none" rtlCol="0">
              <a:spAutoFit/>
            </a:bodyPr>
            <a:lstStyle/>
            <a:p>
              <a:r>
                <a:rPr lang="en-US" sz="2400" dirty="0" smtClean="0">
                  <a:solidFill>
                    <a:srgbClr val="FF0000"/>
                  </a:solidFill>
                </a:rPr>
                <a:t>50%</a:t>
              </a:r>
              <a:endParaRPr lang="en-US" sz="2400" dirty="0">
                <a:solidFill>
                  <a:srgbClr val="FF0000"/>
                </a:solidFill>
              </a:endParaRPr>
            </a:p>
          </p:txBody>
        </p:sp>
        <p:sp>
          <p:nvSpPr>
            <p:cNvPr id="22" name="TextBox 21"/>
            <p:cNvSpPr txBox="1"/>
            <p:nvPr/>
          </p:nvSpPr>
          <p:spPr>
            <a:xfrm>
              <a:off x="7239000" y="2281535"/>
              <a:ext cx="800670" cy="461665"/>
            </a:xfrm>
            <a:prstGeom prst="rect">
              <a:avLst/>
            </a:prstGeom>
            <a:solidFill>
              <a:schemeClr val="bg1"/>
            </a:solidFill>
          </p:spPr>
          <p:txBody>
            <a:bodyPr wrap="none" rtlCol="0">
              <a:spAutoFit/>
            </a:bodyPr>
            <a:lstStyle/>
            <a:p>
              <a:r>
                <a:rPr lang="en-US" sz="2400" dirty="0" smtClean="0">
                  <a:solidFill>
                    <a:srgbClr val="FF0000"/>
                  </a:solidFill>
                </a:rPr>
                <a:t>50%</a:t>
              </a:r>
              <a:endParaRPr lang="en-US" sz="2400" dirty="0">
                <a:solidFill>
                  <a:srgbClr val="FF0000"/>
                </a:solidFill>
              </a:endParaRPr>
            </a:p>
          </p:txBody>
        </p:sp>
      </p:grpSp>
      <p:cxnSp>
        <p:nvCxnSpPr>
          <p:cNvPr id="16" name="Straight Arrow Connector 15"/>
          <p:cNvCxnSpPr>
            <a:endCxn id="14" idx="2"/>
          </p:cNvCxnSpPr>
          <p:nvPr/>
        </p:nvCxnSpPr>
        <p:spPr>
          <a:xfrm>
            <a:off x="6553200" y="1143000"/>
            <a:ext cx="8001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371600" y="3124200"/>
            <a:ext cx="6858000" cy="954107"/>
          </a:xfrm>
          <a:prstGeom prst="rect">
            <a:avLst/>
          </a:prstGeom>
          <a:noFill/>
        </p:spPr>
        <p:txBody>
          <a:bodyPr wrap="square" rtlCol="0">
            <a:spAutoFit/>
          </a:bodyPr>
          <a:lstStyle/>
          <a:p>
            <a:r>
              <a:rPr lang="en-US" sz="2800" dirty="0" smtClean="0"/>
              <a:t>What would be the expectation (average) value for m</a:t>
            </a:r>
            <a:r>
              <a:rPr lang="en-US" sz="2800" baseline="-25000" dirty="0" smtClean="0"/>
              <a:t>X</a:t>
            </a:r>
            <a:r>
              <a:rPr lang="en-US" sz="2800" dirty="0" smtClean="0"/>
              <a:t>?</a:t>
            </a:r>
            <a:endParaRPr lang="en-US" sz="2800" baseline="-25000" dirty="0" smtClean="0"/>
          </a:p>
        </p:txBody>
      </p:sp>
      <p:graphicFrame>
        <p:nvGraphicFramePr>
          <p:cNvPr id="32" name="Object 31"/>
          <p:cNvGraphicFramePr>
            <a:graphicFrameLocks noChangeAspect="1"/>
          </p:cNvGraphicFramePr>
          <p:nvPr/>
        </p:nvGraphicFramePr>
        <p:xfrm>
          <a:off x="1212850" y="4495800"/>
          <a:ext cx="6257925" cy="758825"/>
        </p:xfrm>
        <a:graphic>
          <a:graphicData uri="http://schemas.openxmlformats.org/presentationml/2006/ole">
            <p:oleObj spid="_x0000_s323586" name="Equation" r:id="rId7" imgW="2514600" imgH="304560" progId="Equation.DSMT4">
              <p:embed/>
            </p:oleObj>
          </a:graphicData>
        </a:graphic>
      </p:graphicFrame>
      <p:graphicFrame>
        <p:nvGraphicFramePr>
          <p:cNvPr id="53260" name="Object 12"/>
          <p:cNvGraphicFramePr>
            <a:graphicFrameLocks noChangeAspect="1"/>
          </p:cNvGraphicFramePr>
          <p:nvPr/>
        </p:nvGraphicFramePr>
        <p:xfrm>
          <a:off x="2133600" y="5410200"/>
          <a:ext cx="5026025" cy="569912"/>
        </p:xfrm>
        <a:graphic>
          <a:graphicData uri="http://schemas.openxmlformats.org/presentationml/2006/ole">
            <p:oleObj spid="_x0000_s323585" name="Equation" r:id="rId8" imgW="2019240" imgH="228600" progId="Equation.DSMT4">
              <p:embed/>
            </p:oleObj>
          </a:graphicData>
        </a:graphic>
      </p:graphicFrame>
      <p:graphicFrame>
        <p:nvGraphicFramePr>
          <p:cNvPr id="53261" name="Object 13"/>
          <p:cNvGraphicFramePr>
            <a:graphicFrameLocks noChangeAspect="1"/>
          </p:cNvGraphicFramePr>
          <p:nvPr/>
        </p:nvGraphicFramePr>
        <p:xfrm>
          <a:off x="4041775" y="3657600"/>
          <a:ext cx="1444625" cy="641350"/>
        </p:xfrm>
        <a:graphic>
          <a:graphicData uri="http://schemas.openxmlformats.org/presentationml/2006/ole">
            <p:oleObj spid="_x0000_s323584" name="Equation" r:id="rId9" imgW="571320" imgH="253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905000" y="685800"/>
            <a:ext cx="5282665" cy="584775"/>
          </a:xfrm>
          <a:prstGeom prst="rect">
            <a:avLst/>
          </a:prstGeom>
          <a:noFill/>
        </p:spPr>
        <p:txBody>
          <a:bodyPr wrap="none" rtlCol="0">
            <a:spAutoFit/>
          </a:bodyPr>
          <a:lstStyle/>
          <a:p>
            <a:r>
              <a:rPr lang="en-US" sz="3200" dirty="0" smtClean="0"/>
              <a:t>Notation for projection values:</a:t>
            </a:r>
            <a:endParaRPr lang="en-US" sz="3200" dirty="0"/>
          </a:p>
        </p:txBody>
      </p:sp>
      <p:grpSp>
        <p:nvGrpSpPr>
          <p:cNvPr id="5" name="Group 4"/>
          <p:cNvGrpSpPr/>
          <p:nvPr/>
        </p:nvGrpSpPr>
        <p:grpSpPr>
          <a:xfrm>
            <a:off x="533400" y="1447800"/>
            <a:ext cx="5074920" cy="4267200"/>
            <a:chOff x="2286000" y="1524000"/>
            <a:chExt cx="5074920" cy="4267200"/>
          </a:xfrm>
        </p:grpSpPr>
        <p:pic>
          <p:nvPicPr>
            <p:cNvPr id="2" name="Picture 1" descr="C:\Users\Zombie\Desktop\projections.jpg"/>
            <p:cNvPicPr>
              <a:picLocks noChangeAspect="1"/>
            </p:cNvPicPr>
            <p:nvPr/>
          </p:nvPicPr>
          <p:blipFill>
            <a:blip r:embed="rId4" cstate="print"/>
            <a:srcRect/>
            <a:stretch>
              <a:fillRect/>
            </a:stretch>
          </p:blipFill>
          <p:spPr bwMode="auto">
            <a:xfrm>
              <a:off x="2286000" y="1524000"/>
              <a:ext cx="5074920" cy="4267200"/>
            </a:xfrm>
            <a:prstGeom prst="rect">
              <a:avLst/>
            </a:prstGeom>
            <a:noFill/>
            <a:ln w="9525">
              <a:noFill/>
              <a:miter lim="800000"/>
              <a:headEnd/>
              <a:tailEnd/>
            </a:ln>
          </p:spPr>
        </p:pic>
        <p:sp>
          <p:nvSpPr>
            <p:cNvPr id="4" name="TextBox 3"/>
            <p:cNvSpPr txBox="1"/>
            <p:nvPr/>
          </p:nvSpPr>
          <p:spPr>
            <a:xfrm>
              <a:off x="3962400" y="3352800"/>
              <a:ext cx="336952" cy="369332"/>
            </a:xfrm>
            <a:prstGeom prst="rect">
              <a:avLst/>
            </a:prstGeom>
            <a:noFill/>
          </p:spPr>
          <p:txBody>
            <a:bodyPr wrap="none" rtlCol="0">
              <a:spAutoFit/>
            </a:bodyPr>
            <a:lstStyle/>
            <a:p>
              <a:r>
                <a:rPr lang="el-GR" b="1" dirty="0" smtClean="0"/>
                <a:t>Θ</a:t>
              </a:r>
              <a:endParaRPr lang="en-US" b="1" dirty="0"/>
            </a:p>
          </p:txBody>
        </p:sp>
      </p:grpSp>
      <p:pic>
        <p:nvPicPr>
          <p:cNvPr id="6145" name="Picture 1" descr="C:\Users\Zombie\Desktop\projectionsheadon copy.jpg"/>
          <p:cNvPicPr>
            <a:picLocks noChangeAspect="1" noChangeArrowheads="1"/>
          </p:cNvPicPr>
          <p:nvPr/>
        </p:nvPicPr>
        <p:blipFill>
          <a:blip r:embed="rId5" cstate="print"/>
          <a:srcRect/>
          <a:stretch>
            <a:fillRect/>
          </a:stretch>
        </p:blipFill>
        <p:spPr bwMode="auto">
          <a:xfrm>
            <a:off x="5878513" y="2219325"/>
            <a:ext cx="2697162" cy="2700338"/>
          </a:xfrm>
          <a:prstGeom prst="rect">
            <a:avLst/>
          </a:prstGeom>
          <a:noFill/>
        </p:spPr>
      </p:pic>
      <p:graphicFrame>
        <p:nvGraphicFramePr>
          <p:cNvPr id="8" name="Object 7"/>
          <p:cNvGraphicFramePr>
            <a:graphicFrameLocks noChangeAspect="1"/>
          </p:cNvGraphicFramePr>
          <p:nvPr/>
        </p:nvGraphicFramePr>
        <p:xfrm>
          <a:off x="8458200" y="2057400"/>
          <a:ext cx="320675" cy="417513"/>
        </p:xfrm>
        <a:graphic>
          <a:graphicData uri="http://schemas.openxmlformats.org/presentationml/2006/ole">
            <p:oleObj spid="_x0000_s266242" name="Equation" r:id="rId6" imgW="126720" imgH="164880" progId="Equation.DSMT4">
              <p:embed/>
            </p:oleObj>
          </a:graphicData>
        </a:graphic>
      </p:graphicFrame>
      <p:graphicFrame>
        <p:nvGraphicFramePr>
          <p:cNvPr id="6147" name="Object 3"/>
          <p:cNvGraphicFramePr>
            <a:graphicFrameLocks noChangeAspect="1"/>
          </p:cNvGraphicFramePr>
          <p:nvPr/>
        </p:nvGraphicFramePr>
        <p:xfrm>
          <a:off x="5867400" y="4937125"/>
          <a:ext cx="320675" cy="449263"/>
        </p:xfrm>
        <a:graphic>
          <a:graphicData uri="http://schemas.openxmlformats.org/presentationml/2006/ole">
            <p:oleObj spid="_x0000_s266243" name="Equation" r:id="rId7" imgW="126720" imgH="177480" progId="Equation.DSMT4">
              <p:embed/>
            </p:oleObj>
          </a:graphicData>
        </a:graphic>
      </p:graphicFrame>
      <p:graphicFrame>
        <p:nvGraphicFramePr>
          <p:cNvPr id="6148" name="Object 4"/>
          <p:cNvGraphicFramePr>
            <a:graphicFrameLocks noChangeAspect="1"/>
          </p:cNvGraphicFramePr>
          <p:nvPr/>
        </p:nvGraphicFramePr>
        <p:xfrm>
          <a:off x="6245225" y="2254250"/>
          <a:ext cx="512763" cy="579438"/>
        </p:xfrm>
        <a:graphic>
          <a:graphicData uri="http://schemas.openxmlformats.org/presentationml/2006/ole">
            <p:oleObj spid="_x0000_s266244" name="Equation" r:id="rId8" imgW="203040" imgH="228600" progId="Equation.DSMT4">
              <p:embed/>
            </p:oleObj>
          </a:graphicData>
        </a:graphic>
      </p:graphicFrame>
      <p:graphicFrame>
        <p:nvGraphicFramePr>
          <p:cNvPr id="6149" name="Object 5"/>
          <p:cNvGraphicFramePr>
            <a:graphicFrameLocks noChangeAspect="1"/>
          </p:cNvGraphicFramePr>
          <p:nvPr/>
        </p:nvGraphicFramePr>
        <p:xfrm>
          <a:off x="7708900" y="2908300"/>
          <a:ext cx="546100" cy="579438"/>
        </p:xfrm>
        <a:graphic>
          <a:graphicData uri="http://schemas.openxmlformats.org/presentationml/2006/ole">
            <p:oleObj spid="_x0000_s266245" name="Equation" r:id="rId9" imgW="215640" imgH="228600" progId="Equation.DSMT4">
              <p:embed/>
            </p:oleObj>
          </a:graphicData>
        </a:graphic>
      </p:graphicFrame>
      <p:graphicFrame>
        <p:nvGraphicFramePr>
          <p:cNvPr id="6150" name="Object 6"/>
          <p:cNvGraphicFramePr>
            <a:graphicFrameLocks noChangeAspect="1"/>
          </p:cNvGraphicFramePr>
          <p:nvPr/>
        </p:nvGraphicFramePr>
        <p:xfrm>
          <a:off x="6553200" y="4114800"/>
          <a:ext cx="577850" cy="579438"/>
        </p:xfrm>
        <a:graphic>
          <a:graphicData uri="http://schemas.openxmlformats.org/presentationml/2006/ole">
            <p:oleObj spid="_x0000_s266246" name="Equation" r:id="rId10" imgW="228600" imgH="228600" progId="Equation.DSMT4">
              <p:embed/>
            </p:oleObj>
          </a:graphicData>
        </a:graphic>
      </p:graphicFrame>
      <p:sp>
        <p:nvSpPr>
          <p:cNvPr id="13" name="Rectangle 12"/>
          <p:cNvSpPr/>
          <p:nvPr/>
        </p:nvSpPr>
        <p:spPr>
          <a:xfrm>
            <a:off x="5638800" y="1905000"/>
            <a:ext cx="3276600" cy="388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24600" y="5943600"/>
            <a:ext cx="1949701" cy="461665"/>
          </a:xfrm>
          <a:prstGeom prst="rect">
            <a:avLst/>
          </a:prstGeom>
          <a:noFill/>
        </p:spPr>
        <p:txBody>
          <a:bodyPr wrap="none" rtlCol="0">
            <a:spAutoFit/>
          </a:bodyPr>
          <a:lstStyle/>
          <a:p>
            <a:r>
              <a:rPr lang="en-US" sz="2400" b="1" dirty="0" smtClean="0"/>
              <a:t>Head-on view</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noChangeAspect="1"/>
          </p:cNvGrpSpPr>
          <p:nvPr/>
        </p:nvGrpSpPr>
        <p:grpSpPr>
          <a:xfrm>
            <a:off x="457200" y="762000"/>
            <a:ext cx="7924800" cy="5315712"/>
            <a:chOff x="3276600" y="4200144"/>
            <a:chExt cx="3962400" cy="2657856"/>
          </a:xfrm>
        </p:grpSpPr>
        <p:pic>
          <p:nvPicPr>
            <p:cNvPr id="5" name="Picture 4" descr="C:\Users\Zombie\Desktop\SG01 copy.jpg"/>
            <p:cNvPicPr>
              <a:picLocks noChangeAspect="1"/>
            </p:cNvPicPr>
            <p:nvPr/>
          </p:nvPicPr>
          <p:blipFill>
            <a:blip r:embed="rId4" cstate="print"/>
            <a:srcRect/>
            <a:stretch>
              <a:fillRect/>
            </a:stretch>
          </p:blipFill>
          <p:spPr bwMode="auto">
            <a:xfrm>
              <a:off x="3276600" y="4200144"/>
              <a:ext cx="3791712" cy="2657856"/>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6781800" y="4927600"/>
            <a:ext cx="457200" cy="558800"/>
          </p:xfrm>
          <a:graphic>
            <a:graphicData uri="http://schemas.openxmlformats.org/presentationml/2006/ole">
              <p:oleObj spid="_x0000_s269314" name="Equation" r:id="rId5" imgW="228600" imgH="279360" progId="Equation.DSMT4">
                <p:embed/>
              </p:oleObj>
            </a:graphicData>
          </a:graphic>
        </p:graphicFrame>
        <p:graphicFrame>
          <p:nvGraphicFramePr>
            <p:cNvPr id="7" name="Object 3"/>
            <p:cNvGraphicFramePr>
              <a:graphicFrameLocks noChangeAspect="1"/>
            </p:cNvGraphicFramePr>
            <p:nvPr/>
          </p:nvGraphicFramePr>
          <p:xfrm>
            <a:off x="6781800" y="5842000"/>
            <a:ext cx="457200" cy="558800"/>
          </p:xfrm>
          <a:graphic>
            <a:graphicData uri="http://schemas.openxmlformats.org/presentationml/2006/ole">
              <p:oleObj spid="_x0000_s269315" name="Equation" r:id="rId6" imgW="228600" imgH="279360" progId="Equation.DSMT4">
                <p:embed/>
              </p:oleObj>
            </a:graphicData>
          </a:graphic>
        </p:graphicFrame>
        <p:sp>
          <p:nvSpPr>
            <p:cNvPr id="8" name="Rectangle 7"/>
            <p:cNvSpPr/>
            <p:nvPr/>
          </p:nvSpPr>
          <p:spPr>
            <a:xfrm>
              <a:off x="5562600" y="44958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3246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752600" y="533400"/>
            <a:ext cx="6124369" cy="584775"/>
          </a:xfrm>
          <a:prstGeom prst="rect">
            <a:avLst/>
          </a:prstGeom>
          <a:noFill/>
        </p:spPr>
        <p:txBody>
          <a:bodyPr wrap="none" rtlCol="0">
            <a:spAutoFit/>
          </a:bodyPr>
          <a:lstStyle/>
          <a:p>
            <a:r>
              <a:rPr lang="en-US" sz="3200" dirty="0" smtClean="0"/>
              <a:t>A simplified Stern-Gerlach analyzer:</a:t>
            </a:r>
            <a:endParaRPr lang="en-US" sz="3200" dirty="0"/>
          </a:p>
        </p:txBody>
      </p:sp>
      <p:sp>
        <p:nvSpPr>
          <p:cNvPr id="10" name="TextBox 9"/>
          <p:cNvSpPr txBox="1"/>
          <p:nvPr/>
        </p:nvSpPr>
        <p:spPr>
          <a:xfrm>
            <a:off x="304800" y="5181600"/>
            <a:ext cx="7978210" cy="954107"/>
          </a:xfrm>
          <a:prstGeom prst="rect">
            <a:avLst/>
          </a:prstGeom>
          <a:noFill/>
        </p:spPr>
        <p:txBody>
          <a:bodyPr wrap="none" rtlCol="0">
            <a:spAutoFit/>
          </a:bodyPr>
          <a:lstStyle/>
          <a:p>
            <a:r>
              <a:rPr lang="en-US" sz="2800" dirty="0" smtClean="0">
                <a:solidFill>
                  <a:srgbClr val="FF0000"/>
                </a:solidFill>
              </a:rPr>
              <a:t>However the analyzer is oriented, we always measure</a:t>
            </a:r>
          </a:p>
          <a:p>
            <a:r>
              <a:rPr lang="en-US" sz="2800" dirty="0" smtClean="0">
                <a:solidFill>
                  <a:srgbClr val="FF0000"/>
                </a:solidFill>
              </a:rPr>
              <a:t>one of two values: </a:t>
            </a:r>
            <a:r>
              <a:rPr lang="en-US" sz="2800" b="1" i="1" dirty="0" smtClean="0">
                <a:solidFill>
                  <a:srgbClr val="FF0000"/>
                </a:solidFill>
              </a:rPr>
              <a:t>spin-up </a:t>
            </a:r>
            <a:r>
              <a:rPr lang="en-US" sz="2800" dirty="0" smtClean="0">
                <a:solidFill>
                  <a:srgbClr val="FF0000"/>
                </a:solidFill>
              </a:rPr>
              <a:t>(+</a:t>
            </a:r>
            <a:r>
              <a:rPr lang="en-US" sz="2800" dirty="0" err="1" smtClean="0">
                <a:solidFill>
                  <a:srgbClr val="FF0000"/>
                </a:solidFill>
              </a:rPr>
              <a:t>m</a:t>
            </a:r>
            <a:r>
              <a:rPr lang="en-US" sz="2800" baseline="-25000" dirty="0" err="1" smtClean="0">
                <a:solidFill>
                  <a:srgbClr val="FF0000"/>
                </a:solidFill>
              </a:rPr>
              <a:t>B</a:t>
            </a:r>
            <a:r>
              <a:rPr lang="en-US" sz="2800" dirty="0" smtClean="0">
                <a:solidFill>
                  <a:srgbClr val="FF0000"/>
                </a:solidFill>
              </a:rPr>
              <a:t>) or </a:t>
            </a:r>
            <a:r>
              <a:rPr lang="en-US" sz="2800" b="1" i="1" dirty="0" smtClean="0">
                <a:solidFill>
                  <a:srgbClr val="FF0000"/>
                </a:solidFill>
              </a:rPr>
              <a:t>spin-down </a:t>
            </a:r>
            <a:r>
              <a:rPr lang="en-US" sz="2800" dirty="0" smtClean="0">
                <a:solidFill>
                  <a:srgbClr val="FF0000"/>
                </a:solidFill>
              </a:rPr>
              <a:t>(-</a:t>
            </a:r>
            <a:r>
              <a:rPr lang="en-US" sz="2800" dirty="0" err="1" smtClean="0">
                <a:solidFill>
                  <a:srgbClr val="FF0000"/>
                </a:solidFill>
              </a:rPr>
              <a:t>m</a:t>
            </a:r>
            <a:r>
              <a:rPr lang="en-US" sz="2800" baseline="-25000" dirty="0" err="1" smtClean="0">
                <a:solidFill>
                  <a:srgbClr val="FF0000"/>
                </a:solidFill>
              </a:rPr>
              <a:t>B</a:t>
            </a:r>
            <a:r>
              <a:rPr lang="en-US" sz="2800" dirty="0" smtClean="0">
                <a:solidFill>
                  <a:srgbClr val="FF0000"/>
                </a:solidFill>
              </a:rPr>
              <a:t>).</a:t>
            </a:r>
            <a:endParaRPr lang="en-US" sz="2800" b="1" i="1" dirty="0" smtClean="0">
              <a:solidFill>
                <a:srgbClr val="FF0000"/>
              </a:solidFill>
            </a:endParaRPr>
          </a:p>
        </p:txBody>
      </p:sp>
      <p:graphicFrame>
        <p:nvGraphicFramePr>
          <p:cNvPr id="74755" name="Object 3"/>
          <p:cNvGraphicFramePr>
            <a:graphicFrameLocks noChangeAspect="1"/>
          </p:cNvGraphicFramePr>
          <p:nvPr/>
        </p:nvGraphicFramePr>
        <p:xfrm>
          <a:off x="2895600" y="6221412"/>
          <a:ext cx="3463925" cy="484188"/>
        </p:xfrm>
        <a:graphic>
          <a:graphicData uri="http://schemas.openxmlformats.org/presentationml/2006/ole">
            <p:oleObj spid="_x0000_s269316" name="Equation" r:id="rId7" imgW="1726920" imgH="24120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noChangeAspect="1"/>
          </p:cNvGrpSpPr>
          <p:nvPr/>
        </p:nvGrpSpPr>
        <p:grpSpPr>
          <a:xfrm>
            <a:off x="457200" y="762000"/>
            <a:ext cx="8077200" cy="5315712"/>
            <a:chOff x="3276600" y="4200144"/>
            <a:chExt cx="4038600" cy="2657856"/>
          </a:xfrm>
        </p:grpSpPr>
        <p:pic>
          <p:nvPicPr>
            <p:cNvPr id="5" name="Picture 4" descr="C:\Users\Zombie\Desktop\SG01 copy.jpg"/>
            <p:cNvPicPr>
              <a:picLocks noChangeAspect="1"/>
            </p:cNvPicPr>
            <p:nvPr/>
          </p:nvPicPr>
          <p:blipFill>
            <a:blip r:embed="rId4" cstate="print"/>
            <a:srcRect/>
            <a:stretch>
              <a:fillRect/>
            </a:stretch>
          </p:blipFill>
          <p:spPr bwMode="auto">
            <a:xfrm>
              <a:off x="3276600" y="4200144"/>
              <a:ext cx="3791712" cy="2657856"/>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6705600" y="4927219"/>
            <a:ext cx="609600" cy="558800"/>
          </p:xfrm>
          <a:graphic>
            <a:graphicData uri="http://schemas.openxmlformats.org/presentationml/2006/ole">
              <p:oleObj spid="_x0000_s271362" name="Equation" r:id="rId5" imgW="304560" imgH="279360" progId="Equation.DSMT4">
                <p:embed/>
              </p:oleObj>
            </a:graphicData>
          </a:graphic>
        </p:graphicFrame>
        <p:graphicFrame>
          <p:nvGraphicFramePr>
            <p:cNvPr id="7" name="Object 3"/>
            <p:cNvGraphicFramePr>
              <a:graphicFrameLocks noChangeAspect="1"/>
            </p:cNvGraphicFramePr>
            <p:nvPr/>
          </p:nvGraphicFramePr>
          <p:xfrm>
            <a:off x="6705600" y="5841619"/>
            <a:ext cx="609600" cy="558800"/>
          </p:xfrm>
          <a:graphic>
            <a:graphicData uri="http://schemas.openxmlformats.org/presentationml/2006/ole">
              <p:oleObj spid="_x0000_s271363" name="Equation" r:id="rId6" imgW="304560" imgH="279360" progId="Equation.DSMT4">
                <p:embed/>
              </p:oleObj>
            </a:graphicData>
          </a:graphic>
        </p:graphicFrame>
        <p:sp>
          <p:nvSpPr>
            <p:cNvPr id="8" name="Rectangle 7"/>
            <p:cNvSpPr/>
            <p:nvPr/>
          </p:nvSpPr>
          <p:spPr>
            <a:xfrm>
              <a:off x="5562600" y="44958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3246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752600" y="533400"/>
            <a:ext cx="6124369" cy="584775"/>
          </a:xfrm>
          <a:prstGeom prst="rect">
            <a:avLst/>
          </a:prstGeom>
          <a:noFill/>
        </p:spPr>
        <p:txBody>
          <a:bodyPr wrap="none" rtlCol="0">
            <a:spAutoFit/>
          </a:bodyPr>
          <a:lstStyle/>
          <a:p>
            <a:r>
              <a:rPr lang="en-US" sz="3200" dirty="0" smtClean="0"/>
              <a:t>A simplified Stern-Gerlach analyzer:</a:t>
            </a:r>
            <a:endParaRPr lang="en-US" sz="3200" dirty="0"/>
          </a:p>
        </p:txBody>
      </p:sp>
      <p:sp>
        <p:nvSpPr>
          <p:cNvPr id="10" name="TextBox 9"/>
          <p:cNvSpPr txBox="1"/>
          <p:nvPr/>
        </p:nvSpPr>
        <p:spPr>
          <a:xfrm>
            <a:off x="1066800" y="1295400"/>
            <a:ext cx="7234160" cy="523220"/>
          </a:xfrm>
          <a:prstGeom prst="rect">
            <a:avLst/>
          </a:prstGeom>
          <a:noFill/>
        </p:spPr>
        <p:txBody>
          <a:bodyPr wrap="none" rtlCol="0">
            <a:spAutoFit/>
          </a:bodyPr>
          <a:lstStyle/>
          <a:p>
            <a:r>
              <a:rPr lang="en-US" sz="2800" dirty="0" smtClean="0">
                <a:solidFill>
                  <a:srgbClr val="FF0000"/>
                </a:solidFill>
              </a:rPr>
              <a:t>If the analyzer is oriented along the +z-direction:</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noChangeAspect="1"/>
          </p:cNvGrpSpPr>
          <p:nvPr/>
        </p:nvGrpSpPr>
        <p:grpSpPr>
          <a:xfrm>
            <a:off x="457200" y="762000"/>
            <a:ext cx="8077200" cy="5315712"/>
            <a:chOff x="3276600" y="4200144"/>
            <a:chExt cx="4038600" cy="2657856"/>
          </a:xfrm>
        </p:grpSpPr>
        <p:pic>
          <p:nvPicPr>
            <p:cNvPr id="5" name="Picture 4" descr="C:\Users\Zombie\Desktop\SG01 copy.jpg"/>
            <p:cNvPicPr>
              <a:picLocks noChangeAspect="1"/>
            </p:cNvPicPr>
            <p:nvPr/>
          </p:nvPicPr>
          <p:blipFill>
            <a:blip r:embed="rId4" cstate="print"/>
            <a:srcRect/>
            <a:stretch>
              <a:fillRect/>
            </a:stretch>
          </p:blipFill>
          <p:spPr bwMode="auto">
            <a:xfrm>
              <a:off x="3276600" y="4200144"/>
              <a:ext cx="3791712" cy="2657856"/>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6705600" y="4927219"/>
            <a:ext cx="609600" cy="558800"/>
          </p:xfrm>
          <a:graphic>
            <a:graphicData uri="http://schemas.openxmlformats.org/presentationml/2006/ole">
              <p:oleObj spid="_x0000_s273410" name="Equation" r:id="rId5" imgW="304560" imgH="279360" progId="Equation.DSMT4">
                <p:embed/>
              </p:oleObj>
            </a:graphicData>
          </a:graphic>
        </p:graphicFrame>
        <p:graphicFrame>
          <p:nvGraphicFramePr>
            <p:cNvPr id="7" name="Object 3"/>
            <p:cNvGraphicFramePr>
              <a:graphicFrameLocks noChangeAspect="1"/>
            </p:cNvGraphicFramePr>
            <p:nvPr/>
          </p:nvGraphicFramePr>
          <p:xfrm>
            <a:off x="6705600" y="5841619"/>
            <a:ext cx="609600" cy="558800"/>
          </p:xfrm>
          <a:graphic>
            <a:graphicData uri="http://schemas.openxmlformats.org/presentationml/2006/ole">
              <p:oleObj spid="_x0000_s273411" name="Equation" r:id="rId6" imgW="304560" imgH="279360" progId="Equation.DSMT4">
                <p:embed/>
              </p:oleObj>
            </a:graphicData>
          </a:graphic>
        </p:graphicFrame>
        <p:sp>
          <p:nvSpPr>
            <p:cNvPr id="8" name="Rectangle 7"/>
            <p:cNvSpPr/>
            <p:nvPr/>
          </p:nvSpPr>
          <p:spPr>
            <a:xfrm>
              <a:off x="5562600" y="44958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3246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752600" y="533400"/>
            <a:ext cx="6124369" cy="584775"/>
          </a:xfrm>
          <a:prstGeom prst="rect">
            <a:avLst/>
          </a:prstGeom>
          <a:noFill/>
        </p:spPr>
        <p:txBody>
          <a:bodyPr wrap="none" rtlCol="0">
            <a:spAutoFit/>
          </a:bodyPr>
          <a:lstStyle/>
          <a:p>
            <a:r>
              <a:rPr lang="en-US" sz="3200" dirty="0" smtClean="0"/>
              <a:t>A simplified Stern-Gerlach analyzer:</a:t>
            </a:r>
            <a:endParaRPr lang="en-US" sz="3200" dirty="0"/>
          </a:p>
        </p:txBody>
      </p:sp>
      <p:sp>
        <p:nvSpPr>
          <p:cNvPr id="10" name="TextBox 9"/>
          <p:cNvSpPr txBox="1"/>
          <p:nvPr/>
        </p:nvSpPr>
        <p:spPr>
          <a:xfrm>
            <a:off x="1066800" y="1295400"/>
            <a:ext cx="7295074" cy="523220"/>
          </a:xfrm>
          <a:prstGeom prst="rect">
            <a:avLst/>
          </a:prstGeom>
          <a:noFill/>
        </p:spPr>
        <p:txBody>
          <a:bodyPr wrap="none" rtlCol="0">
            <a:spAutoFit/>
          </a:bodyPr>
          <a:lstStyle/>
          <a:p>
            <a:r>
              <a:rPr lang="en-US" sz="2800" dirty="0" smtClean="0">
                <a:solidFill>
                  <a:srgbClr val="FF0000"/>
                </a:solidFill>
              </a:rPr>
              <a:t>If the analyzer is oriented along the </a:t>
            </a:r>
            <a:r>
              <a:rPr lang="el-GR" sz="2800" dirty="0" smtClean="0">
                <a:solidFill>
                  <a:srgbClr val="FF0000"/>
                </a:solidFill>
              </a:rPr>
              <a:t>θ</a:t>
            </a:r>
            <a:r>
              <a:rPr lang="en-US" sz="2800" dirty="0" smtClean="0">
                <a:solidFill>
                  <a:srgbClr val="FF0000"/>
                </a:solidFill>
              </a:rPr>
              <a:t>-direction:</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381000"/>
            <a:ext cx="9144000" cy="584775"/>
          </a:xfrm>
          <a:prstGeom prst="rect">
            <a:avLst/>
          </a:prstGeom>
          <a:noFill/>
        </p:spPr>
        <p:txBody>
          <a:bodyPr wrap="square" rtlCol="0">
            <a:spAutoFit/>
          </a:bodyPr>
          <a:lstStyle/>
          <a:p>
            <a:pPr algn="ctr"/>
            <a:r>
              <a:rPr lang="en-US" sz="3200" dirty="0" smtClean="0"/>
              <a:t>Repeated spin measurements:</a:t>
            </a:r>
            <a:endParaRPr lang="en-US" sz="3200" dirty="0"/>
          </a:p>
        </p:txBody>
      </p:sp>
      <p:sp>
        <p:nvSpPr>
          <p:cNvPr id="4" name="TextBox 3"/>
          <p:cNvSpPr txBox="1"/>
          <p:nvPr/>
        </p:nvSpPr>
        <p:spPr>
          <a:xfrm>
            <a:off x="76200" y="4800600"/>
            <a:ext cx="9108639" cy="1538883"/>
          </a:xfrm>
          <a:prstGeom prst="rect">
            <a:avLst/>
          </a:prstGeom>
          <a:noFill/>
        </p:spPr>
        <p:txBody>
          <a:bodyPr wrap="none" rtlCol="0">
            <a:spAutoFit/>
          </a:bodyPr>
          <a:lstStyle/>
          <a:p>
            <a:r>
              <a:rPr lang="en-US" sz="2350" dirty="0" smtClean="0"/>
              <a:t>Ignore the atoms exiting from the </a:t>
            </a:r>
            <a:r>
              <a:rPr lang="en-US" sz="2350" b="1" i="1" dirty="0" smtClean="0"/>
              <a:t>minus-channel</a:t>
            </a:r>
            <a:r>
              <a:rPr lang="en-US" sz="2350" dirty="0" smtClean="0"/>
              <a:t> of </a:t>
            </a:r>
            <a:r>
              <a:rPr lang="en-US" sz="2350" b="1" dirty="0" smtClean="0"/>
              <a:t>Analyzer 1</a:t>
            </a:r>
            <a:r>
              <a:rPr lang="en-US" sz="2350" dirty="0" smtClean="0"/>
              <a:t>,</a:t>
            </a:r>
          </a:p>
          <a:p>
            <a:r>
              <a:rPr lang="en-US" sz="2350" dirty="0" smtClean="0"/>
              <a:t>and feed the atoms exiting from the </a:t>
            </a:r>
            <a:r>
              <a:rPr lang="en-US" sz="2350" b="1" i="1" dirty="0" smtClean="0"/>
              <a:t>plus-channel</a:t>
            </a:r>
            <a:r>
              <a:rPr lang="en-US" sz="2350" i="1" dirty="0" smtClean="0"/>
              <a:t> </a:t>
            </a:r>
            <a:r>
              <a:rPr lang="en-US" sz="2350" dirty="0" smtClean="0"/>
              <a:t>into </a:t>
            </a:r>
            <a:r>
              <a:rPr lang="en-US" sz="2350" b="1" dirty="0" smtClean="0"/>
              <a:t>Analyzer 2</a:t>
            </a:r>
            <a:r>
              <a:rPr lang="en-US" sz="2350" dirty="0" smtClean="0"/>
              <a:t>.</a:t>
            </a:r>
          </a:p>
          <a:p>
            <a:endParaRPr lang="en-US" sz="2350" dirty="0" smtClean="0"/>
          </a:p>
          <a:p>
            <a:r>
              <a:rPr lang="en-US" sz="2350" dirty="0" smtClean="0"/>
              <a:t>All of the atoms also leave from the </a:t>
            </a:r>
            <a:r>
              <a:rPr lang="en-US" sz="2350" b="1" i="1" dirty="0" smtClean="0"/>
              <a:t>plus-channel</a:t>
            </a:r>
            <a:r>
              <a:rPr lang="en-US" sz="2350" dirty="0" smtClean="0"/>
              <a:t> of </a:t>
            </a:r>
            <a:r>
              <a:rPr lang="en-US" sz="2350" b="1" dirty="0" smtClean="0"/>
              <a:t>Analyzer 2</a:t>
            </a:r>
            <a:r>
              <a:rPr lang="en-US" sz="2350" dirty="0" smtClean="0"/>
              <a:t>.</a:t>
            </a:r>
            <a:endParaRPr lang="en-US" sz="2350" dirty="0"/>
          </a:p>
        </p:txBody>
      </p:sp>
      <p:pic>
        <p:nvPicPr>
          <p:cNvPr id="2049" name="Picture 1" descr="C:\Users\Zombie\Desktop\SG02 copy.jpg"/>
          <p:cNvPicPr>
            <a:picLocks noChangeAspect="1" noChangeArrowheads="1"/>
          </p:cNvPicPr>
          <p:nvPr/>
        </p:nvPicPr>
        <p:blipFill>
          <a:blip r:embed="rId2" cstate="print"/>
          <a:srcRect/>
          <a:stretch>
            <a:fillRect/>
          </a:stretch>
        </p:blipFill>
        <p:spPr bwMode="auto">
          <a:xfrm>
            <a:off x="304800" y="1066800"/>
            <a:ext cx="8591550" cy="3566160"/>
          </a:xfrm>
          <a:prstGeom prst="rect">
            <a:avLst/>
          </a:prstGeom>
          <a:noFill/>
        </p:spPr>
      </p:pic>
      <p:sp>
        <p:nvSpPr>
          <p:cNvPr id="5" name="Rectangle 4"/>
          <p:cNvSpPr/>
          <p:nvPr/>
        </p:nvSpPr>
        <p:spPr>
          <a:xfrm>
            <a:off x="7239000" y="1295400"/>
            <a:ext cx="8382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2133600"/>
            <a:ext cx="1143000" cy="461665"/>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14138</TotalTime>
  <Words>3471</Words>
  <Application>Microsoft Macintosh PowerPoint</Application>
  <PresentationFormat>On-screen Show (4:3)</PresentationFormat>
  <Paragraphs>441</Paragraphs>
  <Slides>49</Slides>
  <Notes>19</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Default Design</vt:lpstr>
      <vt:lpstr>Equation</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JILA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Bohn</dc:creator>
  <cp:lastModifiedBy>Zombie</cp:lastModifiedBy>
  <cp:revision>782</cp:revision>
  <dcterms:created xsi:type="dcterms:W3CDTF">2011-03-08T15:03:22Z</dcterms:created>
  <dcterms:modified xsi:type="dcterms:W3CDTF">2011-03-08T15:18:25Z</dcterms:modified>
</cp:coreProperties>
</file>