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93" r:id="rId2"/>
    <p:sldId id="289" r:id="rId3"/>
    <p:sldId id="294" r:id="rId4"/>
    <p:sldId id="303" r:id="rId5"/>
    <p:sldId id="287" r:id="rId6"/>
    <p:sldId id="295" r:id="rId7"/>
    <p:sldId id="296" r:id="rId8"/>
    <p:sldId id="290" r:id="rId9"/>
    <p:sldId id="291" r:id="rId10"/>
    <p:sldId id="292" r:id="rId11"/>
    <p:sldId id="406" r:id="rId12"/>
    <p:sldId id="399" r:id="rId13"/>
    <p:sldId id="400" r:id="rId14"/>
    <p:sldId id="401" r:id="rId15"/>
    <p:sldId id="405" r:id="rId16"/>
    <p:sldId id="298" r:id="rId17"/>
    <p:sldId id="300" r:id="rId18"/>
    <p:sldId id="307" r:id="rId19"/>
    <p:sldId id="299" r:id="rId20"/>
    <p:sldId id="279" r:id="rId21"/>
    <p:sldId id="256" r:id="rId22"/>
    <p:sldId id="270" r:id="rId23"/>
    <p:sldId id="266" r:id="rId24"/>
    <p:sldId id="310" r:id="rId25"/>
    <p:sldId id="313" r:id="rId26"/>
    <p:sldId id="404" r:id="rId27"/>
    <p:sldId id="311" r:id="rId28"/>
    <p:sldId id="269" r:id="rId29"/>
    <p:sldId id="312" r:id="rId30"/>
    <p:sldId id="383" r:id="rId31"/>
  </p:sldIdLst>
  <p:sldSz cx="12192000" cy="6858000"/>
  <p:notesSz cx="9144000" cy="6858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95BDC-0296-4222-AD23-F1E633AE3D2B}" v="32" dt="2019-04-01T05:14:55.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26" autoAdjust="0"/>
    <p:restoredTop sz="93383" autoAdjust="0"/>
  </p:normalViewPr>
  <p:slideViewPr>
    <p:cSldViewPr>
      <p:cViewPr varScale="1">
        <p:scale>
          <a:sx n="114" d="100"/>
          <a:sy n="114" d="100"/>
        </p:scale>
        <p:origin x="55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FA3DA00D-C199-46C9-BB9D-FA9918FD1CEA}"/>
    <pc:docChg chg="delSld modNotesMaster">
      <pc:chgData name="Daniel Bolton" userId="9c16344e-d134-4356-8cc4-132d269cedac" providerId="ADAL" clId="{FA3DA00D-C199-46C9-BB9D-FA9918FD1CEA}" dt="2019-04-01T05:14:55.882" v="31"/>
      <pc:docMkLst>
        <pc:docMk/>
      </pc:docMkLst>
      <pc:sldChg chg="del">
        <pc:chgData name="Daniel Bolton" userId="9c16344e-d134-4356-8cc4-132d269cedac" providerId="ADAL" clId="{FA3DA00D-C199-46C9-BB9D-FA9918FD1CEA}" dt="2019-04-01T05:14:46.931" v="0" actId="2696"/>
        <pc:sldMkLst>
          <pc:docMk/>
          <pc:sldMk cId="2387666022" sldId="257"/>
        </pc:sldMkLst>
      </pc:sldChg>
      <pc:sldChg chg="del">
        <pc:chgData name="Daniel Bolton" userId="9c16344e-d134-4356-8cc4-132d269cedac" providerId="ADAL" clId="{FA3DA00D-C199-46C9-BB9D-FA9918FD1CEA}" dt="2019-04-01T05:14:47.790" v="19" actId="2696"/>
        <pc:sldMkLst>
          <pc:docMk/>
          <pc:sldMk cId="208129115" sldId="258"/>
        </pc:sldMkLst>
      </pc:sldChg>
      <pc:sldChg chg="del">
        <pc:chgData name="Daniel Bolton" userId="9c16344e-d134-4356-8cc4-132d269cedac" providerId="ADAL" clId="{FA3DA00D-C199-46C9-BB9D-FA9918FD1CEA}" dt="2019-04-01T05:14:47.603" v="12" actId="2696"/>
        <pc:sldMkLst>
          <pc:docMk/>
          <pc:sldMk cId="536574951" sldId="259"/>
        </pc:sldMkLst>
      </pc:sldChg>
      <pc:sldChg chg="del">
        <pc:chgData name="Daniel Bolton" userId="9c16344e-d134-4356-8cc4-132d269cedac" providerId="ADAL" clId="{FA3DA00D-C199-46C9-BB9D-FA9918FD1CEA}" dt="2019-04-01T05:14:47.603" v="11" actId="2696"/>
        <pc:sldMkLst>
          <pc:docMk/>
          <pc:sldMk cId="3767729081" sldId="260"/>
        </pc:sldMkLst>
      </pc:sldChg>
      <pc:sldChg chg="del">
        <pc:chgData name="Daniel Bolton" userId="9c16344e-d134-4356-8cc4-132d269cedac" providerId="ADAL" clId="{FA3DA00D-C199-46C9-BB9D-FA9918FD1CEA}" dt="2019-04-01T05:14:47.790" v="20" actId="2696"/>
        <pc:sldMkLst>
          <pc:docMk/>
          <pc:sldMk cId="290016716" sldId="267"/>
        </pc:sldMkLst>
      </pc:sldChg>
      <pc:sldChg chg="del">
        <pc:chgData name="Daniel Bolton" userId="9c16344e-d134-4356-8cc4-132d269cedac" providerId="ADAL" clId="{FA3DA00D-C199-46C9-BB9D-FA9918FD1CEA}" dt="2019-04-01T05:14:47.446" v="6" actId="2696"/>
        <pc:sldMkLst>
          <pc:docMk/>
          <pc:sldMk cId="181924920" sldId="282"/>
        </pc:sldMkLst>
      </pc:sldChg>
      <pc:sldChg chg="del">
        <pc:chgData name="Daniel Bolton" userId="9c16344e-d134-4356-8cc4-132d269cedac" providerId="ADAL" clId="{FA3DA00D-C199-46C9-BB9D-FA9918FD1CEA}" dt="2019-04-01T05:14:47.915" v="22" actId="2696"/>
        <pc:sldMkLst>
          <pc:docMk/>
          <pc:sldMk cId="2662814027" sldId="283"/>
        </pc:sldMkLst>
      </pc:sldChg>
      <pc:sldChg chg="del">
        <pc:chgData name="Daniel Bolton" userId="9c16344e-d134-4356-8cc4-132d269cedac" providerId="ADAL" clId="{FA3DA00D-C199-46C9-BB9D-FA9918FD1CEA}" dt="2019-04-01T05:14:47.275" v="4" actId="2696"/>
        <pc:sldMkLst>
          <pc:docMk/>
          <pc:sldMk cId="1106682196" sldId="284"/>
        </pc:sldMkLst>
      </pc:sldChg>
      <pc:sldChg chg="del">
        <pc:chgData name="Daniel Bolton" userId="9c16344e-d134-4356-8cc4-132d269cedac" providerId="ADAL" clId="{FA3DA00D-C199-46C9-BB9D-FA9918FD1CEA}" dt="2019-04-01T05:14:46.978" v="1" actId="2696"/>
        <pc:sldMkLst>
          <pc:docMk/>
          <pc:sldMk cId="2396720332" sldId="302"/>
        </pc:sldMkLst>
      </pc:sldChg>
      <pc:sldChg chg="del">
        <pc:chgData name="Daniel Bolton" userId="9c16344e-d134-4356-8cc4-132d269cedac" providerId="ADAL" clId="{FA3DA00D-C199-46C9-BB9D-FA9918FD1CEA}" dt="2019-04-01T05:14:47.181" v="3" actId="2696"/>
        <pc:sldMkLst>
          <pc:docMk/>
          <pc:sldMk cId="2351504053" sldId="309"/>
        </pc:sldMkLst>
      </pc:sldChg>
      <pc:sldChg chg="del">
        <pc:chgData name="Daniel Bolton" userId="9c16344e-d134-4356-8cc4-132d269cedac" providerId="ADAL" clId="{FA3DA00D-C199-46C9-BB9D-FA9918FD1CEA}" dt="2019-04-01T05:14:47.618" v="16" actId="2696"/>
        <pc:sldMkLst>
          <pc:docMk/>
          <pc:sldMk cId="575082892" sldId="317"/>
        </pc:sldMkLst>
      </pc:sldChg>
      <pc:sldChg chg="del">
        <pc:chgData name="Daniel Bolton" userId="9c16344e-d134-4356-8cc4-132d269cedac" providerId="ADAL" clId="{FA3DA00D-C199-46C9-BB9D-FA9918FD1CEA}" dt="2019-04-01T05:14:47.525" v="8" actId="2696"/>
        <pc:sldMkLst>
          <pc:docMk/>
          <pc:sldMk cId="2647709574" sldId="318"/>
        </pc:sldMkLst>
      </pc:sldChg>
      <pc:sldChg chg="del">
        <pc:chgData name="Daniel Bolton" userId="9c16344e-d134-4356-8cc4-132d269cedac" providerId="ADAL" clId="{FA3DA00D-C199-46C9-BB9D-FA9918FD1CEA}" dt="2019-04-01T05:14:47.525" v="9" actId="2696"/>
        <pc:sldMkLst>
          <pc:docMk/>
          <pc:sldMk cId="1905021483" sldId="319"/>
        </pc:sldMkLst>
      </pc:sldChg>
      <pc:sldChg chg="del">
        <pc:chgData name="Daniel Bolton" userId="9c16344e-d134-4356-8cc4-132d269cedac" providerId="ADAL" clId="{FA3DA00D-C199-46C9-BB9D-FA9918FD1CEA}" dt="2019-04-01T05:14:48.243" v="29" actId="2696"/>
        <pc:sldMkLst>
          <pc:docMk/>
          <pc:sldMk cId="532260938" sldId="329"/>
        </pc:sldMkLst>
      </pc:sldChg>
      <pc:sldChg chg="del">
        <pc:chgData name="Daniel Bolton" userId="9c16344e-d134-4356-8cc4-132d269cedac" providerId="ADAL" clId="{FA3DA00D-C199-46C9-BB9D-FA9918FD1CEA}" dt="2019-04-01T05:14:48.321" v="30" actId="2696"/>
        <pc:sldMkLst>
          <pc:docMk/>
          <pc:sldMk cId="3428193481" sldId="330"/>
        </pc:sldMkLst>
      </pc:sldChg>
      <pc:sldChg chg="del">
        <pc:chgData name="Daniel Bolton" userId="9c16344e-d134-4356-8cc4-132d269cedac" providerId="ADAL" clId="{FA3DA00D-C199-46C9-BB9D-FA9918FD1CEA}" dt="2019-04-01T05:14:47.525" v="7" actId="2696"/>
        <pc:sldMkLst>
          <pc:docMk/>
          <pc:sldMk cId="1008426286" sldId="350"/>
        </pc:sldMkLst>
      </pc:sldChg>
      <pc:sldChg chg="del">
        <pc:chgData name="Daniel Bolton" userId="9c16344e-d134-4356-8cc4-132d269cedac" providerId="ADAL" clId="{FA3DA00D-C199-46C9-BB9D-FA9918FD1CEA}" dt="2019-04-01T05:14:47.603" v="14" actId="2696"/>
        <pc:sldMkLst>
          <pc:docMk/>
          <pc:sldMk cId="4280824298" sldId="352"/>
        </pc:sldMkLst>
      </pc:sldChg>
      <pc:sldChg chg="del">
        <pc:chgData name="Daniel Bolton" userId="9c16344e-d134-4356-8cc4-132d269cedac" providerId="ADAL" clId="{FA3DA00D-C199-46C9-BB9D-FA9918FD1CEA}" dt="2019-04-01T05:14:47.603" v="15" actId="2696"/>
        <pc:sldMkLst>
          <pc:docMk/>
          <pc:sldMk cId="2853014316" sldId="354"/>
        </pc:sldMkLst>
      </pc:sldChg>
      <pc:sldChg chg="del">
        <pc:chgData name="Daniel Bolton" userId="9c16344e-d134-4356-8cc4-132d269cedac" providerId="ADAL" clId="{FA3DA00D-C199-46C9-BB9D-FA9918FD1CEA}" dt="2019-04-01T05:14:47.368" v="5" actId="2696"/>
        <pc:sldMkLst>
          <pc:docMk/>
          <pc:sldMk cId="763420129" sldId="371"/>
        </pc:sldMkLst>
      </pc:sldChg>
      <pc:sldChg chg="del">
        <pc:chgData name="Daniel Bolton" userId="9c16344e-d134-4356-8cc4-132d269cedac" providerId="ADAL" clId="{FA3DA00D-C199-46C9-BB9D-FA9918FD1CEA}" dt="2019-04-01T05:14:47.712" v="17" actId="2696"/>
        <pc:sldMkLst>
          <pc:docMk/>
          <pc:sldMk cId="3622320116" sldId="385"/>
        </pc:sldMkLst>
      </pc:sldChg>
      <pc:sldChg chg="del">
        <pc:chgData name="Daniel Bolton" userId="9c16344e-d134-4356-8cc4-132d269cedac" providerId="ADAL" clId="{FA3DA00D-C199-46C9-BB9D-FA9918FD1CEA}" dt="2019-04-01T05:14:47.790" v="18" actId="2696"/>
        <pc:sldMkLst>
          <pc:docMk/>
          <pc:sldMk cId="38354426" sldId="386"/>
        </pc:sldMkLst>
      </pc:sldChg>
      <pc:sldChg chg="del">
        <pc:chgData name="Daniel Bolton" userId="9c16344e-d134-4356-8cc4-132d269cedac" providerId="ADAL" clId="{FA3DA00D-C199-46C9-BB9D-FA9918FD1CEA}" dt="2019-04-01T05:14:47.978" v="24" actId="2696"/>
        <pc:sldMkLst>
          <pc:docMk/>
          <pc:sldMk cId="3654955413" sldId="387"/>
        </pc:sldMkLst>
      </pc:sldChg>
      <pc:sldChg chg="del">
        <pc:chgData name="Daniel Bolton" userId="9c16344e-d134-4356-8cc4-132d269cedac" providerId="ADAL" clId="{FA3DA00D-C199-46C9-BB9D-FA9918FD1CEA}" dt="2019-04-01T05:14:47.978" v="23" actId="2696"/>
        <pc:sldMkLst>
          <pc:docMk/>
          <pc:sldMk cId="3361909855" sldId="388"/>
        </pc:sldMkLst>
      </pc:sldChg>
      <pc:sldChg chg="del">
        <pc:chgData name="Daniel Bolton" userId="9c16344e-d134-4356-8cc4-132d269cedac" providerId="ADAL" clId="{FA3DA00D-C199-46C9-BB9D-FA9918FD1CEA}" dt="2019-04-01T05:14:48.024" v="25" actId="2696"/>
        <pc:sldMkLst>
          <pc:docMk/>
          <pc:sldMk cId="1036835559" sldId="390"/>
        </pc:sldMkLst>
      </pc:sldChg>
      <pc:sldChg chg="del">
        <pc:chgData name="Daniel Bolton" userId="9c16344e-d134-4356-8cc4-132d269cedac" providerId="ADAL" clId="{FA3DA00D-C199-46C9-BB9D-FA9918FD1CEA}" dt="2019-04-01T05:14:48.087" v="27" actId="2696"/>
        <pc:sldMkLst>
          <pc:docMk/>
          <pc:sldMk cId="366680955" sldId="391"/>
        </pc:sldMkLst>
      </pc:sldChg>
      <pc:sldChg chg="del">
        <pc:chgData name="Daniel Bolton" userId="9c16344e-d134-4356-8cc4-132d269cedac" providerId="ADAL" clId="{FA3DA00D-C199-46C9-BB9D-FA9918FD1CEA}" dt="2019-04-01T05:14:48.165" v="28" actId="2696"/>
        <pc:sldMkLst>
          <pc:docMk/>
          <pc:sldMk cId="450845303" sldId="392"/>
        </pc:sldMkLst>
      </pc:sldChg>
      <pc:sldChg chg="del">
        <pc:chgData name="Daniel Bolton" userId="9c16344e-d134-4356-8cc4-132d269cedac" providerId="ADAL" clId="{FA3DA00D-C199-46C9-BB9D-FA9918FD1CEA}" dt="2019-04-01T05:14:47.587" v="10" actId="2696"/>
        <pc:sldMkLst>
          <pc:docMk/>
          <pc:sldMk cId="2405856812" sldId="398"/>
        </pc:sldMkLst>
      </pc:sldChg>
      <pc:sldChg chg="del">
        <pc:chgData name="Daniel Bolton" userId="9c16344e-d134-4356-8cc4-132d269cedac" providerId="ADAL" clId="{FA3DA00D-C199-46C9-BB9D-FA9918FD1CEA}" dt="2019-04-01T05:14:48.024" v="26" actId="2696"/>
        <pc:sldMkLst>
          <pc:docMk/>
          <pc:sldMk cId="889949095" sldId="402"/>
        </pc:sldMkLst>
      </pc:sldChg>
      <pc:sldChg chg="del">
        <pc:chgData name="Daniel Bolton" userId="9c16344e-d134-4356-8cc4-132d269cedac" providerId="ADAL" clId="{FA3DA00D-C199-46C9-BB9D-FA9918FD1CEA}" dt="2019-04-01T05:14:47.056" v="2" actId="2696"/>
        <pc:sldMkLst>
          <pc:docMk/>
          <pc:sldMk cId="3822299210" sldId="403"/>
        </pc:sldMkLst>
      </pc:sldChg>
      <pc:sldChg chg="del">
        <pc:chgData name="Daniel Bolton" userId="9c16344e-d134-4356-8cc4-132d269cedac" providerId="ADAL" clId="{FA3DA00D-C199-46C9-BB9D-FA9918FD1CEA}" dt="2019-04-01T05:14:47.603" v="13" actId="2696"/>
        <pc:sldMkLst>
          <pc:docMk/>
          <pc:sldMk cId="3800527459" sldId="407"/>
        </pc:sldMkLst>
      </pc:sldChg>
      <pc:sldChg chg="del">
        <pc:chgData name="Daniel Bolton" userId="9c16344e-d134-4356-8cc4-132d269cedac" providerId="ADAL" clId="{FA3DA00D-C199-46C9-BB9D-FA9918FD1CEA}" dt="2019-04-01T05:14:47.899" v="21" actId="2696"/>
        <pc:sldMkLst>
          <pc:docMk/>
          <pc:sldMk cId="1965509591" sldId="40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D349AB3-3740-42D6-9F94-A79DA00BB58E}" type="datetimeFigureOut">
              <a:rPr lang="en-US" smtClean="0"/>
              <a:t>3/31/2019</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352093C-B79A-41C6-9C6A-6308A125D8E9}" type="slidenum">
              <a:rPr lang="en-US" smtClean="0"/>
              <a:t>‹#›</a:t>
            </a:fld>
            <a:endParaRPr lang="en-US" dirty="0"/>
          </a:p>
        </p:txBody>
      </p:sp>
    </p:spTree>
    <p:extLst>
      <p:ext uri="{BB962C8B-B14F-4D97-AF65-F5344CB8AC3E}">
        <p14:creationId xmlns:p14="http://schemas.microsoft.com/office/powerpoint/2010/main" val="162355789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a:t>
            </a:r>
            <a:r>
              <a:rPr lang="en-US" baseline="0"/>
              <a:t>#13 (review day)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22</a:t>
            </a:fld>
            <a:endParaRPr lang="en-US"/>
          </a:p>
        </p:txBody>
      </p:sp>
    </p:spTree>
    <p:extLst>
      <p:ext uri="{BB962C8B-B14F-4D97-AF65-F5344CB8AC3E}">
        <p14:creationId xmlns:p14="http://schemas.microsoft.com/office/powerpoint/2010/main" val="235456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#13 (review day) :  9, 16, </a:t>
            </a:r>
            <a:r>
              <a:rPr lang="en-US" b="1" baseline="0" dirty="0"/>
              <a:t>[[75]]</a:t>
            </a:r>
            <a:r>
              <a:rPr lang="en-US" b="0" baseline="0" dirty="0"/>
              <a:t>, 0, 0   2PM:  5, 9, </a:t>
            </a:r>
            <a:r>
              <a:rPr lang="en-US" b="1" baseline="0" dirty="0"/>
              <a:t>[[85]]</a:t>
            </a:r>
            <a:r>
              <a:rPr lang="en-US" b="0" baseline="0" dirty="0"/>
              <a:t>, 0, 0  </a:t>
            </a:r>
          </a:p>
          <a:p>
            <a:endParaRPr lang="en-US" b="0" baseline="0" dirty="0"/>
          </a:p>
          <a:p>
            <a:r>
              <a:rPr lang="en-US" b="0" baseline="0" dirty="0"/>
              <a:t>This was about 75% silent, and did not shift much when they were allowed to talk about it! It’s pure N-III, but of course it’s easy to mess this up (that’s what a bunch of the FCI or FMCE questions show, this is a robust difficulty!)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28</a:t>
            </a:fld>
            <a:endParaRPr lang="en-US"/>
          </a:p>
        </p:txBody>
      </p:sp>
    </p:spTree>
    <p:extLst>
      <p:ext uri="{BB962C8B-B14F-4D97-AF65-F5344CB8AC3E}">
        <p14:creationId xmlns:p14="http://schemas.microsoft.com/office/powerpoint/2010/main" val="170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049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94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145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193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828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81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277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88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90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31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625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1013AF1-B261-47CF-873A-EF504E791741}" type="datetimeFigureOut">
              <a:rPr lang="en-US">
                <a:solidFill>
                  <a:prstClr val="black">
                    <a:tint val="75000"/>
                  </a:prstClr>
                </a:solidFill>
              </a:rPr>
              <a:pPr/>
              <a:t>3/31/2019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B638A22-6ADD-4414-A9CD-DAA8216CE8F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9593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tmp"/><Relationship Id="rId1" Type="http://schemas.openxmlformats.org/officeDocument/2006/relationships/slideLayout" Target="../slideLayouts/slideLayout7.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80.png"/><Relationship Id="rId5" Type="http://schemas.openxmlformats.org/officeDocument/2006/relationships/image" Target="../media/image9.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package" Target="../embeddings/Microsoft_Word_Document.docx"/></Relationships>
</file>

<file path=ppt/slides/_rels/slide2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21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40.png"/><Relationship Id="rId11" Type="http://schemas.openxmlformats.org/officeDocument/2006/relationships/image" Target="../media/image19.png"/><Relationship Id="rId5" Type="http://schemas.openxmlformats.org/officeDocument/2006/relationships/image" Target="../media/image130.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0.png"/></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11658600" cy="523220"/>
          </a:xfrm>
          <a:prstGeom prst="rect">
            <a:avLst/>
          </a:prstGeom>
        </p:spPr>
        <p:txBody>
          <a:bodyPr wrap="square">
            <a:spAutoFit/>
          </a:bodyPr>
          <a:lstStyle/>
          <a:p>
            <a:r>
              <a:rPr lang="en-US" sz="2800"/>
              <a:t>A book is lying at rest on a table. The book will remain there at rest because…</a:t>
            </a:r>
          </a:p>
        </p:txBody>
      </p:sp>
      <p:sp>
        <p:nvSpPr>
          <p:cNvPr id="3" name="Rectangle 2"/>
          <p:cNvSpPr/>
          <p:nvPr/>
        </p:nvSpPr>
        <p:spPr>
          <a:xfrm>
            <a:off x="250371" y="3352800"/>
            <a:ext cx="10515600" cy="3257174"/>
          </a:xfrm>
          <a:prstGeom prst="rect">
            <a:avLst/>
          </a:prstGeom>
        </p:spPr>
        <p:txBody>
          <a:bodyPr wrap="square">
            <a:spAutoFit/>
          </a:bodyPr>
          <a:lstStyle/>
          <a:p>
            <a:pPr marL="457200" indent="-457200">
              <a:lnSpc>
                <a:spcPct val="150000"/>
              </a:lnSpc>
              <a:buAutoNum type="alphaUcParenR"/>
            </a:pPr>
            <a:r>
              <a:rPr lang="en-US" sz="2800"/>
              <a:t>there is a net force but the book has too much inertia.</a:t>
            </a:r>
          </a:p>
          <a:p>
            <a:pPr marL="457200" indent="-457200">
              <a:lnSpc>
                <a:spcPct val="150000"/>
              </a:lnSpc>
              <a:buAutoNum type="alphaUcParenR"/>
            </a:pPr>
            <a:r>
              <a:rPr lang="en-US" sz="2800"/>
              <a:t>there are no forces acting on it at all.</a:t>
            </a:r>
          </a:p>
          <a:p>
            <a:pPr marL="457200" indent="-457200">
              <a:lnSpc>
                <a:spcPct val="150000"/>
              </a:lnSpc>
              <a:buFontTx/>
              <a:buAutoNum type="alphaUcParenR"/>
            </a:pPr>
            <a:r>
              <a:rPr lang="en-US" sz="2800"/>
              <a:t>there is no net force on the book.</a:t>
            </a:r>
          </a:p>
          <a:p>
            <a:pPr marL="457200" indent="-457200">
              <a:lnSpc>
                <a:spcPct val="150000"/>
              </a:lnSpc>
              <a:buFontTx/>
              <a:buAutoNum type="alphaUcParenR"/>
            </a:pPr>
            <a:r>
              <a:rPr lang="en-US" sz="2800"/>
              <a:t>there is a net force, but the book is too heavy to move.</a:t>
            </a:r>
          </a:p>
          <a:p>
            <a:pPr marL="457200" indent="-457200">
              <a:lnSpc>
                <a:spcPct val="150000"/>
              </a:lnSpc>
              <a:buAutoNum type="alphaUcParenR"/>
            </a:pPr>
            <a:r>
              <a:rPr lang="en-US" sz="2800"/>
              <a:t>It </a:t>
            </a:r>
            <a:r>
              <a:rPr lang="en-US" sz="2800" b="1" i="1"/>
              <a:t>does</a:t>
            </a:r>
            <a:r>
              <a:rPr lang="en-US" sz="2800"/>
              <a:t> move, but too slowly to be seen.</a:t>
            </a:r>
          </a:p>
        </p:txBody>
      </p:sp>
    </p:spTree>
    <p:extLst>
      <p:ext uri="{BB962C8B-B14F-4D97-AF65-F5344CB8AC3E}">
        <p14:creationId xmlns:p14="http://schemas.microsoft.com/office/powerpoint/2010/main" val="406441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626600" y="457200"/>
            <a:ext cx="914400" cy="2133600"/>
            <a:chOff x="7086600" y="514350"/>
            <a:chExt cx="685800" cy="1600200"/>
          </a:xfrm>
        </p:grpSpPr>
        <p:sp>
          <p:nvSpPr>
            <p:cNvPr id="4" name="Oval 3"/>
            <p:cNvSpPr/>
            <p:nvPr/>
          </p:nvSpPr>
          <p:spPr>
            <a:xfrm>
              <a:off x="7086600" y="1428750"/>
              <a:ext cx="685800" cy="685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5" name="Straight Connector 4"/>
            <p:cNvCxnSpPr/>
            <p:nvPr/>
          </p:nvCxnSpPr>
          <p:spPr>
            <a:xfrm>
              <a:off x="7417473" y="514350"/>
              <a:ext cx="0" cy="914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772400" y="666750"/>
              <a:ext cx="0" cy="548640"/>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10134600" y="152400"/>
            <a:ext cx="1930400" cy="913199"/>
          </a:xfrm>
          <a:prstGeom prst="rect">
            <a:avLst/>
          </a:prstGeom>
          <a:noFill/>
        </p:spPr>
        <p:txBody>
          <a:bodyPr wrap="square" rtlCol="0">
            <a:spAutoFit/>
          </a:bodyPr>
          <a:lstStyle/>
          <a:p>
            <a:r>
              <a:rPr lang="en-US" sz="2667" dirty="0"/>
              <a:t>Decreasing</a:t>
            </a:r>
            <a:br>
              <a:rPr lang="en-US" sz="2667" dirty="0"/>
            </a:br>
            <a:r>
              <a:rPr lang="en-US" sz="2667" dirty="0"/>
              <a:t>           speed</a:t>
            </a:r>
          </a:p>
        </p:txBody>
      </p:sp>
      <p:sp>
        <p:nvSpPr>
          <p:cNvPr id="8" name="Rectangle 7"/>
          <p:cNvSpPr/>
          <p:nvPr/>
        </p:nvSpPr>
        <p:spPr>
          <a:xfrm>
            <a:off x="246742" y="152400"/>
            <a:ext cx="9202057" cy="1384995"/>
          </a:xfrm>
          <a:prstGeom prst="rect">
            <a:avLst/>
          </a:prstGeom>
        </p:spPr>
        <p:txBody>
          <a:bodyPr wrap="square">
            <a:spAutoFit/>
          </a:bodyPr>
          <a:lstStyle/>
          <a:p>
            <a:r>
              <a:rPr lang="en-US" sz="2800"/>
              <a:t>An object is being lowered on a cord at a speed which is decreasing with time! (Assume the only forces acting are weight and tension) Which equation below is true?</a:t>
            </a:r>
          </a:p>
        </p:txBody>
      </p:sp>
      <mc:AlternateContent xmlns:mc="http://schemas.openxmlformats.org/markup-compatibility/2006" xmlns:a14="http://schemas.microsoft.com/office/drawing/2010/main">
        <mc:Choice Requires="a14">
          <p:sp>
            <p:nvSpPr>
              <p:cNvPr id="9" name="TextBox 8"/>
              <p:cNvSpPr txBox="1"/>
              <p:nvPr/>
            </p:nvSpPr>
            <p:spPr>
              <a:xfrm>
                <a:off x="246742" y="4038600"/>
                <a:ext cx="4313810" cy="2677656"/>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𝑚𝑔</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&gt;</m:t>
                    </m:r>
                    <m:r>
                      <a:rPr lang="en-US" sz="2800" i="1">
                        <a:latin typeface="Cambria Math" panose="02040503050406030204" pitchFamily="18" charset="0"/>
                      </a:rPr>
                      <m:t>𝑚𝑔</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&lt;</m:t>
                    </m:r>
                    <m:r>
                      <a:rPr lang="en-US" sz="2800" i="1">
                        <a:latin typeface="Cambria Math" panose="02040503050406030204" pitchFamily="18" charset="0"/>
                      </a:rPr>
                      <m:t>𝑚𝑔</m:t>
                    </m:r>
                  </m:oMath>
                </a14:m>
                <a:endParaRPr lang="en-US" sz="2800"/>
              </a:p>
              <a:p>
                <a:pPr marL="514350" indent="-514350">
                  <a:lnSpc>
                    <a:spcPct val="150000"/>
                  </a:lnSpc>
                  <a:buAutoNum type="alphaUcParenR"/>
                </a:pPr>
                <a:r>
                  <a:rPr lang="en-US" sz="2800"/>
                  <a:t> Not enough information</a:t>
                </a:r>
              </a:p>
            </p:txBody>
          </p:sp>
        </mc:Choice>
        <mc:Fallback xmlns="">
          <p:sp>
            <p:nvSpPr>
              <p:cNvPr id="9" name="TextBox 8"/>
              <p:cNvSpPr txBox="1">
                <a:spLocks noRot="1" noChangeAspect="1" noMove="1" noResize="1" noEditPoints="1" noAdjustHandles="1" noChangeArrowheads="1" noChangeShapeType="1" noTextEdit="1"/>
              </p:cNvSpPr>
              <p:nvPr/>
            </p:nvSpPr>
            <p:spPr>
              <a:xfrm>
                <a:off x="246742" y="4038600"/>
                <a:ext cx="4313810" cy="2677656"/>
              </a:xfrm>
              <a:prstGeom prst="rect">
                <a:avLst/>
              </a:prstGeom>
              <a:blipFill rotWithShape="0">
                <a:blip r:embed="rId2"/>
                <a:stretch>
                  <a:fillRect l="-2966" r="-1554" b="-3189"/>
                </a:stretch>
              </a:blipFill>
            </p:spPr>
            <p:txBody>
              <a:bodyPr/>
              <a:lstStyle/>
              <a:p>
                <a:r>
                  <a:rPr lang="en-US">
                    <a:noFill/>
                  </a:rPr>
                  <a:t> </a:t>
                </a:r>
              </a:p>
            </p:txBody>
          </p:sp>
        </mc:Fallback>
      </mc:AlternateContent>
    </p:spTree>
    <p:extLst>
      <p:ext uri="{BB962C8B-B14F-4D97-AF65-F5344CB8AC3E}">
        <p14:creationId xmlns:p14="http://schemas.microsoft.com/office/powerpoint/2010/main" val="172990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1811000" cy="1384995"/>
          </a:xfrm>
          <a:prstGeom prst="rect">
            <a:avLst/>
          </a:prstGeom>
        </p:spPr>
        <p:txBody>
          <a:bodyPr wrap="square">
            <a:spAutoFit/>
          </a:bodyPr>
          <a:lstStyle/>
          <a:p>
            <a:r>
              <a:rPr lang="en-US" sz="2800"/>
              <a:t>A very large truck sits on a frozen lake. Assume there is no friction between the tires and the ice. A fly suddenly smashes against the front window. Describe the truck’s motion a few seconds later.</a:t>
            </a:r>
          </a:p>
        </p:txBody>
      </p:sp>
      <p:sp>
        <p:nvSpPr>
          <p:cNvPr id="4" name="TextBox 3"/>
          <p:cNvSpPr txBox="1"/>
          <p:nvPr/>
        </p:nvSpPr>
        <p:spPr>
          <a:xfrm>
            <a:off x="152400" y="3429000"/>
            <a:ext cx="6534418" cy="3323987"/>
          </a:xfrm>
          <a:prstGeom prst="rect">
            <a:avLst/>
          </a:prstGeom>
          <a:noFill/>
        </p:spPr>
        <p:txBody>
          <a:bodyPr wrap="none" rtlCol="0">
            <a:spAutoFit/>
          </a:bodyPr>
          <a:lstStyle/>
          <a:p>
            <a:pPr marL="514350" indent="-514350">
              <a:lnSpc>
                <a:spcPct val="150000"/>
              </a:lnSpc>
              <a:buAutoNum type="alphaUcParenR"/>
            </a:pPr>
            <a:r>
              <a:rPr lang="en-US" sz="2800"/>
              <a:t>It is too heavy, so it just sits there</a:t>
            </a:r>
          </a:p>
          <a:p>
            <a:pPr marL="514350" indent="-514350">
              <a:lnSpc>
                <a:spcPct val="150000"/>
              </a:lnSpc>
              <a:buAutoNum type="alphaUcParenR"/>
            </a:pPr>
            <a:r>
              <a:rPr lang="en-US" sz="2800"/>
              <a:t>It is moving backward at constant speed</a:t>
            </a:r>
          </a:p>
          <a:p>
            <a:pPr marL="514350" indent="-514350">
              <a:lnSpc>
                <a:spcPct val="150000"/>
              </a:lnSpc>
              <a:buAutoNum type="alphaUcParenR"/>
            </a:pPr>
            <a:r>
              <a:rPr lang="en-US" sz="2800"/>
              <a:t>It is accelerating backward</a:t>
            </a:r>
          </a:p>
          <a:p>
            <a:pPr marL="514350" indent="-514350">
              <a:lnSpc>
                <a:spcPct val="150000"/>
              </a:lnSpc>
              <a:buAutoNum type="alphaUcParenR"/>
            </a:pPr>
            <a:r>
              <a:rPr lang="en-US" sz="2800"/>
              <a:t>It is moving forward at constant speed</a:t>
            </a:r>
          </a:p>
          <a:p>
            <a:pPr marL="514350" indent="-514350">
              <a:lnSpc>
                <a:spcPct val="150000"/>
              </a:lnSpc>
              <a:buAutoNum type="alphaUcParenR"/>
            </a:pPr>
            <a:r>
              <a:rPr lang="en-US" sz="2800"/>
              <a:t>It is accelerating forward</a:t>
            </a:r>
          </a:p>
        </p:txBody>
      </p:sp>
    </p:spTree>
    <p:extLst>
      <p:ext uri="{BB962C8B-B14F-4D97-AF65-F5344CB8AC3E}">
        <p14:creationId xmlns:p14="http://schemas.microsoft.com/office/powerpoint/2010/main" val="65430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1734800" cy="523220"/>
          </a:xfrm>
          <a:prstGeom prst="rect">
            <a:avLst/>
          </a:prstGeom>
          <a:noFill/>
        </p:spPr>
        <p:txBody>
          <a:bodyPr wrap="square" rtlCol="0">
            <a:spAutoFit/>
          </a:bodyPr>
          <a:lstStyle/>
          <a:p>
            <a:r>
              <a:rPr lang="en-US" sz="2800" dirty="0"/>
              <a:t>If I bring the hammer down, which string will break?</a:t>
            </a:r>
          </a:p>
        </p:txBody>
      </p:sp>
      <p:sp>
        <p:nvSpPr>
          <p:cNvPr id="3" name="TextBox 2"/>
          <p:cNvSpPr txBox="1"/>
          <p:nvPr/>
        </p:nvSpPr>
        <p:spPr>
          <a:xfrm>
            <a:off x="228600" y="4648200"/>
            <a:ext cx="7787068" cy="2031325"/>
          </a:xfrm>
          <a:prstGeom prst="rect">
            <a:avLst/>
          </a:prstGeom>
          <a:noFill/>
        </p:spPr>
        <p:txBody>
          <a:bodyPr wrap="none" rtlCol="0">
            <a:spAutoFit/>
          </a:bodyPr>
          <a:lstStyle/>
          <a:p>
            <a:pPr marL="514350" indent="-514350">
              <a:lnSpc>
                <a:spcPct val="150000"/>
              </a:lnSpc>
              <a:buAutoNum type="alphaUcParenR"/>
            </a:pPr>
            <a:r>
              <a:rPr lang="en-US" sz="2800" dirty="0"/>
              <a:t>Upper</a:t>
            </a:r>
          </a:p>
          <a:p>
            <a:pPr marL="514350" indent="-514350">
              <a:lnSpc>
                <a:spcPct val="150000"/>
              </a:lnSpc>
              <a:buAutoNum type="alphaUcParenR"/>
            </a:pPr>
            <a:r>
              <a:rPr lang="en-US" sz="2800" dirty="0"/>
              <a:t>Lower</a:t>
            </a:r>
          </a:p>
          <a:p>
            <a:pPr marL="514350" indent="-514350">
              <a:lnSpc>
                <a:spcPct val="150000"/>
              </a:lnSpc>
              <a:buAutoNum type="alphaUcParenR"/>
            </a:pPr>
            <a:r>
              <a:rPr lang="en-US" sz="2800" dirty="0"/>
              <a:t>It depends on how you bring the hammer down!</a:t>
            </a:r>
          </a:p>
        </p:txBody>
      </p:sp>
    </p:spTree>
    <p:extLst>
      <p:ext uri="{BB962C8B-B14F-4D97-AF65-F5344CB8AC3E}">
        <p14:creationId xmlns:p14="http://schemas.microsoft.com/office/powerpoint/2010/main" val="14307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1734800" cy="1384995"/>
          </a:xfrm>
          <a:prstGeom prst="rect">
            <a:avLst/>
          </a:prstGeom>
          <a:noFill/>
        </p:spPr>
        <p:txBody>
          <a:bodyPr wrap="square" rtlCol="0">
            <a:spAutoFit/>
          </a:bodyPr>
          <a:lstStyle/>
          <a:p>
            <a:r>
              <a:rPr lang="en-US" sz="2800" dirty="0"/>
              <a:t>If I bring the hammer down quickly (meaning the magnitude of the acceleration will be LARGE), which string will break? Hint: Use a FBD and NII to relate the two tension forces. The string with more tension will break first!</a:t>
            </a:r>
          </a:p>
        </p:txBody>
      </p:sp>
      <p:sp>
        <p:nvSpPr>
          <p:cNvPr id="3" name="TextBox 2"/>
          <p:cNvSpPr txBox="1"/>
          <p:nvPr/>
        </p:nvSpPr>
        <p:spPr>
          <a:xfrm>
            <a:off x="228600" y="4648200"/>
            <a:ext cx="3171702" cy="2031325"/>
          </a:xfrm>
          <a:prstGeom prst="rect">
            <a:avLst/>
          </a:prstGeom>
          <a:noFill/>
        </p:spPr>
        <p:txBody>
          <a:bodyPr wrap="none" rtlCol="0">
            <a:spAutoFit/>
          </a:bodyPr>
          <a:lstStyle/>
          <a:p>
            <a:pPr marL="514350" indent="-514350">
              <a:lnSpc>
                <a:spcPct val="150000"/>
              </a:lnSpc>
              <a:buAutoNum type="alphaUcParenR"/>
            </a:pPr>
            <a:r>
              <a:rPr lang="en-US" sz="2800" dirty="0"/>
              <a:t>Upper</a:t>
            </a:r>
          </a:p>
          <a:p>
            <a:pPr marL="514350" indent="-514350">
              <a:lnSpc>
                <a:spcPct val="150000"/>
              </a:lnSpc>
              <a:buAutoNum type="alphaUcParenR"/>
            </a:pPr>
            <a:r>
              <a:rPr lang="en-US" sz="2800" dirty="0"/>
              <a:t>Lower</a:t>
            </a:r>
          </a:p>
          <a:p>
            <a:pPr marL="514350" indent="-514350">
              <a:lnSpc>
                <a:spcPct val="150000"/>
              </a:lnSpc>
              <a:buAutoNum type="alphaUcParenR"/>
            </a:pPr>
            <a:r>
              <a:rPr lang="en-US" sz="2800" dirty="0"/>
              <a:t>It will be random</a:t>
            </a:r>
          </a:p>
        </p:txBody>
      </p:sp>
    </p:spTree>
    <p:extLst>
      <p:ext uri="{BB962C8B-B14F-4D97-AF65-F5344CB8AC3E}">
        <p14:creationId xmlns:p14="http://schemas.microsoft.com/office/powerpoint/2010/main" val="190543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47587" cy="523220"/>
          </a:xfrm>
          <a:prstGeom prst="rect">
            <a:avLst/>
          </a:prstGeom>
          <a:noFill/>
        </p:spPr>
        <p:txBody>
          <a:bodyPr wrap="none" rtlCol="0">
            <a:spAutoFit/>
          </a:bodyPr>
          <a:lstStyle/>
          <a:p>
            <a:r>
              <a:rPr lang="en-US" sz="2800"/>
              <a:t>If I bring the hammer down slowly, which string will break?</a:t>
            </a:r>
          </a:p>
        </p:txBody>
      </p:sp>
      <p:sp>
        <p:nvSpPr>
          <p:cNvPr id="3" name="TextBox 2"/>
          <p:cNvSpPr txBox="1"/>
          <p:nvPr/>
        </p:nvSpPr>
        <p:spPr>
          <a:xfrm>
            <a:off x="228600" y="4648200"/>
            <a:ext cx="3171702" cy="2031325"/>
          </a:xfrm>
          <a:prstGeom prst="rect">
            <a:avLst/>
          </a:prstGeom>
          <a:noFill/>
        </p:spPr>
        <p:txBody>
          <a:bodyPr wrap="none" rtlCol="0">
            <a:spAutoFit/>
          </a:bodyPr>
          <a:lstStyle/>
          <a:p>
            <a:pPr marL="514350" indent="-514350">
              <a:lnSpc>
                <a:spcPct val="150000"/>
              </a:lnSpc>
              <a:buAutoNum type="alphaUcParenR"/>
            </a:pPr>
            <a:r>
              <a:rPr lang="en-US" sz="2800"/>
              <a:t>Upper</a:t>
            </a:r>
          </a:p>
          <a:p>
            <a:pPr marL="514350" indent="-514350">
              <a:lnSpc>
                <a:spcPct val="150000"/>
              </a:lnSpc>
              <a:buAutoNum type="alphaUcParenR"/>
            </a:pPr>
            <a:r>
              <a:rPr lang="en-US" sz="2800"/>
              <a:t>Lower</a:t>
            </a:r>
          </a:p>
          <a:p>
            <a:pPr marL="514350" indent="-514350">
              <a:lnSpc>
                <a:spcPct val="150000"/>
              </a:lnSpc>
              <a:buAutoNum type="alphaUcParenR"/>
            </a:pPr>
            <a:r>
              <a:rPr lang="en-US" sz="2800"/>
              <a:t>It will be random</a:t>
            </a:r>
          </a:p>
        </p:txBody>
      </p:sp>
    </p:spTree>
    <p:extLst>
      <p:ext uri="{BB962C8B-B14F-4D97-AF65-F5344CB8AC3E}">
        <p14:creationId xmlns:p14="http://schemas.microsoft.com/office/powerpoint/2010/main" val="252564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NewtonLaws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8403" t="36386" r="30202" b="30741"/>
          <a:stretch/>
        </p:blipFill>
        <p:spPr>
          <a:xfrm>
            <a:off x="76200" y="2895600"/>
            <a:ext cx="7848600" cy="3785956"/>
          </a:xfrm>
          <a:prstGeom prst="rect">
            <a:avLst/>
          </a:prstGeom>
        </p:spPr>
      </p:pic>
      <p:sp>
        <p:nvSpPr>
          <p:cNvPr id="3" name="TextBox 2"/>
          <p:cNvSpPr txBox="1"/>
          <p:nvPr/>
        </p:nvSpPr>
        <p:spPr>
          <a:xfrm>
            <a:off x="228600" y="76200"/>
            <a:ext cx="10668000" cy="1384995"/>
          </a:xfrm>
          <a:prstGeom prst="rect">
            <a:avLst/>
          </a:prstGeom>
          <a:noFill/>
        </p:spPr>
        <p:txBody>
          <a:bodyPr wrap="square" rtlCol="0">
            <a:spAutoFit/>
          </a:bodyPr>
          <a:lstStyle/>
          <a:p>
            <a:r>
              <a:rPr lang="en-US" sz="2800"/>
              <a:t>A glider on a level air track is coasting along at constant velocity. Which of the following free-body diagrams correctly indicates all the forces on the glider? Assume that there is no air resistance or friction.</a:t>
            </a:r>
          </a:p>
        </p:txBody>
      </p:sp>
    </p:spTree>
    <p:extLst>
      <p:ext uri="{BB962C8B-B14F-4D97-AF65-F5344CB8AC3E}">
        <p14:creationId xmlns:p14="http://schemas.microsoft.com/office/powerpoint/2010/main" val="429143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152400"/>
                <a:ext cx="11811000" cy="954107"/>
              </a:xfrm>
              <a:prstGeom prst="rect">
                <a:avLst/>
              </a:prstGeom>
            </p:spPr>
            <p:txBody>
              <a:bodyPr wrap="square">
                <a:spAutoFit/>
              </a:bodyPr>
              <a:lstStyle/>
              <a:p>
                <a:r>
                  <a:rPr lang="en-US" sz="2800"/>
                  <a:t>Below you see two cases: a physics student pulling or pushing a sled with a force </a:t>
                </a:r>
                <a14:m>
                  <m:oMath xmlns:m="http://schemas.openxmlformats.org/officeDocument/2006/math">
                    <m:r>
                      <a:rPr lang="en-US" sz="2800" b="0" i="1" smtClean="0">
                        <a:latin typeface="Cambria Math" panose="02040503050406030204" pitchFamily="18" charset="0"/>
                      </a:rPr>
                      <m:t>𝐹</m:t>
                    </m:r>
                  </m:oMath>
                </a14:m>
                <a:r>
                  <a:rPr lang="en-US" sz="2800"/>
                  <a:t> which is applied at an angle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a:t>. In which case is the normal force greater?</a:t>
                </a:r>
              </a:p>
            </p:txBody>
          </p:sp>
        </mc:Choice>
        <mc:Fallback xmlns="">
          <p:sp>
            <p:nvSpPr>
              <p:cNvPr id="2" name="Rectangle 1"/>
              <p:cNvSpPr>
                <a:spLocks noRot="1" noChangeAspect="1" noMove="1" noResize="1" noEditPoints="1" noAdjustHandles="1" noChangeArrowheads="1" noChangeShapeType="1" noTextEdit="1"/>
              </p:cNvSpPr>
              <p:nvPr/>
            </p:nvSpPr>
            <p:spPr>
              <a:xfrm>
                <a:off x="228600" y="152400"/>
                <a:ext cx="11811000" cy="954107"/>
              </a:xfrm>
              <a:prstGeom prst="rect">
                <a:avLst/>
              </a:prstGeom>
              <a:blipFill rotWithShape="0">
                <a:blip r:embed="rId2"/>
                <a:stretch>
                  <a:fillRect l="-1084" t="-5732" r="-1394" b="-17197"/>
                </a:stretch>
              </a:blipFill>
            </p:spPr>
            <p:txBody>
              <a:bodyPr/>
              <a:lstStyle/>
              <a:p>
                <a:r>
                  <a:rPr lang="en-US">
                    <a:noFill/>
                  </a:rPr>
                  <a:t> </a:t>
                </a:r>
              </a:p>
            </p:txBody>
          </p:sp>
        </mc:Fallback>
      </mc:AlternateContent>
      <p:grpSp>
        <p:nvGrpSpPr>
          <p:cNvPr id="3" name="Group 13"/>
          <p:cNvGrpSpPr>
            <a:grpSpLocks/>
          </p:cNvGrpSpPr>
          <p:nvPr/>
        </p:nvGrpSpPr>
        <p:grpSpPr bwMode="auto">
          <a:xfrm>
            <a:off x="5790744" y="1305389"/>
            <a:ext cx="6021024" cy="3785605"/>
            <a:chOff x="2315" y="2272"/>
            <a:chExt cx="3113" cy="1960"/>
          </a:xfrm>
        </p:grpSpPr>
        <p:pic>
          <p:nvPicPr>
            <p:cNvPr id="4" name="Picture 11" descr="04_31_Figure"/>
            <p:cNvPicPr>
              <a:picLocks noChangeAspect="1" noChangeArrowheads="1"/>
            </p:cNvPicPr>
            <p:nvPr/>
          </p:nvPicPr>
          <p:blipFill>
            <a:blip r:embed="rId3">
              <a:extLst>
                <a:ext uri="{28A0092B-C50C-407E-A947-70E740481C1C}">
                  <a14:useLocalDpi xmlns:a14="http://schemas.microsoft.com/office/drawing/2010/main" val="0"/>
                </a:ext>
              </a:extLst>
            </a:blip>
            <a:srcRect l="-1208" b="40189"/>
            <a:stretch>
              <a:fillRect/>
            </a:stretch>
          </p:blipFill>
          <p:spPr bwMode="auto">
            <a:xfrm>
              <a:off x="2749" y="2272"/>
              <a:ext cx="2679" cy="1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2876" y="2742"/>
              <a:ext cx="718" cy="523"/>
            </a:xfrm>
            <a:prstGeom prst="rect">
              <a:avLst/>
            </a:prstGeom>
            <a:solidFill>
              <a:srgbClr val="FAFD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marL="380990" indent="-380990">
                <a:lnSpc>
                  <a:spcPct val="90000"/>
                </a:lnSpc>
                <a:spcBef>
                  <a:spcPct val="50000"/>
                </a:spcBef>
                <a:defRPr/>
              </a:pPr>
              <a:r>
                <a:rPr lang="en-US" sz="3200" b="1" kern="0">
                  <a:solidFill>
                    <a:srgbClr val="FF0000"/>
                  </a:solidFill>
                  <a:effectLst>
                    <a:outerShdw blurRad="38100" dist="38100" dir="2700000" algn="tl">
                      <a:srgbClr val="000000"/>
                    </a:outerShdw>
                  </a:effectLst>
                  <a:latin typeface="Arial" charset="0"/>
                </a:rPr>
                <a:t>Case 1</a:t>
              </a:r>
              <a:endParaRPr lang="en-US" sz="3200" kern="0">
                <a:solidFill>
                  <a:srgbClr val="FAFD00"/>
                </a:solidFill>
                <a:effectLst>
                  <a:outerShdw blurRad="38100" dist="38100" dir="2700000" algn="tl">
                    <a:srgbClr val="000000"/>
                  </a:outerShdw>
                </a:effectLst>
                <a:latin typeface="Arial" charset="0"/>
              </a:endParaRPr>
            </a:p>
          </p:txBody>
        </p:sp>
        <p:sp>
          <p:nvSpPr>
            <p:cNvPr id="6" name="Rectangle 8"/>
            <p:cNvSpPr>
              <a:spLocks noChangeArrowheads="1"/>
            </p:cNvSpPr>
            <p:nvPr/>
          </p:nvSpPr>
          <p:spPr bwMode="auto">
            <a:xfrm>
              <a:off x="2315" y="3709"/>
              <a:ext cx="710" cy="523"/>
            </a:xfrm>
            <a:prstGeom prst="rect">
              <a:avLst/>
            </a:prstGeom>
            <a:solidFill>
              <a:srgbClr val="FAFD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marL="380990" indent="-380990">
                <a:lnSpc>
                  <a:spcPct val="90000"/>
                </a:lnSpc>
                <a:spcBef>
                  <a:spcPct val="50000"/>
                </a:spcBef>
                <a:defRPr/>
              </a:pPr>
              <a:r>
                <a:rPr lang="en-US" sz="3200" b="1" kern="0">
                  <a:solidFill>
                    <a:srgbClr val="FF0000"/>
                  </a:solidFill>
                  <a:effectLst>
                    <a:outerShdw blurRad="38100" dist="38100" dir="2700000" algn="tl">
                      <a:srgbClr val="000000"/>
                    </a:outerShdw>
                  </a:effectLst>
                  <a:latin typeface="Arial" charset="0"/>
                </a:rPr>
                <a:t>Case 2</a:t>
              </a:r>
              <a:endParaRPr lang="en-US" sz="3200" kern="0">
                <a:solidFill>
                  <a:srgbClr val="FAFD00"/>
                </a:solidFill>
                <a:effectLst>
                  <a:outerShdw blurRad="38100" dist="38100" dir="2700000" algn="tl">
                    <a:srgbClr val="000000"/>
                  </a:outerShdw>
                </a:effectLst>
                <a:latin typeface="Arial" charset="0"/>
              </a:endParaRPr>
            </a:p>
          </p:txBody>
        </p:sp>
      </p:grpSp>
      <mc:AlternateContent xmlns:mc="http://schemas.openxmlformats.org/markup-compatibility/2006" xmlns:a14="http://schemas.microsoft.com/office/drawing/2010/main">
        <mc:Choice Requires="a14">
          <p:sp>
            <p:nvSpPr>
              <p:cNvPr id="7" name="Rectangle 6"/>
              <p:cNvSpPr/>
              <p:nvPr/>
            </p:nvSpPr>
            <p:spPr>
              <a:xfrm>
                <a:off x="228600" y="3429000"/>
                <a:ext cx="7341682" cy="3323987"/>
              </a:xfrm>
              <a:prstGeom prst="rect">
                <a:avLst/>
              </a:prstGeom>
            </p:spPr>
            <p:txBody>
              <a:bodyPr wrap="square">
                <a:spAutoFit/>
              </a:bodyPr>
              <a:lstStyle/>
              <a:p>
                <a:pPr marL="457200" indent="-457200">
                  <a:lnSpc>
                    <a:spcPct val="150000"/>
                  </a:lnSpc>
                  <a:buAutoNum type="alphaUcParenR"/>
                </a:pPr>
                <a:r>
                  <a:rPr lang="en-US" sz="2800"/>
                  <a:t>Case 1</a:t>
                </a:r>
              </a:p>
              <a:p>
                <a:pPr marL="457200" indent="-457200">
                  <a:lnSpc>
                    <a:spcPct val="150000"/>
                  </a:lnSpc>
                  <a:buAutoNum type="alphaUcParenR"/>
                </a:pPr>
                <a:r>
                  <a:rPr lang="en-US" sz="2800"/>
                  <a:t>Case 2</a:t>
                </a:r>
              </a:p>
              <a:p>
                <a:pPr marL="457200" indent="-457200">
                  <a:lnSpc>
                    <a:spcPct val="150000"/>
                  </a:lnSpc>
                  <a:buAutoNum type="alphaUcParenR"/>
                </a:pPr>
                <a:r>
                  <a:rPr lang="en-US" sz="2800"/>
                  <a:t>It’s the same for both</a:t>
                </a:r>
              </a:p>
              <a:p>
                <a:pPr marL="457200" indent="-457200">
                  <a:lnSpc>
                    <a:spcPct val="150000"/>
                  </a:lnSpc>
                  <a:buAutoNum type="alphaUcParenR"/>
                </a:pPr>
                <a:r>
                  <a:rPr lang="en-US" sz="2800"/>
                  <a:t>It depends on the magnitude of the force </a:t>
                </a:r>
                <a14:m>
                  <m:oMath xmlns:m="http://schemas.openxmlformats.org/officeDocument/2006/math">
                    <m:r>
                      <a:rPr lang="en-US" sz="2800" b="0" i="1" smtClean="0">
                        <a:latin typeface="Cambria Math" panose="02040503050406030204" pitchFamily="18" charset="0"/>
                      </a:rPr>
                      <m:t>𝐹</m:t>
                    </m:r>
                  </m:oMath>
                </a14:m>
                <a:endParaRPr lang="en-US" sz="2800"/>
              </a:p>
              <a:p>
                <a:pPr marL="457200" indent="-457200">
                  <a:lnSpc>
                    <a:spcPct val="150000"/>
                  </a:lnSpc>
                  <a:buAutoNum type="alphaUcParenR"/>
                </a:pPr>
                <a:r>
                  <a:rPr lang="en-US" sz="2800"/>
                  <a:t>It depends on the ice surface</a:t>
                </a:r>
              </a:p>
            </p:txBody>
          </p:sp>
        </mc:Choice>
        <mc:Fallback xmlns="">
          <p:sp>
            <p:nvSpPr>
              <p:cNvPr id="7" name="Rectangle 6"/>
              <p:cNvSpPr>
                <a:spLocks noRot="1" noChangeAspect="1" noMove="1" noResize="1" noEditPoints="1" noAdjustHandles="1" noChangeArrowheads="1" noChangeShapeType="1" noTextEdit="1"/>
              </p:cNvSpPr>
              <p:nvPr/>
            </p:nvSpPr>
            <p:spPr>
              <a:xfrm>
                <a:off x="228600" y="3429000"/>
                <a:ext cx="7341682" cy="3323987"/>
              </a:xfrm>
              <a:prstGeom prst="rect">
                <a:avLst/>
              </a:prstGeom>
              <a:blipFill rotWithShape="0">
                <a:blip r:embed="rId4"/>
                <a:stretch>
                  <a:fillRect l="-1744" b="-2385"/>
                </a:stretch>
              </a:blipFill>
            </p:spPr>
            <p:txBody>
              <a:bodyPr/>
              <a:lstStyle/>
              <a:p>
                <a:r>
                  <a:rPr lang="en-US">
                    <a:noFill/>
                  </a:rPr>
                  <a:t> </a:t>
                </a:r>
              </a:p>
            </p:txBody>
          </p:sp>
        </mc:Fallback>
      </mc:AlternateContent>
    </p:spTree>
    <p:extLst>
      <p:ext uri="{BB962C8B-B14F-4D97-AF65-F5344CB8AC3E}">
        <p14:creationId xmlns:p14="http://schemas.microsoft.com/office/powerpoint/2010/main" val="423707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8610600" y="388610"/>
            <a:ext cx="3276600" cy="3655368"/>
            <a:chOff x="3296" y="2588"/>
            <a:chExt cx="3158" cy="3522"/>
          </a:xfrm>
        </p:grpSpPr>
        <p:sp>
          <p:nvSpPr>
            <p:cNvPr id="3" name="AutoShape 2"/>
            <p:cNvSpPr>
              <a:spLocks noChangeAspect="1" noChangeArrowheads="1" noTextEdit="1"/>
            </p:cNvSpPr>
            <p:nvPr/>
          </p:nvSpPr>
          <p:spPr bwMode="auto">
            <a:xfrm>
              <a:off x="3296" y="2588"/>
              <a:ext cx="3158" cy="3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Text Box 3"/>
            <p:cNvSpPr txBox="1">
              <a:spLocks noChangeArrowheads="1"/>
            </p:cNvSpPr>
            <p:nvPr/>
          </p:nvSpPr>
          <p:spPr bwMode="auto">
            <a:xfrm>
              <a:off x="5419" y="3230"/>
              <a:ext cx="562" cy="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ÇlÇr ñæí©" charset="0"/>
                </a:rPr>
                <a:t>T</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5" name="Text Box 4"/>
            <p:cNvSpPr txBox="1">
              <a:spLocks noChangeArrowheads="1"/>
            </p:cNvSpPr>
            <p:nvPr/>
          </p:nvSpPr>
          <p:spPr bwMode="auto">
            <a:xfrm>
              <a:off x="3667" y="2618"/>
              <a:ext cx="614" cy="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ÇlÇr ñæí©" charset="0"/>
                </a:rPr>
                <a:t>+y</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 name="Text Box 5"/>
            <p:cNvSpPr txBox="1">
              <a:spLocks noChangeArrowheads="1"/>
            </p:cNvSpPr>
            <p:nvPr/>
          </p:nvSpPr>
          <p:spPr bwMode="auto">
            <a:xfrm>
              <a:off x="5441" y="4397"/>
              <a:ext cx="563" cy="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ÇlÇr ñæí©" charset="0"/>
                </a:rPr>
                <a:t>mg</a:t>
              </a:r>
              <a:endParaRPr kumimoji="0" lang="en-US" sz="2400" b="0" i="0" u="none" strike="noStrike" cap="none" normalizeH="0" baseline="0">
                <a:ln>
                  <a:noFill/>
                </a:ln>
                <a:solidFill>
                  <a:schemeClr val="tx1"/>
                </a:solidFill>
                <a:effectLst/>
                <a:latin typeface="Arial" charset="0"/>
                <a:ea typeface="ＭＳ Ｐゴシック" charset="0"/>
              </a:endParaRPr>
            </a:p>
          </p:txBody>
        </p:sp>
        <p:cxnSp>
          <p:nvCxnSpPr>
            <p:cNvPr id="7" name="AutoShape 6"/>
            <p:cNvCxnSpPr>
              <a:cxnSpLocks noChangeShapeType="1"/>
            </p:cNvCxnSpPr>
            <p:nvPr/>
          </p:nvCxnSpPr>
          <p:spPr bwMode="auto">
            <a:xfrm flipV="1">
              <a:off x="3842" y="3011"/>
              <a:ext cx="0" cy="22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8" name="AutoShape 7"/>
            <p:cNvCxnSpPr>
              <a:cxnSpLocks noChangeShapeType="1"/>
            </p:cNvCxnSpPr>
            <p:nvPr/>
          </p:nvCxnSpPr>
          <p:spPr bwMode="auto">
            <a:xfrm flipV="1">
              <a:off x="4247" y="3791"/>
              <a:ext cx="0" cy="7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9" name="Text Box 8"/>
            <p:cNvSpPr txBox="1">
              <a:spLocks noChangeArrowheads="1"/>
            </p:cNvSpPr>
            <p:nvPr/>
          </p:nvSpPr>
          <p:spPr bwMode="auto">
            <a:xfrm>
              <a:off x="4342" y="3953"/>
              <a:ext cx="374" cy="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ÇlÇr ñæí©" charset="0"/>
                </a:rPr>
                <a:t>a</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0" name="Oval 9"/>
            <p:cNvSpPr>
              <a:spLocks noChangeArrowheads="1"/>
            </p:cNvSpPr>
            <p:nvPr/>
          </p:nvSpPr>
          <p:spPr bwMode="auto">
            <a:xfrm>
              <a:off x="5132" y="3836"/>
              <a:ext cx="510" cy="51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1" name="AutoShape 10"/>
            <p:cNvCxnSpPr>
              <a:cxnSpLocks noChangeShapeType="1"/>
              <a:stCxn id="10" idx="0"/>
            </p:cNvCxnSpPr>
            <p:nvPr/>
          </p:nvCxnSpPr>
          <p:spPr bwMode="auto">
            <a:xfrm flipV="1">
              <a:off x="5387" y="2786"/>
              <a:ext cx="1" cy="10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2" name="AutoShape 11"/>
            <p:cNvCxnSpPr>
              <a:cxnSpLocks noChangeShapeType="1"/>
              <a:stCxn id="10" idx="4"/>
            </p:cNvCxnSpPr>
            <p:nvPr/>
          </p:nvCxnSpPr>
          <p:spPr bwMode="auto">
            <a:xfrm>
              <a:off x="5387" y="4346"/>
              <a:ext cx="1" cy="7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grpSp>
      <p:sp>
        <p:nvSpPr>
          <p:cNvPr id="13" name="TextBox 12"/>
          <p:cNvSpPr txBox="1"/>
          <p:nvPr/>
        </p:nvSpPr>
        <p:spPr>
          <a:xfrm>
            <a:off x="152400" y="152400"/>
            <a:ext cx="7371826" cy="523220"/>
          </a:xfrm>
          <a:prstGeom prst="rect">
            <a:avLst/>
          </a:prstGeom>
          <a:noFill/>
        </p:spPr>
        <p:txBody>
          <a:bodyPr wrap="none" rtlCol="0">
            <a:spAutoFit/>
          </a:bodyPr>
          <a:lstStyle/>
          <a:p>
            <a:r>
              <a:rPr lang="en-US" sz="2800"/>
              <a:t>Which equation matches this free-body diagram?</a:t>
            </a:r>
          </a:p>
        </p:txBody>
      </p:sp>
      <mc:AlternateContent xmlns:mc="http://schemas.openxmlformats.org/markup-compatibility/2006" xmlns:a14="http://schemas.microsoft.com/office/drawing/2010/main">
        <mc:Choice Requires="a14">
          <p:sp>
            <p:nvSpPr>
              <p:cNvPr id="14" name="TextBox 13"/>
              <p:cNvSpPr txBox="1"/>
              <p:nvPr/>
            </p:nvSpPr>
            <p:spPr>
              <a:xfrm>
                <a:off x="152400" y="3429000"/>
                <a:ext cx="3206712" cy="3257174"/>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𝑚𝑔</m:t>
                    </m:r>
                    <m:r>
                      <a:rPr lang="en-US" sz="2800" b="0" i="1" smtClean="0">
                        <a:latin typeface="Cambria Math" panose="02040503050406030204" pitchFamily="18" charset="0"/>
                      </a:rPr>
                      <m:t>=</m:t>
                    </m:r>
                    <m:r>
                      <a:rPr lang="en-US" sz="2800" b="0" i="1" smtClean="0">
                        <a:latin typeface="Cambria Math" panose="02040503050406030204" pitchFamily="18" charset="0"/>
                      </a:rPr>
                      <m:t>𝑚𝑎</m:t>
                    </m:r>
                  </m:oMath>
                </a14:m>
                <a:endParaRPr lang="en-US" sz="2800" b="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m:t>
                    </m:r>
                    <m:r>
                      <a:rPr lang="en-US" sz="2800" i="1">
                        <a:latin typeface="Cambria Math" panose="02040503050406030204" pitchFamily="18" charset="0"/>
                      </a:rPr>
                      <m:t>𝑚𝑎</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i="1">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m:t>
                    </m:r>
                    <m:r>
                      <a:rPr lang="en-US" sz="2800" i="1">
                        <a:latin typeface="Cambria Math" panose="02040503050406030204" pitchFamily="18" charset="0"/>
                      </a:rPr>
                      <m:t>𝑚𝑎</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m:t>
                    </m:r>
                    <m:r>
                      <a:rPr lang="en-US" sz="2800" i="1">
                        <a:latin typeface="Cambria Math" panose="02040503050406030204" pitchFamily="18" charset="0"/>
                      </a:rPr>
                      <m:t>𝑚𝑎</m:t>
                    </m:r>
                  </m:oMath>
                </a14:m>
                <a:endParaRPr lang="en-US" sz="2800"/>
              </a:p>
              <a:p>
                <a:pPr marL="514350" indent="-514350">
                  <a:lnSpc>
                    <a:spcPct val="150000"/>
                  </a:lnSpc>
                  <a:buAutoNum type="alphaUcParenR"/>
                </a:pPr>
                <a:r>
                  <a:rPr lang="en-US" sz="2800"/>
                  <a:t> None of these</a:t>
                </a:r>
              </a:p>
            </p:txBody>
          </p:sp>
        </mc:Choice>
        <mc:Fallback xmlns="">
          <p:sp>
            <p:nvSpPr>
              <p:cNvPr id="14" name="TextBox 13"/>
              <p:cNvSpPr txBox="1">
                <a:spLocks noRot="1" noChangeAspect="1" noMove="1" noResize="1" noEditPoints="1" noAdjustHandles="1" noChangeArrowheads="1" noChangeShapeType="1" noTextEdit="1"/>
              </p:cNvSpPr>
              <p:nvPr/>
            </p:nvSpPr>
            <p:spPr>
              <a:xfrm>
                <a:off x="152400" y="3429000"/>
                <a:ext cx="3206712" cy="3257174"/>
              </a:xfrm>
              <a:prstGeom prst="rect">
                <a:avLst/>
              </a:prstGeom>
              <a:blipFill rotWithShape="0">
                <a:blip r:embed="rId2"/>
                <a:stretch>
                  <a:fillRect l="-3992" b="-4494"/>
                </a:stretch>
              </a:blipFill>
            </p:spPr>
            <p:txBody>
              <a:bodyPr/>
              <a:lstStyle/>
              <a:p>
                <a:r>
                  <a:rPr lang="en-US">
                    <a:noFill/>
                  </a:rPr>
                  <a:t> </a:t>
                </a:r>
              </a:p>
            </p:txBody>
          </p:sp>
        </mc:Fallback>
      </mc:AlternateContent>
    </p:spTree>
    <p:extLst>
      <p:ext uri="{BB962C8B-B14F-4D97-AF65-F5344CB8AC3E}">
        <p14:creationId xmlns:p14="http://schemas.microsoft.com/office/powerpoint/2010/main" val="68301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8610600" y="388610"/>
            <a:ext cx="3276600" cy="3655368"/>
            <a:chOff x="3296" y="2588"/>
            <a:chExt cx="3158" cy="3522"/>
          </a:xfrm>
        </p:grpSpPr>
        <p:sp>
          <p:nvSpPr>
            <p:cNvPr id="3" name="AutoShape 2"/>
            <p:cNvSpPr>
              <a:spLocks noChangeAspect="1" noChangeArrowheads="1" noTextEdit="1"/>
            </p:cNvSpPr>
            <p:nvPr/>
          </p:nvSpPr>
          <p:spPr bwMode="auto">
            <a:xfrm>
              <a:off x="3296" y="2588"/>
              <a:ext cx="3158" cy="3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Text Box 3"/>
            <p:cNvSpPr txBox="1">
              <a:spLocks noChangeArrowheads="1"/>
            </p:cNvSpPr>
            <p:nvPr/>
          </p:nvSpPr>
          <p:spPr bwMode="auto">
            <a:xfrm>
              <a:off x="5419" y="3230"/>
              <a:ext cx="562" cy="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ÇlÇr ñæí©" charset="0"/>
                </a:rPr>
                <a:t>T</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5" name="Text Box 4"/>
            <p:cNvSpPr txBox="1">
              <a:spLocks noChangeArrowheads="1"/>
            </p:cNvSpPr>
            <p:nvPr/>
          </p:nvSpPr>
          <p:spPr bwMode="auto">
            <a:xfrm>
              <a:off x="3667" y="2618"/>
              <a:ext cx="614" cy="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ÇlÇr ñæí©" charset="0"/>
                </a:rPr>
                <a:t>+y</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 name="Text Box 5"/>
            <p:cNvSpPr txBox="1">
              <a:spLocks noChangeArrowheads="1"/>
            </p:cNvSpPr>
            <p:nvPr/>
          </p:nvSpPr>
          <p:spPr bwMode="auto">
            <a:xfrm>
              <a:off x="5441" y="4397"/>
              <a:ext cx="563" cy="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ÇlÇr ñæí©" charset="0"/>
                </a:rPr>
                <a:t>mg</a:t>
              </a:r>
              <a:endParaRPr kumimoji="0" lang="en-US" sz="2400" b="0" i="0" u="none" strike="noStrike" cap="none" normalizeH="0" baseline="0">
                <a:ln>
                  <a:noFill/>
                </a:ln>
                <a:solidFill>
                  <a:schemeClr val="tx1"/>
                </a:solidFill>
                <a:effectLst/>
                <a:latin typeface="Arial" charset="0"/>
                <a:ea typeface="ＭＳ Ｐゴシック" charset="0"/>
              </a:endParaRPr>
            </a:p>
          </p:txBody>
        </p:sp>
        <p:cxnSp>
          <p:nvCxnSpPr>
            <p:cNvPr id="7" name="AutoShape 6"/>
            <p:cNvCxnSpPr>
              <a:cxnSpLocks noChangeShapeType="1"/>
            </p:cNvCxnSpPr>
            <p:nvPr/>
          </p:nvCxnSpPr>
          <p:spPr bwMode="auto">
            <a:xfrm flipV="1">
              <a:off x="3842" y="3011"/>
              <a:ext cx="0" cy="22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8" name="AutoShape 7"/>
            <p:cNvCxnSpPr>
              <a:cxnSpLocks noChangeShapeType="1"/>
            </p:cNvCxnSpPr>
            <p:nvPr/>
          </p:nvCxnSpPr>
          <p:spPr bwMode="auto">
            <a:xfrm flipV="1">
              <a:off x="4247" y="3791"/>
              <a:ext cx="0" cy="795"/>
            </a:xfrm>
            <a:prstGeom prst="straightConnector1">
              <a:avLst/>
            </a:prstGeom>
            <a:noFill/>
            <a:ln w="9525">
              <a:solidFill>
                <a:srgbClr val="000000"/>
              </a:solidFill>
              <a:round/>
              <a:headEnd type="triangle"/>
              <a:tailEnd type="none" w="med" len="med"/>
            </a:ln>
            <a:extLst>
              <a:ext uri="{909E8E84-426E-40dd-AFC4-6F175D3DCCD1}">
                <a14:hiddenFill xmlns:a14="http://schemas.microsoft.com/office/drawing/2010/main" xmlns="">
                  <a:noFill/>
                </a14:hiddenFill>
              </a:ext>
            </a:extLst>
          </p:spPr>
        </p:cxnSp>
        <p:sp>
          <p:nvSpPr>
            <p:cNvPr id="9" name="Text Box 8"/>
            <p:cNvSpPr txBox="1">
              <a:spLocks noChangeArrowheads="1"/>
            </p:cNvSpPr>
            <p:nvPr/>
          </p:nvSpPr>
          <p:spPr bwMode="auto">
            <a:xfrm>
              <a:off x="4342" y="3953"/>
              <a:ext cx="374" cy="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ÇlÇr ñæí©" charset="0"/>
                </a:rPr>
                <a:t>a</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0" name="Oval 9"/>
            <p:cNvSpPr>
              <a:spLocks noChangeArrowheads="1"/>
            </p:cNvSpPr>
            <p:nvPr/>
          </p:nvSpPr>
          <p:spPr bwMode="auto">
            <a:xfrm>
              <a:off x="5132" y="3836"/>
              <a:ext cx="510" cy="51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1" name="AutoShape 10"/>
            <p:cNvCxnSpPr>
              <a:cxnSpLocks noChangeShapeType="1"/>
            </p:cNvCxnSpPr>
            <p:nvPr/>
          </p:nvCxnSpPr>
          <p:spPr bwMode="auto">
            <a:xfrm flipV="1">
              <a:off x="5384" y="2955"/>
              <a:ext cx="1" cy="8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2" name="AutoShape 11"/>
            <p:cNvCxnSpPr>
              <a:cxnSpLocks noChangeShapeType="1"/>
              <a:stCxn id="10" idx="4"/>
            </p:cNvCxnSpPr>
            <p:nvPr/>
          </p:nvCxnSpPr>
          <p:spPr bwMode="auto">
            <a:xfrm>
              <a:off x="5387" y="4346"/>
              <a:ext cx="1" cy="12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grpSp>
      <p:sp>
        <p:nvSpPr>
          <p:cNvPr id="13" name="TextBox 12"/>
          <p:cNvSpPr txBox="1"/>
          <p:nvPr/>
        </p:nvSpPr>
        <p:spPr>
          <a:xfrm>
            <a:off x="152400" y="152400"/>
            <a:ext cx="7371826" cy="523220"/>
          </a:xfrm>
          <a:prstGeom prst="rect">
            <a:avLst/>
          </a:prstGeom>
          <a:noFill/>
        </p:spPr>
        <p:txBody>
          <a:bodyPr wrap="none" rtlCol="0">
            <a:spAutoFit/>
          </a:bodyPr>
          <a:lstStyle/>
          <a:p>
            <a:r>
              <a:rPr lang="en-US" sz="2800"/>
              <a:t>Which equation matches this free-body diagram?</a:t>
            </a:r>
          </a:p>
        </p:txBody>
      </p:sp>
      <mc:AlternateContent xmlns:mc="http://schemas.openxmlformats.org/markup-compatibility/2006" xmlns:a14="http://schemas.microsoft.com/office/drawing/2010/main">
        <mc:Choice Requires="a14">
          <p:sp>
            <p:nvSpPr>
              <p:cNvPr id="14" name="TextBox 13"/>
              <p:cNvSpPr txBox="1"/>
              <p:nvPr/>
            </p:nvSpPr>
            <p:spPr>
              <a:xfrm>
                <a:off x="152400" y="3429000"/>
                <a:ext cx="3206712" cy="3257174"/>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𝑚𝑔</m:t>
                    </m:r>
                    <m:r>
                      <a:rPr lang="en-US" sz="2800" b="0" i="1" smtClean="0">
                        <a:latin typeface="Cambria Math" panose="02040503050406030204" pitchFamily="18" charset="0"/>
                      </a:rPr>
                      <m:t>=</m:t>
                    </m:r>
                    <m:r>
                      <a:rPr lang="en-US" sz="2800" b="0" i="1" smtClean="0">
                        <a:latin typeface="Cambria Math" panose="02040503050406030204" pitchFamily="18" charset="0"/>
                      </a:rPr>
                      <m:t>𝑚𝑎</m:t>
                    </m:r>
                  </m:oMath>
                </a14:m>
                <a:endParaRPr lang="en-US" sz="2800" b="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m:t>
                    </m:r>
                    <m:r>
                      <a:rPr lang="en-US" sz="2800" i="1">
                        <a:latin typeface="Cambria Math" panose="02040503050406030204" pitchFamily="18" charset="0"/>
                      </a:rPr>
                      <m:t>𝑚𝑎</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i="1">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m:t>
                    </m:r>
                    <m:r>
                      <a:rPr lang="en-US" sz="2800" i="1">
                        <a:latin typeface="Cambria Math" panose="02040503050406030204" pitchFamily="18" charset="0"/>
                      </a:rPr>
                      <m:t>𝑚𝑎</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m:t>
                    </m:r>
                    <m:r>
                      <a:rPr lang="en-US" sz="2800" i="1">
                        <a:latin typeface="Cambria Math" panose="02040503050406030204" pitchFamily="18" charset="0"/>
                      </a:rPr>
                      <m:t>𝑚𝑔</m:t>
                    </m:r>
                    <m:r>
                      <a:rPr lang="en-US" sz="2800" i="1">
                        <a:latin typeface="Cambria Math" panose="02040503050406030204" pitchFamily="18" charset="0"/>
                      </a:rPr>
                      <m:t>=−</m:t>
                    </m:r>
                    <m:r>
                      <a:rPr lang="en-US" sz="2800" i="1">
                        <a:latin typeface="Cambria Math" panose="02040503050406030204" pitchFamily="18" charset="0"/>
                      </a:rPr>
                      <m:t>𝑚𝑎</m:t>
                    </m:r>
                  </m:oMath>
                </a14:m>
                <a:endParaRPr lang="en-US" sz="2800"/>
              </a:p>
              <a:p>
                <a:pPr marL="514350" indent="-514350">
                  <a:lnSpc>
                    <a:spcPct val="150000"/>
                  </a:lnSpc>
                  <a:buAutoNum type="alphaUcParenR"/>
                </a:pPr>
                <a:r>
                  <a:rPr lang="en-US" sz="2800"/>
                  <a:t> None of these</a:t>
                </a:r>
              </a:p>
            </p:txBody>
          </p:sp>
        </mc:Choice>
        <mc:Fallback xmlns="">
          <p:sp>
            <p:nvSpPr>
              <p:cNvPr id="14" name="TextBox 13"/>
              <p:cNvSpPr txBox="1">
                <a:spLocks noRot="1" noChangeAspect="1" noMove="1" noResize="1" noEditPoints="1" noAdjustHandles="1" noChangeArrowheads="1" noChangeShapeType="1" noTextEdit="1"/>
              </p:cNvSpPr>
              <p:nvPr/>
            </p:nvSpPr>
            <p:spPr>
              <a:xfrm>
                <a:off x="152400" y="3429000"/>
                <a:ext cx="3206712" cy="3257174"/>
              </a:xfrm>
              <a:prstGeom prst="rect">
                <a:avLst/>
              </a:prstGeom>
              <a:blipFill rotWithShape="0">
                <a:blip r:embed="rId2"/>
                <a:stretch>
                  <a:fillRect l="-3992" b="-4494"/>
                </a:stretch>
              </a:blipFill>
            </p:spPr>
            <p:txBody>
              <a:bodyPr/>
              <a:lstStyle/>
              <a:p>
                <a:r>
                  <a:rPr lang="en-US">
                    <a:noFill/>
                  </a:rPr>
                  <a:t> </a:t>
                </a:r>
              </a:p>
            </p:txBody>
          </p:sp>
        </mc:Fallback>
      </mc:AlternateContent>
    </p:spTree>
    <p:extLst>
      <p:ext uri="{BB962C8B-B14F-4D97-AF65-F5344CB8AC3E}">
        <p14:creationId xmlns:p14="http://schemas.microsoft.com/office/powerpoint/2010/main" val="90878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NewtonLaws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7502" t="40333" r="54215" b="33704"/>
          <a:stretch/>
        </p:blipFill>
        <p:spPr>
          <a:xfrm>
            <a:off x="7326086" y="1828800"/>
            <a:ext cx="4343400" cy="3746499"/>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52400" y="76200"/>
                <a:ext cx="11734800" cy="1815882"/>
              </a:xfrm>
              <a:prstGeom prst="rect">
                <a:avLst/>
              </a:prstGeom>
              <a:noFill/>
            </p:spPr>
            <p:txBody>
              <a:bodyPr wrap="square" rtlCol="0">
                <a:spAutoFit/>
              </a:bodyPr>
              <a:lstStyle/>
              <a:p>
                <a:r>
                  <a:rPr lang="en-US" sz="2800"/>
                  <a:t>Consider a person standing in an elevator that is moving upward at constant speed. The magnitude of the upward normal force, </a:t>
                </a:r>
                <a14:m>
                  <m:oMath xmlns:m="http://schemas.openxmlformats.org/officeDocument/2006/math">
                    <m:r>
                      <a:rPr lang="en-US" sz="2800" b="0" i="1" smtClean="0">
                        <a:latin typeface="Cambria Math" panose="02040503050406030204" pitchFamily="18" charset="0"/>
                      </a:rPr>
                      <m:t>𝑁</m:t>
                    </m:r>
                  </m:oMath>
                </a14:m>
                <a:r>
                  <a:rPr lang="en-US" sz="2800"/>
                  <a:t>, exerted by the elevator floor on the person’s feet is (larger than/same as/smaller than) the magnitude of the downward weight, </a:t>
                </a:r>
                <a14:m>
                  <m:oMath xmlns:m="http://schemas.openxmlformats.org/officeDocument/2006/math">
                    <m:r>
                      <a:rPr lang="en-US" sz="2800" b="0" i="1" smtClean="0">
                        <a:latin typeface="Cambria Math" panose="02040503050406030204" pitchFamily="18" charset="0"/>
                      </a:rPr>
                      <m:t>𝑊</m:t>
                    </m:r>
                  </m:oMath>
                </a14:m>
                <a:r>
                  <a:rPr lang="en-US" sz="2800"/>
                  <a:t>, of the person.</a:t>
                </a:r>
              </a:p>
            </p:txBody>
          </p:sp>
        </mc:Choice>
        <mc:Fallback xmlns="">
          <p:sp>
            <p:nvSpPr>
              <p:cNvPr id="3" name="TextBox 2"/>
              <p:cNvSpPr txBox="1">
                <a:spLocks noRot="1" noChangeAspect="1" noMove="1" noResize="1" noEditPoints="1" noAdjustHandles="1" noChangeArrowheads="1" noChangeShapeType="1" noTextEdit="1"/>
              </p:cNvSpPr>
              <p:nvPr/>
            </p:nvSpPr>
            <p:spPr>
              <a:xfrm>
                <a:off x="152400" y="76200"/>
                <a:ext cx="11734800" cy="1815882"/>
              </a:xfrm>
              <a:prstGeom prst="rect">
                <a:avLst/>
              </a:prstGeom>
              <a:blipFill rotWithShape="0">
                <a:blip r:embed="rId3"/>
                <a:stretch>
                  <a:fillRect l="-1039" t="-3367" b="-8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52400" y="4724400"/>
                <a:ext cx="1881797" cy="2031325"/>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&gt;</m:t>
                    </m:r>
                    <m:r>
                      <a:rPr lang="en-US" sz="2800" b="0" i="1" smtClean="0">
                        <a:latin typeface="Cambria Math" panose="02040503050406030204" pitchFamily="18" charset="0"/>
                      </a:rPr>
                      <m:t>𝑊</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𝑁</m:t>
                    </m:r>
                    <m:r>
                      <a:rPr lang="en-US" sz="2800" b="0" i="1" smtClean="0">
                        <a:latin typeface="Cambria Math" panose="02040503050406030204" pitchFamily="18" charset="0"/>
                      </a:rPr>
                      <m:t>=</m:t>
                    </m:r>
                    <m:r>
                      <a:rPr lang="en-US" sz="2800" i="1">
                        <a:latin typeface="Cambria Math" panose="02040503050406030204" pitchFamily="18" charset="0"/>
                      </a:rPr>
                      <m:t>𝑊</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𝑁</m:t>
                    </m:r>
                    <m:r>
                      <a:rPr lang="en-US" sz="2800" b="0" i="1" smtClean="0">
                        <a:latin typeface="Cambria Math" panose="02040503050406030204" pitchFamily="18" charset="0"/>
                      </a:rPr>
                      <m:t>&lt;</m:t>
                    </m:r>
                    <m:r>
                      <a:rPr lang="en-US" sz="2800" i="1">
                        <a:latin typeface="Cambria Math" panose="02040503050406030204" pitchFamily="18" charset="0"/>
                      </a:rPr>
                      <m:t>𝑊</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52400" y="4724400"/>
                <a:ext cx="1881797" cy="2031325"/>
              </a:xfrm>
              <a:prstGeom prst="rect">
                <a:avLst/>
              </a:prstGeom>
              <a:blipFill rotWithShape="0">
                <a:blip r:embed="rId4"/>
                <a:stretch>
                  <a:fillRect l="-6796" b="-4505"/>
                </a:stretch>
              </a:blipFill>
            </p:spPr>
            <p:txBody>
              <a:bodyPr/>
              <a:lstStyle/>
              <a:p>
                <a:r>
                  <a:rPr lang="en-US">
                    <a:noFill/>
                  </a:rPr>
                  <a:t> </a:t>
                </a:r>
              </a:p>
            </p:txBody>
          </p:sp>
        </mc:Fallback>
      </mc:AlternateContent>
      <p:sp>
        <p:nvSpPr>
          <p:cNvPr id="5" name="TextBox 4"/>
          <p:cNvSpPr txBox="1"/>
          <p:nvPr/>
        </p:nvSpPr>
        <p:spPr>
          <a:xfrm>
            <a:off x="10626790" y="3509316"/>
            <a:ext cx="1260410" cy="461665"/>
          </a:xfrm>
          <a:prstGeom prst="rect">
            <a:avLst/>
          </a:prstGeom>
          <a:noFill/>
        </p:spPr>
        <p:txBody>
          <a:bodyPr wrap="none" rtlCol="0">
            <a:spAutoFit/>
          </a:bodyPr>
          <a:lstStyle/>
          <a:p>
            <a:r>
              <a:rPr lang="en-US"/>
              <a:t>constant</a:t>
            </a:r>
          </a:p>
        </p:txBody>
      </p:sp>
    </p:spTree>
    <p:extLst>
      <p:ext uri="{BB962C8B-B14F-4D97-AF65-F5344CB8AC3E}">
        <p14:creationId xmlns:p14="http://schemas.microsoft.com/office/powerpoint/2010/main" val="298016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4608" y="1302098"/>
            <a:ext cx="8642783" cy="1828800"/>
          </a:xfrm>
          <a:prstGeom prst="rect">
            <a:avLst/>
          </a:prstGeom>
        </p:spPr>
      </p:pic>
      <p:sp>
        <p:nvSpPr>
          <p:cNvPr id="3" name="Rectangle 2"/>
          <p:cNvSpPr/>
          <p:nvPr/>
        </p:nvSpPr>
        <p:spPr>
          <a:xfrm>
            <a:off x="228600" y="152400"/>
            <a:ext cx="11734800" cy="1384995"/>
          </a:xfrm>
          <a:prstGeom prst="rect">
            <a:avLst/>
          </a:prstGeom>
        </p:spPr>
        <p:txBody>
          <a:bodyPr wrap="square">
            <a:spAutoFit/>
          </a:bodyPr>
          <a:lstStyle/>
          <a:p>
            <a:r>
              <a:rPr lang="en-US" sz="2800"/>
              <a:t>An air-track glider slides at constant speed. There is no friction (assume air resistance is negligible). What can you say about the net force (total force) on the glider?</a:t>
            </a:r>
          </a:p>
        </p:txBody>
      </p:sp>
      <mc:AlternateContent xmlns:mc="http://schemas.openxmlformats.org/markup-compatibility/2006" xmlns:a14="http://schemas.microsoft.com/office/drawing/2010/main">
        <mc:Choice Requires="a14">
          <p:sp>
            <p:nvSpPr>
              <p:cNvPr id="4" name="Rectangle 3"/>
              <p:cNvSpPr/>
              <p:nvPr/>
            </p:nvSpPr>
            <p:spPr>
              <a:xfrm>
                <a:off x="228600" y="3429000"/>
                <a:ext cx="11506200" cy="3257174"/>
              </a:xfrm>
              <a:prstGeom prst="rect">
                <a:avLst/>
              </a:prstGeom>
            </p:spPr>
            <p:txBody>
              <a:bodyPr wrap="square">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m:rPr>
                            <m:nor/>
                          </m:rPr>
                          <a:rPr lang="en-US" sz="2800" b="0" i="0" smtClean="0"/>
                          <m:t>net</m:t>
                        </m:r>
                      </m:sub>
                    </m:sSub>
                    <m:r>
                      <a:rPr lang="en-US" sz="2800" b="0" i="1" smtClean="0">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m:t>net</m:t>
                        </m:r>
                      </m:sub>
                    </m:sSub>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0</m:t>
                    </m:r>
                  </m:oMath>
                </a14:m>
                <a:r>
                  <a:rPr lang="en-US" sz="2800"/>
                  <a:t>, to the right</a:t>
                </a:r>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m:t>net</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0</m:t>
                    </m:r>
                  </m:oMath>
                </a14:m>
                <a:r>
                  <a:rPr lang="en-US" sz="2800"/>
                  <a:t>, to the left</a:t>
                </a:r>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m:t>net</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0</m:t>
                    </m:r>
                  </m:oMath>
                </a14:m>
                <a:r>
                  <a:rPr lang="en-US" sz="2800"/>
                  <a:t>, perpendicular to the motion</a:t>
                </a:r>
              </a:p>
              <a:p>
                <a:pPr marL="514350" indent="-514350">
                  <a:lnSpc>
                    <a:spcPct val="150000"/>
                  </a:lnSpc>
                  <a:buFontTx/>
                  <a:buAutoNum type="alphaUcParenR"/>
                </a:pPr>
                <a:r>
                  <a:rPr lang="en-US" sz="2800"/>
                  <a:t> None of the above</a:t>
                </a:r>
              </a:p>
            </p:txBody>
          </p:sp>
        </mc:Choice>
        <mc:Fallback xmlns="">
          <p:sp>
            <p:nvSpPr>
              <p:cNvPr id="4" name="Rectangle 3"/>
              <p:cNvSpPr>
                <a:spLocks noRot="1" noChangeAspect="1" noMove="1" noResize="1" noEditPoints="1" noAdjustHandles="1" noChangeArrowheads="1" noChangeShapeType="1" noTextEdit="1"/>
              </p:cNvSpPr>
              <p:nvPr/>
            </p:nvSpPr>
            <p:spPr>
              <a:xfrm>
                <a:off x="228600" y="3429000"/>
                <a:ext cx="11506200" cy="3257174"/>
              </a:xfrm>
              <a:prstGeom prst="rect">
                <a:avLst/>
              </a:prstGeom>
              <a:blipFill rotWithShape="0">
                <a:blip r:embed="rId3"/>
                <a:stretch>
                  <a:fillRect l="-1113" b="-4494"/>
                </a:stretch>
              </a:blipFill>
            </p:spPr>
            <p:txBody>
              <a:bodyPr/>
              <a:lstStyle/>
              <a:p>
                <a:r>
                  <a:rPr lang="en-US">
                    <a:noFill/>
                  </a:rPr>
                  <a:t> </a:t>
                </a:r>
              </a:p>
            </p:txBody>
          </p:sp>
        </mc:Fallback>
      </mc:AlternateContent>
    </p:spTree>
    <p:extLst>
      <p:ext uri="{BB962C8B-B14F-4D97-AF65-F5344CB8AC3E}">
        <p14:creationId xmlns:p14="http://schemas.microsoft.com/office/powerpoint/2010/main" val="206773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NewtonLaws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7502" t="40333" r="54215" b="33704"/>
          <a:stretch/>
        </p:blipFill>
        <p:spPr>
          <a:xfrm>
            <a:off x="7467600" y="838200"/>
            <a:ext cx="4343400" cy="3746499"/>
          </a:xfrm>
          <a:prstGeom prst="rect">
            <a:avLst/>
          </a:prstGeom>
        </p:spPr>
      </p:pic>
      <p:sp>
        <p:nvSpPr>
          <p:cNvPr id="3" name="TextBox 2"/>
          <p:cNvSpPr txBox="1"/>
          <p:nvPr/>
        </p:nvSpPr>
        <p:spPr>
          <a:xfrm>
            <a:off x="152400" y="76200"/>
            <a:ext cx="11734800" cy="954107"/>
          </a:xfrm>
          <a:prstGeom prst="rect">
            <a:avLst/>
          </a:prstGeom>
          <a:noFill/>
        </p:spPr>
        <p:txBody>
          <a:bodyPr wrap="square" rtlCol="0">
            <a:spAutoFit/>
          </a:bodyPr>
          <a:lstStyle/>
          <a:p>
            <a:r>
              <a:rPr lang="en-US" sz="2800"/>
              <a:t>Now suppose the elevator were accelerating upward. How do the forces compare then?</a:t>
            </a:r>
          </a:p>
        </p:txBody>
      </p:sp>
      <mc:AlternateContent xmlns:mc="http://schemas.openxmlformats.org/markup-compatibility/2006" xmlns:a14="http://schemas.microsoft.com/office/drawing/2010/main">
        <mc:Choice Requires="a14">
          <p:sp>
            <p:nvSpPr>
              <p:cNvPr id="4" name="TextBox 3"/>
              <p:cNvSpPr txBox="1"/>
              <p:nvPr/>
            </p:nvSpPr>
            <p:spPr>
              <a:xfrm>
                <a:off x="304800" y="4724400"/>
                <a:ext cx="1881797" cy="2031325"/>
              </a:xfrm>
              <a:prstGeom prst="rect">
                <a:avLst/>
              </a:prstGeom>
              <a:noFill/>
              <a:ln>
                <a:noFill/>
              </a:ln>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&gt;</m:t>
                    </m:r>
                    <m:r>
                      <a:rPr lang="en-US" sz="2800" b="0" i="1" smtClean="0">
                        <a:latin typeface="Cambria Math" panose="02040503050406030204" pitchFamily="18" charset="0"/>
                      </a:rPr>
                      <m:t>𝑊</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𝑁</m:t>
                    </m:r>
                    <m:r>
                      <a:rPr lang="en-US" sz="2800" b="0" i="1" smtClean="0">
                        <a:latin typeface="Cambria Math" panose="02040503050406030204" pitchFamily="18" charset="0"/>
                      </a:rPr>
                      <m:t>=</m:t>
                    </m:r>
                    <m:r>
                      <a:rPr lang="en-US" sz="2800" i="1">
                        <a:latin typeface="Cambria Math" panose="02040503050406030204" pitchFamily="18" charset="0"/>
                      </a:rPr>
                      <m:t>𝑊</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𝑁</m:t>
                    </m:r>
                    <m:r>
                      <a:rPr lang="en-US" sz="2800" b="0" i="1" smtClean="0">
                        <a:latin typeface="Cambria Math" panose="02040503050406030204" pitchFamily="18" charset="0"/>
                      </a:rPr>
                      <m:t>&lt;</m:t>
                    </m:r>
                    <m:r>
                      <a:rPr lang="en-US" sz="2800" i="1">
                        <a:latin typeface="Cambria Math" panose="02040503050406030204" pitchFamily="18" charset="0"/>
                      </a:rPr>
                      <m:t>𝑊</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304800" y="4724400"/>
                <a:ext cx="1881797" cy="2031325"/>
              </a:xfrm>
              <a:prstGeom prst="rect">
                <a:avLst/>
              </a:prstGeom>
              <a:blipFill rotWithShape="0">
                <a:blip r:embed="rId3"/>
                <a:stretch>
                  <a:fillRect l="-6796" b="-4505"/>
                </a:stretch>
              </a:blipFill>
              <a:ln>
                <a:noFill/>
              </a:ln>
            </p:spPr>
            <p:txBody>
              <a:bodyPr/>
              <a:lstStyle/>
              <a:p>
                <a:r>
                  <a:rPr lang="en-US">
                    <a:noFill/>
                  </a:rPr>
                  <a:t> </a:t>
                </a:r>
              </a:p>
            </p:txBody>
          </p:sp>
        </mc:Fallback>
      </mc:AlternateContent>
      <p:sp>
        <p:nvSpPr>
          <p:cNvPr id="5" name="TextBox 4"/>
          <p:cNvSpPr txBox="1"/>
          <p:nvPr/>
        </p:nvSpPr>
        <p:spPr>
          <a:xfrm>
            <a:off x="10743398" y="2711449"/>
            <a:ext cx="1448602" cy="830997"/>
          </a:xfrm>
          <a:prstGeom prst="rect">
            <a:avLst/>
          </a:prstGeom>
          <a:solidFill>
            <a:schemeClr val="bg1"/>
          </a:solidFill>
        </p:spPr>
        <p:txBody>
          <a:bodyPr wrap="none" rtlCol="0">
            <a:spAutoFit/>
          </a:bodyPr>
          <a:lstStyle/>
          <a:p>
            <a:r>
              <a:rPr lang="en-US"/>
              <a:t>increasing</a:t>
            </a:r>
          </a:p>
          <a:p>
            <a:r>
              <a:rPr lang="en-US"/>
              <a:t>speed</a:t>
            </a:r>
          </a:p>
        </p:txBody>
      </p:sp>
    </p:spTree>
    <p:extLst>
      <p:ext uri="{BB962C8B-B14F-4D97-AF65-F5344CB8AC3E}">
        <p14:creationId xmlns:p14="http://schemas.microsoft.com/office/powerpoint/2010/main" val="2714333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124473" y="143544"/>
            <a:ext cx="8727232" cy="3046988"/>
          </a:xfrm>
          <a:prstGeom prst="rect">
            <a:avLst/>
          </a:prstGeom>
          <a:noFill/>
        </p:spPr>
        <p:txBody>
          <a:bodyPr wrap="square" rtlCol="0">
            <a:spAutoFit/>
          </a:bodyPr>
          <a:lstStyle/>
          <a:p>
            <a:r>
              <a:rPr lang="en-US" sz="3200" dirty="0"/>
              <a:t>A box of mass m is sitting in an elevator which is moving upward, and the speed is decreasing</a:t>
            </a:r>
            <a:r>
              <a:rPr lang="en-US" sz="3200"/>
              <a:t>. The </a:t>
            </a:r>
            <a:r>
              <a:rPr lang="en-US" sz="3200" dirty="0"/>
              <a:t>magnitude of the acceleration of the elevator is a</a:t>
            </a:r>
            <a:r>
              <a:rPr lang="en-US" sz="3200"/>
              <a:t>. The </a:t>
            </a:r>
            <a:r>
              <a:rPr lang="en-US" sz="3200" dirty="0"/>
              <a:t>magnitude of the normal force on the box from the floor is N</a:t>
            </a:r>
            <a:r>
              <a:rPr lang="en-US" sz="3200"/>
              <a:t>. What </a:t>
            </a:r>
            <a:r>
              <a:rPr lang="en-US" sz="3200" dirty="0"/>
              <a:t>is the correct expression for the magnitude of the normal force N on the box? </a:t>
            </a:r>
          </a:p>
        </p:txBody>
      </p:sp>
      <mc:AlternateContent xmlns:mc="http://schemas.openxmlformats.org/markup-compatibility/2006" xmlns:a14="http://schemas.microsoft.com/office/drawing/2010/main">
        <mc:Choice Requires="a14">
          <p:sp>
            <p:nvSpPr>
              <p:cNvPr id="9" name="TextBox 8"/>
              <p:cNvSpPr txBox="1"/>
              <p:nvPr/>
            </p:nvSpPr>
            <p:spPr>
              <a:xfrm>
                <a:off x="76200" y="4171950"/>
                <a:ext cx="8991600" cy="2609753"/>
              </a:xfrm>
              <a:prstGeom prst="rect">
                <a:avLst/>
              </a:prstGeom>
              <a:noFill/>
            </p:spPr>
            <p:txBody>
              <a:bodyPr wrap="square" rtlCol="0">
                <a:spAutoFit/>
              </a:bodyPr>
              <a:lstStyle/>
              <a:p>
                <a:pPr marL="342900" indent="-342900">
                  <a:lnSpc>
                    <a:spcPct val="150000"/>
                  </a:lnSpc>
                  <a:buAutoNum type="alphaUcParenR"/>
                </a:pPr>
                <a:r>
                  <a:rPr lang="en-US" sz="2800" dirty="0"/>
                  <a:t>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m:t>
                    </m:r>
                    <m:r>
                      <a:rPr lang="en-US" sz="2800" i="1" smtClean="0">
                        <a:latin typeface="Cambria Math" panose="02040503050406030204" pitchFamily="18" charset="0"/>
                      </a:rPr>
                      <m:t>𝑔</m:t>
                    </m:r>
                    <m:r>
                      <a:rPr lang="en-US" sz="2800" i="1" smtClean="0">
                        <a:latin typeface="Cambria Math" panose="02040503050406030204" pitchFamily="18" charset="0"/>
                      </a:rPr>
                      <m:t>+</m:t>
                    </m:r>
                    <m:r>
                      <a:rPr lang="en-US" sz="2800" i="1" smtClean="0">
                        <a:latin typeface="Cambria Math" panose="02040503050406030204" pitchFamily="18" charset="0"/>
                      </a:rPr>
                      <m:t>𝑎</m:t>
                    </m:r>
                    <m:r>
                      <a:rPr lang="en-US" sz="2800" i="1" smtClean="0">
                        <a:latin typeface="Cambria Math" panose="02040503050406030204" pitchFamily="18" charset="0"/>
                      </a:rPr>
                      <m:t>)</m:t>
                    </m:r>
                  </m:oMath>
                </a14:m>
                <a:endParaRPr lang="en-US" sz="2800" dirty="0"/>
              </a:p>
              <a:p>
                <a:pPr marL="342900" indent="-342900">
                  <a:lnSpc>
                    <a:spcPct val="150000"/>
                  </a:lnSpc>
                  <a:buAutoNum type="alphaUcParenR"/>
                </a:pPr>
                <a:r>
                  <a:rPr lang="en-US" sz="2800" dirty="0"/>
                  <a:t>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m:t>
                    </m:r>
                    <m:r>
                      <a:rPr lang="en-US" sz="2800" i="1" smtClean="0">
                        <a:latin typeface="Cambria Math" panose="02040503050406030204" pitchFamily="18" charset="0"/>
                      </a:rPr>
                      <m:t>𝑔</m:t>
                    </m:r>
                    <m:r>
                      <a:rPr lang="en-US" sz="2800" b="0" i="1" smtClean="0">
                        <a:latin typeface="Cambria Math" panose="02040503050406030204" pitchFamily="18" charset="0"/>
                      </a:rPr>
                      <m:t>−</m:t>
                    </m:r>
                    <m:r>
                      <a:rPr lang="en-US" sz="2800" i="1" smtClean="0">
                        <a:latin typeface="Cambria Math" panose="02040503050406030204" pitchFamily="18" charset="0"/>
                      </a:rPr>
                      <m:t>𝑎</m:t>
                    </m:r>
                    <m:r>
                      <a:rPr lang="en-US" sz="2800" i="1" smtClean="0">
                        <a:latin typeface="Cambria Math" panose="02040503050406030204" pitchFamily="18" charset="0"/>
                      </a:rPr>
                      <m:t>)</m:t>
                    </m:r>
                  </m:oMath>
                </a14:m>
                <a:endParaRPr lang="en-US" sz="2800" dirty="0"/>
              </a:p>
              <a:p>
                <a:pPr marL="342900" indent="-342900">
                  <a:lnSpc>
                    <a:spcPct val="150000"/>
                  </a:lnSpc>
                  <a:buAutoNum type="alphaUcParenR"/>
                </a:pPr>
                <a:r>
                  <a:rPr lang="en-US" sz="2800" dirty="0"/>
                  <a:t>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m:t>
                    </m:r>
                    <m:r>
                      <a:rPr lang="en-US" sz="2800" i="1" smtClean="0">
                        <a:latin typeface="Cambria Math" panose="02040503050406030204" pitchFamily="18" charset="0"/>
                      </a:rPr>
                      <m:t>𝑎</m:t>
                    </m:r>
                    <m:r>
                      <a:rPr lang="en-US" sz="2800" b="0" i="1" smtClean="0">
                        <a:latin typeface="Cambria Math" panose="02040503050406030204" pitchFamily="18" charset="0"/>
                      </a:rPr>
                      <m:t>−</m:t>
                    </m:r>
                    <m:r>
                      <a:rPr lang="en-US" sz="2800" i="1" smtClean="0">
                        <a:latin typeface="Cambria Math" panose="02040503050406030204" pitchFamily="18" charset="0"/>
                      </a:rPr>
                      <m:t>𝑔</m:t>
                    </m:r>
                    <m:r>
                      <a:rPr lang="en-US" sz="2800" i="1" smtClean="0">
                        <a:latin typeface="Cambria Math" panose="02040503050406030204" pitchFamily="18" charset="0"/>
                      </a:rPr>
                      <m:t>)</m:t>
                    </m:r>
                  </m:oMath>
                </a14:m>
                <a:endParaRPr lang="en-US" sz="2800" dirty="0"/>
              </a:p>
              <a:p>
                <a:pPr marL="342900" indent="-342900">
                  <a:lnSpc>
                    <a:spcPct val="150000"/>
                  </a:lnSpc>
                  <a:buAutoNum type="alphaUcParenR"/>
                </a:pPr>
                <a:r>
                  <a:rPr lang="en-US" sz="2800" dirty="0"/>
                  <a:t> </a:t>
                </a:r>
                <a14:m>
                  <m:oMath xmlns:m="http://schemas.openxmlformats.org/officeDocument/2006/math">
                    <m:r>
                      <a:rPr lang="en-US" sz="2800" i="1" smtClean="0">
                        <a:latin typeface="Cambria Math" panose="02040503050406030204" pitchFamily="18" charset="0"/>
                      </a:rPr>
                      <m:t>𝑚𝑔</m:t>
                    </m:r>
                  </m:oMath>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76200" y="4171950"/>
                <a:ext cx="8991600" cy="2609753"/>
              </a:xfrm>
              <a:prstGeom prst="rect">
                <a:avLst/>
              </a:prstGeom>
              <a:blipFill>
                <a:blip r:embed="rId2"/>
                <a:stretch>
                  <a:fillRect l="-1424" b="-6075"/>
                </a:stretch>
              </a:blipFill>
            </p:spPr>
            <p:txBody>
              <a:bodyPr/>
              <a:lstStyle/>
              <a:p>
                <a:r>
                  <a:rPr lang="en-US">
                    <a:noFill/>
                  </a:rPr>
                  <a:t> </a:t>
                </a:r>
              </a:p>
            </p:txBody>
          </p:sp>
        </mc:Fallback>
      </mc:AlternateContent>
      <p:grpSp>
        <p:nvGrpSpPr>
          <p:cNvPr id="10" name="Group 1"/>
          <p:cNvGrpSpPr>
            <a:grpSpLocks noChangeAspect="1"/>
          </p:cNvGrpSpPr>
          <p:nvPr/>
        </p:nvGrpSpPr>
        <p:grpSpPr bwMode="auto">
          <a:xfrm>
            <a:off x="8780878" y="143544"/>
            <a:ext cx="3250255" cy="3370123"/>
            <a:chOff x="2527" y="780"/>
            <a:chExt cx="2937" cy="3046"/>
          </a:xfrm>
        </p:grpSpPr>
        <p:sp>
          <p:nvSpPr>
            <p:cNvPr id="11" name="AutoShape 2"/>
            <p:cNvSpPr>
              <a:spLocks noChangeAspect="1" noChangeArrowheads="1" noTextEdit="1"/>
            </p:cNvSpPr>
            <p:nvPr/>
          </p:nvSpPr>
          <p:spPr bwMode="auto">
            <a:xfrm>
              <a:off x="2527" y="780"/>
              <a:ext cx="2937" cy="3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3"/>
            <p:cNvSpPr>
              <a:spLocks noChangeArrowheads="1"/>
            </p:cNvSpPr>
            <p:nvPr/>
          </p:nvSpPr>
          <p:spPr bwMode="auto">
            <a:xfrm>
              <a:off x="3727" y="2438"/>
              <a:ext cx="1338" cy="12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AutoShape 4"/>
            <p:cNvSpPr>
              <a:spLocks noChangeArrowheads="1"/>
            </p:cNvSpPr>
            <p:nvPr/>
          </p:nvSpPr>
          <p:spPr bwMode="auto">
            <a:xfrm>
              <a:off x="4165" y="3250"/>
              <a:ext cx="475" cy="3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4" name="AutoShape 5"/>
            <p:cNvCxnSpPr>
              <a:cxnSpLocks noChangeShapeType="1"/>
              <a:stCxn id="12" idx="0"/>
            </p:cNvCxnSpPr>
            <p:nvPr/>
          </p:nvCxnSpPr>
          <p:spPr bwMode="auto">
            <a:xfrm flipV="1">
              <a:off x="4396" y="1238"/>
              <a:ext cx="0" cy="120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5" name="AutoShape 6"/>
            <p:cNvCxnSpPr>
              <a:cxnSpLocks noChangeShapeType="1"/>
            </p:cNvCxnSpPr>
            <p:nvPr/>
          </p:nvCxnSpPr>
          <p:spPr bwMode="auto">
            <a:xfrm flipV="1">
              <a:off x="2990" y="2163"/>
              <a:ext cx="12" cy="1075"/>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sp>
          <p:nvSpPr>
            <p:cNvPr id="16" name="Text Box 7"/>
            <p:cNvSpPr txBox="1">
              <a:spLocks noChangeArrowheads="1"/>
            </p:cNvSpPr>
            <p:nvPr/>
          </p:nvSpPr>
          <p:spPr bwMode="auto">
            <a:xfrm>
              <a:off x="4240" y="3201"/>
              <a:ext cx="700" cy="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mbria" charset="0"/>
                  <a:ea typeface="ÇlÇr ñæí©" charset="0"/>
                </a:rPr>
                <a:t>m</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7" name="Text Box 8"/>
            <p:cNvSpPr txBox="1">
              <a:spLocks noChangeArrowheads="1"/>
            </p:cNvSpPr>
            <p:nvPr/>
          </p:nvSpPr>
          <p:spPr bwMode="auto">
            <a:xfrm>
              <a:off x="2690" y="1026"/>
              <a:ext cx="1288" cy="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mbria" charset="0"/>
                  <a:ea typeface="ÇlÇr ñæí©" charset="0"/>
                </a:rPr>
                <a:t>Moving upward,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mbria" charset="0"/>
                  <a:ea typeface="ÇlÇr ñæí©" charset="0"/>
                </a:rPr>
                <a:t>slowing</a:t>
              </a:r>
              <a:endParaRPr kumimoji="0" lang="en-US" sz="2400" b="0" i="0" u="none" strike="noStrike" cap="none" normalizeH="0" baseline="0">
                <a:ln>
                  <a:noFill/>
                </a:ln>
                <a:solidFill>
                  <a:schemeClr val="tx1"/>
                </a:solidFill>
                <a:effectLst/>
                <a:latin typeface="Arial" charset="0"/>
                <a:ea typeface="ＭＳ Ｐゴシック" charset="0"/>
              </a:endParaRPr>
            </a:p>
          </p:txBody>
        </p:sp>
      </p:grpSp>
    </p:spTree>
    <p:extLst>
      <p:ext uri="{BB962C8B-B14F-4D97-AF65-F5344CB8AC3E}">
        <p14:creationId xmlns:p14="http://schemas.microsoft.com/office/powerpoint/2010/main" val="426040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8" name="TextBox 17"/>
          <p:cNvSpPr txBox="1"/>
          <p:nvPr/>
        </p:nvSpPr>
        <p:spPr>
          <a:xfrm>
            <a:off x="246287" y="152400"/>
            <a:ext cx="11556246" cy="1815882"/>
          </a:xfrm>
          <a:prstGeom prst="rect">
            <a:avLst/>
          </a:prstGeom>
          <a:noFill/>
        </p:spPr>
        <p:txBody>
          <a:bodyPr wrap="square" rtlCol="0">
            <a:spAutoFit/>
          </a:bodyPr>
          <a:lstStyle/>
          <a:p>
            <a:r>
              <a:rPr lang="en-US" sz="2800" dirty="0"/>
              <a:t>A person of mass m is sitting in an elevator which is moving down, and the speed is </a:t>
            </a:r>
            <a:r>
              <a:rPr lang="en-US" sz="2800" i="1" dirty="0"/>
              <a:t>increasing</a:t>
            </a:r>
            <a:r>
              <a:rPr lang="en-US" sz="2800" dirty="0"/>
              <a:t>. The magnitude of the acceleration of the elevator is a. The magnitude of the normal force on the person from the floor is N. What is the formula for the normal force N, given the acceleration a?</a:t>
            </a:r>
          </a:p>
        </p:txBody>
      </p:sp>
      <p:sp>
        <p:nvSpPr>
          <p:cNvPr id="9" name="TextBox 8"/>
          <p:cNvSpPr txBox="1"/>
          <p:nvPr/>
        </p:nvSpPr>
        <p:spPr>
          <a:xfrm>
            <a:off x="246287" y="3378045"/>
            <a:ext cx="4978400" cy="3257174"/>
          </a:xfrm>
          <a:prstGeom prst="rect">
            <a:avLst/>
          </a:prstGeom>
          <a:noFill/>
        </p:spPr>
        <p:txBody>
          <a:bodyPr wrap="square" rtlCol="0">
            <a:spAutoFit/>
          </a:bodyPr>
          <a:lstStyle/>
          <a:p>
            <a:pPr marL="609585" indent="-609585">
              <a:lnSpc>
                <a:spcPct val="150000"/>
              </a:lnSpc>
              <a:buAutoNum type="alphaUcParenR"/>
            </a:pPr>
            <a:r>
              <a:rPr lang="en-US" sz="2800" dirty="0"/>
              <a:t>m(</a:t>
            </a:r>
            <a:r>
              <a:rPr lang="en-US" sz="2800" dirty="0" err="1"/>
              <a:t>g+a</a:t>
            </a:r>
            <a:r>
              <a:rPr lang="en-US" sz="2800" dirty="0"/>
              <a:t>)	</a:t>
            </a:r>
          </a:p>
          <a:p>
            <a:pPr marL="609585" indent="-609585">
              <a:lnSpc>
                <a:spcPct val="150000"/>
              </a:lnSpc>
              <a:buAutoNum type="alphaUcParenR"/>
            </a:pPr>
            <a:r>
              <a:rPr lang="en-US" sz="2800" dirty="0"/>
              <a:t>m(</a:t>
            </a:r>
            <a:r>
              <a:rPr lang="en-US" sz="2800" dirty="0" err="1"/>
              <a:t>g</a:t>
            </a:r>
            <a:r>
              <a:rPr lang="en-US" sz="2800" dirty="0" err="1">
                <a:sym typeface="Symbol"/>
              </a:rPr>
              <a:t></a:t>
            </a:r>
            <a:r>
              <a:rPr lang="en-US" sz="2800" dirty="0" err="1"/>
              <a:t>a</a:t>
            </a:r>
            <a:r>
              <a:rPr lang="en-US" sz="2800" dirty="0"/>
              <a:t>) 	</a:t>
            </a:r>
          </a:p>
          <a:p>
            <a:pPr marL="609585" indent="-609585">
              <a:lnSpc>
                <a:spcPct val="150000"/>
              </a:lnSpc>
              <a:buAutoNum type="alphaUcParenR" startAt="3"/>
            </a:pPr>
            <a:r>
              <a:rPr lang="en-US" sz="2800" dirty="0"/>
              <a:t>m(</a:t>
            </a:r>
            <a:r>
              <a:rPr lang="en-US" sz="2800" dirty="0" err="1"/>
              <a:t>a</a:t>
            </a:r>
            <a:r>
              <a:rPr lang="en-US" sz="2800" dirty="0" err="1">
                <a:sym typeface="Symbol"/>
              </a:rPr>
              <a:t></a:t>
            </a:r>
            <a:r>
              <a:rPr lang="en-US" sz="2800" dirty="0" err="1"/>
              <a:t>g</a:t>
            </a:r>
            <a:r>
              <a:rPr lang="en-US" sz="2800" dirty="0"/>
              <a:t>)</a:t>
            </a:r>
          </a:p>
          <a:p>
            <a:pPr marL="609585" indent="-609585">
              <a:lnSpc>
                <a:spcPct val="150000"/>
              </a:lnSpc>
              <a:buAutoNum type="alphaUcParenR" startAt="3"/>
            </a:pPr>
            <a:r>
              <a:rPr lang="en-US" sz="2800" dirty="0"/>
              <a:t>mg</a:t>
            </a:r>
          </a:p>
          <a:p>
            <a:pPr marL="609585" indent="-609585">
              <a:lnSpc>
                <a:spcPct val="150000"/>
              </a:lnSpc>
              <a:buAutoNum type="alphaUcParenR" startAt="3"/>
            </a:pPr>
            <a:r>
              <a:rPr lang="en-US" sz="2800" dirty="0"/>
              <a:t>ma</a:t>
            </a:r>
          </a:p>
        </p:txBody>
      </p:sp>
      <p:graphicFrame>
        <p:nvGraphicFramePr>
          <p:cNvPr id="11" name="Object 10"/>
          <p:cNvGraphicFramePr>
            <a:graphicFrameLocks noChangeAspect="1"/>
          </p:cNvGraphicFramePr>
          <p:nvPr>
            <p:extLst/>
          </p:nvPr>
        </p:nvGraphicFramePr>
        <p:xfrm>
          <a:off x="6469232" y="2127250"/>
          <a:ext cx="4313625" cy="3486151"/>
        </p:xfrm>
        <a:graphic>
          <a:graphicData uri="http://schemas.openxmlformats.org/presentationml/2006/ole">
            <mc:AlternateContent xmlns:mc="http://schemas.openxmlformats.org/markup-compatibility/2006">
              <mc:Choice xmlns:v="urn:schemas-microsoft-com:vml" Requires="v">
                <p:oleObj spid="_x0000_s1026" name="Microsoft Draw" r:id="rId4" imgW="2286000" imgH="1854001" progId="MSDraw">
                  <p:embed/>
                </p:oleObj>
              </mc:Choice>
              <mc:Fallback>
                <p:oleObj name="Microsoft Draw" r:id="rId4" imgW="2286000" imgH="1854001" progId="MSDraw">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232" y="2127250"/>
                        <a:ext cx="4313625" cy="3486151"/>
                      </a:xfrm>
                      <a:prstGeom prst="rect">
                        <a:avLst/>
                      </a:prstGeom>
                      <a:noFill/>
                      <a:ln>
                        <a:noFill/>
                      </a:ln>
                      <a:extLst/>
                    </p:spPr>
                  </p:pic>
                </p:oleObj>
              </mc:Fallback>
            </mc:AlternateContent>
          </a:graphicData>
        </a:graphic>
      </p:graphicFrame>
      <p:sp>
        <p:nvSpPr>
          <p:cNvPr id="15" name="TextBox 14"/>
          <p:cNvSpPr txBox="1"/>
          <p:nvPr/>
        </p:nvSpPr>
        <p:spPr>
          <a:xfrm>
            <a:off x="9245600" y="3683000"/>
            <a:ext cx="2946400" cy="1323632"/>
          </a:xfrm>
          <a:prstGeom prst="rect">
            <a:avLst/>
          </a:prstGeom>
          <a:solidFill>
            <a:schemeClr val="bg1"/>
          </a:solidFill>
        </p:spPr>
        <p:txBody>
          <a:bodyPr wrap="square" rtlCol="0">
            <a:spAutoFit/>
          </a:bodyPr>
          <a:lstStyle/>
          <a:p>
            <a:r>
              <a:rPr lang="en-US" sz="2667" dirty="0"/>
              <a:t>v down and</a:t>
            </a:r>
          </a:p>
          <a:p>
            <a:r>
              <a:rPr lang="en-US" sz="2667" dirty="0"/>
              <a:t> increasing</a:t>
            </a:r>
          </a:p>
          <a:p>
            <a:endParaRPr lang="en-US" sz="2667" dirty="0"/>
          </a:p>
        </p:txBody>
      </p:sp>
      <p:cxnSp>
        <p:nvCxnSpPr>
          <p:cNvPr id="16" name="Straight Connector 15"/>
          <p:cNvCxnSpPr/>
          <p:nvPr/>
        </p:nvCxnSpPr>
        <p:spPr>
          <a:xfrm>
            <a:off x="11480800" y="3784600"/>
            <a:ext cx="0" cy="914400"/>
          </a:xfrm>
          <a:prstGeom prst="line">
            <a:avLst/>
          </a:prstGeom>
          <a:ln w="50800">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60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11811000" cy="830997"/>
          </a:xfrm>
          <a:prstGeom prst="rect">
            <a:avLst/>
          </a:prstGeom>
          <a:noFill/>
        </p:spPr>
        <p:txBody>
          <a:bodyPr wrap="square" rtlCol="0">
            <a:spAutoFit/>
          </a:bodyPr>
          <a:lstStyle/>
          <a:p>
            <a:r>
              <a:rPr lang="en-US"/>
              <a:t>You are pushing a heavy box across a rough floor. When you are initially pushing the box and it is accelerating…</a:t>
            </a:r>
          </a:p>
        </p:txBody>
      </p:sp>
      <p:sp>
        <p:nvSpPr>
          <p:cNvPr id="4" name="TextBox 3"/>
          <p:cNvSpPr txBox="1"/>
          <p:nvPr/>
        </p:nvSpPr>
        <p:spPr>
          <a:xfrm>
            <a:off x="228600" y="3886200"/>
            <a:ext cx="11734800" cy="2862322"/>
          </a:xfrm>
          <a:prstGeom prst="rect">
            <a:avLst/>
          </a:prstGeom>
          <a:noFill/>
        </p:spPr>
        <p:txBody>
          <a:bodyPr wrap="square" rtlCol="0">
            <a:spAutoFit/>
          </a:bodyPr>
          <a:lstStyle/>
          <a:p>
            <a:pPr marL="514350" indent="-514350">
              <a:lnSpc>
                <a:spcPct val="150000"/>
              </a:lnSpc>
              <a:buAutoNum type="alphaUcParenR"/>
            </a:pPr>
            <a:r>
              <a:rPr lang="en-US"/>
              <a:t>the box exerts a force on you, but you do not exert a force on the box.</a:t>
            </a:r>
          </a:p>
          <a:p>
            <a:pPr marL="514350" indent="-514350">
              <a:lnSpc>
                <a:spcPct val="150000"/>
              </a:lnSpc>
              <a:buAutoNum type="alphaUcParenR"/>
            </a:pPr>
            <a:r>
              <a:rPr lang="en-US"/>
              <a:t>you exert a force on the box, but the box does not exert a force on you.</a:t>
            </a:r>
          </a:p>
          <a:p>
            <a:pPr marL="514350" indent="-514350">
              <a:lnSpc>
                <a:spcPct val="150000"/>
              </a:lnSpc>
              <a:buAutoNum type="alphaUcParenR"/>
            </a:pPr>
            <a:r>
              <a:rPr lang="en-US"/>
              <a:t>the force you exert on the box is greater than the force the box exerts on you.</a:t>
            </a:r>
          </a:p>
          <a:p>
            <a:pPr marL="514350" indent="-514350">
              <a:lnSpc>
                <a:spcPct val="150000"/>
              </a:lnSpc>
              <a:buAutoNum type="alphaUcParenR"/>
            </a:pPr>
            <a:r>
              <a:rPr lang="en-US"/>
              <a:t>the force the box exerts on you is greater than the force you exert on the box.</a:t>
            </a:r>
          </a:p>
          <a:p>
            <a:pPr marL="514350" indent="-514350">
              <a:lnSpc>
                <a:spcPct val="150000"/>
              </a:lnSpc>
              <a:buAutoNum type="alphaUcParenR"/>
            </a:pPr>
            <a:r>
              <a:rPr lang="en-US"/>
              <a:t>the force you exert on the box is equal to the force the box exerts on you.</a:t>
            </a:r>
          </a:p>
        </p:txBody>
      </p:sp>
    </p:spTree>
    <p:extLst>
      <p:ext uri="{BB962C8B-B14F-4D97-AF65-F5344CB8AC3E}">
        <p14:creationId xmlns:p14="http://schemas.microsoft.com/office/powerpoint/2010/main" val="2469510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38600" y="2057400"/>
            <a:ext cx="4025224" cy="49915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28600" y="152400"/>
                <a:ext cx="11811000" cy="1815882"/>
              </a:xfrm>
              <a:prstGeom prst="rect">
                <a:avLst/>
              </a:prstGeom>
            </p:spPr>
            <p:txBody>
              <a:bodyPr wrap="square">
                <a:spAutoFit/>
              </a:bodyPr>
              <a:lstStyle/>
              <a:p>
                <a:r>
                  <a:rPr lang="en-US" sz="2800" dirty="0"/>
                  <a:t>A moving van collides with a sports car in a high-speed head-on collision (don’t worry, everyone survives). During the impact, the van exerts a force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m:rPr>
                            <m:nor/>
                          </m:rPr>
                          <a:rPr lang="en-US" sz="2800" b="0" i="0" smtClean="0">
                            <a:latin typeface="Cambria Math" panose="02040503050406030204" pitchFamily="18" charset="0"/>
                          </a:rPr>
                          <m:t>van</m:t>
                        </m:r>
                      </m:sub>
                    </m:sSub>
                  </m:oMath>
                </a14:m>
                <a:r>
                  <a:rPr lang="en-US" sz="2800" dirty="0"/>
                  <a:t> on the car and the car exerts a force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b="0" i="0" smtClean="0">
                            <a:latin typeface="Cambria Math" panose="02040503050406030204" pitchFamily="18" charset="0"/>
                          </a:rPr>
                          <m:t>car</m:t>
                        </m:r>
                      </m:sub>
                    </m:sSub>
                  </m:oMath>
                </a14:m>
                <a:r>
                  <a:rPr lang="en-US" sz="2800" dirty="0"/>
                  <a:t> on the van. Which statement about these forces is true?</a:t>
                </a:r>
              </a:p>
            </p:txBody>
          </p:sp>
        </mc:Choice>
        <mc:Fallback xmlns="">
          <p:sp>
            <p:nvSpPr>
              <p:cNvPr id="4" name="Rectangle 3"/>
              <p:cNvSpPr>
                <a:spLocks noRot="1" noChangeAspect="1" noMove="1" noResize="1" noEditPoints="1" noAdjustHandles="1" noChangeArrowheads="1" noChangeShapeType="1" noTextEdit="1"/>
              </p:cNvSpPr>
              <p:nvPr/>
            </p:nvSpPr>
            <p:spPr>
              <a:xfrm>
                <a:off x="228600" y="152400"/>
                <a:ext cx="11811000" cy="1815882"/>
              </a:xfrm>
              <a:prstGeom prst="rect">
                <a:avLst/>
              </a:prstGeom>
              <a:blipFill>
                <a:blip r:embed="rId3"/>
                <a:stretch>
                  <a:fillRect l="-1084" t="-3020" r="-1239"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8600" y="4038600"/>
                <a:ext cx="10515600" cy="2677656"/>
              </a:xfrm>
              <a:prstGeom prst="rect">
                <a:avLst/>
              </a:prstGeom>
              <a:noFill/>
            </p:spPr>
            <p:txBody>
              <a:bodyPr wrap="square" rtlCol="0">
                <a:spAutoFit/>
              </a:bodyPr>
              <a:lstStyle/>
              <a:p>
                <a:pPr marL="514350" indent="-514350">
                  <a:lnSpc>
                    <a:spcPct val="150000"/>
                  </a:lnSpc>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van</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b="0" i="0" smtClean="0">
                            <a:latin typeface="Cambria Math" panose="02040503050406030204" pitchFamily="18" charset="0"/>
                          </a:rPr>
                          <m:t>car</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van</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car</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van</m:t>
                        </m:r>
                      </m:sub>
                    </m:sSub>
                    <m:r>
                      <a:rPr lang="en-US" sz="2800" b="0" i="1" smtClean="0">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m:rPr>
                            <m:nor/>
                          </m:rPr>
                          <a:rPr lang="en-US" sz="2800">
                            <a:latin typeface="Cambria Math" panose="02040503050406030204" pitchFamily="18" charset="0"/>
                          </a:rPr>
                          <m:t>car</m:t>
                        </m:r>
                      </m:sub>
                    </m:sSub>
                  </m:oMath>
                </a14:m>
                <a:endParaRPr lang="en-US" sz="2800" dirty="0"/>
              </a:p>
              <a:p>
                <a:pPr marL="514350" indent="-514350">
                  <a:lnSpc>
                    <a:spcPct val="150000"/>
                  </a:lnSpc>
                  <a:buAutoNum type="alphaUcParenR"/>
                </a:pPr>
                <a:r>
                  <a:rPr lang="en-US" sz="2800" dirty="0"/>
                  <a:t> Not enough information</a:t>
                </a:r>
              </a:p>
            </p:txBody>
          </p:sp>
        </mc:Choice>
        <mc:Fallback xmlns="">
          <p:sp>
            <p:nvSpPr>
              <p:cNvPr id="5" name="TextBox 4"/>
              <p:cNvSpPr txBox="1">
                <a:spLocks noRot="1" noChangeAspect="1" noMove="1" noResize="1" noEditPoints="1" noAdjustHandles="1" noChangeArrowheads="1" noChangeShapeType="1" noTextEdit="1"/>
              </p:cNvSpPr>
              <p:nvPr/>
            </p:nvSpPr>
            <p:spPr>
              <a:xfrm>
                <a:off x="228600" y="4038600"/>
                <a:ext cx="10515600" cy="2677656"/>
              </a:xfrm>
              <a:prstGeom prst="rect">
                <a:avLst/>
              </a:prstGeom>
              <a:blipFill rotWithShape="0">
                <a:blip r:embed="rId4"/>
                <a:stretch>
                  <a:fillRect l="-1217" b="-3189"/>
                </a:stretch>
              </a:blipFill>
            </p:spPr>
            <p:txBody>
              <a:bodyPr/>
              <a:lstStyle/>
              <a:p>
                <a:r>
                  <a:rPr lang="en-US">
                    <a:noFill/>
                  </a:rPr>
                  <a:t> </a:t>
                </a:r>
              </a:p>
            </p:txBody>
          </p:sp>
        </mc:Fallback>
      </mc:AlternateContent>
    </p:spTree>
    <p:extLst>
      <p:ext uri="{BB962C8B-B14F-4D97-AF65-F5344CB8AC3E}">
        <p14:creationId xmlns:p14="http://schemas.microsoft.com/office/powerpoint/2010/main" val="148993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572000" y="1524000"/>
          <a:ext cx="3178175" cy="1444625"/>
        </p:xfrm>
        <a:graphic>
          <a:graphicData uri="http://schemas.openxmlformats.org/presentationml/2006/ole">
            <mc:AlternateContent xmlns:mc="http://schemas.openxmlformats.org/markup-compatibility/2006">
              <mc:Choice xmlns:v="urn:schemas-microsoft-com:vml" Requires="v">
                <p:oleObj spid="_x0000_s2050" name="Microsoft Draw" r:id="rId3" imgW="3911401" imgH="1777680" progId="MSDraw">
                  <p:embed/>
                </p:oleObj>
              </mc:Choice>
              <mc:Fallback>
                <p:oleObj name="Microsoft Draw" r:id="rId3" imgW="3911401" imgH="1777680" progId="MSDraw">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0"/>
                        <a:ext cx="3178175" cy="144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4419600" y="1885890"/>
            <a:ext cx="302512" cy="400110"/>
          </a:xfrm>
          <a:prstGeom prst="rect">
            <a:avLst/>
          </a:prstGeom>
          <a:noFill/>
        </p:spPr>
        <p:txBody>
          <a:bodyPr wrap="none" rtlCol="0">
            <a:spAutoFit/>
          </a:bodyPr>
          <a:lstStyle/>
          <a:p>
            <a:r>
              <a:rPr lang="en-US" sz="2000" dirty="0"/>
              <a:t>S</a:t>
            </a:r>
          </a:p>
        </p:txBody>
      </p:sp>
      <p:sp>
        <p:nvSpPr>
          <p:cNvPr id="4" name="Rectangle 3"/>
          <p:cNvSpPr/>
          <p:nvPr/>
        </p:nvSpPr>
        <p:spPr>
          <a:xfrm>
            <a:off x="7696200" y="1885890"/>
            <a:ext cx="415498" cy="400110"/>
          </a:xfrm>
          <a:prstGeom prst="rect">
            <a:avLst/>
          </a:prstGeom>
        </p:spPr>
        <p:txBody>
          <a:bodyPr wrap="none">
            <a:spAutoFit/>
          </a:bodyPr>
          <a:lstStyle/>
          <a:p>
            <a:r>
              <a:rPr lang="en-US" sz="2000" dirty="0"/>
              <a:t>W</a:t>
            </a:r>
          </a:p>
        </p:txBody>
      </p:sp>
      <p:sp>
        <p:nvSpPr>
          <p:cNvPr id="5" name="Rectangle 4"/>
          <p:cNvSpPr/>
          <p:nvPr/>
        </p:nvSpPr>
        <p:spPr>
          <a:xfrm>
            <a:off x="228600" y="152400"/>
            <a:ext cx="11811000" cy="954107"/>
          </a:xfrm>
          <a:prstGeom prst="rect">
            <a:avLst/>
          </a:prstGeom>
        </p:spPr>
        <p:txBody>
          <a:bodyPr wrap="square">
            <a:spAutoFit/>
          </a:bodyPr>
          <a:lstStyle/>
          <a:p>
            <a:r>
              <a:rPr lang="en-US" sz="2800"/>
              <a:t>Steve and a Sumo Wrestler are having a tug-of-war. So far, no one is winning. What is the direction of the force of friction </a:t>
            </a:r>
            <a:r>
              <a:rPr lang="en-US" sz="2800" i="1"/>
              <a:t>from </a:t>
            </a:r>
            <a:r>
              <a:rPr lang="en-US" sz="2800"/>
              <a:t>the floor </a:t>
            </a:r>
            <a:r>
              <a:rPr lang="en-US" sz="2800" i="1"/>
              <a:t>on </a:t>
            </a:r>
            <a:r>
              <a:rPr lang="en-US" sz="2800"/>
              <a:t>Steve’s feet?</a:t>
            </a:r>
          </a:p>
        </p:txBody>
      </p:sp>
      <p:sp>
        <p:nvSpPr>
          <p:cNvPr id="6" name="TextBox 5"/>
          <p:cNvSpPr txBox="1"/>
          <p:nvPr/>
        </p:nvSpPr>
        <p:spPr>
          <a:xfrm>
            <a:off x="228600" y="5334000"/>
            <a:ext cx="1455720" cy="1384995"/>
          </a:xfrm>
          <a:prstGeom prst="rect">
            <a:avLst/>
          </a:prstGeom>
          <a:noFill/>
        </p:spPr>
        <p:txBody>
          <a:bodyPr wrap="none" rtlCol="0">
            <a:spAutoFit/>
          </a:bodyPr>
          <a:lstStyle/>
          <a:p>
            <a:pPr marL="514350" indent="-514350">
              <a:lnSpc>
                <a:spcPct val="150000"/>
              </a:lnSpc>
              <a:buAutoNum type="alphaUcParenR"/>
            </a:pPr>
            <a:r>
              <a:rPr lang="en-US" sz="2800" dirty="0"/>
              <a:t>Right</a:t>
            </a:r>
          </a:p>
          <a:p>
            <a:pPr marL="514350" indent="-514350">
              <a:lnSpc>
                <a:spcPct val="150000"/>
              </a:lnSpc>
              <a:buAutoNum type="alphaUcParenR"/>
            </a:pPr>
            <a:r>
              <a:rPr lang="en-US" sz="2800" dirty="0"/>
              <a:t>Left</a:t>
            </a:r>
          </a:p>
        </p:txBody>
      </p:sp>
    </p:spTree>
    <p:extLst>
      <p:ext uri="{BB962C8B-B14F-4D97-AF65-F5344CB8AC3E}">
        <p14:creationId xmlns:p14="http://schemas.microsoft.com/office/powerpoint/2010/main" val="2279338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76200"/>
                <a:ext cx="11887200" cy="1375761"/>
              </a:xfrm>
              <a:prstGeom prst="rect">
                <a:avLst/>
              </a:prstGeom>
            </p:spPr>
            <p:txBody>
              <a:bodyPr wrap="square">
                <a:spAutoFit/>
              </a:bodyPr>
              <a:lstStyle/>
              <a:p>
                <a:r>
                  <a:rPr lang="en-US" sz="2800"/>
                  <a:t>How large is the force of friction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𝑭</m:t>
                                </m:r>
                              </m:e>
                            </m:acc>
                          </m:e>
                          <m:sub>
                            <m:r>
                              <m:rPr>
                                <m:nor/>
                              </m:rPr>
                              <a:rPr lang="en-US" sz="2800" b="0" i="0" smtClean="0">
                                <a:latin typeface="Cambria Math" panose="02040503050406030204" pitchFamily="18" charset="0"/>
                              </a:rPr>
                              <m:t>f</m:t>
                            </m:r>
                            <m:r>
                              <m:rPr>
                                <m:nor/>
                              </m:rPr>
                              <a:rPr lang="en-US" sz="2800" b="0" i="0" smtClean="0">
                                <a:latin typeface="Cambria Math" panose="02040503050406030204" pitchFamily="18" charset="0"/>
                              </a:rPr>
                              <m:t>,</m:t>
                            </m:r>
                            <m:r>
                              <m:rPr>
                                <m:nor/>
                              </m:rPr>
                              <a:rPr lang="en-US" sz="2800" b="0" i="0" smtClean="0">
                                <a:latin typeface="Cambria Math" panose="02040503050406030204" pitchFamily="18" charset="0"/>
                              </a:rPr>
                              <m:t>Steve</m:t>
                            </m:r>
                          </m:sub>
                        </m:sSub>
                      </m:e>
                    </m:d>
                  </m:oMath>
                </a14:m>
                <a:r>
                  <a:rPr lang="en-US" sz="2800"/>
                  <a:t> on Steve’s feet compared to the force of friction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𝑭</m:t>
                                </m:r>
                              </m:e>
                            </m:acc>
                          </m:e>
                          <m:sub>
                            <m:r>
                              <m:rPr>
                                <m:nor/>
                              </m:rPr>
                              <a:rPr lang="en-US" sz="2800">
                                <a:latin typeface="Cambria Math" panose="02040503050406030204" pitchFamily="18" charset="0"/>
                              </a:rPr>
                              <m:t>f</m:t>
                            </m:r>
                            <m:r>
                              <m:rPr>
                                <m:nor/>
                              </m:rPr>
                              <a:rPr lang="en-US" sz="2800" b="0" i="0" smtClean="0">
                                <a:latin typeface="Cambria Math" panose="02040503050406030204" pitchFamily="18" charset="0"/>
                              </a:rPr>
                              <m:t>,</m:t>
                            </m:r>
                            <m:r>
                              <m:rPr>
                                <m:nor/>
                              </m:rPr>
                              <a:rPr lang="en-US" sz="2800" b="0" i="0" smtClean="0">
                                <a:latin typeface="Cambria Math" panose="02040503050406030204" pitchFamily="18" charset="0"/>
                              </a:rPr>
                              <m:t>W</m:t>
                            </m:r>
                          </m:sub>
                        </m:sSub>
                      </m:e>
                    </m:d>
                  </m:oMath>
                </a14:m>
                <a:r>
                  <a:rPr lang="en-US" sz="2800"/>
                  <a:t> on the Wrestler’s feet? Again, so far no one is winning.</a:t>
                </a:r>
              </a:p>
            </p:txBody>
          </p:sp>
        </mc:Choice>
        <mc:Fallback xmlns="">
          <p:sp>
            <p:nvSpPr>
              <p:cNvPr id="2" name="Rectangle 1"/>
              <p:cNvSpPr>
                <a:spLocks noRot="1" noChangeAspect="1" noMove="1" noResize="1" noEditPoints="1" noAdjustHandles="1" noChangeArrowheads="1" noChangeShapeType="1" noTextEdit="1"/>
              </p:cNvSpPr>
              <p:nvPr/>
            </p:nvSpPr>
            <p:spPr>
              <a:xfrm>
                <a:off x="152400" y="76200"/>
                <a:ext cx="11887200" cy="1375761"/>
              </a:xfrm>
              <a:prstGeom prst="rect">
                <a:avLst/>
              </a:prstGeom>
              <a:blipFill rotWithShape="0">
                <a:blip r:embed="rId3"/>
                <a:stretch>
                  <a:fillRect l="-1026" r="-1385" b="-4444"/>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nvPr>
        </p:nvGraphicFramePr>
        <p:xfrm>
          <a:off x="4572000" y="1524000"/>
          <a:ext cx="3178175" cy="1444625"/>
        </p:xfrm>
        <a:graphic>
          <a:graphicData uri="http://schemas.openxmlformats.org/presentationml/2006/ole">
            <mc:AlternateContent xmlns:mc="http://schemas.openxmlformats.org/markup-compatibility/2006">
              <mc:Choice xmlns:v="urn:schemas-microsoft-com:vml" Requires="v">
                <p:oleObj spid="_x0000_s3074" name="Microsoft Draw" r:id="rId4" imgW="3911401" imgH="1777680" progId="MSDraw">
                  <p:embed/>
                </p:oleObj>
              </mc:Choice>
              <mc:Fallback>
                <p:oleObj name="Microsoft Draw" r:id="rId4" imgW="3911401" imgH="1777680" progId="MSDraw">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24000"/>
                        <a:ext cx="3178175" cy="144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4419600" y="1885890"/>
            <a:ext cx="302512" cy="400110"/>
          </a:xfrm>
          <a:prstGeom prst="rect">
            <a:avLst/>
          </a:prstGeom>
          <a:noFill/>
        </p:spPr>
        <p:txBody>
          <a:bodyPr wrap="none" rtlCol="0">
            <a:spAutoFit/>
          </a:bodyPr>
          <a:lstStyle/>
          <a:p>
            <a:r>
              <a:rPr lang="en-US" sz="2000" dirty="0"/>
              <a:t>S</a:t>
            </a:r>
          </a:p>
        </p:txBody>
      </p:sp>
      <p:sp>
        <p:nvSpPr>
          <p:cNvPr id="5" name="Rectangle 4"/>
          <p:cNvSpPr/>
          <p:nvPr/>
        </p:nvSpPr>
        <p:spPr>
          <a:xfrm>
            <a:off x="7696200" y="1885890"/>
            <a:ext cx="415498" cy="400110"/>
          </a:xfrm>
          <a:prstGeom prst="rect">
            <a:avLst/>
          </a:prstGeom>
        </p:spPr>
        <p:txBody>
          <a:bodyPr wrap="none">
            <a:spAutoFit/>
          </a:bodyPr>
          <a:lstStyle/>
          <a:p>
            <a:r>
              <a:rPr lang="en-US" sz="2000" dirty="0"/>
              <a:t>W</a:t>
            </a:r>
          </a:p>
        </p:txBody>
      </p:sp>
      <mc:AlternateContent xmlns:mc="http://schemas.openxmlformats.org/markup-compatibility/2006" xmlns:a14="http://schemas.microsoft.com/office/drawing/2010/main">
        <mc:Choice Requires="a14">
          <p:sp>
            <p:nvSpPr>
              <p:cNvPr id="6" name="TextBox 5"/>
              <p:cNvSpPr txBox="1"/>
              <p:nvPr/>
            </p:nvSpPr>
            <p:spPr>
              <a:xfrm>
                <a:off x="152400" y="3657600"/>
                <a:ext cx="3716723" cy="2980047"/>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𝑭</m:t>
                                </m:r>
                              </m:e>
                            </m:acc>
                          </m:e>
                          <m:sub>
                            <m:r>
                              <m:rPr>
                                <m:nor/>
                              </m:rPr>
                              <a:rPr lang="en-US" sz="2800">
                                <a:latin typeface="Cambria Math" panose="02040503050406030204" pitchFamily="18" charset="0"/>
                              </a:rPr>
                              <m:t>f</m:t>
                            </m:r>
                            <m:r>
                              <m:rPr>
                                <m:nor/>
                              </m:rPr>
                              <a:rPr lang="en-US" sz="2800">
                                <a:latin typeface="Cambria Math" panose="02040503050406030204" pitchFamily="18" charset="0"/>
                              </a:rPr>
                              <m:t>,</m:t>
                            </m:r>
                            <m:r>
                              <m:rPr>
                                <m:nor/>
                              </m:rPr>
                              <a:rPr lang="en-US" sz="2800">
                                <a:latin typeface="Cambria Math" panose="02040503050406030204" pitchFamily="18" charset="0"/>
                              </a:rPr>
                              <m:t>Steve</m:t>
                            </m:r>
                          </m:sub>
                        </m:sSub>
                      </m:e>
                    </m:d>
                    <m:r>
                      <a:rPr lang="en-US" sz="2800" b="0" i="1" smtClean="0">
                        <a:latin typeface="Cambria Math" panose="02040503050406030204" pitchFamily="18" charset="0"/>
                      </a:rPr>
                      <m:t>&gt;</m:t>
                    </m:r>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𝑭</m:t>
                                </m:r>
                              </m:e>
                            </m:acc>
                          </m:e>
                          <m:sub>
                            <m:r>
                              <m:rPr>
                                <m:nor/>
                              </m:rPr>
                              <a:rPr lang="en-US" sz="2800">
                                <a:latin typeface="Cambria Math" panose="02040503050406030204" pitchFamily="18" charset="0"/>
                              </a:rPr>
                              <m:t>f</m:t>
                            </m:r>
                            <m:r>
                              <m:rPr>
                                <m:nor/>
                              </m:rPr>
                              <a:rPr lang="en-US" sz="2800">
                                <a:latin typeface="Cambria Math" panose="02040503050406030204" pitchFamily="18" charset="0"/>
                              </a:rPr>
                              <m:t>,</m:t>
                            </m:r>
                            <m:r>
                              <m:rPr>
                                <m:nor/>
                              </m:rPr>
                              <a:rPr lang="en-US" sz="2800" b="0" i="0" smtClean="0">
                                <a:latin typeface="Cambria Math" panose="02040503050406030204" pitchFamily="18" charset="0"/>
                              </a:rPr>
                              <m:t>W</m:t>
                            </m:r>
                          </m:sub>
                        </m:sSub>
                      </m:e>
                    </m:d>
                  </m:oMath>
                </a14:m>
                <a:endParaRPr lang="en-US" sz="2800"/>
              </a:p>
              <a:p>
                <a:pPr marL="514350" indent="-514350">
                  <a:lnSpc>
                    <a:spcPct val="150000"/>
                  </a:lnSpc>
                  <a:buAutoNum type="alphaUcParenR"/>
                </a:pPr>
                <a:r>
                  <a:rPr lang="en-US" sz="2800"/>
                  <a:t>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𝑭</m:t>
                                </m:r>
                              </m:e>
                            </m:acc>
                          </m:e>
                          <m:sub>
                            <m:r>
                              <m:rPr>
                                <m:nor/>
                              </m:rPr>
                              <a:rPr lang="en-US" sz="2800">
                                <a:latin typeface="Cambria Math" panose="02040503050406030204" pitchFamily="18" charset="0"/>
                              </a:rPr>
                              <m:t>f</m:t>
                            </m:r>
                            <m:r>
                              <m:rPr>
                                <m:nor/>
                              </m:rPr>
                              <a:rPr lang="en-US" sz="2800">
                                <a:latin typeface="Cambria Math" panose="02040503050406030204" pitchFamily="18" charset="0"/>
                              </a:rPr>
                              <m:t>,</m:t>
                            </m:r>
                            <m:r>
                              <m:rPr>
                                <m:nor/>
                              </m:rPr>
                              <a:rPr lang="en-US" sz="2800">
                                <a:latin typeface="Cambria Math" panose="02040503050406030204" pitchFamily="18" charset="0"/>
                              </a:rPr>
                              <m:t>Steve</m:t>
                            </m:r>
                          </m:sub>
                        </m:sSub>
                      </m:e>
                    </m:d>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𝑭</m:t>
                                </m:r>
                              </m:e>
                            </m:acc>
                          </m:e>
                          <m:sub>
                            <m:r>
                              <m:rPr>
                                <m:nor/>
                              </m:rPr>
                              <a:rPr lang="en-US" sz="2800">
                                <a:latin typeface="Cambria Math" panose="02040503050406030204" pitchFamily="18" charset="0"/>
                              </a:rPr>
                              <m:t>f</m:t>
                            </m:r>
                            <m:r>
                              <m:rPr>
                                <m:nor/>
                              </m:rPr>
                              <a:rPr lang="en-US" sz="2800">
                                <a:latin typeface="Cambria Math" panose="02040503050406030204" pitchFamily="18" charset="0"/>
                              </a:rPr>
                              <m:t>,</m:t>
                            </m:r>
                            <m:r>
                              <m:rPr>
                                <m:nor/>
                              </m:rPr>
                              <a:rPr lang="en-US" sz="2800">
                                <a:latin typeface="Cambria Math" panose="02040503050406030204" pitchFamily="18" charset="0"/>
                              </a:rPr>
                              <m:t>W</m:t>
                            </m:r>
                          </m:sub>
                        </m:sSub>
                      </m:e>
                    </m:d>
                  </m:oMath>
                </a14:m>
                <a:endParaRPr lang="en-US" sz="2800"/>
              </a:p>
              <a:p>
                <a:pPr marL="514350" indent="-514350">
                  <a:lnSpc>
                    <a:spcPct val="150000"/>
                  </a:lnSpc>
                  <a:buAutoNum type="alphaUcParenR"/>
                </a:pPr>
                <a:r>
                  <a:rPr lang="en-US" sz="2800"/>
                  <a:t>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𝑭</m:t>
                                </m:r>
                              </m:e>
                            </m:acc>
                          </m:e>
                          <m:sub>
                            <m:r>
                              <m:rPr>
                                <m:nor/>
                              </m:rPr>
                              <a:rPr lang="en-US" sz="2800">
                                <a:latin typeface="Cambria Math" panose="02040503050406030204" pitchFamily="18" charset="0"/>
                              </a:rPr>
                              <m:t>f</m:t>
                            </m:r>
                            <m:r>
                              <m:rPr>
                                <m:nor/>
                              </m:rPr>
                              <a:rPr lang="en-US" sz="2800">
                                <a:latin typeface="Cambria Math" panose="02040503050406030204" pitchFamily="18" charset="0"/>
                              </a:rPr>
                              <m:t>,</m:t>
                            </m:r>
                            <m:r>
                              <m:rPr>
                                <m:nor/>
                              </m:rPr>
                              <a:rPr lang="en-US" sz="2800">
                                <a:latin typeface="Cambria Math" panose="02040503050406030204" pitchFamily="18" charset="0"/>
                              </a:rPr>
                              <m:t>Steve</m:t>
                            </m:r>
                          </m:sub>
                        </m:sSub>
                      </m:e>
                    </m:d>
                    <m:r>
                      <a:rPr lang="en-US" sz="2800" b="0" i="1" smtClean="0">
                        <a:latin typeface="Cambria Math" panose="02040503050406030204" pitchFamily="18" charset="0"/>
                      </a:rPr>
                      <m:t>&lt;</m:t>
                    </m:r>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𝑭</m:t>
                                </m:r>
                              </m:e>
                            </m:acc>
                          </m:e>
                          <m:sub>
                            <m:r>
                              <m:rPr>
                                <m:nor/>
                              </m:rPr>
                              <a:rPr lang="en-US" sz="2800">
                                <a:latin typeface="Cambria Math" panose="02040503050406030204" pitchFamily="18" charset="0"/>
                              </a:rPr>
                              <m:t>f</m:t>
                            </m:r>
                            <m:r>
                              <m:rPr>
                                <m:nor/>
                              </m:rPr>
                              <a:rPr lang="en-US" sz="2800">
                                <a:latin typeface="Cambria Math" panose="02040503050406030204" pitchFamily="18" charset="0"/>
                              </a:rPr>
                              <m:t>,</m:t>
                            </m:r>
                            <m:r>
                              <m:rPr>
                                <m:nor/>
                              </m:rPr>
                              <a:rPr lang="en-US" sz="2800">
                                <a:latin typeface="Cambria Math" panose="02040503050406030204" pitchFamily="18" charset="0"/>
                              </a:rPr>
                              <m:t>W</m:t>
                            </m:r>
                          </m:sub>
                        </m:sSub>
                      </m:e>
                    </m:d>
                  </m:oMath>
                </a14:m>
                <a:endParaRPr lang="en-US" sz="2800"/>
              </a:p>
            </p:txBody>
          </p:sp>
        </mc:Choice>
        <mc:Fallback xmlns="">
          <p:sp>
            <p:nvSpPr>
              <p:cNvPr id="6" name="TextBox 5"/>
              <p:cNvSpPr txBox="1">
                <a:spLocks noRot="1" noChangeAspect="1" noMove="1" noResize="1" noEditPoints="1" noAdjustHandles="1" noChangeArrowheads="1" noChangeShapeType="1" noTextEdit="1"/>
              </p:cNvSpPr>
              <p:nvPr/>
            </p:nvSpPr>
            <p:spPr>
              <a:xfrm>
                <a:off x="152400" y="3657600"/>
                <a:ext cx="3716723" cy="2980047"/>
              </a:xfrm>
              <a:prstGeom prst="rect">
                <a:avLst/>
              </a:prstGeom>
              <a:blipFill rotWithShape="0">
                <a:blip r:embed="rId6"/>
                <a:stretch>
                  <a:fillRect l="-3443"/>
                </a:stretch>
              </a:blipFill>
            </p:spPr>
            <p:txBody>
              <a:bodyPr/>
              <a:lstStyle/>
              <a:p>
                <a:r>
                  <a:rPr lang="en-US">
                    <a:noFill/>
                  </a:rPr>
                  <a:t> </a:t>
                </a:r>
              </a:p>
            </p:txBody>
          </p:sp>
        </mc:Fallback>
      </mc:AlternateContent>
    </p:spTree>
    <p:extLst>
      <p:ext uri="{BB962C8B-B14F-4D97-AF65-F5344CB8AC3E}">
        <p14:creationId xmlns:p14="http://schemas.microsoft.com/office/powerpoint/2010/main" val="529864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3839547" y="1905000"/>
            <a:ext cx="4589105" cy="1100847"/>
            <a:chOff x="1627" y="1455"/>
            <a:chExt cx="6066" cy="1455"/>
          </a:xfrm>
        </p:grpSpPr>
        <p:sp>
          <p:nvSpPr>
            <p:cNvPr id="3" name="AutoShape 2"/>
            <p:cNvSpPr>
              <a:spLocks noChangeAspect="1" noChangeArrowheads="1" noTextEdit="1"/>
            </p:cNvSpPr>
            <p:nvPr/>
          </p:nvSpPr>
          <p:spPr bwMode="auto">
            <a:xfrm>
              <a:off x="1627" y="1455"/>
              <a:ext cx="5663" cy="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a:spLocks noChangeArrowheads="1"/>
            </p:cNvSpPr>
            <p:nvPr/>
          </p:nvSpPr>
          <p:spPr bwMode="auto">
            <a:xfrm>
              <a:off x="2375" y="1980"/>
              <a:ext cx="749" cy="1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Line 4"/>
            <p:cNvSpPr>
              <a:spLocks noChangeShapeType="1"/>
            </p:cNvSpPr>
            <p:nvPr/>
          </p:nvSpPr>
          <p:spPr bwMode="auto">
            <a:xfrm>
              <a:off x="1627" y="2188"/>
              <a:ext cx="2431"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5"/>
            <p:cNvSpPr>
              <a:spLocks noChangeShapeType="1"/>
            </p:cNvSpPr>
            <p:nvPr/>
          </p:nvSpPr>
          <p:spPr bwMode="auto">
            <a:xfrm flipH="1">
              <a:off x="1627" y="2188"/>
              <a:ext cx="187"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
            <p:cNvSpPr>
              <a:spLocks noChangeShapeType="1"/>
            </p:cNvSpPr>
            <p:nvPr/>
          </p:nvSpPr>
          <p:spPr bwMode="auto">
            <a:xfrm flipH="1">
              <a:off x="1814" y="2188"/>
              <a:ext cx="188"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flipH="1">
              <a:off x="2002" y="2188"/>
              <a:ext cx="186" cy="18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flipH="1">
              <a:off x="2188" y="2188"/>
              <a:ext cx="188"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H="1">
              <a:off x="2375" y="2188"/>
              <a:ext cx="187"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p:cNvSpPr>
              <a:spLocks noChangeShapeType="1"/>
            </p:cNvSpPr>
            <p:nvPr/>
          </p:nvSpPr>
          <p:spPr bwMode="auto">
            <a:xfrm flipH="1">
              <a:off x="2562" y="2188"/>
              <a:ext cx="187" cy="18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p:cNvSpPr>
              <a:spLocks noChangeShapeType="1"/>
            </p:cNvSpPr>
            <p:nvPr/>
          </p:nvSpPr>
          <p:spPr bwMode="auto">
            <a:xfrm flipH="1">
              <a:off x="2749" y="2188"/>
              <a:ext cx="186"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p:cNvSpPr>
              <a:spLocks noChangeShapeType="1"/>
            </p:cNvSpPr>
            <p:nvPr/>
          </p:nvSpPr>
          <p:spPr bwMode="auto">
            <a:xfrm flipH="1">
              <a:off x="2936" y="2188"/>
              <a:ext cx="188" cy="18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flipH="1">
              <a:off x="3124" y="2188"/>
              <a:ext cx="187" cy="18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flipH="1">
              <a:off x="3309" y="2188"/>
              <a:ext cx="19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flipH="1">
              <a:off x="3497" y="2188"/>
              <a:ext cx="187" cy="18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p:cNvSpPr>
              <a:spLocks noChangeShapeType="1"/>
            </p:cNvSpPr>
            <p:nvPr/>
          </p:nvSpPr>
          <p:spPr bwMode="auto">
            <a:xfrm flipH="1">
              <a:off x="3684" y="2188"/>
              <a:ext cx="190" cy="1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a:off x="5025" y="2190"/>
              <a:ext cx="0" cy="720"/>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8"/>
            <p:cNvSpPr>
              <a:spLocks noChangeShapeType="1"/>
            </p:cNvSpPr>
            <p:nvPr/>
          </p:nvSpPr>
          <p:spPr bwMode="auto">
            <a:xfrm flipV="1">
              <a:off x="5025" y="1455"/>
              <a:ext cx="2" cy="720"/>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19"/>
            <p:cNvSpPr>
              <a:spLocks noChangeArrowheads="1"/>
            </p:cNvSpPr>
            <p:nvPr/>
          </p:nvSpPr>
          <p:spPr bwMode="auto">
            <a:xfrm>
              <a:off x="4906" y="2071"/>
              <a:ext cx="239" cy="23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Text Box 20"/>
            <p:cNvSpPr txBox="1">
              <a:spLocks noChangeArrowheads="1"/>
            </p:cNvSpPr>
            <p:nvPr/>
          </p:nvSpPr>
          <p:spPr bwMode="auto">
            <a:xfrm>
              <a:off x="4980" y="2385"/>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mbria" charset="0"/>
                  <a:ea typeface="ÇlÇr ñæí©" charset="0"/>
                </a:rPr>
                <a:t>W = mg</a:t>
              </a:r>
              <a:endParaRPr kumimoji="0" lang="en-US" sz="1600" b="0" i="0" u="none" strike="noStrike" cap="none" normalizeH="0" baseline="0" dirty="0">
                <a:ln>
                  <a:noFill/>
                </a:ln>
                <a:solidFill>
                  <a:schemeClr val="tx1"/>
                </a:solidFill>
                <a:effectLst/>
              </a:endParaRPr>
            </a:p>
          </p:txBody>
        </p:sp>
        <p:sp>
          <p:nvSpPr>
            <p:cNvPr id="22" name="Text Box 21"/>
            <p:cNvSpPr txBox="1">
              <a:spLocks noChangeArrowheads="1"/>
            </p:cNvSpPr>
            <p:nvPr/>
          </p:nvSpPr>
          <p:spPr bwMode="auto">
            <a:xfrm>
              <a:off x="5055" y="1590"/>
              <a:ext cx="2638" cy="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mbria" charset="0"/>
                  <a:ea typeface="ÇlÇr ñæí©" charset="0"/>
                </a:rPr>
                <a:t>N = "normal" force</a:t>
              </a:r>
              <a:endParaRPr kumimoji="0" lang="en-US" sz="1600" b="0" i="0" u="none" strike="noStrike" cap="none" normalizeH="0" baseline="0" dirty="0">
                <a:ln>
                  <a:noFill/>
                </a:ln>
                <a:solidFill>
                  <a:schemeClr val="tx1"/>
                </a:solidFill>
                <a:effectLst/>
              </a:endParaRPr>
            </a:p>
          </p:txBody>
        </p:sp>
      </p:grpSp>
      <p:sp>
        <p:nvSpPr>
          <p:cNvPr id="23" name="Rectangle 22"/>
          <p:cNvSpPr/>
          <p:nvPr/>
        </p:nvSpPr>
        <p:spPr>
          <a:xfrm>
            <a:off x="228600" y="162381"/>
            <a:ext cx="11811000" cy="1815882"/>
          </a:xfrm>
          <a:prstGeom prst="rect">
            <a:avLst/>
          </a:prstGeom>
        </p:spPr>
        <p:txBody>
          <a:bodyPr wrap="square">
            <a:spAutoFit/>
          </a:bodyPr>
          <a:lstStyle/>
          <a:p>
            <a:r>
              <a:rPr lang="en-US" sz="2800"/>
              <a:t>A book sits on a table. Everything is at rest. The normal force from the table on the book equals (in magnitude) the weight of the book. Are the normal force and the weight force members of an "action-reaction” force pair from Newton's 3</a:t>
            </a:r>
            <a:r>
              <a:rPr lang="en-US" sz="2800" baseline="30000"/>
              <a:t>rd</a:t>
            </a:r>
            <a:r>
              <a:rPr lang="en-US" sz="2800"/>
              <a:t> Law?</a:t>
            </a:r>
          </a:p>
        </p:txBody>
      </p:sp>
      <p:sp>
        <p:nvSpPr>
          <p:cNvPr id="24" name="TextBox 23"/>
          <p:cNvSpPr txBox="1"/>
          <p:nvPr/>
        </p:nvSpPr>
        <p:spPr>
          <a:xfrm>
            <a:off x="228600" y="4691638"/>
            <a:ext cx="4232056" cy="2031325"/>
          </a:xfrm>
          <a:prstGeom prst="rect">
            <a:avLst/>
          </a:prstGeom>
          <a:noFill/>
        </p:spPr>
        <p:txBody>
          <a:bodyPr wrap="none" rtlCol="0">
            <a:spAutoFit/>
          </a:bodyPr>
          <a:lstStyle/>
          <a:p>
            <a:pPr marL="514350" indent="-514350">
              <a:lnSpc>
                <a:spcPct val="150000"/>
              </a:lnSpc>
              <a:buAutoNum type="alphaUcParenR"/>
            </a:pPr>
            <a:r>
              <a:rPr lang="en-US" sz="2800" dirty="0"/>
              <a:t>Yes</a:t>
            </a:r>
          </a:p>
          <a:p>
            <a:pPr marL="514350" indent="-514350">
              <a:lnSpc>
                <a:spcPct val="150000"/>
              </a:lnSpc>
              <a:buAutoNum type="alphaUcParenR"/>
            </a:pPr>
            <a:r>
              <a:rPr lang="en-US" sz="2800" dirty="0"/>
              <a:t>No</a:t>
            </a:r>
          </a:p>
          <a:p>
            <a:pPr marL="514350" indent="-514350">
              <a:lnSpc>
                <a:spcPct val="150000"/>
              </a:lnSpc>
              <a:buAutoNum type="alphaUcParenR"/>
            </a:pPr>
            <a:r>
              <a:rPr lang="en-US" sz="2800" dirty="0"/>
              <a:t>Not enough information</a:t>
            </a:r>
          </a:p>
        </p:txBody>
      </p:sp>
    </p:spTree>
    <p:extLst>
      <p:ext uri="{BB962C8B-B14F-4D97-AF65-F5344CB8AC3E}">
        <p14:creationId xmlns:p14="http://schemas.microsoft.com/office/powerpoint/2010/main" val="328453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8" name="TextBox 17"/>
          <p:cNvSpPr txBox="1"/>
          <p:nvPr/>
        </p:nvSpPr>
        <p:spPr>
          <a:xfrm>
            <a:off x="203200" y="141091"/>
            <a:ext cx="12192000" cy="1384995"/>
          </a:xfrm>
          <a:prstGeom prst="rect">
            <a:avLst/>
          </a:prstGeom>
          <a:noFill/>
        </p:spPr>
        <p:txBody>
          <a:bodyPr wrap="square" rtlCol="0">
            <a:spAutoFit/>
          </a:bodyPr>
          <a:lstStyle/>
          <a:p>
            <a:r>
              <a:rPr lang="en-US" sz="2800" dirty="0"/>
              <a:t>A heavy-duty truck pulling a light trailer is accelerating </a:t>
            </a:r>
            <a:r>
              <a:rPr lang="en-US" sz="2800"/>
              <a:t>forward. How </a:t>
            </a:r>
            <a:r>
              <a:rPr lang="en-US" sz="2800" dirty="0"/>
              <a:t>does the magnitude of the force on the truck </a:t>
            </a:r>
            <a:r>
              <a:rPr lang="en-US" sz="2800" dirty="0" err="1"/>
              <a:t>F</a:t>
            </a:r>
            <a:r>
              <a:rPr lang="en-US" sz="2800" baseline="-25000" dirty="0" err="1"/>
              <a:t>on</a:t>
            </a:r>
            <a:r>
              <a:rPr lang="en-US" sz="2800" baseline="-25000" dirty="0"/>
              <a:t> Truck</a:t>
            </a:r>
            <a:r>
              <a:rPr lang="en-US" sz="2800" dirty="0"/>
              <a:t> from the trailer compare to the magnitude of the force on the trailer </a:t>
            </a:r>
            <a:r>
              <a:rPr lang="en-US" sz="2800" dirty="0" err="1"/>
              <a:t>F</a:t>
            </a:r>
            <a:r>
              <a:rPr lang="en-US" sz="2800" baseline="-25000" dirty="0" err="1"/>
              <a:t>on</a:t>
            </a:r>
            <a:r>
              <a:rPr lang="en-US" sz="2800" baseline="-25000" dirty="0"/>
              <a:t> Trailer</a:t>
            </a:r>
            <a:r>
              <a:rPr lang="en-US" sz="2800" dirty="0"/>
              <a:t> from the truck?  </a:t>
            </a:r>
          </a:p>
        </p:txBody>
      </p:sp>
      <p:sp>
        <p:nvSpPr>
          <p:cNvPr id="52" name="TextBox 51"/>
          <p:cNvSpPr txBox="1"/>
          <p:nvPr/>
        </p:nvSpPr>
        <p:spPr>
          <a:xfrm>
            <a:off x="203200" y="4633394"/>
            <a:ext cx="4470400" cy="2031325"/>
          </a:xfrm>
          <a:prstGeom prst="rect">
            <a:avLst/>
          </a:prstGeom>
          <a:noFill/>
        </p:spPr>
        <p:txBody>
          <a:bodyPr wrap="square" rtlCol="0">
            <a:spAutoFit/>
          </a:bodyPr>
          <a:lstStyle/>
          <a:p>
            <a:pPr marL="514350" indent="-514350">
              <a:lnSpc>
                <a:spcPct val="150000"/>
              </a:lnSpc>
              <a:buAutoNum type="alphaUcParenR"/>
            </a:pPr>
            <a:r>
              <a:rPr lang="en-US" sz="2800"/>
              <a:t>F</a:t>
            </a:r>
            <a:r>
              <a:rPr lang="en-US" sz="2800" baseline="-25000"/>
              <a:t>on </a:t>
            </a:r>
            <a:r>
              <a:rPr lang="en-US" sz="2800" baseline="-25000" dirty="0"/>
              <a:t>Truck</a:t>
            </a:r>
            <a:r>
              <a:rPr lang="en-US" sz="2800" dirty="0"/>
              <a:t> &gt; </a:t>
            </a:r>
            <a:r>
              <a:rPr lang="en-US" sz="2800" err="1"/>
              <a:t>F</a:t>
            </a:r>
            <a:r>
              <a:rPr lang="en-US" sz="2800" baseline="-25000" err="1"/>
              <a:t>on</a:t>
            </a:r>
            <a:r>
              <a:rPr lang="en-US" sz="2800" baseline="-25000"/>
              <a:t> Trailer</a:t>
            </a:r>
          </a:p>
          <a:p>
            <a:pPr marL="514350" indent="-514350">
              <a:lnSpc>
                <a:spcPct val="150000"/>
              </a:lnSpc>
              <a:buAutoNum type="alphaUcParenR"/>
            </a:pPr>
            <a:r>
              <a:rPr lang="en-US" sz="2800"/>
              <a:t>F</a:t>
            </a:r>
            <a:r>
              <a:rPr lang="en-US" sz="2800" baseline="-25000"/>
              <a:t>on </a:t>
            </a:r>
            <a:r>
              <a:rPr lang="en-US" sz="2800" baseline="-25000" dirty="0"/>
              <a:t>Trailer</a:t>
            </a:r>
            <a:r>
              <a:rPr lang="en-US" sz="2800" dirty="0"/>
              <a:t> &gt; </a:t>
            </a:r>
            <a:r>
              <a:rPr lang="en-US" sz="2800" err="1"/>
              <a:t>F</a:t>
            </a:r>
            <a:r>
              <a:rPr lang="en-US" sz="2800" baseline="-25000" err="1"/>
              <a:t>on</a:t>
            </a:r>
            <a:r>
              <a:rPr lang="en-US" sz="2800" baseline="-25000"/>
              <a:t> Truck</a:t>
            </a:r>
            <a:endParaRPr lang="en-US" sz="2800"/>
          </a:p>
          <a:p>
            <a:pPr marL="514350" indent="-514350">
              <a:lnSpc>
                <a:spcPct val="150000"/>
              </a:lnSpc>
              <a:buAutoNum type="alphaUcParenR"/>
            </a:pPr>
            <a:r>
              <a:rPr lang="en-US" sz="2800"/>
              <a:t>F</a:t>
            </a:r>
            <a:r>
              <a:rPr lang="en-US" sz="2800" baseline="-25000"/>
              <a:t>on </a:t>
            </a:r>
            <a:r>
              <a:rPr lang="en-US" sz="2800" baseline="-25000" dirty="0"/>
              <a:t>Trailer</a:t>
            </a:r>
            <a:r>
              <a:rPr lang="en-US" sz="2800" dirty="0"/>
              <a:t> = </a:t>
            </a:r>
            <a:r>
              <a:rPr lang="en-US" sz="2800" dirty="0" err="1"/>
              <a:t>F</a:t>
            </a:r>
            <a:r>
              <a:rPr lang="en-US" sz="2800" baseline="-25000" dirty="0" err="1"/>
              <a:t>on</a:t>
            </a:r>
            <a:r>
              <a:rPr lang="en-US" sz="2800" baseline="-25000" dirty="0"/>
              <a:t> Truck</a:t>
            </a:r>
          </a:p>
        </p:txBody>
      </p:sp>
      <p:graphicFrame>
        <p:nvGraphicFramePr>
          <p:cNvPr id="2" name="Object 1"/>
          <p:cNvGraphicFramePr>
            <a:graphicFrameLocks noChangeAspect="1"/>
          </p:cNvGraphicFramePr>
          <p:nvPr>
            <p:extLst/>
          </p:nvPr>
        </p:nvGraphicFramePr>
        <p:xfrm>
          <a:off x="203200" y="2209800"/>
          <a:ext cx="11887200" cy="1678517"/>
        </p:xfrm>
        <a:graphic>
          <a:graphicData uri="http://schemas.openxmlformats.org/presentationml/2006/ole">
            <mc:AlternateContent xmlns:mc="http://schemas.openxmlformats.org/markup-compatibility/2006">
              <mc:Choice xmlns:v="urn:schemas-microsoft-com:vml" Requires="v">
                <p:oleObj spid="_x0000_s4098" name="Document" r:id="rId4" imgW="5486400" imgH="774700" progId="Word.Document.12">
                  <p:embed/>
                </p:oleObj>
              </mc:Choice>
              <mc:Fallback>
                <p:oleObj name="Document" r:id="rId4" imgW="5486400" imgH="774700" progId="Word.Document.12">
                  <p:embed/>
                  <p:pic>
                    <p:nvPicPr>
                      <p:cNvPr id="2" name="Object 1"/>
                      <p:cNvPicPr/>
                      <p:nvPr/>
                    </p:nvPicPr>
                    <p:blipFill>
                      <a:blip r:embed="rId5"/>
                      <a:stretch>
                        <a:fillRect/>
                      </a:stretch>
                    </p:blipFill>
                    <p:spPr>
                      <a:xfrm>
                        <a:off x="203200" y="2209800"/>
                        <a:ext cx="11887200" cy="1678517"/>
                      </a:xfrm>
                      <a:prstGeom prst="rect">
                        <a:avLst/>
                      </a:prstGeom>
                    </p:spPr>
                  </p:pic>
                </p:oleObj>
              </mc:Fallback>
            </mc:AlternateContent>
          </a:graphicData>
        </a:graphic>
      </p:graphicFrame>
    </p:spTree>
    <p:extLst>
      <p:ext uri="{BB962C8B-B14F-4D97-AF65-F5344CB8AC3E}">
        <p14:creationId xmlns:p14="http://schemas.microsoft.com/office/powerpoint/2010/main" val="322278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1963400" cy="2677656"/>
          </a:xfrm>
          <a:prstGeom prst="rect">
            <a:avLst/>
          </a:prstGeom>
        </p:spPr>
        <p:txBody>
          <a:bodyPr wrap="square">
            <a:spAutoFit/>
          </a:bodyPr>
          <a:lstStyle/>
          <a:p>
            <a:r>
              <a:rPr lang="en-US" sz="2800" dirty="0"/>
              <a:t>In the 1600's, Otto Van </a:t>
            </a:r>
            <a:r>
              <a:rPr lang="en-US" sz="2800" dirty="0" err="1"/>
              <a:t>Güricke</a:t>
            </a:r>
            <a:r>
              <a:rPr lang="en-US" sz="2800" dirty="0"/>
              <a:t>, a physicist in Magdeburg, fitted two hollow bronze hemispheres together and removed the air from the resulting sphere with a pump. Two 8-horse teams couldn’t pull the spheres apart, even though the hemispheres fell apart when air was re-admitted. Suppose von </a:t>
            </a:r>
            <a:r>
              <a:rPr lang="en-US" sz="2800" dirty="0" err="1"/>
              <a:t>Güricke</a:t>
            </a:r>
            <a:r>
              <a:rPr lang="en-US" sz="2800" dirty="0"/>
              <a:t> had tied both teams of horses to one side and bolted the other side to a heavy tree trunk. The tension in the rope tied to the tree would be...</a:t>
            </a:r>
          </a:p>
        </p:txBody>
      </p:sp>
      <p:sp>
        <p:nvSpPr>
          <p:cNvPr id="3" name="TextBox 2"/>
          <p:cNvSpPr txBox="1"/>
          <p:nvPr/>
        </p:nvSpPr>
        <p:spPr>
          <a:xfrm>
            <a:off x="152400" y="4724400"/>
            <a:ext cx="4909614" cy="2031325"/>
          </a:xfrm>
          <a:prstGeom prst="rect">
            <a:avLst/>
          </a:prstGeom>
          <a:noFill/>
        </p:spPr>
        <p:txBody>
          <a:bodyPr wrap="none" rtlCol="0">
            <a:spAutoFit/>
          </a:bodyPr>
          <a:lstStyle/>
          <a:p>
            <a:pPr marL="514350" indent="-514350">
              <a:lnSpc>
                <a:spcPct val="150000"/>
              </a:lnSpc>
              <a:buAutoNum type="alphaUcParenR"/>
            </a:pPr>
            <a:r>
              <a:rPr lang="en-US" sz="2800" dirty="0"/>
              <a:t>Double the previous tension.</a:t>
            </a:r>
          </a:p>
          <a:p>
            <a:pPr marL="514350" indent="-514350">
              <a:lnSpc>
                <a:spcPct val="150000"/>
              </a:lnSpc>
              <a:buAutoNum type="alphaUcParenR"/>
            </a:pPr>
            <a:r>
              <a:rPr lang="en-US" sz="2800" dirty="0"/>
              <a:t>unchanged.</a:t>
            </a:r>
          </a:p>
          <a:p>
            <a:pPr marL="514350" indent="-514350">
              <a:lnSpc>
                <a:spcPct val="150000"/>
              </a:lnSpc>
              <a:buAutoNum type="alphaUcParenR"/>
            </a:pPr>
            <a:r>
              <a:rPr lang="en-US" sz="2800" dirty="0"/>
              <a:t>Half the previous tension.</a:t>
            </a:r>
          </a:p>
        </p:txBody>
      </p:sp>
      <p:pic>
        <p:nvPicPr>
          <p:cNvPr id="4" name="Picture 3" descr="otto-von-guericke-s-magdeburg-hemispheres-experiment-1650-guericke-erhnmf.jpg (JPEG Image, 640 × 512 pixels) - Mozilla Firefox"/>
          <p:cNvPicPr>
            <a:picLocks noChangeAspect="1"/>
          </p:cNvPicPr>
          <p:nvPr/>
        </p:nvPicPr>
        <p:blipFill rotWithShape="1">
          <a:blip r:embed="rId2">
            <a:extLst>
              <a:ext uri="{28A0092B-C50C-407E-A947-70E740481C1C}">
                <a14:useLocalDpi xmlns:a14="http://schemas.microsoft.com/office/drawing/2010/main" val="0"/>
              </a:ext>
            </a:extLst>
          </a:blip>
          <a:srcRect l="33749" t="30521" r="33751" b="21354"/>
          <a:stretch/>
        </p:blipFill>
        <p:spPr>
          <a:xfrm>
            <a:off x="7010400" y="2755224"/>
            <a:ext cx="4953000" cy="4000501"/>
          </a:xfrm>
          <a:prstGeom prst="rect">
            <a:avLst/>
          </a:prstGeom>
        </p:spPr>
      </p:pic>
    </p:spTree>
    <p:extLst>
      <p:ext uri="{BB962C8B-B14F-4D97-AF65-F5344CB8AC3E}">
        <p14:creationId xmlns:p14="http://schemas.microsoft.com/office/powerpoint/2010/main" val="178590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1734800" cy="1384995"/>
          </a:xfrm>
          <a:prstGeom prst="rect">
            <a:avLst/>
          </a:prstGeom>
        </p:spPr>
        <p:txBody>
          <a:bodyPr wrap="square">
            <a:spAutoFit/>
          </a:bodyPr>
          <a:lstStyle/>
          <a:p>
            <a:r>
              <a:rPr lang="en-US" sz="2800"/>
              <a:t>You put your book on the (frictionless) bus seat next to you. When the bus stops suddenly, the book slides forward off the seat. Which of the following best explains this? (Take the perspective of an outside observer)</a:t>
            </a:r>
          </a:p>
        </p:txBody>
      </p:sp>
      <p:sp>
        <p:nvSpPr>
          <p:cNvPr id="3" name="Rectangle 2"/>
          <p:cNvSpPr/>
          <p:nvPr/>
        </p:nvSpPr>
        <p:spPr>
          <a:xfrm>
            <a:off x="152400" y="3505200"/>
            <a:ext cx="6096000" cy="3257174"/>
          </a:xfrm>
          <a:prstGeom prst="rect">
            <a:avLst/>
          </a:prstGeom>
        </p:spPr>
        <p:txBody>
          <a:bodyPr>
            <a:spAutoFit/>
          </a:bodyPr>
          <a:lstStyle/>
          <a:p>
            <a:pPr marL="457200" indent="-457200">
              <a:lnSpc>
                <a:spcPct val="150000"/>
              </a:lnSpc>
              <a:buAutoNum type="alphaUcParenR"/>
            </a:pPr>
            <a:r>
              <a:rPr lang="en-US" sz="2800"/>
              <a:t>A net force acted on it.</a:t>
            </a:r>
          </a:p>
          <a:p>
            <a:pPr marL="457200" indent="-457200">
              <a:lnSpc>
                <a:spcPct val="150000"/>
              </a:lnSpc>
              <a:buAutoNum type="alphaUcParenR"/>
            </a:pPr>
            <a:r>
              <a:rPr lang="en-US" sz="2800"/>
              <a:t>No net force acted on it.</a:t>
            </a:r>
          </a:p>
          <a:p>
            <a:pPr marL="457200" indent="-457200">
              <a:lnSpc>
                <a:spcPct val="150000"/>
              </a:lnSpc>
              <a:buAutoNum type="alphaUcParenR"/>
            </a:pPr>
            <a:r>
              <a:rPr lang="en-US" sz="2800"/>
              <a:t>It remained at rest.</a:t>
            </a:r>
          </a:p>
          <a:p>
            <a:pPr marL="457200" indent="-457200">
              <a:lnSpc>
                <a:spcPct val="150000"/>
              </a:lnSpc>
              <a:buAutoNum type="alphaUcParenR"/>
            </a:pPr>
            <a:r>
              <a:rPr lang="en-US" sz="2800"/>
              <a:t>It did not move, but only </a:t>
            </a:r>
            <a:r>
              <a:rPr lang="en-US" sz="2800" b="1" i="1"/>
              <a:t>seemed</a:t>
            </a:r>
            <a:r>
              <a:rPr lang="en-US" sz="2800"/>
              <a:t> to.</a:t>
            </a:r>
          </a:p>
          <a:p>
            <a:pPr marL="457200" indent="-457200">
              <a:lnSpc>
                <a:spcPct val="150000"/>
              </a:lnSpc>
              <a:buAutoNum type="alphaUcParenR"/>
            </a:pPr>
            <a:r>
              <a:rPr lang="en-US" sz="2800"/>
              <a:t>Gravity briefly stopped acting on it.</a:t>
            </a:r>
          </a:p>
        </p:txBody>
      </p:sp>
    </p:spTree>
    <p:extLst>
      <p:ext uri="{BB962C8B-B14F-4D97-AF65-F5344CB8AC3E}">
        <p14:creationId xmlns:p14="http://schemas.microsoft.com/office/powerpoint/2010/main" val="3237643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76200"/>
                <a:ext cx="11811000" cy="1384995"/>
              </a:xfrm>
              <a:prstGeom prst="rect">
                <a:avLst/>
              </a:prstGeom>
            </p:spPr>
            <p:txBody>
              <a:bodyPr wrap="square">
                <a:spAutoFit/>
              </a:bodyPr>
              <a:lstStyle/>
              <a:p>
                <a:r>
                  <a:rPr lang="en-US" sz="2800" dirty="0"/>
                  <a:t>If you push with force </a:t>
                </a:r>
                <a14:m>
                  <m:oMath xmlns:m="http://schemas.openxmlformats.org/officeDocument/2006/math">
                    <m:r>
                      <a:rPr lang="en-US" sz="2800" b="0" i="1" smtClean="0">
                        <a:latin typeface="Cambria Math" panose="02040503050406030204" pitchFamily="18" charset="0"/>
                      </a:rPr>
                      <m:t>𝐹</m:t>
                    </m:r>
                  </m:oMath>
                </a14:m>
                <a:r>
                  <a:rPr lang="en-US" sz="2800" dirty="0"/>
                  <a:t> on either the heavy box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1</m:t>
                        </m:r>
                      </m:sub>
                    </m:sSub>
                  </m:oMath>
                </a14:m>
                <a:r>
                  <a:rPr lang="en-US" sz="2800" dirty="0"/>
                  <a:t>) or the light box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2</m:t>
                        </m:r>
                      </m:sub>
                    </m:sSub>
                  </m:oMath>
                </a14:m>
                <a:r>
                  <a:rPr lang="en-US" sz="2800" dirty="0"/>
                  <a:t>), in which of the two cases below is the contact force between the two boxes larger?</a:t>
                </a:r>
              </a:p>
            </p:txBody>
          </p:sp>
        </mc:Choice>
        <mc:Fallback xmlns="">
          <p:sp>
            <p:nvSpPr>
              <p:cNvPr id="2" name="Rectangle 1"/>
              <p:cNvSpPr>
                <a:spLocks noRot="1" noChangeAspect="1" noMove="1" noResize="1" noEditPoints="1" noAdjustHandles="1" noChangeArrowheads="1" noChangeShapeType="1" noTextEdit="1"/>
              </p:cNvSpPr>
              <p:nvPr/>
            </p:nvSpPr>
            <p:spPr>
              <a:xfrm>
                <a:off x="228600" y="76200"/>
                <a:ext cx="11811000" cy="1384995"/>
              </a:xfrm>
              <a:prstGeom prst="rect">
                <a:avLst/>
              </a:prstGeom>
              <a:blipFill rotWithShape="0">
                <a:blip r:embed="rId2"/>
                <a:stretch>
                  <a:fillRect l="-1084" t="-4405" b="-11454"/>
                </a:stretch>
              </a:blipFill>
            </p:spPr>
            <p:txBody>
              <a:bodyPr/>
              <a:lstStyle/>
              <a:p>
                <a:r>
                  <a:rPr lang="en-US">
                    <a:noFill/>
                  </a:rPr>
                  <a:t> </a:t>
                </a:r>
              </a:p>
            </p:txBody>
          </p:sp>
        </mc:Fallback>
      </mc:AlternateContent>
      <p:grpSp>
        <p:nvGrpSpPr>
          <p:cNvPr id="3" name="Group 6"/>
          <p:cNvGrpSpPr>
            <a:grpSpLocks/>
          </p:cNvGrpSpPr>
          <p:nvPr/>
        </p:nvGrpSpPr>
        <p:grpSpPr bwMode="auto">
          <a:xfrm>
            <a:off x="8077200" y="1752600"/>
            <a:ext cx="3733800" cy="2292350"/>
            <a:chOff x="1671" y="2625"/>
            <a:chExt cx="1764" cy="1083"/>
          </a:xfrm>
        </p:grpSpPr>
        <p:sp>
          <p:nvSpPr>
            <p:cNvPr id="4" name="Rectangle 7"/>
            <p:cNvSpPr>
              <a:spLocks noChangeArrowheads="1"/>
            </p:cNvSpPr>
            <p:nvPr/>
          </p:nvSpPr>
          <p:spPr bwMode="auto">
            <a:xfrm>
              <a:off x="1671" y="2632"/>
              <a:ext cx="1764" cy="1076"/>
            </a:xfrm>
            <a:prstGeom prst="rect">
              <a:avLst/>
            </a:prstGeom>
            <a:solidFill>
              <a:srgbClr val="00004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grpSp>
          <p:nvGrpSpPr>
            <p:cNvPr id="5" name="Group 8"/>
            <p:cNvGrpSpPr>
              <a:grpSpLocks/>
            </p:cNvGrpSpPr>
            <p:nvPr/>
          </p:nvGrpSpPr>
          <p:grpSpPr bwMode="auto">
            <a:xfrm>
              <a:off x="1821" y="2942"/>
              <a:ext cx="1439" cy="639"/>
              <a:chOff x="2478" y="2609"/>
              <a:chExt cx="1439" cy="639"/>
            </a:xfrm>
          </p:grpSpPr>
          <p:sp>
            <p:nvSpPr>
              <p:cNvPr id="7" name="Line 9"/>
              <p:cNvSpPr>
                <a:spLocks noChangeShapeType="1"/>
              </p:cNvSpPr>
              <p:nvPr/>
            </p:nvSpPr>
            <p:spPr bwMode="auto">
              <a:xfrm>
                <a:off x="2502" y="3008"/>
                <a:ext cx="671" cy="0"/>
              </a:xfrm>
              <a:prstGeom prst="line">
                <a:avLst/>
              </a:prstGeom>
              <a:noFill/>
              <a:ln w="50799">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8" name="Rectangle 10"/>
              <p:cNvSpPr>
                <a:spLocks noChangeArrowheads="1"/>
              </p:cNvSpPr>
              <p:nvPr/>
            </p:nvSpPr>
            <p:spPr bwMode="auto">
              <a:xfrm>
                <a:off x="2478" y="3015"/>
                <a:ext cx="2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2767" tIns="61384" rIns="122767" bIns="61384">
                <a:spAutoFit/>
              </a:bodyPr>
              <a:lstStyle/>
              <a:p>
                <a:pPr marL="380990" indent="-380990">
                  <a:lnSpc>
                    <a:spcPct val="90000"/>
                  </a:lnSpc>
                  <a:spcBef>
                    <a:spcPct val="50000"/>
                  </a:spcBef>
                  <a:defRPr/>
                </a:pPr>
                <a:r>
                  <a:rPr lang="en-US" sz="2667" b="1" i="1" kern="0" dirty="0">
                    <a:solidFill>
                      <a:srgbClr val="00FF00"/>
                    </a:solidFill>
                    <a:effectLst>
                      <a:outerShdw blurRad="38100" dist="38100" dir="2700000" algn="tl">
                        <a:srgbClr val="000000"/>
                      </a:outerShdw>
                    </a:effectLst>
                    <a:latin typeface="Arial" charset="0"/>
                  </a:rPr>
                  <a:t>F</a:t>
                </a:r>
                <a:r>
                  <a:rPr lang="en-US" sz="2667" b="1" i="1" kern="0" dirty="0">
                    <a:solidFill>
                      <a:srgbClr val="00FF00"/>
                    </a:solidFill>
                    <a:latin typeface="Arial" charset="0"/>
                  </a:rPr>
                  <a:t> </a:t>
                </a:r>
              </a:p>
            </p:txBody>
          </p:sp>
          <p:grpSp>
            <p:nvGrpSpPr>
              <p:cNvPr id="9" name="Group 11"/>
              <p:cNvGrpSpPr>
                <a:grpSpLocks/>
              </p:cNvGrpSpPr>
              <p:nvPr/>
            </p:nvGrpSpPr>
            <p:grpSpPr bwMode="auto">
              <a:xfrm>
                <a:off x="3177" y="2858"/>
                <a:ext cx="393" cy="326"/>
                <a:chOff x="3177" y="2858"/>
                <a:chExt cx="393" cy="326"/>
              </a:xfrm>
            </p:grpSpPr>
            <p:sp>
              <p:nvSpPr>
                <p:cNvPr id="13" name="Rectangle 12"/>
                <p:cNvSpPr>
                  <a:spLocks noChangeArrowheads="1"/>
                </p:cNvSpPr>
                <p:nvPr/>
              </p:nvSpPr>
              <p:spPr bwMode="auto">
                <a:xfrm>
                  <a:off x="3177" y="2858"/>
                  <a:ext cx="368" cy="326"/>
                </a:xfrm>
                <a:prstGeom prst="rect">
                  <a:avLst/>
                </a:prstGeom>
                <a:solidFill>
                  <a:srgbClr val="CC3300"/>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14" name="Rectangle 13"/>
                <p:cNvSpPr>
                  <a:spLocks noChangeArrowheads="1"/>
                </p:cNvSpPr>
                <p:nvPr/>
              </p:nvSpPr>
              <p:spPr bwMode="auto">
                <a:xfrm>
                  <a:off x="3203" y="2897"/>
                  <a:ext cx="3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marL="380990" indent="-380990">
                    <a:lnSpc>
                      <a:spcPct val="90000"/>
                    </a:lnSpc>
                    <a:spcBef>
                      <a:spcPct val="50000"/>
                    </a:spcBef>
                    <a:defRPr/>
                  </a:pPr>
                  <a:r>
                    <a:rPr lang="en-US" sz="2667" b="1" i="1" kern="0" dirty="0">
                      <a:solidFill>
                        <a:srgbClr val="FAFD00"/>
                      </a:solidFill>
                      <a:effectLst>
                        <a:outerShdw blurRad="38100" dist="38100" dir="2700000" algn="tl">
                          <a:srgbClr val="000000"/>
                        </a:outerShdw>
                      </a:effectLst>
                      <a:latin typeface="Arial" charset="0"/>
                    </a:rPr>
                    <a:t>m</a:t>
                  </a:r>
                  <a:r>
                    <a:rPr lang="en-US" sz="2667" b="1" i="1" kern="0" baseline="-25000" dirty="0">
                      <a:solidFill>
                        <a:srgbClr val="FAFD00"/>
                      </a:solidFill>
                      <a:effectLst>
                        <a:outerShdw blurRad="38100" dist="38100" dir="2700000" algn="tl">
                          <a:srgbClr val="000000"/>
                        </a:outerShdw>
                      </a:effectLst>
                      <a:latin typeface="Arial" charset="0"/>
                    </a:rPr>
                    <a:t>2</a:t>
                  </a:r>
                  <a:endParaRPr lang="en-US" sz="2667" i="1" kern="0" baseline="-25000" dirty="0">
                    <a:solidFill>
                      <a:srgbClr val="FAFD00"/>
                    </a:solidFill>
                    <a:effectLst>
                      <a:outerShdw blurRad="38100" dist="38100" dir="2700000" algn="tl">
                        <a:srgbClr val="000000"/>
                      </a:outerShdw>
                    </a:effectLst>
                    <a:latin typeface="Arial" charset="0"/>
                  </a:endParaRPr>
                </a:p>
              </p:txBody>
            </p:sp>
          </p:grpSp>
          <p:grpSp>
            <p:nvGrpSpPr>
              <p:cNvPr id="10" name="Group 14"/>
              <p:cNvGrpSpPr>
                <a:grpSpLocks/>
              </p:cNvGrpSpPr>
              <p:nvPr/>
            </p:nvGrpSpPr>
            <p:grpSpPr bwMode="auto">
              <a:xfrm>
                <a:off x="3549" y="2609"/>
                <a:ext cx="368" cy="574"/>
                <a:chOff x="7085" y="405"/>
                <a:chExt cx="368" cy="574"/>
              </a:xfrm>
            </p:grpSpPr>
            <p:sp>
              <p:nvSpPr>
                <p:cNvPr id="11" name="Rectangle 15"/>
                <p:cNvSpPr>
                  <a:spLocks noChangeArrowheads="1"/>
                </p:cNvSpPr>
                <p:nvPr/>
              </p:nvSpPr>
              <p:spPr bwMode="auto">
                <a:xfrm>
                  <a:off x="7085" y="405"/>
                  <a:ext cx="368" cy="574"/>
                </a:xfrm>
                <a:prstGeom prst="rect">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12" name="Rectangle 16"/>
                <p:cNvSpPr>
                  <a:spLocks noChangeArrowheads="1"/>
                </p:cNvSpPr>
                <p:nvPr/>
              </p:nvSpPr>
              <p:spPr bwMode="auto">
                <a:xfrm>
                  <a:off x="7090" y="581"/>
                  <a:ext cx="35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marL="380990" indent="-380990">
                    <a:lnSpc>
                      <a:spcPct val="90000"/>
                    </a:lnSpc>
                    <a:spcBef>
                      <a:spcPct val="50000"/>
                    </a:spcBef>
                    <a:defRPr/>
                  </a:pPr>
                  <a:r>
                    <a:rPr lang="en-US" sz="2667" b="1" i="1" kern="0" dirty="0">
                      <a:solidFill>
                        <a:srgbClr val="FAFD00"/>
                      </a:solidFill>
                      <a:effectLst>
                        <a:outerShdw blurRad="38100" dist="38100" dir="2700000" algn="tl">
                          <a:srgbClr val="000000"/>
                        </a:outerShdw>
                      </a:effectLst>
                      <a:latin typeface="Arial" charset="0"/>
                    </a:rPr>
                    <a:t>m</a:t>
                  </a:r>
                  <a:r>
                    <a:rPr lang="en-US" sz="2667" b="1" i="1" kern="0" baseline="-25000" dirty="0">
                      <a:solidFill>
                        <a:srgbClr val="FAFD00"/>
                      </a:solidFill>
                      <a:effectLst>
                        <a:outerShdw blurRad="38100" dist="38100" dir="2700000" algn="tl">
                          <a:srgbClr val="000000"/>
                        </a:outerShdw>
                      </a:effectLst>
                      <a:latin typeface="Arial" charset="0"/>
                    </a:rPr>
                    <a:t>1</a:t>
                  </a:r>
                  <a:endParaRPr lang="en-US" sz="2667" i="1" kern="0" baseline="-25000" dirty="0">
                    <a:solidFill>
                      <a:srgbClr val="FAFD00"/>
                    </a:solidFill>
                    <a:effectLst>
                      <a:outerShdw blurRad="38100" dist="38100" dir="2700000" algn="tl">
                        <a:srgbClr val="000000"/>
                      </a:outerShdw>
                    </a:effectLst>
                    <a:latin typeface="Arial" charset="0"/>
                  </a:endParaRPr>
                </a:p>
              </p:txBody>
            </p:sp>
          </p:grpSp>
        </p:grpSp>
        <p:sp>
          <p:nvSpPr>
            <p:cNvPr id="6" name="Text Box 17"/>
            <p:cNvSpPr txBox="1">
              <a:spLocks noChangeArrowheads="1"/>
            </p:cNvSpPr>
            <p:nvPr/>
          </p:nvSpPr>
          <p:spPr bwMode="auto">
            <a:xfrm>
              <a:off x="1671" y="2625"/>
              <a:ext cx="244" cy="354"/>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4267" b="1" kern="0" dirty="0">
                  <a:solidFill>
                    <a:srgbClr val="0000FF"/>
                  </a:solidFill>
                  <a:effectLst>
                    <a:outerShdw blurRad="38100" dist="38100" dir="2700000" algn="tl">
                      <a:srgbClr val="000000"/>
                    </a:outerShdw>
                  </a:effectLst>
                </a:rPr>
                <a:t>A</a:t>
              </a:r>
            </a:p>
          </p:txBody>
        </p:sp>
      </p:grpSp>
      <p:grpSp>
        <p:nvGrpSpPr>
          <p:cNvPr id="15" name="Group 18"/>
          <p:cNvGrpSpPr>
            <a:grpSpLocks/>
          </p:cNvGrpSpPr>
          <p:nvPr/>
        </p:nvGrpSpPr>
        <p:grpSpPr bwMode="auto">
          <a:xfrm>
            <a:off x="8128000" y="4205817"/>
            <a:ext cx="3733800" cy="2277532"/>
            <a:chOff x="3630" y="2638"/>
            <a:chExt cx="1764" cy="1076"/>
          </a:xfrm>
        </p:grpSpPr>
        <p:grpSp>
          <p:nvGrpSpPr>
            <p:cNvPr id="16" name="Group 19"/>
            <p:cNvGrpSpPr>
              <a:grpSpLocks/>
            </p:cNvGrpSpPr>
            <p:nvPr/>
          </p:nvGrpSpPr>
          <p:grpSpPr bwMode="auto">
            <a:xfrm>
              <a:off x="3630" y="2638"/>
              <a:ext cx="1764" cy="1076"/>
              <a:chOff x="3693" y="2827"/>
              <a:chExt cx="1764" cy="1076"/>
            </a:xfrm>
          </p:grpSpPr>
          <p:sp>
            <p:nvSpPr>
              <p:cNvPr id="18" name="Rectangle 20"/>
              <p:cNvSpPr>
                <a:spLocks noChangeArrowheads="1"/>
              </p:cNvSpPr>
              <p:nvPr/>
            </p:nvSpPr>
            <p:spPr bwMode="auto">
              <a:xfrm>
                <a:off x="3693" y="2827"/>
                <a:ext cx="1764" cy="1076"/>
              </a:xfrm>
              <a:prstGeom prst="rect">
                <a:avLst/>
              </a:prstGeom>
              <a:solidFill>
                <a:srgbClr val="00004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19" name="Line 21"/>
              <p:cNvSpPr>
                <a:spLocks noChangeShapeType="1"/>
              </p:cNvSpPr>
              <p:nvPr/>
            </p:nvSpPr>
            <p:spPr bwMode="auto">
              <a:xfrm flipH="1">
                <a:off x="4623" y="3554"/>
                <a:ext cx="671" cy="0"/>
              </a:xfrm>
              <a:prstGeom prst="line">
                <a:avLst/>
              </a:prstGeom>
              <a:noFill/>
              <a:ln w="50799">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20" name="Rectangle 22"/>
              <p:cNvSpPr>
                <a:spLocks noChangeArrowheads="1"/>
              </p:cNvSpPr>
              <p:nvPr/>
            </p:nvSpPr>
            <p:spPr bwMode="auto">
              <a:xfrm>
                <a:off x="4968" y="3291"/>
                <a:ext cx="2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2767" tIns="61384" rIns="122767" bIns="61384">
                <a:spAutoFit/>
              </a:bodyPr>
              <a:lstStyle/>
              <a:p>
                <a:pPr marL="380990" indent="-380990">
                  <a:lnSpc>
                    <a:spcPct val="90000"/>
                  </a:lnSpc>
                  <a:spcBef>
                    <a:spcPct val="50000"/>
                  </a:spcBef>
                  <a:defRPr/>
                </a:pPr>
                <a:r>
                  <a:rPr lang="en-US" sz="2667" b="1" i="1" kern="0" dirty="0">
                    <a:solidFill>
                      <a:srgbClr val="00FF00"/>
                    </a:solidFill>
                    <a:effectLst>
                      <a:outerShdw blurRad="38100" dist="38100" dir="2700000" algn="tl">
                        <a:srgbClr val="000000"/>
                      </a:outerShdw>
                    </a:effectLst>
                    <a:latin typeface="Arial" charset="0"/>
                  </a:rPr>
                  <a:t>F</a:t>
                </a:r>
                <a:r>
                  <a:rPr lang="en-US" sz="2667" b="1" i="1" kern="0" dirty="0">
                    <a:solidFill>
                      <a:srgbClr val="00FF00"/>
                    </a:solidFill>
                    <a:latin typeface="Arial" charset="0"/>
                  </a:rPr>
                  <a:t> </a:t>
                </a:r>
              </a:p>
            </p:txBody>
          </p:sp>
          <p:grpSp>
            <p:nvGrpSpPr>
              <p:cNvPr id="21" name="Group 23"/>
              <p:cNvGrpSpPr>
                <a:grpSpLocks/>
              </p:cNvGrpSpPr>
              <p:nvPr/>
            </p:nvGrpSpPr>
            <p:grpSpPr bwMode="auto">
              <a:xfrm>
                <a:off x="3876" y="3146"/>
                <a:ext cx="740" cy="575"/>
                <a:chOff x="4515" y="3038"/>
                <a:chExt cx="740" cy="575"/>
              </a:xfrm>
            </p:grpSpPr>
            <p:grpSp>
              <p:nvGrpSpPr>
                <p:cNvPr id="22" name="Group 24"/>
                <p:cNvGrpSpPr>
                  <a:grpSpLocks/>
                </p:cNvGrpSpPr>
                <p:nvPr/>
              </p:nvGrpSpPr>
              <p:grpSpPr bwMode="auto">
                <a:xfrm>
                  <a:off x="4515" y="3287"/>
                  <a:ext cx="393" cy="326"/>
                  <a:chOff x="3177" y="2858"/>
                  <a:chExt cx="393" cy="326"/>
                </a:xfrm>
              </p:grpSpPr>
              <p:sp>
                <p:nvSpPr>
                  <p:cNvPr id="26" name="Rectangle 25"/>
                  <p:cNvSpPr>
                    <a:spLocks noChangeArrowheads="1"/>
                  </p:cNvSpPr>
                  <p:nvPr/>
                </p:nvSpPr>
                <p:spPr bwMode="auto">
                  <a:xfrm>
                    <a:off x="3177" y="2858"/>
                    <a:ext cx="368" cy="326"/>
                  </a:xfrm>
                  <a:prstGeom prst="rect">
                    <a:avLst/>
                  </a:prstGeom>
                  <a:solidFill>
                    <a:srgbClr val="CC3300"/>
                  </a:solid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27" name="Rectangle 26"/>
                  <p:cNvSpPr>
                    <a:spLocks noChangeArrowheads="1"/>
                  </p:cNvSpPr>
                  <p:nvPr/>
                </p:nvSpPr>
                <p:spPr bwMode="auto">
                  <a:xfrm>
                    <a:off x="3203" y="2897"/>
                    <a:ext cx="3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marL="380990" indent="-380990">
                      <a:lnSpc>
                        <a:spcPct val="90000"/>
                      </a:lnSpc>
                      <a:spcBef>
                        <a:spcPct val="50000"/>
                      </a:spcBef>
                      <a:defRPr/>
                    </a:pPr>
                    <a:r>
                      <a:rPr lang="en-US" sz="2667" b="1" i="1" kern="0" dirty="0">
                        <a:solidFill>
                          <a:srgbClr val="FAFD00"/>
                        </a:solidFill>
                        <a:effectLst>
                          <a:outerShdw blurRad="38100" dist="38100" dir="2700000" algn="tl">
                            <a:srgbClr val="000000"/>
                          </a:outerShdw>
                        </a:effectLst>
                        <a:latin typeface="Arial" charset="0"/>
                      </a:rPr>
                      <a:t>m</a:t>
                    </a:r>
                    <a:r>
                      <a:rPr lang="en-US" sz="2667" b="1" i="1" kern="0" baseline="-25000" dirty="0">
                        <a:solidFill>
                          <a:srgbClr val="FAFD00"/>
                        </a:solidFill>
                        <a:effectLst>
                          <a:outerShdw blurRad="38100" dist="38100" dir="2700000" algn="tl">
                            <a:srgbClr val="000000"/>
                          </a:outerShdw>
                        </a:effectLst>
                        <a:latin typeface="Arial" charset="0"/>
                      </a:rPr>
                      <a:t>2</a:t>
                    </a:r>
                    <a:endParaRPr lang="en-US" sz="2667" i="1" kern="0" baseline="-25000" dirty="0">
                      <a:solidFill>
                        <a:srgbClr val="FAFD00"/>
                      </a:solidFill>
                      <a:effectLst>
                        <a:outerShdw blurRad="38100" dist="38100" dir="2700000" algn="tl">
                          <a:srgbClr val="000000"/>
                        </a:outerShdw>
                      </a:effectLst>
                      <a:latin typeface="Arial" charset="0"/>
                    </a:endParaRPr>
                  </a:p>
                </p:txBody>
              </p:sp>
            </p:grpSp>
            <p:grpSp>
              <p:nvGrpSpPr>
                <p:cNvPr id="23" name="Group 27"/>
                <p:cNvGrpSpPr>
                  <a:grpSpLocks/>
                </p:cNvGrpSpPr>
                <p:nvPr/>
              </p:nvGrpSpPr>
              <p:grpSpPr bwMode="auto">
                <a:xfrm>
                  <a:off x="4887" y="3038"/>
                  <a:ext cx="368" cy="574"/>
                  <a:chOff x="7085" y="405"/>
                  <a:chExt cx="368" cy="574"/>
                </a:xfrm>
              </p:grpSpPr>
              <p:sp>
                <p:nvSpPr>
                  <p:cNvPr id="24" name="Rectangle 28"/>
                  <p:cNvSpPr>
                    <a:spLocks noChangeArrowheads="1"/>
                  </p:cNvSpPr>
                  <p:nvPr/>
                </p:nvSpPr>
                <p:spPr bwMode="auto">
                  <a:xfrm>
                    <a:off x="7085" y="405"/>
                    <a:ext cx="368" cy="574"/>
                  </a:xfrm>
                  <a:prstGeom prst="rect">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sp>
                <p:nvSpPr>
                  <p:cNvPr id="25" name="Rectangle 29"/>
                  <p:cNvSpPr>
                    <a:spLocks noChangeArrowheads="1"/>
                  </p:cNvSpPr>
                  <p:nvPr/>
                </p:nvSpPr>
                <p:spPr bwMode="auto">
                  <a:xfrm>
                    <a:off x="7090" y="581"/>
                    <a:ext cx="35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marL="380990" indent="-380990">
                      <a:lnSpc>
                        <a:spcPct val="90000"/>
                      </a:lnSpc>
                      <a:spcBef>
                        <a:spcPct val="50000"/>
                      </a:spcBef>
                      <a:defRPr/>
                    </a:pPr>
                    <a:r>
                      <a:rPr lang="en-US" sz="2667" b="1" i="1" kern="0" dirty="0">
                        <a:solidFill>
                          <a:srgbClr val="FAFD00"/>
                        </a:solidFill>
                        <a:effectLst>
                          <a:outerShdw blurRad="38100" dist="38100" dir="2700000" algn="tl">
                            <a:srgbClr val="000000"/>
                          </a:outerShdw>
                        </a:effectLst>
                        <a:latin typeface="Arial" charset="0"/>
                      </a:rPr>
                      <a:t>m</a:t>
                    </a:r>
                    <a:r>
                      <a:rPr lang="en-US" sz="2667" b="1" i="1" kern="0" baseline="-25000" dirty="0">
                        <a:solidFill>
                          <a:srgbClr val="FAFD00"/>
                        </a:solidFill>
                        <a:effectLst>
                          <a:outerShdw blurRad="38100" dist="38100" dir="2700000" algn="tl">
                            <a:srgbClr val="000000"/>
                          </a:outerShdw>
                        </a:effectLst>
                        <a:latin typeface="Arial" charset="0"/>
                      </a:rPr>
                      <a:t>1</a:t>
                    </a:r>
                    <a:endParaRPr lang="en-US" sz="2667" i="1" kern="0" baseline="-25000" dirty="0">
                      <a:solidFill>
                        <a:srgbClr val="FAFD00"/>
                      </a:solidFill>
                      <a:effectLst>
                        <a:outerShdw blurRad="38100" dist="38100" dir="2700000" algn="tl">
                          <a:srgbClr val="000000"/>
                        </a:outerShdw>
                      </a:effectLst>
                      <a:latin typeface="Arial" charset="0"/>
                    </a:endParaRPr>
                  </a:p>
                </p:txBody>
              </p:sp>
            </p:grpSp>
          </p:grpSp>
        </p:grpSp>
        <p:sp>
          <p:nvSpPr>
            <p:cNvPr id="17" name="Text Box 30"/>
            <p:cNvSpPr txBox="1">
              <a:spLocks noChangeArrowheads="1"/>
            </p:cNvSpPr>
            <p:nvPr/>
          </p:nvSpPr>
          <p:spPr bwMode="auto">
            <a:xfrm>
              <a:off x="5162" y="2638"/>
              <a:ext cx="232" cy="354"/>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4267" b="1" kern="0" dirty="0">
                  <a:solidFill>
                    <a:srgbClr val="0000FF"/>
                  </a:solidFill>
                  <a:effectLst>
                    <a:outerShdw blurRad="38100" dist="38100" dir="2700000" algn="tl">
                      <a:srgbClr val="000000"/>
                    </a:outerShdw>
                  </a:effectLst>
                </a:rPr>
                <a:t>B</a:t>
              </a:r>
            </a:p>
          </p:txBody>
        </p:sp>
      </p:grpSp>
      <p:sp>
        <p:nvSpPr>
          <p:cNvPr id="28" name="TextBox 27"/>
          <p:cNvSpPr txBox="1"/>
          <p:nvPr/>
        </p:nvSpPr>
        <p:spPr>
          <a:xfrm>
            <a:off x="228600" y="4665470"/>
            <a:ext cx="3490314" cy="2031325"/>
          </a:xfrm>
          <a:prstGeom prst="rect">
            <a:avLst/>
          </a:prstGeom>
          <a:noFill/>
        </p:spPr>
        <p:txBody>
          <a:bodyPr wrap="none" rtlCol="0">
            <a:spAutoFit/>
          </a:bodyPr>
          <a:lstStyle/>
          <a:p>
            <a:pPr marL="514350" indent="-514350">
              <a:lnSpc>
                <a:spcPct val="150000"/>
              </a:lnSpc>
              <a:buAutoNum type="alphaUcParenR"/>
            </a:pPr>
            <a:r>
              <a:rPr lang="en-US" sz="2800" dirty="0"/>
              <a:t>Case A</a:t>
            </a:r>
          </a:p>
          <a:p>
            <a:pPr marL="514350" indent="-514350">
              <a:lnSpc>
                <a:spcPct val="150000"/>
              </a:lnSpc>
              <a:buAutoNum type="alphaUcParenR"/>
            </a:pPr>
            <a:r>
              <a:rPr lang="en-US" sz="2800" dirty="0"/>
              <a:t>Case B</a:t>
            </a:r>
          </a:p>
          <a:p>
            <a:pPr marL="514350" indent="-514350">
              <a:lnSpc>
                <a:spcPct val="150000"/>
              </a:lnSpc>
              <a:buAutoNum type="alphaUcParenR"/>
            </a:pPr>
            <a:r>
              <a:rPr lang="en-US" sz="2800" dirty="0"/>
              <a:t>Same in both cases</a:t>
            </a:r>
          </a:p>
        </p:txBody>
      </p:sp>
    </p:spTree>
    <p:extLst>
      <p:ext uri="{BB962C8B-B14F-4D97-AF65-F5344CB8AC3E}">
        <p14:creationId xmlns:p14="http://schemas.microsoft.com/office/powerpoint/2010/main" val="176415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2000" y="1295400"/>
            <a:ext cx="3888000" cy="1742482"/>
          </a:xfrm>
          <a:prstGeom prst="rect">
            <a:avLst/>
          </a:prstGeom>
        </p:spPr>
      </p:pic>
      <p:sp>
        <p:nvSpPr>
          <p:cNvPr id="3" name="Rectangle 2"/>
          <p:cNvSpPr/>
          <p:nvPr/>
        </p:nvSpPr>
        <p:spPr>
          <a:xfrm>
            <a:off x="228600" y="76200"/>
            <a:ext cx="11734800" cy="954107"/>
          </a:xfrm>
          <a:prstGeom prst="rect">
            <a:avLst/>
          </a:prstGeom>
        </p:spPr>
        <p:txBody>
          <a:bodyPr wrap="square">
            <a:spAutoFit/>
          </a:bodyPr>
          <a:lstStyle/>
          <a:p>
            <a:r>
              <a:rPr lang="en-US" sz="2800"/>
              <a:t>A sailboat is blown across the sea at a constant velocity. What is the direction of the net force on the boat?</a:t>
            </a:r>
          </a:p>
        </p:txBody>
      </p:sp>
      <p:sp>
        <p:nvSpPr>
          <p:cNvPr id="4" name="TextBox 3"/>
          <p:cNvSpPr txBox="1"/>
          <p:nvPr/>
        </p:nvSpPr>
        <p:spPr>
          <a:xfrm>
            <a:off x="228600" y="3429000"/>
            <a:ext cx="3640997" cy="3323987"/>
          </a:xfrm>
          <a:prstGeom prst="rect">
            <a:avLst/>
          </a:prstGeom>
          <a:noFill/>
        </p:spPr>
        <p:txBody>
          <a:bodyPr wrap="none" rtlCol="0">
            <a:spAutoFit/>
          </a:bodyPr>
          <a:lstStyle/>
          <a:p>
            <a:pPr marL="514350" indent="-514350">
              <a:lnSpc>
                <a:spcPct val="150000"/>
              </a:lnSpc>
              <a:buAutoNum type="alphaUcParenR"/>
            </a:pPr>
            <a:r>
              <a:rPr lang="en-US" sz="2800"/>
              <a:t>Left</a:t>
            </a:r>
          </a:p>
          <a:p>
            <a:pPr marL="514350" indent="-514350">
              <a:lnSpc>
                <a:spcPct val="150000"/>
              </a:lnSpc>
              <a:buAutoNum type="alphaUcParenR"/>
            </a:pPr>
            <a:r>
              <a:rPr lang="en-US" sz="2800"/>
              <a:t>Right</a:t>
            </a:r>
          </a:p>
          <a:p>
            <a:pPr marL="514350" indent="-514350">
              <a:lnSpc>
                <a:spcPct val="150000"/>
              </a:lnSpc>
              <a:buAutoNum type="alphaUcParenR"/>
            </a:pPr>
            <a:r>
              <a:rPr lang="en-US" sz="2800"/>
              <a:t>Down</a:t>
            </a:r>
          </a:p>
          <a:p>
            <a:pPr marL="514350" indent="-514350">
              <a:lnSpc>
                <a:spcPct val="150000"/>
              </a:lnSpc>
              <a:buAutoNum type="alphaUcParenR"/>
            </a:pPr>
            <a:r>
              <a:rPr lang="en-US" sz="2800"/>
              <a:t>The net force is zero</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271937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01200" y="76200"/>
            <a:ext cx="2227265" cy="225978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03200" y="76200"/>
                <a:ext cx="9169400" cy="1868140"/>
              </a:xfrm>
              <a:prstGeom prst="rect">
                <a:avLst/>
              </a:prstGeom>
            </p:spPr>
            <p:txBody>
              <a:bodyPr wrap="square">
                <a:spAutoFit/>
              </a:bodyPr>
              <a:lstStyle/>
              <a:p>
                <a:r>
                  <a:rPr lang="en-US" sz="2800"/>
                  <a:t>Two forces act on the same object: </a:t>
                </a:r>
                <a14:m>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𝐹</m:t>
                            </m:r>
                          </m:e>
                        </m:acc>
                      </m:e>
                      <m:sub>
                        <m:r>
                          <a:rPr lang="en-US" sz="2800" i="1">
                            <a:latin typeface="Cambria Math" panose="02040503050406030204" pitchFamily="18" charset="0"/>
                          </a:rPr>
                          <m:t>1</m:t>
                        </m:r>
                      </m:sub>
                    </m:sSub>
                  </m:oMath>
                </a14:m>
                <a:r>
                  <a:rPr lang="en-US" sz="2800"/>
                  <a:t> and </a:t>
                </a:r>
                <a14:m>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𝐹</m:t>
                            </m:r>
                          </m:e>
                        </m:acc>
                      </m:e>
                      <m:sub>
                        <m:r>
                          <a:rPr lang="en-US" sz="2800" i="1">
                            <a:latin typeface="Cambria Math" panose="02040503050406030204" pitchFamily="18" charset="0"/>
                          </a:rPr>
                          <m:t>2</m:t>
                        </m:r>
                      </m:sub>
                    </m:sSub>
                  </m:oMath>
                </a14:m>
                <a:r>
                  <a:rPr lang="en-US" sz="2800"/>
                  <a:t> both have the same magnitude </a:t>
                </a:r>
                <a14:m>
                  <m:oMath xmlns:m="http://schemas.openxmlformats.org/officeDocument/2006/math">
                    <m:r>
                      <a:rPr lang="en-US" sz="2800" i="1">
                        <a:latin typeface="Cambria Math" panose="02040503050406030204" pitchFamily="18" charset="0"/>
                      </a:rPr>
                      <m:t>𝐹</m:t>
                    </m:r>
                  </m:oMath>
                </a14:m>
                <a:r>
                  <a:rPr lang="en-US" sz="2800"/>
                  <a:t>, but are at right angles to each other. What is the magnitude of the net force (total force) acting on the object?</a:t>
                </a:r>
              </a:p>
            </p:txBody>
          </p:sp>
        </mc:Choice>
        <mc:Fallback xmlns="">
          <p:sp>
            <p:nvSpPr>
              <p:cNvPr id="5" name="Rectangle 4"/>
              <p:cNvSpPr>
                <a:spLocks noRot="1" noChangeAspect="1" noMove="1" noResize="1" noEditPoints="1" noAdjustHandles="1" noChangeArrowheads="1" noChangeShapeType="1" noTextEdit="1"/>
              </p:cNvSpPr>
              <p:nvPr/>
            </p:nvSpPr>
            <p:spPr>
              <a:xfrm>
                <a:off x="203200" y="76200"/>
                <a:ext cx="9169400" cy="1868140"/>
              </a:xfrm>
              <a:prstGeom prst="rect">
                <a:avLst/>
              </a:prstGeom>
              <a:blipFill rotWithShape="0">
                <a:blip r:embed="rId3"/>
                <a:stretch>
                  <a:fillRect l="-1329" t="-327" r="-199" b="-8170"/>
                </a:stretch>
              </a:blipFill>
            </p:spPr>
            <p:txBody>
              <a:bodyPr/>
              <a:lstStyle/>
              <a:p>
                <a:r>
                  <a:rPr lang="en-US">
                    <a:noFill/>
                  </a:rPr>
                  <a:t> </a:t>
                </a:r>
              </a:p>
            </p:txBody>
          </p:sp>
        </mc:Fallback>
      </mc:AlternateContent>
      <p:sp>
        <p:nvSpPr>
          <p:cNvPr id="7" name="TextBox 6"/>
          <p:cNvSpPr txBox="1"/>
          <p:nvPr/>
        </p:nvSpPr>
        <p:spPr>
          <a:xfrm>
            <a:off x="203200" y="3429000"/>
            <a:ext cx="5116529" cy="3257174"/>
          </a:xfrm>
          <a:prstGeom prst="rect">
            <a:avLst/>
          </a:prstGeom>
          <a:noFill/>
        </p:spPr>
        <p:txBody>
          <a:bodyPr wrap="none" rtlCol="0">
            <a:spAutoFit/>
          </a:bodyPr>
          <a:lstStyle/>
          <a:p>
            <a:pPr marL="685783" indent="-685783">
              <a:lnSpc>
                <a:spcPct val="150000"/>
              </a:lnSpc>
              <a:buAutoNum type="alphaUcParenR"/>
            </a:pPr>
            <a:r>
              <a:rPr lang="en-US" sz="2800"/>
              <a:t>F</a:t>
            </a:r>
          </a:p>
          <a:p>
            <a:pPr marL="685783" indent="-685783">
              <a:lnSpc>
                <a:spcPct val="150000"/>
              </a:lnSpc>
              <a:buAutoNum type="alphaUcParenR"/>
            </a:pPr>
            <a:r>
              <a:rPr lang="en-US" sz="2800"/>
              <a:t>2F</a:t>
            </a:r>
          </a:p>
          <a:p>
            <a:pPr marL="685783" indent="-685783">
              <a:lnSpc>
                <a:spcPct val="150000"/>
              </a:lnSpc>
              <a:buAutoNum type="alphaUcParenR"/>
            </a:pPr>
            <a:r>
              <a:rPr lang="en-US" sz="2800"/>
              <a:t>Something between F and 2F</a:t>
            </a:r>
          </a:p>
          <a:p>
            <a:pPr marL="685783" indent="-685783">
              <a:lnSpc>
                <a:spcPct val="150000"/>
              </a:lnSpc>
              <a:buAutoNum type="alphaUcParenR"/>
            </a:pPr>
            <a:r>
              <a:rPr lang="en-US" sz="2800"/>
              <a:t>More than 2F</a:t>
            </a:r>
          </a:p>
          <a:p>
            <a:pPr marL="685783" indent="-685783">
              <a:lnSpc>
                <a:spcPct val="150000"/>
              </a:lnSpc>
              <a:buAutoNum type="alphaUcParenR"/>
            </a:pPr>
            <a:r>
              <a:rPr lang="en-US" sz="2800"/>
              <a:t>Not enough information</a:t>
            </a:r>
          </a:p>
        </p:txBody>
      </p:sp>
    </p:spTree>
    <p:extLst>
      <p:ext uri="{BB962C8B-B14F-4D97-AF65-F5344CB8AC3E}">
        <p14:creationId xmlns:p14="http://schemas.microsoft.com/office/powerpoint/2010/main" val="280955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28600" y="152400"/>
                <a:ext cx="11811000" cy="1562479"/>
              </a:xfrm>
              <a:prstGeom prst="rect">
                <a:avLst/>
              </a:prstGeom>
            </p:spPr>
            <p:txBody>
              <a:bodyPr wrap="square">
                <a:spAutoFit/>
              </a:bodyPr>
              <a:lstStyle/>
              <a:p>
                <a:r>
                  <a:rPr lang="en-US" sz="2800"/>
                  <a:t>From rest, we step on the gas of our Ferrari, providing a force </a:t>
                </a:r>
                <a14:m>
                  <m:oMath xmlns:m="http://schemas.openxmlformats.org/officeDocument/2006/math">
                    <m:r>
                      <a:rPr lang="en-US" sz="2800" b="0" i="1" smtClean="0">
                        <a:latin typeface="Cambria Math" panose="02040503050406030204" pitchFamily="18" charset="0"/>
                      </a:rPr>
                      <m:t>𝐹</m:t>
                    </m:r>
                  </m:oMath>
                </a14:m>
                <a:r>
                  <a:rPr lang="en-US" sz="2800"/>
                  <a:t> for 4 secs, speeding it up to a final speed </a:t>
                </a:r>
                <a14:m>
                  <m:oMath xmlns:m="http://schemas.openxmlformats.org/officeDocument/2006/math">
                    <m:r>
                      <a:rPr lang="en-US" sz="2800" i="1" smtClean="0">
                        <a:latin typeface="Cambria Math" panose="02040503050406030204" pitchFamily="18" charset="0"/>
                      </a:rPr>
                      <m:t>𝑣</m:t>
                    </m:r>
                  </m:oMath>
                </a14:m>
                <a:r>
                  <a:rPr lang="en-US" sz="2800"/>
                  <a:t>.  If the applied force were only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i="1">
                        <a:latin typeface="Cambria Math" panose="02040503050406030204" pitchFamily="18" charset="0"/>
                      </a:rPr>
                      <m:t>𝐹</m:t>
                    </m:r>
                  </m:oMath>
                </a14:m>
                <a:r>
                  <a:rPr lang="en-US" sz="2800"/>
                  <a:t>, how long would it have to be applied to reach the same final speed?</a:t>
                </a:r>
              </a:p>
            </p:txBody>
          </p:sp>
        </mc:Choice>
        <mc:Fallback xmlns="">
          <p:sp>
            <p:nvSpPr>
              <p:cNvPr id="3" name="Rectangle 2"/>
              <p:cNvSpPr>
                <a:spLocks noRot="1" noChangeAspect="1" noMove="1" noResize="1" noEditPoints="1" noAdjustHandles="1" noChangeArrowheads="1" noChangeShapeType="1" noTextEdit="1"/>
              </p:cNvSpPr>
              <p:nvPr/>
            </p:nvSpPr>
            <p:spPr>
              <a:xfrm>
                <a:off x="228600" y="152400"/>
                <a:ext cx="11811000" cy="1562479"/>
              </a:xfrm>
              <a:prstGeom prst="rect">
                <a:avLst/>
              </a:prstGeom>
              <a:blipFill rotWithShape="0">
                <a:blip r:embed="rId2"/>
                <a:stretch>
                  <a:fillRect l="-1084" t="-3516" b="-10156"/>
                </a:stretch>
              </a:blipFill>
            </p:spPr>
            <p:txBody>
              <a:bodyPr/>
              <a:lstStyle/>
              <a:p>
                <a:r>
                  <a:rPr lang="en-US">
                    <a:noFill/>
                  </a:rPr>
                  <a:t> </a:t>
                </a:r>
              </a:p>
            </p:txBody>
          </p:sp>
        </mc:Fallback>
      </mc:AlternateContent>
      <p:sp>
        <p:nvSpPr>
          <p:cNvPr id="4" name="TextBox 3"/>
          <p:cNvSpPr txBox="1"/>
          <p:nvPr/>
        </p:nvSpPr>
        <p:spPr>
          <a:xfrm>
            <a:off x="228600" y="3429000"/>
            <a:ext cx="1292341" cy="3323987"/>
          </a:xfrm>
          <a:prstGeom prst="rect">
            <a:avLst/>
          </a:prstGeom>
          <a:noFill/>
        </p:spPr>
        <p:txBody>
          <a:bodyPr wrap="none" rtlCol="0">
            <a:spAutoFit/>
          </a:bodyPr>
          <a:lstStyle/>
          <a:p>
            <a:pPr marL="514350" indent="-514350">
              <a:lnSpc>
                <a:spcPct val="150000"/>
              </a:lnSpc>
              <a:buAutoNum type="alphaUcParenR"/>
            </a:pPr>
            <a:r>
              <a:rPr lang="en-US" sz="2800"/>
              <a:t>16 s</a:t>
            </a:r>
          </a:p>
          <a:p>
            <a:pPr marL="514350" indent="-514350">
              <a:lnSpc>
                <a:spcPct val="150000"/>
              </a:lnSpc>
              <a:buAutoNum type="alphaUcParenR"/>
            </a:pPr>
            <a:r>
              <a:rPr lang="en-US" sz="2800"/>
              <a:t>8 s</a:t>
            </a:r>
          </a:p>
          <a:p>
            <a:pPr marL="514350" indent="-514350">
              <a:lnSpc>
                <a:spcPct val="150000"/>
              </a:lnSpc>
              <a:buAutoNum type="alphaUcParenR"/>
            </a:pPr>
            <a:r>
              <a:rPr lang="en-US" sz="2800"/>
              <a:t>4 s</a:t>
            </a:r>
          </a:p>
          <a:p>
            <a:pPr marL="514350" indent="-514350">
              <a:lnSpc>
                <a:spcPct val="150000"/>
              </a:lnSpc>
              <a:buAutoNum type="alphaUcParenR"/>
            </a:pPr>
            <a:r>
              <a:rPr lang="en-US" sz="2800"/>
              <a:t>2 s</a:t>
            </a:r>
          </a:p>
          <a:p>
            <a:pPr marL="514350" indent="-514350">
              <a:lnSpc>
                <a:spcPct val="150000"/>
              </a:lnSpc>
              <a:buAutoNum type="alphaUcParenR"/>
            </a:pPr>
            <a:r>
              <a:rPr lang="en-US" sz="2800"/>
              <a:t>1 s</a:t>
            </a:r>
          </a:p>
        </p:txBody>
      </p:sp>
    </p:spTree>
    <p:extLst>
      <p:ext uri="{BB962C8B-B14F-4D97-AF65-F5344CB8AC3E}">
        <p14:creationId xmlns:p14="http://schemas.microsoft.com/office/powerpoint/2010/main" val="12507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152400"/>
                <a:ext cx="11887200" cy="3046988"/>
              </a:xfrm>
              <a:prstGeom prst="rect">
                <a:avLst/>
              </a:prstGeom>
            </p:spPr>
            <p:txBody>
              <a:bodyPr wrap="square">
                <a:spAutoFit/>
              </a:bodyPr>
              <a:lstStyle/>
              <a:p>
                <a:r>
                  <a:rPr lang="en-US"/>
                  <a:t>A force </a:t>
                </a:r>
                <a14:m>
                  <m:oMath xmlns:m="http://schemas.openxmlformats.org/officeDocument/2006/math">
                    <m:r>
                      <a:rPr lang="en-US" i="1" smtClean="0">
                        <a:latin typeface="Cambria Math" panose="02040503050406030204" pitchFamily="18" charset="0"/>
                      </a:rPr>
                      <m:t>𝐹</m:t>
                    </m:r>
                  </m:oMath>
                </a14:m>
                <a:r>
                  <a:rPr lang="en-US"/>
                  <a:t> acts on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a:t> giving acceleration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1</m:t>
                        </m:r>
                      </m:sub>
                    </m:sSub>
                  </m:oMath>
                </a14:m>
                <a:r>
                  <a:rPr lang="en-US"/>
                  <a:t>. The same force acts on a different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2</m:t>
                        </m:r>
                      </m:sub>
                    </m:sSub>
                  </m:oMath>
                </a14:m>
                <a:r>
                  <a:rPr lang="en-US"/>
                  <a:t> giving acceleration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1</m:t>
                        </m:r>
                      </m:sub>
                    </m:sSub>
                  </m:oMath>
                </a14:m>
                <a:r>
                  <a:rPr lang="en-US"/>
                  <a:t>.</a:t>
                </a:r>
              </a:p>
              <a:p>
                <a:endParaRPr lang="en-US"/>
              </a:p>
              <a:p>
                <a:endParaRPr lang="en-US"/>
              </a:p>
              <a:p>
                <a:endParaRPr lang="en-US"/>
              </a:p>
              <a:p>
                <a:endParaRPr lang="en-US"/>
              </a:p>
              <a:p>
                <a:r>
                  <a:rPr lang="en-US"/>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2</m:t>
                        </m:r>
                      </m:sub>
                    </m:sSub>
                  </m:oMath>
                </a14:m>
                <a:r>
                  <a:rPr lang="en-US"/>
                  <a:t> are glued together and the same force </a:t>
                </a:r>
                <a14:m>
                  <m:oMath xmlns:m="http://schemas.openxmlformats.org/officeDocument/2006/math">
                    <m:r>
                      <a:rPr lang="en-US" b="0" i="1" smtClean="0">
                        <a:latin typeface="Cambria Math" panose="02040503050406030204" pitchFamily="18" charset="0"/>
                      </a:rPr>
                      <m:t>𝐹</m:t>
                    </m:r>
                  </m:oMath>
                </a14:m>
                <a:r>
                  <a:rPr lang="en-US"/>
                  <a:t> acts on this combination, what is the resulting acceleration?</a:t>
                </a:r>
              </a:p>
            </p:txBody>
          </p:sp>
        </mc:Choice>
        <mc:Fallback xmlns="">
          <p:sp>
            <p:nvSpPr>
              <p:cNvPr id="2" name="Rectangle 1"/>
              <p:cNvSpPr>
                <a:spLocks noRot="1" noChangeAspect="1" noMove="1" noResize="1" noEditPoints="1" noAdjustHandles="1" noChangeArrowheads="1" noChangeShapeType="1" noTextEdit="1"/>
              </p:cNvSpPr>
              <p:nvPr/>
            </p:nvSpPr>
            <p:spPr>
              <a:xfrm>
                <a:off x="228600" y="152400"/>
                <a:ext cx="11887200" cy="3046988"/>
              </a:xfrm>
              <a:prstGeom prst="rect">
                <a:avLst/>
              </a:prstGeom>
              <a:blipFill rotWithShape="0">
                <a:blip r:embed="rId2"/>
                <a:stretch>
                  <a:fillRect l="-821" t="-1600" b="-3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653181" y="801624"/>
                <a:ext cx="863600" cy="14279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a:p>
            </p:txBody>
          </p:sp>
        </mc:Choice>
        <mc:Fallback xmlns="">
          <p:sp>
            <p:nvSpPr>
              <p:cNvPr id="30" name="Rectangle 29"/>
              <p:cNvSpPr>
                <a:spLocks noRot="1" noChangeAspect="1" noMove="1" noResize="1" noEditPoints="1" noAdjustHandles="1" noChangeArrowheads="1" noChangeShapeType="1" noTextEdit="1"/>
              </p:cNvSpPr>
              <p:nvPr/>
            </p:nvSpPr>
            <p:spPr>
              <a:xfrm>
                <a:off x="5653181" y="801624"/>
                <a:ext cx="863600" cy="142791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9303058" y="1066800"/>
                <a:ext cx="863600" cy="7876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a:p>
            </p:txBody>
          </p:sp>
        </mc:Choice>
        <mc:Fallback xmlns="">
          <p:sp>
            <p:nvSpPr>
              <p:cNvPr id="31" name="Rectangle 30"/>
              <p:cNvSpPr>
                <a:spLocks noRot="1" noChangeAspect="1" noMove="1" noResize="1" noEditPoints="1" noAdjustHandles="1" noChangeArrowheads="1" noChangeShapeType="1" noTextEdit="1"/>
              </p:cNvSpPr>
              <p:nvPr/>
            </p:nvSpPr>
            <p:spPr>
              <a:xfrm>
                <a:off x="9303058" y="1066800"/>
                <a:ext cx="863600" cy="787618"/>
              </a:xfrm>
              <a:prstGeom prst="rect">
                <a:avLst/>
              </a:prstGeom>
              <a:blipFill rotWithShape="0">
                <a:blip r:embed="rId4"/>
                <a:stretch>
                  <a:fillRect/>
                </a:stretch>
              </a:blipFill>
            </p:spPr>
            <p:txBody>
              <a:bodyPr/>
              <a:lstStyle/>
              <a:p>
                <a:r>
                  <a:rPr lang="en-US">
                    <a:noFill/>
                  </a:rPr>
                  <a:t> </a:t>
                </a:r>
              </a:p>
            </p:txBody>
          </p:sp>
        </mc:Fallback>
      </mc:AlternateContent>
      <p:sp>
        <p:nvSpPr>
          <p:cNvPr id="32" name="Right Arrow 31"/>
          <p:cNvSpPr/>
          <p:nvPr/>
        </p:nvSpPr>
        <p:spPr>
          <a:xfrm>
            <a:off x="4674773" y="1273264"/>
            <a:ext cx="978408"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4221572" y="1284747"/>
                <a:ext cx="4532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a:p>
            </p:txBody>
          </p:sp>
        </mc:Choice>
        <mc:Fallback xmlns="">
          <p:sp>
            <p:nvSpPr>
              <p:cNvPr id="33" name="TextBox 32"/>
              <p:cNvSpPr txBox="1">
                <a:spLocks noRot="1" noChangeAspect="1" noMove="1" noResize="1" noEditPoints="1" noAdjustHandles="1" noChangeArrowheads="1" noChangeShapeType="1" noTextEdit="1"/>
              </p:cNvSpPr>
              <p:nvPr/>
            </p:nvSpPr>
            <p:spPr>
              <a:xfrm>
                <a:off x="4221572" y="1284747"/>
                <a:ext cx="453201" cy="461665"/>
              </a:xfrm>
              <a:prstGeom prst="rect">
                <a:avLst/>
              </a:prstGeom>
              <a:blipFill rotWithShape="0">
                <a:blip r:embed="rId5"/>
                <a:stretch>
                  <a:fillRect/>
                </a:stretch>
              </a:blipFill>
            </p:spPr>
            <p:txBody>
              <a:bodyPr/>
              <a:lstStyle/>
              <a:p>
                <a:r>
                  <a:rPr lang="en-US">
                    <a:noFill/>
                  </a:rPr>
                  <a:t> </a:t>
                </a:r>
              </a:p>
            </p:txBody>
          </p:sp>
        </mc:Fallback>
      </mc:AlternateContent>
      <p:cxnSp>
        <p:nvCxnSpPr>
          <p:cNvPr id="37" name="Straight Arrow Connector 36"/>
          <p:cNvCxnSpPr>
            <a:stCxn id="30" idx="3"/>
          </p:cNvCxnSpPr>
          <p:nvPr/>
        </p:nvCxnSpPr>
        <p:spPr>
          <a:xfrm flipV="1">
            <a:off x="6516781" y="1515579"/>
            <a:ext cx="762000"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6695424" y="1442450"/>
                <a:ext cx="560602"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1</m:t>
                          </m:r>
                        </m:sub>
                      </m:sSub>
                    </m:oMath>
                  </m:oMathPara>
                </a14:m>
                <a:endParaRPr lang="en-US"/>
              </a:p>
            </p:txBody>
          </p:sp>
        </mc:Choice>
        <mc:Fallback xmlns="">
          <p:sp>
            <p:nvSpPr>
              <p:cNvPr id="40" name="Rectangle 39"/>
              <p:cNvSpPr>
                <a:spLocks noRot="1" noChangeAspect="1" noMove="1" noResize="1" noEditPoints="1" noAdjustHandles="1" noChangeArrowheads="1" noChangeShapeType="1" noTextEdit="1"/>
              </p:cNvSpPr>
              <p:nvPr/>
            </p:nvSpPr>
            <p:spPr>
              <a:xfrm>
                <a:off x="6695424" y="1442450"/>
                <a:ext cx="560602" cy="461665"/>
              </a:xfrm>
              <a:prstGeom prst="rect">
                <a:avLst/>
              </a:prstGeom>
              <a:blipFill rotWithShape="0">
                <a:blip r:embed="rId6"/>
                <a:stretch>
                  <a:fillRect b="-1333"/>
                </a:stretch>
              </a:blipFill>
            </p:spPr>
            <p:txBody>
              <a:bodyPr/>
              <a:lstStyle/>
              <a:p>
                <a:r>
                  <a:rPr lang="en-US">
                    <a:noFill/>
                  </a:rPr>
                  <a:t> </a:t>
                </a:r>
              </a:p>
            </p:txBody>
          </p:sp>
        </mc:Fallback>
      </mc:AlternateContent>
      <p:sp>
        <p:nvSpPr>
          <p:cNvPr id="41" name="Right Arrow 40"/>
          <p:cNvSpPr/>
          <p:nvPr/>
        </p:nvSpPr>
        <p:spPr>
          <a:xfrm>
            <a:off x="8324650" y="1210775"/>
            <a:ext cx="978408"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7871449" y="1222258"/>
                <a:ext cx="4532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a:p>
            </p:txBody>
          </p:sp>
        </mc:Choice>
        <mc:Fallback xmlns="">
          <p:sp>
            <p:nvSpPr>
              <p:cNvPr id="42" name="TextBox 41"/>
              <p:cNvSpPr txBox="1">
                <a:spLocks noRot="1" noChangeAspect="1" noMove="1" noResize="1" noEditPoints="1" noAdjustHandles="1" noChangeArrowheads="1" noChangeShapeType="1" noTextEdit="1"/>
              </p:cNvSpPr>
              <p:nvPr/>
            </p:nvSpPr>
            <p:spPr>
              <a:xfrm>
                <a:off x="7871449" y="1222258"/>
                <a:ext cx="453201" cy="461665"/>
              </a:xfrm>
              <a:prstGeom prst="rect">
                <a:avLst/>
              </a:prstGeom>
              <a:blipFill rotWithShape="0">
                <a:blip r:embed="rId7"/>
                <a:stretch>
                  <a:fillRect/>
                </a:stretch>
              </a:blipFill>
            </p:spPr>
            <p:txBody>
              <a:bodyPr/>
              <a:lstStyle/>
              <a:p>
                <a:r>
                  <a:rPr lang="en-US">
                    <a:noFill/>
                  </a:rPr>
                  <a:t> </a:t>
                </a:r>
              </a:p>
            </p:txBody>
          </p:sp>
        </mc:Fallback>
      </mc:AlternateContent>
      <p:cxnSp>
        <p:nvCxnSpPr>
          <p:cNvPr id="43" name="Straight Arrow Connector 42"/>
          <p:cNvCxnSpPr/>
          <p:nvPr/>
        </p:nvCxnSpPr>
        <p:spPr>
          <a:xfrm flipV="1">
            <a:off x="10166658" y="1417609"/>
            <a:ext cx="1517904"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4" name="Rectangle 43"/>
              <p:cNvSpPr/>
              <p:nvPr/>
            </p:nvSpPr>
            <p:spPr>
              <a:xfrm>
                <a:off x="10217973" y="1405568"/>
                <a:ext cx="1444818"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a:p>
            </p:txBody>
          </p:sp>
        </mc:Choice>
        <mc:Fallback xmlns="">
          <p:sp>
            <p:nvSpPr>
              <p:cNvPr id="44" name="Rectangle 43"/>
              <p:cNvSpPr>
                <a:spLocks noRot="1" noChangeAspect="1" noMove="1" noResize="1" noEditPoints="1" noAdjustHandles="1" noChangeArrowheads="1" noChangeShapeType="1" noTextEdit="1"/>
              </p:cNvSpPr>
              <p:nvPr/>
            </p:nvSpPr>
            <p:spPr>
              <a:xfrm>
                <a:off x="10217973" y="1405568"/>
                <a:ext cx="1444818" cy="461665"/>
              </a:xfrm>
              <a:prstGeom prst="rect">
                <a:avLst/>
              </a:prstGeom>
              <a:blipFill rotWithShape="0">
                <a:blip r:embed="rId8"/>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506075" y="2985457"/>
                <a:ext cx="863600" cy="14279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a:p>
            </p:txBody>
          </p:sp>
        </mc:Choice>
        <mc:Fallback xmlns="">
          <p:sp>
            <p:nvSpPr>
              <p:cNvPr id="46" name="Rectangle 45"/>
              <p:cNvSpPr>
                <a:spLocks noRot="1" noChangeAspect="1" noMove="1" noResize="1" noEditPoints="1" noAdjustHandles="1" noChangeArrowheads="1" noChangeShapeType="1" noTextEdit="1"/>
              </p:cNvSpPr>
              <p:nvPr/>
            </p:nvSpPr>
            <p:spPr>
              <a:xfrm>
                <a:off x="7506075" y="2985457"/>
                <a:ext cx="863600" cy="1427913"/>
              </a:xfrm>
              <a:prstGeom prst="rect">
                <a:avLst/>
              </a:prstGeom>
              <a:blipFill rotWithShape="0">
                <a:blip r:embed="rId9"/>
                <a:stretch>
                  <a:fillRect/>
                </a:stretch>
              </a:blipFill>
            </p:spPr>
            <p:txBody>
              <a:bodyPr/>
              <a:lstStyle/>
              <a:p>
                <a:r>
                  <a:rPr lang="en-US">
                    <a:noFill/>
                  </a:rPr>
                  <a:t> </a:t>
                </a:r>
              </a:p>
            </p:txBody>
          </p:sp>
        </mc:Fallback>
      </mc:AlternateContent>
      <p:sp>
        <p:nvSpPr>
          <p:cNvPr id="47" name="Right Arrow 46"/>
          <p:cNvSpPr/>
          <p:nvPr/>
        </p:nvSpPr>
        <p:spPr>
          <a:xfrm>
            <a:off x="5642666" y="3451694"/>
            <a:ext cx="978408"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5189465" y="3463177"/>
                <a:ext cx="4532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a:p>
            </p:txBody>
          </p:sp>
        </mc:Choice>
        <mc:Fallback xmlns="">
          <p:sp>
            <p:nvSpPr>
              <p:cNvPr id="48" name="TextBox 47"/>
              <p:cNvSpPr txBox="1">
                <a:spLocks noRot="1" noChangeAspect="1" noMove="1" noResize="1" noEditPoints="1" noAdjustHandles="1" noChangeArrowheads="1" noChangeShapeType="1" noTextEdit="1"/>
              </p:cNvSpPr>
              <p:nvPr/>
            </p:nvSpPr>
            <p:spPr>
              <a:xfrm>
                <a:off x="5189465" y="3463177"/>
                <a:ext cx="453201"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6642475" y="3300199"/>
                <a:ext cx="863600" cy="7876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a:p>
            </p:txBody>
          </p:sp>
        </mc:Choice>
        <mc:Fallback xmlns="">
          <p:sp>
            <p:nvSpPr>
              <p:cNvPr id="50" name="Rectangle 49"/>
              <p:cNvSpPr>
                <a:spLocks noRot="1" noChangeAspect="1" noMove="1" noResize="1" noEditPoints="1" noAdjustHandles="1" noChangeArrowheads="1" noChangeShapeType="1" noTextEdit="1"/>
              </p:cNvSpPr>
              <p:nvPr/>
            </p:nvSpPr>
            <p:spPr>
              <a:xfrm>
                <a:off x="6642475" y="3300199"/>
                <a:ext cx="863600" cy="787618"/>
              </a:xfrm>
              <a:prstGeom prst="rect">
                <a:avLst/>
              </a:prstGeom>
              <a:blipFill rotWithShape="0">
                <a:blip r:embed="rId11"/>
                <a:stretch>
                  <a:fillRect/>
                </a:stretch>
              </a:blipFill>
            </p:spPr>
            <p:txBody>
              <a:bodyPr/>
              <a:lstStyle/>
              <a:p>
                <a:r>
                  <a:rPr lang="en-US">
                    <a:noFill/>
                  </a:rPr>
                  <a:t> </a:t>
                </a:r>
              </a:p>
            </p:txBody>
          </p:sp>
        </mc:Fallback>
      </mc:AlternateContent>
      <p:cxnSp>
        <p:nvCxnSpPr>
          <p:cNvPr id="51" name="Straight Arrow Connector 50"/>
          <p:cNvCxnSpPr/>
          <p:nvPr/>
        </p:nvCxnSpPr>
        <p:spPr>
          <a:xfrm flipV="1">
            <a:off x="8375318" y="3694009"/>
            <a:ext cx="1046776" cy="120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8552340" y="3694009"/>
                <a:ext cx="1193404"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a:p>
            </p:txBody>
          </p:sp>
        </mc:Choice>
        <mc:Fallback xmlns="">
          <p:sp>
            <p:nvSpPr>
              <p:cNvPr id="52" name="Rectangle 51"/>
              <p:cNvSpPr>
                <a:spLocks noRot="1" noChangeAspect="1" noMove="1" noResize="1" noEditPoints="1" noAdjustHandles="1" noChangeArrowheads="1" noChangeShapeType="1" noTextEdit="1"/>
              </p:cNvSpPr>
              <p:nvPr/>
            </p:nvSpPr>
            <p:spPr>
              <a:xfrm>
                <a:off x="8552340" y="3694009"/>
                <a:ext cx="1193404" cy="461665"/>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28600" y="3936596"/>
                <a:ext cx="1511183" cy="2804101"/>
              </a:xfrm>
              <a:prstGeom prst="rect">
                <a:avLst/>
              </a:prstGeom>
              <a:noFill/>
            </p:spPr>
            <p:txBody>
              <a:bodyPr wrap="none" rtlCol="0">
                <a:spAutoFit/>
              </a:bodyPr>
              <a:lstStyle/>
              <a:p>
                <a:pPr marL="514350" indent="-514350">
                  <a:lnSpc>
                    <a:spcPct val="150000"/>
                  </a:lnSpc>
                  <a:buAutoNum type="alphaUcParenR"/>
                </a:pPr>
                <a:r>
                  <a:rPr lang="en-US"/>
                  <a:t>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endParaRPr lang="en-US"/>
              </a:p>
              <a:p>
                <a:pPr marL="514350" indent="-514350">
                  <a:lnSpc>
                    <a:spcPct val="150000"/>
                  </a:lnSpc>
                  <a:buAutoNum type="alphaUcParenR"/>
                </a:pPr>
                <a:r>
                  <a:rPr lang="en-US"/>
                  <a:t> </a:t>
                </a:r>
                <a14:m>
                  <m:oMath xmlns:m="http://schemas.openxmlformats.org/officeDocument/2006/math">
                    <m:f>
                      <m:fPr>
                        <m:type m:val="skw"/>
                        <m:ctrlPr>
                          <a:rPr lang="en-US" i="1">
                            <a:latin typeface="Cambria Math" panose="02040503050406030204" pitchFamily="18" charset="0"/>
                          </a:rPr>
                        </m:ctrlPr>
                      </m:fPr>
                      <m:num>
                        <m:r>
                          <a:rPr lang="en-US" i="1">
                            <a:latin typeface="Cambria Math" panose="02040503050406030204" pitchFamily="18" charset="0"/>
                          </a:rPr>
                          <m:t>3</m:t>
                        </m:r>
                      </m:num>
                      <m:den>
                        <m:r>
                          <a:rPr lang="en-US" b="0" i="1" smtClean="0">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oMath>
                </a14:m>
                <a:endParaRPr lang="en-US"/>
              </a:p>
              <a:p>
                <a:pPr marL="514350" indent="-514350">
                  <a:lnSpc>
                    <a:spcPct val="150000"/>
                  </a:lnSpc>
                  <a:buAutoNum type="alphaUcParenR"/>
                </a:pPr>
                <a:r>
                  <a:rPr lang="en-US"/>
                  <a:t> </a:t>
                </a:r>
                <a14:m>
                  <m:oMath xmlns:m="http://schemas.openxmlformats.org/officeDocument/2006/math">
                    <m:f>
                      <m:fPr>
                        <m:type m:val="skw"/>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oMath>
                </a14:m>
                <a:endParaRPr lang="en-US"/>
              </a:p>
              <a:p>
                <a:pPr marL="514350" indent="-514350">
                  <a:lnSpc>
                    <a:spcPct val="150000"/>
                  </a:lnSpc>
                  <a:buAutoNum type="alphaUcParenR"/>
                </a:pPr>
                <a:r>
                  <a:rPr lang="en-US"/>
                  <a:t> </a:t>
                </a:r>
                <a14:m>
                  <m:oMath xmlns:m="http://schemas.openxmlformats.org/officeDocument/2006/math">
                    <m:f>
                      <m:fPr>
                        <m:type m:val="skw"/>
                        <m:ctrlPr>
                          <a:rPr lang="en-US" i="1">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oMath>
                </a14:m>
                <a:endParaRPr lang="en-US"/>
              </a:p>
              <a:p>
                <a:pPr marL="514350" indent="-514350">
                  <a:lnSpc>
                    <a:spcPct val="150000"/>
                  </a:lnSpc>
                  <a:buAutoNum type="alphaUcParenR"/>
                </a:pPr>
                <a:r>
                  <a:rPr lang="en-US"/>
                  <a:t> </a:t>
                </a:r>
                <a14:m>
                  <m:oMath xmlns:m="http://schemas.openxmlformats.org/officeDocument/2006/math">
                    <m:f>
                      <m:fPr>
                        <m:type m:val="skw"/>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oMath>
                </a14:m>
                <a:endParaRPr lang="en-US"/>
              </a:p>
            </p:txBody>
          </p:sp>
        </mc:Choice>
        <mc:Fallback xmlns="">
          <p:sp>
            <p:nvSpPr>
              <p:cNvPr id="54" name="TextBox 53"/>
              <p:cNvSpPr txBox="1">
                <a:spLocks noRot="1" noChangeAspect="1" noMove="1" noResize="1" noEditPoints="1" noAdjustHandles="1" noChangeArrowheads="1" noChangeShapeType="1" noTextEdit="1"/>
              </p:cNvSpPr>
              <p:nvPr/>
            </p:nvSpPr>
            <p:spPr>
              <a:xfrm>
                <a:off x="228600" y="3936596"/>
                <a:ext cx="1511183" cy="2804101"/>
              </a:xfrm>
              <a:prstGeom prst="rect">
                <a:avLst/>
              </a:prstGeom>
              <a:blipFill rotWithShape="0">
                <a:blip r:embed="rId13"/>
                <a:stretch>
                  <a:fillRect l="-6478" t="-16087" r="-26721" b="-30870"/>
                </a:stretch>
              </a:blipFill>
            </p:spPr>
            <p:txBody>
              <a:bodyPr/>
              <a:lstStyle/>
              <a:p>
                <a:r>
                  <a:rPr lang="en-US">
                    <a:noFill/>
                  </a:rPr>
                  <a:t> </a:t>
                </a:r>
              </a:p>
            </p:txBody>
          </p:sp>
        </mc:Fallback>
      </mc:AlternateContent>
    </p:spTree>
    <p:extLst>
      <p:ext uri="{BB962C8B-B14F-4D97-AF65-F5344CB8AC3E}">
        <p14:creationId xmlns:p14="http://schemas.microsoft.com/office/powerpoint/2010/main" val="396480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11229" y="510811"/>
            <a:ext cx="914400" cy="2133600"/>
            <a:chOff x="7086600" y="514350"/>
            <a:chExt cx="685800" cy="1600200"/>
          </a:xfrm>
        </p:grpSpPr>
        <p:sp>
          <p:nvSpPr>
            <p:cNvPr id="3" name="Oval 2"/>
            <p:cNvSpPr/>
            <p:nvPr/>
          </p:nvSpPr>
          <p:spPr>
            <a:xfrm>
              <a:off x="7086600" y="1428750"/>
              <a:ext cx="685800" cy="685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4" name="Straight Connector 3"/>
            <p:cNvCxnSpPr/>
            <p:nvPr/>
          </p:nvCxnSpPr>
          <p:spPr>
            <a:xfrm>
              <a:off x="7417473" y="514350"/>
              <a:ext cx="0" cy="914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772400" y="666750"/>
              <a:ext cx="0" cy="548640"/>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10544629" y="206011"/>
            <a:ext cx="1625600" cy="913199"/>
          </a:xfrm>
          <a:prstGeom prst="rect">
            <a:avLst/>
          </a:prstGeom>
          <a:noFill/>
        </p:spPr>
        <p:txBody>
          <a:bodyPr wrap="square" rtlCol="0">
            <a:spAutoFit/>
          </a:bodyPr>
          <a:lstStyle/>
          <a:p>
            <a:r>
              <a:rPr lang="en-US" sz="2667" dirty="0"/>
              <a:t>constant </a:t>
            </a:r>
          </a:p>
          <a:p>
            <a:r>
              <a:rPr lang="en-US" sz="2667">
                <a:solidFill>
                  <a:srgbClr val="660066"/>
                </a:solidFill>
              </a:rPr>
              <a:t>         v</a:t>
            </a:r>
            <a:endParaRPr lang="en-US" sz="2667" dirty="0">
              <a:solidFill>
                <a:srgbClr val="660066"/>
              </a:solidFill>
            </a:endParaRPr>
          </a:p>
        </p:txBody>
      </p:sp>
      <mc:AlternateContent xmlns:mc="http://schemas.openxmlformats.org/markup-compatibility/2006" xmlns:a14="http://schemas.microsoft.com/office/drawing/2010/main">
        <mc:Choice Requires="a14">
          <p:sp>
            <p:nvSpPr>
              <p:cNvPr id="7" name="Rectangle 6"/>
              <p:cNvSpPr/>
              <p:nvPr/>
            </p:nvSpPr>
            <p:spPr>
              <a:xfrm>
                <a:off x="304800" y="206011"/>
                <a:ext cx="9376230" cy="1815882"/>
              </a:xfrm>
              <a:prstGeom prst="rect">
                <a:avLst/>
              </a:prstGeom>
            </p:spPr>
            <p:txBody>
              <a:bodyPr wrap="square">
                <a:spAutoFit/>
              </a:bodyPr>
              <a:lstStyle/>
              <a:p>
                <a:r>
                  <a:rPr lang="en-US" sz="2800"/>
                  <a:t>An object is being lowered on a cord at a constant speed. Assume no air resistance. How does the magnitude of tension </a:t>
                </a:r>
                <a14:m>
                  <m:oMath xmlns:m="http://schemas.openxmlformats.org/officeDocument/2006/math">
                    <m:r>
                      <a:rPr lang="en-US" sz="2800" i="1" smtClean="0">
                        <a:latin typeface="Cambria Math" panose="02040503050406030204" pitchFamily="18" charset="0"/>
                      </a:rPr>
                      <m:t>𝑇</m:t>
                    </m:r>
                    <m:r>
                      <a:rPr lang="en-US" sz="2800" i="1" smtClean="0">
                        <a:latin typeface="Cambria Math" panose="02040503050406030204" pitchFamily="18" charset="0"/>
                      </a:rPr>
                      <m:t> </m:t>
                    </m:r>
                  </m:oMath>
                </a14:m>
                <a:r>
                  <a:rPr lang="en-US" sz="2800"/>
                  <a:t>in the cord compare to the magnitude of the weight </a:t>
                </a:r>
                <a14:m>
                  <m:oMath xmlns:m="http://schemas.openxmlformats.org/officeDocument/2006/math">
                    <m:r>
                      <a:rPr lang="en-US" sz="2800" i="1" smtClean="0">
                        <a:latin typeface="Cambria Math" panose="02040503050406030204" pitchFamily="18" charset="0"/>
                      </a:rPr>
                      <m:t>𝑚𝑔</m:t>
                    </m:r>
                    <m:r>
                      <a:rPr lang="en-US" sz="2800" i="1" smtClean="0">
                        <a:latin typeface="Cambria Math" panose="02040503050406030204" pitchFamily="18" charset="0"/>
                      </a:rPr>
                      <m:t> </m:t>
                    </m:r>
                  </m:oMath>
                </a14:m>
                <a:r>
                  <a:rPr lang="en-US" sz="2800"/>
                  <a:t>of the object?</a:t>
                </a:r>
              </a:p>
            </p:txBody>
          </p:sp>
        </mc:Choice>
        <mc:Fallback xmlns="">
          <p:sp>
            <p:nvSpPr>
              <p:cNvPr id="7" name="Rectangle 6"/>
              <p:cNvSpPr>
                <a:spLocks noRot="1" noChangeAspect="1" noMove="1" noResize="1" noEditPoints="1" noAdjustHandles="1" noChangeArrowheads="1" noChangeShapeType="1" noTextEdit="1"/>
              </p:cNvSpPr>
              <p:nvPr/>
            </p:nvSpPr>
            <p:spPr>
              <a:xfrm>
                <a:off x="304800" y="206011"/>
                <a:ext cx="9376230" cy="1815882"/>
              </a:xfrm>
              <a:prstGeom prst="rect">
                <a:avLst/>
              </a:prstGeom>
              <a:blipFill rotWithShape="0">
                <a:blip r:embed="rId2"/>
                <a:stretch>
                  <a:fillRect l="-1300"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4800" y="4040042"/>
                <a:ext cx="4313810" cy="2677656"/>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𝑚𝑔</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&gt;</m:t>
                    </m:r>
                    <m:r>
                      <a:rPr lang="en-US" sz="2800" i="1">
                        <a:latin typeface="Cambria Math" panose="02040503050406030204" pitchFamily="18" charset="0"/>
                      </a:rPr>
                      <m:t>𝑚𝑔</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&lt;</m:t>
                    </m:r>
                    <m:r>
                      <a:rPr lang="en-US" sz="2800" i="1">
                        <a:latin typeface="Cambria Math" panose="02040503050406030204" pitchFamily="18" charset="0"/>
                      </a:rPr>
                      <m:t>𝑚𝑔</m:t>
                    </m:r>
                  </m:oMath>
                </a14:m>
                <a:endParaRPr lang="en-US" sz="2800"/>
              </a:p>
              <a:p>
                <a:pPr marL="514350" indent="-514350">
                  <a:lnSpc>
                    <a:spcPct val="150000"/>
                  </a:lnSpc>
                  <a:buAutoNum type="alphaUcParenR"/>
                </a:pPr>
                <a:r>
                  <a:rPr lang="en-US" sz="2800"/>
                  <a:t> Not enough information</a:t>
                </a:r>
              </a:p>
            </p:txBody>
          </p:sp>
        </mc:Choice>
        <mc:Fallback xmlns="">
          <p:sp>
            <p:nvSpPr>
              <p:cNvPr id="9" name="TextBox 8"/>
              <p:cNvSpPr txBox="1">
                <a:spLocks noRot="1" noChangeAspect="1" noMove="1" noResize="1" noEditPoints="1" noAdjustHandles="1" noChangeArrowheads="1" noChangeShapeType="1" noTextEdit="1"/>
              </p:cNvSpPr>
              <p:nvPr/>
            </p:nvSpPr>
            <p:spPr>
              <a:xfrm>
                <a:off x="304800" y="4040042"/>
                <a:ext cx="4313810" cy="2677656"/>
              </a:xfrm>
              <a:prstGeom prst="rect">
                <a:avLst/>
              </a:prstGeom>
              <a:blipFill rotWithShape="0">
                <a:blip r:embed="rId3"/>
                <a:stretch>
                  <a:fillRect l="-2966" r="-1412" b="-3189"/>
                </a:stretch>
              </a:blipFill>
            </p:spPr>
            <p:txBody>
              <a:bodyPr/>
              <a:lstStyle/>
              <a:p>
                <a:r>
                  <a:rPr lang="en-US">
                    <a:noFill/>
                  </a:rPr>
                  <a:t> </a:t>
                </a:r>
              </a:p>
            </p:txBody>
          </p:sp>
        </mc:Fallback>
      </mc:AlternateContent>
    </p:spTree>
    <p:extLst>
      <p:ext uri="{BB962C8B-B14F-4D97-AF65-F5344CB8AC3E}">
        <p14:creationId xmlns:p14="http://schemas.microsoft.com/office/powerpoint/2010/main" val="116650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626600" y="457200"/>
            <a:ext cx="914400" cy="2133600"/>
            <a:chOff x="7086600" y="514350"/>
            <a:chExt cx="685800" cy="1600200"/>
          </a:xfrm>
        </p:grpSpPr>
        <p:sp>
          <p:nvSpPr>
            <p:cNvPr id="4" name="Oval 3"/>
            <p:cNvSpPr/>
            <p:nvPr/>
          </p:nvSpPr>
          <p:spPr>
            <a:xfrm>
              <a:off x="7086600" y="1428750"/>
              <a:ext cx="685800" cy="685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5" name="Straight Connector 4"/>
            <p:cNvCxnSpPr/>
            <p:nvPr/>
          </p:nvCxnSpPr>
          <p:spPr>
            <a:xfrm>
              <a:off x="7417473" y="514350"/>
              <a:ext cx="0" cy="914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772400" y="666750"/>
              <a:ext cx="0" cy="548640"/>
            </a:xfrm>
            <a:prstGeom prst="line">
              <a:avLst/>
            </a:prstGeom>
            <a:ln w="50800">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10134600" y="152400"/>
            <a:ext cx="1930400" cy="913199"/>
          </a:xfrm>
          <a:prstGeom prst="rect">
            <a:avLst/>
          </a:prstGeom>
          <a:noFill/>
        </p:spPr>
        <p:txBody>
          <a:bodyPr wrap="square" rtlCol="0">
            <a:spAutoFit/>
          </a:bodyPr>
          <a:lstStyle/>
          <a:p>
            <a:r>
              <a:rPr lang="en-US" sz="2667" dirty="0"/>
              <a:t>Decreasing</a:t>
            </a:r>
            <a:br>
              <a:rPr lang="en-US" sz="2667" dirty="0"/>
            </a:br>
            <a:r>
              <a:rPr lang="en-US" sz="2667" dirty="0"/>
              <a:t>           speed</a:t>
            </a:r>
          </a:p>
        </p:txBody>
      </p:sp>
      <p:sp>
        <p:nvSpPr>
          <p:cNvPr id="8" name="Rectangle 7"/>
          <p:cNvSpPr/>
          <p:nvPr/>
        </p:nvSpPr>
        <p:spPr>
          <a:xfrm>
            <a:off x="246742" y="152400"/>
            <a:ext cx="9202057" cy="1384995"/>
          </a:xfrm>
          <a:prstGeom prst="rect">
            <a:avLst/>
          </a:prstGeom>
        </p:spPr>
        <p:txBody>
          <a:bodyPr wrap="square">
            <a:spAutoFit/>
          </a:bodyPr>
          <a:lstStyle/>
          <a:p>
            <a:r>
              <a:rPr lang="en-US" sz="2800"/>
              <a:t>An object is being lowered on a cord at a speed which is decreasing with time! (Assume the only forces acting are weight and tension) What is the direction of the acceleration?</a:t>
            </a:r>
          </a:p>
        </p:txBody>
      </p:sp>
      <mc:AlternateContent xmlns:mc="http://schemas.openxmlformats.org/markup-compatibility/2006" xmlns:a14="http://schemas.microsoft.com/office/drawing/2010/main">
        <mc:Choice Requires="a14">
          <p:sp>
            <p:nvSpPr>
              <p:cNvPr id="10" name="TextBox 9"/>
              <p:cNvSpPr txBox="1"/>
              <p:nvPr/>
            </p:nvSpPr>
            <p:spPr>
              <a:xfrm>
                <a:off x="246742" y="4038600"/>
                <a:ext cx="4313810" cy="2677656"/>
              </a:xfrm>
              <a:prstGeom prst="rect">
                <a:avLst/>
              </a:prstGeom>
              <a:noFill/>
            </p:spPr>
            <p:txBody>
              <a:bodyPr wrap="none" rtlCol="0">
                <a:spAutoFit/>
              </a:bodyPr>
              <a:lstStyle/>
              <a:p>
                <a:pPr marL="514350" indent="-514350">
                  <a:lnSpc>
                    <a:spcPct val="150000"/>
                  </a:lnSpc>
                  <a:buAutoNum type="alphaUcParenR"/>
                </a:pPr>
                <a:r>
                  <a:rPr lang="en-US" sz="2800"/>
                  <a:t> Up</a:t>
                </a:r>
              </a:p>
              <a:p>
                <a:pPr marL="514350" indent="-514350">
                  <a:lnSpc>
                    <a:spcPct val="150000"/>
                  </a:lnSpc>
                  <a:buAutoNum type="alphaUcParenR"/>
                </a:pPr>
                <a:r>
                  <a:rPr lang="en-US" sz="2800"/>
                  <a:t> Down</a:t>
                </a:r>
              </a:p>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=0</m:t>
                    </m:r>
                  </m:oMath>
                </a14:m>
                <a:endParaRPr lang="en-US" sz="2800"/>
              </a:p>
              <a:p>
                <a:pPr marL="514350" indent="-514350">
                  <a:lnSpc>
                    <a:spcPct val="150000"/>
                  </a:lnSpc>
                  <a:buAutoNum type="alphaUcParenR"/>
                </a:pPr>
                <a:r>
                  <a:rPr lang="en-US" sz="2800"/>
                  <a:t> Not enough information</a:t>
                </a:r>
              </a:p>
            </p:txBody>
          </p:sp>
        </mc:Choice>
        <mc:Fallback xmlns="">
          <p:sp>
            <p:nvSpPr>
              <p:cNvPr id="10" name="TextBox 9"/>
              <p:cNvSpPr txBox="1">
                <a:spLocks noRot="1" noChangeAspect="1" noMove="1" noResize="1" noEditPoints="1" noAdjustHandles="1" noChangeArrowheads="1" noChangeShapeType="1" noTextEdit="1"/>
              </p:cNvSpPr>
              <p:nvPr/>
            </p:nvSpPr>
            <p:spPr>
              <a:xfrm>
                <a:off x="246742" y="4038600"/>
                <a:ext cx="4313810" cy="2677656"/>
              </a:xfrm>
              <a:prstGeom prst="rect">
                <a:avLst/>
              </a:prstGeom>
              <a:blipFill rotWithShape="0">
                <a:blip r:embed="rId2"/>
                <a:stretch>
                  <a:fillRect l="-2966" r="-1554" b="-3189"/>
                </a:stretch>
              </a:blipFill>
            </p:spPr>
            <p:txBody>
              <a:bodyPr/>
              <a:lstStyle/>
              <a:p>
                <a:r>
                  <a:rPr lang="en-US">
                    <a:noFill/>
                  </a:rPr>
                  <a:t> </a:t>
                </a:r>
              </a:p>
            </p:txBody>
          </p:sp>
        </mc:Fallback>
      </mc:AlternateContent>
    </p:spTree>
    <p:extLst>
      <p:ext uri="{BB962C8B-B14F-4D97-AF65-F5344CB8AC3E}">
        <p14:creationId xmlns:p14="http://schemas.microsoft.com/office/powerpoint/2010/main" val="275708593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3714</TotalTime>
  <Words>1885</Words>
  <Application>Microsoft Office PowerPoint</Application>
  <PresentationFormat>Widescreen</PresentationFormat>
  <Paragraphs>204</Paragraphs>
  <Slides>30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0" baseType="lpstr">
      <vt:lpstr>ＭＳ Ｐゴシック</vt:lpstr>
      <vt:lpstr>Arial</vt:lpstr>
      <vt:lpstr>Calibri</vt:lpstr>
      <vt:lpstr>Cambria</vt:lpstr>
      <vt:lpstr>Cambria Math</vt:lpstr>
      <vt:lpstr>ÇlÇr ñæí©</vt:lpstr>
      <vt:lpstr>Symbol</vt:lpstr>
      <vt:lpstr>3_Office Theme</vt:lpstr>
      <vt:lpstr>Microsoft Draw</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Baylor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Daniel Bolton</cp:lastModifiedBy>
  <cp:revision>255</cp:revision>
  <dcterms:created xsi:type="dcterms:W3CDTF">2013-09-13T17:11:14Z</dcterms:created>
  <dcterms:modified xsi:type="dcterms:W3CDTF">2019-04-01T05:15:07Z</dcterms:modified>
</cp:coreProperties>
</file>