
<file path=[Content_Types].xml><?xml version="1.0" encoding="utf-8"?>
<Types xmlns="http://schemas.openxmlformats.org/package/2006/content-types">
  <Default Extension="tmp" ContentType="image/pn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302" r:id="rId2"/>
    <p:sldId id="403" r:id="rId3"/>
    <p:sldId id="309" r:id="rId4"/>
    <p:sldId id="284" r:id="rId5"/>
    <p:sldId id="371" r:id="rId6"/>
    <p:sldId id="282" r:id="rId7"/>
    <p:sldId id="350" r:id="rId8"/>
    <p:sldId id="318" r:id="rId9"/>
    <p:sldId id="319" r:id="rId10"/>
    <p:sldId id="398" r:id="rId11"/>
    <p:sldId id="260" r:id="rId12"/>
    <p:sldId id="259" r:id="rId13"/>
    <p:sldId id="407" r:id="rId14"/>
    <p:sldId id="352" r:id="rId15"/>
    <p:sldId id="354" r:id="rId16"/>
    <p:sldId id="317" r:id="rId17"/>
    <p:sldId id="385" r:id="rId18"/>
    <p:sldId id="386" r:id="rId19"/>
    <p:sldId id="258" r:id="rId20"/>
    <p:sldId id="267" r:id="rId21"/>
    <p:sldId id="408" r:id="rId22"/>
    <p:sldId id="283" r:id="rId23"/>
    <p:sldId id="388" r:id="rId24"/>
    <p:sldId id="387" r:id="rId25"/>
    <p:sldId id="390" r:id="rId26"/>
    <p:sldId id="402" r:id="rId27"/>
    <p:sldId id="391" r:id="rId28"/>
    <p:sldId id="392" r:id="rId29"/>
    <p:sldId id="329" r:id="rId30"/>
    <p:sldId id="330" r:id="rId31"/>
    <p:sldId id="257" r:id="rId32"/>
  </p:sldIdLst>
  <p:sldSz cx="12192000" cy="6858000"/>
  <p:notesSz cx="9144000" cy="6858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500D7-A7FB-4D08-9D68-5C716D45FD18}" v="44" dt="2019-04-01T05:15:35.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6" autoAdjust="0"/>
    <p:restoredTop sz="93383" autoAdjust="0"/>
  </p:normalViewPr>
  <p:slideViewPr>
    <p:cSldViewPr>
      <p:cViewPr varScale="1">
        <p:scale>
          <a:sx n="114" d="100"/>
          <a:sy n="114" d="100"/>
        </p:scale>
        <p:origin x="55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FA3DA00D-C199-46C9-BB9D-FA9918FD1CEA}"/>
    <pc:docChg chg="custSel addSld delSld modSld">
      <pc:chgData name="Daniel Bolton" userId="9c16344e-d134-4356-8cc4-132d269cedac" providerId="ADAL" clId="{FA3DA00D-C199-46C9-BB9D-FA9918FD1CEA}" dt="2019-04-01T04:55:16.544" v="12"/>
      <pc:docMkLst>
        <pc:docMk/>
      </pc:docMkLst>
      <pc:sldChg chg="add">
        <pc:chgData name="Daniel Bolton" userId="9c16344e-d134-4356-8cc4-132d269cedac" providerId="ADAL" clId="{FA3DA00D-C199-46C9-BB9D-FA9918FD1CEA}" dt="2019-04-01T04:35:17.806" v="5"/>
        <pc:sldMkLst>
          <pc:docMk/>
          <pc:sldMk cId="4260408264" sldId="256"/>
        </pc:sldMkLst>
      </pc:sldChg>
      <pc:sldChg chg="add">
        <pc:chgData name="Daniel Bolton" userId="9c16344e-d134-4356-8cc4-132d269cedac" providerId="ADAL" clId="{FA3DA00D-C199-46C9-BB9D-FA9918FD1CEA}" dt="2019-04-01T04:36:13.921" v="7"/>
        <pc:sldMkLst>
          <pc:docMk/>
          <pc:sldMk cId="2387666022" sldId="257"/>
        </pc:sldMkLst>
      </pc:sldChg>
      <pc:sldChg chg="add">
        <pc:chgData name="Daniel Bolton" userId="9c16344e-d134-4356-8cc4-132d269cedac" providerId="ADAL" clId="{FA3DA00D-C199-46C9-BB9D-FA9918FD1CEA}" dt="2019-04-01T04:40:49.334" v="10"/>
        <pc:sldMkLst>
          <pc:docMk/>
          <pc:sldMk cId="208129115" sldId="258"/>
        </pc:sldMkLst>
      </pc:sldChg>
      <pc:sldChg chg="add">
        <pc:chgData name="Daniel Bolton" userId="9c16344e-d134-4356-8cc4-132d269cedac" providerId="ADAL" clId="{FA3DA00D-C199-46C9-BB9D-FA9918FD1CEA}" dt="2019-04-01T04:37:32.677" v="9"/>
        <pc:sldMkLst>
          <pc:docMk/>
          <pc:sldMk cId="536574951" sldId="259"/>
        </pc:sldMkLst>
      </pc:sldChg>
      <pc:sldChg chg="add">
        <pc:chgData name="Daniel Bolton" userId="9c16344e-d134-4356-8cc4-132d269cedac" providerId="ADAL" clId="{FA3DA00D-C199-46C9-BB9D-FA9918FD1CEA}" dt="2019-04-01T04:41:37.261" v="11"/>
        <pc:sldMkLst>
          <pc:docMk/>
          <pc:sldMk cId="3767729081" sldId="260"/>
        </pc:sldMkLst>
      </pc:sldChg>
      <pc:sldChg chg="add">
        <pc:chgData name="Daniel Bolton" userId="9c16344e-d134-4356-8cc4-132d269cedac" providerId="ADAL" clId="{FA3DA00D-C199-46C9-BB9D-FA9918FD1CEA}" dt="2019-04-01T04:40:49.334" v="10"/>
        <pc:sldMkLst>
          <pc:docMk/>
          <pc:sldMk cId="290016716" sldId="267"/>
        </pc:sldMkLst>
      </pc:sldChg>
      <pc:sldChg chg="add">
        <pc:chgData name="Daniel Bolton" userId="9c16344e-d134-4356-8cc4-132d269cedac" providerId="ADAL" clId="{FA3DA00D-C199-46C9-BB9D-FA9918FD1CEA}" dt="2019-04-01T04:33:52.899" v="1"/>
        <pc:sldMkLst>
          <pc:docMk/>
          <pc:sldMk cId="3222788814" sldId="269"/>
        </pc:sldMkLst>
      </pc:sldChg>
      <pc:sldChg chg="modSp add">
        <pc:chgData name="Daniel Bolton" userId="9c16344e-d134-4356-8cc4-132d269cedac" providerId="ADAL" clId="{FA3DA00D-C199-46C9-BB9D-FA9918FD1CEA}" dt="2019-04-01T04:34:41.637" v="4" actId="207"/>
        <pc:sldMkLst>
          <pc:docMk/>
          <pc:sldMk cId="4190608705" sldId="270"/>
        </pc:sldMkLst>
        <pc:spChg chg="mod">
          <ac:chgData name="Daniel Bolton" userId="9c16344e-d134-4356-8cc4-132d269cedac" providerId="ADAL" clId="{FA3DA00D-C199-46C9-BB9D-FA9918FD1CEA}" dt="2019-04-01T04:34:41.637" v="4" actId="207"/>
          <ac:spMkLst>
            <pc:docMk/>
            <pc:sldMk cId="4190608705" sldId="270"/>
            <ac:spMk id="15" creationId="{00000000-0000-0000-0000-000000000000}"/>
          </ac:spMkLst>
        </pc:spChg>
        <pc:spChg chg="mod">
          <ac:chgData name="Daniel Bolton" userId="9c16344e-d134-4356-8cc4-132d269cedac" providerId="ADAL" clId="{FA3DA00D-C199-46C9-BB9D-FA9918FD1CEA}" dt="2019-04-01T04:34:36.990" v="3" actId="207"/>
          <ac:spMkLst>
            <pc:docMk/>
            <pc:sldMk cId="4190608705" sldId="270"/>
            <ac:spMk id="18" creationId="{00000000-0000-0000-0000-000000000000}"/>
          </ac:spMkLst>
        </pc:spChg>
      </pc:sldChg>
      <pc:sldChg chg="add">
        <pc:chgData name="Daniel Bolton" userId="9c16344e-d134-4356-8cc4-132d269cedac" providerId="ADAL" clId="{FA3DA00D-C199-46C9-BB9D-FA9918FD1CEA}" dt="2019-04-01T04:37:03.657" v="8"/>
        <pc:sldMkLst>
          <pc:docMk/>
          <pc:sldMk cId="2662814027" sldId="283"/>
        </pc:sldMkLst>
      </pc:sldChg>
      <pc:sldChg chg="modSp">
        <pc:chgData name="Daniel Bolton" userId="9c16344e-d134-4356-8cc4-132d269cedac" providerId="ADAL" clId="{FA3DA00D-C199-46C9-BB9D-FA9918FD1CEA}" dt="2019-04-01T04:35:56.407" v="6" actId="1076"/>
        <pc:sldMkLst>
          <pc:docMk/>
          <pc:sldMk cId="532260938" sldId="329"/>
        </pc:sldMkLst>
        <pc:spChg chg="mod">
          <ac:chgData name="Daniel Bolton" userId="9c16344e-d134-4356-8cc4-132d269cedac" providerId="ADAL" clId="{FA3DA00D-C199-46C9-BB9D-FA9918FD1CEA}" dt="2019-04-01T04:35:56.407" v="6" actId="1076"/>
          <ac:spMkLst>
            <pc:docMk/>
            <pc:sldMk cId="532260938" sldId="329"/>
            <ac:spMk id="18" creationId="{C0B282EB-2FA4-447C-80F3-DC3822ABAB88}"/>
          </ac:spMkLst>
        </pc:spChg>
        <pc:spChg chg="mod">
          <ac:chgData name="Daniel Bolton" userId="9c16344e-d134-4356-8cc4-132d269cedac" providerId="ADAL" clId="{FA3DA00D-C199-46C9-BB9D-FA9918FD1CEA}" dt="2019-04-01T04:35:56.407" v="6" actId="1076"/>
          <ac:spMkLst>
            <pc:docMk/>
            <pc:sldMk cId="532260938" sldId="329"/>
            <ac:spMk id="21" creationId="{1AF90796-61CF-43FD-A934-660984DAF257}"/>
          </ac:spMkLst>
        </pc:spChg>
        <pc:spChg chg="mod">
          <ac:chgData name="Daniel Bolton" userId="9c16344e-d134-4356-8cc4-132d269cedac" providerId="ADAL" clId="{FA3DA00D-C199-46C9-BB9D-FA9918FD1CEA}" dt="2019-04-01T04:35:56.407" v="6" actId="1076"/>
          <ac:spMkLst>
            <pc:docMk/>
            <pc:sldMk cId="532260938" sldId="329"/>
            <ac:spMk id="22" creationId="{1D597533-058A-4CF4-B923-3E09EBE9F52E}"/>
          </ac:spMkLst>
        </pc:spChg>
        <pc:spChg chg="mod">
          <ac:chgData name="Daniel Bolton" userId="9c16344e-d134-4356-8cc4-132d269cedac" providerId="ADAL" clId="{FA3DA00D-C199-46C9-BB9D-FA9918FD1CEA}" dt="2019-04-01T04:35:56.407" v="6" actId="1076"/>
          <ac:spMkLst>
            <pc:docMk/>
            <pc:sldMk cId="532260938" sldId="329"/>
            <ac:spMk id="23" creationId="{8AE54339-6138-4E63-9354-A7C2D50B125E}"/>
          </ac:spMkLst>
        </pc:spChg>
        <pc:spChg chg="mod">
          <ac:chgData name="Daniel Bolton" userId="9c16344e-d134-4356-8cc4-132d269cedac" providerId="ADAL" clId="{FA3DA00D-C199-46C9-BB9D-FA9918FD1CEA}" dt="2019-04-01T04:35:56.407" v="6" actId="1076"/>
          <ac:spMkLst>
            <pc:docMk/>
            <pc:sldMk cId="532260938" sldId="329"/>
            <ac:spMk id="24" creationId="{34437F86-B12E-472A-9CD0-B1B7F1671489}"/>
          </ac:spMkLst>
        </pc:spChg>
        <pc:spChg chg="mod">
          <ac:chgData name="Daniel Bolton" userId="9c16344e-d134-4356-8cc4-132d269cedac" providerId="ADAL" clId="{FA3DA00D-C199-46C9-BB9D-FA9918FD1CEA}" dt="2019-04-01T04:35:56.407" v="6" actId="1076"/>
          <ac:spMkLst>
            <pc:docMk/>
            <pc:sldMk cId="532260938" sldId="329"/>
            <ac:spMk id="25" creationId="{1CDE884A-BF05-46EB-A316-3A5DBBBF4571}"/>
          </ac:spMkLst>
        </pc:spChg>
        <pc:spChg chg="mod">
          <ac:chgData name="Daniel Bolton" userId="9c16344e-d134-4356-8cc4-132d269cedac" providerId="ADAL" clId="{FA3DA00D-C199-46C9-BB9D-FA9918FD1CEA}" dt="2019-04-01T04:35:56.407" v="6" actId="1076"/>
          <ac:spMkLst>
            <pc:docMk/>
            <pc:sldMk cId="532260938" sldId="329"/>
            <ac:spMk id="26" creationId="{C02202E0-F025-46CA-ADC6-6E2AFB3DF052}"/>
          </ac:spMkLst>
        </pc:spChg>
        <pc:spChg chg="mod">
          <ac:chgData name="Daniel Bolton" userId="9c16344e-d134-4356-8cc4-132d269cedac" providerId="ADAL" clId="{FA3DA00D-C199-46C9-BB9D-FA9918FD1CEA}" dt="2019-04-01T04:35:56.407" v="6" actId="1076"/>
          <ac:spMkLst>
            <pc:docMk/>
            <pc:sldMk cId="532260938" sldId="329"/>
            <ac:spMk id="27" creationId="{62C9A014-85E5-4E3B-B359-257FD924F02B}"/>
          </ac:spMkLst>
        </pc:spChg>
        <pc:spChg chg="mod">
          <ac:chgData name="Daniel Bolton" userId="9c16344e-d134-4356-8cc4-132d269cedac" providerId="ADAL" clId="{FA3DA00D-C199-46C9-BB9D-FA9918FD1CEA}" dt="2019-04-01T04:35:56.407" v="6" actId="1076"/>
          <ac:spMkLst>
            <pc:docMk/>
            <pc:sldMk cId="532260938" sldId="329"/>
            <ac:spMk id="28" creationId="{933D1B17-31AA-4ED4-86D4-78DFBAC3D130}"/>
          </ac:spMkLst>
        </pc:spChg>
        <pc:spChg chg="mod">
          <ac:chgData name="Daniel Bolton" userId="9c16344e-d134-4356-8cc4-132d269cedac" providerId="ADAL" clId="{FA3DA00D-C199-46C9-BB9D-FA9918FD1CEA}" dt="2019-04-01T04:35:56.407" v="6" actId="1076"/>
          <ac:spMkLst>
            <pc:docMk/>
            <pc:sldMk cId="532260938" sldId="329"/>
            <ac:spMk id="32" creationId="{82389653-2888-4443-970D-7471D8B44D01}"/>
          </ac:spMkLst>
        </pc:spChg>
        <pc:spChg chg="mod">
          <ac:chgData name="Daniel Bolton" userId="9c16344e-d134-4356-8cc4-132d269cedac" providerId="ADAL" clId="{FA3DA00D-C199-46C9-BB9D-FA9918FD1CEA}" dt="2019-04-01T04:35:56.407" v="6" actId="1076"/>
          <ac:spMkLst>
            <pc:docMk/>
            <pc:sldMk cId="532260938" sldId="329"/>
            <ac:spMk id="33" creationId="{C6C2A46A-C137-47B4-A800-749C61151A2D}"/>
          </ac:spMkLst>
        </pc:spChg>
        <pc:spChg chg="mod">
          <ac:chgData name="Daniel Bolton" userId="9c16344e-d134-4356-8cc4-132d269cedac" providerId="ADAL" clId="{FA3DA00D-C199-46C9-BB9D-FA9918FD1CEA}" dt="2019-04-01T04:35:56.407" v="6" actId="1076"/>
          <ac:spMkLst>
            <pc:docMk/>
            <pc:sldMk cId="532260938" sldId="329"/>
            <ac:spMk id="34" creationId="{185FDAAB-3D0A-455B-9A1E-E3C7737E8A1E}"/>
          </ac:spMkLst>
        </pc:spChg>
        <pc:spChg chg="mod">
          <ac:chgData name="Daniel Bolton" userId="9c16344e-d134-4356-8cc4-132d269cedac" providerId="ADAL" clId="{FA3DA00D-C199-46C9-BB9D-FA9918FD1CEA}" dt="2019-04-01T04:35:56.407" v="6" actId="1076"/>
          <ac:spMkLst>
            <pc:docMk/>
            <pc:sldMk cId="532260938" sldId="329"/>
            <ac:spMk id="35" creationId="{82591DF0-4420-461F-ADE8-D94BC6D7F29C}"/>
          </ac:spMkLst>
        </pc:spChg>
        <pc:spChg chg="mod">
          <ac:chgData name="Daniel Bolton" userId="9c16344e-d134-4356-8cc4-132d269cedac" providerId="ADAL" clId="{FA3DA00D-C199-46C9-BB9D-FA9918FD1CEA}" dt="2019-04-01T04:35:56.407" v="6" actId="1076"/>
          <ac:spMkLst>
            <pc:docMk/>
            <pc:sldMk cId="532260938" sldId="329"/>
            <ac:spMk id="39" creationId="{AD2E8DA4-6E75-400B-B9BD-5EA3A0BAADEC}"/>
          </ac:spMkLst>
        </pc:spChg>
        <pc:spChg chg="mod">
          <ac:chgData name="Daniel Bolton" userId="9c16344e-d134-4356-8cc4-132d269cedac" providerId="ADAL" clId="{FA3DA00D-C199-46C9-BB9D-FA9918FD1CEA}" dt="2019-04-01T04:35:56.407" v="6" actId="1076"/>
          <ac:spMkLst>
            <pc:docMk/>
            <pc:sldMk cId="532260938" sldId="329"/>
            <ac:spMk id="40" creationId="{69561D6B-49CB-4CD9-AA79-7E06CFDF3C95}"/>
          </ac:spMkLst>
        </pc:spChg>
        <pc:cxnChg chg="mod">
          <ac:chgData name="Daniel Bolton" userId="9c16344e-d134-4356-8cc4-132d269cedac" providerId="ADAL" clId="{FA3DA00D-C199-46C9-BB9D-FA9918FD1CEA}" dt="2019-04-01T04:35:56.407" v="6" actId="1076"/>
          <ac:cxnSpMkLst>
            <pc:docMk/>
            <pc:sldMk cId="532260938" sldId="329"/>
            <ac:cxnSpMk id="29" creationId="{B600AF52-A08B-45C9-9CBE-BAEF040B7104}"/>
          </ac:cxnSpMkLst>
        </pc:cxnChg>
        <pc:cxnChg chg="mod">
          <ac:chgData name="Daniel Bolton" userId="9c16344e-d134-4356-8cc4-132d269cedac" providerId="ADAL" clId="{FA3DA00D-C199-46C9-BB9D-FA9918FD1CEA}" dt="2019-04-01T04:35:56.407" v="6" actId="1076"/>
          <ac:cxnSpMkLst>
            <pc:docMk/>
            <pc:sldMk cId="532260938" sldId="329"/>
            <ac:cxnSpMk id="30" creationId="{1139BCBA-ADC8-44B5-A84E-E432D8852ADE}"/>
          </ac:cxnSpMkLst>
        </pc:cxnChg>
        <pc:cxnChg chg="mod">
          <ac:chgData name="Daniel Bolton" userId="9c16344e-d134-4356-8cc4-132d269cedac" providerId="ADAL" clId="{FA3DA00D-C199-46C9-BB9D-FA9918FD1CEA}" dt="2019-04-01T04:35:56.407" v="6" actId="1076"/>
          <ac:cxnSpMkLst>
            <pc:docMk/>
            <pc:sldMk cId="532260938" sldId="329"/>
            <ac:cxnSpMk id="31" creationId="{63DE1FAA-17B8-47AC-AA4E-7EF6DDD32CB8}"/>
          </ac:cxnSpMkLst>
        </pc:cxnChg>
        <pc:cxnChg chg="mod">
          <ac:chgData name="Daniel Bolton" userId="9c16344e-d134-4356-8cc4-132d269cedac" providerId="ADAL" clId="{FA3DA00D-C199-46C9-BB9D-FA9918FD1CEA}" dt="2019-04-01T04:35:56.407" v="6" actId="1076"/>
          <ac:cxnSpMkLst>
            <pc:docMk/>
            <pc:sldMk cId="532260938" sldId="329"/>
            <ac:cxnSpMk id="37" creationId="{4D667AB4-AC9A-4838-B610-8D7CAE6FAFAF}"/>
          </ac:cxnSpMkLst>
        </pc:cxnChg>
        <pc:cxnChg chg="mod">
          <ac:chgData name="Daniel Bolton" userId="9c16344e-d134-4356-8cc4-132d269cedac" providerId="ADAL" clId="{FA3DA00D-C199-46C9-BB9D-FA9918FD1CEA}" dt="2019-04-01T04:35:56.407" v="6" actId="1076"/>
          <ac:cxnSpMkLst>
            <pc:docMk/>
            <pc:sldMk cId="532260938" sldId="329"/>
            <ac:cxnSpMk id="38" creationId="{D2A8C404-32C3-4677-9064-EAC352DD3A0A}"/>
          </ac:cxnSpMkLst>
        </pc:cxnChg>
      </pc:sldChg>
      <pc:sldChg chg="del">
        <pc:chgData name="Daniel Bolton" userId="9c16344e-d134-4356-8cc4-132d269cedac" providerId="ADAL" clId="{FA3DA00D-C199-46C9-BB9D-FA9918FD1CEA}" dt="2019-04-01T04:11:29.450" v="0" actId="2696"/>
        <pc:sldMkLst>
          <pc:docMk/>
          <pc:sldMk cId="4274323043" sldId="364"/>
        </pc:sldMkLst>
      </pc:sldChg>
      <pc:sldChg chg="add">
        <pc:chgData name="Daniel Bolton" userId="9c16344e-d134-4356-8cc4-132d269cedac" providerId="ADAL" clId="{FA3DA00D-C199-46C9-BB9D-FA9918FD1CEA}" dt="2019-04-01T04:37:32.677" v="9"/>
        <pc:sldMkLst>
          <pc:docMk/>
          <pc:sldMk cId="3800527459" sldId="407"/>
        </pc:sldMkLst>
      </pc:sldChg>
      <pc:sldChg chg="add">
        <pc:chgData name="Daniel Bolton" userId="9c16344e-d134-4356-8cc4-132d269cedac" providerId="ADAL" clId="{FA3DA00D-C199-46C9-BB9D-FA9918FD1CEA}" dt="2019-04-01T04:55:16.544" v="12"/>
        <pc:sldMkLst>
          <pc:docMk/>
          <pc:sldMk cId="1965509591" sldId="408"/>
        </pc:sldMkLst>
      </pc:sldChg>
    </pc:docChg>
  </pc:docChgLst>
  <pc:docChgLst>
    <pc:chgData name="Daniel Bolton" userId="9c16344e-d134-4356-8cc4-132d269cedac" providerId="ADAL" clId="{FB8500D7-A7FB-4D08-9D68-5C716D45FD18}"/>
    <pc:docChg chg="delSld modNotesMaster">
      <pc:chgData name="Daniel Bolton" userId="9c16344e-d134-4356-8cc4-132d269cedac" providerId="ADAL" clId="{FB8500D7-A7FB-4D08-9D68-5C716D45FD18}" dt="2019-04-01T05:15:35.576" v="30"/>
      <pc:docMkLst>
        <pc:docMk/>
      </pc:docMkLst>
      <pc:sldChg chg="del">
        <pc:chgData name="Daniel Bolton" userId="9c16344e-d134-4356-8cc4-132d269cedac" providerId="ADAL" clId="{FB8500D7-A7FB-4D08-9D68-5C716D45FD18}" dt="2019-04-01T05:15:29.280" v="20" actId="2696"/>
        <pc:sldMkLst>
          <pc:docMk/>
          <pc:sldMk cId="4260408264" sldId="256"/>
        </pc:sldMkLst>
      </pc:sldChg>
      <pc:sldChg chg="del">
        <pc:chgData name="Daniel Bolton" userId="9c16344e-d134-4356-8cc4-132d269cedac" providerId="ADAL" clId="{FB8500D7-A7FB-4D08-9D68-5C716D45FD18}" dt="2019-04-01T05:15:29.327" v="22" actId="2696"/>
        <pc:sldMkLst>
          <pc:docMk/>
          <pc:sldMk cId="2469510720" sldId="266"/>
        </pc:sldMkLst>
      </pc:sldChg>
      <pc:sldChg chg="del">
        <pc:chgData name="Daniel Bolton" userId="9c16344e-d134-4356-8cc4-132d269cedac" providerId="ADAL" clId="{FB8500D7-A7FB-4D08-9D68-5C716D45FD18}" dt="2019-04-01T05:15:29.655" v="27" actId="2696"/>
        <pc:sldMkLst>
          <pc:docMk/>
          <pc:sldMk cId="3222788814" sldId="269"/>
        </pc:sldMkLst>
      </pc:sldChg>
      <pc:sldChg chg="del">
        <pc:chgData name="Daniel Bolton" userId="9c16344e-d134-4356-8cc4-132d269cedac" providerId="ADAL" clId="{FB8500D7-A7FB-4D08-9D68-5C716D45FD18}" dt="2019-04-01T05:15:29.312" v="21" actId="2696"/>
        <pc:sldMkLst>
          <pc:docMk/>
          <pc:sldMk cId="4190608705" sldId="270"/>
        </pc:sldMkLst>
      </pc:sldChg>
      <pc:sldChg chg="del">
        <pc:chgData name="Daniel Bolton" userId="9c16344e-d134-4356-8cc4-132d269cedac" providerId="ADAL" clId="{FB8500D7-A7FB-4D08-9D68-5C716D45FD18}" dt="2019-04-01T05:15:29.218" v="19" actId="2696"/>
        <pc:sldMkLst>
          <pc:docMk/>
          <pc:sldMk cId="2714333714" sldId="279"/>
        </pc:sldMkLst>
      </pc:sldChg>
      <pc:sldChg chg="del">
        <pc:chgData name="Daniel Bolton" userId="9c16344e-d134-4356-8cc4-132d269cedac" providerId="ADAL" clId="{FB8500D7-A7FB-4D08-9D68-5C716D45FD18}" dt="2019-04-01T05:15:28.343" v="4" actId="2696"/>
        <pc:sldMkLst>
          <pc:docMk/>
          <pc:sldMk cId="2809558204" sldId="287"/>
        </pc:sldMkLst>
      </pc:sldChg>
      <pc:sldChg chg="del">
        <pc:chgData name="Daniel Bolton" userId="9c16344e-d134-4356-8cc4-132d269cedac" providerId="ADAL" clId="{FB8500D7-A7FB-4D08-9D68-5C716D45FD18}" dt="2019-04-01T05:15:28.249" v="1" actId="2696"/>
        <pc:sldMkLst>
          <pc:docMk/>
          <pc:sldMk cId="2067738859" sldId="289"/>
        </pc:sldMkLst>
      </pc:sldChg>
      <pc:sldChg chg="del">
        <pc:chgData name="Daniel Bolton" userId="9c16344e-d134-4356-8cc4-132d269cedac" providerId="ADAL" clId="{FB8500D7-A7FB-4D08-9D68-5C716D45FD18}" dt="2019-04-01T05:15:28.702" v="7" actId="2696"/>
        <pc:sldMkLst>
          <pc:docMk/>
          <pc:sldMk cId="1166508100" sldId="290"/>
        </pc:sldMkLst>
      </pc:sldChg>
      <pc:sldChg chg="del">
        <pc:chgData name="Daniel Bolton" userId="9c16344e-d134-4356-8cc4-132d269cedac" providerId="ADAL" clId="{FB8500D7-A7FB-4D08-9D68-5C716D45FD18}" dt="2019-04-01T05:15:28.749" v="8" actId="2696"/>
        <pc:sldMkLst>
          <pc:docMk/>
          <pc:sldMk cId="2757085933" sldId="291"/>
        </pc:sldMkLst>
      </pc:sldChg>
      <pc:sldChg chg="del">
        <pc:chgData name="Daniel Bolton" userId="9c16344e-d134-4356-8cc4-132d269cedac" providerId="ADAL" clId="{FB8500D7-A7FB-4D08-9D68-5C716D45FD18}" dt="2019-04-01T05:15:28.796" v="9" actId="2696"/>
        <pc:sldMkLst>
          <pc:docMk/>
          <pc:sldMk cId="1729909378" sldId="292"/>
        </pc:sldMkLst>
      </pc:sldChg>
      <pc:sldChg chg="del">
        <pc:chgData name="Daniel Bolton" userId="9c16344e-d134-4356-8cc4-132d269cedac" providerId="ADAL" clId="{FB8500D7-A7FB-4D08-9D68-5C716D45FD18}" dt="2019-04-01T05:15:28.171" v="0" actId="2696"/>
        <pc:sldMkLst>
          <pc:docMk/>
          <pc:sldMk cId="4064410500" sldId="293"/>
        </pc:sldMkLst>
      </pc:sldChg>
      <pc:sldChg chg="del">
        <pc:chgData name="Daniel Bolton" userId="9c16344e-d134-4356-8cc4-132d269cedac" providerId="ADAL" clId="{FB8500D7-A7FB-4D08-9D68-5C716D45FD18}" dt="2019-04-01T05:15:28.249" v="2" actId="2696"/>
        <pc:sldMkLst>
          <pc:docMk/>
          <pc:sldMk cId="3237643237" sldId="294"/>
        </pc:sldMkLst>
      </pc:sldChg>
      <pc:sldChg chg="del">
        <pc:chgData name="Daniel Bolton" userId="9c16344e-d134-4356-8cc4-132d269cedac" providerId="ADAL" clId="{FB8500D7-A7FB-4D08-9D68-5C716D45FD18}" dt="2019-04-01T05:15:28.452" v="5" actId="2696"/>
        <pc:sldMkLst>
          <pc:docMk/>
          <pc:sldMk cId="125073836" sldId="295"/>
        </pc:sldMkLst>
      </pc:sldChg>
      <pc:sldChg chg="del">
        <pc:chgData name="Daniel Bolton" userId="9c16344e-d134-4356-8cc4-132d269cedac" providerId="ADAL" clId="{FB8500D7-A7FB-4D08-9D68-5C716D45FD18}" dt="2019-04-01T05:15:28.624" v="6" actId="2696"/>
        <pc:sldMkLst>
          <pc:docMk/>
          <pc:sldMk cId="3964807682" sldId="296"/>
        </pc:sldMkLst>
      </pc:sldChg>
      <pc:sldChg chg="del">
        <pc:chgData name="Daniel Bolton" userId="9c16344e-d134-4356-8cc4-132d269cedac" providerId="ADAL" clId="{FB8500D7-A7FB-4D08-9D68-5C716D45FD18}" dt="2019-04-01T05:15:28.968" v="15" actId="2696"/>
        <pc:sldMkLst>
          <pc:docMk/>
          <pc:sldMk cId="4237076226" sldId="298"/>
        </pc:sldMkLst>
      </pc:sldChg>
      <pc:sldChg chg="del">
        <pc:chgData name="Daniel Bolton" userId="9c16344e-d134-4356-8cc4-132d269cedac" providerId="ADAL" clId="{FB8500D7-A7FB-4D08-9D68-5C716D45FD18}" dt="2019-04-01T05:15:29.171" v="18" actId="2696"/>
        <pc:sldMkLst>
          <pc:docMk/>
          <pc:sldMk cId="2980163178" sldId="299"/>
        </pc:sldMkLst>
      </pc:sldChg>
      <pc:sldChg chg="del">
        <pc:chgData name="Daniel Bolton" userId="9c16344e-d134-4356-8cc4-132d269cedac" providerId="ADAL" clId="{FB8500D7-A7FB-4D08-9D68-5C716D45FD18}" dt="2019-04-01T05:15:29.030" v="16" actId="2696"/>
        <pc:sldMkLst>
          <pc:docMk/>
          <pc:sldMk cId="683014239" sldId="300"/>
        </pc:sldMkLst>
      </pc:sldChg>
      <pc:sldChg chg="del">
        <pc:chgData name="Daniel Bolton" userId="9c16344e-d134-4356-8cc4-132d269cedac" providerId="ADAL" clId="{FB8500D7-A7FB-4D08-9D68-5C716D45FD18}" dt="2019-04-01T05:15:28.281" v="3" actId="2696"/>
        <pc:sldMkLst>
          <pc:docMk/>
          <pc:sldMk cId="2719372255" sldId="303"/>
        </pc:sldMkLst>
      </pc:sldChg>
      <pc:sldChg chg="del">
        <pc:chgData name="Daniel Bolton" userId="9c16344e-d134-4356-8cc4-132d269cedac" providerId="ADAL" clId="{FB8500D7-A7FB-4D08-9D68-5C716D45FD18}" dt="2019-04-01T05:15:29.093" v="17" actId="2696"/>
        <pc:sldMkLst>
          <pc:docMk/>
          <pc:sldMk cId="908789301" sldId="307"/>
        </pc:sldMkLst>
      </pc:sldChg>
      <pc:sldChg chg="del">
        <pc:chgData name="Daniel Bolton" userId="9c16344e-d134-4356-8cc4-132d269cedac" providerId="ADAL" clId="{FB8500D7-A7FB-4D08-9D68-5C716D45FD18}" dt="2019-04-01T05:15:29.437" v="23" actId="2696"/>
        <pc:sldMkLst>
          <pc:docMk/>
          <pc:sldMk cId="1489933182" sldId="310"/>
        </pc:sldMkLst>
      </pc:sldChg>
      <pc:sldChg chg="del">
        <pc:chgData name="Daniel Bolton" userId="9c16344e-d134-4356-8cc4-132d269cedac" providerId="ADAL" clId="{FB8500D7-A7FB-4D08-9D68-5C716D45FD18}" dt="2019-04-01T05:15:29.640" v="26" actId="2696"/>
        <pc:sldMkLst>
          <pc:docMk/>
          <pc:sldMk cId="3284536265" sldId="311"/>
        </pc:sldMkLst>
      </pc:sldChg>
      <pc:sldChg chg="del">
        <pc:chgData name="Daniel Bolton" userId="9c16344e-d134-4356-8cc4-132d269cedac" providerId="ADAL" clId="{FB8500D7-A7FB-4D08-9D68-5C716D45FD18}" dt="2019-04-01T05:15:29.687" v="28" actId="2696"/>
        <pc:sldMkLst>
          <pc:docMk/>
          <pc:sldMk cId="1785908385" sldId="312"/>
        </pc:sldMkLst>
      </pc:sldChg>
      <pc:sldChg chg="del">
        <pc:chgData name="Daniel Bolton" userId="9c16344e-d134-4356-8cc4-132d269cedac" providerId="ADAL" clId="{FB8500D7-A7FB-4D08-9D68-5C716D45FD18}" dt="2019-04-01T05:15:29.499" v="24" actId="2696"/>
        <pc:sldMkLst>
          <pc:docMk/>
          <pc:sldMk cId="2279338536" sldId="313"/>
        </pc:sldMkLst>
      </pc:sldChg>
      <pc:sldChg chg="del">
        <pc:chgData name="Daniel Bolton" userId="9c16344e-d134-4356-8cc4-132d269cedac" providerId="ADAL" clId="{FB8500D7-A7FB-4D08-9D68-5C716D45FD18}" dt="2019-04-01T05:15:29.749" v="29" actId="2696"/>
        <pc:sldMkLst>
          <pc:docMk/>
          <pc:sldMk cId="1764158720" sldId="383"/>
        </pc:sldMkLst>
      </pc:sldChg>
      <pc:sldChg chg="del">
        <pc:chgData name="Daniel Bolton" userId="9c16344e-d134-4356-8cc4-132d269cedac" providerId="ADAL" clId="{FB8500D7-A7FB-4D08-9D68-5C716D45FD18}" dt="2019-04-01T05:15:28.827" v="11" actId="2696"/>
        <pc:sldMkLst>
          <pc:docMk/>
          <pc:sldMk cId="143075587" sldId="399"/>
        </pc:sldMkLst>
      </pc:sldChg>
      <pc:sldChg chg="del">
        <pc:chgData name="Daniel Bolton" userId="9c16344e-d134-4356-8cc4-132d269cedac" providerId="ADAL" clId="{FB8500D7-A7FB-4D08-9D68-5C716D45FD18}" dt="2019-04-01T05:15:28.843" v="12" actId="2696"/>
        <pc:sldMkLst>
          <pc:docMk/>
          <pc:sldMk cId="1905433747" sldId="400"/>
        </pc:sldMkLst>
      </pc:sldChg>
      <pc:sldChg chg="del">
        <pc:chgData name="Daniel Bolton" userId="9c16344e-d134-4356-8cc4-132d269cedac" providerId="ADAL" clId="{FB8500D7-A7FB-4D08-9D68-5C716D45FD18}" dt="2019-04-01T05:15:28.859" v="13" actId="2696"/>
        <pc:sldMkLst>
          <pc:docMk/>
          <pc:sldMk cId="2525646330" sldId="401"/>
        </pc:sldMkLst>
      </pc:sldChg>
      <pc:sldChg chg="del">
        <pc:chgData name="Daniel Bolton" userId="9c16344e-d134-4356-8cc4-132d269cedac" providerId="ADAL" clId="{FB8500D7-A7FB-4D08-9D68-5C716D45FD18}" dt="2019-04-01T05:15:29.608" v="25" actId="2696"/>
        <pc:sldMkLst>
          <pc:docMk/>
          <pc:sldMk cId="529864120" sldId="404"/>
        </pc:sldMkLst>
      </pc:sldChg>
      <pc:sldChg chg="del">
        <pc:chgData name="Daniel Bolton" userId="9c16344e-d134-4356-8cc4-132d269cedac" providerId="ADAL" clId="{FB8500D7-A7FB-4D08-9D68-5C716D45FD18}" dt="2019-04-01T05:15:28.874" v="14" actId="2696"/>
        <pc:sldMkLst>
          <pc:docMk/>
          <pc:sldMk cId="4291430992" sldId="405"/>
        </pc:sldMkLst>
      </pc:sldChg>
      <pc:sldChg chg="del">
        <pc:chgData name="Daniel Bolton" userId="9c16344e-d134-4356-8cc4-132d269cedac" providerId="ADAL" clId="{FB8500D7-A7FB-4D08-9D68-5C716D45FD18}" dt="2019-04-01T05:15:28.812" v="10" actId="2696"/>
        <pc:sldMkLst>
          <pc:docMk/>
          <pc:sldMk cId="654307078"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D349AB3-3740-42D6-9F94-A79DA00BB58E}" type="datetimeFigureOut">
              <a:rPr lang="en-US" smtClean="0"/>
              <a:t>3/31/2019</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352093C-B79A-41C6-9C6A-6308A125D8E9}" type="slidenum">
              <a:rPr lang="en-US" smtClean="0"/>
              <a:t>‹#›</a:t>
            </a:fld>
            <a:endParaRPr lang="en-US" dirty="0"/>
          </a:p>
        </p:txBody>
      </p:sp>
    </p:spTree>
    <p:extLst>
      <p:ext uri="{BB962C8B-B14F-4D97-AF65-F5344CB8AC3E}">
        <p14:creationId xmlns:p14="http://schemas.microsoft.com/office/powerpoint/2010/main" val="162355789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20</a:t>
            </a:fld>
            <a:endParaRPr lang="en-US"/>
          </a:p>
        </p:txBody>
      </p:sp>
    </p:spTree>
    <p:extLst>
      <p:ext uri="{BB962C8B-B14F-4D97-AF65-F5344CB8AC3E}">
        <p14:creationId xmlns:p14="http://schemas.microsoft.com/office/powerpoint/2010/main" val="96542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22</a:t>
            </a:fld>
            <a:endParaRPr lang="en-US"/>
          </a:p>
        </p:txBody>
      </p:sp>
    </p:spTree>
    <p:extLst>
      <p:ext uri="{BB962C8B-B14F-4D97-AF65-F5344CB8AC3E}">
        <p14:creationId xmlns:p14="http://schemas.microsoft.com/office/powerpoint/2010/main" val="137827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04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4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145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93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828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1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277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88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90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31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25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593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2.png"/><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tmp"/><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tmp"/><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tmp"/><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01.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1.tmp"/><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5.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7.xml.rels><?xml version="1.0" encoding="UTF-8" standalone="yes"?>
<Relationships xmlns="http://schemas.openxmlformats.org/package/2006/relationships"><Relationship Id="rId3" Type="http://schemas.openxmlformats.org/officeDocument/2006/relationships/image" Target="../media/image422.png"/><Relationship Id="rId2" Type="http://schemas.openxmlformats.org/officeDocument/2006/relationships/image" Target="../media/image4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76200"/>
                <a:ext cx="11734800" cy="461665"/>
              </a:xfrm>
              <a:prstGeom prst="rect">
                <a:avLst/>
              </a:prstGeom>
            </p:spPr>
            <p:txBody>
              <a:bodyPr wrap="square">
                <a:spAutoFit/>
              </a:bodyPr>
              <a:lstStyle/>
              <a:p>
                <a:r>
                  <a:rPr lang="en-US"/>
                  <a:t>A glider slides down a tilted air track (no friction). Which direction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m:rPr>
                            <m:nor/>
                          </m:rPr>
                          <a:rPr lang="en-US" b="0" i="0" smtClean="0">
                            <a:latin typeface="Cambria Math" panose="02040503050406030204" pitchFamily="18" charset="0"/>
                          </a:rPr>
                          <m:t>net</m:t>
                        </m:r>
                      </m:sub>
                    </m:sSub>
                  </m:oMath>
                </a14:m>
                <a:r>
                  <a:rPr lang="en-US"/>
                  <a:t> on the glider? </a:t>
                </a:r>
              </a:p>
            </p:txBody>
          </p:sp>
        </mc:Choice>
        <mc:Fallback xmlns="">
          <p:sp>
            <p:nvSpPr>
              <p:cNvPr id="2" name="Rectangle 1"/>
              <p:cNvSpPr>
                <a:spLocks noRot="1" noChangeAspect="1" noMove="1" noResize="1" noEditPoints="1" noAdjustHandles="1" noChangeArrowheads="1" noChangeShapeType="1" noTextEdit="1"/>
              </p:cNvSpPr>
              <p:nvPr/>
            </p:nvSpPr>
            <p:spPr>
              <a:xfrm>
                <a:off x="152400" y="76200"/>
                <a:ext cx="11734800" cy="461665"/>
              </a:xfrm>
              <a:prstGeom prst="rect">
                <a:avLst/>
              </a:prstGeom>
              <a:blipFill rotWithShape="0">
                <a:blip r:embed="rId2"/>
                <a:stretch>
                  <a:fillRect l="-779" t="-10667" b="-29333"/>
                </a:stretch>
              </a:blipFill>
            </p:spPr>
            <p:txBody>
              <a:bodyPr/>
              <a:lstStyle/>
              <a:p>
                <a:r>
                  <a:rPr lang="en-US">
                    <a:noFill/>
                  </a:rPr>
                  <a:t> </a:t>
                </a:r>
              </a:p>
            </p:txBody>
          </p:sp>
        </mc:Fallback>
      </mc:AlternateContent>
      <p:sp>
        <p:nvSpPr>
          <p:cNvPr id="3" name="Right Triangle 2"/>
          <p:cNvSpPr/>
          <p:nvPr/>
        </p:nvSpPr>
        <p:spPr>
          <a:xfrm>
            <a:off x="3810000" y="1828800"/>
            <a:ext cx="4114800" cy="685800"/>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rot="538847">
            <a:off x="4286320" y="1581608"/>
            <a:ext cx="762000"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758009" y="1676400"/>
            <a:ext cx="533400" cy="400110"/>
          </a:xfrm>
          <a:prstGeom prst="rect">
            <a:avLst/>
          </a:prstGeom>
          <a:noFill/>
        </p:spPr>
        <p:txBody>
          <a:bodyPr wrap="square" rtlCol="0">
            <a:spAutoFit/>
          </a:bodyPr>
          <a:lstStyle/>
          <a:p>
            <a:r>
              <a:rPr lang="en-US" sz="2000" dirty="0"/>
              <a:t> </a:t>
            </a:r>
            <a:r>
              <a:rPr lang="en-US" sz="2000" dirty="0">
                <a:solidFill>
                  <a:srgbClr val="008000"/>
                </a:solidFill>
              </a:rPr>
              <a:t>v</a:t>
            </a:r>
          </a:p>
        </p:txBody>
      </p:sp>
      <p:cxnSp>
        <p:nvCxnSpPr>
          <p:cNvPr id="6" name="Straight Connector 5"/>
          <p:cNvCxnSpPr/>
          <p:nvPr/>
        </p:nvCxnSpPr>
        <p:spPr>
          <a:xfrm>
            <a:off x="6477000" y="2089883"/>
            <a:ext cx="1828800" cy="329266"/>
          </a:xfrm>
          <a:prstGeom prst="line">
            <a:avLst/>
          </a:prstGeom>
          <a:ln w="50800">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648200" y="762000"/>
            <a:ext cx="1143000" cy="1771710"/>
            <a:chOff x="4648200" y="1123950"/>
            <a:chExt cx="1143000" cy="1771710"/>
          </a:xfrm>
        </p:grpSpPr>
        <p:cxnSp>
          <p:nvCxnSpPr>
            <p:cNvPr id="8" name="Straight Connector 7"/>
            <p:cNvCxnSpPr/>
            <p:nvPr/>
          </p:nvCxnSpPr>
          <p:spPr>
            <a:xfrm flipV="1">
              <a:off x="4648200" y="1200150"/>
              <a:ext cx="152400" cy="914400"/>
            </a:xfrm>
            <a:prstGeom prst="line">
              <a:avLst/>
            </a:prstGeom>
            <a:ln w="635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48200" y="2114550"/>
              <a:ext cx="1143000" cy="228600"/>
            </a:xfrm>
            <a:prstGeom prst="line">
              <a:avLst/>
            </a:prstGeom>
            <a:ln w="635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648200" y="2114550"/>
              <a:ext cx="0" cy="685800"/>
            </a:xfrm>
            <a:prstGeom prst="line">
              <a:avLst/>
            </a:prstGeom>
            <a:ln w="635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flipH="1">
              <a:off x="4953000" y="1123950"/>
              <a:ext cx="533400" cy="400110"/>
            </a:xfrm>
            <a:prstGeom prst="rect">
              <a:avLst/>
            </a:prstGeom>
            <a:noFill/>
          </p:spPr>
          <p:txBody>
            <a:bodyPr wrap="square" rtlCol="0">
              <a:spAutoFit/>
            </a:bodyPr>
            <a:lstStyle/>
            <a:p>
              <a:r>
                <a:rPr lang="en-US" sz="2000" dirty="0"/>
                <a:t> A</a:t>
              </a:r>
            </a:p>
          </p:txBody>
        </p:sp>
        <p:sp>
          <p:nvSpPr>
            <p:cNvPr id="12" name="TextBox 11"/>
            <p:cNvSpPr txBox="1"/>
            <p:nvPr/>
          </p:nvSpPr>
          <p:spPr>
            <a:xfrm flipH="1">
              <a:off x="5257800" y="1790640"/>
              <a:ext cx="533400" cy="400110"/>
            </a:xfrm>
            <a:prstGeom prst="rect">
              <a:avLst/>
            </a:prstGeom>
            <a:noFill/>
          </p:spPr>
          <p:txBody>
            <a:bodyPr wrap="square" rtlCol="0">
              <a:spAutoFit/>
            </a:bodyPr>
            <a:lstStyle/>
            <a:p>
              <a:r>
                <a:rPr lang="en-US" sz="2000" dirty="0"/>
                <a:t> B</a:t>
              </a:r>
            </a:p>
          </p:txBody>
        </p:sp>
        <p:sp>
          <p:nvSpPr>
            <p:cNvPr id="13" name="TextBox 12"/>
            <p:cNvSpPr txBox="1"/>
            <p:nvPr/>
          </p:nvSpPr>
          <p:spPr>
            <a:xfrm flipH="1">
              <a:off x="4724400" y="2495550"/>
              <a:ext cx="533400" cy="400110"/>
            </a:xfrm>
            <a:prstGeom prst="rect">
              <a:avLst/>
            </a:prstGeom>
            <a:noFill/>
          </p:spPr>
          <p:txBody>
            <a:bodyPr wrap="square" rtlCol="0">
              <a:spAutoFit/>
            </a:bodyPr>
            <a:lstStyle/>
            <a:p>
              <a:r>
                <a:rPr lang="en-US" sz="2000" dirty="0"/>
                <a:t> C</a:t>
              </a:r>
            </a:p>
          </p:txBody>
        </p:sp>
      </p:grpSp>
      <mc:AlternateContent xmlns:mc="http://schemas.openxmlformats.org/markup-compatibility/2006" xmlns:a14="http://schemas.microsoft.com/office/drawing/2010/main">
        <mc:Choice Requires="a14">
          <p:sp>
            <p:nvSpPr>
              <p:cNvPr id="14" name="TextBox 13"/>
              <p:cNvSpPr txBox="1"/>
              <p:nvPr/>
            </p:nvSpPr>
            <p:spPr>
              <a:xfrm>
                <a:off x="152400" y="3886200"/>
                <a:ext cx="4644605" cy="2862322"/>
              </a:xfrm>
              <a:prstGeom prst="rect">
                <a:avLst/>
              </a:prstGeom>
              <a:noFill/>
            </p:spPr>
            <p:txBody>
              <a:bodyPr wrap="none" rtlCol="0">
                <a:spAutoFit/>
              </a:bodyPr>
              <a:lstStyle/>
              <a:p>
                <a:pPr marL="457200" indent="-457200">
                  <a:lnSpc>
                    <a:spcPct val="150000"/>
                  </a:lnSpc>
                  <a:buAutoNum type="alphaUcParenR"/>
                </a:pPr>
                <a:r>
                  <a:rPr lang="en-US"/>
                  <a:t>A</a:t>
                </a:r>
              </a:p>
              <a:p>
                <a:pPr marL="457200" indent="-457200">
                  <a:lnSpc>
                    <a:spcPct val="150000"/>
                  </a:lnSpc>
                  <a:buAutoNum type="alphaUcParenR"/>
                </a:pPr>
                <a:r>
                  <a:rPr lang="en-US"/>
                  <a:t>B</a:t>
                </a:r>
              </a:p>
              <a:p>
                <a:pPr marL="457200" indent="-457200">
                  <a:lnSpc>
                    <a:spcPct val="150000"/>
                  </a:lnSpc>
                  <a:buAutoNum type="alphaUcParenR"/>
                </a:pPr>
                <a:r>
                  <a:rPr lang="en-US"/>
                  <a:t>C</a:t>
                </a:r>
              </a:p>
              <a:p>
                <a:pPr marL="457200" indent="-457200">
                  <a:lnSpc>
                    <a:spcPct val="150000"/>
                  </a:lnSpc>
                  <a:buAutoNum type="alphaUcParenR"/>
                </a:pPr>
                <a:r>
                  <a:rPr lang="en-US"/>
                  <a:t>No direction, because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sub>
                    </m:sSub>
                    <m:r>
                      <a:rPr lang="en-US" b="0" i="1" smtClean="0">
                        <a:latin typeface="Cambria Math" panose="02040503050406030204" pitchFamily="18" charset="0"/>
                      </a:rPr>
                      <m:t>=0</m:t>
                    </m:r>
                  </m:oMath>
                </a14:m>
                <a:endParaRPr lang="en-US"/>
              </a:p>
              <a:p>
                <a:pPr>
                  <a:lnSpc>
                    <a:spcPct val="150000"/>
                  </a:lnSpc>
                </a:pPr>
                <a:r>
                  <a:rPr lang="en-US"/>
                  <a:t>E)   Some other direction</a:t>
                </a:r>
              </a:p>
            </p:txBody>
          </p:sp>
        </mc:Choice>
        <mc:Fallback xmlns="">
          <p:sp>
            <p:nvSpPr>
              <p:cNvPr id="14" name="TextBox 13"/>
              <p:cNvSpPr txBox="1">
                <a:spLocks noRot="1" noChangeAspect="1" noMove="1" noResize="1" noEditPoints="1" noAdjustHandles="1" noChangeArrowheads="1" noChangeShapeType="1" noTextEdit="1"/>
              </p:cNvSpPr>
              <p:nvPr/>
            </p:nvSpPr>
            <p:spPr>
              <a:xfrm>
                <a:off x="152400" y="3886200"/>
                <a:ext cx="4644605" cy="2862322"/>
              </a:xfrm>
              <a:prstGeom prst="rect">
                <a:avLst/>
              </a:prstGeom>
              <a:blipFill rotWithShape="0">
                <a:blip r:embed="rId3"/>
                <a:stretch>
                  <a:fillRect l="-2100" b="-1919"/>
                </a:stretch>
              </a:blipFill>
            </p:spPr>
            <p:txBody>
              <a:bodyPr/>
              <a:lstStyle/>
              <a:p>
                <a:r>
                  <a:rPr lang="en-US">
                    <a:noFill/>
                  </a:rPr>
                  <a:t> </a:t>
                </a:r>
              </a:p>
            </p:txBody>
          </p:sp>
        </mc:Fallback>
      </mc:AlternateContent>
    </p:spTree>
    <p:extLst>
      <p:ext uri="{BB962C8B-B14F-4D97-AF65-F5344CB8AC3E}">
        <p14:creationId xmlns:p14="http://schemas.microsoft.com/office/powerpoint/2010/main" val="239672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0" y="1461195"/>
            <a:ext cx="5992578" cy="152400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400" y="76200"/>
                <a:ext cx="11811000" cy="1384995"/>
              </a:xfrm>
              <a:prstGeom prst="rect">
                <a:avLst/>
              </a:prstGeom>
            </p:spPr>
            <p:txBody>
              <a:bodyPr wrap="square">
                <a:spAutoFit/>
              </a:bodyPr>
              <a:lstStyle/>
              <a:p>
                <a:r>
                  <a:rPr lang="en-US" sz="2800"/>
                  <a:t>A car of mass m, traveling at constant speed, rides over the top of a hill. The car stays on the road The magnitude of the normal force </a:t>
                </a:r>
                <a14:m>
                  <m:oMath xmlns:m="http://schemas.openxmlformats.org/officeDocument/2006/math">
                    <m:r>
                      <a:rPr lang="en-US" sz="2800" b="0" i="1" smtClean="0">
                        <a:latin typeface="Cambria Math" panose="02040503050406030204" pitchFamily="18" charset="0"/>
                      </a:rPr>
                      <m:t>𝑁</m:t>
                    </m:r>
                  </m:oMath>
                </a14:m>
                <a:r>
                  <a:rPr lang="en-US" sz="2800"/>
                  <a:t> of the road on the car is…</a:t>
                </a:r>
              </a:p>
            </p:txBody>
          </p:sp>
        </mc:Choice>
        <mc:Fallback xmlns="">
          <p:sp>
            <p:nvSpPr>
              <p:cNvPr id="3" name="Rectangle 2"/>
              <p:cNvSpPr>
                <a:spLocks noRot="1" noChangeAspect="1" noMove="1" noResize="1" noEditPoints="1" noAdjustHandles="1" noChangeArrowheads="1" noChangeShapeType="1" noTextEdit="1"/>
              </p:cNvSpPr>
              <p:nvPr/>
            </p:nvSpPr>
            <p:spPr>
              <a:xfrm>
                <a:off x="152400" y="76200"/>
                <a:ext cx="11811000" cy="1384995"/>
              </a:xfrm>
              <a:prstGeom prst="rect">
                <a:avLst/>
              </a:prstGeom>
              <a:blipFill rotWithShape="0">
                <a:blip r:embed="rId3"/>
                <a:stretch>
                  <a:fillRect l="-1032" t="-4405" r="-155"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2400" y="4724400"/>
                <a:ext cx="7166514" cy="2031325"/>
              </a:xfrm>
              <a:prstGeom prst="rect">
                <a:avLst/>
              </a:prstGeom>
              <a:noFill/>
            </p:spPr>
            <p:txBody>
              <a:bodyPr wrap="none" rtlCol="0">
                <a:spAutoFit/>
              </a:bodyPr>
              <a:lstStyle/>
              <a:p>
                <a:pPr marL="514350" indent="-514350">
                  <a:lnSpc>
                    <a:spcPct val="150000"/>
                  </a:lnSpc>
                  <a:buAutoNum type="alphaUcParenR"/>
                </a:pPr>
                <a:r>
                  <a:rPr lang="en-US" sz="2800"/>
                  <a:t>greater than the weight of the car, </a:t>
                </a:r>
                <a14:m>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&gt;</m:t>
                    </m:r>
                    <m:r>
                      <a:rPr lang="en-US" sz="2800" b="0" i="1" smtClean="0">
                        <a:latin typeface="Cambria Math" panose="02040503050406030204" pitchFamily="18" charset="0"/>
                      </a:rPr>
                      <m:t>𝑚𝑔</m:t>
                    </m:r>
                  </m:oMath>
                </a14:m>
                <a:r>
                  <a:rPr lang="en-US" sz="2800"/>
                  <a:t>.</a:t>
                </a:r>
              </a:p>
              <a:p>
                <a:pPr marL="514350" indent="-514350">
                  <a:lnSpc>
                    <a:spcPct val="150000"/>
                  </a:lnSpc>
                  <a:buFontTx/>
                  <a:buAutoNum type="alphaUcParenR"/>
                </a:pPr>
                <a:r>
                  <a:rPr lang="en-US" sz="2800"/>
                  <a:t>equal to the weight of the car, </a:t>
                </a:r>
                <a14:m>
                  <m:oMath xmlns:m="http://schemas.openxmlformats.org/officeDocument/2006/math">
                    <m:r>
                      <a:rPr lang="en-US" sz="2800" i="1">
                        <a:latin typeface="Cambria Math" panose="02040503050406030204" pitchFamily="18" charset="0"/>
                      </a:rPr>
                      <m:t>𝑁</m:t>
                    </m:r>
                    <m:r>
                      <a:rPr lang="en-US" sz="2800" b="0" i="1" smtClean="0">
                        <a:latin typeface="Cambria Math" panose="02040503050406030204" pitchFamily="18" charset="0"/>
                      </a:rPr>
                      <m:t>=</m:t>
                    </m:r>
                    <m:r>
                      <a:rPr lang="en-US" sz="2800" i="1">
                        <a:latin typeface="Cambria Math" panose="02040503050406030204" pitchFamily="18" charset="0"/>
                      </a:rPr>
                      <m:t>𝑚𝑔</m:t>
                    </m:r>
                  </m:oMath>
                </a14:m>
                <a:r>
                  <a:rPr lang="en-US" sz="2800"/>
                  <a:t>.</a:t>
                </a:r>
              </a:p>
              <a:p>
                <a:pPr marL="514350" indent="-514350">
                  <a:lnSpc>
                    <a:spcPct val="150000"/>
                  </a:lnSpc>
                  <a:buFontTx/>
                  <a:buAutoNum type="alphaUcParenR"/>
                </a:pPr>
                <a:r>
                  <a:rPr lang="en-US" sz="2800"/>
                  <a:t>less than the weight of the car, </a:t>
                </a:r>
                <a14:m>
                  <m:oMath xmlns:m="http://schemas.openxmlformats.org/officeDocument/2006/math">
                    <m:r>
                      <a:rPr lang="en-US" sz="2800" i="1">
                        <a:latin typeface="Cambria Math" panose="02040503050406030204" pitchFamily="18" charset="0"/>
                      </a:rPr>
                      <m:t>𝑁</m:t>
                    </m:r>
                    <m:r>
                      <a:rPr lang="en-US" sz="2800" b="0" i="1" smtClean="0">
                        <a:latin typeface="Cambria Math" panose="02040503050406030204" pitchFamily="18" charset="0"/>
                      </a:rPr>
                      <m:t>&lt;</m:t>
                    </m:r>
                    <m:r>
                      <a:rPr lang="en-US" sz="2800" i="1">
                        <a:latin typeface="Cambria Math" panose="02040503050406030204" pitchFamily="18" charset="0"/>
                      </a:rPr>
                      <m:t>𝑚𝑔</m:t>
                    </m:r>
                  </m:oMath>
                </a14:m>
                <a:r>
                  <a:rPr lang="en-US" sz="2800"/>
                  <a:t>.</a:t>
                </a:r>
              </a:p>
            </p:txBody>
          </p:sp>
        </mc:Choice>
        <mc:Fallback xmlns="">
          <p:sp>
            <p:nvSpPr>
              <p:cNvPr id="4" name="TextBox 3"/>
              <p:cNvSpPr txBox="1">
                <a:spLocks noRot="1" noChangeAspect="1" noMove="1" noResize="1" noEditPoints="1" noAdjustHandles="1" noChangeArrowheads="1" noChangeShapeType="1" noTextEdit="1"/>
              </p:cNvSpPr>
              <p:nvPr/>
            </p:nvSpPr>
            <p:spPr>
              <a:xfrm>
                <a:off x="152400" y="4724400"/>
                <a:ext cx="7166514" cy="2031325"/>
              </a:xfrm>
              <a:prstGeom prst="rect">
                <a:avLst/>
              </a:prstGeom>
              <a:blipFill rotWithShape="0">
                <a:blip r:embed="rId4"/>
                <a:stretch>
                  <a:fillRect l="-1786" r="-85" b="-4505"/>
                </a:stretch>
              </a:blipFill>
            </p:spPr>
            <p:txBody>
              <a:bodyPr/>
              <a:lstStyle/>
              <a:p>
                <a:r>
                  <a:rPr lang="en-US">
                    <a:noFill/>
                  </a:rPr>
                  <a:t> </a:t>
                </a:r>
              </a:p>
            </p:txBody>
          </p:sp>
        </mc:Fallback>
      </mc:AlternateContent>
    </p:spTree>
    <p:extLst>
      <p:ext uri="{BB962C8B-B14F-4D97-AF65-F5344CB8AC3E}">
        <p14:creationId xmlns:p14="http://schemas.microsoft.com/office/powerpoint/2010/main" val="240585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99" y="88669"/>
            <a:ext cx="11878733" cy="1384995"/>
          </a:xfrm>
          <a:prstGeom prst="rect">
            <a:avLst/>
          </a:prstGeom>
        </p:spPr>
        <p:txBody>
          <a:bodyPr wrap="square">
            <a:spAutoFit/>
          </a:bodyPr>
          <a:lstStyle/>
          <a:p>
            <a:r>
              <a:rPr lang="en-US" sz="2800"/>
              <a:t>A hockey puck which was recently hit by a stick,  slides up and over an icy (frictionless) round hill. It stays on the hill. At the moment the puck is at the top of the hill, the speed is…</a:t>
            </a:r>
          </a:p>
        </p:txBody>
      </p:sp>
      <p:pic>
        <p:nvPicPr>
          <p:cNvPr id="3" name="Picture 2"/>
          <p:cNvPicPr>
            <a:picLocks noChangeAspect="1"/>
          </p:cNvPicPr>
          <p:nvPr/>
        </p:nvPicPr>
        <p:blipFill>
          <a:blip r:embed="rId2"/>
          <a:stretch>
            <a:fillRect/>
          </a:stretch>
        </p:blipFill>
        <p:spPr>
          <a:xfrm>
            <a:off x="2590799" y="1387490"/>
            <a:ext cx="7041938" cy="2695599"/>
          </a:xfrm>
          <a:prstGeom prst="rect">
            <a:avLst/>
          </a:prstGeom>
        </p:spPr>
      </p:pic>
      <p:sp>
        <p:nvSpPr>
          <p:cNvPr id="5" name="TextBox 4"/>
          <p:cNvSpPr txBox="1"/>
          <p:nvPr/>
        </p:nvSpPr>
        <p:spPr>
          <a:xfrm>
            <a:off x="177799" y="4043082"/>
            <a:ext cx="8991600" cy="2677656"/>
          </a:xfrm>
          <a:prstGeom prst="rect">
            <a:avLst/>
          </a:prstGeom>
          <a:noFill/>
        </p:spPr>
        <p:txBody>
          <a:bodyPr wrap="square" rtlCol="0">
            <a:spAutoFit/>
          </a:bodyPr>
          <a:lstStyle/>
          <a:p>
            <a:pPr marL="514350" indent="-514350">
              <a:lnSpc>
                <a:spcPct val="150000"/>
              </a:lnSpc>
              <a:buAutoNum type="alphaUcParenR"/>
            </a:pPr>
            <a:r>
              <a:rPr lang="en-US" sz="2800"/>
              <a:t>increasing.</a:t>
            </a:r>
          </a:p>
          <a:p>
            <a:pPr marL="514350" indent="-514350">
              <a:lnSpc>
                <a:spcPct val="150000"/>
              </a:lnSpc>
              <a:buAutoNum type="alphaUcParenR"/>
            </a:pPr>
            <a:r>
              <a:rPr lang="en-US" sz="2800"/>
              <a:t>constant, non-zero.</a:t>
            </a:r>
          </a:p>
          <a:p>
            <a:pPr marL="514350" indent="-514350">
              <a:lnSpc>
                <a:spcPct val="150000"/>
              </a:lnSpc>
              <a:buAutoNum type="alphaUcParenR"/>
            </a:pPr>
            <a:r>
              <a:rPr lang="en-US" sz="2800"/>
              <a:t>decreasing.</a:t>
            </a:r>
          </a:p>
          <a:p>
            <a:pPr marL="514350" indent="-514350">
              <a:lnSpc>
                <a:spcPct val="150000"/>
              </a:lnSpc>
              <a:buAutoNum type="alphaUcParenR"/>
            </a:pPr>
            <a:r>
              <a:rPr lang="en-US" sz="2800"/>
              <a:t>zero.</a:t>
            </a:r>
            <a:endParaRPr lang="en-US" sz="2800" dirty="0"/>
          </a:p>
        </p:txBody>
      </p:sp>
    </p:spTree>
    <p:extLst>
      <p:ext uri="{BB962C8B-B14F-4D97-AF65-F5344CB8AC3E}">
        <p14:creationId xmlns:p14="http://schemas.microsoft.com/office/powerpoint/2010/main" val="376772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99" y="88669"/>
            <a:ext cx="11878733" cy="1815882"/>
          </a:xfrm>
          <a:prstGeom prst="rect">
            <a:avLst/>
          </a:prstGeom>
        </p:spPr>
        <p:txBody>
          <a:bodyPr wrap="square">
            <a:spAutoFit/>
          </a:bodyPr>
          <a:lstStyle/>
          <a:p>
            <a:r>
              <a:rPr lang="en-US" sz="2800" dirty="0"/>
              <a:t>A hockey puck which was recently hit by a stick,  slides up and over an icy (frictionless) round hill. It stays in contact with the ground. At the moment the puck is at the top of the hill, its instantaneous velocity is v. The radius of curvature is R. What is its acceleration?</a:t>
            </a:r>
          </a:p>
        </p:txBody>
      </p:sp>
      <p:pic>
        <p:nvPicPr>
          <p:cNvPr id="3" name="Picture 2"/>
          <p:cNvPicPr>
            <a:picLocks noChangeAspect="1"/>
          </p:cNvPicPr>
          <p:nvPr/>
        </p:nvPicPr>
        <p:blipFill>
          <a:blip r:embed="rId2"/>
          <a:stretch>
            <a:fillRect/>
          </a:stretch>
        </p:blipFill>
        <p:spPr>
          <a:xfrm>
            <a:off x="2596196" y="1847844"/>
            <a:ext cx="7041938" cy="2695599"/>
          </a:xfrm>
          <a:prstGeom prst="rect">
            <a:avLst/>
          </a:prstGeom>
        </p:spPr>
      </p:pic>
      <p:sp>
        <p:nvSpPr>
          <p:cNvPr id="5" name="TextBox 4"/>
          <p:cNvSpPr txBox="1"/>
          <p:nvPr/>
        </p:nvSpPr>
        <p:spPr>
          <a:xfrm>
            <a:off x="177797" y="3393017"/>
            <a:ext cx="8991600" cy="3323987"/>
          </a:xfrm>
          <a:prstGeom prst="rect">
            <a:avLst/>
          </a:prstGeom>
          <a:noFill/>
        </p:spPr>
        <p:txBody>
          <a:bodyPr wrap="square" rtlCol="0">
            <a:spAutoFit/>
          </a:bodyPr>
          <a:lstStyle/>
          <a:p>
            <a:pPr marL="514350" indent="-514350">
              <a:lnSpc>
                <a:spcPct val="150000"/>
              </a:lnSpc>
              <a:buAutoNum type="alphaUcParenR"/>
            </a:pPr>
            <a:r>
              <a:rPr lang="en-US" sz="2800" dirty="0"/>
              <a:t>Zero</a:t>
            </a:r>
          </a:p>
          <a:p>
            <a:pPr marL="514350" indent="-514350">
              <a:lnSpc>
                <a:spcPct val="150000"/>
              </a:lnSpc>
              <a:buAutoNum type="alphaUcParenR"/>
            </a:pPr>
            <a:r>
              <a:rPr lang="en-US" sz="2800" dirty="0"/>
              <a:t>Exactly g</a:t>
            </a:r>
          </a:p>
          <a:p>
            <a:pPr marL="514350" indent="-514350">
              <a:lnSpc>
                <a:spcPct val="150000"/>
              </a:lnSpc>
              <a:buAutoNum type="alphaUcParenR"/>
            </a:pPr>
            <a:r>
              <a:rPr lang="en-US" sz="2800" dirty="0"/>
              <a:t>Exactly v</a:t>
            </a:r>
            <a:r>
              <a:rPr lang="en-US" sz="2800" baseline="30000" dirty="0"/>
              <a:t>2</a:t>
            </a:r>
            <a:r>
              <a:rPr lang="en-US" sz="2800" dirty="0"/>
              <a:t>/R </a:t>
            </a:r>
          </a:p>
          <a:p>
            <a:pPr marL="514350" indent="-514350">
              <a:lnSpc>
                <a:spcPct val="150000"/>
              </a:lnSpc>
              <a:buAutoNum type="alphaUcParenR"/>
            </a:pPr>
            <a:r>
              <a:rPr lang="en-US" sz="2800" dirty="0"/>
              <a:t>MORE than v</a:t>
            </a:r>
            <a:r>
              <a:rPr lang="en-US" sz="2800" baseline="30000" dirty="0"/>
              <a:t>2</a:t>
            </a:r>
            <a:r>
              <a:rPr lang="en-US" sz="2800" dirty="0"/>
              <a:t>/R</a:t>
            </a:r>
          </a:p>
          <a:p>
            <a:pPr marL="514350" indent="-514350">
              <a:lnSpc>
                <a:spcPct val="150000"/>
              </a:lnSpc>
              <a:buAutoNum type="alphaUcParenR"/>
            </a:pPr>
            <a:r>
              <a:rPr lang="en-US" sz="2800" dirty="0"/>
              <a:t>LESS than v</a:t>
            </a:r>
            <a:r>
              <a:rPr lang="en-US" sz="2800" baseline="30000" dirty="0"/>
              <a:t>2</a:t>
            </a:r>
            <a:r>
              <a:rPr lang="en-US" sz="2800" dirty="0"/>
              <a:t>/R</a:t>
            </a:r>
          </a:p>
        </p:txBody>
      </p:sp>
    </p:spTree>
    <p:extLst>
      <p:ext uri="{BB962C8B-B14F-4D97-AF65-F5344CB8AC3E}">
        <p14:creationId xmlns:p14="http://schemas.microsoft.com/office/powerpoint/2010/main" val="53657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99" y="88669"/>
            <a:ext cx="11878733" cy="1384995"/>
          </a:xfrm>
          <a:prstGeom prst="rect">
            <a:avLst/>
          </a:prstGeom>
        </p:spPr>
        <p:txBody>
          <a:bodyPr wrap="square">
            <a:spAutoFit/>
          </a:bodyPr>
          <a:lstStyle/>
          <a:p>
            <a:r>
              <a:rPr lang="en-US" sz="2800" dirty="0"/>
              <a:t>Consider the normal force on the hockey puck by the ground at the top of the hill and fill in the blank: the faster the puck is travelling, the ________ the normal force will be.</a:t>
            </a:r>
          </a:p>
        </p:txBody>
      </p:sp>
      <p:pic>
        <p:nvPicPr>
          <p:cNvPr id="3" name="Picture 2"/>
          <p:cNvPicPr>
            <a:picLocks noChangeAspect="1"/>
          </p:cNvPicPr>
          <p:nvPr/>
        </p:nvPicPr>
        <p:blipFill>
          <a:blip r:embed="rId2"/>
          <a:stretch>
            <a:fillRect/>
          </a:stretch>
        </p:blipFill>
        <p:spPr>
          <a:xfrm>
            <a:off x="2590799" y="1387490"/>
            <a:ext cx="7041938" cy="2695599"/>
          </a:xfrm>
          <a:prstGeom prst="rect">
            <a:avLst/>
          </a:prstGeom>
        </p:spPr>
      </p:pic>
      <p:sp>
        <p:nvSpPr>
          <p:cNvPr id="5" name="TextBox 4"/>
          <p:cNvSpPr txBox="1"/>
          <p:nvPr/>
        </p:nvSpPr>
        <p:spPr>
          <a:xfrm>
            <a:off x="177799" y="4521828"/>
            <a:ext cx="11381480" cy="2677656"/>
          </a:xfrm>
          <a:prstGeom prst="rect">
            <a:avLst/>
          </a:prstGeom>
          <a:noFill/>
        </p:spPr>
        <p:txBody>
          <a:bodyPr wrap="square" rtlCol="0">
            <a:spAutoFit/>
          </a:bodyPr>
          <a:lstStyle/>
          <a:p>
            <a:pPr marL="514350" indent="-514350">
              <a:lnSpc>
                <a:spcPct val="150000"/>
              </a:lnSpc>
              <a:buAutoNum type="alphaUcParenR"/>
            </a:pPr>
            <a:r>
              <a:rPr lang="en-US" sz="2800" dirty="0"/>
              <a:t>larger</a:t>
            </a:r>
          </a:p>
          <a:p>
            <a:pPr marL="514350" indent="-514350">
              <a:lnSpc>
                <a:spcPct val="150000"/>
              </a:lnSpc>
              <a:buAutoNum type="alphaUcParenR"/>
            </a:pPr>
            <a:r>
              <a:rPr lang="en-US" sz="2800" dirty="0"/>
              <a:t>smaller</a:t>
            </a:r>
          </a:p>
          <a:p>
            <a:pPr marL="514350" indent="-514350">
              <a:lnSpc>
                <a:spcPct val="150000"/>
              </a:lnSpc>
              <a:buAutoNum type="alphaUcParenR"/>
            </a:pPr>
            <a:r>
              <a:rPr lang="en-US" sz="2800" dirty="0"/>
              <a:t>Neither of these. The normal force is independent of the puck speed</a:t>
            </a:r>
          </a:p>
          <a:p>
            <a:pPr marL="514350" indent="-514350">
              <a:lnSpc>
                <a:spcPct val="150000"/>
              </a:lnSpc>
              <a:buAutoNum type="alphaUcParenR"/>
            </a:pPr>
            <a:endParaRPr lang="en-US" sz="2800" dirty="0"/>
          </a:p>
        </p:txBody>
      </p:sp>
    </p:spTree>
    <p:extLst>
      <p:ext uri="{BB962C8B-B14F-4D97-AF65-F5344CB8AC3E}">
        <p14:creationId xmlns:p14="http://schemas.microsoft.com/office/powerpoint/2010/main" val="380052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6186"/>
            <a:ext cx="11963400" cy="954107"/>
          </a:xfrm>
          <a:prstGeom prst="rect">
            <a:avLst/>
          </a:prstGeom>
          <a:noFill/>
        </p:spPr>
        <p:txBody>
          <a:bodyPr wrap="square" rtlCol="0">
            <a:spAutoFit/>
          </a:bodyPr>
          <a:lstStyle/>
          <a:p>
            <a:r>
              <a:rPr lang="en-US" sz="2800" kern="0"/>
              <a:t>In the game of tetherball, the struck ball whirls around a pole. In what direction does the net force on the ball point?</a:t>
            </a:r>
            <a:endParaRPr lang="en-US" sz="2800"/>
          </a:p>
        </p:txBody>
      </p:sp>
      <p:sp>
        <p:nvSpPr>
          <p:cNvPr id="3" name="TextBox 2"/>
          <p:cNvSpPr txBox="1"/>
          <p:nvPr/>
        </p:nvSpPr>
        <p:spPr>
          <a:xfrm>
            <a:off x="152400" y="3505200"/>
            <a:ext cx="8255722" cy="3257174"/>
          </a:xfrm>
          <a:prstGeom prst="rect">
            <a:avLst/>
          </a:prstGeom>
          <a:noFill/>
        </p:spPr>
        <p:txBody>
          <a:bodyPr wrap="none" rtlCol="0">
            <a:spAutoFit/>
          </a:bodyPr>
          <a:lstStyle/>
          <a:p>
            <a:pPr marL="457200" indent="-457200">
              <a:lnSpc>
                <a:spcPct val="150000"/>
              </a:lnSpc>
              <a:buAutoNum type="alphaUcParenR"/>
            </a:pPr>
            <a:r>
              <a:rPr lang="en-US" sz="2800"/>
              <a:t>toward the top of the pole</a:t>
            </a:r>
          </a:p>
          <a:p>
            <a:pPr marL="457200" indent="-457200">
              <a:lnSpc>
                <a:spcPct val="150000"/>
              </a:lnSpc>
              <a:buAutoNum type="alphaUcParenR"/>
            </a:pPr>
            <a:r>
              <a:rPr lang="en-US" sz="2800"/>
              <a:t>toward the ground</a:t>
            </a:r>
          </a:p>
          <a:p>
            <a:pPr marL="457200" indent="-457200">
              <a:lnSpc>
                <a:spcPct val="150000"/>
              </a:lnSpc>
              <a:buAutoNum type="alphaUcParenR"/>
            </a:pPr>
            <a:r>
              <a:rPr lang="en-US" sz="2800"/>
              <a:t>along the horizontal component of the tension force</a:t>
            </a:r>
          </a:p>
          <a:p>
            <a:pPr marL="457200" indent="-457200">
              <a:lnSpc>
                <a:spcPct val="150000"/>
              </a:lnSpc>
              <a:buAutoNum type="alphaUcParenR"/>
            </a:pPr>
            <a:r>
              <a:rPr lang="en-US" sz="2800"/>
              <a:t>along the vertical component of the tension force</a:t>
            </a:r>
          </a:p>
          <a:p>
            <a:pPr marL="457200" indent="-457200">
              <a:lnSpc>
                <a:spcPct val="150000"/>
              </a:lnSpc>
              <a:buAutoNum type="alphaUcParenR"/>
            </a:pPr>
            <a:r>
              <a:rPr lang="en-US" sz="2800"/>
              <a:t>tangential to the circle</a:t>
            </a:r>
          </a:p>
        </p:txBody>
      </p:sp>
      <p:pic>
        <p:nvPicPr>
          <p:cNvPr id="4" name="Picture 3"/>
          <p:cNvPicPr>
            <a:picLocks noChangeAspect="1"/>
          </p:cNvPicPr>
          <p:nvPr/>
        </p:nvPicPr>
        <p:blipFill>
          <a:blip r:embed="rId2"/>
          <a:stretch>
            <a:fillRect/>
          </a:stretch>
        </p:blipFill>
        <p:spPr>
          <a:xfrm>
            <a:off x="8001000" y="954581"/>
            <a:ext cx="3158002" cy="2975106"/>
          </a:xfrm>
          <a:prstGeom prst="rect">
            <a:avLst/>
          </a:prstGeom>
        </p:spPr>
      </p:pic>
    </p:spTree>
    <p:extLst>
      <p:ext uri="{BB962C8B-B14F-4D97-AF65-F5344CB8AC3E}">
        <p14:creationId xmlns:p14="http://schemas.microsoft.com/office/powerpoint/2010/main" val="428082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11811000" cy="954107"/>
          </a:xfrm>
          <a:prstGeom prst="rect">
            <a:avLst/>
          </a:prstGeom>
          <a:noFill/>
        </p:spPr>
        <p:txBody>
          <a:bodyPr wrap="square" rtlCol="0">
            <a:spAutoFit/>
          </a:bodyPr>
          <a:lstStyle/>
          <a:p>
            <a:r>
              <a:rPr lang="en-US" sz="2800"/>
              <a:t>During a sharp left turn, you find yourself hitting the passenger door. What is the correct description of what is actually happening?</a:t>
            </a:r>
          </a:p>
        </p:txBody>
      </p:sp>
      <p:sp>
        <p:nvSpPr>
          <p:cNvPr id="3" name="Rectangle 2"/>
          <p:cNvSpPr/>
          <p:nvPr/>
        </p:nvSpPr>
        <p:spPr>
          <a:xfrm>
            <a:off x="152400" y="4114800"/>
            <a:ext cx="9753600" cy="2677656"/>
          </a:xfrm>
          <a:prstGeom prst="rect">
            <a:avLst/>
          </a:prstGeom>
        </p:spPr>
        <p:txBody>
          <a:bodyPr wrap="square">
            <a:spAutoFit/>
          </a:bodyPr>
          <a:lstStyle/>
          <a:p>
            <a:pPr marL="514350" indent="-514350">
              <a:lnSpc>
                <a:spcPct val="150000"/>
              </a:lnSpc>
              <a:buAutoNum type="alphaUcParenR"/>
            </a:pPr>
            <a:r>
              <a:rPr lang="en-US" sz="2800"/>
              <a:t>centrifugal force is pushing you into the door</a:t>
            </a:r>
          </a:p>
          <a:p>
            <a:pPr marL="514350" indent="-514350">
              <a:lnSpc>
                <a:spcPct val="150000"/>
              </a:lnSpc>
              <a:buAutoNum type="alphaUcParenR"/>
            </a:pPr>
            <a:r>
              <a:rPr lang="en-US" sz="2800"/>
              <a:t>the door is exerting a leftward force on you</a:t>
            </a:r>
          </a:p>
          <a:p>
            <a:pPr marL="514350" indent="-514350">
              <a:lnSpc>
                <a:spcPct val="150000"/>
              </a:lnSpc>
              <a:buAutoNum type="alphaUcParenR"/>
            </a:pPr>
            <a:r>
              <a:rPr lang="en-US" sz="2800"/>
              <a:t>both of the above</a:t>
            </a:r>
          </a:p>
          <a:p>
            <a:pPr marL="514350" indent="-514350">
              <a:lnSpc>
                <a:spcPct val="150000"/>
              </a:lnSpc>
              <a:buAutoNum type="alphaUcParenR"/>
            </a:pPr>
            <a:r>
              <a:rPr lang="en-US" sz="2800"/>
              <a:t>neither of the above</a:t>
            </a:r>
          </a:p>
        </p:txBody>
      </p:sp>
    </p:spTree>
    <p:extLst>
      <p:ext uri="{BB962C8B-B14F-4D97-AF65-F5344CB8AC3E}">
        <p14:creationId xmlns:p14="http://schemas.microsoft.com/office/powerpoint/2010/main" val="285301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6952" y="1295400"/>
            <a:ext cx="4825695" cy="3376915"/>
          </a:xfrm>
          <a:prstGeom prst="rect">
            <a:avLst/>
          </a:prstGeom>
        </p:spPr>
      </p:pic>
      <p:sp>
        <p:nvSpPr>
          <p:cNvPr id="3" name="Rectangle 2"/>
          <p:cNvSpPr/>
          <p:nvPr/>
        </p:nvSpPr>
        <p:spPr>
          <a:xfrm>
            <a:off x="152400" y="76200"/>
            <a:ext cx="11734800" cy="954107"/>
          </a:xfrm>
          <a:prstGeom prst="rect">
            <a:avLst/>
          </a:prstGeom>
        </p:spPr>
        <p:txBody>
          <a:bodyPr wrap="square">
            <a:spAutoFit/>
          </a:bodyPr>
          <a:lstStyle/>
          <a:p>
            <a:r>
              <a:rPr lang="en-US" sz="2800"/>
              <a:t>A rider in a "barrel of fun" is stuck with her back to the wall. Pick the free body diagram.</a:t>
            </a:r>
          </a:p>
        </p:txBody>
      </p:sp>
    </p:spTree>
    <p:extLst>
      <p:ext uri="{BB962C8B-B14F-4D97-AF65-F5344CB8AC3E}">
        <p14:creationId xmlns:p14="http://schemas.microsoft.com/office/powerpoint/2010/main" val="57508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TNewtonLaws-3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8354" t="33386" r="24803" b="43334"/>
          <a:stretch/>
        </p:blipFill>
        <p:spPr>
          <a:xfrm>
            <a:off x="2095499" y="1524000"/>
            <a:ext cx="8077200" cy="2438400"/>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52400" y="76200"/>
                <a:ext cx="11963399" cy="1200329"/>
              </a:xfrm>
              <a:prstGeom prst="rect">
                <a:avLst/>
              </a:prstGeom>
              <a:noFill/>
            </p:spPr>
            <p:txBody>
              <a:bodyPr wrap="square" rtlCol="0">
                <a:spAutoFit/>
              </a:bodyPr>
              <a:lstStyle/>
              <a:p>
                <a:r>
                  <a:rPr lang="en-US"/>
                  <a:t>A mass </a:t>
                </a:r>
                <a14:m>
                  <m:oMath xmlns:m="http://schemas.openxmlformats.org/officeDocument/2006/math">
                    <m:r>
                      <a:rPr lang="en-US" b="0" i="1" smtClean="0">
                        <a:latin typeface="Cambria Math" panose="02040503050406030204" pitchFamily="18" charset="0"/>
                      </a:rPr>
                      <m:t>𝑚</m:t>
                    </m:r>
                  </m:oMath>
                </a14:m>
                <a:r>
                  <a:rPr lang="en-US"/>
                  <a:t> is pulled along a rough table at </a:t>
                </a:r>
                <a:r>
                  <a:rPr lang="en-US" u="sng"/>
                  <a:t>constant</a:t>
                </a:r>
                <a:r>
                  <a:rPr lang="en-US"/>
                  <a:t> velocity with an external force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m:rPr>
                            <m:nor/>
                          </m:rPr>
                          <a:rPr lang="en-US" b="0" i="0" smtClean="0">
                            <a:latin typeface="Cambria Math" panose="02040503050406030204" pitchFamily="18" charset="0"/>
                          </a:rPr>
                          <m:t>ext</m:t>
                        </m:r>
                      </m:sub>
                    </m:sSub>
                  </m:oMath>
                </a14:m>
                <a:r>
                  <a:rPr lang="en-US"/>
                  <a:t> at some angle above the horizontal. The magnitudes of the forces on the free-body diagram have not been drawn carefully, but the directions of the forces are correct. Which statement is true?</a:t>
                </a:r>
              </a:p>
            </p:txBody>
          </p:sp>
        </mc:Choice>
        <mc:Fallback xmlns="">
          <p:sp>
            <p:nvSpPr>
              <p:cNvPr id="2" name="TextBox 1"/>
              <p:cNvSpPr txBox="1">
                <a:spLocks noRot="1" noChangeAspect="1" noMove="1" noResize="1" noEditPoints="1" noAdjustHandles="1" noChangeArrowheads="1" noChangeShapeType="1" noTextEdit="1"/>
              </p:cNvSpPr>
              <p:nvPr/>
            </p:nvSpPr>
            <p:spPr>
              <a:xfrm>
                <a:off x="152400" y="76200"/>
                <a:ext cx="11963399" cy="1200329"/>
              </a:xfrm>
              <a:prstGeom prst="rect">
                <a:avLst/>
              </a:prstGeom>
              <a:blipFill rotWithShape="0">
                <a:blip r:embed="rId3"/>
                <a:stretch>
                  <a:fillRect l="-765" t="-4082" r="-765"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2400" y="3810000"/>
                <a:ext cx="4187621" cy="2968185"/>
              </a:xfrm>
              <a:prstGeom prst="rect">
                <a:avLst/>
              </a:prstGeom>
              <a:noFill/>
            </p:spPr>
            <p:txBody>
              <a:bodyPr wrap="none" rtlCol="0">
                <a:spAutoFit/>
              </a:bodyPr>
              <a:lstStyle/>
              <a:p>
                <a:pPr marL="514350" indent="-514350">
                  <a:lnSpc>
                    <a:spcPct val="150000"/>
                  </a:lnSpc>
                  <a:buAutoNum type="alphaUcParenR"/>
                </a:pPr>
                <a:r>
                  <a:rPr lang="en-US"/>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m:rPr>
                            <m:nor/>
                          </m:rPr>
                          <a:rPr lang="en-US" b="0" i="0" smtClean="0">
                            <a:latin typeface="Cambria Math" panose="02040503050406030204" pitchFamily="18" charset="0"/>
                          </a:rPr>
                          <m:t>ext</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𝐹</m:t>
                        </m:r>
                      </m:e>
                      <m:sub>
                        <m:r>
                          <m:rPr>
                            <m:nor/>
                          </m:rPr>
                          <a:rPr lang="en-US" b="0" i="0" smtClean="0">
                            <a:latin typeface="Cambria Math" panose="02040503050406030204" pitchFamily="18" charset="0"/>
                          </a:rPr>
                          <m:t>fric</m:t>
                        </m:r>
                      </m:sub>
                    </m:sSub>
                  </m:oMath>
                </a14:m>
                <a:r>
                  <a:rPr lang="en-US"/>
                  <a:t> and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&gt;</m:t>
                    </m:r>
                    <m:r>
                      <a:rPr lang="en-US" b="0" i="1" smtClean="0">
                        <a:latin typeface="Cambria Math" panose="02040503050406030204" pitchFamily="18" charset="0"/>
                      </a:rPr>
                      <m:t>𝑚𝑔</m:t>
                    </m:r>
                  </m:oMath>
                </a14:m>
                <a:r>
                  <a:rPr lang="en-US"/>
                  <a:t>.</a:t>
                </a:r>
              </a:p>
              <a:p>
                <a:pPr marL="514350" indent="-514350">
                  <a:lnSpc>
                    <a:spcPct val="150000"/>
                  </a:lnSpc>
                  <a:buFontTx/>
                  <a:buAutoNum type="alphaUcParenR"/>
                </a:pP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m:rPr>
                            <m:nor/>
                          </m:rPr>
                          <a:rPr lang="en-US">
                            <a:latin typeface="Cambria Math" panose="02040503050406030204" pitchFamily="18" charset="0"/>
                          </a:rPr>
                          <m:t>ext</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𝐹</m:t>
                        </m:r>
                      </m:e>
                      <m:sub>
                        <m:r>
                          <m:rPr>
                            <m:nor/>
                          </m:rPr>
                          <a:rPr lang="en-US">
                            <a:latin typeface="Cambria Math" panose="02040503050406030204" pitchFamily="18" charset="0"/>
                          </a:rPr>
                          <m:t>fric</m:t>
                        </m:r>
                      </m:sub>
                    </m:sSub>
                  </m:oMath>
                </a14:m>
                <a:r>
                  <a:rPr lang="en-US"/>
                  <a:t> and </a:t>
                </a:r>
                <a14:m>
                  <m:oMath xmlns:m="http://schemas.openxmlformats.org/officeDocument/2006/math">
                    <m:r>
                      <a:rPr lang="en-US" i="1">
                        <a:latin typeface="Cambria Math" panose="02040503050406030204" pitchFamily="18" charset="0"/>
                      </a:rPr>
                      <m:t>𝑁</m:t>
                    </m:r>
                    <m:r>
                      <a:rPr lang="en-US" b="0" i="1" smtClean="0">
                        <a:latin typeface="Cambria Math" panose="02040503050406030204" pitchFamily="18" charset="0"/>
                      </a:rPr>
                      <m:t>&lt;</m:t>
                    </m:r>
                    <m:r>
                      <a:rPr lang="en-US" i="1">
                        <a:latin typeface="Cambria Math" panose="02040503050406030204" pitchFamily="18" charset="0"/>
                      </a:rPr>
                      <m:t>𝑚𝑔</m:t>
                    </m:r>
                  </m:oMath>
                </a14:m>
                <a:r>
                  <a:rPr lang="en-US"/>
                  <a:t>.</a:t>
                </a:r>
              </a:p>
              <a:p>
                <a:pPr marL="514350" indent="-514350">
                  <a:lnSpc>
                    <a:spcPct val="150000"/>
                  </a:lnSpc>
                  <a:buFontTx/>
                  <a:buAutoNum type="alphaUcParenR"/>
                </a:pP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m:rPr>
                            <m:nor/>
                          </m:rPr>
                          <a:rPr lang="en-US">
                            <a:latin typeface="Cambria Math" panose="02040503050406030204" pitchFamily="18" charset="0"/>
                          </a:rPr>
                          <m:t>ext</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𝐹</m:t>
                        </m:r>
                      </m:e>
                      <m:sub>
                        <m:r>
                          <m:rPr>
                            <m:nor/>
                          </m:rPr>
                          <a:rPr lang="en-US">
                            <a:latin typeface="Cambria Math" panose="02040503050406030204" pitchFamily="18" charset="0"/>
                          </a:rPr>
                          <m:t>fric</m:t>
                        </m:r>
                      </m:sub>
                    </m:sSub>
                  </m:oMath>
                </a14:m>
                <a:r>
                  <a:rPr lang="en-US"/>
                  <a:t> and </a:t>
                </a:r>
                <a14:m>
                  <m:oMath xmlns:m="http://schemas.openxmlformats.org/officeDocument/2006/math">
                    <m:r>
                      <a:rPr lang="en-US" i="1">
                        <a:latin typeface="Cambria Math" panose="02040503050406030204" pitchFamily="18" charset="0"/>
                      </a:rPr>
                      <m:t>𝑁</m:t>
                    </m:r>
                    <m:r>
                      <a:rPr lang="en-US" b="0" i="1" smtClean="0">
                        <a:latin typeface="Cambria Math" panose="02040503050406030204" pitchFamily="18" charset="0"/>
                      </a:rPr>
                      <m:t>&lt;</m:t>
                    </m:r>
                    <m:r>
                      <a:rPr lang="en-US" i="1">
                        <a:latin typeface="Cambria Math" panose="02040503050406030204" pitchFamily="18" charset="0"/>
                      </a:rPr>
                      <m:t>𝑚𝑔</m:t>
                    </m:r>
                  </m:oMath>
                </a14:m>
                <a:r>
                  <a:rPr lang="en-US"/>
                  <a:t>.</a:t>
                </a:r>
              </a:p>
              <a:p>
                <a:pPr marL="514350" indent="-514350">
                  <a:lnSpc>
                    <a:spcPct val="150000"/>
                  </a:lnSpc>
                  <a:buFontTx/>
                  <a:buAutoNum type="alphaUcParenR"/>
                </a:pP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m:rPr>
                            <m:nor/>
                          </m:rPr>
                          <a:rPr lang="en-US">
                            <a:latin typeface="Cambria Math" panose="02040503050406030204" pitchFamily="18" charset="0"/>
                          </a:rPr>
                          <m:t>ext</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𝐹</m:t>
                        </m:r>
                      </m:e>
                      <m:sub>
                        <m:r>
                          <m:rPr>
                            <m:nor/>
                          </m:rPr>
                          <a:rPr lang="en-US">
                            <a:latin typeface="Cambria Math" panose="02040503050406030204" pitchFamily="18" charset="0"/>
                          </a:rPr>
                          <m:t>fric</m:t>
                        </m:r>
                      </m:sub>
                    </m:sSub>
                  </m:oMath>
                </a14:m>
                <a:r>
                  <a:rPr lang="en-US"/>
                  <a:t> and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&gt;</m:t>
                    </m:r>
                    <m:r>
                      <a:rPr lang="en-US" i="1">
                        <a:latin typeface="Cambria Math" panose="02040503050406030204" pitchFamily="18" charset="0"/>
                      </a:rPr>
                      <m:t>𝑚𝑔</m:t>
                    </m:r>
                  </m:oMath>
                </a14:m>
                <a:r>
                  <a:rPr lang="en-US"/>
                  <a:t>.</a:t>
                </a:r>
              </a:p>
              <a:p>
                <a:pPr marL="514350" indent="-514350">
                  <a:lnSpc>
                    <a:spcPct val="150000"/>
                  </a:lnSpc>
                  <a:buAutoNum type="alphaUcParenR"/>
                </a:pPr>
                <a:r>
                  <a:rPr lang="en-US"/>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3810000"/>
                <a:ext cx="4187621" cy="2968185"/>
              </a:xfrm>
              <a:prstGeom prst="rect">
                <a:avLst/>
              </a:prstGeom>
              <a:blipFill rotWithShape="0">
                <a:blip r:embed="rId4"/>
                <a:stretch>
                  <a:fillRect l="-2329" r="-1310" b="-3696"/>
                </a:stretch>
              </a:blipFill>
            </p:spPr>
            <p:txBody>
              <a:bodyPr/>
              <a:lstStyle/>
              <a:p>
                <a:r>
                  <a:rPr lang="en-US">
                    <a:noFill/>
                  </a:rPr>
                  <a:t> </a:t>
                </a:r>
              </a:p>
            </p:txBody>
          </p:sp>
        </mc:Fallback>
      </mc:AlternateContent>
    </p:spTree>
    <p:extLst>
      <p:ext uri="{BB962C8B-B14F-4D97-AF65-F5344CB8AC3E}">
        <p14:creationId xmlns:p14="http://schemas.microsoft.com/office/powerpoint/2010/main" val="362232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TNewtonLaws-3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8354" t="33386" r="24803" b="43334"/>
          <a:stretch/>
        </p:blipFill>
        <p:spPr>
          <a:xfrm>
            <a:off x="2095499" y="977043"/>
            <a:ext cx="8077200" cy="2438400"/>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52400" y="76200"/>
                <a:ext cx="11963399" cy="523220"/>
              </a:xfrm>
              <a:prstGeom prst="rect">
                <a:avLst/>
              </a:prstGeom>
              <a:noFill/>
            </p:spPr>
            <p:txBody>
              <a:bodyPr wrap="square" rtlCol="0">
                <a:spAutoFit/>
              </a:bodyPr>
              <a:lstStyle/>
              <a:p>
                <a:r>
                  <a:rPr lang="en-US" sz="2800"/>
                  <a:t>What is the correct </a:t>
                </a:r>
                <a14:m>
                  <m:oMath xmlns:m="http://schemas.openxmlformats.org/officeDocument/2006/math">
                    <m:r>
                      <a:rPr lang="en-US" sz="2800" b="0" i="1" smtClean="0">
                        <a:latin typeface="Cambria Math" panose="02040503050406030204" pitchFamily="18" charset="0"/>
                      </a:rPr>
                      <m:t>𝑦</m:t>
                    </m:r>
                  </m:oMath>
                </a14:m>
                <a:r>
                  <a:rPr lang="en-US" sz="2800"/>
                  <a:t>-equation?</a:t>
                </a:r>
              </a:p>
            </p:txBody>
          </p:sp>
        </mc:Choice>
        <mc:Fallback xmlns="">
          <p:sp>
            <p:nvSpPr>
              <p:cNvPr id="2" name="TextBox 1"/>
              <p:cNvSpPr txBox="1">
                <a:spLocks noRot="1" noChangeAspect="1" noMove="1" noResize="1" noEditPoints="1" noAdjustHandles="1" noChangeArrowheads="1" noChangeShapeType="1" noTextEdit="1"/>
              </p:cNvSpPr>
              <p:nvPr/>
            </p:nvSpPr>
            <p:spPr>
              <a:xfrm>
                <a:off x="152400" y="76200"/>
                <a:ext cx="11963399" cy="523220"/>
              </a:xfrm>
              <a:prstGeom prst="rect">
                <a:avLst/>
              </a:prstGeom>
              <a:blipFill rotWithShape="0">
                <a:blip r:embed="rId3"/>
                <a:stretch>
                  <a:fillRect l="-1019"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2400" y="3415443"/>
                <a:ext cx="4616713" cy="3323987"/>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m:rPr>
                            <m:nor/>
                          </m:rPr>
                          <a:rPr lang="en-US" sz="2800" b="0" i="0" smtClean="0">
                            <a:latin typeface="Cambria Math" panose="02040503050406030204" pitchFamily="18" charset="0"/>
                          </a:rPr>
                          <m:t>ext</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sin</m:t>
                        </m:r>
                      </m:fName>
                      <m:e>
                        <m:r>
                          <a:rPr lang="en-US" sz="280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m:t>
                    </m:r>
                    <m:r>
                      <a:rPr lang="en-US" sz="2800" b="0" i="1" smtClean="0">
                        <a:latin typeface="Cambria Math" panose="02040503050406030204" pitchFamily="18" charset="0"/>
                      </a:rPr>
                      <m:t>𝑚𝑔</m:t>
                    </m:r>
                    <m:r>
                      <a:rPr lang="en-US" sz="2800" b="0" i="1" smtClean="0">
                        <a:latin typeface="Cambria Math" panose="02040503050406030204" pitchFamily="18" charset="0"/>
                      </a:rPr>
                      <m:t>=</m:t>
                    </m:r>
                    <m:r>
                      <a:rPr lang="en-US" sz="2800" b="0" i="1" smtClean="0">
                        <a:latin typeface="Cambria Math" panose="02040503050406030204" pitchFamily="18" charset="0"/>
                      </a:rPr>
                      <m:t>𝑚𝑎</m:t>
                    </m:r>
                  </m:oMath>
                </a14:m>
                <a:endParaRPr lang="en-US" sz="2800"/>
              </a:p>
              <a:p>
                <a:pPr marL="514350" indent="-514350">
                  <a:lnSpc>
                    <a:spcPct val="150000"/>
                  </a:lnSpc>
                  <a:buFontTx/>
                  <a:buAutoNum type="alphaUcParenR"/>
                </a:pPr>
                <a:r>
                  <a:rPr lang="en-US" sz="2800"/>
                  <a:t> </a:t>
                </a:r>
                <a14:m>
                  <m:oMath xmlns:m="http://schemas.openxmlformats.org/officeDocument/2006/math">
                    <m:r>
                      <m:rPr>
                        <m:sty m:val="p"/>
                      </m:rPr>
                      <a:rPr lang="en-US" sz="2800" b="0" i="0" smtClean="0">
                        <a:latin typeface="Cambria Math" panose="02040503050406030204" pitchFamily="18" charset="0"/>
                      </a:rPr>
                      <m:t>N</m:t>
                    </m:r>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ext</m:t>
                        </m:r>
                      </m:sub>
                    </m:sSub>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ea typeface="Cambria Math" panose="02040503050406030204" pitchFamily="18" charset="0"/>
                          </a:rPr>
                          <m:t>𝜃</m:t>
                        </m:r>
                      </m:e>
                    </m:func>
                    <m:r>
                      <a:rPr lang="en-US" sz="2800" i="1">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r>
                      <m:rPr>
                        <m:sty m:val="p"/>
                      </m:rPr>
                      <a:rPr lang="en-US" sz="2800" b="0" i="0" smtClean="0">
                        <a:latin typeface="Cambria Math" panose="02040503050406030204" pitchFamily="18" charset="0"/>
                      </a:rPr>
                      <m:t>N</m:t>
                    </m:r>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ext</m:t>
                        </m:r>
                      </m:sub>
                    </m:sSub>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ea typeface="Cambria Math" panose="02040503050406030204" pitchFamily="18" charset="0"/>
                          </a:rPr>
                          <m:t>𝜃</m:t>
                        </m:r>
                      </m:e>
                    </m:func>
                    <m:r>
                      <a:rPr lang="en-US" sz="2800" i="1">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r>
                      <m:rPr>
                        <m:sty m:val="p"/>
                      </m:rPr>
                      <a:rPr lang="en-US" sz="2800" b="0" i="0" smtClean="0">
                        <a:latin typeface="Cambria Math" panose="02040503050406030204" pitchFamily="18" charset="0"/>
                      </a:rPr>
                      <m:t>N</m:t>
                    </m:r>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ext</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r>
                      <a:rPr lang="en-US" sz="2800" i="1">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=0</m:t>
                    </m:r>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3415443"/>
                <a:ext cx="4616713" cy="3323987"/>
              </a:xfrm>
              <a:prstGeom prst="rect">
                <a:avLst/>
              </a:prstGeom>
              <a:blipFill rotWithShape="0">
                <a:blip r:embed="rId4"/>
                <a:stretch>
                  <a:fillRect l="-2774" b="-2381"/>
                </a:stretch>
              </a:blipFill>
            </p:spPr>
            <p:txBody>
              <a:bodyPr/>
              <a:lstStyle/>
              <a:p>
                <a:r>
                  <a:rPr lang="en-US">
                    <a:noFill/>
                  </a:rPr>
                  <a:t> </a:t>
                </a:r>
              </a:p>
            </p:txBody>
          </p:sp>
        </mc:Fallback>
      </mc:AlternateContent>
    </p:spTree>
    <p:extLst>
      <p:ext uri="{BB962C8B-B14F-4D97-AF65-F5344CB8AC3E}">
        <p14:creationId xmlns:p14="http://schemas.microsoft.com/office/powerpoint/2010/main" val="3835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497" y="77690"/>
            <a:ext cx="11765369" cy="2246769"/>
          </a:xfrm>
          <a:prstGeom prst="rect">
            <a:avLst/>
          </a:prstGeom>
          <a:noFill/>
        </p:spPr>
        <p:txBody>
          <a:bodyPr wrap="square" rtlCol="0">
            <a:spAutoFit/>
          </a:bodyPr>
          <a:lstStyle/>
          <a:p>
            <a:r>
              <a:rPr lang="en-US" sz="2800" dirty="0"/>
              <a:t>A block of mass m on a table is pulled along the table by an external horizontal force of </a:t>
            </a:r>
            <a:r>
              <a:rPr lang="en-US" sz="2800"/>
              <a:t>magnitude F</a:t>
            </a:r>
            <a:r>
              <a:rPr lang="en-US" sz="2800" baseline="-25000"/>
              <a:t>ext</a:t>
            </a:r>
            <a:r>
              <a:rPr lang="en-US" sz="2800"/>
              <a:t>, </a:t>
            </a:r>
            <a:r>
              <a:rPr lang="en-US" sz="2800" dirty="0"/>
              <a:t>as shown</a:t>
            </a:r>
            <a:r>
              <a:rPr lang="en-US" sz="2800"/>
              <a:t>. The </a:t>
            </a:r>
            <a:r>
              <a:rPr lang="en-US" sz="2800" dirty="0"/>
              <a:t>table has a rough surface so there is a frictional force of magnitude </a:t>
            </a:r>
            <a:r>
              <a:rPr lang="en-US" sz="2800" dirty="0" err="1"/>
              <a:t>F</a:t>
            </a:r>
            <a:r>
              <a:rPr lang="en-US" sz="2800" baseline="-25000" dirty="0" err="1"/>
              <a:t>fric</a:t>
            </a:r>
            <a:r>
              <a:rPr lang="en-US" sz="2800" dirty="0"/>
              <a:t> on </a:t>
            </a:r>
            <a:r>
              <a:rPr lang="en-US" sz="2800"/>
              <a:t>block. </a:t>
            </a:r>
            <a:r>
              <a:rPr lang="en-US" sz="2800" dirty="0"/>
              <a:t>The block is moving at constant speed v</a:t>
            </a:r>
            <a:r>
              <a:rPr lang="en-US" sz="2800"/>
              <a:t>. How </a:t>
            </a:r>
            <a:r>
              <a:rPr lang="en-US" sz="2800" dirty="0"/>
              <a:t>do the magnitudes of the external force </a:t>
            </a:r>
            <a:r>
              <a:rPr lang="en-US" sz="2800" dirty="0" err="1"/>
              <a:t>F</a:t>
            </a:r>
            <a:r>
              <a:rPr lang="en-US" sz="2800" baseline="-25000" dirty="0" err="1"/>
              <a:t>ext</a:t>
            </a:r>
            <a:r>
              <a:rPr lang="en-US" sz="2800" dirty="0"/>
              <a:t> and the friction force </a:t>
            </a:r>
            <a:r>
              <a:rPr lang="en-US" sz="2800" dirty="0" err="1"/>
              <a:t>F</a:t>
            </a:r>
            <a:r>
              <a:rPr lang="en-US" sz="2800" baseline="-25000" dirty="0" err="1"/>
              <a:t>fric</a:t>
            </a:r>
            <a:r>
              <a:rPr lang="en-US" sz="2800" dirty="0"/>
              <a:t> compare?</a:t>
            </a:r>
          </a:p>
        </p:txBody>
      </p:sp>
      <p:sp>
        <p:nvSpPr>
          <p:cNvPr id="3" name="TextBox 2"/>
          <p:cNvSpPr txBox="1"/>
          <p:nvPr/>
        </p:nvSpPr>
        <p:spPr>
          <a:xfrm>
            <a:off x="206497" y="4642813"/>
            <a:ext cx="8991600" cy="2031325"/>
          </a:xfrm>
          <a:prstGeom prst="rect">
            <a:avLst/>
          </a:prstGeom>
          <a:noFill/>
        </p:spPr>
        <p:txBody>
          <a:bodyPr wrap="square" rtlCol="0">
            <a:spAutoFit/>
          </a:bodyPr>
          <a:lstStyle/>
          <a:p>
            <a:pPr marL="514350" lvl="0" indent="-514350">
              <a:lnSpc>
                <a:spcPct val="150000"/>
              </a:lnSpc>
              <a:buAutoNum type="alphaUcParenR"/>
            </a:pPr>
            <a:r>
              <a:rPr lang="en-US" sz="2800"/>
              <a:t>F</a:t>
            </a:r>
            <a:r>
              <a:rPr lang="en-US" sz="2800" baseline="-25000"/>
              <a:t>ext</a:t>
            </a:r>
            <a:r>
              <a:rPr lang="en-US" sz="2800"/>
              <a:t> = F</a:t>
            </a:r>
            <a:r>
              <a:rPr lang="en-US" sz="2800" baseline="-25000"/>
              <a:t>fric</a:t>
            </a:r>
          </a:p>
          <a:p>
            <a:pPr marL="514350" lvl="0" indent="-514350">
              <a:lnSpc>
                <a:spcPct val="150000"/>
              </a:lnSpc>
              <a:buAutoNum type="alphaUcParenR"/>
            </a:pPr>
            <a:r>
              <a:rPr lang="en-US" sz="2800"/>
              <a:t>F</a:t>
            </a:r>
            <a:r>
              <a:rPr lang="en-US" sz="2800" baseline="-25000"/>
              <a:t>ext</a:t>
            </a:r>
            <a:r>
              <a:rPr lang="en-US" sz="2800"/>
              <a:t> </a:t>
            </a:r>
            <a:r>
              <a:rPr lang="en-US" sz="2800" b="1"/>
              <a:t>&gt;</a:t>
            </a:r>
            <a:r>
              <a:rPr lang="en-US" sz="2800"/>
              <a:t> F</a:t>
            </a:r>
            <a:r>
              <a:rPr lang="en-US" sz="2800" baseline="-25000"/>
              <a:t>fric</a:t>
            </a:r>
            <a:endParaRPr lang="en-US" sz="2800"/>
          </a:p>
          <a:p>
            <a:pPr marL="514350" lvl="0" indent="-514350">
              <a:lnSpc>
                <a:spcPct val="150000"/>
              </a:lnSpc>
              <a:buAutoNum type="alphaUcParenR"/>
            </a:pPr>
            <a:r>
              <a:rPr lang="en-US" sz="2800"/>
              <a:t>F</a:t>
            </a:r>
            <a:r>
              <a:rPr lang="en-US" sz="2800" baseline="-25000"/>
              <a:t>ext</a:t>
            </a:r>
            <a:r>
              <a:rPr lang="en-US" sz="2800"/>
              <a:t> </a:t>
            </a:r>
            <a:r>
              <a:rPr lang="en-US" sz="2800" b="1"/>
              <a:t>&lt;</a:t>
            </a:r>
            <a:r>
              <a:rPr lang="en-US" sz="2800"/>
              <a:t> F</a:t>
            </a:r>
            <a:r>
              <a:rPr lang="en-US" sz="2800" baseline="-25000"/>
              <a:t>fric</a:t>
            </a:r>
            <a:endParaRPr lang="en-US" sz="2800" dirty="0"/>
          </a:p>
        </p:txBody>
      </p:sp>
      <p:grpSp>
        <p:nvGrpSpPr>
          <p:cNvPr id="4" name="Group 3"/>
          <p:cNvGrpSpPr>
            <a:grpSpLocks noChangeAspect="1"/>
          </p:cNvGrpSpPr>
          <p:nvPr/>
        </p:nvGrpSpPr>
        <p:grpSpPr bwMode="auto">
          <a:xfrm>
            <a:off x="4282481" y="2196279"/>
            <a:ext cx="3613399" cy="1828800"/>
            <a:chOff x="7335" y="7552"/>
            <a:chExt cx="3270" cy="1654"/>
          </a:xfrm>
        </p:grpSpPr>
        <p:sp>
          <p:nvSpPr>
            <p:cNvPr id="5" name="AutoShape 2"/>
            <p:cNvSpPr>
              <a:spLocks noChangeAspect="1" noChangeArrowheads="1" noTextEdit="1"/>
            </p:cNvSpPr>
            <p:nvPr/>
          </p:nvSpPr>
          <p:spPr bwMode="auto">
            <a:xfrm>
              <a:off x="7335" y="7552"/>
              <a:ext cx="3270" cy="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3"/>
            <p:cNvSpPr>
              <a:spLocks noChangeArrowheads="1"/>
            </p:cNvSpPr>
            <p:nvPr/>
          </p:nvSpPr>
          <p:spPr bwMode="auto">
            <a:xfrm>
              <a:off x="7335" y="8728"/>
              <a:ext cx="3270" cy="46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4"/>
            <p:cNvSpPr>
              <a:spLocks noChangeArrowheads="1"/>
            </p:cNvSpPr>
            <p:nvPr/>
          </p:nvSpPr>
          <p:spPr bwMode="auto">
            <a:xfrm>
              <a:off x="7829" y="8123"/>
              <a:ext cx="600" cy="57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Line 5"/>
            <p:cNvSpPr>
              <a:spLocks noChangeShapeType="1"/>
            </p:cNvSpPr>
            <p:nvPr/>
          </p:nvSpPr>
          <p:spPr bwMode="auto">
            <a:xfrm>
              <a:off x="8429" y="8413"/>
              <a:ext cx="1260"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9704" y="8053"/>
              <a:ext cx="810" cy="5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Cambria" charset="0"/>
                  <a:ea typeface="ÇlÇr ñæí©" charset="0"/>
                </a:rPr>
                <a:t>F</a:t>
              </a:r>
              <a:r>
                <a:rPr kumimoji="0" lang="en-US" sz="2000" b="0" i="0" u="none" strike="noStrike" cap="none" normalizeH="0" baseline="-25000" dirty="0" err="1">
                  <a:ln>
                    <a:noFill/>
                  </a:ln>
                  <a:solidFill>
                    <a:schemeClr val="tx1"/>
                  </a:solidFill>
                  <a:effectLst/>
                  <a:latin typeface="Cambria" charset="0"/>
                  <a:ea typeface="ÇlÇr ñæí©" charset="0"/>
                </a:rPr>
                <a:t>ext</a:t>
              </a:r>
              <a:endParaRPr kumimoji="0" lang="en-US" sz="2000" b="0" i="0" u="none" strike="noStrike" cap="none" normalizeH="0" baseline="0" dirty="0">
                <a:ln>
                  <a:noFill/>
                </a:ln>
                <a:solidFill>
                  <a:schemeClr val="tx1"/>
                </a:solidFill>
                <a:effectLst/>
              </a:endParaRPr>
            </a:p>
          </p:txBody>
        </p:sp>
        <p:sp>
          <p:nvSpPr>
            <p:cNvPr id="10" name="Line 7"/>
            <p:cNvSpPr>
              <a:spLocks noChangeShapeType="1"/>
            </p:cNvSpPr>
            <p:nvPr/>
          </p:nvSpPr>
          <p:spPr bwMode="auto">
            <a:xfrm>
              <a:off x="7619" y="7993"/>
              <a:ext cx="1005"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Text Box 8"/>
            <p:cNvSpPr txBox="1">
              <a:spLocks noChangeArrowheads="1"/>
            </p:cNvSpPr>
            <p:nvPr/>
          </p:nvSpPr>
          <p:spPr bwMode="auto">
            <a:xfrm>
              <a:off x="7336" y="7552"/>
              <a:ext cx="2625" cy="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charset="0"/>
                  <a:ea typeface="ÇlÇr ñæí©" charset="0"/>
                </a:rPr>
                <a:t>v = constant</a:t>
              </a:r>
              <a:endParaRPr kumimoji="0" lang="en-US" sz="2000" b="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20812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NewtonLaws-1 [Compatibility Mode] - Word"/>
          <p:cNvPicPr>
            <a:picLocks noChangeAspect="1"/>
          </p:cNvPicPr>
          <p:nvPr/>
        </p:nvPicPr>
        <p:blipFill rotWithShape="1">
          <a:blip r:embed="rId2">
            <a:extLst>
              <a:ext uri="{28A0092B-C50C-407E-A947-70E740481C1C}">
                <a14:useLocalDpi xmlns:a14="http://schemas.microsoft.com/office/drawing/2010/main" val="0"/>
              </a:ext>
            </a:extLst>
          </a:blip>
          <a:srcRect l="14634" t="61358" r="75422" b="21852"/>
          <a:stretch/>
        </p:blipFill>
        <p:spPr>
          <a:xfrm>
            <a:off x="8534400" y="1676400"/>
            <a:ext cx="2971801" cy="304800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52400" y="76200"/>
                <a:ext cx="11887200" cy="1629805"/>
              </a:xfrm>
              <a:prstGeom prst="rect">
                <a:avLst/>
              </a:prstGeom>
              <a:noFill/>
            </p:spPr>
            <p:txBody>
              <a:bodyPr wrap="square" rtlCol="0">
                <a:spAutoFit/>
              </a:bodyPr>
              <a:lstStyle/>
              <a:p>
                <a:r>
                  <a:rPr lang="en-US" sz="2800" dirty="0"/>
                  <a:t>In a tilted </a:t>
                </a:r>
                <a:r>
                  <a:rPr lang="en-US" sz="2800" i="1" dirty="0" err="1"/>
                  <a:t>xy</a:t>
                </a:r>
                <a:r>
                  <a:rPr lang="en-US" sz="2800" dirty="0"/>
                  <a:t> coordinate system, the weight force vector </a:t>
                </a:r>
                <a14:m>
                  <m:oMath xmlns:m="http://schemas.openxmlformats.org/officeDocument/2006/math">
                    <m:d>
                      <m:dPr>
                        <m:begChr m:val="|"/>
                        <m:endChr m:val="|"/>
                        <m:ctrlPr>
                          <a:rPr lang="en-US" sz="2800" b="0" i="1" smtClean="0">
                            <a:latin typeface="Cambria Math" panose="02040503050406030204" pitchFamily="18" charset="0"/>
                          </a:rPr>
                        </m:ctrlPr>
                      </m:dPr>
                      <m:e>
                        <m:acc>
                          <m:accPr>
                            <m:chr m:val="⃗"/>
                            <m:ctrlPr>
                              <a:rPr lang="en-US" sz="2800" i="1">
                                <a:latin typeface="Cambria Math" panose="02040503050406030204" pitchFamily="18" charset="0"/>
                              </a:rPr>
                            </m:ctrlPr>
                          </m:accPr>
                          <m:e>
                            <m:r>
                              <a:rPr lang="en-US" sz="2800" b="1" i="1">
                                <a:latin typeface="Cambria Math" panose="02040503050406030204" pitchFamily="18" charset="0"/>
                              </a:rPr>
                              <m:t>𝑾</m:t>
                            </m:r>
                          </m:e>
                        </m:acc>
                      </m:e>
                    </m:d>
                    <m:r>
                      <a:rPr lang="en-US" sz="2800" b="0" i="1" smtClean="0">
                        <a:latin typeface="Cambria Math" panose="02040503050406030204" pitchFamily="18" charset="0"/>
                      </a:rPr>
                      <m:t>=</m:t>
                    </m:r>
                    <m:r>
                      <a:rPr lang="en-US" sz="2800" b="0" i="1" smtClean="0">
                        <a:latin typeface="Cambria Math" panose="02040503050406030204" pitchFamily="18" charset="0"/>
                      </a:rPr>
                      <m:t>𝑚𝑔</m:t>
                    </m:r>
                  </m:oMath>
                </a14:m>
                <a:r>
                  <a:rPr lang="en-US" sz="2800" dirty="0"/>
                  <a:t> is straight down. The coordinates are tilted at an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dirty="0"/>
                  <a:t> as shown. What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𝑦</m:t>
                        </m:r>
                      </m:sub>
                    </m:sSub>
                  </m:oMath>
                </a14:m>
                <a:r>
                  <a:rPr lang="en-US" sz="2800" dirty="0"/>
                  <a:t>, the </a:t>
                </a:r>
                <a:r>
                  <a:rPr lang="en-US" sz="2800" i="1" dirty="0"/>
                  <a:t>y</a:t>
                </a:r>
                <a:r>
                  <a:rPr lang="en-US" sz="2800" dirty="0"/>
                  <a:t>-component of the weight?</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76200"/>
                <a:ext cx="11887200" cy="1629805"/>
              </a:xfrm>
              <a:prstGeom prst="rect">
                <a:avLst/>
              </a:prstGeom>
              <a:blipFill>
                <a:blip r:embed="rId3"/>
                <a:stretch>
                  <a:fillRect l="-1026" b="-93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2400" y="3352800"/>
                <a:ext cx="2416111"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𝑚𝑔</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m:t>
                    </m:r>
                    <m:r>
                      <a:rPr lang="en-US" sz="2800" i="1">
                        <a:latin typeface="Cambria Math" panose="02040503050406030204" pitchFamily="18" charset="0"/>
                      </a:rPr>
                      <m:t>𝑚𝑔</m:t>
                    </m:r>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m:t>
                    </m:r>
                    <m:r>
                      <a:rPr lang="en-US" sz="2800" i="1">
                        <a:latin typeface="Cambria Math" panose="02040503050406030204" pitchFamily="18" charset="0"/>
                      </a:rPr>
                      <m:t>𝑚𝑔</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𝑚𝑔</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1" smtClean="0">
                        <a:latin typeface="Cambria Math" panose="02040503050406030204" pitchFamily="18" charset="0"/>
                        <a:ea typeface="Cambria Math" panose="02040503050406030204" pitchFamily="18" charset="0"/>
                      </a:rPr>
                      <m:t>0</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52400" y="3352800"/>
                <a:ext cx="2416111" cy="3323987"/>
              </a:xfrm>
              <a:prstGeom prst="rect">
                <a:avLst/>
              </a:prstGeom>
              <a:blipFill rotWithShape="0">
                <a:blip r:embed="rId4"/>
                <a:stretch>
                  <a:fillRect l="-5303" b="-2385"/>
                </a:stretch>
              </a:blipFill>
            </p:spPr>
            <p:txBody>
              <a:bodyPr/>
              <a:lstStyle/>
              <a:p>
                <a:r>
                  <a:rPr lang="en-US">
                    <a:noFill/>
                  </a:rPr>
                  <a:t> </a:t>
                </a:r>
              </a:p>
            </p:txBody>
          </p:sp>
        </mc:Fallback>
      </mc:AlternateContent>
    </p:spTree>
    <p:extLst>
      <p:ext uri="{BB962C8B-B14F-4D97-AF65-F5344CB8AC3E}">
        <p14:creationId xmlns:p14="http://schemas.microsoft.com/office/powerpoint/2010/main" val="382229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55457"/>
            <a:ext cx="11988800" cy="1815882"/>
          </a:xfrm>
          <a:prstGeom prst="rect">
            <a:avLst/>
          </a:prstGeom>
          <a:noFill/>
        </p:spPr>
        <p:txBody>
          <a:bodyPr wrap="square" rtlCol="0">
            <a:spAutoFit/>
          </a:bodyPr>
          <a:lstStyle/>
          <a:p>
            <a:r>
              <a:rPr lang="en-US" sz="2800" dirty="0"/>
              <a:t>A block of mass m on a table is pulled by an external horizontal force of </a:t>
            </a:r>
            <a:r>
              <a:rPr lang="en-US" sz="2800"/>
              <a:t>magnitude F</a:t>
            </a:r>
            <a:r>
              <a:rPr lang="en-US" sz="2800" baseline="-25000"/>
              <a:t>ext</a:t>
            </a:r>
            <a:r>
              <a:rPr lang="en-US" sz="2800"/>
              <a:t>, </a:t>
            </a:r>
            <a:r>
              <a:rPr lang="en-US" sz="2800" dirty="0"/>
              <a:t>but it does not move</a:t>
            </a:r>
            <a:r>
              <a:rPr lang="en-US" sz="2800"/>
              <a:t>! The </a:t>
            </a:r>
            <a:r>
              <a:rPr lang="en-US" sz="2800" dirty="0"/>
              <a:t>table has a rough surface so there is a static frictional force of magnitude </a:t>
            </a:r>
            <a:r>
              <a:rPr lang="en-US" sz="2800" dirty="0" err="1"/>
              <a:t>F</a:t>
            </a:r>
            <a:r>
              <a:rPr lang="en-US" sz="2800" baseline="-25000" dirty="0" err="1"/>
              <a:t>fric</a:t>
            </a:r>
            <a:r>
              <a:rPr lang="en-US" sz="2800" dirty="0"/>
              <a:t> on </a:t>
            </a:r>
            <a:r>
              <a:rPr lang="en-US" sz="2800"/>
              <a:t>block. </a:t>
            </a:r>
            <a:r>
              <a:rPr lang="en-US" sz="2800" dirty="0"/>
              <a:t>Which formula must be correct for the frictional force?</a:t>
            </a:r>
          </a:p>
        </p:txBody>
      </p:sp>
      <p:sp>
        <p:nvSpPr>
          <p:cNvPr id="27" name="TextBox 26"/>
          <p:cNvSpPr txBox="1"/>
          <p:nvPr/>
        </p:nvSpPr>
        <p:spPr>
          <a:xfrm>
            <a:off x="123144" y="3439730"/>
            <a:ext cx="11988800" cy="3323987"/>
          </a:xfrm>
          <a:prstGeom prst="rect">
            <a:avLst/>
          </a:prstGeom>
          <a:noFill/>
        </p:spPr>
        <p:txBody>
          <a:bodyPr wrap="square" rtlCol="0">
            <a:spAutoFit/>
          </a:bodyPr>
          <a:lstStyle/>
          <a:p>
            <a:pPr marL="514350" lvl="0" indent="-514350">
              <a:lnSpc>
                <a:spcPct val="150000"/>
              </a:lnSpc>
              <a:buAutoNum type="alphaUcParenR"/>
            </a:pPr>
            <a:r>
              <a:rPr lang="en-US" sz="2800"/>
              <a:t>F</a:t>
            </a:r>
            <a:r>
              <a:rPr lang="en-US" sz="2800" baseline="-25000"/>
              <a:t>fric</a:t>
            </a:r>
            <a:r>
              <a:rPr lang="en-US" sz="2800"/>
              <a:t> = </a:t>
            </a:r>
            <a:r>
              <a:rPr lang="en-US" sz="2800">
                <a:latin typeface="Symbol" charset="2"/>
                <a:cs typeface="Symbol" charset="2"/>
              </a:rPr>
              <a:t>m</a:t>
            </a:r>
            <a:r>
              <a:rPr lang="en-US" sz="2800" baseline="-25000"/>
              <a:t>s</a:t>
            </a:r>
            <a:r>
              <a:rPr lang="en-US" sz="2800"/>
              <a:t>mg</a:t>
            </a:r>
          </a:p>
          <a:p>
            <a:pPr marL="514350" lvl="0" indent="-514350">
              <a:lnSpc>
                <a:spcPct val="150000"/>
              </a:lnSpc>
              <a:buAutoNum type="alphaUcParenR"/>
            </a:pPr>
            <a:r>
              <a:rPr lang="en-US" sz="2800"/>
              <a:t>F</a:t>
            </a:r>
            <a:r>
              <a:rPr lang="en-US" sz="2800" baseline="-25000"/>
              <a:t>fric</a:t>
            </a:r>
            <a:r>
              <a:rPr lang="en-US" sz="2800"/>
              <a:t> </a:t>
            </a:r>
            <a:r>
              <a:rPr lang="en-US" sz="2800" dirty="0"/>
              <a:t>= </a:t>
            </a:r>
            <a:r>
              <a:rPr lang="en-US" sz="2800" dirty="0" err="1"/>
              <a:t>F</a:t>
            </a:r>
            <a:r>
              <a:rPr lang="en-US" sz="2800" baseline="-25000" dirty="0" err="1"/>
              <a:t>ext</a:t>
            </a:r>
            <a:r>
              <a:rPr lang="en-US" sz="2800" dirty="0"/>
              <a:t> </a:t>
            </a:r>
            <a:r>
              <a:rPr lang="en-US" sz="2800"/>
              <a:t>+ </a:t>
            </a:r>
            <a:r>
              <a:rPr lang="en-US" sz="2800">
                <a:latin typeface="Symbol" charset="2"/>
                <a:cs typeface="Symbol" charset="2"/>
              </a:rPr>
              <a:t>m</a:t>
            </a:r>
            <a:r>
              <a:rPr lang="en-US" sz="2800" baseline="-25000"/>
              <a:t>s</a:t>
            </a:r>
            <a:r>
              <a:rPr lang="en-US" sz="2800"/>
              <a:t>mg</a:t>
            </a:r>
          </a:p>
          <a:p>
            <a:pPr marL="514350" lvl="0" indent="-514350">
              <a:lnSpc>
                <a:spcPct val="150000"/>
              </a:lnSpc>
              <a:buAutoNum type="alphaUcParenR"/>
            </a:pPr>
            <a:r>
              <a:rPr lang="en-US" sz="2800"/>
              <a:t>F</a:t>
            </a:r>
            <a:r>
              <a:rPr lang="en-US" sz="2800" baseline="-25000"/>
              <a:t>fric</a:t>
            </a:r>
            <a:r>
              <a:rPr lang="en-US" sz="2800"/>
              <a:t> </a:t>
            </a:r>
            <a:r>
              <a:rPr lang="en-US" sz="2800" dirty="0"/>
              <a:t>= </a:t>
            </a:r>
            <a:r>
              <a:rPr lang="en-US" sz="2800" err="1"/>
              <a:t>F</a:t>
            </a:r>
            <a:r>
              <a:rPr lang="en-US" sz="2800" baseline="-25000" err="1"/>
              <a:t>ext</a:t>
            </a:r>
            <a:r>
              <a:rPr lang="en-US" sz="2800"/>
              <a:t> – </a:t>
            </a:r>
            <a:r>
              <a:rPr lang="en-US" sz="2800">
                <a:latin typeface="Symbol" charset="2"/>
                <a:cs typeface="Symbol" charset="2"/>
              </a:rPr>
              <a:t>m</a:t>
            </a:r>
            <a:r>
              <a:rPr lang="en-US" sz="2800" baseline="-25000"/>
              <a:t>s</a:t>
            </a:r>
            <a:r>
              <a:rPr lang="en-US" sz="2800"/>
              <a:t>mg</a:t>
            </a:r>
          </a:p>
          <a:p>
            <a:pPr marL="514350" lvl="0" indent="-514350">
              <a:lnSpc>
                <a:spcPct val="150000"/>
              </a:lnSpc>
              <a:buAutoNum type="alphaUcParenR"/>
            </a:pPr>
            <a:r>
              <a:rPr lang="en-US" sz="2800"/>
              <a:t>F</a:t>
            </a:r>
            <a:r>
              <a:rPr lang="en-US" sz="2800" baseline="-25000"/>
              <a:t>fric</a:t>
            </a:r>
            <a:r>
              <a:rPr lang="en-US" sz="2800"/>
              <a:t> = F</a:t>
            </a:r>
            <a:r>
              <a:rPr lang="en-US" sz="2800" baseline="-25000"/>
              <a:t>ext</a:t>
            </a:r>
            <a:endParaRPr lang="en-US" sz="2800"/>
          </a:p>
          <a:p>
            <a:pPr marL="514350" lvl="0" indent="-514350">
              <a:lnSpc>
                <a:spcPct val="150000"/>
              </a:lnSpc>
              <a:buAutoNum type="alphaUcParenR"/>
            </a:pPr>
            <a:r>
              <a:rPr lang="en-US" sz="2800"/>
              <a:t>F</a:t>
            </a:r>
            <a:r>
              <a:rPr lang="en-US" sz="2800" baseline="-25000"/>
              <a:t>fric</a:t>
            </a:r>
            <a:r>
              <a:rPr lang="en-US" sz="2800"/>
              <a:t> = 0</a:t>
            </a:r>
            <a:endParaRPr lang="en-US" sz="2800" dirty="0"/>
          </a:p>
        </p:txBody>
      </p:sp>
      <p:grpSp>
        <p:nvGrpSpPr>
          <p:cNvPr id="2" name="Group 1"/>
          <p:cNvGrpSpPr>
            <a:grpSpLocks noChangeAspect="1"/>
          </p:cNvGrpSpPr>
          <p:nvPr/>
        </p:nvGrpSpPr>
        <p:grpSpPr bwMode="auto">
          <a:xfrm>
            <a:off x="3592724" y="1376265"/>
            <a:ext cx="4817865" cy="2438400"/>
            <a:chOff x="7335" y="7552"/>
            <a:chExt cx="3270" cy="1654"/>
          </a:xfrm>
        </p:grpSpPr>
        <p:sp>
          <p:nvSpPr>
            <p:cNvPr id="4" name="AutoShape 2"/>
            <p:cNvSpPr>
              <a:spLocks noChangeAspect="1" noChangeArrowheads="1" noTextEdit="1"/>
            </p:cNvSpPr>
            <p:nvPr/>
          </p:nvSpPr>
          <p:spPr bwMode="auto">
            <a:xfrm>
              <a:off x="7335" y="7552"/>
              <a:ext cx="3270" cy="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 name="Rectangle 3"/>
            <p:cNvSpPr>
              <a:spLocks noChangeArrowheads="1"/>
            </p:cNvSpPr>
            <p:nvPr/>
          </p:nvSpPr>
          <p:spPr bwMode="auto">
            <a:xfrm>
              <a:off x="7335" y="8728"/>
              <a:ext cx="3270" cy="46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121920" tIns="60960" rIns="121920" bIns="60960" numCol="1" anchor="t" anchorCtr="0" compatLnSpc="1">
              <a:prstTxWarp prst="textNoShape">
                <a:avLst/>
              </a:prstTxWarp>
            </a:bodyPr>
            <a:lstStyle/>
            <a:p>
              <a:endParaRPr lang="en-US" sz="2400"/>
            </a:p>
          </p:txBody>
        </p:sp>
        <p:sp>
          <p:nvSpPr>
            <p:cNvPr id="6" name="Rectangle 4"/>
            <p:cNvSpPr>
              <a:spLocks noChangeArrowheads="1"/>
            </p:cNvSpPr>
            <p:nvPr/>
          </p:nvSpPr>
          <p:spPr bwMode="auto">
            <a:xfrm>
              <a:off x="7829" y="8123"/>
              <a:ext cx="600" cy="57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121920" tIns="60960" rIns="121920" bIns="60960" numCol="1" anchor="t" anchorCtr="0" compatLnSpc="1">
              <a:prstTxWarp prst="textNoShape">
                <a:avLst/>
              </a:prstTxWarp>
            </a:bodyPr>
            <a:lstStyle/>
            <a:p>
              <a:r>
                <a:rPr lang="en-US" sz="2400" dirty="0"/>
                <a:t>m</a:t>
              </a:r>
            </a:p>
          </p:txBody>
        </p:sp>
        <p:sp>
          <p:nvSpPr>
            <p:cNvPr id="7" name="Line 5"/>
            <p:cNvSpPr>
              <a:spLocks noChangeShapeType="1"/>
            </p:cNvSpPr>
            <p:nvPr/>
          </p:nvSpPr>
          <p:spPr bwMode="auto">
            <a:xfrm>
              <a:off x="8429" y="8413"/>
              <a:ext cx="1260"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121920" tIns="60960" rIns="121920" bIns="60960" numCol="1" anchor="t" anchorCtr="0" compatLnSpc="1">
              <a:prstTxWarp prst="textNoShape">
                <a:avLst/>
              </a:prstTxWarp>
            </a:bodyPr>
            <a:lstStyle/>
            <a:p>
              <a:endParaRPr lang="en-US" sz="2400"/>
            </a:p>
          </p:txBody>
        </p:sp>
        <p:sp>
          <p:nvSpPr>
            <p:cNvPr id="8" name="Text Box 6"/>
            <p:cNvSpPr txBox="1">
              <a:spLocks noChangeArrowheads="1"/>
            </p:cNvSpPr>
            <p:nvPr/>
          </p:nvSpPr>
          <p:spPr bwMode="auto">
            <a:xfrm>
              <a:off x="9704" y="8053"/>
              <a:ext cx="810" cy="5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err="1">
                  <a:latin typeface="Cambria" charset="0"/>
                  <a:ea typeface="ÇlÇr ñæí©" charset="0"/>
                </a:rPr>
                <a:t>F</a:t>
              </a:r>
              <a:r>
                <a:rPr lang="en-US" sz="2667" baseline="-25000" dirty="0" err="1">
                  <a:latin typeface="Cambria" charset="0"/>
                  <a:ea typeface="ÇlÇr ñæí©" charset="0"/>
                </a:rPr>
                <a:t>ext</a:t>
              </a:r>
              <a:endParaRPr lang="en-US" sz="2667" dirty="0"/>
            </a:p>
          </p:txBody>
        </p:sp>
        <p:sp>
          <p:nvSpPr>
            <p:cNvPr id="11" name="Text Box 8"/>
            <p:cNvSpPr txBox="1">
              <a:spLocks noChangeArrowheads="1"/>
            </p:cNvSpPr>
            <p:nvPr/>
          </p:nvSpPr>
          <p:spPr bwMode="auto">
            <a:xfrm>
              <a:off x="7887" y="7716"/>
              <a:ext cx="2625" cy="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v = 0</a:t>
              </a:r>
              <a:endParaRPr lang="en-US" sz="2667" dirty="0"/>
            </a:p>
          </p:txBody>
        </p:sp>
      </p:grpSp>
    </p:spTree>
    <p:extLst>
      <p:ext uri="{BB962C8B-B14F-4D97-AF65-F5344CB8AC3E}">
        <p14:creationId xmlns:p14="http://schemas.microsoft.com/office/powerpoint/2010/main" val="29001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50055" y="2247981"/>
            <a:ext cx="3559619" cy="195995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7799" y="65669"/>
                <a:ext cx="11904133" cy="1815882"/>
              </a:xfrm>
              <a:prstGeom prst="rect">
                <a:avLst/>
              </a:prstGeom>
            </p:spPr>
            <p:txBody>
              <a:bodyPr wrap="square">
                <a:spAutoFit/>
              </a:bodyPr>
              <a:lstStyle/>
              <a:p>
                <a:r>
                  <a:rPr lang="en-US" sz="2800"/>
                  <a:t>A physics text of mass </a:t>
                </a:r>
                <a14:m>
                  <m:oMath xmlns:m="http://schemas.openxmlformats.org/officeDocument/2006/math">
                    <m:r>
                      <a:rPr lang="en-US" sz="2800" i="1" smtClean="0">
                        <a:latin typeface="Cambria Math" panose="02040503050406030204" pitchFamily="18" charset="0"/>
                      </a:rPr>
                      <m:t>𝑚</m:t>
                    </m:r>
                  </m:oMath>
                </a14:m>
                <a:r>
                  <a:rPr lang="en-US" sz="2800"/>
                  <a:t> sits at rest on a wooden board inclined at an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above a flaming hibachi. The coefficient of static friction between the book and the board is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oMath>
                </a14:m>
                <a:r>
                  <a:rPr lang="en-US" sz="2800"/>
                  <a:t>. How does the magnitude of the force of friction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𝑓</m:t>
                        </m:r>
                      </m:e>
                    </m:d>
                  </m:oMath>
                </a14:m>
                <a:r>
                  <a:rPr lang="en-US" sz="2800"/>
                  <a:t> between the book and the board compare to the weight </a:t>
                </a:r>
                <a14:m>
                  <m:oMath xmlns:m="http://schemas.openxmlformats.org/officeDocument/2006/math">
                    <m:r>
                      <a:rPr lang="en-US" sz="2800" i="1" smtClean="0">
                        <a:latin typeface="Cambria Math" panose="02040503050406030204" pitchFamily="18" charset="0"/>
                      </a:rPr>
                      <m:t>𝑚𝑔</m:t>
                    </m:r>
                  </m:oMath>
                </a14:m>
                <a:r>
                  <a:rPr lang="en-US" sz="2800"/>
                  <a:t> of the box?</a:t>
                </a:r>
              </a:p>
            </p:txBody>
          </p:sp>
        </mc:Choice>
        <mc:Fallback xmlns="">
          <p:sp>
            <p:nvSpPr>
              <p:cNvPr id="3" name="Rectangle 2"/>
              <p:cNvSpPr>
                <a:spLocks noRot="1" noChangeAspect="1" noMove="1" noResize="1" noEditPoints="1" noAdjustHandles="1" noChangeArrowheads="1" noChangeShapeType="1" noTextEdit="1"/>
              </p:cNvSpPr>
              <p:nvPr/>
            </p:nvSpPr>
            <p:spPr>
              <a:xfrm>
                <a:off x="177799" y="65669"/>
                <a:ext cx="11904133" cy="1815882"/>
              </a:xfrm>
              <a:prstGeom prst="rect">
                <a:avLst/>
              </a:prstGeom>
              <a:blipFill rotWithShape="0">
                <a:blip r:embed="rId3"/>
                <a:stretch>
                  <a:fillRect l="-1024" t="-3356" r="-922"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7799" y="4114800"/>
                <a:ext cx="11460702" cy="2677656"/>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𝑚𝑔</m:t>
                    </m:r>
                    <m:r>
                      <a:rPr lang="en-US" sz="2800" b="0" i="1" smtClean="0">
                        <a:latin typeface="Cambria Math" panose="02040503050406030204" pitchFamily="18" charset="0"/>
                      </a:rPr>
                      <m:t>&gt;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𝑓</m:t>
                        </m:r>
                      </m:e>
                    </m:d>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&lt;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𝑓</m:t>
                        </m:r>
                      </m:e>
                    </m:d>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𝑓</m:t>
                        </m:r>
                      </m:e>
                    </m:d>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𝑚𝑔</m:t>
                    </m:r>
                  </m:oMath>
                </a14:m>
                <a:r>
                  <a:rPr lang="en-US" sz="2800"/>
                  <a:t> can be either greater than, less than, or equal to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𝑓</m:t>
                        </m:r>
                      </m:e>
                    </m:d>
                  </m:oMath>
                </a14:m>
                <a:r>
                  <a:rPr lang="en-US" sz="2800"/>
                  <a:t> depending on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𝑠</m:t>
                        </m:r>
                      </m:sub>
                    </m:sSub>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77799" y="4114800"/>
                <a:ext cx="11460702" cy="2677656"/>
              </a:xfrm>
              <a:prstGeom prst="rect">
                <a:avLst/>
              </a:prstGeom>
              <a:blipFill rotWithShape="0">
                <a:blip r:embed="rId4"/>
                <a:stretch>
                  <a:fillRect l="-1117" b="-3189"/>
                </a:stretch>
              </a:blipFill>
            </p:spPr>
            <p:txBody>
              <a:bodyPr/>
              <a:lstStyle/>
              <a:p>
                <a:r>
                  <a:rPr lang="en-US">
                    <a:noFill/>
                  </a:rPr>
                  <a:t> </a:t>
                </a:r>
              </a:p>
            </p:txBody>
          </p:sp>
        </mc:Fallback>
      </mc:AlternateContent>
    </p:spTree>
    <p:extLst>
      <p:ext uri="{BB962C8B-B14F-4D97-AF65-F5344CB8AC3E}">
        <p14:creationId xmlns:p14="http://schemas.microsoft.com/office/powerpoint/2010/main" val="196550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66254" y="110825"/>
            <a:ext cx="11823583" cy="2246769"/>
          </a:xfrm>
          <a:prstGeom prst="rect">
            <a:avLst/>
          </a:prstGeom>
          <a:noFill/>
        </p:spPr>
        <p:txBody>
          <a:bodyPr wrap="square" rtlCol="0">
            <a:spAutoFit/>
          </a:bodyPr>
          <a:lstStyle/>
          <a:p>
            <a:r>
              <a:rPr lang="en-US" sz="2800" dirty="0"/>
              <a:t>A box of mass m is resting stationary on a board which is tilted at an angle </a:t>
            </a:r>
            <a:r>
              <a:rPr lang="en-US" sz="2800" dirty="0">
                <a:sym typeface="Symbol"/>
              </a:rPr>
              <a:t></a:t>
            </a:r>
            <a:r>
              <a:rPr lang="en-US" sz="2800" dirty="0"/>
              <a:t> from the horizontal</a:t>
            </a:r>
            <a:r>
              <a:rPr lang="en-US" sz="2800"/>
              <a:t>. The </a:t>
            </a:r>
            <a:r>
              <a:rPr lang="en-US" sz="2800" dirty="0"/>
              <a:t>coefficient of static friction between the box and the board is </a:t>
            </a:r>
            <a:r>
              <a:rPr lang="en-US" sz="2800" dirty="0">
                <a:sym typeface="Symbol"/>
              </a:rPr>
              <a:t></a:t>
            </a:r>
            <a:r>
              <a:rPr lang="en-US" sz="2800" baseline="-25000" dirty="0"/>
              <a:t>s</a:t>
            </a:r>
            <a:r>
              <a:rPr lang="en-US" sz="2800"/>
              <a:t>. The </a:t>
            </a:r>
            <a:r>
              <a:rPr lang="en-US" sz="2800" dirty="0"/>
              <a:t>angle is rather shallow and the friction is large, so the box is not about to slip</a:t>
            </a:r>
            <a:r>
              <a:rPr lang="en-US" sz="2800"/>
              <a:t>. What </a:t>
            </a:r>
            <a:r>
              <a:rPr lang="en-US" sz="2800" dirty="0"/>
              <a:t>is the magnitude of the force of friction between the board and the box? </a:t>
            </a:r>
          </a:p>
        </p:txBody>
      </p:sp>
      <p:sp>
        <p:nvSpPr>
          <p:cNvPr id="27" name="TextBox 26"/>
          <p:cNvSpPr txBox="1"/>
          <p:nvPr/>
        </p:nvSpPr>
        <p:spPr>
          <a:xfrm>
            <a:off x="166254" y="3326843"/>
            <a:ext cx="10898909" cy="3323987"/>
          </a:xfrm>
          <a:prstGeom prst="rect">
            <a:avLst/>
          </a:prstGeom>
          <a:noFill/>
        </p:spPr>
        <p:txBody>
          <a:bodyPr wrap="square" rtlCol="0">
            <a:spAutoFit/>
          </a:bodyPr>
          <a:lstStyle/>
          <a:p>
            <a:pPr marL="609585" indent="-609585">
              <a:lnSpc>
                <a:spcPct val="150000"/>
              </a:lnSpc>
              <a:buAutoNum type="alphaUcParenR"/>
            </a:pPr>
            <a:r>
              <a:rPr lang="en-US" sz="2800">
                <a:latin typeface="Symbol" charset="2"/>
                <a:cs typeface="Symbol" charset="2"/>
              </a:rPr>
              <a:t>m</a:t>
            </a:r>
            <a:r>
              <a:rPr lang="en-US" sz="2800" baseline="-25000"/>
              <a:t>s</a:t>
            </a:r>
            <a:r>
              <a:rPr lang="en-US" sz="2800"/>
              <a:t>mg</a:t>
            </a:r>
          </a:p>
          <a:p>
            <a:pPr marL="609585" indent="-609585">
              <a:lnSpc>
                <a:spcPct val="150000"/>
              </a:lnSpc>
              <a:buAutoNum type="alphaUcParenR"/>
            </a:pPr>
            <a:r>
              <a:rPr lang="en-US" sz="2800">
                <a:latin typeface="Symbol" charset="2"/>
                <a:cs typeface="Symbol" charset="2"/>
              </a:rPr>
              <a:t>m</a:t>
            </a:r>
            <a:r>
              <a:rPr lang="en-US" sz="2800" baseline="-25000"/>
              <a:t>s</a:t>
            </a:r>
            <a:r>
              <a:rPr lang="en-US" sz="2800"/>
              <a:t>mg /cos</a:t>
            </a:r>
            <a:r>
              <a:rPr lang="en-US" sz="2800">
                <a:latin typeface="Symbol" charset="2"/>
                <a:cs typeface="Symbol" charset="2"/>
              </a:rPr>
              <a:t>q</a:t>
            </a:r>
            <a:endParaRPr lang="en-US" sz="2800">
              <a:cs typeface="Symbol" charset="2"/>
            </a:endParaRPr>
          </a:p>
          <a:p>
            <a:pPr marL="609585" indent="-609585">
              <a:lnSpc>
                <a:spcPct val="150000"/>
              </a:lnSpc>
              <a:buAutoNum type="alphaUcParenR"/>
            </a:pPr>
            <a:r>
              <a:rPr lang="en-US" sz="2800">
                <a:cs typeface="Symbol" charset="2"/>
              </a:rPr>
              <a:t> </a:t>
            </a:r>
            <a:r>
              <a:rPr lang="en-US" sz="2800">
                <a:latin typeface="Symbol" charset="2"/>
                <a:cs typeface="Symbol" charset="2"/>
              </a:rPr>
              <a:t>m</a:t>
            </a:r>
            <a:r>
              <a:rPr lang="en-US" sz="2800" baseline="-25000"/>
              <a:t>s</a:t>
            </a:r>
            <a:r>
              <a:rPr lang="en-US" sz="2800"/>
              <a:t>mg cos</a:t>
            </a:r>
            <a:r>
              <a:rPr lang="en-US" sz="2800">
                <a:latin typeface="Symbol" charset="2"/>
                <a:cs typeface="Symbol" charset="2"/>
              </a:rPr>
              <a:t>q</a:t>
            </a:r>
          </a:p>
          <a:p>
            <a:pPr marL="609585" indent="-609585">
              <a:lnSpc>
                <a:spcPct val="150000"/>
              </a:lnSpc>
              <a:buAutoNum type="alphaUcParenR"/>
            </a:pPr>
            <a:r>
              <a:rPr lang="en-US" sz="2800">
                <a:latin typeface="Calibri"/>
                <a:cs typeface="Calibri"/>
              </a:rPr>
              <a:t>mgsin</a:t>
            </a:r>
            <a:r>
              <a:rPr lang="en-US" sz="2800">
                <a:latin typeface="Symbol" charset="2"/>
                <a:cs typeface="Symbol" charset="2"/>
              </a:rPr>
              <a:t>q</a:t>
            </a:r>
          </a:p>
          <a:p>
            <a:pPr marL="609585" indent="-609585">
              <a:lnSpc>
                <a:spcPct val="150000"/>
              </a:lnSpc>
              <a:buAutoNum type="alphaUcParenR"/>
            </a:pPr>
            <a:r>
              <a:rPr lang="en-US" sz="2800"/>
              <a:t>None </a:t>
            </a:r>
            <a:r>
              <a:rPr lang="en-US" sz="2800" dirty="0"/>
              <a:t>of these</a:t>
            </a:r>
          </a:p>
        </p:txBody>
      </p:sp>
      <p:grpSp>
        <p:nvGrpSpPr>
          <p:cNvPr id="2" name="Group 1"/>
          <p:cNvGrpSpPr>
            <a:grpSpLocks noChangeAspect="1"/>
          </p:cNvGrpSpPr>
          <p:nvPr/>
        </p:nvGrpSpPr>
        <p:grpSpPr bwMode="auto">
          <a:xfrm>
            <a:off x="5699584" y="2178050"/>
            <a:ext cx="5781216" cy="2266951"/>
            <a:chOff x="2116" y="2094"/>
            <a:chExt cx="4379" cy="1719"/>
          </a:xfrm>
        </p:grpSpPr>
        <p:sp>
          <p:nvSpPr>
            <p:cNvPr id="4" name="AutoShape 2"/>
            <p:cNvSpPr>
              <a:spLocks noChangeAspect="1" noChangeArrowheads="1" noTextEdit="1"/>
            </p:cNvSpPr>
            <p:nvPr/>
          </p:nvSpPr>
          <p:spPr bwMode="auto">
            <a:xfrm>
              <a:off x="2116" y="2094"/>
              <a:ext cx="4379" cy="1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 name="Rectangle 3"/>
            <p:cNvSpPr>
              <a:spLocks noChangeArrowheads="1"/>
            </p:cNvSpPr>
            <p:nvPr/>
          </p:nvSpPr>
          <p:spPr bwMode="auto">
            <a:xfrm rot="-774101">
              <a:off x="2116" y="2911"/>
              <a:ext cx="4260" cy="142"/>
            </a:xfrm>
            <a:prstGeom prst="rect">
              <a:avLst/>
            </a:prstGeom>
            <a:solidFill>
              <a:srgbClr val="FFFFFF"/>
            </a:solidFill>
            <a:ln w="9525">
              <a:solidFill>
                <a:srgbClr val="000000"/>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Rectangle 4"/>
            <p:cNvSpPr>
              <a:spLocks noChangeArrowheads="1"/>
            </p:cNvSpPr>
            <p:nvPr/>
          </p:nvSpPr>
          <p:spPr bwMode="auto">
            <a:xfrm rot="-723241">
              <a:off x="3795" y="2611"/>
              <a:ext cx="615" cy="300"/>
            </a:xfrm>
            <a:prstGeom prst="rect">
              <a:avLst/>
            </a:prstGeom>
            <a:solidFill>
              <a:srgbClr val="000000"/>
            </a:solidFill>
            <a:ln w="9525">
              <a:solidFill>
                <a:srgbClr val="000000"/>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1269" name="AutoShape 5"/>
            <p:cNvCxnSpPr>
              <a:cxnSpLocks noChangeShapeType="1"/>
            </p:cNvCxnSpPr>
            <p:nvPr/>
          </p:nvCxnSpPr>
          <p:spPr bwMode="auto">
            <a:xfrm>
              <a:off x="2205" y="3510"/>
              <a:ext cx="3285"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sp>
          <p:nvSpPr>
            <p:cNvPr id="7" name="Text Box 6"/>
            <p:cNvSpPr txBox="1">
              <a:spLocks noChangeArrowheads="1"/>
            </p:cNvSpPr>
            <p:nvPr/>
          </p:nvSpPr>
          <p:spPr bwMode="auto">
            <a:xfrm>
              <a:off x="3271" y="3197"/>
              <a:ext cx="810" cy="5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Symbol" charset="0"/>
                  <a:ea typeface="ÇlÇr ñæí©" charset="0"/>
                  <a:sym typeface="Symbol" charset="0"/>
                </a:rPr>
                <a:t></a:t>
              </a:r>
              <a:endParaRPr lang="en-US" sz="2667" dirty="0"/>
            </a:p>
          </p:txBody>
        </p:sp>
      </p:grpSp>
    </p:spTree>
    <p:extLst>
      <p:ext uri="{BB962C8B-B14F-4D97-AF65-F5344CB8AC3E}">
        <p14:creationId xmlns:p14="http://schemas.microsoft.com/office/powerpoint/2010/main" val="266281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962400" y="2158804"/>
            <a:ext cx="2209800" cy="685800"/>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rot="924788">
            <a:off x="4296342" y="2012968"/>
            <a:ext cx="762000"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5105400" y="2349184"/>
            <a:ext cx="762000" cy="228600"/>
          </a:xfrm>
          <a:prstGeom prst="line">
            <a:avLst/>
          </a:prstGeom>
          <a:ln w="635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flipH="1">
            <a:off x="5181600" y="1968184"/>
            <a:ext cx="533400" cy="400110"/>
          </a:xfrm>
          <a:prstGeom prst="rect">
            <a:avLst/>
          </a:prstGeom>
          <a:noFill/>
        </p:spPr>
        <p:txBody>
          <a:bodyPr wrap="square" rtlCol="0">
            <a:spAutoFit/>
          </a:bodyPr>
          <a:lstStyle/>
          <a:p>
            <a:r>
              <a:rPr lang="en-US" sz="2000" dirty="0"/>
              <a:t> </a:t>
            </a:r>
            <a:r>
              <a:rPr lang="en-US" sz="2000" dirty="0">
                <a:solidFill>
                  <a:srgbClr val="FF0000"/>
                </a:solidFill>
              </a:rPr>
              <a:t>a</a:t>
            </a:r>
            <a:r>
              <a:rPr lang="en-US" sz="2000" baseline="-25000" dirty="0">
                <a:solidFill>
                  <a:srgbClr val="FF0000"/>
                </a:solidFill>
              </a:rPr>
              <a:t>1</a:t>
            </a:r>
          </a:p>
        </p:txBody>
      </p:sp>
      <p:sp>
        <p:nvSpPr>
          <p:cNvPr id="6" name="Right Triangle 5"/>
          <p:cNvSpPr/>
          <p:nvPr/>
        </p:nvSpPr>
        <p:spPr>
          <a:xfrm>
            <a:off x="6553200" y="2133600"/>
            <a:ext cx="2209800" cy="685800"/>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924788">
            <a:off x="6887142" y="1987764"/>
            <a:ext cx="762000"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696200" y="2323980"/>
            <a:ext cx="762000" cy="228600"/>
          </a:xfrm>
          <a:prstGeom prst="line">
            <a:avLst/>
          </a:prstGeom>
          <a:ln w="635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flipH="1">
            <a:off x="7772400" y="1942980"/>
            <a:ext cx="533400" cy="400110"/>
          </a:xfrm>
          <a:prstGeom prst="rect">
            <a:avLst/>
          </a:prstGeom>
          <a:noFill/>
        </p:spPr>
        <p:txBody>
          <a:bodyPr wrap="square" rtlCol="0">
            <a:spAutoFit/>
          </a:bodyPr>
          <a:lstStyle/>
          <a:p>
            <a:r>
              <a:rPr lang="en-US" sz="2000" dirty="0"/>
              <a:t> </a:t>
            </a:r>
            <a:r>
              <a:rPr lang="en-US" sz="2000" dirty="0">
                <a:solidFill>
                  <a:srgbClr val="FF0000"/>
                </a:solidFill>
              </a:rPr>
              <a:t>a</a:t>
            </a:r>
            <a:r>
              <a:rPr lang="en-US" sz="2000" baseline="-25000" dirty="0">
                <a:solidFill>
                  <a:srgbClr val="FF0000"/>
                </a:solidFill>
              </a:rPr>
              <a:t>2</a:t>
            </a:r>
          </a:p>
        </p:txBody>
      </p:sp>
      <p:sp>
        <p:nvSpPr>
          <p:cNvPr id="10" name="TextBox 9"/>
          <p:cNvSpPr txBox="1"/>
          <p:nvPr/>
        </p:nvSpPr>
        <p:spPr>
          <a:xfrm>
            <a:off x="7586582" y="1568074"/>
            <a:ext cx="533400" cy="400110"/>
          </a:xfrm>
          <a:prstGeom prst="rect">
            <a:avLst/>
          </a:prstGeom>
          <a:noFill/>
        </p:spPr>
        <p:txBody>
          <a:bodyPr wrap="square" rtlCol="0">
            <a:spAutoFit/>
          </a:bodyPr>
          <a:lstStyle/>
          <a:p>
            <a:r>
              <a:rPr lang="en-US" sz="2000" dirty="0"/>
              <a:t> </a:t>
            </a:r>
            <a:r>
              <a:rPr lang="en-US" sz="2000" dirty="0">
                <a:solidFill>
                  <a:srgbClr val="008000"/>
                </a:solidFill>
              </a:rPr>
              <a:t>v</a:t>
            </a:r>
          </a:p>
        </p:txBody>
      </p:sp>
      <p:cxnSp>
        <p:nvCxnSpPr>
          <p:cNvPr id="11" name="Straight Connector 10"/>
          <p:cNvCxnSpPr/>
          <p:nvPr/>
        </p:nvCxnSpPr>
        <p:spPr>
          <a:xfrm flipH="1" flipV="1">
            <a:off x="7186592" y="1815784"/>
            <a:ext cx="1195408" cy="367626"/>
          </a:xfrm>
          <a:prstGeom prst="line">
            <a:avLst/>
          </a:prstGeom>
          <a:ln w="50800">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71990" y="1581448"/>
            <a:ext cx="533400" cy="400110"/>
          </a:xfrm>
          <a:prstGeom prst="rect">
            <a:avLst/>
          </a:prstGeom>
          <a:noFill/>
        </p:spPr>
        <p:txBody>
          <a:bodyPr wrap="square" rtlCol="0">
            <a:spAutoFit/>
          </a:bodyPr>
          <a:lstStyle/>
          <a:p>
            <a:r>
              <a:rPr lang="en-US" sz="2000" dirty="0"/>
              <a:t> </a:t>
            </a:r>
            <a:r>
              <a:rPr lang="en-US" sz="2000" dirty="0">
                <a:solidFill>
                  <a:srgbClr val="008000"/>
                </a:solidFill>
              </a:rPr>
              <a:t>v</a:t>
            </a:r>
          </a:p>
        </p:txBody>
      </p:sp>
      <p:cxnSp>
        <p:nvCxnSpPr>
          <p:cNvPr id="13" name="Straight Connector 12"/>
          <p:cNvCxnSpPr/>
          <p:nvPr/>
        </p:nvCxnSpPr>
        <p:spPr>
          <a:xfrm>
            <a:off x="4572000" y="1829158"/>
            <a:ext cx="1195408" cy="367626"/>
          </a:xfrm>
          <a:prstGeom prst="line">
            <a:avLst/>
          </a:prstGeom>
          <a:ln w="50800">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152400" y="80799"/>
                <a:ext cx="11811000" cy="1384995"/>
              </a:xfrm>
              <a:prstGeom prst="rect">
                <a:avLst/>
              </a:prstGeom>
            </p:spPr>
            <p:txBody>
              <a:bodyPr wrap="square">
                <a:spAutoFit/>
              </a:bodyPr>
              <a:lstStyle/>
              <a:p>
                <a:r>
                  <a:rPr lang="en-US" sz="2800"/>
                  <a:t>A mass slides down a rough inclined plane with acceleration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&gt;0</m:t>
                    </m:r>
                  </m:oMath>
                </a14:m>
                <a:r>
                  <a:rPr lang="en-US" sz="2800"/>
                  <a:t>. The same mass is shoved up the same incline with a large, brief initial push. As it moves up the incline, its acceleration 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2</m:t>
                        </m:r>
                      </m:sub>
                    </m:sSub>
                  </m:oMath>
                </a14:m>
                <a:r>
                  <a:rPr lang="en-US" sz="2800"/>
                  <a:t>. Compare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1</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2</m:t>
                        </m:r>
                      </m:sub>
                    </m:sSub>
                  </m:oMath>
                </a14:m>
                <a:r>
                  <a:rPr lang="en-US" sz="2800"/>
                  <a:t>.</a:t>
                </a:r>
              </a:p>
            </p:txBody>
          </p:sp>
        </mc:Choice>
        <mc:Fallback xmlns="">
          <p:sp>
            <p:nvSpPr>
              <p:cNvPr id="14" name="Rectangle 13"/>
              <p:cNvSpPr>
                <a:spLocks noRot="1" noChangeAspect="1" noMove="1" noResize="1" noEditPoints="1" noAdjustHandles="1" noChangeArrowheads="1" noChangeShapeType="1" noTextEdit="1"/>
              </p:cNvSpPr>
              <p:nvPr/>
            </p:nvSpPr>
            <p:spPr>
              <a:xfrm>
                <a:off x="152400" y="80799"/>
                <a:ext cx="11811000" cy="1384995"/>
              </a:xfrm>
              <a:prstGeom prst="rect">
                <a:avLst/>
              </a:prstGeom>
              <a:blipFill rotWithShape="0">
                <a:blip r:embed="rId2"/>
                <a:stretch>
                  <a:fillRect l="-1032" t="-3965" r="-1393"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2400" y="4724400"/>
                <a:ext cx="1981440"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2</m:t>
                        </m:r>
                      </m:sub>
                    </m:sSub>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2</m:t>
                        </m:r>
                      </m:sub>
                    </m:sSub>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1</m:t>
                        </m:r>
                      </m:sub>
                    </m:sSub>
                    <m:r>
                      <a:rPr lang="en-US" sz="2800" b="0" i="1"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2</m:t>
                        </m:r>
                      </m:sub>
                    </m:sSub>
                  </m:oMath>
                </a14:m>
                <a:endParaRPr lang="en-US" sz="2800"/>
              </a:p>
            </p:txBody>
          </p:sp>
        </mc:Choice>
        <mc:Fallback xmlns="">
          <p:sp>
            <p:nvSpPr>
              <p:cNvPr id="15" name="TextBox 14"/>
              <p:cNvSpPr txBox="1">
                <a:spLocks noRot="1" noChangeAspect="1" noMove="1" noResize="1" noEditPoints="1" noAdjustHandles="1" noChangeArrowheads="1" noChangeShapeType="1" noTextEdit="1"/>
              </p:cNvSpPr>
              <p:nvPr/>
            </p:nvSpPr>
            <p:spPr>
              <a:xfrm>
                <a:off x="152400" y="4724400"/>
                <a:ext cx="1981440" cy="2031325"/>
              </a:xfrm>
              <a:prstGeom prst="rect">
                <a:avLst/>
              </a:prstGeom>
              <a:blipFill rotWithShape="0">
                <a:blip r:embed="rId3"/>
                <a:stretch>
                  <a:fillRect l="-6462" b="-4505"/>
                </a:stretch>
              </a:blipFill>
            </p:spPr>
            <p:txBody>
              <a:bodyPr/>
              <a:lstStyle/>
              <a:p>
                <a:r>
                  <a:rPr lang="en-US">
                    <a:noFill/>
                  </a:rPr>
                  <a:t> </a:t>
                </a:r>
              </a:p>
            </p:txBody>
          </p:sp>
        </mc:Fallback>
      </mc:AlternateContent>
    </p:spTree>
    <p:extLst>
      <p:ext uri="{BB962C8B-B14F-4D97-AF65-F5344CB8AC3E}">
        <p14:creationId xmlns:p14="http://schemas.microsoft.com/office/powerpoint/2010/main" val="3361909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1384995"/>
          </a:xfrm>
          <a:prstGeom prst="rect">
            <a:avLst/>
          </a:prstGeom>
        </p:spPr>
        <p:txBody>
          <a:bodyPr wrap="square">
            <a:spAutoFit/>
          </a:bodyPr>
          <a:lstStyle/>
          <a:p>
            <a:r>
              <a:rPr lang="en-US" sz="2800"/>
              <a:t>A box sits on a flat board. You lift one end of the board, making an angle with the floor. As you increase the angle, the box will eventually begin to slide down. Why?</a:t>
            </a:r>
          </a:p>
        </p:txBody>
      </p:sp>
      <p:sp>
        <p:nvSpPr>
          <p:cNvPr id="3" name="Rectangle 2"/>
          <p:cNvSpPr/>
          <p:nvPr/>
        </p:nvSpPr>
        <p:spPr>
          <a:xfrm>
            <a:off x="152400" y="3429000"/>
            <a:ext cx="11430000" cy="3323987"/>
          </a:xfrm>
          <a:prstGeom prst="rect">
            <a:avLst/>
          </a:prstGeom>
        </p:spPr>
        <p:txBody>
          <a:bodyPr wrap="square">
            <a:spAutoFit/>
          </a:bodyPr>
          <a:lstStyle/>
          <a:p>
            <a:pPr marL="514350" indent="-514350">
              <a:lnSpc>
                <a:spcPct val="150000"/>
              </a:lnSpc>
              <a:buAutoNum type="alphaUcParenR"/>
            </a:pPr>
            <a:r>
              <a:rPr lang="en-US" sz="2800"/>
              <a:t>component of the gravity force parallel to the plane increased</a:t>
            </a:r>
          </a:p>
          <a:p>
            <a:pPr marL="514350" indent="-514350">
              <a:lnSpc>
                <a:spcPct val="150000"/>
              </a:lnSpc>
              <a:buAutoNum type="alphaUcParenR"/>
            </a:pPr>
            <a:r>
              <a:rPr lang="en-US" sz="2800"/>
              <a:t>coefficient of static friction decreased</a:t>
            </a:r>
          </a:p>
          <a:p>
            <a:pPr marL="514350" indent="-514350">
              <a:lnSpc>
                <a:spcPct val="150000"/>
              </a:lnSpc>
              <a:buAutoNum type="alphaUcParenR"/>
            </a:pPr>
            <a:r>
              <a:rPr lang="en-US" sz="2800"/>
              <a:t>normal force exerted by the board decreased</a:t>
            </a:r>
          </a:p>
          <a:p>
            <a:pPr marL="514350" indent="-514350">
              <a:lnSpc>
                <a:spcPct val="150000"/>
              </a:lnSpc>
              <a:buAutoNum type="alphaUcParenR"/>
            </a:pPr>
            <a:r>
              <a:rPr lang="en-US" sz="2800"/>
              <a:t>both A) and C)</a:t>
            </a:r>
          </a:p>
          <a:p>
            <a:pPr marL="514350" indent="-514350">
              <a:lnSpc>
                <a:spcPct val="150000"/>
              </a:lnSpc>
              <a:buAutoNum type="alphaUcParenR"/>
            </a:pPr>
            <a:r>
              <a:rPr lang="en-US" sz="2800"/>
              <a:t>all of A), B), and C)</a:t>
            </a:r>
          </a:p>
        </p:txBody>
      </p:sp>
    </p:spTree>
    <p:extLst>
      <p:ext uri="{BB962C8B-B14F-4D97-AF65-F5344CB8AC3E}">
        <p14:creationId xmlns:p14="http://schemas.microsoft.com/office/powerpoint/2010/main" val="365495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152400"/>
                <a:ext cx="11734800" cy="1384995"/>
              </a:xfrm>
              <a:prstGeom prst="rect">
                <a:avLst/>
              </a:prstGeom>
            </p:spPr>
            <p:txBody>
              <a:bodyPr wrap="square">
                <a:spAutoFit/>
              </a:bodyPr>
              <a:lstStyle/>
              <a:p>
                <a:r>
                  <a:rPr lang="en-US" sz="2800" dirty="0"/>
                  <a:t>A box of weight 100 N is at rest on a floor where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r>
                      <a:rPr lang="en-US" sz="2800" i="1" smtClean="0">
                        <a:latin typeface="Cambria Math" panose="02040503050406030204" pitchFamily="18" charset="0"/>
                      </a:rPr>
                      <m:t>=0.5</m:t>
                    </m:r>
                  </m:oMath>
                </a14:m>
                <a:r>
                  <a:rPr lang="en-US" sz="2800" dirty="0"/>
                  <a:t>.  A rope is attached to the box and pulled horizontally with tension </a:t>
                </a:r>
                <a14:m>
                  <m:oMath xmlns:m="http://schemas.openxmlformats.org/officeDocument/2006/math">
                    <m:r>
                      <a:rPr lang="en-US" sz="2800" i="1" smtClean="0">
                        <a:latin typeface="Cambria Math" panose="02040503050406030204" pitchFamily="18" charset="0"/>
                      </a:rPr>
                      <m:t>𝑇</m:t>
                    </m:r>
                    <m:r>
                      <a:rPr lang="en-US" sz="2800" b="0" i="1" smtClean="0">
                        <a:latin typeface="Cambria Math" panose="02040503050406030204" pitchFamily="18" charset="0"/>
                      </a:rPr>
                      <m:t>=</m:t>
                    </m:r>
                    <m:r>
                      <a:rPr lang="en-US" sz="2800" i="1" smtClean="0">
                        <a:latin typeface="Cambria Math" panose="02040503050406030204" pitchFamily="18" charset="0"/>
                      </a:rPr>
                      <m:t>30</m:t>
                    </m:r>
                  </m:oMath>
                </a14:m>
                <a:r>
                  <a:rPr lang="en-US" sz="2800" dirty="0"/>
                  <a:t> N.  Which way does the box move?</a:t>
                </a:r>
              </a:p>
            </p:txBody>
          </p:sp>
        </mc:Choice>
        <mc:Fallback xmlns="">
          <p:sp>
            <p:nvSpPr>
              <p:cNvPr id="2" name="Rectangle 1"/>
              <p:cNvSpPr>
                <a:spLocks noRot="1" noChangeAspect="1" noMove="1" noResize="1" noEditPoints="1" noAdjustHandles="1" noChangeArrowheads="1" noChangeShapeType="1" noTextEdit="1"/>
              </p:cNvSpPr>
              <p:nvPr/>
            </p:nvSpPr>
            <p:spPr>
              <a:xfrm>
                <a:off x="228600" y="152400"/>
                <a:ext cx="11734800" cy="1384995"/>
              </a:xfrm>
              <a:prstGeom prst="rect">
                <a:avLst/>
              </a:prstGeom>
              <a:blipFill rotWithShape="0">
                <a:blip r:embed="rId2"/>
                <a:stretch>
                  <a:fillRect l="-1091" t="-3965" r="-1610" b="-11894"/>
                </a:stretch>
              </a:blipFill>
            </p:spPr>
            <p:txBody>
              <a:bodyPr/>
              <a:lstStyle/>
              <a:p>
                <a:r>
                  <a:rPr lang="en-US">
                    <a:noFill/>
                  </a:rPr>
                  <a:t> </a:t>
                </a:r>
              </a:p>
            </p:txBody>
          </p:sp>
        </mc:Fallback>
      </mc:AlternateContent>
      <p:grpSp>
        <p:nvGrpSpPr>
          <p:cNvPr id="4" name="Group 7"/>
          <p:cNvGrpSpPr>
            <a:grpSpLocks/>
          </p:cNvGrpSpPr>
          <p:nvPr/>
        </p:nvGrpSpPr>
        <p:grpSpPr bwMode="auto">
          <a:xfrm>
            <a:off x="3216275" y="1295400"/>
            <a:ext cx="5759449" cy="1883834"/>
            <a:chOff x="2865" y="2937"/>
            <a:chExt cx="2721" cy="890"/>
          </a:xfrm>
        </p:grpSpPr>
        <p:sp>
          <p:nvSpPr>
            <p:cNvPr id="5" name="Rectangle 8"/>
            <p:cNvSpPr>
              <a:spLocks noChangeArrowheads="1"/>
            </p:cNvSpPr>
            <p:nvPr/>
          </p:nvSpPr>
          <p:spPr bwMode="auto">
            <a:xfrm>
              <a:off x="2865" y="2937"/>
              <a:ext cx="2721" cy="89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6" name="Rectangle 9"/>
            <p:cNvSpPr>
              <a:spLocks noChangeArrowheads="1"/>
            </p:cNvSpPr>
            <p:nvPr/>
          </p:nvSpPr>
          <p:spPr bwMode="auto">
            <a:xfrm>
              <a:off x="3321" y="3534"/>
              <a:ext cx="1730" cy="96"/>
            </a:xfrm>
            <a:prstGeom prst="rect">
              <a:avLst/>
            </a:prstGeom>
            <a:solidFill>
              <a:srgbClr val="00FFFF"/>
            </a:solidFill>
            <a:ln w="12699">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7" name="Rectangle 10"/>
            <p:cNvSpPr>
              <a:spLocks noChangeArrowheads="1"/>
            </p:cNvSpPr>
            <p:nvPr/>
          </p:nvSpPr>
          <p:spPr bwMode="auto">
            <a:xfrm>
              <a:off x="4233" y="3006"/>
              <a:ext cx="568" cy="520"/>
            </a:xfrm>
            <a:prstGeom prst="rect">
              <a:avLst/>
            </a:prstGeom>
            <a:solidFill>
              <a:srgbClr val="336600"/>
            </a:solidFill>
            <a:ln w="12699">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8" name="Line 11"/>
            <p:cNvSpPr>
              <a:spLocks noChangeShapeType="1"/>
            </p:cNvSpPr>
            <p:nvPr/>
          </p:nvSpPr>
          <p:spPr bwMode="auto">
            <a:xfrm flipH="1">
              <a:off x="4806" y="3338"/>
              <a:ext cx="658" cy="0"/>
            </a:xfrm>
            <a:prstGeom prst="line">
              <a:avLst/>
            </a:prstGeom>
            <a:noFill/>
            <a:ln w="25399">
              <a:solidFill>
                <a:srgbClr val="FF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9" name="Rectangle 12"/>
            <p:cNvSpPr>
              <a:spLocks noChangeArrowheads="1"/>
            </p:cNvSpPr>
            <p:nvPr/>
          </p:nvSpPr>
          <p:spPr bwMode="auto">
            <a:xfrm>
              <a:off x="5199" y="3058"/>
              <a:ext cx="2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767" tIns="61384" rIns="122767" bIns="61384">
              <a:spAutoFit/>
            </a:bodyPr>
            <a:lstStyle/>
            <a:p>
              <a:pPr marL="380990" indent="-380990">
                <a:lnSpc>
                  <a:spcPct val="90000"/>
                </a:lnSpc>
                <a:spcBef>
                  <a:spcPct val="50000"/>
                </a:spcBef>
                <a:defRPr/>
              </a:pPr>
              <a:r>
                <a:rPr lang="en-US" sz="2933" b="1" i="1" kern="0" dirty="0">
                  <a:solidFill>
                    <a:srgbClr val="FAFD00"/>
                  </a:solidFill>
                  <a:latin typeface="Arial" charset="0"/>
                </a:rPr>
                <a:t>T</a:t>
              </a:r>
              <a:endParaRPr lang="en-US" sz="2667" b="1" i="1" kern="0" dirty="0">
                <a:solidFill>
                  <a:srgbClr val="FAFD00"/>
                </a:solidFill>
                <a:latin typeface="Arial" charset="0"/>
              </a:endParaRPr>
            </a:p>
          </p:txBody>
        </p:sp>
        <p:sp>
          <p:nvSpPr>
            <p:cNvPr id="10" name="Rectangle 13"/>
            <p:cNvSpPr>
              <a:spLocks noChangeArrowheads="1"/>
            </p:cNvSpPr>
            <p:nvPr/>
          </p:nvSpPr>
          <p:spPr bwMode="auto">
            <a:xfrm>
              <a:off x="4363" y="3179"/>
              <a:ext cx="2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767" tIns="61384" rIns="122767" bIns="61384">
              <a:spAutoFit/>
            </a:bodyPr>
            <a:lstStyle/>
            <a:p>
              <a:pPr marL="380990" indent="-380990">
                <a:lnSpc>
                  <a:spcPct val="90000"/>
                </a:lnSpc>
                <a:spcBef>
                  <a:spcPct val="50000"/>
                </a:spcBef>
                <a:defRPr/>
              </a:pPr>
              <a:r>
                <a:rPr lang="en-US" sz="2933" b="1" i="1" kern="0" dirty="0">
                  <a:solidFill>
                    <a:srgbClr val="FAFD00"/>
                  </a:solidFill>
                  <a:latin typeface="Arial" charset="0"/>
                </a:rPr>
                <a:t>m</a:t>
              </a:r>
              <a:endParaRPr lang="en-US" sz="2667" i="1" kern="0" dirty="0">
                <a:solidFill>
                  <a:srgbClr val="FAFD00"/>
                </a:solidFill>
                <a:latin typeface="Arial" charset="0"/>
              </a:endParaRPr>
            </a:p>
          </p:txBody>
        </p:sp>
        <p:sp>
          <p:nvSpPr>
            <p:cNvPr id="11" name="Rectangle 14"/>
            <p:cNvSpPr>
              <a:spLocks noChangeArrowheads="1"/>
            </p:cNvSpPr>
            <p:nvPr/>
          </p:nvSpPr>
          <p:spPr bwMode="auto">
            <a:xfrm>
              <a:off x="2891" y="3025"/>
              <a:ext cx="119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380990" indent="-380990">
                <a:lnSpc>
                  <a:spcPct val="90000"/>
                </a:lnSpc>
                <a:spcBef>
                  <a:spcPct val="50000"/>
                </a:spcBef>
                <a:defRPr/>
              </a:pPr>
              <a:r>
                <a:rPr lang="en-US" sz="2667" b="1" kern="0" dirty="0">
                  <a:solidFill>
                    <a:sysClr val="windowText" lastClr="000000"/>
                  </a:solidFill>
                  <a:latin typeface="Arial" charset="0"/>
                </a:rPr>
                <a:t>Static friction</a:t>
              </a:r>
              <a:r>
                <a:rPr lang="en-US" sz="2667" kern="0" dirty="0">
                  <a:solidFill>
                    <a:sysClr val="windowText" lastClr="000000"/>
                  </a:solidFill>
                  <a:latin typeface="Arial" charset="0"/>
                </a:rPr>
                <a:t> </a:t>
              </a:r>
              <a:r>
                <a:rPr lang="en-US" sz="2667" b="1" kern="0" dirty="0">
                  <a:solidFill>
                    <a:sysClr val="windowText" lastClr="000000"/>
                  </a:solidFill>
                  <a:latin typeface="Arial" charset="0"/>
                </a:rPr>
                <a:t>(</a:t>
              </a:r>
              <a:r>
                <a:rPr lang="en-US" sz="2667" b="1" kern="0" dirty="0">
                  <a:solidFill>
                    <a:srgbClr val="FAFD00"/>
                  </a:solidFill>
                  <a:latin typeface="Symbol" pitchFamily="18" charset="2"/>
                </a:rPr>
                <a:t>m</a:t>
              </a:r>
              <a:r>
                <a:rPr lang="en-US" b="1" kern="0" baseline="-25000" dirty="0">
                  <a:solidFill>
                    <a:srgbClr val="FAFD00"/>
                  </a:solidFill>
                </a:rPr>
                <a:t>s</a:t>
              </a:r>
              <a:r>
                <a:rPr lang="en-US" sz="2667" b="1" i="1" kern="0" dirty="0">
                  <a:solidFill>
                    <a:srgbClr val="FAFD00"/>
                  </a:solidFill>
                  <a:latin typeface="Symbol" pitchFamily="18" charset="2"/>
                </a:rPr>
                <a:t> </a:t>
              </a:r>
              <a:r>
                <a:rPr lang="en-US" sz="2667" b="1" i="1" kern="0" dirty="0">
                  <a:solidFill>
                    <a:srgbClr val="FAFD00"/>
                  </a:solidFill>
                  <a:latin typeface="Arial" charset="0"/>
                </a:rPr>
                <a:t>= 0.5</a:t>
              </a:r>
              <a:r>
                <a:rPr lang="en-US" sz="2667" b="1" i="1" kern="0" dirty="0">
                  <a:solidFill>
                    <a:srgbClr val="FAFD00"/>
                  </a:solidFill>
                  <a:latin typeface="Symbol" pitchFamily="18" charset="2"/>
                </a:rPr>
                <a:t> </a:t>
              </a:r>
              <a:r>
                <a:rPr lang="en-US" sz="2667" b="1" kern="0" dirty="0">
                  <a:solidFill>
                    <a:sysClr val="windowText" lastClr="000000"/>
                  </a:solidFill>
                  <a:latin typeface="Arial" charset="0"/>
                </a:rPr>
                <a:t>)</a:t>
              </a:r>
              <a:r>
                <a:rPr lang="en-US" sz="2667" i="1" kern="0" dirty="0">
                  <a:solidFill>
                    <a:srgbClr val="FAFD00"/>
                  </a:solidFill>
                  <a:latin typeface="Symbol" pitchFamily="18" charset="2"/>
                </a:rPr>
                <a:t> </a:t>
              </a:r>
            </a:p>
          </p:txBody>
        </p:sp>
        <p:sp>
          <p:nvSpPr>
            <p:cNvPr id="12" name="Arc 15"/>
            <p:cNvSpPr>
              <a:spLocks/>
            </p:cNvSpPr>
            <p:nvPr/>
          </p:nvSpPr>
          <p:spPr bwMode="auto">
            <a:xfrm>
              <a:off x="3845" y="3340"/>
              <a:ext cx="336" cy="1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FF"/>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grpSp>
      <p:sp>
        <p:nvSpPr>
          <p:cNvPr id="13" name="TextBox 12"/>
          <p:cNvSpPr txBox="1"/>
          <p:nvPr/>
        </p:nvSpPr>
        <p:spPr>
          <a:xfrm>
            <a:off x="228600" y="3452977"/>
            <a:ext cx="4698979" cy="3323987"/>
          </a:xfrm>
          <a:prstGeom prst="rect">
            <a:avLst/>
          </a:prstGeom>
          <a:noFill/>
        </p:spPr>
        <p:txBody>
          <a:bodyPr wrap="none" rtlCol="0">
            <a:spAutoFit/>
          </a:bodyPr>
          <a:lstStyle/>
          <a:p>
            <a:pPr marL="514350" indent="-514350">
              <a:lnSpc>
                <a:spcPct val="150000"/>
              </a:lnSpc>
              <a:buAutoNum type="alphaUcParenR"/>
            </a:pPr>
            <a:r>
              <a:rPr lang="en-US" sz="2800" dirty="0"/>
              <a:t>The box moves to the left.</a:t>
            </a:r>
          </a:p>
          <a:p>
            <a:pPr marL="514350" indent="-514350">
              <a:lnSpc>
                <a:spcPct val="150000"/>
              </a:lnSpc>
              <a:buAutoNum type="alphaUcParenR"/>
            </a:pPr>
            <a:r>
              <a:rPr lang="en-US" sz="2800" dirty="0"/>
              <a:t>The box moves to the right.</a:t>
            </a:r>
          </a:p>
          <a:p>
            <a:pPr marL="514350" indent="-514350">
              <a:lnSpc>
                <a:spcPct val="150000"/>
              </a:lnSpc>
              <a:buAutoNum type="alphaUcParenR"/>
            </a:pPr>
            <a:r>
              <a:rPr lang="en-US" sz="2800" dirty="0"/>
              <a:t>The box moves up.</a:t>
            </a:r>
          </a:p>
          <a:p>
            <a:pPr marL="514350" indent="-514350">
              <a:lnSpc>
                <a:spcPct val="150000"/>
              </a:lnSpc>
              <a:buAutoNum type="alphaUcParenR"/>
            </a:pPr>
            <a:r>
              <a:rPr lang="en-US" sz="2800" dirty="0"/>
              <a:t>The box moves down.</a:t>
            </a:r>
          </a:p>
          <a:p>
            <a:pPr marL="514350" indent="-514350">
              <a:lnSpc>
                <a:spcPct val="150000"/>
              </a:lnSpc>
              <a:buAutoNum type="alphaUcParenR"/>
            </a:pPr>
            <a:r>
              <a:rPr lang="en-US" sz="2800" dirty="0"/>
              <a:t>The box does not move.</a:t>
            </a:r>
          </a:p>
        </p:txBody>
      </p:sp>
    </p:spTree>
    <p:extLst>
      <p:ext uri="{BB962C8B-B14F-4D97-AF65-F5344CB8AC3E}">
        <p14:creationId xmlns:p14="http://schemas.microsoft.com/office/powerpoint/2010/main" val="1036835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98B86C-7609-42D6-8D09-C2EAB5CF300E}"/>
              </a:ext>
            </a:extLst>
          </p:cNvPr>
          <p:cNvPicPr>
            <a:picLocks noChangeAspect="1"/>
          </p:cNvPicPr>
          <p:nvPr/>
        </p:nvPicPr>
        <p:blipFill>
          <a:blip r:embed="rId2"/>
          <a:stretch>
            <a:fillRect/>
          </a:stretch>
        </p:blipFill>
        <p:spPr>
          <a:xfrm>
            <a:off x="685800" y="766458"/>
            <a:ext cx="8657070" cy="2432515"/>
          </a:xfrm>
          <a:prstGeom prst="rect">
            <a:avLst/>
          </a:prstGeom>
        </p:spPr>
      </p:pic>
      <p:sp>
        <p:nvSpPr>
          <p:cNvPr id="14" name="TextBox 13">
            <a:extLst>
              <a:ext uri="{FF2B5EF4-FFF2-40B4-BE49-F238E27FC236}">
                <a16:creationId xmlns:a16="http://schemas.microsoft.com/office/drawing/2014/main" id="{C7CDDE0C-3ADF-42E4-B444-8B24D79FF8BB}"/>
              </a:ext>
            </a:extLst>
          </p:cNvPr>
          <p:cNvSpPr txBox="1"/>
          <p:nvPr/>
        </p:nvSpPr>
        <p:spPr>
          <a:xfrm>
            <a:off x="228600" y="152400"/>
            <a:ext cx="4909229" cy="523220"/>
          </a:xfrm>
          <a:prstGeom prst="rect">
            <a:avLst/>
          </a:prstGeom>
          <a:noFill/>
        </p:spPr>
        <p:txBody>
          <a:bodyPr wrap="none" rtlCol="0">
            <a:spAutoFit/>
          </a:bodyPr>
          <a:lstStyle/>
          <a:p>
            <a:r>
              <a:rPr lang="en-US" sz="2800" dirty="0"/>
              <a:t>In which case is tension greater?</a:t>
            </a:r>
          </a:p>
        </p:txBody>
      </p:sp>
      <p:sp>
        <p:nvSpPr>
          <p:cNvPr id="2" name="TextBox 1">
            <a:extLst>
              <a:ext uri="{FF2B5EF4-FFF2-40B4-BE49-F238E27FC236}">
                <a16:creationId xmlns:a16="http://schemas.microsoft.com/office/drawing/2014/main" id="{F9D685C1-A9B4-4AF6-AD48-F436D60449A8}"/>
              </a:ext>
            </a:extLst>
          </p:cNvPr>
          <p:cNvSpPr txBox="1"/>
          <p:nvPr/>
        </p:nvSpPr>
        <p:spPr>
          <a:xfrm>
            <a:off x="152400" y="4730602"/>
            <a:ext cx="2826415" cy="1964512"/>
          </a:xfrm>
          <a:prstGeom prst="rect">
            <a:avLst/>
          </a:prstGeom>
          <a:noFill/>
        </p:spPr>
        <p:txBody>
          <a:bodyPr wrap="none" rtlCol="0">
            <a:spAutoFit/>
          </a:bodyPr>
          <a:lstStyle/>
          <a:p>
            <a:pPr marL="514350" indent="-514350">
              <a:lnSpc>
                <a:spcPct val="150000"/>
              </a:lnSpc>
              <a:buAutoNum type="alphaUcParenR"/>
            </a:pPr>
            <a:r>
              <a:rPr lang="en-US" sz="2800" dirty="0"/>
              <a:t>Case 1</a:t>
            </a:r>
          </a:p>
          <a:p>
            <a:pPr marL="514350" indent="-514350">
              <a:lnSpc>
                <a:spcPct val="150000"/>
              </a:lnSpc>
              <a:buAutoNum type="alphaUcParenR"/>
            </a:pPr>
            <a:r>
              <a:rPr lang="en-US" sz="2800" dirty="0"/>
              <a:t>Case 2</a:t>
            </a:r>
          </a:p>
          <a:p>
            <a:pPr marL="514350" indent="-514350">
              <a:lnSpc>
                <a:spcPct val="150000"/>
              </a:lnSpc>
              <a:buAutoNum type="alphaUcParenR"/>
            </a:pPr>
            <a:r>
              <a:rPr lang="en-US" sz="2800" dirty="0"/>
              <a:t>Both the same</a:t>
            </a:r>
          </a:p>
        </p:txBody>
      </p:sp>
    </p:spTree>
    <p:extLst>
      <p:ext uri="{BB962C8B-B14F-4D97-AF65-F5344CB8AC3E}">
        <p14:creationId xmlns:p14="http://schemas.microsoft.com/office/powerpoint/2010/main" val="88994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76200"/>
                <a:ext cx="11887200" cy="1384995"/>
              </a:xfrm>
              <a:prstGeom prst="rect">
                <a:avLst/>
              </a:prstGeom>
            </p:spPr>
            <p:txBody>
              <a:bodyPr wrap="square">
                <a:spAutoFit/>
              </a:bodyPr>
              <a:lstStyle/>
              <a:p>
                <a:r>
                  <a:rPr lang="en-US" sz="2800" dirty="0"/>
                  <a:t>A person holds a block against a vertical wall with force F at a known angle. The block weighs </a:t>
                </a:r>
                <a14:m>
                  <m:oMath xmlns:m="http://schemas.openxmlformats.org/officeDocument/2006/math">
                    <m:r>
                      <a:rPr lang="en-US" sz="2800" i="1" smtClean="0">
                        <a:latin typeface="Cambria Math" panose="02040503050406030204" pitchFamily="18" charset="0"/>
                      </a:rPr>
                      <m:t>𝑚𝑔</m:t>
                    </m:r>
                  </m:oMath>
                </a14:m>
                <a:r>
                  <a:rPr lang="en-US" sz="2800" dirty="0"/>
                  <a:t>, and the coefficient of static friction is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oMath>
                </a14:m>
                <a:r>
                  <a:rPr lang="en-US" sz="2800" dirty="0"/>
                  <a:t>. Which direction is the friction force between the block and the wall?</a:t>
                </a:r>
              </a:p>
            </p:txBody>
          </p:sp>
        </mc:Choice>
        <mc:Fallback xmlns="">
          <p:sp>
            <p:nvSpPr>
              <p:cNvPr id="2" name="Rectangle 1"/>
              <p:cNvSpPr>
                <a:spLocks noRot="1" noChangeAspect="1" noMove="1" noResize="1" noEditPoints="1" noAdjustHandles="1" noChangeArrowheads="1" noChangeShapeType="1" noTextEdit="1"/>
              </p:cNvSpPr>
              <p:nvPr/>
            </p:nvSpPr>
            <p:spPr>
              <a:xfrm>
                <a:off x="152400" y="76200"/>
                <a:ext cx="11887200" cy="1384995"/>
              </a:xfrm>
              <a:prstGeom prst="rect">
                <a:avLst/>
              </a:prstGeom>
              <a:blipFill rotWithShape="0">
                <a:blip r:embed="rId2"/>
                <a:stretch>
                  <a:fillRect l="-1026" t="-4405" b="-11454"/>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5066823" y="1571262"/>
            <a:ext cx="2058353" cy="2206637"/>
          </a:xfrm>
          <a:prstGeom prst="rect">
            <a:avLst/>
          </a:prstGeom>
        </p:spPr>
      </p:pic>
      <p:sp>
        <p:nvSpPr>
          <p:cNvPr id="4" name="TextBox 3"/>
          <p:cNvSpPr txBox="1"/>
          <p:nvPr/>
        </p:nvSpPr>
        <p:spPr>
          <a:xfrm>
            <a:off x="152400" y="4038600"/>
            <a:ext cx="2523448" cy="2677656"/>
          </a:xfrm>
          <a:prstGeom prst="rect">
            <a:avLst/>
          </a:prstGeom>
          <a:noFill/>
        </p:spPr>
        <p:txBody>
          <a:bodyPr wrap="none" rtlCol="0">
            <a:spAutoFit/>
          </a:bodyPr>
          <a:lstStyle/>
          <a:p>
            <a:pPr marL="514350" indent="-514350">
              <a:lnSpc>
                <a:spcPct val="150000"/>
              </a:lnSpc>
              <a:buAutoNum type="alphaUcParenR"/>
            </a:pPr>
            <a:r>
              <a:rPr lang="en-US" sz="2800" dirty="0"/>
              <a:t>Up</a:t>
            </a:r>
          </a:p>
          <a:p>
            <a:pPr marL="514350" indent="-514350">
              <a:lnSpc>
                <a:spcPct val="150000"/>
              </a:lnSpc>
              <a:buAutoNum type="alphaUcParenR"/>
            </a:pPr>
            <a:r>
              <a:rPr lang="en-US" sz="2800" dirty="0"/>
              <a:t>Down</a:t>
            </a:r>
          </a:p>
          <a:p>
            <a:pPr marL="514350" indent="-514350">
              <a:lnSpc>
                <a:spcPct val="150000"/>
              </a:lnSpc>
              <a:buAutoNum type="alphaUcParenR"/>
            </a:pPr>
            <a:r>
              <a:rPr lang="en-US" sz="2800" dirty="0"/>
              <a:t>Zero</a:t>
            </a:r>
          </a:p>
          <a:p>
            <a:pPr marL="514350" indent="-514350">
              <a:lnSpc>
                <a:spcPct val="150000"/>
              </a:lnSpc>
              <a:buAutoNum type="alphaUcParenR"/>
            </a:pPr>
            <a:r>
              <a:rPr lang="en-US" sz="2800" dirty="0"/>
              <a:t>It depends…</a:t>
            </a:r>
          </a:p>
        </p:txBody>
      </p:sp>
    </p:spTree>
    <p:extLst>
      <p:ext uri="{BB962C8B-B14F-4D97-AF65-F5344CB8AC3E}">
        <p14:creationId xmlns:p14="http://schemas.microsoft.com/office/powerpoint/2010/main" val="36668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76200"/>
                <a:ext cx="11887200" cy="1384995"/>
              </a:xfrm>
              <a:prstGeom prst="rect">
                <a:avLst/>
              </a:prstGeom>
            </p:spPr>
            <p:txBody>
              <a:bodyPr wrap="square">
                <a:spAutoFit/>
              </a:bodyPr>
              <a:lstStyle/>
              <a:p>
                <a:r>
                  <a:rPr lang="en-US" sz="2800" dirty="0"/>
                  <a:t>A person holds a block against a vertical wall with force F at a known angle. The block weighs </a:t>
                </a:r>
                <a14:m>
                  <m:oMath xmlns:m="http://schemas.openxmlformats.org/officeDocument/2006/math">
                    <m:r>
                      <a:rPr lang="en-US" sz="2800" i="1" smtClean="0">
                        <a:latin typeface="Cambria Math" panose="02040503050406030204" pitchFamily="18" charset="0"/>
                      </a:rPr>
                      <m:t>𝑚𝑔</m:t>
                    </m:r>
                  </m:oMath>
                </a14:m>
                <a:r>
                  <a:rPr lang="en-US" sz="2800" dirty="0"/>
                  <a:t>, and the coefficient of static friction is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oMath>
                </a14:m>
                <a:r>
                  <a:rPr lang="en-US" sz="2800" dirty="0"/>
                  <a:t>. The block is not moving. What is the magnitude of the friction force?</a:t>
                </a:r>
              </a:p>
            </p:txBody>
          </p:sp>
        </mc:Choice>
        <mc:Fallback xmlns="">
          <p:sp>
            <p:nvSpPr>
              <p:cNvPr id="2" name="Rectangle 1"/>
              <p:cNvSpPr>
                <a:spLocks noRot="1" noChangeAspect="1" noMove="1" noResize="1" noEditPoints="1" noAdjustHandles="1" noChangeArrowheads="1" noChangeShapeType="1" noTextEdit="1"/>
              </p:cNvSpPr>
              <p:nvPr/>
            </p:nvSpPr>
            <p:spPr>
              <a:xfrm>
                <a:off x="152400" y="76200"/>
                <a:ext cx="11887200" cy="1384995"/>
              </a:xfrm>
              <a:prstGeom prst="rect">
                <a:avLst/>
              </a:prstGeom>
              <a:blipFill rotWithShape="0">
                <a:blip r:embed="rId2"/>
                <a:stretch>
                  <a:fillRect l="-1026" t="-4405" b="-11454"/>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5066823" y="1571262"/>
            <a:ext cx="2058353" cy="220663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52400" y="4038600"/>
                <a:ext cx="6455550" cy="2677656"/>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𝑚𝑔</m:t>
                    </m:r>
                  </m:oMath>
                </a14:m>
                <a:endParaRPr lang="en-US" sz="2800" dirty="0"/>
              </a:p>
              <a:p>
                <a:pPr marL="514350" indent="-514350">
                  <a:lnSpc>
                    <a:spcPct val="150000"/>
                  </a:lnSpc>
                  <a:buFontTx/>
                  <a:buAutoNum type="alphaUcParenR"/>
                </a:pPr>
                <a:r>
                  <a:rPr lang="en-US" sz="2800" dirty="0"/>
                  <a:t> </a:t>
                </a:r>
                <a14:m>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𝑠</m:t>
                        </m:r>
                      </m:sub>
                    </m:sSub>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horizontal</m:t>
                    </m:r>
                    <m:r>
                      <m:rPr>
                        <m:nor/>
                      </m:rPr>
                      <a:rPr lang="en-US" sz="2800" b="0" i="0"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component</m:t>
                    </m:r>
                    <m:r>
                      <m:rPr>
                        <m:nor/>
                      </m:rPr>
                      <a:rPr lang="en-US" sz="2800" b="0" i="0"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of</m:t>
                    </m:r>
                    <m:r>
                      <m:rPr>
                        <m:nor/>
                      </m:rP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𝐹</m:t>
                    </m:r>
                    <m:r>
                      <a:rPr lang="en-US" sz="2800" b="0" i="1" smtClean="0">
                        <a:latin typeface="Cambria Math" panose="02040503050406030204" pitchFamily="18" charset="0"/>
                        <a:ea typeface="Cambria Math" panose="02040503050406030204" pitchFamily="18" charset="0"/>
                      </a:rPr>
                      <m:t>)</m:t>
                    </m:r>
                  </m:oMath>
                </a14:m>
                <a:endParaRPr lang="en-US" sz="2800" dirty="0"/>
              </a:p>
              <a:p>
                <a:pPr marL="514350" indent="-514350">
                  <a:lnSpc>
                    <a:spcPct val="150000"/>
                  </a:lnSpc>
                  <a:buFontTx/>
                  <a:buAutoNum type="alphaUcParenR"/>
                </a:pPr>
                <a:r>
                  <a:rPr lang="en-US" sz="2800" dirty="0"/>
                  <a:t> </a:t>
                </a:r>
                <a14:m>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=0</m:t>
                    </m:r>
                  </m:oMath>
                </a14:m>
                <a:endParaRPr lang="en-US" sz="2800" dirty="0"/>
              </a:p>
              <a:p>
                <a:pPr marL="514350" indent="-514350">
                  <a:lnSpc>
                    <a:spcPct val="150000"/>
                  </a:lnSpc>
                  <a:buAutoNum type="alphaUcParenR"/>
                </a:pPr>
                <a:r>
                  <a:rPr lang="en-US" sz="2800" dirty="0"/>
                  <a:t> it  depends…</a:t>
                </a:r>
              </a:p>
            </p:txBody>
          </p:sp>
        </mc:Choice>
        <mc:Fallback xmlns="">
          <p:sp>
            <p:nvSpPr>
              <p:cNvPr id="4" name="TextBox 3"/>
              <p:cNvSpPr txBox="1">
                <a:spLocks noRot="1" noChangeAspect="1" noMove="1" noResize="1" noEditPoints="1" noAdjustHandles="1" noChangeArrowheads="1" noChangeShapeType="1" noTextEdit="1"/>
              </p:cNvSpPr>
              <p:nvPr/>
            </p:nvSpPr>
            <p:spPr>
              <a:xfrm>
                <a:off x="152400" y="4038600"/>
                <a:ext cx="6455550" cy="2677656"/>
              </a:xfrm>
              <a:prstGeom prst="rect">
                <a:avLst/>
              </a:prstGeom>
              <a:blipFill rotWithShape="0">
                <a:blip r:embed="rId4"/>
                <a:stretch>
                  <a:fillRect l="-1983" b="-3189"/>
                </a:stretch>
              </a:blipFill>
            </p:spPr>
            <p:txBody>
              <a:bodyPr/>
              <a:lstStyle/>
              <a:p>
                <a:r>
                  <a:rPr lang="en-US">
                    <a:noFill/>
                  </a:rPr>
                  <a:t> </a:t>
                </a:r>
              </a:p>
            </p:txBody>
          </p:sp>
        </mc:Fallback>
      </mc:AlternateContent>
    </p:spTree>
    <p:extLst>
      <p:ext uri="{BB962C8B-B14F-4D97-AF65-F5344CB8AC3E}">
        <p14:creationId xmlns:p14="http://schemas.microsoft.com/office/powerpoint/2010/main" val="450845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76200"/>
                <a:ext cx="11887200" cy="1815882"/>
              </a:xfrm>
              <a:prstGeom prst="rect">
                <a:avLst/>
              </a:prstGeom>
            </p:spPr>
            <p:txBody>
              <a:bodyPr wrap="square">
                <a:spAutoFit/>
              </a:bodyPr>
              <a:lstStyle/>
              <a:p>
                <a:r>
                  <a:rPr lang="en-US" sz="2800" dirty="0"/>
                  <a:t>A car rounds a banked curve without skidding. The radius of curvature of the curve is </a:t>
                </a:r>
                <a14:m>
                  <m:oMath xmlns:m="http://schemas.openxmlformats.org/officeDocument/2006/math">
                    <m:r>
                      <a:rPr lang="en-US" sz="2800" i="1" smtClean="0">
                        <a:latin typeface="Cambria Math" panose="02040503050406030204" pitchFamily="18" charset="0"/>
                      </a:rPr>
                      <m:t>𝑅</m:t>
                    </m:r>
                  </m:oMath>
                </a14:m>
                <a:r>
                  <a:rPr lang="en-US" sz="2800" dirty="0"/>
                  <a:t>. A possible free-body diagram (which may or may not be correct) is shown. What must be true about the magnitude of the force of friction on the wheels?</a:t>
                </a:r>
              </a:p>
            </p:txBody>
          </p:sp>
        </mc:Choice>
        <mc:Fallback xmlns="">
          <p:sp>
            <p:nvSpPr>
              <p:cNvPr id="2" name="Rectangle 1"/>
              <p:cNvSpPr>
                <a:spLocks noRot="1" noChangeAspect="1" noMove="1" noResize="1" noEditPoints="1" noAdjustHandles="1" noChangeArrowheads="1" noChangeShapeType="1" noTextEdit="1"/>
              </p:cNvSpPr>
              <p:nvPr/>
            </p:nvSpPr>
            <p:spPr>
              <a:xfrm>
                <a:off x="152400" y="76200"/>
                <a:ext cx="11887200" cy="1815882"/>
              </a:xfrm>
              <a:prstGeom prst="rect">
                <a:avLst/>
              </a:prstGeom>
              <a:blipFill rotWithShape="0">
                <a:blip r:embed="rId2"/>
                <a:stretch>
                  <a:fillRect l="-1026" t="-3367" b="-8754"/>
                </a:stretch>
              </a:blipFill>
            </p:spPr>
            <p:txBody>
              <a:bodyPr/>
              <a:lstStyle/>
              <a:p>
                <a:r>
                  <a:rPr lang="en-US">
                    <a:noFill/>
                  </a:rPr>
                  <a:t> </a:t>
                </a:r>
              </a:p>
            </p:txBody>
          </p:sp>
        </mc:Fallback>
      </mc:AlternateContent>
      <p:cxnSp>
        <p:nvCxnSpPr>
          <p:cNvPr id="3" name="Straight Connector 2"/>
          <p:cNvCxnSpPr/>
          <p:nvPr/>
        </p:nvCxnSpPr>
        <p:spPr>
          <a:xfrm>
            <a:off x="10363200" y="3042871"/>
            <a:ext cx="0" cy="548640"/>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210800" y="2200801"/>
            <a:ext cx="381000" cy="400110"/>
          </a:xfrm>
          <a:prstGeom prst="rect">
            <a:avLst/>
          </a:prstGeom>
          <a:noFill/>
        </p:spPr>
        <p:txBody>
          <a:bodyPr wrap="square" rtlCol="0">
            <a:spAutoFit/>
          </a:bodyPr>
          <a:lstStyle/>
          <a:p>
            <a:r>
              <a:rPr lang="en-US" sz="2000" dirty="0"/>
              <a:t>N</a:t>
            </a:r>
          </a:p>
        </p:txBody>
      </p:sp>
      <p:sp>
        <p:nvSpPr>
          <p:cNvPr id="5" name="TextBox 4"/>
          <p:cNvSpPr txBox="1"/>
          <p:nvPr/>
        </p:nvSpPr>
        <p:spPr>
          <a:xfrm>
            <a:off x="10363200" y="3023761"/>
            <a:ext cx="609600" cy="400110"/>
          </a:xfrm>
          <a:prstGeom prst="rect">
            <a:avLst/>
          </a:prstGeom>
          <a:noFill/>
        </p:spPr>
        <p:txBody>
          <a:bodyPr wrap="square" rtlCol="0">
            <a:spAutoFit/>
          </a:bodyPr>
          <a:lstStyle/>
          <a:p>
            <a:r>
              <a:rPr lang="en-US" sz="2000" dirty="0"/>
              <a:t>mg</a:t>
            </a:r>
          </a:p>
        </p:txBody>
      </p:sp>
      <p:cxnSp>
        <p:nvCxnSpPr>
          <p:cNvPr id="6" name="Straight Connector 5"/>
          <p:cNvCxnSpPr/>
          <p:nvPr/>
        </p:nvCxnSpPr>
        <p:spPr>
          <a:xfrm flipH="1">
            <a:off x="9677401" y="2981911"/>
            <a:ext cx="533399" cy="288477"/>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601200" y="2600911"/>
            <a:ext cx="685800" cy="400110"/>
          </a:xfrm>
          <a:prstGeom prst="rect">
            <a:avLst/>
          </a:prstGeom>
          <a:noFill/>
        </p:spPr>
        <p:txBody>
          <a:bodyPr wrap="square" rtlCol="0">
            <a:spAutoFit/>
          </a:bodyPr>
          <a:lstStyle/>
          <a:p>
            <a:r>
              <a:rPr lang="en-US" sz="2000" dirty="0"/>
              <a:t>F</a:t>
            </a:r>
            <a:r>
              <a:rPr lang="en-US" sz="2000" baseline="-25000" dirty="0"/>
              <a:t>fric</a:t>
            </a:r>
          </a:p>
        </p:txBody>
      </p:sp>
      <p:cxnSp>
        <p:nvCxnSpPr>
          <p:cNvPr id="8" name="Straight Connector 7"/>
          <p:cNvCxnSpPr/>
          <p:nvPr/>
        </p:nvCxnSpPr>
        <p:spPr>
          <a:xfrm flipH="1" flipV="1">
            <a:off x="10058400" y="2296111"/>
            <a:ext cx="228600" cy="439977"/>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372600" y="2524711"/>
            <a:ext cx="1636865" cy="928168"/>
          </a:xfrm>
          <a:prstGeom prst="line">
            <a:avLst/>
          </a:prstGeom>
          <a:ln w="25400">
            <a:solidFill>
              <a:schemeClr val="tx1"/>
            </a:solidFill>
            <a:prstDash val="dash"/>
            <a:tailEnd type="none" w="lg" len="med"/>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0210800" y="2738071"/>
            <a:ext cx="304800" cy="3048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152400" y="4648200"/>
                <a:ext cx="5840060" cy="2031325"/>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𝑁</m:t>
                    </m:r>
                  </m:oMath>
                </a14:m>
                <a:endParaRPr lang="en-US" sz="2800" dirty="0"/>
              </a:p>
              <a:p>
                <a:pPr marL="514350" indent="-514350">
                  <a:lnSpc>
                    <a:spcPct val="150000"/>
                  </a:lnSpc>
                  <a:buFontTx/>
                  <a:buAutoNum type="alphaUcParenR"/>
                </a:pPr>
                <a:r>
                  <a:rPr lang="en-US" sz="2800" dirty="0"/>
                  <a:t> </a:t>
                </a:r>
                <a14:m>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ea typeface="Cambria Math" panose="02040503050406030204" pitchFamily="18" charset="0"/>
                          </a:rPr>
                          <m:t>𝑘</m:t>
                        </m:r>
                      </m:sub>
                    </m:sSub>
                    <m:r>
                      <a:rPr lang="en-US" sz="2800" b="0" i="1" smtClean="0">
                        <a:latin typeface="Cambria Math" panose="02040503050406030204" pitchFamily="18" charset="0"/>
                      </a:rPr>
                      <m:t>𝑁</m:t>
                    </m:r>
                  </m:oMath>
                </a14:m>
                <a:endParaRPr lang="en-US" sz="2800" dirty="0"/>
              </a:p>
              <a:p>
                <a:pPr marL="514350" indent="-514350">
                  <a:lnSpc>
                    <a:spcPct val="150000"/>
                  </a:lnSpc>
                  <a:buFontTx/>
                  <a:buAutoNum type="alphaUcParenR"/>
                </a:pPr>
                <a:r>
                  <a:rPr lang="en-US" sz="2800" dirty="0"/>
                  <a:t> Neither of these is necessarily true</a:t>
                </a:r>
              </a:p>
            </p:txBody>
          </p:sp>
        </mc:Choice>
        <mc:Fallback xmlns="">
          <p:sp>
            <p:nvSpPr>
              <p:cNvPr id="17" name="TextBox 16"/>
              <p:cNvSpPr txBox="1">
                <a:spLocks noRot="1" noChangeAspect="1" noMove="1" noResize="1" noEditPoints="1" noAdjustHandles="1" noChangeArrowheads="1" noChangeShapeType="1" noTextEdit="1"/>
              </p:cNvSpPr>
              <p:nvPr/>
            </p:nvSpPr>
            <p:spPr>
              <a:xfrm>
                <a:off x="152400" y="4648200"/>
                <a:ext cx="5840060" cy="2031325"/>
              </a:xfrm>
              <a:prstGeom prst="rect">
                <a:avLst/>
              </a:prstGeom>
              <a:blipFill rotWithShape="0">
                <a:blip r:embed="rId3"/>
                <a:stretch>
                  <a:fillRect l="-2192" r="-939" b="-4505"/>
                </a:stretch>
              </a:blipFill>
            </p:spPr>
            <p:txBody>
              <a:bodyPr/>
              <a:lstStyle/>
              <a:p>
                <a:r>
                  <a:rPr lang="en-US">
                    <a:noFill/>
                  </a:rPr>
                  <a:t> </a:t>
                </a:r>
              </a:p>
            </p:txBody>
          </p:sp>
        </mc:Fallback>
      </mc:AlternateContent>
      <p:sp>
        <p:nvSpPr>
          <p:cNvPr id="18" name="Right Triangle 17">
            <a:extLst>
              <a:ext uri="{FF2B5EF4-FFF2-40B4-BE49-F238E27FC236}">
                <a16:creationId xmlns:a16="http://schemas.microsoft.com/office/drawing/2014/main" id="{C0B282EB-2FA4-447C-80F3-DC3822ABAB88}"/>
              </a:ext>
            </a:extLst>
          </p:cNvPr>
          <p:cNvSpPr/>
          <p:nvPr/>
        </p:nvSpPr>
        <p:spPr>
          <a:xfrm flipH="1">
            <a:off x="2475668" y="2567336"/>
            <a:ext cx="1559859" cy="914400"/>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rapezoid 20">
            <a:extLst>
              <a:ext uri="{FF2B5EF4-FFF2-40B4-BE49-F238E27FC236}">
                <a16:creationId xmlns:a16="http://schemas.microsoft.com/office/drawing/2014/main" id="{1AF90796-61CF-43FD-A934-660984DAF257}"/>
              </a:ext>
            </a:extLst>
          </p:cNvPr>
          <p:cNvSpPr/>
          <p:nvPr/>
        </p:nvSpPr>
        <p:spPr>
          <a:xfrm rot="19786149">
            <a:off x="2916279" y="2418864"/>
            <a:ext cx="533400" cy="304800"/>
          </a:xfrm>
          <a:prstGeom prst="trapezoi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D597533-058A-4CF4-B923-3E09EBE9F52E}"/>
              </a:ext>
            </a:extLst>
          </p:cNvPr>
          <p:cNvSpPr/>
          <p:nvPr/>
        </p:nvSpPr>
        <p:spPr>
          <a:xfrm>
            <a:off x="3142518" y="2786588"/>
            <a:ext cx="114300" cy="228600"/>
          </a:xfrm>
          <a:prstGeom prst="rect">
            <a:avLst/>
          </a:prstGeom>
          <a:noFill/>
          <a:ln>
            <a:solidFill>
              <a:schemeClr val="tx1"/>
            </a:solidFill>
          </a:ln>
          <a:effectLst/>
          <a:scene3d>
            <a:camera prst="orthographicFront">
              <a:rot lat="0" lon="0" rev="1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AE54339-6138-4E63-9354-A7C2D50B125E}"/>
              </a:ext>
            </a:extLst>
          </p:cNvPr>
          <p:cNvSpPr/>
          <p:nvPr/>
        </p:nvSpPr>
        <p:spPr>
          <a:xfrm>
            <a:off x="3387827" y="2643536"/>
            <a:ext cx="114300" cy="228600"/>
          </a:xfrm>
          <a:prstGeom prst="rect">
            <a:avLst/>
          </a:prstGeom>
          <a:noFill/>
          <a:ln>
            <a:solidFill>
              <a:schemeClr val="tx1"/>
            </a:solidFill>
          </a:ln>
          <a:effectLst/>
          <a:scene3d>
            <a:camera prst="orthographicFront">
              <a:rot lat="0" lon="0" rev="1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4437F86-B12E-472A-9CD0-B1B7F1671489}"/>
                  </a:ext>
                </a:extLst>
              </p:cNvPr>
              <p:cNvSpPr txBox="1"/>
              <p:nvPr/>
            </p:nvSpPr>
            <p:spPr>
              <a:xfrm>
                <a:off x="2805521" y="3143049"/>
                <a:ext cx="39414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𝜃</m:t>
                      </m:r>
                    </m:oMath>
                  </m:oMathPara>
                </a14:m>
                <a:endParaRPr lang="en-US" sz="2000" dirty="0"/>
              </a:p>
            </p:txBody>
          </p:sp>
        </mc:Choice>
        <mc:Fallback xmlns="">
          <p:sp>
            <p:nvSpPr>
              <p:cNvPr id="24" name="TextBox 23">
                <a:extLst>
                  <a:ext uri="{FF2B5EF4-FFF2-40B4-BE49-F238E27FC236}">
                    <a16:creationId xmlns:a16="http://schemas.microsoft.com/office/drawing/2014/main" id="{34437F86-B12E-472A-9CD0-B1B7F1671489}"/>
                  </a:ext>
                </a:extLst>
              </p:cNvPr>
              <p:cNvSpPr txBox="1">
                <a:spLocks noRot="1" noChangeAspect="1" noMove="1" noResize="1" noEditPoints="1" noAdjustHandles="1" noChangeArrowheads="1" noChangeShapeType="1" noTextEdit="1"/>
              </p:cNvSpPr>
              <p:nvPr/>
            </p:nvSpPr>
            <p:spPr>
              <a:xfrm>
                <a:off x="2805521" y="3143049"/>
                <a:ext cx="394147" cy="400110"/>
              </a:xfrm>
              <a:prstGeom prst="rect">
                <a:avLst/>
              </a:prstGeom>
              <a:blipFill>
                <a:blip r:embed="rId4"/>
                <a:stretch>
                  <a:fillRect/>
                </a:stretch>
              </a:blipFill>
            </p:spPr>
            <p:txBody>
              <a:bodyPr/>
              <a:lstStyle/>
              <a:p>
                <a:r>
                  <a:rPr lang="en-US">
                    <a:noFill/>
                  </a:rPr>
                  <a:t> </a:t>
                </a:r>
              </a:p>
            </p:txBody>
          </p:sp>
        </mc:Fallback>
      </mc:AlternateContent>
      <p:sp>
        <p:nvSpPr>
          <p:cNvPr id="25" name="Arc 24">
            <a:extLst>
              <a:ext uri="{FF2B5EF4-FFF2-40B4-BE49-F238E27FC236}">
                <a16:creationId xmlns:a16="http://schemas.microsoft.com/office/drawing/2014/main" id="{1CDE884A-BF05-46EB-A316-3A5DBBBF4571}"/>
              </a:ext>
            </a:extLst>
          </p:cNvPr>
          <p:cNvSpPr>
            <a:spLocks noChangeAspect="1"/>
          </p:cNvSpPr>
          <p:nvPr/>
        </p:nvSpPr>
        <p:spPr>
          <a:xfrm>
            <a:off x="2171364" y="3176935"/>
            <a:ext cx="640080" cy="640080"/>
          </a:xfrm>
          <a:prstGeom prst="arc">
            <a:avLst>
              <a:gd name="adj1" fmla="val 19578599"/>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Oval 25">
            <a:extLst>
              <a:ext uri="{FF2B5EF4-FFF2-40B4-BE49-F238E27FC236}">
                <a16:creationId xmlns:a16="http://schemas.microsoft.com/office/drawing/2014/main" id="{C02202E0-F025-46CA-ADC6-6E2AFB3DF052}"/>
              </a:ext>
            </a:extLst>
          </p:cNvPr>
          <p:cNvSpPr>
            <a:spLocks noChangeAspect="1"/>
          </p:cNvSpPr>
          <p:nvPr/>
        </p:nvSpPr>
        <p:spPr>
          <a:xfrm>
            <a:off x="4881237" y="2033091"/>
            <a:ext cx="2019560" cy="20195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62C9A014-85E5-4E3B-B359-257FD924F02B}"/>
              </a:ext>
            </a:extLst>
          </p:cNvPr>
          <p:cNvSpPr/>
          <p:nvPr/>
        </p:nvSpPr>
        <p:spPr>
          <a:xfrm>
            <a:off x="6672197" y="2738071"/>
            <a:ext cx="3048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33D1B17-31AA-4ED4-86D4-78DFBAC3D130}"/>
              </a:ext>
            </a:extLst>
          </p:cNvPr>
          <p:cNvSpPr txBox="1"/>
          <p:nvPr/>
        </p:nvSpPr>
        <p:spPr>
          <a:xfrm>
            <a:off x="6085457" y="3347671"/>
            <a:ext cx="521772" cy="400110"/>
          </a:xfrm>
          <a:prstGeom prst="rect">
            <a:avLst/>
          </a:prstGeom>
          <a:noFill/>
        </p:spPr>
        <p:txBody>
          <a:bodyPr wrap="square" rtlCol="0">
            <a:spAutoFit/>
          </a:bodyPr>
          <a:lstStyle/>
          <a:p>
            <a:r>
              <a:rPr lang="en-US" sz="2000" dirty="0"/>
              <a:t>car</a:t>
            </a:r>
          </a:p>
        </p:txBody>
      </p:sp>
      <p:cxnSp>
        <p:nvCxnSpPr>
          <p:cNvPr id="29" name="Straight Arrow Connector 28">
            <a:extLst>
              <a:ext uri="{FF2B5EF4-FFF2-40B4-BE49-F238E27FC236}">
                <a16:creationId xmlns:a16="http://schemas.microsoft.com/office/drawing/2014/main" id="{B600AF52-A08B-45C9-9CBE-BAEF040B7104}"/>
              </a:ext>
            </a:extLst>
          </p:cNvPr>
          <p:cNvCxnSpPr>
            <a:cxnSpLocks/>
            <a:stCxn id="28" idx="0"/>
            <a:endCxn id="27" idx="1"/>
          </p:cNvCxnSpPr>
          <p:nvPr/>
        </p:nvCxnSpPr>
        <p:spPr>
          <a:xfrm flipV="1">
            <a:off x="6346343" y="3042871"/>
            <a:ext cx="325854" cy="30480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1139BCBA-ADC8-44B5-A84E-E432D8852ADE}"/>
              </a:ext>
            </a:extLst>
          </p:cNvPr>
          <p:cNvCxnSpPr>
            <a:cxnSpLocks/>
          </p:cNvCxnSpPr>
          <p:nvPr/>
        </p:nvCxnSpPr>
        <p:spPr>
          <a:xfrm flipV="1">
            <a:off x="6824597" y="2109291"/>
            <a:ext cx="0" cy="599772"/>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3DE1FAA-17B8-47AC-AA4E-7EF6DDD32CB8}"/>
              </a:ext>
            </a:extLst>
          </p:cNvPr>
          <p:cNvCxnSpPr>
            <a:stCxn id="26" idx="2"/>
          </p:cNvCxnSpPr>
          <p:nvPr/>
        </p:nvCxnSpPr>
        <p:spPr>
          <a:xfrm>
            <a:off x="4881237" y="3042871"/>
            <a:ext cx="1009780" cy="0"/>
          </a:xfrm>
          <a:prstGeom prst="line">
            <a:avLst/>
          </a:prstGeom>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2389653-2888-4443-970D-7471D8B44D01}"/>
                  </a:ext>
                </a:extLst>
              </p:cNvPr>
              <p:cNvSpPr txBox="1"/>
              <p:nvPr/>
            </p:nvSpPr>
            <p:spPr>
              <a:xfrm>
                <a:off x="5189053" y="2642761"/>
                <a:ext cx="41338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𝑅</m:t>
                      </m:r>
                    </m:oMath>
                  </m:oMathPara>
                </a14:m>
                <a:endParaRPr lang="en-US" sz="2000" dirty="0"/>
              </a:p>
            </p:txBody>
          </p:sp>
        </mc:Choice>
        <mc:Fallback xmlns="">
          <p:sp>
            <p:nvSpPr>
              <p:cNvPr id="32" name="TextBox 31">
                <a:extLst>
                  <a:ext uri="{FF2B5EF4-FFF2-40B4-BE49-F238E27FC236}">
                    <a16:creationId xmlns:a16="http://schemas.microsoft.com/office/drawing/2014/main" id="{82389653-2888-4443-970D-7471D8B44D01}"/>
                  </a:ext>
                </a:extLst>
              </p:cNvPr>
              <p:cNvSpPr txBox="1">
                <a:spLocks noRot="1" noChangeAspect="1" noMove="1" noResize="1" noEditPoints="1" noAdjustHandles="1" noChangeArrowheads="1" noChangeShapeType="1" noTextEdit="1"/>
              </p:cNvSpPr>
              <p:nvPr/>
            </p:nvSpPr>
            <p:spPr>
              <a:xfrm>
                <a:off x="5189053" y="2642761"/>
                <a:ext cx="413382" cy="400110"/>
              </a:xfrm>
              <a:prstGeom prst="rect">
                <a:avLst/>
              </a:prstGeom>
              <a:blipFill>
                <a:blip r:embed="rId5"/>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C6C2A46A-C137-47B4-A800-749C61151A2D}"/>
              </a:ext>
            </a:extLst>
          </p:cNvPr>
          <p:cNvSpPr txBox="1"/>
          <p:nvPr/>
        </p:nvSpPr>
        <p:spPr>
          <a:xfrm>
            <a:off x="5342309" y="4157396"/>
            <a:ext cx="1450762" cy="400110"/>
          </a:xfrm>
          <a:prstGeom prst="rect">
            <a:avLst/>
          </a:prstGeom>
          <a:noFill/>
        </p:spPr>
        <p:txBody>
          <a:bodyPr wrap="square" rtlCol="0">
            <a:spAutoFit/>
          </a:bodyPr>
          <a:lstStyle/>
          <a:p>
            <a:r>
              <a:rPr lang="en-US" sz="2000" dirty="0"/>
              <a:t>Top view</a:t>
            </a:r>
          </a:p>
        </p:txBody>
      </p:sp>
      <p:sp>
        <p:nvSpPr>
          <p:cNvPr id="34" name="TextBox 33">
            <a:extLst>
              <a:ext uri="{FF2B5EF4-FFF2-40B4-BE49-F238E27FC236}">
                <a16:creationId xmlns:a16="http://schemas.microsoft.com/office/drawing/2014/main" id="{185FDAAB-3D0A-455B-9A1E-E3C7737E8A1E}"/>
              </a:ext>
            </a:extLst>
          </p:cNvPr>
          <p:cNvSpPr txBox="1"/>
          <p:nvPr/>
        </p:nvSpPr>
        <p:spPr>
          <a:xfrm>
            <a:off x="1891122" y="3691466"/>
            <a:ext cx="2993410" cy="707886"/>
          </a:xfrm>
          <a:prstGeom prst="rect">
            <a:avLst/>
          </a:prstGeom>
          <a:noFill/>
        </p:spPr>
        <p:txBody>
          <a:bodyPr wrap="square" rtlCol="0">
            <a:spAutoFit/>
          </a:bodyPr>
          <a:lstStyle/>
          <a:p>
            <a:pPr algn="ctr"/>
            <a:r>
              <a:rPr lang="en-US" sz="2000"/>
              <a:t>Rear view</a:t>
            </a:r>
          </a:p>
          <a:p>
            <a:pPr algn="ctr"/>
            <a:r>
              <a:rPr lang="en-US" sz="2000"/>
              <a:t>(car moving into the page)</a:t>
            </a:r>
            <a:endParaRPr lang="en-US" sz="2000"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2591DF0-4420-461F-ADE8-D94BC6D7F29C}"/>
                  </a:ext>
                </a:extLst>
              </p:cNvPr>
              <p:cNvSpPr txBox="1"/>
              <p:nvPr/>
            </p:nvSpPr>
            <p:spPr>
              <a:xfrm>
                <a:off x="6929100" y="2004740"/>
                <a:ext cx="389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𝑣</m:t>
                      </m:r>
                    </m:oMath>
                  </m:oMathPara>
                </a14:m>
                <a:endParaRPr lang="en-US" sz="2000" dirty="0"/>
              </a:p>
            </p:txBody>
          </p:sp>
        </mc:Choice>
        <mc:Fallback xmlns="">
          <p:sp>
            <p:nvSpPr>
              <p:cNvPr id="35" name="TextBox 34">
                <a:extLst>
                  <a:ext uri="{FF2B5EF4-FFF2-40B4-BE49-F238E27FC236}">
                    <a16:creationId xmlns:a16="http://schemas.microsoft.com/office/drawing/2014/main" id="{82591DF0-4420-461F-ADE8-D94BC6D7F29C}"/>
                  </a:ext>
                </a:extLst>
              </p:cNvPr>
              <p:cNvSpPr txBox="1">
                <a:spLocks noRot="1" noChangeAspect="1" noMove="1" noResize="1" noEditPoints="1" noAdjustHandles="1" noChangeArrowheads="1" noChangeShapeType="1" noTextEdit="1"/>
              </p:cNvSpPr>
              <p:nvPr/>
            </p:nvSpPr>
            <p:spPr>
              <a:xfrm>
                <a:off x="6929100" y="2004740"/>
                <a:ext cx="389337" cy="400110"/>
              </a:xfrm>
              <a:prstGeom prst="rect">
                <a:avLst/>
              </a:prstGeom>
              <a:blipFill>
                <a:blip r:embed="rId6"/>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4D667AB4-AC9A-4838-B610-8D7CAE6FAFAF}"/>
              </a:ext>
            </a:extLst>
          </p:cNvPr>
          <p:cNvCxnSpPr>
            <a:cxnSpLocks/>
          </p:cNvCxnSpPr>
          <p:nvPr/>
        </p:nvCxnSpPr>
        <p:spPr>
          <a:xfrm flipH="1">
            <a:off x="2457439" y="3145983"/>
            <a:ext cx="286803" cy="160456"/>
          </a:xfrm>
          <a:prstGeom prst="line">
            <a:avLst/>
          </a:prstGeom>
          <a:ln w="254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2A8C404-32C3-4677-9064-EAC352DD3A0A}"/>
              </a:ext>
            </a:extLst>
          </p:cNvPr>
          <p:cNvCxnSpPr>
            <a:cxnSpLocks/>
          </p:cNvCxnSpPr>
          <p:nvPr/>
        </p:nvCxnSpPr>
        <p:spPr>
          <a:xfrm flipV="1">
            <a:off x="3660537" y="2396990"/>
            <a:ext cx="286803" cy="160456"/>
          </a:xfrm>
          <a:prstGeom prst="line">
            <a:avLst/>
          </a:prstGeom>
          <a:ln w="254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AD2E8DA4-6E75-400B-B9BD-5EA3A0BAADEC}"/>
              </a:ext>
            </a:extLst>
          </p:cNvPr>
          <p:cNvSpPr txBox="1"/>
          <p:nvPr/>
        </p:nvSpPr>
        <p:spPr>
          <a:xfrm>
            <a:off x="2392717" y="1686390"/>
            <a:ext cx="2993410" cy="707886"/>
          </a:xfrm>
          <a:prstGeom prst="rect">
            <a:avLst/>
          </a:prstGeom>
          <a:noFill/>
        </p:spPr>
        <p:txBody>
          <a:bodyPr wrap="square" rtlCol="0">
            <a:spAutoFit/>
          </a:bodyPr>
          <a:lstStyle/>
          <a:p>
            <a:pPr algn="ctr"/>
            <a:r>
              <a:rPr lang="en-US" sz="2000"/>
              <a:t>“up the banked</a:t>
            </a:r>
          </a:p>
          <a:p>
            <a:pPr algn="ctr"/>
            <a:r>
              <a:rPr lang="en-US" sz="2000"/>
              <a:t>surface”</a:t>
            </a:r>
            <a:endParaRPr lang="en-US" sz="2000" dirty="0"/>
          </a:p>
        </p:txBody>
      </p:sp>
      <p:sp>
        <p:nvSpPr>
          <p:cNvPr id="40" name="TextBox 39">
            <a:extLst>
              <a:ext uri="{FF2B5EF4-FFF2-40B4-BE49-F238E27FC236}">
                <a16:creationId xmlns:a16="http://schemas.microsoft.com/office/drawing/2014/main" id="{69561D6B-49CB-4CD9-AA79-7E06CFDF3C95}"/>
              </a:ext>
            </a:extLst>
          </p:cNvPr>
          <p:cNvSpPr txBox="1"/>
          <p:nvPr/>
        </p:nvSpPr>
        <p:spPr>
          <a:xfrm>
            <a:off x="326984" y="2598553"/>
            <a:ext cx="2993410" cy="707886"/>
          </a:xfrm>
          <a:prstGeom prst="rect">
            <a:avLst/>
          </a:prstGeom>
          <a:noFill/>
        </p:spPr>
        <p:txBody>
          <a:bodyPr wrap="square" rtlCol="0">
            <a:spAutoFit/>
          </a:bodyPr>
          <a:lstStyle/>
          <a:p>
            <a:pPr algn="ctr"/>
            <a:r>
              <a:rPr lang="en-US" sz="2000"/>
              <a:t>“down the banked</a:t>
            </a:r>
          </a:p>
          <a:p>
            <a:pPr algn="ctr"/>
            <a:r>
              <a:rPr lang="en-US" sz="2000"/>
              <a:t>surface”</a:t>
            </a:r>
            <a:endParaRPr lang="en-US" sz="2000" dirty="0"/>
          </a:p>
        </p:txBody>
      </p:sp>
    </p:spTree>
    <p:extLst>
      <p:ext uri="{BB962C8B-B14F-4D97-AF65-F5344CB8AC3E}">
        <p14:creationId xmlns:p14="http://schemas.microsoft.com/office/powerpoint/2010/main" val="53226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52400" y="76200"/>
                <a:ext cx="11887200" cy="1418978"/>
              </a:xfrm>
              <a:prstGeom prst="rect">
                <a:avLst/>
              </a:prstGeom>
              <a:noFill/>
            </p:spPr>
            <p:txBody>
              <a:bodyPr wrap="square" rtlCol="0">
                <a:spAutoFit/>
              </a:bodyPr>
              <a:lstStyle/>
              <a:p>
                <a:r>
                  <a:rPr lang="en-US" sz="2800"/>
                  <a:t>In a tilted </a:t>
                </a:r>
                <a:r>
                  <a:rPr lang="en-US" sz="2800" i="1"/>
                  <a:t>xy</a:t>
                </a:r>
                <a:r>
                  <a:rPr lang="en-US" sz="2800"/>
                  <a:t> coordinate system, the acceleration vector </a:t>
                </a:r>
                <a14:m>
                  <m:oMath xmlns:m="http://schemas.openxmlformats.org/officeDocument/2006/math">
                    <m:acc>
                      <m:accPr>
                        <m:chr m:val="⃗"/>
                        <m:ctrlPr>
                          <a:rPr lang="en-US" sz="2800" b="0" i="1" smtClean="0">
                            <a:latin typeface="Cambria Math" panose="02040503050406030204" pitchFamily="18" charset="0"/>
                          </a:rPr>
                        </m:ctrlPr>
                      </m:accPr>
                      <m:e>
                        <m:r>
                          <a:rPr lang="en-US" sz="2800" b="1" i="1" smtClean="0">
                            <a:latin typeface="Cambria Math" panose="02040503050406030204" pitchFamily="18" charset="0"/>
                          </a:rPr>
                          <m:t>𝒂</m:t>
                        </m:r>
                      </m:e>
                    </m:acc>
                  </m:oMath>
                </a14:m>
                <a:r>
                  <a:rPr lang="en-US" sz="2800"/>
                  <a:t> is along the </a:t>
                </a:r>
                <a:r>
                  <a:rPr lang="en-US" sz="2800" i="1"/>
                  <a:t>x</a:t>
                </a:r>
                <a:r>
                  <a:rPr lang="en-US" sz="2800"/>
                  <a:t>-axis. The coordinates are tilted at an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as shown. What are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𝑥</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𝑦</m:t>
                        </m:r>
                      </m:sub>
                    </m:sSub>
                  </m:oMath>
                </a14:m>
                <a:r>
                  <a:rPr lang="en-US" sz="2800"/>
                  <a:t>, the </a:t>
                </a:r>
                <a:r>
                  <a:rPr lang="en-US" sz="2800" i="1"/>
                  <a:t>x- </a:t>
                </a:r>
                <a:r>
                  <a:rPr lang="en-US" sz="2800"/>
                  <a:t>and</a:t>
                </a:r>
                <a:r>
                  <a:rPr lang="en-US" sz="2800" i="1"/>
                  <a:t> y-</a:t>
                </a:r>
                <a:r>
                  <a:rPr lang="en-US" sz="2800"/>
                  <a:t>components of the the vector </a:t>
                </a:r>
                <a14:m>
                  <m:oMath xmlns:m="http://schemas.openxmlformats.org/officeDocument/2006/math">
                    <m:acc>
                      <m:accPr>
                        <m:chr m:val="⃗"/>
                        <m:ctrlPr>
                          <a:rPr lang="en-US" sz="2800" i="1">
                            <a:latin typeface="Cambria Math" panose="02040503050406030204" pitchFamily="18" charset="0"/>
                          </a:rPr>
                        </m:ctrlPr>
                      </m:accPr>
                      <m:e>
                        <m:r>
                          <a:rPr lang="en-US" sz="2800" b="1" i="1">
                            <a:latin typeface="Cambria Math" panose="02040503050406030204" pitchFamily="18" charset="0"/>
                          </a:rPr>
                          <m:t>𝒂</m:t>
                        </m:r>
                      </m:e>
                    </m:acc>
                  </m:oMath>
                </a14:m>
                <a:r>
                  <a:rPr lang="en-US" sz="2800"/>
                  <a:t>?</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76200"/>
                <a:ext cx="11887200" cy="1418978"/>
              </a:xfrm>
              <a:prstGeom prst="rect">
                <a:avLst/>
              </a:prstGeom>
              <a:blipFill rotWithShape="0">
                <a:blip r:embed="rId2"/>
                <a:stretch>
                  <a:fillRect l="-1026" t="-4310" r="-821" b="-11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2400" y="3240709"/>
                <a:ext cx="5396477" cy="3578865"/>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r>
                      <a:rPr lang="en-US" sz="2800" b="0" i="1" smtClean="0">
                        <a:latin typeface="Cambria Math" panose="02040503050406030204" pitchFamily="18" charset="0"/>
                      </a:rPr>
                      <m:t>𝑎</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𝑦</m:t>
                        </m:r>
                      </m:sub>
                    </m:sSub>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𝑎</m:t>
                    </m:r>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𝑥</m:t>
                        </m:r>
                      </m:sub>
                    </m:sSub>
                    <m:r>
                      <a:rPr lang="en-US" sz="2800" i="1">
                        <a:latin typeface="Cambria Math" panose="02040503050406030204" pitchFamily="18" charset="0"/>
                      </a:rPr>
                      <m:t>=+</m:t>
                    </m:r>
                    <m:r>
                      <a:rPr lang="en-US" sz="2800" i="1">
                        <a:latin typeface="Cambria Math" panose="02040503050406030204" pitchFamily="18" charset="0"/>
                      </a:rPr>
                      <m:t>𝑎</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cos</m:t>
                        </m:r>
                      </m:fName>
                      <m:e>
                        <m:r>
                          <a:rPr lang="en-US" sz="2800" i="1">
                            <a:latin typeface="Cambria Math" panose="02040503050406030204" pitchFamily="18" charset="0"/>
                            <a:ea typeface="Cambria Math" panose="02040503050406030204" pitchFamily="18" charset="0"/>
                          </a:rPr>
                          <m:t>𝜃</m:t>
                        </m:r>
                      </m:e>
                    </m:func>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𝑦</m:t>
                        </m:r>
                      </m:sub>
                    </m:sSub>
                    <m:r>
                      <a:rPr lang="en-US" sz="2800" i="1">
                        <a:latin typeface="Cambria Math" panose="02040503050406030204" pitchFamily="18" charset="0"/>
                      </a:rPr>
                      <m:t>=−</m:t>
                    </m:r>
                    <m:r>
                      <a:rPr lang="en-US" sz="2800" i="1">
                        <a:latin typeface="Cambria Math" panose="02040503050406030204" pitchFamily="18" charset="0"/>
                      </a:rPr>
                      <m:t>𝑎</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𝑥</m:t>
                        </m:r>
                      </m:sub>
                    </m:sSub>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𝑎</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𝑦</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𝑥</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𝑦</m:t>
                        </m:r>
                      </m:sub>
                    </m:sSub>
                    <m:r>
                      <a:rPr lang="en-US" sz="2800" i="1">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𝑎</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𝑥</m:t>
                        </m:r>
                      </m:sub>
                    </m:sSub>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𝑎</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𝑦</m:t>
                        </m:r>
                      </m:sub>
                    </m:sSub>
                    <m:r>
                      <a:rPr lang="en-US" sz="2800" i="1">
                        <a:latin typeface="Cambria Math" panose="02040503050406030204" pitchFamily="18" charset="0"/>
                      </a:rPr>
                      <m:t>=0</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52400" y="3240709"/>
                <a:ext cx="5396477" cy="3578865"/>
              </a:xfrm>
              <a:prstGeom prst="rect">
                <a:avLst/>
              </a:prstGeom>
              <a:blipFill rotWithShape="0">
                <a:blip r:embed="rId3"/>
                <a:stretch>
                  <a:fillRect l="-2373" b="-1533"/>
                </a:stretch>
              </a:blipFill>
            </p:spPr>
            <p:txBody>
              <a:bodyPr/>
              <a:lstStyle/>
              <a:p>
                <a:r>
                  <a:rPr lang="en-US">
                    <a:noFill/>
                  </a:rPr>
                  <a:t> </a:t>
                </a:r>
              </a:p>
            </p:txBody>
          </p:sp>
        </mc:Fallback>
      </mc:AlternateContent>
      <p:cxnSp>
        <p:nvCxnSpPr>
          <p:cNvPr id="5" name="Straight Connector 4"/>
          <p:cNvCxnSpPr/>
          <p:nvPr/>
        </p:nvCxnSpPr>
        <p:spPr>
          <a:xfrm>
            <a:off x="10565791" y="2631109"/>
            <a:ext cx="692727" cy="381000"/>
          </a:xfrm>
          <a:prstGeom prst="line">
            <a:avLst/>
          </a:prstGeom>
          <a:ln w="635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flipH="1">
            <a:off x="10759754" y="3240709"/>
            <a:ext cx="533400" cy="400110"/>
          </a:xfrm>
          <a:prstGeom prst="rect">
            <a:avLst/>
          </a:prstGeom>
          <a:noFill/>
        </p:spPr>
        <p:txBody>
          <a:bodyPr wrap="square" rtlCol="0">
            <a:spAutoFit/>
          </a:bodyPr>
          <a:lstStyle/>
          <a:p>
            <a:r>
              <a:rPr lang="en-US" sz="2000" dirty="0"/>
              <a:t>+x</a:t>
            </a:r>
          </a:p>
        </p:txBody>
      </p:sp>
      <p:sp>
        <p:nvSpPr>
          <p:cNvPr id="7" name="TextBox 6"/>
          <p:cNvSpPr txBox="1"/>
          <p:nvPr/>
        </p:nvSpPr>
        <p:spPr>
          <a:xfrm flipH="1">
            <a:off x="11199493" y="2592285"/>
            <a:ext cx="484909" cy="400110"/>
          </a:xfrm>
          <a:prstGeom prst="rect">
            <a:avLst/>
          </a:prstGeom>
          <a:noFill/>
        </p:spPr>
        <p:txBody>
          <a:bodyPr wrap="square" rtlCol="0">
            <a:spAutoFit/>
          </a:bodyPr>
          <a:lstStyle/>
          <a:p>
            <a:r>
              <a:rPr lang="en-US" sz="2000" dirty="0"/>
              <a:t> </a:t>
            </a:r>
            <a:r>
              <a:rPr lang="en-US" sz="2000" dirty="0">
                <a:solidFill>
                  <a:srgbClr val="FF0000"/>
                </a:solidFill>
              </a:rPr>
              <a:t>a</a:t>
            </a:r>
          </a:p>
        </p:txBody>
      </p:sp>
      <p:grpSp>
        <p:nvGrpSpPr>
          <p:cNvPr id="8" name="Group 7"/>
          <p:cNvGrpSpPr/>
          <p:nvPr/>
        </p:nvGrpSpPr>
        <p:grpSpPr>
          <a:xfrm rot="1117542">
            <a:off x="9226438" y="1733492"/>
            <a:ext cx="1952051" cy="1828800"/>
            <a:chOff x="3409940" y="1962150"/>
            <a:chExt cx="1952051" cy="1828800"/>
          </a:xfrm>
        </p:grpSpPr>
        <p:cxnSp>
          <p:nvCxnSpPr>
            <p:cNvPr id="9" name="Straight Connector 8"/>
            <p:cNvCxnSpPr/>
            <p:nvPr/>
          </p:nvCxnSpPr>
          <p:spPr>
            <a:xfrm flipV="1">
              <a:off x="3962400" y="1962150"/>
              <a:ext cx="304800" cy="1828800"/>
            </a:xfrm>
            <a:prstGeom prst="line">
              <a:avLst/>
            </a:prstGeom>
            <a:ln w="254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20482458">
              <a:off x="3409940" y="2346499"/>
              <a:ext cx="1952051" cy="1099162"/>
            </a:xfrm>
            <a:prstGeom prst="line">
              <a:avLst/>
            </a:prstGeom>
            <a:ln w="254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flipH="1">
            <a:off x="10302554" y="1488109"/>
            <a:ext cx="533400" cy="400110"/>
          </a:xfrm>
          <a:prstGeom prst="rect">
            <a:avLst/>
          </a:prstGeom>
          <a:noFill/>
        </p:spPr>
        <p:txBody>
          <a:bodyPr wrap="square" rtlCol="0">
            <a:spAutoFit/>
          </a:bodyPr>
          <a:lstStyle/>
          <a:p>
            <a:r>
              <a:rPr lang="en-US" sz="2000" dirty="0"/>
              <a:t>+y</a:t>
            </a:r>
          </a:p>
        </p:txBody>
      </p:sp>
      <p:cxnSp>
        <p:nvCxnSpPr>
          <p:cNvPr id="13" name="Straight Connector 12"/>
          <p:cNvCxnSpPr/>
          <p:nvPr/>
        </p:nvCxnSpPr>
        <p:spPr>
          <a:xfrm>
            <a:off x="8992296" y="2550194"/>
            <a:ext cx="219456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9162147" y="2178059"/>
                <a:ext cx="2510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a:p>
            </p:txBody>
          </p:sp>
        </mc:Choice>
        <mc:Fallback xmlns="">
          <p:sp>
            <p:nvSpPr>
              <p:cNvPr id="15" name="TextBox 14"/>
              <p:cNvSpPr txBox="1">
                <a:spLocks noRot="1" noChangeAspect="1" noMove="1" noResize="1" noEditPoints="1" noAdjustHandles="1" noChangeArrowheads="1" noChangeShapeType="1" noTextEdit="1"/>
              </p:cNvSpPr>
              <p:nvPr/>
            </p:nvSpPr>
            <p:spPr>
              <a:xfrm>
                <a:off x="9162147" y="2178059"/>
                <a:ext cx="251094" cy="369332"/>
              </a:xfrm>
              <a:prstGeom prst="rect">
                <a:avLst/>
              </a:prstGeom>
              <a:blipFill rotWithShape="0">
                <a:blip r:embed="rId4"/>
                <a:stretch>
                  <a:fillRect l="-29268" r="-24390" b="-6557"/>
                </a:stretch>
              </a:blipFill>
            </p:spPr>
            <p:txBody>
              <a:bodyPr/>
              <a:lstStyle/>
              <a:p>
                <a:r>
                  <a:rPr lang="en-US">
                    <a:noFill/>
                  </a:rPr>
                  <a:t> </a:t>
                </a:r>
              </a:p>
            </p:txBody>
          </p:sp>
        </mc:Fallback>
      </mc:AlternateContent>
      <p:sp>
        <p:nvSpPr>
          <p:cNvPr id="16" name="Arc 15"/>
          <p:cNvSpPr/>
          <p:nvPr/>
        </p:nvSpPr>
        <p:spPr>
          <a:xfrm>
            <a:off x="9489897" y="2090191"/>
            <a:ext cx="914400" cy="914400"/>
          </a:xfrm>
          <a:prstGeom prst="arc">
            <a:avLst>
              <a:gd name="adj1" fmla="val 10836567"/>
              <a:gd name="adj2" fmla="val 127654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1504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76200"/>
                <a:ext cx="11887200" cy="1384995"/>
              </a:xfrm>
              <a:prstGeom prst="rect">
                <a:avLst/>
              </a:prstGeom>
            </p:spPr>
            <p:txBody>
              <a:bodyPr wrap="square">
                <a:spAutoFit/>
              </a:bodyPr>
              <a:lstStyle/>
              <a:p>
                <a:r>
                  <a:rPr lang="en-US" sz="2800" dirty="0"/>
                  <a:t>A car rounds a banked curve without skidding. The radius of curvature of the curve is </a:t>
                </a:r>
                <a14:m>
                  <m:oMath xmlns:m="http://schemas.openxmlformats.org/officeDocument/2006/math">
                    <m:r>
                      <a:rPr lang="en-US" sz="2800" i="1" smtClean="0">
                        <a:latin typeface="Cambria Math" panose="02040503050406030204" pitchFamily="18" charset="0"/>
                      </a:rPr>
                      <m:t>𝑅</m:t>
                    </m:r>
                  </m:oMath>
                </a14:m>
                <a:r>
                  <a:rPr lang="en-US" sz="2800" dirty="0"/>
                  <a:t>. A possible free-body diagram (which may or may not be correct) is shown. What can you say about the direction of the force of friction?</a:t>
                </a:r>
              </a:p>
            </p:txBody>
          </p:sp>
        </mc:Choice>
        <mc:Fallback xmlns="">
          <p:sp>
            <p:nvSpPr>
              <p:cNvPr id="2" name="Rectangle 1"/>
              <p:cNvSpPr>
                <a:spLocks noRot="1" noChangeAspect="1" noMove="1" noResize="1" noEditPoints="1" noAdjustHandles="1" noChangeArrowheads="1" noChangeShapeType="1" noTextEdit="1"/>
              </p:cNvSpPr>
              <p:nvPr/>
            </p:nvSpPr>
            <p:spPr>
              <a:xfrm>
                <a:off x="152400" y="76200"/>
                <a:ext cx="11887200" cy="1384995"/>
              </a:xfrm>
              <a:prstGeom prst="rect">
                <a:avLst/>
              </a:prstGeom>
              <a:blipFill rotWithShape="0">
                <a:blip r:embed="rId2"/>
                <a:stretch>
                  <a:fillRect l="-1026" t="-4405" b="-11454"/>
                </a:stretch>
              </a:blipFill>
            </p:spPr>
            <p:txBody>
              <a:bodyPr/>
              <a:lstStyle/>
              <a:p>
                <a:r>
                  <a:rPr lang="en-US">
                    <a:noFill/>
                  </a:rPr>
                  <a:t> </a:t>
                </a:r>
              </a:p>
            </p:txBody>
          </p:sp>
        </mc:Fallback>
      </mc:AlternateContent>
      <p:sp>
        <p:nvSpPr>
          <p:cNvPr id="17" name="TextBox 16"/>
          <p:cNvSpPr txBox="1"/>
          <p:nvPr/>
        </p:nvSpPr>
        <p:spPr>
          <a:xfrm>
            <a:off x="152400" y="4648200"/>
            <a:ext cx="10064037" cy="2031325"/>
          </a:xfrm>
          <a:prstGeom prst="rect">
            <a:avLst/>
          </a:prstGeom>
          <a:noFill/>
        </p:spPr>
        <p:txBody>
          <a:bodyPr wrap="none" rtlCol="0">
            <a:spAutoFit/>
          </a:bodyPr>
          <a:lstStyle/>
          <a:p>
            <a:pPr marL="514350" indent="-514350">
              <a:lnSpc>
                <a:spcPct val="150000"/>
              </a:lnSpc>
              <a:buAutoNum type="alphaUcParenR"/>
            </a:pPr>
            <a:r>
              <a:rPr lang="en-US" sz="2800" dirty="0"/>
              <a:t>It must be in the direction shown in the FBD.</a:t>
            </a:r>
          </a:p>
          <a:p>
            <a:pPr marL="514350" indent="-514350">
              <a:lnSpc>
                <a:spcPct val="150000"/>
              </a:lnSpc>
              <a:buAutoNum type="alphaUcParenR"/>
            </a:pPr>
            <a:r>
              <a:rPr lang="en-US" sz="2800" dirty="0"/>
              <a:t>It must be in the opposite direction to the one shown in the FBD.</a:t>
            </a:r>
          </a:p>
          <a:p>
            <a:pPr marL="514350" indent="-514350">
              <a:lnSpc>
                <a:spcPct val="150000"/>
              </a:lnSpc>
              <a:buAutoNum type="alphaUcParenR"/>
            </a:pPr>
            <a:r>
              <a:rPr lang="en-US" sz="2800" dirty="0"/>
              <a:t>It depends on the speed of the car.</a:t>
            </a:r>
          </a:p>
        </p:txBody>
      </p:sp>
      <p:cxnSp>
        <p:nvCxnSpPr>
          <p:cNvPr id="18" name="Straight Connector 17">
            <a:extLst>
              <a:ext uri="{FF2B5EF4-FFF2-40B4-BE49-F238E27FC236}">
                <a16:creationId xmlns:a16="http://schemas.microsoft.com/office/drawing/2014/main" id="{45830999-B41F-45A6-BA6B-46F41E23EBC9}"/>
              </a:ext>
            </a:extLst>
          </p:cNvPr>
          <p:cNvCxnSpPr/>
          <p:nvPr/>
        </p:nvCxnSpPr>
        <p:spPr>
          <a:xfrm>
            <a:off x="10363200" y="3042871"/>
            <a:ext cx="0" cy="548640"/>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DD1F2FC-9C36-4AE3-B6F4-2D2041BF122B}"/>
              </a:ext>
            </a:extLst>
          </p:cNvPr>
          <p:cNvSpPr txBox="1"/>
          <p:nvPr/>
        </p:nvSpPr>
        <p:spPr>
          <a:xfrm>
            <a:off x="10210800" y="2200801"/>
            <a:ext cx="381000" cy="400110"/>
          </a:xfrm>
          <a:prstGeom prst="rect">
            <a:avLst/>
          </a:prstGeom>
          <a:noFill/>
        </p:spPr>
        <p:txBody>
          <a:bodyPr wrap="square" rtlCol="0">
            <a:spAutoFit/>
          </a:bodyPr>
          <a:lstStyle/>
          <a:p>
            <a:r>
              <a:rPr lang="en-US" sz="2000" dirty="0"/>
              <a:t>N</a:t>
            </a:r>
          </a:p>
        </p:txBody>
      </p:sp>
      <p:sp>
        <p:nvSpPr>
          <p:cNvPr id="20" name="TextBox 19">
            <a:extLst>
              <a:ext uri="{FF2B5EF4-FFF2-40B4-BE49-F238E27FC236}">
                <a16:creationId xmlns:a16="http://schemas.microsoft.com/office/drawing/2014/main" id="{A62442F6-E3B1-4DAE-BB60-DEF41D35FB9B}"/>
              </a:ext>
            </a:extLst>
          </p:cNvPr>
          <p:cNvSpPr txBox="1"/>
          <p:nvPr/>
        </p:nvSpPr>
        <p:spPr>
          <a:xfrm>
            <a:off x="10363200" y="3023761"/>
            <a:ext cx="609600" cy="400110"/>
          </a:xfrm>
          <a:prstGeom prst="rect">
            <a:avLst/>
          </a:prstGeom>
          <a:noFill/>
        </p:spPr>
        <p:txBody>
          <a:bodyPr wrap="square" rtlCol="0">
            <a:spAutoFit/>
          </a:bodyPr>
          <a:lstStyle/>
          <a:p>
            <a:r>
              <a:rPr lang="en-US" sz="2000" dirty="0"/>
              <a:t>mg</a:t>
            </a:r>
          </a:p>
        </p:txBody>
      </p:sp>
      <p:cxnSp>
        <p:nvCxnSpPr>
          <p:cNvPr id="21" name="Straight Connector 20">
            <a:extLst>
              <a:ext uri="{FF2B5EF4-FFF2-40B4-BE49-F238E27FC236}">
                <a16:creationId xmlns:a16="http://schemas.microsoft.com/office/drawing/2014/main" id="{E9955DF5-9E0C-4E3F-9867-9F0FF9C50CEA}"/>
              </a:ext>
            </a:extLst>
          </p:cNvPr>
          <p:cNvCxnSpPr/>
          <p:nvPr/>
        </p:nvCxnSpPr>
        <p:spPr>
          <a:xfrm flipH="1">
            <a:off x="9677401" y="2981911"/>
            <a:ext cx="533399" cy="288477"/>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824E02F-DE2E-4382-A06A-2AC7E97D8E29}"/>
              </a:ext>
            </a:extLst>
          </p:cNvPr>
          <p:cNvSpPr txBox="1"/>
          <p:nvPr/>
        </p:nvSpPr>
        <p:spPr>
          <a:xfrm>
            <a:off x="9601200" y="2600911"/>
            <a:ext cx="685800" cy="400110"/>
          </a:xfrm>
          <a:prstGeom prst="rect">
            <a:avLst/>
          </a:prstGeom>
          <a:noFill/>
        </p:spPr>
        <p:txBody>
          <a:bodyPr wrap="square" rtlCol="0">
            <a:spAutoFit/>
          </a:bodyPr>
          <a:lstStyle/>
          <a:p>
            <a:r>
              <a:rPr lang="en-US" sz="2000" dirty="0"/>
              <a:t>F</a:t>
            </a:r>
            <a:r>
              <a:rPr lang="en-US" sz="2000" baseline="-25000" dirty="0"/>
              <a:t>fric</a:t>
            </a:r>
          </a:p>
        </p:txBody>
      </p:sp>
      <p:cxnSp>
        <p:nvCxnSpPr>
          <p:cNvPr id="23" name="Straight Connector 22">
            <a:extLst>
              <a:ext uri="{FF2B5EF4-FFF2-40B4-BE49-F238E27FC236}">
                <a16:creationId xmlns:a16="http://schemas.microsoft.com/office/drawing/2014/main" id="{25931762-7800-4C0D-896B-DFA9A96C734E}"/>
              </a:ext>
            </a:extLst>
          </p:cNvPr>
          <p:cNvCxnSpPr/>
          <p:nvPr/>
        </p:nvCxnSpPr>
        <p:spPr>
          <a:xfrm flipH="1" flipV="1">
            <a:off x="10058400" y="2296111"/>
            <a:ext cx="228600" cy="439977"/>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0E3DF08-F01C-4025-9BC4-2D2AA7AFD690}"/>
              </a:ext>
            </a:extLst>
          </p:cNvPr>
          <p:cNvCxnSpPr/>
          <p:nvPr/>
        </p:nvCxnSpPr>
        <p:spPr>
          <a:xfrm flipV="1">
            <a:off x="9372600" y="2524711"/>
            <a:ext cx="1636865" cy="928168"/>
          </a:xfrm>
          <a:prstGeom prst="line">
            <a:avLst/>
          </a:prstGeom>
          <a:ln w="25400">
            <a:solidFill>
              <a:schemeClr val="tx1"/>
            </a:solidFill>
            <a:prstDash val="dash"/>
            <a:tailEnd type="none" w="lg"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5AA7A294-2A50-4274-B294-FCF6C48C83C1}"/>
              </a:ext>
            </a:extLst>
          </p:cNvPr>
          <p:cNvSpPr/>
          <p:nvPr/>
        </p:nvSpPr>
        <p:spPr>
          <a:xfrm>
            <a:off x="10210800" y="2738071"/>
            <a:ext cx="304800" cy="3048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26515AC6-E6DC-4CFD-8D14-E668D5E7DADC}"/>
              </a:ext>
            </a:extLst>
          </p:cNvPr>
          <p:cNvSpPr/>
          <p:nvPr/>
        </p:nvSpPr>
        <p:spPr>
          <a:xfrm flipH="1">
            <a:off x="743054" y="2516052"/>
            <a:ext cx="1559859" cy="914400"/>
          </a:xfrm>
          <a:prstGeom prst="r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03FD321-4BDB-4CC0-BD12-6487E53CAA41}"/>
              </a:ext>
            </a:extLst>
          </p:cNvPr>
          <p:cNvSpPr txBox="1"/>
          <p:nvPr/>
        </p:nvSpPr>
        <p:spPr>
          <a:xfrm>
            <a:off x="474113" y="2361765"/>
            <a:ext cx="381000" cy="400110"/>
          </a:xfrm>
          <a:prstGeom prst="rect">
            <a:avLst/>
          </a:prstGeom>
          <a:noFill/>
        </p:spPr>
        <p:txBody>
          <a:bodyPr wrap="square" rtlCol="0">
            <a:spAutoFit/>
          </a:bodyPr>
          <a:lstStyle/>
          <a:p>
            <a:r>
              <a:rPr lang="en-US" sz="2000" dirty="0">
                <a:solidFill>
                  <a:srgbClr val="FF0000"/>
                </a:solidFill>
              </a:rPr>
              <a:t>a</a:t>
            </a:r>
          </a:p>
        </p:txBody>
      </p:sp>
      <p:cxnSp>
        <p:nvCxnSpPr>
          <p:cNvPr id="28" name="Straight Connector 27">
            <a:extLst>
              <a:ext uri="{FF2B5EF4-FFF2-40B4-BE49-F238E27FC236}">
                <a16:creationId xmlns:a16="http://schemas.microsoft.com/office/drawing/2014/main" id="{F1804656-4929-48BA-8853-54CBF5FF6B55}"/>
              </a:ext>
            </a:extLst>
          </p:cNvPr>
          <p:cNvCxnSpPr/>
          <p:nvPr/>
        </p:nvCxnSpPr>
        <p:spPr>
          <a:xfrm flipH="1" flipV="1">
            <a:off x="321713" y="2820851"/>
            <a:ext cx="609600" cy="1"/>
          </a:xfrm>
          <a:prstGeom prst="line">
            <a:avLst/>
          </a:prstGeom>
          <a:ln w="508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29" name="Trapezoid 28">
            <a:extLst>
              <a:ext uri="{FF2B5EF4-FFF2-40B4-BE49-F238E27FC236}">
                <a16:creationId xmlns:a16="http://schemas.microsoft.com/office/drawing/2014/main" id="{C51056CC-4938-4510-998F-12143E79EE30}"/>
              </a:ext>
            </a:extLst>
          </p:cNvPr>
          <p:cNvSpPr/>
          <p:nvPr/>
        </p:nvSpPr>
        <p:spPr>
          <a:xfrm rot="19786149">
            <a:off x="1183665" y="2367580"/>
            <a:ext cx="533400" cy="304800"/>
          </a:xfrm>
          <a:prstGeom prst="trapezoi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7D10E96-059B-4D9B-A73F-1037AFE46593}"/>
              </a:ext>
            </a:extLst>
          </p:cNvPr>
          <p:cNvSpPr/>
          <p:nvPr/>
        </p:nvSpPr>
        <p:spPr>
          <a:xfrm>
            <a:off x="1409904" y="2735304"/>
            <a:ext cx="114300" cy="228600"/>
          </a:xfrm>
          <a:prstGeom prst="rect">
            <a:avLst/>
          </a:prstGeom>
          <a:noFill/>
          <a:ln>
            <a:solidFill>
              <a:schemeClr val="tx1"/>
            </a:solidFill>
          </a:ln>
          <a:effectLst/>
          <a:scene3d>
            <a:camera prst="orthographicFront">
              <a:rot lat="0" lon="0" rev="1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3ED2DFA-A84B-4DF4-A327-4637DB965700}"/>
              </a:ext>
            </a:extLst>
          </p:cNvPr>
          <p:cNvSpPr/>
          <p:nvPr/>
        </p:nvSpPr>
        <p:spPr>
          <a:xfrm>
            <a:off x="1655213" y="2592252"/>
            <a:ext cx="114300" cy="228600"/>
          </a:xfrm>
          <a:prstGeom prst="rect">
            <a:avLst/>
          </a:prstGeom>
          <a:noFill/>
          <a:ln>
            <a:solidFill>
              <a:schemeClr val="tx1"/>
            </a:solidFill>
          </a:ln>
          <a:effectLst/>
          <a:scene3d>
            <a:camera prst="orthographicFront">
              <a:rot lat="0" lon="0" rev="1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E53F108-B99D-4C2A-925E-09330FE91722}"/>
                  </a:ext>
                </a:extLst>
              </p:cNvPr>
              <p:cNvSpPr txBox="1"/>
              <p:nvPr/>
            </p:nvSpPr>
            <p:spPr>
              <a:xfrm>
                <a:off x="1072907" y="3091765"/>
                <a:ext cx="39414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𝜃</m:t>
                      </m:r>
                    </m:oMath>
                  </m:oMathPara>
                </a14:m>
                <a:endParaRPr lang="en-US" sz="2000" dirty="0"/>
              </a:p>
            </p:txBody>
          </p:sp>
        </mc:Choice>
        <mc:Fallback xmlns="">
          <p:sp>
            <p:nvSpPr>
              <p:cNvPr id="32" name="TextBox 31">
                <a:extLst>
                  <a:ext uri="{FF2B5EF4-FFF2-40B4-BE49-F238E27FC236}">
                    <a16:creationId xmlns:a16="http://schemas.microsoft.com/office/drawing/2014/main" id="{9E53F108-B99D-4C2A-925E-09330FE91722}"/>
                  </a:ext>
                </a:extLst>
              </p:cNvPr>
              <p:cNvSpPr txBox="1">
                <a:spLocks noRot="1" noChangeAspect="1" noMove="1" noResize="1" noEditPoints="1" noAdjustHandles="1" noChangeArrowheads="1" noChangeShapeType="1" noTextEdit="1"/>
              </p:cNvSpPr>
              <p:nvPr/>
            </p:nvSpPr>
            <p:spPr>
              <a:xfrm>
                <a:off x="1072907" y="3091765"/>
                <a:ext cx="394147" cy="400110"/>
              </a:xfrm>
              <a:prstGeom prst="rect">
                <a:avLst/>
              </a:prstGeom>
              <a:blipFill>
                <a:blip r:embed="rId3"/>
                <a:stretch>
                  <a:fillRect/>
                </a:stretch>
              </a:blipFill>
            </p:spPr>
            <p:txBody>
              <a:bodyPr/>
              <a:lstStyle/>
              <a:p>
                <a:r>
                  <a:rPr lang="en-US">
                    <a:noFill/>
                  </a:rPr>
                  <a:t> </a:t>
                </a:r>
              </a:p>
            </p:txBody>
          </p:sp>
        </mc:Fallback>
      </mc:AlternateContent>
      <p:sp>
        <p:nvSpPr>
          <p:cNvPr id="33" name="Arc 32">
            <a:extLst>
              <a:ext uri="{FF2B5EF4-FFF2-40B4-BE49-F238E27FC236}">
                <a16:creationId xmlns:a16="http://schemas.microsoft.com/office/drawing/2014/main" id="{E30FAF64-0FE4-482B-A988-792591FAED30}"/>
              </a:ext>
            </a:extLst>
          </p:cNvPr>
          <p:cNvSpPr>
            <a:spLocks noChangeAspect="1"/>
          </p:cNvSpPr>
          <p:nvPr/>
        </p:nvSpPr>
        <p:spPr>
          <a:xfrm>
            <a:off x="438750" y="3125651"/>
            <a:ext cx="640080" cy="640080"/>
          </a:xfrm>
          <a:prstGeom prst="arc">
            <a:avLst>
              <a:gd name="adj1" fmla="val 19578599"/>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Oval 33">
            <a:extLst>
              <a:ext uri="{FF2B5EF4-FFF2-40B4-BE49-F238E27FC236}">
                <a16:creationId xmlns:a16="http://schemas.microsoft.com/office/drawing/2014/main" id="{68EFC7BF-A6C8-4FFD-867F-C7129177E5E7}"/>
              </a:ext>
            </a:extLst>
          </p:cNvPr>
          <p:cNvSpPr>
            <a:spLocks noChangeAspect="1"/>
          </p:cNvSpPr>
          <p:nvPr/>
        </p:nvSpPr>
        <p:spPr>
          <a:xfrm>
            <a:off x="3148623" y="1981807"/>
            <a:ext cx="2019560" cy="20195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7ED89F1-AC0E-49E6-B162-47EADE356931}"/>
              </a:ext>
            </a:extLst>
          </p:cNvPr>
          <p:cNvSpPr/>
          <p:nvPr/>
        </p:nvSpPr>
        <p:spPr>
          <a:xfrm>
            <a:off x="4939583" y="2686787"/>
            <a:ext cx="3048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0D57DA8-6E41-4A80-B817-58EBF020F459}"/>
              </a:ext>
            </a:extLst>
          </p:cNvPr>
          <p:cNvSpPr txBox="1"/>
          <p:nvPr/>
        </p:nvSpPr>
        <p:spPr>
          <a:xfrm>
            <a:off x="4352843" y="3296387"/>
            <a:ext cx="521772" cy="400110"/>
          </a:xfrm>
          <a:prstGeom prst="rect">
            <a:avLst/>
          </a:prstGeom>
          <a:noFill/>
        </p:spPr>
        <p:txBody>
          <a:bodyPr wrap="square" rtlCol="0">
            <a:spAutoFit/>
          </a:bodyPr>
          <a:lstStyle/>
          <a:p>
            <a:r>
              <a:rPr lang="en-US" sz="2000" dirty="0"/>
              <a:t>car</a:t>
            </a:r>
          </a:p>
        </p:txBody>
      </p:sp>
      <p:cxnSp>
        <p:nvCxnSpPr>
          <p:cNvPr id="37" name="Straight Arrow Connector 36">
            <a:extLst>
              <a:ext uri="{FF2B5EF4-FFF2-40B4-BE49-F238E27FC236}">
                <a16:creationId xmlns:a16="http://schemas.microsoft.com/office/drawing/2014/main" id="{EC125F93-1DD7-4B07-AB59-5BF573FEE5A1}"/>
              </a:ext>
            </a:extLst>
          </p:cNvPr>
          <p:cNvCxnSpPr>
            <a:cxnSpLocks/>
            <a:stCxn id="36" idx="0"/>
            <a:endCxn id="35" idx="1"/>
          </p:cNvCxnSpPr>
          <p:nvPr/>
        </p:nvCxnSpPr>
        <p:spPr>
          <a:xfrm flipV="1">
            <a:off x="4613729" y="2991587"/>
            <a:ext cx="325854" cy="30480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5A49685-7142-40F4-9FC4-78ACED8F0328}"/>
              </a:ext>
            </a:extLst>
          </p:cNvPr>
          <p:cNvCxnSpPr>
            <a:cxnSpLocks/>
          </p:cNvCxnSpPr>
          <p:nvPr/>
        </p:nvCxnSpPr>
        <p:spPr>
          <a:xfrm flipV="1">
            <a:off x="5091983" y="2058007"/>
            <a:ext cx="0" cy="599772"/>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BB9C47E-A188-40AC-A0A8-64C758C7A06C}"/>
              </a:ext>
            </a:extLst>
          </p:cNvPr>
          <p:cNvCxnSpPr>
            <a:stCxn id="34" idx="2"/>
          </p:cNvCxnSpPr>
          <p:nvPr/>
        </p:nvCxnSpPr>
        <p:spPr>
          <a:xfrm>
            <a:off x="3148623" y="2991587"/>
            <a:ext cx="1009780" cy="0"/>
          </a:xfrm>
          <a:prstGeom prst="line">
            <a:avLst/>
          </a:prstGeom>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6E7CEB4-C7F8-44C5-8287-4770A9CEB9F7}"/>
                  </a:ext>
                </a:extLst>
              </p:cNvPr>
              <p:cNvSpPr txBox="1"/>
              <p:nvPr/>
            </p:nvSpPr>
            <p:spPr>
              <a:xfrm>
                <a:off x="3456439" y="2591477"/>
                <a:ext cx="41338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𝑅</m:t>
                      </m:r>
                    </m:oMath>
                  </m:oMathPara>
                </a14:m>
                <a:endParaRPr lang="en-US" sz="2000" dirty="0"/>
              </a:p>
            </p:txBody>
          </p:sp>
        </mc:Choice>
        <mc:Fallback xmlns="">
          <p:sp>
            <p:nvSpPr>
              <p:cNvPr id="40" name="TextBox 39">
                <a:extLst>
                  <a:ext uri="{FF2B5EF4-FFF2-40B4-BE49-F238E27FC236}">
                    <a16:creationId xmlns:a16="http://schemas.microsoft.com/office/drawing/2014/main" id="{56E7CEB4-C7F8-44C5-8287-4770A9CEB9F7}"/>
                  </a:ext>
                </a:extLst>
              </p:cNvPr>
              <p:cNvSpPr txBox="1">
                <a:spLocks noRot="1" noChangeAspect="1" noMove="1" noResize="1" noEditPoints="1" noAdjustHandles="1" noChangeArrowheads="1" noChangeShapeType="1" noTextEdit="1"/>
              </p:cNvSpPr>
              <p:nvPr/>
            </p:nvSpPr>
            <p:spPr>
              <a:xfrm>
                <a:off x="3456439" y="2591477"/>
                <a:ext cx="413382" cy="400110"/>
              </a:xfrm>
              <a:prstGeom prst="rect">
                <a:avLst/>
              </a:prstGeom>
              <a:blipFill>
                <a:blip r:embed="rId4"/>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A2553E27-2F90-48B8-9E1F-681DDE9ADEF8}"/>
              </a:ext>
            </a:extLst>
          </p:cNvPr>
          <p:cNvSpPr txBox="1"/>
          <p:nvPr/>
        </p:nvSpPr>
        <p:spPr>
          <a:xfrm>
            <a:off x="3609695" y="4106112"/>
            <a:ext cx="1450762" cy="400110"/>
          </a:xfrm>
          <a:prstGeom prst="rect">
            <a:avLst/>
          </a:prstGeom>
          <a:noFill/>
        </p:spPr>
        <p:txBody>
          <a:bodyPr wrap="square" rtlCol="0">
            <a:spAutoFit/>
          </a:bodyPr>
          <a:lstStyle/>
          <a:p>
            <a:r>
              <a:rPr lang="en-US" sz="2000" dirty="0"/>
              <a:t>Top view</a:t>
            </a:r>
          </a:p>
        </p:txBody>
      </p:sp>
      <p:sp>
        <p:nvSpPr>
          <p:cNvPr id="42" name="TextBox 41">
            <a:extLst>
              <a:ext uri="{FF2B5EF4-FFF2-40B4-BE49-F238E27FC236}">
                <a16:creationId xmlns:a16="http://schemas.microsoft.com/office/drawing/2014/main" id="{06290E49-A419-4923-8B49-EBB6148EBDDF}"/>
              </a:ext>
            </a:extLst>
          </p:cNvPr>
          <p:cNvSpPr txBox="1"/>
          <p:nvPr/>
        </p:nvSpPr>
        <p:spPr>
          <a:xfrm>
            <a:off x="986982" y="3619736"/>
            <a:ext cx="1450762" cy="400110"/>
          </a:xfrm>
          <a:prstGeom prst="rect">
            <a:avLst/>
          </a:prstGeom>
          <a:noFill/>
        </p:spPr>
        <p:txBody>
          <a:bodyPr wrap="square" rtlCol="0">
            <a:spAutoFit/>
          </a:bodyPr>
          <a:lstStyle/>
          <a:p>
            <a:r>
              <a:rPr lang="en-US" sz="2000" dirty="0"/>
              <a:t>Rear view</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276F902-377D-4954-8FCF-24A2D8CEA224}"/>
                  </a:ext>
                </a:extLst>
              </p:cNvPr>
              <p:cNvSpPr txBox="1"/>
              <p:nvPr/>
            </p:nvSpPr>
            <p:spPr>
              <a:xfrm>
                <a:off x="5196486" y="1953456"/>
                <a:ext cx="389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𝑣</m:t>
                      </m:r>
                    </m:oMath>
                  </m:oMathPara>
                </a14:m>
                <a:endParaRPr lang="en-US" sz="2000" dirty="0"/>
              </a:p>
            </p:txBody>
          </p:sp>
        </mc:Choice>
        <mc:Fallback xmlns="">
          <p:sp>
            <p:nvSpPr>
              <p:cNvPr id="43" name="TextBox 42">
                <a:extLst>
                  <a:ext uri="{FF2B5EF4-FFF2-40B4-BE49-F238E27FC236}">
                    <a16:creationId xmlns:a16="http://schemas.microsoft.com/office/drawing/2014/main" id="{1276F902-377D-4954-8FCF-24A2D8CEA224}"/>
                  </a:ext>
                </a:extLst>
              </p:cNvPr>
              <p:cNvSpPr txBox="1">
                <a:spLocks noRot="1" noChangeAspect="1" noMove="1" noResize="1" noEditPoints="1" noAdjustHandles="1" noChangeArrowheads="1" noChangeShapeType="1" noTextEdit="1"/>
              </p:cNvSpPr>
              <p:nvPr/>
            </p:nvSpPr>
            <p:spPr>
              <a:xfrm>
                <a:off x="5196486" y="1953456"/>
                <a:ext cx="389337" cy="4001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193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7083" y="1355948"/>
            <a:ext cx="8340164" cy="2563386"/>
          </a:xfrm>
          <a:prstGeom prst="rect">
            <a:avLst/>
          </a:prstGeom>
        </p:spPr>
      </p:pic>
      <p:sp>
        <p:nvSpPr>
          <p:cNvPr id="3" name="Rectangle 2"/>
          <p:cNvSpPr/>
          <p:nvPr/>
        </p:nvSpPr>
        <p:spPr>
          <a:xfrm>
            <a:off x="160865" y="88668"/>
            <a:ext cx="11912601" cy="1384995"/>
          </a:xfrm>
          <a:prstGeom prst="rect">
            <a:avLst/>
          </a:prstGeom>
        </p:spPr>
        <p:txBody>
          <a:bodyPr wrap="square">
            <a:spAutoFit/>
          </a:bodyPr>
          <a:lstStyle/>
          <a:p>
            <a:r>
              <a:rPr lang="en-US" sz="2800"/>
              <a:t>The free-body diagram for a car rounding a banked curve is shown. The car is going so fast that it is about to slip. The coordinate system has been chosen as shown. What is the correct y-equation of Newton’s II law?</a:t>
            </a:r>
          </a:p>
        </p:txBody>
      </p:sp>
      <p:sp>
        <p:nvSpPr>
          <p:cNvPr id="4" name="Rectangle 3"/>
          <p:cNvSpPr/>
          <p:nvPr/>
        </p:nvSpPr>
        <p:spPr>
          <a:xfrm>
            <a:off x="160863" y="3534013"/>
            <a:ext cx="6096000" cy="3323987"/>
          </a:xfrm>
          <a:prstGeom prst="rect">
            <a:avLst/>
          </a:prstGeom>
        </p:spPr>
        <p:txBody>
          <a:bodyPr>
            <a:spAutoFit/>
          </a:bodyPr>
          <a:lstStyle/>
          <a:p>
            <a:pPr marL="514350" indent="-514350">
              <a:lnSpc>
                <a:spcPct val="150000"/>
              </a:lnSpc>
              <a:buAutoNum type="alphaUcParenR"/>
            </a:pPr>
            <a:r>
              <a:rPr lang="en-US" sz="2800"/>
              <a:t>N sin</a:t>
            </a:r>
            <a:r>
              <a:rPr lang="en-US" sz="2800">
                <a:sym typeface="Symbol"/>
              </a:rPr>
              <a:t></a:t>
            </a:r>
            <a:r>
              <a:rPr lang="en-US" sz="2800"/>
              <a:t> + </a:t>
            </a:r>
            <a:r>
              <a:rPr lang="en-US" sz="2800">
                <a:sym typeface="Symbol"/>
              </a:rPr>
              <a:t></a:t>
            </a:r>
            <a:r>
              <a:rPr lang="en-US" sz="2800" baseline="-25000"/>
              <a:t>s</a:t>
            </a:r>
            <a:r>
              <a:rPr lang="en-US" sz="2800"/>
              <a:t>N cos</a:t>
            </a:r>
            <a:r>
              <a:rPr lang="en-US" sz="2800">
                <a:sym typeface="Symbol"/>
              </a:rPr>
              <a:t></a:t>
            </a:r>
            <a:r>
              <a:rPr lang="en-US" sz="2800"/>
              <a:t> – mg = 0</a:t>
            </a:r>
          </a:p>
          <a:p>
            <a:pPr marL="514350" indent="-514350">
              <a:lnSpc>
                <a:spcPct val="150000"/>
              </a:lnSpc>
              <a:buAutoNum type="alphaUcParenR"/>
            </a:pPr>
            <a:r>
              <a:rPr lang="en-US" sz="2800"/>
              <a:t>N – </a:t>
            </a:r>
            <a:r>
              <a:rPr lang="en-US" sz="2800">
                <a:sym typeface="Symbol"/>
              </a:rPr>
              <a:t></a:t>
            </a:r>
            <a:r>
              <a:rPr lang="en-US" sz="2800" baseline="-25000"/>
              <a:t>s</a:t>
            </a:r>
            <a:r>
              <a:rPr lang="en-US" sz="2800"/>
              <a:t>N sin</a:t>
            </a:r>
            <a:r>
              <a:rPr lang="en-US" sz="2800">
                <a:sym typeface="Symbol"/>
              </a:rPr>
              <a:t></a:t>
            </a:r>
            <a:r>
              <a:rPr lang="en-US" sz="2800"/>
              <a:t> – mg cos</a:t>
            </a:r>
            <a:r>
              <a:rPr lang="en-US" sz="2800">
                <a:sym typeface="Symbol"/>
              </a:rPr>
              <a:t></a:t>
            </a:r>
            <a:r>
              <a:rPr lang="en-US" sz="2800"/>
              <a:t> = 0</a:t>
            </a:r>
          </a:p>
          <a:p>
            <a:pPr marL="514350" indent="-514350">
              <a:lnSpc>
                <a:spcPct val="150000"/>
              </a:lnSpc>
              <a:buAutoNum type="alphaUcParenR"/>
            </a:pPr>
            <a:r>
              <a:rPr lang="en-US" sz="2800"/>
              <a:t>N – mg cos</a:t>
            </a:r>
            <a:r>
              <a:rPr lang="en-US" sz="2800">
                <a:sym typeface="Symbol"/>
              </a:rPr>
              <a:t></a:t>
            </a:r>
            <a:r>
              <a:rPr lang="en-US" sz="2800"/>
              <a:t>  = 0</a:t>
            </a:r>
          </a:p>
          <a:p>
            <a:pPr marL="514350" indent="-514350">
              <a:lnSpc>
                <a:spcPct val="150000"/>
              </a:lnSpc>
              <a:buAutoNum type="alphaUcParenR"/>
            </a:pPr>
            <a:r>
              <a:rPr lang="en-US" sz="2800"/>
              <a:t>N cos</a:t>
            </a:r>
            <a:r>
              <a:rPr lang="en-US" sz="2800">
                <a:sym typeface="Symbol"/>
              </a:rPr>
              <a:t></a:t>
            </a:r>
            <a:r>
              <a:rPr lang="en-US" sz="2800"/>
              <a:t> – </a:t>
            </a:r>
            <a:r>
              <a:rPr lang="en-US" sz="2800">
                <a:sym typeface="Symbol"/>
              </a:rPr>
              <a:t></a:t>
            </a:r>
            <a:r>
              <a:rPr lang="en-US" sz="2800" baseline="-25000"/>
              <a:t>s</a:t>
            </a:r>
            <a:r>
              <a:rPr lang="en-US" sz="2800"/>
              <a:t>N sin</a:t>
            </a:r>
            <a:r>
              <a:rPr lang="en-US" sz="2800">
                <a:sym typeface="Symbol"/>
              </a:rPr>
              <a:t></a:t>
            </a:r>
            <a:r>
              <a:rPr lang="en-US" sz="2800"/>
              <a:t> – mg = 0</a:t>
            </a:r>
          </a:p>
          <a:p>
            <a:pPr marL="514350" indent="-514350">
              <a:lnSpc>
                <a:spcPct val="150000"/>
              </a:lnSpc>
              <a:buAutoNum type="alphaUcParenR"/>
            </a:pPr>
            <a:r>
              <a:rPr lang="en-US" sz="2800"/>
              <a:t>None of these</a:t>
            </a:r>
            <a:endParaRPr lang="en-US" sz="2800" dirty="0"/>
          </a:p>
        </p:txBody>
      </p:sp>
    </p:spTree>
    <p:extLst>
      <p:ext uri="{BB962C8B-B14F-4D97-AF65-F5344CB8AC3E}">
        <p14:creationId xmlns:p14="http://schemas.microsoft.com/office/powerpoint/2010/main" val="238766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NewtonLaws-1 [Compatibility Mode] - Word"/>
          <p:cNvPicPr>
            <a:picLocks noChangeAspect="1"/>
          </p:cNvPicPr>
          <p:nvPr/>
        </p:nvPicPr>
        <p:blipFill rotWithShape="1">
          <a:blip r:embed="rId2">
            <a:extLst>
              <a:ext uri="{28A0092B-C50C-407E-A947-70E740481C1C}">
                <a14:useLocalDpi xmlns:a14="http://schemas.microsoft.com/office/drawing/2010/main" val="0"/>
              </a:ext>
            </a:extLst>
          </a:blip>
          <a:srcRect l="55661" t="60124" r="33314" b="28642"/>
          <a:stretch/>
        </p:blipFill>
        <p:spPr>
          <a:xfrm>
            <a:off x="7335000" y="1543514"/>
            <a:ext cx="4399802" cy="2723686"/>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28600" y="76200"/>
                <a:ext cx="12115800" cy="1452962"/>
              </a:xfrm>
              <a:prstGeom prst="rect">
                <a:avLst/>
              </a:prstGeom>
              <a:noFill/>
            </p:spPr>
            <p:txBody>
              <a:bodyPr wrap="square" rtlCol="0">
                <a:spAutoFit/>
              </a:bodyPr>
              <a:lstStyle/>
              <a:p>
                <a:r>
                  <a:rPr lang="en-US" sz="2800"/>
                  <a:t>A student chooses a tilted coordinate system as shown, and then proceeds to write down Newton’s 2</a:t>
                </a:r>
                <a:r>
                  <a:rPr lang="en-US" sz="2800" baseline="30000"/>
                  <a:t>nd</a:t>
                </a:r>
                <a:r>
                  <a:rPr lang="en-US" sz="2800"/>
                  <a:t> Law in the form </a:t>
                </a:r>
                <a14:m>
                  <m:oMath xmlns:m="http://schemas.openxmlformats.org/officeDocument/2006/math">
                    <m:nary>
                      <m:naryPr>
                        <m:chr m:val="∑"/>
                        <m:subHide m:val="on"/>
                        <m:supHide m:val="on"/>
                        <m:ctrlPr>
                          <a:rPr lang="en-US" sz="2800" i="1" smtClean="0">
                            <a:latin typeface="Cambria Math" panose="02040503050406030204" pitchFamily="18" charset="0"/>
                          </a:rPr>
                        </m:ctrlPr>
                      </m:naryPr>
                      <m:sub/>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𝑥</m:t>
                            </m:r>
                          </m:sub>
                        </m:sSub>
                      </m:e>
                    </m:nary>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𝑥</m:t>
                        </m:r>
                      </m:sub>
                    </m:sSub>
                  </m:oMath>
                </a14:m>
                <a:r>
                  <a:rPr lang="en-US" sz="2800"/>
                  <a:t>, </a:t>
                </a:r>
                <a14:m>
                  <m:oMath xmlns:m="http://schemas.openxmlformats.org/officeDocument/2006/math">
                    <m:nary>
                      <m:naryPr>
                        <m:chr m:val="∑"/>
                        <m:subHide m:val="on"/>
                        <m:supHide m:val="on"/>
                        <m:ctrlPr>
                          <a:rPr lang="en-US" sz="2800" i="1">
                            <a:latin typeface="Cambria Math" panose="02040503050406030204" pitchFamily="18" charset="0"/>
                          </a:rPr>
                        </m:ctrlPr>
                      </m:naryPr>
                      <m:sub/>
                      <m:sup/>
                      <m:e>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b="0" i="1" smtClean="0">
                                <a:latin typeface="Cambria Math" panose="02040503050406030204" pitchFamily="18" charset="0"/>
                              </a:rPr>
                              <m:t>𝑦</m:t>
                            </m:r>
                          </m:sub>
                        </m:sSub>
                      </m:e>
                    </m:nary>
                    <m:r>
                      <a:rPr lang="en-US" sz="2800" i="1">
                        <a:latin typeface="Cambria Math" panose="02040503050406030204" pitchFamily="18" charset="0"/>
                      </a:rPr>
                      <m:t>=</m:t>
                    </m:r>
                    <m:r>
                      <a:rPr lang="en-US" sz="2800" i="1">
                        <a:latin typeface="Cambria Math" panose="02040503050406030204" pitchFamily="18" charset="0"/>
                      </a:rPr>
                      <m:t>𝑚</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𝑦</m:t>
                        </m:r>
                      </m:sub>
                    </m:sSub>
                  </m:oMath>
                </a14:m>
                <a:r>
                  <a:rPr lang="en-US" sz="2800"/>
                  <a:t>. What is the correct equation for the </a:t>
                </a:r>
                <a:r>
                  <a:rPr lang="en-US" sz="2800" i="1"/>
                  <a:t>y</a:t>
                </a:r>
                <a:r>
                  <a:rPr lang="en-US" sz="2800"/>
                  <a:t>-direction </a:t>
                </a:r>
                <a14:m>
                  <m:oMath xmlns:m="http://schemas.openxmlformats.org/officeDocument/2006/math">
                    <m:nary>
                      <m:naryPr>
                        <m:chr m:val="∑"/>
                        <m:subHide m:val="on"/>
                        <m:supHide m:val="on"/>
                        <m:ctrlPr>
                          <a:rPr lang="en-US" sz="2800" i="1">
                            <a:latin typeface="Cambria Math" panose="02040503050406030204" pitchFamily="18" charset="0"/>
                          </a:rPr>
                        </m:ctrlPr>
                      </m:naryPr>
                      <m:sub/>
                      <m:sup/>
                      <m:e>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b="0" i="1" smtClean="0">
                                <a:latin typeface="Cambria Math" panose="02040503050406030204" pitchFamily="18" charset="0"/>
                              </a:rPr>
                              <m:t>𝑦</m:t>
                            </m:r>
                          </m:sub>
                        </m:sSub>
                      </m:e>
                    </m:nary>
                    <m:r>
                      <a:rPr lang="en-US" sz="2800" i="1">
                        <a:latin typeface="Cambria Math" panose="02040503050406030204" pitchFamily="18" charset="0"/>
                      </a:rPr>
                      <m:t>=</m:t>
                    </m:r>
                    <m:r>
                      <a:rPr lang="en-US" sz="2800" i="1">
                        <a:latin typeface="Cambria Math" panose="02040503050406030204" pitchFamily="18" charset="0"/>
                      </a:rPr>
                      <m:t>𝑚</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𝑦</m:t>
                        </m:r>
                      </m:sub>
                    </m:sSub>
                  </m:oMath>
                </a14:m>
                <a:r>
                  <a:rPr lang="en-US" sz="2800"/>
                  <a:t>?</a:t>
                </a:r>
              </a:p>
            </p:txBody>
          </p:sp>
        </mc:Choice>
        <mc:Fallback xmlns="">
          <p:sp>
            <p:nvSpPr>
              <p:cNvPr id="3" name="TextBox 2"/>
              <p:cNvSpPr txBox="1">
                <a:spLocks noRot="1" noChangeAspect="1" noMove="1" noResize="1" noEditPoints="1" noAdjustHandles="1" noChangeArrowheads="1" noChangeShapeType="1" noTextEdit="1"/>
              </p:cNvSpPr>
              <p:nvPr/>
            </p:nvSpPr>
            <p:spPr>
              <a:xfrm>
                <a:off x="228600" y="76200"/>
                <a:ext cx="12115800" cy="1452962"/>
              </a:xfrm>
              <a:prstGeom prst="rect">
                <a:avLst/>
              </a:prstGeom>
              <a:blipFill rotWithShape="0">
                <a:blip r:embed="rId3"/>
                <a:stretch>
                  <a:fillRect l="-1057" t="-4202"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00" y="3505200"/>
                <a:ext cx="3767378" cy="3256084"/>
              </a:xfrm>
              <a:prstGeom prst="rect">
                <a:avLst/>
              </a:prstGeom>
              <a:noFill/>
            </p:spPr>
            <p:txBody>
              <a:bodyPr wrap="none" rtlCol="0">
                <a:spAutoFit/>
              </a:bodyPr>
              <a:lstStyle/>
              <a:p>
                <a:pPr marL="457200" indent="-45720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𝑚𝑔</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m:t>
                    </m:r>
                    <m:r>
                      <a:rPr lang="en-US" sz="2800" b="0" i="1" smtClean="0">
                        <a:latin typeface="Cambria Math" panose="02040503050406030204" pitchFamily="18" charset="0"/>
                      </a:rPr>
                      <m:t>𝑚𝑎</m:t>
                    </m:r>
                  </m:oMath>
                </a14:m>
                <a:endParaRPr lang="en-US" sz="2800"/>
              </a:p>
              <a:p>
                <a:pPr marL="457200" indent="-45720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i="1">
                        <a:latin typeface="Cambria Math" panose="02040503050406030204" pitchFamily="18" charset="0"/>
                      </a:rPr>
                      <m:t>−</m:t>
                    </m:r>
                    <m:r>
                      <a:rPr lang="en-US" sz="2800" i="1">
                        <a:latin typeface="Cambria Math" panose="02040503050406030204" pitchFamily="18" charset="0"/>
                      </a:rPr>
                      <m:t>𝑚𝑔</m:t>
                    </m:r>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457200" indent="-45720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𝑚𝑔</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r>
                          <a:rPr lang="en-US" sz="2800" i="1">
                            <a:latin typeface="Cambria Math" panose="02040503050406030204" pitchFamily="18" charset="0"/>
                            <a:ea typeface="Cambria Math" panose="02040503050406030204" pitchFamily="18" charset="0"/>
                          </a:rPr>
                          <m:t>𝜃</m:t>
                        </m:r>
                      </m:e>
                    </m:func>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457200" indent="-45720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i="1">
                        <a:latin typeface="Cambria Math" panose="02040503050406030204" pitchFamily="18" charset="0"/>
                      </a:rPr>
                      <m:t>−</m:t>
                    </m:r>
                    <m:r>
                      <a:rPr lang="en-US" sz="2800" i="1">
                        <a:latin typeface="Cambria Math" panose="02040503050406030204" pitchFamily="18" charset="0"/>
                      </a:rPr>
                      <m:t>𝑚𝑔</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cos</m:t>
                        </m:r>
                      </m:fName>
                      <m:e>
                        <m:r>
                          <a:rPr lang="en-US" sz="2800" i="1">
                            <a:latin typeface="Cambria Math" panose="02040503050406030204" pitchFamily="18" charset="0"/>
                            <a:ea typeface="Cambria Math" panose="02040503050406030204" pitchFamily="18" charset="0"/>
                          </a:rPr>
                          <m:t>𝜃</m:t>
                        </m:r>
                      </m:e>
                    </m:func>
                    <m:r>
                      <a:rPr lang="en-US" sz="2800" i="1">
                        <a:latin typeface="Cambria Math" panose="02040503050406030204" pitchFamily="18" charset="0"/>
                      </a:rPr>
                      <m:t>=</m:t>
                    </m:r>
                    <m:r>
                      <a:rPr lang="en-US" sz="2800" b="0" i="1" smtClean="0">
                        <a:latin typeface="Cambria Math" panose="02040503050406030204" pitchFamily="18" charset="0"/>
                      </a:rPr>
                      <m:t>0</m:t>
                    </m:r>
                  </m:oMath>
                </a14:m>
                <a:endParaRPr lang="en-US" sz="2800"/>
              </a:p>
              <a:p>
                <a:pPr marL="457200" indent="-45720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b="0" i="1" smtClean="0">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228600" y="3505200"/>
                <a:ext cx="3767378" cy="3256084"/>
              </a:xfrm>
              <a:prstGeom prst="rect">
                <a:avLst/>
              </a:prstGeom>
              <a:blipFill rotWithShape="0">
                <a:blip r:embed="rId4"/>
                <a:stretch>
                  <a:fillRect l="-3398" b="-4494"/>
                </a:stretch>
              </a:blipFill>
            </p:spPr>
            <p:txBody>
              <a:bodyPr/>
              <a:lstStyle/>
              <a:p>
                <a:r>
                  <a:rPr lang="en-US">
                    <a:noFill/>
                  </a:rPr>
                  <a:t> </a:t>
                </a:r>
              </a:p>
            </p:txBody>
          </p:sp>
        </mc:Fallback>
      </mc:AlternateContent>
    </p:spTree>
    <p:extLst>
      <p:ext uri="{BB962C8B-B14F-4D97-AF65-F5344CB8AC3E}">
        <p14:creationId xmlns:p14="http://schemas.microsoft.com/office/powerpoint/2010/main" val="110668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328774"/>
            <a:ext cx="2362200" cy="228600"/>
          </a:xfrm>
          <a:prstGeom prst="rect">
            <a:avLst/>
          </a:prstGeom>
          <a:pattFill prst="wdDnDiag">
            <a:fgClr>
              <a:prstClr val="black"/>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505200" y="1981200"/>
            <a:ext cx="9144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4419600" y="1711298"/>
            <a:ext cx="685800" cy="388876"/>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029200" y="1566774"/>
            <a:ext cx="685800" cy="400110"/>
          </a:xfrm>
          <a:prstGeom prst="rect">
            <a:avLst/>
          </a:prstGeom>
          <a:noFill/>
        </p:spPr>
        <p:txBody>
          <a:bodyPr wrap="square" rtlCol="0">
            <a:spAutoFit/>
          </a:bodyPr>
          <a:lstStyle/>
          <a:p>
            <a:r>
              <a:rPr lang="en-US" sz="2000" dirty="0" err="1"/>
              <a:t>F</a:t>
            </a:r>
            <a:r>
              <a:rPr lang="en-US" sz="2000" baseline="-25000" dirty="0" err="1"/>
              <a:t>ext</a:t>
            </a:r>
            <a:endParaRPr lang="en-US" sz="2000" baseline="-25000" dirty="0"/>
          </a:p>
        </p:txBody>
      </p:sp>
      <p:grpSp>
        <p:nvGrpSpPr>
          <p:cNvPr id="6" name="Group 5"/>
          <p:cNvGrpSpPr/>
          <p:nvPr/>
        </p:nvGrpSpPr>
        <p:grpSpPr>
          <a:xfrm>
            <a:off x="8610600" y="1021816"/>
            <a:ext cx="1143000" cy="1767840"/>
            <a:chOff x="7357982" y="1954785"/>
            <a:chExt cx="1143000" cy="1767840"/>
          </a:xfrm>
        </p:grpSpPr>
        <p:grpSp>
          <p:nvGrpSpPr>
            <p:cNvPr id="7" name="Group 6"/>
            <p:cNvGrpSpPr/>
            <p:nvPr/>
          </p:nvGrpSpPr>
          <p:grpSpPr>
            <a:xfrm>
              <a:off x="7357982" y="1954785"/>
              <a:ext cx="1143000" cy="1767840"/>
              <a:chOff x="7391400" y="2114550"/>
              <a:chExt cx="1143000" cy="1767840"/>
            </a:xfrm>
          </p:grpSpPr>
          <p:sp>
            <p:nvSpPr>
              <p:cNvPr id="9" name="Oval 8"/>
              <p:cNvSpPr/>
              <p:nvPr/>
            </p:nvSpPr>
            <p:spPr>
              <a:xfrm>
                <a:off x="7391400" y="302895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543800" y="3333750"/>
                <a:ext cx="0" cy="548640"/>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91400" y="2114550"/>
                <a:ext cx="381000" cy="400110"/>
              </a:xfrm>
              <a:prstGeom prst="rect">
                <a:avLst/>
              </a:prstGeom>
              <a:noFill/>
            </p:spPr>
            <p:txBody>
              <a:bodyPr wrap="square" rtlCol="0">
                <a:spAutoFit/>
              </a:bodyPr>
              <a:lstStyle/>
              <a:p>
                <a:r>
                  <a:rPr lang="en-US" sz="2000" dirty="0"/>
                  <a:t>N</a:t>
                </a:r>
              </a:p>
            </p:txBody>
          </p:sp>
          <p:sp>
            <p:nvSpPr>
              <p:cNvPr id="12" name="TextBox 11"/>
              <p:cNvSpPr txBox="1"/>
              <p:nvPr/>
            </p:nvSpPr>
            <p:spPr>
              <a:xfrm>
                <a:off x="7543800" y="3314640"/>
                <a:ext cx="609600" cy="400110"/>
              </a:xfrm>
              <a:prstGeom prst="rect">
                <a:avLst/>
              </a:prstGeom>
              <a:noFill/>
            </p:spPr>
            <p:txBody>
              <a:bodyPr wrap="square" rtlCol="0">
                <a:spAutoFit/>
              </a:bodyPr>
              <a:lstStyle/>
              <a:p>
                <a:r>
                  <a:rPr lang="en-US" sz="2000" dirty="0"/>
                  <a:t>mg</a:t>
                </a:r>
              </a:p>
            </p:txBody>
          </p:sp>
          <p:cxnSp>
            <p:nvCxnSpPr>
              <p:cNvPr id="13" name="Straight Connector 12"/>
              <p:cNvCxnSpPr/>
              <p:nvPr/>
            </p:nvCxnSpPr>
            <p:spPr>
              <a:xfrm flipV="1">
                <a:off x="7686836" y="2725622"/>
                <a:ext cx="685800" cy="388876"/>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848600" y="2266950"/>
                <a:ext cx="685800" cy="400110"/>
              </a:xfrm>
              <a:prstGeom prst="rect">
                <a:avLst/>
              </a:prstGeom>
              <a:noFill/>
            </p:spPr>
            <p:txBody>
              <a:bodyPr wrap="square" rtlCol="0">
                <a:spAutoFit/>
              </a:bodyPr>
              <a:lstStyle/>
              <a:p>
                <a:r>
                  <a:rPr lang="en-US" sz="2000" dirty="0" err="1"/>
                  <a:t>F</a:t>
                </a:r>
                <a:r>
                  <a:rPr lang="en-US" sz="2000" baseline="-25000" dirty="0" err="1"/>
                  <a:t>ext</a:t>
                </a:r>
                <a:endParaRPr lang="en-US" sz="2000" baseline="-25000" dirty="0"/>
              </a:p>
            </p:txBody>
          </p:sp>
        </p:grpSp>
        <p:cxnSp>
          <p:nvCxnSpPr>
            <p:cNvPr id="8" name="Straight Connector 7"/>
            <p:cNvCxnSpPr/>
            <p:nvPr/>
          </p:nvCxnSpPr>
          <p:spPr>
            <a:xfrm flipV="1">
              <a:off x="7510382" y="2318562"/>
              <a:ext cx="0" cy="548640"/>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4710909" y="1795374"/>
            <a:ext cx="318291" cy="400110"/>
          </a:xfrm>
          <a:prstGeom prst="rect">
            <a:avLst/>
          </a:prstGeom>
        </p:spPr>
        <p:txBody>
          <a:bodyPr wrap="none">
            <a:spAutoFit/>
          </a:bodyPr>
          <a:lstStyle/>
          <a:p>
            <a:r>
              <a:rPr lang="en-US" sz="2000" dirty="0">
                <a:latin typeface="Symbol" charset="2"/>
                <a:cs typeface="Symbol" charset="2"/>
              </a:rPr>
              <a:t>q</a:t>
            </a:r>
            <a:endParaRPr lang="en-US" sz="2000" dirty="0"/>
          </a:p>
        </p:txBody>
      </p:sp>
      <p:cxnSp>
        <p:nvCxnSpPr>
          <p:cNvPr id="16" name="Straight Connector 15"/>
          <p:cNvCxnSpPr/>
          <p:nvPr/>
        </p:nvCxnSpPr>
        <p:spPr>
          <a:xfrm>
            <a:off x="4419600" y="2176374"/>
            <a:ext cx="1066800" cy="0"/>
          </a:xfrm>
          <a:prstGeom prst="line">
            <a:avLst/>
          </a:prstGeom>
          <a:ln w="50800">
            <a:solidFill>
              <a:schemeClr val="tx1"/>
            </a:solidFill>
            <a:prstDash val="sysDot"/>
            <a:tailEnd type="none" w="lg"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743200" y="1453843"/>
            <a:ext cx="990600" cy="646331"/>
          </a:xfrm>
          <a:prstGeom prst="rect">
            <a:avLst/>
          </a:prstGeom>
          <a:noFill/>
        </p:spPr>
        <p:txBody>
          <a:bodyPr wrap="square" rtlCol="0">
            <a:spAutoFit/>
          </a:bodyPr>
          <a:lstStyle/>
          <a:p>
            <a:r>
              <a:rPr lang="en-US" sz="1800" dirty="0">
                <a:latin typeface="Calibri"/>
                <a:cs typeface="Calibri"/>
              </a:rPr>
              <a:t>No friction</a:t>
            </a:r>
          </a:p>
        </p:txBody>
      </p:sp>
      <p:cxnSp>
        <p:nvCxnSpPr>
          <p:cNvPr id="18" name="Curved Connector 17"/>
          <p:cNvCxnSpPr/>
          <p:nvPr/>
        </p:nvCxnSpPr>
        <p:spPr>
          <a:xfrm>
            <a:off x="2997873" y="2040687"/>
            <a:ext cx="457200" cy="195944"/>
          </a:xfrm>
          <a:prstGeom prst="curvedConnector3">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31863" y="2100174"/>
            <a:ext cx="745137" cy="0"/>
          </a:xfrm>
          <a:prstGeom prst="line">
            <a:avLst/>
          </a:prstGeom>
          <a:ln w="635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flipH="1">
            <a:off x="5884263" y="1642974"/>
            <a:ext cx="533400" cy="400110"/>
          </a:xfrm>
          <a:prstGeom prst="rect">
            <a:avLst/>
          </a:prstGeom>
          <a:noFill/>
        </p:spPr>
        <p:txBody>
          <a:bodyPr wrap="square" rtlCol="0">
            <a:spAutoFit/>
          </a:bodyPr>
          <a:lstStyle/>
          <a:p>
            <a:r>
              <a:rPr lang="en-US" sz="2000" dirty="0"/>
              <a:t> </a:t>
            </a:r>
            <a:r>
              <a:rPr lang="en-US" sz="2000" dirty="0">
                <a:solidFill>
                  <a:srgbClr val="FF0000"/>
                </a:solidFill>
              </a:rPr>
              <a:t>a</a:t>
            </a:r>
          </a:p>
        </p:txBody>
      </p:sp>
      <mc:AlternateContent xmlns:mc="http://schemas.openxmlformats.org/markup-compatibility/2006" xmlns:a14="http://schemas.microsoft.com/office/drawing/2010/main">
        <mc:Choice Requires="a14">
          <p:sp>
            <p:nvSpPr>
              <p:cNvPr id="21" name="Rectangle 20"/>
              <p:cNvSpPr/>
              <p:nvPr/>
            </p:nvSpPr>
            <p:spPr>
              <a:xfrm>
                <a:off x="186196" y="89798"/>
                <a:ext cx="11777203" cy="1200329"/>
              </a:xfrm>
              <a:prstGeom prst="rect">
                <a:avLst/>
              </a:prstGeom>
            </p:spPr>
            <p:txBody>
              <a:bodyPr wrap="square">
                <a:spAutoFit/>
              </a:bodyPr>
              <a:lstStyle/>
              <a:p>
                <a:r>
                  <a:rPr lang="en-US"/>
                  <a:t>A mass </a:t>
                </a:r>
                <a14:m>
                  <m:oMath xmlns:m="http://schemas.openxmlformats.org/officeDocument/2006/math">
                    <m:r>
                      <a:rPr lang="en-US" i="1" smtClean="0">
                        <a:latin typeface="Cambria Math" panose="02040503050406030204" pitchFamily="18" charset="0"/>
                      </a:rPr>
                      <m:t>𝑚</m:t>
                    </m:r>
                  </m:oMath>
                </a14:m>
                <a:r>
                  <a:rPr lang="en-US"/>
                  <a:t> is pulled on a frictionless table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m:rPr>
                            <m:nor/>
                          </m:rPr>
                          <a:rPr lang="en-US" b="0" i="0" smtClean="0">
                            <a:latin typeface="Cambria Math" panose="02040503050406030204" pitchFamily="18" charset="0"/>
                          </a:rPr>
                          <m:t>ext</m:t>
                        </m:r>
                      </m:sub>
                    </m:sSub>
                  </m:oMath>
                </a14:m>
                <a:r>
                  <a:rPr lang="en-US"/>
                  <a:t> as shown. (Force magnitudes on the free-body diagram are not to scale, but directions are correct.) Note that the acceleration is to the right. What is the magnitude of the net force on the mass?</a:t>
                </a:r>
              </a:p>
            </p:txBody>
          </p:sp>
        </mc:Choice>
        <mc:Fallback xmlns="">
          <p:sp>
            <p:nvSpPr>
              <p:cNvPr id="21" name="Rectangle 20"/>
              <p:cNvSpPr>
                <a:spLocks noRot="1" noChangeAspect="1" noMove="1" noResize="1" noEditPoints="1" noAdjustHandles="1" noChangeArrowheads="1" noChangeShapeType="1" noTextEdit="1"/>
              </p:cNvSpPr>
              <p:nvPr/>
            </p:nvSpPr>
            <p:spPr>
              <a:xfrm>
                <a:off x="186196" y="89798"/>
                <a:ext cx="11777203" cy="1200329"/>
              </a:xfrm>
              <a:prstGeom prst="rect">
                <a:avLst/>
              </a:prstGeom>
              <a:blipFill rotWithShape="0">
                <a:blip r:embed="rId2"/>
                <a:stretch>
                  <a:fillRect l="-829" t="-4061" r="-518"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86196" y="3429000"/>
                <a:ext cx="3978718"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m:rPr>
                            <m:nor/>
                          </m:rPr>
                          <a:rPr lang="en-US" sz="2800" b="0" i="0" smtClean="0">
                            <a:latin typeface="Cambria Math" panose="02040503050406030204" pitchFamily="18" charset="0"/>
                          </a:rPr>
                          <m:t>ext</m:t>
                        </m:r>
                      </m:sub>
                    </m:sSub>
                    <m:r>
                      <a:rPr lang="en-US" sz="2800" b="0" i="1" smtClean="0">
                        <a:latin typeface="Cambria Math" panose="02040503050406030204" pitchFamily="18" charset="0"/>
                      </a:rPr>
                      <m:t>+</m:t>
                    </m:r>
                    <m:r>
                      <a:rPr lang="en-US" sz="2800" b="0" i="1" smtClean="0">
                        <a:latin typeface="Cambria Math" panose="02040503050406030204" pitchFamily="18" charset="0"/>
                      </a:rPr>
                      <m:t>𝑚𝑔</m:t>
                    </m:r>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ext</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sin</m:t>
                        </m:r>
                      </m:fName>
                      <m:e>
                        <m:r>
                          <a:rPr lang="en-US" sz="280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m:t>
                    </m:r>
                    <m:r>
                      <a:rPr lang="en-US" sz="2800" i="1">
                        <a:latin typeface="Cambria Math" panose="02040503050406030204" pitchFamily="18" charset="0"/>
                      </a:rPr>
                      <m:t>𝑚𝑔</m:t>
                    </m:r>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ext</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m:t>
                    </m:r>
                    <m:r>
                      <a:rPr lang="en-US" sz="2800" i="1">
                        <a:latin typeface="Cambria Math" panose="02040503050406030204" pitchFamily="18" charset="0"/>
                      </a:rPr>
                      <m:t>𝑚𝑔</m:t>
                    </m:r>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ext</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AutoNum type="alphaUcParenR"/>
                </a:pPr>
                <a:r>
                  <a:rPr lang="en-US" sz="2800"/>
                  <a:t> None of these</a:t>
                </a:r>
              </a:p>
            </p:txBody>
          </p:sp>
        </mc:Choice>
        <mc:Fallback xmlns="">
          <p:sp>
            <p:nvSpPr>
              <p:cNvPr id="22" name="TextBox 21"/>
              <p:cNvSpPr txBox="1">
                <a:spLocks noRot="1" noChangeAspect="1" noMove="1" noResize="1" noEditPoints="1" noAdjustHandles="1" noChangeArrowheads="1" noChangeShapeType="1" noTextEdit="1"/>
              </p:cNvSpPr>
              <p:nvPr/>
            </p:nvSpPr>
            <p:spPr>
              <a:xfrm>
                <a:off x="186196" y="3429000"/>
                <a:ext cx="3978718" cy="3323987"/>
              </a:xfrm>
              <a:prstGeom prst="rect">
                <a:avLst/>
              </a:prstGeom>
              <a:blipFill rotWithShape="0">
                <a:blip r:embed="rId3"/>
                <a:stretch>
                  <a:fillRect l="-3221" b="-2385"/>
                </a:stretch>
              </a:blipFill>
            </p:spPr>
            <p:txBody>
              <a:bodyPr/>
              <a:lstStyle/>
              <a:p>
                <a:r>
                  <a:rPr lang="en-US">
                    <a:noFill/>
                  </a:rPr>
                  <a:t> </a:t>
                </a:r>
              </a:p>
            </p:txBody>
          </p:sp>
        </mc:Fallback>
      </mc:AlternateContent>
    </p:spTree>
    <p:extLst>
      <p:ext uri="{BB962C8B-B14F-4D97-AF65-F5344CB8AC3E}">
        <p14:creationId xmlns:p14="http://schemas.microsoft.com/office/powerpoint/2010/main" val="76342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NewtonLaw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8403" t="41405" r="63461" b="35185"/>
          <a:stretch/>
        </p:blipFill>
        <p:spPr>
          <a:xfrm>
            <a:off x="5122333" y="1752600"/>
            <a:ext cx="1947333" cy="340360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52400" y="76200"/>
                <a:ext cx="11887200" cy="1384995"/>
              </a:xfrm>
              <a:prstGeom prst="rect">
                <a:avLst/>
              </a:prstGeom>
              <a:noFill/>
            </p:spPr>
            <p:txBody>
              <a:bodyPr wrap="square" rtlCol="0">
                <a:spAutoFit/>
              </a:bodyPr>
              <a:lstStyle/>
              <a:p>
                <a:r>
                  <a:rPr lang="en-US" sz="2800"/>
                  <a:t>An Atwood’s machine is a pulley with two masses connected by a string as shown. The mass of object A,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𝐴</m:t>
                        </m:r>
                      </m:sub>
                    </m:sSub>
                  </m:oMath>
                </a14:m>
                <a:r>
                  <a:rPr lang="en-US" sz="2800"/>
                  <a:t>, is twice the mass of object B,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𝐵</m:t>
                        </m:r>
                      </m:sub>
                    </m:sSub>
                  </m:oMath>
                </a14:m>
                <a:r>
                  <a:rPr lang="en-US" sz="2800"/>
                  <a:t>. The tension </a:t>
                </a:r>
                <a14:m>
                  <m:oMath xmlns:m="http://schemas.openxmlformats.org/officeDocument/2006/math">
                    <m:r>
                      <a:rPr lang="en-US" sz="2800" b="0" i="1" smtClean="0">
                        <a:latin typeface="Cambria Math" panose="02040503050406030204" pitchFamily="18" charset="0"/>
                      </a:rPr>
                      <m:t>𝑇</m:t>
                    </m:r>
                  </m:oMath>
                </a14:m>
                <a:r>
                  <a:rPr lang="en-US" sz="2800"/>
                  <a:t> in the string on the left, above mass A, is…</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76200"/>
                <a:ext cx="11887200" cy="1384995"/>
              </a:xfrm>
              <a:prstGeom prst="rect">
                <a:avLst/>
              </a:prstGeom>
              <a:blipFill rotWithShape="0">
                <a:blip r:embed="rId3"/>
                <a:stretch>
                  <a:fillRect l="-1026" t="-4405" r="-513"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2400" y="4648200"/>
                <a:ext cx="3076483" cy="2031325"/>
              </a:xfrm>
              <a:prstGeom prst="rect">
                <a:avLst/>
              </a:prstGeom>
              <a:noFill/>
            </p:spPr>
            <p:txBody>
              <a:bodyPr wrap="none" rtlCol="0">
                <a:spAutoFit/>
              </a:bodyPr>
              <a:lstStyle/>
              <a:p>
                <a:pPr marL="514350" indent="-514350">
                  <a:lnSpc>
                    <a:spcPct val="150000"/>
                  </a:lnSpc>
                  <a:buAutoNum type="alphaUcParenR"/>
                </a:pPr>
                <a14:m>
                  <m:oMath xmlns:m="http://schemas.openxmlformats.org/officeDocument/2006/math">
                    <m:r>
                      <m:rPr>
                        <m:sty m:val="p"/>
                      </m:rPr>
                      <a:rPr lang="en-US" sz="2800" b="0" i="0" smtClean="0">
                        <a:latin typeface="Cambria Math" panose="02040503050406030204" pitchFamily="18" charset="0"/>
                      </a:rPr>
                      <m:t>T</m:t>
                    </m:r>
                    <m:r>
                      <a:rPr lang="en-US" sz="2800" b="0" i="0"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𝑔</m:t>
                    </m:r>
                  </m:oMath>
                </a14:m>
                <a:endParaRPr lang="en-US" sz="2800"/>
              </a:p>
              <a:p>
                <a:pPr marL="514350" indent="-514350">
                  <a:lnSpc>
                    <a:spcPct val="150000"/>
                  </a:lnSpc>
                  <a:buFontTx/>
                  <a:buAutoNum type="alphaUcParenR"/>
                </a:pPr>
                <a14:m>
                  <m:oMath xmlns:m="http://schemas.openxmlformats.org/officeDocument/2006/math">
                    <m:r>
                      <m:rPr>
                        <m:sty m:val="p"/>
                      </m:rPr>
                      <a:rPr lang="en-US" sz="2800">
                        <a:latin typeface="Cambria Math" panose="02040503050406030204" pitchFamily="18" charset="0"/>
                      </a:rPr>
                      <m:t>T</m:t>
                    </m:r>
                    <m:r>
                      <a:rPr lang="en-US" sz="280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𝐵</m:t>
                        </m:r>
                      </m:sub>
                    </m:sSub>
                    <m:r>
                      <a:rPr lang="en-US" sz="2800" i="1">
                        <a:latin typeface="Cambria Math" panose="02040503050406030204" pitchFamily="18" charset="0"/>
                      </a:rPr>
                      <m:t>𝑔</m:t>
                    </m:r>
                  </m:oMath>
                </a14:m>
                <a:endParaRPr lang="en-US" sz="2800"/>
              </a:p>
              <a:p>
                <a:pPr marL="514350" indent="-514350">
                  <a:lnSpc>
                    <a:spcPct val="150000"/>
                  </a:lnSpc>
                  <a:buFontTx/>
                  <a:buAutoNum type="alphaUcParenR"/>
                </a:pPr>
                <a:r>
                  <a:rPr lang="en-US" sz="2800"/>
                  <a:t>Neither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52400" y="4648200"/>
                <a:ext cx="3076483" cy="2031325"/>
              </a:xfrm>
              <a:prstGeom prst="rect">
                <a:avLst/>
              </a:prstGeom>
              <a:blipFill rotWithShape="0">
                <a:blip r:embed="rId4"/>
                <a:stretch>
                  <a:fillRect l="-4158" r="-2574" b="-4505"/>
                </a:stretch>
              </a:blipFill>
            </p:spPr>
            <p:txBody>
              <a:bodyPr/>
              <a:lstStyle/>
              <a:p>
                <a:r>
                  <a:rPr lang="en-US">
                    <a:noFill/>
                  </a:rPr>
                  <a:t> </a:t>
                </a:r>
              </a:p>
            </p:txBody>
          </p:sp>
        </mc:Fallback>
      </mc:AlternateContent>
    </p:spTree>
    <p:extLst>
      <p:ext uri="{BB962C8B-B14F-4D97-AF65-F5344CB8AC3E}">
        <p14:creationId xmlns:p14="http://schemas.microsoft.com/office/powerpoint/2010/main" val="18192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76200"/>
                <a:ext cx="11887200" cy="1384995"/>
              </a:xfrm>
              <a:prstGeom prst="rect">
                <a:avLst/>
              </a:prstGeom>
            </p:spPr>
            <p:txBody>
              <a:bodyPr wrap="square">
                <a:spAutoFit/>
              </a:bodyPr>
              <a:lstStyle/>
              <a:p>
                <a:r>
                  <a:rPr lang="en-US" sz="2800"/>
                  <a:t>You’re on a Ferris wheel moving in a vertical circle. When the Ferris wheel is at rest, the normal force </a:t>
                </a:r>
                <a14:m>
                  <m:oMath xmlns:m="http://schemas.openxmlformats.org/officeDocument/2006/math">
                    <m:r>
                      <a:rPr lang="en-US" sz="2800" i="1" smtClean="0">
                        <a:latin typeface="Cambria Math" panose="02040503050406030204" pitchFamily="18" charset="0"/>
                      </a:rPr>
                      <m:t>𝑁</m:t>
                    </m:r>
                    <m:r>
                      <a:rPr lang="en-US" sz="2800" i="1" smtClean="0">
                        <a:latin typeface="Cambria Math" panose="02040503050406030204" pitchFamily="18" charset="0"/>
                      </a:rPr>
                      <m:t> </m:t>
                    </m:r>
                  </m:oMath>
                </a14:m>
                <a:r>
                  <a:rPr lang="en-US" sz="2800"/>
                  <a:t>exerted by your seat is equal to your weight </a:t>
                </a:r>
                <a14:m>
                  <m:oMath xmlns:m="http://schemas.openxmlformats.org/officeDocument/2006/math">
                    <m:r>
                      <a:rPr lang="en-US" sz="2800" i="1" smtClean="0">
                        <a:latin typeface="Cambria Math" panose="02040503050406030204" pitchFamily="18" charset="0"/>
                      </a:rPr>
                      <m:t>𝑚𝑔</m:t>
                    </m:r>
                  </m:oMath>
                </a14:m>
                <a:r>
                  <a:rPr lang="en-US" sz="2800"/>
                  <a:t>.  How does </a:t>
                </a:r>
                <a14:m>
                  <m:oMath xmlns:m="http://schemas.openxmlformats.org/officeDocument/2006/math">
                    <m:r>
                      <a:rPr lang="en-US" sz="2800" i="1" smtClean="0">
                        <a:latin typeface="Cambria Math" panose="02040503050406030204" pitchFamily="18" charset="0"/>
                      </a:rPr>
                      <m:t>𝑁</m:t>
                    </m:r>
                    <m:r>
                      <a:rPr lang="en-US" sz="2800" i="1" smtClean="0">
                        <a:latin typeface="Cambria Math" panose="02040503050406030204" pitchFamily="18" charset="0"/>
                      </a:rPr>
                      <m:t> </m:t>
                    </m:r>
                  </m:oMath>
                </a14:m>
                <a:r>
                  <a:rPr lang="en-US" sz="2800"/>
                  <a:t>change at the top of the Ferris wheel when you are in motion?</a:t>
                </a:r>
              </a:p>
            </p:txBody>
          </p:sp>
        </mc:Choice>
        <mc:Fallback xmlns="">
          <p:sp>
            <p:nvSpPr>
              <p:cNvPr id="2" name="Rectangle 1"/>
              <p:cNvSpPr>
                <a:spLocks noRot="1" noChangeAspect="1" noMove="1" noResize="1" noEditPoints="1" noAdjustHandles="1" noChangeArrowheads="1" noChangeShapeType="1" noTextEdit="1"/>
              </p:cNvSpPr>
              <p:nvPr/>
            </p:nvSpPr>
            <p:spPr>
              <a:xfrm>
                <a:off x="152400" y="76200"/>
                <a:ext cx="11887200" cy="1384995"/>
              </a:xfrm>
              <a:prstGeom prst="rect">
                <a:avLst/>
              </a:prstGeom>
              <a:blipFill rotWithShape="0">
                <a:blip r:embed="rId2"/>
                <a:stretch>
                  <a:fillRect l="-1026" t="-4405"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400" y="4114800"/>
                <a:ext cx="6096000" cy="2677656"/>
              </a:xfrm>
              <a:prstGeom prst="rect">
                <a:avLst/>
              </a:prstGeom>
            </p:spPr>
            <p:txBody>
              <a:bodyPr>
                <a:spAutoFit/>
              </a:bodyPr>
              <a:lstStyle/>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𝑁</m:t>
                    </m:r>
                    <m:r>
                      <a:rPr lang="en-US" sz="2800" i="1" smtClean="0">
                        <a:latin typeface="Cambria Math" panose="02040503050406030204" pitchFamily="18" charset="0"/>
                      </a:rPr>
                      <m:t> </m:t>
                    </m:r>
                  </m:oMath>
                </a14:m>
                <a:r>
                  <a:rPr lang="en-US" sz="2800"/>
                  <a:t>remains equal to </a:t>
                </a:r>
                <a14:m>
                  <m:oMath xmlns:m="http://schemas.openxmlformats.org/officeDocument/2006/math">
                    <m:r>
                      <a:rPr lang="en-US" sz="2800" i="1" smtClean="0">
                        <a:latin typeface="Cambria Math" panose="02040503050406030204" pitchFamily="18" charset="0"/>
                      </a:rPr>
                      <m:t>𝑚𝑔</m:t>
                    </m:r>
                  </m:oMath>
                </a14:m>
                <a:endParaRPr lang="en-US" sz="2800" i="1">
                  <a:latin typeface="Cambria Math" panose="02040503050406030204" pitchFamily="18" charset="0"/>
                </a:endParaRPr>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𝑁</m:t>
                    </m:r>
                    <m:r>
                      <a:rPr lang="en-US" sz="2800" i="1" smtClean="0">
                        <a:latin typeface="Cambria Math" panose="02040503050406030204" pitchFamily="18" charset="0"/>
                      </a:rPr>
                      <m:t> </m:t>
                    </m:r>
                  </m:oMath>
                </a14:m>
                <a:r>
                  <a:rPr lang="en-US" sz="2800"/>
                  <a:t>is smaller than </a:t>
                </a:r>
                <a14:m>
                  <m:oMath xmlns:m="http://schemas.openxmlformats.org/officeDocument/2006/math">
                    <m:r>
                      <a:rPr lang="en-US" sz="2800" i="1" smtClean="0">
                        <a:latin typeface="Cambria Math" panose="02040503050406030204" pitchFamily="18" charset="0"/>
                      </a:rPr>
                      <m:t>𝑚𝑔</m:t>
                    </m:r>
                  </m:oMath>
                </a14:m>
                <a:endParaRPr lang="en-US" sz="2800" i="1">
                  <a:latin typeface="Cambria Math" panose="02040503050406030204" pitchFamily="18" charset="0"/>
                </a:endParaRPr>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𝑁</m:t>
                    </m:r>
                    <m:r>
                      <a:rPr lang="en-US" sz="2800" i="1" smtClean="0">
                        <a:latin typeface="Cambria Math" panose="02040503050406030204" pitchFamily="18" charset="0"/>
                      </a:rPr>
                      <m:t> </m:t>
                    </m:r>
                  </m:oMath>
                </a14:m>
                <a:r>
                  <a:rPr lang="en-US" sz="2800"/>
                  <a:t>is larger than </a:t>
                </a:r>
                <a14:m>
                  <m:oMath xmlns:m="http://schemas.openxmlformats.org/officeDocument/2006/math">
                    <m:r>
                      <a:rPr lang="en-US" sz="2800" i="1" smtClean="0">
                        <a:latin typeface="Cambria Math" panose="02040503050406030204" pitchFamily="18" charset="0"/>
                      </a:rPr>
                      <m:t>𝑚𝑔</m:t>
                    </m:r>
                  </m:oMath>
                </a14:m>
                <a:endParaRPr lang="en-US" sz="2800"/>
              </a:p>
              <a:p>
                <a:pPr marL="514350" indent="-514350">
                  <a:lnSpc>
                    <a:spcPct val="150000"/>
                  </a:lnSpc>
                  <a:buAutoNum type="alphaUcParenR"/>
                </a:pPr>
                <a:r>
                  <a:rPr lang="en-US" sz="2800"/>
                  <a:t> None of the above</a:t>
                </a:r>
              </a:p>
            </p:txBody>
          </p:sp>
        </mc:Choice>
        <mc:Fallback xmlns="">
          <p:sp>
            <p:nvSpPr>
              <p:cNvPr id="3" name="Rectangle 2"/>
              <p:cNvSpPr>
                <a:spLocks noRot="1" noChangeAspect="1" noMove="1" noResize="1" noEditPoints="1" noAdjustHandles="1" noChangeArrowheads="1" noChangeShapeType="1" noTextEdit="1"/>
              </p:cNvSpPr>
              <p:nvPr/>
            </p:nvSpPr>
            <p:spPr>
              <a:xfrm>
                <a:off x="152400" y="4114800"/>
                <a:ext cx="6096000" cy="2677656"/>
              </a:xfrm>
              <a:prstGeom prst="rect">
                <a:avLst/>
              </a:prstGeom>
              <a:blipFill rotWithShape="0">
                <a:blip r:embed="rId3"/>
                <a:stretch>
                  <a:fillRect l="-2100" b="-3189"/>
                </a:stretch>
              </a:blipFill>
            </p:spPr>
            <p:txBody>
              <a:bodyPr/>
              <a:lstStyle/>
              <a:p>
                <a:r>
                  <a:rPr lang="en-US">
                    <a:noFill/>
                  </a:rPr>
                  <a:t> </a:t>
                </a:r>
              </a:p>
            </p:txBody>
          </p:sp>
        </mc:Fallback>
      </mc:AlternateContent>
    </p:spTree>
    <p:extLst>
      <p:ext uri="{BB962C8B-B14F-4D97-AF65-F5344CB8AC3E}">
        <p14:creationId xmlns:p14="http://schemas.microsoft.com/office/powerpoint/2010/main" val="100842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8117" y="1461195"/>
            <a:ext cx="2515765" cy="2561220"/>
          </a:xfrm>
          <a:prstGeom prst="rect">
            <a:avLst/>
          </a:prstGeom>
        </p:spPr>
      </p:pic>
      <p:sp>
        <p:nvSpPr>
          <p:cNvPr id="3" name="Rectangle 2"/>
          <p:cNvSpPr/>
          <p:nvPr/>
        </p:nvSpPr>
        <p:spPr>
          <a:xfrm>
            <a:off x="152400" y="76200"/>
            <a:ext cx="11887200" cy="1384995"/>
          </a:xfrm>
          <a:prstGeom prst="rect">
            <a:avLst/>
          </a:prstGeom>
        </p:spPr>
        <p:txBody>
          <a:bodyPr wrap="square">
            <a:spAutoFit/>
          </a:bodyPr>
          <a:lstStyle/>
          <a:p>
            <a:r>
              <a:rPr lang="en-US" sz="2800"/>
              <a:t>A bucket containing a brick is swung in a circle at constant speed in a vertical plane as shown. The bucket is swung fast enough that the brick does not fall out. F</a:t>
            </a:r>
            <a:r>
              <a:rPr lang="en-US" sz="2800" baseline="-25000"/>
              <a:t>net</a:t>
            </a:r>
            <a:r>
              <a:rPr lang="en-US" sz="2800"/>
              <a:t> on the brick has max magnitude at the…</a:t>
            </a:r>
          </a:p>
        </p:txBody>
      </p:sp>
      <p:sp>
        <p:nvSpPr>
          <p:cNvPr id="4" name="TextBox 3"/>
          <p:cNvSpPr txBox="1"/>
          <p:nvPr/>
        </p:nvSpPr>
        <p:spPr>
          <a:xfrm>
            <a:off x="152399" y="4022415"/>
            <a:ext cx="3428696" cy="2677656"/>
          </a:xfrm>
          <a:prstGeom prst="rect">
            <a:avLst/>
          </a:prstGeom>
          <a:noFill/>
        </p:spPr>
        <p:txBody>
          <a:bodyPr wrap="none" rtlCol="0">
            <a:spAutoFit/>
          </a:bodyPr>
          <a:lstStyle/>
          <a:p>
            <a:pPr marL="514350" indent="-514350">
              <a:lnSpc>
                <a:spcPct val="150000"/>
              </a:lnSpc>
              <a:buAutoNum type="alphaUcParenR"/>
            </a:pPr>
            <a:r>
              <a:rPr lang="en-US" sz="2800"/>
              <a:t>top (T).</a:t>
            </a:r>
          </a:p>
          <a:p>
            <a:pPr marL="514350" indent="-514350">
              <a:lnSpc>
                <a:spcPct val="150000"/>
              </a:lnSpc>
              <a:buAutoNum type="alphaUcParenR"/>
            </a:pPr>
            <a:r>
              <a:rPr lang="en-US" sz="2800"/>
              <a:t>bottom (B).</a:t>
            </a:r>
          </a:p>
          <a:p>
            <a:pPr marL="514350" indent="-514350">
              <a:lnSpc>
                <a:spcPct val="150000"/>
              </a:lnSpc>
              <a:buAutoNum type="alphaUcParenR"/>
            </a:pPr>
            <a:r>
              <a:rPr lang="en-US" sz="2800"/>
              <a:t>right (R).</a:t>
            </a:r>
          </a:p>
          <a:p>
            <a:pPr marL="514350" indent="-514350">
              <a:lnSpc>
                <a:spcPct val="150000"/>
              </a:lnSpc>
              <a:buAutoNum type="alphaUcParenR"/>
            </a:pPr>
            <a:r>
              <a:rPr lang="en-US" sz="2800"/>
              <a:t>Same everywhere!</a:t>
            </a:r>
          </a:p>
        </p:txBody>
      </p:sp>
    </p:spTree>
    <p:extLst>
      <p:ext uri="{BB962C8B-B14F-4D97-AF65-F5344CB8AC3E}">
        <p14:creationId xmlns:p14="http://schemas.microsoft.com/office/powerpoint/2010/main" val="264770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8117" y="1461195"/>
            <a:ext cx="2515765" cy="2561220"/>
          </a:xfrm>
          <a:prstGeom prst="rect">
            <a:avLst/>
          </a:prstGeom>
        </p:spPr>
      </p:pic>
      <p:sp>
        <p:nvSpPr>
          <p:cNvPr id="4" name="TextBox 3"/>
          <p:cNvSpPr txBox="1"/>
          <p:nvPr/>
        </p:nvSpPr>
        <p:spPr>
          <a:xfrm>
            <a:off x="152399" y="4022415"/>
            <a:ext cx="3428696" cy="2677656"/>
          </a:xfrm>
          <a:prstGeom prst="rect">
            <a:avLst/>
          </a:prstGeom>
          <a:noFill/>
        </p:spPr>
        <p:txBody>
          <a:bodyPr wrap="none" rtlCol="0">
            <a:spAutoFit/>
          </a:bodyPr>
          <a:lstStyle/>
          <a:p>
            <a:pPr marL="514350" indent="-514350">
              <a:lnSpc>
                <a:spcPct val="150000"/>
              </a:lnSpc>
              <a:buAutoNum type="alphaUcParenR"/>
            </a:pPr>
            <a:r>
              <a:rPr lang="en-US" sz="2800"/>
              <a:t>top (T).</a:t>
            </a:r>
          </a:p>
          <a:p>
            <a:pPr marL="514350" indent="-514350">
              <a:lnSpc>
                <a:spcPct val="150000"/>
              </a:lnSpc>
              <a:buAutoNum type="alphaUcParenR"/>
            </a:pPr>
            <a:r>
              <a:rPr lang="en-US" sz="2800"/>
              <a:t>bottom (B).</a:t>
            </a:r>
          </a:p>
          <a:p>
            <a:pPr marL="514350" indent="-514350">
              <a:lnSpc>
                <a:spcPct val="150000"/>
              </a:lnSpc>
              <a:buAutoNum type="alphaUcParenR"/>
            </a:pPr>
            <a:r>
              <a:rPr lang="en-US" sz="2800"/>
              <a:t>right (R).</a:t>
            </a:r>
          </a:p>
          <a:p>
            <a:pPr marL="514350" indent="-514350">
              <a:lnSpc>
                <a:spcPct val="150000"/>
              </a:lnSpc>
              <a:buAutoNum type="alphaUcParenR"/>
            </a:pPr>
            <a:r>
              <a:rPr lang="en-US" sz="2800"/>
              <a:t>Same everywhere!</a:t>
            </a:r>
          </a:p>
        </p:txBody>
      </p:sp>
      <p:sp>
        <p:nvSpPr>
          <p:cNvPr id="5" name="Rectangle 4"/>
          <p:cNvSpPr/>
          <p:nvPr/>
        </p:nvSpPr>
        <p:spPr>
          <a:xfrm>
            <a:off x="152399" y="76200"/>
            <a:ext cx="11997268" cy="1384995"/>
          </a:xfrm>
          <a:prstGeom prst="rect">
            <a:avLst/>
          </a:prstGeom>
        </p:spPr>
        <p:txBody>
          <a:bodyPr wrap="square">
            <a:spAutoFit/>
          </a:bodyPr>
          <a:lstStyle/>
          <a:p>
            <a:r>
              <a:rPr lang="en-US" sz="2800"/>
              <a:t>Consider the normal force on the brick by the bucket when the bucket is at the three positions shown: R, T, B. The magnitude of the normal force is a maximum at position... </a:t>
            </a:r>
          </a:p>
        </p:txBody>
      </p:sp>
    </p:spTree>
    <p:extLst>
      <p:ext uri="{BB962C8B-B14F-4D97-AF65-F5344CB8AC3E}">
        <p14:creationId xmlns:p14="http://schemas.microsoft.com/office/powerpoint/2010/main" val="190502148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3694</TotalTime>
  <Words>2131</Words>
  <Application>Microsoft Office PowerPoint</Application>
  <PresentationFormat>Widescreen</PresentationFormat>
  <Paragraphs>213</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Cambria</vt:lpstr>
      <vt:lpstr>Cambria Math</vt:lpstr>
      <vt:lpstr>ÇlÇr ñæí©</vt:lpstr>
      <vt:lpstr>Symbol</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Baylor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Daniel Bolton</cp:lastModifiedBy>
  <cp:revision>255</cp:revision>
  <dcterms:created xsi:type="dcterms:W3CDTF">2013-09-13T17:11:14Z</dcterms:created>
  <dcterms:modified xsi:type="dcterms:W3CDTF">2019-04-01T05:15:38Z</dcterms:modified>
</cp:coreProperties>
</file>