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19" r:id="rId2"/>
    <p:sldId id="320" r:id="rId3"/>
    <p:sldId id="321" r:id="rId4"/>
    <p:sldId id="322" r:id="rId5"/>
    <p:sldId id="323" r:id="rId6"/>
    <p:sldId id="324" r:id="rId7"/>
    <p:sldId id="312" r:id="rId8"/>
    <p:sldId id="288" r:id="rId9"/>
    <p:sldId id="313" r:id="rId10"/>
    <p:sldId id="314" r:id="rId11"/>
    <p:sldId id="272" r:id="rId12"/>
    <p:sldId id="315" r:id="rId13"/>
    <p:sldId id="316" r:id="rId14"/>
    <p:sldId id="317" r:id="rId15"/>
    <p:sldId id="304" r:id="rId16"/>
    <p:sldId id="318" r:id="rId17"/>
    <p:sldId id="310" r:id="rId18"/>
    <p:sldId id="311" r:id="rId19"/>
    <p:sldId id="282" r:id="rId20"/>
    <p:sldId id="309" r:id="rId21"/>
    <p:sldId id="305" r:id="rId22"/>
    <p:sldId id="306" r:id="rId23"/>
    <p:sldId id="307" r:id="rId24"/>
    <p:sldId id="300" r:id="rId25"/>
    <p:sldId id="301" r:id="rId26"/>
    <p:sldId id="302" r:id="rId27"/>
    <p:sldId id="262" r:id="rId28"/>
    <p:sldId id="303" r:id="rId29"/>
    <p:sldId id="266" r:id="rId30"/>
    <p:sldId id="295" r:id="rId31"/>
    <p:sldId id="293" r:id="rId32"/>
    <p:sldId id="299" r:id="rId33"/>
    <p:sldId id="296" r:id="rId34"/>
    <p:sldId id="297" r:id="rId35"/>
    <p:sldId id="328" r:id="rId36"/>
    <p:sldId id="329" r:id="rId37"/>
    <p:sldId id="265" r:id="rId38"/>
    <p:sldId id="279" r:id="rId39"/>
    <p:sldId id="280" r:id="rId40"/>
    <p:sldId id="325" r:id="rId41"/>
    <p:sldId id="326" r:id="rId42"/>
    <p:sldId id="278" r:id="rId43"/>
    <p:sldId id="298" r:id="rId44"/>
    <p:sldId id="269" r:id="rId45"/>
    <p:sldId id="270" r:id="rId46"/>
    <p:sldId id="276" r:id="rId47"/>
    <p:sldId id="277" r:id="rId48"/>
    <p:sldId id="331" r:id="rId49"/>
    <p:sldId id="256" r:id="rId50"/>
    <p:sldId id="261" r:id="rId51"/>
    <p:sldId id="258" r:id="rId52"/>
    <p:sldId id="259" r:id="rId53"/>
    <p:sldId id="260" r:id="rId54"/>
    <p:sldId id="263" r:id="rId55"/>
    <p:sldId id="257" r:id="rId56"/>
    <p:sldId id="264" r:id="rId57"/>
    <p:sldId id="330" r:id="rId58"/>
    <p:sldId id="285" r:id="rId59"/>
    <p:sldId id="284" r:id="rId60"/>
    <p:sldId id="281" r:id="rId61"/>
    <p:sldId id="267" r:id="rId62"/>
    <p:sldId id="327" r:id="rId63"/>
    <p:sldId id="268" r:id="rId64"/>
    <p:sldId id="291" r:id="rId65"/>
    <p:sldId id="271" r:id="rId66"/>
    <p:sldId id="274" r:id="rId67"/>
    <p:sldId id="273" r:id="rId68"/>
    <p:sldId id="290" r:id="rId69"/>
    <p:sldId id="292" r:id="rId7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27FFBC-77E1-4FC0-800A-9D507DE48D9B}" v="1" dt="2019-04-01T05:12:16.6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69" autoAdjust="0"/>
    <p:restoredTop sz="94660"/>
  </p:normalViewPr>
  <p:slideViewPr>
    <p:cSldViewPr snapToGrid="0">
      <p:cViewPr varScale="1">
        <p:scale>
          <a:sx n="114" d="100"/>
          <a:sy n="114" d="100"/>
        </p:scale>
        <p:origin x="5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Bolton" userId="9c16344e-d134-4356-8cc4-132d269cedac" providerId="ADAL" clId="{5B1EFC8D-C959-4211-B1FB-4CE3F0E91FD2}"/>
    <pc:docChg chg="modNotesMaster">
      <pc:chgData name="Daniel Bolton" userId="9c16344e-d134-4356-8cc4-132d269cedac" providerId="ADAL" clId="{5B1EFC8D-C959-4211-B1FB-4CE3F0E91FD2}" dt="2019-04-01T05:12:16.610" v="0"/>
      <pc:docMkLst>
        <pc:docMk/>
      </pc:docMkLst>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F5021C6-DBA4-4028-BA15-BEC43B7965AA}" type="datetimeFigureOut">
              <a:rPr lang="en-US" smtClean="0"/>
              <a:t>3/31/2019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33F9CB7-1F73-471A-B2A0-1EF7B8DC1497}" type="slidenum">
              <a:rPr lang="en-US" smtClean="0"/>
              <a:t>‹#›</a:t>
            </a:fld>
            <a:endParaRPr lang="en-US"/>
          </a:p>
        </p:txBody>
      </p:sp>
    </p:spTree>
    <p:extLst>
      <p:ext uri="{BB962C8B-B14F-4D97-AF65-F5344CB8AC3E}">
        <p14:creationId xmlns:p14="http://schemas.microsoft.com/office/powerpoint/2010/main" val="2490656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dirty="0"/>
              <a:t> # (review day) :  24, 6, </a:t>
            </a:r>
            <a:r>
              <a:rPr lang="en-US" b="1" baseline="0" dirty="0"/>
              <a:t>[[70]]</a:t>
            </a:r>
            <a:r>
              <a:rPr lang="en-US" b="0" baseline="0" dirty="0"/>
              <a:t>, 0 0   At 2pm:  20, 7, </a:t>
            </a:r>
            <a:r>
              <a:rPr lang="en-US" b="1" baseline="0" dirty="0"/>
              <a:t>[73]]</a:t>
            </a:r>
            <a:r>
              <a:rPr lang="en-US" b="0" baseline="0" dirty="0"/>
              <a:t>, 0</a:t>
            </a:r>
          </a:p>
          <a:p>
            <a:endParaRPr lang="en-US" b="0" baseline="0" dirty="0"/>
          </a:p>
          <a:p>
            <a:r>
              <a:rPr lang="en-US" b="0" baseline="0" dirty="0"/>
              <a:t>Again, it’s a repeat of an old question. I pointed out from the previous question that you could also use Work-KE theorem (</a:t>
            </a:r>
            <a:r>
              <a:rPr lang="en-US" b="0" baseline="0" dirty="0" err="1"/>
              <a:t>W_friction</a:t>
            </a:r>
            <a:r>
              <a:rPr lang="en-US" b="0" baseline="0" dirty="0"/>
              <a:t> is everything, and it slows down). But easier just to split the path into “way up” and “way down”, and argue that </a:t>
            </a:r>
            <a:r>
              <a:rPr lang="en-US" b="0" baseline="0" dirty="0" err="1"/>
              <a:t>W_frcition</a:t>
            </a:r>
            <a:r>
              <a:rPr lang="en-US" b="0" baseline="0" dirty="0"/>
              <a:t>  &lt;0 in both. </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8</a:t>
            </a:fld>
            <a:endParaRPr lang="en-US"/>
          </a:p>
        </p:txBody>
      </p:sp>
    </p:spTree>
    <p:extLst>
      <p:ext uri="{BB962C8B-B14F-4D97-AF65-F5344CB8AC3E}">
        <p14:creationId xmlns:p14="http://schemas.microsoft.com/office/powerpoint/2010/main" val="4247137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a:t> # </a:t>
            </a:r>
            <a:r>
              <a:rPr lang="en-US" baseline="0" dirty="0"/>
              <a:t>(review day</a:t>
            </a:r>
            <a:r>
              <a:rPr lang="en-US" baseline="0"/>
              <a:t>) :</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62</a:t>
            </a:fld>
            <a:endParaRPr lang="en-US"/>
          </a:p>
        </p:txBody>
      </p:sp>
    </p:spTree>
    <p:extLst>
      <p:ext uri="{BB962C8B-B14F-4D97-AF65-F5344CB8AC3E}">
        <p14:creationId xmlns:p14="http://schemas.microsoft.com/office/powerpoint/2010/main" val="424009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a:t> # </a:t>
            </a:r>
            <a:r>
              <a:rPr lang="en-US" baseline="0" dirty="0"/>
              <a:t>(review day</a:t>
            </a:r>
            <a:r>
              <a:rPr lang="en-US" baseline="0"/>
              <a:t>) :</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35</a:t>
            </a:fld>
            <a:endParaRPr lang="en-US"/>
          </a:p>
        </p:txBody>
      </p:sp>
    </p:spTree>
    <p:extLst>
      <p:ext uri="{BB962C8B-B14F-4D97-AF65-F5344CB8AC3E}">
        <p14:creationId xmlns:p14="http://schemas.microsoft.com/office/powerpoint/2010/main" val="1904026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a:t> # </a:t>
            </a:r>
            <a:r>
              <a:rPr lang="en-US" baseline="0" dirty="0"/>
              <a:t>(review day</a:t>
            </a:r>
            <a:r>
              <a:rPr lang="en-US" baseline="0"/>
              <a:t>) :</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36</a:t>
            </a:fld>
            <a:endParaRPr lang="en-US"/>
          </a:p>
        </p:txBody>
      </p:sp>
    </p:spTree>
    <p:extLst>
      <p:ext uri="{BB962C8B-B14F-4D97-AF65-F5344CB8AC3E}">
        <p14:creationId xmlns:p14="http://schemas.microsoft.com/office/powerpoint/2010/main" val="4062225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a:t> # </a:t>
            </a:r>
            <a:r>
              <a:rPr lang="en-US" baseline="0" dirty="0"/>
              <a:t>(review day</a:t>
            </a:r>
            <a:r>
              <a:rPr lang="en-US" baseline="0"/>
              <a:t>) :</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38</a:t>
            </a:fld>
            <a:endParaRPr lang="en-US"/>
          </a:p>
        </p:txBody>
      </p:sp>
    </p:spTree>
    <p:extLst>
      <p:ext uri="{BB962C8B-B14F-4D97-AF65-F5344CB8AC3E}">
        <p14:creationId xmlns:p14="http://schemas.microsoft.com/office/powerpoint/2010/main" val="192396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a:t> # </a:t>
            </a:r>
            <a:r>
              <a:rPr lang="en-US" baseline="0" dirty="0"/>
              <a:t>(review day</a:t>
            </a:r>
            <a:r>
              <a:rPr lang="en-US" baseline="0"/>
              <a:t>) :</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39</a:t>
            </a:fld>
            <a:endParaRPr lang="en-US"/>
          </a:p>
        </p:txBody>
      </p:sp>
    </p:spTree>
    <p:extLst>
      <p:ext uri="{BB962C8B-B14F-4D97-AF65-F5344CB8AC3E}">
        <p14:creationId xmlns:p14="http://schemas.microsoft.com/office/powerpoint/2010/main" val="390245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dirty="0"/>
              <a:t> # (review day) : 9, </a:t>
            </a:r>
            <a:r>
              <a:rPr lang="en-US" b="1" baseline="0" dirty="0"/>
              <a:t>[[70]]</a:t>
            </a:r>
            <a:r>
              <a:rPr lang="en-US" b="0" baseline="0" dirty="0"/>
              <a:t>, 8, 11, 2  At 2PM;  7, </a:t>
            </a:r>
            <a:r>
              <a:rPr lang="en-US" b="1" baseline="0" dirty="0"/>
              <a:t>[[69]]</a:t>
            </a:r>
            <a:r>
              <a:rPr lang="en-US" b="0" baseline="0" dirty="0"/>
              <a:t>,  8, 12, 3</a:t>
            </a:r>
          </a:p>
          <a:p>
            <a:endParaRPr lang="en-US" b="0" baseline="0" dirty="0"/>
          </a:p>
          <a:p>
            <a:endParaRPr lang="en-US" b="0" baseline="0" dirty="0"/>
          </a:p>
          <a:p>
            <a:endParaRPr lang="en-US" b="0" baseline="0" dirty="0"/>
          </a:p>
          <a:p>
            <a:r>
              <a:rPr lang="en-US" b="0" baseline="0" dirty="0"/>
              <a:t>Classic conservation of energy, not sure why they didn’t score better, but again, perhaps time constraint is killing them. </a:t>
            </a:r>
          </a:p>
          <a:p>
            <a:endParaRPr lang="en-US" b="0" baseline="0" dirty="0"/>
          </a:p>
          <a:p>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40</a:t>
            </a:fld>
            <a:endParaRPr lang="en-US"/>
          </a:p>
        </p:txBody>
      </p:sp>
    </p:spTree>
    <p:extLst>
      <p:ext uri="{BB962C8B-B14F-4D97-AF65-F5344CB8AC3E}">
        <p14:creationId xmlns:p14="http://schemas.microsoft.com/office/powerpoint/2010/main" val="4223531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a:t> # </a:t>
            </a:r>
            <a:r>
              <a:rPr lang="en-US" baseline="0" dirty="0"/>
              <a:t>(review day</a:t>
            </a:r>
            <a:r>
              <a:rPr lang="en-US" baseline="0"/>
              <a:t>) :</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41</a:t>
            </a:fld>
            <a:endParaRPr lang="en-US"/>
          </a:p>
        </p:txBody>
      </p:sp>
    </p:spTree>
    <p:extLst>
      <p:ext uri="{BB962C8B-B14F-4D97-AF65-F5344CB8AC3E}">
        <p14:creationId xmlns:p14="http://schemas.microsoft.com/office/powerpoint/2010/main" val="1165511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a:t> # </a:t>
            </a:r>
            <a:r>
              <a:rPr lang="en-US" baseline="0" dirty="0"/>
              <a:t>(review day</a:t>
            </a:r>
            <a:r>
              <a:rPr lang="en-US" baseline="0"/>
              <a:t>) :</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57</a:t>
            </a:fld>
            <a:endParaRPr lang="en-US"/>
          </a:p>
        </p:txBody>
      </p:sp>
    </p:spTree>
    <p:extLst>
      <p:ext uri="{BB962C8B-B14F-4D97-AF65-F5344CB8AC3E}">
        <p14:creationId xmlns:p14="http://schemas.microsoft.com/office/powerpoint/2010/main" val="456666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dirty="0"/>
              <a:t> # (review day) :  No time, too much reading. (54% correct)   At 2 PM I said “Hint, the answer is D” as they left, still only 76%.  It was very late…</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60</a:t>
            </a:fld>
            <a:endParaRPr lang="en-US"/>
          </a:p>
        </p:txBody>
      </p:sp>
    </p:spTree>
    <p:extLst>
      <p:ext uri="{BB962C8B-B14F-4D97-AF65-F5344CB8AC3E}">
        <p14:creationId xmlns:p14="http://schemas.microsoft.com/office/powerpoint/2010/main" val="4284745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A5BA65E-84DE-4623-A4F7-68BBC90A4529}"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874EA-89D0-4704-B486-6C1B556D40A0}" type="slidenum">
              <a:rPr lang="en-US" smtClean="0"/>
              <a:t>‹#›</a:t>
            </a:fld>
            <a:endParaRPr lang="en-US"/>
          </a:p>
        </p:txBody>
      </p:sp>
    </p:spTree>
    <p:extLst>
      <p:ext uri="{BB962C8B-B14F-4D97-AF65-F5344CB8AC3E}">
        <p14:creationId xmlns:p14="http://schemas.microsoft.com/office/powerpoint/2010/main" val="3087138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5BA65E-84DE-4623-A4F7-68BBC90A4529}"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874EA-89D0-4704-B486-6C1B556D40A0}" type="slidenum">
              <a:rPr lang="en-US" smtClean="0"/>
              <a:t>‹#›</a:t>
            </a:fld>
            <a:endParaRPr lang="en-US"/>
          </a:p>
        </p:txBody>
      </p:sp>
    </p:spTree>
    <p:extLst>
      <p:ext uri="{BB962C8B-B14F-4D97-AF65-F5344CB8AC3E}">
        <p14:creationId xmlns:p14="http://schemas.microsoft.com/office/powerpoint/2010/main" val="127912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5BA65E-84DE-4623-A4F7-68BBC90A4529}"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874EA-89D0-4704-B486-6C1B556D40A0}" type="slidenum">
              <a:rPr lang="en-US" smtClean="0"/>
              <a:t>‹#›</a:t>
            </a:fld>
            <a:endParaRPr lang="en-US"/>
          </a:p>
        </p:txBody>
      </p:sp>
    </p:spTree>
    <p:extLst>
      <p:ext uri="{BB962C8B-B14F-4D97-AF65-F5344CB8AC3E}">
        <p14:creationId xmlns:p14="http://schemas.microsoft.com/office/powerpoint/2010/main" val="112423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5BA65E-84DE-4623-A4F7-68BBC90A4529}"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874EA-89D0-4704-B486-6C1B556D40A0}" type="slidenum">
              <a:rPr lang="en-US" smtClean="0"/>
              <a:t>‹#›</a:t>
            </a:fld>
            <a:endParaRPr lang="en-US"/>
          </a:p>
        </p:txBody>
      </p:sp>
    </p:spTree>
    <p:extLst>
      <p:ext uri="{BB962C8B-B14F-4D97-AF65-F5344CB8AC3E}">
        <p14:creationId xmlns:p14="http://schemas.microsoft.com/office/powerpoint/2010/main" val="427571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5BA65E-84DE-4623-A4F7-68BBC90A4529}"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874EA-89D0-4704-B486-6C1B556D40A0}" type="slidenum">
              <a:rPr lang="en-US" smtClean="0"/>
              <a:t>‹#›</a:t>
            </a:fld>
            <a:endParaRPr lang="en-US"/>
          </a:p>
        </p:txBody>
      </p:sp>
    </p:spTree>
    <p:extLst>
      <p:ext uri="{BB962C8B-B14F-4D97-AF65-F5344CB8AC3E}">
        <p14:creationId xmlns:p14="http://schemas.microsoft.com/office/powerpoint/2010/main" val="301844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5BA65E-84DE-4623-A4F7-68BBC90A4529}"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874EA-89D0-4704-B486-6C1B556D40A0}" type="slidenum">
              <a:rPr lang="en-US" smtClean="0"/>
              <a:t>‹#›</a:t>
            </a:fld>
            <a:endParaRPr lang="en-US"/>
          </a:p>
        </p:txBody>
      </p:sp>
    </p:spTree>
    <p:extLst>
      <p:ext uri="{BB962C8B-B14F-4D97-AF65-F5344CB8AC3E}">
        <p14:creationId xmlns:p14="http://schemas.microsoft.com/office/powerpoint/2010/main" val="30323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5BA65E-84DE-4623-A4F7-68BBC90A4529}" type="datetimeFigureOut">
              <a:rPr lang="en-US" smtClean="0"/>
              <a:t>3/31/2019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D874EA-89D0-4704-B486-6C1B556D40A0}" type="slidenum">
              <a:rPr lang="en-US" smtClean="0"/>
              <a:t>‹#›</a:t>
            </a:fld>
            <a:endParaRPr lang="en-US"/>
          </a:p>
        </p:txBody>
      </p:sp>
    </p:spTree>
    <p:extLst>
      <p:ext uri="{BB962C8B-B14F-4D97-AF65-F5344CB8AC3E}">
        <p14:creationId xmlns:p14="http://schemas.microsoft.com/office/powerpoint/2010/main" val="1531421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5BA65E-84DE-4623-A4F7-68BBC90A4529}" type="datetimeFigureOut">
              <a:rPr lang="en-US" smtClean="0"/>
              <a:t>3/31/2019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D874EA-89D0-4704-B486-6C1B556D40A0}" type="slidenum">
              <a:rPr lang="en-US" smtClean="0"/>
              <a:t>‹#›</a:t>
            </a:fld>
            <a:endParaRPr lang="en-US"/>
          </a:p>
        </p:txBody>
      </p:sp>
    </p:spTree>
    <p:extLst>
      <p:ext uri="{BB962C8B-B14F-4D97-AF65-F5344CB8AC3E}">
        <p14:creationId xmlns:p14="http://schemas.microsoft.com/office/powerpoint/2010/main" val="3726935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BA65E-84DE-4623-A4F7-68BBC90A4529}" type="datetimeFigureOut">
              <a:rPr lang="en-US" smtClean="0"/>
              <a:t>3/31/2019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D874EA-89D0-4704-B486-6C1B556D40A0}" type="slidenum">
              <a:rPr lang="en-US" smtClean="0"/>
              <a:t>‹#›</a:t>
            </a:fld>
            <a:endParaRPr lang="en-US"/>
          </a:p>
        </p:txBody>
      </p:sp>
    </p:spTree>
    <p:extLst>
      <p:ext uri="{BB962C8B-B14F-4D97-AF65-F5344CB8AC3E}">
        <p14:creationId xmlns:p14="http://schemas.microsoft.com/office/powerpoint/2010/main" val="88459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5BA65E-84DE-4623-A4F7-68BBC90A4529}"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874EA-89D0-4704-B486-6C1B556D40A0}" type="slidenum">
              <a:rPr lang="en-US" smtClean="0"/>
              <a:t>‹#›</a:t>
            </a:fld>
            <a:endParaRPr lang="en-US"/>
          </a:p>
        </p:txBody>
      </p:sp>
    </p:spTree>
    <p:extLst>
      <p:ext uri="{BB962C8B-B14F-4D97-AF65-F5344CB8AC3E}">
        <p14:creationId xmlns:p14="http://schemas.microsoft.com/office/powerpoint/2010/main" val="3387760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5BA65E-84DE-4623-A4F7-68BBC90A4529}"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874EA-89D0-4704-B486-6C1B556D40A0}" type="slidenum">
              <a:rPr lang="en-US" smtClean="0"/>
              <a:t>‹#›</a:t>
            </a:fld>
            <a:endParaRPr lang="en-US"/>
          </a:p>
        </p:txBody>
      </p:sp>
    </p:spTree>
    <p:extLst>
      <p:ext uri="{BB962C8B-B14F-4D97-AF65-F5344CB8AC3E}">
        <p14:creationId xmlns:p14="http://schemas.microsoft.com/office/powerpoint/2010/main" val="2785571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BA65E-84DE-4623-A4F7-68BBC90A4529}" type="datetimeFigureOut">
              <a:rPr lang="en-US" smtClean="0"/>
              <a:t>3/31/2019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874EA-89D0-4704-B486-6C1B556D40A0}" type="slidenum">
              <a:rPr lang="en-US" smtClean="0"/>
              <a:t>‹#›</a:t>
            </a:fld>
            <a:endParaRPr lang="en-US"/>
          </a:p>
        </p:txBody>
      </p:sp>
    </p:spTree>
    <p:extLst>
      <p:ext uri="{BB962C8B-B14F-4D97-AF65-F5344CB8AC3E}">
        <p14:creationId xmlns:p14="http://schemas.microsoft.com/office/powerpoint/2010/main" val="398281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8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package" Target="../embeddings/Microsoft_Word_Document.docx"/></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8.png"/><Relationship Id="rId4" Type="http://schemas.openxmlformats.org/officeDocument/2006/relationships/package" Target="../embeddings/Microsoft_Word_Document1.docx"/></Relationships>
</file>

<file path=ppt/slides/_rels/slide37.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24.png"/><Relationship Id="rId4" Type="http://schemas.openxmlformats.org/officeDocument/2006/relationships/package" Target="../embeddings/Microsoft_Word_Document2.docx"/></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24.png"/><Relationship Id="rId4" Type="http://schemas.openxmlformats.org/officeDocument/2006/relationships/package" Target="../embeddings/Microsoft_Word_Document3.docx"/></Relationships>
</file>

<file path=ppt/slides/_rels/slide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26.wmf"/><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0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00.png"/><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00.png"/><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0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39.wmf"/><Relationship Id="rId4" Type="http://schemas.openxmlformats.org/officeDocument/2006/relationships/oleObject" Target="../embeddings/oleObject3.bin"/></Relationships>
</file>

<file path=ppt/slides/_rels/slide63.xml.rels><?xml version="1.0" encoding="UTF-8" standalone="yes"?>
<Relationships xmlns="http://schemas.openxmlformats.org/package/2006/relationships"><Relationship Id="rId3" Type="http://schemas.openxmlformats.org/officeDocument/2006/relationships/image" Target="../media/image1700.png"/><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230.png"/></Relationships>
</file>

<file path=ppt/slides/_rels/slide6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702.png"/></Relationships>
</file>

<file path=ppt/slides/_rels/slide69.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74171" y="108857"/>
                <a:ext cx="11832772" cy="976549"/>
              </a:xfrm>
              <a:prstGeom prst="rect">
                <a:avLst/>
              </a:prstGeom>
              <a:noFill/>
            </p:spPr>
            <p:txBody>
              <a:bodyPr wrap="square" rtlCol="0">
                <a:spAutoFit/>
              </a:bodyPr>
              <a:lstStyle/>
              <a:p>
                <a:r>
                  <a:rPr lang="en-US" sz="2800"/>
                  <a:t>Recall that </a:t>
                </a:r>
                <a14:m>
                  <m:oMath xmlns:m="http://schemas.openxmlformats.org/officeDocument/2006/math">
                    <m:acc>
                      <m:accPr>
                        <m:chr m:val="̂"/>
                        <m:ctrlPr>
                          <a:rPr lang="en-US" sz="2800" i="1" smtClean="0">
                            <a:latin typeface="Cambria Math" panose="02040503050406030204" pitchFamily="18" charset="0"/>
                          </a:rPr>
                        </m:ctrlPr>
                      </m:accPr>
                      <m:e>
                        <m:r>
                          <m:rPr>
                            <m:nor/>
                          </m:rPr>
                          <a:rPr lang="en-US" sz="2800" b="1" i="0" smtClean="0">
                            <a:latin typeface="Cambria Math" panose="02040503050406030204" pitchFamily="18" charset="0"/>
                          </a:rPr>
                          <m:t>i</m:t>
                        </m:r>
                      </m:e>
                    </m:acc>
                  </m:oMath>
                </a14:m>
                <a:r>
                  <a:rPr lang="en-US" sz="2800"/>
                  <a:t> and </a:t>
                </a:r>
                <a14:m>
                  <m:oMath xmlns:m="http://schemas.openxmlformats.org/officeDocument/2006/math">
                    <m:acc>
                      <m:accPr>
                        <m:chr m:val="̂"/>
                        <m:ctrlPr>
                          <a:rPr lang="en-US" sz="2800" i="1" smtClean="0">
                            <a:latin typeface="Cambria Math" panose="02040503050406030204" pitchFamily="18" charset="0"/>
                          </a:rPr>
                        </m:ctrlPr>
                      </m:accPr>
                      <m:e>
                        <m:r>
                          <m:rPr>
                            <m:nor/>
                          </m:rPr>
                          <a:rPr lang="en-US" sz="2800" b="1" i="0" smtClean="0">
                            <a:latin typeface="Cambria Math" panose="02040503050406030204" pitchFamily="18" charset="0"/>
                          </a:rPr>
                          <m:t>j</m:t>
                        </m:r>
                      </m:e>
                    </m:acc>
                  </m:oMath>
                </a14:m>
                <a:r>
                  <a:rPr lang="en-US" sz="2800"/>
                  <a:t> are unit vectors in the </a:t>
                </a:r>
                <a14:m>
                  <m:oMath xmlns:m="http://schemas.openxmlformats.org/officeDocument/2006/math">
                    <m:r>
                      <a:rPr lang="en-US" sz="2800" b="0" i="1" smtClean="0">
                        <a:latin typeface="Cambria Math" panose="02040503050406030204" pitchFamily="18" charset="0"/>
                      </a:rPr>
                      <m:t>𝑥</m:t>
                    </m:r>
                  </m:oMath>
                </a14:m>
                <a:r>
                  <a:rPr lang="en-US" sz="2800"/>
                  <a:t>- and </a:t>
                </a:r>
                <a14:m>
                  <m:oMath xmlns:m="http://schemas.openxmlformats.org/officeDocument/2006/math">
                    <m:r>
                      <a:rPr lang="en-US" sz="2800" b="0" i="1" smtClean="0">
                        <a:latin typeface="Cambria Math" panose="02040503050406030204" pitchFamily="18" charset="0"/>
                      </a:rPr>
                      <m:t>𝑦</m:t>
                    </m:r>
                  </m:oMath>
                </a14:m>
                <a:r>
                  <a:rPr lang="en-US" sz="2800"/>
                  <a:t>-directions. What is </a:t>
                </a:r>
                <a14:m>
                  <m:oMath xmlns:m="http://schemas.openxmlformats.org/officeDocument/2006/math">
                    <m:acc>
                      <m:accPr>
                        <m:chr m:val="̂"/>
                        <m:ctrlPr>
                          <a:rPr lang="en-US" sz="2800" i="1" smtClean="0">
                            <a:latin typeface="Cambria Math" panose="02040503050406030204" pitchFamily="18" charset="0"/>
                          </a:rPr>
                        </m:ctrlPr>
                      </m:accPr>
                      <m:e>
                        <m:r>
                          <m:rPr>
                            <m:nor/>
                          </m:rPr>
                          <a:rPr lang="en-US" sz="2800" b="1" i="0" smtClean="0">
                            <a:latin typeface="Cambria Math" panose="02040503050406030204" pitchFamily="18" charset="0"/>
                          </a:rPr>
                          <m:t>i</m:t>
                        </m:r>
                      </m:e>
                    </m:acc>
                    <m:r>
                      <a:rPr lang="en-US" sz="2800" b="1" i="1" smtClean="0">
                        <a:latin typeface="Cambria Math" panose="02040503050406030204" pitchFamily="18" charset="0"/>
                        <a:ea typeface="Cambria Math" panose="02040503050406030204" pitchFamily="18" charset="0"/>
                      </a:rPr>
                      <m:t>∙</m:t>
                    </m:r>
                    <m:acc>
                      <m:accPr>
                        <m:chr m:val="̂"/>
                        <m:ctrlPr>
                          <a:rPr lang="en-US" sz="2800" i="1" smtClean="0">
                            <a:latin typeface="Cambria Math" panose="02040503050406030204" pitchFamily="18" charset="0"/>
                          </a:rPr>
                        </m:ctrlPr>
                      </m:accPr>
                      <m:e>
                        <m:r>
                          <m:rPr>
                            <m:nor/>
                          </m:rPr>
                          <a:rPr lang="en-US" sz="2800" b="1" i="0" smtClean="0">
                            <a:latin typeface="Cambria Math" panose="02040503050406030204" pitchFamily="18" charset="0"/>
                          </a:rPr>
                          <m:t>j</m:t>
                        </m:r>
                      </m:e>
                    </m:acc>
                  </m:oMath>
                </a14:m>
                <a:r>
                  <a:rPr lang="en-US" sz="2800"/>
                  <a:t> ?</a:t>
                </a:r>
              </a:p>
              <a:p>
                <a:r>
                  <a:rPr lang="en-US" sz="2800"/>
                  <a:t>(note: this is pronounced “i-hat dot j-hat”)</a:t>
                </a:r>
              </a:p>
            </p:txBody>
          </p:sp>
        </mc:Choice>
        <mc:Fallback xmlns="">
          <p:sp>
            <p:nvSpPr>
              <p:cNvPr id="2" name="TextBox 1"/>
              <p:cNvSpPr txBox="1">
                <a:spLocks noRot="1" noChangeAspect="1" noMove="1" noResize="1" noEditPoints="1" noAdjustHandles="1" noChangeArrowheads="1" noChangeShapeType="1" noTextEdit="1"/>
              </p:cNvSpPr>
              <p:nvPr/>
            </p:nvSpPr>
            <p:spPr>
              <a:xfrm>
                <a:off x="174171" y="108857"/>
                <a:ext cx="11832772" cy="976549"/>
              </a:xfrm>
              <a:prstGeom prst="rect">
                <a:avLst/>
              </a:prstGeom>
              <a:blipFill rotWithShape="0">
                <a:blip r:embed="rId2"/>
                <a:stretch>
                  <a:fillRect l="-1082" t="-5000" b="-15625"/>
                </a:stretch>
              </a:blipFill>
            </p:spPr>
            <p:txBody>
              <a:bodyPr/>
              <a:lstStyle/>
              <a:p>
                <a:r>
                  <a:rPr lang="en-US">
                    <a:noFill/>
                  </a:rPr>
                  <a:t> </a:t>
                </a:r>
              </a:p>
            </p:txBody>
          </p:sp>
        </mc:Fallback>
      </mc:AlternateContent>
      <p:sp>
        <p:nvSpPr>
          <p:cNvPr id="3" name="TextBox 2"/>
          <p:cNvSpPr txBox="1"/>
          <p:nvPr/>
        </p:nvSpPr>
        <p:spPr>
          <a:xfrm>
            <a:off x="174171" y="3973285"/>
            <a:ext cx="2760692" cy="2677656"/>
          </a:xfrm>
          <a:prstGeom prst="rect">
            <a:avLst/>
          </a:prstGeom>
          <a:noFill/>
        </p:spPr>
        <p:txBody>
          <a:bodyPr wrap="none" rtlCol="0">
            <a:spAutoFit/>
          </a:bodyPr>
          <a:lstStyle/>
          <a:p>
            <a:pPr marL="514350" indent="-514350">
              <a:lnSpc>
                <a:spcPct val="150000"/>
              </a:lnSpc>
              <a:buAutoNum type="alphaUcParenR"/>
            </a:pPr>
            <a:r>
              <a:rPr lang="en-US" sz="2800"/>
              <a:t>+1</a:t>
            </a:r>
          </a:p>
          <a:p>
            <a:pPr marL="514350" indent="-514350">
              <a:lnSpc>
                <a:spcPct val="150000"/>
              </a:lnSpc>
              <a:buAutoNum type="alphaUcParenR"/>
            </a:pPr>
            <a:r>
              <a:rPr lang="en-US" sz="2800"/>
              <a:t>0</a:t>
            </a:r>
          </a:p>
          <a:p>
            <a:pPr marL="514350" indent="-514350">
              <a:lnSpc>
                <a:spcPct val="150000"/>
              </a:lnSpc>
              <a:buAutoNum type="alphaUcParenR"/>
            </a:pPr>
            <a:r>
              <a:rPr lang="en-US" sz="2800"/>
              <a:t>-1</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3747654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933" y="80201"/>
            <a:ext cx="11938000" cy="1384995"/>
          </a:xfrm>
          <a:prstGeom prst="rect">
            <a:avLst/>
          </a:prstGeom>
        </p:spPr>
        <p:txBody>
          <a:bodyPr wrap="square">
            <a:spAutoFit/>
          </a:bodyPr>
          <a:lstStyle/>
          <a:p>
            <a:r>
              <a:rPr lang="en-US" sz="2800"/>
              <a:t>One end of a spring is fixed in place. I stretch the spring by pulling on the other end. What is the sign of the work done by the force from my hand as I stretch the spring?</a:t>
            </a:r>
          </a:p>
        </p:txBody>
      </p:sp>
      <p:sp>
        <p:nvSpPr>
          <p:cNvPr id="3" name="TextBox 2"/>
          <p:cNvSpPr txBox="1"/>
          <p:nvPr/>
        </p:nvSpPr>
        <p:spPr>
          <a:xfrm>
            <a:off x="143933" y="3462866"/>
            <a:ext cx="6711133" cy="3323987"/>
          </a:xfrm>
          <a:prstGeom prst="rect">
            <a:avLst/>
          </a:prstGeom>
          <a:noFill/>
        </p:spPr>
        <p:txBody>
          <a:bodyPr wrap="none" rtlCol="0">
            <a:spAutoFit/>
          </a:bodyPr>
          <a:lstStyle/>
          <a:p>
            <a:pPr marL="514350" indent="-514350">
              <a:lnSpc>
                <a:spcPct val="150000"/>
              </a:lnSpc>
              <a:buAutoNum type="alphaUcParenR"/>
            </a:pPr>
            <a:r>
              <a:rPr lang="en-US" sz="2800"/>
              <a:t>positive</a:t>
            </a:r>
          </a:p>
          <a:p>
            <a:pPr marL="514350" indent="-514350">
              <a:lnSpc>
                <a:spcPct val="150000"/>
              </a:lnSpc>
              <a:buAutoNum type="alphaUcParenR"/>
            </a:pPr>
            <a:r>
              <a:rPr lang="en-US" sz="2800"/>
              <a:t>negative</a:t>
            </a:r>
          </a:p>
          <a:p>
            <a:pPr marL="514350" indent="-514350">
              <a:lnSpc>
                <a:spcPct val="150000"/>
              </a:lnSpc>
              <a:buAutoNum type="alphaUcParenR"/>
            </a:pPr>
            <a:r>
              <a:rPr lang="en-US" sz="2800"/>
              <a:t>zero</a:t>
            </a:r>
          </a:p>
          <a:p>
            <a:pPr marL="514350" indent="-514350">
              <a:lnSpc>
                <a:spcPct val="150000"/>
              </a:lnSpc>
              <a:buAutoNum type="alphaUcParenR"/>
            </a:pPr>
            <a:r>
              <a:rPr lang="en-US" sz="2800"/>
              <a:t>depends on the direction in which I pull</a:t>
            </a:r>
          </a:p>
          <a:p>
            <a:pPr marL="514350" indent="-514350">
              <a:lnSpc>
                <a:spcPct val="150000"/>
              </a:lnSpc>
              <a:buAutoNum type="alphaUcParenR"/>
            </a:pPr>
            <a:r>
              <a:rPr lang="en-US" sz="2800"/>
              <a:t>depends on my coordinate system choice</a:t>
            </a:r>
          </a:p>
        </p:txBody>
      </p:sp>
    </p:spTree>
    <p:extLst>
      <p:ext uri="{BB962C8B-B14F-4D97-AF65-F5344CB8AC3E}">
        <p14:creationId xmlns:p14="http://schemas.microsoft.com/office/powerpoint/2010/main" val="231186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80676" y="906841"/>
            <a:ext cx="4188315" cy="2487384"/>
          </a:xfrm>
          <a:prstGeom prst="rect">
            <a:avLst/>
          </a:prstGeom>
        </p:spPr>
      </p:pic>
      <p:sp>
        <p:nvSpPr>
          <p:cNvPr id="3" name="TextBox 2"/>
          <p:cNvSpPr txBox="1"/>
          <p:nvPr/>
        </p:nvSpPr>
        <p:spPr>
          <a:xfrm>
            <a:off x="110068" y="67733"/>
            <a:ext cx="11929532" cy="954107"/>
          </a:xfrm>
          <a:prstGeom prst="rect">
            <a:avLst/>
          </a:prstGeom>
          <a:noFill/>
        </p:spPr>
        <p:txBody>
          <a:bodyPr wrap="square" rtlCol="0">
            <a:spAutoFit/>
          </a:bodyPr>
          <a:lstStyle/>
          <a:p>
            <a:r>
              <a:rPr lang="en-US" sz="2800"/>
              <a:t>Suppose a force varies with position as shown below. The total work done by the force is…</a:t>
            </a:r>
          </a:p>
        </p:txBody>
      </p:sp>
      <mc:AlternateContent xmlns:mc="http://schemas.openxmlformats.org/markup-compatibility/2006" xmlns:a14="http://schemas.microsoft.com/office/drawing/2010/main">
        <mc:Choice Requires="a14">
          <p:sp>
            <p:nvSpPr>
              <p:cNvPr id="4" name="TextBox 3"/>
              <p:cNvSpPr txBox="1"/>
              <p:nvPr/>
            </p:nvSpPr>
            <p:spPr>
              <a:xfrm>
                <a:off x="110067" y="3394225"/>
                <a:ext cx="2327304" cy="3323987"/>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0.5</m:t>
                    </m:r>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𝑥</m:t>
                    </m:r>
                  </m:oMath>
                </a14:m>
                <a:endParaRPr lang="en-US" sz="2800"/>
              </a:p>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𝐹</m:t>
                        </m:r>
                      </m:e>
                      <m:sub>
                        <m:r>
                          <a:rPr lang="en-US" sz="2800" i="1">
                            <a:latin typeface="Cambria Math" panose="02040503050406030204" pitchFamily="18" charset="0"/>
                          </a:rPr>
                          <m:t>0</m:t>
                        </m:r>
                      </m:sub>
                    </m:sSub>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𝑥</m:t>
                    </m:r>
                  </m:oMath>
                </a14:m>
                <a:endParaRPr lang="en-US" sz="2800"/>
              </a:p>
              <a:p>
                <a:pPr marL="514350" indent="-514350">
                  <a:lnSpc>
                    <a:spcPct val="150000"/>
                  </a:lnSpc>
                  <a:buAutoNum type="alphaUcParenR"/>
                </a:pPr>
                <a:r>
                  <a:rPr lang="en-US" sz="2800"/>
                  <a:t> </a:t>
                </a:r>
                <a14:m>
                  <m:oMath xmlns:m="http://schemas.openxmlformats.org/officeDocument/2006/math">
                    <m:r>
                      <a:rPr lang="en-US" sz="2800" b="0" i="1" smtClean="0">
                        <a:latin typeface="Cambria Math" panose="02040503050406030204" pitchFamily="18" charset="0"/>
                      </a:rPr>
                      <m:t>1</m:t>
                    </m:r>
                    <m:r>
                      <a:rPr lang="en-US" sz="2800" i="1">
                        <a:latin typeface="Cambria Math" panose="02040503050406030204" pitchFamily="18" charset="0"/>
                      </a:rPr>
                      <m:t>.5</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a:rPr lang="en-US" sz="2800" i="1">
                            <a:latin typeface="Cambria Math" panose="02040503050406030204" pitchFamily="18" charset="0"/>
                          </a:rPr>
                          <m:t>0</m:t>
                        </m:r>
                      </m:sub>
                    </m:sSub>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𝑥</m:t>
                    </m:r>
                  </m:oMath>
                </a14:m>
                <a:endParaRPr lang="en-US" sz="2800"/>
              </a:p>
              <a:p>
                <a:pPr marL="514350" indent="-514350">
                  <a:lnSpc>
                    <a:spcPct val="150000"/>
                  </a:lnSpc>
                  <a:buAutoNum type="alphaUcParenR"/>
                </a:pPr>
                <a:r>
                  <a:rPr lang="en-US" sz="2800"/>
                  <a:t> </a:t>
                </a:r>
                <a14:m>
                  <m:oMath xmlns:m="http://schemas.openxmlformats.org/officeDocument/2006/math">
                    <m:r>
                      <a:rPr lang="en-US" sz="2800" b="0" i="0" smtClean="0">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a:rPr lang="en-US" sz="2800" i="1">
                            <a:latin typeface="Cambria Math" panose="02040503050406030204" pitchFamily="18" charset="0"/>
                          </a:rPr>
                          <m:t>0</m:t>
                        </m:r>
                      </m:sub>
                    </m:sSub>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𝑥</m:t>
                    </m:r>
                  </m:oMath>
                </a14:m>
                <a:endParaRPr lang="en-US" sz="2800"/>
              </a:p>
              <a:p>
                <a:pPr marL="514350" indent="-514350">
                  <a:lnSpc>
                    <a:spcPct val="150000"/>
                  </a:lnSpc>
                  <a:buAutoNum type="alphaUcParenR"/>
                </a:pPr>
                <a:r>
                  <a:rPr lang="en-US" sz="2800"/>
                  <a:t> </a:t>
                </a:r>
                <a14:m>
                  <m:oMath xmlns:m="http://schemas.openxmlformats.org/officeDocument/2006/math">
                    <m:r>
                      <a:rPr lang="en-US" sz="2800" i="1" smtClean="0">
                        <a:latin typeface="Cambria Math" panose="02040503050406030204" pitchFamily="18" charset="0"/>
                      </a:rPr>
                      <m:t>2</m:t>
                    </m:r>
                    <m:r>
                      <a:rPr lang="en-US" sz="2800" i="1">
                        <a:latin typeface="Cambria Math" panose="02040503050406030204" pitchFamily="18" charset="0"/>
                      </a:rPr>
                      <m:t>.5</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a:rPr lang="en-US" sz="2800" i="1">
                            <a:latin typeface="Cambria Math" panose="02040503050406030204" pitchFamily="18" charset="0"/>
                          </a:rPr>
                          <m:t>0</m:t>
                        </m:r>
                      </m:sub>
                    </m:sSub>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𝑥</m:t>
                    </m:r>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110067" y="3394225"/>
                <a:ext cx="2327304" cy="3323987"/>
              </a:xfrm>
              <a:prstGeom prst="rect">
                <a:avLst/>
              </a:prstGeom>
              <a:blipFill rotWithShape="0">
                <a:blip r:embed="rId3"/>
                <a:stretch>
                  <a:fillRect l="-5497" b="-2385"/>
                </a:stretch>
              </a:blipFill>
            </p:spPr>
            <p:txBody>
              <a:bodyPr/>
              <a:lstStyle/>
              <a:p>
                <a:r>
                  <a:rPr lang="en-US">
                    <a:noFill/>
                  </a:rPr>
                  <a:t> </a:t>
                </a:r>
              </a:p>
            </p:txBody>
          </p:sp>
        </mc:Fallback>
      </mc:AlternateContent>
    </p:spTree>
    <p:extLst>
      <p:ext uri="{BB962C8B-B14F-4D97-AF65-F5344CB8AC3E}">
        <p14:creationId xmlns:p14="http://schemas.microsoft.com/office/powerpoint/2010/main" val="421070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807" y="83457"/>
            <a:ext cx="11934856" cy="954107"/>
          </a:xfrm>
          <a:prstGeom prst="rect">
            <a:avLst/>
          </a:prstGeom>
          <a:noFill/>
        </p:spPr>
        <p:txBody>
          <a:bodyPr wrap="square" rtlCol="0">
            <a:spAutoFit/>
          </a:bodyPr>
          <a:lstStyle/>
          <a:p>
            <a:r>
              <a:rPr lang="en-US" sz="2800"/>
              <a:t>How does the work required to stretch a spring 2 cm compare with the work required to stretch it 1 cm?</a:t>
            </a:r>
          </a:p>
        </p:txBody>
      </p:sp>
      <p:sp>
        <p:nvSpPr>
          <p:cNvPr id="3" name="TextBox 2"/>
          <p:cNvSpPr txBox="1"/>
          <p:nvPr/>
        </p:nvSpPr>
        <p:spPr>
          <a:xfrm>
            <a:off x="117807" y="4093029"/>
            <a:ext cx="3898568" cy="2677656"/>
          </a:xfrm>
          <a:prstGeom prst="rect">
            <a:avLst/>
          </a:prstGeom>
          <a:noFill/>
        </p:spPr>
        <p:txBody>
          <a:bodyPr wrap="none" rtlCol="0">
            <a:spAutoFit/>
          </a:bodyPr>
          <a:lstStyle/>
          <a:p>
            <a:pPr marL="514350" indent="-514350">
              <a:lnSpc>
                <a:spcPct val="150000"/>
              </a:lnSpc>
              <a:buAutoNum type="alphaUcParenR"/>
            </a:pPr>
            <a:r>
              <a:rPr lang="en-US" sz="2800"/>
              <a:t>same amount of work</a:t>
            </a:r>
          </a:p>
          <a:p>
            <a:pPr marL="514350" indent="-514350">
              <a:lnSpc>
                <a:spcPct val="150000"/>
              </a:lnSpc>
              <a:buAutoNum type="alphaUcParenR"/>
            </a:pPr>
            <a:r>
              <a:rPr lang="en-US" sz="2800"/>
              <a:t>twice the work</a:t>
            </a:r>
          </a:p>
          <a:p>
            <a:pPr marL="514350" indent="-514350">
              <a:lnSpc>
                <a:spcPct val="150000"/>
              </a:lnSpc>
              <a:buAutoNum type="alphaUcParenR"/>
            </a:pPr>
            <a:r>
              <a:rPr lang="en-US" sz="2800"/>
              <a:t>4 times the work</a:t>
            </a:r>
          </a:p>
          <a:p>
            <a:pPr marL="514350" indent="-514350">
              <a:lnSpc>
                <a:spcPct val="150000"/>
              </a:lnSpc>
              <a:buAutoNum type="alphaUcParenR"/>
            </a:pPr>
            <a:r>
              <a:rPr lang="en-US" sz="2800"/>
              <a:t>8 times the work</a:t>
            </a:r>
          </a:p>
        </p:txBody>
      </p:sp>
    </p:spTree>
    <p:extLst>
      <p:ext uri="{BB962C8B-B14F-4D97-AF65-F5344CB8AC3E}">
        <p14:creationId xmlns:p14="http://schemas.microsoft.com/office/powerpoint/2010/main" val="1997780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01600"/>
            <a:ext cx="11887200" cy="954107"/>
          </a:xfrm>
          <a:prstGeom prst="rect">
            <a:avLst/>
          </a:prstGeom>
          <a:noFill/>
        </p:spPr>
        <p:txBody>
          <a:bodyPr wrap="square" rtlCol="0">
            <a:spAutoFit/>
          </a:bodyPr>
          <a:lstStyle/>
          <a:p>
            <a:r>
              <a:rPr lang="en-US" sz="2800"/>
              <a:t>Car 1 has twice the mass of car 2 but they both have the same kinetic energy. How do their speeds compare?</a:t>
            </a:r>
          </a:p>
        </p:txBody>
      </p:sp>
      <mc:AlternateContent xmlns:mc="http://schemas.openxmlformats.org/markup-compatibility/2006" xmlns:a14="http://schemas.microsoft.com/office/drawing/2010/main">
        <mc:Choice Requires="a14">
          <p:sp>
            <p:nvSpPr>
              <p:cNvPr id="3" name="TextBox 2"/>
              <p:cNvSpPr txBox="1"/>
              <p:nvPr/>
            </p:nvSpPr>
            <p:spPr>
              <a:xfrm>
                <a:off x="152400" y="3471111"/>
                <a:ext cx="2558521" cy="3386889"/>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2</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2</m:t>
                        </m:r>
                      </m:sub>
                    </m:sSub>
                  </m:oMath>
                </a14:m>
                <a:endParaRPr lang="en-US" sz="2800"/>
              </a:p>
              <a:p>
                <a:pPr marL="514350" indent="-514350">
                  <a:lnSpc>
                    <a:spcPct val="150000"/>
                  </a:lnSpc>
                  <a:buFontTx/>
                  <a:buAutoNum type="alphaUcParenR"/>
                </a:pPr>
                <a:r>
                  <a:rPr lang="en-US" sz="2800"/>
                  <a:t> </a:t>
                </a:r>
                <a14:m>
                  <m:oMath xmlns:m="http://schemas.openxmlformats.org/officeDocument/2006/math">
                    <m:rad>
                      <m:radPr>
                        <m:degHide m:val="on"/>
                        <m:ctrlPr>
                          <a:rPr lang="en-US" sz="2800" i="1" smtClean="0">
                            <a:latin typeface="Cambria Math" panose="02040503050406030204" pitchFamily="18" charset="0"/>
                          </a:rPr>
                        </m:ctrlPr>
                      </m:radPr>
                      <m:deg/>
                      <m:e>
                        <m:r>
                          <a:rPr lang="en-US" sz="2800" b="0" i="1" smtClean="0">
                            <a:latin typeface="Cambria Math" panose="02040503050406030204" pitchFamily="18" charset="0"/>
                          </a:rPr>
                          <m:t>2</m:t>
                        </m:r>
                      </m:e>
                    </m:rad>
                    <m:sSub>
                      <m:sSubPr>
                        <m:ctrlPr>
                          <a:rPr lang="en-US" sz="2800" i="1">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𝑣</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2</m:t>
                        </m:r>
                      </m:sub>
                    </m:sSub>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0" smtClean="0">
                        <a:latin typeface="Cambria Math" panose="02040503050406030204" pitchFamily="18" charset="0"/>
                      </a:rPr>
                      <m:t>4</m:t>
                    </m:r>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2</m:t>
                        </m:r>
                      </m:sub>
                    </m:sSub>
                  </m:oMath>
                </a14:m>
                <a:endParaRPr lang="en-US" sz="280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2</m:t>
                        </m:r>
                      </m:sub>
                    </m:sSub>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0" smtClean="0">
                        <a:latin typeface="Cambria Math" panose="02040503050406030204" pitchFamily="18" charset="0"/>
                      </a:rPr>
                      <m:t>8</m:t>
                    </m:r>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2</m:t>
                        </m:r>
                      </m:sub>
                    </m:sSub>
                  </m:oMath>
                </a14:m>
                <a:endParaRPr lang="en-US" sz="2800"/>
              </a:p>
            </p:txBody>
          </p:sp>
        </mc:Choice>
        <mc:Fallback xmlns="">
          <p:sp>
            <p:nvSpPr>
              <p:cNvPr id="3" name="TextBox 2"/>
              <p:cNvSpPr txBox="1">
                <a:spLocks noRot="1" noChangeAspect="1" noMove="1" noResize="1" noEditPoints="1" noAdjustHandles="1" noChangeArrowheads="1" noChangeShapeType="1" noTextEdit="1"/>
              </p:cNvSpPr>
              <p:nvPr/>
            </p:nvSpPr>
            <p:spPr>
              <a:xfrm>
                <a:off x="152400" y="3471111"/>
                <a:ext cx="2558521" cy="3386889"/>
              </a:xfrm>
              <a:prstGeom prst="rect">
                <a:avLst/>
              </a:prstGeom>
              <a:blipFill rotWithShape="0">
                <a:blip r:embed="rId2"/>
                <a:stretch>
                  <a:fillRect l="-5000" b="-2338"/>
                </a:stretch>
              </a:blipFill>
            </p:spPr>
            <p:txBody>
              <a:bodyPr/>
              <a:lstStyle/>
              <a:p>
                <a:r>
                  <a:rPr lang="en-US">
                    <a:noFill/>
                  </a:rPr>
                  <a:t> </a:t>
                </a:r>
              </a:p>
            </p:txBody>
          </p:sp>
        </mc:Fallback>
      </mc:AlternateContent>
    </p:spTree>
    <p:extLst>
      <p:ext uri="{BB962C8B-B14F-4D97-AF65-F5344CB8AC3E}">
        <p14:creationId xmlns:p14="http://schemas.microsoft.com/office/powerpoint/2010/main" val="1796282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667" y="88668"/>
            <a:ext cx="11870266" cy="1384995"/>
          </a:xfrm>
          <a:prstGeom prst="rect">
            <a:avLst/>
          </a:prstGeom>
        </p:spPr>
        <p:txBody>
          <a:bodyPr wrap="square">
            <a:spAutoFit/>
          </a:bodyPr>
          <a:lstStyle/>
          <a:p>
            <a:r>
              <a:rPr lang="en-US" sz="2800"/>
              <a:t>Two stones, one twice the mass of the other, are dropped from a cliff. Just before hitting the ground, what is the kinetic energy of the heavy stone compared to the light one? </a:t>
            </a:r>
          </a:p>
        </p:txBody>
      </p:sp>
      <p:sp>
        <p:nvSpPr>
          <p:cNvPr id="3" name="TextBox 2"/>
          <p:cNvSpPr txBox="1"/>
          <p:nvPr/>
        </p:nvSpPr>
        <p:spPr>
          <a:xfrm>
            <a:off x="211667" y="3454400"/>
            <a:ext cx="3492110" cy="3323987"/>
          </a:xfrm>
          <a:prstGeom prst="rect">
            <a:avLst/>
          </a:prstGeom>
          <a:noFill/>
        </p:spPr>
        <p:txBody>
          <a:bodyPr wrap="none" rtlCol="0">
            <a:spAutoFit/>
          </a:bodyPr>
          <a:lstStyle/>
          <a:p>
            <a:pPr marL="514350" indent="-514350">
              <a:lnSpc>
                <a:spcPct val="150000"/>
              </a:lnSpc>
              <a:buAutoNum type="alphaUcParenR"/>
            </a:pPr>
            <a:r>
              <a:rPr lang="en-US" sz="2800"/>
              <a:t>quarter as much</a:t>
            </a:r>
          </a:p>
          <a:p>
            <a:pPr marL="514350" indent="-514350">
              <a:lnSpc>
                <a:spcPct val="150000"/>
              </a:lnSpc>
              <a:buAutoNum type="alphaUcParenR"/>
            </a:pPr>
            <a:r>
              <a:rPr lang="en-US" sz="2800"/>
              <a:t>half as much</a:t>
            </a:r>
          </a:p>
          <a:p>
            <a:pPr marL="514350" indent="-514350">
              <a:lnSpc>
                <a:spcPct val="150000"/>
              </a:lnSpc>
              <a:buAutoNum type="alphaUcParenR"/>
            </a:pPr>
            <a:r>
              <a:rPr lang="en-US" sz="2800"/>
              <a:t>the same</a:t>
            </a:r>
          </a:p>
          <a:p>
            <a:pPr marL="514350" indent="-514350">
              <a:lnSpc>
                <a:spcPct val="150000"/>
              </a:lnSpc>
              <a:buAutoNum type="alphaUcParenR"/>
            </a:pPr>
            <a:r>
              <a:rPr lang="en-US" sz="2800"/>
              <a:t>twice as much</a:t>
            </a:r>
          </a:p>
          <a:p>
            <a:pPr marL="514350" indent="-514350">
              <a:lnSpc>
                <a:spcPct val="150000"/>
              </a:lnSpc>
              <a:buAutoNum type="alphaUcParenR"/>
            </a:pPr>
            <a:r>
              <a:rPr lang="en-US" sz="2800"/>
              <a:t>four times as much</a:t>
            </a:r>
          </a:p>
        </p:txBody>
      </p:sp>
    </p:spTree>
    <p:extLst>
      <p:ext uri="{BB962C8B-B14F-4D97-AF65-F5344CB8AC3E}">
        <p14:creationId xmlns:p14="http://schemas.microsoft.com/office/powerpoint/2010/main" val="1288724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10986" y="1642776"/>
            <a:ext cx="3353091" cy="2200847"/>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69333" y="102569"/>
                <a:ext cx="11836399" cy="1384995"/>
              </a:xfrm>
              <a:prstGeom prst="rect">
                <a:avLst/>
              </a:prstGeom>
            </p:spPr>
            <p:txBody>
              <a:bodyPr wrap="square">
                <a:spAutoFit/>
              </a:bodyPr>
              <a:lstStyle/>
              <a:p>
                <a:r>
                  <a:rPr lang="en-US" sz="2800"/>
                  <a:t>A projectile is fired up with initial speed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a:t> through air. Later, it comes down and has a final speed </a:t>
                </a:r>
                <a14:m>
                  <m:oMath xmlns:m="http://schemas.openxmlformats.org/officeDocument/2006/math">
                    <m:r>
                      <a:rPr lang="en-US" sz="2800" b="0" i="1" smtClean="0">
                        <a:latin typeface="Cambria Math" panose="02040503050406030204" pitchFamily="18" charset="0"/>
                      </a:rPr>
                      <m:t>𝑣</m:t>
                    </m:r>
                    <m:r>
                      <a:rPr lang="en-US" sz="2800" b="0" i="1" smtClean="0">
                        <a:latin typeface="Cambria Math" panose="02040503050406030204" pitchFamily="18" charset="0"/>
                      </a:rPr>
                      <m:t>&lt;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a:t>. Air resistance is NOT negligible. What was the sign of the work done by friction during the flight? </a:t>
                </a:r>
              </a:p>
            </p:txBody>
          </p:sp>
        </mc:Choice>
        <mc:Fallback xmlns="">
          <p:sp>
            <p:nvSpPr>
              <p:cNvPr id="3" name="Rectangle 2"/>
              <p:cNvSpPr>
                <a:spLocks noRot="1" noChangeAspect="1" noMove="1" noResize="1" noEditPoints="1" noAdjustHandles="1" noChangeArrowheads="1" noChangeShapeType="1" noTextEdit="1"/>
              </p:cNvSpPr>
              <p:nvPr/>
            </p:nvSpPr>
            <p:spPr>
              <a:xfrm>
                <a:off x="169333" y="102569"/>
                <a:ext cx="11836399" cy="1384995"/>
              </a:xfrm>
              <a:prstGeom prst="rect">
                <a:avLst/>
              </a:prstGeom>
              <a:blipFill rotWithShape="0">
                <a:blip r:embed="rId3"/>
                <a:stretch>
                  <a:fillRect l="-1082" t="-4405" r="-1133"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69333" y="4478866"/>
                <a:ext cx="2938240" cy="2173865"/>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𝑊</m:t>
                        </m:r>
                      </m:e>
                      <m:sub>
                        <m:r>
                          <m:rPr>
                            <m:nor/>
                          </m:rPr>
                          <a:rPr lang="en-US" sz="2800" b="0" i="0" smtClean="0">
                            <a:latin typeface="Cambria Math" panose="02040503050406030204" pitchFamily="18" charset="0"/>
                          </a:rPr>
                          <m:t>friction</m:t>
                        </m:r>
                      </m:sub>
                    </m:sSub>
                    <m:r>
                      <a:rPr lang="en-US" sz="2800" b="0" i="1" smtClean="0">
                        <a:latin typeface="Cambria Math" panose="02040503050406030204" pitchFamily="18" charset="0"/>
                      </a:rPr>
                      <m:t>&gt;0</m:t>
                    </m:r>
                  </m:oMath>
                </a14:m>
                <a:endParaRPr lang="en-US" sz="280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𝑊</m:t>
                        </m:r>
                      </m:e>
                      <m:sub>
                        <m:r>
                          <m:rPr>
                            <m:nor/>
                          </m:rPr>
                          <a:rPr lang="en-US" sz="2800">
                            <a:latin typeface="Cambria Math" panose="02040503050406030204" pitchFamily="18" charset="0"/>
                          </a:rPr>
                          <m:t>friction</m:t>
                        </m:r>
                      </m:sub>
                    </m:sSub>
                    <m:r>
                      <a:rPr lang="en-US" sz="2800" b="0" i="1" smtClean="0">
                        <a:latin typeface="Cambria Math" panose="02040503050406030204" pitchFamily="18" charset="0"/>
                      </a:rPr>
                      <m:t>=</m:t>
                    </m:r>
                    <m:r>
                      <a:rPr lang="en-US" sz="2800" i="1">
                        <a:latin typeface="Cambria Math" panose="02040503050406030204" pitchFamily="18" charset="0"/>
                      </a:rPr>
                      <m:t>0</m:t>
                    </m:r>
                  </m:oMath>
                </a14:m>
                <a:endParaRPr lang="en-US" sz="280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𝑊</m:t>
                        </m:r>
                      </m:e>
                      <m:sub>
                        <m:r>
                          <m:rPr>
                            <m:nor/>
                          </m:rPr>
                          <a:rPr lang="en-US" sz="2800">
                            <a:latin typeface="Cambria Math" panose="02040503050406030204" pitchFamily="18" charset="0"/>
                          </a:rPr>
                          <m:t>friction</m:t>
                        </m:r>
                      </m:sub>
                    </m:sSub>
                    <m:r>
                      <a:rPr lang="en-US" sz="2800" b="0" i="1" smtClean="0">
                        <a:latin typeface="Cambria Math" panose="02040503050406030204" pitchFamily="18" charset="0"/>
                      </a:rPr>
                      <m:t>&lt;</m:t>
                    </m:r>
                    <m:r>
                      <a:rPr lang="en-US" sz="2800" i="1">
                        <a:latin typeface="Cambria Math" panose="02040503050406030204" pitchFamily="18" charset="0"/>
                      </a:rPr>
                      <m:t>0</m:t>
                    </m:r>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169333" y="4478866"/>
                <a:ext cx="2938240" cy="2173865"/>
              </a:xfrm>
              <a:prstGeom prst="rect">
                <a:avLst/>
              </a:prstGeom>
              <a:blipFill rotWithShape="0">
                <a:blip r:embed="rId4"/>
                <a:stretch>
                  <a:fillRect l="-4357" b="-3371"/>
                </a:stretch>
              </a:blipFill>
            </p:spPr>
            <p:txBody>
              <a:bodyPr/>
              <a:lstStyle/>
              <a:p>
                <a:r>
                  <a:rPr lang="en-US">
                    <a:noFill/>
                  </a:rPr>
                  <a:t> </a:t>
                </a:r>
              </a:p>
            </p:txBody>
          </p:sp>
        </mc:Fallback>
      </mc:AlternateContent>
    </p:spTree>
    <p:extLst>
      <p:ext uri="{BB962C8B-B14F-4D97-AF65-F5344CB8AC3E}">
        <p14:creationId xmlns:p14="http://schemas.microsoft.com/office/powerpoint/2010/main" val="621750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91920" y="220376"/>
            <a:ext cx="3353091" cy="2200847"/>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69333" y="102569"/>
                <a:ext cx="11836399" cy="552074"/>
              </a:xfrm>
              <a:prstGeom prst="rect">
                <a:avLst/>
              </a:prstGeom>
            </p:spPr>
            <p:txBody>
              <a:bodyPr wrap="square">
                <a:spAutoFit/>
              </a:bodyPr>
              <a:lstStyle/>
              <a:p>
                <a:r>
                  <a:rPr lang="en-US" sz="2800"/>
                  <a:t>The work done by friction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𝑊</m:t>
                        </m:r>
                      </m:e>
                      <m:sub>
                        <m:r>
                          <m:rPr>
                            <m:nor/>
                          </m:rPr>
                          <a:rPr lang="en-US" sz="2800" b="0" i="0" smtClean="0">
                            <a:latin typeface="Cambria Math" panose="02040503050406030204" pitchFamily="18" charset="0"/>
                          </a:rPr>
                          <m:t>friction</m:t>
                        </m:r>
                      </m:sub>
                    </m:sSub>
                  </m:oMath>
                </a14:m>
                <a:r>
                  <a:rPr lang="en-US" sz="2800"/>
                  <a:t> during the flight is…</a:t>
                </a:r>
              </a:p>
            </p:txBody>
          </p:sp>
        </mc:Choice>
        <mc:Fallback xmlns="">
          <p:sp>
            <p:nvSpPr>
              <p:cNvPr id="3" name="Rectangle 2"/>
              <p:cNvSpPr>
                <a:spLocks noRot="1" noChangeAspect="1" noMove="1" noResize="1" noEditPoints="1" noAdjustHandles="1" noChangeArrowheads="1" noChangeShapeType="1" noTextEdit="1"/>
              </p:cNvSpPr>
              <p:nvPr/>
            </p:nvSpPr>
            <p:spPr>
              <a:xfrm>
                <a:off x="169333" y="102569"/>
                <a:ext cx="11836399" cy="552074"/>
              </a:xfrm>
              <a:prstGeom prst="rect">
                <a:avLst/>
              </a:prstGeom>
              <a:blipFill rotWithShape="0">
                <a:blip r:embed="rId3"/>
                <a:stretch>
                  <a:fillRect l="-1082" t="-11111"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69333" y="4478866"/>
                <a:ext cx="7340023" cy="2130583"/>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𝑊</m:t>
                        </m:r>
                      </m:e>
                      <m:sub>
                        <m:r>
                          <m:rPr>
                            <m:nor/>
                          </m:rPr>
                          <a:rPr lang="en-US" sz="2800" b="0" i="0" smtClean="0">
                            <a:latin typeface="Cambria Math" panose="02040503050406030204" pitchFamily="18" charset="0"/>
                          </a:rPr>
                          <m:t>friction</m:t>
                        </m:r>
                      </m:sub>
                    </m:sSub>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r>
                      <m:rPr>
                        <m:nor/>
                      </m:rPr>
                      <a:rPr lang="en-US" sz="2800" b="0" i="0" smtClean="0">
                        <a:latin typeface="Cambria Math" panose="02040503050406030204" pitchFamily="18" charset="0"/>
                        <a:ea typeface="Cambria Math" panose="02040503050406030204" pitchFamily="18" charset="0"/>
                      </a:rPr>
                      <m:t>KE</m:t>
                    </m:r>
                  </m:oMath>
                </a14:m>
                <a:r>
                  <a:rPr lang="en-US" sz="2800"/>
                  <a:t>    (where </a:t>
                </a:r>
                <a14:m>
                  <m:oMath xmlns:m="http://schemas.openxmlformats.org/officeDocument/2006/math">
                    <m:r>
                      <a:rPr lang="en-US" sz="2800" i="1">
                        <a:latin typeface="Cambria Math" panose="02040503050406030204" pitchFamily="18" charset="0"/>
                        <a:ea typeface="Cambria Math" panose="02040503050406030204" pitchFamily="18" charset="0"/>
                      </a:rPr>
                      <m:t>∆</m:t>
                    </m:r>
                    <m:r>
                      <m:rPr>
                        <m:nor/>
                      </m:rPr>
                      <a:rPr lang="en-US" sz="2800">
                        <a:latin typeface="Cambria Math" panose="02040503050406030204" pitchFamily="18" charset="0"/>
                        <a:ea typeface="Cambria Math" panose="02040503050406030204" pitchFamily="18" charset="0"/>
                      </a:rPr>
                      <m:t>KE</m:t>
                    </m:r>
                    <m:r>
                      <m:rPr>
                        <m:nor/>
                      </m:rPr>
                      <a:rPr lang="en-US" sz="2800" b="0" i="0"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m:rPr>
                            <m:nor/>
                          </m:rPr>
                          <a:rPr lang="en-US" sz="2800" b="0" i="0" smtClean="0">
                            <a:latin typeface="Cambria Math" panose="02040503050406030204" pitchFamily="18" charset="0"/>
                            <a:ea typeface="Cambria Math" panose="02040503050406030204" pitchFamily="18" charset="0"/>
                          </a:rPr>
                          <m:t>KE</m:t>
                        </m:r>
                      </m:e>
                      <m:sub>
                        <m:r>
                          <a:rPr lang="en-US" sz="2800" b="0" i="1" smtClean="0">
                            <a:latin typeface="Cambria Math" panose="02040503050406030204" pitchFamily="18" charset="0"/>
                            <a:ea typeface="Cambria Math" panose="02040503050406030204" pitchFamily="18" charset="0"/>
                          </a:rPr>
                          <m:t>𝑓</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m:rPr>
                            <m:nor/>
                          </m:rPr>
                          <a:rPr lang="en-US" sz="2800" b="0" i="0" smtClean="0">
                            <a:latin typeface="Cambria Math" panose="02040503050406030204" pitchFamily="18" charset="0"/>
                            <a:ea typeface="Cambria Math" panose="02040503050406030204" pitchFamily="18" charset="0"/>
                          </a:rPr>
                          <m:t>KE</m:t>
                        </m:r>
                      </m:e>
                      <m:sub>
                        <m:r>
                          <a:rPr lang="en-US" sz="2800" b="0" i="1" smtClean="0">
                            <a:latin typeface="Cambria Math" panose="02040503050406030204" pitchFamily="18" charset="0"/>
                            <a:ea typeface="Cambria Math" panose="02040503050406030204" pitchFamily="18" charset="0"/>
                          </a:rPr>
                          <m:t>𝑖</m:t>
                        </m:r>
                      </m:sub>
                    </m:sSub>
                  </m:oMath>
                </a14:m>
                <a:r>
                  <a:rPr lang="en-US" sz="2800"/>
                  <a:t>)</a:t>
                </a:r>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𝑊</m:t>
                        </m:r>
                      </m:e>
                      <m:sub>
                        <m:r>
                          <m:rPr>
                            <m:nor/>
                          </m:rPr>
                          <a:rPr lang="en-US" sz="2800">
                            <a:latin typeface="Cambria Math" panose="02040503050406030204" pitchFamily="18" charset="0"/>
                          </a:rPr>
                          <m:t>friction</m:t>
                        </m:r>
                      </m:sub>
                    </m:sSub>
                    <m:r>
                      <a:rPr lang="en-US" sz="2800" b="0" i="1" smtClean="0">
                        <a:latin typeface="Cambria Math" panose="02040503050406030204" pitchFamily="18" charset="0"/>
                      </a:rPr>
                      <m:t>=−</m:t>
                    </m:r>
                    <m:r>
                      <a:rPr lang="en-US" sz="2800" i="1">
                        <a:latin typeface="Cambria Math" panose="02040503050406030204" pitchFamily="18" charset="0"/>
                        <a:ea typeface="Cambria Math" panose="02040503050406030204" pitchFamily="18" charset="0"/>
                      </a:rPr>
                      <m:t>∆</m:t>
                    </m:r>
                    <m:r>
                      <m:rPr>
                        <m:nor/>
                      </m:rPr>
                      <a:rPr lang="en-US" sz="2800">
                        <a:latin typeface="Cambria Math" panose="02040503050406030204" pitchFamily="18" charset="0"/>
                        <a:ea typeface="Cambria Math" panose="02040503050406030204" pitchFamily="18" charset="0"/>
                      </a:rPr>
                      <m:t>KE</m:t>
                    </m:r>
                  </m:oMath>
                </a14:m>
                <a:endParaRPr lang="en-US" sz="2800"/>
              </a:p>
              <a:p>
                <a:pPr marL="514350" indent="-514350">
                  <a:lnSpc>
                    <a:spcPct val="150000"/>
                  </a:lnSpc>
                  <a:buFontTx/>
                  <a:buAutoNum type="alphaUcParenR"/>
                </a:pPr>
                <a:r>
                  <a:rPr lang="en-US" sz="2800"/>
                  <a:t> Neither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169333" y="4478866"/>
                <a:ext cx="7340023" cy="2130583"/>
              </a:xfrm>
              <a:prstGeom prst="rect">
                <a:avLst/>
              </a:prstGeom>
              <a:blipFill rotWithShape="0">
                <a:blip r:embed="rId4"/>
                <a:stretch>
                  <a:fillRect l="-1744" r="-1661" b="-4298"/>
                </a:stretch>
              </a:blipFill>
            </p:spPr>
            <p:txBody>
              <a:bodyPr/>
              <a:lstStyle/>
              <a:p>
                <a:r>
                  <a:rPr lang="en-US">
                    <a:noFill/>
                  </a:rPr>
                  <a:t> </a:t>
                </a:r>
              </a:p>
            </p:txBody>
          </p:sp>
        </mc:Fallback>
      </mc:AlternateContent>
    </p:spTree>
    <p:extLst>
      <p:ext uri="{BB962C8B-B14F-4D97-AF65-F5344CB8AC3E}">
        <p14:creationId xmlns:p14="http://schemas.microsoft.com/office/powerpoint/2010/main" val="2091154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057" y="130628"/>
            <a:ext cx="11789229" cy="954107"/>
          </a:xfrm>
          <a:prstGeom prst="rect">
            <a:avLst/>
          </a:prstGeom>
          <a:noFill/>
        </p:spPr>
        <p:txBody>
          <a:bodyPr wrap="square" rtlCol="0">
            <a:spAutoFit/>
          </a:bodyPr>
          <a:lstStyle/>
          <a:p>
            <a:r>
              <a:rPr lang="en-US" sz="2800"/>
              <a:t>In a baseball game, a catcher stops a 90-mph pitch. What can you say about the work done by the catcher on the ball?</a:t>
            </a:r>
          </a:p>
        </p:txBody>
      </p:sp>
      <p:sp>
        <p:nvSpPr>
          <p:cNvPr id="3" name="TextBox 2"/>
          <p:cNvSpPr txBox="1"/>
          <p:nvPr/>
        </p:nvSpPr>
        <p:spPr>
          <a:xfrm>
            <a:off x="185057" y="4713514"/>
            <a:ext cx="6036974" cy="2031325"/>
          </a:xfrm>
          <a:prstGeom prst="rect">
            <a:avLst/>
          </a:prstGeom>
          <a:noFill/>
        </p:spPr>
        <p:txBody>
          <a:bodyPr wrap="none" rtlCol="0">
            <a:spAutoFit/>
          </a:bodyPr>
          <a:lstStyle/>
          <a:p>
            <a:pPr marL="514350" indent="-514350">
              <a:lnSpc>
                <a:spcPct val="150000"/>
              </a:lnSpc>
              <a:buAutoNum type="alphaUcParenR"/>
            </a:pPr>
            <a:r>
              <a:rPr lang="en-US" sz="2800"/>
              <a:t>The catcher has done positive work.</a:t>
            </a:r>
          </a:p>
          <a:p>
            <a:pPr marL="514350" indent="-514350">
              <a:lnSpc>
                <a:spcPct val="150000"/>
              </a:lnSpc>
              <a:buAutoNum type="alphaUcParenR"/>
            </a:pPr>
            <a:r>
              <a:rPr lang="en-US" sz="2800"/>
              <a:t>The catcher has done negative work.</a:t>
            </a:r>
          </a:p>
          <a:p>
            <a:pPr marL="514350" indent="-514350">
              <a:lnSpc>
                <a:spcPct val="150000"/>
              </a:lnSpc>
              <a:buAutoNum type="alphaUcParenR"/>
            </a:pPr>
            <a:r>
              <a:rPr lang="en-US" sz="2800"/>
              <a:t>The catcher has done no work.</a:t>
            </a:r>
          </a:p>
        </p:txBody>
      </p:sp>
    </p:spTree>
    <p:extLst>
      <p:ext uri="{BB962C8B-B14F-4D97-AF65-F5344CB8AC3E}">
        <p14:creationId xmlns:p14="http://schemas.microsoft.com/office/powerpoint/2010/main" val="3545399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667" y="88668"/>
            <a:ext cx="11870266" cy="1384995"/>
          </a:xfrm>
          <a:prstGeom prst="rect">
            <a:avLst/>
          </a:prstGeom>
        </p:spPr>
        <p:txBody>
          <a:bodyPr wrap="square">
            <a:spAutoFit/>
          </a:bodyPr>
          <a:lstStyle/>
          <a:p>
            <a:r>
              <a:rPr lang="en-US" sz="2800"/>
              <a:t>Two stones, one twice the mass of the other, are dropped from a cliff. Just before hitting the ground, what is the kinetic energy of the heavy stone compared to the light one? </a:t>
            </a:r>
          </a:p>
        </p:txBody>
      </p:sp>
      <p:sp>
        <p:nvSpPr>
          <p:cNvPr id="3" name="TextBox 2"/>
          <p:cNvSpPr txBox="1"/>
          <p:nvPr/>
        </p:nvSpPr>
        <p:spPr>
          <a:xfrm>
            <a:off x="211667" y="3454400"/>
            <a:ext cx="3492110" cy="3323987"/>
          </a:xfrm>
          <a:prstGeom prst="rect">
            <a:avLst/>
          </a:prstGeom>
          <a:noFill/>
        </p:spPr>
        <p:txBody>
          <a:bodyPr wrap="none" rtlCol="0">
            <a:spAutoFit/>
          </a:bodyPr>
          <a:lstStyle/>
          <a:p>
            <a:pPr marL="514350" indent="-514350">
              <a:lnSpc>
                <a:spcPct val="150000"/>
              </a:lnSpc>
              <a:buAutoNum type="alphaUcParenR"/>
            </a:pPr>
            <a:r>
              <a:rPr lang="en-US" sz="2800"/>
              <a:t>quarter as much</a:t>
            </a:r>
          </a:p>
          <a:p>
            <a:pPr marL="514350" indent="-514350">
              <a:lnSpc>
                <a:spcPct val="150000"/>
              </a:lnSpc>
              <a:buAutoNum type="alphaUcParenR"/>
            </a:pPr>
            <a:r>
              <a:rPr lang="en-US" sz="2800"/>
              <a:t>half as much</a:t>
            </a:r>
          </a:p>
          <a:p>
            <a:pPr marL="514350" indent="-514350">
              <a:lnSpc>
                <a:spcPct val="150000"/>
              </a:lnSpc>
              <a:buAutoNum type="alphaUcParenR"/>
            </a:pPr>
            <a:r>
              <a:rPr lang="en-US" sz="2800"/>
              <a:t>the same</a:t>
            </a:r>
          </a:p>
          <a:p>
            <a:pPr marL="514350" indent="-514350">
              <a:lnSpc>
                <a:spcPct val="150000"/>
              </a:lnSpc>
              <a:buAutoNum type="alphaUcParenR"/>
            </a:pPr>
            <a:r>
              <a:rPr lang="en-US" sz="2800"/>
              <a:t>twice as much</a:t>
            </a:r>
          </a:p>
          <a:p>
            <a:pPr marL="514350" indent="-514350">
              <a:lnSpc>
                <a:spcPct val="150000"/>
              </a:lnSpc>
              <a:buAutoNum type="alphaUcParenR"/>
            </a:pPr>
            <a:r>
              <a:rPr lang="en-US" sz="2800"/>
              <a:t>four times as much</a:t>
            </a:r>
          </a:p>
        </p:txBody>
      </p:sp>
    </p:spTree>
    <p:extLst>
      <p:ext uri="{BB962C8B-B14F-4D97-AF65-F5344CB8AC3E}">
        <p14:creationId xmlns:p14="http://schemas.microsoft.com/office/powerpoint/2010/main" val="774486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02354" y="1767796"/>
            <a:ext cx="2694156" cy="765475"/>
          </a:xfrm>
          <a:prstGeom prst="rect">
            <a:avLst/>
          </a:prstGeom>
        </p:spPr>
      </p:pic>
      <p:sp>
        <p:nvSpPr>
          <p:cNvPr id="3" name="Rectangle 2"/>
          <p:cNvSpPr/>
          <p:nvPr/>
        </p:nvSpPr>
        <p:spPr>
          <a:xfrm>
            <a:off x="152399" y="99536"/>
            <a:ext cx="11794067" cy="1384995"/>
          </a:xfrm>
          <a:prstGeom prst="rect">
            <a:avLst/>
          </a:prstGeom>
        </p:spPr>
        <p:txBody>
          <a:bodyPr wrap="square">
            <a:spAutoFit/>
          </a:bodyPr>
          <a:lstStyle/>
          <a:p>
            <a:r>
              <a:rPr lang="en-US" sz="2800"/>
              <a:t>A hockey puck slides on an ice rink at 1 m/s when it slides onto a carpet. The puck comes to rest after moving 1 m on the carpet. How far along the carpet would the puck go, if instead its initial speed were 2 m/s?</a:t>
            </a:r>
          </a:p>
        </p:txBody>
      </p:sp>
      <p:sp>
        <p:nvSpPr>
          <p:cNvPr id="4" name="TextBox 3"/>
          <p:cNvSpPr txBox="1"/>
          <p:nvPr/>
        </p:nvSpPr>
        <p:spPr>
          <a:xfrm>
            <a:off x="152399" y="3471334"/>
            <a:ext cx="4232056" cy="3323987"/>
          </a:xfrm>
          <a:prstGeom prst="rect">
            <a:avLst/>
          </a:prstGeom>
          <a:noFill/>
        </p:spPr>
        <p:txBody>
          <a:bodyPr wrap="none" rtlCol="0">
            <a:spAutoFit/>
          </a:bodyPr>
          <a:lstStyle/>
          <a:p>
            <a:pPr marL="514350" indent="-514350">
              <a:lnSpc>
                <a:spcPct val="150000"/>
              </a:lnSpc>
              <a:buAutoNum type="alphaUcParenR"/>
            </a:pPr>
            <a:r>
              <a:rPr lang="en-US" sz="2800"/>
              <a:t>1.5 m</a:t>
            </a:r>
          </a:p>
          <a:p>
            <a:pPr marL="514350" indent="-514350">
              <a:lnSpc>
                <a:spcPct val="150000"/>
              </a:lnSpc>
              <a:buAutoNum type="alphaUcParenR"/>
            </a:pPr>
            <a:r>
              <a:rPr lang="en-US" sz="2800"/>
              <a:t>2 m</a:t>
            </a:r>
          </a:p>
          <a:p>
            <a:pPr marL="514350" indent="-514350">
              <a:lnSpc>
                <a:spcPct val="150000"/>
              </a:lnSpc>
              <a:buAutoNum type="alphaUcParenR"/>
            </a:pPr>
            <a:r>
              <a:rPr lang="en-US" sz="2800"/>
              <a:t>3 m</a:t>
            </a:r>
          </a:p>
          <a:p>
            <a:pPr marL="514350" indent="-514350">
              <a:lnSpc>
                <a:spcPct val="150000"/>
              </a:lnSpc>
              <a:buAutoNum type="alphaUcParenR"/>
            </a:pPr>
            <a:r>
              <a:rPr lang="en-US" sz="2800"/>
              <a:t>4 m</a:t>
            </a:r>
          </a:p>
          <a:p>
            <a:pPr marL="514350" indent="-514350">
              <a:lnSpc>
                <a:spcPct val="150000"/>
              </a:lnSpc>
              <a:buAutoNum type="alphaUcParenR"/>
            </a:pPr>
            <a:r>
              <a:rPr lang="en-US" sz="2800"/>
              <a:t>Not enough information</a:t>
            </a:r>
          </a:p>
        </p:txBody>
      </p:sp>
    </p:spTree>
    <p:extLst>
      <p:ext uri="{BB962C8B-B14F-4D97-AF65-F5344CB8AC3E}">
        <p14:creationId xmlns:p14="http://schemas.microsoft.com/office/powerpoint/2010/main" val="725907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63285" y="108858"/>
                <a:ext cx="11854544" cy="954107"/>
              </a:xfrm>
              <a:prstGeom prst="rect">
                <a:avLst/>
              </a:prstGeom>
              <a:noFill/>
            </p:spPr>
            <p:txBody>
              <a:bodyPr wrap="square" rtlCol="0">
                <a:spAutoFit/>
              </a:bodyPr>
              <a:lstStyle/>
              <a:p>
                <a:r>
                  <a:rPr lang="en-US" sz="2800"/>
                  <a:t>Albert Einstein lowers a book of mass </a:t>
                </a:r>
                <a14:m>
                  <m:oMath xmlns:m="http://schemas.openxmlformats.org/officeDocument/2006/math">
                    <m:r>
                      <a:rPr lang="en-US" sz="2800" b="0" i="1" smtClean="0">
                        <a:latin typeface="Cambria Math" panose="02040503050406030204" pitchFamily="18" charset="0"/>
                      </a:rPr>
                      <m:t>𝑚</m:t>
                    </m:r>
                  </m:oMath>
                </a14:m>
                <a:r>
                  <a:rPr lang="en-US" sz="2800"/>
                  <a:t> downward a distance </a:t>
                </a:r>
                <a14:m>
                  <m:oMath xmlns:m="http://schemas.openxmlformats.org/officeDocument/2006/math">
                    <m:r>
                      <a:rPr lang="en-US" sz="2800" b="0" i="1" smtClean="0">
                        <a:latin typeface="Cambria Math" panose="02040503050406030204" pitchFamily="18" charset="0"/>
                      </a:rPr>
                      <m:t>h</m:t>
                    </m:r>
                  </m:oMath>
                </a14:m>
                <a:r>
                  <a:rPr lang="en-US" sz="2800"/>
                  <a:t> at speed </a:t>
                </a:r>
                <a14:m>
                  <m:oMath xmlns:m="http://schemas.openxmlformats.org/officeDocument/2006/math">
                    <m:r>
                      <a:rPr lang="en-US" sz="2800" b="0" i="1" smtClean="0">
                        <a:latin typeface="Cambria Math" panose="02040503050406030204" pitchFamily="18" charset="0"/>
                      </a:rPr>
                      <m:t>𝑣</m:t>
                    </m:r>
                  </m:oMath>
                </a14:m>
                <a:r>
                  <a:rPr lang="en-US" sz="2800"/>
                  <a:t>. The work done by the force of gravity is…</a:t>
                </a:r>
              </a:p>
            </p:txBody>
          </p:sp>
        </mc:Choice>
        <mc:Fallback xmlns="">
          <p:sp>
            <p:nvSpPr>
              <p:cNvPr id="2" name="TextBox 1"/>
              <p:cNvSpPr txBox="1">
                <a:spLocks noRot="1" noChangeAspect="1" noMove="1" noResize="1" noEditPoints="1" noAdjustHandles="1" noChangeArrowheads="1" noChangeShapeType="1" noTextEdit="1"/>
              </p:cNvSpPr>
              <p:nvPr/>
            </p:nvSpPr>
            <p:spPr>
              <a:xfrm>
                <a:off x="163285" y="108858"/>
                <a:ext cx="11854544" cy="954107"/>
              </a:xfrm>
              <a:prstGeom prst="rect">
                <a:avLst/>
              </a:prstGeom>
              <a:blipFill rotWithShape="0">
                <a:blip r:embed="rId2"/>
                <a:stretch>
                  <a:fillRect l="-1080" t="-6410" r="-412" b="-17949"/>
                </a:stretch>
              </a:blipFill>
            </p:spPr>
            <p:txBody>
              <a:bodyPr/>
              <a:lstStyle/>
              <a:p>
                <a:r>
                  <a:rPr lang="en-US">
                    <a:noFill/>
                  </a:rPr>
                  <a:t> </a:t>
                </a:r>
              </a:p>
            </p:txBody>
          </p:sp>
        </mc:Fallback>
      </mc:AlternateContent>
      <p:sp>
        <p:nvSpPr>
          <p:cNvPr id="3" name="TextBox 2"/>
          <p:cNvSpPr txBox="1"/>
          <p:nvPr/>
        </p:nvSpPr>
        <p:spPr>
          <a:xfrm>
            <a:off x="163285" y="4082142"/>
            <a:ext cx="8683403" cy="2677656"/>
          </a:xfrm>
          <a:prstGeom prst="rect">
            <a:avLst/>
          </a:prstGeom>
          <a:noFill/>
        </p:spPr>
        <p:txBody>
          <a:bodyPr wrap="none" rtlCol="0">
            <a:spAutoFit/>
          </a:bodyPr>
          <a:lstStyle/>
          <a:p>
            <a:pPr marL="514350" indent="-514350">
              <a:lnSpc>
                <a:spcPct val="150000"/>
              </a:lnSpc>
              <a:buAutoNum type="alphaUcParenR"/>
            </a:pPr>
            <a:r>
              <a:rPr lang="en-US" sz="2800"/>
              <a:t>positive (+).</a:t>
            </a:r>
          </a:p>
          <a:p>
            <a:pPr marL="514350" indent="-514350">
              <a:lnSpc>
                <a:spcPct val="150000"/>
              </a:lnSpc>
              <a:buAutoNum type="alphaUcParenR"/>
            </a:pPr>
            <a:r>
              <a:rPr lang="en-US" sz="2800"/>
              <a:t>negative (-).</a:t>
            </a:r>
          </a:p>
          <a:p>
            <a:pPr marL="514350" indent="-514350">
              <a:lnSpc>
                <a:spcPct val="150000"/>
              </a:lnSpc>
              <a:buAutoNum type="alphaUcParenR"/>
            </a:pPr>
            <a:r>
              <a:rPr lang="en-US" sz="2800"/>
              <a:t>zero (0).</a:t>
            </a:r>
          </a:p>
          <a:p>
            <a:pPr marL="514350" indent="-514350">
              <a:lnSpc>
                <a:spcPct val="150000"/>
              </a:lnSpc>
              <a:buAutoNum type="alphaUcParenR"/>
            </a:pPr>
            <a:r>
              <a:rPr lang="en-US" sz="2800"/>
              <a:t>We can’t answer without defining a coordinate system!</a:t>
            </a:r>
          </a:p>
        </p:txBody>
      </p:sp>
    </p:spTree>
    <p:extLst>
      <p:ext uri="{BB962C8B-B14F-4D97-AF65-F5344CB8AC3E}">
        <p14:creationId xmlns:p14="http://schemas.microsoft.com/office/powerpoint/2010/main" val="1581483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14" y="109754"/>
            <a:ext cx="11734800" cy="1815882"/>
          </a:xfrm>
          <a:prstGeom prst="rect">
            <a:avLst/>
          </a:prstGeom>
        </p:spPr>
        <p:txBody>
          <a:bodyPr wrap="square">
            <a:spAutoFit/>
          </a:bodyPr>
          <a:lstStyle/>
          <a:p>
            <a:r>
              <a:rPr lang="en-US" sz="2800"/>
              <a:t>Starting from rest, two identical boxes are pushed through the same distance.</a:t>
            </a:r>
          </a:p>
          <a:p>
            <a:r>
              <a:rPr lang="en-US" sz="2800"/>
              <a:t>Box 1 experiences a net force F. Box 2 experiences a net force 2F. How do their final speeds compare? [Hint: First compare their kinetic energies, using the work-kinetic energy theorem.]</a:t>
            </a:r>
          </a:p>
        </p:txBody>
      </p:sp>
      <p:sp>
        <p:nvSpPr>
          <p:cNvPr id="3" name="TextBox 2"/>
          <p:cNvSpPr txBox="1"/>
          <p:nvPr/>
        </p:nvSpPr>
        <p:spPr>
          <a:xfrm>
            <a:off x="217714" y="4060371"/>
            <a:ext cx="5521704" cy="2677656"/>
          </a:xfrm>
          <a:prstGeom prst="rect">
            <a:avLst/>
          </a:prstGeom>
          <a:noFill/>
        </p:spPr>
        <p:txBody>
          <a:bodyPr wrap="none" rtlCol="0">
            <a:spAutoFit/>
          </a:bodyPr>
          <a:lstStyle/>
          <a:p>
            <a:pPr marL="514350" indent="-514350">
              <a:lnSpc>
                <a:spcPct val="150000"/>
              </a:lnSpc>
              <a:buAutoNum type="alphaUcParenR"/>
            </a:pPr>
            <a:r>
              <a:rPr lang="en-US" sz="2800"/>
              <a:t>Speed of box 1 is twice box 2’s</a:t>
            </a:r>
          </a:p>
          <a:p>
            <a:pPr marL="514350" indent="-514350">
              <a:lnSpc>
                <a:spcPct val="150000"/>
              </a:lnSpc>
              <a:buAutoNum type="alphaUcParenR"/>
            </a:pPr>
            <a:r>
              <a:rPr lang="en-US" sz="2800"/>
              <a:t>Speed of box 1 is equal to box 2’s</a:t>
            </a:r>
          </a:p>
          <a:p>
            <a:pPr marL="514350" indent="-514350">
              <a:lnSpc>
                <a:spcPct val="150000"/>
              </a:lnSpc>
              <a:buAutoNum type="alphaUcParenR"/>
            </a:pPr>
            <a:r>
              <a:rPr lang="en-US" sz="2800"/>
              <a:t>Speed of box 1 is half of box 2’s</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4254755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83284" y="1506303"/>
            <a:ext cx="4825431" cy="2869754"/>
          </a:xfrm>
          <a:prstGeom prst="rect">
            <a:avLst/>
          </a:prstGeom>
        </p:spPr>
      </p:pic>
      <p:sp>
        <p:nvSpPr>
          <p:cNvPr id="3" name="Rectangle 2"/>
          <p:cNvSpPr/>
          <p:nvPr/>
        </p:nvSpPr>
        <p:spPr>
          <a:xfrm>
            <a:off x="293914" y="121308"/>
            <a:ext cx="11604172" cy="1384995"/>
          </a:xfrm>
          <a:prstGeom prst="rect">
            <a:avLst/>
          </a:prstGeom>
        </p:spPr>
        <p:txBody>
          <a:bodyPr wrap="square">
            <a:spAutoFit/>
          </a:bodyPr>
          <a:lstStyle/>
          <a:p>
            <a:r>
              <a:rPr lang="en-US" sz="2800"/>
              <a:t>Students A and B push identical crates (there is friction). Both push the same distance x with the same horizontal force F. Student A pushes her crate twice as fast as student B. Who had greater power output?</a:t>
            </a:r>
          </a:p>
        </p:txBody>
      </p:sp>
      <p:sp>
        <p:nvSpPr>
          <p:cNvPr id="4" name="TextBox 3"/>
          <p:cNvSpPr txBox="1"/>
          <p:nvPr/>
        </p:nvSpPr>
        <p:spPr>
          <a:xfrm>
            <a:off x="293914" y="4659086"/>
            <a:ext cx="5551776" cy="2031325"/>
          </a:xfrm>
          <a:prstGeom prst="rect">
            <a:avLst/>
          </a:prstGeom>
          <a:noFill/>
        </p:spPr>
        <p:txBody>
          <a:bodyPr wrap="none" rtlCol="0">
            <a:spAutoFit/>
          </a:bodyPr>
          <a:lstStyle/>
          <a:p>
            <a:pPr marL="514350" indent="-514350">
              <a:lnSpc>
                <a:spcPct val="150000"/>
              </a:lnSpc>
              <a:buAutoNum type="alphaUcParenR"/>
            </a:pPr>
            <a:r>
              <a:rPr lang="en-US" sz="2800"/>
              <a:t>Student A</a:t>
            </a:r>
          </a:p>
          <a:p>
            <a:pPr marL="514350" indent="-514350">
              <a:lnSpc>
                <a:spcPct val="150000"/>
              </a:lnSpc>
              <a:buAutoNum type="alphaUcParenR"/>
            </a:pPr>
            <a:r>
              <a:rPr lang="en-US" sz="2800"/>
              <a:t>Student B</a:t>
            </a:r>
          </a:p>
          <a:p>
            <a:pPr marL="514350" indent="-514350">
              <a:lnSpc>
                <a:spcPct val="150000"/>
              </a:lnSpc>
              <a:buAutoNum type="alphaUcParenR"/>
            </a:pPr>
            <a:r>
              <a:rPr lang="en-US" sz="2800"/>
              <a:t>Both had the same power output</a:t>
            </a:r>
          </a:p>
        </p:txBody>
      </p:sp>
    </p:spTree>
    <p:extLst>
      <p:ext uri="{BB962C8B-B14F-4D97-AF65-F5344CB8AC3E}">
        <p14:creationId xmlns:p14="http://schemas.microsoft.com/office/powerpoint/2010/main" val="2490008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147" y="68217"/>
            <a:ext cx="11876556" cy="523220"/>
          </a:xfrm>
          <a:prstGeom prst="rect">
            <a:avLst/>
          </a:prstGeom>
          <a:noFill/>
        </p:spPr>
        <p:txBody>
          <a:bodyPr wrap="square" rtlCol="0">
            <a:spAutoFit/>
          </a:bodyPr>
          <a:lstStyle/>
          <a:p>
            <a:r>
              <a:rPr lang="en-US" sz="2800"/>
              <a:t>Is it possible for the gravitational potential energy of an object to be negative?</a:t>
            </a:r>
          </a:p>
        </p:txBody>
      </p:sp>
      <p:sp>
        <p:nvSpPr>
          <p:cNvPr id="3" name="TextBox 2"/>
          <p:cNvSpPr txBox="1"/>
          <p:nvPr/>
        </p:nvSpPr>
        <p:spPr>
          <a:xfrm>
            <a:off x="115147" y="5390606"/>
            <a:ext cx="1171988" cy="1384995"/>
          </a:xfrm>
          <a:prstGeom prst="rect">
            <a:avLst/>
          </a:prstGeom>
          <a:noFill/>
        </p:spPr>
        <p:txBody>
          <a:bodyPr wrap="none" rtlCol="0">
            <a:spAutoFit/>
          </a:bodyPr>
          <a:lstStyle/>
          <a:p>
            <a:pPr marL="514350" indent="-514350">
              <a:lnSpc>
                <a:spcPct val="150000"/>
              </a:lnSpc>
              <a:buAutoNum type="alphaUcParenR"/>
            </a:pPr>
            <a:r>
              <a:rPr lang="en-US" sz="2800"/>
              <a:t>Yes</a:t>
            </a:r>
          </a:p>
          <a:p>
            <a:pPr marL="514350" indent="-514350">
              <a:lnSpc>
                <a:spcPct val="150000"/>
              </a:lnSpc>
              <a:buAutoNum type="alphaUcParenR"/>
            </a:pPr>
            <a:r>
              <a:rPr lang="en-US" sz="2800"/>
              <a:t>No</a:t>
            </a:r>
          </a:p>
        </p:txBody>
      </p:sp>
    </p:spTree>
    <p:extLst>
      <p:ext uri="{BB962C8B-B14F-4D97-AF65-F5344CB8AC3E}">
        <p14:creationId xmlns:p14="http://schemas.microsoft.com/office/powerpoint/2010/main" val="747801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9" y="76928"/>
            <a:ext cx="11861074" cy="1384995"/>
          </a:xfrm>
          <a:prstGeom prst="rect">
            <a:avLst/>
          </a:prstGeom>
        </p:spPr>
        <p:txBody>
          <a:bodyPr wrap="square">
            <a:spAutoFit/>
          </a:bodyPr>
          <a:lstStyle/>
          <a:p>
            <a:r>
              <a:rPr lang="en-US" sz="2800"/>
              <a:t>Two paths lead to the top of a big hill.  One is steep and direct, while the other is twice as long but less steep. How much potential energy would you gain if you take the longer path compared to the shorter path?</a:t>
            </a:r>
          </a:p>
        </p:txBody>
      </p:sp>
      <p:sp>
        <p:nvSpPr>
          <p:cNvPr id="3" name="TextBox 2"/>
          <p:cNvSpPr txBox="1"/>
          <p:nvPr/>
        </p:nvSpPr>
        <p:spPr>
          <a:xfrm>
            <a:off x="130629" y="3534013"/>
            <a:ext cx="4846648" cy="3323987"/>
          </a:xfrm>
          <a:prstGeom prst="rect">
            <a:avLst/>
          </a:prstGeom>
          <a:noFill/>
        </p:spPr>
        <p:txBody>
          <a:bodyPr wrap="none" rtlCol="0">
            <a:spAutoFit/>
          </a:bodyPr>
          <a:lstStyle/>
          <a:p>
            <a:pPr marL="514350" indent="-514350">
              <a:lnSpc>
                <a:spcPct val="150000"/>
              </a:lnSpc>
              <a:buAutoNum type="alphaUcParenR"/>
            </a:pPr>
            <a:r>
              <a:rPr lang="en-US" sz="2800"/>
              <a:t>The same</a:t>
            </a:r>
          </a:p>
          <a:p>
            <a:pPr marL="514350" indent="-514350">
              <a:lnSpc>
                <a:spcPct val="150000"/>
              </a:lnSpc>
              <a:buAutoNum type="alphaUcParenR"/>
            </a:pPr>
            <a:r>
              <a:rPr lang="en-US" sz="2800"/>
              <a:t>Twice as much</a:t>
            </a:r>
          </a:p>
          <a:p>
            <a:pPr marL="514350" indent="-514350">
              <a:lnSpc>
                <a:spcPct val="150000"/>
              </a:lnSpc>
              <a:buAutoNum type="alphaUcParenR"/>
            </a:pPr>
            <a:r>
              <a:rPr lang="en-US" sz="2800"/>
              <a:t>Four times as much</a:t>
            </a:r>
          </a:p>
          <a:p>
            <a:pPr marL="514350" indent="-514350">
              <a:lnSpc>
                <a:spcPct val="150000"/>
              </a:lnSpc>
              <a:buAutoNum type="alphaUcParenR"/>
            </a:pPr>
            <a:r>
              <a:rPr lang="en-US" sz="2800"/>
              <a:t>Half as much</a:t>
            </a:r>
          </a:p>
          <a:p>
            <a:pPr marL="514350" indent="-514350">
              <a:lnSpc>
                <a:spcPct val="150000"/>
              </a:lnSpc>
              <a:buAutoNum type="alphaUcParenR"/>
            </a:pPr>
            <a:r>
              <a:rPr lang="en-US" sz="2800"/>
              <a:t>You gain no PE in either case</a:t>
            </a:r>
          </a:p>
        </p:txBody>
      </p:sp>
    </p:spTree>
    <p:extLst>
      <p:ext uri="{BB962C8B-B14F-4D97-AF65-F5344CB8AC3E}">
        <p14:creationId xmlns:p14="http://schemas.microsoft.com/office/powerpoint/2010/main" val="3267337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067" y="102569"/>
            <a:ext cx="11921066" cy="3108543"/>
          </a:xfrm>
          <a:prstGeom prst="rect">
            <a:avLst/>
          </a:prstGeom>
        </p:spPr>
        <p:txBody>
          <a:bodyPr wrap="square">
            <a:spAutoFit/>
          </a:bodyPr>
          <a:lstStyle/>
          <a:p>
            <a:r>
              <a:rPr lang="en-US" sz="2800"/>
              <a:t>You and your friend both solve a problem involving a skier going down a slope, starting from rest. The two of you have chosen different levels for y = 0 in this problem.   Which of the following quantities will you and your friend agree on?</a:t>
            </a:r>
          </a:p>
          <a:p>
            <a:endParaRPr lang="en-US" sz="2800"/>
          </a:p>
          <a:p>
            <a:pPr marL="571500" indent="-571500">
              <a:buFont typeface="+mj-lt"/>
              <a:buAutoNum type="romanUcPeriod"/>
            </a:pPr>
            <a:r>
              <a:rPr lang="en-US" sz="2800"/>
              <a:t>Skier’s PE</a:t>
            </a:r>
          </a:p>
          <a:p>
            <a:pPr marL="571500" indent="-571500">
              <a:buFont typeface="+mj-lt"/>
              <a:buAutoNum type="romanUcPeriod"/>
            </a:pPr>
            <a:r>
              <a:rPr lang="en-US" sz="2800"/>
              <a:t>Skier’s change in PE</a:t>
            </a:r>
          </a:p>
          <a:p>
            <a:pPr marL="571500" indent="-571500">
              <a:buFont typeface="+mj-lt"/>
              <a:buAutoNum type="romanUcPeriod"/>
            </a:pPr>
            <a:r>
              <a:rPr lang="en-US" sz="2800"/>
              <a:t>Skier’s final PE</a:t>
            </a:r>
          </a:p>
        </p:txBody>
      </p:sp>
      <p:sp>
        <p:nvSpPr>
          <p:cNvPr id="4" name="TextBox 3"/>
          <p:cNvSpPr txBox="1"/>
          <p:nvPr/>
        </p:nvSpPr>
        <p:spPr>
          <a:xfrm>
            <a:off x="110067" y="3534013"/>
            <a:ext cx="2618024" cy="3323987"/>
          </a:xfrm>
          <a:prstGeom prst="rect">
            <a:avLst/>
          </a:prstGeom>
          <a:noFill/>
        </p:spPr>
        <p:txBody>
          <a:bodyPr wrap="none" rtlCol="0">
            <a:spAutoFit/>
          </a:bodyPr>
          <a:lstStyle/>
          <a:p>
            <a:pPr marL="514350" indent="-514350">
              <a:lnSpc>
                <a:spcPct val="150000"/>
              </a:lnSpc>
              <a:buAutoNum type="alphaUcParenR"/>
            </a:pPr>
            <a:r>
              <a:rPr lang="en-US" sz="2800"/>
              <a:t>Only II</a:t>
            </a:r>
          </a:p>
          <a:p>
            <a:pPr marL="514350" indent="-514350">
              <a:lnSpc>
                <a:spcPct val="150000"/>
              </a:lnSpc>
              <a:buAutoNum type="alphaUcParenR"/>
            </a:pPr>
            <a:r>
              <a:rPr lang="en-US" sz="2800"/>
              <a:t>Only III</a:t>
            </a:r>
          </a:p>
          <a:p>
            <a:pPr marL="514350" indent="-514350">
              <a:lnSpc>
                <a:spcPct val="150000"/>
              </a:lnSpc>
              <a:buAutoNum type="alphaUcParenR"/>
            </a:pPr>
            <a:r>
              <a:rPr lang="en-US" sz="2800"/>
              <a:t>I, II, and III</a:t>
            </a:r>
          </a:p>
          <a:p>
            <a:pPr marL="514350" indent="-514350">
              <a:lnSpc>
                <a:spcPct val="150000"/>
              </a:lnSpc>
              <a:buAutoNum type="alphaUcParenR"/>
            </a:pPr>
            <a:r>
              <a:rPr lang="en-US" sz="2800"/>
              <a:t>Only I and III</a:t>
            </a:r>
          </a:p>
          <a:p>
            <a:pPr marL="514350" indent="-514350">
              <a:lnSpc>
                <a:spcPct val="150000"/>
              </a:lnSpc>
              <a:buAutoNum type="alphaUcParenR"/>
            </a:pPr>
            <a:r>
              <a:rPr lang="en-US" sz="2800"/>
              <a:t>Only II and III</a:t>
            </a:r>
          </a:p>
        </p:txBody>
      </p:sp>
    </p:spTree>
    <p:extLst>
      <p:ext uri="{BB962C8B-B14F-4D97-AF65-F5344CB8AC3E}">
        <p14:creationId xmlns:p14="http://schemas.microsoft.com/office/powerpoint/2010/main" val="1476123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84281" y="1088906"/>
            <a:ext cx="5589572" cy="142898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10067" y="71735"/>
                <a:ext cx="11938000" cy="954107"/>
              </a:xfrm>
              <a:prstGeom prst="rect">
                <a:avLst/>
              </a:prstGeom>
            </p:spPr>
            <p:txBody>
              <a:bodyPr wrap="square">
                <a:spAutoFit/>
              </a:bodyPr>
              <a:lstStyle/>
              <a:p>
                <a:r>
                  <a:rPr lang="en-US" sz="2800"/>
                  <a:t>A projectile has initial speed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a:t>, angle </a:t>
                </a:r>
                <a14:m>
                  <m:oMath xmlns:m="http://schemas.openxmlformats.org/officeDocument/2006/math">
                    <m:r>
                      <a:rPr lang="en-US" sz="2800" i="1" smtClean="0">
                        <a:latin typeface="Cambria Math" panose="02040503050406030204" pitchFamily="18" charset="0"/>
                        <a:ea typeface="Cambria Math" panose="02040503050406030204" pitchFamily="18" charset="0"/>
                      </a:rPr>
                      <m:t>𝜃</m:t>
                    </m:r>
                  </m:oMath>
                </a14:m>
                <a:r>
                  <a:rPr lang="en-US" sz="2800"/>
                  <a:t>. What is its KE when it is on the way down at a height </a:t>
                </a:r>
                <a14:m>
                  <m:oMath xmlns:m="http://schemas.openxmlformats.org/officeDocument/2006/math">
                    <m:r>
                      <a:rPr lang="en-US" sz="2800" i="1" smtClean="0">
                        <a:latin typeface="Cambria Math" panose="02040503050406030204" pitchFamily="18" charset="0"/>
                      </a:rPr>
                      <m:t>h</m:t>
                    </m:r>
                  </m:oMath>
                </a14:m>
                <a:r>
                  <a:rPr lang="en-US" sz="2800"/>
                  <a:t> above the ground? (Assume no air resistance.) </a:t>
                </a:r>
              </a:p>
            </p:txBody>
          </p:sp>
        </mc:Choice>
        <mc:Fallback xmlns="">
          <p:sp>
            <p:nvSpPr>
              <p:cNvPr id="3" name="Rectangle 2"/>
              <p:cNvSpPr>
                <a:spLocks noRot="1" noChangeAspect="1" noMove="1" noResize="1" noEditPoints="1" noAdjustHandles="1" noChangeArrowheads="1" noChangeShapeType="1" noTextEdit="1"/>
              </p:cNvSpPr>
              <p:nvPr/>
            </p:nvSpPr>
            <p:spPr>
              <a:xfrm>
                <a:off x="110067" y="71735"/>
                <a:ext cx="11938000" cy="954107"/>
              </a:xfrm>
              <a:prstGeom prst="rect">
                <a:avLst/>
              </a:prstGeom>
              <a:blipFill rotWithShape="0">
                <a:blip r:embed="rId3"/>
                <a:stretch>
                  <a:fillRect l="-1021" t="-6410" b="-17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10067" y="4097867"/>
                <a:ext cx="3226461" cy="2677656"/>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f>
                      <m:fPr>
                        <m:type m:val="skw"/>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r>
                      <a:rPr lang="en-US" sz="2800" i="1">
                        <a:latin typeface="Cambria Math" panose="02040503050406030204" pitchFamily="18" charset="0"/>
                      </a:rPr>
                      <m:t>𝑚</m:t>
                    </m:r>
                    <m:sSup>
                      <m:sSupPr>
                        <m:ctrlPr>
                          <a:rPr lang="en-US" sz="2800" i="1">
                            <a:latin typeface="Cambria Math" panose="02040503050406030204" pitchFamily="18" charset="0"/>
                          </a:rPr>
                        </m:ctrlPr>
                      </m:sSupPr>
                      <m:e>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e>
                      <m:sup>
                        <m:r>
                          <a:rPr lang="en-US" sz="2800" i="1">
                            <a:latin typeface="Cambria Math" panose="02040503050406030204" pitchFamily="18" charset="0"/>
                          </a:rPr>
                          <m:t>2</m:t>
                        </m:r>
                      </m:sup>
                    </m:sSup>
                    <m:r>
                      <a:rPr lang="en-US" sz="2800" b="0" i="0" smtClean="0">
                        <a:latin typeface="Cambria Math" panose="02040503050406030204" pitchFamily="18" charset="0"/>
                      </a:rPr>
                      <m:t>+</m:t>
                    </m:r>
                    <m:r>
                      <m:rPr>
                        <m:sty m:val="p"/>
                      </m:rPr>
                      <a:rPr lang="en-US" sz="2800" b="0" i="0" smtClean="0">
                        <a:latin typeface="Cambria Math" panose="02040503050406030204" pitchFamily="18" charset="0"/>
                      </a:rPr>
                      <m:t>mgh</m:t>
                    </m:r>
                  </m:oMath>
                </a14:m>
                <a:endParaRPr lang="en-US" sz="2800"/>
              </a:p>
              <a:p>
                <a:pPr marL="514350" indent="-514350">
                  <a:lnSpc>
                    <a:spcPct val="150000"/>
                  </a:lnSpc>
                  <a:buFontTx/>
                  <a:buAutoNum type="alphaUcParenR"/>
                </a:pPr>
                <a:r>
                  <a:rPr lang="en-US" sz="2800"/>
                  <a:t> </a:t>
                </a:r>
                <a14:m>
                  <m:oMath xmlns:m="http://schemas.openxmlformats.org/officeDocument/2006/math">
                    <m:r>
                      <m:rPr>
                        <m:sty m:val="p"/>
                      </m:rPr>
                      <a:rPr lang="en-US" sz="2800">
                        <a:latin typeface="Cambria Math" panose="02040503050406030204" pitchFamily="18" charset="0"/>
                      </a:rPr>
                      <m:t>mgh</m:t>
                    </m:r>
                  </m:oMath>
                </a14:m>
                <a:endParaRPr lang="en-US" sz="2800"/>
              </a:p>
              <a:p>
                <a:pPr marL="514350" indent="-514350">
                  <a:lnSpc>
                    <a:spcPct val="150000"/>
                  </a:lnSpc>
                  <a:buFontTx/>
                  <a:buAutoNum type="alphaUcParenR"/>
                </a:pPr>
                <a:r>
                  <a:rPr lang="en-US" sz="2800"/>
                  <a:t> </a:t>
                </a:r>
                <a14:m>
                  <m:oMath xmlns:m="http://schemas.openxmlformats.org/officeDocument/2006/math">
                    <m:f>
                      <m:fPr>
                        <m:type m:val="skw"/>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r>
                      <a:rPr lang="en-US" sz="2800" i="1">
                        <a:latin typeface="Cambria Math" panose="02040503050406030204" pitchFamily="18" charset="0"/>
                      </a:rPr>
                      <m:t>𝑚</m:t>
                    </m:r>
                    <m:sSup>
                      <m:sSupPr>
                        <m:ctrlPr>
                          <a:rPr lang="en-US" sz="2800" i="1">
                            <a:latin typeface="Cambria Math" panose="02040503050406030204" pitchFamily="18" charset="0"/>
                          </a:rPr>
                        </m:ctrlPr>
                      </m:sSupPr>
                      <m:e>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e>
                      <m:sup>
                        <m:r>
                          <a:rPr lang="en-US" sz="2800" i="1">
                            <a:latin typeface="Cambria Math" panose="02040503050406030204" pitchFamily="18" charset="0"/>
                          </a:rPr>
                          <m:t>2</m:t>
                        </m:r>
                      </m:sup>
                    </m:sSup>
                    <m:r>
                      <a:rPr lang="en-US" sz="2800" b="0" i="0" smtClean="0">
                        <a:latin typeface="Cambria Math" panose="02040503050406030204" pitchFamily="18" charset="0"/>
                      </a:rPr>
                      <m:t>−</m:t>
                    </m:r>
                    <m:r>
                      <m:rPr>
                        <m:sty m:val="p"/>
                      </m:rPr>
                      <a:rPr lang="en-US" sz="2800">
                        <a:latin typeface="Cambria Math" panose="02040503050406030204" pitchFamily="18" charset="0"/>
                      </a:rPr>
                      <m:t>mgh</m:t>
                    </m:r>
                  </m:oMath>
                </a14:m>
                <a:endParaRPr lang="en-US" sz="2800"/>
              </a:p>
              <a:p>
                <a:pPr marL="514350" indent="-514350">
                  <a:lnSpc>
                    <a:spcPct val="150000"/>
                  </a:lnSpc>
                  <a:buFontTx/>
                  <a:buAutoNum type="alphaUcParenR"/>
                </a:pPr>
                <a:r>
                  <a:rPr lang="en-US" sz="2800"/>
                  <a:t> </a:t>
                </a:r>
                <a14:m>
                  <m:oMath xmlns:m="http://schemas.openxmlformats.org/officeDocument/2006/math">
                    <m:r>
                      <m:rPr>
                        <m:sty m:val="p"/>
                      </m:rPr>
                      <a:rPr lang="en-US" sz="2800">
                        <a:latin typeface="Cambria Math" panose="02040503050406030204" pitchFamily="18" charset="0"/>
                      </a:rPr>
                      <m:t>mgh</m:t>
                    </m:r>
                    <m:r>
                      <a:rPr lang="en-US" sz="2800" b="0" i="0" smtClean="0">
                        <a:latin typeface="Cambria Math" panose="02040503050406030204" pitchFamily="18" charset="0"/>
                      </a:rPr>
                      <m:t>−</m:t>
                    </m:r>
                    <m:f>
                      <m:fPr>
                        <m:type m:val="skw"/>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r>
                      <a:rPr lang="en-US" sz="2800" i="1">
                        <a:latin typeface="Cambria Math" panose="02040503050406030204" pitchFamily="18" charset="0"/>
                      </a:rPr>
                      <m:t>𝑚</m:t>
                    </m:r>
                    <m:sSup>
                      <m:sSupPr>
                        <m:ctrlPr>
                          <a:rPr lang="en-US" sz="2800" i="1">
                            <a:latin typeface="Cambria Math" panose="02040503050406030204" pitchFamily="18" charset="0"/>
                          </a:rPr>
                        </m:ctrlPr>
                      </m:sSupPr>
                      <m:e>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e>
                      <m:sup>
                        <m:r>
                          <a:rPr lang="en-US" sz="2800" i="1">
                            <a:latin typeface="Cambria Math" panose="02040503050406030204" pitchFamily="18" charset="0"/>
                          </a:rPr>
                          <m:t>2</m:t>
                        </m:r>
                      </m:sup>
                    </m:sSup>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110067" y="4097867"/>
                <a:ext cx="3226461" cy="2677656"/>
              </a:xfrm>
              <a:prstGeom prst="rect">
                <a:avLst/>
              </a:prstGeom>
              <a:blipFill rotWithShape="0">
                <a:blip r:embed="rId4"/>
                <a:stretch>
                  <a:fillRect l="-3970" b="-3417"/>
                </a:stretch>
              </a:blipFill>
            </p:spPr>
            <p:txBody>
              <a:bodyPr/>
              <a:lstStyle/>
              <a:p>
                <a:r>
                  <a:rPr lang="en-US">
                    <a:noFill/>
                  </a:rPr>
                  <a:t> </a:t>
                </a:r>
              </a:p>
            </p:txBody>
          </p:sp>
        </mc:Fallback>
      </mc:AlternateContent>
    </p:spTree>
    <p:extLst>
      <p:ext uri="{BB962C8B-B14F-4D97-AF65-F5344CB8AC3E}">
        <p14:creationId xmlns:p14="http://schemas.microsoft.com/office/powerpoint/2010/main" val="3732556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66" y="0"/>
            <a:ext cx="11904133" cy="1384995"/>
          </a:xfrm>
          <a:prstGeom prst="rect">
            <a:avLst/>
          </a:prstGeom>
        </p:spPr>
        <p:txBody>
          <a:bodyPr wrap="square">
            <a:spAutoFit/>
          </a:bodyPr>
          <a:lstStyle/>
          <a:p>
            <a:r>
              <a:rPr lang="en-US" sz="2800"/>
              <a:t>A cart starting from rest rolls down a hill and at the bottom has a speed of 4 m/s.  If the cart were given an initial push, so its initial speed at the top of the hill was 3 m/s, what would be its speed at the bottom?</a:t>
            </a:r>
          </a:p>
        </p:txBody>
      </p:sp>
      <p:grpSp>
        <p:nvGrpSpPr>
          <p:cNvPr id="5" name="Group 2"/>
          <p:cNvGrpSpPr>
            <a:grpSpLocks/>
          </p:cNvGrpSpPr>
          <p:nvPr/>
        </p:nvGrpSpPr>
        <p:grpSpPr bwMode="auto">
          <a:xfrm>
            <a:off x="3463394" y="1581173"/>
            <a:ext cx="5146675" cy="2068512"/>
            <a:chOff x="1986" y="2472"/>
            <a:chExt cx="3569" cy="1303"/>
          </a:xfrm>
        </p:grpSpPr>
        <p:sp>
          <p:nvSpPr>
            <p:cNvPr id="6" name="Rectangle 3" descr="90%"/>
            <p:cNvSpPr>
              <a:spLocks noChangeArrowheads="1"/>
            </p:cNvSpPr>
            <p:nvPr/>
          </p:nvSpPr>
          <p:spPr bwMode="auto">
            <a:xfrm>
              <a:off x="1986" y="2472"/>
              <a:ext cx="3569" cy="1303"/>
            </a:xfrm>
            <a:prstGeom prst="rect">
              <a:avLst/>
            </a:prstGeom>
            <a:pattFill prst="pct90">
              <a:fgClr>
                <a:schemeClr val="bg2"/>
              </a:fgClr>
              <a:bgClr>
                <a:srgbClr val="FFFFFF"/>
              </a:bgClr>
            </a:patt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charset="0"/>
              </a:endParaRPr>
            </a:p>
          </p:txBody>
        </p:sp>
        <p:sp>
          <p:nvSpPr>
            <p:cNvPr id="7" name="Freeform 4"/>
            <p:cNvSpPr>
              <a:spLocks/>
            </p:cNvSpPr>
            <p:nvPr/>
          </p:nvSpPr>
          <p:spPr bwMode="auto">
            <a:xfrm>
              <a:off x="2159" y="2970"/>
              <a:ext cx="3168" cy="582"/>
            </a:xfrm>
            <a:custGeom>
              <a:avLst/>
              <a:gdLst>
                <a:gd name="T0" fmla="*/ 0 w 3168"/>
                <a:gd name="T1" fmla="*/ 0 h 582"/>
                <a:gd name="T2" fmla="*/ 1181 w 3168"/>
                <a:gd name="T3" fmla="*/ 0 h 582"/>
                <a:gd name="T4" fmla="*/ 2148 w 3168"/>
                <a:gd name="T5" fmla="*/ 576 h 582"/>
                <a:gd name="T6" fmla="*/ 3168 w 3168"/>
                <a:gd name="T7" fmla="*/ 582 h 582"/>
              </a:gdLst>
              <a:ahLst/>
              <a:cxnLst>
                <a:cxn ang="0">
                  <a:pos x="T0" y="T1"/>
                </a:cxn>
                <a:cxn ang="0">
                  <a:pos x="T2" y="T3"/>
                </a:cxn>
                <a:cxn ang="0">
                  <a:pos x="T4" y="T5"/>
                </a:cxn>
                <a:cxn ang="0">
                  <a:pos x="T6" y="T7"/>
                </a:cxn>
              </a:cxnLst>
              <a:rect l="0" t="0" r="r" b="b"/>
              <a:pathLst>
                <a:path w="3168" h="582">
                  <a:moveTo>
                    <a:pt x="0" y="0"/>
                  </a:moveTo>
                  <a:lnTo>
                    <a:pt x="1181" y="0"/>
                  </a:lnTo>
                  <a:cubicBezTo>
                    <a:pt x="1566" y="12"/>
                    <a:pt x="1800" y="564"/>
                    <a:pt x="2148" y="576"/>
                  </a:cubicBezTo>
                  <a:lnTo>
                    <a:pt x="3168" y="582"/>
                  </a:ln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New Roman" charset="0"/>
              </a:endParaRPr>
            </a:p>
          </p:txBody>
        </p:sp>
        <p:grpSp>
          <p:nvGrpSpPr>
            <p:cNvPr id="8" name="Group 5"/>
            <p:cNvGrpSpPr>
              <a:grpSpLocks/>
            </p:cNvGrpSpPr>
            <p:nvPr/>
          </p:nvGrpSpPr>
          <p:grpSpPr bwMode="auto">
            <a:xfrm>
              <a:off x="2534" y="2638"/>
              <a:ext cx="412" cy="304"/>
              <a:chOff x="1880" y="1488"/>
              <a:chExt cx="358" cy="264"/>
            </a:xfrm>
          </p:grpSpPr>
          <p:sp>
            <p:nvSpPr>
              <p:cNvPr id="9" name="Rectangle 6"/>
              <p:cNvSpPr>
                <a:spLocks noChangeArrowheads="1"/>
              </p:cNvSpPr>
              <p:nvPr/>
            </p:nvSpPr>
            <p:spPr bwMode="auto">
              <a:xfrm>
                <a:off x="1880" y="1488"/>
                <a:ext cx="358" cy="192"/>
              </a:xfrm>
              <a:prstGeom prst="rect">
                <a:avLst/>
              </a:prstGeom>
              <a:solidFill>
                <a:srgbClr val="CC9900"/>
              </a:solidFill>
              <a:ln w="38100">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endParaRPr lang="en-US" sz="2400">
                  <a:solidFill>
                    <a:srgbClr val="FFFFFF"/>
                  </a:solidFill>
                  <a:latin typeface="Times New Roman" charset="0"/>
                </a:endParaRPr>
              </a:p>
            </p:txBody>
          </p:sp>
          <p:grpSp>
            <p:nvGrpSpPr>
              <p:cNvPr id="10" name="Group 7"/>
              <p:cNvGrpSpPr>
                <a:grpSpLocks/>
              </p:cNvGrpSpPr>
              <p:nvPr/>
            </p:nvGrpSpPr>
            <p:grpSpPr bwMode="auto">
              <a:xfrm>
                <a:off x="1891" y="1640"/>
                <a:ext cx="336" cy="112"/>
                <a:chOff x="1896" y="1640"/>
                <a:chExt cx="336" cy="112"/>
              </a:xfrm>
            </p:grpSpPr>
            <p:sp>
              <p:nvSpPr>
                <p:cNvPr id="11" name="Oval 8"/>
                <p:cNvSpPr>
                  <a:spLocks noChangeArrowheads="1"/>
                </p:cNvSpPr>
                <p:nvPr/>
              </p:nvSpPr>
              <p:spPr bwMode="auto">
                <a:xfrm>
                  <a:off x="1896" y="1640"/>
                  <a:ext cx="112" cy="112"/>
                </a:xfrm>
                <a:prstGeom prst="ellipse">
                  <a:avLst/>
                </a:prstGeom>
                <a:solidFill>
                  <a:srgbClr val="C0C0C0"/>
                </a:solidFill>
                <a:ln w="381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en-US" sz="2400">
                    <a:solidFill>
                      <a:srgbClr val="FFFFFF"/>
                    </a:solidFill>
                    <a:latin typeface="Times New Roman" charset="0"/>
                  </a:endParaRPr>
                </a:p>
              </p:txBody>
            </p:sp>
            <p:sp>
              <p:nvSpPr>
                <p:cNvPr id="12" name="Oval 9"/>
                <p:cNvSpPr>
                  <a:spLocks noChangeArrowheads="1"/>
                </p:cNvSpPr>
                <p:nvPr/>
              </p:nvSpPr>
              <p:spPr bwMode="auto">
                <a:xfrm>
                  <a:off x="2120" y="1640"/>
                  <a:ext cx="112" cy="112"/>
                </a:xfrm>
                <a:prstGeom prst="ellipse">
                  <a:avLst/>
                </a:prstGeom>
                <a:solidFill>
                  <a:srgbClr val="C0C0C0"/>
                </a:solidFill>
                <a:ln w="381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en-US" sz="2400">
                    <a:solidFill>
                      <a:srgbClr val="FFFFFF"/>
                    </a:solidFill>
                    <a:latin typeface="Times New Roman" charset="0"/>
                  </a:endParaRPr>
                </a:p>
              </p:txBody>
            </p:sp>
          </p:grpSp>
        </p:grpSp>
      </p:grpSp>
      <p:sp>
        <p:nvSpPr>
          <p:cNvPr id="13" name="TextBox 12"/>
          <p:cNvSpPr txBox="1"/>
          <p:nvPr/>
        </p:nvSpPr>
        <p:spPr>
          <a:xfrm>
            <a:off x="84666" y="3534013"/>
            <a:ext cx="1711879" cy="3323987"/>
          </a:xfrm>
          <a:prstGeom prst="rect">
            <a:avLst/>
          </a:prstGeom>
          <a:noFill/>
        </p:spPr>
        <p:txBody>
          <a:bodyPr wrap="none" rtlCol="0">
            <a:spAutoFit/>
          </a:bodyPr>
          <a:lstStyle/>
          <a:p>
            <a:pPr marL="514350" indent="-514350">
              <a:lnSpc>
                <a:spcPct val="150000"/>
              </a:lnSpc>
              <a:buAutoNum type="alphaUcParenR"/>
            </a:pPr>
            <a:r>
              <a:rPr lang="en-US" sz="2800"/>
              <a:t>4 m/s</a:t>
            </a:r>
          </a:p>
          <a:p>
            <a:pPr marL="514350" indent="-514350">
              <a:lnSpc>
                <a:spcPct val="150000"/>
              </a:lnSpc>
              <a:buAutoNum type="alphaUcParenR"/>
            </a:pPr>
            <a:r>
              <a:rPr lang="en-US" sz="2800"/>
              <a:t>5 m/s</a:t>
            </a:r>
          </a:p>
          <a:p>
            <a:pPr marL="514350" indent="-514350">
              <a:lnSpc>
                <a:spcPct val="150000"/>
              </a:lnSpc>
              <a:buAutoNum type="alphaUcParenR"/>
            </a:pPr>
            <a:r>
              <a:rPr lang="en-US" sz="2800"/>
              <a:t>6 m/s</a:t>
            </a:r>
          </a:p>
          <a:p>
            <a:pPr marL="514350" indent="-514350">
              <a:lnSpc>
                <a:spcPct val="150000"/>
              </a:lnSpc>
              <a:buAutoNum type="alphaUcParenR"/>
            </a:pPr>
            <a:r>
              <a:rPr lang="en-US" sz="2800"/>
              <a:t>7 m/s</a:t>
            </a:r>
          </a:p>
          <a:p>
            <a:pPr marL="514350" indent="-514350">
              <a:lnSpc>
                <a:spcPct val="150000"/>
              </a:lnSpc>
              <a:buAutoNum type="alphaUcParenR"/>
            </a:pPr>
            <a:r>
              <a:rPr lang="en-US" sz="2800"/>
              <a:t>25 m/s</a:t>
            </a:r>
          </a:p>
        </p:txBody>
      </p:sp>
    </p:spTree>
    <p:extLst>
      <p:ext uri="{BB962C8B-B14F-4D97-AF65-F5344CB8AC3E}">
        <p14:creationId xmlns:p14="http://schemas.microsoft.com/office/powerpoint/2010/main" val="3194801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89986" y="2183287"/>
            <a:ext cx="2645893" cy="2237426"/>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35466" y="65670"/>
                <a:ext cx="11954934" cy="1945148"/>
              </a:xfrm>
              <a:prstGeom prst="rect">
                <a:avLst/>
              </a:prstGeom>
            </p:spPr>
            <p:txBody>
              <a:bodyPr wrap="square">
                <a:spAutoFit/>
              </a:bodyPr>
              <a:lstStyle/>
              <a:p>
                <a:r>
                  <a:rPr lang="en-US" sz="2800"/>
                  <a:t>A mass </a:t>
                </a:r>
                <a14:m>
                  <m:oMath xmlns:m="http://schemas.openxmlformats.org/officeDocument/2006/math">
                    <m:r>
                      <a:rPr lang="en-US" sz="2800" b="0" i="1" smtClean="0">
                        <a:latin typeface="Cambria Math" panose="02040503050406030204" pitchFamily="18" charset="0"/>
                      </a:rPr>
                      <m:t>𝑚</m:t>
                    </m:r>
                  </m:oMath>
                </a14:m>
                <a:r>
                  <a:rPr lang="en-US" sz="2800"/>
                  <a:t> is at the end of a light (massless) rod of length </a:t>
                </a:r>
                <a14:m>
                  <m:oMath xmlns:m="http://schemas.openxmlformats.org/officeDocument/2006/math">
                    <m:r>
                      <a:rPr lang="en-US" sz="2800" i="1" smtClean="0">
                        <a:latin typeface="Cambria Math" panose="02040503050406030204" pitchFamily="18" charset="0"/>
                      </a:rPr>
                      <m:t>𝑅</m:t>
                    </m:r>
                  </m:oMath>
                </a14:m>
                <a:r>
                  <a:rPr lang="en-US" sz="2800"/>
                  <a:t>. The rod is initially horizontal and the mass is pushed down with an initial speed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a:t>. What </a:t>
                </a:r>
                <a14:m>
                  <m:oMath xmlns:m="http://schemas.openxmlformats.org/officeDocument/2006/math">
                    <m:sSub>
                      <m:sSubPr>
                        <m:ctrlPr>
                          <a:rPr lang="en-US" sz="2800" i="1" smtClean="0">
                            <a:latin typeface="Cambria Math" panose="02040503050406030204" pitchFamily="18" charset="0"/>
                          </a:rPr>
                        </m:ctrlPr>
                      </m:sSubPr>
                      <m:e>
                        <m:r>
                          <m:rPr>
                            <m:nor/>
                          </m:rPr>
                          <a:rPr lang="en-US" sz="2800" b="0" i="0" smtClean="0">
                            <a:latin typeface="Cambria Math" panose="02040503050406030204" pitchFamily="18" charset="0"/>
                          </a:rPr>
                          <m:t>KE</m:t>
                        </m:r>
                      </m:e>
                      <m:sub>
                        <m:r>
                          <a:rPr lang="en-US" sz="2800" b="0" i="1" smtClean="0">
                            <a:latin typeface="Cambria Math" panose="02040503050406030204" pitchFamily="18" charset="0"/>
                          </a:rPr>
                          <m:t>𝑖</m:t>
                        </m:r>
                      </m:sub>
                    </m:sSub>
                  </m:oMath>
                </a14:m>
                <a:r>
                  <a:rPr lang="en-US" sz="2800"/>
                  <a:t> is required for the mass to pivot </a:t>
                </a:r>
                <a14:m>
                  <m:oMath xmlns:m="http://schemas.openxmlformats.org/officeDocument/2006/math">
                    <m:r>
                      <a:rPr lang="en-US" sz="2800" b="0" i="1" smtClean="0">
                        <a:latin typeface="Cambria Math" panose="02040503050406030204" pitchFamily="18" charset="0"/>
                      </a:rPr>
                      <m:t>270</m:t>
                    </m:r>
                    <m:r>
                      <a:rPr lang="en-US" sz="2800" b="0" i="1" smtClean="0">
                        <a:latin typeface="Cambria Math" panose="02040503050406030204" pitchFamily="18" charset="0"/>
                        <a:ea typeface="Cambria Math" panose="02040503050406030204" pitchFamily="18" charset="0"/>
                      </a:rPr>
                      <m:t>°</m:t>
                    </m:r>
                  </m:oMath>
                </a14:m>
                <a:r>
                  <a:rPr lang="en-US" sz="2800"/>
                  <a:t> to the vertical position?</a:t>
                </a:r>
              </a:p>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m:rPr>
                              <m:nor/>
                            </m:rPr>
                            <a:rPr lang="en-US" sz="2800" b="0" i="0" smtClean="0">
                              <a:latin typeface="Cambria Math" panose="02040503050406030204" pitchFamily="18" charset="0"/>
                            </a:rPr>
                            <m:t>KE</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f>
                        <m:fPr>
                          <m:type m:val="skw"/>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𝑚</m:t>
                      </m:r>
                      <m:sSup>
                        <m:sSupPr>
                          <m:ctrlPr>
                            <a:rPr lang="en-US" sz="2800" b="0" i="1" smtClean="0">
                              <a:latin typeface="Cambria Math" panose="02040503050406030204" pitchFamily="18" charset="0"/>
                            </a:rPr>
                          </m:ctrlPr>
                        </m:sSup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r>
                        <a:rPr lang="en-US" sz="2800" b="0" i="0" smtClean="0">
                          <a:latin typeface="Cambria Math" panose="02040503050406030204" pitchFamily="18" charset="0"/>
                        </a:rPr>
                        <m:t>??</m:t>
                      </m:r>
                    </m:oMath>
                  </m:oMathPara>
                </a14:m>
                <a:endParaRPr lang="en-US" sz="2800"/>
              </a:p>
            </p:txBody>
          </p:sp>
        </mc:Choice>
        <mc:Fallback xmlns="">
          <p:sp>
            <p:nvSpPr>
              <p:cNvPr id="4" name="Rectangle 3"/>
              <p:cNvSpPr>
                <a:spLocks noRot="1" noChangeAspect="1" noMove="1" noResize="1" noEditPoints="1" noAdjustHandles="1" noChangeArrowheads="1" noChangeShapeType="1" noTextEdit="1"/>
              </p:cNvSpPr>
              <p:nvPr/>
            </p:nvSpPr>
            <p:spPr>
              <a:xfrm>
                <a:off x="135466" y="65670"/>
                <a:ext cx="11954934" cy="1945148"/>
              </a:xfrm>
              <a:prstGeom prst="rect">
                <a:avLst/>
              </a:prstGeom>
              <a:blipFill rotWithShape="0">
                <a:blip r:embed="rId3"/>
                <a:stretch>
                  <a:fillRect l="-1020" t="-3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35466" y="4021667"/>
                <a:ext cx="2842445" cy="2677656"/>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𝑚𝑔𝑅</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𝑚𝑔</m:t>
                    </m:r>
                    <m:r>
                      <a:rPr lang="en-US" sz="2800" b="0" i="1" smtClean="0">
                        <a:latin typeface="Cambria Math" panose="02040503050406030204" pitchFamily="18" charset="0"/>
                      </a:rPr>
                      <m:t>(2</m:t>
                    </m:r>
                    <m:r>
                      <a:rPr lang="en-US" sz="2800" i="1">
                        <a:latin typeface="Cambria Math" panose="02040503050406030204" pitchFamily="18" charset="0"/>
                      </a:rPr>
                      <m:t>𝑅</m:t>
                    </m:r>
                    <m:r>
                      <a:rPr lang="en-US" sz="2800" b="0" i="1" smtClean="0">
                        <a:latin typeface="Cambria Math" panose="02040503050406030204" pitchFamily="18" charset="0"/>
                      </a:rPr>
                      <m:t>)</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𝑚𝑔</m:t>
                    </m:r>
                    <m:r>
                      <a:rPr lang="en-US" sz="2800" b="0" i="1" smtClean="0">
                        <a:latin typeface="Cambria Math" panose="02040503050406030204" pitchFamily="18" charset="0"/>
                      </a:rPr>
                      <m:t>(3</m:t>
                    </m:r>
                    <m:r>
                      <a:rPr lang="en-US" sz="2800" i="1">
                        <a:latin typeface="Cambria Math" panose="02040503050406030204" pitchFamily="18" charset="0"/>
                      </a:rPr>
                      <m:t>𝑅</m:t>
                    </m:r>
                    <m:r>
                      <a:rPr lang="en-US" sz="2800" b="0" i="1" smtClean="0">
                        <a:latin typeface="Cambria Math" panose="02040503050406030204" pitchFamily="18" charset="0"/>
                      </a:rPr>
                      <m:t>)</m:t>
                    </m:r>
                  </m:oMath>
                </a14:m>
                <a:endParaRPr lang="en-US" sz="2800"/>
              </a:p>
              <a:p>
                <a:pPr marL="514350" indent="-514350">
                  <a:lnSpc>
                    <a:spcPct val="150000"/>
                  </a:lnSpc>
                  <a:buAutoNum type="alphaUcParenR"/>
                </a:pPr>
                <a:r>
                  <a:rPr lang="en-US" sz="2800"/>
                  <a:t> None of these</a:t>
                </a:r>
              </a:p>
            </p:txBody>
          </p:sp>
        </mc:Choice>
        <mc:Fallback xmlns="">
          <p:sp>
            <p:nvSpPr>
              <p:cNvPr id="5" name="TextBox 4"/>
              <p:cNvSpPr txBox="1">
                <a:spLocks noRot="1" noChangeAspect="1" noMove="1" noResize="1" noEditPoints="1" noAdjustHandles="1" noChangeArrowheads="1" noChangeShapeType="1" noTextEdit="1"/>
              </p:cNvSpPr>
              <p:nvPr/>
            </p:nvSpPr>
            <p:spPr>
              <a:xfrm>
                <a:off x="135466" y="4021667"/>
                <a:ext cx="2842445" cy="2677656"/>
              </a:xfrm>
              <a:prstGeom prst="rect">
                <a:avLst/>
              </a:prstGeom>
              <a:blipFill rotWithShape="0">
                <a:blip r:embed="rId4"/>
                <a:stretch>
                  <a:fillRect l="-4497" r="-2998" b="-3189"/>
                </a:stretch>
              </a:blipFill>
            </p:spPr>
            <p:txBody>
              <a:bodyPr/>
              <a:lstStyle/>
              <a:p>
                <a:r>
                  <a:rPr lang="en-US">
                    <a:noFill/>
                  </a:rPr>
                  <a:t> </a:t>
                </a:r>
              </a:p>
            </p:txBody>
          </p:sp>
        </mc:Fallback>
      </mc:AlternateContent>
    </p:spTree>
    <p:extLst>
      <p:ext uri="{BB962C8B-B14F-4D97-AF65-F5344CB8AC3E}">
        <p14:creationId xmlns:p14="http://schemas.microsoft.com/office/powerpoint/2010/main" val="2629787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91033" y="1680328"/>
            <a:ext cx="2992998" cy="1346809"/>
          </a:xfrm>
          <a:prstGeom prst="rect">
            <a:avLst/>
          </a:prstGeom>
        </p:spPr>
      </p:pic>
      <p:sp>
        <p:nvSpPr>
          <p:cNvPr id="3" name="Rectangle 2"/>
          <p:cNvSpPr/>
          <p:nvPr/>
        </p:nvSpPr>
        <p:spPr>
          <a:xfrm>
            <a:off x="135466" y="71735"/>
            <a:ext cx="11904133" cy="1815882"/>
          </a:xfrm>
          <a:prstGeom prst="rect">
            <a:avLst/>
          </a:prstGeom>
        </p:spPr>
        <p:txBody>
          <a:bodyPr wrap="square">
            <a:spAutoFit/>
          </a:bodyPr>
          <a:lstStyle/>
          <a:p>
            <a:r>
              <a:rPr lang="en-US" sz="2800"/>
              <a:t>A mass, starting at rest, slides down a rail with no friction to a loop-de-loop.  The loop’s max height matches the initial height of the mass. Note: there is no force holding the ball against the rail, except gravity. Will the ball make it to the top of the loop?</a:t>
            </a:r>
          </a:p>
        </p:txBody>
      </p:sp>
      <p:sp>
        <p:nvSpPr>
          <p:cNvPr id="4" name="TextBox 3"/>
          <p:cNvSpPr txBox="1"/>
          <p:nvPr/>
        </p:nvSpPr>
        <p:spPr>
          <a:xfrm>
            <a:off x="135466" y="4766733"/>
            <a:ext cx="5669629" cy="2031325"/>
          </a:xfrm>
          <a:prstGeom prst="rect">
            <a:avLst/>
          </a:prstGeom>
          <a:noFill/>
        </p:spPr>
        <p:txBody>
          <a:bodyPr wrap="none" rtlCol="0">
            <a:spAutoFit/>
          </a:bodyPr>
          <a:lstStyle/>
          <a:p>
            <a:pPr marL="514350" indent="-514350">
              <a:lnSpc>
                <a:spcPct val="150000"/>
              </a:lnSpc>
              <a:buAutoNum type="alphaUcParenR"/>
            </a:pPr>
            <a:r>
              <a:rPr lang="en-US" sz="2800"/>
              <a:t>Yes</a:t>
            </a:r>
          </a:p>
          <a:p>
            <a:pPr marL="514350" indent="-514350">
              <a:lnSpc>
                <a:spcPct val="150000"/>
              </a:lnSpc>
              <a:buAutoNum type="alphaUcParenR"/>
            </a:pPr>
            <a:r>
              <a:rPr lang="en-US" sz="2800"/>
              <a:t>No</a:t>
            </a:r>
          </a:p>
          <a:p>
            <a:pPr marL="514350" indent="-514350">
              <a:lnSpc>
                <a:spcPct val="150000"/>
              </a:lnSpc>
              <a:buAutoNum type="alphaUcParenR"/>
            </a:pPr>
            <a:r>
              <a:rPr lang="en-US" sz="2800"/>
              <a:t>Not enough information to decide</a:t>
            </a:r>
          </a:p>
        </p:txBody>
      </p:sp>
    </p:spTree>
    <p:extLst>
      <p:ext uri="{BB962C8B-B14F-4D97-AF65-F5344CB8AC3E}">
        <p14:creationId xmlns:p14="http://schemas.microsoft.com/office/powerpoint/2010/main" val="4138731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3286" y="105566"/>
                <a:ext cx="11811000" cy="1815882"/>
              </a:xfrm>
              <a:prstGeom prst="rect">
                <a:avLst/>
              </a:prstGeom>
            </p:spPr>
            <p:txBody>
              <a:bodyPr wrap="square">
                <a:spAutoFit/>
              </a:bodyPr>
              <a:lstStyle/>
              <a:p>
                <a:r>
                  <a:rPr lang="en-US" sz="2800"/>
                  <a:t>A spring-loaded toy dart gun shoots a dart straight up. The dart reaches a max height </a:t>
                </a:r>
                <a14:m>
                  <m:oMath xmlns:m="http://schemas.openxmlformats.org/officeDocument/2006/math">
                    <m:r>
                      <a:rPr lang="en-US" sz="2800" i="1" smtClean="0">
                        <a:latin typeface="Cambria Math" panose="02040503050406030204" pitchFamily="18" charset="0"/>
                      </a:rPr>
                      <m:t>h</m:t>
                    </m:r>
                  </m:oMath>
                </a14:m>
                <a:r>
                  <a:rPr lang="en-US" sz="2800"/>
                  <a:t>. The same dart is shot up again from the same gun, but this time the spring is compressed twice as much before firing. How far up does the dart go this time? (no friction, ideal spring)</a:t>
                </a:r>
              </a:p>
            </p:txBody>
          </p:sp>
        </mc:Choice>
        <mc:Fallback xmlns="">
          <p:sp>
            <p:nvSpPr>
              <p:cNvPr id="2" name="Rectangle 1"/>
              <p:cNvSpPr>
                <a:spLocks noRot="1" noChangeAspect="1" noMove="1" noResize="1" noEditPoints="1" noAdjustHandles="1" noChangeArrowheads="1" noChangeShapeType="1" noTextEdit="1"/>
              </p:cNvSpPr>
              <p:nvPr/>
            </p:nvSpPr>
            <p:spPr>
              <a:xfrm>
                <a:off x="163286" y="105566"/>
                <a:ext cx="11811000" cy="1815882"/>
              </a:xfrm>
              <a:prstGeom prst="rect">
                <a:avLst/>
              </a:prstGeom>
              <a:blipFill rotWithShape="0">
                <a:blip r:embed="rId2"/>
                <a:stretch>
                  <a:fillRect l="-1084" t="-3020"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63286" y="3309257"/>
                <a:ext cx="1425327" cy="3386889"/>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h</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smtClean="0">
                        <a:latin typeface="Cambria Math" panose="02040503050406030204" pitchFamily="18" charset="0"/>
                      </a:rPr>
                      <m:t>4</m:t>
                    </m:r>
                    <m:r>
                      <a:rPr lang="en-US" sz="2800" i="1">
                        <a:latin typeface="Cambria Math" panose="02040503050406030204" pitchFamily="18" charset="0"/>
                      </a:rPr>
                      <m:t>h</m:t>
                    </m:r>
                  </m:oMath>
                </a14:m>
                <a:endParaRPr lang="en-US" sz="2800"/>
              </a:p>
              <a:p>
                <a:pPr marL="514350" indent="-514350">
                  <a:lnSpc>
                    <a:spcPct val="150000"/>
                  </a:lnSpc>
                  <a:buFontTx/>
                  <a:buAutoNum type="alphaUcParenR"/>
                </a:pPr>
                <a:r>
                  <a:rPr lang="en-US" sz="2800"/>
                  <a:t> </a:t>
                </a:r>
                <a14:m>
                  <m:oMath xmlns:m="http://schemas.openxmlformats.org/officeDocument/2006/math">
                    <m:rad>
                      <m:radPr>
                        <m:degHide m:val="on"/>
                        <m:ctrlPr>
                          <a:rPr lang="en-US" sz="2800" i="1" smtClean="0">
                            <a:latin typeface="Cambria Math" panose="02040503050406030204" pitchFamily="18" charset="0"/>
                          </a:rPr>
                        </m:ctrlPr>
                      </m:radPr>
                      <m:deg/>
                      <m:e>
                        <m:r>
                          <a:rPr lang="en-US" sz="2800" b="0" i="1" smtClean="0">
                            <a:latin typeface="Cambria Math" panose="02040503050406030204" pitchFamily="18" charset="0"/>
                          </a:rPr>
                          <m:t>2</m:t>
                        </m:r>
                      </m:e>
                    </m:rad>
                    <m:r>
                      <a:rPr lang="en-US" sz="2800" i="1">
                        <a:latin typeface="Cambria Math" panose="02040503050406030204" pitchFamily="18" charset="0"/>
                      </a:rPr>
                      <m:t>h</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h</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h</m:t>
                    </m:r>
                    <m:r>
                      <a:rPr lang="en-US" sz="2800" b="0" i="1" smtClean="0">
                        <a:latin typeface="Cambria Math" panose="02040503050406030204" pitchFamily="18" charset="0"/>
                      </a:rPr>
                      <m:t>/2</m:t>
                    </m:r>
                  </m:oMath>
                </a14:m>
                <a:endParaRPr lang="en-US" sz="2800"/>
              </a:p>
            </p:txBody>
          </p:sp>
        </mc:Choice>
        <mc:Fallback xmlns="">
          <p:sp>
            <p:nvSpPr>
              <p:cNvPr id="3" name="TextBox 2"/>
              <p:cNvSpPr txBox="1">
                <a:spLocks noRot="1" noChangeAspect="1" noMove="1" noResize="1" noEditPoints="1" noAdjustHandles="1" noChangeArrowheads="1" noChangeShapeType="1" noTextEdit="1"/>
              </p:cNvSpPr>
              <p:nvPr/>
            </p:nvSpPr>
            <p:spPr>
              <a:xfrm>
                <a:off x="163286" y="3309257"/>
                <a:ext cx="1425327" cy="3386889"/>
              </a:xfrm>
              <a:prstGeom prst="rect">
                <a:avLst/>
              </a:prstGeom>
              <a:blipFill rotWithShape="0">
                <a:blip r:embed="rId3"/>
                <a:stretch>
                  <a:fillRect l="-8974" b="-2342"/>
                </a:stretch>
              </a:blipFill>
            </p:spPr>
            <p:txBody>
              <a:bodyPr/>
              <a:lstStyle/>
              <a:p>
                <a:r>
                  <a:rPr lang="en-US">
                    <a:noFill/>
                  </a:rPr>
                  <a:t> </a:t>
                </a:r>
              </a:p>
            </p:txBody>
          </p:sp>
        </mc:Fallback>
      </mc:AlternateContent>
    </p:spTree>
    <p:extLst>
      <p:ext uri="{BB962C8B-B14F-4D97-AF65-F5344CB8AC3E}">
        <p14:creationId xmlns:p14="http://schemas.microsoft.com/office/powerpoint/2010/main" val="22718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63285" y="108858"/>
                <a:ext cx="11854544" cy="954107"/>
              </a:xfrm>
              <a:prstGeom prst="rect">
                <a:avLst/>
              </a:prstGeom>
              <a:noFill/>
            </p:spPr>
            <p:txBody>
              <a:bodyPr wrap="square" rtlCol="0">
                <a:spAutoFit/>
              </a:bodyPr>
              <a:lstStyle/>
              <a:p>
                <a:r>
                  <a:rPr lang="en-US" sz="2800"/>
                  <a:t>Albert Einstein lowers a book of mass </a:t>
                </a:r>
                <a14:m>
                  <m:oMath xmlns:m="http://schemas.openxmlformats.org/officeDocument/2006/math">
                    <m:r>
                      <a:rPr lang="en-US" sz="2800" b="0" i="1" smtClean="0">
                        <a:latin typeface="Cambria Math" panose="02040503050406030204" pitchFamily="18" charset="0"/>
                      </a:rPr>
                      <m:t>𝑚</m:t>
                    </m:r>
                  </m:oMath>
                </a14:m>
                <a:r>
                  <a:rPr lang="en-US" sz="2800"/>
                  <a:t> downward a distance </a:t>
                </a:r>
                <a14:m>
                  <m:oMath xmlns:m="http://schemas.openxmlformats.org/officeDocument/2006/math">
                    <m:r>
                      <a:rPr lang="en-US" sz="2800" b="0" i="1" smtClean="0">
                        <a:latin typeface="Cambria Math" panose="02040503050406030204" pitchFamily="18" charset="0"/>
                      </a:rPr>
                      <m:t>h</m:t>
                    </m:r>
                  </m:oMath>
                </a14:m>
                <a:r>
                  <a:rPr lang="en-US" sz="2800"/>
                  <a:t> at speed </a:t>
                </a:r>
                <a14:m>
                  <m:oMath xmlns:m="http://schemas.openxmlformats.org/officeDocument/2006/math">
                    <m:r>
                      <a:rPr lang="en-US" sz="2800" b="0" i="1" smtClean="0">
                        <a:latin typeface="Cambria Math" panose="02040503050406030204" pitchFamily="18" charset="0"/>
                      </a:rPr>
                      <m:t>𝑣</m:t>
                    </m:r>
                  </m:oMath>
                </a14:m>
                <a:r>
                  <a:rPr lang="en-US" sz="2800"/>
                  <a:t>. The work done by the force of Albert’s hand is…</a:t>
                </a:r>
              </a:p>
            </p:txBody>
          </p:sp>
        </mc:Choice>
        <mc:Fallback xmlns="">
          <p:sp>
            <p:nvSpPr>
              <p:cNvPr id="2" name="TextBox 1"/>
              <p:cNvSpPr txBox="1">
                <a:spLocks noRot="1" noChangeAspect="1" noMove="1" noResize="1" noEditPoints="1" noAdjustHandles="1" noChangeArrowheads="1" noChangeShapeType="1" noTextEdit="1"/>
              </p:cNvSpPr>
              <p:nvPr/>
            </p:nvSpPr>
            <p:spPr>
              <a:xfrm>
                <a:off x="163285" y="108858"/>
                <a:ext cx="11854544" cy="954107"/>
              </a:xfrm>
              <a:prstGeom prst="rect">
                <a:avLst/>
              </a:prstGeom>
              <a:blipFill rotWithShape="0">
                <a:blip r:embed="rId2"/>
                <a:stretch>
                  <a:fillRect l="-1080" t="-6410" r="-412" b="-17949"/>
                </a:stretch>
              </a:blipFill>
            </p:spPr>
            <p:txBody>
              <a:bodyPr/>
              <a:lstStyle/>
              <a:p>
                <a:r>
                  <a:rPr lang="en-US">
                    <a:noFill/>
                  </a:rPr>
                  <a:t> </a:t>
                </a:r>
              </a:p>
            </p:txBody>
          </p:sp>
        </mc:Fallback>
      </mc:AlternateContent>
      <p:sp>
        <p:nvSpPr>
          <p:cNvPr id="3" name="TextBox 2"/>
          <p:cNvSpPr txBox="1"/>
          <p:nvPr/>
        </p:nvSpPr>
        <p:spPr>
          <a:xfrm>
            <a:off x="163285" y="4082142"/>
            <a:ext cx="8683403" cy="2677656"/>
          </a:xfrm>
          <a:prstGeom prst="rect">
            <a:avLst/>
          </a:prstGeom>
          <a:noFill/>
        </p:spPr>
        <p:txBody>
          <a:bodyPr wrap="none" rtlCol="0">
            <a:spAutoFit/>
          </a:bodyPr>
          <a:lstStyle/>
          <a:p>
            <a:pPr marL="514350" indent="-514350">
              <a:lnSpc>
                <a:spcPct val="150000"/>
              </a:lnSpc>
              <a:buAutoNum type="alphaUcParenR"/>
            </a:pPr>
            <a:r>
              <a:rPr lang="en-US" sz="2800"/>
              <a:t>positive (+).</a:t>
            </a:r>
          </a:p>
          <a:p>
            <a:pPr marL="514350" indent="-514350">
              <a:lnSpc>
                <a:spcPct val="150000"/>
              </a:lnSpc>
              <a:buAutoNum type="alphaUcParenR"/>
            </a:pPr>
            <a:r>
              <a:rPr lang="en-US" sz="2800"/>
              <a:t>negative (-).</a:t>
            </a:r>
          </a:p>
          <a:p>
            <a:pPr marL="514350" indent="-514350">
              <a:lnSpc>
                <a:spcPct val="150000"/>
              </a:lnSpc>
              <a:buAutoNum type="alphaUcParenR"/>
            </a:pPr>
            <a:r>
              <a:rPr lang="en-US" sz="2800"/>
              <a:t>zero (0).</a:t>
            </a:r>
          </a:p>
          <a:p>
            <a:pPr marL="514350" indent="-514350">
              <a:lnSpc>
                <a:spcPct val="150000"/>
              </a:lnSpc>
              <a:buAutoNum type="alphaUcParenR"/>
            </a:pPr>
            <a:r>
              <a:rPr lang="en-US" sz="2800"/>
              <a:t>We can’t answer without defining a coordinate system!</a:t>
            </a:r>
          </a:p>
        </p:txBody>
      </p:sp>
    </p:spTree>
    <p:extLst>
      <p:ext uri="{BB962C8B-B14F-4D97-AF65-F5344CB8AC3E}">
        <p14:creationId xmlns:p14="http://schemas.microsoft.com/office/powerpoint/2010/main" val="1380162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06669" y="1464565"/>
            <a:ext cx="3578662" cy="1670449"/>
          </a:xfrm>
          <a:prstGeom prst="rect">
            <a:avLst/>
          </a:prstGeom>
        </p:spPr>
      </p:pic>
      <p:sp>
        <p:nvSpPr>
          <p:cNvPr id="3" name="Rectangle 2"/>
          <p:cNvSpPr/>
          <p:nvPr/>
        </p:nvSpPr>
        <p:spPr>
          <a:xfrm>
            <a:off x="152400" y="79570"/>
            <a:ext cx="11887200" cy="1384995"/>
          </a:xfrm>
          <a:prstGeom prst="rect">
            <a:avLst/>
          </a:prstGeom>
        </p:spPr>
        <p:txBody>
          <a:bodyPr wrap="square">
            <a:spAutoFit/>
          </a:bodyPr>
          <a:lstStyle/>
          <a:p>
            <a:r>
              <a:rPr lang="en-US" sz="2800"/>
              <a:t>A child can slide down 3 different frictionless ramps with different shapes but same height. How does the speed of the child at the bottom of the ramps compare?</a:t>
            </a:r>
            <a:endParaRPr lang="en-US" sz="2800" dirty="0"/>
          </a:p>
        </p:txBody>
      </p:sp>
      <mc:AlternateContent xmlns:mc="http://schemas.openxmlformats.org/markup-compatibility/2006" xmlns:a14="http://schemas.microsoft.com/office/drawing/2010/main">
        <mc:Choice Requires="a14">
          <p:sp>
            <p:nvSpPr>
              <p:cNvPr id="4" name="TextBox 3"/>
              <p:cNvSpPr txBox="1"/>
              <p:nvPr/>
            </p:nvSpPr>
            <p:spPr>
              <a:xfrm>
                <a:off x="152400" y="3471334"/>
                <a:ext cx="2857192" cy="3323987"/>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𝐴</m:t>
                        </m:r>
                      </m:sub>
                    </m:sSub>
                    <m:r>
                      <a:rPr lang="en-US" sz="2800" b="0" i="1" smtClean="0">
                        <a:latin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b="0" i="1" smtClean="0">
                            <a:latin typeface="Cambria Math" panose="02040503050406030204" pitchFamily="18" charset="0"/>
                          </a:rPr>
                          <m:t>𝐵</m:t>
                        </m:r>
                      </m:sub>
                    </m:sSub>
                    <m:r>
                      <a:rPr lang="en-US" sz="2800" b="0" i="1" smtClean="0">
                        <a:latin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b="0" i="1" smtClean="0">
                            <a:latin typeface="Cambria Math" panose="02040503050406030204" pitchFamily="18" charset="0"/>
                          </a:rPr>
                          <m:t>𝐶</m:t>
                        </m:r>
                      </m:sub>
                    </m:sSub>
                  </m:oMath>
                </a14:m>
                <a:endParaRPr lang="en-US" sz="2800"/>
              </a:p>
              <a:p>
                <a:pPr marL="514350" indent="-514350">
                  <a:lnSpc>
                    <a:spcPct val="150000"/>
                  </a:lnSpc>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b="0" i="1" smtClean="0">
                            <a:latin typeface="Cambria Math" panose="02040503050406030204" pitchFamily="18" charset="0"/>
                          </a:rPr>
                          <m:t>𝐵</m:t>
                        </m:r>
                      </m:sub>
                    </m:sSub>
                    <m:r>
                      <a:rPr lang="en-US" sz="2800" i="1">
                        <a:latin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b="0" i="1" smtClean="0">
                            <a:latin typeface="Cambria Math" panose="02040503050406030204" pitchFamily="18" charset="0"/>
                          </a:rPr>
                          <m:t>𝐴</m:t>
                        </m:r>
                      </m:sub>
                    </m:sSub>
                    <m:r>
                      <a:rPr lang="en-US" sz="2800" i="1">
                        <a:latin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𝐶</m:t>
                        </m:r>
                      </m:sub>
                    </m:sSub>
                  </m:oMath>
                </a14:m>
                <a:endParaRPr lang="en-US" sz="2800"/>
              </a:p>
              <a:p>
                <a:pPr marL="514350" indent="-514350">
                  <a:lnSpc>
                    <a:spcPct val="150000"/>
                  </a:lnSpc>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b="0" i="1" smtClean="0">
                            <a:latin typeface="Cambria Math" panose="02040503050406030204" pitchFamily="18" charset="0"/>
                          </a:rPr>
                          <m:t>𝐶</m:t>
                        </m:r>
                      </m:sub>
                    </m:sSub>
                    <m:r>
                      <a:rPr lang="en-US" sz="2800" i="1">
                        <a:latin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𝐵</m:t>
                        </m:r>
                      </m:sub>
                    </m:sSub>
                    <m:r>
                      <a:rPr lang="en-US" sz="2800" i="1">
                        <a:latin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b="0" i="1" smtClean="0">
                            <a:latin typeface="Cambria Math" panose="02040503050406030204" pitchFamily="18" charset="0"/>
                          </a:rPr>
                          <m:t>𝐴</m:t>
                        </m:r>
                      </m:sub>
                    </m:sSub>
                  </m:oMath>
                </a14:m>
                <a:endParaRPr lang="en-US" sz="2800"/>
              </a:p>
              <a:p>
                <a:pPr marL="514350" indent="-514350">
                  <a:lnSpc>
                    <a:spcPct val="150000"/>
                  </a:lnSpc>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𝐴</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𝐵</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𝐶</m:t>
                        </m:r>
                      </m:sub>
                    </m:sSub>
                  </m:oMath>
                </a14:m>
                <a:endParaRPr lang="en-US" sz="2800"/>
              </a:p>
              <a:p>
                <a:pPr marL="514350" indent="-514350">
                  <a:lnSpc>
                    <a:spcPct val="150000"/>
                  </a:lnSpc>
                  <a:buAutoNum type="alphaUcParenR"/>
                </a:pPr>
                <a:r>
                  <a:rPr lang="en-US" sz="2800"/>
                  <a:t> None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152400" y="3471334"/>
                <a:ext cx="2857192" cy="3323987"/>
              </a:xfrm>
              <a:prstGeom prst="rect">
                <a:avLst/>
              </a:prstGeom>
              <a:blipFill rotWithShape="0">
                <a:blip r:embed="rId3"/>
                <a:stretch>
                  <a:fillRect l="-4478" r="-2345" b="-2381"/>
                </a:stretch>
              </a:blipFill>
            </p:spPr>
            <p:txBody>
              <a:bodyPr/>
              <a:lstStyle/>
              <a:p>
                <a:r>
                  <a:rPr lang="en-US">
                    <a:noFill/>
                  </a:rPr>
                  <a:t> </a:t>
                </a:r>
              </a:p>
            </p:txBody>
          </p:sp>
        </mc:Fallback>
      </mc:AlternateContent>
    </p:spTree>
    <p:extLst>
      <p:ext uri="{BB962C8B-B14F-4D97-AF65-F5344CB8AC3E}">
        <p14:creationId xmlns:p14="http://schemas.microsoft.com/office/powerpoint/2010/main" val="207638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86229" y="1592315"/>
            <a:ext cx="6019539" cy="116723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20133" y="91701"/>
                <a:ext cx="11751733" cy="1384995"/>
              </a:xfrm>
              <a:prstGeom prst="rect">
                <a:avLst/>
              </a:prstGeom>
            </p:spPr>
            <p:txBody>
              <a:bodyPr wrap="square">
                <a:spAutoFit/>
              </a:bodyPr>
              <a:lstStyle/>
              <a:p>
                <a:r>
                  <a:rPr lang="en-US" sz="2800"/>
                  <a:t>A block slides from rest down a frictionless ramp and attains speed </a:t>
                </a:r>
                <a14:m>
                  <m:oMath xmlns:m="http://schemas.openxmlformats.org/officeDocument/2006/math">
                    <m:r>
                      <a:rPr lang="en-US" sz="2800" i="1" smtClean="0">
                        <a:latin typeface="Cambria Math" panose="02040503050406030204" pitchFamily="18" charset="0"/>
                      </a:rPr>
                      <m:t>𝑣</m:t>
                    </m:r>
                    <m:r>
                      <a:rPr lang="en-US" sz="2800" i="1" smtClean="0">
                        <a:latin typeface="Cambria Math" panose="02040503050406030204" pitchFamily="18" charset="0"/>
                      </a:rPr>
                      <m:t> </m:t>
                    </m:r>
                  </m:oMath>
                </a14:m>
                <a:r>
                  <a:rPr lang="en-US" sz="2800"/>
                  <a:t>at the bottom. To achieve speed </a:t>
                </a:r>
                <a14:m>
                  <m:oMath xmlns:m="http://schemas.openxmlformats.org/officeDocument/2006/math">
                    <m:r>
                      <a:rPr lang="en-US" sz="2800" i="1" smtClean="0">
                        <a:latin typeface="Cambria Math" panose="02040503050406030204" pitchFamily="18" charset="0"/>
                      </a:rPr>
                      <m:t>2</m:t>
                    </m:r>
                    <m:r>
                      <a:rPr lang="en-US" sz="2800" i="1" smtClean="0">
                        <a:latin typeface="Cambria Math" panose="02040503050406030204" pitchFamily="18" charset="0"/>
                      </a:rPr>
                      <m:t>𝑣</m:t>
                    </m:r>
                    <m:r>
                      <a:rPr lang="en-US" sz="2800" i="1" smtClean="0">
                        <a:latin typeface="Cambria Math" panose="02040503050406030204" pitchFamily="18" charset="0"/>
                      </a:rPr>
                      <m:t> </m:t>
                    </m:r>
                  </m:oMath>
                </a14:m>
                <a:r>
                  <a:rPr lang="en-US" sz="2800"/>
                  <a:t>at the bottom, how many times higher must the new ramp be?</a:t>
                </a:r>
              </a:p>
            </p:txBody>
          </p:sp>
        </mc:Choice>
        <mc:Fallback xmlns="">
          <p:sp>
            <p:nvSpPr>
              <p:cNvPr id="3" name="Rectangle 2"/>
              <p:cNvSpPr>
                <a:spLocks noRot="1" noChangeAspect="1" noMove="1" noResize="1" noEditPoints="1" noAdjustHandles="1" noChangeArrowheads="1" noChangeShapeType="1" noTextEdit="1"/>
              </p:cNvSpPr>
              <p:nvPr/>
            </p:nvSpPr>
            <p:spPr>
              <a:xfrm>
                <a:off x="220133" y="91701"/>
                <a:ext cx="11751733" cy="1384995"/>
              </a:xfrm>
              <a:prstGeom prst="rect">
                <a:avLst/>
              </a:prstGeom>
              <a:blipFill rotWithShape="0">
                <a:blip r:embed="rId3"/>
                <a:stretch>
                  <a:fillRect l="-1037" t="-3965"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20133" y="3302001"/>
                <a:ext cx="3123163" cy="3445880"/>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rad>
                      <m:radPr>
                        <m:degHide m:val="on"/>
                        <m:ctrlPr>
                          <a:rPr lang="en-US" sz="2800" i="1" smtClean="0">
                            <a:latin typeface="Cambria Math" panose="02040503050406030204" pitchFamily="18" charset="0"/>
                          </a:rPr>
                        </m:ctrlPr>
                      </m:radPr>
                      <m:deg/>
                      <m:e>
                        <m:r>
                          <a:rPr lang="en-US" sz="2800" b="0" i="1" smtClean="0">
                            <a:latin typeface="Cambria Math" panose="02040503050406030204" pitchFamily="18" charset="0"/>
                          </a:rPr>
                          <m:t>2</m:t>
                        </m:r>
                      </m:e>
                    </m:rad>
                  </m:oMath>
                </a14:m>
                <a:r>
                  <a:rPr lang="en-US" sz="2800"/>
                  <a:t> times higher</a:t>
                </a:r>
              </a:p>
              <a:p>
                <a:pPr marL="514350" indent="-514350">
                  <a:lnSpc>
                    <a:spcPct val="150000"/>
                  </a:lnSpc>
                  <a:buFontTx/>
                  <a:buAutoNum type="alphaUcParenR"/>
                </a:pPr>
                <a:r>
                  <a:rPr lang="en-US" sz="2800"/>
                  <a:t> </a:t>
                </a:r>
                <a14:m>
                  <m:oMath xmlns:m="http://schemas.openxmlformats.org/officeDocument/2006/math">
                    <m:r>
                      <a:rPr lang="en-US" sz="2800" b="0" i="1" smtClean="0">
                        <a:latin typeface="Cambria Math" panose="02040503050406030204" pitchFamily="18" charset="0"/>
                      </a:rPr>
                      <m:t>2</m:t>
                    </m:r>
                  </m:oMath>
                </a14:m>
                <a:r>
                  <a:rPr lang="en-US" sz="2800"/>
                  <a:t> times higher</a:t>
                </a:r>
              </a:p>
              <a:p>
                <a:pPr marL="514350" indent="-514350">
                  <a:lnSpc>
                    <a:spcPct val="150000"/>
                  </a:lnSpc>
                  <a:buFontTx/>
                  <a:buAutoNum type="alphaUcParenR"/>
                </a:pPr>
                <a:r>
                  <a:rPr lang="en-US" sz="2800"/>
                  <a:t> </a:t>
                </a:r>
                <a14:m>
                  <m:oMath xmlns:m="http://schemas.openxmlformats.org/officeDocument/2006/math">
                    <m:r>
                      <a:rPr lang="en-US" sz="2800" b="0" i="1" smtClean="0">
                        <a:latin typeface="Cambria Math" panose="02040503050406030204" pitchFamily="18" charset="0"/>
                      </a:rPr>
                      <m:t>3</m:t>
                    </m:r>
                  </m:oMath>
                </a14:m>
                <a:r>
                  <a:rPr lang="en-US" sz="2800"/>
                  <a:t> times higher</a:t>
                </a:r>
              </a:p>
              <a:p>
                <a:pPr marL="514350" indent="-514350">
                  <a:lnSpc>
                    <a:spcPct val="150000"/>
                  </a:lnSpc>
                  <a:buFontTx/>
                  <a:buAutoNum type="alphaUcParenR"/>
                </a:pPr>
                <a:r>
                  <a:rPr lang="en-US" sz="2800"/>
                  <a:t> </a:t>
                </a:r>
                <a14:m>
                  <m:oMath xmlns:m="http://schemas.openxmlformats.org/officeDocument/2006/math">
                    <m:r>
                      <a:rPr lang="en-US" sz="2800" b="0" i="1" smtClean="0">
                        <a:latin typeface="Cambria Math" panose="02040503050406030204" pitchFamily="18" charset="0"/>
                      </a:rPr>
                      <m:t>4</m:t>
                    </m:r>
                  </m:oMath>
                </a14:m>
                <a:r>
                  <a:rPr lang="en-US" sz="2800"/>
                  <a:t> times higher</a:t>
                </a:r>
              </a:p>
              <a:p>
                <a:pPr marL="514350" indent="-514350">
                  <a:lnSpc>
                    <a:spcPct val="150000"/>
                  </a:lnSpc>
                  <a:buAutoNum type="alphaUcParenR"/>
                </a:pPr>
                <a:r>
                  <a:rPr lang="en-US" sz="2800"/>
                  <a:t> None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220133" y="3302001"/>
                <a:ext cx="3123163" cy="3445880"/>
              </a:xfrm>
              <a:prstGeom prst="rect">
                <a:avLst/>
              </a:prstGeom>
              <a:blipFill rotWithShape="0">
                <a:blip r:embed="rId4"/>
                <a:stretch>
                  <a:fillRect l="-4102" r="-2734" b="-531"/>
                </a:stretch>
              </a:blipFill>
            </p:spPr>
            <p:txBody>
              <a:bodyPr/>
              <a:lstStyle/>
              <a:p>
                <a:r>
                  <a:rPr lang="en-US">
                    <a:noFill/>
                  </a:rPr>
                  <a:t> </a:t>
                </a:r>
              </a:p>
            </p:txBody>
          </p:sp>
        </mc:Fallback>
      </mc:AlternateContent>
    </p:spTree>
    <p:extLst>
      <p:ext uri="{BB962C8B-B14F-4D97-AF65-F5344CB8AC3E}">
        <p14:creationId xmlns:p14="http://schemas.microsoft.com/office/powerpoint/2010/main" val="554312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36926" y="1492998"/>
            <a:ext cx="6858882" cy="1806385"/>
          </a:xfrm>
          <a:prstGeom prst="rect">
            <a:avLst/>
          </a:prstGeom>
        </p:spPr>
      </p:pic>
      <p:sp>
        <p:nvSpPr>
          <p:cNvPr id="3" name="Rectangle 2"/>
          <p:cNvSpPr/>
          <p:nvPr/>
        </p:nvSpPr>
        <p:spPr>
          <a:xfrm>
            <a:off x="160867" y="108003"/>
            <a:ext cx="11811000" cy="1384995"/>
          </a:xfrm>
          <a:prstGeom prst="rect">
            <a:avLst/>
          </a:prstGeom>
        </p:spPr>
        <p:txBody>
          <a:bodyPr wrap="square">
            <a:spAutoFit/>
          </a:bodyPr>
          <a:lstStyle/>
          <a:p>
            <a:r>
              <a:rPr lang="en-US" sz="2800" dirty="0"/>
              <a:t>A mass is oscillating back and forth on a spring as shown. Position 0 is the unstretched position of the mass. At which point is the magnitude of the force on the mass maximum?</a:t>
            </a:r>
          </a:p>
        </p:txBody>
      </p:sp>
      <mc:AlternateContent xmlns:mc="http://schemas.openxmlformats.org/markup-compatibility/2006" xmlns:a14="http://schemas.microsoft.com/office/drawing/2010/main">
        <mc:Choice Requires="a14">
          <p:sp>
            <p:nvSpPr>
              <p:cNvPr id="4" name="TextBox 3"/>
              <p:cNvSpPr txBox="1"/>
              <p:nvPr/>
            </p:nvSpPr>
            <p:spPr>
              <a:xfrm>
                <a:off x="160867" y="4648200"/>
                <a:ext cx="1368452" cy="1963423"/>
              </a:xfrm>
              <a:prstGeom prst="rect">
                <a:avLst/>
              </a:prstGeom>
              <a:noFill/>
            </p:spPr>
            <p:txBody>
              <a:bodyPr wrap="none" rtlCol="0">
                <a:spAutoFit/>
              </a:bodyPr>
              <a:lstStyle/>
              <a:p>
                <a:pPr marL="514350" indent="-514350">
                  <a:lnSpc>
                    <a:spcPct val="150000"/>
                  </a:lnSpc>
                  <a:buAutoNum type="alphaUcParenR"/>
                </a:pPr>
                <a:r>
                  <a:rPr lang="en-US" sz="2800" dirty="0"/>
                  <a:t>0</a:t>
                </a:r>
              </a:p>
              <a:p>
                <a:pPr marL="514350" indent="-514350">
                  <a:lnSpc>
                    <a:spcPct val="150000"/>
                  </a:lnSpc>
                  <a:buAutoNum type="alphaUcParenR"/>
                </a:pPr>
                <a:r>
                  <a:rPr lang="en-US"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𝑀</m:t>
                    </m:r>
                  </m:oMath>
                </a14:m>
                <a:endParaRPr lang="en-US" sz="2800" dirty="0"/>
              </a:p>
              <a:p>
                <a:pPr marL="514350" indent="-514350">
                  <a:lnSpc>
                    <a:spcPct val="150000"/>
                  </a:lnSpc>
                  <a:buAutoNum type="alphaUcParenR"/>
                </a:pPr>
                <a:r>
                  <a:rPr lang="en-US" sz="2800" dirty="0">
                    <a:ea typeface="Cambria Math" panose="02040503050406030204" pitchFamily="18" charset="0"/>
                  </a:rPr>
                  <a:t>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𝐸</m:t>
                    </m:r>
                  </m:oMath>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160867" y="4648200"/>
                <a:ext cx="1368452" cy="1963423"/>
              </a:xfrm>
              <a:prstGeom prst="rect">
                <a:avLst/>
              </a:prstGeom>
              <a:blipFill>
                <a:blip r:embed="rId3"/>
                <a:stretch>
                  <a:fillRect l="-9333" b="-8075"/>
                </a:stretch>
              </a:blipFill>
            </p:spPr>
            <p:txBody>
              <a:bodyPr/>
              <a:lstStyle/>
              <a:p>
                <a:r>
                  <a:rPr lang="en-US">
                    <a:noFill/>
                  </a:rPr>
                  <a:t> </a:t>
                </a:r>
              </a:p>
            </p:txBody>
          </p:sp>
        </mc:Fallback>
      </mc:AlternateContent>
    </p:spTree>
    <p:extLst>
      <p:ext uri="{BB962C8B-B14F-4D97-AF65-F5344CB8AC3E}">
        <p14:creationId xmlns:p14="http://schemas.microsoft.com/office/powerpoint/2010/main" val="3848345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867" y="108003"/>
            <a:ext cx="11811000" cy="1384995"/>
          </a:xfrm>
          <a:prstGeom prst="rect">
            <a:avLst/>
          </a:prstGeom>
        </p:spPr>
        <p:txBody>
          <a:bodyPr wrap="square">
            <a:spAutoFit/>
          </a:bodyPr>
          <a:lstStyle/>
          <a:p>
            <a:r>
              <a:rPr lang="en-US" sz="2800" dirty="0"/>
              <a:t>A mass is oscillating back and forth on a spring as shown. Position 0 is the unstretched position of the mass. At which point is the elastic potential energy maximum?</a:t>
            </a:r>
          </a:p>
        </p:txBody>
      </p:sp>
      <mc:AlternateContent xmlns:mc="http://schemas.openxmlformats.org/markup-compatibility/2006" xmlns:a14="http://schemas.microsoft.com/office/drawing/2010/main">
        <mc:Choice Requires="a14">
          <p:sp>
            <p:nvSpPr>
              <p:cNvPr id="6" name="TextBox 5"/>
              <p:cNvSpPr txBox="1"/>
              <p:nvPr/>
            </p:nvSpPr>
            <p:spPr>
              <a:xfrm>
                <a:off x="160867" y="4648200"/>
                <a:ext cx="2037353" cy="2031325"/>
              </a:xfrm>
              <a:prstGeom prst="rect">
                <a:avLst/>
              </a:prstGeom>
              <a:noFill/>
            </p:spPr>
            <p:txBody>
              <a:bodyPr wrap="none" rtlCol="0">
                <a:spAutoFit/>
              </a:bodyPr>
              <a:lstStyle/>
              <a:p>
                <a:pPr marL="514350" indent="-514350">
                  <a:lnSpc>
                    <a:spcPct val="150000"/>
                  </a:lnSpc>
                  <a:buAutoNum type="alphaUcParenR"/>
                </a:pPr>
                <a:r>
                  <a:rPr lang="en-US" sz="2800" b="0" dirty="0"/>
                  <a:t> </a:t>
                </a: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=0</m:t>
                    </m:r>
                  </m:oMath>
                </a14:m>
                <a:endParaRPr lang="en-US" sz="2800" dirty="0"/>
              </a:p>
              <a:p>
                <a:pPr marL="514350" indent="-514350">
                  <a:lnSpc>
                    <a:spcPct val="150000"/>
                  </a:lnSpc>
                  <a:buAutoNum type="alphaUcParenR"/>
                </a:pPr>
                <a:r>
                  <a:rPr lang="en-US" sz="2800" dirty="0"/>
                  <a:t> </a:t>
                </a:r>
                <a14:m>
                  <m:oMath xmlns:m="http://schemas.openxmlformats.org/officeDocument/2006/math">
                    <m:r>
                      <a:rPr lang="en-US" sz="2800" b="0" i="1" smtClean="0">
                        <a:latin typeface="Cambria Math" panose="02040503050406030204" pitchFamily="18" charset="0"/>
                        <a:ea typeface="Cambria Math" panose="02040503050406030204" pitchFamily="18" charset="0"/>
                      </a:rPr>
                      <m:t>𝑥</m:t>
                    </m:r>
                    <m:r>
                      <a:rPr lang="en-US" sz="2800" b="0" i="0"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𝑀</m:t>
                    </m:r>
                  </m:oMath>
                </a14:m>
                <a:endParaRPr lang="en-US" sz="2800" dirty="0"/>
              </a:p>
              <a:p>
                <a:pPr marL="514350" indent="-514350">
                  <a:lnSpc>
                    <a:spcPct val="150000"/>
                  </a:lnSpc>
                  <a:buAutoNum type="alphaUcParenR"/>
                </a:pPr>
                <a:r>
                  <a:rPr lang="en-US" sz="2800" dirty="0">
                    <a:ea typeface="Cambria Math" panose="02040503050406030204" pitchFamily="18" charset="0"/>
                  </a:rPr>
                  <a:t> </a:t>
                </a:r>
                <a14:m>
                  <m:oMath xmlns:m="http://schemas.openxmlformats.org/officeDocument/2006/math">
                    <m:r>
                      <a:rPr lang="en-US" sz="2800" b="0" i="1" smtClean="0">
                        <a:latin typeface="Cambria Math" panose="02040503050406030204" pitchFamily="18" charset="0"/>
                        <a:ea typeface="Cambria Math" panose="02040503050406030204" pitchFamily="18" charset="0"/>
                      </a:rPr>
                      <m:t>𝑥</m:t>
                    </m:r>
                    <m:r>
                      <a:rPr lang="en-US" sz="2800" b="0" i="0" smtClean="0">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m:t>
                    </m:r>
                  </m:oMath>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160867" y="4648200"/>
                <a:ext cx="2037353" cy="2031325"/>
              </a:xfrm>
              <a:prstGeom prst="rect">
                <a:avLst/>
              </a:prstGeom>
              <a:blipFill>
                <a:blip r:embed="rId2"/>
                <a:stretch>
                  <a:fillRect l="-6269" b="-4505"/>
                </a:stretch>
              </a:blipFill>
            </p:spPr>
            <p:txBody>
              <a:bodyPr/>
              <a:lstStyle/>
              <a:p>
                <a:r>
                  <a:rPr lang="en-US">
                    <a:noFill/>
                  </a:rPr>
                  <a:t> </a:t>
                </a:r>
              </a:p>
            </p:txBody>
          </p:sp>
        </mc:Fallback>
      </mc:AlternateContent>
      <p:pic>
        <p:nvPicPr>
          <p:cNvPr id="22" name="Picture 21">
            <a:extLst>
              <a:ext uri="{FF2B5EF4-FFF2-40B4-BE49-F238E27FC236}">
                <a16:creationId xmlns:a16="http://schemas.microsoft.com/office/drawing/2014/main" id="{3AA9159D-5E9B-40B3-A549-32C7974998BE}"/>
              </a:ext>
            </a:extLst>
          </p:cNvPr>
          <p:cNvPicPr>
            <a:picLocks noChangeAspect="1"/>
          </p:cNvPicPr>
          <p:nvPr/>
        </p:nvPicPr>
        <p:blipFill>
          <a:blip r:embed="rId3"/>
          <a:stretch>
            <a:fillRect/>
          </a:stretch>
        </p:blipFill>
        <p:spPr>
          <a:xfrm>
            <a:off x="2490257" y="1372829"/>
            <a:ext cx="6858594" cy="1804572"/>
          </a:xfrm>
          <a:prstGeom prst="rect">
            <a:avLst/>
          </a:prstGeom>
        </p:spPr>
      </p:pic>
    </p:spTree>
    <p:extLst>
      <p:ext uri="{BB962C8B-B14F-4D97-AF65-F5344CB8AC3E}">
        <p14:creationId xmlns:p14="http://schemas.microsoft.com/office/powerpoint/2010/main" val="1380991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867" y="108003"/>
            <a:ext cx="11811000" cy="1384995"/>
          </a:xfrm>
          <a:prstGeom prst="rect">
            <a:avLst/>
          </a:prstGeom>
        </p:spPr>
        <p:txBody>
          <a:bodyPr wrap="square">
            <a:spAutoFit/>
          </a:bodyPr>
          <a:lstStyle/>
          <a:p>
            <a:r>
              <a:rPr lang="en-US" sz="2800" dirty="0"/>
              <a:t>A mass is oscillating back and forth on a spring as shown. Position 0 is the unstretched position of the mass. At which point is the kinetic energy maximum?</a:t>
            </a:r>
          </a:p>
        </p:txBody>
      </p:sp>
      <mc:AlternateContent xmlns:mc="http://schemas.openxmlformats.org/markup-compatibility/2006" xmlns:a14="http://schemas.microsoft.com/office/drawing/2010/main">
        <mc:Choice Requires="a14">
          <p:sp>
            <p:nvSpPr>
              <p:cNvPr id="5" name="TextBox 4"/>
              <p:cNvSpPr txBox="1"/>
              <p:nvPr/>
            </p:nvSpPr>
            <p:spPr>
              <a:xfrm>
                <a:off x="160867" y="4648200"/>
                <a:ext cx="1368452" cy="2031325"/>
              </a:xfrm>
              <a:prstGeom prst="rect">
                <a:avLst/>
              </a:prstGeom>
              <a:noFill/>
            </p:spPr>
            <p:txBody>
              <a:bodyPr wrap="none" rtlCol="0">
                <a:spAutoFit/>
              </a:bodyPr>
              <a:lstStyle/>
              <a:p>
                <a:pPr marL="514350" indent="-514350">
                  <a:lnSpc>
                    <a:spcPct val="150000"/>
                  </a:lnSpc>
                  <a:buAutoNum type="alphaUcParenR"/>
                </a:pPr>
                <a:r>
                  <a:rPr lang="en-US" sz="2800" dirty="0"/>
                  <a:t>0</a:t>
                </a:r>
              </a:p>
              <a:p>
                <a:pPr marL="514350" indent="-514350">
                  <a:lnSpc>
                    <a:spcPct val="150000"/>
                  </a:lnSpc>
                  <a:buAutoNum type="alphaUcParenR"/>
                </a:pPr>
                <a:r>
                  <a:rPr lang="en-US"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𝑀</m:t>
                    </m:r>
                  </m:oMath>
                </a14:m>
                <a:endParaRPr lang="en-US" sz="2800" dirty="0"/>
              </a:p>
              <a:p>
                <a:pPr marL="514350" indent="-514350">
                  <a:lnSpc>
                    <a:spcPct val="150000"/>
                  </a:lnSpc>
                  <a:buAutoNum type="alphaUcParenR"/>
                </a:pPr>
                <a:r>
                  <a:rPr lang="en-US" sz="2800" dirty="0">
                    <a:ea typeface="Cambria Math" panose="02040503050406030204" pitchFamily="18" charset="0"/>
                  </a:rPr>
                  <a:t>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m:t>
                    </m:r>
                  </m:oMath>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60867" y="4648200"/>
                <a:ext cx="1368452" cy="2031325"/>
              </a:xfrm>
              <a:prstGeom prst="rect">
                <a:avLst/>
              </a:prstGeom>
              <a:blipFill>
                <a:blip r:embed="rId2"/>
                <a:stretch>
                  <a:fillRect l="-9333" b="-450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BEC5003B-E8B6-4C51-8ABA-026DB65F0072}"/>
              </a:ext>
            </a:extLst>
          </p:cNvPr>
          <p:cNvPicPr>
            <a:picLocks noChangeAspect="1"/>
          </p:cNvPicPr>
          <p:nvPr/>
        </p:nvPicPr>
        <p:blipFill>
          <a:blip r:embed="rId3"/>
          <a:stretch>
            <a:fillRect/>
          </a:stretch>
        </p:blipFill>
        <p:spPr>
          <a:xfrm>
            <a:off x="2490257" y="1372829"/>
            <a:ext cx="6858594" cy="1804572"/>
          </a:xfrm>
          <a:prstGeom prst="rect">
            <a:avLst/>
          </a:prstGeom>
        </p:spPr>
      </p:pic>
    </p:spTree>
    <p:extLst>
      <p:ext uri="{BB962C8B-B14F-4D97-AF65-F5344CB8AC3E}">
        <p14:creationId xmlns:p14="http://schemas.microsoft.com/office/powerpoint/2010/main" val="2229509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419290" y="1726681"/>
          <a:ext cx="11176000" cy="4397963"/>
        </p:xfrm>
        <a:graphic>
          <a:graphicData uri="http://schemas.openxmlformats.org/presentationml/2006/ole">
            <mc:AlternateContent xmlns:mc="http://schemas.openxmlformats.org/markup-compatibility/2006">
              <mc:Choice xmlns:v="urn:schemas-microsoft-com:vml" Requires="v">
                <p:oleObj spid="_x0000_s1026" name="Document" r:id="rId4" imgW="5486400" imgH="2159000" progId="Word.Document.12">
                  <p:embed/>
                </p:oleObj>
              </mc:Choice>
              <mc:Fallback>
                <p:oleObj name="Document" r:id="rId4" imgW="5486400" imgH="2159000" progId="Word.Document.12">
                  <p:embed/>
                  <p:pic>
                    <p:nvPicPr>
                      <p:cNvPr id="2" name="Object 1"/>
                      <p:cNvPicPr/>
                      <p:nvPr/>
                    </p:nvPicPr>
                    <p:blipFill>
                      <a:blip r:embed="rId5"/>
                      <a:stretch>
                        <a:fillRect/>
                      </a:stretch>
                    </p:blipFill>
                    <p:spPr>
                      <a:xfrm>
                        <a:off x="1419290" y="1726681"/>
                        <a:ext cx="11176000" cy="4397963"/>
                      </a:xfrm>
                      <a:prstGeom prst="rect">
                        <a:avLst/>
                      </a:prstGeom>
                    </p:spPr>
                  </p:pic>
                </p:oleObj>
              </mc:Fallback>
            </mc:AlternateContent>
          </a:graphicData>
        </a:graphic>
      </p:graphicFrame>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26" name="TextBox 25"/>
          <p:cNvSpPr txBox="1"/>
          <p:nvPr/>
        </p:nvSpPr>
        <p:spPr>
          <a:xfrm>
            <a:off x="158044" y="102413"/>
            <a:ext cx="11988800" cy="1384995"/>
          </a:xfrm>
          <a:prstGeom prst="rect">
            <a:avLst/>
          </a:prstGeom>
          <a:noFill/>
        </p:spPr>
        <p:txBody>
          <a:bodyPr wrap="square" rtlCol="0">
            <a:spAutoFit/>
          </a:bodyPr>
          <a:lstStyle/>
          <a:p>
            <a:r>
              <a:rPr lang="en-US" sz="2800" dirty="0"/>
              <a:t>The tip of the nose of a  pogo stick rider moves along the path shown</a:t>
            </a:r>
            <a:r>
              <a:rPr lang="en-US" sz="2800"/>
              <a:t>. The </a:t>
            </a:r>
            <a:r>
              <a:rPr lang="en-US" sz="2800" dirty="0"/>
              <a:t>maximum compression of the pogo stick </a:t>
            </a:r>
            <a:r>
              <a:rPr lang="en-US" sz="2800"/>
              <a:t>spring is x. At what point(A, B, C or D) is the elastic potential of the spring energy a maximum?</a:t>
            </a:r>
          </a:p>
        </p:txBody>
      </p:sp>
    </p:spTree>
    <p:extLst>
      <p:ext uri="{BB962C8B-B14F-4D97-AF65-F5344CB8AC3E}">
        <p14:creationId xmlns:p14="http://schemas.microsoft.com/office/powerpoint/2010/main" val="903526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288662" y="1810657"/>
          <a:ext cx="11176000" cy="4397963"/>
        </p:xfrm>
        <a:graphic>
          <a:graphicData uri="http://schemas.openxmlformats.org/presentationml/2006/ole">
            <mc:AlternateContent xmlns:mc="http://schemas.openxmlformats.org/markup-compatibility/2006">
              <mc:Choice xmlns:v="urn:schemas-microsoft-com:vml" Requires="v">
                <p:oleObj spid="_x0000_s2050" name="Document" r:id="rId4" imgW="5486400" imgH="2159000" progId="Word.Document.12">
                  <p:embed/>
                </p:oleObj>
              </mc:Choice>
              <mc:Fallback>
                <p:oleObj name="Document" r:id="rId4" imgW="5486400" imgH="2159000" progId="Word.Document.12">
                  <p:embed/>
                  <p:pic>
                    <p:nvPicPr>
                      <p:cNvPr id="2" name="Object 1"/>
                      <p:cNvPicPr/>
                      <p:nvPr/>
                    </p:nvPicPr>
                    <p:blipFill>
                      <a:blip r:embed="rId5"/>
                      <a:stretch>
                        <a:fillRect/>
                      </a:stretch>
                    </p:blipFill>
                    <p:spPr>
                      <a:xfrm>
                        <a:off x="1288662" y="1810657"/>
                        <a:ext cx="11176000" cy="4397963"/>
                      </a:xfrm>
                      <a:prstGeom prst="rect">
                        <a:avLst/>
                      </a:prstGeom>
                    </p:spPr>
                  </p:pic>
                </p:oleObj>
              </mc:Fallback>
            </mc:AlternateContent>
          </a:graphicData>
        </a:graphic>
      </p:graphicFrame>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26" name="TextBox 25"/>
          <p:cNvSpPr txBox="1"/>
          <p:nvPr/>
        </p:nvSpPr>
        <p:spPr>
          <a:xfrm>
            <a:off x="158044" y="83751"/>
            <a:ext cx="11988800" cy="1384995"/>
          </a:xfrm>
          <a:prstGeom prst="rect">
            <a:avLst/>
          </a:prstGeom>
          <a:noFill/>
        </p:spPr>
        <p:txBody>
          <a:bodyPr wrap="square" rtlCol="0">
            <a:spAutoFit/>
          </a:bodyPr>
          <a:lstStyle/>
          <a:p>
            <a:r>
              <a:rPr lang="en-US" sz="2800" dirty="0"/>
              <a:t>The tip of the nose of a  pogo stick rider moves along the path shown.  The maximum compression of the pogo stick spring </a:t>
            </a:r>
            <a:r>
              <a:rPr lang="en-US" sz="2800"/>
              <a:t>is x. At what point is the gravitational potential energy a maximum?</a:t>
            </a:r>
          </a:p>
        </p:txBody>
      </p:sp>
    </p:spTree>
    <p:extLst>
      <p:ext uri="{BB962C8B-B14F-4D97-AF65-F5344CB8AC3E}">
        <p14:creationId xmlns:p14="http://schemas.microsoft.com/office/powerpoint/2010/main" val="3369065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10524"/>
          <a:stretch/>
        </p:blipFill>
        <p:spPr>
          <a:xfrm>
            <a:off x="3432764" y="1479098"/>
            <a:ext cx="5334935" cy="1737511"/>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126999" y="94103"/>
                <a:ext cx="11946467" cy="1384995"/>
              </a:xfrm>
              <a:prstGeom prst="rect">
                <a:avLst/>
              </a:prstGeom>
            </p:spPr>
            <p:txBody>
              <a:bodyPr wrap="square">
                <a:spAutoFit/>
              </a:bodyPr>
              <a:lstStyle/>
              <a:p>
                <a:r>
                  <a:rPr lang="en-US" sz="2800"/>
                  <a:t>A mass slides down a rough ramp (with friction) of height </a:t>
                </a:r>
                <a14:m>
                  <m:oMath xmlns:m="http://schemas.openxmlformats.org/officeDocument/2006/math">
                    <m:r>
                      <a:rPr lang="en-US" sz="2800" i="1" smtClean="0">
                        <a:latin typeface="Cambria Math" panose="02040503050406030204" pitchFamily="18" charset="0"/>
                      </a:rPr>
                      <m:t>h</m:t>
                    </m:r>
                  </m:oMath>
                </a14:m>
                <a:r>
                  <a:rPr lang="en-US" sz="2800"/>
                  <a:t>.  Its initial speed is zero. Its final speed at the bottom of the ramp is </a:t>
                </a:r>
                <a14:m>
                  <m:oMath xmlns:m="http://schemas.openxmlformats.org/officeDocument/2006/math">
                    <m:r>
                      <a:rPr lang="en-US" sz="2800" i="1" smtClean="0">
                        <a:latin typeface="Cambria Math" panose="02040503050406030204" pitchFamily="18" charset="0"/>
                      </a:rPr>
                      <m:t>𝑣</m:t>
                    </m:r>
                  </m:oMath>
                </a14:m>
                <a:r>
                  <a:rPr lang="en-US" sz="2800"/>
                  <a:t>. While the mass is descending, its total mechanical energy (KE+PE) …</a:t>
                </a:r>
              </a:p>
            </p:txBody>
          </p:sp>
        </mc:Choice>
        <mc:Fallback xmlns="">
          <p:sp>
            <p:nvSpPr>
              <p:cNvPr id="13" name="Rectangle 12"/>
              <p:cNvSpPr>
                <a:spLocks noRot="1" noChangeAspect="1" noMove="1" noResize="1" noEditPoints="1" noAdjustHandles="1" noChangeArrowheads="1" noChangeShapeType="1" noTextEdit="1"/>
              </p:cNvSpPr>
              <p:nvPr/>
            </p:nvSpPr>
            <p:spPr>
              <a:xfrm>
                <a:off x="126999" y="94103"/>
                <a:ext cx="11946467" cy="1384995"/>
              </a:xfrm>
              <a:prstGeom prst="rect">
                <a:avLst/>
              </a:prstGeom>
              <a:blipFill rotWithShape="0">
                <a:blip r:embed="rId3"/>
                <a:stretch>
                  <a:fillRect l="-1071" t="-3947" r="-1531" b="-11404"/>
                </a:stretch>
              </a:blipFill>
            </p:spPr>
            <p:txBody>
              <a:bodyPr/>
              <a:lstStyle/>
              <a:p>
                <a:r>
                  <a:rPr lang="en-US">
                    <a:noFill/>
                  </a:rPr>
                  <a:t> </a:t>
                </a:r>
              </a:p>
            </p:txBody>
          </p:sp>
        </mc:Fallback>
      </mc:AlternateContent>
      <p:sp>
        <p:nvSpPr>
          <p:cNvPr id="14" name="TextBox 13"/>
          <p:cNvSpPr txBox="1"/>
          <p:nvPr/>
        </p:nvSpPr>
        <p:spPr>
          <a:xfrm>
            <a:off x="126999" y="4826675"/>
            <a:ext cx="3281539" cy="2031325"/>
          </a:xfrm>
          <a:prstGeom prst="rect">
            <a:avLst/>
          </a:prstGeom>
          <a:noFill/>
        </p:spPr>
        <p:txBody>
          <a:bodyPr wrap="none" rtlCol="0">
            <a:spAutoFit/>
          </a:bodyPr>
          <a:lstStyle/>
          <a:p>
            <a:pPr marL="514350" indent="-514350">
              <a:lnSpc>
                <a:spcPct val="150000"/>
              </a:lnSpc>
              <a:buAutoNum type="alphaUcParenR"/>
            </a:pPr>
            <a:r>
              <a:rPr lang="en-US" sz="2800"/>
              <a:t>Increases</a:t>
            </a:r>
          </a:p>
          <a:p>
            <a:pPr marL="514350" indent="-514350">
              <a:lnSpc>
                <a:spcPct val="150000"/>
              </a:lnSpc>
              <a:buAutoNum type="alphaUcParenR"/>
            </a:pPr>
            <a:r>
              <a:rPr lang="en-US" sz="2800"/>
              <a:t>Decreases</a:t>
            </a:r>
          </a:p>
          <a:p>
            <a:pPr marL="514350" indent="-514350">
              <a:lnSpc>
                <a:spcPct val="150000"/>
              </a:lnSpc>
              <a:buAutoNum type="alphaUcParenR"/>
            </a:pPr>
            <a:r>
              <a:rPr lang="en-US" sz="2800"/>
              <a:t>Remains constant</a:t>
            </a:r>
          </a:p>
        </p:txBody>
      </p:sp>
    </p:spTree>
    <p:extLst>
      <p:ext uri="{BB962C8B-B14F-4D97-AF65-F5344CB8AC3E}">
        <p14:creationId xmlns:p14="http://schemas.microsoft.com/office/powerpoint/2010/main" val="1345085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26" name="TextBox 25"/>
          <p:cNvSpPr txBox="1"/>
          <p:nvPr/>
        </p:nvSpPr>
        <p:spPr>
          <a:xfrm>
            <a:off x="123144" y="158395"/>
            <a:ext cx="11988800" cy="1384995"/>
          </a:xfrm>
          <a:prstGeom prst="rect">
            <a:avLst/>
          </a:prstGeom>
          <a:noFill/>
        </p:spPr>
        <p:txBody>
          <a:bodyPr wrap="square" rtlCol="0">
            <a:spAutoFit/>
          </a:bodyPr>
          <a:lstStyle/>
          <a:p>
            <a:r>
              <a:rPr lang="en-US" sz="2800" dirty="0"/>
              <a:t>A block of mass m with initial speed v slides up a frictionless ramp of height h inclined at an angle </a:t>
            </a:r>
            <a:r>
              <a:rPr lang="en-US" sz="2800" dirty="0">
                <a:sym typeface="Symbol"/>
              </a:rPr>
              <a:t></a:t>
            </a:r>
            <a:r>
              <a:rPr lang="en-US" sz="2800" dirty="0"/>
              <a:t> as shown. Assume </a:t>
            </a:r>
            <a:r>
              <a:rPr lang="en-US" sz="2800" b="1" dirty="0"/>
              <a:t>no friction</a:t>
            </a:r>
            <a:r>
              <a:rPr lang="en-US" sz="2800" dirty="0"/>
              <a:t>. True or False: Whether the block makes it to the top of the ramp depends on the mass of block.</a:t>
            </a:r>
          </a:p>
        </p:txBody>
      </p:sp>
      <p:graphicFrame>
        <p:nvGraphicFramePr>
          <p:cNvPr id="4" name="Object 3"/>
          <p:cNvGraphicFramePr>
            <a:graphicFrameLocks noChangeAspect="1"/>
          </p:cNvGraphicFramePr>
          <p:nvPr>
            <p:extLst/>
          </p:nvPr>
        </p:nvGraphicFramePr>
        <p:xfrm>
          <a:off x="0" y="1974277"/>
          <a:ext cx="12054541" cy="1423105"/>
        </p:xfrm>
        <a:graphic>
          <a:graphicData uri="http://schemas.openxmlformats.org/presentationml/2006/ole">
            <mc:AlternateContent xmlns:mc="http://schemas.openxmlformats.org/markup-compatibility/2006">
              <mc:Choice xmlns:v="urn:schemas-microsoft-com:vml" Requires="v">
                <p:oleObj spid="_x0000_s3074" name="Document" r:id="rId4" imgW="5486400" imgH="647700" progId="Word.Document.12">
                  <p:embed/>
                </p:oleObj>
              </mc:Choice>
              <mc:Fallback>
                <p:oleObj name="Document" r:id="rId4" imgW="5486400" imgH="647700" progId="Word.Document.12">
                  <p:embed/>
                  <p:pic>
                    <p:nvPicPr>
                      <p:cNvPr id="4" name="Object 3"/>
                      <p:cNvPicPr/>
                      <p:nvPr/>
                    </p:nvPicPr>
                    <p:blipFill>
                      <a:blip r:embed="rId5"/>
                      <a:stretch>
                        <a:fillRect/>
                      </a:stretch>
                    </p:blipFill>
                    <p:spPr>
                      <a:xfrm>
                        <a:off x="0" y="1974277"/>
                        <a:ext cx="12054541" cy="1423105"/>
                      </a:xfrm>
                      <a:prstGeom prst="rect">
                        <a:avLst/>
                      </a:prstGeom>
                    </p:spPr>
                  </p:pic>
                </p:oleObj>
              </mc:Fallback>
            </mc:AlternateContent>
          </a:graphicData>
        </a:graphic>
      </p:graphicFrame>
      <p:sp>
        <p:nvSpPr>
          <p:cNvPr id="2" name="TextBox 1"/>
          <p:cNvSpPr txBox="1"/>
          <p:nvPr/>
        </p:nvSpPr>
        <p:spPr>
          <a:xfrm>
            <a:off x="123144" y="5213264"/>
            <a:ext cx="1431802" cy="1384995"/>
          </a:xfrm>
          <a:prstGeom prst="rect">
            <a:avLst/>
          </a:prstGeom>
          <a:noFill/>
        </p:spPr>
        <p:txBody>
          <a:bodyPr wrap="none" rtlCol="0">
            <a:spAutoFit/>
          </a:bodyPr>
          <a:lstStyle/>
          <a:p>
            <a:pPr marL="514350" indent="-514350">
              <a:lnSpc>
                <a:spcPct val="150000"/>
              </a:lnSpc>
              <a:buAutoNum type="alphaUcParenR"/>
            </a:pPr>
            <a:r>
              <a:rPr lang="en-US" sz="2800"/>
              <a:t>True</a:t>
            </a:r>
          </a:p>
          <a:p>
            <a:pPr marL="514350" indent="-514350">
              <a:lnSpc>
                <a:spcPct val="150000"/>
              </a:lnSpc>
              <a:buAutoNum type="alphaUcParenR"/>
            </a:pPr>
            <a:r>
              <a:rPr lang="en-US" sz="2800"/>
              <a:t>False</a:t>
            </a:r>
          </a:p>
        </p:txBody>
      </p:sp>
    </p:spTree>
    <p:extLst>
      <p:ext uri="{BB962C8B-B14F-4D97-AF65-F5344CB8AC3E}">
        <p14:creationId xmlns:p14="http://schemas.microsoft.com/office/powerpoint/2010/main" val="1599080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26" name="TextBox 25"/>
          <p:cNvSpPr txBox="1"/>
          <p:nvPr/>
        </p:nvSpPr>
        <p:spPr>
          <a:xfrm>
            <a:off x="123144" y="158395"/>
            <a:ext cx="11988800" cy="1384995"/>
          </a:xfrm>
          <a:prstGeom prst="rect">
            <a:avLst/>
          </a:prstGeom>
          <a:noFill/>
        </p:spPr>
        <p:txBody>
          <a:bodyPr wrap="square" rtlCol="0">
            <a:spAutoFit/>
          </a:bodyPr>
          <a:lstStyle/>
          <a:p>
            <a:r>
              <a:rPr lang="en-US" sz="2800" dirty="0"/>
              <a:t>A block of mass m with initial speed v slides up </a:t>
            </a:r>
            <a:r>
              <a:rPr lang="en-US" sz="2800"/>
              <a:t>a ramp </a:t>
            </a:r>
            <a:r>
              <a:rPr lang="en-US" sz="2800" dirty="0"/>
              <a:t>of height h inclined at an angle </a:t>
            </a:r>
            <a:r>
              <a:rPr lang="en-US" sz="2800" dirty="0">
                <a:sym typeface="Symbol"/>
              </a:rPr>
              <a:t></a:t>
            </a:r>
            <a:r>
              <a:rPr lang="en-US" sz="2800" dirty="0"/>
              <a:t> as shown. Assume there </a:t>
            </a:r>
            <a:r>
              <a:rPr lang="en-US" sz="2800" b="1" dirty="0"/>
              <a:t>IS </a:t>
            </a:r>
            <a:r>
              <a:rPr lang="en-US" sz="2800" dirty="0"/>
              <a:t>friction. True or False: Whether the block makes it to the top of the ramp depends on the angle </a:t>
            </a:r>
            <a:r>
              <a:rPr lang="en-US" sz="2800" dirty="0">
                <a:sym typeface="Symbol"/>
              </a:rPr>
              <a:t></a:t>
            </a:r>
            <a:r>
              <a:rPr lang="en-US" sz="2800" dirty="0"/>
              <a:t>.</a:t>
            </a:r>
          </a:p>
        </p:txBody>
      </p:sp>
      <p:graphicFrame>
        <p:nvGraphicFramePr>
          <p:cNvPr id="4" name="Object 3"/>
          <p:cNvGraphicFramePr>
            <a:graphicFrameLocks noChangeAspect="1"/>
          </p:cNvGraphicFramePr>
          <p:nvPr>
            <p:extLst/>
          </p:nvPr>
        </p:nvGraphicFramePr>
        <p:xfrm>
          <a:off x="0" y="1974277"/>
          <a:ext cx="12054541" cy="1423105"/>
        </p:xfrm>
        <a:graphic>
          <a:graphicData uri="http://schemas.openxmlformats.org/presentationml/2006/ole">
            <mc:AlternateContent xmlns:mc="http://schemas.openxmlformats.org/markup-compatibility/2006">
              <mc:Choice xmlns:v="urn:schemas-microsoft-com:vml" Requires="v">
                <p:oleObj spid="_x0000_s4098" name="Document" r:id="rId4" imgW="5486400" imgH="647700" progId="Word.Document.12">
                  <p:embed/>
                </p:oleObj>
              </mc:Choice>
              <mc:Fallback>
                <p:oleObj name="Document" r:id="rId4" imgW="5486400" imgH="647700" progId="Word.Document.12">
                  <p:embed/>
                  <p:pic>
                    <p:nvPicPr>
                      <p:cNvPr id="4" name="Object 3"/>
                      <p:cNvPicPr/>
                      <p:nvPr/>
                    </p:nvPicPr>
                    <p:blipFill>
                      <a:blip r:embed="rId5"/>
                      <a:stretch>
                        <a:fillRect/>
                      </a:stretch>
                    </p:blipFill>
                    <p:spPr>
                      <a:xfrm>
                        <a:off x="0" y="1974277"/>
                        <a:ext cx="12054541" cy="1423105"/>
                      </a:xfrm>
                      <a:prstGeom prst="rect">
                        <a:avLst/>
                      </a:prstGeom>
                    </p:spPr>
                  </p:pic>
                </p:oleObj>
              </mc:Fallback>
            </mc:AlternateContent>
          </a:graphicData>
        </a:graphic>
      </p:graphicFrame>
      <p:sp>
        <p:nvSpPr>
          <p:cNvPr id="2" name="TextBox 1"/>
          <p:cNvSpPr txBox="1"/>
          <p:nvPr/>
        </p:nvSpPr>
        <p:spPr>
          <a:xfrm>
            <a:off x="123144" y="5213264"/>
            <a:ext cx="1431802" cy="1384995"/>
          </a:xfrm>
          <a:prstGeom prst="rect">
            <a:avLst/>
          </a:prstGeom>
          <a:noFill/>
        </p:spPr>
        <p:txBody>
          <a:bodyPr wrap="none" rtlCol="0">
            <a:spAutoFit/>
          </a:bodyPr>
          <a:lstStyle/>
          <a:p>
            <a:pPr marL="514350" indent="-514350">
              <a:lnSpc>
                <a:spcPct val="150000"/>
              </a:lnSpc>
              <a:buAutoNum type="alphaUcParenR"/>
            </a:pPr>
            <a:r>
              <a:rPr lang="en-US" sz="2800"/>
              <a:t>True</a:t>
            </a:r>
          </a:p>
          <a:p>
            <a:pPr marL="514350" indent="-514350">
              <a:lnSpc>
                <a:spcPct val="150000"/>
              </a:lnSpc>
              <a:buAutoNum type="alphaUcParenR"/>
            </a:pPr>
            <a:r>
              <a:rPr lang="en-US" sz="2800"/>
              <a:t>False</a:t>
            </a:r>
          </a:p>
        </p:txBody>
      </p:sp>
    </p:spTree>
    <p:extLst>
      <p:ext uri="{BB962C8B-B14F-4D97-AF65-F5344CB8AC3E}">
        <p14:creationId xmlns:p14="http://schemas.microsoft.com/office/powerpoint/2010/main" val="695168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63285" y="108858"/>
                <a:ext cx="11854544" cy="954107"/>
              </a:xfrm>
              <a:prstGeom prst="rect">
                <a:avLst/>
              </a:prstGeom>
              <a:noFill/>
            </p:spPr>
            <p:txBody>
              <a:bodyPr wrap="square" rtlCol="0">
                <a:spAutoFit/>
              </a:bodyPr>
              <a:lstStyle/>
              <a:p>
                <a:r>
                  <a:rPr lang="en-US" sz="2800"/>
                  <a:t>Albert Einstein lowers a book of mass </a:t>
                </a:r>
                <a14:m>
                  <m:oMath xmlns:m="http://schemas.openxmlformats.org/officeDocument/2006/math">
                    <m:r>
                      <a:rPr lang="en-US" sz="2800" b="0" i="1" smtClean="0">
                        <a:latin typeface="Cambria Math" panose="02040503050406030204" pitchFamily="18" charset="0"/>
                      </a:rPr>
                      <m:t>𝑚</m:t>
                    </m:r>
                  </m:oMath>
                </a14:m>
                <a:r>
                  <a:rPr lang="en-US" sz="2800"/>
                  <a:t> downward a distance </a:t>
                </a:r>
                <a14:m>
                  <m:oMath xmlns:m="http://schemas.openxmlformats.org/officeDocument/2006/math">
                    <m:r>
                      <a:rPr lang="en-US" sz="2800" b="0" i="1" smtClean="0">
                        <a:latin typeface="Cambria Math" panose="02040503050406030204" pitchFamily="18" charset="0"/>
                      </a:rPr>
                      <m:t>h</m:t>
                    </m:r>
                  </m:oMath>
                </a14:m>
                <a:r>
                  <a:rPr lang="en-US" sz="2800"/>
                  <a:t> at speed </a:t>
                </a:r>
                <a14:m>
                  <m:oMath xmlns:m="http://schemas.openxmlformats.org/officeDocument/2006/math">
                    <m:r>
                      <a:rPr lang="en-US" sz="2800" b="0" i="1" smtClean="0">
                        <a:latin typeface="Cambria Math" panose="02040503050406030204" pitchFamily="18" charset="0"/>
                      </a:rPr>
                      <m:t>𝑣</m:t>
                    </m:r>
                  </m:oMath>
                </a14:m>
                <a:r>
                  <a:rPr lang="en-US" sz="2800"/>
                  <a:t>. The total work done on the book is…</a:t>
                </a:r>
              </a:p>
            </p:txBody>
          </p:sp>
        </mc:Choice>
        <mc:Fallback xmlns="">
          <p:sp>
            <p:nvSpPr>
              <p:cNvPr id="2" name="TextBox 1"/>
              <p:cNvSpPr txBox="1">
                <a:spLocks noRot="1" noChangeAspect="1" noMove="1" noResize="1" noEditPoints="1" noAdjustHandles="1" noChangeArrowheads="1" noChangeShapeType="1" noTextEdit="1"/>
              </p:cNvSpPr>
              <p:nvPr/>
            </p:nvSpPr>
            <p:spPr>
              <a:xfrm>
                <a:off x="163285" y="108858"/>
                <a:ext cx="11854544" cy="954107"/>
              </a:xfrm>
              <a:prstGeom prst="rect">
                <a:avLst/>
              </a:prstGeom>
              <a:blipFill rotWithShape="0">
                <a:blip r:embed="rId2"/>
                <a:stretch>
                  <a:fillRect l="-1080" t="-6410" r="-412" b="-17949"/>
                </a:stretch>
              </a:blipFill>
            </p:spPr>
            <p:txBody>
              <a:bodyPr/>
              <a:lstStyle/>
              <a:p>
                <a:r>
                  <a:rPr lang="en-US">
                    <a:noFill/>
                  </a:rPr>
                  <a:t> </a:t>
                </a:r>
              </a:p>
            </p:txBody>
          </p:sp>
        </mc:Fallback>
      </mc:AlternateContent>
      <p:sp>
        <p:nvSpPr>
          <p:cNvPr id="3" name="TextBox 2"/>
          <p:cNvSpPr txBox="1"/>
          <p:nvPr/>
        </p:nvSpPr>
        <p:spPr>
          <a:xfrm>
            <a:off x="163285" y="4082142"/>
            <a:ext cx="8683403" cy="2677656"/>
          </a:xfrm>
          <a:prstGeom prst="rect">
            <a:avLst/>
          </a:prstGeom>
          <a:noFill/>
        </p:spPr>
        <p:txBody>
          <a:bodyPr wrap="none" rtlCol="0">
            <a:spAutoFit/>
          </a:bodyPr>
          <a:lstStyle/>
          <a:p>
            <a:pPr marL="514350" indent="-514350">
              <a:lnSpc>
                <a:spcPct val="150000"/>
              </a:lnSpc>
              <a:buAutoNum type="alphaUcParenR"/>
            </a:pPr>
            <a:r>
              <a:rPr lang="en-US" sz="2800"/>
              <a:t>positive (+).</a:t>
            </a:r>
          </a:p>
          <a:p>
            <a:pPr marL="514350" indent="-514350">
              <a:lnSpc>
                <a:spcPct val="150000"/>
              </a:lnSpc>
              <a:buAutoNum type="alphaUcParenR"/>
            </a:pPr>
            <a:r>
              <a:rPr lang="en-US" sz="2800"/>
              <a:t>negative (-).</a:t>
            </a:r>
          </a:p>
          <a:p>
            <a:pPr marL="514350" indent="-514350">
              <a:lnSpc>
                <a:spcPct val="150000"/>
              </a:lnSpc>
              <a:buAutoNum type="alphaUcParenR"/>
            </a:pPr>
            <a:r>
              <a:rPr lang="en-US" sz="2800"/>
              <a:t>zero (0).</a:t>
            </a:r>
          </a:p>
          <a:p>
            <a:pPr marL="514350" indent="-514350">
              <a:lnSpc>
                <a:spcPct val="150000"/>
              </a:lnSpc>
              <a:buAutoNum type="alphaUcParenR"/>
            </a:pPr>
            <a:r>
              <a:rPr lang="en-US" sz="2800"/>
              <a:t>We can’t answer without defining a coordinate system!</a:t>
            </a:r>
          </a:p>
        </p:txBody>
      </p:sp>
    </p:spTree>
    <p:extLst>
      <p:ext uri="{BB962C8B-B14F-4D97-AF65-F5344CB8AC3E}">
        <p14:creationId xmlns:p14="http://schemas.microsoft.com/office/powerpoint/2010/main" val="808345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26" name="TextBox 25"/>
          <p:cNvSpPr txBox="1"/>
          <p:nvPr/>
        </p:nvSpPr>
        <p:spPr>
          <a:xfrm>
            <a:off x="123144" y="105402"/>
            <a:ext cx="12192000" cy="2246769"/>
          </a:xfrm>
          <a:prstGeom prst="rect">
            <a:avLst/>
          </a:prstGeom>
          <a:noFill/>
        </p:spPr>
        <p:txBody>
          <a:bodyPr wrap="square" rtlCol="0">
            <a:spAutoFit/>
          </a:bodyPr>
          <a:lstStyle/>
          <a:p>
            <a:r>
              <a:rPr lang="en-US" sz="2800"/>
              <a:t>A mass m is dropped from rest from a height h</a:t>
            </a:r>
            <a:r>
              <a:rPr lang="en-US" sz="2800" baseline="-25000"/>
              <a:t>i</a:t>
            </a:r>
            <a:r>
              <a:rPr lang="en-US" sz="2800"/>
              <a:t> above a table top on which sits on a spring with spring constant k. The mass compresses the spring by a maximum amount x and stops for an instant at a height h</a:t>
            </a:r>
            <a:r>
              <a:rPr lang="en-US" sz="2800" baseline="-25000"/>
              <a:t>f­</a:t>
            </a:r>
            <a:r>
              <a:rPr lang="en-US" sz="2800"/>
              <a:t>. There is no friction in this problem. Which of the following equations correctly expresses conservation of energy and allows one to solve for the compression x of the spring?</a:t>
            </a:r>
          </a:p>
        </p:txBody>
      </p:sp>
      <p:sp>
        <p:nvSpPr>
          <p:cNvPr id="27" name="TextBox 26"/>
          <p:cNvSpPr txBox="1"/>
          <p:nvPr/>
        </p:nvSpPr>
        <p:spPr>
          <a:xfrm>
            <a:off x="123144" y="3424968"/>
            <a:ext cx="11988800" cy="3257174"/>
          </a:xfrm>
          <a:prstGeom prst="rect">
            <a:avLst/>
          </a:prstGeom>
          <a:noFill/>
        </p:spPr>
        <p:txBody>
          <a:bodyPr wrap="square" rtlCol="0">
            <a:spAutoFit/>
          </a:bodyPr>
          <a:lstStyle/>
          <a:p>
            <a:pPr marL="514350" indent="-514350">
              <a:lnSpc>
                <a:spcPct val="150000"/>
              </a:lnSpc>
              <a:buAutoNum type="alphaUcParenR"/>
            </a:pPr>
            <a:r>
              <a:rPr lang="en-US" sz="2800"/>
              <a:t>mgh</a:t>
            </a:r>
            <a:r>
              <a:rPr lang="en-US" sz="2800" baseline="-25000"/>
              <a:t>i</a:t>
            </a:r>
            <a:r>
              <a:rPr lang="en-US" sz="2800"/>
              <a:t> </a:t>
            </a:r>
            <a:r>
              <a:rPr lang="en-US" sz="2800" dirty="0"/>
              <a:t>+ ½ mv</a:t>
            </a:r>
            <a:r>
              <a:rPr lang="en-US" sz="2800" baseline="30000" dirty="0"/>
              <a:t>2</a:t>
            </a:r>
            <a:r>
              <a:rPr lang="en-US" sz="2800" dirty="0"/>
              <a:t> = </a:t>
            </a:r>
            <a:r>
              <a:rPr lang="en-US" sz="2800"/>
              <a:t>½ kx</a:t>
            </a:r>
            <a:r>
              <a:rPr lang="en-US" sz="2800" baseline="30000"/>
              <a:t>2</a:t>
            </a:r>
          </a:p>
          <a:p>
            <a:pPr marL="514350" indent="-514350">
              <a:lnSpc>
                <a:spcPct val="150000"/>
              </a:lnSpc>
              <a:buAutoNum type="alphaUcParenR"/>
            </a:pPr>
            <a:r>
              <a:rPr lang="en-US" sz="2800"/>
              <a:t>mgh</a:t>
            </a:r>
            <a:r>
              <a:rPr lang="en-US" sz="2800" baseline="-25000"/>
              <a:t>i</a:t>
            </a:r>
            <a:r>
              <a:rPr lang="en-US" sz="2800"/>
              <a:t> </a:t>
            </a:r>
            <a:r>
              <a:rPr lang="en-US" sz="2800" dirty="0"/>
              <a:t>= ½ kx</a:t>
            </a:r>
            <a:r>
              <a:rPr lang="en-US" sz="2800" baseline="30000" dirty="0"/>
              <a:t>2</a:t>
            </a:r>
            <a:r>
              <a:rPr lang="en-US" sz="2800" dirty="0"/>
              <a:t> </a:t>
            </a:r>
            <a:r>
              <a:rPr lang="en-US" sz="2800"/>
              <a:t>+ mgh</a:t>
            </a:r>
            <a:r>
              <a:rPr lang="en-US" sz="2800" baseline="-25000"/>
              <a:t>f</a:t>
            </a:r>
          </a:p>
          <a:p>
            <a:pPr marL="514350" indent="-514350">
              <a:lnSpc>
                <a:spcPct val="150000"/>
              </a:lnSpc>
              <a:buAutoNum type="alphaUcParenR"/>
            </a:pPr>
            <a:r>
              <a:rPr lang="en-US" sz="2800"/>
              <a:t>mgh</a:t>
            </a:r>
            <a:r>
              <a:rPr lang="en-US" sz="2800" baseline="-25000"/>
              <a:t>i</a:t>
            </a:r>
            <a:r>
              <a:rPr lang="en-US" sz="2800"/>
              <a:t> </a:t>
            </a:r>
            <a:r>
              <a:rPr lang="en-US" sz="2800" dirty="0"/>
              <a:t>+ ½ kx</a:t>
            </a:r>
            <a:r>
              <a:rPr lang="en-US" sz="2800" baseline="30000" dirty="0"/>
              <a:t>2</a:t>
            </a:r>
            <a:r>
              <a:rPr lang="en-US" sz="2800" dirty="0"/>
              <a:t>  </a:t>
            </a:r>
            <a:r>
              <a:rPr lang="en-US" sz="2800"/>
              <a:t>= mgh</a:t>
            </a:r>
            <a:r>
              <a:rPr lang="en-US" sz="2800" baseline="-25000"/>
              <a:t>f</a:t>
            </a:r>
          </a:p>
          <a:p>
            <a:pPr marL="514350" indent="-514350">
              <a:lnSpc>
                <a:spcPct val="150000"/>
              </a:lnSpc>
              <a:buAutoNum type="alphaUcParenR"/>
            </a:pPr>
            <a:r>
              <a:rPr lang="en-US" sz="2800"/>
              <a:t>mg(h</a:t>
            </a:r>
            <a:r>
              <a:rPr lang="en-US" sz="2800" baseline="-25000"/>
              <a:t>F</a:t>
            </a:r>
            <a:r>
              <a:rPr lang="en-US" sz="2800"/>
              <a:t>- </a:t>
            </a:r>
            <a:r>
              <a:rPr lang="en-US" sz="2800" dirty="0"/>
              <a:t>h</a:t>
            </a:r>
            <a:r>
              <a:rPr lang="en-US" sz="2800" baseline="-25000" dirty="0"/>
              <a:t>i</a:t>
            </a:r>
            <a:r>
              <a:rPr lang="en-US" sz="2800" dirty="0"/>
              <a:t>) =  ½ mv</a:t>
            </a:r>
            <a:r>
              <a:rPr lang="en-US" sz="2800" baseline="30000" dirty="0"/>
              <a:t>2</a:t>
            </a:r>
            <a:r>
              <a:rPr lang="en-US" sz="2800" dirty="0"/>
              <a:t> + </a:t>
            </a:r>
            <a:r>
              <a:rPr lang="en-US" sz="2800"/>
              <a:t>½ kx</a:t>
            </a:r>
            <a:r>
              <a:rPr lang="en-US" sz="2800" baseline="30000"/>
              <a:t>2</a:t>
            </a:r>
          </a:p>
          <a:p>
            <a:pPr marL="514350" indent="-514350">
              <a:lnSpc>
                <a:spcPct val="150000"/>
              </a:lnSpc>
              <a:buAutoNum type="alphaUcParenR"/>
            </a:pPr>
            <a:r>
              <a:rPr lang="en-US" sz="2800"/>
              <a:t>None of these</a:t>
            </a:r>
            <a:endParaRPr lang="en-US" sz="2800" dirty="0"/>
          </a:p>
        </p:txBody>
      </p:sp>
      <p:graphicFrame>
        <p:nvGraphicFramePr>
          <p:cNvPr id="2" name="Object 1"/>
          <p:cNvGraphicFramePr>
            <a:graphicFrameLocks noChangeAspect="1"/>
          </p:cNvGraphicFramePr>
          <p:nvPr>
            <p:extLst/>
          </p:nvPr>
        </p:nvGraphicFramePr>
        <p:xfrm>
          <a:off x="6298162" y="2535184"/>
          <a:ext cx="5792237" cy="4002983"/>
        </p:xfrm>
        <a:graphic>
          <a:graphicData uri="http://schemas.openxmlformats.org/presentationml/2006/ole">
            <mc:AlternateContent xmlns:mc="http://schemas.openxmlformats.org/markup-compatibility/2006">
              <mc:Choice xmlns:v="urn:schemas-microsoft-com:vml" Requires="v">
                <p:oleObj spid="_x0000_s5122" name="Microsoft Draw" r:id="rId4" imgW="2654280" imgH="1828800" progId="MSDraw">
                  <p:embed/>
                </p:oleObj>
              </mc:Choice>
              <mc:Fallback>
                <p:oleObj name="Microsoft Draw" r:id="rId4" imgW="2654280" imgH="1828800" progId="MSDraw">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8162" y="2535184"/>
                        <a:ext cx="5792237" cy="400298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51813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6511244" y="1897743"/>
          <a:ext cx="5600700" cy="5161936"/>
        </p:xfrm>
        <a:graphic>
          <a:graphicData uri="http://schemas.openxmlformats.org/presentationml/2006/ole">
            <mc:AlternateContent xmlns:mc="http://schemas.openxmlformats.org/markup-compatibility/2006">
              <mc:Choice xmlns:v="urn:schemas-microsoft-com:vml" Requires="v">
                <p:oleObj spid="_x0000_s6146" r:id="rId4" imgW="2067120" imgH="1905120" progId="">
                  <p:embed/>
                </p:oleObj>
              </mc:Choice>
              <mc:Fallback>
                <p:oleObj r:id="rId4" imgW="2067120" imgH="1905120" progId="">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1244" y="1897743"/>
                        <a:ext cx="5600700" cy="5161936"/>
                      </a:xfrm>
                      <a:prstGeom prst="rect">
                        <a:avLst/>
                      </a:prstGeom>
                      <a:noFill/>
                      <a:ln>
                        <a:noFill/>
                      </a:ln>
                    </p:spPr>
                  </p:pic>
                </p:oleObj>
              </mc:Fallback>
            </mc:AlternateContent>
          </a:graphicData>
        </a:graphic>
      </p:graphicFrame>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26" name="TextBox 25"/>
          <p:cNvSpPr txBox="1"/>
          <p:nvPr/>
        </p:nvSpPr>
        <p:spPr>
          <a:xfrm>
            <a:off x="123144" y="141791"/>
            <a:ext cx="11988800" cy="2246769"/>
          </a:xfrm>
          <a:prstGeom prst="rect">
            <a:avLst/>
          </a:prstGeom>
          <a:noFill/>
        </p:spPr>
        <p:txBody>
          <a:bodyPr wrap="square" rtlCol="0">
            <a:spAutoFit/>
          </a:bodyPr>
          <a:lstStyle/>
          <a:p>
            <a:r>
              <a:rPr lang="en-US" sz="2800" dirty="0"/>
              <a:t>A pendulum is launched in two different ways. During both launches, the bob is given an initial speed of 3.0 m/s and the same initial angle from the vertical. On launch 1, the speed is upwards, on launch 2, the speed is downwards. Assume no friction</a:t>
            </a:r>
            <a:r>
              <a:rPr lang="en-US" sz="2800"/>
              <a:t>. Which launch will cause the pendulum to swing the largest angle from the equilibrium position on the left side?</a:t>
            </a:r>
          </a:p>
        </p:txBody>
      </p:sp>
      <p:sp>
        <p:nvSpPr>
          <p:cNvPr id="27" name="TextBox 26"/>
          <p:cNvSpPr txBox="1"/>
          <p:nvPr/>
        </p:nvSpPr>
        <p:spPr>
          <a:xfrm>
            <a:off x="123144" y="4544527"/>
            <a:ext cx="8600978" cy="2031325"/>
          </a:xfrm>
          <a:prstGeom prst="rect">
            <a:avLst/>
          </a:prstGeom>
          <a:noFill/>
        </p:spPr>
        <p:txBody>
          <a:bodyPr wrap="square" rtlCol="0">
            <a:spAutoFit/>
          </a:bodyPr>
          <a:lstStyle/>
          <a:p>
            <a:pPr marL="514350" indent="-514350">
              <a:lnSpc>
                <a:spcPct val="150000"/>
              </a:lnSpc>
              <a:buAutoNum type="alphaUcParenR"/>
            </a:pPr>
            <a:r>
              <a:rPr lang="en-US" sz="2800"/>
              <a:t>Launch 1</a:t>
            </a:r>
          </a:p>
          <a:p>
            <a:pPr marL="514350" indent="-514350">
              <a:lnSpc>
                <a:spcPct val="150000"/>
              </a:lnSpc>
              <a:buAutoNum type="alphaUcParenR"/>
            </a:pPr>
            <a:r>
              <a:rPr lang="en-US" sz="2800"/>
              <a:t>Launch 2</a:t>
            </a:r>
          </a:p>
          <a:p>
            <a:pPr marL="514350" indent="-514350">
              <a:lnSpc>
                <a:spcPct val="150000"/>
              </a:lnSpc>
              <a:buAutoNum type="alphaUcParenR"/>
            </a:pPr>
            <a:r>
              <a:rPr lang="en-US" sz="2800"/>
              <a:t>Both </a:t>
            </a:r>
            <a:r>
              <a:rPr lang="en-US" sz="2800" dirty="0"/>
              <a:t>launches give the same </a:t>
            </a:r>
            <a:r>
              <a:rPr lang="en-US" sz="2800"/>
              <a:t>maximum displacement.</a:t>
            </a:r>
            <a:endParaRPr lang="en-US" sz="2800" dirty="0"/>
          </a:p>
        </p:txBody>
      </p:sp>
    </p:spTree>
    <p:extLst>
      <p:ext uri="{BB962C8B-B14F-4D97-AF65-F5344CB8AC3E}">
        <p14:creationId xmlns:p14="http://schemas.microsoft.com/office/powerpoint/2010/main" val="782948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59336" y="96504"/>
            <a:ext cx="5238164" cy="2526256"/>
          </a:xfrm>
          <a:prstGeom prst="rect">
            <a:avLst/>
          </a:prstGeom>
        </p:spPr>
      </p:pic>
      <p:sp>
        <p:nvSpPr>
          <p:cNvPr id="3" name="Rectangle 2"/>
          <p:cNvSpPr/>
          <p:nvPr/>
        </p:nvSpPr>
        <p:spPr>
          <a:xfrm>
            <a:off x="177800" y="96504"/>
            <a:ext cx="8208554" cy="3970318"/>
          </a:xfrm>
          <a:prstGeom prst="rect">
            <a:avLst/>
          </a:prstGeom>
        </p:spPr>
        <p:txBody>
          <a:bodyPr wrap="square">
            <a:spAutoFit/>
          </a:bodyPr>
          <a:lstStyle/>
          <a:p>
            <a:r>
              <a:rPr lang="en-US" sz="2800"/>
              <a:t>A “system” consists of a mass m hanging from a spring (spring constant k) and the Earth as shown. In situation A, the mass is hanging freely, at rest, so the spring is stretched beyond its relaxed length. In situation B, the mass is also stationary, but the spring is now at its relaxed length, because an alien from Planet X has lifted the mass and is holding it up. In which situation is the total energy of the mass/spring/earth system bigger?</a:t>
            </a:r>
          </a:p>
        </p:txBody>
      </p:sp>
      <p:sp>
        <p:nvSpPr>
          <p:cNvPr id="4" name="TextBox 3"/>
          <p:cNvSpPr txBox="1"/>
          <p:nvPr/>
        </p:nvSpPr>
        <p:spPr>
          <a:xfrm>
            <a:off x="177800" y="4728754"/>
            <a:ext cx="2627642" cy="2031325"/>
          </a:xfrm>
          <a:prstGeom prst="rect">
            <a:avLst/>
          </a:prstGeom>
          <a:noFill/>
        </p:spPr>
        <p:txBody>
          <a:bodyPr wrap="none" rtlCol="0">
            <a:spAutoFit/>
          </a:bodyPr>
          <a:lstStyle/>
          <a:p>
            <a:pPr marL="514350" indent="-514350">
              <a:lnSpc>
                <a:spcPct val="150000"/>
              </a:lnSpc>
              <a:buAutoNum type="alphaUcParenR"/>
            </a:pPr>
            <a:r>
              <a:rPr lang="en-US" sz="2800"/>
              <a:t>A</a:t>
            </a:r>
          </a:p>
          <a:p>
            <a:pPr marL="514350" indent="-514350">
              <a:lnSpc>
                <a:spcPct val="150000"/>
              </a:lnSpc>
              <a:buAutoNum type="alphaUcParenR"/>
            </a:pPr>
            <a:r>
              <a:rPr lang="en-US" sz="2800"/>
              <a:t>B</a:t>
            </a:r>
          </a:p>
          <a:p>
            <a:pPr marL="514350" indent="-514350">
              <a:lnSpc>
                <a:spcPct val="150000"/>
              </a:lnSpc>
              <a:buAutoNum type="alphaUcParenR"/>
            </a:pPr>
            <a:r>
              <a:rPr lang="en-US" sz="2800"/>
              <a:t>Same in both</a:t>
            </a:r>
          </a:p>
        </p:txBody>
      </p:sp>
    </p:spTree>
    <p:extLst>
      <p:ext uri="{BB962C8B-B14F-4D97-AF65-F5344CB8AC3E}">
        <p14:creationId xmlns:p14="http://schemas.microsoft.com/office/powerpoint/2010/main" val="2691570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5932" y="1077257"/>
            <a:ext cx="5705450" cy="300407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15684" y="123150"/>
                <a:ext cx="11762015" cy="954107"/>
              </a:xfrm>
              <a:prstGeom prst="rect">
                <a:avLst/>
              </a:prstGeom>
            </p:spPr>
            <p:txBody>
              <a:bodyPr wrap="square">
                <a:spAutoFit/>
              </a:bodyPr>
              <a:lstStyle/>
              <a:p>
                <a:r>
                  <a:rPr lang="en-US" sz="2800" dirty="0"/>
                  <a:t>A cart rolls on a frictionless track. The total mechanical energy (KE + PE) is 45 kJ. What is </a:t>
                </a:r>
                <a14:m>
                  <m:oMath xmlns:m="http://schemas.openxmlformats.org/officeDocument/2006/math">
                    <m:sSub>
                      <m:sSubPr>
                        <m:ctrlPr>
                          <a:rPr lang="en-US" sz="2800" i="1" smtClean="0">
                            <a:latin typeface="Cambria Math" panose="02040503050406030204" pitchFamily="18" charset="0"/>
                          </a:rPr>
                        </m:ctrlPr>
                      </m:sSubPr>
                      <m:e>
                        <m:r>
                          <m:rPr>
                            <m:nor/>
                          </m:rPr>
                          <a:rPr lang="en-US" sz="2800" b="0" i="0" smtClean="0">
                            <a:latin typeface="Cambria Math" panose="02040503050406030204" pitchFamily="18" charset="0"/>
                          </a:rPr>
                          <m:t>KE</m:t>
                        </m:r>
                      </m:e>
                      <m:sub>
                        <m:r>
                          <m:rPr>
                            <m:nor/>
                          </m:rPr>
                          <a:rPr lang="en-US" sz="2800" b="0" i="0" smtClean="0">
                            <a:latin typeface="Cambria Math" panose="02040503050406030204" pitchFamily="18" charset="0"/>
                          </a:rPr>
                          <m:t>max</m:t>
                        </m:r>
                      </m:sub>
                    </m:sSub>
                  </m:oMath>
                </a14:m>
                <a:r>
                  <a:rPr lang="en-US" sz="2800" dirty="0"/>
                  <a:t> over this stretch of track?</a:t>
                </a:r>
              </a:p>
            </p:txBody>
          </p:sp>
        </mc:Choice>
        <mc:Fallback xmlns="">
          <p:sp>
            <p:nvSpPr>
              <p:cNvPr id="3" name="Rectangle 2"/>
              <p:cNvSpPr>
                <a:spLocks noRot="1" noChangeAspect="1" noMove="1" noResize="1" noEditPoints="1" noAdjustHandles="1" noChangeArrowheads="1" noChangeShapeType="1" noTextEdit="1"/>
              </p:cNvSpPr>
              <p:nvPr/>
            </p:nvSpPr>
            <p:spPr>
              <a:xfrm>
                <a:off x="315684" y="123150"/>
                <a:ext cx="11762015" cy="954107"/>
              </a:xfrm>
              <a:prstGeom prst="rect">
                <a:avLst/>
              </a:prstGeom>
              <a:blipFill>
                <a:blip r:embed="rId3"/>
                <a:stretch>
                  <a:fillRect l="-1089" t="-5732" r="-881" b="-17197"/>
                </a:stretch>
              </a:blipFill>
            </p:spPr>
            <p:txBody>
              <a:bodyPr/>
              <a:lstStyle/>
              <a:p>
                <a:r>
                  <a:rPr lang="en-US">
                    <a:noFill/>
                  </a:rPr>
                  <a:t> </a:t>
                </a:r>
              </a:p>
            </p:txBody>
          </p:sp>
        </mc:Fallback>
      </mc:AlternateContent>
      <p:sp>
        <p:nvSpPr>
          <p:cNvPr id="4" name="TextBox 3"/>
          <p:cNvSpPr txBox="1"/>
          <p:nvPr/>
        </p:nvSpPr>
        <p:spPr>
          <a:xfrm>
            <a:off x="315685" y="3534013"/>
            <a:ext cx="2760692" cy="3323987"/>
          </a:xfrm>
          <a:prstGeom prst="rect">
            <a:avLst/>
          </a:prstGeom>
          <a:noFill/>
        </p:spPr>
        <p:txBody>
          <a:bodyPr wrap="none" rtlCol="0">
            <a:spAutoFit/>
          </a:bodyPr>
          <a:lstStyle/>
          <a:p>
            <a:pPr marL="514350" indent="-514350">
              <a:lnSpc>
                <a:spcPct val="150000"/>
              </a:lnSpc>
              <a:buAutoNum type="alphaUcParenR"/>
            </a:pPr>
            <a:r>
              <a:rPr lang="en-US" sz="2800"/>
              <a:t>55 kJ</a:t>
            </a:r>
          </a:p>
          <a:p>
            <a:pPr marL="514350" indent="-514350">
              <a:lnSpc>
                <a:spcPct val="150000"/>
              </a:lnSpc>
              <a:buAutoNum type="alphaUcParenR"/>
            </a:pPr>
            <a:r>
              <a:rPr lang="en-US" sz="2800"/>
              <a:t>10 kJ</a:t>
            </a:r>
          </a:p>
          <a:p>
            <a:pPr marL="514350" indent="-514350">
              <a:lnSpc>
                <a:spcPct val="150000"/>
              </a:lnSpc>
              <a:buAutoNum type="alphaUcParenR"/>
            </a:pPr>
            <a:r>
              <a:rPr lang="en-US" sz="2800"/>
              <a:t>45 kJ</a:t>
            </a:r>
          </a:p>
          <a:p>
            <a:pPr marL="514350" indent="-514350">
              <a:lnSpc>
                <a:spcPct val="150000"/>
              </a:lnSpc>
              <a:buAutoNum type="alphaUcParenR"/>
            </a:pPr>
            <a:r>
              <a:rPr lang="en-US" sz="2800"/>
              <a:t>35 kJ</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1625958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4172" y="113437"/>
                <a:ext cx="11789228" cy="1384995"/>
              </a:xfrm>
              <a:prstGeom prst="rect">
                <a:avLst/>
              </a:prstGeom>
            </p:spPr>
            <p:txBody>
              <a:bodyPr wrap="square">
                <a:spAutoFit/>
              </a:bodyPr>
              <a:lstStyle/>
              <a:p>
                <a:r>
                  <a:rPr lang="en-US" sz="2800"/>
                  <a:t>PhET sim. I move the zero of potential energy up to the starting point of the skateboarder (skateboarder still starts from rest). The total energy </a:t>
                </a:r>
                <a14:m>
                  <m:oMath xmlns:m="http://schemas.openxmlformats.org/officeDocument/2006/math">
                    <m:sSub>
                      <m:sSubPr>
                        <m:ctrlPr>
                          <a:rPr lang="en-US" sz="2800" i="1" smtClean="0">
                            <a:latin typeface="Cambria Math" panose="02040503050406030204" pitchFamily="18" charset="0"/>
                          </a:rPr>
                        </m:ctrlPr>
                      </m:sSubPr>
                      <m:e>
                        <m:r>
                          <m:rPr>
                            <m:nor/>
                          </m:rPr>
                          <a:rPr lang="en-US" sz="2800" b="0" i="0" smtClean="0">
                            <a:latin typeface="Cambria Math" panose="02040503050406030204" pitchFamily="18" charset="0"/>
                          </a:rPr>
                          <m:t>E</m:t>
                        </m:r>
                      </m:e>
                      <m:sub>
                        <m:r>
                          <m:rPr>
                            <m:nor/>
                          </m:rPr>
                          <a:rPr lang="en-US" sz="2800" b="0" i="0" smtClean="0">
                            <a:latin typeface="Cambria Math" panose="02040503050406030204" pitchFamily="18" charset="0"/>
                          </a:rPr>
                          <m:t>tot</m:t>
                        </m:r>
                      </m:sub>
                    </m:sSub>
                  </m:oMath>
                </a14:m>
                <a:r>
                  <a:rPr lang="en-US" sz="2800"/>
                  <a:t> of the system is now…</a:t>
                </a:r>
              </a:p>
            </p:txBody>
          </p:sp>
        </mc:Choice>
        <mc:Fallback xmlns="">
          <p:sp>
            <p:nvSpPr>
              <p:cNvPr id="2" name="Rectangle 1"/>
              <p:cNvSpPr>
                <a:spLocks noRot="1" noChangeAspect="1" noMove="1" noResize="1" noEditPoints="1" noAdjustHandles="1" noChangeArrowheads="1" noChangeShapeType="1" noTextEdit="1"/>
              </p:cNvSpPr>
              <p:nvPr/>
            </p:nvSpPr>
            <p:spPr>
              <a:xfrm>
                <a:off x="174172" y="113437"/>
                <a:ext cx="11789228" cy="1384995"/>
              </a:xfrm>
              <a:prstGeom prst="rect">
                <a:avLst/>
              </a:prstGeom>
              <a:blipFill rotWithShape="0">
                <a:blip r:embed="rId2"/>
                <a:stretch>
                  <a:fillRect l="-1086" t="-4405" b="-11894"/>
                </a:stretch>
              </a:blipFill>
            </p:spPr>
            <p:txBody>
              <a:bodyPr/>
              <a:lstStyle/>
              <a:p>
                <a:r>
                  <a:rPr lang="en-US">
                    <a:noFill/>
                  </a:rPr>
                  <a:t> </a:t>
                </a:r>
              </a:p>
            </p:txBody>
          </p:sp>
        </mc:Fallback>
      </mc:AlternateContent>
      <p:sp>
        <p:nvSpPr>
          <p:cNvPr id="3" name="TextBox 2"/>
          <p:cNvSpPr txBox="1"/>
          <p:nvPr/>
        </p:nvSpPr>
        <p:spPr>
          <a:xfrm>
            <a:off x="174172" y="4082143"/>
            <a:ext cx="7203575" cy="2677656"/>
          </a:xfrm>
          <a:prstGeom prst="rect">
            <a:avLst/>
          </a:prstGeom>
          <a:noFill/>
        </p:spPr>
        <p:txBody>
          <a:bodyPr wrap="none" rtlCol="0">
            <a:spAutoFit/>
          </a:bodyPr>
          <a:lstStyle/>
          <a:p>
            <a:pPr marL="514350" indent="-514350">
              <a:lnSpc>
                <a:spcPct val="150000"/>
              </a:lnSpc>
              <a:buAutoNum type="alphaUcParenR"/>
            </a:pPr>
            <a:r>
              <a:rPr lang="en-US" sz="2800"/>
              <a:t>zero.</a:t>
            </a:r>
          </a:p>
          <a:p>
            <a:pPr marL="514350" indent="-514350">
              <a:lnSpc>
                <a:spcPct val="150000"/>
              </a:lnSpc>
              <a:buAutoNum type="alphaUcParenR"/>
            </a:pPr>
            <a:r>
              <a:rPr lang="en-US" sz="2800"/>
              <a:t>positive.</a:t>
            </a:r>
          </a:p>
          <a:p>
            <a:pPr marL="514350" indent="-514350">
              <a:lnSpc>
                <a:spcPct val="150000"/>
              </a:lnSpc>
              <a:buAutoNum type="alphaUcParenR"/>
            </a:pPr>
            <a:r>
              <a:rPr lang="en-US" sz="2800"/>
              <a:t>negative.</a:t>
            </a:r>
          </a:p>
          <a:p>
            <a:pPr marL="514350" indent="-514350">
              <a:lnSpc>
                <a:spcPct val="150000"/>
              </a:lnSpc>
              <a:buAutoNum type="alphaUcParenR"/>
            </a:pPr>
            <a:r>
              <a:rPr lang="en-US" sz="2800"/>
              <a:t>depends on the position of the skateboarder.</a:t>
            </a:r>
          </a:p>
        </p:txBody>
      </p:sp>
    </p:spTree>
    <p:extLst>
      <p:ext uri="{BB962C8B-B14F-4D97-AF65-F5344CB8AC3E}">
        <p14:creationId xmlns:p14="http://schemas.microsoft.com/office/powerpoint/2010/main" val="19717053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15685" y="123150"/>
                <a:ext cx="11625944" cy="954107"/>
              </a:xfrm>
              <a:prstGeom prst="rect">
                <a:avLst/>
              </a:prstGeom>
            </p:spPr>
            <p:txBody>
              <a:bodyPr wrap="square">
                <a:spAutoFit/>
              </a:bodyPr>
              <a:lstStyle/>
              <a:p>
                <a:r>
                  <a:rPr lang="en-US" sz="2800" dirty="0"/>
                  <a:t>A cart rolls on a frictionless track. The total mechanical energy (KE + PE) is 0 kJ. What is </a:t>
                </a:r>
                <a14:m>
                  <m:oMath xmlns:m="http://schemas.openxmlformats.org/officeDocument/2006/math">
                    <m:sSub>
                      <m:sSubPr>
                        <m:ctrlPr>
                          <a:rPr lang="en-US" sz="2800" i="1" smtClean="0">
                            <a:latin typeface="Cambria Math" panose="02040503050406030204" pitchFamily="18" charset="0"/>
                          </a:rPr>
                        </m:ctrlPr>
                      </m:sSubPr>
                      <m:e>
                        <m:r>
                          <m:rPr>
                            <m:nor/>
                          </m:rPr>
                          <a:rPr lang="en-US" sz="2800" b="0" i="0" smtClean="0">
                            <a:latin typeface="Cambria Math" panose="02040503050406030204" pitchFamily="18" charset="0"/>
                          </a:rPr>
                          <m:t>KE</m:t>
                        </m:r>
                      </m:e>
                      <m:sub>
                        <m:r>
                          <m:rPr>
                            <m:nor/>
                          </m:rPr>
                          <a:rPr lang="en-US" sz="2800" b="0" i="0" smtClean="0">
                            <a:latin typeface="Cambria Math" panose="02040503050406030204" pitchFamily="18" charset="0"/>
                          </a:rPr>
                          <m:t>max</m:t>
                        </m:r>
                      </m:sub>
                    </m:sSub>
                  </m:oMath>
                </a14:m>
                <a:r>
                  <a:rPr lang="en-US" sz="2800" dirty="0"/>
                  <a:t> over this stretch of track?</a:t>
                </a:r>
              </a:p>
            </p:txBody>
          </p:sp>
        </mc:Choice>
        <mc:Fallback xmlns="">
          <p:sp>
            <p:nvSpPr>
              <p:cNvPr id="3" name="Rectangle 2"/>
              <p:cNvSpPr>
                <a:spLocks noRot="1" noChangeAspect="1" noMove="1" noResize="1" noEditPoints="1" noAdjustHandles="1" noChangeArrowheads="1" noChangeShapeType="1" noTextEdit="1"/>
              </p:cNvSpPr>
              <p:nvPr/>
            </p:nvSpPr>
            <p:spPr>
              <a:xfrm>
                <a:off x="315685" y="123150"/>
                <a:ext cx="11625944" cy="954107"/>
              </a:xfrm>
              <a:prstGeom prst="rect">
                <a:avLst/>
              </a:prstGeom>
              <a:blipFill>
                <a:blip r:embed="rId2"/>
                <a:stretch>
                  <a:fillRect l="-1101" t="-5732" r="-472" b="-17197"/>
                </a:stretch>
              </a:blipFill>
            </p:spPr>
            <p:txBody>
              <a:bodyPr/>
              <a:lstStyle/>
              <a:p>
                <a:r>
                  <a:rPr lang="en-US">
                    <a:noFill/>
                  </a:rPr>
                  <a:t> </a:t>
                </a:r>
              </a:p>
            </p:txBody>
          </p:sp>
        </mc:Fallback>
      </mc:AlternateContent>
      <p:sp>
        <p:nvSpPr>
          <p:cNvPr id="4" name="TextBox 3"/>
          <p:cNvSpPr txBox="1"/>
          <p:nvPr/>
        </p:nvSpPr>
        <p:spPr>
          <a:xfrm>
            <a:off x="315685" y="3534013"/>
            <a:ext cx="2760692" cy="3323987"/>
          </a:xfrm>
          <a:prstGeom prst="rect">
            <a:avLst/>
          </a:prstGeom>
          <a:noFill/>
        </p:spPr>
        <p:txBody>
          <a:bodyPr wrap="none" rtlCol="0">
            <a:spAutoFit/>
          </a:bodyPr>
          <a:lstStyle/>
          <a:p>
            <a:pPr marL="514350" indent="-514350">
              <a:lnSpc>
                <a:spcPct val="150000"/>
              </a:lnSpc>
              <a:buAutoNum type="alphaUcParenR"/>
            </a:pPr>
            <a:r>
              <a:rPr lang="en-US" sz="2800"/>
              <a:t>-35 kJ</a:t>
            </a:r>
          </a:p>
          <a:p>
            <a:pPr marL="514350" indent="-514350">
              <a:lnSpc>
                <a:spcPct val="150000"/>
              </a:lnSpc>
              <a:buAutoNum type="alphaUcParenR"/>
            </a:pPr>
            <a:r>
              <a:rPr lang="en-US" sz="2800"/>
              <a:t>-15 kJ</a:t>
            </a:r>
          </a:p>
          <a:p>
            <a:pPr marL="514350" indent="-514350">
              <a:lnSpc>
                <a:spcPct val="150000"/>
              </a:lnSpc>
              <a:buAutoNum type="alphaUcParenR"/>
            </a:pPr>
            <a:r>
              <a:rPr lang="en-US" sz="2800"/>
              <a:t>15 kJ</a:t>
            </a:r>
          </a:p>
          <a:p>
            <a:pPr marL="514350" indent="-514350">
              <a:lnSpc>
                <a:spcPct val="150000"/>
              </a:lnSpc>
              <a:buAutoNum type="alphaUcParenR"/>
            </a:pPr>
            <a:r>
              <a:rPr lang="en-US" sz="2800"/>
              <a:t>35 kJ</a:t>
            </a:r>
          </a:p>
          <a:p>
            <a:pPr marL="514350" indent="-514350">
              <a:lnSpc>
                <a:spcPct val="150000"/>
              </a:lnSpc>
              <a:buAutoNum type="alphaUcParenR"/>
            </a:pPr>
            <a:r>
              <a:rPr lang="en-US" sz="2800"/>
              <a:t>None of these</a:t>
            </a:r>
          </a:p>
        </p:txBody>
      </p:sp>
      <p:pic>
        <p:nvPicPr>
          <p:cNvPr id="5" name="Picture 4"/>
          <p:cNvPicPr>
            <a:picLocks noChangeAspect="1"/>
          </p:cNvPicPr>
          <p:nvPr/>
        </p:nvPicPr>
        <p:blipFill>
          <a:blip r:embed="rId3"/>
          <a:stretch>
            <a:fillRect/>
          </a:stretch>
        </p:blipFill>
        <p:spPr>
          <a:xfrm>
            <a:off x="3275932" y="1077257"/>
            <a:ext cx="5705450" cy="3004070"/>
          </a:xfrm>
          <a:prstGeom prst="rect">
            <a:avLst/>
          </a:prstGeom>
        </p:spPr>
      </p:pic>
    </p:spTree>
    <p:extLst>
      <p:ext uri="{BB962C8B-B14F-4D97-AF65-F5344CB8AC3E}">
        <p14:creationId xmlns:p14="http://schemas.microsoft.com/office/powerpoint/2010/main" val="1777862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5932" y="1077257"/>
            <a:ext cx="5705450" cy="300407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15685" y="123150"/>
                <a:ext cx="11707586" cy="954107"/>
              </a:xfrm>
              <a:prstGeom prst="rect">
                <a:avLst/>
              </a:prstGeom>
            </p:spPr>
            <p:txBody>
              <a:bodyPr wrap="square">
                <a:spAutoFit/>
              </a:bodyPr>
              <a:lstStyle/>
              <a:p>
                <a:r>
                  <a:rPr lang="en-US" sz="2800" dirty="0"/>
                  <a:t>A cart rolls on a frictionless track. The total mechanical energy (KE + PE) is 45 kJ. When the </a:t>
                </a:r>
                <a14:m>
                  <m:oMath xmlns:m="http://schemas.openxmlformats.org/officeDocument/2006/math">
                    <m:r>
                      <m:rPr>
                        <m:nor/>
                      </m:rPr>
                      <a:rPr lang="en-US" sz="2800" i="0" smtClean="0">
                        <a:latin typeface="Cambria Math" panose="02040503050406030204" pitchFamily="18" charset="0"/>
                      </a:rPr>
                      <m:t>K</m:t>
                    </m:r>
                    <m:r>
                      <m:rPr>
                        <m:nor/>
                      </m:rPr>
                      <a:rPr lang="en-US" sz="2800" b="0" i="0" smtClean="0">
                        <a:latin typeface="Cambria Math" panose="02040503050406030204" pitchFamily="18" charset="0"/>
                      </a:rPr>
                      <m:t>E</m:t>
                    </m:r>
                  </m:oMath>
                </a14:m>
                <a:r>
                  <a:rPr lang="en-US" sz="2800" dirty="0"/>
                  <a:t> is minimum (at 35 m), what is the direction of acceleration?</a:t>
                </a:r>
              </a:p>
            </p:txBody>
          </p:sp>
        </mc:Choice>
        <mc:Fallback xmlns="">
          <p:sp>
            <p:nvSpPr>
              <p:cNvPr id="3" name="Rectangle 2"/>
              <p:cNvSpPr>
                <a:spLocks noRot="1" noChangeAspect="1" noMove="1" noResize="1" noEditPoints="1" noAdjustHandles="1" noChangeArrowheads="1" noChangeShapeType="1" noTextEdit="1"/>
              </p:cNvSpPr>
              <p:nvPr/>
            </p:nvSpPr>
            <p:spPr>
              <a:xfrm>
                <a:off x="315685" y="123150"/>
                <a:ext cx="11707586" cy="954107"/>
              </a:xfrm>
              <a:prstGeom prst="rect">
                <a:avLst/>
              </a:prstGeom>
              <a:blipFill>
                <a:blip r:embed="rId3"/>
                <a:stretch>
                  <a:fillRect l="-1094" t="-5732" r="-1354" b="-17197"/>
                </a:stretch>
              </a:blipFill>
            </p:spPr>
            <p:txBody>
              <a:bodyPr/>
              <a:lstStyle/>
              <a:p>
                <a:r>
                  <a:rPr lang="en-US">
                    <a:noFill/>
                  </a:rPr>
                  <a:t> </a:t>
                </a:r>
              </a:p>
            </p:txBody>
          </p:sp>
        </mc:Fallback>
      </mc:AlternateContent>
      <p:sp>
        <p:nvSpPr>
          <p:cNvPr id="4" name="TextBox 3"/>
          <p:cNvSpPr txBox="1"/>
          <p:nvPr/>
        </p:nvSpPr>
        <p:spPr>
          <a:xfrm>
            <a:off x="315685" y="3373440"/>
            <a:ext cx="3489545" cy="3323987"/>
          </a:xfrm>
          <a:prstGeom prst="rect">
            <a:avLst/>
          </a:prstGeom>
          <a:noFill/>
        </p:spPr>
        <p:txBody>
          <a:bodyPr wrap="none" rtlCol="0">
            <a:spAutoFit/>
          </a:bodyPr>
          <a:lstStyle/>
          <a:p>
            <a:pPr marL="514350" indent="-514350">
              <a:lnSpc>
                <a:spcPct val="150000"/>
              </a:lnSpc>
              <a:buAutoNum type="alphaUcParenR"/>
            </a:pPr>
            <a:r>
              <a:rPr lang="en-US" sz="2800"/>
              <a:t>up</a:t>
            </a:r>
          </a:p>
          <a:p>
            <a:pPr marL="514350" indent="-514350">
              <a:lnSpc>
                <a:spcPct val="150000"/>
              </a:lnSpc>
              <a:buAutoNum type="alphaUcParenR"/>
            </a:pPr>
            <a:r>
              <a:rPr lang="en-US" sz="2800"/>
              <a:t>down</a:t>
            </a:r>
          </a:p>
          <a:p>
            <a:pPr marL="514350" indent="-514350">
              <a:lnSpc>
                <a:spcPct val="150000"/>
              </a:lnSpc>
              <a:buAutoNum type="alphaUcParenR"/>
            </a:pPr>
            <a:r>
              <a:rPr lang="en-US" sz="2800"/>
              <a:t>right</a:t>
            </a:r>
          </a:p>
          <a:p>
            <a:pPr marL="514350" indent="-514350">
              <a:lnSpc>
                <a:spcPct val="150000"/>
              </a:lnSpc>
              <a:buAutoNum type="alphaUcParenR"/>
            </a:pPr>
            <a:r>
              <a:rPr lang="en-US" sz="2800"/>
              <a:t>left</a:t>
            </a:r>
          </a:p>
          <a:p>
            <a:pPr marL="514350" indent="-514350">
              <a:lnSpc>
                <a:spcPct val="150000"/>
              </a:lnSpc>
              <a:buAutoNum type="alphaUcParenR"/>
            </a:pPr>
            <a:r>
              <a:rPr lang="en-US" sz="2800"/>
              <a:t>acceleration is zero</a:t>
            </a:r>
          </a:p>
        </p:txBody>
      </p:sp>
    </p:spTree>
    <p:extLst>
      <p:ext uri="{BB962C8B-B14F-4D97-AF65-F5344CB8AC3E}">
        <p14:creationId xmlns:p14="http://schemas.microsoft.com/office/powerpoint/2010/main" val="1226208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5932" y="1077257"/>
            <a:ext cx="5705450" cy="300407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15685" y="123150"/>
                <a:ext cx="11729358" cy="1384995"/>
              </a:xfrm>
              <a:prstGeom prst="rect">
                <a:avLst/>
              </a:prstGeom>
            </p:spPr>
            <p:txBody>
              <a:bodyPr wrap="square">
                <a:spAutoFit/>
              </a:bodyPr>
              <a:lstStyle/>
              <a:p>
                <a:r>
                  <a:rPr lang="en-US" sz="2800" dirty="0"/>
                  <a:t>A cart rolls on a frictionless track. The total mechanical energy (KE + PE) is 45 kJ. When the </a:t>
                </a:r>
                <a14:m>
                  <m:oMath xmlns:m="http://schemas.openxmlformats.org/officeDocument/2006/math">
                    <m:r>
                      <m:rPr>
                        <m:nor/>
                      </m:rPr>
                      <a:rPr lang="en-US" sz="2800" i="0" smtClean="0">
                        <a:latin typeface="Cambria Math" panose="02040503050406030204" pitchFamily="18" charset="0"/>
                      </a:rPr>
                      <m:t>K</m:t>
                    </m:r>
                    <m:r>
                      <m:rPr>
                        <m:nor/>
                      </m:rPr>
                      <a:rPr lang="en-US" sz="2800" b="0" i="0" smtClean="0">
                        <a:latin typeface="Cambria Math" panose="02040503050406030204" pitchFamily="18" charset="0"/>
                      </a:rPr>
                      <m:t>E</m:t>
                    </m:r>
                  </m:oMath>
                </a14:m>
                <a:r>
                  <a:rPr lang="en-US" sz="2800" dirty="0"/>
                  <a:t> is maximum (over this stretch of track), what is the direction of acceleration?</a:t>
                </a:r>
              </a:p>
            </p:txBody>
          </p:sp>
        </mc:Choice>
        <mc:Fallback xmlns="">
          <p:sp>
            <p:nvSpPr>
              <p:cNvPr id="3" name="Rectangle 2"/>
              <p:cNvSpPr>
                <a:spLocks noRot="1" noChangeAspect="1" noMove="1" noResize="1" noEditPoints="1" noAdjustHandles="1" noChangeArrowheads="1" noChangeShapeType="1" noTextEdit="1"/>
              </p:cNvSpPr>
              <p:nvPr/>
            </p:nvSpPr>
            <p:spPr>
              <a:xfrm>
                <a:off x="315685" y="123150"/>
                <a:ext cx="11729358" cy="1384995"/>
              </a:xfrm>
              <a:prstGeom prst="rect">
                <a:avLst/>
              </a:prstGeom>
              <a:blipFill>
                <a:blip r:embed="rId3"/>
                <a:stretch>
                  <a:fillRect l="-1091" t="-3965" r="-1143" b="-11894"/>
                </a:stretch>
              </a:blipFill>
            </p:spPr>
            <p:txBody>
              <a:bodyPr/>
              <a:lstStyle/>
              <a:p>
                <a:r>
                  <a:rPr lang="en-US">
                    <a:noFill/>
                  </a:rPr>
                  <a:t> </a:t>
                </a:r>
              </a:p>
            </p:txBody>
          </p:sp>
        </mc:Fallback>
      </mc:AlternateContent>
      <p:sp>
        <p:nvSpPr>
          <p:cNvPr id="4" name="TextBox 3"/>
          <p:cNvSpPr txBox="1"/>
          <p:nvPr/>
        </p:nvSpPr>
        <p:spPr>
          <a:xfrm>
            <a:off x="315685" y="3373440"/>
            <a:ext cx="3489545" cy="3323987"/>
          </a:xfrm>
          <a:prstGeom prst="rect">
            <a:avLst/>
          </a:prstGeom>
          <a:noFill/>
        </p:spPr>
        <p:txBody>
          <a:bodyPr wrap="none" rtlCol="0">
            <a:spAutoFit/>
          </a:bodyPr>
          <a:lstStyle/>
          <a:p>
            <a:pPr marL="514350" indent="-514350">
              <a:lnSpc>
                <a:spcPct val="150000"/>
              </a:lnSpc>
              <a:buAutoNum type="alphaUcParenR"/>
            </a:pPr>
            <a:r>
              <a:rPr lang="en-US" sz="2800"/>
              <a:t>up</a:t>
            </a:r>
          </a:p>
          <a:p>
            <a:pPr marL="514350" indent="-514350">
              <a:lnSpc>
                <a:spcPct val="150000"/>
              </a:lnSpc>
              <a:buAutoNum type="alphaUcParenR"/>
            </a:pPr>
            <a:r>
              <a:rPr lang="en-US" sz="2800"/>
              <a:t>down</a:t>
            </a:r>
          </a:p>
          <a:p>
            <a:pPr marL="514350" indent="-514350">
              <a:lnSpc>
                <a:spcPct val="150000"/>
              </a:lnSpc>
              <a:buAutoNum type="alphaUcParenR"/>
            </a:pPr>
            <a:r>
              <a:rPr lang="en-US" sz="2800"/>
              <a:t>right</a:t>
            </a:r>
          </a:p>
          <a:p>
            <a:pPr marL="514350" indent="-514350">
              <a:lnSpc>
                <a:spcPct val="150000"/>
              </a:lnSpc>
              <a:buAutoNum type="alphaUcParenR"/>
            </a:pPr>
            <a:r>
              <a:rPr lang="en-US" sz="2800"/>
              <a:t>left</a:t>
            </a:r>
          </a:p>
          <a:p>
            <a:pPr marL="514350" indent="-514350">
              <a:lnSpc>
                <a:spcPct val="150000"/>
              </a:lnSpc>
              <a:buAutoNum type="alphaUcParenR"/>
            </a:pPr>
            <a:r>
              <a:rPr lang="en-US" sz="2800"/>
              <a:t>acceleration is zero</a:t>
            </a:r>
          </a:p>
        </p:txBody>
      </p:sp>
    </p:spTree>
    <p:extLst>
      <p:ext uri="{BB962C8B-B14F-4D97-AF65-F5344CB8AC3E}">
        <p14:creationId xmlns:p14="http://schemas.microsoft.com/office/powerpoint/2010/main" val="4041819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0278"/>
          <a:stretch/>
        </p:blipFill>
        <p:spPr>
          <a:xfrm>
            <a:off x="3343966" y="1286730"/>
            <a:ext cx="5705450" cy="239488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15684" y="123150"/>
                <a:ext cx="11762015" cy="954107"/>
              </a:xfrm>
              <a:prstGeom prst="rect">
                <a:avLst/>
              </a:prstGeom>
            </p:spPr>
            <p:txBody>
              <a:bodyPr wrap="square">
                <a:spAutoFit/>
              </a:bodyPr>
              <a:lstStyle/>
              <a:p>
                <a:r>
                  <a:rPr lang="en-US" sz="2800" dirty="0"/>
                  <a:t>A cart rolls to the right on a frictionless track. If the KE of the cart when it is at </a:t>
                </a: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=20</m:t>
                    </m:r>
                  </m:oMath>
                </a14:m>
                <a:r>
                  <a:rPr lang="en-US" sz="2800" dirty="0"/>
                  <a:t> m is </a:t>
                </a:r>
                <a14:m>
                  <m:oMath xmlns:m="http://schemas.openxmlformats.org/officeDocument/2006/math">
                    <m:r>
                      <a:rPr lang="en-US" sz="2800" i="1" dirty="0" smtClean="0">
                        <a:latin typeface="Cambria Math" panose="02040503050406030204" pitchFamily="18" charset="0"/>
                      </a:rPr>
                      <m:t>20</m:t>
                    </m:r>
                  </m:oMath>
                </a14:m>
                <a:r>
                  <a:rPr lang="en-US" sz="2800" dirty="0"/>
                  <a:t> kJ, will it make it over the hill?</a:t>
                </a:r>
              </a:p>
            </p:txBody>
          </p:sp>
        </mc:Choice>
        <mc:Fallback xmlns="">
          <p:sp>
            <p:nvSpPr>
              <p:cNvPr id="3" name="Rectangle 2"/>
              <p:cNvSpPr>
                <a:spLocks noRot="1" noChangeAspect="1" noMove="1" noResize="1" noEditPoints="1" noAdjustHandles="1" noChangeArrowheads="1" noChangeShapeType="1" noTextEdit="1"/>
              </p:cNvSpPr>
              <p:nvPr/>
            </p:nvSpPr>
            <p:spPr>
              <a:xfrm>
                <a:off x="315684" y="123150"/>
                <a:ext cx="11762015" cy="954107"/>
              </a:xfrm>
              <a:prstGeom prst="rect">
                <a:avLst/>
              </a:prstGeom>
              <a:blipFill>
                <a:blip r:embed="rId3"/>
                <a:stretch>
                  <a:fillRect l="-1089" t="-5732" b="-17197"/>
                </a:stretch>
              </a:blipFill>
            </p:spPr>
            <p:txBody>
              <a:bodyPr/>
              <a:lstStyle/>
              <a:p>
                <a:r>
                  <a:rPr lang="en-US">
                    <a:noFill/>
                  </a:rPr>
                  <a:t> </a:t>
                </a:r>
              </a:p>
            </p:txBody>
          </p:sp>
        </mc:Fallback>
      </mc:AlternateContent>
      <p:sp>
        <p:nvSpPr>
          <p:cNvPr id="4" name="TextBox 3"/>
          <p:cNvSpPr txBox="1"/>
          <p:nvPr/>
        </p:nvSpPr>
        <p:spPr>
          <a:xfrm>
            <a:off x="315684" y="4776940"/>
            <a:ext cx="4232056" cy="2031325"/>
          </a:xfrm>
          <a:prstGeom prst="rect">
            <a:avLst/>
          </a:prstGeom>
          <a:noFill/>
        </p:spPr>
        <p:txBody>
          <a:bodyPr wrap="none" rtlCol="0">
            <a:spAutoFit/>
          </a:bodyPr>
          <a:lstStyle/>
          <a:p>
            <a:pPr marL="514350" indent="-514350">
              <a:lnSpc>
                <a:spcPct val="150000"/>
              </a:lnSpc>
              <a:buAutoNum type="alphaUcParenR"/>
            </a:pPr>
            <a:r>
              <a:rPr lang="en-US" sz="2800" dirty="0"/>
              <a:t>Yes</a:t>
            </a:r>
          </a:p>
          <a:p>
            <a:pPr marL="514350" indent="-514350">
              <a:lnSpc>
                <a:spcPct val="150000"/>
              </a:lnSpc>
              <a:buAutoNum type="alphaUcParenR"/>
            </a:pPr>
            <a:r>
              <a:rPr lang="en-US" sz="2800" dirty="0"/>
              <a:t>No</a:t>
            </a:r>
          </a:p>
          <a:p>
            <a:pPr marL="514350" indent="-514350">
              <a:lnSpc>
                <a:spcPct val="150000"/>
              </a:lnSpc>
              <a:buAutoNum type="alphaUcParenR"/>
            </a:pPr>
            <a:r>
              <a:rPr lang="en-US" sz="2800" dirty="0"/>
              <a:t>Not enough information</a:t>
            </a:r>
          </a:p>
        </p:txBody>
      </p:sp>
    </p:spTree>
    <p:extLst>
      <p:ext uri="{BB962C8B-B14F-4D97-AF65-F5344CB8AC3E}">
        <p14:creationId xmlns:p14="http://schemas.microsoft.com/office/powerpoint/2010/main" val="2375701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bwMode="auto">
          <a:xfrm>
            <a:off x="4748336" y="1615017"/>
            <a:ext cx="2790042" cy="1600200"/>
            <a:chOff x="1800" y="6757"/>
            <a:chExt cx="3553" cy="2036"/>
          </a:xfrm>
        </p:grpSpPr>
        <p:sp>
          <p:nvSpPr>
            <p:cNvPr id="5" name="AutoShape 2"/>
            <p:cNvSpPr>
              <a:spLocks noChangeAspect="1" noChangeArrowheads="1" noTextEdit="1"/>
            </p:cNvSpPr>
            <p:nvPr/>
          </p:nvSpPr>
          <p:spPr bwMode="auto">
            <a:xfrm>
              <a:off x="1800" y="6757"/>
              <a:ext cx="3553" cy="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Oval 3"/>
            <p:cNvSpPr>
              <a:spLocks noChangeArrowheads="1"/>
            </p:cNvSpPr>
            <p:nvPr/>
          </p:nvSpPr>
          <p:spPr bwMode="auto">
            <a:xfrm>
              <a:off x="2362" y="7319"/>
              <a:ext cx="186" cy="18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Oval 4"/>
            <p:cNvSpPr>
              <a:spLocks noChangeArrowheads="1"/>
            </p:cNvSpPr>
            <p:nvPr/>
          </p:nvSpPr>
          <p:spPr bwMode="auto">
            <a:xfrm>
              <a:off x="4231" y="7075"/>
              <a:ext cx="748" cy="74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Line 5"/>
            <p:cNvSpPr>
              <a:spLocks noChangeShapeType="1"/>
            </p:cNvSpPr>
            <p:nvPr/>
          </p:nvSpPr>
          <p:spPr bwMode="auto">
            <a:xfrm>
              <a:off x="2442" y="8114"/>
              <a:ext cx="2058" cy="1"/>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 Box 6"/>
            <p:cNvSpPr txBox="1">
              <a:spLocks noChangeArrowheads="1"/>
            </p:cNvSpPr>
            <p:nvPr/>
          </p:nvSpPr>
          <p:spPr bwMode="auto">
            <a:xfrm>
              <a:off x="3296" y="7630"/>
              <a:ext cx="561"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charset="0"/>
                  <a:ea typeface="ÇlÇr ñæí©" charset="0"/>
                </a:rPr>
                <a:t>r</a:t>
              </a:r>
              <a:endParaRPr kumimoji="0" lang="en-US" sz="2000" b="0" i="0" u="none" strike="noStrike" cap="none" normalizeH="0" baseline="0" dirty="0">
                <a:ln>
                  <a:noFill/>
                </a:ln>
                <a:solidFill>
                  <a:schemeClr val="tx1"/>
                </a:solidFill>
                <a:effectLst/>
              </a:endParaRPr>
            </a:p>
          </p:txBody>
        </p:sp>
        <p:sp>
          <p:nvSpPr>
            <p:cNvPr id="10" name="Text Box 7"/>
            <p:cNvSpPr txBox="1">
              <a:spLocks noChangeArrowheads="1"/>
            </p:cNvSpPr>
            <p:nvPr/>
          </p:nvSpPr>
          <p:spPr bwMode="auto">
            <a:xfrm>
              <a:off x="2174" y="7505"/>
              <a:ext cx="748" cy="5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charset="0"/>
                  <a:ea typeface="ÇlÇr ñæí©" charset="0"/>
                </a:rPr>
                <a:t>m</a:t>
              </a:r>
              <a:endParaRPr kumimoji="0" lang="en-US" sz="2000" b="0" i="0" u="none" strike="noStrike" cap="none" normalizeH="0" baseline="0" dirty="0">
                <a:ln>
                  <a:noFill/>
                </a:ln>
                <a:solidFill>
                  <a:schemeClr val="tx1"/>
                </a:solidFill>
                <a:effectLst/>
              </a:endParaRPr>
            </a:p>
          </p:txBody>
        </p:sp>
        <p:sp>
          <p:nvSpPr>
            <p:cNvPr id="11" name="Text Box 8"/>
            <p:cNvSpPr txBox="1">
              <a:spLocks noChangeArrowheads="1"/>
            </p:cNvSpPr>
            <p:nvPr/>
          </p:nvSpPr>
          <p:spPr bwMode="auto">
            <a:xfrm>
              <a:off x="4418" y="7692"/>
              <a:ext cx="748" cy="5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charset="0"/>
                  <a:ea typeface="ÇlÇr ñæí©" charset="0"/>
                </a:rPr>
                <a:t>M</a:t>
              </a:r>
              <a:endParaRPr kumimoji="0" lang="en-US" sz="2000" b="0" i="0" u="none" strike="noStrike" cap="none" normalizeH="0" baseline="0" dirty="0">
                <a:ln>
                  <a:noFill/>
                </a:ln>
                <a:solidFill>
                  <a:schemeClr val="tx1"/>
                </a:solidFill>
                <a:effectLst/>
              </a:endParaRPr>
            </a:p>
          </p:txBody>
        </p:sp>
      </p:grpSp>
      <mc:AlternateContent xmlns:mc="http://schemas.openxmlformats.org/markup-compatibility/2006" xmlns:a14="http://schemas.microsoft.com/office/drawing/2010/main">
        <mc:Choice Requires="a14">
          <p:sp>
            <p:nvSpPr>
              <p:cNvPr id="12" name="Rectangle 11"/>
              <p:cNvSpPr/>
              <p:nvPr/>
            </p:nvSpPr>
            <p:spPr>
              <a:xfrm>
                <a:off x="230181" y="81340"/>
                <a:ext cx="11826352" cy="1384995"/>
              </a:xfrm>
              <a:prstGeom prst="rect">
                <a:avLst/>
              </a:prstGeom>
            </p:spPr>
            <p:txBody>
              <a:bodyPr wrap="square">
                <a:spAutoFit/>
              </a:bodyPr>
              <a:lstStyle/>
              <a:p>
                <a:r>
                  <a:rPr lang="en-US" sz="2800"/>
                  <a:t>Two spherical masses </a:t>
                </a:r>
                <a14:m>
                  <m:oMath xmlns:m="http://schemas.openxmlformats.org/officeDocument/2006/math">
                    <m:r>
                      <a:rPr lang="en-US" sz="2800" i="1" smtClean="0">
                        <a:latin typeface="Cambria Math" panose="02040503050406030204" pitchFamily="18" charset="0"/>
                      </a:rPr>
                      <m:t>𝑚</m:t>
                    </m:r>
                    <m:r>
                      <a:rPr lang="en-US" sz="2800" i="1" smtClean="0">
                        <a:latin typeface="Cambria Math" panose="02040503050406030204" pitchFamily="18" charset="0"/>
                      </a:rPr>
                      <m:t> </m:t>
                    </m:r>
                  </m:oMath>
                </a14:m>
                <a:r>
                  <a:rPr lang="en-US" sz="2800"/>
                  <a:t>and </a:t>
                </a:r>
                <a14:m>
                  <m:oMath xmlns:m="http://schemas.openxmlformats.org/officeDocument/2006/math">
                    <m:r>
                      <a:rPr lang="en-US" sz="2800" i="1" smtClean="0">
                        <a:latin typeface="Cambria Math" panose="02040503050406030204" pitchFamily="18" charset="0"/>
                      </a:rPr>
                      <m:t>𝑀</m:t>
                    </m:r>
                    <m:r>
                      <a:rPr lang="en-US" sz="2800" i="1" smtClean="0">
                        <a:latin typeface="Cambria Math" panose="02040503050406030204" pitchFamily="18" charset="0"/>
                      </a:rPr>
                      <m:t> </m:t>
                    </m:r>
                  </m:oMath>
                </a14:m>
                <a:r>
                  <a:rPr lang="en-US" sz="2800"/>
                  <a:t>are distance </a:t>
                </a:r>
                <a14:m>
                  <m:oMath xmlns:m="http://schemas.openxmlformats.org/officeDocument/2006/math">
                    <m:r>
                      <a:rPr lang="en-US" sz="2800" i="1" smtClean="0">
                        <a:latin typeface="Cambria Math" panose="02040503050406030204" pitchFamily="18" charset="0"/>
                      </a:rPr>
                      <m:t>𝑟</m:t>
                    </m:r>
                    <m:r>
                      <a:rPr lang="en-US" sz="2800" i="1" smtClean="0">
                        <a:latin typeface="Cambria Math" panose="02040503050406030204" pitchFamily="18" charset="0"/>
                      </a:rPr>
                      <m:t> </m:t>
                    </m:r>
                  </m:oMath>
                </a14:m>
                <a:r>
                  <a:rPr lang="en-US" sz="2800"/>
                  <a:t>apart. The distance between their centers is halved (decreased by a factor of 2). What happens to the magnitude of the force of gravity between them? The force increases by a factor of …</a:t>
                </a:r>
              </a:p>
            </p:txBody>
          </p:sp>
        </mc:Choice>
        <mc:Fallback xmlns="">
          <p:sp>
            <p:nvSpPr>
              <p:cNvPr id="12" name="Rectangle 11"/>
              <p:cNvSpPr>
                <a:spLocks noRot="1" noChangeAspect="1" noMove="1" noResize="1" noEditPoints="1" noAdjustHandles="1" noChangeArrowheads="1" noChangeShapeType="1" noTextEdit="1"/>
              </p:cNvSpPr>
              <p:nvPr/>
            </p:nvSpPr>
            <p:spPr>
              <a:xfrm>
                <a:off x="230181" y="81340"/>
                <a:ext cx="11826352" cy="1384995"/>
              </a:xfrm>
              <a:prstGeom prst="rect">
                <a:avLst/>
              </a:prstGeom>
              <a:blipFill rotWithShape="0">
                <a:blip r:embed="rId2"/>
                <a:stretch>
                  <a:fillRect l="-1082" t="-3947" r="-928" b="-114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30181" y="3367814"/>
                <a:ext cx="1419171" cy="3490186"/>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rad>
                      <m:radPr>
                        <m:degHide m:val="on"/>
                        <m:ctrlPr>
                          <a:rPr lang="en-US" sz="2800" i="1" smtClean="0">
                            <a:latin typeface="Cambria Math" panose="02040503050406030204" pitchFamily="18" charset="0"/>
                          </a:rPr>
                        </m:ctrlPr>
                      </m:radPr>
                      <m:deg/>
                      <m:e>
                        <m:r>
                          <a:rPr lang="en-US" sz="2800" b="0" i="1" smtClean="0">
                            <a:latin typeface="Cambria Math" panose="02040503050406030204" pitchFamily="18" charset="0"/>
                          </a:rPr>
                          <m:t>2</m:t>
                        </m:r>
                      </m:e>
                    </m:rad>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0" smtClean="0">
                        <a:latin typeface="Cambria Math" panose="02040503050406030204" pitchFamily="18" charset="0"/>
                      </a:rPr>
                      <m:t>2</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0" smtClean="0">
                        <a:latin typeface="Cambria Math" panose="02040503050406030204" pitchFamily="18" charset="0"/>
                      </a:rPr>
                      <m:t>2</m:t>
                    </m:r>
                    <m:rad>
                      <m:radPr>
                        <m:degHide m:val="on"/>
                        <m:ctrlPr>
                          <a:rPr lang="en-US" sz="2800" i="1" smtClean="0">
                            <a:latin typeface="Cambria Math" panose="02040503050406030204" pitchFamily="18" charset="0"/>
                          </a:rPr>
                        </m:ctrlPr>
                      </m:radPr>
                      <m:deg/>
                      <m:e>
                        <m:r>
                          <a:rPr lang="en-US" sz="2800" b="0" i="1" smtClean="0">
                            <a:latin typeface="Cambria Math" panose="02040503050406030204" pitchFamily="18" charset="0"/>
                          </a:rPr>
                          <m:t>2</m:t>
                        </m:r>
                      </m:e>
                    </m:rad>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0" smtClean="0">
                        <a:latin typeface="Cambria Math" panose="02040503050406030204" pitchFamily="18" charset="0"/>
                      </a:rPr>
                      <m:t>4</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0" smtClean="0">
                        <a:latin typeface="Cambria Math" panose="02040503050406030204" pitchFamily="18" charset="0"/>
                      </a:rPr>
                      <m:t>8</m:t>
                    </m:r>
                  </m:oMath>
                </a14:m>
                <a:endParaRPr lang="en-US" sz="2800"/>
              </a:p>
            </p:txBody>
          </p:sp>
        </mc:Choice>
        <mc:Fallback xmlns="">
          <p:sp>
            <p:nvSpPr>
              <p:cNvPr id="13" name="TextBox 12"/>
              <p:cNvSpPr txBox="1">
                <a:spLocks noRot="1" noChangeAspect="1" noMove="1" noResize="1" noEditPoints="1" noAdjustHandles="1" noChangeArrowheads="1" noChangeShapeType="1" noTextEdit="1"/>
              </p:cNvSpPr>
              <p:nvPr/>
            </p:nvSpPr>
            <p:spPr>
              <a:xfrm>
                <a:off x="230181" y="3367814"/>
                <a:ext cx="1419171" cy="3490186"/>
              </a:xfrm>
              <a:prstGeom prst="rect">
                <a:avLst/>
              </a:prstGeom>
              <a:blipFill rotWithShape="0">
                <a:blip r:embed="rId3"/>
                <a:stretch>
                  <a:fillRect l="-9013" b="-1047"/>
                </a:stretch>
              </a:blipFill>
            </p:spPr>
            <p:txBody>
              <a:bodyPr/>
              <a:lstStyle/>
              <a:p>
                <a:r>
                  <a:rPr lang="en-US">
                    <a:noFill/>
                  </a:rPr>
                  <a:t> </a:t>
                </a:r>
              </a:p>
            </p:txBody>
          </p:sp>
        </mc:Fallback>
      </mc:AlternateContent>
    </p:spTree>
    <p:extLst>
      <p:ext uri="{BB962C8B-B14F-4D97-AF65-F5344CB8AC3E}">
        <p14:creationId xmlns:p14="http://schemas.microsoft.com/office/powerpoint/2010/main" val="809198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89240" y="1048884"/>
            <a:ext cx="4980864" cy="145097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06830" y="116452"/>
                <a:ext cx="11745684" cy="830997"/>
              </a:xfrm>
              <a:prstGeom prst="rect">
                <a:avLst/>
              </a:prstGeom>
            </p:spPr>
            <p:txBody>
              <a:bodyPr wrap="square">
                <a:spAutoFit/>
              </a:bodyPr>
              <a:lstStyle/>
              <a:p>
                <a:r>
                  <a:rPr lang="en-US" sz="2400"/>
                  <a:t>A rock of mass </a:t>
                </a:r>
                <a14:m>
                  <m:oMath xmlns:m="http://schemas.openxmlformats.org/officeDocument/2006/math">
                    <m:r>
                      <a:rPr lang="en-US" sz="2400" i="1" smtClean="0">
                        <a:latin typeface="Cambria Math" panose="02040503050406030204" pitchFamily="18" charset="0"/>
                      </a:rPr>
                      <m:t>𝑚</m:t>
                    </m:r>
                  </m:oMath>
                </a14:m>
                <a:r>
                  <a:rPr lang="en-US" sz="2400"/>
                  <a:t> is twirled on a string in a horizontal plane at constant speed. The work done by the tension in the string on the rock is…</a:t>
                </a:r>
              </a:p>
            </p:txBody>
          </p:sp>
        </mc:Choice>
        <mc:Fallback xmlns="">
          <p:sp>
            <p:nvSpPr>
              <p:cNvPr id="3" name="Rectangle 2"/>
              <p:cNvSpPr>
                <a:spLocks noRot="1" noChangeAspect="1" noMove="1" noResize="1" noEditPoints="1" noAdjustHandles="1" noChangeArrowheads="1" noChangeShapeType="1" noTextEdit="1"/>
              </p:cNvSpPr>
              <p:nvPr/>
            </p:nvSpPr>
            <p:spPr>
              <a:xfrm>
                <a:off x="206830" y="116452"/>
                <a:ext cx="11745684" cy="830997"/>
              </a:xfrm>
              <a:prstGeom prst="rect">
                <a:avLst/>
              </a:prstGeom>
              <a:blipFill rotWithShape="0">
                <a:blip r:embed="rId3"/>
                <a:stretch>
                  <a:fillRect l="-830" t="-5882" r="-1038" b="-16176"/>
                </a:stretch>
              </a:blipFill>
            </p:spPr>
            <p:txBody>
              <a:bodyPr/>
              <a:lstStyle/>
              <a:p>
                <a:r>
                  <a:rPr lang="en-US">
                    <a:noFill/>
                  </a:rPr>
                  <a:t> </a:t>
                </a:r>
              </a:p>
            </p:txBody>
          </p:sp>
        </mc:Fallback>
      </mc:AlternateContent>
      <p:sp>
        <p:nvSpPr>
          <p:cNvPr id="4" name="TextBox 3"/>
          <p:cNvSpPr txBox="1"/>
          <p:nvPr/>
        </p:nvSpPr>
        <p:spPr>
          <a:xfrm>
            <a:off x="206830" y="4669971"/>
            <a:ext cx="2484270" cy="2031325"/>
          </a:xfrm>
          <a:prstGeom prst="rect">
            <a:avLst/>
          </a:prstGeom>
          <a:noFill/>
        </p:spPr>
        <p:txBody>
          <a:bodyPr wrap="none" rtlCol="0">
            <a:spAutoFit/>
          </a:bodyPr>
          <a:lstStyle/>
          <a:p>
            <a:pPr marL="514350" indent="-514350">
              <a:lnSpc>
                <a:spcPct val="150000"/>
              </a:lnSpc>
              <a:buAutoNum type="alphaUcParenR"/>
            </a:pPr>
            <a:r>
              <a:rPr lang="en-US" sz="2800"/>
              <a:t>positive (+).</a:t>
            </a:r>
          </a:p>
          <a:p>
            <a:pPr marL="514350" indent="-514350">
              <a:lnSpc>
                <a:spcPct val="150000"/>
              </a:lnSpc>
              <a:buAutoNum type="alphaUcParenR"/>
            </a:pPr>
            <a:r>
              <a:rPr lang="en-US" sz="2800"/>
              <a:t>negative (-).</a:t>
            </a:r>
          </a:p>
          <a:p>
            <a:pPr marL="514350" indent="-514350">
              <a:lnSpc>
                <a:spcPct val="150000"/>
              </a:lnSpc>
              <a:buAutoNum type="alphaUcParenR"/>
            </a:pPr>
            <a:r>
              <a:rPr lang="en-US" sz="2800"/>
              <a:t>zero (0).</a:t>
            </a:r>
          </a:p>
        </p:txBody>
      </p:sp>
    </p:spTree>
    <p:extLst>
      <p:ext uri="{BB962C8B-B14F-4D97-AF65-F5344CB8AC3E}">
        <p14:creationId xmlns:p14="http://schemas.microsoft.com/office/powerpoint/2010/main" val="2336488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09802" y="1621379"/>
            <a:ext cx="4572396" cy="361524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18533" y="111037"/>
                <a:ext cx="11980334" cy="1384995"/>
              </a:xfrm>
              <a:prstGeom prst="rect">
                <a:avLst/>
              </a:prstGeom>
            </p:spPr>
            <p:txBody>
              <a:bodyPr wrap="square">
                <a:spAutoFit/>
              </a:bodyPr>
              <a:lstStyle/>
              <a:p>
                <a:r>
                  <a:rPr lang="en-US" sz="2800"/>
                  <a:t>A planet of mass </a:t>
                </a:r>
                <a14:m>
                  <m:oMath xmlns:m="http://schemas.openxmlformats.org/officeDocument/2006/math">
                    <m:r>
                      <a:rPr lang="en-US" sz="2800" i="1" smtClean="0">
                        <a:latin typeface="Cambria Math" panose="02040503050406030204" pitchFamily="18" charset="0"/>
                      </a:rPr>
                      <m:t>𝑚</m:t>
                    </m:r>
                    <m:r>
                      <a:rPr lang="en-US" sz="2800" i="1" smtClean="0">
                        <a:latin typeface="Cambria Math" panose="02040503050406030204" pitchFamily="18" charset="0"/>
                      </a:rPr>
                      <m:t> </m:t>
                    </m:r>
                  </m:oMath>
                </a14:m>
                <a:r>
                  <a:rPr lang="en-US" sz="2800"/>
                  <a:t>is a distance </a:t>
                </a:r>
                <a14:m>
                  <m:oMath xmlns:m="http://schemas.openxmlformats.org/officeDocument/2006/math">
                    <m:r>
                      <a:rPr lang="en-US" sz="2800" i="1" smtClean="0">
                        <a:latin typeface="Cambria Math" panose="02040503050406030204" pitchFamily="18" charset="0"/>
                      </a:rPr>
                      <m:t>𝑑</m:t>
                    </m:r>
                    <m:r>
                      <a:rPr lang="en-US" sz="2800" i="1" smtClean="0">
                        <a:latin typeface="Cambria Math" panose="02040503050406030204" pitchFamily="18" charset="0"/>
                      </a:rPr>
                      <m:t> </m:t>
                    </m:r>
                  </m:oMath>
                </a14:m>
                <a:r>
                  <a:rPr lang="en-US" sz="2800"/>
                  <a:t>from Earth. Another planet of mass </a:t>
                </a:r>
                <a14:m>
                  <m:oMath xmlns:m="http://schemas.openxmlformats.org/officeDocument/2006/math">
                    <m:r>
                      <a:rPr lang="en-US" sz="2800" i="1" smtClean="0">
                        <a:latin typeface="Cambria Math" panose="02040503050406030204" pitchFamily="18" charset="0"/>
                      </a:rPr>
                      <m:t>2</m:t>
                    </m:r>
                    <m:r>
                      <a:rPr lang="en-US" sz="2800" i="1" smtClean="0">
                        <a:latin typeface="Cambria Math" panose="02040503050406030204" pitchFamily="18" charset="0"/>
                      </a:rPr>
                      <m:t>𝑚</m:t>
                    </m:r>
                    <m:r>
                      <a:rPr lang="en-US" sz="2800" i="1" smtClean="0">
                        <a:latin typeface="Cambria Math" panose="02040503050406030204" pitchFamily="18" charset="0"/>
                      </a:rPr>
                      <m:t> </m:t>
                    </m:r>
                  </m:oMath>
                </a14:m>
                <a:r>
                  <a:rPr lang="en-US" sz="2800"/>
                  <a:t>is a distance </a:t>
                </a:r>
                <a14:m>
                  <m:oMath xmlns:m="http://schemas.openxmlformats.org/officeDocument/2006/math">
                    <m:r>
                      <a:rPr lang="en-US" sz="2800" i="1" smtClean="0">
                        <a:latin typeface="Cambria Math" panose="02040503050406030204" pitchFamily="18" charset="0"/>
                      </a:rPr>
                      <m:t>2</m:t>
                    </m:r>
                    <m:r>
                      <a:rPr lang="en-US" sz="2800" i="1" smtClean="0">
                        <a:latin typeface="Cambria Math" panose="02040503050406030204" pitchFamily="18" charset="0"/>
                      </a:rPr>
                      <m:t>𝑑</m:t>
                    </m:r>
                    <m:r>
                      <a:rPr lang="en-US" sz="2800" i="1" smtClean="0">
                        <a:latin typeface="Cambria Math" panose="02040503050406030204" pitchFamily="18" charset="0"/>
                      </a:rPr>
                      <m:t> </m:t>
                    </m:r>
                  </m:oMath>
                </a14:m>
                <a:r>
                  <a:rPr lang="en-US" sz="2800"/>
                  <a:t>from Earth. Which force vector best represents the direction of the total gravitation force on Earth?</a:t>
                </a:r>
              </a:p>
            </p:txBody>
          </p:sp>
        </mc:Choice>
        <mc:Fallback xmlns="">
          <p:sp>
            <p:nvSpPr>
              <p:cNvPr id="3" name="Rectangle 2"/>
              <p:cNvSpPr>
                <a:spLocks noRot="1" noChangeAspect="1" noMove="1" noResize="1" noEditPoints="1" noAdjustHandles="1" noChangeArrowheads="1" noChangeShapeType="1" noTextEdit="1"/>
              </p:cNvSpPr>
              <p:nvPr/>
            </p:nvSpPr>
            <p:spPr>
              <a:xfrm>
                <a:off x="118533" y="111037"/>
                <a:ext cx="11980334" cy="1384995"/>
              </a:xfrm>
              <a:prstGeom prst="rect">
                <a:avLst/>
              </a:prstGeom>
              <a:blipFill rotWithShape="0">
                <a:blip r:embed="rId3"/>
                <a:stretch>
                  <a:fillRect l="-1017" t="-3965" b="-11894"/>
                </a:stretch>
              </a:blipFill>
            </p:spPr>
            <p:txBody>
              <a:bodyPr/>
              <a:lstStyle/>
              <a:p>
                <a:r>
                  <a:rPr lang="en-US">
                    <a:noFill/>
                  </a:rPr>
                  <a:t> </a:t>
                </a:r>
              </a:p>
            </p:txBody>
          </p:sp>
        </mc:Fallback>
      </mc:AlternateContent>
    </p:spTree>
    <p:extLst>
      <p:ext uri="{BB962C8B-B14F-4D97-AF65-F5344CB8AC3E}">
        <p14:creationId xmlns:p14="http://schemas.microsoft.com/office/powerpoint/2010/main" val="115062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465" y="119503"/>
            <a:ext cx="11870267" cy="954107"/>
          </a:xfrm>
          <a:prstGeom prst="rect">
            <a:avLst/>
          </a:prstGeom>
        </p:spPr>
        <p:txBody>
          <a:bodyPr wrap="square">
            <a:spAutoFit/>
          </a:bodyPr>
          <a:lstStyle/>
          <a:p>
            <a:r>
              <a:rPr lang="en-US" sz="2800"/>
              <a:t>Planet X has the same mass as the Earth, but 1/2 the radius. (So, Planet X is more dense than Earth). What’s the free-fall acceleration due to gravity on Planet X?</a:t>
            </a:r>
          </a:p>
        </p:txBody>
      </p:sp>
      <mc:AlternateContent xmlns:mc="http://schemas.openxmlformats.org/markup-compatibility/2006" xmlns:a14="http://schemas.microsoft.com/office/drawing/2010/main">
        <mc:Choice Requires="a14">
          <p:sp>
            <p:nvSpPr>
              <p:cNvPr id="3" name="TextBox 2"/>
              <p:cNvSpPr txBox="1"/>
              <p:nvPr/>
            </p:nvSpPr>
            <p:spPr>
              <a:xfrm>
                <a:off x="135465" y="3267786"/>
                <a:ext cx="3514552" cy="3590214"/>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𝐸</m:t>
                        </m:r>
                      </m:sub>
                    </m:sSub>
                  </m:oMath>
                </a14:m>
                <a:r>
                  <a:rPr lang="en-US" sz="2800"/>
                  <a:t> (same as Earth)</a:t>
                </a:r>
              </a:p>
              <a:p>
                <a:pPr marL="514350" indent="-514350">
                  <a:lnSpc>
                    <a:spcPct val="150000"/>
                  </a:lnSpc>
                  <a:buAutoNum type="alphaUcParenR"/>
                </a:pPr>
                <a:r>
                  <a:rPr lang="en-US" sz="2800"/>
                  <a:t> </a:t>
                </a:r>
                <a14:m>
                  <m:oMath xmlns:m="http://schemas.openxmlformats.org/officeDocument/2006/math">
                    <m:r>
                      <a:rPr lang="en-US" sz="2800" b="0" i="0" smtClean="0">
                        <a:latin typeface="Cambria Math" panose="02040503050406030204" pitchFamily="18" charset="0"/>
                      </a:rPr>
                      <m:t>2</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𝐸</m:t>
                        </m:r>
                      </m:sub>
                    </m:sSub>
                  </m:oMath>
                </a14:m>
                <a:endParaRPr lang="en-US" sz="2800"/>
              </a:p>
              <a:p>
                <a:pPr marL="514350" indent="-514350">
                  <a:lnSpc>
                    <a:spcPct val="150000"/>
                  </a:lnSpc>
                  <a:buAutoNum type="alphaUcParenR"/>
                </a:pPr>
                <a:r>
                  <a:rPr lang="en-US" sz="2800"/>
                  <a:t> </a:t>
                </a:r>
                <a14:m>
                  <m:oMath xmlns:m="http://schemas.openxmlformats.org/officeDocument/2006/math">
                    <m:r>
                      <a:rPr lang="en-US" sz="2800" b="0" i="0" smtClean="0">
                        <a:latin typeface="Cambria Math" panose="02040503050406030204" pitchFamily="18" charset="0"/>
                      </a:rPr>
                      <m:t>4</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𝐸</m:t>
                        </m:r>
                      </m:sub>
                    </m:sSub>
                  </m:oMath>
                </a14:m>
                <a:endParaRPr lang="en-US" sz="2800"/>
              </a:p>
              <a:p>
                <a:pPr marL="514350" indent="-514350">
                  <a:lnSpc>
                    <a:spcPct val="150000"/>
                  </a:lnSpc>
                  <a:buAutoNum type="alphaUcParenR"/>
                </a:pPr>
                <a:r>
                  <a:rPr lang="en-US" sz="280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4</m:t>
                        </m:r>
                      </m:den>
                    </m:f>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𝐸</m:t>
                        </m:r>
                      </m:sub>
                    </m:sSub>
                  </m:oMath>
                </a14:m>
                <a:endParaRPr lang="en-US" sz="2800"/>
              </a:p>
              <a:p>
                <a:pPr marL="514350" indent="-514350">
                  <a:lnSpc>
                    <a:spcPct val="150000"/>
                  </a:lnSpc>
                  <a:buAutoNum type="alphaUcParenR"/>
                </a:pPr>
                <a:r>
                  <a:rPr lang="en-US" sz="2800"/>
                  <a:t> None of these</a:t>
                </a:r>
              </a:p>
            </p:txBody>
          </p:sp>
        </mc:Choice>
        <mc:Fallback xmlns="">
          <p:sp>
            <p:nvSpPr>
              <p:cNvPr id="3" name="TextBox 2"/>
              <p:cNvSpPr txBox="1">
                <a:spLocks noRot="1" noChangeAspect="1" noMove="1" noResize="1" noEditPoints="1" noAdjustHandles="1" noChangeArrowheads="1" noChangeShapeType="1" noTextEdit="1"/>
              </p:cNvSpPr>
              <p:nvPr/>
            </p:nvSpPr>
            <p:spPr>
              <a:xfrm>
                <a:off x="135465" y="3267786"/>
                <a:ext cx="3514552" cy="3590214"/>
              </a:xfrm>
              <a:prstGeom prst="rect">
                <a:avLst/>
              </a:prstGeom>
              <a:blipFill rotWithShape="0">
                <a:blip r:embed="rId2"/>
                <a:stretch>
                  <a:fillRect l="-3640" r="-2253" b="-2207"/>
                </a:stretch>
              </a:blipFill>
            </p:spPr>
            <p:txBody>
              <a:bodyPr/>
              <a:lstStyle/>
              <a:p>
                <a:r>
                  <a:rPr lang="en-US">
                    <a:noFill/>
                  </a:rPr>
                  <a:t> </a:t>
                </a:r>
              </a:p>
            </p:txBody>
          </p:sp>
        </mc:Fallback>
      </mc:AlternateContent>
    </p:spTree>
    <p:extLst>
      <p:ext uri="{BB962C8B-B14F-4D97-AF65-F5344CB8AC3E}">
        <p14:creationId xmlns:p14="http://schemas.microsoft.com/office/powerpoint/2010/main" val="2081434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5538" y="1683902"/>
            <a:ext cx="4078589" cy="899395"/>
          </a:xfrm>
          <a:prstGeom prst="rect">
            <a:avLst/>
          </a:prstGeom>
        </p:spPr>
      </p:pic>
      <p:sp>
        <p:nvSpPr>
          <p:cNvPr id="3" name="Rectangle 2"/>
          <p:cNvSpPr/>
          <p:nvPr/>
        </p:nvSpPr>
        <p:spPr>
          <a:xfrm>
            <a:off x="93133" y="91701"/>
            <a:ext cx="11963400" cy="1384995"/>
          </a:xfrm>
          <a:prstGeom prst="rect">
            <a:avLst/>
          </a:prstGeom>
        </p:spPr>
        <p:txBody>
          <a:bodyPr wrap="square">
            <a:spAutoFit/>
          </a:bodyPr>
          <a:lstStyle/>
          <a:p>
            <a:r>
              <a:rPr lang="en-US" sz="2800"/>
              <a:t>A satellite is in circular orbit at an altitude of 100 miles above the Earth’s surface. The satellite’s pre-launch weight is its weight measured on the ground. The magnitude of the force of gravity on the satellite in orbit is…</a:t>
            </a:r>
          </a:p>
        </p:txBody>
      </p:sp>
      <p:sp>
        <p:nvSpPr>
          <p:cNvPr id="4" name="TextBox 3"/>
          <p:cNvSpPr txBox="1"/>
          <p:nvPr/>
        </p:nvSpPr>
        <p:spPr>
          <a:xfrm>
            <a:off x="93133" y="3534013"/>
            <a:ext cx="8086444" cy="3323987"/>
          </a:xfrm>
          <a:prstGeom prst="rect">
            <a:avLst/>
          </a:prstGeom>
          <a:noFill/>
        </p:spPr>
        <p:txBody>
          <a:bodyPr wrap="none" rtlCol="0">
            <a:spAutoFit/>
          </a:bodyPr>
          <a:lstStyle/>
          <a:p>
            <a:pPr marL="514350" indent="-514350">
              <a:lnSpc>
                <a:spcPct val="150000"/>
              </a:lnSpc>
              <a:buAutoNum type="alphaUcParenR"/>
            </a:pPr>
            <a:r>
              <a:rPr lang="en-US" sz="2800"/>
              <a:t>slightly greater than its pre-launch weight.</a:t>
            </a:r>
          </a:p>
          <a:p>
            <a:pPr marL="514350" indent="-514350">
              <a:lnSpc>
                <a:spcPct val="150000"/>
              </a:lnSpc>
              <a:buAutoNum type="alphaUcParenR"/>
            </a:pPr>
            <a:r>
              <a:rPr lang="en-US" sz="2800"/>
              <a:t>the same as its pre-launch weight.</a:t>
            </a:r>
          </a:p>
          <a:p>
            <a:pPr marL="514350" indent="-514350">
              <a:lnSpc>
                <a:spcPct val="150000"/>
              </a:lnSpc>
              <a:buAutoNum type="alphaUcParenR"/>
            </a:pPr>
            <a:r>
              <a:rPr lang="en-US" sz="2800"/>
              <a:t>slightly less than its pre-launch weight.</a:t>
            </a:r>
          </a:p>
          <a:p>
            <a:pPr marL="514350" indent="-514350">
              <a:lnSpc>
                <a:spcPct val="150000"/>
              </a:lnSpc>
              <a:buAutoNum type="alphaUcParenR"/>
            </a:pPr>
            <a:r>
              <a:rPr lang="en-US" sz="2800"/>
              <a:t>much less than its pre-launch weight, but not zero.</a:t>
            </a:r>
          </a:p>
          <a:p>
            <a:pPr marL="514350" indent="-514350">
              <a:lnSpc>
                <a:spcPct val="150000"/>
              </a:lnSpc>
              <a:buAutoNum type="alphaUcParenR"/>
            </a:pPr>
            <a:r>
              <a:rPr lang="en-US" sz="2800"/>
              <a:t>zero.</a:t>
            </a:r>
          </a:p>
        </p:txBody>
      </p:sp>
    </p:spTree>
    <p:extLst>
      <p:ext uri="{BB962C8B-B14F-4D97-AF65-F5344CB8AC3E}">
        <p14:creationId xmlns:p14="http://schemas.microsoft.com/office/powerpoint/2010/main" val="236166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84737" y="1481499"/>
            <a:ext cx="2287059" cy="220054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35467" y="96504"/>
                <a:ext cx="11785600" cy="1384995"/>
              </a:xfrm>
              <a:prstGeom prst="rect">
                <a:avLst/>
              </a:prstGeom>
            </p:spPr>
            <p:txBody>
              <a:bodyPr wrap="square">
                <a:spAutoFit/>
              </a:bodyPr>
              <a:lstStyle/>
              <a:p>
                <a:r>
                  <a:rPr lang="en-US" sz="2800"/>
                  <a:t>Two satellites, A and B, are in circular orbit around earth. The distance of satellite B from the Earth’s center is twice that of satellite A. What is the ratio of the magnitudes of the accelerations of A to B: </a:t>
                </a:r>
                <a14:m>
                  <m:oMath xmlns:m="http://schemas.openxmlformats.org/officeDocument/2006/math">
                    <m:f>
                      <m:fPr>
                        <m:type m:val="skw"/>
                        <m:ctrlPr>
                          <a:rPr lang="en-US" sz="2800" i="1" smtClean="0">
                            <a:latin typeface="Cambria Math" panose="02040503050406030204" pitchFamily="18" charset="0"/>
                          </a:rPr>
                        </m:ctrlPr>
                      </m:fPr>
                      <m:num>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𝐴</m:t>
                            </m:r>
                          </m:sub>
                        </m:sSub>
                      </m:num>
                      <m:den>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𝐵</m:t>
                            </m:r>
                          </m:sub>
                        </m:sSub>
                      </m:den>
                    </m:f>
                    <m:r>
                      <a:rPr lang="en-US" sz="2800" b="0" i="1" smtClean="0">
                        <a:latin typeface="Cambria Math" panose="02040503050406030204" pitchFamily="18" charset="0"/>
                      </a:rPr>
                      <m:t>=…</m:t>
                    </m:r>
                  </m:oMath>
                </a14:m>
                <a:endParaRPr lang="en-US" sz="2800"/>
              </a:p>
            </p:txBody>
          </p:sp>
        </mc:Choice>
        <mc:Fallback xmlns="">
          <p:sp>
            <p:nvSpPr>
              <p:cNvPr id="3" name="Rectangle 2"/>
              <p:cNvSpPr>
                <a:spLocks noRot="1" noChangeAspect="1" noMove="1" noResize="1" noEditPoints="1" noAdjustHandles="1" noChangeArrowheads="1" noChangeShapeType="1" noTextEdit="1"/>
              </p:cNvSpPr>
              <p:nvPr/>
            </p:nvSpPr>
            <p:spPr>
              <a:xfrm>
                <a:off x="135467" y="96504"/>
                <a:ext cx="11785600" cy="1384995"/>
              </a:xfrm>
              <a:prstGeom prst="rect">
                <a:avLst/>
              </a:prstGeom>
              <a:blipFill rotWithShape="0">
                <a:blip r:embed="rId3"/>
                <a:stretch>
                  <a:fillRect l="-1034" t="-4405" r="-672" b="-12775"/>
                </a:stretch>
              </a:blipFill>
            </p:spPr>
            <p:txBody>
              <a:bodyPr/>
              <a:lstStyle/>
              <a:p>
                <a:r>
                  <a:rPr lang="en-US">
                    <a:noFill/>
                  </a:rPr>
                  <a:t> </a:t>
                </a:r>
              </a:p>
            </p:txBody>
          </p:sp>
        </mc:Fallback>
      </mc:AlternateContent>
      <p:sp>
        <p:nvSpPr>
          <p:cNvPr id="4" name="TextBox 3"/>
          <p:cNvSpPr txBox="1"/>
          <p:nvPr/>
        </p:nvSpPr>
        <p:spPr>
          <a:xfrm>
            <a:off x="135466" y="3395133"/>
            <a:ext cx="944489" cy="3323987"/>
          </a:xfrm>
          <a:prstGeom prst="rect">
            <a:avLst/>
          </a:prstGeom>
          <a:noFill/>
        </p:spPr>
        <p:txBody>
          <a:bodyPr wrap="none" rtlCol="0">
            <a:spAutoFit/>
          </a:bodyPr>
          <a:lstStyle/>
          <a:p>
            <a:pPr marL="514350" indent="-514350">
              <a:lnSpc>
                <a:spcPct val="150000"/>
              </a:lnSpc>
              <a:buAutoNum type="alphaUcParenR"/>
            </a:pPr>
            <a:r>
              <a:rPr lang="en-US" sz="2800"/>
              <a:t>1</a:t>
            </a:r>
          </a:p>
          <a:p>
            <a:pPr marL="514350" indent="-514350">
              <a:lnSpc>
                <a:spcPct val="150000"/>
              </a:lnSpc>
              <a:buAutoNum type="alphaUcParenR"/>
            </a:pPr>
            <a:r>
              <a:rPr lang="en-US" sz="2800"/>
              <a:t>2</a:t>
            </a:r>
          </a:p>
          <a:p>
            <a:pPr marL="514350" indent="-514350">
              <a:lnSpc>
                <a:spcPct val="150000"/>
              </a:lnSpc>
              <a:buAutoNum type="alphaUcParenR"/>
            </a:pPr>
            <a:r>
              <a:rPr lang="en-US" sz="2800"/>
              <a:t>4</a:t>
            </a:r>
          </a:p>
          <a:p>
            <a:pPr marL="514350" indent="-514350">
              <a:lnSpc>
                <a:spcPct val="150000"/>
              </a:lnSpc>
              <a:buAutoNum type="alphaUcParenR"/>
            </a:pPr>
            <a:r>
              <a:rPr lang="en-US" sz="2800"/>
              <a:t>½</a:t>
            </a:r>
          </a:p>
          <a:p>
            <a:pPr marL="514350" indent="-514350">
              <a:lnSpc>
                <a:spcPct val="150000"/>
              </a:lnSpc>
              <a:buAutoNum type="alphaUcParenR"/>
            </a:pPr>
            <a:r>
              <a:rPr lang="en-US" sz="2800"/>
              <a:t>¼</a:t>
            </a:r>
          </a:p>
        </p:txBody>
      </p:sp>
    </p:spTree>
    <p:extLst>
      <p:ext uri="{BB962C8B-B14F-4D97-AF65-F5344CB8AC3E}">
        <p14:creationId xmlns:p14="http://schemas.microsoft.com/office/powerpoint/2010/main" val="9683528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5467" y="59604"/>
                <a:ext cx="11819466" cy="1895712"/>
              </a:xfrm>
              <a:prstGeom prst="rect">
                <a:avLst/>
              </a:prstGeom>
            </p:spPr>
            <p:txBody>
              <a:bodyPr wrap="square">
                <a:spAutoFit/>
              </a:bodyPr>
              <a:lstStyle/>
              <a:p>
                <a:r>
                  <a:rPr lang="en-US" sz="2800"/>
                  <a:t>Kepler's 3rd law says the ratio </a:t>
                </a:r>
                <a14:m>
                  <m:oMath xmlns:m="http://schemas.openxmlformats.org/officeDocument/2006/math">
                    <m:f>
                      <m:fPr>
                        <m:type m:val="skw"/>
                        <m:ctrlPr>
                          <a:rPr lang="en-US" sz="2800" i="1" smtClean="0">
                            <a:latin typeface="Cambria Math" panose="02040503050406030204" pitchFamily="18" charset="0"/>
                          </a:rPr>
                        </m:ctrlPr>
                      </m:fPr>
                      <m:num>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𝑇</m:t>
                            </m:r>
                          </m:e>
                          <m:sup>
                            <m:r>
                              <a:rPr lang="en-US" sz="2800" b="0" i="1" smtClean="0">
                                <a:latin typeface="Cambria Math" panose="02040503050406030204" pitchFamily="18" charset="0"/>
                              </a:rPr>
                              <m:t>2</m:t>
                            </m:r>
                          </m:sup>
                        </m:sSup>
                      </m:num>
                      <m:den>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𝑟</m:t>
                            </m:r>
                          </m:e>
                          <m:sup>
                            <m:r>
                              <a:rPr lang="en-US" sz="2800" b="0" i="1" smtClean="0">
                                <a:latin typeface="Cambria Math" panose="02040503050406030204" pitchFamily="18" charset="0"/>
                              </a:rPr>
                              <m:t>3</m:t>
                            </m:r>
                          </m:sup>
                        </m:sSup>
                      </m:den>
                    </m:f>
                  </m:oMath>
                </a14:m>
                <a:r>
                  <a:rPr lang="en-US" sz="2800"/>
                  <a:t> is a constant for all the planets. The period </a:t>
                </a:r>
                <a14:m>
                  <m:oMath xmlns:m="http://schemas.openxmlformats.org/officeDocument/2006/math">
                    <m:r>
                      <a:rPr lang="en-US" sz="2800" i="1" smtClean="0">
                        <a:latin typeface="Cambria Math" panose="02040503050406030204" pitchFamily="18" charset="0"/>
                      </a:rPr>
                      <m:t>𝑇</m:t>
                    </m:r>
                    <m:r>
                      <a:rPr lang="en-US" sz="2800" i="1" smtClean="0">
                        <a:latin typeface="Cambria Math" panose="02040503050406030204" pitchFamily="18" charset="0"/>
                      </a:rPr>
                      <m:t> </m:t>
                    </m:r>
                  </m:oMath>
                </a14:m>
                <a:r>
                  <a:rPr lang="en-US" sz="2800"/>
                  <a:t>of the Earth is 1 year. An astronomical unit (1 A.U.) is defined as the mean distance from the Earth to the Sun. What is the period of an asteroid in circular orbit around the Sun with radius </a:t>
                </a:r>
                <a14:m>
                  <m:oMath xmlns:m="http://schemas.openxmlformats.org/officeDocument/2006/math">
                    <m:r>
                      <m:rPr>
                        <m:sty m:val="p"/>
                      </m:rPr>
                      <a:rPr lang="en-US" sz="2800" b="0" i="0" smtClean="0">
                        <a:latin typeface="Cambria Math" panose="02040503050406030204" pitchFamily="18" charset="0"/>
                      </a:rPr>
                      <m:t>r</m:t>
                    </m:r>
                    <m:r>
                      <a:rPr lang="en-US" sz="2800" i="1" smtClean="0">
                        <a:latin typeface="Cambria Math" panose="02040503050406030204" pitchFamily="18" charset="0"/>
                      </a:rPr>
                      <m:t>=2</m:t>
                    </m:r>
                  </m:oMath>
                </a14:m>
                <a:r>
                  <a:rPr lang="en-US" sz="2800"/>
                  <a:t> A.U.?</a:t>
                </a:r>
              </a:p>
            </p:txBody>
          </p:sp>
        </mc:Choice>
        <mc:Fallback xmlns="">
          <p:sp>
            <p:nvSpPr>
              <p:cNvPr id="2" name="Rectangle 1"/>
              <p:cNvSpPr>
                <a:spLocks noRot="1" noChangeAspect="1" noMove="1" noResize="1" noEditPoints="1" noAdjustHandles="1" noChangeArrowheads="1" noChangeShapeType="1" noTextEdit="1"/>
              </p:cNvSpPr>
              <p:nvPr/>
            </p:nvSpPr>
            <p:spPr>
              <a:xfrm>
                <a:off x="135467" y="59604"/>
                <a:ext cx="11819466" cy="1895712"/>
              </a:xfrm>
              <a:prstGeom prst="rect">
                <a:avLst/>
              </a:prstGeom>
              <a:blipFill rotWithShape="0">
                <a:blip r:embed="rId2"/>
                <a:stretch>
                  <a:fillRect l="-1031" t="-322" b="-83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7733" y="3352800"/>
                <a:ext cx="3073149" cy="3305520"/>
              </a:xfrm>
              <a:prstGeom prst="rect">
                <a:avLst/>
              </a:prstGeom>
              <a:noFill/>
            </p:spPr>
            <p:txBody>
              <a:bodyPr wrap="none" rtlCol="0">
                <a:spAutoFit/>
              </a:bodyPr>
              <a:lstStyle/>
              <a:p>
                <a:pPr marL="514350" indent="-514350">
                  <a:lnSpc>
                    <a:spcPct val="150000"/>
                  </a:lnSpc>
                  <a:buAutoNum type="alphaUcParenR"/>
                </a:pPr>
                <a:r>
                  <a:rPr lang="en-US" sz="2800"/>
                  <a:t>2 yrs</a:t>
                </a:r>
              </a:p>
              <a:p>
                <a:pPr marL="514350" indent="-514350">
                  <a:lnSpc>
                    <a:spcPct val="150000"/>
                  </a:lnSpc>
                  <a:buAutoNum type="alphaUcParenR"/>
                </a:pPr>
                <a:r>
                  <a:rPr lang="en-US" sz="2800"/>
                  <a:t>3 yrs</a:t>
                </a:r>
              </a:p>
              <a:p>
                <a:pPr marL="514350" indent="-514350">
                  <a:lnSpc>
                    <a:spcPct val="150000"/>
                  </a:lnSpc>
                  <a:buAutoNum type="alphaUcParenR"/>
                </a:pPr>
                <a:r>
                  <a:rPr lang="en-US" sz="2800"/>
                  <a:t> </a:t>
                </a:r>
                <a14:m>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3/2</m:t>
                        </m:r>
                      </m:sup>
                    </m:sSup>
                    <m:r>
                      <a:rPr lang="en-US" sz="2800" b="0" i="1" smtClean="0">
                        <a:latin typeface="Cambria Math" panose="02040503050406030204" pitchFamily="18" charset="0"/>
                      </a:rPr>
                      <m:t>=2.83</m:t>
                    </m:r>
                  </m:oMath>
                </a14:m>
                <a:r>
                  <a:rPr lang="en-US" sz="2800"/>
                  <a:t> yrs</a:t>
                </a:r>
              </a:p>
              <a:p>
                <a:pPr marL="514350" indent="-514350">
                  <a:lnSpc>
                    <a:spcPct val="150000"/>
                  </a:lnSpc>
                  <a:buFontTx/>
                  <a:buAutoNum type="alphaUcParenR"/>
                </a:pPr>
                <a:r>
                  <a:rPr lang="en-US" sz="2800"/>
                  <a:t>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2</m:t>
                        </m:r>
                      </m:e>
                      <m:sup>
                        <m:r>
                          <a:rPr lang="en-US" sz="2800" b="0" i="1" smtClean="0">
                            <a:latin typeface="Cambria Math" panose="02040503050406030204" pitchFamily="18" charset="0"/>
                          </a:rPr>
                          <m:t>2</m:t>
                        </m:r>
                        <m:r>
                          <a:rPr lang="en-US" sz="2800" i="1">
                            <a:latin typeface="Cambria Math" panose="02040503050406030204" pitchFamily="18" charset="0"/>
                          </a:rPr>
                          <m:t>/</m:t>
                        </m:r>
                        <m:r>
                          <a:rPr lang="en-US" sz="2800" b="0" i="1" smtClean="0">
                            <a:latin typeface="Cambria Math" panose="02040503050406030204" pitchFamily="18" charset="0"/>
                          </a:rPr>
                          <m:t>3</m:t>
                        </m:r>
                      </m:sup>
                    </m:sSup>
                    <m:r>
                      <a:rPr lang="en-US" sz="2800" b="0" i="1" smtClean="0">
                        <a:latin typeface="Cambria Math" panose="02040503050406030204" pitchFamily="18" charset="0"/>
                      </a:rPr>
                      <m:t>=1.59</m:t>
                    </m:r>
                  </m:oMath>
                </a14:m>
                <a:r>
                  <a:rPr lang="en-US" sz="2800"/>
                  <a:t> yrs</a:t>
                </a:r>
              </a:p>
              <a:p>
                <a:pPr marL="514350" indent="-514350">
                  <a:lnSpc>
                    <a:spcPct val="150000"/>
                  </a:lnSpc>
                  <a:buAutoNum type="alphaUcParenR"/>
                </a:pPr>
                <a:r>
                  <a:rPr lang="en-US" sz="2800"/>
                  <a:t>None of these</a:t>
                </a:r>
              </a:p>
            </p:txBody>
          </p:sp>
        </mc:Choice>
        <mc:Fallback xmlns="">
          <p:sp>
            <p:nvSpPr>
              <p:cNvPr id="3" name="TextBox 2"/>
              <p:cNvSpPr txBox="1">
                <a:spLocks noRot="1" noChangeAspect="1" noMove="1" noResize="1" noEditPoints="1" noAdjustHandles="1" noChangeArrowheads="1" noChangeShapeType="1" noTextEdit="1"/>
              </p:cNvSpPr>
              <p:nvPr/>
            </p:nvSpPr>
            <p:spPr>
              <a:xfrm>
                <a:off x="67733" y="3352800"/>
                <a:ext cx="3073149" cy="3305520"/>
              </a:xfrm>
              <a:prstGeom prst="rect">
                <a:avLst/>
              </a:prstGeom>
              <a:blipFill rotWithShape="0">
                <a:blip r:embed="rId3"/>
                <a:stretch>
                  <a:fillRect l="-4167" r="-3175" b="-4428"/>
                </a:stretch>
              </a:blipFill>
            </p:spPr>
            <p:txBody>
              <a:bodyPr/>
              <a:lstStyle/>
              <a:p>
                <a:r>
                  <a:rPr lang="en-US">
                    <a:noFill/>
                  </a:rPr>
                  <a:t> </a:t>
                </a:r>
              </a:p>
            </p:txBody>
          </p:sp>
        </mc:Fallback>
      </mc:AlternateContent>
    </p:spTree>
    <p:extLst>
      <p:ext uri="{BB962C8B-B14F-4D97-AF65-F5344CB8AC3E}">
        <p14:creationId xmlns:p14="http://schemas.microsoft.com/office/powerpoint/2010/main" val="2901105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76561" y="1639755"/>
            <a:ext cx="2792210" cy="159729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43933" y="162427"/>
                <a:ext cx="11878734" cy="1829090"/>
              </a:xfrm>
              <a:prstGeom prst="rect">
                <a:avLst/>
              </a:prstGeom>
            </p:spPr>
            <p:txBody>
              <a:bodyPr wrap="square">
                <a:spAutoFit/>
              </a:bodyPr>
              <a:lstStyle/>
              <a:p>
                <a:r>
                  <a:rPr lang="en-US" sz="2800"/>
                  <a:t>At a particular instant, two asteroids in inter-galactic space are a distance </a:t>
                </a:r>
                <a14:m>
                  <m:oMath xmlns:m="http://schemas.openxmlformats.org/officeDocument/2006/math">
                    <m:r>
                      <a:rPr lang="en-US" sz="2800" b="0" i="1" smtClean="0">
                        <a:latin typeface="Cambria Math" panose="02040503050406030204" pitchFamily="18" charset="0"/>
                      </a:rPr>
                      <m:t>𝑟</m:t>
                    </m:r>
                    <m:r>
                      <a:rPr lang="en-US" sz="2800" b="0" i="1" smtClean="0">
                        <a:latin typeface="Cambria Math" panose="02040503050406030204" pitchFamily="18" charset="0"/>
                      </a:rPr>
                      <m:t>=20</m:t>
                    </m:r>
                  </m:oMath>
                </a14:m>
                <a:r>
                  <a:rPr lang="en-US" sz="2800"/>
                  <a:t> km apart.  Asteroid 2 has 10 times the mass of asteroid 1. The magnitudes of the accelerations of asteroids 1 and 2 are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1</m:t>
                        </m:r>
                      </m:sub>
                    </m:sSub>
                  </m:oMath>
                </a14:m>
                <a:r>
                  <a:rPr lang="en-US" sz="2800"/>
                  <a:t> and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2</m:t>
                        </m:r>
                      </m:sub>
                    </m:sSub>
                  </m:oMath>
                </a14:m>
                <a:r>
                  <a:rPr lang="en-US" sz="2800"/>
                  <a:t>, respectively. What is the ratio </a:t>
                </a:r>
                <a14:m>
                  <m:oMath xmlns:m="http://schemas.openxmlformats.org/officeDocument/2006/math">
                    <m:f>
                      <m:fPr>
                        <m:type m:val="skw"/>
                        <m:ctrlPr>
                          <a:rPr lang="en-US" sz="2800" i="1" smtClean="0">
                            <a:latin typeface="Cambria Math" panose="02040503050406030204" pitchFamily="18" charset="0"/>
                          </a:rPr>
                        </m:ctrlPr>
                      </m:fPr>
                      <m:num>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1</m:t>
                            </m:r>
                          </m:sub>
                        </m:sSub>
                      </m:num>
                      <m:den>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2</m:t>
                            </m:r>
                          </m:sub>
                        </m:sSub>
                      </m:den>
                    </m:f>
                  </m:oMath>
                </a14:m>
                <a:r>
                  <a:rPr lang="en-US" sz="2800"/>
                  <a:t>?</a:t>
                </a:r>
              </a:p>
            </p:txBody>
          </p:sp>
        </mc:Choice>
        <mc:Fallback xmlns="">
          <p:sp>
            <p:nvSpPr>
              <p:cNvPr id="3" name="Rectangle 2"/>
              <p:cNvSpPr>
                <a:spLocks noRot="1" noChangeAspect="1" noMove="1" noResize="1" noEditPoints="1" noAdjustHandles="1" noChangeArrowheads="1" noChangeShapeType="1" noTextEdit="1"/>
              </p:cNvSpPr>
              <p:nvPr/>
            </p:nvSpPr>
            <p:spPr>
              <a:xfrm>
                <a:off x="143933" y="162427"/>
                <a:ext cx="11878734" cy="1829090"/>
              </a:xfrm>
              <a:prstGeom prst="rect">
                <a:avLst/>
              </a:prstGeom>
              <a:blipFill rotWithShape="0">
                <a:blip r:embed="rId3"/>
                <a:stretch>
                  <a:fillRect l="-1078" t="-3333" r="-1078" b="-8667"/>
                </a:stretch>
              </a:blipFill>
            </p:spPr>
            <p:txBody>
              <a:bodyPr/>
              <a:lstStyle/>
              <a:p>
                <a:r>
                  <a:rPr lang="en-US">
                    <a:noFill/>
                  </a:rPr>
                  <a:t> </a:t>
                </a:r>
              </a:p>
            </p:txBody>
          </p:sp>
        </mc:Fallback>
      </mc:AlternateContent>
      <p:sp>
        <p:nvSpPr>
          <p:cNvPr id="4" name="TextBox 3"/>
          <p:cNvSpPr txBox="1"/>
          <p:nvPr/>
        </p:nvSpPr>
        <p:spPr>
          <a:xfrm>
            <a:off x="143933" y="4030133"/>
            <a:ext cx="4232056" cy="2677656"/>
          </a:xfrm>
          <a:prstGeom prst="rect">
            <a:avLst/>
          </a:prstGeom>
          <a:noFill/>
        </p:spPr>
        <p:txBody>
          <a:bodyPr wrap="none" rtlCol="0">
            <a:spAutoFit/>
          </a:bodyPr>
          <a:lstStyle/>
          <a:p>
            <a:pPr marL="514350" indent="-514350">
              <a:lnSpc>
                <a:spcPct val="150000"/>
              </a:lnSpc>
              <a:buAutoNum type="alphaUcParenR"/>
            </a:pPr>
            <a:r>
              <a:rPr lang="en-US" sz="2800"/>
              <a:t>10</a:t>
            </a:r>
          </a:p>
          <a:p>
            <a:pPr marL="514350" indent="-514350">
              <a:lnSpc>
                <a:spcPct val="150000"/>
              </a:lnSpc>
              <a:buAutoNum type="alphaUcParenR"/>
            </a:pPr>
            <a:r>
              <a:rPr lang="en-US" sz="2800"/>
              <a:t>1/10</a:t>
            </a:r>
          </a:p>
          <a:p>
            <a:pPr marL="514350" indent="-514350">
              <a:lnSpc>
                <a:spcPct val="150000"/>
              </a:lnSpc>
              <a:buAutoNum type="alphaUcParenR"/>
            </a:pPr>
            <a:r>
              <a:rPr lang="en-US" sz="2800"/>
              <a:t>1</a:t>
            </a:r>
          </a:p>
          <a:p>
            <a:pPr marL="514350" indent="-514350">
              <a:lnSpc>
                <a:spcPct val="150000"/>
              </a:lnSpc>
              <a:buAutoNum type="alphaUcParenR"/>
            </a:pPr>
            <a:r>
              <a:rPr lang="en-US" sz="2800"/>
              <a:t>Not enough information</a:t>
            </a:r>
          </a:p>
        </p:txBody>
      </p:sp>
    </p:spTree>
    <p:extLst>
      <p:ext uri="{BB962C8B-B14F-4D97-AF65-F5344CB8AC3E}">
        <p14:creationId xmlns:p14="http://schemas.microsoft.com/office/powerpoint/2010/main" val="7715297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22837" y="2244647"/>
            <a:ext cx="4078589" cy="1369637"/>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52399" y="108003"/>
                <a:ext cx="11819467" cy="1877437"/>
              </a:xfrm>
              <a:prstGeom prst="rect">
                <a:avLst/>
              </a:prstGeom>
            </p:spPr>
            <p:txBody>
              <a:bodyPr wrap="square">
                <a:spAutoFit/>
              </a:bodyPr>
              <a:lstStyle/>
              <a:p>
                <a:r>
                  <a:rPr lang="en-US" sz="2800"/>
                  <a:t>At time </a:t>
                </a:r>
                <a14:m>
                  <m:oMath xmlns:m="http://schemas.openxmlformats.org/officeDocument/2006/math">
                    <m:r>
                      <a:rPr lang="en-US" sz="2800" i="1" smtClean="0">
                        <a:latin typeface="Cambria Math" panose="02040503050406030204" pitchFamily="18" charset="0"/>
                      </a:rPr>
                      <m:t>𝑡</m:t>
                    </m:r>
                    <m:r>
                      <a:rPr lang="en-US" sz="2800" i="1" smtClean="0">
                        <a:latin typeface="Cambria Math" panose="02040503050406030204" pitchFamily="18" charset="0"/>
                      </a:rPr>
                      <m:t>=0</m:t>
                    </m:r>
                  </m:oMath>
                </a14:m>
                <a:r>
                  <a:rPr lang="en-US" sz="2800"/>
                  <a:t>, a satellite in circular orbit about the Earth is 300 mi directly over Denver, traveling west at 16,000 mph.  At the same time, a rock is released from rest 300 miles above the city, very near the satellite. True or false: Immediately after release </a:t>
                </a:r>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i="1">
                                    <a:latin typeface="Cambria Math" panose="02040503050406030204" pitchFamily="18" charset="0"/>
                                  </a:rPr>
                                  <m:t>𝒂</m:t>
                                </m:r>
                              </m:e>
                            </m:acc>
                          </m:e>
                          <m:sub>
                            <m:r>
                              <m:rPr>
                                <m:nor/>
                              </m:rPr>
                              <a:rPr lang="en-US" sz="2800">
                                <a:latin typeface="Cambria Math" panose="02040503050406030204" pitchFamily="18" charset="0"/>
                              </a:rPr>
                              <m:t>rock</m:t>
                            </m:r>
                          </m:sub>
                        </m:sSub>
                      </m:e>
                    </m:d>
                    <m:r>
                      <a:rPr lang="en-US" sz="2800" b="0" i="1" smtClean="0">
                        <a:latin typeface="Cambria Math" panose="02040503050406030204" pitchFamily="18" charset="0"/>
                      </a:rPr>
                      <m:t>=</m:t>
                    </m:r>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i="1">
                                    <a:latin typeface="Cambria Math" panose="02040503050406030204" pitchFamily="18" charset="0"/>
                                  </a:rPr>
                                  <m:t>𝒂</m:t>
                                </m:r>
                              </m:e>
                            </m:acc>
                          </m:e>
                          <m:sub>
                            <m:r>
                              <m:rPr>
                                <m:nor/>
                              </m:rPr>
                              <a:rPr lang="en-US" sz="2800" b="0" i="0" smtClean="0">
                                <a:latin typeface="Cambria Math" panose="02040503050406030204" pitchFamily="18" charset="0"/>
                              </a:rPr>
                              <m:t>satellite</m:t>
                            </m:r>
                          </m:sub>
                        </m:sSub>
                      </m:e>
                    </m:d>
                  </m:oMath>
                </a14:m>
                <a:r>
                  <a:rPr lang="en-US" sz="2800"/>
                  <a:t>?</a:t>
                </a:r>
              </a:p>
            </p:txBody>
          </p:sp>
        </mc:Choice>
        <mc:Fallback xmlns="">
          <p:sp>
            <p:nvSpPr>
              <p:cNvPr id="3" name="Rectangle 2"/>
              <p:cNvSpPr>
                <a:spLocks noRot="1" noChangeAspect="1" noMove="1" noResize="1" noEditPoints="1" noAdjustHandles="1" noChangeArrowheads="1" noChangeShapeType="1" noTextEdit="1"/>
              </p:cNvSpPr>
              <p:nvPr/>
            </p:nvSpPr>
            <p:spPr>
              <a:xfrm>
                <a:off x="152399" y="108003"/>
                <a:ext cx="11819467" cy="1877437"/>
              </a:xfrm>
              <a:prstGeom prst="rect">
                <a:avLst/>
              </a:prstGeom>
              <a:blipFill rotWithShape="0">
                <a:blip r:embed="rId3"/>
                <a:stretch>
                  <a:fillRect l="-1031" t="-3247" r="-670" b="-6818"/>
                </a:stretch>
              </a:blipFill>
            </p:spPr>
            <p:txBody>
              <a:bodyPr/>
              <a:lstStyle/>
              <a:p>
                <a:r>
                  <a:rPr lang="en-US">
                    <a:noFill/>
                  </a:rPr>
                  <a:t> </a:t>
                </a:r>
              </a:p>
            </p:txBody>
          </p:sp>
        </mc:Fallback>
      </mc:AlternateContent>
      <p:sp>
        <p:nvSpPr>
          <p:cNvPr id="4" name="TextBox 3"/>
          <p:cNvSpPr txBox="1"/>
          <p:nvPr/>
        </p:nvSpPr>
        <p:spPr>
          <a:xfrm>
            <a:off x="152399" y="5274733"/>
            <a:ext cx="1431802" cy="1384995"/>
          </a:xfrm>
          <a:prstGeom prst="rect">
            <a:avLst/>
          </a:prstGeom>
          <a:noFill/>
        </p:spPr>
        <p:txBody>
          <a:bodyPr wrap="none" rtlCol="0">
            <a:spAutoFit/>
          </a:bodyPr>
          <a:lstStyle/>
          <a:p>
            <a:pPr marL="514350" indent="-514350">
              <a:lnSpc>
                <a:spcPct val="150000"/>
              </a:lnSpc>
              <a:buAutoNum type="alphaUcParenR"/>
            </a:pPr>
            <a:r>
              <a:rPr lang="en-US" sz="2800"/>
              <a:t>True</a:t>
            </a:r>
          </a:p>
          <a:p>
            <a:pPr marL="514350" indent="-514350">
              <a:lnSpc>
                <a:spcPct val="150000"/>
              </a:lnSpc>
              <a:buAutoNum type="alphaUcParenR"/>
            </a:pPr>
            <a:r>
              <a:rPr lang="en-US" sz="2800"/>
              <a:t>False</a:t>
            </a:r>
          </a:p>
        </p:txBody>
      </p:sp>
    </p:spTree>
    <p:extLst>
      <p:ext uri="{BB962C8B-B14F-4D97-AF65-F5344CB8AC3E}">
        <p14:creationId xmlns:p14="http://schemas.microsoft.com/office/powerpoint/2010/main" val="36354101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mc:AlternateContent xmlns:mc="http://schemas.openxmlformats.org/markup-compatibility/2006" xmlns:a14="http://schemas.microsoft.com/office/drawing/2010/main">
        <mc:Choice Requires="a14">
          <p:sp>
            <p:nvSpPr>
              <p:cNvPr id="26" name="TextBox 25"/>
              <p:cNvSpPr txBox="1"/>
              <p:nvPr/>
            </p:nvSpPr>
            <p:spPr>
              <a:xfrm>
                <a:off x="203200" y="139735"/>
                <a:ext cx="11805298" cy="1413144"/>
              </a:xfrm>
              <a:prstGeom prst="rect">
                <a:avLst/>
              </a:prstGeom>
              <a:noFill/>
            </p:spPr>
            <p:txBody>
              <a:bodyPr wrap="square" rtlCol="0">
                <a:spAutoFit/>
              </a:bodyPr>
              <a:lstStyle/>
              <a:p>
                <a:r>
                  <a:rPr lang="en-US" sz="2800" dirty="0"/>
                  <a:t>For a small mass m on the surface of a (non-rotating) planet of mass </a:t>
                </a:r>
                <a14:m>
                  <m:oMath xmlns:m="http://schemas.openxmlformats.org/officeDocument/2006/math">
                    <m:r>
                      <a:rPr lang="en-US" sz="2800" b="0" i="1" smtClean="0">
                        <a:latin typeface="Cambria Math" panose="02040503050406030204" pitchFamily="18" charset="0"/>
                      </a:rPr>
                      <m:t>𝑀</m:t>
                    </m:r>
                  </m:oMath>
                </a14:m>
                <a:r>
                  <a:rPr lang="en-US" sz="2800" dirty="0"/>
                  <a:t> and radius </a:t>
                </a:r>
                <a14:m>
                  <m:oMath xmlns:m="http://schemas.openxmlformats.org/officeDocument/2006/math">
                    <m:r>
                      <a:rPr lang="en-US" sz="2800" b="0" i="1" smtClean="0">
                        <a:latin typeface="Cambria Math" panose="02040503050406030204" pitchFamily="18" charset="0"/>
                      </a:rPr>
                      <m:t>𝑅</m:t>
                    </m:r>
                  </m:oMath>
                </a14:m>
                <a:r>
                  <a:rPr lang="en-US" sz="2800" dirty="0"/>
                  <a:t>, is it always true that  </a:t>
                </a:r>
                <a14:m>
                  <m:oMath xmlns:m="http://schemas.openxmlformats.org/officeDocument/2006/math">
                    <m:f>
                      <m:fPr>
                        <m:type m:val="skw"/>
                        <m:ctrlPr>
                          <a:rPr lang="en-US" sz="2800" i="1" smtClean="0">
                            <a:latin typeface="Cambria Math" panose="02040503050406030204" pitchFamily="18" charset="0"/>
                          </a:rPr>
                        </m:ctrlPr>
                      </m:fPr>
                      <m:num>
                        <m:r>
                          <a:rPr lang="en-US" sz="2800" b="0" i="1" smtClean="0">
                            <a:latin typeface="Cambria Math" panose="02040503050406030204" pitchFamily="18" charset="0"/>
                          </a:rPr>
                          <m:t>𝐺𝑀𝑚</m:t>
                        </m:r>
                      </m:num>
                      <m:den>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𝑅</m:t>
                            </m:r>
                          </m:e>
                          <m:sup>
                            <m:r>
                              <a:rPr lang="en-US" sz="2800" b="0" i="1" smtClean="0">
                                <a:latin typeface="Cambria Math" panose="02040503050406030204" pitchFamily="18" charset="0"/>
                              </a:rPr>
                              <m:t>2</m:t>
                            </m:r>
                          </m:sup>
                        </m:sSup>
                      </m:den>
                    </m:f>
                    <m:r>
                      <a:rPr lang="en-US" sz="2800" b="0" i="1" smtClean="0">
                        <a:latin typeface="Cambria Math" panose="02040503050406030204" pitchFamily="18" charset="0"/>
                      </a:rPr>
                      <m:t>=</m:t>
                    </m:r>
                    <m:r>
                      <a:rPr lang="en-US" sz="2800" b="0" i="1" smtClean="0">
                        <a:latin typeface="Cambria Math" panose="02040503050406030204" pitchFamily="18" charset="0"/>
                      </a:rPr>
                      <m:t>𝑚𝑔</m:t>
                    </m:r>
                  </m:oMath>
                </a14:m>
                <a:r>
                  <a:rPr lang="en-US" sz="2800" dirty="0"/>
                  <a:t> (where </a:t>
                </a:r>
                <a14:m>
                  <m:oMath xmlns:m="http://schemas.openxmlformats.org/officeDocument/2006/math">
                    <m:r>
                      <a:rPr lang="en-US" sz="2800" b="0" i="1" smtClean="0">
                        <a:latin typeface="Cambria Math" panose="02040503050406030204" pitchFamily="18" charset="0"/>
                      </a:rPr>
                      <m:t>𝑔</m:t>
                    </m:r>
                  </m:oMath>
                </a14:m>
                <a:r>
                  <a:rPr lang="en-US" sz="2800" dirty="0"/>
                  <a:t> is the local acceleration of free-fall)?</a:t>
                </a:r>
              </a:p>
            </p:txBody>
          </p:sp>
        </mc:Choice>
        <mc:Fallback xmlns="">
          <p:sp>
            <p:nvSpPr>
              <p:cNvPr id="26" name="TextBox 25"/>
              <p:cNvSpPr txBox="1">
                <a:spLocks noRot="1" noChangeAspect="1" noMove="1" noResize="1" noEditPoints="1" noAdjustHandles="1" noChangeArrowheads="1" noChangeShapeType="1" noTextEdit="1"/>
              </p:cNvSpPr>
              <p:nvPr/>
            </p:nvSpPr>
            <p:spPr>
              <a:xfrm>
                <a:off x="203200" y="139735"/>
                <a:ext cx="11805298" cy="1413144"/>
              </a:xfrm>
              <a:prstGeom prst="rect">
                <a:avLst/>
              </a:prstGeom>
              <a:blipFill>
                <a:blip r:embed="rId3"/>
                <a:stretch>
                  <a:fillRect l="-1033" t="-4310" b="-11207"/>
                </a:stretch>
              </a:blipFill>
            </p:spPr>
            <p:txBody>
              <a:bodyPr/>
              <a:lstStyle/>
              <a:p>
                <a:r>
                  <a:rPr lang="en-US">
                    <a:noFill/>
                  </a:rPr>
                  <a:t> </a:t>
                </a:r>
              </a:p>
            </p:txBody>
          </p:sp>
        </mc:Fallback>
      </mc:AlternateContent>
      <p:sp>
        <p:nvSpPr>
          <p:cNvPr id="2" name="Rectangle 1"/>
          <p:cNvSpPr/>
          <p:nvPr/>
        </p:nvSpPr>
        <p:spPr>
          <a:xfrm>
            <a:off x="203200" y="5208142"/>
            <a:ext cx="11805298" cy="1384995"/>
          </a:xfrm>
          <a:prstGeom prst="rect">
            <a:avLst/>
          </a:prstGeom>
        </p:spPr>
        <p:txBody>
          <a:bodyPr wrap="square">
            <a:spAutoFit/>
          </a:bodyPr>
          <a:lstStyle/>
          <a:p>
            <a:pPr marL="514350" indent="-514350">
              <a:lnSpc>
                <a:spcPct val="150000"/>
              </a:lnSpc>
              <a:buAutoNum type="alphaUcParenR"/>
            </a:pPr>
            <a:r>
              <a:rPr lang="en-US" sz="2800" dirty="0"/>
              <a:t>Yes, this is always true regardless of whether the mass m is in free-fall or not.</a:t>
            </a:r>
          </a:p>
          <a:p>
            <a:pPr marL="514350" indent="-514350">
              <a:lnSpc>
                <a:spcPct val="150000"/>
              </a:lnSpc>
              <a:buAutoNum type="alphaUcParenR"/>
            </a:pPr>
            <a:r>
              <a:rPr lang="en-US" sz="2800" dirty="0"/>
              <a:t>No, this is not always true. </a:t>
            </a:r>
          </a:p>
        </p:txBody>
      </p:sp>
    </p:spTree>
    <p:extLst>
      <p:ext uri="{BB962C8B-B14F-4D97-AF65-F5344CB8AC3E}">
        <p14:creationId xmlns:p14="http://schemas.microsoft.com/office/powerpoint/2010/main" val="187498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36538" y="1367497"/>
            <a:ext cx="5362391" cy="1955537"/>
          </a:xfrm>
          <a:prstGeom prst="rect">
            <a:avLst/>
          </a:prstGeom>
        </p:spPr>
      </p:pic>
      <p:sp>
        <p:nvSpPr>
          <p:cNvPr id="3" name="Rectangle 2"/>
          <p:cNvSpPr/>
          <p:nvPr/>
        </p:nvSpPr>
        <p:spPr>
          <a:xfrm>
            <a:off x="152399" y="108635"/>
            <a:ext cx="11904133" cy="1384995"/>
          </a:xfrm>
          <a:prstGeom prst="rect">
            <a:avLst/>
          </a:prstGeom>
        </p:spPr>
        <p:txBody>
          <a:bodyPr wrap="square">
            <a:spAutoFit/>
          </a:bodyPr>
          <a:lstStyle/>
          <a:p>
            <a:r>
              <a:rPr lang="en-US" sz="2800"/>
              <a:t>A planet in elliptical orbit around a star moves from the point in its orbit furthest from the star (A) to the closest point (P). The work done by gravity during this movement is… </a:t>
            </a:r>
          </a:p>
        </p:txBody>
      </p:sp>
      <p:sp>
        <p:nvSpPr>
          <p:cNvPr id="4" name="TextBox 3"/>
          <p:cNvSpPr txBox="1"/>
          <p:nvPr/>
        </p:nvSpPr>
        <p:spPr>
          <a:xfrm>
            <a:off x="152399" y="4715934"/>
            <a:ext cx="1939249" cy="2031325"/>
          </a:xfrm>
          <a:prstGeom prst="rect">
            <a:avLst/>
          </a:prstGeom>
          <a:noFill/>
        </p:spPr>
        <p:txBody>
          <a:bodyPr wrap="none" rtlCol="0">
            <a:spAutoFit/>
          </a:bodyPr>
          <a:lstStyle/>
          <a:p>
            <a:pPr marL="514350" indent="-514350">
              <a:lnSpc>
                <a:spcPct val="150000"/>
              </a:lnSpc>
              <a:buAutoNum type="alphaUcParenR"/>
            </a:pPr>
            <a:r>
              <a:rPr lang="en-US" sz="2800"/>
              <a:t>zero</a:t>
            </a:r>
          </a:p>
          <a:p>
            <a:pPr marL="514350" indent="-514350">
              <a:lnSpc>
                <a:spcPct val="150000"/>
              </a:lnSpc>
              <a:buAutoNum type="alphaUcParenR"/>
            </a:pPr>
            <a:r>
              <a:rPr lang="en-US" sz="2800"/>
              <a:t>positive</a:t>
            </a:r>
          </a:p>
          <a:p>
            <a:pPr marL="514350" indent="-514350">
              <a:lnSpc>
                <a:spcPct val="150000"/>
              </a:lnSpc>
              <a:buAutoNum type="alphaUcParenR"/>
            </a:pPr>
            <a:r>
              <a:rPr lang="en-US" sz="2800"/>
              <a:t>negative</a:t>
            </a:r>
          </a:p>
        </p:txBody>
      </p:sp>
    </p:spTree>
    <p:extLst>
      <p:ext uri="{BB962C8B-B14F-4D97-AF65-F5344CB8AC3E}">
        <p14:creationId xmlns:p14="http://schemas.microsoft.com/office/powerpoint/2010/main" val="30565369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9" y="108635"/>
            <a:ext cx="11904133" cy="1384995"/>
          </a:xfrm>
          <a:prstGeom prst="rect">
            <a:avLst/>
          </a:prstGeom>
        </p:spPr>
        <p:txBody>
          <a:bodyPr wrap="square">
            <a:spAutoFit/>
          </a:bodyPr>
          <a:lstStyle/>
          <a:p>
            <a:r>
              <a:rPr lang="en-US" sz="2800" dirty="0"/>
              <a:t>A planet in elliptical orbit around a star executes one complete orbit starting from point A </a:t>
            </a:r>
            <a:r>
              <a:rPr lang="en-US" sz="2800" b="1" i="1" dirty="0"/>
              <a:t>and returning to A</a:t>
            </a:r>
            <a:r>
              <a:rPr lang="en-US" sz="2800" dirty="0"/>
              <a:t>. The work done by gravity during this movement is… </a:t>
            </a:r>
          </a:p>
        </p:txBody>
      </p:sp>
      <p:sp>
        <p:nvSpPr>
          <p:cNvPr id="4" name="TextBox 3"/>
          <p:cNvSpPr txBox="1"/>
          <p:nvPr/>
        </p:nvSpPr>
        <p:spPr>
          <a:xfrm>
            <a:off x="152399" y="4715934"/>
            <a:ext cx="1939249" cy="2031325"/>
          </a:xfrm>
          <a:prstGeom prst="rect">
            <a:avLst/>
          </a:prstGeom>
          <a:noFill/>
        </p:spPr>
        <p:txBody>
          <a:bodyPr wrap="none" rtlCol="0">
            <a:spAutoFit/>
          </a:bodyPr>
          <a:lstStyle/>
          <a:p>
            <a:pPr marL="514350" indent="-514350">
              <a:lnSpc>
                <a:spcPct val="150000"/>
              </a:lnSpc>
              <a:buAutoNum type="alphaUcParenR"/>
            </a:pPr>
            <a:r>
              <a:rPr lang="en-US" sz="2800"/>
              <a:t>zero</a:t>
            </a:r>
          </a:p>
          <a:p>
            <a:pPr marL="514350" indent="-514350">
              <a:lnSpc>
                <a:spcPct val="150000"/>
              </a:lnSpc>
              <a:buAutoNum type="alphaUcParenR"/>
            </a:pPr>
            <a:r>
              <a:rPr lang="en-US" sz="2800"/>
              <a:t>positive</a:t>
            </a:r>
          </a:p>
          <a:p>
            <a:pPr marL="514350" indent="-514350">
              <a:lnSpc>
                <a:spcPct val="150000"/>
              </a:lnSpc>
              <a:buAutoNum type="alphaUcParenR"/>
            </a:pPr>
            <a:r>
              <a:rPr lang="en-US" sz="2800"/>
              <a:t>negative</a:t>
            </a:r>
          </a:p>
        </p:txBody>
      </p:sp>
      <p:pic>
        <p:nvPicPr>
          <p:cNvPr id="10" name="Picture 9">
            <a:extLst>
              <a:ext uri="{FF2B5EF4-FFF2-40B4-BE49-F238E27FC236}">
                <a16:creationId xmlns:a16="http://schemas.microsoft.com/office/drawing/2014/main" id="{F436A6C1-B34E-4CB3-B865-3B6225478A7C}"/>
              </a:ext>
            </a:extLst>
          </p:cNvPr>
          <p:cNvPicPr>
            <a:picLocks noChangeAspect="1"/>
          </p:cNvPicPr>
          <p:nvPr/>
        </p:nvPicPr>
        <p:blipFill>
          <a:blip r:embed="rId2"/>
          <a:stretch>
            <a:fillRect/>
          </a:stretch>
        </p:blipFill>
        <p:spPr>
          <a:xfrm>
            <a:off x="3515724" y="1450045"/>
            <a:ext cx="5364945" cy="1956986"/>
          </a:xfrm>
          <a:prstGeom prst="rect">
            <a:avLst/>
          </a:prstGeom>
        </p:spPr>
      </p:pic>
    </p:spTree>
    <p:extLst>
      <p:ext uri="{BB962C8B-B14F-4D97-AF65-F5344CB8AC3E}">
        <p14:creationId xmlns:p14="http://schemas.microsoft.com/office/powerpoint/2010/main" val="2098031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6959598" y="254000"/>
            <a:ext cx="4936067" cy="2216150"/>
          </a:xfrm>
          <a:prstGeom prst="roundRect">
            <a:avLst>
              <a:gd name="adj" fmla="val 16667"/>
            </a:avLst>
          </a:prstGeom>
          <a:ln>
            <a:headEnd type="none" w="sm" len="sm"/>
            <a:tailEnd type="none" w="sm" len="sm"/>
          </a:ln>
          <a:extLst/>
        </p:spPr>
        <p:style>
          <a:lnRef idx="2">
            <a:schemeClr val="dk1">
              <a:shade val="50000"/>
            </a:schemeClr>
          </a:lnRef>
          <a:fillRef idx="1">
            <a:schemeClr val="dk1"/>
          </a:fillRef>
          <a:effectRef idx="0">
            <a:schemeClr val="dk1"/>
          </a:effectRef>
          <a:fontRef idx="minor">
            <a:schemeClr val="lt1"/>
          </a:fontRef>
        </p:style>
        <p:txBody>
          <a:bodyPr wrap="none" anchor="ctr"/>
          <a:lstStyle/>
          <a:p>
            <a:pPr eaLnBrk="0" fontAlgn="base" hangingPunct="0">
              <a:spcBef>
                <a:spcPct val="0"/>
              </a:spcBef>
              <a:spcAft>
                <a:spcPct val="0"/>
              </a:spcAft>
            </a:pPr>
            <a:endParaRPr lang="en-US" sz="2400">
              <a:solidFill>
                <a:srgbClr val="FFFFFF"/>
              </a:solidFill>
              <a:latin typeface="Times New Roman" charset="0"/>
            </a:endParaRPr>
          </a:p>
        </p:txBody>
      </p:sp>
      <p:grpSp>
        <p:nvGrpSpPr>
          <p:cNvPr id="3" name="Group 6"/>
          <p:cNvGrpSpPr>
            <a:grpSpLocks/>
          </p:cNvGrpSpPr>
          <p:nvPr/>
        </p:nvGrpSpPr>
        <p:grpSpPr bwMode="auto">
          <a:xfrm>
            <a:off x="7085541" y="336550"/>
            <a:ext cx="4567238" cy="2014538"/>
            <a:chOff x="2099" y="2463"/>
            <a:chExt cx="2877" cy="1269"/>
          </a:xfrm>
        </p:grpSpPr>
        <p:sp>
          <p:nvSpPr>
            <p:cNvPr id="4" name="Line 7"/>
            <p:cNvSpPr>
              <a:spLocks noChangeShapeType="1"/>
            </p:cNvSpPr>
            <p:nvPr/>
          </p:nvSpPr>
          <p:spPr bwMode="auto">
            <a:xfrm flipH="1">
              <a:off x="2354" y="2621"/>
              <a:ext cx="9" cy="445"/>
            </a:xfrm>
            <a:prstGeom prst="line">
              <a:avLst/>
            </a:prstGeom>
            <a:noFill/>
            <a:ln w="381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Times New Roman" charset="0"/>
              </a:endParaRPr>
            </a:p>
          </p:txBody>
        </p:sp>
        <p:sp>
          <p:nvSpPr>
            <p:cNvPr id="5" name="AutoShape 8"/>
            <p:cNvSpPr>
              <a:spLocks noChangeArrowheads="1"/>
            </p:cNvSpPr>
            <p:nvPr/>
          </p:nvSpPr>
          <p:spPr bwMode="auto">
            <a:xfrm>
              <a:off x="2536" y="2636"/>
              <a:ext cx="2440" cy="1096"/>
            </a:xfrm>
            <a:prstGeom prst="rtTriangle">
              <a:avLst/>
            </a:prstGeom>
            <a:solidFill>
              <a:srgbClr val="00FF00"/>
            </a:solidFill>
            <a:ln w="12700">
              <a:solidFill>
                <a:srgbClr val="00004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Times New Roman" charset="0"/>
              </a:endParaRPr>
            </a:p>
          </p:txBody>
        </p:sp>
        <p:sp>
          <p:nvSpPr>
            <p:cNvPr id="6" name="Rectangle 9"/>
            <p:cNvSpPr>
              <a:spLocks noChangeArrowheads="1"/>
            </p:cNvSpPr>
            <p:nvPr/>
          </p:nvSpPr>
          <p:spPr bwMode="auto">
            <a:xfrm rot="1440000">
              <a:off x="3816" y="2901"/>
              <a:ext cx="511" cy="403"/>
            </a:xfrm>
            <a:prstGeom prst="rect">
              <a:avLst/>
            </a:prstGeom>
            <a:solidFill>
              <a:srgbClr val="FF0033"/>
            </a:solidFill>
            <a:ln w="12700">
              <a:solidFill>
                <a:srgbClr val="00004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Times New Roman" charset="0"/>
              </a:endParaRPr>
            </a:p>
          </p:txBody>
        </p:sp>
        <p:sp>
          <p:nvSpPr>
            <p:cNvPr id="7" name="Line 10"/>
            <p:cNvSpPr>
              <a:spLocks noChangeShapeType="1"/>
            </p:cNvSpPr>
            <p:nvPr/>
          </p:nvSpPr>
          <p:spPr bwMode="auto">
            <a:xfrm>
              <a:off x="4007" y="2693"/>
              <a:ext cx="288" cy="144"/>
            </a:xfrm>
            <a:prstGeom prst="line">
              <a:avLst/>
            </a:prstGeom>
            <a:noFill/>
            <a:ln w="38100">
              <a:solidFill>
                <a:srgbClr val="FAFD00"/>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Times New Roman" charset="0"/>
              </a:endParaRPr>
            </a:p>
          </p:txBody>
        </p:sp>
        <p:sp>
          <p:nvSpPr>
            <p:cNvPr id="8" name="Line 11"/>
            <p:cNvSpPr>
              <a:spLocks noChangeShapeType="1"/>
            </p:cNvSpPr>
            <p:nvPr/>
          </p:nvSpPr>
          <p:spPr bwMode="auto">
            <a:xfrm flipH="1" flipV="1">
              <a:off x="2517" y="2485"/>
              <a:ext cx="1282" cy="579"/>
            </a:xfrm>
            <a:prstGeom prst="line">
              <a:avLst/>
            </a:prstGeom>
            <a:noFill/>
            <a:ln w="381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Times New Roman" charset="0"/>
              </a:endParaRPr>
            </a:p>
          </p:txBody>
        </p:sp>
        <p:sp>
          <p:nvSpPr>
            <p:cNvPr id="9" name="Oval 12" descr="Medium wood"/>
            <p:cNvSpPr>
              <a:spLocks noChangeArrowheads="1"/>
            </p:cNvSpPr>
            <p:nvPr/>
          </p:nvSpPr>
          <p:spPr bwMode="auto">
            <a:xfrm>
              <a:off x="2348" y="2463"/>
              <a:ext cx="264" cy="264"/>
            </a:xfrm>
            <a:prstGeom prst="ellipse">
              <a:avLst/>
            </a:prstGeom>
            <a:blipFill dpi="0" rotWithShape="0">
              <a:blip r:embed="rId2"/>
              <a:srcRect/>
              <a:tile tx="0" ty="0" sx="100000" sy="100000" flip="none" algn="tl"/>
            </a:blipFill>
            <a:ln w="12700">
              <a:solidFill>
                <a:srgbClr val="00004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Times New Roman" charset="0"/>
              </a:endParaRPr>
            </a:p>
          </p:txBody>
        </p:sp>
        <p:sp>
          <p:nvSpPr>
            <p:cNvPr id="10" name="Rectangle 13" descr="Sand"/>
            <p:cNvSpPr>
              <a:spLocks noChangeArrowheads="1"/>
            </p:cNvSpPr>
            <p:nvPr/>
          </p:nvSpPr>
          <p:spPr bwMode="auto">
            <a:xfrm>
              <a:off x="2212" y="3061"/>
              <a:ext cx="274" cy="483"/>
            </a:xfrm>
            <a:prstGeom prst="rect">
              <a:avLst/>
            </a:prstGeom>
            <a:blipFill dpi="0" rotWithShape="0">
              <a:blip r:embed="rId3"/>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Times New Roman" charset="0"/>
              </a:endParaRPr>
            </a:p>
          </p:txBody>
        </p:sp>
        <p:sp>
          <p:nvSpPr>
            <p:cNvPr id="11" name="Line 14"/>
            <p:cNvSpPr>
              <a:spLocks noChangeShapeType="1"/>
            </p:cNvSpPr>
            <p:nvPr/>
          </p:nvSpPr>
          <p:spPr bwMode="auto">
            <a:xfrm>
              <a:off x="2099" y="2958"/>
              <a:ext cx="0" cy="363"/>
            </a:xfrm>
            <a:prstGeom prst="line">
              <a:avLst/>
            </a:prstGeom>
            <a:noFill/>
            <a:ln w="38100">
              <a:solidFill>
                <a:srgbClr val="FAFD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Times New Roman" charset="0"/>
              </a:endParaRPr>
            </a:p>
          </p:txBody>
        </p:sp>
      </p:grpSp>
      <p:sp>
        <p:nvSpPr>
          <p:cNvPr id="12" name="TextBox 11"/>
          <p:cNvSpPr txBox="1"/>
          <p:nvPr/>
        </p:nvSpPr>
        <p:spPr>
          <a:xfrm>
            <a:off x="208757" y="110067"/>
            <a:ext cx="6489434" cy="1815882"/>
          </a:xfrm>
          <a:prstGeom prst="rect">
            <a:avLst/>
          </a:prstGeom>
          <a:noFill/>
        </p:spPr>
        <p:txBody>
          <a:bodyPr wrap="square" rtlCol="0">
            <a:spAutoFit/>
          </a:bodyPr>
          <a:lstStyle/>
          <a:p>
            <a:r>
              <a:rPr lang="en-US" sz="2800"/>
              <a:t>A box is being pulled up a rough incline by a rope connected to a pulley. How many forces are doing non-zero work on the red box?</a:t>
            </a:r>
          </a:p>
        </p:txBody>
      </p:sp>
      <p:sp>
        <p:nvSpPr>
          <p:cNvPr id="13" name="TextBox 12"/>
          <p:cNvSpPr txBox="1"/>
          <p:nvPr/>
        </p:nvSpPr>
        <p:spPr>
          <a:xfrm>
            <a:off x="208757" y="3361267"/>
            <a:ext cx="5731569" cy="3323987"/>
          </a:xfrm>
          <a:prstGeom prst="rect">
            <a:avLst/>
          </a:prstGeom>
          <a:noFill/>
        </p:spPr>
        <p:txBody>
          <a:bodyPr wrap="none" rtlCol="0">
            <a:spAutoFit/>
          </a:bodyPr>
          <a:lstStyle/>
          <a:p>
            <a:pPr marL="514350" indent="-514350">
              <a:lnSpc>
                <a:spcPct val="150000"/>
              </a:lnSpc>
              <a:buAutoNum type="alphaUcParenR"/>
            </a:pPr>
            <a:r>
              <a:rPr lang="en-US" sz="2800"/>
              <a:t>One force</a:t>
            </a:r>
          </a:p>
          <a:p>
            <a:pPr marL="514350" indent="-514350">
              <a:lnSpc>
                <a:spcPct val="150000"/>
              </a:lnSpc>
              <a:buAutoNum type="alphaUcParenR"/>
            </a:pPr>
            <a:r>
              <a:rPr lang="en-US" sz="2800"/>
              <a:t>Two forces</a:t>
            </a:r>
          </a:p>
          <a:p>
            <a:pPr marL="514350" indent="-514350">
              <a:lnSpc>
                <a:spcPct val="150000"/>
              </a:lnSpc>
              <a:buAutoNum type="alphaUcParenR"/>
            </a:pPr>
            <a:r>
              <a:rPr lang="en-US" sz="2800"/>
              <a:t>Three forces</a:t>
            </a:r>
          </a:p>
          <a:p>
            <a:pPr marL="514350" indent="-514350">
              <a:lnSpc>
                <a:spcPct val="150000"/>
              </a:lnSpc>
              <a:buAutoNum type="alphaUcParenR"/>
            </a:pPr>
            <a:r>
              <a:rPr lang="en-US" sz="2800"/>
              <a:t>Four forces</a:t>
            </a:r>
          </a:p>
          <a:p>
            <a:pPr marL="514350" indent="-514350">
              <a:lnSpc>
                <a:spcPct val="150000"/>
              </a:lnSpc>
              <a:buAutoNum type="alphaUcParenR"/>
            </a:pPr>
            <a:r>
              <a:rPr lang="en-US" sz="2800"/>
              <a:t>No forces are doing non-zero work</a:t>
            </a:r>
          </a:p>
        </p:txBody>
      </p:sp>
    </p:spTree>
    <p:extLst>
      <p:ext uri="{BB962C8B-B14F-4D97-AF65-F5344CB8AC3E}">
        <p14:creationId xmlns:p14="http://schemas.microsoft.com/office/powerpoint/2010/main" val="32972616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01600" y="3392606"/>
            <a:ext cx="11988800" cy="3323987"/>
          </a:xfrm>
          <a:prstGeom prst="rect">
            <a:avLst/>
          </a:prstGeom>
          <a:noFill/>
        </p:spPr>
        <p:txBody>
          <a:bodyPr wrap="square" rtlCol="0">
            <a:spAutoFit/>
          </a:bodyPr>
          <a:lstStyle/>
          <a:p>
            <a:pPr>
              <a:lnSpc>
                <a:spcPct val="150000"/>
              </a:lnSpc>
            </a:pPr>
            <a:r>
              <a:rPr lang="en-US" sz="2800"/>
              <a:t>A</a:t>
            </a:r>
            <a:r>
              <a:rPr lang="en-US" sz="2800" dirty="0"/>
              <a:t>) All are true always.	</a:t>
            </a:r>
            <a:br>
              <a:rPr lang="en-US" sz="2800" dirty="0"/>
            </a:br>
            <a:r>
              <a:rPr lang="en-US" sz="2800" dirty="0"/>
              <a:t>B) None are true always.</a:t>
            </a:r>
          </a:p>
          <a:p>
            <a:pPr>
              <a:lnSpc>
                <a:spcPct val="150000"/>
              </a:lnSpc>
            </a:pPr>
            <a:r>
              <a:rPr lang="en-US" sz="2800" dirty="0"/>
              <a:t>C) Only 1 and 2 are true always.   	</a:t>
            </a:r>
          </a:p>
          <a:p>
            <a:pPr>
              <a:lnSpc>
                <a:spcPct val="150000"/>
              </a:lnSpc>
            </a:pPr>
            <a:r>
              <a:rPr lang="en-US" sz="2800" dirty="0"/>
              <a:t>D) Only 1 is true always.</a:t>
            </a:r>
          </a:p>
          <a:p>
            <a:pPr>
              <a:lnSpc>
                <a:spcPct val="150000"/>
              </a:lnSpc>
            </a:pPr>
            <a:r>
              <a:rPr lang="en-US" sz="2800" dirty="0"/>
              <a:t>E) Some other combination.</a:t>
            </a:r>
          </a:p>
        </p:txBody>
      </p:sp>
      <p:sp>
        <p:nvSpPr>
          <p:cNvPr id="8" name="Oval 7"/>
          <p:cNvSpPr/>
          <p:nvPr/>
        </p:nvSpPr>
        <p:spPr>
          <a:xfrm>
            <a:off x="7587861" y="3240188"/>
            <a:ext cx="4064000" cy="1727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26" name="TextBox 25"/>
          <p:cNvSpPr txBox="1"/>
          <p:nvPr/>
        </p:nvSpPr>
        <p:spPr>
          <a:xfrm>
            <a:off x="101600" y="54701"/>
            <a:ext cx="11988800" cy="3185487"/>
          </a:xfrm>
          <a:prstGeom prst="rect">
            <a:avLst/>
          </a:prstGeom>
          <a:noFill/>
        </p:spPr>
        <p:txBody>
          <a:bodyPr wrap="square" rtlCol="0">
            <a:spAutoFit/>
          </a:bodyPr>
          <a:lstStyle/>
          <a:p>
            <a:pPr>
              <a:spcAft>
                <a:spcPts val="600"/>
              </a:spcAft>
            </a:pPr>
            <a:r>
              <a:rPr lang="en-US" sz="2800" dirty="0"/>
              <a:t>A small planet of mass m is in elliptical orbit about a large star of mass M</a:t>
            </a:r>
            <a:r>
              <a:rPr lang="en-US" sz="2800"/>
              <a:t>. Which </a:t>
            </a:r>
            <a:r>
              <a:rPr lang="en-US" sz="2800" dirty="0"/>
              <a:t>of the following statements is </a:t>
            </a:r>
            <a:r>
              <a:rPr lang="en-US" sz="2800" b="1" u="sng" dirty="0"/>
              <a:t>always</a:t>
            </a:r>
            <a:r>
              <a:rPr lang="en-US" sz="2800" dirty="0"/>
              <a:t> true as the planet orbits the </a:t>
            </a:r>
            <a:r>
              <a:rPr lang="en-US" sz="2800"/>
              <a:t>star?</a:t>
            </a:r>
          </a:p>
          <a:p>
            <a:pPr marL="514350" indent="-514350">
              <a:buAutoNum type="arabicPeriod"/>
            </a:pPr>
            <a:r>
              <a:rPr lang="en-US" sz="2800"/>
              <a:t>The direction of the acceleration of the planet is toward the star.</a:t>
            </a:r>
          </a:p>
          <a:p>
            <a:pPr marL="514350" indent="-514350">
              <a:buAutoNum type="arabicPeriod"/>
            </a:pPr>
            <a:r>
              <a:rPr lang="en-US" sz="2800"/>
              <a:t>The magnitude of the acceleration of the planet is a = v</a:t>
            </a:r>
            <a:r>
              <a:rPr lang="en-US" sz="2800" baseline="30000"/>
              <a:t>2</a:t>
            </a:r>
            <a:r>
              <a:rPr lang="en-US" sz="2800"/>
              <a:t>/r ,where v is the speed of the planet and r is the distance between the planet and the star.</a:t>
            </a:r>
          </a:p>
          <a:p>
            <a:pPr marL="514350" indent="-514350">
              <a:buAutoNum type="arabicPeriod"/>
            </a:pPr>
            <a:r>
              <a:rPr lang="en-US" sz="2800"/>
              <a:t>The magnitude of the force between the planet and the star is constant.</a:t>
            </a:r>
          </a:p>
          <a:p>
            <a:pPr marL="514350" indent="-514350">
              <a:buAutoNum type="arabicPeriod"/>
            </a:pPr>
            <a:r>
              <a:rPr lang="en-US" sz="2800"/>
              <a:t>The speed of the planet is constant.</a:t>
            </a:r>
            <a:endParaRPr lang="en-US" sz="2800" dirty="0"/>
          </a:p>
        </p:txBody>
      </p:sp>
      <p:sp>
        <p:nvSpPr>
          <p:cNvPr id="9" name="Oval 8"/>
          <p:cNvSpPr/>
          <p:nvPr/>
        </p:nvSpPr>
        <p:spPr>
          <a:xfrm>
            <a:off x="8603861" y="3951388"/>
            <a:ext cx="304800" cy="3048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Oval 10"/>
          <p:cNvSpPr/>
          <p:nvPr/>
        </p:nvSpPr>
        <p:spPr>
          <a:xfrm>
            <a:off x="10839061" y="3341788"/>
            <a:ext cx="203200" cy="2032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extBox 1"/>
          <p:cNvSpPr txBox="1"/>
          <p:nvPr/>
        </p:nvSpPr>
        <p:spPr>
          <a:xfrm>
            <a:off x="11042261" y="3011508"/>
            <a:ext cx="457176" cy="502766"/>
          </a:xfrm>
          <a:prstGeom prst="rect">
            <a:avLst/>
          </a:prstGeom>
          <a:noFill/>
        </p:spPr>
        <p:txBody>
          <a:bodyPr wrap="none" rtlCol="0">
            <a:spAutoFit/>
          </a:bodyPr>
          <a:lstStyle/>
          <a:p>
            <a:r>
              <a:rPr lang="en-US" sz="2667" dirty="0"/>
              <a:t>m</a:t>
            </a:r>
          </a:p>
        </p:txBody>
      </p:sp>
      <p:sp>
        <p:nvSpPr>
          <p:cNvPr id="12" name="TextBox 11"/>
          <p:cNvSpPr txBox="1"/>
          <p:nvPr/>
        </p:nvSpPr>
        <p:spPr>
          <a:xfrm>
            <a:off x="8897261" y="3925908"/>
            <a:ext cx="476412" cy="502766"/>
          </a:xfrm>
          <a:prstGeom prst="rect">
            <a:avLst/>
          </a:prstGeom>
          <a:noFill/>
        </p:spPr>
        <p:txBody>
          <a:bodyPr wrap="none" rtlCol="0">
            <a:spAutoFit/>
          </a:bodyPr>
          <a:lstStyle/>
          <a:p>
            <a:r>
              <a:rPr lang="en-US" sz="2667" dirty="0"/>
              <a:t>M</a:t>
            </a:r>
          </a:p>
        </p:txBody>
      </p:sp>
    </p:spTree>
    <p:extLst>
      <p:ext uri="{BB962C8B-B14F-4D97-AF65-F5344CB8AC3E}">
        <p14:creationId xmlns:p14="http://schemas.microsoft.com/office/powerpoint/2010/main" val="40093277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5467" y="82602"/>
                <a:ext cx="11921066" cy="1566070"/>
              </a:xfrm>
              <a:prstGeom prst="rect">
                <a:avLst/>
              </a:prstGeom>
            </p:spPr>
            <p:txBody>
              <a:bodyPr wrap="square">
                <a:spAutoFit/>
              </a:bodyPr>
              <a:lstStyle/>
              <a:p>
                <a:r>
                  <a:rPr lang="en-US" sz="2800"/>
                  <a:t>The gravitational PE, </a:t>
                </a:r>
                <a14:m>
                  <m:oMath xmlns:m="http://schemas.openxmlformats.org/officeDocument/2006/math">
                    <m:r>
                      <a:rPr lang="en-US" sz="2800" i="1" smtClean="0">
                        <a:latin typeface="Cambria Math" panose="02040503050406030204" pitchFamily="18" charset="0"/>
                      </a:rPr>
                      <m:t>𝑈</m:t>
                    </m:r>
                    <m:d>
                      <m:dPr>
                        <m:ctrlPr>
                          <a:rPr lang="en-US" sz="2800" i="1" smtClean="0">
                            <a:latin typeface="Cambria Math" panose="02040503050406030204" pitchFamily="18" charset="0"/>
                          </a:rPr>
                        </m:ctrlPr>
                      </m:dPr>
                      <m:e>
                        <m:r>
                          <a:rPr lang="en-US" sz="2800" i="1" smtClean="0">
                            <a:latin typeface="Cambria Math" panose="02040503050406030204" pitchFamily="18" charset="0"/>
                          </a:rPr>
                          <m:t>𝑟</m:t>
                        </m:r>
                      </m:e>
                    </m:d>
                    <m:r>
                      <a:rPr lang="en-US" sz="2800" i="1" smtClean="0">
                        <a:latin typeface="Cambria Math" panose="02040503050406030204" pitchFamily="18" charset="0"/>
                      </a:rPr>
                      <m:t>=</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𝐺𝑀𝑚</m:t>
                        </m:r>
                      </m:num>
                      <m:den>
                        <m:r>
                          <a:rPr lang="en-US" sz="2800" b="0" i="1" smtClean="0">
                            <a:latin typeface="Cambria Math" panose="02040503050406030204" pitchFamily="18" charset="0"/>
                          </a:rPr>
                          <m:t>𝑟</m:t>
                        </m:r>
                      </m:den>
                    </m:f>
                    <m:r>
                      <a:rPr lang="en-US" sz="2800" i="1" smtClean="0">
                        <a:latin typeface="Cambria Math" panose="02040503050406030204" pitchFamily="18" charset="0"/>
                      </a:rPr>
                      <m:t> </m:t>
                    </m:r>
                  </m:oMath>
                </a14:m>
                <a:r>
                  <a:rPr lang="en-US" sz="2800"/>
                  <a:t>of a two mass system (</a:t>
                </a:r>
                <a14:m>
                  <m:oMath xmlns:m="http://schemas.openxmlformats.org/officeDocument/2006/math">
                    <m:r>
                      <a:rPr lang="en-US" sz="2800" i="1" smtClean="0">
                        <a:latin typeface="Cambria Math" panose="02040503050406030204" pitchFamily="18" charset="0"/>
                      </a:rPr>
                      <m:t>𝑚</m:t>
                    </m:r>
                    <m:r>
                      <a:rPr lang="en-US" sz="2800" i="1" smtClean="0">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rPr>
                      <m:t>𝑀</m:t>
                    </m:r>
                  </m:oMath>
                </a14:m>
                <a:r>
                  <a:rPr lang="en-US" sz="2800"/>
                  <a:t>) is plotted.  Mass </a:t>
                </a:r>
                <a14:m>
                  <m:oMath xmlns:m="http://schemas.openxmlformats.org/officeDocument/2006/math">
                    <m:r>
                      <a:rPr lang="en-US" sz="2800" i="1" smtClean="0">
                        <a:latin typeface="Cambria Math" panose="02040503050406030204" pitchFamily="18" charset="0"/>
                      </a:rPr>
                      <m:t>𝑀</m:t>
                    </m:r>
                    <m:r>
                      <a:rPr lang="en-US" sz="2800" i="1" smtClean="0">
                        <a:latin typeface="Cambria Math" panose="02040503050406030204" pitchFamily="18" charset="0"/>
                      </a:rPr>
                      <m:t> </m:t>
                    </m:r>
                  </m:oMath>
                </a14:m>
                <a:r>
                  <a:rPr lang="en-US" sz="2800"/>
                  <a:t>is stationary at the origin. Mass </a:t>
                </a:r>
                <a14:m>
                  <m:oMath xmlns:m="http://schemas.openxmlformats.org/officeDocument/2006/math">
                    <m:r>
                      <a:rPr lang="en-US" sz="2800" i="1" smtClean="0">
                        <a:latin typeface="Cambria Math" panose="02040503050406030204" pitchFamily="18" charset="0"/>
                      </a:rPr>
                      <m:t>𝑚</m:t>
                    </m:r>
                    <m:r>
                      <a:rPr lang="en-US" sz="2800" i="1" smtClean="0">
                        <a:latin typeface="Cambria Math" panose="02040503050406030204" pitchFamily="18" charset="0"/>
                      </a:rPr>
                      <m:t> </m:t>
                    </m:r>
                  </m:oMath>
                </a14:m>
                <a:r>
                  <a:rPr lang="en-US" sz="2800"/>
                  <a:t>is at </a:t>
                </a:r>
                <a14:m>
                  <m:oMath xmlns:m="http://schemas.openxmlformats.org/officeDocument/2006/math">
                    <m:r>
                      <a:rPr lang="en-US" sz="2800" i="1" smtClean="0">
                        <a:latin typeface="Cambria Math" panose="02040503050406030204" pitchFamily="18" charset="0"/>
                      </a:rPr>
                      <m:t>𝑟</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0</m:t>
                        </m:r>
                      </m:sub>
                    </m:sSub>
                  </m:oMath>
                </a14:m>
                <a:r>
                  <a:rPr lang="en-US" sz="2800"/>
                  <a:t>. Also shown is the total energy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𝐸</m:t>
                        </m:r>
                      </m:e>
                      <m:sub>
                        <m:r>
                          <m:rPr>
                            <m:nor/>
                          </m:rPr>
                          <a:rPr lang="en-US" sz="2800" b="0" i="0" smtClean="0">
                            <a:latin typeface="Cambria Math" panose="02040503050406030204" pitchFamily="18" charset="0"/>
                          </a:rPr>
                          <m:t>tot</m:t>
                        </m:r>
                      </m:sub>
                    </m:sSub>
                  </m:oMath>
                </a14:m>
                <a:r>
                  <a:rPr lang="en-US" sz="2800"/>
                  <a:t>. Which arrow represents the KE of mass </a:t>
                </a:r>
                <a14:m>
                  <m:oMath xmlns:m="http://schemas.openxmlformats.org/officeDocument/2006/math">
                    <m:r>
                      <a:rPr lang="en-US" sz="2800" b="0" i="1" smtClean="0">
                        <a:latin typeface="Cambria Math" panose="02040503050406030204" pitchFamily="18" charset="0"/>
                      </a:rPr>
                      <m:t>𝑚</m:t>
                    </m:r>
                  </m:oMath>
                </a14:m>
                <a:r>
                  <a:rPr lang="en-US" sz="2800"/>
                  <a:t>?</a:t>
                </a:r>
              </a:p>
            </p:txBody>
          </p:sp>
        </mc:Choice>
        <mc:Fallback xmlns="">
          <p:sp>
            <p:nvSpPr>
              <p:cNvPr id="2" name="Rectangle 1"/>
              <p:cNvSpPr>
                <a:spLocks noRot="1" noChangeAspect="1" noMove="1" noResize="1" noEditPoints="1" noAdjustHandles="1" noChangeArrowheads="1" noChangeShapeType="1" noTextEdit="1"/>
              </p:cNvSpPr>
              <p:nvPr/>
            </p:nvSpPr>
            <p:spPr>
              <a:xfrm>
                <a:off x="135467" y="82602"/>
                <a:ext cx="11921066" cy="1566070"/>
              </a:xfrm>
              <a:prstGeom prst="rect">
                <a:avLst/>
              </a:prstGeom>
              <a:blipFill rotWithShape="0">
                <a:blip r:embed="rId2"/>
                <a:stretch>
                  <a:fillRect l="-1022" b="-10547"/>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4504806" y="1824612"/>
            <a:ext cx="3182388" cy="2853175"/>
          </a:xfrm>
          <a:prstGeom prst="rect">
            <a:avLst/>
          </a:prstGeom>
        </p:spPr>
      </p:pic>
      <p:sp>
        <p:nvSpPr>
          <p:cNvPr id="4" name="TextBox 3"/>
          <p:cNvSpPr txBox="1"/>
          <p:nvPr/>
        </p:nvSpPr>
        <p:spPr>
          <a:xfrm>
            <a:off x="135467" y="4038600"/>
            <a:ext cx="2760692" cy="2677656"/>
          </a:xfrm>
          <a:prstGeom prst="rect">
            <a:avLst/>
          </a:prstGeom>
          <a:noFill/>
        </p:spPr>
        <p:txBody>
          <a:bodyPr wrap="none" rtlCol="0">
            <a:spAutoFit/>
          </a:bodyPr>
          <a:lstStyle/>
          <a:p>
            <a:pPr marL="514350" indent="-514350">
              <a:lnSpc>
                <a:spcPct val="150000"/>
              </a:lnSpc>
              <a:buAutoNum type="alphaUcParenR"/>
            </a:pPr>
            <a:r>
              <a:rPr lang="en-US" sz="2800"/>
              <a:t>A</a:t>
            </a:r>
          </a:p>
          <a:p>
            <a:pPr marL="514350" indent="-514350">
              <a:lnSpc>
                <a:spcPct val="150000"/>
              </a:lnSpc>
              <a:buAutoNum type="alphaUcParenR"/>
            </a:pPr>
            <a:r>
              <a:rPr lang="en-US" sz="2800"/>
              <a:t>B</a:t>
            </a:r>
          </a:p>
          <a:p>
            <a:pPr marL="514350" indent="-514350">
              <a:lnSpc>
                <a:spcPct val="150000"/>
              </a:lnSpc>
              <a:buAutoNum type="alphaUcParenR"/>
            </a:pPr>
            <a:r>
              <a:rPr lang="en-US" sz="2800"/>
              <a:t>C</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6569884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4467290" y="2436519"/>
          <a:ext cx="9652000" cy="4421481"/>
        </p:xfrm>
        <a:graphic>
          <a:graphicData uri="http://schemas.openxmlformats.org/presentationml/2006/ole">
            <mc:AlternateContent xmlns:mc="http://schemas.openxmlformats.org/markup-compatibility/2006">
              <mc:Choice xmlns:v="urn:schemas-microsoft-com:vml" Requires="v">
                <p:oleObj spid="_x0000_s7170" r:id="rId4" imgW="4886640" imgH="2238480" progId="">
                  <p:embed/>
                </p:oleObj>
              </mc:Choice>
              <mc:Fallback>
                <p:oleObj r:id="rId4" imgW="4886640" imgH="2238480" progId="">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7290" y="2436519"/>
                        <a:ext cx="9652000" cy="4421481"/>
                      </a:xfrm>
                      <a:prstGeom prst="rect">
                        <a:avLst/>
                      </a:prstGeom>
                      <a:noFill/>
                      <a:ln>
                        <a:noFill/>
                      </a:ln>
                    </p:spPr>
                  </p:pic>
                </p:oleObj>
              </mc:Fallback>
            </mc:AlternateContent>
          </a:graphicData>
        </a:graphic>
      </p:graphicFrame>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26" name="TextBox 25"/>
          <p:cNvSpPr txBox="1"/>
          <p:nvPr/>
        </p:nvSpPr>
        <p:spPr>
          <a:xfrm>
            <a:off x="123144" y="93082"/>
            <a:ext cx="11988800" cy="1384995"/>
          </a:xfrm>
          <a:prstGeom prst="rect">
            <a:avLst/>
          </a:prstGeom>
          <a:noFill/>
        </p:spPr>
        <p:txBody>
          <a:bodyPr wrap="square" rtlCol="0">
            <a:spAutoFit/>
          </a:bodyPr>
          <a:lstStyle/>
          <a:p>
            <a:r>
              <a:rPr lang="en-US" sz="2800" dirty="0"/>
              <a:t>The gravitational potential energy of a rock near a star is shown in the diagram.  When the rock is at the position shown, it has a kinetic energy of 25MJ</a:t>
            </a:r>
            <a:r>
              <a:rPr lang="en-US" sz="2800"/>
              <a:t>. Will </a:t>
            </a:r>
            <a:r>
              <a:rPr lang="en-US" sz="2800" dirty="0"/>
              <a:t>the rock escape to infinity or is it bound in orbit about the star?</a:t>
            </a:r>
          </a:p>
        </p:txBody>
      </p:sp>
      <p:sp>
        <p:nvSpPr>
          <p:cNvPr id="27" name="TextBox 26"/>
          <p:cNvSpPr txBox="1"/>
          <p:nvPr/>
        </p:nvSpPr>
        <p:spPr>
          <a:xfrm>
            <a:off x="123144" y="4647259"/>
            <a:ext cx="11988800" cy="1964512"/>
          </a:xfrm>
          <a:prstGeom prst="rect">
            <a:avLst/>
          </a:prstGeom>
          <a:noFill/>
        </p:spPr>
        <p:txBody>
          <a:bodyPr wrap="square" rtlCol="0">
            <a:spAutoFit/>
          </a:bodyPr>
          <a:lstStyle/>
          <a:p>
            <a:pPr marL="514350" indent="-514350">
              <a:lnSpc>
                <a:spcPct val="150000"/>
              </a:lnSpc>
              <a:buAutoNum type="alphaUcParenR"/>
            </a:pPr>
            <a:r>
              <a:rPr lang="en-US" sz="2800"/>
              <a:t>Escape</a:t>
            </a:r>
          </a:p>
          <a:p>
            <a:pPr marL="514350" indent="-514350">
              <a:lnSpc>
                <a:spcPct val="150000"/>
              </a:lnSpc>
              <a:buAutoNum type="alphaUcParenR"/>
            </a:pPr>
            <a:r>
              <a:rPr lang="en-US" sz="2800"/>
              <a:t>It is bound in orbit</a:t>
            </a:r>
          </a:p>
          <a:p>
            <a:pPr marL="514350" indent="-514350">
              <a:lnSpc>
                <a:spcPct val="150000"/>
              </a:lnSpc>
              <a:buAutoNum type="alphaUcParenR"/>
            </a:pPr>
            <a:r>
              <a:rPr lang="en-US" sz="2800"/>
              <a:t>impossible </a:t>
            </a:r>
            <a:r>
              <a:rPr lang="en-US" sz="2800" dirty="0"/>
              <a:t>to tell</a:t>
            </a:r>
          </a:p>
        </p:txBody>
      </p:sp>
    </p:spTree>
    <p:extLst>
      <p:ext uri="{BB962C8B-B14F-4D97-AF65-F5344CB8AC3E}">
        <p14:creationId xmlns:p14="http://schemas.microsoft.com/office/powerpoint/2010/main" val="35796530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9332" y="111036"/>
                <a:ext cx="11794067" cy="1013098"/>
              </a:xfrm>
              <a:prstGeom prst="rect">
                <a:avLst/>
              </a:prstGeom>
            </p:spPr>
            <p:txBody>
              <a:bodyPr wrap="square">
                <a:spAutoFit/>
              </a:bodyPr>
              <a:lstStyle/>
              <a:p>
                <a:r>
                  <a:rPr lang="en-US" sz="2800"/>
                  <a:t>A projectile is fired from an airless world with a speed </a:t>
                </a:r>
                <a14:m>
                  <m:oMath xmlns:m="http://schemas.openxmlformats.org/officeDocument/2006/math">
                    <m:r>
                      <a:rPr lang="en-US" sz="2800" b="0" i="1" smtClean="0">
                        <a:latin typeface="Cambria Math" panose="02040503050406030204" pitchFamily="18" charset="0"/>
                      </a:rPr>
                      <m:t>𝑣</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m:rPr>
                            <m:nor/>
                          </m:rPr>
                          <a:rPr lang="en-US" sz="2800" b="0" i="0" smtClean="0">
                            <a:latin typeface="Cambria Math" panose="02040503050406030204" pitchFamily="18" charset="0"/>
                          </a:rPr>
                          <m:t>escape</m:t>
                        </m:r>
                      </m:sub>
                    </m:sSub>
                  </m:oMath>
                </a14:m>
                <a:r>
                  <a:rPr lang="en-US" sz="2800"/>
                  <a:t>. What is the total energy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𝐸</m:t>
                        </m:r>
                      </m:e>
                      <m:sub>
                        <m:r>
                          <m:rPr>
                            <m:nor/>
                          </m:rPr>
                          <a:rPr lang="en-US" sz="2800" b="0" i="0" smtClean="0">
                            <a:latin typeface="Cambria Math" panose="02040503050406030204" pitchFamily="18" charset="0"/>
                          </a:rPr>
                          <m:t>tot</m:t>
                        </m:r>
                      </m:sub>
                    </m:sSub>
                    <m:r>
                      <a:rPr lang="en-US" sz="2800" b="0" i="1" smtClean="0">
                        <a:latin typeface="Cambria Math" panose="02040503050406030204" pitchFamily="18" charset="0"/>
                      </a:rPr>
                      <m:t>=</m:t>
                    </m:r>
                    <m:r>
                      <m:rPr>
                        <m:nor/>
                      </m:rPr>
                      <a:rPr lang="en-US" sz="2800" b="0" i="0" smtClean="0">
                        <a:latin typeface="Cambria Math" panose="02040503050406030204" pitchFamily="18" charset="0"/>
                      </a:rPr>
                      <m:t>KE</m:t>
                    </m:r>
                    <m:r>
                      <a:rPr lang="en-US" sz="2800" b="0" i="1" smtClean="0">
                        <a:latin typeface="Cambria Math" panose="02040503050406030204" pitchFamily="18" charset="0"/>
                      </a:rPr>
                      <m:t>−</m:t>
                    </m:r>
                    <m:r>
                      <a:rPr lang="en-US" sz="2800" b="0" i="1" smtClean="0">
                        <a:latin typeface="Cambria Math" panose="02040503050406030204" pitchFamily="18" charset="0"/>
                      </a:rPr>
                      <m:t>𝐺𝑀𝑚</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r>
                  <a:rPr lang="en-US" sz="2800"/>
                  <a:t>) of the projectile?</a:t>
                </a:r>
              </a:p>
            </p:txBody>
          </p:sp>
        </mc:Choice>
        <mc:Fallback xmlns="">
          <p:sp>
            <p:nvSpPr>
              <p:cNvPr id="2" name="Rectangle 1"/>
              <p:cNvSpPr>
                <a:spLocks noRot="1" noChangeAspect="1" noMove="1" noResize="1" noEditPoints="1" noAdjustHandles="1" noChangeArrowheads="1" noChangeShapeType="1" noTextEdit="1"/>
              </p:cNvSpPr>
              <p:nvPr/>
            </p:nvSpPr>
            <p:spPr>
              <a:xfrm>
                <a:off x="169332" y="111036"/>
                <a:ext cx="11794067" cy="1013098"/>
              </a:xfrm>
              <a:prstGeom prst="rect">
                <a:avLst/>
              </a:prstGeom>
              <a:blipFill rotWithShape="0">
                <a:blip r:embed="rId2"/>
                <a:stretch>
                  <a:fillRect l="-1086" t="-5422" r="-1241" b="-162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69332" y="4741333"/>
                <a:ext cx="2123915" cy="2031325"/>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𝐸</m:t>
                        </m:r>
                      </m:e>
                      <m:sub>
                        <m:r>
                          <m:rPr>
                            <m:nor/>
                          </m:rPr>
                          <a:rPr lang="en-US" sz="2800" b="0" i="0" smtClean="0">
                            <a:latin typeface="Cambria Math" panose="02040503050406030204" pitchFamily="18" charset="0"/>
                          </a:rPr>
                          <m:t>tot</m:t>
                        </m:r>
                      </m:sub>
                    </m:sSub>
                    <m:r>
                      <a:rPr lang="en-US" sz="2800" b="0" i="1" smtClean="0">
                        <a:latin typeface="Cambria Math" panose="02040503050406030204" pitchFamily="18" charset="0"/>
                      </a:rPr>
                      <m:t>=0</m:t>
                    </m:r>
                  </m:oMath>
                </a14:m>
                <a:endParaRPr lang="en-US" sz="2800" b="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𝐸</m:t>
                        </m:r>
                      </m:e>
                      <m:sub>
                        <m:r>
                          <m:rPr>
                            <m:nor/>
                          </m:rPr>
                          <a:rPr lang="en-US" sz="2800" i="0">
                            <a:latin typeface="Cambria Math" panose="02040503050406030204" pitchFamily="18" charset="0"/>
                          </a:rPr>
                          <m:t>tot</m:t>
                        </m:r>
                      </m:sub>
                    </m:sSub>
                    <m:r>
                      <a:rPr lang="en-US" sz="2800" b="0" i="1" smtClean="0">
                        <a:latin typeface="Cambria Math" panose="02040503050406030204" pitchFamily="18" charset="0"/>
                      </a:rPr>
                      <m:t>&lt;</m:t>
                    </m:r>
                    <m:r>
                      <a:rPr lang="en-US" sz="2800" i="1">
                        <a:latin typeface="Cambria Math" panose="02040503050406030204" pitchFamily="18" charset="0"/>
                      </a:rPr>
                      <m:t>0</m:t>
                    </m:r>
                  </m:oMath>
                </a14:m>
                <a:endParaRPr lang="en-US" sz="280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𝐸</m:t>
                        </m:r>
                      </m:e>
                      <m:sub>
                        <m:r>
                          <m:rPr>
                            <m:nor/>
                          </m:rPr>
                          <a:rPr lang="en-US" sz="2800" i="0">
                            <a:latin typeface="Cambria Math" panose="02040503050406030204" pitchFamily="18" charset="0"/>
                          </a:rPr>
                          <m:t>tot</m:t>
                        </m:r>
                      </m:sub>
                    </m:sSub>
                    <m:r>
                      <a:rPr lang="en-US" sz="2800" b="0" i="1" smtClean="0">
                        <a:latin typeface="Cambria Math" panose="02040503050406030204" pitchFamily="18" charset="0"/>
                      </a:rPr>
                      <m:t>&gt;</m:t>
                    </m:r>
                    <m:r>
                      <a:rPr lang="en-US" sz="2800" i="1">
                        <a:latin typeface="Cambria Math" panose="02040503050406030204" pitchFamily="18" charset="0"/>
                      </a:rPr>
                      <m:t>0</m:t>
                    </m:r>
                  </m:oMath>
                </a14:m>
                <a:endParaRPr lang="en-US" sz="2800"/>
              </a:p>
            </p:txBody>
          </p:sp>
        </mc:Choice>
        <mc:Fallback xmlns="">
          <p:sp>
            <p:nvSpPr>
              <p:cNvPr id="3" name="TextBox 2"/>
              <p:cNvSpPr txBox="1">
                <a:spLocks noRot="1" noChangeAspect="1" noMove="1" noResize="1" noEditPoints="1" noAdjustHandles="1" noChangeArrowheads="1" noChangeShapeType="1" noTextEdit="1"/>
              </p:cNvSpPr>
              <p:nvPr/>
            </p:nvSpPr>
            <p:spPr>
              <a:xfrm>
                <a:off x="169332" y="4741333"/>
                <a:ext cx="2123915" cy="2031325"/>
              </a:xfrm>
              <a:prstGeom prst="rect">
                <a:avLst/>
              </a:prstGeom>
              <a:blipFill rotWithShape="0">
                <a:blip r:embed="rId3"/>
                <a:stretch>
                  <a:fillRect l="-6034" b="-4505"/>
                </a:stretch>
              </a:blipFill>
            </p:spPr>
            <p:txBody>
              <a:bodyPr/>
              <a:lstStyle/>
              <a:p>
                <a:r>
                  <a:rPr lang="en-US">
                    <a:noFill/>
                  </a:rPr>
                  <a:t> </a:t>
                </a:r>
              </a:p>
            </p:txBody>
          </p:sp>
        </mc:Fallback>
      </mc:AlternateContent>
    </p:spTree>
    <p:extLst>
      <p:ext uri="{BB962C8B-B14F-4D97-AF65-F5344CB8AC3E}">
        <p14:creationId xmlns:p14="http://schemas.microsoft.com/office/powerpoint/2010/main" val="3886223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93883" y="1554718"/>
            <a:ext cx="1761897" cy="229229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35466" y="108002"/>
                <a:ext cx="11878733" cy="1384995"/>
              </a:xfrm>
              <a:prstGeom prst="rect">
                <a:avLst/>
              </a:prstGeom>
            </p:spPr>
            <p:txBody>
              <a:bodyPr wrap="square">
                <a:spAutoFit/>
              </a:bodyPr>
              <a:lstStyle/>
              <a:p>
                <a:r>
                  <a:rPr lang="en-US" sz="2800"/>
                  <a:t>Does escape speed depend on launch angle? That is, if a projectile is given an initial speed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a:t>, is it more likely to escape an (airless, non-rotating) planet, if fired straight up than if fired at an angle?</a:t>
                </a:r>
              </a:p>
            </p:txBody>
          </p:sp>
        </mc:Choice>
        <mc:Fallback xmlns="">
          <p:sp>
            <p:nvSpPr>
              <p:cNvPr id="3" name="Rectangle 2"/>
              <p:cNvSpPr>
                <a:spLocks noRot="1" noChangeAspect="1" noMove="1" noResize="1" noEditPoints="1" noAdjustHandles="1" noChangeArrowheads="1" noChangeShapeType="1" noTextEdit="1"/>
              </p:cNvSpPr>
              <p:nvPr/>
            </p:nvSpPr>
            <p:spPr>
              <a:xfrm>
                <a:off x="135466" y="108002"/>
                <a:ext cx="11878733" cy="1384995"/>
              </a:xfrm>
              <a:prstGeom prst="rect">
                <a:avLst/>
              </a:prstGeom>
              <a:blipFill rotWithShape="0">
                <a:blip r:embed="rId3"/>
                <a:stretch>
                  <a:fillRect l="-1026" t="-4405" b="-11894"/>
                </a:stretch>
              </a:blipFill>
            </p:spPr>
            <p:txBody>
              <a:bodyPr/>
              <a:lstStyle/>
              <a:p>
                <a:r>
                  <a:rPr lang="en-US">
                    <a:noFill/>
                  </a:rPr>
                  <a:t> </a:t>
                </a:r>
              </a:p>
            </p:txBody>
          </p:sp>
        </mc:Fallback>
      </mc:AlternateContent>
      <p:sp>
        <p:nvSpPr>
          <p:cNvPr id="4" name="TextBox 3"/>
          <p:cNvSpPr txBox="1"/>
          <p:nvPr/>
        </p:nvSpPr>
        <p:spPr>
          <a:xfrm>
            <a:off x="135466" y="5325533"/>
            <a:ext cx="1171988" cy="1384995"/>
          </a:xfrm>
          <a:prstGeom prst="rect">
            <a:avLst/>
          </a:prstGeom>
          <a:noFill/>
        </p:spPr>
        <p:txBody>
          <a:bodyPr wrap="none" rtlCol="0">
            <a:spAutoFit/>
          </a:bodyPr>
          <a:lstStyle/>
          <a:p>
            <a:pPr marL="514350" indent="-514350">
              <a:lnSpc>
                <a:spcPct val="150000"/>
              </a:lnSpc>
              <a:buAutoNum type="alphaUcParenR"/>
            </a:pPr>
            <a:r>
              <a:rPr lang="en-US" sz="2800"/>
              <a:t>Yes</a:t>
            </a:r>
          </a:p>
          <a:p>
            <a:pPr marL="514350" indent="-514350">
              <a:lnSpc>
                <a:spcPct val="150000"/>
              </a:lnSpc>
              <a:buAutoNum type="alphaUcParenR"/>
            </a:pPr>
            <a:r>
              <a:rPr lang="en-US" sz="2800"/>
              <a:t>No</a:t>
            </a:r>
          </a:p>
        </p:txBody>
      </p:sp>
    </p:spTree>
    <p:extLst>
      <p:ext uri="{BB962C8B-B14F-4D97-AF65-F5344CB8AC3E}">
        <p14:creationId xmlns:p14="http://schemas.microsoft.com/office/powerpoint/2010/main" val="38233125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21460" y="617322"/>
            <a:ext cx="6996348" cy="2115377"/>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60867" y="94102"/>
                <a:ext cx="11844866" cy="523220"/>
              </a:xfrm>
              <a:prstGeom prst="rect">
                <a:avLst/>
              </a:prstGeom>
            </p:spPr>
            <p:txBody>
              <a:bodyPr wrap="square">
                <a:spAutoFit/>
              </a:bodyPr>
              <a:lstStyle/>
              <a:p>
                <a:r>
                  <a:rPr lang="en-US" sz="2800"/>
                  <a:t>To get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𝑟</m:t>
                        </m:r>
                      </m:e>
                      <m:sub>
                        <m:r>
                          <m:rPr>
                            <m:nor/>
                          </m:rPr>
                          <a:rPr lang="en-US" sz="2800" b="0" i="0" smtClean="0">
                            <a:latin typeface="Cambria Math" panose="02040503050406030204" pitchFamily="18" charset="0"/>
                          </a:rPr>
                          <m:t>max</m:t>
                        </m:r>
                      </m:sub>
                    </m:sSub>
                  </m:oMath>
                </a14:m>
                <a:r>
                  <a:rPr lang="en-US" sz="2800"/>
                  <a:t>, what conservation of energy equation should you use?</a:t>
                </a:r>
              </a:p>
            </p:txBody>
          </p:sp>
        </mc:Choice>
        <mc:Fallback xmlns="">
          <p:sp>
            <p:nvSpPr>
              <p:cNvPr id="3" name="Rectangle 2"/>
              <p:cNvSpPr>
                <a:spLocks noRot="1" noChangeAspect="1" noMove="1" noResize="1" noEditPoints="1" noAdjustHandles="1" noChangeArrowheads="1" noChangeShapeType="1" noTextEdit="1"/>
              </p:cNvSpPr>
              <p:nvPr/>
            </p:nvSpPr>
            <p:spPr>
              <a:xfrm>
                <a:off x="160867" y="94102"/>
                <a:ext cx="11844866" cy="523220"/>
              </a:xfrm>
              <a:prstGeom prst="rect">
                <a:avLst/>
              </a:prstGeom>
              <a:blipFill rotWithShape="0">
                <a:blip r:embed="rId3"/>
                <a:stretch>
                  <a:fillRect l="-1029" t="-104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60867" y="1786467"/>
                <a:ext cx="6180410" cy="4868256"/>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𝑚</m:t>
                    </m:r>
                    <m:sSup>
                      <m:sSupPr>
                        <m:ctrlPr>
                          <a:rPr lang="en-US" sz="2800" b="0" i="1" smtClean="0">
                            <a:latin typeface="Cambria Math" panose="02040503050406030204" pitchFamily="18" charset="0"/>
                          </a:rPr>
                        </m:ctrlPr>
                      </m:sSup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𝐺𝑀𝑚</m:t>
                        </m:r>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0</m:t>
                            </m:r>
                          </m:sub>
                        </m:sSub>
                      </m:den>
                    </m:f>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𝐺𝑀𝑚</m:t>
                        </m:r>
                      </m:num>
                      <m:den>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m:rPr>
                                <m:nor/>
                              </m:rPr>
                              <a:rPr lang="en-US" sz="2800" b="0" i="0" smtClean="0">
                                <a:latin typeface="Cambria Math" panose="02040503050406030204" pitchFamily="18" charset="0"/>
                              </a:rPr>
                              <m:t>max</m:t>
                            </m:r>
                          </m:sub>
                        </m:sSub>
                      </m:den>
                    </m:f>
                  </m:oMath>
                </a14:m>
                <a:endParaRPr lang="en-US" sz="2800"/>
              </a:p>
              <a:p>
                <a:pPr marL="514350" indent="-514350">
                  <a:lnSpc>
                    <a:spcPct val="150000"/>
                  </a:lnSpc>
                  <a:buAutoNum type="alphaUcParenR"/>
                </a:pPr>
                <a:r>
                  <a:rPr lang="en-US" sz="280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r>
                      <a:rPr lang="en-US" sz="2800" i="1">
                        <a:latin typeface="Cambria Math" panose="02040503050406030204" pitchFamily="18" charset="0"/>
                      </a:rPr>
                      <m:t>𝑚</m:t>
                    </m:r>
                    <m:sSup>
                      <m:sSupPr>
                        <m:ctrlPr>
                          <a:rPr lang="en-US" sz="2800" i="1">
                            <a:latin typeface="Cambria Math" panose="02040503050406030204" pitchFamily="18" charset="0"/>
                          </a:rPr>
                        </m:ctrlPr>
                      </m:sSupPr>
                      <m:e>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e>
                      <m:sup>
                        <m:r>
                          <a:rPr lang="en-US" sz="2800" i="1">
                            <a:latin typeface="Cambria Math" panose="02040503050406030204" pitchFamily="18" charset="0"/>
                          </a:rPr>
                          <m:t>2</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𝐺𝑀𝑚</m:t>
                        </m:r>
                      </m:num>
                      <m:den>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i="1">
                                <a:latin typeface="Cambria Math" panose="02040503050406030204" pitchFamily="18" charset="0"/>
                              </a:rPr>
                              <m:t>0</m:t>
                            </m:r>
                          </m:sub>
                        </m:sSub>
                      </m:den>
                    </m:f>
                    <m:r>
                      <a:rPr lang="en-US" sz="2800" i="1">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𝑚</m:t>
                    </m:r>
                    <m:sSup>
                      <m:sSupPr>
                        <m:ctrlPr>
                          <a:rPr lang="en-US" sz="2800" b="0" i="1" smtClean="0">
                            <a:latin typeface="Cambria Math" panose="02040503050406030204" pitchFamily="18" charset="0"/>
                          </a:rPr>
                        </m:ctrlPr>
                      </m:sSup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m:rPr>
                                <m:nor/>
                              </m:rPr>
                              <a:rPr lang="en-US" sz="2800" b="0" i="0" smtClean="0">
                                <a:latin typeface="Cambria Math" panose="02040503050406030204" pitchFamily="18" charset="0"/>
                              </a:rPr>
                              <m:t>final</m:t>
                            </m:r>
                          </m:sub>
                        </m:sSub>
                      </m:e>
                      <m:sup>
                        <m:r>
                          <a:rPr lang="en-US" sz="2800" b="0" i="1" smtClean="0">
                            <a:latin typeface="Cambria Math" panose="02040503050406030204" pitchFamily="18" charset="0"/>
                          </a:rPr>
                          <m:t>2</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𝐺𝑀𝑚</m:t>
                        </m:r>
                      </m:num>
                      <m:den>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m:rPr>
                                <m:nor/>
                              </m:rPr>
                              <a:rPr lang="en-US" sz="2800">
                                <a:latin typeface="Cambria Math" panose="02040503050406030204" pitchFamily="18" charset="0"/>
                              </a:rPr>
                              <m:t>max</m:t>
                            </m:r>
                          </m:sub>
                        </m:sSub>
                      </m:den>
                    </m:f>
                  </m:oMath>
                </a14:m>
                <a:endParaRPr lang="en-US" sz="2800"/>
              </a:p>
              <a:p>
                <a:pPr marL="514350" indent="-514350">
                  <a:lnSpc>
                    <a:spcPct val="150000"/>
                  </a:lnSpc>
                  <a:buAutoNum type="alphaUcParenR"/>
                </a:pPr>
                <a:r>
                  <a:rPr lang="en-US" sz="280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r>
                      <a:rPr lang="en-US" sz="2800" i="1">
                        <a:latin typeface="Cambria Math" panose="02040503050406030204" pitchFamily="18" charset="0"/>
                      </a:rPr>
                      <m:t>𝑚</m:t>
                    </m:r>
                    <m:sSup>
                      <m:sSupPr>
                        <m:ctrlPr>
                          <a:rPr lang="en-US" sz="2800" i="1">
                            <a:latin typeface="Cambria Math" panose="02040503050406030204" pitchFamily="18" charset="0"/>
                          </a:rPr>
                        </m:ctrlPr>
                      </m:sSupPr>
                      <m:e>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e>
                      <m:sup>
                        <m:r>
                          <a:rPr lang="en-US" sz="2800" i="1">
                            <a:latin typeface="Cambria Math" panose="02040503050406030204" pitchFamily="18" charset="0"/>
                          </a:rPr>
                          <m:t>2</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𝐺𝑀𝑚</m:t>
                        </m:r>
                      </m:num>
                      <m:den>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m:rPr>
                                <m:nor/>
                              </m:rPr>
                              <a:rPr lang="en-US" sz="2800">
                                <a:latin typeface="Cambria Math" panose="02040503050406030204" pitchFamily="18" charset="0"/>
                              </a:rPr>
                              <m:t>max</m:t>
                            </m:r>
                          </m:sub>
                        </m:sSub>
                      </m:den>
                    </m:f>
                  </m:oMath>
                </a14:m>
                <a:endParaRPr lang="en-US" sz="2800"/>
              </a:p>
              <a:p>
                <a:pPr marL="514350" indent="-514350">
                  <a:lnSpc>
                    <a:spcPct val="150000"/>
                  </a:lnSpc>
                  <a:buAutoNum type="alphaUcParenR"/>
                </a:pPr>
                <a:r>
                  <a:rPr lang="en-US" sz="280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𝐺𝑀𝑚</m:t>
                        </m:r>
                      </m:num>
                      <m:den>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i="1">
                                <a:latin typeface="Cambria Math" panose="02040503050406030204" pitchFamily="18" charset="0"/>
                              </a:rPr>
                              <m:t>0</m:t>
                            </m:r>
                          </m:sub>
                        </m:sSub>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𝐺𝑀𝑚</m:t>
                        </m:r>
                      </m:num>
                      <m:den>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m:rPr>
                                <m:nor/>
                              </m:rPr>
                              <a:rPr lang="en-US" sz="2800">
                                <a:latin typeface="Cambria Math" panose="02040503050406030204" pitchFamily="18" charset="0"/>
                              </a:rPr>
                              <m:t>max</m:t>
                            </m:r>
                          </m:sub>
                        </m:sSub>
                      </m:den>
                    </m:f>
                  </m:oMath>
                </a14:m>
                <a:endParaRPr lang="en-US" sz="2800"/>
              </a:p>
              <a:p>
                <a:pPr marL="514350" indent="-514350">
                  <a:lnSpc>
                    <a:spcPct val="150000"/>
                  </a:lnSpc>
                  <a:buAutoNum type="alphaUcParenR"/>
                </a:pPr>
                <a:r>
                  <a:rPr lang="en-US" sz="2800"/>
                  <a:t>None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160867" y="1786467"/>
                <a:ext cx="6180410" cy="4868256"/>
              </a:xfrm>
              <a:prstGeom prst="rect">
                <a:avLst/>
              </a:prstGeom>
              <a:blipFill rotWithShape="0">
                <a:blip r:embed="rId4"/>
                <a:stretch>
                  <a:fillRect l="-2071" b="-1377"/>
                </a:stretch>
              </a:blipFill>
            </p:spPr>
            <p:txBody>
              <a:bodyPr/>
              <a:lstStyle/>
              <a:p>
                <a:r>
                  <a:rPr lang="en-US">
                    <a:noFill/>
                  </a:rPr>
                  <a:t> </a:t>
                </a:r>
              </a:p>
            </p:txBody>
          </p:sp>
        </mc:Fallback>
      </mc:AlternateContent>
    </p:spTree>
    <p:extLst>
      <p:ext uri="{BB962C8B-B14F-4D97-AF65-F5344CB8AC3E}">
        <p14:creationId xmlns:p14="http://schemas.microsoft.com/office/powerpoint/2010/main" val="1909986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7000" y="101938"/>
                <a:ext cx="11963400" cy="2305759"/>
              </a:xfrm>
              <a:prstGeom prst="rect">
                <a:avLst/>
              </a:prstGeom>
            </p:spPr>
            <p:txBody>
              <a:bodyPr wrap="square">
                <a:spAutoFit/>
              </a:bodyPr>
              <a:lstStyle/>
              <a:p>
                <a:r>
                  <a:rPr lang="en-US" sz="2800"/>
                  <a:t>A projectile is fired straight up from the surface of an airless planet (radius </a:t>
                </a:r>
                <a14:m>
                  <m:oMath xmlns:m="http://schemas.openxmlformats.org/officeDocument/2006/math">
                    <m:r>
                      <a:rPr lang="en-US" sz="2800" i="1" smtClean="0">
                        <a:latin typeface="Cambria Math" panose="02040503050406030204" pitchFamily="18" charset="0"/>
                      </a:rPr>
                      <m:t>𝑅</m:t>
                    </m:r>
                  </m:oMath>
                </a14:m>
                <a:r>
                  <a:rPr lang="en-US" sz="2800"/>
                  <a:t>) with the escape velocity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m:rPr>
                            <m:nor/>
                          </m:rPr>
                          <a:rPr lang="en-US" sz="2800" b="0" i="0" smtClean="0">
                            <a:latin typeface="Cambria Math" panose="02040503050406030204" pitchFamily="18" charset="0"/>
                          </a:rPr>
                          <m:t>esc</m:t>
                        </m:r>
                      </m:sub>
                    </m:sSub>
                  </m:oMath>
                </a14:m>
                <a:r>
                  <a:rPr lang="en-US" sz="2800"/>
                  <a:t> (so, the projectile barely escapes the planet's gravity and it asymptotically approaches ∞ distance and 0 speed.) What is the projectile's speed when it is a distance </a:t>
                </a:r>
                <a14:m>
                  <m:oMath xmlns:m="http://schemas.openxmlformats.org/officeDocument/2006/math">
                    <m:r>
                      <a:rPr lang="en-US" sz="2800" i="1" smtClean="0">
                        <a:latin typeface="Cambria Math" panose="02040503050406030204" pitchFamily="18" charset="0"/>
                      </a:rPr>
                      <m:t>4</m:t>
                    </m:r>
                    <m:r>
                      <a:rPr lang="en-US" sz="2800" i="1" smtClean="0">
                        <a:latin typeface="Cambria Math" panose="02040503050406030204" pitchFamily="18" charset="0"/>
                      </a:rPr>
                      <m:t>𝑅</m:t>
                    </m:r>
                    <m:r>
                      <a:rPr lang="en-US" sz="2800" i="1" smtClean="0">
                        <a:latin typeface="Cambria Math" panose="02040503050406030204" pitchFamily="18" charset="0"/>
                      </a:rPr>
                      <m:t> </m:t>
                    </m:r>
                  </m:oMath>
                </a14:m>
                <a:r>
                  <a:rPr lang="en-US" sz="2800"/>
                  <a:t>from the planet's center (</a:t>
                </a:r>
                <a14:m>
                  <m:oMath xmlns:m="http://schemas.openxmlformats.org/officeDocument/2006/math">
                    <m:r>
                      <a:rPr lang="en-US" sz="2800" i="1" smtClean="0">
                        <a:latin typeface="Cambria Math" panose="02040503050406030204" pitchFamily="18" charset="0"/>
                      </a:rPr>
                      <m:t>3</m:t>
                    </m:r>
                    <m:r>
                      <a:rPr lang="en-US" sz="2800" i="1" smtClean="0">
                        <a:latin typeface="Cambria Math" panose="02040503050406030204" pitchFamily="18" charset="0"/>
                      </a:rPr>
                      <m:t>𝑅</m:t>
                    </m:r>
                    <m:r>
                      <a:rPr lang="en-US" sz="2800" i="1" smtClean="0">
                        <a:latin typeface="Cambria Math" panose="02040503050406030204" pitchFamily="18" charset="0"/>
                      </a:rPr>
                      <m:t> </m:t>
                    </m:r>
                  </m:oMath>
                </a14:m>
                <a:r>
                  <a:rPr lang="en-US" sz="2800"/>
                  <a:t>from the surface)? Ignore the gravity of the Sun and other planets.</a:t>
                </a:r>
              </a:p>
            </p:txBody>
          </p:sp>
        </mc:Choice>
        <mc:Fallback xmlns="">
          <p:sp>
            <p:nvSpPr>
              <p:cNvPr id="2" name="Rectangle 1"/>
              <p:cNvSpPr>
                <a:spLocks noRot="1" noChangeAspect="1" noMove="1" noResize="1" noEditPoints="1" noAdjustHandles="1" noChangeArrowheads="1" noChangeShapeType="1" noTextEdit="1"/>
              </p:cNvSpPr>
              <p:nvPr/>
            </p:nvSpPr>
            <p:spPr>
              <a:xfrm>
                <a:off x="127000" y="101938"/>
                <a:ext cx="11963400" cy="2305759"/>
              </a:xfrm>
              <a:prstGeom prst="rect">
                <a:avLst/>
              </a:prstGeom>
              <a:blipFill rotWithShape="0">
                <a:blip r:embed="rId2"/>
                <a:stretch>
                  <a:fillRect l="-1070" t="-2646" b="-4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27000" y="2407697"/>
                <a:ext cx="2842445" cy="4388894"/>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m:rPr>
                            <m:nor/>
                          </m:rPr>
                          <a:rPr lang="en-US" sz="2800" b="0" i="0" smtClean="0">
                            <a:latin typeface="Cambria Math" panose="02040503050406030204" pitchFamily="18" charset="0"/>
                          </a:rPr>
                          <m:t>esc</m:t>
                        </m:r>
                      </m:sub>
                    </m:sSub>
                  </m:oMath>
                </a14:m>
                <a:endParaRPr lang="en-US" sz="2800"/>
              </a:p>
              <a:p>
                <a:pPr marL="514350" indent="-514350">
                  <a:lnSpc>
                    <a:spcPct val="150000"/>
                  </a:lnSpc>
                  <a:buFontTx/>
                  <a:buAutoNum type="alphaUcParenR"/>
                </a:pPr>
                <a:r>
                  <a:rPr lang="en-US" sz="280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b="0" i="1" smtClean="0">
                            <a:latin typeface="Cambria Math" panose="02040503050406030204" pitchFamily="18" charset="0"/>
                          </a:rPr>
                          <m:t>4</m:t>
                        </m:r>
                      </m:den>
                    </m:f>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m:rPr>
                            <m:nor/>
                          </m:rPr>
                          <a:rPr lang="en-US" sz="2800">
                            <a:latin typeface="Cambria Math" panose="02040503050406030204" pitchFamily="18" charset="0"/>
                          </a:rPr>
                          <m:t>esc</m:t>
                        </m:r>
                      </m:sub>
                    </m:sSub>
                  </m:oMath>
                </a14:m>
                <a:endParaRPr lang="en-US" sz="2800"/>
              </a:p>
              <a:p>
                <a:pPr marL="514350" indent="-514350">
                  <a:lnSpc>
                    <a:spcPct val="150000"/>
                  </a:lnSpc>
                  <a:buFontTx/>
                  <a:buAutoNum type="alphaUcParenR"/>
                </a:pPr>
                <a:r>
                  <a:rPr lang="en-US" sz="280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b="0" i="1" smtClean="0">
                            <a:latin typeface="Cambria Math" panose="02040503050406030204" pitchFamily="18" charset="0"/>
                          </a:rPr>
                          <m:t>9</m:t>
                        </m:r>
                      </m:den>
                    </m:f>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m:rPr>
                            <m:nor/>
                          </m:rPr>
                          <a:rPr lang="en-US" sz="2800">
                            <a:latin typeface="Cambria Math" panose="02040503050406030204" pitchFamily="18" charset="0"/>
                          </a:rPr>
                          <m:t>esc</m:t>
                        </m:r>
                      </m:sub>
                    </m:sSub>
                  </m:oMath>
                </a14:m>
                <a:endParaRPr lang="en-US" sz="2800"/>
              </a:p>
              <a:p>
                <a:pPr marL="514350" indent="-514350">
                  <a:lnSpc>
                    <a:spcPct val="150000"/>
                  </a:lnSpc>
                  <a:buFontTx/>
                  <a:buAutoNum type="alphaUcParenR"/>
                </a:pPr>
                <a:r>
                  <a:rPr lang="en-US" sz="280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b="0" i="1" smtClean="0">
                            <a:latin typeface="Cambria Math" panose="02040503050406030204" pitchFamily="18" charset="0"/>
                          </a:rPr>
                          <m:t>3</m:t>
                        </m:r>
                      </m:den>
                    </m:f>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m:rPr>
                            <m:nor/>
                          </m:rPr>
                          <a:rPr lang="en-US" sz="2800">
                            <a:latin typeface="Cambria Math" panose="02040503050406030204" pitchFamily="18" charset="0"/>
                          </a:rPr>
                          <m:t>esc</m:t>
                        </m:r>
                      </m:sub>
                    </m:sSub>
                  </m:oMath>
                </a14:m>
                <a:endParaRPr lang="en-US" sz="2800"/>
              </a:p>
              <a:p>
                <a:pPr marL="514350" indent="-514350">
                  <a:lnSpc>
                    <a:spcPct val="150000"/>
                  </a:lnSpc>
                  <a:buAutoNum type="alphaUcParenR"/>
                </a:pPr>
                <a:r>
                  <a:rPr lang="en-US" sz="2800"/>
                  <a:t> None of these</a:t>
                </a:r>
              </a:p>
            </p:txBody>
          </p:sp>
        </mc:Choice>
        <mc:Fallback xmlns="">
          <p:sp>
            <p:nvSpPr>
              <p:cNvPr id="3" name="TextBox 2"/>
              <p:cNvSpPr txBox="1">
                <a:spLocks noRot="1" noChangeAspect="1" noMove="1" noResize="1" noEditPoints="1" noAdjustHandles="1" noChangeArrowheads="1" noChangeShapeType="1" noTextEdit="1"/>
              </p:cNvSpPr>
              <p:nvPr/>
            </p:nvSpPr>
            <p:spPr>
              <a:xfrm>
                <a:off x="127000" y="2407697"/>
                <a:ext cx="2842445" cy="4388894"/>
              </a:xfrm>
              <a:prstGeom prst="rect">
                <a:avLst/>
              </a:prstGeom>
              <a:blipFill rotWithShape="0">
                <a:blip r:embed="rId3"/>
                <a:stretch>
                  <a:fillRect l="-4506" r="-3004" b="-1667"/>
                </a:stretch>
              </a:blipFill>
            </p:spPr>
            <p:txBody>
              <a:bodyPr/>
              <a:lstStyle/>
              <a:p>
                <a:r>
                  <a:rPr lang="en-US">
                    <a:noFill/>
                  </a:rPr>
                  <a:t> </a:t>
                </a:r>
              </a:p>
            </p:txBody>
          </p:sp>
        </mc:Fallback>
      </mc:AlternateContent>
    </p:spTree>
    <p:extLst>
      <p:ext uri="{BB962C8B-B14F-4D97-AF65-F5344CB8AC3E}">
        <p14:creationId xmlns:p14="http://schemas.microsoft.com/office/powerpoint/2010/main" val="3483109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7000" y="118075"/>
                <a:ext cx="11963400" cy="1384995"/>
              </a:xfrm>
              <a:prstGeom prst="rect">
                <a:avLst/>
              </a:prstGeom>
            </p:spPr>
            <p:txBody>
              <a:bodyPr wrap="square">
                <a:spAutoFit/>
              </a:bodyPr>
              <a:lstStyle/>
              <a:p>
                <a:r>
                  <a:rPr lang="en-US" sz="2800" dirty="0"/>
                  <a:t>A projectile is fired straight up from the surface of an airless planet (mass M, radius </a:t>
                </a:r>
                <a14:m>
                  <m:oMath xmlns:m="http://schemas.openxmlformats.org/officeDocument/2006/math">
                    <m:r>
                      <a:rPr lang="en-US" sz="2800" i="1" smtClean="0">
                        <a:latin typeface="Cambria Math" panose="02040503050406030204" pitchFamily="18" charset="0"/>
                      </a:rPr>
                      <m:t>𝑅</m:t>
                    </m:r>
                  </m:oMath>
                </a14:m>
                <a:r>
                  <a:rPr lang="en-US" sz="2800" dirty="0"/>
                  <a:t>) with speed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dirty="0"/>
                  <a:t>. Derive an expression for the projectile's speed when it is a distance </a:t>
                </a:r>
                <a14:m>
                  <m:oMath xmlns:m="http://schemas.openxmlformats.org/officeDocument/2006/math">
                    <m:r>
                      <a:rPr lang="en-US" sz="2800" i="1" smtClean="0">
                        <a:latin typeface="Cambria Math" panose="02040503050406030204" pitchFamily="18" charset="0"/>
                      </a:rPr>
                      <m:t>4</m:t>
                    </m:r>
                    <m:r>
                      <a:rPr lang="en-US" sz="2800" i="1" smtClean="0">
                        <a:latin typeface="Cambria Math" panose="02040503050406030204" pitchFamily="18" charset="0"/>
                      </a:rPr>
                      <m:t>𝑅</m:t>
                    </m:r>
                    <m:r>
                      <a:rPr lang="en-US" sz="2800" i="1" smtClean="0">
                        <a:latin typeface="Cambria Math" panose="02040503050406030204" pitchFamily="18" charset="0"/>
                      </a:rPr>
                      <m:t> </m:t>
                    </m:r>
                  </m:oMath>
                </a14:m>
                <a:r>
                  <a:rPr lang="en-US" sz="2800" dirty="0"/>
                  <a:t>from the planet's center (</a:t>
                </a:r>
                <a14:m>
                  <m:oMath xmlns:m="http://schemas.openxmlformats.org/officeDocument/2006/math">
                    <m:r>
                      <a:rPr lang="en-US" sz="2800" i="1" smtClean="0">
                        <a:latin typeface="Cambria Math" panose="02040503050406030204" pitchFamily="18" charset="0"/>
                      </a:rPr>
                      <m:t>3</m:t>
                    </m:r>
                    <m:r>
                      <a:rPr lang="en-US" sz="2800" i="1" smtClean="0">
                        <a:latin typeface="Cambria Math" panose="02040503050406030204" pitchFamily="18" charset="0"/>
                      </a:rPr>
                      <m:t>𝑅</m:t>
                    </m:r>
                    <m:r>
                      <a:rPr lang="en-US" sz="2800" i="1" smtClean="0">
                        <a:latin typeface="Cambria Math" panose="02040503050406030204" pitchFamily="18" charset="0"/>
                      </a:rPr>
                      <m:t> </m:t>
                    </m:r>
                  </m:oMath>
                </a14:m>
                <a:r>
                  <a:rPr lang="en-US" sz="2800" dirty="0"/>
                  <a:t>from the surface)?</a:t>
                </a:r>
              </a:p>
            </p:txBody>
          </p:sp>
        </mc:Choice>
        <mc:Fallback xmlns="">
          <p:sp>
            <p:nvSpPr>
              <p:cNvPr id="2" name="Rectangle 1"/>
              <p:cNvSpPr>
                <a:spLocks noRot="1" noChangeAspect="1" noMove="1" noResize="1" noEditPoints="1" noAdjustHandles="1" noChangeArrowheads="1" noChangeShapeType="1" noTextEdit="1"/>
              </p:cNvSpPr>
              <p:nvPr/>
            </p:nvSpPr>
            <p:spPr>
              <a:xfrm>
                <a:off x="127000" y="118075"/>
                <a:ext cx="11963400" cy="1384995"/>
              </a:xfrm>
              <a:prstGeom prst="rect">
                <a:avLst/>
              </a:prstGeom>
              <a:blipFill>
                <a:blip r:embed="rId2"/>
                <a:stretch>
                  <a:fillRect l="-1070" t="-3947" r="-1172" b="-114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83180" y="1332364"/>
                <a:ext cx="2629759" cy="5353517"/>
              </a:xfrm>
              <a:prstGeom prst="rect">
                <a:avLst/>
              </a:prstGeom>
              <a:noFill/>
            </p:spPr>
            <p:txBody>
              <a:bodyPr wrap="none" rtlCol="0">
                <a:spAutoFit/>
              </a:bodyPr>
              <a:lstStyle/>
              <a:p>
                <a:pPr marL="514350" indent="-514350">
                  <a:lnSpc>
                    <a:spcPct val="150000"/>
                  </a:lnSpc>
                  <a:buAutoNum type="alphaUcParenR"/>
                </a:pPr>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r>
                      <a:rPr lang="en-US" sz="2800" i="1">
                        <a:latin typeface="Cambria Math" panose="02040503050406030204" pitchFamily="18" charset="0"/>
                      </a:rPr>
                      <m:t>−</m:t>
                    </m:r>
                    <m:rad>
                      <m:radPr>
                        <m:degHide m:val="on"/>
                        <m:ctrlPr>
                          <a:rPr lang="en-US" sz="2800" i="1" smtClean="0">
                            <a:latin typeface="Cambria Math" panose="02040503050406030204" pitchFamily="18" charset="0"/>
                          </a:rPr>
                        </m:ctrlPr>
                      </m:radPr>
                      <m:deg/>
                      <m:e>
                        <m:f>
                          <m:fPr>
                            <m:ctrlPr>
                              <a:rPr lang="en-US" sz="2800" i="1">
                                <a:latin typeface="Cambria Math" panose="02040503050406030204" pitchFamily="18" charset="0"/>
                              </a:rPr>
                            </m:ctrlPr>
                          </m:fPr>
                          <m:num>
                            <m:r>
                              <a:rPr lang="en-US" sz="2800" i="1">
                                <a:latin typeface="Cambria Math" panose="02040503050406030204" pitchFamily="18" charset="0"/>
                              </a:rPr>
                              <m:t>3</m:t>
                            </m:r>
                          </m:num>
                          <m:den>
                            <m:r>
                              <a:rPr lang="en-US" sz="2800" i="1">
                                <a:latin typeface="Cambria Math" panose="02040503050406030204" pitchFamily="18" charset="0"/>
                              </a:rPr>
                              <m:t>2</m:t>
                            </m:r>
                          </m:den>
                        </m:f>
                        <m:f>
                          <m:fPr>
                            <m:ctrlPr>
                              <a:rPr lang="en-US" sz="2800" i="1">
                                <a:latin typeface="Cambria Math" panose="02040503050406030204" pitchFamily="18" charset="0"/>
                              </a:rPr>
                            </m:ctrlPr>
                          </m:fPr>
                          <m:num>
                            <m:r>
                              <a:rPr lang="en-US" sz="2800" i="1">
                                <a:latin typeface="Cambria Math" panose="02040503050406030204" pitchFamily="18" charset="0"/>
                              </a:rPr>
                              <m:t>𝐺𝑀</m:t>
                            </m:r>
                          </m:num>
                          <m:den>
                            <m:r>
                              <a:rPr lang="en-US" sz="2800" i="1">
                                <a:latin typeface="Cambria Math" panose="02040503050406030204" pitchFamily="18" charset="0"/>
                              </a:rPr>
                              <m:t>𝑅</m:t>
                            </m:r>
                          </m:den>
                        </m:f>
                      </m:e>
                    </m:rad>
                  </m:oMath>
                </a14:m>
                <a:endParaRPr lang="en-US" sz="2800" dirty="0"/>
              </a:p>
              <a:p>
                <a:pPr marL="514350" indent="-514350">
                  <a:lnSpc>
                    <a:spcPct val="150000"/>
                  </a:lnSpc>
                  <a:buFontTx/>
                  <a:buAutoNum type="alphaUcParenR"/>
                </a:pPr>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r>
                      <a:rPr lang="en-US" sz="2800" i="1">
                        <a:latin typeface="Cambria Math" panose="02040503050406030204" pitchFamily="18" charset="0"/>
                      </a:rPr>
                      <m:t>−</m:t>
                    </m:r>
                    <m:rad>
                      <m:radPr>
                        <m:degHide m:val="on"/>
                        <m:ctrlPr>
                          <a:rPr lang="en-US" sz="2800" i="1">
                            <a:latin typeface="Cambria Math" panose="02040503050406030204" pitchFamily="18" charset="0"/>
                          </a:rPr>
                        </m:ctrlPr>
                      </m:radPr>
                      <m:deg/>
                      <m:e>
                        <m:f>
                          <m:fPr>
                            <m:ctrlPr>
                              <a:rPr lang="en-US" sz="2800" i="1">
                                <a:latin typeface="Cambria Math" panose="02040503050406030204" pitchFamily="18" charset="0"/>
                              </a:rPr>
                            </m:ctrlPr>
                          </m:fPr>
                          <m:num>
                            <m:r>
                              <a:rPr lang="en-US" sz="2800" i="1">
                                <a:latin typeface="Cambria Math" panose="02040503050406030204" pitchFamily="18" charset="0"/>
                              </a:rPr>
                              <m:t>𝐺𝑀</m:t>
                            </m:r>
                          </m:num>
                          <m:den>
                            <m:r>
                              <a:rPr lang="en-US" sz="2800" i="1">
                                <a:latin typeface="Cambria Math" panose="02040503050406030204" pitchFamily="18" charset="0"/>
                              </a:rPr>
                              <m:t>𝑅</m:t>
                            </m:r>
                          </m:den>
                        </m:f>
                      </m:e>
                    </m:rad>
                  </m:oMath>
                </a14:m>
                <a:endParaRPr lang="en-US" sz="2800" dirty="0"/>
              </a:p>
              <a:p>
                <a:pPr marL="514350" indent="-514350">
                  <a:lnSpc>
                    <a:spcPct val="150000"/>
                  </a:lnSpc>
                  <a:buAutoNum type="alphaUcParenR"/>
                </a:pPr>
                <a:r>
                  <a:rPr lang="en-US" sz="2800" dirty="0"/>
                  <a:t> </a:t>
                </a:r>
                <a14:m>
                  <m:oMath xmlns:m="http://schemas.openxmlformats.org/officeDocument/2006/math">
                    <m:rad>
                      <m:radPr>
                        <m:degHide m:val="on"/>
                        <m:ctrlPr>
                          <a:rPr lang="en-US" sz="2800" i="1" smtClean="0">
                            <a:latin typeface="Cambria Math" panose="02040503050406030204" pitchFamily="18" charset="0"/>
                          </a:rPr>
                        </m:ctrlPr>
                      </m:radPr>
                      <m:deg/>
                      <m:e>
                        <m:sSup>
                          <m:sSupPr>
                            <m:ctrlPr>
                              <a:rPr lang="en-US" sz="2800" i="1" smtClean="0">
                                <a:latin typeface="Cambria Math" panose="02040503050406030204" pitchFamily="18" charset="0"/>
                              </a:rPr>
                            </m:ctrlPr>
                          </m:sSupPr>
                          <m:e>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𝐺𝑀</m:t>
                            </m:r>
                          </m:num>
                          <m:den>
                            <m:r>
                              <a:rPr lang="en-US" sz="2800" b="0" i="1" smtClean="0">
                                <a:latin typeface="Cambria Math" panose="02040503050406030204" pitchFamily="18" charset="0"/>
                              </a:rPr>
                              <m:t>𝑅</m:t>
                            </m:r>
                          </m:den>
                        </m:f>
                      </m:e>
                    </m:rad>
                  </m:oMath>
                </a14:m>
                <a:endParaRPr lang="en-US" sz="2800" dirty="0"/>
              </a:p>
              <a:p>
                <a:pPr marL="514350" indent="-514350">
                  <a:lnSpc>
                    <a:spcPct val="150000"/>
                  </a:lnSpc>
                  <a:buFontTx/>
                  <a:buAutoNum type="alphaUcParenR"/>
                </a:pPr>
                <a:r>
                  <a:rPr lang="en-US" sz="2800" dirty="0"/>
                  <a:t> </a:t>
                </a:r>
                <a14:m>
                  <m:oMath xmlns:m="http://schemas.openxmlformats.org/officeDocument/2006/math">
                    <m:rad>
                      <m:radPr>
                        <m:degHide m:val="on"/>
                        <m:ctrlPr>
                          <a:rPr lang="en-US" sz="2800" i="1">
                            <a:latin typeface="Cambria Math" panose="02040503050406030204" pitchFamily="18" charset="0"/>
                          </a:rPr>
                        </m:ctrlPr>
                      </m:radPr>
                      <m:deg/>
                      <m:e>
                        <m:sSup>
                          <m:sSupPr>
                            <m:ctrlPr>
                              <a:rPr lang="en-US" sz="2800" i="1">
                                <a:latin typeface="Cambria Math" panose="02040503050406030204" pitchFamily="18" charset="0"/>
                              </a:rPr>
                            </m:ctrlPr>
                          </m:sSupPr>
                          <m:e>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e>
                          <m:sup>
                            <m:r>
                              <a:rPr lang="en-US" sz="2800" i="1">
                                <a:latin typeface="Cambria Math" panose="02040503050406030204" pitchFamily="18" charset="0"/>
                              </a:rPr>
                              <m:t>2</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3</m:t>
                            </m:r>
                          </m:num>
                          <m:den>
                            <m:r>
                              <a:rPr lang="en-US" sz="2800" i="1">
                                <a:latin typeface="Cambria Math" panose="02040503050406030204" pitchFamily="18" charset="0"/>
                              </a:rPr>
                              <m:t>2</m:t>
                            </m:r>
                          </m:den>
                        </m:f>
                        <m:f>
                          <m:fPr>
                            <m:ctrlPr>
                              <a:rPr lang="en-US" sz="2800" i="1">
                                <a:latin typeface="Cambria Math" panose="02040503050406030204" pitchFamily="18" charset="0"/>
                              </a:rPr>
                            </m:ctrlPr>
                          </m:fPr>
                          <m:num>
                            <m:r>
                              <a:rPr lang="en-US" sz="2800" i="1">
                                <a:latin typeface="Cambria Math" panose="02040503050406030204" pitchFamily="18" charset="0"/>
                              </a:rPr>
                              <m:t>𝐺𝑀</m:t>
                            </m:r>
                          </m:num>
                          <m:den>
                            <m:r>
                              <a:rPr lang="en-US" sz="2800" i="1">
                                <a:latin typeface="Cambria Math" panose="02040503050406030204" pitchFamily="18" charset="0"/>
                              </a:rPr>
                              <m:t>𝑅</m:t>
                            </m:r>
                          </m:den>
                        </m:f>
                      </m:e>
                    </m:rad>
                  </m:oMath>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83180" y="1332364"/>
                <a:ext cx="2629759" cy="5353517"/>
              </a:xfrm>
              <a:prstGeom prst="rect">
                <a:avLst/>
              </a:prstGeom>
              <a:blipFill>
                <a:blip r:embed="rId3"/>
                <a:stretch>
                  <a:fillRect l="-4872"/>
                </a:stretch>
              </a:blipFill>
            </p:spPr>
            <p:txBody>
              <a:bodyPr/>
              <a:lstStyle/>
              <a:p>
                <a:r>
                  <a:rPr lang="en-US">
                    <a:noFill/>
                  </a:rPr>
                  <a:t> </a:t>
                </a:r>
              </a:p>
            </p:txBody>
          </p:sp>
        </mc:Fallback>
      </mc:AlternateContent>
    </p:spTree>
    <p:extLst>
      <p:ext uri="{BB962C8B-B14F-4D97-AF65-F5344CB8AC3E}">
        <p14:creationId xmlns:p14="http://schemas.microsoft.com/office/powerpoint/2010/main" val="12585130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82704" y="1540670"/>
            <a:ext cx="3060457" cy="161558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11671" y="76200"/>
                <a:ext cx="11540067" cy="1566070"/>
              </a:xfrm>
              <a:prstGeom prst="rect">
                <a:avLst/>
              </a:prstGeom>
              <a:noFill/>
            </p:spPr>
            <p:txBody>
              <a:bodyPr wrap="square" rtlCol="0">
                <a:spAutoFit/>
              </a:bodyPr>
              <a:lstStyle/>
              <a:p>
                <a:r>
                  <a:rPr lang="en-US" sz="2800"/>
                  <a:t>A planet is in elliptical orbit around the Sun. The zero of PE (or “</a:t>
                </a:r>
                <a14:m>
                  <m:oMath xmlns:m="http://schemas.openxmlformats.org/officeDocument/2006/math">
                    <m:r>
                      <a:rPr lang="en-US" sz="2800" i="1" smtClean="0">
                        <a:latin typeface="Cambria Math" panose="02040503050406030204" pitchFamily="18" charset="0"/>
                      </a:rPr>
                      <m:t>𝑈</m:t>
                    </m:r>
                  </m:oMath>
                </a14:m>
                <a:r>
                  <a:rPr lang="en-US" sz="2800"/>
                  <a:t>”) is chosen at </a:t>
                </a:r>
                <a14:m>
                  <m:oMath xmlns:m="http://schemas.openxmlformats.org/officeDocument/2006/math">
                    <m:r>
                      <a:rPr lang="en-US" sz="2800" b="0" i="1" smtClean="0">
                        <a:latin typeface="Cambria Math" panose="02040503050406030204" pitchFamily="18" charset="0"/>
                      </a:rPr>
                      <m:t>𝑟</m:t>
                    </m:r>
                    <m:r>
                      <a:rPr lang="en-US" sz="2800" b="0" i="1" smtClean="0">
                        <a:latin typeface="Cambria Math" panose="02040503050406030204" pitchFamily="18" charset="0"/>
                      </a:rPr>
                      <m:t>=∞</m:t>
                    </m:r>
                  </m:oMath>
                </a14:m>
                <a:r>
                  <a:rPr lang="en-US" sz="2800"/>
                  <a:t>, so that </a:t>
                </a:r>
                <a14:m>
                  <m:oMath xmlns:m="http://schemas.openxmlformats.org/officeDocument/2006/math">
                    <m:r>
                      <a:rPr lang="en-US" sz="2800" b="0" i="1" smtClean="0">
                        <a:latin typeface="Cambria Math" panose="02040503050406030204" pitchFamily="18" charset="0"/>
                      </a:rPr>
                      <m:t>𝑈</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𝑟</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𝐺𝑀𝑚</m:t>
                        </m:r>
                      </m:num>
                      <m:den>
                        <m:r>
                          <a:rPr lang="en-US" sz="2800" b="0" i="1" smtClean="0">
                            <a:latin typeface="Cambria Math" panose="02040503050406030204" pitchFamily="18" charset="0"/>
                          </a:rPr>
                          <m:t>𝑟</m:t>
                        </m:r>
                      </m:den>
                    </m:f>
                  </m:oMath>
                </a14:m>
                <a:r>
                  <a:rPr lang="en-US" sz="2800"/>
                  <a:t>. How does the magnitude of </a:t>
                </a:r>
                <a14:m>
                  <m:oMath xmlns:m="http://schemas.openxmlformats.org/officeDocument/2006/math">
                    <m:r>
                      <a:rPr lang="en-US" sz="2800" i="1" smtClean="0">
                        <a:latin typeface="Cambria Math" panose="02040503050406030204" pitchFamily="18" charset="0"/>
                      </a:rPr>
                      <m:t>𝑈</m:t>
                    </m:r>
                  </m:oMath>
                </a14:m>
                <a:r>
                  <a:rPr lang="en-US" sz="2800"/>
                  <a:t> (note that </a:t>
                </a:r>
                <a14:m>
                  <m:oMath xmlns:m="http://schemas.openxmlformats.org/officeDocument/2006/math">
                    <m:d>
                      <m:dPr>
                        <m:begChr m:val="|"/>
                        <m:endChr m:val="|"/>
                        <m:ctrlPr>
                          <a:rPr lang="en-US" sz="2800" i="1" smtClean="0">
                            <a:latin typeface="Cambria Math" panose="02040503050406030204" pitchFamily="18" charset="0"/>
                          </a:rPr>
                        </m:ctrlPr>
                      </m:dPr>
                      <m:e>
                        <m:r>
                          <a:rPr lang="en-US" sz="2800" b="0" i="1" smtClean="0">
                            <a:latin typeface="Cambria Math" panose="02040503050406030204" pitchFamily="18" charset="0"/>
                          </a:rPr>
                          <m:t>𝑈</m:t>
                        </m:r>
                      </m:e>
                    </m:d>
                    <m:r>
                      <a:rPr lang="en-US" sz="2800" b="0" i="1" smtClean="0">
                        <a:latin typeface="Cambria Math" panose="02040503050406030204" pitchFamily="18" charset="0"/>
                      </a:rPr>
                      <m:t>=−</m:t>
                    </m:r>
                    <m:r>
                      <a:rPr lang="en-US" sz="2800" b="0" i="1" smtClean="0">
                        <a:latin typeface="Cambria Math" panose="02040503050406030204" pitchFamily="18" charset="0"/>
                      </a:rPr>
                      <m:t>𝑈</m:t>
                    </m:r>
                  </m:oMath>
                </a14:m>
                <a:r>
                  <a:rPr lang="en-US" sz="2800"/>
                  <a:t>) compare to KE?</a:t>
                </a:r>
              </a:p>
            </p:txBody>
          </p:sp>
        </mc:Choice>
        <mc:Fallback xmlns="">
          <p:sp>
            <p:nvSpPr>
              <p:cNvPr id="4" name="TextBox 3"/>
              <p:cNvSpPr txBox="1">
                <a:spLocks noRot="1" noChangeAspect="1" noMove="1" noResize="1" noEditPoints="1" noAdjustHandles="1" noChangeArrowheads="1" noChangeShapeType="1" noTextEdit="1"/>
              </p:cNvSpPr>
              <p:nvPr/>
            </p:nvSpPr>
            <p:spPr>
              <a:xfrm>
                <a:off x="211671" y="76200"/>
                <a:ext cx="11540067" cy="1566070"/>
              </a:xfrm>
              <a:prstGeom prst="rect">
                <a:avLst/>
              </a:prstGeom>
              <a:blipFill rotWithShape="0">
                <a:blip r:embed="rId3"/>
                <a:stretch>
                  <a:fillRect l="-1109" t="-3906" b="-101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20184" y="4734363"/>
                <a:ext cx="2168542" cy="2031325"/>
              </a:xfrm>
              <a:prstGeom prst="rect">
                <a:avLst/>
              </a:prstGeom>
              <a:noFill/>
            </p:spPr>
            <p:txBody>
              <a:bodyPr wrap="none" rtlCol="0">
                <a:spAutoFit/>
              </a:bodyPr>
              <a:lstStyle/>
              <a:p>
                <a:pPr marL="514350" indent="-514350">
                  <a:lnSpc>
                    <a:spcPct val="150000"/>
                  </a:lnSpc>
                  <a:buAutoNum type="alphaUcParenR"/>
                </a:pPr>
                <a:r>
                  <a:rPr lang="en-US" sz="2800" dirty="0"/>
                  <a:t>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𝑈</m:t>
                        </m:r>
                      </m:e>
                    </m:d>
                    <m:r>
                      <a:rPr lang="en-US" sz="2800" b="0" i="1" smtClean="0">
                        <a:latin typeface="Cambria Math" panose="02040503050406030204" pitchFamily="18" charset="0"/>
                      </a:rPr>
                      <m:t>&gt;</m:t>
                    </m:r>
                    <m:r>
                      <m:rPr>
                        <m:nor/>
                      </m:rPr>
                      <a:rPr lang="en-US" sz="2800" b="0" i="0" smtClean="0">
                        <a:latin typeface="Cambria Math" panose="02040503050406030204" pitchFamily="18" charset="0"/>
                      </a:rPr>
                      <m:t>KE</m:t>
                    </m:r>
                  </m:oMath>
                </a14:m>
                <a:endParaRPr lang="en-US" sz="2800" dirty="0"/>
              </a:p>
              <a:p>
                <a:pPr marL="514350" indent="-514350">
                  <a:lnSpc>
                    <a:spcPct val="150000"/>
                  </a:lnSpc>
                  <a:buFontTx/>
                  <a:buAutoNum type="alphaUcParenR"/>
                </a:pPr>
                <a:r>
                  <a:rPr lang="en-US" sz="2800" dirty="0"/>
                  <a:t>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𝑈</m:t>
                        </m:r>
                      </m:e>
                    </m:d>
                    <m:r>
                      <a:rPr lang="en-US" sz="2800" b="0" i="1" smtClean="0">
                        <a:latin typeface="Cambria Math" panose="02040503050406030204" pitchFamily="18" charset="0"/>
                      </a:rPr>
                      <m:t>&lt;</m:t>
                    </m:r>
                    <m:r>
                      <m:rPr>
                        <m:nor/>
                      </m:rPr>
                      <a:rPr lang="en-US" sz="2800">
                        <a:latin typeface="Cambria Math" panose="02040503050406030204" pitchFamily="18" charset="0"/>
                      </a:rPr>
                      <m:t>KE</m:t>
                    </m:r>
                  </m:oMath>
                </a14:m>
                <a:endParaRPr lang="en-US" sz="2800" dirty="0"/>
              </a:p>
              <a:p>
                <a:pPr marL="514350" indent="-514350">
                  <a:lnSpc>
                    <a:spcPct val="150000"/>
                  </a:lnSpc>
                  <a:buFontTx/>
                  <a:buAutoNum type="alphaUcParenR"/>
                </a:pPr>
                <a:r>
                  <a:rPr lang="en-US" sz="2800" dirty="0"/>
                  <a:t>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𝑈</m:t>
                        </m:r>
                      </m:e>
                    </m:d>
                    <m:r>
                      <a:rPr lang="en-US" sz="2800" b="0" i="1" smtClean="0">
                        <a:latin typeface="Cambria Math" panose="02040503050406030204" pitchFamily="18" charset="0"/>
                      </a:rPr>
                      <m:t>=</m:t>
                    </m:r>
                    <m:r>
                      <m:rPr>
                        <m:nor/>
                      </m:rPr>
                      <a:rPr lang="en-US" sz="2800">
                        <a:latin typeface="Cambria Math" panose="02040503050406030204" pitchFamily="18" charset="0"/>
                      </a:rPr>
                      <m:t>KE</m:t>
                    </m:r>
                  </m:oMath>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20184" y="4734363"/>
                <a:ext cx="2168542" cy="2031325"/>
              </a:xfrm>
              <a:prstGeom prst="rect">
                <a:avLst/>
              </a:prstGeom>
              <a:blipFill>
                <a:blip r:embed="rId4"/>
                <a:stretch>
                  <a:fillRect l="-5915" b="-4505"/>
                </a:stretch>
              </a:blipFill>
            </p:spPr>
            <p:txBody>
              <a:bodyPr/>
              <a:lstStyle/>
              <a:p>
                <a:r>
                  <a:rPr lang="en-US">
                    <a:noFill/>
                  </a:rPr>
                  <a:t> </a:t>
                </a:r>
              </a:p>
            </p:txBody>
          </p:sp>
        </mc:Fallback>
      </mc:AlternateContent>
    </p:spTree>
    <p:extLst>
      <p:ext uri="{BB962C8B-B14F-4D97-AF65-F5344CB8AC3E}">
        <p14:creationId xmlns:p14="http://schemas.microsoft.com/office/powerpoint/2010/main" val="34942513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7000" y="101938"/>
                <a:ext cx="11963400" cy="2305759"/>
              </a:xfrm>
              <a:prstGeom prst="rect">
                <a:avLst/>
              </a:prstGeom>
            </p:spPr>
            <p:txBody>
              <a:bodyPr wrap="square">
                <a:spAutoFit/>
              </a:bodyPr>
              <a:lstStyle/>
              <a:p>
                <a:r>
                  <a:rPr lang="en-US" sz="2800"/>
                  <a:t>A projectile is fired straight up from the surface of an airless planet (radius </a:t>
                </a:r>
                <a14:m>
                  <m:oMath xmlns:m="http://schemas.openxmlformats.org/officeDocument/2006/math">
                    <m:r>
                      <a:rPr lang="en-US" sz="2800" i="1" smtClean="0">
                        <a:latin typeface="Cambria Math" panose="02040503050406030204" pitchFamily="18" charset="0"/>
                      </a:rPr>
                      <m:t>𝑅</m:t>
                    </m:r>
                  </m:oMath>
                </a14:m>
                <a:r>
                  <a:rPr lang="en-US" sz="2800"/>
                  <a:t>) with the escape velocity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m:rPr>
                            <m:nor/>
                          </m:rPr>
                          <a:rPr lang="en-US" sz="2800" b="0" i="0" smtClean="0">
                            <a:latin typeface="Cambria Math" panose="02040503050406030204" pitchFamily="18" charset="0"/>
                          </a:rPr>
                          <m:t>esc</m:t>
                        </m:r>
                      </m:sub>
                    </m:sSub>
                  </m:oMath>
                </a14:m>
                <a:r>
                  <a:rPr lang="en-US" sz="2800"/>
                  <a:t> (so, the projectile barely escapes the planet's gravity and it asymptotically approaches ∞ distance and 0 speed.) What is the projectile's speed when it is a distance </a:t>
                </a:r>
                <a14:m>
                  <m:oMath xmlns:m="http://schemas.openxmlformats.org/officeDocument/2006/math">
                    <m:r>
                      <a:rPr lang="en-US" sz="2800" i="1" smtClean="0">
                        <a:latin typeface="Cambria Math" panose="02040503050406030204" pitchFamily="18" charset="0"/>
                      </a:rPr>
                      <m:t>4</m:t>
                    </m:r>
                    <m:r>
                      <a:rPr lang="en-US" sz="2800" i="1" smtClean="0">
                        <a:latin typeface="Cambria Math" panose="02040503050406030204" pitchFamily="18" charset="0"/>
                      </a:rPr>
                      <m:t>𝑅</m:t>
                    </m:r>
                    <m:r>
                      <a:rPr lang="en-US" sz="2800" i="1" smtClean="0">
                        <a:latin typeface="Cambria Math" panose="02040503050406030204" pitchFamily="18" charset="0"/>
                      </a:rPr>
                      <m:t> </m:t>
                    </m:r>
                  </m:oMath>
                </a14:m>
                <a:r>
                  <a:rPr lang="en-US" sz="2800"/>
                  <a:t>from the planet's center (</a:t>
                </a:r>
                <a14:m>
                  <m:oMath xmlns:m="http://schemas.openxmlformats.org/officeDocument/2006/math">
                    <m:r>
                      <a:rPr lang="en-US" sz="2800" i="1" smtClean="0">
                        <a:latin typeface="Cambria Math" panose="02040503050406030204" pitchFamily="18" charset="0"/>
                      </a:rPr>
                      <m:t>3</m:t>
                    </m:r>
                    <m:r>
                      <a:rPr lang="en-US" sz="2800" i="1" smtClean="0">
                        <a:latin typeface="Cambria Math" panose="02040503050406030204" pitchFamily="18" charset="0"/>
                      </a:rPr>
                      <m:t>𝑅</m:t>
                    </m:r>
                    <m:r>
                      <a:rPr lang="en-US" sz="2800" i="1" smtClean="0">
                        <a:latin typeface="Cambria Math" panose="02040503050406030204" pitchFamily="18" charset="0"/>
                      </a:rPr>
                      <m:t> </m:t>
                    </m:r>
                  </m:oMath>
                </a14:m>
                <a:r>
                  <a:rPr lang="en-US" sz="2800"/>
                  <a:t>from the surface)? Ignore the gravity of the Sun and other planets.</a:t>
                </a:r>
              </a:p>
            </p:txBody>
          </p:sp>
        </mc:Choice>
        <mc:Fallback xmlns="">
          <p:sp>
            <p:nvSpPr>
              <p:cNvPr id="2" name="Rectangle 1"/>
              <p:cNvSpPr>
                <a:spLocks noRot="1" noChangeAspect="1" noMove="1" noResize="1" noEditPoints="1" noAdjustHandles="1" noChangeArrowheads="1" noChangeShapeType="1" noTextEdit="1"/>
              </p:cNvSpPr>
              <p:nvPr/>
            </p:nvSpPr>
            <p:spPr>
              <a:xfrm>
                <a:off x="127000" y="101938"/>
                <a:ext cx="11963400" cy="2305759"/>
              </a:xfrm>
              <a:prstGeom prst="rect">
                <a:avLst/>
              </a:prstGeom>
              <a:blipFill rotWithShape="0">
                <a:blip r:embed="rId2"/>
                <a:stretch>
                  <a:fillRect l="-1070" t="-2646" b="-4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27000" y="2407697"/>
                <a:ext cx="2842445" cy="4388894"/>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m:rPr>
                            <m:nor/>
                          </m:rPr>
                          <a:rPr lang="en-US" sz="2800" b="0" i="0" smtClean="0">
                            <a:latin typeface="Cambria Math" panose="02040503050406030204" pitchFamily="18" charset="0"/>
                          </a:rPr>
                          <m:t>esc</m:t>
                        </m:r>
                      </m:sub>
                    </m:sSub>
                  </m:oMath>
                </a14:m>
                <a:endParaRPr lang="en-US" sz="2800"/>
              </a:p>
              <a:p>
                <a:pPr marL="514350" indent="-514350">
                  <a:lnSpc>
                    <a:spcPct val="150000"/>
                  </a:lnSpc>
                  <a:buFontTx/>
                  <a:buAutoNum type="alphaUcParenR"/>
                </a:pPr>
                <a:r>
                  <a:rPr lang="en-US" sz="280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b="0" i="1" smtClean="0">
                            <a:latin typeface="Cambria Math" panose="02040503050406030204" pitchFamily="18" charset="0"/>
                          </a:rPr>
                          <m:t>4</m:t>
                        </m:r>
                      </m:den>
                    </m:f>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m:rPr>
                            <m:nor/>
                          </m:rPr>
                          <a:rPr lang="en-US" sz="2800">
                            <a:latin typeface="Cambria Math" panose="02040503050406030204" pitchFamily="18" charset="0"/>
                          </a:rPr>
                          <m:t>esc</m:t>
                        </m:r>
                      </m:sub>
                    </m:sSub>
                  </m:oMath>
                </a14:m>
                <a:endParaRPr lang="en-US" sz="2800"/>
              </a:p>
              <a:p>
                <a:pPr marL="514350" indent="-514350">
                  <a:lnSpc>
                    <a:spcPct val="150000"/>
                  </a:lnSpc>
                  <a:buFontTx/>
                  <a:buAutoNum type="alphaUcParenR"/>
                </a:pPr>
                <a:r>
                  <a:rPr lang="en-US" sz="280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b="0" i="1" smtClean="0">
                            <a:latin typeface="Cambria Math" panose="02040503050406030204" pitchFamily="18" charset="0"/>
                          </a:rPr>
                          <m:t>9</m:t>
                        </m:r>
                      </m:den>
                    </m:f>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m:rPr>
                            <m:nor/>
                          </m:rPr>
                          <a:rPr lang="en-US" sz="2800">
                            <a:latin typeface="Cambria Math" panose="02040503050406030204" pitchFamily="18" charset="0"/>
                          </a:rPr>
                          <m:t>esc</m:t>
                        </m:r>
                      </m:sub>
                    </m:sSub>
                  </m:oMath>
                </a14:m>
                <a:endParaRPr lang="en-US" sz="2800"/>
              </a:p>
              <a:p>
                <a:pPr marL="514350" indent="-514350">
                  <a:lnSpc>
                    <a:spcPct val="150000"/>
                  </a:lnSpc>
                  <a:buFontTx/>
                  <a:buAutoNum type="alphaUcParenR"/>
                </a:pPr>
                <a:r>
                  <a:rPr lang="en-US" sz="280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b="0" i="1" smtClean="0">
                            <a:latin typeface="Cambria Math" panose="02040503050406030204" pitchFamily="18" charset="0"/>
                          </a:rPr>
                          <m:t>3</m:t>
                        </m:r>
                      </m:den>
                    </m:f>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m:rPr>
                            <m:nor/>
                          </m:rPr>
                          <a:rPr lang="en-US" sz="2800">
                            <a:latin typeface="Cambria Math" panose="02040503050406030204" pitchFamily="18" charset="0"/>
                          </a:rPr>
                          <m:t>esc</m:t>
                        </m:r>
                      </m:sub>
                    </m:sSub>
                  </m:oMath>
                </a14:m>
                <a:endParaRPr lang="en-US" sz="2800"/>
              </a:p>
              <a:p>
                <a:pPr marL="514350" indent="-514350">
                  <a:lnSpc>
                    <a:spcPct val="150000"/>
                  </a:lnSpc>
                  <a:buAutoNum type="alphaUcParenR"/>
                </a:pPr>
                <a:r>
                  <a:rPr lang="en-US" sz="2800"/>
                  <a:t> None of these</a:t>
                </a:r>
              </a:p>
            </p:txBody>
          </p:sp>
        </mc:Choice>
        <mc:Fallback xmlns="">
          <p:sp>
            <p:nvSpPr>
              <p:cNvPr id="3" name="TextBox 2"/>
              <p:cNvSpPr txBox="1">
                <a:spLocks noRot="1" noChangeAspect="1" noMove="1" noResize="1" noEditPoints="1" noAdjustHandles="1" noChangeArrowheads="1" noChangeShapeType="1" noTextEdit="1"/>
              </p:cNvSpPr>
              <p:nvPr/>
            </p:nvSpPr>
            <p:spPr>
              <a:xfrm>
                <a:off x="127000" y="2407697"/>
                <a:ext cx="2842445" cy="4388894"/>
              </a:xfrm>
              <a:prstGeom prst="rect">
                <a:avLst/>
              </a:prstGeom>
              <a:blipFill rotWithShape="0">
                <a:blip r:embed="rId3"/>
                <a:stretch>
                  <a:fillRect l="-4506" r="-3004" b="-1667"/>
                </a:stretch>
              </a:blipFill>
            </p:spPr>
            <p:txBody>
              <a:bodyPr/>
              <a:lstStyle/>
              <a:p>
                <a:r>
                  <a:rPr lang="en-US">
                    <a:noFill/>
                  </a:rPr>
                  <a:t> </a:t>
                </a:r>
              </a:p>
            </p:txBody>
          </p:sp>
        </mc:Fallback>
      </mc:AlternateContent>
    </p:spTree>
    <p:extLst>
      <p:ext uri="{BB962C8B-B14F-4D97-AF65-F5344CB8AC3E}">
        <p14:creationId xmlns:p14="http://schemas.microsoft.com/office/powerpoint/2010/main" val="3448527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165" y="144623"/>
            <a:ext cx="11701670" cy="1384995"/>
          </a:xfrm>
          <a:prstGeom prst="rect">
            <a:avLst/>
          </a:prstGeom>
        </p:spPr>
        <p:txBody>
          <a:bodyPr wrap="square">
            <a:spAutoFit/>
          </a:bodyPr>
          <a:lstStyle/>
          <a:p>
            <a:r>
              <a:rPr lang="en-US" sz="2800" dirty="0"/>
              <a:t>You toss a ball into the air and catch it again. While the object is in the air, what is the total work done by the gravitational force? Take the initial and final positions of the ball to be exactly the same.</a:t>
            </a:r>
          </a:p>
        </p:txBody>
      </p:sp>
      <mc:AlternateContent xmlns:mc="http://schemas.openxmlformats.org/markup-compatibility/2006" xmlns:a14="http://schemas.microsoft.com/office/drawing/2010/main">
        <mc:Choice Requires="a14">
          <p:sp>
            <p:nvSpPr>
              <p:cNvPr id="3" name="TextBox 2"/>
              <p:cNvSpPr txBox="1"/>
              <p:nvPr/>
            </p:nvSpPr>
            <p:spPr>
              <a:xfrm>
                <a:off x="245165" y="4267201"/>
                <a:ext cx="2949462" cy="2509726"/>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𝑊</m:t>
                        </m:r>
                      </m:e>
                      <m:sub>
                        <m:r>
                          <m:rPr>
                            <m:nor/>
                          </m:rPr>
                          <a:rPr lang="en-US" sz="2800" b="0" i="0" smtClean="0">
                            <a:latin typeface="Cambria Math" panose="02040503050406030204" pitchFamily="18" charset="0"/>
                          </a:rPr>
                          <m:t>by</m:t>
                        </m:r>
                        <m:r>
                          <m:rPr>
                            <m:nor/>
                          </m:rPr>
                          <a:rPr lang="en-US" sz="2800" b="0" i="0" smtClean="0">
                            <a:latin typeface="Cambria Math" panose="02040503050406030204" pitchFamily="18" charset="0"/>
                          </a:rPr>
                          <m:t> </m:t>
                        </m:r>
                        <m:r>
                          <m:rPr>
                            <m:nor/>
                          </m:rPr>
                          <a:rPr lang="en-US" sz="2800" b="0" i="0" smtClean="0">
                            <a:latin typeface="Cambria Math" panose="02040503050406030204" pitchFamily="18" charset="0"/>
                          </a:rPr>
                          <m:t>grav</m:t>
                        </m:r>
                      </m:sub>
                    </m:sSub>
                    <m:r>
                      <a:rPr lang="en-US" sz="2800" b="0" i="1" smtClean="0">
                        <a:latin typeface="Cambria Math" panose="02040503050406030204" pitchFamily="18" charset="0"/>
                      </a:rPr>
                      <m:t>&lt;0</m:t>
                    </m:r>
                  </m:oMath>
                </a14:m>
                <a:endParaRPr lang="en-US" sz="280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𝑊</m:t>
                        </m:r>
                      </m:e>
                      <m:sub>
                        <m:r>
                          <m:rPr>
                            <m:nor/>
                          </m:rPr>
                          <a:rPr lang="en-US" sz="2800">
                            <a:latin typeface="Cambria Math" panose="02040503050406030204" pitchFamily="18" charset="0"/>
                          </a:rPr>
                          <m:t>by</m:t>
                        </m:r>
                        <m:r>
                          <m:rPr>
                            <m:nor/>
                          </m:rPr>
                          <a:rPr lang="en-US" sz="2800">
                            <a:latin typeface="Cambria Math" panose="02040503050406030204" pitchFamily="18" charset="0"/>
                          </a:rPr>
                          <m:t> </m:t>
                        </m:r>
                        <m:r>
                          <m:rPr>
                            <m:nor/>
                          </m:rPr>
                          <a:rPr lang="en-US" sz="2800">
                            <a:latin typeface="Cambria Math" panose="02040503050406030204" pitchFamily="18" charset="0"/>
                          </a:rPr>
                          <m:t>grav</m:t>
                        </m:r>
                      </m:sub>
                    </m:sSub>
                    <m:r>
                      <a:rPr lang="en-US" sz="2800" b="0" i="1" smtClean="0">
                        <a:latin typeface="Cambria Math" panose="02040503050406030204" pitchFamily="18" charset="0"/>
                      </a:rPr>
                      <m:t>=</m:t>
                    </m:r>
                    <m:r>
                      <a:rPr lang="en-US" sz="2800" i="1">
                        <a:latin typeface="Cambria Math" panose="02040503050406030204" pitchFamily="18" charset="0"/>
                      </a:rPr>
                      <m:t>0</m:t>
                    </m:r>
                  </m:oMath>
                </a14:m>
                <a:endParaRPr lang="en-US" sz="280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𝑊</m:t>
                        </m:r>
                      </m:e>
                      <m:sub>
                        <m:r>
                          <m:rPr>
                            <m:nor/>
                          </m:rPr>
                          <a:rPr lang="en-US" sz="2800">
                            <a:latin typeface="Cambria Math" panose="02040503050406030204" pitchFamily="18" charset="0"/>
                          </a:rPr>
                          <m:t>by</m:t>
                        </m:r>
                        <m:r>
                          <m:rPr>
                            <m:nor/>
                          </m:rPr>
                          <a:rPr lang="en-US" sz="2800">
                            <a:latin typeface="Cambria Math" panose="02040503050406030204" pitchFamily="18" charset="0"/>
                          </a:rPr>
                          <m:t> </m:t>
                        </m:r>
                        <m:r>
                          <m:rPr>
                            <m:nor/>
                          </m:rPr>
                          <a:rPr lang="en-US" sz="2800">
                            <a:latin typeface="Cambria Math" panose="02040503050406030204" pitchFamily="18" charset="0"/>
                          </a:rPr>
                          <m:t>grav</m:t>
                        </m:r>
                      </m:sub>
                    </m:sSub>
                    <m:r>
                      <a:rPr lang="en-US" sz="2800" b="0" i="1" smtClean="0">
                        <a:latin typeface="Cambria Math" panose="02040503050406030204" pitchFamily="18" charset="0"/>
                      </a:rPr>
                      <m:t>&gt;</m:t>
                    </m:r>
                    <m:r>
                      <a:rPr lang="en-US" sz="2800" i="1">
                        <a:latin typeface="Cambria Math" panose="02040503050406030204" pitchFamily="18" charset="0"/>
                      </a:rPr>
                      <m:t>0</m:t>
                    </m:r>
                  </m:oMath>
                </a14:m>
                <a:endParaRPr lang="en-US" sz="2800"/>
              </a:p>
            </p:txBody>
          </p:sp>
        </mc:Choice>
        <mc:Fallback xmlns="">
          <p:sp>
            <p:nvSpPr>
              <p:cNvPr id="3" name="TextBox 2"/>
              <p:cNvSpPr txBox="1">
                <a:spLocks noRot="1" noChangeAspect="1" noMove="1" noResize="1" noEditPoints="1" noAdjustHandles="1" noChangeArrowheads="1" noChangeShapeType="1" noTextEdit="1"/>
              </p:cNvSpPr>
              <p:nvPr/>
            </p:nvSpPr>
            <p:spPr>
              <a:xfrm>
                <a:off x="245165" y="4267201"/>
                <a:ext cx="2949462" cy="2509726"/>
              </a:xfrm>
              <a:prstGeom prst="rect">
                <a:avLst/>
              </a:prstGeom>
              <a:blipFill rotWithShape="0">
                <a:blip r:embed="rId2"/>
                <a:stretch>
                  <a:fillRect l="-4339"/>
                </a:stretch>
              </a:blipFill>
            </p:spPr>
            <p:txBody>
              <a:bodyPr/>
              <a:lstStyle/>
              <a:p>
                <a:r>
                  <a:rPr lang="en-US">
                    <a:noFill/>
                  </a:rPr>
                  <a:t> </a:t>
                </a:r>
              </a:p>
            </p:txBody>
          </p:sp>
        </mc:Fallback>
      </mc:AlternateContent>
    </p:spTree>
    <p:extLst>
      <p:ext uri="{BB962C8B-B14F-4D97-AF65-F5344CB8AC3E}">
        <p14:creationId xmlns:p14="http://schemas.microsoft.com/office/powerpoint/2010/main" val="188361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26" name="TextBox 25"/>
          <p:cNvSpPr txBox="1"/>
          <p:nvPr/>
        </p:nvSpPr>
        <p:spPr>
          <a:xfrm>
            <a:off x="203200" y="135916"/>
            <a:ext cx="11988800" cy="1323632"/>
          </a:xfrm>
          <a:prstGeom prst="rect">
            <a:avLst/>
          </a:prstGeom>
          <a:noFill/>
        </p:spPr>
        <p:txBody>
          <a:bodyPr wrap="square" rtlCol="0">
            <a:spAutoFit/>
          </a:bodyPr>
          <a:lstStyle/>
          <a:p>
            <a:r>
              <a:rPr lang="en-US" sz="2667" dirty="0"/>
              <a:t>A projectile is fired straight up and then it comes back down to its original height</a:t>
            </a:r>
            <a:r>
              <a:rPr lang="en-US" sz="2667"/>
              <a:t>. There </a:t>
            </a:r>
            <a:r>
              <a:rPr lang="en-US" sz="2667" b="1" u="sng" dirty="0"/>
              <a:t>is</a:t>
            </a:r>
            <a:r>
              <a:rPr lang="en-US" sz="2667" dirty="0"/>
              <a:t> non-negligible air resistance as the projectile is moving</a:t>
            </a:r>
            <a:r>
              <a:rPr lang="en-US" sz="2667"/>
              <a:t>. During </a:t>
            </a:r>
            <a:r>
              <a:rPr lang="en-US" sz="2667" dirty="0"/>
              <a:t>the entire flight of the projectile, the work done by the force of air </a:t>
            </a:r>
            <a:r>
              <a:rPr lang="en-US" sz="2667"/>
              <a:t>resistance is…</a:t>
            </a:r>
            <a:endParaRPr lang="en-US" sz="2667" dirty="0"/>
          </a:p>
        </p:txBody>
      </p:sp>
      <p:sp>
        <p:nvSpPr>
          <p:cNvPr id="8" name="TextBox 7"/>
          <p:cNvSpPr txBox="1"/>
          <p:nvPr/>
        </p:nvSpPr>
        <p:spPr>
          <a:xfrm>
            <a:off x="203200" y="4656668"/>
            <a:ext cx="11988800" cy="2031325"/>
          </a:xfrm>
          <a:prstGeom prst="rect">
            <a:avLst/>
          </a:prstGeom>
          <a:noFill/>
        </p:spPr>
        <p:txBody>
          <a:bodyPr wrap="square" rtlCol="0">
            <a:spAutoFit/>
          </a:bodyPr>
          <a:lstStyle/>
          <a:p>
            <a:pPr marL="514350" indent="-514350">
              <a:lnSpc>
                <a:spcPct val="150000"/>
              </a:lnSpc>
              <a:buAutoNum type="alphaUcParenR"/>
            </a:pPr>
            <a:r>
              <a:rPr lang="en-US" sz="2800"/>
              <a:t>zero.</a:t>
            </a:r>
          </a:p>
          <a:p>
            <a:pPr marL="514350" indent="-514350">
              <a:lnSpc>
                <a:spcPct val="150000"/>
              </a:lnSpc>
              <a:buAutoNum type="alphaUcParenR"/>
            </a:pPr>
            <a:r>
              <a:rPr lang="en-US" sz="2800"/>
              <a:t>positive.</a:t>
            </a:r>
          </a:p>
          <a:p>
            <a:pPr marL="514350" indent="-514350">
              <a:lnSpc>
                <a:spcPct val="150000"/>
              </a:lnSpc>
              <a:buAutoNum type="alphaUcParenR"/>
            </a:pPr>
            <a:r>
              <a:rPr lang="en-US" sz="2800"/>
              <a:t>negative.</a:t>
            </a:r>
            <a:endParaRPr lang="en-US" sz="2800" dirty="0"/>
          </a:p>
        </p:txBody>
      </p:sp>
    </p:spTree>
    <p:extLst>
      <p:ext uri="{BB962C8B-B14F-4D97-AF65-F5344CB8AC3E}">
        <p14:creationId xmlns:p14="http://schemas.microsoft.com/office/powerpoint/2010/main" val="705860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5204" y="1652371"/>
            <a:ext cx="5029636" cy="242324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48045" y="68219"/>
                <a:ext cx="12043955" cy="1415900"/>
              </a:xfrm>
              <a:prstGeom prst="rect">
                <a:avLst/>
              </a:prstGeom>
            </p:spPr>
            <p:txBody>
              <a:bodyPr wrap="square">
                <a:spAutoFit/>
              </a:bodyPr>
              <a:lstStyle/>
              <a:p>
                <a:r>
                  <a:rPr lang="en-US" sz="2800"/>
                  <a:t>A 1 kg mass moves partway around a square loop 1 m on a side. The final position is 0.5 m below its original position. What is the work done by the force of gravity during this journey? (Use </a:t>
                </a:r>
                <a14:m>
                  <m:oMath xmlns:m="http://schemas.openxmlformats.org/officeDocument/2006/math">
                    <m:r>
                      <a:rPr lang="en-US" sz="2800" b="0" i="1" smtClean="0">
                        <a:latin typeface="Cambria Math" panose="02040503050406030204" pitchFamily="18" charset="0"/>
                      </a:rPr>
                      <m:t>𝑔</m:t>
                    </m:r>
                    <m:r>
                      <a:rPr lang="en-US" sz="2800" b="0" i="1" smtClean="0">
                        <a:latin typeface="Cambria Math" panose="02040503050406030204" pitchFamily="18" charset="0"/>
                      </a:rPr>
                      <m:t>=10 </m:t>
                    </m:r>
                    <m:f>
                      <m:fPr>
                        <m:type m:val="skw"/>
                        <m:ctrlPr>
                          <a:rPr lang="en-US" sz="2800" b="0" i="1" smtClean="0">
                            <a:latin typeface="Cambria Math" panose="02040503050406030204" pitchFamily="18" charset="0"/>
                          </a:rPr>
                        </m:ctrlPr>
                      </m:fPr>
                      <m:num>
                        <m:r>
                          <m:rPr>
                            <m:nor/>
                          </m:rPr>
                          <a:rPr lang="en-US" sz="2800" b="0" i="0" smtClean="0">
                            <a:latin typeface="Cambria Math" panose="02040503050406030204" pitchFamily="18" charset="0"/>
                          </a:rPr>
                          <m:t>m</m:t>
                        </m:r>
                      </m:num>
                      <m:den>
                        <m:sSup>
                          <m:sSupPr>
                            <m:ctrlPr>
                              <a:rPr lang="en-US" sz="2800" b="0" i="1" smtClean="0">
                                <a:latin typeface="Cambria Math" panose="02040503050406030204" pitchFamily="18" charset="0"/>
                              </a:rPr>
                            </m:ctrlPr>
                          </m:sSupPr>
                          <m:e>
                            <m:r>
                              <m:rPr>
                                <m:nor/>
                              </m:rPr>
                              <a:rPr lang="en-US" sz="2800" b="0" i="0" smtClean="0">
                                <a:latin typeface="Cambria Math" panose="02040503050406030204" pitchFamily="18" charset="0"/>
                              </a:rPr>
                              <m:t>s</m:t>
                            </m:r>
                          </m:e>
                          <m:sup>
                            <m:r>
                              <a:rPr lang="en-US" sz="2800" b="0" i="1" smtClean="0">
                                <a:latin typeface="Cambria Math" panose="02040503050406030204" pitchFamily="18" charset="0"/>
                              </a:rPr>
                              <m:t>2</m:t>
                            </m:r>
                          </m:sup>
                        </m:sSup>
                      </m:den>
                    </m:f>
                  </m:oMath>
                </a14:m>
                <a:r>
                  <a:rPr lang="en-US" sz="2800"/>
                  <a:t>)</a:t>
                </a:r>
              </a:p>
            </p:txBody>
          </p:sp>
        </mc:Choice>
        <mc:Fallback xmlns="">
          <p:sp>
            <p:nvSpPr>
              <p:cNvPr id="3" name="Rectangle 2"/>
              <p:cNvSpPr>
                <a:spLocks noRot="1" noChangeAspect="1" noMove="1" noResize="1" noEditPoints="1" noAdjustHandles="1" noChangeArrowheads="1" noChangeShapeType="1" noTextEdit="1"/>
              </p:cNvSpPr>
              <p:nvPr/>
            </p:nvSpPr>
            <p:spPr>
              <a:xfrm>
                <a:off x="148045" y="68219"/>
                <a:ext cx="12043955" cy="1415900"/>
              </a:xfrm>
              <a:prstGeom prst="rect">
                <a:avLst/>
              </a:prstGeom>
              <a:blipFill rotWithShape="0">
                <a:blip r:embed="rId3"/>
                <a:stretch>
                  <a:fillRect l="-1012" t="-3879" r="-1113" b="-9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48045" y="3448595"/>
                <a:ext cx="1646605" cy="3323987"/>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r>
                      <a:rPr lang="en-US" sz="2800" i="1" smtClean="0">
                        <a:latin typeface="Cambria Math" panose="02040503050406030204" pitchFamily="18" charset="0"/>
                      </a:rPr>
                      <m:t>10</m:t>
                    </m:r>
                  </m:oMath>
                </a14:m>
                <a:r>
                  <a:rPr lang="en-US" sz="2800"/>
                  <a:t> J</a:t>
                </a:r>
              </a:p>
              <a:p>
                <a:pPr marL="514350" indent="-514350">
                  <a:lnSpc>
                    <a:spcPct val="150000"/>
                  </a:lnSpc>
                  <a:buAutoNum type="alphaUcParenR"/>
                </a:pPr>
                <a:r>
                  <a:rPr lang="en-US" sz="2800"/>
                  <a:t> </a:t>
                </a:r>
                <a14:m>
                  <m:oMath xmlns:m="http://schemas.openxmlformats.org/officeDocument/2006/math">
                    <m:r>
                      <a:rPr lang="en-US" sz="2800" i="1" smtClean="0">
                        <a:latin typeface="Cambria Math" panose="02040503050406030204" pitchFamily="18" charset="0"/>
                      </a:rPr>
                      <m:t>5</m:t>
                    </m:r>
                  </m:oMath>
                </a14:m>
                <a:r>
                  <a:rPr lang="en-US" sz="2800"/>
                  <a:t> J</a:t>
                </a:r>
              </a:p>
              <a:p>
                <a:pPr marL="514350" indent="-514350">
                  <a:lnSpc>
                    <a:spcPct val="150000"/>
                  </a:lnSpc>
                  <a:buAutoNum type="alphaUcParenR"/>
                </a:pPr>
                <a:r>
                  <a:rPr lang="en-US" sz="2800"/>
                  <a:t> </a:t>
                </a:r>
                <a14:m>
                  <m:oMath xmlns:m="http://schemas.openxmlformats.org/officeDocument/2006/math">
                    <m:r>
                      <a:rPr lang="en-US" sz="2800" i="1" smtClean="0">
                        <a:latin typeface="Cambria Math" panose="02040503050406030204" pitchFamily="18" charset="0"/>
                      </a:rPr>
                      <m:t>0</m:t>
                    </m:r>
                  </m:oMath>
                </a14:m>
                <a:r>
                  <a:rPr lang="en-US" sz="2800"/>
                  <a:t> J</a:t>
                </a:r>
              </a:p>
              <a:p>
                <a:pPr marL="514350" indent="-514350">
                  <a:lnSpc>
                    <a:spcPct val="150000"/>
                  </a:lnSpc>
                  <a:buAutoNum type="alphaUcParenR"/>
                </a:pPr>
                <a:r>
                  <a:rPr lang="en-US" sz="2800"/>
                  <a:t> </a:t>
                </a:r>
                <a14:m>
                  <m:oMath xmlns:m="http://schemas.openxmlformats.org/officeDocument/2006/math">
                    <m:r>
                      <a:rPr lang="en-US" sz="2800" i="1" smtClean="0">
                        <a:latin typeface="Cambria Math" panose="02040503050406030204" pitchFamily="18" charset="0"/>
                      </a:rPr>
                      <m:t>−5</m:t>
                    </m:r>
                  </m:oMath>
                </a14:m>
                <a:r>
                  <a:rPr lang="en-US" sz="2800"/>
                  <a:t> J</a:t>
                </a:r>
              </a:p>
              <a:p>
                <a:pPr marL="514350" indent="-514350">
                  <a:lnSpc>
                    <a:spcPct val="150000"/>
                  </a:lnSpc>
                  <a:buAutoNum type="alphaUcParenR"/>
                </a:pPr>
                <a:r>
                  <a:rPr lang="en-US" sz="2800"/>
                  <a:t> </a:t>
                </a:r>
                <a14:m>
                  <m:oMath xmlns:m="http://schemas.openxmlformats.org/officeDocument/2006/math">
                    <m:r>
                      <a:rPr lang="en-US" sz="2800" i="1" smtClean="0">
                        <a:latin typeface="Cambria Math" panose="02040503050406030204" pitchFamily="18" charset="0"/>
                      </a:rPr>
                      <m:t>−10</m:t>
                    </m:r>
                  </m:oMath>
                </a14:m>
                <a:r>
                  <a:rPr lang="en-US" sz="2800"/>
                  <a:t> J</a:t>
                </a:r>
              </a:p>
            </p:txBody>
          </p:sp>
        </mc:Choice>
        <mc:Fallback xmlns="">
          <p:sp>
            <p:nvSpPr>
              <p:cNvPr id="4" name="TextBox 3"/>
              <p:cNvSpPr txBox="1">
                <a:spLocks noRot="1" noChangeAspect="1" noMove="1" noResize="1" noEditPoints="1" noAdjustHandles="1" noChangeArrowheads="1" noChangeShapeType="1" noTextEdit="1"/>
              </p:cNvSpPr>
              <p:nvPr/>
            </p:nvSpPr>
            <p:spPr>
              <a:xfrm>
                <a:off x="148045" y="3448595"/>
                <a:ext cx="1646605" cy="3323987"/>
              </a:xfrm>
              <a:prstGeom prst="rect">
                <a:avLst/>
              </a:prstGeom>
              <a:blipFill rotWithShape="0">
                <a:blip r:embed="rId4"/>
                <a:stretch>
                  <a:fillRect l="-7778" r="-7037" b="-2385"/>
                </a:stretch>
              </a:blipFill>
            </p:spPr>
            <p:txBody>
              <a:bodyPr/>
              <a:lstStyle/>
              <a:p>
                <a:r>
                  <a:rPr lang="en-US">
                    <a:noFill/>
                  </a:rPr>
                  <a:t> </a:t>
                </a:r>
              </a:p>
            </p:txBody>
          </p:sp>
        </mc:Fallback>
      </mc:AlternateContent>
    </p:spTree>
    <p:extLst>
      <p:ext uri="{BB962C8B-B14F-4D97-AF65-F5344CB8AC3E}">
        <p14:creationId xmlns:p14="http://schemas.microsoft.com/office/powerpoint/2010/main" val="2283276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1793</TotalTime>
  <Words>4241</Words>
  <Application>Microsoft Office PowerPoint</Application>
  <PresentationFormat>Widescreen</PresentationFormat>
  <Paragraphs>370</Paragraphs>
  <Slides>69</Slides>
  <Notes>10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81" baseType="lpstr">
      <vt:lpstr>ＭＳ Ｐゴシック</vt:lpstr>
      <vt:lpstr>Arial</vt:lpstr>
      <vt:lpstr>Calibri</vt:lpstr>
      <vt:lpstr>Calibri Light</vt:lpstr>
      <vt:lpstr>Cambria</vt:lpstr>
      <vt:lpstr>Cambria Math</vt:lpstr>
      <vt:lpstr>ÇlÇr ñæí©</vt:lpstr>
      <vt:lpstr>Symbol</vt:lpstr>
      <vt:lpstr>Times New Roman</vt:lpstr>
      <vt:lpstr>Office Theme</vt:lpstr>
      <vt:lpstr>Document</vt:lpstr>
      <vt:lpstr>Microsoft 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Bolton</dc:creator>
  <cp:lastModifiedBy>Daniel Bolton</cp:lastModifiedBy>
  <cp:revision>76</cp:revision>
  <dcterms:created xsi:type="dcterms:W3CDTF">2016-02-29T15:16:18Z</dcterms:created>
  <dcterms:modified xsi:type="dcterms:W3CDTF">2019-04-01T05:12:27Z</dcterms:modified>
</cp:coreProperties>
</file>