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99" r:id="rId2"/>
    <p:sldId id="296" r:id="rId3"/>
    <p:sldId id="297" r:id="rId4"/>
    <p:sldId id="328" r:id="rId5"/>
    <p:sldId id="329" r:id="rId6"/>
    <p:sldId id="265" r:id="rId7"/>
    <p:sldId id="279" r:id="rId8"/>
    <p:sldId id="280" r:id="rId9"/>
    <p:sldId id="325" r:id="rId10"/>
    <p:sldId id="326" r:id="rId11"/>
    <p:sldId id="278" r:id="rId12"/>
    <p:sldId id="298" r:id="rId13"/>
    <p:sldId id="269" r:id="rId14"/>
    <p:sldId id="270" r:id="rId15"/>
    <p:sldId id="276" r:id="rId16"/>
    <p:sldId id="277" r:id="rId17"/>
    <p:sldId id="331" r:id="rId18"/>
    <p:sldId id="256" r:id="rId19"/>
    <p:sldId id="261" r:id="rId20"/>
    <p:sldId id="258" r:id="rId21"/>
    <p:sldId id="259" r:id="rId22"/>
    <p:sldId id="260" r:id="rId23"/>
    <p:sldId id="263" r:id="rId24"/>
    <p:sldId id="257" r:id="rId25"/>
    <p:sldId id="264" r:id="rId26"/>
    <p:sldId id="330" r:id="rId27"/>
    <p:sldId id="285" r:id="rId28"/>
    <p:sldId id="284" r:id="rId29"/>
    <p:sldId id="281" r:id="rId30"/>
    <p:sldId id="267" r:id="rId31"/>
    <p:sldId id="327" r:id="rId32"/>
    <p:sldId id="268" r:id="rId33"/>
    <p:sldId id="291" r:id="rId34"/>
    <p:sldId id="271" r:id="rId35"/>
    <p:sldId id="274" r:id="rId36"/>
    <p:sldId id="273" r:id="rId37"/>
    <p:sldId id="290" r:id="rId38"/>
    <p:sldId id="292" r:id="rId39"/>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0841D2-7638-4D12-978E-1FD60FCA3BCD}" v="1" dt="2019-04-01T05:13:28.8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69" autoAdjust="0"/>
    <p:restoredTop sz="94660"/>
  </p:normalViewPr>
  <p:slideViewPr>
    <p:cSldViewPr snapToGrid="0">
      <p:cViewPr varScale="1">
        <p:scale>
          <a:sx n="114" d="100"/>
          <a:sy n="114" d="100"/>
        </p:scale>
        <p:origin x="50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Bolton" userId="9c16344e-d134-4356-8cc4-132d269cedac" providerId="ADAL" clId="{97B4F2E0-3C70-4E80-B8EF-8973F74709C8}"/>
    <pc:docChg chg="modNotesMaster">
      <pc:chgData name="Daniel Bolton" userId="9c16344e-d134-4356-8cc4-132d269cedac" providerId="ADAL" clId="{97B4F2E0-3C70-4E80-B8EF-8973F74709C8}" dt="2019-04-01T05:13:28.853" v="0"/>
      <pc:docMkLst>
        <pc:docMk/>
      </pc:docMkLst>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4F5021C6-DBA4-4028-BA15-BEC43B7965AA}" type="datetimeFigureOut">
              <a:rPr lang="en-US" smtClean="0"/>
              <a:t>3/31/2019</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33F9CB7-1F73-471A-B2A0-1EF7B8DC1497}" type="slidenum">
              <a:rPr lang="en-US" smtClean="0"/>
              <a:t>‹#›</a:t>
            </a:fld>
            <a:endParaRPr lang="en-US"/>
          </a:p>
        </p:txBody>
      </p:sp>
    </p:spTree>
    <p:extLst>
      <p:ext uri="{BB962C8B-B14F-4D97-AF65-F5344CB8AC3E}">
        <p14:creationId xmlns:p14="http://schemas.microsoft.com/office/powerpoint/2010/main" val="2490656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Phys</a:t>
            </a:r>
            <a:r>
              <a:rPr lang="en-US" baseline="0" dirty="0"/>
              <a:t> 1110 </a:t>
            </a:r>
            <a:r>
              <a:rPr lang="en-US" baseline="0" dirty="0" err="1"/>
              <a:t>Fa</a:t>
            </a:r>
            <a:r>
              <a:rPr lang="en-US" baseline="0" dirty="0"/>
              <a:t> 15 SJP  </a:t>
            </a:r>
            <a:r>
              <a:rPr lang="en-US" baseline="0" dirty="0" err="1"/>
              <a:t>Lect</a:t>
            </a:r>
            <a:r>
              <a:rPr lang="en-US" baseline="0"/>
              <a:t> # </a:t>
            </a:r>
            <a:r>
              <a:rPr lang="en-US" baseline="0" dirty="0"/>
              <a:t>(review day</a:t>
            </a:r>
            <a:r>
              <a:rPr lang="en-US" baseline="0"/>
              <a:t>) :</a:t>
            </a:r>
            <a:endParaRPr lang="en-US" dirty="0"/>
          </a:p>
        </p:txBody>
      </p:sp>
      <p:sp>
        <p:nvSpPr>
          <p:cNvPr id="4" name="Slide Number Placeholder 3"/>
          <p:cNvSpPr>
            <a:spLocks noGrp="1"/>
          </p:cNvSpPr>
          <p:nvPr>
            <p:ph type="sldNum" sz="quarter" idx="10"/>
          </p:nvPr>
        </p:nvSpPr>
        <p:spPr/>
        <p:txBody>
          <a:bodyPr/>
          <a:lstStyle/>
          <a:p>
            <a:fld id="{0B2CD6BA-EE55-47CC-8569-D5159140A42F}" type="slidenum">
              <a:rPr lang="en-US" smtClean="0"/>
              <a:t>4</a:t>
            </a:fld>
            <a:endParaRPr lang="en-US"/>
          </a:p>
        </p:txBody>
      </p:sp>
    </p:spTree>
    <p:extLst>
      <p:ext uri="{BB962C8B-B14F-4D97-AF65-F5344CB8AC3E}">
        <p14:creationId xmlns:p14="http://schemas.microsoft.com/office/powerpoint/2010/main" val="1904026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Phys</a:t>
            </a:r>
            <a:r>
              <a:rPr lang="en-US" baseline="0" dirty="0"/>
              <a:t> 1110 </a:t>
            </a:r>
            <a:r>
              <a:rPr lang="en-US" baseline="0" dirty="0" err="1"/>
              <a:t>Fa</a:t>
            </a:r>
            <a:r>
              <a:rPr lang="en-US" baseline="0" dirty="0"/>
              <a:t> 15 SJP  </a:t>
            </a:r>
            <a:r>
              <a:rPr lang="en-US" baseline="0" dirty="0" err="1"/>
              <a:t>Lect</a:t>
            </a:r>
            <a:r>
              <a:rPr lang="en-US" baseline="0"/>
              <a:t> # </a:t>
            </a:r>
            <a:r>
              <a:rPr lang="en-US" baseline="0" dirty="0"/>
              <a:t>(review day</a:t>
            </a:r>
            <a:r>
              <a:rPr lang="en-US" baseline="0"/>
              <a:t>) :</a:t>
            </a:r>
            <a:endParaRPr lang="en-US" dirty="0"/>
          </a:p>
        </p:txBody>
      </p:sp>
      <p:sp>
        <p:nvSpPr>
          <p:cNvPr id="4" name="Slide Number Placeholder 3"/>
          <p:cNvSpPr>
            <a:spLocks noGrp="1"/>
          </p:cNvSpPr>
          <p:nvPr>
            <p:ph type="sldNum" sz="quarter" idx="10"/>
          </p:nvPr>
        </p:nvSpPr>
        <p:spPr/>
        <p:txBody>
          <a:bodyPr/>
          <a:lstStyle/>
          <a:p>
            <a:fld id="{0B2CD6BA-EE55-47CC-8569-D5159140A42F}" type="slidenum">
              <a:rPr lang="en-US" smtClean="0"/>
              <a:t>5</a:t>
            </a:fld>
            <a:endParaRPr lang="en-US"/>
          </a:p>
        </p:txBody>
      </p:sp>
    </p:spTree>
    <p:extLst>
      <p:ext uri="{BB962C8B-B14F-4D97-AF65-F5344CB8AC3E}">
        <p14:creationId xmlns:p14="http://schemas.microsoft.com/office/powerpoint/2010/main" val="4062225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Phys</a:t>
            </a:r>
            <a:r>
              <a:rPr lang="en-US" baseline="0" dirty="0"/>
              <a:t> 1110 </a:t>
            </a:r>
            <a:r>
              <a:rPr lang="en-US" baseline="0" dirty="0" err="1"/>
              <a:t>Fa</a:t>
            </a:r>
            <a:r>
              <a:rPr lang="en-US" baseline="0" dirty="0"/>
              <a:t> 15 SJP  </a:t>
            </a:r>
            <a:r>
              <a:rPr lang="en-US" baseline="0" dirty="0" err="1"/>
              <a:t>Lect</a:t>
            </a:r>
            <a:r>
              <a:rPr lang="en-US" baseline="0"/>
              <a:t> # </a:t>
            </a:r>
            <a:r>
              <a:rPr lang="en-US" baseline="0" dirty="0"/>
              <a:t>(review day</a:t>
            </a:r>
            <a:r>
              <a:rPr lang="en-US" baseline="0"/>
              <a:t>) :</a:t>
            </a:r>
            <a:endParaRPr lang="en-US" dirty="0"/>
          </a:p>
        </p:txBody>
      </p:sp>
      <p:sp>
        <p:nvSpPr>
          <p:cNvPr id="4" name="Slide Number Placeholder 3"/>
          <p:cNvSpPr>
            <a:spLocks noGrp="1"/>
          </p:cNvSpPr>
          <p:nvPr>
            <p:ph type="sldNum" sz="quarter" idx="10"/>
          </p:nvPr>
        </p:nvSpPr>
        <p:spPr/>
        <p:txBody>
          <a:bodyPr/>
          <a:lstStyle/>
          <a:p>
            <a:fld id="{0B2CD6BA-EE55-47CC-8569-D5159140A42F}" type="slidenum">
              <a:rPr lang="en-US" smtClean="0"/>
              <a:t>7</a:t>
            </a:fld>
            <a:endParaRPr lang="en-US"/>
          </a:p>
        </p:txBody>
      </p:sp>
    </p:spTree>
    <p:extLst>
      <p:ext uri="{BB962C8B-B14F-4D97-AF65-F5344CB8AC3E}">
        <p14:creationId xmlns:p14="http://schemas.microsoft.com/office/powerpoint/2010/main" val="1923966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Phys</a:t>
            </a:r>
            <a:r>
              <a:rPr lang="en-US" baseline="0" dirty="0"/>
              <a:t> 1110 </a:t>
            </a:r>
            <a:r>
              <a:rPr lang="en-US" baseline="0" dirty="0" err="1"/>
              <a:t>Fa</a:t>
            </a:r>
            <a:r>
              <a:rPr lang="en-US" baseline="0" dirty="0"/>
              <a:t> 15 SJP  </a:t>
            </a:r>
            <a:r>
              <a:rPr lang="en-US" baseline="0" dirty="0" err="1"/>
              <a:t>Lect</a:t>
            </a:r>
            <a:r>
              <a:rPr lang="en-US" baseline="0"/>
              <a:t> # </a:t>
            </a:r>
            <a:r>
              <a:rPr lang="en-US" baseline="0" dirty="0"/>
              <a:t>(review day</a:t>
            </a:r>
            <a:r>
              <a:rPr lang="en-US" baseline="0"/>
              <a:t>) :</a:t>
            </a:r>
            <a:endParaRPr lang="en-US" dirty="0"/>
          </a:p>
        </p:txBody>
      </p:sp>
      <p:sp>
        <p:nvSpPr>
          <p:cNvPr id="4" name="Slide Number Placeholder 3"/>
          <p:cNvSpPr>
            <a:spLocks noGrp="1"/>
          </p:cNvSpPr>
          <p:nvPr>
            <p:ph type="sldNum" sz="quarter" idx="10"/>
          </p:nvPr>
        </p:nvSpPr>
        <p:spPr/>
        <p:txBody>
          <a:bodyPr/>
          <a:lstStyle/>
          <a:p>
            <a:fld id="{0B2CD6BA-EE55-47CC-8569-D5159140A42F}" type="slidenum">
              <a:rPr lang="en-US" smtClean="0"/>
              <a:t>8</a:t>
            </a:fld>
            <a:endParaRPr lang="en-US"/>
          </a:p>
        </p:txBody>
      </p:sp>
    </p:spTree>
    <p:extLst>
      <p:ext uri="{BB962C8B-B14F-4D97-AF65-F5344CB8AC3E}">
        <p14:creationId xmlns:p14="http://schemas.microsoft.com/office/powerpoint/2010/main" val="3902454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Phys</a:t>
            </a:r>
            <a:r>
              <a:rPr lang="en-US" baseline="0" dirty="0"/>
              <a:t> 1110 </a:t>
            </a:r>
            <a:r>
              <a:rPr lang="en-US" baseline="0" dirty="0" err="1"/>
              <a:t>Fa</a:t>
            </a:r>
            <a:r>
              <a:rPr lang="en-US" baseline="0" dirty="0"/>
              <a:t> 15 SJP  </a:t>
            </a:r>
            <a:r>
              <a:rPr lang="en-US" baseline="0" dirty="0" err="1"/>
              <a:t>Lect</a:t>
            </a:r>
            <a:r>
              <a:rPr lang="en-US" baseline="0" dirty="0"/>
              <a:t> # (review day) : 9, </a:t>
            </a:r>
            <a:r>
              <a:rPr lang="en-US" b="1" baseline="0" dirty="0"/>
              <a:t>[[70]]</a:t>
            </a:r>
            <a:r>
              <a:rPr lang="en-US" b="0" baseline="0" dirty="0"/>
              <a:t>, 8, 11, 2  At 2PM;  7, </a:t>
            </a:r>
            <a:r>
              <a:rPr lang="en-US" b="1" baseline="0" dirty="0"/>
              <a:t>[[69]]</a:t>
            </a:r>
            <a:r>
              <a:rPr lang="en-US" b="0" baseline="0" dirty="0"/>
              <a:t>,  8, 12, 3</a:t>
            </a:r>
          </a:p>
          <a:p>
            <a:endParaRPr lang="en-US" b="0" baseline="0" dirty="0"/>
          </a:p>
          <a:p>
            <a:endParaRPr lang="en-US" b="0" baseline="0" dirty="0"/>
          </a:p>
          <a:p>
            <a:endParaRPr lang="en-US" b="0" baseline="0" dirty="0"/>
          </a:p>
          <a:p>
            <a:r>
              <a:rPr lang="en-US" b="0" baseline="0" dirty="0"/>
              <a:t>Classic conservation of energy, not sure why they didn’t score better, but again, perhaps time constraint is killing them. </a:t>
            </a:r>
          </a:p>
          <a:p>
            <a:endParaRPr lang="en-US" b="0" baseline="0" dirty="0"/>
          </a:p>
          <a:p>
            <a:endParaRPr lang="en-US" dirty="0"/>
          </a:p>
        </p:txBody>
      </p:sp>
      <p:sp>
        <p:nvSpPr>
          <p:cNvPr id="4" name="Slide Number Placeholder 3"/>
          <p:cNvSpPr>
            <a:spLocks noGrp="1"/>
          </p:cNvSpPr>
          <p:nvPr>
            <p:ph type="sldNum" sz="quarter" idx="10"/>
          </p:nvPr>
        </p:nvSpPr>
        <p:spPr/>
        <p:txBody>
          <a:bodyPr/>
          <a:lstStyle/>
          <a:p>
            <a:fld id="{0B2CD6BA-EE55-47CC-8569-D5159140A42F}" type="slidenum">
              <a:rPr lang="en-US" smtClean="0"/>
              <a:t>9</a:t>
            </a:fld>
            <a:endParaRPr lang="en-US"/>
          </a:p>
        </p:txBody>
      </p:sp>
    </p:spTree>
    <p:extLst>
      <p:ext uri="{BB962C8B-B14F-4D97-AF65-F5344CB8AC3E}">
        <p14:creationId xmlns:p14="http://schemas.microsoft.com/office/powerpoint/2010/main" val="4223531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Phys</a:t>
            </a:r>
            <a:r>
              <a:rPr lang="en-US" baseline="0" dirty="0"/>
              <a:t> 1110 </a:t>
            </a:r>
            <a:r>
              <a:rPr lang="en-US" baseline="0" dirty="0" err="1"/>
              <a:t>Fa</a:t>
            </a:r>
            <a:r>
              <a:rPr lang="en-US" baseline="0" dirty="0"/>
              <a:t> 15 SJP  </a:t>
            </a:r>
            <a:r>
              <a:rPr lang="en-US" baseline="0" dirty="0" err="1"/>
              <a:t>Lect</a:t>
            </a:r>
            <a:r>
              <a:rPr lang="en-US" baseline="0"/>
              <a:t> # </a:t>
            </a:r>
            <a:r>
              <a:rPr lang="en-US" baseline="0" dirty="0"/>
              <a:t>(review day</a:t>
            </a:r>
            <a:r>
              <a:rPr lang="en-US" baseline="0"/>
              <a:t>) :</a:t>
            </a:r>
            <a:endParaRPr lang="en-US" dirty="0"/>
          </a:p>
        </p:txBody>
      </p:sp>
      <p:sp>
        <p:nvSpPr>
          <p:cNvPr id="4" name="Slide Number Placeholder 3"/>
          <p:cNvSpPr>
            <a:spLocks noGrp="1"/>
          </p:cNvSpPr>
          <p:nvPr>
            <p:ph type="sldNum" sz="quarter" idx="10"/>
          </p:nvPr>
        </p:nvSpPr>
        <p:spPr/>
        <p:txBody>
          <a:bodyPr/>
          <a:lstStyle/>
          <a:p>
            <a:fld id="{0B2CD6BA-EE55-47CC-8569-D5159140A42F}" type="slidenum">
              <a:rPr lang="en-US" smtClean="0"/>
              <a:t>10</a:t>
            </a:fld>
            <a:endParaRPr lang="en-US"/>
          </a:p>
        </p:txBody>
      </p:sp>
    </p:spTree>
    <p:extLst>
      <p:ext uri="{BB962C8B-B14F-4D97-AF65-F5344CB8AC3E}">
        <p14:creationId xmlns:p14="http://schemas.microsoft.com/office/powerpoint/2010/main" val="1165511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Phys</a:t>
            </a:r>
            <a:r>
              <a:rPr lang="en-US" baseline="0" dirty="0"/>
              <a:t> 1110 </a:t>
            </a:r>
            <a:r>
              <a:rPr lang="en-US" baseline="0" dirty="0" err="1"/>
              <a:t>Fa</a:t>
            </a:r>
            <a:r>
              <a:rPr lang="en-US" baseline="0" dirty="0"/>
              <a:t> 15 SJP  </a:t>
            </a:r>
            <a:r>
              <a:rPr lang="en-US" baseline="0" dirty="0" err="1"/>
              <a:t>Lect</a:t>
            </a:r>
            <a:r>
              <a:rPr lang="en-US" baseline="0"/>
              <a:t> # </a:t>
            </a:r>
            <a:r>
              <a:rPr lang="en-US" baseline="0" dirty="0"/>
              <a:t>(review day</a:t>
            </a:r>
            <a:r>
              <a:rPr lang="en-US" baseline="0"/>
              <a:t>) :</a:t>
            </a:r>
            <a:endParaRPr lang="en-US" dirty="0"/>
          </a:p>
        </p:txBody>
      </p:sp>
      <p:sp>
        <p:nvSpPr>
          <p:cNvPr id="4" name="Slide Number Placeholder 3"/>
          <p:cNvSpPr>
            <a:spLocks noGrp="1"/>
          </p:cNvSpPr>
          <p:nvPr>
            <p:ph type="sldNum" sz="quarter" idx="10"/>
          </p:nvPr>
        </p:nvSpPr>
        <p:spPr/>
        <p:txBody>
          <a:bodyPr/>
          <a:lstStyle/>
          <a:p>
            <a:fld id="{0B2CD6BA-EE55-47CC-8569-D5159140A42F}" type="slidenum">
              <a:rPr lang="en-US" smtClean="0"/>
              <a:t>26</a:t>
            </a:fld>
            <a:endParaRPr lang="en-US"/>
          </a:p>
        </p:txBody>
      </p:sp>
    </p:spTree>
    <p:extLst>
      <p:ext uri="{BB962C8B-B14F-4D97-AF65-F5344CB8AC3E}">
        <p14:creationId xmlns:p14="http://schemas.microsoft.com/office/powerpoint/2010/main" val="456666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Phys</a:t>
            </a:r>
            <a:r>
              <a:rPr lang="en-US" baseline="0" dirty="0"/>
              <a:t> 1110 </a:t>
            </a:r>
            <a:r>
              <a:rPr lang="en-US" baseline="0" dirty="0" err="1"/>
              <a:t>Fa</a:t>
            </a:r>
            <a:r>
              <a:rPr lang="en-US" baseline="0" dirty="0"/>
              <a:t> 15 SJP  </a:t>
            </a:r>
            <a:r>
              <a:rPr lang="en-US" baseline="0" dirty="0" err="1"/>
              <a:t>Lect</a:t>
            </a:r>
            <a:r>
              <a:rPr lang="en-US" baseline="0" dirty="0"/>
              <a:t> # (review day) :  No time, too much reading. (54% correct)   At 2 PM I said “Hint, the answer is D” as they left, still only 76%.  It was very late…</a:t>
            </a:r>
            <a:endParaRPr lang="en-US" dirty="0"/>
          </a:p>
        </p:txBody>
      </p:sp>
      <p:sp>
        <p:nvSpPr>
          <p:cNvPr id="4" name="Slide Number Placeholder 3"/>
          <p:cNvSpPr>
            <a:spLocks noGrp="1"/>
          </p:cNvSpPr>
          <p:nvPr>
            <p:ph type="sldNum" sz="quarter" idx="10"/>
          </p:nvPr>
        </p:nvSpPr>
        <p:spPr/>
        <p:txBody>
          <a:bodyPr/>
          <a:lstStyle/>
          <a:p>
            <a:fld id="{0B2CD6BA-EE55-47CC-8569-D5159140A42F}" type="slidenum">
              <a:rPr lang="en-US" smtClean="0"/>
              <a:t>29</a:t>
            </a:fld>
            <a:endParaRPr lang="en-US"/>
          </a:p>
        </p:txBody>
      </p:sp>
    </p:spTree>
    <p:extLst>
      <p:ext uri="{BB962C8B-B14F-4D97-AF65-F5344CB8AC3E}">
        <p14:creationId xmlns:p14="http://schemas.microsoft.com/office/powerpoint/2010/main" val="4284745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Phys</a:t>
            </a:r>
            <a:r>
              <a:rPr lang="en-US" baseline="0" dirty="0"/>
              <a:t> 1110 </a:t>
            </a:r>
            <a:r>
              <a:rPr lang="en-US" baseline="0" dirty="0" err="1"/>
              <a:t>Fa</a:t>
            </a:r>
            <a:r>
              <a:rPr lang="en-US" baseline="0" dirty="0"/>
              <a:t> 15 SJP  </a:t>
            </a:r>
            <a:r>
              <a:rPr lang="en-US" baseline="0" dirty="0" err="1"/>
              <a:t>Lect</a:t>
            </a:r>
            <a:r>
              <a:rPr lang="en-US" baseline="0"/>
              <a:t> # </a:t>
            </a:r>
            <a:r>
              <a:rPr lang="en-US" baseline="0" dirty="0"/>
              <a:t>(review day</a:t>
            </a:r>
            <a:r>
              <a:rPr lang="en-US" baseline="0"/>
              <a:t>) :</a:t>
            </a:r>
            <a:endParaRPr lang="en-US" dirty="0"/>
          </a:p>
        </p:txBody>
      </p:sp>
      <p:sp>
        <p:nvSpPr>
          <p:cNvPr id="4" name="Slide Number Placeholder 3"/>
          <p:cNvSpPr>
            <a:spLocks noGrp="1"/>
          </p:cNvSpPr>
          <p:nvPr>
            <p:ph type="sldNum" sz="quarter" idx="10"/>
          </p:nvPr>
        </p:nvSpPr>
        <p:spPr/>
        <p:txBody>
          <a:bodyPr/>
          <a:lstStyle/>
          <a:p>
            <a:fld id="{0B2CD6BA-EE55-47CC-8569-D5159140A42F}" type="slidenum">
              <a:rPr lang="en-US" smtClean="0"/>
              <a:t>31</a:t>
            </a:fld>
            <a:endParaRPr lang="en-US"/>
          </a:p>
        </p:txBody>
      </p:sp>
    </p:spTree>
    <p:extLst>
      <p:ext uri="{BB962C8B-B14F-4D97-AF65-F5344CB8AC3E}">
        <p14:creationId xmlns:p14="http://schemas.microsoft.com/office/powerpoint/2010/main" val="4240092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A5BA65E-84DE-4623-A4F7-68BBC90A4529}"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874EA-89D0-4704-B486-6C1B556D40A0}" type="slidenum">
              <a:rPr lang="en-US" smtClean="0"/>
              <a:t>‹#›</a:t>
            </a:fld>
            <a:endParaRPr lang="en-US"/>
          </a:p>
        </p:txBody>
      </p:sp>
    </p:spTree>
    <p:extLst>
      <p:ext uri="{BB962C8B-B14F-4D97-AF65-F5344CB8AC3E}">
        <p14:creationId xmlns:p14="http://schemas.microsoft.com/office/powerpoint/2010/main" val="3087138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5BA65E-84DE-4623-A4F7-68BBC90A4529}"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874EA-89D0-4704-B486-6C1B556D40A0}" type="slidenum">
              <a:rPr lang="en-US" smtClean="0"/>
              <a:t>‹#›</a:t>
            </a:fld>
            <a:endParaRPr lang="en-US"/>
          </a:p>
        </p:txBody>
      </p:sp>
    </p:spTree>
    <p:extLst>
      <p:ext uri="{BB962C8B-B14F-4D97-AF65-F5344CB8AC3E}">
        <p14:creationId xmlns:p14="http://schemas.microsoft.com/office/powerpoint/2010/main" val="1279124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5BA65E-84DE-4623-A4F7-68BBC90A4529}"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874EA-89D0-4704-B486-6C1B556D40A0}" type="slidenum">
              <a:rPr lang="en-US" smtClean="0"/>
              <a:t>‹#›</a:t>
            </a:fld>
            <a:endParaRPr lang="en-US"/>
          </a:p>
        </p:txBody>
      </p:sp>
    </p:spTree>
    <p:extLst>
      <p:ext uri="{BB962C8B-B14F-4D97-AF65-F5344CB8AC3E}">
        <p14:creationId xmlns:p14="http://schemas.microsoft.com/office/powerpoint/2010/main" val="1124238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5BA65E-84DE-4623-A4F7-68BBC90A4529}"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874EA-89D0-4704-B486-6C1B556D40A0}" type="slidenum">
              <a:rPr lang="en-US" smtClean="0"/>
              <a:t>‹#›</a:t>
            </a:fld>
            <a:endParaRPr lang="en-US"/>
          </a:p>
        </p:txBody>
      </p:sp>
    </p:spTree>
    <p:extLst>
      <p:ext uri="{BB962C8B-B14F-4D97-AF65-F5344CB8AC3E}">
        <p14:creationId xmlns:p14="http://schemas.microsoft.com/office/powerpoint/2010/main" val="427571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5BA65E-84DE-4623-A4F7-68BBC90A4529}"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874EA-89D0-4704-B486-6C1B556D40A0}" type="slidenum">
              <a:rPr lang="en-US" smtClean="0"/>
              <a:t>‹#›</a:t>
            </a:fld>
            <a:endParaRPr lang="en-US"/>
          </a:p>
        </p:txBody>
      </p:sp>
    </p:spTree>
    <p:extLst>
      <p:ext uri="{BB962C8B-B14F-4D97-AF65-F5344CB8AC3E}">
        <p14:creationId xmlns:p14="http://schemas.microsoft.com/office/powerpoint/2010/main" val="3018446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5BA65E-84DE-4623-A4F7-68BBC90A4529}" type="datetimeFigureOut">
              <a:rPr lang="en-US" smtClean="0"/>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874EA-89D0-4704-B486-6C1B556D40A0}" type="slidenum">
              <a:rPr lang="en-US" smtClean="0"/>
              <a:t>‹#›</a:t>
            </a:fld>
            <a:endParaRPr lang="en-US"/>
          </a:p>
        </p:txBody>
      </p:sp>
    </p:spTree>
    <p:extLst>
      <p:ext uri="{BB962C8B-B14F-4D97-AF65-F5344CB8AC3E}">
        <p14:creationId xmlns:p14="http://schemas.microsoft.com/office/powerpoint/2010/main" val="303232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5BA65E-84DE-4623-A4F7-68BBC90A4529}" type="datetimeFigureOut">
              <a:rPr lang="en-US" smtClean="0"/>
              <a:t>3/31/2019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D874EA-89D0-4704-B486-6C1B556D40A0}" type="slidenum">
              <a:rPr lang="en-US" smtClean="0"/>
              <a:t>‹#›</a:t>
            </a:fld>
            <a:endParaRPr lang="en-US"/>
          </a:p>
        </p:txBody>
      </p:sp>
    </p:spTree>
    <p:extLst>
      <p:ext uri="{BB962C8B-B14F-4D97-AF65-F5344CB8AC3E}">
        <p14:creationId xmlns:p14="http://schemas.microsoft.com/office/powerpoint/2010/main" val="1531421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5BA65E-84DE-4623-A4F7-68BBC90A4529}" type="datetimeFigureOut">
              <a:rPr lang="en-US" smtClean="0"/>
              <a:t>3/31/2019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D874EA-89D0-4704-B486-6C1B556D40A0}" type="slidenum">
              <a:rPr lang="en-US" smtClean="0"/>
              <a:t>‹#›</a:t>
            </a:fld>
            <a:endParaRPr lang="en-US"/>
          </a:p>
        </p:txBody>
      </p:sp>
    </p:spTree>
    <p:extLst>
      <p:ext uri="{BB962C8B-B14F-4D97-AF65-F5344CB8AC3E}">
        <p14:creationId xmlns:p14="http://schemas.microsoft.com/office/powerpoint/2010/main" val="3726935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5BA65E-84DE-4623-A4F7-68BBC90A4529}" type="datetimeFigureOut">
              <a:rPr lang="en-US" smtClean="0"/>
              <a:t>3/31/2019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D874EA-89D0-4704-B486-6C1B556D40A0}" type="slidenum">
              <a:rPr lang="en-US" smtClean="0"/>
              <a:t>‹#›</a:t>
            </a:fld>
            <a:endParaRPr lang="en-US"/>
          </a:p>
        </p:txBody>
      </p:sp>
    </p:spTree>
    <p:extLst>
      <p:ext uri="{BB962C8B-B14F-4D97-AF65-F5344CB8AC3E}">
        <p14:creationId xmlns:p14="http://schemas.microsoft.com/office/powerpoint/2010/main" val="88459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5BA65E-84DE-4623-A4F7-68BBC90A4529}" type="datetimeFigureOut">
              <a:rPr lang="en-US" smtClean="0"/>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874EA-89D0-4704-B486-6C1B556D40A0}" type="slidenum">
              <a:rPr lang="en-US" smtClean="0"/>
              <a:t>‹#›</a:t>
            </a:fld>
            <a:endParaRPr lang="en-US"/>
          </a:p>
        </p:txBody>
      </p:sp>
    </p:spTree>
    <p:extLst>
      <p:ext uri="{BB962C8B-B14F-4D97-AF65-F5344CB8AC3E}">
        <p14:creationId xmlns:p14="http://schemas.microsoft.com/office/powerpoint/2010/main" val="3387760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5BA65E-84DE-4623-A4F7-68BBC90A4529}" type="datetimeFigureOut">
              <a:rPr lang="en-US" smtClean="0"/>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874EA-89D0-4704-B486-6C1B556D40A0}" type="slidenum">
              <a:rPr lang="en-US" smtClean="0"/>
              <a:t>‹#›</a:t>
            </a:fld>
            <a:endParaRPr lang="en-US"/>
          </a:p>
        </p:txBody>
      </p:sp>
    </p:spTree>
    <p:extLst>
      <p:ext uri="{BB962C8B-B14F-4D97-AF65-F5344CB8AC3E}">
        <p14:creationId xmlns:p14="http://schemas.microsoft.com/office/powerpoint/2010/main" val="2785571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5BA65E-84DE-4623-A4F7-68BBC90A4529}" type="datetimeFigureOut">
              <a:rPr lang="en-US" smtClean="0"/>
              <a:t>3/31/2019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874EA-89D0-4704-B486-6C1B556D40A0}" type="slidenum">
              <a:rPr lang="en-US" smtClean="0"/>
              <a:t>‹#›</a:t>
            </a:fld>
            <a:endParaRPr lang="en-US"/>
          </a:p>
        </p:txBody>
      </p:sp>
    </p:spTree>
    <p:extLst>
      <p:ext uri="{BB962C8B-B14F-4D97-AF65-F5344CB8AC3E}">
        <p14:creationId xmlns:p14="http://schemas.microsoft.com/office/powerpoint/2010/main" val="3982812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0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0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00.png"/><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0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00.png"/><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0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20.wmf"/><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3" Type="http://schemas.openxmlformats.org/officeDocument/2006/relationships/image" Target="../media/image1700.png"/><Relationship Id="rId2" Type="http://schemas.openxmlformats.org/officeDocument/2006/relationships/image" Target="../media/image16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0.png"/></Relationships>
</file>

<file path=ppt/slides/_rels/slide3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702.png"/></Relationships>
</file>

<file path=ppt/slides/_rels/slide38.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package" Target="../embeddings/Microsoft_Word_Document.docx"/></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package" Target="../embeddings/Microsoft_Word_Document1.docx"/></Relationships>
</file>

<file path=ppt/slides/_rels/slide6.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5.png"/><Relationship Id="rId4" Type="http://schemas.openxmlformats.org/officeDocument/2006/relationships/package" Target="../embeddings/Microsoft_Word_Document2.docx"/></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5.png"/><Relationship Id="rId4" Type="http://schemas.openxmlformats.org/officeDocument/2006/relationships/package" Target="../embeddings/Microsoft_Word_Document3.docx"/></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36926" y="1492998"/>
            <a:ext cx="6858882" cy="1806385"/>
          </a:xfrm>
          <a:prstGeom prst="rect">
            <a:avLst/>
          </a:prstGeom>
        </p:spPr>
      </p:pic>
      <p:sp>
        <p:nvSpPr>
          <p:cNvPr id="3" name="Rectangle 2"/>
          <p:cNvSpPr/>
          <p:nvPr/>
        </p:nvSpPr>
        <p:spPr>
          <a:xfrm>
            <a:off x="160867" y="108003"/>
            <a:ext cx="11811000" cy="1384995"/>
          </a:xfrm>
          <a:prstGeom prst="rect">
            <a:avLst/>
          </a:prstGeom>
        </p:spPr>
        <p:txBody>
          <a:bodyPr wrap="square">
            <a:spAutoFit/>
          </a:bodyPr>
          <a:lstStyle/>
          <a:p>
            <a:r>
              <a:rPr lang="en-US" sz="2800" dirty="0"/>
              <a:t>A mass is oscillating back and forth on a spring as shown. Position 0 is the unstretched position of the mass. At which point is the magnitude of the force on the mass maximum?</a:t>
            </a:r>
          </a:p>
        </p:txBody>
      </p:sp>
      <mc:AlternateContent xmlns:mc="http://schemas.openxmlformats.org/markup-compatibility/2006" xmlns:a14="http://schemas.microsoft.com/office/drawing/2010/main">
        <mc:Choice Requires="a14">
          <p:sp>
            <p:nvSpPr>
              <p:cNvPr id="4" name="TextBox 3"/>
              <p:cNvSpPr txBox="1"/>
              <p:nvPr/>
            </p:nvSpPr>
            <p:spPr>
              <a:xfrm>
                <a:off x="160867" y="4648200"/>
                <a:ext cx="1368452" cy="1963423"/>
              </a:xfrm>
              <a:prstGeom prst="rect">
                <a:avLst/>
              </a:prstGeom>
              <a:noFill/>
            </p:spPr>
            <p:txBody>
              <a:bodyPr wrap="none" rtlCol="0">
                <a:spAutoFit/>
              </a:bodyPr>
              <a:lstStyle/>
              <a:p>
                <a:pPr marL="514350" indent="-514350">
                  <a:lnSpc>
                    <a:spcPct val="150000"/>
                  </a:lnSpc>
                  <a:buAutoNum type="alphaUcParenR"/>
                </a:pPr>
                <a:r>
                  <a:rPr lang="en-US" sz="2800" dirty="0"/>
                  <a:t>0</a:t>
                </a:r>
              </a:p>
              <a:p>
                <a:pPr marL="514350" indent="-514350">
                  <a:lnSpc>
                    <a:spcPct val="150000"/>
                  </a:lnSpc>
                  <a:buAutoNum type="alphaUcParenR"/>
                </a:pPr>
                <a:r>
                  <a:rPr lang="en-US" sz="2800" dirty="0"/>
                  <a:t> </a:t>
                </a: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𝑀</m:t>
                    </m:r>
                  </m:oMath>
                </a14:m>
                <a:endParaRPr lang="en-US" sz="2800" dirty="0"/>
              </a:p>
              <a:p>
                <a:pPr marL="514350" indent="-514350">
                  <a:lnSpc>
                    <a:spcPct val="150000"/>
                  </a:lnSpc>
                  <a:buAutoNum type="alphaUcParenR"/>
                </a:pPr>
                <a:r>
                  <a:rPr lang="en-US" sz="2800" dirty="0">
                    <a:ea typeface="Cambria Math" panose="02040503050406030204" pitchFamily="18" charset="0"/>
                  </a:rPr>
                  <a:t>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𝐸</m:t>
                    </m:r>
                  </m:oMath>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160867" y="4648200"/>
                <a:ext cx="1368452" cy="1963423"/>
              </a:xfrm>
              <a:prstGeom prst="rect">
                <a:avLst/>
              </a:prstGeom>
              <a:blipFill>
                <a:blip r:embed="rId3"/>
                <a:stretch>
                  <a:fillRect l="-9333" b="-8075"/>
                </a:stretch>
              </a:blipFill>
            </p:spPr>
            <p:txBody>
              <a:bodyPr/>
              <a:lstStyle/>
              <a:p>
                <a:r>
                  <a:rPr lang="en-US">
                    <a:noFill/>
                  </a:rPr>
                  <a:t> </a:t>
                </a:r>
              </a:p>
            </p:txBody>
          </p:sp>
        </mc:Fallback>
      </mc:AlternateContent>
    </p:spTree>
    <p:extLst>
      <p:ext uri="{BB962C8B-B14F-4D97-AF65-F5344CB8AC3E}">
        <p14:creationId xmlns:p14="http://schemas.microsoft.com/office/powerpoint/2010/main" val="3848345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6511244" y="1897743"/>
          <a:ext cx="5600700" cy="5161936"/>
        </p:xfrm>
        <a:graphic>
          <a:graphicData uri="http://schemas.openxmlformats.org/presentationml/2006/ole">
            <mc:AlternateContent xmlns:mc="http://schemas.openxmlformats.org/markup-compatibility/2006">
              <mc:Choice xmlns:v="urn:schemas-microsoft-com:vml" Requires="v">
                <p:oleObj spid="_x0000_s6146" r:id="rId4" imgW="2067120" imgH="1905120" progId="">
                  <p:embed/>
                </p:oleObj>
              </mc:Choice>
              <mc:Fallback>
                <p:oleObj r:id="rId4" imgW="2067120" imgH="1905120" progId="">
                  <p:embed/>
                  <p:pic>
                    <p:nvPicPr>
                      <p:cNvPr id="2"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1244" y="1897743"/>
                        <a:ext cx="5600700" cy="5161936"/>
                      </a:xfrm>
                      <a:prstGeom prst="rect">
                        <a:avLst/>
                      </a:prstGeom>
                      <a:noFill/>
                      <a:ln>
                        <a:noFill/>
                      </a:ln>
                    </p:spPr>
                  </p:pic>
                </p:oleObj>
              </mc:Fallback>
            </mc:AlternateContent>
          </a:graphicData>
        </a:graphic>
      </p:graphicFrame>
      <p:sp>
        <p:nvSpPr>
          <p:cNvPr id="10" name="Rectangle 8"/>
          <p:cNvSpPr>
            <a:spLocks noChangeArrowheads="1"/>
          </p:cNvSpPr>
          <p:nvPr/>
        </p:nvSpPr>
        <p:spPr bwMode="auto">
          <a:xfrm>
            <a:off x="1" y="-246220"/>
            <a:ext cx="2462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3" name="Rectangle 4"/>
          <p:cNvSpPr>
            <a:spLocks noChangeArrowheads="1"/>
          </p:cNvSpPr>
          <p:nvPr/>
        </p:nvSpPr>
        <p:spPr bwMode="auto">
          <a:xfrm>
            <a:off x="1" y="-246220"/>
            <a:ext cx="2462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26" name="TextBox 25"/>
          <p:cNvSpPr txBox="1"/>
          <p:nvPr/>
        </p:nvSpPr>
        <p:spPr>
          <a:xfrm>
            <a:off x="123144" y="141791"/>
            <a:ext cx="11988800" cy="2246769"/>
          </a:xfrm>
          <a:prstGeom prst="rect">
            <a:avLst/>
          </a:prstGeom>
          <a:noFill/>
        </p:spPr>
        <p:txBody>
          <a:bodyPr wrap="square" rtlCol="0">
            <a:spAutoFit/>
          </a:bodyPr>
          <a:lstStyle/>
          <a:p>
            <a:r>
              <a:rPr lang="en-US" sz="2800" dirty="0"/>
              <a:t>A pendulum is launched in two different ways. During both launches, the bob is given an initial speed of 3.0 m/s and the same initial angle from the vertical. On launch 1, the speed is upwards, on launch 2, the speed is downwards. Assume no friction</a:t>
            </a:r>
            <a:r>
              <a:rPr lang="en-US" sz="2800"/>
              <a:t>. Which launch will cause the pendulum to swing the largest angle from the equilibrium position on the left side?</a:t>
            </a:r>
          </a:p>
        </p:txBody>
      </p:sp>
      <p:sp>
        <p:nvSpPr>
          <p:cNvPr id="27" name="TextBox 26"/>
          <p:cNvSpPr txBox="1"/>
          <p:nvPr/>
        </p:nvSpPr>
        <p:spPr>
          <a:xfrm>
            <a:off x="123144" y="4544527"/>
            <a:ext cx="8600978" cy="2031325"/>
          </a:xfrm>
          <a:prstGeom prst="rect">
            <a:avLst/>
          </a:prstGeom>
          <a:noFill/>
        </p:spPr>
        <p:txBody>
          <a:bodyPr wrap="square" rtlCol="0">
            <a:spAutoFit/>
          </a:bodyPr>
          <a:lstStyle/>
          <a:p>
            <a:pPr marL="514350" indent="-514350">
              <a:lnSpc>
                <a:spcPct val="150000"/>
              </a:lnSpc>
              <a:buAutoNum type="alphaUcParenR"/>
            </a:pPr>
            <a:r>
              <a:rPr lang="en-US" sz="2800"/>
              <a:t>Launch 1</a:t>
            </a:r>
          </a:p>
          <a:p>
            <a:pPr marL="514350" indent="-514350">
              <a:lnSpc>
                <a:spcPct val="150000"/>
              </a:lnSpc>
              <a:buAutoNum type="alphaUcParenR"/>
            </a:pPr>
            <a:r>
              <a:rPr lang="en-US" sz="2800"/>
              <a:t>Launch 2</a:t>
            </a:r>
          </a:p>
          <a:p>
            <a:pPr marL="514350" indent="-514350">
              <a:lnSpc>
                <a:spcPct val="150000"/>
              </a:lnSpc>
              <a:buAutoNum type="alphaUcParenR"/>
            </a:pPr>
            <a:r>
              <a:rPr lang="en-US" sz="2800"/>
              <a:t>Both </a:t>
            </a:r>
            <a:r>
              <a:rPr lang="en-US" sz="2800" dirty="0"/>
              <a:t>launches give the same </a:t>
            </a:r>
            <a:r>
              <a:rPr lang="en-US" sz="2800"/>
              <a:t>maximum displacement.</a:t>
            </a:r>
            <a:endParaRPr lang="en-US" sz="2800" dirty="0"/>
          </a:p>
        </p:txBody>
      </p:sp>
    </p:spTree>
    <p:extLst>
      <p:ext uri="{BB962C8B-B14F-4D97-AF65-F5344CB8AC3E}">
        <p14:creationId xmlns:p14="http://schemas.microsoft.com/office/powerpoint/2010/main" val="782948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59336" y="96504"/>
            <a:ext cx="5238164" cy="2526256"/>
          </a:xfrm>
          <a:prstGeom prst="rect">
            <a:avLst/>
          </a:prstGeom>
        </p:spPr>
      </p:pic>
      <p:sp>
        <p:nvSpPr>
          <p:cNvPr id="3" name="Rectangle 2"/>
          <p:cNvSpPr/>
          <p:nvPr/>
        </p:nvSpPr>
        <p:spPr>
          <a:xfrm>
            <a:off x="177800" y="96504"/>
            <a:ext cx="8208554" cy="3970318"/>
          </a:xfrm>
          <a:prstGeom prst="rect">
            <a:avLst/>
          </a:prstGeom>
        </p:spPr>
        <p:txBody>
          <a:bodyPr wrap="square">
            <a:spAutoFit/>
          </a:bodyPr>
          <a:lstStyle/>
          <a:p>
            <a:r>
              <a:rPr lang="en-US" sz="2800"/>
              <a:t>A “system” consists of a mass m hanging from a spring (spring constant k) and the Earth as shown. In situation A, the mass is hanging freely, at rest, so the spring is stretched beyond its relaxed length. In situation B, the mass is also stationary, but the spring is now at its relaxed length, because an alien from Planet X has lifted the mass and is holding it up. In which situation is the total energy of the mass/spring/earth system bigger?</a:t>
            </a:r>
          </a:p>
        </p:txBody>
      </p:sp>
      <p:sp>
        <p:nvSpPr>
          <p:cNvPr id="4" name="TextBox 3"/>
          <p:cNvSpPr txBox="1"/>
          <p:nvPr/>
        </p:nvSpPr>
        <p:spPr>
          <a:xfrm>
            <a:off x="177800" y="4728754"/>
            <a:ext cx="2627642" cy="2031325"/>
          </a:xfrm>
          <a:prstGeom prst="rect">
            <a:avLst/>
          </a:prstGeom>
          <a:noFill/>
        </p:spPr>
        <p:txBody>
          <a:bodyPr wrap="none" rtlCol="0">
            <a:spAutoFit/>
          </a:bodyPr>
          <a:lstStyle/>
          <a:p>
            <a:pPr marL="514350" indent="-514350">
              <a:lnSpc>
                <a:spcPct val="150000"/>
              </a:lnSpc>
              <a:buAutoNum type="alphaUcParenR"/>
            </a:pPr>
            <a:r>
              <a:rPr lang="en-US" sz="2800"/>
              <a:t>A</a:t>
            </a:r>
          </a:p>
          <a:p>
            <a:pPr marL="514350" indent="-514350">
              <a:lnSpc>
                <a:spcPct val="150000"/>
              </a:lnSpc>
              <a:buAutoNum type="alphaUcParenR"/>
            </a:pPr>
            <a:r>
              <a:rPr lang="en-US" sz="2800"/>
              <a:t>B</a:t>
            </a:r>
          </a:p>
          <a:p>
            <a:pPr marL="514350" indent="-514350">
              <a:lnSpc>
                <a:spcPct val="150000"/>
              </a:lnSpc>
              <a:buAutoNum type="alphaUcParenR"/>
            </a:pPr>
            <a:r>
              <a:rPr lang="en-US" sz="2800"/>
              <a:t>Same in both</a:t>
            </a:r>
          </a:p>
        </p:txBody>
      </p:sp>
    </p:spTree>
    <p:extLst>
      <p:ext uri="{BB962C8B-B14F-4D97-AF65-F5344CB8AC3E}">
        <p14:creationId xmlns:p14="http://schemas.microsoft.com/office/powerpoint/2010/main" val="2691570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75932" y="1077257"/>
            <a:ext cx="5705450" cy="300407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15684" y="123150"/>
                <a:ext cx="11762015" cy="954107"/>
              </a:xfrm>
              <a:prstGeom prst="rect">
                <a:avLst/>
              </a:prstGeom>
            </p:spPr>
            <p:txBody>
              <a:bodyPr wrap="square">
                <a:spAutoFit/>
              </a:bodyPr>
              <a:lstStyle/>
              <a:p>
                <a:r>
                  <a:rPr lang="en-US" sz="2800" dirty="0"/>
                  <a:t>A cart rolls on a frictionless track. The total mechanical energy (KE + PE) is 45 kJ. What is </a:t>
                </a:r>
                <a14:m>
                  <m:oMath xmlns:m="http://schemas.openxmlformats.org/officeDocument/2006/math">
                    <m:sSub>
                      <m:sSubPr>
                        <m:ctrlPr>
                          <a:rPr lang="en-US" sz="2800" i="1" smtClean="0">
                            <a:latin typeface="Cambria Math" panose="02040503050406030204" pitchFamily="18" charset="0"/>
                          </a:rPr>
                        </m:ctrlPr>
                      </m:sSubPr>
                      <m:e>
                        <m:r>
                          <m:rPr>
                            <m:nor/>
                          </m:rPr>
                          <a:rPr lang="en-US" sz="2800" b="0" i="0" smtClean="0">
                            <a:latin typeface="Cambria Math" panose="02040503050406030204" pitchFamily="18" charset="0"/>
                          </a:rPr>
                          <m:t>KE</m:t>
                        </m:r>
                      </m:e>
                      <m:sub>
                        <m:r>
                          <m:rPr>
                            <m:nor/>
                          </m:rPr>
                          <a:rPr lang="en-US" sz="2800" b="0" i="0" smtClean="0">
                            <a:latin typeface="Cambria Math" panose="02040503050406030204" pitchFamily="18" charset="0"/>
                          </a:rPr>
                          <m:t>max</m:t>
                        </m:r>
                      </m:sub>
                    </m:sSub>
                  </m:oMath>
                </a14:m>
                <a:r>
                  <a:rPr lang="en-US" sz="2800" dirty="0"/>
                  <a:t> over this stretch of track?</a:t>
                </a:r>
              </a:p>
            </p:txBody>
          </p:sp>
        </mc:Choice>
        <mc:Fallback xmlns="">
          <p:sp>
            <p:nvSpPr>
              <p:cNvPr id="3" name="Rectangle 2"/>
              <p:cNvSpPr>
                <a:spLocks noRot="1" noChangeAspect="1" noMove="1" noResize="1" noEditPoints="1" noAdjustHandles="1" noChangeArrowheads="1" noChangeShapeType="1" noTextEdit="1"/>
              </p:cNvSpPr>
              <p:nvPr/>
            </p:nvSpPr>
            <p:spPr>
              <a:xfrm>
                <a:off x="315684" y="123150"/>
                <a:ext cx="11762015" cy="954107"/>
              </a:xfrm>
              <a:prstGeom prst="rect">
                <a:avLst/>
              </a:prstGeom>
              <a:blipFill>
                <a:blip r:embed="rId3"/>
                <a:stretch>
                  <a:fillRect l="-1089" t="-5732" r="-881" b="-17197"/>
                </a:stretch>
              </a:blipFill>
            </p:spPr>
            <p:txBody>
              <a:bodyPr/>
              <a:lstStyle/>
              <a:p>
                <a:r>
                  <a:rPr lang="en-US">
                    <a:noFill/>
                  </a:rPr>
                  <a:t> </a:t>
                </a:r>
              </a:p>
            </p:txBody>
          </p:sp>
        </mc:Fallback>
      </mc:AlternateContent>
      <p:sp>
        <p:nvSpPr>
          <p:cNvPr id="4" name="TextBox 3"/>
          <p:cNvSpPr txBox="1"/>
          <p:nvPr/>
        </p:nvSpPr>
        <p:spPr>
          <a:xfrm>
            <a:off x="315685" y="3534013"/>
            <a:ext cx="2760692" cy="3323987"/>
          </a:xfrm>
          <a:prstGeom prst="rect">
            <a:avLst/>
          </a:prstGeom>
          <a:noFill/>
        </p:spPr>
        <p:txBody>
          <a:bodyPr wrap="none" rtlCol="0">
            <a:spAutoFit/>
          </a:bodyPr>
          <a:lstStyle/>
          <a:p>
            <a:pPr marL="514350" indent="-514350">
              <a:lnSpc>
                <a:spcPct val="150000"/>
              </a:lnSpc>
              <a:buAutoNum type="alphaUcParenR"/>
            </a:pPr>
            <a:r>
              <a:rPr lang="en-US" sz="2800"/>
              <a:t>55 kJ</a:t>
            </a:r>
          </a:p>
          <a:p>
            <a:pPr marL="514350" indent="-514350">
              <a:lnSpc>
                <a:spcPct val="150000"/>
              </a:lnSpc>
              <a:buAutoNum type="alphaUcParenR"/>
            </a:pPr>
            <a:r>
              <a:rPr lang="en-US" sz="2800"/>
              <a:t>10 kJ</a:t>
            </a:r>
          </a:p>
          <a:p>
            <a:pPr marL="514350" indent="-514350">
              <a:lnSpc>
                <a:spcPct val="150000"/>
              </a:lnSpc>
              <a:buAutoNum type="alphaUcParenR"/>
            </a:pPr>
            <a:r>
              <a:rPr lang="en-US" sz="2800"/>
              <a:t>45 kJ</a:t>
            </a:r>
          </a:p>
          <a:p>
            <a:pPr marL="514350" indent="-514350">
              <a:lnSpc>
                <a:spcPct val="150000"/>
              </a:lnSpc>
              <a:buAutoNum type="alphaUcParenR"/>
            </a:pPr>
            <a:r>
              <a:rPr lang="en-US" sz="2800"/>
              <a:t>35 kJ</a:t>
            </a:r>
          </a:p>
          <a:p>
            <a:pPr marL="514350" indent="-514350">
              <a:lnSpc>
                <a:spcPct val="150000"/>
              </a:lnSpc>
              <a:buAutoNum type="alphaUcParenR"/>
            </a:pPr>
            <a:r>
              <a:rPr lang="en-US" sz="2800"/>
              <a:t>None of these</a:t>
            </a:r>
          </a:p>
        </p:txBody>
      </p:sp>
    </p:spTree>
    <p:extLst>
      <p:ext uri="{BB962C8B-B14F-4D97-AF65-F5344CB8AC3E}">
        <p14:creationId xmlns:p14="http://schemas.microsoft.com/office/powerpoint/2010/main" val="1625958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4172" y="113437"/>
                <a:ext cx="11789228" cy="1384995"/>
              </a:xfrm>
              <a:prstGeom prst="rect">
                <a:avLst/>
              </a:prstGeom>
            </p:spPr>
            <p:txBody>
              <a:bodyPr wrap="square">
                <a:spAutoFit/>
              </a:bodyPr>
              <a:lstStyle/>
              <a:p>
                <a:r>
                  <a:rPr lang="en-US" sz="2800"/>
                  <a:t>PhET sim. I move the zero of potential energy up to the starting point of the skateboarder (skateboarder still starts from rest). The total energy </a:t>
                </a:r>
                <a14:m>
                  <m:oMath xmlns:m="http://schemas.openxmlformats.org/officeDocument/2006/math">
                    <m:sSub>
                      <m:sSubPr>
                        <m:ctrlPr>
                          <a:rPr lang="en-US" sz="2800" i="1" smtClean="0">
                            <a:latin typeface="Cambria Math" panose="02040503050406030204" pitchFamily="18" charset="0"/>
                          </a:rPr>
                        </m:ctrlPr>
                      </m:sSubPr>
                      <m:e>
                        <m:r>
                          <m:rPr>
                            <m:nor/>
                          </m:rPr>
                          <a:rPr lang="en-US" sz="2800" b="0" i="0" smtClean="0">
                            <a:latin typeface="Cambria Math" panose="02040503050406030204" pitchFamily="18" charset="0"/>
                          </a:rPr>
                          <m:t>E</m:t>
                        </m:r>
                      </m:e>
                      <m:sub>
                        <m:r>
                          <m:rPr>
                            <m:nor/>
                          </m:rPr>
                          <a:rPr lang="en-US" sz="2800" b="0" i="0" smtClean="0">
                            <a:latin typeface="Cambria Math" panose="02040503050406030204" pitchFamily="18" charset="0"/>
                          </a:rPr>
                          <m:t>tot</m:t>
                        </m:r>
                      </m:sub>
                    </m:sSub>
                  </m:oMath>
                </a14:m>
                <a:r>
                  <a:rPr lang="en-US" sz="2800"/>
                  <a:t> of the system is now…</a:t>
                </a:r>
              </a:p>
            </p:txBody>
          </p:sp>
        </mc:Choice>
        <mc:Fallback xmlns="">
          <p:sp>
            <p:nvSpPr>
              <p:cNvPr id="2" name="Rectangle 1"/>
              <p:cNvSpPr>
                <a:spLocks noRot="1" noChangeAspect="1" noMove="1" noResize="1" noEditPoints="1" noAdjustHandles="1" noChangeArrowheads="1" noChangeShapeType="1" noTextEdit="1"/>
              </p:cNvSpPr>
              <p:nvPr/>
            </p:nvSpPr>
            <p:spPr>
              <a:xfrm>
                <a:off x="174172" y="113437"/>
                <a:ext cx="11789228" cy="1384995"/>
              </a:xfrm>
              <a:prstGeom prst="rect">
                <a:avLst/>
              </a:prstGeom>
              <a:blipFill rotWithShape="0">
                <a:blip r:embed="rId2"/>
                <a:stretch>
                  <a:fillRect l="-1086" t="-4405" b="-11894"/>
                </a:stretch>
              </a:blipFill>
            </p:spPr>
            <p:txBody>
              <a:bodyPr/>
              <a:lstStyle/>
              <a:p>
                <a:r>
                  <a:rPr lang="en-US">
                    <a:noFill/>
                  </a:rPr>
                  <a:t> </a:t>
                </a:r>
              </a:p>
            </p:txBody>
          </p:sp>
        </mc:Fallback>
      </mc:AlternateContent>
      <p:sp>
        <p:nvSpPr>
          <p:cNvPr id="3" name="TextBox 2"/>
          <p:cNvSpPr txBox="1"/>
          <p:nvPr/>
        </p:nvSpPr>
        <p:spPr>
          <a:xfrm>
            <a:off x="174172" y="4082143"/>
            <a:ext cx="7203575" cy="2677656"/>
          </a:xfrm>
          <a:prstGeom prst="rect">
            <a:avLst/>
          </a:prstGeom>
          <a:noFill/>
        </p:spPr>
        <p:txBody>
          <a:bodyPr wrap="none" rtlCol="0">
            <a:spAutoFit/>
          </a:bodyPr>
          <a:lstStyle/>
          <a:p>
            <a:pPr marL="514350" indent="-514350">
              <a:lnSpc>
                <a:spcPct val="150000"/>
              </a:lnSpc>
              <a:buAutoNum type="alphaUcParenR"/>
            </a:pPr>
            <a:r>
              <a:rPr lang="en-US" sz="2800"/>
              <a:t>zero.</a:t>
            </a:r>
          </a:p>
          <a:p>
            <a:pPr marL="514350" indent="-514350">
              <a:lnSpc>
                <a:spcPct val="150000"/>
              </a:lnSpc>
              <a:buAutoNum type="alphaUcParenR"/>
            </a:pPr>
            <a:r>
              <a:rPr lang="en-US" sz="2800"/>
              <a:t>positive.</a:t>
            </a:r>
          </a:p>
          <a:p>
            <a:pPr marL="514350" indent="-514350">
              <a:lnSpc>
                <a:spcPct val="150000"/>
              </a:lnSpc>
              <a:buAutoNum type="alphaUcParenR"/>
            </a:pPr>
            <a:r>
              <a:rPr lang="en-US" sz="2800"/>
              <a:t>negative.</a:t>
            </a:r>
          </a:p>
          <a:p>
            <a:pPr marL="514350" indent="-514350">
              <a:lnSpc>
                <a:spcPct val="150000"/>
              </a:lnSpc>
              <a:buAutoNum type="alphaUcParenR"/>
            </a:pPr>
            <a:r>
              <a:rPr lang="en-US" sz="2800"/>
              <a:t>depends on the position of the skateboarder.</a:t>
            </a:r>
          </a:p>
        </p:txBody>
      </p:sp>
    </p:spTree>
    <p:extLst>
      <p:ext uri="{BB962C8B-B14F-4D97-AF65-F5344CB8AC3E}">
        <p14:creationId xmlns:p14="http://schemas.microsoft.com/office/powerpoint/2010/main" val="1971705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315685" y="123150"/>
                <a:ext cx="11625944" cy="954107"/>
              </a:xfrm>
              <a:prstGeom prst="rect">
                <a:avLst/>
              </a:prstGeom>
            </p:spPr>
            <p:txBody>
              <a:bodyPr wrap="square">
                <a:spAutoFit/>
              </a:bodyPr>
              <a:lstStyle/>
              <a:p>
                <a:r>
                  <a:rPr lang="en-US" sz="2800" dirty="0"/>
                  <a:t>A cart rolls on a frictionless track. The total mechanical energy (KE + PE) is 0 kJ. What is </a:t>
                </a:r>
                <a14:m>
                  <m:oMath xmlns:m="http://schemas.openxmlformats.org/officeDocument/2006/math">
                    <m:sSub>
                      <m:sSubPr>
                        <m:ctrlPr>
                          <a:rPr lang="en-US" sz="2800" i="1" smtClean="0">
                            <a:latin typeface="Cambria Math" panose="02040503050406030204" pitchFamily="18" charset="0"/>
                          </a:rPr>
                        </m:ctrlPr>
                      </m:sSubPr>
                      <m:e>
                        <m:r>
                          <m:rPr>
                            <m:nor/>
                          </m:rPr>
                          <a:rPr lang="en-US" sz="2800" b="0" i="0" smtClean="0">
                            <a:latin typeface="Cambria Math" panose="02040503050406030204" pitchFamily="18" charset="0"/>
                          </a:rPr>
                          <m:t>KE</m:t>
                        </m:r>
                      </m:e>
                      <m:sub>
                        <m:r>
                          <m:rPr>
                            <m:nor/>
                          </m:rPr>
                          <a:rPr lang="en-US" sz="2800" b="0" i="0" smtClean="0">
                            <a:latin typeface="Cambria Math" panose="02040503050406030204" pitchFamily="18" charset="0"/>
                          </a:rPr>
                          <m:t>max</m:t>
                        </m:r>
                      </m:sub>
                    </m:sSub>
                  </m:oMath>
                </a14:m>
                <a:r>
                  <a:rPr lang="en-US" sz="2800" dirty="0"/>
                  <a:t> over this stretch of track?</a:t>
                </a:r>
              </a:p>
            </p:txBody>
          </p:sp>
        </mc:Choice>
        <mc:Fallback xmlns="">
          <p:sp>
            <p:nvSpPr>
              <p:cNvPr id="3" name="Rectangle 2"/>
              <p:cNvSpPr>
                <a:spLocks noRot="1" noChangeAspect="1" noMove="1" noResize="1" noEditPoints="1" noAdjustHandles="1" noChangeArrowheads="1" noChangeShapeType="1" noTextEdit="1"/>
              </p:cNvSpPr>
              <p:nvPr/>
            </p:nvSpPr>
            <p:spPr>
              <a:xfrm>
                <a:off x="315685" y="123150"/>
                <a:ext cx="11625944" cy="954107"/>
              </a:xfrm>
              <a:prstGeom prst="rect">
                <a:avLst/>
              </a:prstGeom>
              <a:blipFill>
                <a:blip r:embed="rId2"/>
                <a:stretch>
                  <a:fillRect l="-1101" t="-5732" r="-472" b="-17197"/>
                </a:stretch>
              </a:blipFill>
            </p:spPr>
            <p:txBody>
              <a:bodyPr/>
              <a:lstStyle/>
              <a:p>
                <a:r>
                  <a:rPr lang="en-US">
                    <a:noFill/>
                  </a:rPr>
                  <a:t> </a:t>
                </a:r>
              </a:p>
            </p:txBody>
          </p:sp>
        </mc:Fallback>
      </mc:AlternateContent>
      <p:sp>
        <p:nvSpPr>
          <p:cNvPr id="4" name="TextBox 3"/>
          <p:cNvSpPr txBox="1"/>
          <p:nvPr/>
        </p:nvSpPr>
        <p:spPr>
          <a:xfrm>
            <a:off x="315685" y="3534013"/>
            <a:ext cx="2760692" cy="3323987"/>
          </a:xfrm>
          <a:prstGeom prst="rect">
            <a:avLst/>
          </a:prstGeom>
          <a:noFill/>
        </p:spPr>
        <p:txBody>
          <a:bodyPr wrap="none" rtlCol="0">
            <a:spAutoFit/>
          </a:bodyPr>
          <a:lstStyle/>
          <a:p>
            <a:pPr marL="514350" indent="-514350">
              <a:lnSpc>
                <a:spcPct val="150000"/>
              </a:lnSpc>
              <a:buAutoNum type="alphaUcParenR"/>
            </a:pPr>
            <a:r>
              <a:rPr lang="en-US" sz="2800"/>
              <a:t>-35 kJ</a:t>
            </a:r>
          </a:p>
          <a:p>
            <a:pPr marL="514350" indent="-514350">
              <a:lnSpc>
                <a:spcPct val="150000"/>
              </a:lnSpc>
              <a:buAutoNum type="alphaUcParenR"/>
            </a:pPr>
            <a:r>
              <a:rPr lang="en-US" sz="2800"/>
              <a:t>-15 kJ</a:t>
            </a:r>
          </a:p>
          <a:p>
            <a:pPr marL="514350" indent="-514350">
              <a:lnSpc>
                <a:spcPct val="150000"/>
              </a:lnSpc>
              <a:buAutoNum type="alphaUcParenR"/>
            </a:pPr>
            <a:r>
              <a:rPr lang="en-US" sz="2800"/>
              <a:t>15 kJ</a:t>
            </a:r>
          </a:p>
          <a:p>
            <a:pPr marL="514350" indent="-514350">
              <a:lnSpc>
                <a:spcPct val="150000"/>
              </a:lnSpc>
              <a:buAutoNum type="alphaUcParenR"/>
            </a:pPr>
            <a:r>
              <a:rPr lang="en-US" sz="2800"/>
              <a:t>35 kJ</a:t>
            </a:r>
          </a:p>
          <a:p>
            <a:pPr marL="514350" indent="-514350">
              <a:lnSpc>
                <a:spcPct val="150000"/>
              </a:lnSpc>
              <a:buAutoNum type="alphaUcParenR"/>
            </a:pPr>
            <a:r>
              <a:rPr lang="en-US" sz="2800"/>
              <a:t>None of these</a:t>
            </a:r>
          </a:p>
        </p:txBody>
      </p:sp>
      <p:pic>
        <p:nvPicPr>
          <p:cNvPr id="5" name="Picture 4"/>
          <p:cNvPicPr>
            <a:picLocks noChangeAspect="1"/>
          </p:cNvPicPr>
          <p:nvPr/>
        </p:nvPicPr>
        <p:blipFill>
          <a:blip r:embed="rId3"/>
          <a:stretch>
            <a:fillRect/>
          </a:stretch>
        </p:blipFill>
        <p:spPr>
          <a:xfrm>
            <a:off x="3275932" y="1077257"/>
            <a:ext cx="5705450" cy="3004070"/>
          </a:xfrm>
          <a:prstGeom prst="rect">
            <a:avLst/>
          </a:prstGeom>
        </p:spPr>
      </p:pic>
    </p:spTree>
    <p:extLst>
      <p:ext uri="{BB962C8B-B14F-4D97-AF65-F5344CB8AC3E}">
        <p14:creationId xmlns:p14="http://schemas.microsoft.com/office/powerpoint/2010/main" val="1777862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75932" y="1077257"/>
            <a:ext cx="5705450" cy="300407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15685" y="123150"/>
                <a:ext cx="11707586" cy="954107"/>
              </a:xfrm>
              <a:prstGeom prst="rect">
                <a:avLst/>
              </a:prstGeom>
            </p:spPr>
            <p:txBody>
              <a:bodyPr wrap="square">
                <a:spAutoFit/>
              </a:bodyPr>
              <a:lstStyle/>
              <a:p>
                <a:r>
                  <a:rPr lang="en-US" sz="2800" dirty="0"/>
                  <a:t>A cart rolls on a frictionless track. The total mechanical energy (KE + PE) is 45 kJ. When the </a:t>
                </a:r>
                <a14:m>
                  <m:oMath xmlns:m="http://schemas.openxmlformats.org/officeDocument/2006/math">
                    <m:r>
                      <m:rPr>
                        <m:nor/>
                      </m:rPr>
                      <a:rPr lang="en-US" sz="2800" i="0" smtClean="0">
                        <a:latin typeface="Cambria Math" panose="02040503050406030204" pitchFamily="18" charset="0"/>
                      </a:rPr>
                      <m:t>K</m:t>
                    </m:r>
                    <m:r>
                      <m:rPr>
                        <m:nor/>
                      </m:rPr>
                      <a:rPr lang="en-US" sz="2800" b="0" i="0" smtClean="0">
                        <a:latin typeface="Cambria Math" panose="02040503050406030204" pitchFamily="18" charset="0"/>
                      </a:rPr>
                      <m:t>E</m:t>
                    </m:r>
                  </m:oMath>
                </a14:m>
                <a:r>
                  <a:rPr lang="en-US" sz="2800" dirty="0"/>
                  <a:t> is minimum (at 35 m), what is the direction of acceleration?</a:t>
                </a:r>
              </a:p>
            </p:txBody>
          </p:sp>
        </mc:Choice>
        <mc:Fallback xmlns="">
          <p:sp>
            <p:nvSpPr>
              <p:cNvPr id="3" name="Rectangle 2"/>
              <p:cNvSpPr>
                <a:spLocks noRot="1" noChangeAspect="1" noMove="1" noResize="1" noEditPoints="1" noAdjustHandles="1" noChangeArrowheads="1" noChangeShapeType="1" noTextEdit="1"/>
              </p:cNvSpPr>
              <p:nvPr/>
            </p:nvSpPr>
            <p:spPr>
              <a:xfrm>
                <a:off x="315685" y="123150"/>
                <a:ext cx="11707586" cy="954107"/>
              </a:xfrm>
              <a:prstGeom prst="rect">
                <a:avLst/>
              </a:prstGeom>
              <a:blipFill>
                <a:blip r:embed="rId3"/>
                <a:stretch>
                  <a:fillRect l="-1094" t="-5732" r="-1354" b="-17197"/>
                </a:stretch>
              </a:blipFill>
            </p:spPr>
            <p:txBody>
              <a:bodyPr/>
              <a:lstStyle/>
              <a:p>
                <a:r>
                  <a:rPr lang="en-US">
                    <a:noFill/>
                  </a:rPr>
                  <a:t> </a:t>
                </a:r>
              </a:p>
            </p:txBody>
          </p:sp>
        </mc:Fallback>
      </mc:AlternateContent>
      <p:sp>
        <p:nvSpPr>
          <p:cNvPr id="4" name="TextBox 3"/>
          <p:cNvSpPr txBox="1"/>
          <p:nvPr/>
        </p:nvSpPr>
        <p:spPr>
          <a:xfrm>
            <a:off x="315685" y="3373440"/>
            <a:ext cx="3489545" cy="3323987"/>
          </a:xfrm>
          <a:prstGeom prst="rect">
            <a:avLst/>
          </a:prstGeom>
          <a:noFill/>
        </p:spPr>
        <p:txBody>
          <a:bodyPr wrap="none" rtlCol="0">
            <a:spAutoFit/>
          </a:bodyPr>
          <a:lstStyle/>
          <a:p>
            <a:pPr marL="514350" indent="-514350">
              <a:lnSpc>
                <a:spcPct val="150000"/>
              </a:lnSpc>
              <a:buAutoNum type="alphaUcParenR"/>
            </a:pPr>
            <a:r>
              <a:rPr lang="en-US" sz="2800"/>
              <a:t>up</a:t>
            </a:r>
          </a:p>
          <a:p>
            <a:pPr marL="514350" indent="-514350">
              <a:lnSpc>
                <a:spcPct val="150000"/>
              </a:lnSpc>
              <a:buAutoNum type="alphaUcParenR"/>
            </a:pPr>
            <a:r>
              <a:rPr lang="en-US" sz="2800"/>
              <a:t>down</a:t>
            </a:r>
          </a:p>
          <a:p>
            <a:pPr marL="514350" indent="-514350">
              <a:lnSpc>
                <a:spcPct val="150000"/>
              </a:lnSpc>
              <a:buAutoNum type="alphaUcParenR"/>
            </a:pPr>
            <a:r>
              <a:rPr lang="en-US" sz="2800"/>
              <a:t>right</a:t>
            </a:r>
          </a:p>
          <a:p>
            <a:pPr marL="514350" indent="-514350">
              <a:lnSpc>
                <a:spcPct val="150000"/>
              </a:lnSpc>
              <a:buAutoNum type="alphaUcParenR"/>
            </a:pPr>
            <a:r>
              <a:rPr lang="en-US" sz="2800"/>
              <a:t>left</a:t>
            </a:r>
          </a:p>
          <a:p>
            <a:pPr marL="514350" indent="-514350">
              <a:lnSpc>
                <a:spcPct val="150000"/>
              </a:lnSpc>
              <a:buAutoNum type="alphaUcParenR"/>
            </a:pPr>
            <a:r>
              <a:rPr lang="en-US" sz="2800"/>
              <a:t>acceleration is zero</a:t>
            </a:r>
          </a:p>
        </p:txBody>
      </p:sp>
    </p:spTree>
    <p:extLst>
      <p:ext uri="{BB962C8B-B14F-4D97-AF65-F5344CB8AC3E}">
        <p14:creationId xmlns:p14="http://schemas.microsoft.com/office/powerpoint/2010/main" val="1226208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75932" y="1077257"/>
            <a:ext cx="5705450" cy="300407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15685" y="123150"/>
                <a:ext cx="11729358" cy="1384995"/>
              </a:xfrm>
              <a:prstGeom prst="rect">
                <a:avLst/>
              </a:prstGeom>
            </p:spPr>
            <p:txBody>
              <a:bodyPr wrap="square">
                <a:spAutoFit/>
              </a:bodyPr>
              <a:lstStyle/>
              <a:p>
                <a:r>
                  <a:rPr lang="en-US" sz="2800" dirty="0"/>
                  <a:t>A cart rolls on a frictionless track. The total mechanical energy (KE + PE) is 45 kJ. When the </a:t>
                </a:r>
                <a14:m>
                  <m:oMath xmlns:m="http://schemas.openxmlformats.org/officeDocument/2006/math">
                    <m:r>
                      <m:rPr>
                        <m:nor/>
                      </m:rPr>
                      <a:rPr lang="en-US" sz="2800" i="0" smtClean="0">
                        <a:latin typeface="Cambria Math" panose="02040503050406030204" pitchFamily="18" charset="0"/>
                      </a:rPr>
                      <m:t>K</m:t>
                    </m:r>
                    <m:r>
                      <m:rPr>
                        <m:nor/>
                      </m:rPr>
                      <a:rPr lang="en-US" sz="2800" b="0" i="0" smtClean="0">
                        <a:latin typeface="Cambria Math" panose="02040503050406030204" pitchFamily="18" charset="0"/>
                      </a:rPr>
                      <m:t>E</m:t>
                    </m:r>
                  </m:oMath>
                </a14:m>
                <a:r>
                  <a:rPr lang="en-US" sz="2800" dirty="0"/>
                  <a:t> is maximum (over this stretch of track), what is the direction of acceleration?</a:t>
                </a:r>
              </a:p>
            </p:txBody>
          </p:sp>
        </mc:Choice>
        <mc:Fallback xmlns="">
          <p:sp>
            <p:nvSpPr>
              <p:cNvPr id="3" name="Rectangle 2"/>
              <p:cNvSpPr>
                <a:spLocks noRot="1" noChangeAspect="1" noMove="1" noResize="1" noEditPoints="1" noAdjustHandles="1" noChangeArrowheads="1" noChangeShapeType="1" noTextEdit="1"/>
              </p:cNvSpPr>
              <p:nvPr/>
            </p:nvSpPr>
            <p:spPr>
              <a:xfrm>
                <a:off x="315685" y="123150"/>
                <a:ext cx="11729358" cy="1384995"/>
              </a:xfrm>
              <a:prstGeom prst="rect">
                <a:avLst/>
              </a:prstGeom>
              <a:blipFill>
                <a:blip r:embed="rId3"/>
                <a:stretch>
                  <a:fillRect l="-1091" t="-3965" r="-1143" b="-11894"/>
                </a:stretch>
              </a:blipFill>
            </p:spPr>
            <p:txBody>
              <a:bodyPr/>
              <a:lstStyle/>
              <a:p>
                <a:r>
                  <a:rPr lang="en-US">
                    <a:noFill/>
                  </a:rPr>
                  <a:t> </a:t>
                </a:r>
              </a:p>
            </p:txBody>
          </p:sp>
        </mc:Fallback>
      </mc:AlternateContent>
      <p:sp>
        <p:nvSpPr>
          <p:cNvPr id="4" name="TextBox 3"/>
          <p:cNvSpPr txBox="1"/>
          <p:nvPr/>
        </p:nvSpPr>
        <p:spPr>
          <a:xfrm>
            <a:off x="315685" y="3373440"/>
            <a:ext cx="3489545" cy="3323987"/>
          </a:xfrm>
          <a:prstGeom prst="rect">
            <a:avLst/>
          </a:prstGeom>
          <a:noFill/>
        </p:spPr>
        <p:txBody>
          <a:bodyPr wrap="none" rtlCol="0">
            <a:spAutoFit/>
          </a:bodyPr>
          <a:lstStyle/>
          <a:p>
            <a:pPr marL="514350" indent="-514350">
              <a:lnSpc>
                <a:spcPct val="150000"/>
              </a:lnSpc>
              <a:buAutoNum type="alphaUcParenR"/>
            </a:pPr>
            <a:r>
              <a:rPr lang="en-US" sz="2800"/>
              <a:t>up</a:t>
            </a:r>
          </a:p>
          <a:p>
            <a:pPr marL="514350" indent="-514350">
              <a:lnSpc>
                <a:spcPct val="150000"/>
              </a:lnSpc>
              <a:buAutoNum type="alphaUcParenR"/>
            </a:pPr>
            <a:r>
              <a:rPr lang="en-US" sz="2800"/>
              <a:t>down</a:t>
            </a:r>
          </a:p>
          <a:p>
            <a:pPr marL="514350" indent="-514350">
              <a:lnSpc>
                <a:spcPct val="150000"/>
              </a:lnSpc>
              <a:buAutoNum type="alphaUcParenR"/>
            </a:pPr>
            <a:r>
              <a:rPr lang="en-US" sz="2800"/>
              <a:t>right</a:t>
            </a:r>
          </a:p>
          <a:p>
            <a:pPr marL="514350" indent="-514350">
              <a:lnSpc>
                <a:spcPct val="150000"/>
              </a:lnSpc>
              <a:buAutoNum type="alphaUcParenR"/>
            </a:pPr>
            <a:r>
              <a:rPr lang="en-US" sz="2800"/>
              <a:t>left</a:t>
            </a:r>
          </a:p>
          <a:p>
            <a:pPr marL="514350" indent="-514350">
              <a:lnSpc>
                <a:spcPct val="150000"/>
              </a:lnSpc>
              <a:buAutoNum type="alphaUcParenR"/>
            </a:pPr>
            <a:r>
              <a:rPr lang="en-US" sz="2800"/>
              <a:t>acceleration is zero</a:t>
            </a:r>
          </a:p>
        </p:txBody>
      </p:sp>
    </p:spTree>
    <p:extLst>
      <p:ext uri="{BB962C8B-B14F-4D97-AF65-F5344CB8AC3E}">
        <p14:creationId xmlns:p14="http://schemas.microsoft.com/office/powerpoint/2010/main" val="4041819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0278"/>
          <a:stretch/>
        </p:blipFill>
        <p:spPr>
          <a:xfrm>
            <a:off x="3343966" y="1286730"/>
            <a:ext cx="5705450" cy="2394889"/>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15684" y="123150"/>
                <a:ext cx="11762015" cy="954107"/>
              </a:xfrm>
              <a:prstGeom prst="rect">
                <a:avLst/>
              </a:prstGeom>
            </p:spPr>
            <p:txBody>
              <a:bodyPr wrap="square">
                <a:spAutoFit/>
              </a:bodyPr>
              <a:lstStyle/>
              <a:p>
                <a:r>
                  <a:rPr lang="en-US" sz="2800" dirty="0"/>
                  <a:t>A cart rolls to the right on a frictionless track. If the KE of the cart when it is at </a:t>
                </a:r>
                <a14:m>
                  <m:oMath xmlns:m="http://schemas.openxmlformats.org/officeDocument/2006/math">
                    <m:r>
                      <a:rPr lang="en-US" sz="2800" b="0" i="1" smtClean="0">
                        <a:latin typeface="Cambria Math" panose="02040503050406030204" pitchFamily="18" charset="0"/>
                      </a:rPr>
                      <m:t>𝑥</m:t>
                    </m:r>
                    <m:r>
                      <a:rPr lang="en-US" sz="2800" b="0" i="1" smtClean="0">
                        <a:latin typeface="Cambria Math" panose="02040503050406030204" pitchFamily="18" charset="0"/>
                      </a:rPr>
                      <m:t>=20</m:t>
                    </m:r>
                  </m:oMath>
                </a14:m>
                <a:r>
                  <a:rPr lang="en-US" sz="2800" dirty="0"/>
                  <a:t> m is </a:t>
                </a:r>
                <a14:m>
                  <m:oMath xmlns:m="http://schemas.openxmlformats.org/officeDocument/2006/math">
                    <m:r>
                      <a:rPr lang="en-US" sz="2800" i="1" dirty="0" smtClean="0">
                        <a:latin typeface="Cambria Math" panose="02040503050406030204" pitchFamily="18" charset="0"/>
                      </a:rPr>
                      <m:t>20</m:t>
                    </m:r>
                  </m:oMath>
                </a14:m>
                <a:r>
                  <a:rPr lang="en-US" sz="2800" dirty="0"/>
                  <a:t> kJ, will it make it over the hill?</a:t>
                </a:r>
              </a:p>
            </p:txBody>
          </p:sp>
        </mc:Choice>
        <mc:Fallback xmlns="">
          <p:sp>
            <p:nvSpPr>
              <p:cNvPr id="3" name="Rectangle 2"/>
              <p:cNvSpPr>
                <a:spLocks noRot="1" noChangeAspect="1" noMove="1" noResize="1" noEditPoints="1" noAdjustHandles="1" noChangeArrowheads="1" noChangeShapeType="1" noTextEdit="1"/>
              </p:cNvSpPr>
              <p:nvPr/>
            </p:nvSpPr>
            <p:spPr>
              <a:xfrm>
                <a:off x="315684" y="123150"/>
                <a:ext cx="11762015" cy="954107"/>
              </a:xfrm>
              <a:prstGeom prst="rect">
                <a:avLst/>
              </a:prstGeom>
              <a:blipFill>
                <a:blip r:embed="rId3"/>
                <a:stretch>
                  <a:fillRect l="-1089" t="-5732" b="-17197"/>
                </a:stretch>
              </a:blipFill>
            </p:spPr>
            <p:txBody>
              <a:bodyPr/>
              <a:lstStyle/>
              <a:p>
                <a:r>
                  <a:rPr lang="en-US">
                    <a:noFill/>
                  </a:rPr>
                  <a:t> </a:t>
                </a:r>
              </a:p>
            </p:txBody>
          </p:sp>
        </mc:Fallback>
      </mc:AlternateContent>
      <p:sp>
        <p:nvSpPr>
          <p:cNvPr id="4" name="TextBox 3"/>
          <p:cNvSpPr txBox="1"/>
          <p:nvPr/>
        </p:nvSpPr>
        <p:spPr>
          <a:xfrm>
            <a:off x="315684" y="4776940"/>
            <a:ext cx="4232056" cy="2031325"/>
          </a:xfrm>
          <a:prstGeom prst="rect">
            <a:avLst/>
          </a:prstGeom>
          <a:noFill/>
        </p:spPr>
        <p:txBody>
          <a:bodyPr wrap="none" rtlCol="0">
            <a:spAutoFit/>
          </a:bodyPr>
          <a:lstStyle/>
          <a:p>
            <a:pPr marL="514350" indent="-514350">
              <a:lnSpc>
                <a:spcPct val="150000"/>
              </a:lnSpc>
              <a:buAutoNum type="alphaUcParenR"/>
            </a:pPr>
            <a:r>
              <a:rPr lang="en-US" sz="2800" dirty="0"/>
              <a:t>Yes</a:t>
            </a:r>
          </a:p>
          <a:p>
            <a:pPr marL="514350" indent="-514350">
              <a:lnSpc>
                <a:spcPct val="150000"/>
              </a:lnSpc>
              <a:buAutoNum type="alphaUcParenR"/>
            </a:pPr>
            <a:r>
              <a:rPr lang="en-US" sz="2800" dirty="0"/>
              <a:t>No</a:t>
            </a:r>
          </a:p>
          <a:p>
            <a:pPr marL="514350" indent="-514350">
              <a:lnSpc>
                <a:spcPct val="150000"/>
              </a:lnSpc>
              <a:buAutoNum type="alphaUcParenR"/>
            </a:pPr>
            <a:r>
              <a:rPr lang="en-US" sz="2800" dirty="0"/>
              <a:t>Not enough information</a:t>
            </a:r>
          </a:p>
        </p:txBody>
      </p:sp>
    </p:spTree>
    <p:extLst>
      <p:ext uri="{BB962C8B-B14F-4D97-AF65-F5344CB8AC3E}">
        <p14:creationId xmlns:p14="http://schemas.microsoft.com/office/powerpoint/2010/main" val="2375701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bwMode="auto">
          <a:xfrm>
            <a:off x="4748336" y="1615017"/>
            <a:ext cx="2790042" cy="1600200"/>
            <a:chOff x="1800" y="6757"/>
            <a:chExt cx="3553" cy="2036"/>
          </a:xfrm>
        </p:grpSpPr>
        <p:sp>
          <p:nvSpPr>
            <p:cNvPr id="5" name="AutoShape 2"/>
            <p:cNvSpPr>
              <a:spLocks noChangeAspect="1" noChangeArrowheads="1" noTextEdit="1"/>
            </p:cNvSpPr>
            <p:nvPr/>
          </p:nvSpPr>
          <p:spPr bwMode="auto">
            <a:xfrm>
              <a:off x="1800" y="6757"/>
              <a:ext cx="3553" cy="20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Oval 3"/>
            <p:cNvSpPr>
              <a:spLocks noChangeArrowheads="1"/>
            </p:cNvSpPr>
            <p:nvPr/>
          </p:nvSpPr>
          <p:spPr bwMode="auto">
            <a:xfrm>
              <a:off x="2362" y="7319"/>
              <a:ext cx="186" cy="18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Oval 4"/>
            <p:cNvSpPr>
              <a:spLocks noChangeArrowheads="1"/>
            </p:cNvSpPr>
            <p:nvPr/>
          </p:nvSpPr>
          <p:spPr bwMode="auto">
            <a:xfrm>
              <a:off x="4231" y="7075"/>
              <a:ext cx="748" cy="74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Line 5"/>
            <p:cNvSpPr>
              <a:spLocks noChangeShapeType="1"/>
            </p:cNvSpPr>
            <p:nvPr/>
          </p:nvSpPr>
          <p:spPr bwMode="auto">
            <a:xfrm>
              <a:off x="2442" y="8114"/>
              <a:ext cx="2058" cy="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 Box 6"/>
            <p:cNvSpPr txBox="1">
              <a:spLocks noChangeArrowheads="1"/>
            </p:cNvSpPr>
            <p:nvPr/>
          </p:nvSpPr>
          <p:spPr bwMode="auto">
            <a:xfrm>
              <a:off x="3296" y="7630"/>
              <a:ext cx="561"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marL="457200" fontAlgn="base">
                <a:spcBef>
                  <a:spcPct val="0"/>
                </a:spcBef>
                <a:spcAft>
                  <a:spcPct val="0"/>
                </a:spcAft>
                <a:defRPr sz="2400">
                  <a:solidFill>
                    <a:schemeClr val="tx1"/>
                  </a:solidFill>
                  <a:latin typeface="Arial" charset="0"/>
                  <a:ea typeface="ＭＳ Ｐゴシック" charset="0"/>
                </a:defRPr>
              </a:lvl2pPr>
              <a:lvl3pPr marL="914400" fontAlgn="base">
                <a:spcBef>
                  <a:spcPct val="0"/>
                </a:spcBef>
                <a:spcAft>
                  <a:spcPct val="0"/>
                </a:spcAft>
                <a:defRPr sz="2400">
                  <a:solidFill>
                    <a:schemeClr val="tx1"/>
                  </a:solidFill>
                  <a:latin typeface="Arial" charset="0"/>
                  <a:ea typeface="ＭＳ Ｐゴシック" charset="0"/>
                </a:defRPr>
              </a:lvl3pPr>
              <a:lvl4pPr marL="1371600" fontAlgn="base">
                <a:spcBef>
                  <a:spcPct val="0"/>
                </a:spcBef>
                <a:spcAft>
                  <a:spcPct val="0"/>
                </a:spcAft>
                <a:defRPr sz="2400">
                  <a:solidFill>
                    <a:schemeClr val="tx1"/>
                  </a:solidFill>
                  <a:latin typeface="Arial" charset="0"/>
                  <a:ea typeface="ＭＳ Ｐゴシック" charset="0"/>
                </a:defRPr>
              </a:lvl4pPr>
              <a:lvl5pPr marL="1828800" fontAlgn="base">
                <a:spcBef>
                  <a:spcPct val="0"/>
                </a:spcBef>
                <a:spcAft>
                  <a:spcPct val="0"/>
                </a:spcAft>
                <a:defRPr sz="2400">
                  <a:solidFill>
                    <a:schemeClr val="tx1"/>
                  </a:solidFill>
                  <a:latin typeface="Arial" charset="0"/>
                  <a:ea typeface="ＭＳ Ｐゴシック" charset="0"/>
                </a:defRPr>
              </a:lvl5pPr>
              <a:lvl6pPr marL="2286000" fontAlgn="base">
                <a:spcBef>
                  <a:spcPct val="0"/>
                </a:spcBef>
                <a:spcAft>
                  <a:spcPct val="0"/>
                </a:spcAft>
                <a:defRPr sz="2400">
                  <a:solidFill>
                    <a:schemeClr val="tx1"/>
                  </a:solidFill>
                  <a:latin typeface="Arial" charset="0"/>
                  <a:ea typeface="ＭＳ Ｐゴシック" charset="0"/>
                </a:defRPr>
              </a:lvl6pPr>
              <a:lvl7pPr marL="2743200" fontAlgn="base">
                <a:spcBef>
                  <a:spcPct val="0"/>
                </a:spcBef>
                <a:spcAft>
                  <a:spcPct val="0"/>
                </a:spcAft>
                <a:defRPr sz="2400">
                  <a:solidFill>
                    <a:schemeClr val="tx1"/>
                  </a:solidFill>
                  <a:latin typeface="Arial" charset="0"/>
                  <a:ea typeface="ＭＳ Ｐゴシック" charset="0"/>
                </a:defRPr>
              </a:lvl7pPr>
              <a:lvl8pPr marL="3200400" fontAlgn="base">
                <a:spcBef>
                  <a:spcPct val="0"/>
                </a:spcBef>
                <a:spcAft>
                  <a:spcPct val="0"/>
                </a:spcAft>
                <a:defRPr sz="2400">
                  <a:solidFill>
                    <a:schemeClr val="tx1"/>
                  </a:solidFill>
                  <a:latin typeface="Arial" charset="0"/>
                  <a:ea typeface="ＭＳ Ｐゴシック" charset="0"/>
                </a:defRPr>
              </a:lvl8pPr>
              <a:lvl9pPr marL="3657600"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charset="0"/>
                  <a:ea typeface="ÇlÇr ñæí©" charset="0"/>
                </a:rPr>
                <a:t>r</a:t>
              </a:r>
              <a:endParaRPr kumimoji="0" lang="en-US" sz="2000" b="0" i="0" u="none" strike="noStrike" cap="none" normalizeH="0" baseline="0" dirty="0">
                <a:ln>
                  <a:noFill/>
                </a:ln>
                <a:solidFill>
                  <a:schemeClr val="tx1"/>
                </a:solidFill>
                <a:effectLst/>
              </a:endParaRPr>
            </a:p>
          </p:txBody>
        </p:sp>
        <p:sp>
          <p:nvSpPr>
            <p:cNvPr id="10" name="Text Box 7"/>
            <p:cNvSpPr txBox="1">
              <a:spLocks noChangeArrowheads="1"/>
            </p:cNvSpPr>
            <p:nvPr/>
          </p:nvSpPr>
          <p:spPr bwMode="auto">
            <a:xfrm>
              <a:off x="2174" y="7505"/>
              <a:ext cx="748" cy="5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marL="457200" fontAlgn="base">
                <a:spcBef>
                  <a:spcPct val="0"/>
                </a:spcBef>
                <a:spcAft>
                  <a:spcPct val="0"/>
                </a:spcAft>
                <a:defRPr sz="2400">
                  <a:solidFill>
                    <a:schemeClr val="tx1"/>
                  </a:solidFill>
                  <a:latin typeface="Arial" charset="0"/>
                  <a:ea typeface="ＭＳ Ｐゴシック" charset="0"/>
                </a:defRPr>
              </a:lvl2pPr>
              <a:lvl3pPr marL="914400" fontAlgn="base">
                <a:spcBef>
                  <a:spcPct val="0"/>
                </a:spcBef>
                <a:spcAft>
                  <a:spcPct val="0"/>
                </a:spcAft>
                <a:defRPr sz="2400">
                  <a:solidFill>
                    <a:schemeClr val="tx1"/>
                  </a:solidFill>
                  <a:latin typeface="Arial" charset="0"/>
                  <a:ea typeface="ＭＳ Ｐゴシック" charset="0"/>
                </a:defRPr>
              </a:lvl3pPr>
              <a:lvl4pPr marL="1371600" fontAlgn="base">
                <a:spcBef>
                  <a:spcPct val="0"/>
                </a:spcBef>
                <a:spcAft>
                  <a:spcPct val="0"/>
                </a:spcAft>
                <a:defRPr sz="2400">
                  <a:solidFill>
                    <a:schemeClr val="tx1"/>
                  </a:solidFill>
                  <a:latin typeface="Arial" charset="0"/>
                  <a:ea typeface="ＭＳ Ｐゴシック" charset="0"/>
                </a:defRPr>
              </a:lvl4pPr>
              <a:lvl5pPr marL="1828800" fontAlgn="base">
                <a:spcBef>
                  <a:spcPct val="0"/>
                </a:spcBef>
                <a:spcAft>
                  <a:spcPct val="0"/>
                </a:spcAft>
                <a:defRPr sz="2400">
                  <a:solidFill>
                    <a:schemeClr val="tx1"/>
                  </a:solidFill>
                  <a:latin typeface="Arial" charset="0"/>
                  <a:ea typeface="ＭＳ Ｐゴシック" charset="0"/>
                </a:defRPr>
              </a:lvl5pPr>
              <a:lvl6pPr marL="2286000" fontAlgn="base">
                <a:spcBef>
                  <a:spcPct val="0"/>
                </a:spcBef>
                <a:spcAft>
                  <a:spcPct val="0"/>
                </a:spcAft>
                <a:defRPr sz="2400">
                  <a:solidFill>
                    <a:schemeClr val="tx1"/>
                  </a:solidFill>
                  <a:latin typeface="Arial" charset="0"/>
                  <a:ea typeface="ＭＳ Ｐゴシック" charset="0"/>
                </a:defRPr>
              </a:lvl6pPr>
              <a:lvl7pPr marL="2743200" fontAlgn="base">
                <a:spcBef>
                  <a:spcPct val="0"/>
                </a:spcBef>
                <a:spcAft>
                  <a:spcPct val="0"/>
                </a:spcAft>
                <a:defRPr sz="2400">
                  <a:solidFill>
                    <a:schemeClr val="tx1"/>
                  </a:solidFill>
                  <a:latin typeface="Arial" charset="0"/>
                  <a:ea typeface="ＭＳ Ｐゴシック" charset="0"/>
                </a:defRPr>
              </a:lvl7pPr>
              <a:lvl8pPr marL="3200400" fontAlgn="base">
                <a:spcBef>
                  <a:spcPct val="0"/>
                </a:spcBef>
                <a:spcAft>
                  <a:spcPct val="0"/>
                </a:spcAft>
                <a:defRPr sz="2400">
                  <a:solidFill>
                    <a:schemeClr val="tx1"/>
                  </a:solidFill>
                  <a:latin typeface="Arial" charset="0"/>
                  <a:ea typeface="ＭＳ Ｐゴシック" charset="0"/>
                </a:defRPr>
              </a:lvl8pPr>
              <a:lvl9pPr marL="3657600"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charset="0"/>
                  <a:ea typeface="ÇlÇr ñæí©" charset="0"/>
                </a:rPr>
                <a:t>m</a:t>
              </a:r>
              <a:endParaRPr kumimoji="0" lang="en-US" sz="2000" b="0" i="0" u="none" strike="noStrike" cap="none" normalizeH="0" baseline="0" dirty="0">
                <a:ln>
                  <a:noFill/>
                </a:ln>
                <a:solidFill>
                  <a:schemeClr val="tx1"/>
                </a:solidFill>
                <a:effectLst/>
              </a:endParaRPr>
            </a:p>
          </p:txBody>
        </p:sp>
        <p:sp>
          <p:nvSpPr>
            <p:cNvPr id="11" name="Text Box 8"/>
            <p:cNvSpPr txBox="1">
              <a:spLocks noChangeArrowheads="1"/>
            </p:cNvSpPr>
            <p:nvPr/>
          </p:nvSpPr>
          <p:spPr bwMode="auto">
            <a:xfrm>
              <a:off x="4418" y="7692"/>
              <a:ext cx="748" cy="5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marL="457200" fontAlgn="base">
                <a:spcBef>
                  <a:spcPct val="0"/>
                </a:spcBef>
                <a:spcAft>
                  <a:spcPct val="0"/>
                </a:spcAft>
                <a:defRPr sz="2400">
                  <a:solidFill>
                    <a:schemeClr val="tx1"/>
                  </a:solidFill>
                  <a:latin typeface="Arial" charset="0"/>
                  <a:ea typeface="ＭＳ Ｐゴシック" charset="0"/>
                </a:defRPr>
              </a:lvl2pPr>
              <a:lvl3pPr marL="914400" fontAlgn="base">
                <a:spcBef>
                  <a:spcPct val="0"/>
                </a:spcBef>
                <a:spcAft>
                  <a:spcPct val="0"/>
                </a:spcAft>
                <a:defRPr sz="2400">
                  <a:solidFill>
                    <a:schemeClr val="tx1"/>
                  </a:solidFill>
                  <a:latin typeface="Arial" charset="0"/>
                  <a:ea typeface="ＭＳ Ｐゴシック" charset="0"/>
                </a:defRPr>
              </a:lvl3pPr>
              <a:lvl4pPr marL="1371600" fontAlgn="base">
                <a:spcBef>
                  <a:spcPct val="0"/>
                </a:spcBef>
                <a:spcAft>
                  <a:spcPct val="0"/>
                </a:spcAft>
                <a:defRPr sz="2400">
                  <a:solidFill>
                    <a:schemeClr val="tx1"/>
                  </a:solidFill>
                  <a:latin typeface="Arial" charset="0"/>
                  <a:ea typeface="ＭＳ Ｐゴシック" charset="0"/>
                </a:defRPr>
              </a:lvl4pPr>
              <a:lvl5pPr marL="1828800" fontAlgn="base">
                <a:spcBef>
                  <a:spcPct val="0"/>
                </a:spcBef>
                <a:spcAft>
                  <a:spcPct val="0"/>
                </a:spcAft>
                <a:defRPr sz="2400">
                  <a:solidFill>
                    <a:schemeClr val="tx1"/>
                  </a:solidFill>
                  <a:latin typeface="Arial" charset="0"/>
                  <a:ea typeface="ＭＳ Ｐゴシック" charset="0"/>
                </a:defRPr>
              </a:lvl5pPr>
              <a:lvl6pPr marL="2286000" fontAlgn="base">
                <a:spcBef>
                  <a:spcPct val="0"/>
                </a:spcBef>
                <a:spcAft>
                  <a:spcPct val="0"/>
                </a:spcAft>
                <a:defRPr sz="2400">
                  <a:solidFill>
                    <a:schemeClr val="tx1"/>
                  </a:solidFill>
                  <a:latin typeface="Arial" charset="0"/>
                  <a:ea typeface="ＭＳ Ｐゴシック" charset="0"/>
                </a:defRPr>
              </a:lvl6pPr>
              <a:lvl7pPr marL="2743200" fontAlgn="base">
                <a:spcBef>
                  <a:spcPct val="0"/>
                </a:spcBef>
                <a:spcAft>
                  <a:spcPct val="0"/>
                </a:spcAft>
                <a:defRPr sz="2400">
                  <a:solidFill>
                    <a:schemeClr val="tx1"/>
                  </a:solidFill>
                  <a:latin typeface="Arial" charset="0"/>
                  <a:ea typeface="ＭＳ Ｐゴシック" charset="0"/>
                </a:defRPr>
              </a:lvl7pPr>
              <a:lvl8pPr marL="3200400" fontAlgn="base">
                <a:spcBef>
                  <a:spcPct val="0"/>
                </a:spcBef>
                <a:spcAft>
                  <a:spcPct val="0"/>
                </a:spcAft>
                <a:defRPr sz="2400">
                  <a:solidFill>
                    <a:schemeClr val="tx1"/>
                  </a:solidFill>
                  <a:latin typeface="Arial" charset="0"/>
                  <a:ea typeface="ＭＳ Ｐゴシック" charset="0"/>
                </a:defRPr>
              </a:lvl8pPr>
              <a:lvl9pPr marL="3657600"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charset="0"/>
                  <a:ea typeface="ÇlÇr ñæí©" charset="0"/>
                </a:rPr>
                <a:t>M</a:t>
              </a:r>
              <a:endParaRPr kumimoji="0" lang="en-US" sz="2000" b="0" i="0" u="none" strike="noStrike" cap="none" normalizeH="0" baseline="0" dirty="0">
                <a:ln>
                  <a:noFill/>
                </a:ln>
                <a:solidFill>
                  <a:schemeClr val="tx1"/>
                </a:solidFill>
                <a:effectLst/>
              </a:endParaRPr>
            </a:p>
          </p:txBody>
        </p:sp>
      </p:grpSp>
      <mc:AlternateContent xmlns:mc="http://schemas.openxmlformats.org/markup-compatibility/2006" xmlns:a14="http://schemas.microsoft.com/office/drawing/2010/main">
        <mc:Choice Requires="a14">
          <p:sp>
            <p:nvSpPr>
              <p:cNvPr id="12" name="Rectangle 11"/>
              <p:cNvSpPr/>
              <p:nvPr/>
            </p:nvSpPr>
            <p:spPr>
              <a:xfrm>
                <a:off x="230181" y="81340"/>
                <a:ext cx="11826352" cy="1384995"/>
              </a:xfrm>
              <a:prstGeom prst="rect">
                <a:avLst/>
              </a:prstGeom>
            </p:spPr>
            <p:txBody>
              <a:bodyPr wrap="square">
                <a:spAutoFit/>
              </a:bodyPr>
              <a:lstStyle/>
              <a:p>
                <a:r>
                  <a:rPr lang="en-US" sz="2800"/>
                  <a:t>Two spherical masses </a:t>
                </a:r>
                <a14:m>
                  <m:oMath xmlns:m="http://schemas.openxmlformats.org/officeDocument/2006/math">
                    <m:r>
                      <a:rPr lang="en-US" sz="2800" i="1" smtClean="0">
                        <a:latin typeface="Cambria Math" panose="02040503050406030204" pitchFamily="18" charset="0"/>
                      </a:rPr>
                      <m:t>𝑚</m:t>
                    </m:r>
                    <m:r>
                      <a:rPr lang="en-US" sz="2800" i="1" smtClean="0">
                        <a:latin typeface="Cambria Math" panose="02040503050406030204" pitchFamily="18" charset="0"/>
                      </a:rPr>
                      <m:t> </m:t>
                    </m:r>
                  </m:oMath>
                </a14:m>
                <a:r>
                  <a:rPr lang="en-US" sz="2800"/>
                  <a:t>and </a:t>
                </a:r>
                <a14:m>
                  <m:oMath xmlns:m="http://schemas.openxmlformats.org/officeDocument/2006/math">
                    <m:r>
                      <a:rPr lang="en-US" sz="2800" i="1" smtClean="0">
                        <a:latin typeface="Cambria Math" panose="02040503050406030204" pitchFamily="18" charset="0"/>
                      </a:rPr>
                      <m:t>𝑀</m:t>
                    </m:r>
                    <m:r>
                      <a:rPr lang="en-US" sz="2800" i="1" smtClean="0">
                        <a:latin typeface="Cambria Math" panose="02040503050406030204" pitchFamily="18" charset="0"/>
                      </a:rPr>
                      <m:t> </m:t>
                    </m:r>
                  </m:oMath>
                </a14:m>
                <a:r>
                  <a:rPr lang="en-US" sz="2800"/>
                  <a:t>are distance </a:t>
                </a:r>
                <a14:m>
                  <m:oMath xmlns:m="http://schemas.openxmlformats.org/officeDocument/2006/math">
                    <m:r>
                      <a:rPr lang="en-US" sz="2800" i="1" smtClean="0">
                        <a:latin typeface="Cambria Math" panose="02040503050406030204" pitchFamily="18" charset="0"/>
                      </a:rPr>
                      <m:t>𝑟</m:t>
                    </m:r>
                    <m:r>
                      <a:rPr lang="en-US" sz="2800" i="1" smtClean="0">
                        <a:latin typeface="Cambria Math" panose="02040503050406030204" pitchFamily="18" charset="0"/>
                      </a:rPr>
                      <m:t> </m:t>
                    </m:r>
                  </m:oMath>
                </a14:m>
                <a:r>
                  <a:rPr lang="en-US" sz="2800"/>
                  <a:t>apart. The distance between their centers is halved (decreased by a factor of 2). What happens to the magnitude of the force of gravity between them? The force increases by a factor of …</a:t>
                </a:r>
              </a:p>
            </p:txBody>
          </p:sp>
        </mc:Choice>
        <mc:Fallback xmlns="">
          <p:sp>
            <p:nvSpPr>
              <p:cNvPr id="12" name="Rectangle 11"/>
              <p:cNvSpPr>
                <a:spLocks noRot="1" noChangeAspect="1" noMove="1" noResize="1" noEditPoints="1" noAdjustHandles="1" noChangeArrowheads="1" noChangeShapeType="1" noTextEdit="1"/>
              </p:cNvSpPr>
              <p:nvPr/>
            </p:nvSpPr>
            <p:spPr>
              <a:xfrm>
                <a:off x="230181" y="81340"/>
                <a:ext cx="11826352" cy="1384995"/>
              </a:xfrm>
              <a:prstGeom prst="rect">
                <a:avLst/>
              </a:prstGeom>
              <a:blipFill rotWithShape="0">
                <a:blip r:embed="rId2"/>
                <a:stretch>
                  <a:fillRect l="-1082" t="-3947" r="-928" b="-114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30181" y="3367814"/>
                <a:ext cx="1419171" cy="3490186"/>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rad>
                      <m:radPr>
                        <m:degHide m:val="on"/>
                        <m:ctrlPr>
                          <a:rPr lang="en-US" sz="2800" i="1" smtClean="0">
                            <a:latin typeface="Cambria Math" panose="02040503050406030204" pitchFamily="18" charset="0"/>
                          </a:rPr>
                        </m:ctrlPr>
                      </m:radPr>
                      <m:deg/>
                      <m:e>
                        <m:r>
                          <a:rPr lang="en-US" sz="2800" b="0" i="1" smtClean="0">
                            <a:latin typeface="Cambria Math" panose="02040503050406030204" pitchFamily="18" charset="0"/>
                          </a:rPr>
                          <m:t>2</m:t>
                        </m:r>
                      </m:e>
                    </m:rad>
                  </m:oMath>
                </a14:m>
                <a:endParaRPr lang="en-US" sz="2800"/>
              </a:p>
              <a:p>
                <a:pPr marL="514350" indent="-514350">
                  <a:lnSpc>
                    <a:spcPct val="150000"/>
                  </a:lnSpc>
                  <a:buFontTx/>
                  <a:buAutoNum type="alphaUcParenR"/>
                </a:pPr>
                <a:r>
                  <a:rPr lang="en-US" sz="2800"/>
                  <a:t> </a:t>
                </a:r>
                <a14:m>
                  <m:oMath xmlns:m="http://schemas.openxmlformats.org/officeDocument/2006/math">
                    <m:r>
                      <a:rPr lang="en-US" sz="2800" b="0" i="0" smtClean="0">
                        <a:latin typeface="Cambria Math" panose="02040503050406030204" pitchFamily="18" charset="0"/>
                      </a:rPr>
                      <m:t>2</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b="0" i="0" smtClean="0">
                        <a:latin typeface="Cambria Math" panose="02040503050406030204" pitchFamily="18" charset="0"/>
                      </a:rPr>
                      <m:t>2</m:t>
                    </m:r>
                    <m:rad>
                      <m:radPr>
                        <m:degHide m:val="on"/>
                        <m:ctrlPr>
                          <a:rPr lang="en-US" sz="2800" i="1" smtClean="0">
                            <a:latin typeface="Cambria Math" panose="02040503050406030204" pitchFamily="18" charset="0"/>
                          </a:rPr>
                        </m:ctrlPr>
                      </m:radPr>
                      <m:deg/>
                      <m:e>
                        <m:r>
                          <a:rPr lang="en-US" sz="2800" b="0" i="1" smtClean="0">
                            <a:latin typeface="Cambria Math" panose="02040503050406030204" pitchFamily="18" charset="0"/>
                          </a:rPr>
                          <m:t>2</m:t>
                        </m:r>
                      </m:e>
                    </m:rad>
                  </m:oMath>
                </a14:m>
                <a:endParaRPr lang="en-US" sz="2800"/>
              </a:p>
              <a:p>
                <a:pPr marL="514350" indent="-514350">
                  <a:lnSpc>
                    <a:spcPct val="150000"/>
                  </a:lnSpc>
                  <a:buFontTx/>
                  <a:buAutoNum type="alphaUcParenR"/>
                </a:pPr>
                <a:r>
                  <a:rPr lang="en-US" sz="2800"/>
                  <a:t> </a:t>
                </a:r>
                <a14:m>
                  <m:oMath xmlns:m="http://schemas.openxmlformats.org/officeDocument/2006/math">
                    <m:r>
                      <a:rPr lang="en-US" sz="2800" b="0" i="0" smtClean="0">
                        <a:latin typeface="Cambria Math" panose="02040503050406030204" pitchFamily="18" charset="0"/>
                      </a:rPr>
                      <m:t>4</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b="0" i="0" smtClean="0">
                        <a:latin typeface="Cambria Math" panose="02040503050406030204" pitchFamily="18" charset="0"/>
                      </a:rPr>
                      <m:t>8</m:t>
                    </m:r>
                  </m:oMath>
                </a14:m>
                <a:endParaRPr lang="en-US" sz="2800"/>
              </a:p>
            </p:txBody>
          </p:sp>
        </mc:Choice>
        <mc:Fallback xmlns="">
          <p:sp>
            <p:nvSpPr>
              <p:cNvPr id="13" name="TextBox 12"/>
              <p:cNvSpPr txBox="1">
                <a:spLocks noRot="1" noChangeAspect="1" noMove="1" noResize="1" noEditPoints="1" noAdjustHandles="1" noChangeArrowheads="1" noChangeShapeType="1" noTextEdit="1"/>
              </p:cNvSpPr>
              <p:nvPr/>
            </p:nvSpPr>
            <p:spPr>
              <a:xfrm>
                <a:off x="230181" y="3367814"/>
                <a:ext cx="1419171" cy="3490186"/>
              </a:xfrm>
              <a:prstGeom prst="rect">
                <a:avLst/>
              </a:prstGeom>
              <a:blipFill rotWithShape="0">
                <a:blip r:embed="rId3"/>
                <a:stretch>
                  <a:fillRect l="-9013" b="-1047"/>
                </a:stretch>
              </a:blipFill>
            </p:spPr>
            <p:txBody>
              <a:bodyPr/>
              <a:lstStyle/>
              <a:p>
                <a:r>
                  <a:rPr lang="en-US">
                    <a:noFill/>
                  </a:rPr>
                  <a:t> </a:t>
                </a:r>
              </a:p>
            </p:txBody>
          </p:sp>
        </mc:Fallback>
      </mc:AlternateContent>
    </p:spTree>
    <p:extLst>
      <p:ext uri="{BB962C8B-B14F-4D97-AF65-F5344CB8AC3E}">
        <p14:creationId xmlns:p14="http://schemas.microsoft.com/office/powerpoint/2010/main" val="809198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09802" y="1621379"/>
            <a:ext cx="4572396" cy="361524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18533" y="111037"/>
                <a:ext cx="11980334" cy="1384995"/>
              </a:xfrm>
              <a:prstGeom prst="rect">
                <a:avLst/>
              </a:prstGeom>
            </p:spPr>
            <p:txBody>
              <a:bodyPr wrap="square">
                <a:spAutoFit/>
              </a:bodyPr>
              <a:lstStyle/>
              <a:p>
                <a:r>
                  <a:rPr lang="en-US" sz="2800"/>
                  <a:t>A planet of mass </a:t>
                </a:r>
                <a14:m>
                  <m:oMath xmlns:m="http://schemas.openxmlformats.org/officeDocument/2006/math">
                    <m:r>
                      <a:rPr lang="en-US" sz="2800" i="1" smtClean="0">
                        <a:latin typeface="Cambria Math" panose="02040503050406030204" pitchFamily="18" charset="0"/>
                      </a:rPr>
                      <m:t>𝑚</m:t>
                    </m:r>
                    <m:r>
                      <a:rPr lang="en-US" sz="2800" i="1" smtClean="0">
                        <a:latin typeface="Cambria Math" panose="02040503050406030204" pitchFamily="18" charset="0"/>
                      </a:rPr>
                      <m:t> </m:t>
                    </m:r>
                  </m:oMath>
                </a14:m>
                <a:r>
                  <a:rPr lang="en-US" sz="2800"/>
                  <a:t>is a distance </a:t>
                </a:r>
                <a14:m>
                  <m:oMath xmlns:m="http://schemas.openxmlformats.org/officeDocument/2006/math">
                    <m:r>
                      <a:rPr lang="en-US" sz="2800" i="1" smtClean="0">
                        <a:latin typeface="Cambria Math" panose="02040503050406030204" pitchFamily="18" charset="0"/>
                      </a:rPr>
                      <m:t>𝑑</m:t>
                    </m:r>
                    <m:r>
                      <a:rPr lang="en-US" sz="2800" i="1" smtClean="0">
                        <a:latin typeface="Cambria Math" panose="02040503050406030204" pitchFamily="18" charset="0"/>
                      </a:rPr>
                      <m:t> </m:t>
                    </m:r>
                  </m:oMath>
                </a14:m>
                <a:r>
                  <a:rPr lang="en-US" sz="2800"/>
                  <a:t>from Earth. Another planet of mass </a:t>
                </a:r>
                <a14:m>
                  <m:oMath xmlns:m="http://schemas.openxmlformats.org/officeDocument/2006/math">
                    <m:r>
                      <a:rPr lang="en-US" sz="2800" i="1" smtClean="0">
                        <a:latin typeface="Cambria Math" panose="02040503050406030204" pitchFamily="18" charset="0"/>
                      </a:rPr>
                      <m:t>2</m:t>
                    </m:r>
                    <m:r>
                      <a:rPr lang="en-US" sz="2800" i="1" smtClean="0">
                        <a:latin typeface="Cambria Math" panose="02040503050406030204" pitchFamily="18" charset="0"/>
                      </a:rPr>
                      <m:t>𝑚</m:t>
                    </m:r>
                    <m:r>
                      <a:rPr lang="en-US" sz="2800" i="1" smtClean="0">
                        <a:latin typeface="Cambria Math" panose="02040503050406030204" pitchFamily="18" charset="0"/>
                      </a:rPr>
                      <m:t> </m:t>
                    </m:r>
                  </m:oMath>
                </a14:m>
                <a:r>
                  <a:rPr lang="en-US" sz="2800"/>
                  <a:t>is a distance </a:t>
                </a:r>
                <a14:m>
                  <m:oMath xmlns:m="http://schemas.openxmlformats.org/officeDocument/2006/math">
                    <m:r>
                      <a:rPr lang="en-US" sz="2800" i="1" smtClean="0">
                        <a:latin typeface="Cambria Math" panose="02040503050406030204" pitchFamily="18" charset="0"/>
                      </a:rPr>
                      <m:t>2</m:t>
                    </m:r>
                    <m:r>
                      <a:rPr lang="en-US" sz="2800" i="1" smtClean="0">
                        <a:latin typeface="Cambria Math" panose="02040503050406030204" pitchFamily="18" charset="0"/>
                      </a:rPr>
                      <m:t>𝑑</m:t>
                    </m:r>
                    <m:r>
                      <a:rPr lang="en-US" sz="2800" i="1" smtClean="0">
                        <a:latin typeface="Cambria Math" panose="02040503050406030204" pitchFamily="18" charset="0"/>
                      </a:rPr>
                      <m:t> </m:t>
                    </m:r>
                  </m:oMath>
                </a14:m>
                <a:r>
                  <a:rPr lang="en-US" sz="2800"/>
                  <a:t>from Earth. Which force vector best represents the direction of the total gravitation force on Earth?</a:t>
                </a:r>
              </a:p>
            </p:txBody>
          </p:sp>
        </mc:Choice>
        <mc:Fallback xmlns="">
          <p:sp>
            <p:nvSpPr>
              <p:cNvPr id="3" name="Rectangle 2"/>
              <p:cNvSpPr>
                <a:spLocks noRot="1" noChangeAspect="1" noMove="1" noResize="1" noEditPoints="1" noAdjustHandles="1" noChangeArrowheads="1" noChangeShapeType="1" noTextEdit="1"/>
              </p:cNvSpPr>
              <p:nvPr/>
            </p:nvSpPr>
            <p:spPr>
              <a:xfrm>
                <a:off x="118533" y="111037"/>
                <a:ext cx="11980334" cy="1384995"/>
              </a:xfrm>
              <a:prstGeom prst="rect">
                <a:avLst/>
              </a:prstGeom>
              <a:blipFill rotWithShape="0">
                <a:blip r:embed="rId3"/>
                <a:stretch>
                  <a:fillRect l="-1017" t="-3965" b="-11894"/>
                </a:stretch>
              </a:blipFill>
            </p:spPr>
            <p:txBody>
              <a:bodyPr/>
              <a:lstStyle/>
              <a:p>
                <a:r>
                  <a:rPr lang="en-US">
                    <a:noFill/>
                  </a:rPr>
                  <a:t> </a:t>
                </a:r>
              </a:p>
            </p:txBody>
          </p:sp>
        </mc:Fallback>
      </mc:AlternateContent>
    </p:spTree>
    <p:extLst>
      <p:ext uri="{BB962C8B-B14F-4D97-AF65-F5344CB8AC3E}">
        <p14:creationId xmlns:p14="http://schemas.microsoft.com/office/powerpoint/2010/main" val="115062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867" y="108003"/>
            <a:ext cx="11811000" cy="1384995"/>
          </a:xfrm>
          <a:prstGeom prst="rect">
            <a:avLst/>
          </a:prstGeom>
        </p:spPr>
        <p:txBody>
          <a:bodyPr wrap="square">
            <a:spAutoFit/>
          </a:bodyPr>
          <a:lstStyle/>
          <a:p>
            <a:r>
              <a:rPr lang="en-US" sz="2800" dirty="0"/>
              <a:t>A mass is oscillating back and forth on a spring as shown. Position 0 is the unstretched position of the mass. At which point is the elastic potential energy maximum?</a:t>
            </a:r>
          </a:p>
        </p:txBody>
      </p:sp>
      <mc:AlternateContent xmlns:mc="http://schemas.openxmlformats.org/markup-compatibility/2006" xmlns:a14="http://schemas.microsoft.com/office/drawing/2010/main">
        <mc:Choice Requires="a14">
          <p:sp>
            <p:nvSpPr>
              <p:cNvPr id="6" name="TextBox 5"/>
              <p:cNvSpPr txBox="1"/>
              <p:nvPr/>
            </p:nvSpPr>
            <p:spPr>
              <a:xfrm>
                <a:off x="160867" y="4648200"/>
                <a:ext cx="2037353" cy="2031325"/>
              </a:xfrm>
              <a:prstGeom prst="rect">
                <a:avLst/>
              </a:prstGeom>
              <a:noFill/>
            </p:spPr>
            <p:txBody>
              <a:bodyPr wrap="none" rtlCol="0">
                <a:spAutoFit/>
              </a:bodyPr>
              <a:lstStyle/>
              <a:p>
                <a:pPr marL="514350" indent="-514350">
                  <a:lnSpc>
                    <a:spcPct val="150000"/>
                  </a:lnSpc>
                  <a:buAutoNum type="alphaUcParenR"/>
                </a:pPr>
                <a:r>
                  <a:rPr lang="en-US" sz="2800" b="0" dirty="0"/>
                  <a:t> </a:t>
                </a:r>
                <a14:m>
                  <m:oMath xmlns:m="http://schemas.openxmlformats.org/officeDocument/2006/math">
                    <m:r>
                      <a:rPr lang="en-US" sz="2800" b="0" i="1" smtClean="0">
                        <a:latin typeface="Cambria Math" panose="02040503050406030204" pitchFamily="18" charset="0"/>
                      </a:rPr>
                      <m:t>𝑥</m:t>
                    </m:r>
                    <m:r>
                      <a:rPr lang="en-US" sz="2800" b="0" i="1" smtClean="0">
                        <a:latin typeface="Cambria Math" panose="02040503050406030204" pitchFamily="18" charset="0"/>
                      </a:rPr>
                      <m:t>=0</m:t>
                    </m:r>
                  </m:oMath>
                </a14:m>
                <a:endParaRPr lang="en-US" sz="2800" dirty="0"/>
              </a:p>
              <a:p>
                <a:pPr marL="514350" indent="-514350">
                  <a:lnSpc>
                    <a:spcPct val="150000"/>
                  </a:lnSpc>
                  <a:buAutoNum type="alphaUcParenR"/>
                </a:pPr>
                <a:r>
                  <a:rPr lang="en-US" sz="2800" dirty="0"/>
                  <a:t> </a:t>
                </a:r>
                <a14:m>
                  <m:oMath xmlns:m="http://schemas.openxmlformats.org/officeDocument/2006/math">
                    <m:r>
                      <a:rPr lang="en-US" sz="2800" b="0" i="1" smtClean="0">
                        <a:latin typeface="Cambria Math" panose="02040503050406030204" pitchFamily="18" charset="0"/>
                        <a:ea typeface="Cambria Math" panose="02040503050406030204" pitchFamily="18" charset="0"/>
                      </a:rPr>
                      <m:t>𝑥</m:t>
                    </m:r>
                    <m:r>
                      <a:rPr lang="en-US" sz="2800" b="0" i="0"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𝑀</m:t>
                    </m:r>
                  </m:oMath>
                </a14:m>
                <a:endParaRPr lang="en-US" sz="2800" dirty="0"/>
              </a:p>
              <a:p>
                <a:pPr marL="514350" indent="-514350">
                  <a:lnSpc>
                    <a:spcPct val="150000"/>
                  </a:lnSpc>
                  <a:buAutoNum type="alphaUcParenR"/>
                </a:pPr>
                <a:r>
                  <a:rPr lang="en-US" sz="2800" dirty="0">
                    <a:ea typeface="Cambria Math" panose="02040503050406030204" pitchFamily="18" charset="0"/>
                  </a:rPr>
                  <a:t> </a:t>
                </a:r>
                <a14:m>
                  <m:oMath xmlns:m="http://schemas.openxmlformats.org/officeDocument/2006/math">
                    <m:r>
                      <a:rPr lang="en-US" sz="2800" b="0" i="1" smtClean="0">
                        <a:latin typeface="Cambria Math" panose="02040503050406030204" pitchFamily="18" charset="0"/>
                        <a:ea typeface="Cambria Math" panose="02040503050406030204" pitchFamily="18" charset="0"/>
                      </a:rPr>
                      <m:t>𝑥</m:t>
                    </m:r>
                    <m:r>
                      <a:rPr lang="en-US" sz="2800" b="0" i="0" smtClean="0">
                        <a:latin typeface="Cambria Math" panose="02040503050406030204" pitchFamily="18" charset="0"/>
                        <a:ea typeface="Cambria Math" panose="02040503050406030204" pitchFamily="18" charset="0"/>
                      </a:rPr>
                      <m:t>=</m:t>
                    </m:r>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𝐴</m:t>
                    </m:r>
                  </m:oMath>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160867" y="4648200"/>
                <a:ext cx="2037353" cy="2031325"/>
              </a:xfrm>
              <a:prstGeom prst="rect">
                <a:avLst/>
              </a:prstGeom>
              <a:blipFill>
                <a:blip r:embed="rId2"/>
                <a:stretch>
                  <a:fillRect l="-6269" b="-4505"/>
                </a:stretch>
              </a:blipFill>
            </p:spPr>
            <p:txBody>
              <a:bodyPr/>
              <a:lstStyle/>
              <a:p>
                <a:r>
                  <a:rPr lang="en-US">
                    <a:noFill/>
                  </a:rPr>
                  <a:t> </a:t>
                </a:r>
              </a:p>
            </p:txBody>
          </p:sp>
        </mc:Fallback>
      </mc:AlternateContent>
      <p:pic>
        <p:nvPicPr>
          <p:cNvPr id="22" name="Picture 21">
            <a:extLst>
              <a:ext uri="{FF2B5EF4-FFF2-40B4-BE49-F238E27FC236}">
                <a16:creationId xmlns:a16="http://schemas.microsoft.com/office/drawing/2014/main" id="{3AA9159D-5E9B-40B3-A549-32C7974998BE}"/>
              </a:ext>
            </a:extLst>
          </p:cNvPr>
          <p:cNvPicPr>
            <a:picLocks noChangeAspect="1"/>
          </p:cNvPicPr>
          <p:nvPr/>
        </p:nvPicPr>
        <p:blipFill>
          <a:blip r:embed="rId3"/>
          <a:stretch>
            <a:fillRect/>
          </a:stretch>
        </p:blipFill>
        <p:spPr>
          <a:xfrm>
            <a:off x="2490257" y="1372829"/>
            <a:ext cx="6858594" cy="1804572"/>
          </a:xfrm>
          <a:prstGeom prst="rect">
            <a:avLst/>
          </a:prstGeom>
        </p:spPr>
      </p:pic>
    </p:spTree>
    <p:extLst>
      <p:ext uri="{BB962C8B-B14F-4D97-AF65-F5344CB8AC3E}">
        <p14:creationId xmlns:p14="http://schemas.microsoft.com/office/powerpoint/2010/main" val="1380991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465" y="119503"/>
            <a:ext cx="11870267" cy="954107"/>
          </a:xfrm>
          <a:prstGeom prst="rect">
            <a:avLst/>
          </a:prstGeom>
        </p:spPr>
        <p:txBody>
          <a:bodyPr wrap="square">
            <a:spAutoFit/>
          </a:bodyPr>
          <a:lstStyle/>
          <a:p>
            <a:r>
              <a:rPr lang="en-US" sz="2800"/>
              <a:t>Planet X has the same mass as the Earth, but 1/2 the radius. (So, Planet X is more dense than Earth). What’s the free-fall acceleration due to gravity on Planet X?</a:t>
            </a:r>
          </a:p>
        </p:txBody>
      </p:sp>
      <mc:AlternateContent xmlns:mc="http://schemas.openxmlformats.org/markup-compatibility/2006" xmlns:a14="http://schemas.microsoft.com/office/drawing/2010/main">
        <mc:Choice Requires="a14">
          <p:sp>
            <p:nvSpPr>
              <p:cNvPr id="3" name="TextBox 2"/>
              <p:cNvSpPr txBox="1"/>
              <p:nvPr/>
            </p:nvSpPr>
            <p:spPr>
              <a:xfrm>
                <a:off x="135465" y="3267786"/>
                <a:ext cx="3514552" cy="3590214"/>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𝑔</m:t>
                        </m:r>
                      </m:e>
                      <m:sub>
                        <m:r>
                          <a:rPr lang="en-US" sz="2800" b="0" i="1" smtClean="0">
                            <a:latin typeface="Cambria Math" panose="02040503050406030204" pitchFamily="18" charset="0"/>
                          </a:rPr>
                          <m:t>𝐸</m:t>
                        </m:r>
                      </m:sub>
                    </m:sSub>
                  </m:oMath>
                </a14:m>
                <a:r>
                  <a:rPr lang="en-US" sz="2800"/>
                  <a:t> (same as Earth)</a:t>
                </a:r>
              </a:p>
              <a:p>
                <a:pPr marL="514350" indent="-514350">
                  <a:lnSpc>
                    <a:spcPct val="150000"/>
                  </a:lnSpc>
                  <a:buAutoNum type="alphaUcParenR"/>
                </a:pPr>
                <a:r>
                  <a:rPr lang="en-US" sz="2800"/>
                  <a:t> </a:t>
                </a:r>
                <a14:m>
                  <m:oMath xmlns:m="http://schemas.openxmlformats.org/officeDocument/2006/math">
                    <m:r>
                      <a:rPr lang="en-US" sz="2800" b="0" i="0" smtClean="0">
                        <a:latin typeface="Cambria Math" panose="02040503050406030204" pitchFamily="18" charset="0"/>
                      </a:rPr>
                      <m:t>2</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𝑔</m:t>
                        </m:r>
                      </m:e>
                      <m:sub>
                        <m:r>
                          <a:rPr lang="en-US" sz="2800" b="0" i="1" smtClean="0">
                            <a:latin typeface="Cambria Math" panose="02040503050406030204" pitchFamily="18" charset="0"/>
                          </a:rPr>
                          <m:t>𝐸</m:t>
                        </m:r>
                      </m:sub>
                    </m:sSub>
                  </m:oMath>
                </a14:m>
                <a:endParaRPr lang="en-US" sz="2800"/>
              </a:p>
              <a:p>
                <a:pPr marL="514350" indent="-514350">
                  <a:lnSpc>
                    <a:spcPct val="150000"/>
                  </a:lnSpc>
                  <a:buAutoNum type="alphaUcParenR"/>
                </a:pPr>
                <a:r>
                  <a:rPr lang="en-US" sz="2800"/>
                  <a:t> </a:t>
                </a:r>
                <a14:m>
                  <m:oMath xmlns:m="http://schemas.openxmlformats.org/officeDocument/2006/math">
                    <m:r>
                      <a:rPr lang="en-US" sz="2800" b="0" i="0" smtClean="0">
                        <a:latin typeface="Cambria Math" panose="02040503050406030204" pitchFamily="18" charset="0"/>
                      </a:rPr>
                      <m:t>4</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𝑔</m:t>
                        </m:r>
                      </m:e>
                      <m:sub>
                        <m:r>
                          <a:rPr lang="en-US" sz="2800" b="0" i="1" smtClean="0">
                            <a:latin typeface="Cambria Math" panose="02040503050406030204" pitchFamily="18" charset="0"/>
                          </a:rPr>
                          <m:t>𝐸</m:t>
                        </m:r>
                      </m:sub>
                    </m:sSub>
                  </m:oMath>
                </a14:m>
                <a:endParaRPr lang="en-US" sz="2800"/>
              </a:p>
              <a:p>
                <a:pPr marL="514350" indent="-514350">
                  <a:lnSpc>
                    <a:spcPct val="150000"/>
                  </a:lnSpc>
                  <a:buAutoNum type="alphaUcParenR"/>
                </a:pPr>
                <a:r>
                  <a:rPr lang="en-US" sz="280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4</m:t>
                        </m:r>
                      </m:den>
                    </m:f>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𝑔</m:t>
                        </m:r>
                      </m:e>
                      <m:sub>
                        <m:r>
                          <a:rPr lang="en-US" sz="2800" b="0" i="1" smtClean="0">
                            <a:latin typeface="Cambria Math" panose="02040503050406030204" pitchFamily="18" charset="0"/>
                          </a:rPr>
                          <m:t>𝐸</m:t>
                        </m:r>
                      </m:sub>
                    </m:sSub>
                  </m:oMath>
                </a14:m>
                <a:endParaRPr lang="en-US" sz="2800"/>
              </a:p>
              <a:p>
                <a:pPr marL="514350" indent="-514350">
                  <a:lnSpc>
                    <a:spcPct val="150000"/>
                  </a:lnSpc>
                  <a:buAutoNum type="alphaUcParenR"/>
                </a:pPr>
                <a:r>
                  <a:rPr lang="en-US" sz="2800"/>
                  <a:t> None of these</a:t>
                </a:r>
              </a:p>
            </p:txBody>
          </p:sp>
        </mc:Choice>
        <mc:Fallback xmlns="">
          <p:sp>
            <p:nvSpPr>
              <p:cNvPr id="3" name="TextBox 2"/>
              <p:cNvSpPr txBox="1">
                <a:spLocks noRot="1" noChangeAspect="1" noMove="1" noResize="1" noEditPoints="1" noAdjustHandles="1" noChangeArrowheads="1" noChangeShapeType="1" noTextEdit="1"/>
              </p:cNvSpPr>
              <p:nvPr/>
            </p:nvSpPr>
            <p:spPr>
              <a:xfrm>
                <a:off x="135465" y="3267786"/>
                <a:ext cx="3514552" cy="3590214"/>
              </a:xfrm>
              <a:prstGeom prst="rect">
                <a:avLst/>
              </a:prstGeom>
              <a:blipFill rotWithShape="0">
                <a:blip r:embed="rId2"/>
                <a:stretch>
                  <a:fillRect l="-3640" r="-2253" b="-2207"/>
                </a:stretch>
              </a:blipFill>
            </p:spPr>
            <p:txBody>
              <a:bodyPr/>
              <a:lstStyle/>
              <a:p>
                <a:r>
                  <a:rPr lang="en-US">
                    <a:noFill/>
                  </a:rPr>
                  <a:t> </a:t>
                </a:r>
              </a:p>
            </p:txBody>
          </p:sp>
        </mc:Fallback>
      </mc:AlternateContent>
    </p:spTree>
    <p:extLst>
      <p:ext uri="{BB962C8B-B14F-4D97-AF65-F5344CB8AC3E}">
        <p14:creationId xmlns:p14="http://schemas.microsoft.com/office/powerpoint/2010/main" val="2081434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35538" y="1683902"/>
            <a:ext cx="4078589" cy="899395"/>
          </a:xfrm>
          <a:prstGeom prst="rect">
            <a:avLst/>
          </a:prstGeom>
        </p:spPr>
      </p:pic>
      <p:sp>
        <p:nvSpPr>
          <p:cNvPr id="3" name="Rectangle 2"/>
          <p:cNvSpPr/>
          <p:nvPr/>
        </p:nvSpPr>
        <p:spPr>
          <a:xfrm>
            <a:off x="93133" y="91701"/>
            <a:ext cx="11963400" cy="1384995"/>
          </a:xfrm>
          <a:prstGeom prst="rect">
            <a:avLst/>
          </a:prstGeom>
        </p:spPr>
        <p:txBody>
          <a:bodyPr wrap="square">
            <a:spAutoFit/>
          </a:bodyPr>
          <a:lstStyle/>
          <a:p>
            <a:r>
              <a:rPr lang="en-US" sz="2800"/>
              <a:t>A satellite is in circular orbit at an altitude of 100 miles above the Earth’s surface. The satellite’s pre-launch weight is its weight measured on the ground. The magnitude of the force of gravity on the satellite in orbit is…</a:t>
            </a:r>
          </a:p>
        </p:txBody>
      </p:sp>
      <p:sp>
        <p:nvSpPr>
          <p:cNvPr id="4" name="TextBox 3"/>
          <p:cNvSpPr txBox="1"/>
          <p:nvPr/>
        </p:nvSpPr>
        <p:spPr>
          <a:xfrm>
            <a:off x="93133" y="3534013"/>
            <a:ext cx="8086444" cy="3323987"/>
          </a:xfrm>
          <a:prstGeom prst="rect">
            <a:avLst/>
          </a:prstGeom>
          <a:noFill/>
        </p:spPr>
        <p:txBody>
          <a:bodyPr wrap="none" rtlCol="0">
            <a:spAutoFit/>
          </a:bodyPr>
          <a:lstStyle/>
          <a:p>
            <a:pPr marL="514350" indent="-514350">
              <a:lnSpc>
                <a:spcPct val="150000"/>
              </a:lnSpc>
              <a:buAutoNum type="alphaUcParenR"/>
            </a:pPr>
            <a:r>
              <a:rPr lang="en-US" sz="2800"/>
              <a:t>slightly greater than its pre-launch weight.</a:t>
            </a:r>
          </a:p>
          <a:p>
            <a:pPr marL="514350" indent="-514350">
              <a:lnSpc>
                <a:spcPct val="150000"/>
              </a:lnSpc>
              <a:buAutoNum type="alphaUcParenR"/>
            </a:pPr>
            <a:r>
              <a:rPr lang="en-US" sz="2800"/>
              <a:t>the same as its pre-launch weight.</a:t>
            </a:r>
          </a:p>
          <a:p>
            <a:pPr marL="514350" indent="-514350">
              <a:lnSpc>
                <a:spcPct val="150000"/>
              </a:lnSpc>
              <a:buAutoNum type="alphaUcParenR"/>
            </a:pPr>
            <a:r>
              <a:rPr lang="en-US" sz="2800"/>
              <a:t>slightly less than its pre-launch weight.</a:t>
            </a:r>
          </a:p>
          <a:p>
            <a:pPr marL="514350" indent="-514350">
              <a:lnSpc>
                <a:spcPct val="150000"/>
              </a:lnSpc>
              <a:buAutoNum type="alphaUcParenR"/>
            </a:pPr>
            <a:r>
              <a:rPr lang="en-US" sz="2800"/>
              <a:t>much less than its pre-launch weight, but not zero.</a:t>
            </a:r>
          </a:p>
          <a:p>
            <a:pPr marL="514350" indent="-514350">
              <a:lnSpc>
                <a:spcPct val="150000"/>
              </a:lnSpc>
              <a:buAutoNum type="alphaUcParenR"/>
            </a:pPr>
            <a:r>
              <a:rPr lang="en-US" sz="2800"/>
              <a:t>zero.</a:t>
            </a:r>
          </a:p>
        </p:txBody>
      </p:sp>
    </p:spTree>
    <p:extLst>
      <p:ext uri="{BB962C8B-B14F-4D97-AF65-F5344CB8AC3E}">
        <p14:creationId xmlns:p14="http://schemas.microsoft.com/office/powerpoint/2010/main" val="236166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84737" y="1481499"/>
            <a:ext cx="2287059" cy="2200549"/>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35467" y="96504"/>
                <a:ext cx="11785600" cy="1384995"/>
              </a:xfrm>
              <a:prstGeom prst="rect">
                <a:avLst/>
              </a:prstGeom>
            </p:spPr>
            <p:txBody>
              <a:bodyPr wrap="square">
                <a:spAutoFit/>
              </a:bodyPr>
              <a:lstStyle/>
              <a:p>
                <a:r>
                  <a:rPr lang="en-US" sz="2800"/>
                  <a:t>Two satellites, A and B, are in circular orbit around earth. The distance of satellite B from the Earth’s center is twice that of satellite A. What is the ratio of the magnitudes of the accelerations of A to B: </a:t>
                </a:r>
                <a14:m>
                  <m:oMath xmlns:m="http://schemas.openxmlformats.org/officeDocument/2006/math">
                    <m:f>
                      <m:fPr>
                        <m:type m:val="skw"/>
                        <m:ctrlPr>
                          <a:rPr lang="en-US" sz="2800" i="1" smtClean="0">
                            <a:latin typeface="Cambria Math" panose="02040503050406030204" pitchFamily="18" charset="0"/>
                          </a:rPr>
                        </m:ctrlPr>
                      </m:fPr>
                      <m:num>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𝑎</m:t>
                            </m:r>
                          </m:e>
                          <m:sub>
                            <m:r>
                              <a:rPr lang="en-US" sz="2800" b="0" i="1" smtClean="0">
                                <a:latin typeface="Cambria Math" panose="02040503050406030204" pitchFamily="18" charset="0"/>
                              </a:rPr>
                              <m:t>𝐴</m:t>
                            </m:r>
                          </m:sub>
                        </m:sSub>
                      </m:num>
                      <m:den>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𝑎</m:t>
                            </m:r>
                          </m:e>
                          <m:sub>
                            <m:r>
                              <a:rPr lang="en-US" sz="2800" b="0" i="1" smtClean="0">
                                <a:latin typeface="Cambria Math" panose="02040503050406030204" pitchFamily="18" charset="0"/>
                              </a:rPr>
                              <m:t>𝐵</m:t>
                            </m:r>
                          </m:sub>
                        </m:sSub>
                      </m:den>
                    </m:f>
                    <m:r>
                      <a:rPr lang="en-US" sz="2800" b="0" i="1" smtClean="0">
                        <a:latin typeface="Cambria Math" panose="02040503050406030204" pitchFamily="18" charset="0"/>
                      </a:rPr>
                      <m:t>=…</m:t>
                    </m:r>
                  </m:oMath>
                </a14:m>
                <a:endParaRPr lang="en-US" sz="2800"/>
              </a:p>
            </p:txBody>
          </p:sp>
        </mc:Choice>
        <mc:Fallback xmlns="">
          <p:sp>
            <p:nvSpPr>
              <p:cNvPr id="3" name="Rectangle 2"/>
              <p:cNvSpPr>
                <a:spLocks noRot="1" noChangeAspect="1" noMove="1" noResize="1" noEditPoints="1" noAdjustHandles="1" noChangeArrowheads="1" noChangeShapeType="1" noTextEdit="1"/>
              </p:cNvSpPr>
              <p:nvPr/>
            </p:nvSpPr>
            <p:spPr>
              <a:xfrm>
                <a:off x="135467" y="96504"/>
                <a:ext cx="11785600" cy="1384995"/>
              </a:xfrm>
              <a:prstGeom prst="rect">
                <a:avLst/>
              </a:prstGeom>
              <a:blipFill rotWithShape="0">
                <a:blip r:embed="rId3"/>
                <a:stretch>
                  <a:fillRect l="-1034" t="-4405" r="-672" b="-12775"/>
                </a:stretch>
              </a:blipFill>
            </p:spPr>
            <p:txBody>
              <a:bodyPr/>
              <a:lstStyle/>
              <a:p>
                <a:r>
                  <a:rPr lang="en-US">
                    <a:noFill/>
                  </a:rPr>
                  <a:t> </a:t>
                </a:r>
              </a:p>
            </p:txBody>
          </p:sp>
        </mc:Fallback>
      </mc:AlternateContent>
      <p:sp>
        <p:nvSpPr>
          <p:cNvPr id="4" name="TextBox 3"/>
          <p:cNvSpPr txBox="1"/>
          <p:nvPr/>
        </p:nvSpPr>
        <p:spPr>
          <a:xfrm>
            <a:off x="135466" y="3395133"/>
            <a:ext cx="944489" cy="3323987"/>
          </a:xfrm>
          <a:prstGeom prst="rect">
            <a:avLst/>
          </a:prstGeom>
          <a:noFill/>
        </p:spPr>
        <p:txBody>
          <a:bodyPr wrap="none" rtlCol="0">
            <a:spAutoFit/>
          </a:bodyPr>
          <a:lstStyle/>
          <a:p>
            <a:pPr marL="514350" indent="-514350">
              <a:lnSpc>
                <a:spcPct val="150000"/>
              </a:lnSpc>
              <a:buAutoNum type="alphaUcParenR"/>
            </a:pPr>
            <a:r>
              <a:rPr lang="en-US" sz="2800"/>
              <a:t>1</a:t>
            </a:r>
          </a:p>
          <a:p>
            <a:pPr marL="514350" indent="-514350">
              <a:lnSpc>
                <a:spcPct val="150000"/>
              </a:lnSpc>
              <a:buAutoNum type="alphaUcParenR"/>
            </a:pPr>
            <a:r>
              <a:rPr lang="en-US" sz="2800"/>
              <a:t>2</a:t>
            </a:r>
          </a:p>
          <a:p>
            <a:pPr marL="514350" indent="-514350">
              <a:lnSpc>
                <a:spcPct val="150000"/>
              </a:lnSpc>
              <a:buAutoNum type="alphaUcParenR"/>
            </a:pPr>
            <a:r>
              <a:rPr lang="en-US" sz="2800"/>
              <a:t>4</a:t>
            </a:r>
          </a:p>
          <a:p>
            <a:pPr marL="514350" indent="-514350">
              <a:lnSpc>
                <a:spcPct val="150000"/>
              </a:lnSpc>
              <a:buAutoNum type="alphaUcParenR"/>
            </a:pPr>
            <a:r>
              <a:rPr lang="en-US" sz="2800"/>
              <a:t>½</a:t>
            </a:r>
          </a:p>
          <a:p>
            <a:pPr marL="514350" indent="-514350">
              <a:lnSpc>
                <a:spcPct val="150000"/>
              </a:lnSpc>
              <a:buAutoNum type="alphaUcParenR"/>
            </a:pPr>
            <a:r>
              <a:rPr lang="en-US" sz="2800"/>
              <a:t>¼</a:t>
            </a:r>
          </a:p>
        </p:txBody>
      </p:sp>
    </p:spTree>
    <p:extLst>
      <p:ext uri="{BB962C8B-B14F-4D97-AF65-F5344CB8AC3E}">
        <p14:creationId xmlns:p14="http://schemas.microsoft.com/office/powerpoint/2010/main" val="968352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5467" y="59604"/>
                <a:ext cx="11819466" cy="1895712"/>
              </a:xfrm>
              <a:prstGeom prst="rect">
                <a:avLst/>
              </a:prstGeom>
            </p:spPr>
            <p:txBody>
              <a:bodyPr wrap="square">
                <a:spAutoFit/>
              </a:bodyPr>
              <a:lstStyle/>
              <a:p>
                <a:r>
                  <a:rPr lang="en-US" sz="2800"/>
                  <a:t>Kepler's 3rd law says the ratio </a:t>
                </a:r>
                <a14:m>
                  <m:oMath xmlns:m="http://schemas.openxmlformats.org/officeDocument/2006/math">
                    <m:f>
                      <m:fPr>
                        <m:type m:val="skw"/>
                        <m:ctrlPr>
                          <a:rPr lang="en-US" sz="2800" i="1" smtClean="0">
                            <a:latin typeface="Cambria Math" panose="02040503050406030204" pitchFamily="18" charset="0"/>
                          </a:rPr>
                        </m:ctrlPr>
                      </m:fPr>
                      <m:num>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𝑇</m:t>
                            </m:r>
                          </m:e>
                          <m:sup>
                            <m:r>
                              <a:rPr lang="en-US" sz="2800" b="0" i="1" smtClean="0">
                                <a:latin typeface="Cambria Math" panose="02040503050406030204" pitchFamily="18" charset="0"/>
                              </a:rPr>
                              <m:t>2</m:t>
                            </m:r>
                          </m:sup>
                        </m:sSup>
                      </m:num>
                      <m:den>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𝑟</m:t>
                            </m:r>
                          </m:e>
                          <m:sup>
                            <m:r>
                              <a:rPr lang="en-US" sz="2800" b="0" i="1" smtClean="0">
                                <a:latin typeface="Cambria Math" panose="02040503050406030204" pitchFamily="18" charset="0"/>
                              </a:rPr>
                              <m:t>3</m:t>
                            </m:r>
                          </m:sup>
                        </m:sSup>
                      </m:den>
                    </m:f>
                  </m:oMath>
                </a14:m>
                <a:r>
                  <a:rPr lang="en-US" sz="2800"/>
                  <a:t> is a constant for all the planets. The period </a:t>
                </a:r>
                <a14:m>
                  <m:oMath xmlns:m="http://schemas.openxmlformats.org/officeDocument/2006/math">
                    <m:r>
                      <a:rPr lang="en-US" sz="2800" i="1" smtClean="0">
                        <a:latin typeface="Cambria Math" panose="02040503050406030204" pitchFamily="18" charset="0"/>
                      </a:rPr>
                      <m:t>𝑇</m:t>
                    </m:r>
                    <m:r>
                      <a:rPr lang="en-US" sz="2800" i="1" smtClean="0">
                        <a:latin typeface="Cambria Math" panose="02040503050406030204" pitchFamily="18" charset="0"/>
                      </a:rPr>
                      <m:t> </m:t>
                    </m:r>
                  </m:oMath>
                </a14:m>
                <a:r>
                  <a:rPr lang="en-US" sz="2800"/>
                  <a:t>of the Earth is 1 year. An astronomical unit (1 A.U.) is defined as the mean distance from the Earth to the Sun. What is the period of an asteroid in circular orbit around the Sun with radius </a:t>
                </a:r>
                <a14:m>
                  <m:oMath xmlns:m="http://schemas.openxmlformats.org/officeDocument/2006/math">
                    <m:r>
                      <m:rPr>
                        <m:sty m:val="p"/>
                      </m:rPr>
                      <a:rPr lang="en-US" sz="2800" b="0" i="0" smtClean="0">
                        <a:latin typeface="Cambria Math" panose="02040503050406030204" pitchFamily="18" charset="0"/>
                      </a:rPr>
                      <m:t>r</m:t>
                    </m:r>
                    <m:r>
                      <a:rPr lang="en-US" sz="2800" i="1" smtClean="0">
                        <a:latin typeface="Cambria Math" panose="02040503050406030204" pitchFamily="18" charset="0"/>
                      </a:rPr>
                      <m:t>=2</m:t>
                    </m:r>
                  </m:oMath>
                </a14:m>
                <a:r>
                  <a:rPr lang="en-US" sz="2800"/>
                  <a:t> A.U.?</a:t>
                </a:r>
              </a:p>
            </p:txBody>
          </p:sp>
        </mc:Choice>
        <mc:Fallback xmlns="">
          <p:sp>
            <p:nvSpPr>
              <p:cNvPr id="2" name="Rectangle 1"/>
              <p:cNvSpPr>
                <a:spLocks noRot="1" noChangeAspect="1" noMove="1" noResize="1" noEditPoints="1" noAdjustHandles="1" noChangeArrowheads="1" noChangeShapeType="1" noTextEdit="1"/>
              </p:cNvSpPr>
              <p:nvPr/>
            </p:nvSpPr>
            <p:spPr>
              <a:xfrm>
                <a:off x="135467" y="59604"/>
                <a:ext cx="11819466" cy="1895712"/>
              </a:xfrm>
              <a:prstGeom prst="rect">
                <a:avLst/>
              </a:prstGeom>
              <a:blipFill rotWithShape="0">
                <a:blip r:embed="rId2"/>
                <a:stretch>
                  <a:fillRect l="-1031" t="-322" b="-83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67733" y="3352800"/>
                <a:ext cx="3073149" cy="3305520"/>
              </a:xfrm>
              <a:prstGeom prst="rect">
                <a:avLst/>
              </a:prstGeom>
              <a:noFill/>
            </p:spPr>
            <p:txBody>
              <a:bodyPr wrap="none" rtlCol="0">
                <a:spAutoFit/>
              </a:bodyPr>
              <a:lstStyle/>
              <a:p>
                <a:pPr marL="514350" indent="-514350">
                  <a:lnSpc>
                    <a:spcPct val="150000"/>
                  </a:lnSpc>
                  <a:buAutoNum type="alphaUcParenR"/>
                </a:pPr>
                <a:r>
                  <a:rPr lang="en-US" sz="2800"/>
                  <a:t>2 yrs</a:t>
                </a:r>
              </a:p>
              <a:p>
                <a:pPr marL="514350" indent="-514350">
                  <a:lnSpc>
                    <a:spcPct val="150000"/>
                  </a:lnSpc>
                  <a:buAutoNum type="alphaUcParenR"/>
                </a:pPr>
                <a:r>
                  <a:rPr lang="en-US" sz="2800"/>
                  <a:t>3 yrs</a:t>
                </a:r>
              </a:p>
              <a:p>
                <a:pPr marL="514350" indent="-514350">
                  <a:lnSpc>
                    <a:spcPct val="150000"/>
                  </a:lnSpc>
                  <a:buAutoNum type="alphaUcParenR"/>
                </a:pPr>
                <a:r>
                  <a:rPr lang="en-US" sz="2800"/>
                  <a:t> </a:t>
                </a:r>
                <a14:m>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3/2</m:t>
                        </m:r>
                      </m:sup>
                    </m:sSup>
                    <m:r>
                      <a:rPr lang="en-US" sz="2800" b="0" i="1" smtClean="0">
                        <a:latin typeface="Cambria Math" panose="02040503050406030204" pitchFamily="18" charset="0"/>
                      </a:rPr>
                      <m:t>=2.83</m:t>
                    </m:r>
                  </m:oMath>
                </a14:m>
                <a:r>
                  <a:rPr lang="en-US" sz="2800"/>
                  <a:t> yrs</a:t>
                </a:r>
              </a:p>
              <a:p>
                <a:pPr marL="514350" indent="-514350">
                  <a:lnSpc>
                    <a:spcPct val="150000"/>
                  </a:lnSpc>
                  <a:buFontTx/>
                  <a:buAutoNum type="alphaUcParenR"/>
                </a:pPr>
                <a:r>
                  <a:rPr lang="en-US" sz="2800"/>
                  <a:t> </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2</m:t>
                        </m:r>
                      </m:e>
                      <m:sup>
                        <m:r>
                          <a:rPr lang="en-US" sz="2800" b="0" i="1" smtClean="0">
                            <a:latin typeface="Cambria Math" panose="02040503050406030204" pitchFamily="18" charset="0"/>
                          </a:rPr>
                          <m:t>2</m:t>
                        </m:r>
                        <m:r>
                          <a:rPr lang="en-US" sz="2800" i="1">
                            <a:latin typeface="Cambria Math" panose="02040503050406030204" pitchFamily="18" charset="0"/>
                          </a:rPr>
                          <m:t>/</m:t>
                        </m:r>
                        <m:r>
                          <a:rPr lang="en-US" sz="2800" b="0" i="1" smtClean="0">
                            <a:latin typeface="Cambria Math" panose="02040503050406030204" pitchFamily="18" charset="0"/>
                          </a:rPr>
                          <m:t>3</m:t>
                        </m:r>
                      </m:sup>
                    </m:sSup>
                    <m:r>
                      <a:rPr lang="en-US" sz="2800" b="0" i="1" smtClean="0">
                        <a:latin typeface="Cambria Math" panose="02040503050406030204" pitchFamily="18" charset="0"/>
                      </a:rPr>
                      <m:t>=1.59</m:t>
                    </m:r>
                  </m:oMath>
                </a14:m>
                <a:r>
                  <a:rPr lang="en-US" sz="2800"/>
                  <a:t> yrs</a:t>
                </a:r>
              </a:p>
              <a:p>
                <a:pPr marL="514350" indent="-514350">
                  <a:lnSpc>
                    <a:spcPct val="150000"/>
                  </a:lnSpc>
                  <a:buAutoNum type="alphaUcParenR"/>
                </a:pPr>
                <a:r>
                  <a:rPr lang="en-US" sz="2800"/>
                  <a:t>None of these</a:t>
                </a:r>
              </a:p>
            </p:txBody>
          </p:sp>
        </mc:Choice>
        <mc:Fallback xmlns="">
          <p:sp>
            <p:nvSpPr>
              <p:cNvPr id="3" name="TextBox 2"/>
              <p:cNvSpPr txBox="1">
                <a:spLocks noRot="1" noChangeAspect="1" noMove="1" noResize="1" noEditPoints="1" noAdjustHandles="1" noChangeArrowheads="1" noChangeShapeType="1" noTextEdit="1"/>
              </p:cNvSpPr>
              <p:nvPr/>
            </p:nvSpPr>
            <p:spPr>
              <a:xfrm>
                <a:off x="67733" y="3352800"/>
                <a:ext cx="3073149" cy="3305520"/>
              </a:xfrm>
              <a:prstGeom prst="rect">
                <a:avLst/>
              </a:prstGeom>
              <a:blipFill rotWithShape="0">
                <a:blip r:embed="rId3"/>
                <a:stretch>
                  <a:fillRect l="-4167" r="-3175" b="-4428"/>
                </a:stretch>
              </a:blipFill>
            </p:spPr>
            <p:txBody>
              <a:bodyPr/>
              <a:lstStyle/>
              <a:p>
                <a:r>
                  <a:rPr lang="en-US">
                    <a:noFill/>
                  </a:rPr>
                  <a:t> </a:t>
                </a:r>
              </a:p>
            </p:txBody>
          </p:sp>
        </mc:Fallback>
      </mc:AlternateContent>
    </p:spTree>
    <p:extLst>
      <p:ext uri="{BB962C8B-B14F-4D97-AF65-F5344CB8AC3E}">
        <p14:creationId xmlns:p14="http://schemas.microsoft.com/office/powerpoint/2010/main" val="2901105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76561" y="1639755"/>
            <a:ext cx="2792210" cy="159729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43933" y="162427"/>
                <a:ext cx="11878734" cy="1829090"/>
              </a:xfrm>
              <a:prstGeom prst="rect">
                <a:avLst/>
              </a:prstGeom>
            </p:spPr>
            <p:txBody>
              <a:bodyPr wrap="square">
                <a:spAutoFit/>
              </a:bodyPr>
              <a:lstStyle/>
              <a:p>
                <a:r>
                  <a:rPr lang="en-US" sz="2800"/>
                  <a:t>At a particular instant, two asteroids in inter-galactic space are a distance </a:t>
                </a:r>
                <a14:m>
                  <m:oMath xmlns:m="http://schemas.openxmlformats.org/officeDocument/2006/math">
                    <m:r>
                      <a:rPr lang="en-US" sz="2800" b="0" i="1" smtClean="0">
                        <a:latin typeface="Cambria Math" panose="02040503050406030204" pitchFamily="18" charset="0"/>
                      </a:rPr>
                      <m:t>𝑟</m:t>
                    </m:r>
                    <m:r>
                      <a:rPr lang="en-US" sz="2800" b="0" i="1" smtClean="0">
                        <a:latin typeface="Cambria Math" panose="02040503050406030204" pitchFamily="18" charset="0"/>
                      </a:rPr>
                      <m:t>=20</m:t>
                    </m:r>
                  </m:oMath>
                </a14:m>
                <a:r>
                  <a:rPr lang="en-US" sz="2800"/>
                  <a:t> km apart.  Asteroid 2 has 10 times the mass of asteroid 1. The magnitudes of the accelerations of asteroids 1 and 2 are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𝑎</m:t>
                        </m:r>
                      </m:e>
                      <m:sub>
                        <m:r>
                          <a:rPr lang="en-US" sz="2800" b="0" i="1" smtClean="0">
                            <a:latin typeface="Cambria Math" panose="02040503050406030204" pitchFamily="18" charset="0"/>
                          </a:rPr>
                          <m:t>1</m:t>
                        </m:r>
                      </m:sub>
                    </m:sSub>
                  </m:oMath>
                </a14:m>
                <a:r>
                  <a:rPr lang="en-US" sz="2800"/>
                  <a:t> and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𝑎</m:t>
                        </m:r>
                      </m:e>
                      <m:sub>
                        <m:r>
                          <a:rPr lang="en-US" sz="2800" b="0" i="1" smtClean="0">
                            <a:latin typeface="Cambria Math" panose="02040503050406030204" pitchFamily="18" charset="0"/>
                          </a:rPr>
                          <m:t>2</m:t>
                        </m:r>
                      </m:sub>
                    </m:sSub>
                  </m:oMath>
                </a14:m>
                <a:r>
                  <a:rPr lang="en-US" sz="2800"/>
                  <a:t>, respectively. What is the ratio </a:t>
                </a:r>
                <a14:m>
                  <m:oMath xmlns:m="http://schemas.openxmlformats.org/officeDocument/2006/math">
                    <m:f>
                      <m:fPr>
                        <m:type m:val="skw"/>
                        <m:ctrlPr>
                          <a:rPr lang="en-US" sz="2800" i="1" smtClean="0">
                            <a:latin typeface="Cambria Math" panose="02040503050406030204" pitchFamily="18" charset="0"/>
                          </a:rPr>
                        </m:ctrlPr>
                      </m:fPr>
                      <m:num>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𝑎</m:t>
                            </m:r>
                          </m:e>
                          <m:sub>
                            <m:r>
                              <a:rPr lang="en-US" sz="2800" b="0" i="1" smtClean="0">
                                <a:latin typeface="Cambria Math" panose="02040503050406030204" pitchFamily="18" charset="0"/>
                              </a:rPr>
                              <m:t>1</m:t>
                            </m:r>
                          </m:sub>
                        </m:sSub>
                      </m:num>
                      <m:den>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𝑎</m:t>
                            </m:r>
                          </m:e>
                          <m:sub>
                            <m:r>
                              <a:rPr lang="en-US" sz="2800" b="0" i="1" smtClean="0">
                                <a:latin typeface="Cambria Math" panose="02040503050406030204" pitchFamily="18" charset="0"/>
                              </a:rPr>
                              <m:t>2</m:t>
                            </m:r>
                          </m:sub>
                        </m:sSub>
                      </m:den>
                    </m:f>
                  </m:oMath>
                </a14:m>
                <a:r>
                  <a:rPr lang="en-US" sz="2800"/>
                  <a:t>?</a:t>
                </a:r>
              </a:p>
            </p:txBody>
          </p:sp>
        </mc:Choice>
        <mc:Fallback xmlns="">
          <p:sp>
            <p:nvSpPr>
              <p:cNvPr id="3" name="Rectangle 2"/>
              <p:cNvSpPr>
                <a:spLocks noRot="1" noChangeAspect="1" noMove="1" noResize="1" noEditPoints="1" noAdjustHandles="1" noChangeArrowheads="1" noChangeShapeType="1" noTextEdit="1"/>
              </p:cNvSpPr>
              <p:nvPr/>
            </p:nvSpPr>
            <p:spPr>
              <a:xfrm>
                <a:off x="143933" y="162427"/>
                <a:ext cx="11878734" cy="1829090"/>
              </a:xfrm>
              <a:prstGeom prst="rect">
                <a:avLst/>
              </a:prstGeom>
              <a:blipFill rotWithShape="0">
                <a:blip r:embed="rId3"/>
                <a:stretch>
                  <a:fillRect l="-1078" t="-3333" r="-1078" b="-8667"/>
                </a:stretch>
              </a:blipFill>
            </p:spPr>
            <p:txBody>
              <a:bodyPr/>
              <a:lstStyle/>
              <a:p>
                <a:r>
                  <a:rPr lang="en-US">
                    <a:noFill/>
                  </a:rPr>
                  <a:t> </a:t>
                </a:r>
              </a:p>
            </p:txBody>
          </p:sp>
        </mc:Fallback>
      </mc:AlternateContent>
      <p:sp>
        <p:nvSpPr>
          <p:cNvPr id="4" name="TextBox 3"/>
          <p:cNvSpPr txBox="1"/>
          <p:nvPr/>
        </p:nvSpPr>
        <p:spPr>
          <a:xfrm>
            <a:off x="143933" y="4030133"/>
            <a:ext cx="4232056" cy="2677656"/>
          </a:xfrm>
          <a:prstGeom prst="rect">
            <a:avLst/>
          </a:prstGeom>
          <a:noFill/>
        </p:spPr>
        <p:txBody>
          <a:bodyPr wrap="none" rtlCol="0">
            <a:spAutoFit/>
          </a:bodyPr>
          <a:lstStyle/>
          <a:p>
            <a:pPr marL="514350" indent="-514350">
              <a:lnSpc>
                <a:spcPct val="150000"/>
              </a:lnSpc>
              <a:buAutoNum type="alphaUcParenR"/>
            </a:pPr>
            <a:r>
              <a:rPr lang="en-US" sz="2800"/>
              <a:t>10</a:t>
            </a:r>
          </a:p>
          <a:p>
            <a:pPr marL="514350" indent="-514350">
              <a:lnSpc>
                <a:spcPct val="150000"/>
              </a:lnSpc>
              <a:buAutoNum type="alphaUcParenR"/>
            </a:pPr>
            <a:r>
              <a:rPr lang="en-US" sz="2800"/>
              <a:t>1/10</a:t>
            </a:r>
          </a:p>
          <a:p>
            <a:pPr marL="514350" indent="-514350">
              <a:lnSpc>
                <a:spcPct val="150000"/>
              </a:lnSpc>
              <a:buAutoNum type="alphaUcParenR"/>
            </a:pPr>
            <a:r>
              <a:rPr lang="en-US" sz="2800"/>
              <a:t>1</a:t>
            </a:r>
          </a:p>
          <a:p>
            <a:pPr marL="514350" indent="-514350">
              <a:lnSpc>
                <a:spcPct val="150000"/>
              </a:lnSpc>
              <a:buAutoNum type="alphaUcParenR"/>
            </a:pPr>
            <a:r>
              <a:rPr lang="en-US" sz="2800"/>
              <a:t>Not enough information</a:t>
            </a:r>
          </a:p>
        </p:txBody>
      </p:sp>
    </p:spTree>
    <p:extLst>
      <p:ext uri="{BB962C8B-B14F-4D97-AF65-F5344CB8AC3E}">
        <p14:creationId xmlns:p14="http://schemas.microsoft.com/office/powerpoint/2010/main" val="771529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22837" y="2244647"/>
            <a:ext cx="4078589" cy="1369637"/>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52399" y="108003"/>
                <a:ext cx="11819467" cy="1877437"/>
              </a:xfrm>
              <a:prstGeom prst="rect">
                <a:avLst/>
              </a:prstGeom>
            </p:spPr>
            <p:txBody>
              <a:bodyPr wrap="square">
                <a:spAutoFit/>
              </a:bodyPr>
              <a:lstStyle/>
              <a:p>
                <a:r>
                  <a:rPr lang="en-US" sz="2800"/>
                  <a:t>At time </a:t>
                </a:r>
                <a14:m>
                  <m:oMath xmlns:m="http://schemas.openxmlformats.org/officeDocument/2006/math">
                    <m:r>
                      <a:rPr lang="en-US" sz="2800" i="1" smtClean="0">
                        <a:latin typeface="Cambria Math" panose="02040503050406030204" pitchFamily="18" charset="0"/>
                      </a:rPr>
                      <m:t>𝑡</m:t>
                    </m:r>
                    <m:r>
                      <a:rPr lang="en-US" sz="2800" i="1" smtClean="0">
                        <a:latin typeface="Cambria Math" panose="02040503050406030204" pitchFamily="18" charset="0"/>
                      </a:rPr>
                      <m:t>=0</m:t>
                    </m:r>
                  </m:oMath>
                </a14:m>
                <a:r>
                  <a:rPr lang="en-US" sz="2800"/>
                  <a:t>, a satellite in circular orbit about the Earth is 300 mi directly over Denver, traveling west at 16,000 mph.  At the same time, a rock is released from rest 300 miles above the city, very near the satellite. True or false: Immediately after release </a:t>
                </a:r>
                <a14:m>
                  <m:oMath xmlns:m="http://schemas.openxmlformats.org/officeDocument/2006/math">
                    <m:d>
                      <m:dPr>
                        <m:begChr m:val="|"/>
                        <m:endChr m:val="|"/>
                        <m:ctrlPr>
                          <a:rPr lang="en-US" sz="2800" i="1" smtClean="0">
                            <a:latin typeface="Cambria Math" panose="02040503050406030204" pitchFamily="18" charset="0"/>
                          </a:rPr>
                        </m:ctrlPr>
                      </m:dPr>
                      <m:e>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b="1" i="1">
                                    <a:latin typeface="Cambria Math" panose="02040503050406030204" pitchFamily="18" charset="0"/>
                                  </a:rPr>
                                  <m:t>𝒂</m:t>
                                </m:r>
                              </m:e>
                            </m:acc>
                          </m:e>
                          <m:sub>
                            <m:r>
                              <m:rPr>
                                <m:nor/>
                              </m:rPr>
                              <a:rPr lang="en-US" sz="2800">
                                <a:latin typeface="Cambria Math" panose="02040503050406030204" pitchFamily="18" charset="0"/>
                              </a:rPr>
                              <m:t>rock</m:t>
                            </m:r>
                          </m:sub>
                        </m:sSub>
                      </m:e>
                    </m:d>
                    <m:r>
                      <a:rPr lang="en-US" sz="2800" b="0" i="1" smtClean="0">
                        <a:latin typeface="Cambria Math" panose="02040503050406030204" pitchFamily="18" charset="0"/>
                      </a:rPr>
                      <m:t>=</m:t>
                    </m:r>
                    <m:d>
                      <m:dPr>
                        <m:begChr m:val="|"/>
                        <m:endChr m:val="|"/>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b="1" i="1">
                                    <a:latin typeface="Cambria Math" panose="02040503050406030204" pitchFamily="18" charset="0"/>
                                  </a:rPr>
                                  <m:t>𝒂</m:t>
                                </m:r>
                              </m:e>
                            </m:acc>
                          </m:e>
                          <m:sub>
                            <m:r>
                              <m:rPr>
                                <m:nor/>
                              </m:rPr>
                              <a:rPr lang="en-US" sz="2800" b="0" i="0" smtClean="0">
                                <a:latin typeface="Cambria Math" panose="02040503050406030204" pitchFamily="18" charset="0"/>
                              </a:rPr>
                              <m:t>satellite</m:t>
                            </m:r>
                          </m:sub>
                        </m:sSub>
                      </m:e>
                    </m:d>
                  </m:oMath>
                </a14:m>
                <a:r>
                  <a:rPr lang="en-US" sz="2800"/>
                  <a:t>?</a:t>
                </a:r>
              </a:p>
            </p:txBody>
          </p:sp>
        </mc:Choice>
        <mc:Fallback xmlns="">
          <p:sp>
            <p:nvSpPr>
              <p:cNvPr id="3" name="Rectangle 2"/>
              <p:cNvSpPr>
                <a:spLocks noRot="1" noChangeAspect="1" noMove="1" noResize="1" noEditPoints="1" noAdjustHandles="1" noChangeArrowheads="1" noChangeShapeType="1" noTextEdit="1"/>
              </p:cNvSpPr>
              <p:nvPr/>
            </p:nvSpPr>
            <p:spPr>
              <a:xfrm>
                <a:off x="152399" y="108003"/>
                <a:ext cx="11819467" cy="1877437"/>
              </a:xfrm>
              <a:prstGeom prst="rect">
                <a:avLst/>
              </a:prstGeom>
              <a:blipFill rotWithShape="0">
                <a:blip r:embed="rId3"/>
                <a:stretch>
                  <a:fillRect l="-1031" t="-3247" r="-670" b="-6818"/>
                </a:stretch>
              </a:blipFill>
            </p:spPr>
            <p:txBody>
              <a:bodyPr/>
              <a:lstStyle/>
              <a:p>
                <a:r>
                  <a:rPr lang="en-US">
                    <a:noFill/>
                  </a:rPr>
                  <a:t> </a:t>
                </a:r>
              </a:p>
            </p:txBody>
          </p:sp>
        </mc:Fallback>
      </mc:AlternateContent>
      <p:sp>
        <p:nvSpPr>
          <p:cNvPr id="4" name="TextBox 3"/>
          <p:cNvSpPr txBox="1"/>
          <p:nvPr/>
        </p:nvSpPr>
        <p:spPr>
          <a:xfrm>
            <a:off x="152399" y="5274733"/>
            <a:ext cx="1431802" cy="1384995"/>
          </a:xfrm>
          <a:prstGeom prst="rect">
            <a:avLst/>
          </a:prstGeom>
          <a:noFill/>
        </p:spPr>
        <p:txBody>
          <a:bodyPr wrap="none" rtlCol="0">
            <a:spAutoFit/>
          </a:bodyPr>
          <a:lstStyle/>
          <a:p>
            <a:pPr marL="514350" indent="-514350">
              <a:lnSpc>
                <a:spcPct val="150000"/>
              </a:lnSpc>
              <a:buAutoNum type="alphaUcParenR"/>
            </a:pPr>
            <a:r>
              <a:rPr lang="en-US" sz="2800"/>
              <a:t>True</a:t>
            </a:r>
          </a:p>
          <a:p>
            <a:pPr marL="514350" indent="-514350">
              <a:lnSpc>
                <a:spcPct val="150000"/>
              </a:lnSpc>
              <a:buAutoNum type="alphaUcParenR"/>
            </a:pPr>
            <a:r>
              <a:rPr lang="en-US" sz="2800"/>
              <a:t>False</a:t>
            </a:r>
          </a:p>
        </p:txBody>
      </p:sp>
    </p:spTree>
    <p:extLst>
      <p:ext uri="{BB962C8B-B14F-4D97-AF65-F5344CB8AC3E}">
        <p14:creationId xmlns:p14="http://schemas.microsoft.com/office/powerpoint/2010/main" val="3635410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p:cNvSpPr>
            <a:spLocks noChangeArrowheads="1"/>
          </p:cNvSpPr>
          <p:nvPr/>
        </p:nvSpPr>
        <p:spPr bwMode="auto">
          <a:xfrm>
            <a:off x="1" y="-246220"/>
            <a:ext cx="2462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3" name="Rectangle 4"/>
          <p:cNvSpPr>
            <a:spLocks noChangeArrowheads="1"/>
          </p:cNvSpPr>
          <p:nvPr/>
        </p:nvSpPr>
        <p:spPr bwMode="auto">
          <a:xfrm>
            <a:off x="1" y="-246220"/>
            <a:ext cx="2462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mc:AlternateContent xmlns:mc="http://schemas.openxmlformats.org/markup-compatibility/2006" xmlns:a14="http://schemas.microsoft.com/office/drawing/2010/main">
        <mc:Choice Requires="a14">
          <p:sp>
            <p:nvSpPr>
              <p:cNvPr id="26" name="TextBox 25"/>
              <p:cNvSpPr txBox="1"/>
              <p:nvPr/>
            </p:nvSpPr>
            <p:spPr>
              <a:xfrm>
                <a:off x="203200" y="139735"/>
                <a:ext cx="11805298" cy="1413144"/>
              </a:xfrm>
              <a:prstGeom prst="rect">
                <a:avLst/>
              </a:prstGeom>
              <a:noFill/>
            </p:spPr>
            <p:txBody>
              <a:bodyPr wrap="square" rtlCol="0">
                <a:spAutoFit/>
              </a:bodyPr>
              <a:lstStyle/>
              <a:p>
                <a:r>
                  <a:rPr lang="en-US" sz="2800" dirty="0"/>
                  <a:t>For a small mass m on the surface of a (non-rotating) planet of mass </a:t>
                </a:r>
                <a14:m>
                  <m:oMath xmlns:m="http://schemas.openxmlformats.org/officeDocument/2006/math">
                    <m:r>
                      <a:rPr lang="en-US" sz="2800" b="0" i="1" smtClean="0">
                        <a:latin typeface="Cambria Math" panose="02040503050406030204" pitchFamily="18" charset="0"/>
                      </a:rPr>
                      <m:t>𝑀</m:t>
                    </m:r>
                  </m:oMath>
                </a14:m>
                <a:r>
                  <a:rPr lang="en-US" sz="2800" dirty="0"/>
                  <a:t> and radius </a:t>
                </a:r>
                <a14:m>
                  <m:oMath xmlns:m="http://schemas.openxmlformats.org/officeDocument/2006/math">
                    <m:r>
                      <a:rPr lang="en-US" sz="2800" b="0" i="1" smtClean="0">
                        <a:latin typeface="Cambria Math" panose="02040503050406030204" pitchFamily="18" charset="0"/>
                      </a:rPr>
                      <m:t>𝑅</m:t>
                    </m:r>
                  </m:oMath>
                </a14:m>
                <a:r>
                  <a:rPr lang="en-US" sz="2800" dirty="0"/>
                  <a:t>, is it always true that  </a:t>
                </a:r>
                <a14:m>
                  <m:oMath xmlns:m="http://schemas.openxmlformats.org/officeDocument/2006/math">
                    <m:f>
                      <m:fPr>
                        <m:type m:val="skw"/>
                        <m:ctrlPr>
                          <a:rPr lang="en-US" sz="2800" i="1" smtClean="0">
                            <a:latin typeface="Cambria Math" panose="02040503050406030204" pitchFamily="18" charset="0"/>
                          </a:rPr>
                        </m:ctrlPr>
                      </m:fPr>
                      <m:num>
                        <m:r>
                          <a:rPr lang="en-US" sz="2800" b="0" i="1" smtClean="0">
                            <a:latin typeface="Cambria Math" panose="02040503050406030204" pitchFamily="18" charset="0"/>
                          </a:rPr>
                          <m:t>𝐺𝑀𝑚</m:t>
                        </m:r>
                      </m:num>
                      <m:den>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𝑅</m:t>
                            </m:r>
                          </m:e>
                          <m:sup>
                            <m:r>
                              <a:rPr lang="en-US" sz="2800" b="0" i="1" smtClean="0">
                                <a:latin typeface="Cambria Math" panose="02040503050406030204" pitchFamily="18" charset="0"/>
                              </a:rPr>
                              <m:t>2</m:t>
                            </m:r>
                          </m:sup>
                        </m:sSup>
                      </m:den>
                    </m:f>
                    <m:r>
                      <a:rPr lang="en-US" sz="2800" b="0" i="1" smtClean="0">
                        <a:latin typeface="Cambria Math" panose="02040503050406030204" pitchFamily="18" charset="0"/>
                      </a:rPr>
                      <m:t>=</m:t>
                    </m:r>
                    <m:r>
                      <a:rPr lang="en-US" sz="2800" b="0" i="1" smtClean="0">
                        <a:latin typeface="Cambria Math" panose="02040503050406030204" pitchFamily="18" charset="0"/>
                      </a:rPr>
                      <m:t>𝑚𝑔</m:t>
                    </m:r>
                  </m:oMath>
                </a14:m>
                <a:r>
                  <a:rPr lang="en-US" sz="2800" dirty="0"/>
                  <a:t> (where </a:t>
                </a:r>
                <a14:m>
                  <m:oMath xmlns:m="http://schemas.openxmlformats.org/officeDocument/2006/math">
                    <m:r>
                      <a:rPr lang="en-US" sz="2800" b="0" i="1" smtClean="0">
                        <a:latin typeface="Cambria Math" panose="02040503050406030204" pitchFamily="18" charset="0"/>
                      </a:rPr>
                      <m:t>𝑔</m:t>
                    </m:r>
                  </m:oMath>
                </a14:m>
                <a:r>
                  <a:rPr lang="en-US" sz="2800" dirty="0"/>
                  <a:t> is the local acceleration of free-fall)?</a:t>
                </a:r>
              </a:p>
            </p:txBody>
          </p:sp>
        </mc:Choice>
        <mc:Fallback xmlns="">
          <p:sp>
            <p:nvSpPr>
              <p:cNvPr id="26" name="TextBox 25"/>
              <p:cNvSpPr txBox="1">
                <a:spLocks noRot="1" noChangeAspect="1" noMove="1" noResize="1" noEditPoints="1" noAdjustHandles="1" noChangeArrowheads="1" noChangeShapeType="1" noTextEdit="1"/>
              </p:cNvSpPr>
              <p:nvPr/>
            </p:nvSpPr>
            <p:spPr>
              <a:xfrm>
                <a:off x="203200" y="139735"/>
                <a:ext cx="11805298" cy="1413144"/>
              </a:xfrm>
              <a:prstGeom prst="rect">
                <a:avLst/>
              </a:prstGeom>
              <a:blipFill>
                <a:blip r:embed="rId3"/>
                <a:stretch>
                  <a:fillRect l="-1033" t="-4310" b="-11207"/>
                </a:stretch>
              </a:blipFill>
            </p:spPr>
            <p:txBody>
              <a:bodyPr/>
              <a:lstStyle/>
              <a:p>
                <a:r>
                  <a:rPr lang="en-US">
                    <a:noFill/>
                  </a:rPr>
                  <a:t> </a:t>
                </a:r>
              </a:p>
            </p:txBody>
          </p:sp>
        </mc:Fallback>
      </mc:AlternateContent>
      <p:sp>
        <p:nvSpPr>
          <p:cNvPr id="2" name="Rectangle 1"/>
          <p:cNvSpPr/>
          <p:nvPr/>
        </p:nvSpPr>
        <p:spPr>
          <a:xfrm>
            <a:off x="203200" y="5208142"/>
            <a:ext cx="11805298" cy="1384995"/>
          </a:xfrm>
          <a:prstGeom prst="rect">
            <a:avLst/>
          </a:prstGeom>
        </p:spPr>
        <p:txBody>
          <a:bodyPr wrap="square">
            <a:spAutoFit/>
          </a:bodyPr>
          <a:lstStyle/>
          <a:p>
            <a:pPr marL="514350" indent="-514350">
              <a:lnSpc>
                <a:spcPct val="150000"/>
              </a:lnSpc>
              <a:buAutoNum type="alphaUcParenR"/>
            </a:pPr>
            <a:r>
              <a:rPr lang="en-US" sz="2800" dirty="0"/>
              <a:t>Yes, this is always true regardless of whether the mass m is in free-fall or not.</a:t>
            </a:r>
          </a:p>
          <a:p>
            <a:pPr marL="514350" indent="-514350">
              <a:lnSpc>
                <a:spcPct val="150000"/>
              </a:lnSpc>
              <a:buAutoNum type="alphaUcParenR"/>
            </a:pPr>
            <a:r>
              <a:rPr lang="en-US" sz="2800" dirty="0"/>
              <a:t>No, this is not always true. </a:t>
            </a:r>
          </a:p>
        </p:txBody>
      </p:sp>
    </p:spTree>
    <p:extLst>
      <p:ext uri="{BB962C8B-B14F-4D97-AF65-F5344CB8AC3E}">
        <p14:creationId xmlns:p14="http://schemas.microsoft.com/office/powerpoint/2010/main" val="18749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36538" y="1367497"/>
            <a:ext cx="5362391" cy="1955537"/>
          </a:xfrm>
          <a:prstGeom prst="rect">
            <a:avLst/>
          </a:prstGeom>
        </p:spPr>
      </p:pic>
      <p:sp>
        <p:nvSpPr>
          <p:cNvPr id="3" name="Rectangle 2"/>
          <p:cNvSpPr/>
          <p:nvPr/>
        </p:nvSpPr>
        <p:spPr>
          <a:xfrm>
            <a:off x="152399" y="108635"/>
            <a:ext cx="11904133" cy="1384995"/>
          </a:xfrm>
          <a:prstGeom prst="rect">
            <a:avLst/>
          </a:prstGeom>
        </p:spPr>
        <p:txBody>
          <a:bodyPr wrap="square">
            <a:spAutoFit/>
          </a:bodyPr>
          <a:lstStyle/>
          <a:p>
            <a:r>
              <a:rPr lang="en-US" sz="2800"/>
              <a:t>A planet in elliptical orbit around a star moves from the point in its orbit furthest from the star (A) to the closest point (P). The work done by gravity during this movement is… </a:t>
            </a:r>
          </a:p>
        </p:txBody>
      </p:sp>
      <p:sp>
        <p:nvSpPr>
          <p:cNvPr id="4" name="TextBox 3"/>
          <p:cNvSpPr txBox="1"/>
          <p:nvPr/>
        </p:nvSpPr>
        <p:spPr>
          <a:xfrm>
            <a:off x="152399" y="4715934"/>
            <a:ext cx="1939249" cy="2031325"/>
          </a:xfrm>
          <a:prstGeom prst="rect">
            <a:avLst/>
          </a:prstGeom>
          <a:noFill/>
        </p:spPr>
        <p:txBody>
          <a:bodyPr wrap="none" rtlCol="0">
            <a:spAutoFit/>
          </a:bodyPr>
          <a:lstStyle/>
          <a:p>
            <a:pPr marL="514350" indent="-514350">
              <a:lnSpc>
                <a:spcPct val="150000"/>
              </a:lnSpc>
              <a:buAutoNum type="alphaUcParenR"/>
            </a:pPr>
            <a:r>
              <a:rPr lang="en-US" sz="2800"/>
              <a:t>zero</a:t>
            </a:r>
          </a:p>
          <a:p>
            <a:pPr marL="514350" indent="-514350">
              <a:lnSpc>
                <a:spcPct val="150000"/>
              </a:lnSpc>
              <a:buAutoNum type="alphaUcParenR"/>
            </a:pPr>
            <a:r>
              <a:rPr lang="en-US" sz="2800"/>
              <a:t>positive</a:t>
            </a:r>
          </a:p>
          <a:p>
            <a:pPr marL="514350" indent="-514350">
              <a:lnSpc>
                <a:spcPct val="150000"/>
              </a:lnSpc>
              <a:buAutoNum type="alphaUcParenR"/>
            </a:pPr>
            <a:r>
              <a:rPr lang="en-US" sz="2800"/>
              <a:t>negative</a:t>
            </a:r>
          </a:p>
        </p:txBody>
      </p:sp>
    </p:spTree>
    <p:extLst>
      <p:ext uri="{BB962C8B-B14F-4D97-AF65-F5344CB8AC3E}">
        <p14:creationId xmlns:p14="http://schemas.microsoft.com/office/powerpoint/2010/main" val="3056536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399" y="108635"/>
            <a:ext cx="11904133" cy="1384995"/>
          </a:xfrm>
          <a:prstGeom prst="rect">
            <a:avLst/>
          </a:prstGeom>
        </p:spPr>
        <p:txBody>
          <a:bodyPr wrap="square">
            <a:spAutoFit/>
          </a:bodyPr>
          <a:lstStyle/>
          <a:p>
            <a:r>
              <a:rPr lang="en-US" sz="2800" dirty="0"/>
              <a:t>A planet in elliptical orbit around a star executes one complete orbit starting from point A </a:t>
            </a:r>
            <a:r>
              <a:rPr lang="en-US" sz="2800" b="1" i="1" dirty="0"/>
              <a:t>and returning to A</a:t>
            </a:r>
            <a:r>
              <a:rPr lang="en-US" sz="2800" dirty="0"/>
              <a:t>. The work done by gravity during this movement is… </a:t>
            </a:r>
          </a:p>
        </p:txBody>
      </p:sp>
      <p:sp>
        <p:nvSpPr>
          <p:cNvPr id="4" name="TextBox 3"/>
          <p:cNvSpPr txBox="1"/>
          <p:nvPr/>
        </p:nvSpPr>
        <p:spPr>
          <a:xfrm>
            <a:off x="152399" y="4715934"/>
            <a:ext cx="1939249" cy="2031325"/>
          </a:xfrm>
          <a:prstGeom prst="rect">
            <a:avLst/>
          </a:prstGeom>
          <a:noFill/>
        </p:spPr>
        <p:txBody>
          <a:bodyPr wrap="none" rtlCol="0">
            <a:spAutoFit/>
          </a:bodyPr>
          <a:lstStyle/>
          <a:p>
            <a:pPr marL="514350" indent="-514350">
              <a:lnSpc>
                <a:spcPct val="150000"/>
              </a:lnSpc>
              <a:buAutoNum type="alphaUcParenR"/>
            </a:pPr>
            <a:r>
              <a:rPr lang="en-US" sz="2800"/>
              <a:t>zero</a:t>
            </a:r>
          </a:p>
          <a:p>
            <a:pPr marL="514350" indent="-514350">
              <a:lnSpc>
                <a:spcPct val="150000"/>
              </a:lnSpc>
              <a:buAutoNum type="alphaUcParenR"/>
            </a:pPr>
            <a:r>
              <a:rPr lang="en-US" sz="2800"/>
              <a:t>positive</a:t>
            </a:r>
          </a:p>
          <a:p>
            <a:pPr marL="514350" indent="-514350">
              <a:lnSpc>
                <a:spcPct val="150000"/>
              </a:lnSpc>
              <a:buAutoNum type="alphaUcParenR"/>
            </a:pPr>
            <a:r>
              <a:rPr lang="en-US" sz="2800"/>
              <a:t>negative</a:t>
            </a:r>
          </a:p>
        </p:txBody>
      </p:sp>
      <p:pic>
        <p:nvPicPr>
          <p:cNvPr id="10" name="Picture 9">
            <a:extLst>
              <a:ext uri="{FF2B5EF4-FFF2-40B4-BE49-F238E27FC236}">
                <a16:creationId xmlns:a16="http://schemas.microsoft.com/office/drawing/2014/main" id="{F436A6C1-B34E-4CB3-B865-3B6225478A7C}"/>
              </a:ext>
            </a:extLst>
          </p:cNvPr>
          <p:cNvPicPr>
            <a:picLocks noChangeAspect="1"/>
          </p:cNvPicPr>
          <p:nvPr/>
        </p:nvPicPr>
        <p:blipFill>
          <a:blip r:embed="rId2"/>
          <a:stretch>
            <a:fillRect/>
          </a:stretch>
        </p:blipFill>
        <p:spPr>
          <a:xfrm>
            <a:off x="3515724" y="1450045"/>
            <a:ext cx="5364945" cy="1956986"/>
          </a:xfrm>
          <a:prstGeom prst="rect">
            <a:avLst/>
          </a:prstGeom>
        </p:spPr>
      </p:pic>
    </p:spTree>
    <p:extLst>
      <p:ext uri="{BB962C8B-B14F-4D97-AF65-F5344CB8AC3E}">
        <p14:creationId xmlns:p14="http://schemas.microsoft.com/office/powerpoint/2010/main" val="2098031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01600" y="3392606"/>
            <a:ext cx="11988800" cy="3323987"/>
          </a:xfrm>
          <a:prstGeom prst="rect">
            <a:avLst/>
          </a:prstGeom>
          <a:noFill/>
        </p:spPr>
        <p:txBody>
          <a:bodyPr wrap="square" rtlCol="0">
            <a:spAutoFit/>
          </a:bodyPr>
          <a:lstStyle/>
          <a:p>
            <a:pPr>
              <a:lnSpc>
                <a:spcPct val="150000"/>
              </a:lnSpc>
            </a:pPr>
            <a:r>
              <a:rPr lang="en-US" sz="2800"/>
              <a:t>A</a:t>
            </a:r>
            <a:r>
              <a:rPr lang="en-US" sz="2800" dirty="0"/>
              <a:t>) All are true always.	</a:t>
            </a:r>
            <a:br>
              <a:rPr lang="en-US" sz="2800" dirty="0"/>
            </a:br>
            <a:r>
              <a:rPr lang="en-US" sz="2800" dirty="0"/>
              <a:t>B) None are true always.</a:t>
            </a:r>
          </a:p>
          <a:p>
            <a:pPr>
              <a:lnSpc>
                <a:spcPct val="150000"/>
              </a:lnSpc>
            </a:pPr>
            <a:r>
              <a:rPr lang="en-US" sz="2800" dirty="0"/>
              <a:t>C) Only 1 and 2 are true always.   	</a:t>
            </a:r>
          </a:p>
          <a:p>
            <a:pPr>
              <a:lnSpc>
                <a:spcPct val="150000"/>
              </a:lnSpc>
            </a:pPr>
            <a:r>
              <a:rPr lang="en-US" sz="2800" dirty="0"/>
              <a:t>D) Only 1 is true always.</a:t>
            </a:r>
          </a:p>
          <a:p>
            <a:pPr>
              <a:lnSpc>
                <a:spcPct val="150000"/>
              </a:lnSpc>
            </a:pPr>
            <a:r>
              <a:rPr lang="en-US" sz="2800" dirty="0"/>
              <a:t>E) Some other combination.</a:t>
            </a:r>
          </a:p>
        </p:txBody>
      </p:sp>
      <p:sp>
        <p:nvSpPr>
          <p:cNvPr id="8" name="Oval 7"/>
          <p:cNvSpPr/>
          <p:nvPr/>
        </p:nvSpPr>
        <p:spPr>
          <a:xfrm>
            <a:off x="7587861" y="3240188"/>
            <a:ext cx="4064000" cy="17272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Rectangle 8"/>
          <p:cNvSpPr>
            <a:spLocks noChangeArrowheads="1"/>
          </p:cNvSpPr>
          <p:nvPr/>
        </p:nvSpPr>
        <p:spPr bwMode="auto">
          <a:xfrm>
            <a:off x="1" y="-246220"/>
            <a:ext cx="2462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3" name="Rectangle 4"/>
          <p:cNvSpPr>
            <a:spLocks noChangeArrowheads="1"/>
          </p:cNvSpPr>
          <p:nvPr/>
        </p:nvSpPr>
        <p:spPr bwMode="auto">
          <a:xfrm>
            <a:off x="1" y="-246220"/>
            <a:ext cx="2462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26" name="TextBox 25"/>
          <p:cNvSpPr txBox="1"/>
          <p:nvPr/>
        </p:nvSpPr>
        <p:spPr>
          <a:xfrm>
            <a:off x="101600" y="54701"/>
            <a:ext cx="11988800" cy="3185487"/>
          </a:xfrm>
          <a:prstGeom prst="rect">
            <a:avLst/>
          </a:prstGeom>
          <a:noFill/>
        </p:spPr>
        <p:txBody>
          <a:bodyPr wrap="square" rtlCol="0">
            <a:spAutoFit/>
          </a:bodyPr>
          <a:lstStyle/>
          <a:p>
            <a:pPr>
              <a:spcAft>
                <a:spcPts val="600"/>
              </a:spcAft>
            </a:pPr>
            <a:r>
              <a:rPr lang="en-US" sz="2800" dirty="0"/>
              <a:t>A small planet of mass m is in elliptical orbit about a large star of mass M</a:t>
            </a:r>
            <a:r>
              <a:rPr lang="en-US" sz="2800"/>
              <a:t>. Which </a:t>
            </a:r>
            <a:r>
              <a:rPr lang="en-US" sz="2800" dirty="0"/>
              <a:t>of the following statements is </a:t>
            </a:r>
            <a:r>
              <a:rPr lang="en-US" sz="2800" b="1" u="sng" dirty="0"/>
              <a:t>always</a:t>
            </a:r>
            <a:r>
              <a:rPr lang="en-US" sz="2800" dirty="0"/>
              <a:t> true as the planet orbits the </a:t>
            </a:r>
            <a:r>
              <a:rPr lang="en-US" sz="2800"/>
              <a:t>star?</a:t>
            </a:r>
          </a:p>
          <a:p>
            <a:pPr marL="514350" indent="-514350">
              <a:buAutoNum type="arabicPeriod"/>
            </a:pPr>
            <a:r>
              <a:rPr lang="en-US" sz="2800"/>
              <a:t>The direction of the acceleration of the planet is toward the star.</a:t>
            </a:r>
          </a:p>
          <a:p>
            <a:pPr marL="514350" indent="-514350">
              <a:buAutoNum type="arabicPeriod"/>
            </a:pPr>
            <a:r>
              <a:rPr lang="en-US" sz="2800"/>
              <a:t>The magnitude of the acceleration of the planet is a = v</a:t>
            </a:r>
            <a:r>
              <a:rPr lang="en-US" sz="2800" baseline="30000"/>
              <a:t>2</a:t>
            </a:r>
            <a:r>
              <a:rPr lang="en-US" sz="2800"/>
              <a:t>/r ,where v is the speed of the planet and r is the distance between the planet and the star.</a:t>
            </a:r>
          </a:p>
          <a:p>
            <a:pPr marL="514350" indent="-514350">
              <a:buAutoNum type="arabicPeriod"/>
            </a:pPr>
            <a:r>
              <a:rPr lang="en-US" sz="2800"/>
              <a:t>The magnitude of the force between the planet and the star is constant.</a:t>
            </a:r>
          </a:p>
          <a:p>
            <a:pPr marL="514350" indent="-514350">
              <a:buAutoNum type="arabicPeriod"/>
            </a:pPr>
            <a:r>
              <a:rPr lang="en-US" sz="2800"/>
              <a:t>The speed of the planet is constant.</a:t>
            </a:r>
            <a:endParaRPr lang="en-US" sz="2800" dirty="0"/>
          </a:p>
        </p:txBody>
      </p:sp>
      <p:sp>
        <p:nvSpPr>
          <p:cNvPr id="9" name="Oval 8"/>
          <p:cNvSpPr/>
          <p:nvPr/>
        </p:nvSpPr>
        <p:spPr>
          <a:xfrm>
            <a:off x="8603861" y="3951388"/>
            <a:ext cx="304800" cy="3048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Oval 10"/>
          <p:cNvSpPr/>
          <p:nvPr/>
        </p:nvSpPr>
        <p:spPr>
          <a:xfrm>
            <a:off x="10839061" y="3341788"/>
            <a:ext cx="203200" cy="2032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extBox 1"/>
          <p:cNvSpPr txBox="1"/>
          <p:nvPr/>
        </p:nvSpPr>
        <p:spPr>
          <a:xfrm>
            <a:off x="11042261" y="3011508"/>
            <a:ext cx="457176" cy="502766"/>
          </a:xfrm>
          <a:prstGeom prst="rect">
            <a:avLst/>
          </a:prstGeom>
          <a:noFill/>
        </p:spPr>
        <p:txBody>
          <a:bodyPr wrap="none" rtlCol="0">
            <a:spAutoFit/>
          </a:bodyPr>
          <a:lstStyle/>
          <a:p>
            <a:r>
              <a:rPr lang="en-US" sz="2667" dirty="0"/>
              <a:t>m</a:t>
            </a:r>
          </a:p>
        </p:txBody>
      </p:sp>
      <p:sp>
        <p:nvSpPr>
          <p:cNvPr id="12" name="TextBox 11"/>
          <p:cNvSpPr txBox="1"/>
          <p:nvPr/>
        </p:nvSpPr>
        <p:spPr>
          <a:xfrm>
            <a:off x="8897261" y="3925908"/>
            <a:ext cx="476412" cy="502766"/>
          </a:xfrm>
          <a:prstGeom prst="rect">
            <a:avLst/>
          </a:prstGeom>
          <a:noFill/>
        </p:spPr>
        <p:txBody>
          <a:bodyPr wrap="none" rtlCol="0">
            <a:spAutoFit/>
          </a:bodyPr>
          <a:lstStyle/>
          <a:p>
            <a:r>
              <a:rPr lang="en-US" sz="2667" dirty="0"/>
              <a:t>M</a:t>
            </a:r>
          </a:p>
        </p:txBody>
      </p:sp>
    </p:spTree>
    <p:extLst>
      <p:ext uri="{BB962C8B-B14F-4D97-AF65-F5344CB8AC3E}">
        <p14:creationId xmlns:p14="http://schemas.microsoft.com/office/powerpoint/2010/main" val="4009327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867" y="108003"/>
            <a:ext cx="11811000" cy="1384995"/>
          </a:xfrm>
          <a:prstGeom prst="rect">
            <a:avLst/>
          </a:prstGeom>
        </p:spPr>
        <p:txBody>
          <a:bodyPr wrap="square">
            <a:spAutoFit/>
          </a:bodyPr>
          <a:lstStyle/>
          <a:p>
            <a:r>
              <a:rPr lang="en-US" sz="2800" dirty="0"/>
              <a:t>A mass is oscillating back and forth on a spring as shown. Position 0 is the unstretched position of the mass. At which point is the kinetic energy maximum?</a:t>
            </a:r>
          </a:p>
        </p:txBody>
      </p:sp>
      <mc:AlternateContent xmlns:mc="http://schemas.openxmlformats.org/markup-compatibility/2006" xmlns:a14="http://schemas.microsoft.com/office/drawing/2010/main">
        <mc:Choice Requires="a14">
          <p:sp>
            <p:nvSpPr>
              <p:cNvPr id="5" name="TextBox 4"/>
              <p:cNvSpPr txBox="1"/>
              <p:nvPr/>
            </p:nvSpPr>
            <p:spPr>
              <a:xfrm>
                <a:off x="160867" y="4648200"/>
                <a:ext cx="1368452" cy="2031325"/>
              </a:xfrm>
              <a:prstGeom prst="rect">
                <a:avLst/>
              </a:prstGeom>
              <a:noFill/>
            </p:spPr>
            <p:txBody>
              <a:bodyPr wrap="none" rtlCol="0">
                <a:spAutoFit/>
              </a:bodyPr>
              <a:lstStyle/>
              <a:p>
                <a:pPr marL="514350" indent="-514350">
                  <a:lnSpc>
                    <a:spcPct val="150000"/>
                  </a:lnSpc>
                  <a:buAutoNum type="alphaUcParenR"/>
                </a:pPr>
                <a:r>
                  <a:rPr lang="en-US" sz="2800" dirty="0"/>
                  <a:t>0</a:t>
                </a:r>
              </a:p>
              <a:p>
                <a:pPr marL="514350" indent="-514350">
                  <a:lnSpc>
                    <a:spcPct val="150000"/>
                  </a:lnSpc>
                  <a:buAutoNum type="alphaUcParenR"/>
                </a:pPr>
                <a:r>
                  <a:rPr lang="en-US" sz="2800" dirty="0"/>
                  <a:t> </a:t>
                </a: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𝑀</m:t>
                    </m:r>
                  </m:oMath>
                </a14:m>
                <a:endParaRPr lang="en-US" sz="2800" dirty="0"/>
              </a:p>
              <a:p>
                <a:pPr marL="514350" indent="-514350">
                  <a:lnSpc>
                    <a:spcPct val="150000"/>
                  </a:lnSpc>
                  <a:buAutoNum type="alphaUcParenR"/>
                </a:pPr>
                <a:r>
                  <a:rPr lang="en-US" sz="2800" dirty="0">
                    <a:ea typeface="Cambria Math" panose="02040503050406030204" pitchFamily="18" charset="0"/>
                  </a:rPr>
                  <a:t>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𝐴</m:t>
                    </m:r>
                  </m:oMath>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160867" y="4648200"/>
                <a:ext cx="1368452" cy="2031325"/>
              </a:xfrm>
              <a:prstGeom prst="rect">
                <a:avLst/>
              </a:prstGeom>
              <a:blipFill>
                <a:blip r:embed="rId2"/>
                <a:stretch>
                  <a:fillRect l="-9333" b="-4505"/>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BEC5003B-E8B6-4C51-8ABA-026DB65F0072}"/>
              </a:ext>
            </a:extLst>
          </p:cNvPr>
          <p:cNvPicPr>
            <a:picLocks noChangeAspect="1"/>
          </p:cNvPicPr>
          <p:nvPr/>
        </p:nvPicPr>
        <p:blipFill>
          <a:blip r:embed="rId3"/>
          <a:stretch>
            <a:fillRect/>
          </a:stretch>
        </p:blipFill>
        <p:spPr>
          <a:xfrm>
            <a:off x="2490257" y="1372829"/>
            <a:ext cx="6858594" cy="1804572"/>
          </a:xfrm>
          <a:prstGeom prst="rect">
            <a:avLst/>
          </a:prstGeom>
        </p:spPr>
      </p:pic>
    </p:spTree>
    <p:extLst>
      <p:ext uri="{BB962C8B-B14F-4D97-AF65-F5344CB8AC3E}">
        <p14:creationId xmlns:p14="http://schemas.microsoft.com/office/powerpoint/2010/main" val="2229509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5467" y="82602"/>
                <a:ext cx="11921066" cy="1566070"/>
              </a:xfrm>
              <a:prstGeom prst="rect">
                <a:avLst/>
              </a:prstGeom>
            </p:spPr>
            <p:txBody>
              <a:bodyPr wrap="square">
                <a:spAutoFit/>
              </a:bodyPr>
              <a:lstStyle/>
              <a:p>
                <a:r>
                  <a:rPr lang="en-US" sz="2800"/>
                  <a:t>The gravitational PE, </a:t>
                </a:r>
                <a14:m>
                  <m:oMath xmlns:m="http://schemas.openxmlformats.org/officeDocument/2006/math">
                    <m:r>
                      <a:rPr lang="en-US" sz="2800" i="1" smtClean="0">
                        <a:latin typeface="Cambria Math" panose="02040503050406030204" pitchFamily="18" charset="0"/>
                      </a:rPr>
                      <m:t>𝑈</m:t>
                    </m:r>
                    <m:d>
                      <m:dPr>
                        <m:ctrlPr>
                          <a:rPr lang="en-US" sz="2800" i="1" smtClean="0">
                            <a:latin typeface="Cambria Math" panose="02040503050406030204" pitchFamily="18" charset="0"/>
                          </a:rPr>
                        </m:ctrlPr>
                      </m:dPr>
                      <m:e>
                        <m:r>
                          <a:rPr lang="en-US" sz="2800" i="1" smtClean="0">
                            <a:latin typeface="Cambria Math" panose="02040503050406030204" pitchFamily="18" charset="0"/>
                          </a:rPr>
                          <m:t>𝑟</m:t>
                        </m:r>
                      </m:e>
                    </m:d>
                    <m:r>
                      <a:rPr lang="en-US" sz="2800" i="1" smtClean="0">
                        <a:latin typeface="Cambria Math" panose="02040503050406030204" pitchFamily="18" charset="0"/>
                      </a:rPr>
                      <m:t>=</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𝐺𝑀𝑚</m:t>
                        </m:r>
                      </m:num>
                      <m:den>
                        <m:r>
                          <a:rPr lang="en-US" sz="2800" b="0" i="1" smtClean="0">
                            <a:latin typeface="Cambria Math" panose="02040503050406030204" pitchFamily="18" charset="0"/>
                          </a:rPr>
                          <m:t>𝑟</m:t>
                        </m:r>
                      </m:den>
                    </m:f>
                    <m:r>
                      <a:rPr lang="en-US" sz="2800" i="1" smtClean="0">
                        <a:latin typeface="Cambria Math" panose="02040503050406030204" pitchFamily="18" charset="0"/>
                      </a:rPr>
                      <m:t> </m:t>
                    </m:r>
                  </m:oMath>
                </a14:m>
                <a:r>
                  <a:rPr lang="en-US" sz="2800"/>
                  <a:t>of a two mass system (</a:t>
                </a:r>
                <a14:m>
                  <m:oMath xmlns:m="http://schemas.openxmlformats.org/officeDocument/2006/math">
                    <m:r>
                      <a:rPr lang="en-US" sz="2800" i="1" smtClean="0">
                        <a:latin typeface="Cambria Math" panose="02040503050406030204" pitchFamily="18" charset="0"/>
                      </a:rPr>
                      <m:t>𝑚</m:t>
                    </m:r>
                    <m:r>
                      <a:rPr lang="en-US" sz="2800" i="1" smtClean="0">
                        <a:latin typeface="Cambria Math" panose="02040503050406030204" pitchFamily="18" charset="0"/>
                        <a:ea typeface="Cambria Math" panose="02040503050406030204" pitchFamily="18" charset="0"/>
                      </a:rPr>
                      <m:t>≪</m:t>
                    </m:r>
                    <m:r>
                      <a:rPr lang="en-US" sz="2800" i="1" smtClean="0">
                        <a:latin typeface="Cambria Math" panose="02040503050406030204" pitchFamily="18" charset="0"/>
                      </a:rPr>
                      <m:t>𝑀</m:t>
                    </m:r>
                  </m:oMath>
                </a14:m>
                <a:r>
                  <a:rPr lang="en-US" sz="2800"/>
                  <a:t>) is plotted.  Mass </a:t>
                </a:r>
                <a14:m>
                  <m:oMath xmlns:m="http://schemas.openxmlformats.org/officeDocument/2006/math">
                    <m:r>
                      <a:rPr lang="en-US" sz="2800" i="1" smtClean="0">
                        <a:latin typeface="Cambria Math" panose="02040503050406030204" pitchFamily="18" charset="0"/>
                      </a:rPr>
                      <m:t>𝑀</m:t>
                    </m:r>
                    <m:r>
                      <a:rPr lang="en-US" sz="2800" i="1" smtClean="0">
                        <a:latin typeface="Cambria Math" panose="02040503050406030204" pitchFamily="18" charset="0"/>
                      </a:rPr>
                      <m:t> </m:t>
                    </m:r>
                  </m:oMath>
                </a14:m>
                <a:r>
                  <a:rPr lang="en-US" sz="2800"/>
                  <a:t>is stationary at the origin. Mass </a:t>
                </a:r>
                <a14:m>
                  <m:oMath xmlns:m="http://schemas.openxmlformats.org/officeDocument/2006/math">
                    <m:r>
                      <a:rPr lang="en-US" sz="2800" i="1" smtClean="0">
                        <a:latin typeface="Cambria Math" panose="02040503050406030204" pitchFamily="18" charset="0"/>
                      </a:rPr>
                      <m:t>𝑚</m:t>
                    </m:r>
                    <m:r>
                      <a:rPr lang="en-US" sz="2800" i="1" smtClean="0">
                        <a:latin typeface="Cambria Math" panose="02040503050406030204" pitchFamily="18" charset="0"/>
                      </a:rPr>
                      <m:t> </m:t>
                    </m:r>
                  </m:oMath>
                </a14:m>
                <a:r>
                  <a:rPr lang="en-US" sz="2800"/>
                  <a:t>is at </a:t>
                </a:r>
                <a14:m>
                  <m:oMath xmlns:m="http://schemas.openxmlformats.org/officeDocument/2006/math">
                    <m:r>
                      <a:rPr lang="en-US" sz="2800" i="1" smtClean="0">
                        <a:latin typeface="Cambria Math" panose="02040503050406030204" pitchFamily="18" charset="0"/>
                      </a:rPr>
                      <m:t>𝑟</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𝑟</m:t>
                        </m:r>
                      </m:e>
                      <m:sub>
                        <m:r>
                          <a:rPr lang="en-US" sz="2800" b="0" i="1" smtClean="0">
                            <a:latin typeface="Cambria Math" panose="02040503050406030204" pitchFamily="18" charset="0"/>
                          </a:rPr>
                          <m:t>0</m:t>
                        </m:r>
                      </m:sub>
                    </m:sSub>
                  </m:oMath>
                </a14:m>
                <a:r>
                  <a:rPr lang="en-US" sz="2800"/>
                  <a:t>. Also shown is the total energy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𝐸</m:t>
                        </m:r>
                      </m:e>
                      <m:sub>
                        <m:r>
                          <m:rPr>
                            <m:nor/>
                          </m:rPr>
                          <a:rPr lang="en-US" sz="2800" b="0" i="0" smtClean="0">
                            <a:latin typeface="Cambria Math" panose="02040503050406030204" pitchFamily="18" charset="0"/>
                          </a:rPr>
                          <m:t>tot</m:t>
                        </m:r>
                      </m:sub>
                    </m:sSub>
                  </m:oMath>
                </a14:m>
                <a:r>
                  <a:rPr lang="en-US" sz="2800"/>
                  <a:t>. Which arrow represents the KE of mass </a:t>
                </a:r>
                <a14:m>
                  <m:oMath xmlns:m="http://schemas.openxmlformats.org/officeDocument/2006/math">
                    <m:r>
                      <a:rPr lang="en-US" sz="2800" b="0" i="1" smtClean="0">
                        <a:latin typeface="Cambria Math" panose="02040503050406030204" pitchFamily="18" charset="0"/>
                      </a:rPr>
                      <m:t>𝑚</m:t>
                    </m:r>
                  </m:oMath>
                </a14:m>
                <a:r>
                  <a:rPr lang="en-US" sz="2800"/>
                  <a:t>?</a:t>
                </a:r>
              </a:p>
            </p:txBody>
          </p:sp>
        </mc:Choice>
        <mc:Fallback xmlns="">
          <p:sp>
            <p:nvSpPr>
              <p:cNvPr id="2" name="Rectangle 1"/>
              <p:cNvSpPr>
                <a:spLocks noRot="1" noChangeAspect="1" noMove="1" noResize="1" noEditPoints="1" noAdjustHandles="1" noChangeArrowheads="1" noChangeShapeType="1" noTextEdit="1"/>
              </p:cNvSpPr>
              <p:nvPr/>
            </p:nvSpPr>
            <p:spPr>
              <a:xfrm>
                <a:off x="135467" y="82602"/>
                <a:ext cx="11921066" cy="1566070"/>
              </a:xfrm>
              <a:prstGeom prst="rect">
                <a:avLst/>
              </a:prstGeom>
              <a:blipFill rotWithShape="0">
                <a:blip r:embed="rId2"/>
                <a:stretch>
                  <a:fillRect l="-1022" b="-10547"/>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4504806" y="1824612"/>
            <a:ext cx="3182388" cy="2853175"/>
          </a:xfrm>
          <a:prstGeom prst="rect">
            <a:avLst/>
          </a:prstGeom>
        </p:spPr>
      </p:pic>
      <p:sp>
        <p:nvSpPr>
          <p:cNvPr id="4" name="TextBox 3"/>
          <p:cNvSpPr txBox="1"/>
          <p:nvPr/>
        </p:nvSpPr>
        <p:spPr>
          <a:xfrm>
            <a:off x="135467" y="4038600"/>
            <a:ext cx="2760692" cy="2677656"/>
          </a:xfrm>
          <a:prstGeom prst="rect">
            <a:avLst/>
          </a:prstGeom>
          <a:noFill/>
        </p:spPr>
        <p:txBody>
          <a:bodyPr wrap="none" rtlCol="0">
            <a:spAutoFit/>
          </a:bodyPr>
          <a:lstStyle/>
          <a:p>
            <a:pPr marL="514350" indent="-514350">
              <a:lnSpc>
                <a:spcPct val="150000"/>
              </a:lnSpc>
              <a:buAutoNum type="alphaUcParenR"/>
            </a:pPr>
            <a:r>
              <a:rPr lang="en-US" sz="2800"/>
              <a:t>A</a:t>
            </a:r>
          </a:p>
          <a:p>
            <a:pPr marL="514350" indent="-514350">
              <a:lnSpc>
                <a:spcPct val="150000"/>
              </a:lnSpc>
              <a:buAutoNum type="alphaUcParenR"/>
            </a:pPr>
            <a:r>
              <a:rPr lang="en-US" sz="2800"/>
              <a:t>B</a:t>
            </a:r>
          </a:p>
          <a:p>
            <a:pPr marL="514350" indent="-514350">
              <a:lnSpc>
                <a:spcPct val="150000"/>
              </a:lnSpc>
              <a:buAutoNum type="alphaUcParenR"/>
            </a:pPr>
            <a:r>
              <a:rPr lang="en-US" sz="2800"/>
              <a:t>C</a:t>
            </a:r>
          </a:p>
          <a:p>
            <a:pPr marL="514350" indent="-514350">
              <a:lnSpc>
                <a:spcPct val="150000"/>
              </a:lnSpc>
              <a:buAutoNum type="alphaUcParenR"/>
            </a:pPr>
            <a:r>
              <a:rPr lang="en-US" sz="2800"/>
              <a:t>None of these</a:t>
            </a:r>
          </a:p>
        </p:txBody>
      </p:sp>
    </p:spTree>
    <p:extLst>
      <p:ext uri="{BB962C8B-B14F-4D97-AF65-F5344CB8AC3E}">
        <p14:creationId xmlns:p14="http://schemas.microsoft.com/office/powerpoint/2010/main" val="656988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4467290" y="2436519"/>
          <a:ext cx="9652000" cy="4421481"/>
        </p:xfrm>
        <a:graphic>
          <a:graphicData uri="http://schemas.openxmlformats.org/presentationml/2006/ole">
            <mc:AlternateContent xmlns:mc="http://schemas.openxmlformats.org/markup-compatibility/2006">
              <mc:Choice xmlns:v="urn:schemas-microsoft-com:vml" Requires="v">
                <p:oleObj spid="_x0000_s7170" r:id="rId4" imgW="4886640" imgH="2238480" progId="">
                  <p:embed/>
                </p:oleObj>
              </mc:Choice>
              <mc:Fallback>
                <p:oleObj r:id="rId4" imgW="4886640" imgH="2238480" progId="">
                  <p:embed/>
                  <p:pic>
                    <p:nvPicPr>
                      <p:cNvPr id="2"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7290" y="2436519"/>
                        <a:ext cx="9652000" cy="4421481"/>
                      </a:xfrm>
                      <a:prstGeom prst="rect">
                        <a:avLst/>
                      </a:prstGeom>
                      <a:noFill/>
                      <a:ln>
                        <a:noFill/>
                      </a:ln>
                    </p:spPr>
                  </p:pic>
                </p:oleObj>
              </mc:Fallback>
            </mc:AlternateContent>
          </a:graphicData>
        </a:graphic>
      </p:graphicFrame>
      <p:sp>
        <p:nvSpPr>
          <p:cNvPr id="10" name="Rectangle 8"/>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3" name="Rectangle 4"/>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26" name="TextBox 25"/>
          <p:cNvSpPr txBox="1"/>
          <p:nvPr/>
        </p:nvSpPr>
        <p:spPr>
          <a:xfrm>
            <a:off x="123144" y="93082"/>
            <a:ext cx="11988800" cy="1384995"/>
          </a:xfrm>
          <a:prstGeom prst="rect">
            <a:avLst/>
          </a:prstGeom>
          <a:noFill/>
        </p:spPr>
        <p:txBody>
          <a:bodyPr wrap="square" rtlCol="0">
            <a:spAutoFit/>
          </a:bodyPr>
          <a:lstStyle/>
          <a:p>
            <a:r>
              <a:rPr lang="en-US" sz="2800" dirty="0"/>
              <a:t>The gravitational potential energy of a rock near a star is shown in the diagram.  When the rock is at the position shown, it has a kinetic energy of 25MJ</a:t>
            </a:r>
            <a:r>
              <a:rPr lang="en-US" sz="2800"/>
              <a:t>. Will </a:t>
            </a:r>
            <a:r>
              <a:rPr lang="en-US" sz="2800" dirty="0"/>
              <a:t>the rock escape to infinity or is it bound in orbit about the star?</a:t>
            </a:r>
          </a:p>
        </p:txBody>
      </p:sp>
      <p:sp>
        <p:nvSpPr>
          <p:cNvPr id="27" name="TextBox 26"/>
          <p:cNvSpPr txBox="1"/>
          <p:nvPr/>
        </p:nvSpPr>
        <p:spPr>
          <a:xfrm>
            <a:off x="123144" y="4647259"/>
            <a:ext cx="11988800" cy="1964512"/>
          </a:xfrm>
          <a:prstGeom prst="rect">
            <a:avLst/>
          </a:prstGeom>
          <a:noFill/>
        </p:spPr>
        <p:txBody>
          <a:bodyPr wrap="square" rtlCol="0">
            <a:spAutoFit/>
          </a:bodyPr>
          <a:lstStyle/>
          <a:p>
            <a:pPr marL="514350" indent="-514350">
              <a:lnSpc>
                <a:spcPct val="150000"/>
              </a:lnSpc>
              <a:buAutoNum type="alphaUcParenR"/>
            </a:pPr>
            <a:r>
              <a:rPr lang="en-US" sz="2800"/>
              <a:t>Escape</a:t>
            </a:r>
          </a:p>
          <a:p>
            <a:pPr marL="514350" indent="-514350">
              <a:lnSpc>
                <a:spcPct val="150000"/>
              </a:lnSpc>
              <a:buAutoNum type="alphaUcParenR"/>
            </a:pPr>
            <a:r>
              <a:rPr lang="en-US" sz="2800"/>
              <a:t>It is bound in orbit</a:t>
            </a:r>
          </a:p>
          <a:p>
            <a:pPr marL="514350" indent="-514350">
              <a:lnSpc>
                <a:spcPct val="150000"/>
              </a:lnSpc>
              <a:buAutoNum type="alphaUcParenR"/>
            </a:pPr>
            <a:r>
              <a:rPr lang="en-US" sz="2800"/>
              <a:t>impossible </a:t>
            </a:r>
            <a:r>
              <a:rPr lang="en-US" sz="2800" dirty="0"/>
              <a:t>to tell</a:t>
            </a:r>
          </a:p>
        </p:txBody>
      </p:sp>
    </p:spTree>
    <p:extLst>
      <p:ext uri="{BB962C8B-B14F-4D97-AF65-F5344CB8AC3E}">
        <p14:creationId xmlns:p14="http://schemas.microsoft.com/office/powerpoint/2010/main" val="3579653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9332" y="111036"/>
                <a:ext cx="11794067" cy="1013098"/>
              </a:xfrm>
              <a:prstGeom prst="rect">
                <a:avLst/>
              </a:prstGeom>
            </p:spPr>
            <p:txBody>
              <a:bodyPr wrap="square">
                <a:spAutoFit/>
              </a:bodyPr>
              <a:lstStyle/>
              <a:p>
                <a:r>
                  <a:rPr lang="en-US" sz="2800"/>
                  <a:t>A projectile is fired from an airless world with a speed </a:t>
                </a:r>
                <a14:m>
                  <m:oMath xmlns:m="http://schemas.openxmlformats.org/officeDocument/2006/math">
                    <m:r>
                      <a:rPr lang="en-US" sz="2800" b="0" i="1" smtClean="0">
                        <a:latin typeface="Cambria Math" panose="02040503050406030204" pitchFamily="18" charset="0"/>
                      </a:rPr>
                      <m:t>𝑣</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m:rPr>
                            <m:nor/>
                          </m:rPr>
                          <a:rPr lang="en-US" sz="2800" b="0" i="0" smtClean="0">
                            <a:latin typeface="Cambria Math" panose="02040503050406030204" pitchFamily="18" charset="0"/>
                          </a:rPr>
                          <m:t>escape</m:t>
                        </m:r>
                      </m:sub>
                    </m:sSub>
                  </m:oMath>
                </a14:m>
                <a:r>
                  <a:rPr lang="en-US" sz="2800"/>
                  <a:t>. What is the total energy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𝐸</m:t>
                        </m:r>
                      </m:e>
                      <m:sub>
                        <m:r>
                          <m:rPr>
                            <m:nor/>
                          </m:rPr>
                          <a:rPr lang="en-US" sz="2800" b="0" i="0" smtClean="0">
                            <a:latin typeface="Cambria Math" panose="02040503050406030204" pitchFamily="18" charset="0"/>
                          </a:rPr>
                          <m:t>tot</m:t>
                        </m:r>
                      </m:sub>
                    </m:sSub>
                    <m:r>
                      <a:rPr lang="en-US" sz="2800" b="0" i="1" smtClean="0">
                        <a:latin typeface="Cambria Math" panose="02040503050406030204" pitchFamily="18" charset="0"/>
                      </a:rPr>
                      <m:t>=</m:t>
                    </m:r>
                    <m:r>
                      <m:rPr>
                        <m:nor/>
                      </m:rPr>
                      <a:rPr lang="en-US" sz="2800" b="0" i="0" smtClean="0">
                        <a:latin typeface="Cambria Math" panose="02040503050406030204" pitchFamily="18" charset="0"/>
                      </a:rPr>
                      <m:t>KE</m:t>
                    </m:r>
                    <m:r>
                      <a:rPr lang="en-US" sz="2800" b="0" i="1" smtClean="0">
                        <a:latin typeface="Cambria Math" panose="02040503050406030204" pitchFamily="18" charset="0"/>
                      </a:rPr>
                      <m:t>−</m:t>
                    </m:r>
                    <m:r>
                      <a:rPr lang="en-US" sz="2800" b="0" i="1" smtClean="0">
                        <a:latin typeface="Cambria Math" panose="02040503050406030204" pitchFamily="18" charset="0"/>
                      </a:rPr>
                      <m:t>𝐺𝑀𝑚</m:t>
                    </m:r>
                    <m:r>
                      <a:rPr lang="en-US" sz="2800" b="0" i="1" smtClean="0">
                        <a:latin typeface="Cambria Math" panose="02040503050406030204" pitchFamily="18" charset="0"/>
                      </a:rPr>
                      <m:t>/</m:t>
                    </m:r>
                    <m:r>
                      <a:rPr lang="en-US" sz="2800" b="0" i="1" smtClean="0">
                        <a:latin typeface="Cambria Math" panose="02040503050406030204" pitchFamily="18" charset="0"/>
                      </a:rPr>
                      <m:t>𝑟</m:t>
                    </m:r>
                  </m:oMath>
                </a14:m>
                <a:r>
                  <a:rPr lang="en-US" sz="2800"/>
                  <a:t>) of the projectile?</a:t>
                </a:r>
              </a:p>
            </p:txBody>
          </p:sp>
        </mc:Choice>
        <mc:Fallback xmlns="">
          <p:sp>
            <p:nvSpPr>
              <p:cNvPr id="2" name="Rectangle 1"/>
              <p:cNvSpPr>
                <a:spLocks noRot="1" noChangeAspect="1" noMove="1" noResize="1" noEditPoints="1" noAdjustHandles="1" noChangeArrowheads="1" noChangeShapeType="1" noTextEdit="1"/>
              </p:cNvSpPr>
              <p:nvPr/>
            </p:nvSpPr>
            <p:spPr>
              <a:xfrm>
                <a:off x="169332" y="111036"/>
                <a:ext cx="11794067" cy="1013098"/>
              </a:xfrm>
              <a:prstGeom prst="rect">
                <a:avLst/>
              </a:prstGeom>
              <a:blipFill rotWithShape="0">
                <a:blip r:embed="rId2"/>
                <a:stretch>
                  <a:fillRect l="-1086" t="-5422" r="-1241" b="-162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69332" y="4741333"/>
                <a:ext cx="2123915" cy="2031325"/>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𝐸</m:t>
                        </m:r>
                      </m:e>
                      <m:sub>
                        <m:r>
                          <m:rPr>
                            <m:nor/>
                          </m:rPr>
                          <a:rPr lang="en-US" sz="2800" b="0" i="0" smtClean="0">
                            <a:latin typeface="Cambria Math" panose="02040503050406030204" pitchFamily="18" charset="0"/>
                          </a:rPr>
                          <m:t>tot</m:t>
                        </m:r>
                      </m:sub>
                    </m:sSub>
                    <m:r>
                      <a:rPr lang="en-US" sz="2800" b="0" i="1" smtClean="0">
                        <a:latin typeface="Cambria Math" panose="02040503050406030204" pitchFamily="18" charset="0"/>
                      </a:rPr>
                      <m:t>=0</m:t>
                    </m:r>
                  </m:oMath>
                </a14:m>
                <a:endParaRPr lang="en-US" sz="2800" b="0"/>
              </a:p>
              <a:p>
                <a:pPr marL="514350" indent="-514350">
                  <a:lnSpc>
                    <a:spcPct val="150000"/>
                  </a:lnSpc>
                  <a:buFontTx/>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𝐸</m:t>
                        </m:r>
                      </m:e>
                      <m:sub>
                        <m:r>
                          <m:rPr>
                            <m:nor/>
                          </m:rPr>
                          <a:rPr lang="en-US" sz="2800" i="0">
                            <a:latin typeface="Cambria Math" panose="02040503050406030204" pitchFamily="18" charset="0"/>
                          </a:rPr>
                          <m:t>tot</m:t>
                        </m:r>
                      </m:sub>
                    </m:sSub>
                    <m:r>
                      <a:rPr lang="en-US" sz="2800" b="0" i="1" smtClean="0">
                        <a:latin typeface="Cambria Math" panose="02040503050406030204" pitchFamily="18" charset="0"/>
                      </a:rPr>
                      <m:t>&lt;</m:t>
                    </m:r>
                    <m:r>
                      <a:rPr lang="en-US" sz="2800" i="1">
                        <a:latin typeface="Cambria Math" panose="02040503050406030204" pitchFamily="18" charset="0"/>
                      </a:rPr>
                      <m:t>0</m:t>
                    </m:r>
                  </m:oMath>
                </a14:m>
                <a:endParaRPr lang="en-US" sz="2800"/>
              </a:p>
              <a:p>
                <a:pPr marL="514350" indent="-514350">
                  <a:lnSpc>
                    <a:spcPct val="150000"/>
                  </a:lnSpc>
                  <a:buFontTx/>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𝐸</m:t>
                        </m:r>
                      </m:e>
                      <m:sub>
                        <m:r>
                          <m:rPr>
                            <m:nor/>
                          </m:rPr>
                          <a:rPr lang="en-US" sz="2800" i="0">
                            <a:latin typeface="Cambria Math" panose="02040503050406030204" pitchFamily="18" charset="0"/>
                          </a:rPr>
                          <m:t>tot</m:t>
                        </m:r>
                      </m:sub>
                    </m:sSub>
                    <m:r>
                      <a:rPr lang="en-US" sz="2800" b="0" i="1" smtClean="0">
                        <a:latin typeface="Cambria Math" panose="02040503050406030204" pitchFamily="18" charset="0"/>
                      </a:rPr>
                      <m:t>&gt;</m:t>
                    </m:r>
                    <m:r>
                      <a:rPr lang="en-US" sz="2800" i="1">
                        <a:latin typeface="Cambria Math" panose="02040503050406030204" pitchFamily="18" charset="0"/>
                      </a:rPr>
                      <m:t>0</m:t>
                    </m:r>
                  </m:oMath>
                </a14:m>
                <a:endParaRPr lang="en-US" sz="2800"/>
              </a:p>
            </p:txBody>
          </p:sp>
        </mc:Choice>
        <mc:Fallback xmlns="">
          <p:sp>
            <p:nvSpPr>
              <p:cNvPr id="3" name="TextBox 2"/>
              <p:cNvSpPr txBox="1">
                <a:spLocks noRot="1" noChangeAspect="1" noMove="1" noResize="1" noEditPoints="1" noAdjustHandles="1" noChangeArrowheads="1" noChangeShapeType="1" noTextEdit="1"/>
              </p:cNvSpPr>
              <p:nvPr/>
            </p:nvSpPr>
            <p:spPr>
              <a:xfrm>
                <a:off x="169332" y="4741333"/>
                <a:ext cx="2123915" cy="2031325"/>
              </a:xfrm>
              <a:prstGeom prst="rect">
                <a:avLst/>
              </a:prstGeom>
              <a:blipFill rotWithShape="0">
                <a:blip r:embed="rId3"/>
                <a:stretch>
                  <a:fillRect l="-6034" b="-4505"/>
                </a:stretch>
              </a:blipFill>
            </p:spPr>
            <p:txBody>
              <a:bodyPr/>
              <a:lstStyle/>
              <a:p>
                <a:r>
                  <a:rPr lang="en-US">
                    <a:noFill/>
                  </a:rPr>
                  <a:t> </a:t>
                </a:r>
              </a:p>
            </p:txBody>
          </p:sp>
        </mc:Fallback>
      </mc:AlternateContent>
    </p:spTree>
    <p:extLst>
      <p:ext uri="{BB962C8B-B14F-4D97-AF65-F5344CB8AC3E}">
        <p14:creationId xmlns:p14="http://schemas.microsoft.com/office/powerpoint/2010/main" val="3886223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93883" y="1554718"/>
            <a:ext cx="1761897" cy="2292295"/>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35466" y="108002"/>
                <a:ext cx="11878733" cy="1384995"/>
              </a:xfrm>
              <a:prstGeom prst="rect">
                <a:avLst/>
              </a:prstGeom>
            </p:spPr>
            <p:txBody>
              <a:bodyPr wrap="square">
                <a:spAutoFit/>
              </a:bodyPr>
              <a:lstStyle/>
              <a:p>
                <a:r>
                  <a:rPr lang="en-US" sz="2800"/>
                  <a:t>Does escape speed depend on launch angle? That is, if a projectile is given an initial speed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a14:m>
                <a:r>
                  <a:rPr lang="en-US" sz="2800"/>
                  <a:t>, is it more likely to escape an (airless, non-rotating) planet, if fired straight up than if fired at an angle?</a:t>
                </a:r>
              </a:p>
            </p:txBody>
          </p:sp>
        </mc:Choice>
        <mc:Fallback xmlns="">
          <p:sp>
            <p:nvSpPr>
              <p:cNvPr id="3" name="Rectangle 2"/>
              <p:cNvSpPr>
                <a:spLocks noRot="1" noChangeAspect="1" noMove="1" noResize="1" noEditPoints="1" noAdjustHandles="1" noChangeArrowheads="1" noChangeShapeType="1" noTextEdit="1"/>
              </p:cNvSpPr>
              <p:nvPr/>
            </p:nvSpPr>
            <p:spPr>
              <a:xfrm>
                <a:off x="135466" y="108002"/>
                <a:ext cx="11878733" cy="1384995"/>
              </a:xfrm>
              <a:prstGeom prst="rect">
                <a:avLst/>
              </a:prstGeom>
              <a:blipFill rotWithShape="0">
                <a:blip r:embed="rId3"/>
                <a:stretch>
                  <a:fillRect l="-1026" t="-4405" b="-11894"/>
                </a:stretch>
              </a:blipFill>
            </p:spPr>
            <p:txBody>
              <a:bodyPr/>
              <a:lstStyle/>
              <a:p>
                <a:r>
                  <a:rPr lang="en-US">
                    <a:noFill/>
                  </a:rPr>
                  <a:t> </a:t>
                </a:r>
              </a:p>
            </p:txBody>
          </p:sp>
        </mc:Fallback>
      </mc:AlternateContent>
      <p:sp>
        <p:nvSpPr>
          <p:cNvPr id="4" name="TextBox 3"/>
          <p:cNvSpPr txBox="1"/>
          <p:nvPr/>
        </p:nvSpPr>
        <p:spPr>
          <a:xfrm>
            <a:off x="135466" y="5325533"/>
            <a:ext cx="1171988" cy="1384995"/>
          </a:xfrm>
          <a:prstGeom prst="rect">
            <a:avLst/>
          </a:prstGeom>
          <a:noFill/>
        </p:spPr>
        <p:txBody>
          <a:bodyPr wrap="none" rtlCol="0">
            <a:spAutoFit/>
          </a:bodyPr>
          <a:lstStyle/>
          <a:p>
            <a:pPr marL="514350" indent="-514350">
              <a:lnSpc>
                <a:spcPct val="150000"/>
              </a:lnSpc>
              <a:buAutoNum type="alphaUcParenR"/>
            </a:pPr>
            <a:r>
              <a:rPr lang="en-US" sz="2800"/>
              <a:t>Yes</a:t>
            </a:r>
          </a:p>
          <a:p>
            <a:pPr marL="514350" indent="-514350">
              <a:lnSpc>
                <a:spcPct val="150000"/>
              </a:lnSpc>
              <a:buAutoNum type="alphaUcParenR"/>
            </a:pPr>
            <a:r>
              <a:rPr lang="en-US" sz="2800"/>
              <a:t>No</a:t>
            </a:r>
          </a:p>
        </p:txBody>
      </p:sp>
    </p:spTree>
    <p:extLst>
      <p:ext uri="{BB962C8B-B14F-4D97-AF65-F5344CB8AC3E}">
        <p14:creationId xmlns:p14="http://schemas.microsoft.com/office/powerpoint/2010/main" val="3823312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21460" y="617322"/>
            <a:ext cx="6996348" cy="2115377"/>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60867" y="94102"/>
                <a:ext cx="11844866" cy="523220"/>
              </a:xfrm>
              <a:prstGeom prst="rect">
                <a:avLst/>
              </a:prstGeom>
            </p:spPr>
            <p:txBody>
              <a:bodyPr wrap="square">
                <a:spAutoFit/>
              </a:bodyPr>
              <a:lstStyle/>
              <a:p>
                <a:r>
                  <a:rPr lang="en-US" sz="2800"/>
                  <a:t>To get </a:t>
                </a:r>
                <a14:m>
                  <m:oMath xmlns:m="http://schemas.openxmlformats.org/officeDocument/2006/math">
                    <m:sSub>
                      <m:sSubPr>
                        <m:ctrlPr>
                          <a:rPr lang="en-US" sz="2800" i="1">
                            <a:latin typeface="Cambria Math" panose="02040503050406030204" pitchFamily="18" charset="0"/>
                          </a:rPr>
                        </m:ctrlPr>
                      </m:sSubPr>
                      <m:e>
                        <m:r>
                          <a:rPr lang="en-US" sz="2800" b="0" i="1" smtClean="0">
                            <a:latin typeface="Cambria Math" panose="02040503050406030204" pitchFamily="18" charset="0"/>
                          </a:rPr>
                          <m:t>𝑟</m:t>
                        </m:r>
                      </m:e>
                      <m:sub>
                        <m:r>
                          <m:rPr>
                            <m:nor/>
                          </m:rPr>
                          <a:rPr lang="en-US" sz="2800" b="0" i="0" smtClean="0">
                            <a:latin typeface="Cambria Math" panose="02040503050406030204" pitchFamily="18" charset="0"/>
                          </a:rPr>
                          <m:t>max</m:t>
                        </m:r>
                      </m:sub>
                    </m:sSub>
                  </m:oMath>
                </a14:m>
                <a:r>
                  <a:rPr lang="en-US" sz="2800"/>
                  <a:t>, what conservation of energy equation should you use?</a:t>
                </a:r>
              </a:p>
            </p:txBody>
          </p:sp>
        </mc:Choice>
        <mc:Fallback xmlns="">
          <p:sp>
            <p:nvSpPr>
              <p:cNvPr id="3" name="Rectangle 2"/>
              <p:cNvSpPr>
                <a:spLocks noRot="1" noChangeAspect="1" noMove="1" noResize="1" noEditPoints="1" noAdjustHandles="1" noChangeArrowheads="1" noChangeShapeType="1" noTextEdit="1"/>
              </p:cNvSpPr>
              <p:nvPr/>
            </p:nvSpPr>
            <p:spPr>
              <a:xfrm>
                <a:off x="160867" y="94102"/>
                <a:ext cx="11844866" cy="523220"/>
              </a:xfrm>
              <a:prstGeom prst="rect">
                <a:avLst/>
              </a:prstGeom>
              <a:blipFill rotWithShape="0">
                <a:blip r:embed="rId3"/>
                <a:stretch>
                  <a:fillRect l="-1029" t="-10465"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60867" y="1786467"/>
                <a:ext cx="6180410" cy="4868256"/>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𝑚</m:t>
                    </m:r>
                    <m:sSup>
                      <m:sSupPr>
                        <m:ctrlPr>
                          <a:rPr lang="en-US" sz="2800" b="0" i="1" smtClean="0">
                            <a:latin typeface="Cambria Math" panose="02040503050406030204" pitchFamily="18" charset="0"/>
                          </a:rPr>
                        </m:ctrlPr>
                      </m:sSup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𝐺𝑀𝑚</m:t>
                        </m:r>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𝑟</m:t>
                            </m:r>
                          </m:e>
                          <m:sub>
                            <m:r>
                              <a:rPr lang="en-US" sz="2800" b="0" i="1" smtClean="0">
                                <a:latin typeface="Cambria Math" panose="02040503050406030204" pitchFamily="18" charset="0"/>
                              </a:rPr>
                              <m:t>0</m:t>
                            </m:r>
                          </m:sub>
                        </m:sSub>
                      </m:den>
                    </m:f>
                    <m:r>
                      <a:rPr lang="en-US" sz="2800" b="0" i="1" smtClean="0">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𝐺𝑀𝑚</m:t>
                        </m:r>
                      </m:num>
                      <m:den>
                        <m:sSub>
                          <m:sSubPr>
                            <m:ctrlPr>
                              <a:rPr lang="en-US" sz="2800" i="1">
                                <a:latin typeface="Cambria Math" panose="02040503050406030204" pitchFamily="18" charset="0"/>
                              </a:rPr>
                            </m:ctrlPr>
                          </m:sSubPr>
                          <m:e>
                            <m:r>
                              <a:rPr lang="en-US" sz="2800" i="1">
                                <a:latin typeface="Cambria Math" panose="02040503050406030204" pitchFamily="18" charset="0"/>
                              </a:rPr>
                              <m:t>𝑟</m:t>
                            </m:r>
                          </m:e>
                          <m:sub>
                            <m:r>
                              <m:rPr>
                                <m:nor/>
                              </m:rPr>
                              <a:rPr lang="en-US" sz="2800" b="0" i="0" smtClean="0">
                                <a:latin typeface="Cambria Math" panose="02040503050406030204" pitchFamily="18" charset="0"/>
                              </a:rPr>
                              <m:t>max</m:t>
                            </m:r>
                          </m:sub>
                        </m:sSub>
                      </m:den>
                    </m:f>
                  </m:oMath>
                </a14:m>
                <a:endParaRPr lang="en-US" sz="2800"/>
              </a:p>
              <a:p>
                <a:pPr marL="514350" indent="-514350">
                  <a:lnSpc>
                    <a:spcPct val="150000"/>
                  </a:lnSpc>
                  <a:buAutoNum type="alphaUcParenR"/>
                </a:pPr>
                <a:r>
                  <a:rPr lang="en-US" sz="2800"/>
                  <a:t>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r>
                      <a:rPr lang="en-US" sz="2800" i="1">
                        <a:latin typeface="Cambria Math" panose="02040503050406030204" pitchFamily="18" charset="0"/>
                      </a:rPr>
                      <m:t>𝑚</m:t>
                    </m:r>
                    <m:sSup>
                      <m:sSupPr>
                        <m:ctrlPr>
                          <a:rPr lang="en-US" sz="2800" i="1">
                            <a:latin typeface="Cambria Math" panose="02040503050406030204" pitchFamily="18" charset="0"/>
                          </a:rPr>
                        </m:ctrlPr>
                      </m:sSupPr>
                      <m:e>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0</m:t>
                            </m:r>
                          </m:sub>
                        </m:sSub>
                      </m:e>
                      <m:sup>
                        <m:r>
                          <a:rPr lang="en-US" sz="2800" i="1">
                            <a:latin typeface="Cambria Math" panose="02040503050406030204" pitchFamily="18" charset="0"/>
                          </a:rPr>
                          <m:t>2</m:t>
                        </m:r>
                      </m:sup>
                    </m:sSup>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𝐺𝑀𝑚</m:t>
                        </m:r>
                      </m:num>
                      <m:den>
                        <m:sSub>
                          <m:sSubPr>
                            <m:ctrlPr>
                              <a:rPr lang="en-US" sz="2800" i="1">
                                <a:latin typeface="Cambria Math" panose="02040503050406030204" pitchFamily="18" charset="0"/>
                              </a:rPr>
                            </m:ctrlPr>
                          </m:sSubPr>
                          <m:e>
                            <m:r>
                              <a:rPr lang="en-US" sz="2800" i="1">
                                <a:latin typeface="Cambria Math" panose="02040503050406030204" pitchFamily="18" charset="0"/>
                              </a:rPr>
                              <m:t>𝑟</m:t>
                            </m:r>
                          </m:e>
                          <m:sub>
                            <m:r>
                              <a:rPr lang="en-US" sz="2800" i="1">
                                <a:latin typeface="Cambria Math" panose="02040503050406030204" pitchFamily="18" charset="0"/>
                              </a:rPr>
                              <m:t>0</m:t>
                            </m:r>
                          </m:sub>
                        </m:sSub>
                      </m:den>
                    </m:f>
                    <m:r>
                      <a:rPr lang="en-US" sz="2800" i="1">
                        <a:latin typeface="Cambria Math" panose="02040503050406030204" pitchFamily="18" charset="0"/>
                      </a:rPr>
                      <m:t>=</m:t>
                    </m:r>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𝑚</m:t>
                    </m:r>
                    <m:sSup>
                      <m:sSupPr>
                        <m:ctrlPr>
                          <a:rPr lang="en-US" sz="2800" b="0" i="1" smtClean="0">
                            <a:latin typeface="Cambria Math" panose="02040503050406030204" pitchFamily="18" charset="0"/>
                          </a:rPr>
                        </m:ctrlPr>
                      </m:sSup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m:rPr>
                                <m:nor/>
                              </m:rPr>
                              <a:rPr lang="en-US" sz="2800" b="0" i="0" smtClean="0">
                                <a:latin typeface="Cambria Math" panose="02040503050406030204" pitchFamily="18" charset="0"/>
                              </a:rPr>
                              <m:t>final</m:t>
                            </m:r>
                          </m:sub>
                        </m:sSub>
                      </m:e>
                      <m:sup>
                        <m:r>
                          <a:rPr lang="en-US" sz="2800" b="0" i="1" smtClean="0">
                            <a:latin typeface="Cambria Math" panose="02040503050406030204" pitchFamily="18" charset="0"/>
                          </a:rPr>
                          <m:t>2</m:t>
                        </m:r>
                      </m:sup>
                    </m:sSup>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𝐺𝑀𝑚</m:t>
                        </m:r>
                      </m:num>
                      <m:den>
                        <m:sSub>
                          <m:sSubPr>
                            <m:ctrlPr>
                              <a:rPr lang="en-US" sz="2800" i="1">
                                <a:latin typeface="Cambria Math" panose="02040503050406030204" pitchFamily="18" charset="0"/>
                              </a:rPr>
                            </m:ctrlPr>
                          </m:sSubPr>
                          <m:e>
                            <m:r>
                              <a:rPr lang="en-US" sz="2800" i="1">
                                <a:latin typeface="Cambria Math" panose="02040503050406030204" pitchFamily="18" charset="0"/>
                              </a:rPr>
                              <m:t>𝑟</m:t>
                            </m:r>
                          </m:e>
                          <m:sub>
                            <m:r>
                              <m:rPr>
                                <m:nor/>
                              </m:rPr>
                              <a:rPr lang="en-US" sz="2800">
                                <a:latin typeface="Cambria Math" panose="02040503050406030204" pitchFamily="18" charset="0"/>
                              </a:rPr>
                              <m:t>max</m:t>
                            </m:r>
                          </m:sub>
                        </m:sSub>
                      </m:den>
                    </m:f>
                  </m:oMath>
                </a14:m>
                <a:endParaRPr lang="en-US" sz="2800"/>
              </a:p>
              <a:p>
                <a:pPr marL="514350" indent="-514350">
                  <a:lnSpc>
                    <a:spcPct val="150000"/>
                  </a:lnSpc>
                  <a:buAutoNum type="alphaUcParenR"/>
                </a:pPr>
                <a:r>
                  <a:rPr lang="en-US" sz="2800"/>
                  <a:t>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r>
                      <a:rPr lang="en-US" sz="2800" i="1">
                        <a:latin typeface="Cambria Math" panose="02040503050406030204" pitchFamily="18" charset="0"/>
                      </a:rPr>
                      <m:t>𝑚</m:t>
                    </m:r>
                    <m:sSup>
                      <m:sSupPr>
                        <m:ctrlPr>
                          <a:rPr lang="en-US" sz="2800" i="1">
                            <a:latin typeface="Cambria Math" panose="02040503050406030204" pitchFamily="18" charset="0"/>
                          </a:rPr>
                        </m:ctrlPr>
                      </m:sSupPr>
                      <m:e>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0</m:t>
                            </m:r>
                          </m:sub>
                        </m:sSub>
                      </m:e>
                      <m:sup>
                        <m:r>
                          <a:rPr lang="en-US" sz="2800" i="1">
                            <a:latin typeface="Cambria Math" panose="02040503050406030204" pitchFamily="18" charset="0"/>
                          </a:rPr>
                          <m:t>2</m:t>
                        </m:r>
                      </m:sup>
                    </m:sSup>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𝐺𝑀𝑚</m:t>
                        </m:r>
                      </m:num>
                      <m:den>
                        <m:sSub>
                          <m:sSubPr>
                            <m:ctrlPr>
                              <a:rPr lang="en-US" sz="2800" i="1">
                                <a:latin typeface="Cambria Math" panose="02040503050406030204" pitchFamily="18" charset="0"/>
                              </a:rPr>
                            </m:ctrlPr>
                          </m:sSubPr>
                          <m:e>
                            <m:r>
                              <a:rPr lang="en-US" sz="2800" i="1">
                                <a:latin typeface="Cambria Math" panose="02040503050406030204" pitchFamily="18" charset="0"/>
                              </a:rPr>
                              <m:t>𝑟</m:t>
                            </m:r>
                          </m:e>
                          <m:sub>
                            <m:r>
                              <m:rPr>
                                <m:nor/>
                              </m:rPr>
                              <a:rPr lang="en-US" sz="2800">
                                <a:latin typeface="Cambria Math" panose="02040503050406030204" pitchFamily="18" charset="0"/>
                              </a:rPr>
                              <m:t>max</m:t>
                            </m:r>
                          </m:sub>
                        </m:sSub>
                      </m:den>
                    </m:f>
                  </m:oMath>
                </a14:m>
                <a:endParaRPr lang="en-US" sz="2800"/>
              </a:p>
              <a:p>
                <a:pPr marL="514350" indent="-514350">
                  <a:lnSpc>
                    <a:spcPct val="150000"/>
                  </a:lnSpc>
                  <a:buAutoNum type="alphaUcParenR"/>
                </a:pPr>
                <a:r>
                  <a:rPr lang="en-US" sz="2800"/>
                  <a:t>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𝐺𝑀𝑚</m:t>
                        </m:r>
                      </m:num>
                      <m:den>
                        <m:sSub>
                          <m:sSubPr>
                            <m:ctrlPr>
                              <a:rPr lang="en-US" sz="2800" i="1">
                                <a:latin typeface="Cambria Math" panose="02040503050406030204" pitchFamily="18" charset="0"/>
                              </a:rPr>
                            </m:ctrlPr>
                          </m:sSubPr>
                          <m:e>
                            <m:r>
                              <a:rPr lang="en-US" sz="2800" i="1">
                                <a:latin typeface="Cambria Math" panose="02040503050406030204" pitchFamily="18" charset="0"/>
                              </a:rPr>
                              <m:t>𝑟</m:t>
                            </m:r>
                          </m:e>
                          <m:sub>
                            <m:r>
                              <a:rPr lang="en-US" sz="2800" i="1">
                                <a:latin typeface="Cambria Math" panose="02040503050406030204" pitchFamily="18" charset="0"/>
                              </a:rPr>
                              <m:t>0</m:t>
                            </m:r>
                          </m:sub>
                        </m:sSub>
                      </m:den>
                    </m:f>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𝐺𝑀𝑚</m:t>
                        </m:r>
                      </m:num>
                      <m:den>
                        <m:sSub>
                          <m:sSubPr>
                            <m:ctrlPr>
                              <a:rPr lang="en-US" sz="2800" i="1">
                                <a:latin typeface="Cambria Math" panose="02040503050406030204" pitchFamily="18" charset="0"/>
                              </a:rPr>
                            </m:ctrlPr>
                          </m:sSubPr>
                          <m:e>
                            <m:r>
                              <a:rPr lang="en-US" sz="2800" i="1">
                                <a:latin typeface="Cambria Math" panose="02040503050406030204" pitchFamily="18" charset="0"/>
                              </a:rPr>
                              <m:t>𝑟</m:t>
                            </m:r>
                          </m:e>
                          <m:sub>
                            <m:r>
                              <m:rPr>
                                <m:nor/>
                              </m:rPr>
                              <a:rPr lang="en-US" sz="2800">
                                <a:latin typeface="Cambria Math" panose="02040503050406030204" pitchFamily="18" charset="0"/>
                              </a:rPr>
                              <m:t>max</m:t>
                            </m:r>
                          </m:sub>
                        </m:sSub>
                      </m:den>
                    </m:f>
                  </m:oMath>
                </a14:m>
                <a:endParaRPr lang="en-US" sz="2800"/>
              </a:p>
              <a:p>
                <a:pPr marL="514350" indent="-514350">
                  <a:lnSpc>
                    <a:spcPct val="150000"/>
                  </a:lnSpc>
                  <a:buAutoNum type="alphaUcParenR"/>
                </a:pPr>
                <a:r>
                  <a:rPr lang="en-US" sz="2800"/>
                  <a:t>None of these</a:t>
                </a:r>
              </a:p>
            </p:txBody>
          </p:sp>
        </mc:Choice>
        <mc:Fallback xmlns="">
          <p:sp>
            <p:nvSpPr>
              <p:cNvPr id="4" name="TextBox 3"/>
              <p:cNvSpPr txBox="1">
                <a:spLocks noRot="1" noChangeAspect="1" noMove="1" noResize="1" noEditPoints="1" noAdjustHandles="1" noChangeArrowheads="1" noChangeShapeType="1" noTextEdit="1"/>
              </p:cNvSpPr>
              <p:nvPr/>
            </p:nvSpPr>
            <p:spPr>
              <a:xfrm>
                <a:off x="160867" y="1786467"/>
                <a:ext cx="6180410" cy="4868256"/>
              </a:xfrm>
              <a:prstGeom prst="rect">
                <a:avLst/>
              </a:prstGeom>
              <a:blipFill rotWithShape="0">
                <a:blip r:embed="rId4"/>
                <a:stretch>
                  <a:fillRect l="-2071" b="-1377"/>
                </a:stretch>
              </a:blipFill>
            </p:spPr>
            <p:txBody>
              <a:bodyPr/>
              <a:lstStyle/>
              <a:p>
                <a:r>
                  <a:rPr lang="en-US">
                    <a:noFill/>
                  </a:rPr>
                  <a:t> </a:t>
                </a:r>
              </a:p>
            </p:txBody>
          </p:sp>
        </mc:Fallback>
      </mc:AlternateContent>
    </p:spTree>
    <p:extLst>
      <p:ext uri="{BB962C8B-B14F-4D97-AF65-F5344CB8AC3E}">
        <p14:creationId xmlns:p14="http://schemas.microsoft.com/office/powerpoint/2010/main" val="1909986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27000" y="101938"/>
                <a:ext cx="11963400" cy="2305759"/>
              </a:xfrm>
              <a:prstGeom prst="rect">
                <a:avLst/>
              </a:prstGeom>
            </p:spPr>
            <p:txBody>
              <a:bodyPr wrap="square">
                <a:spAutoFit/>
              </a:bodyPr>
              <a:lstStyle/>
              <a:p>
                <a:r>
                  <a:rPr lang="en-US" sz="2800"/>
                  <a:t>A projectile is fired straight up from the surface of an airless planet (radius </a:t>
                </a:r>
                <a14:m>
                  <m:oMath xmlns:m="http://schemas.openxmlformats.org/officeDocument/2006/math">
                    <m:r>
                      <a:rPr lang="en-US" sz="2800" i="1" smtClean="0">
                        <a:latin typeface="Cambria Math" panose="02040503050406030204" pitchFamily="18" charset="0"/>
                      </a:rPr>
                      <m:t>𝑅</m:t>
                    </m:r>
                  </m:oMath>
                </a14:m>
                <a:r>
                  <a:rPr lang="en-US" sz="2800"/>
                  <a:t>) with the escape velocity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m:rPr>
                            <m:nor/>
                          </m:rPr>
                          <a:rPr lang="en-US" sz="2800" b="0" i="0" smtClean="0">
                            <a:latin typeface="Cambria Math" panose="02040503050406030204" pitchFamily="18" charset="0"/>
                          </a:rPr>
                          <m:t>esc</m:t>
                        </m:r>
                      </m:sub>
                    </m:sSub>
                  </m:oMath>
                </a14:m>
                <a:r>
                  <a:rPr lang="en-US" sz="2800"/>
                  <a:t> (so, the projectile barely escapes the planet's gravity and it asymptotically approaches ∞ distance and 0 speed.) What is the projectile's speed when it is a distance </a:t>
                </a:r>
                <a14:m>
                  <m:oMath xmlns:m="http://schemas.openxmlformats.org/officeDocument/2006/math">
                    <m:r>
                      <a:rPr lang="en-US" sz="2800" i="1" smtClean="0">
                        <a:latin typeface="Cambria Math" panose="02040503050406030204" pitchFamily="18" charset="0"/>
                      </a:rPr>
                      <m:t>4</m:t>
                    </m:r>
                    <m:r>
                      <a:rPr lang="en-US" sz="2800" i="1" smtClean="0">
                        <a:latin typeface="Cambria Math" panose="02040503050406030204" pitchFamily="18" charset="0"/>
                      </a:rPr>
                      <m:t>𝑅</m:t>
                    </m:r>
                    <m:r>
                      <a:rPr lang="en-US" sz="2800" i="1" smtClean="0">
                        <a:latin typeface="Cambria Math" panose="02040503050406030204" pitchFamily="18" charset="0"/>
                      </a:rPr>
                      <m:t> </m:t>
                    </m:r>
                  </m:oMath>
                </a14:m>
                <a:r>
                  <a:rPr lang="en-US" sz="2800"/>
                  <a:t>from the planet's center (</a:t>
                </a:r>
                <a14:m>
                  <m:oMath xmlns:m="http://schemas.openxmlformats.org/officeDocument/2006/math">
                    <m:r>
                      <a:rPr lang="en-US" sz="2800" i="1" smtClean="0">
                        <a:latin typeface="Cambria Math" panose="02040503050406030204" pitchFamily="18" charset="0"/>
                      </a:rPr>
                      <m:t>3</m:t>
                    </m:r>
                    <m:r>
                      <a:rPr lang="en-US" sz="2800" i="1" smtClean="0">
                        <a:latin typeface="Cambria Math" panose="02040503050406030204" pitchFamily="18" charset="0"/>
                      </a:rPr>
                      <m:t>𝑅</m:t>
                    </m:r>
                    <m:r>
                      <a:rPr lang="en-US" sz="2800" i="1" smtClean="0">
                        <a:latin typeface="Cambria Math" panose="02040503050406030204" pitchFamily="18" charset="0"/>
                      </a:rPr>
                      <m:t> </m:t>
                    </m:r>
                  </m:oMath>
                </a14:m>
                <a:r>
                  <a:rPr lang="en-US" sz="2800"/>
                  <a:t>from the surface)? Ignore the gravity of the Sun and other planets.</a:t>
                </a:r>
              </a:p>
            </p:txBody>
          </p:sp>
        </mc:Choice>
        <mc:Fallback xmlns="">
          <p:sp>
            <p:nvSpPr>
              <p:cNvPr id="2" name="Rectangle 1"/>
              <p:cNvSpPr>
                <a:spLocks noRot="1" noChangeAspect="1" noMove="1" noResize="1" noEditPoints="1" noAdjustHandles="1" noChangeArrowheads="1" noChangeShapeType="1" noTextEdit="1"/>
              </p:cNvSpPr>
              <p:nvPr/>
            </p:nvSpPr>
            <p:spPr>
              <a:xfrm>
                <a:off x="127000" y="101938"/>
                <a:ext cx="11963400" cy="2305759"/>
              </a:xfrm>
              <a:prstGeom prst="rect">
                <a:avLst/>
              </a:prstGeom>
              <a:blipFill rotWithShape="0">
                <a:blip r:embed="rId2"/>
                <a:stretch>
                  <a:fillRect l="-1070" t="-2646" b="-4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27000" y="2407697"/>
                <a:ext cx="2842445" cy="4388894"/>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m:rPr>
                            <m:nor/>
                          </m:rPr>
                          <a:rPr lang="en-US" sz="2800" b="0" i="0" smtClean="0">
                            <a:latin typeface="Cambria Math" panose="02040503050406030204" pitchFamily="18" charset="0"/>
                          </a:rPr>
                          <m:t>esc</m:t>
                        </m:r>
                      </m:sub>
                    </m:sSub>
                  </m:oMath>
                </a14:m>
                <a:endParaRPr lang="en-US" sz="2800"/>
              </a:p>
              <a:p>
                <a:pPr marL="514350" indent="-514350">
                  <a:lnSpc>
                    <a:spcPct val="150000"/>
                  </a:lnSpc>
                  <a:buFontTx/>
                  <a:buAutoNum type="alphaUcParenR"/>
                </a:pPr>
                <a:r>
                  <a:rPr lang="en-US" sz="2800"/>
                  <a:t>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b="0" i="1" smtClean="0">
                            <a:latin typeface="Cambria Math" panose="02040503050406030204" pitchFamily="18" charset="0"/>
                          </a:rPr>
                          <m:t>4</m:t>
                        </m:r>
                      </m:den>
                    </m:f>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m:rPr>
                            <m:nor/>
                          </m:rPr>
                          <a:rPr lang="en-US" sz="2800">
                            <a:latin typeface="Cambria Math" panose="02040503050406030204" pitchFamily="18" charset="0"/>
                          </a:rPr>
                          <m:t>esc</m:t>
                        </m:r>
                      </m:sub>
                    </m:sSub>
                  </m:oMath>
                </a14:m>
                <a:endParaRPr lang="en-US" sz="2800"/>
              </a:p>
              <a:p>
                <a:pPr marL="514350" indent="-514350">
                  <a:lnSpc>
                    <a:spcPct val="150000"/>
                  </a:lnSpc>
                  <a:buFontTx/>
                  <a:buAutoNum type="alphaUcParenR"/>
                </a:pPr>
                <a:r>
                  <a:rPr lang="en-US" sz="2800"/>
                  <a:t>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b="0" i="1" smtClean="0">
                            <a:latin typeface="Cambria Math" panose="02040503050406030204" pitchFamily="18" charset="0"/>
                          </a:rPr>
                          <m:t>9</m:t>
                        </m:r>
                      </m:den>
                    </m:f>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m:rPr>
                            <m:nor/>
                          </m:rPr>
                          <a:rPr lang="en-US" sz="2800">
                            <a:latin typeface="Cambria Math" panose="02040503050406030204" pitchFamily="18" charset="0"/>
                          </a:rPr>
                          <m:t>esc</m:t>
                        </m:r>
                      </m:sub>
                    </m:sSub>
                  </m:oMath>
                </a14:m>
                <a:endParaRPr lang="en-US" sz="2800"/>
              </a:p>
              <a:p>
                <a:pPr marL="514350" indent="-514350">
                  <a:lnSpc>
                    <a:spcPct val="150000"/>
                  </a:lnSpc>
                  <a:buFontTx/>
                  <a:buAutoNum type="alphaUcParenR"/>
                </a:pPr>
                <a:r>
                  <a:rPr lang="en-US" sz="2800"/>
                  <a:t>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b="0" i="1" smtClean="0">
                            <a:latin typeface="Cambria Math" panose="02040503050406030204" pitchFamily="18" charset="0"/>
                          </a:rPr>
                          <m:t>3</m:t>
                        </m:r>
                      </m:den>
                    </m:f>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m:rPr>
                            <m:nor/>
                          </m:rPr>
                          <a:rPr lang="en-US" sz="2800">
                            <a:latin typeface="Cambria Math" panose="02040503050406030204" pitchFamily="18" charset="0"/>
                          </a:rPr>
                          <m:t>esc</m:t>
                        </m:r>
                      </m:sub>
                    </m:sSub>
                  </m:oMath>
                </a14:m>
                <a:endParaRPr lang="en-US" sz="2800"/>
              </a:p>
              <a:p>
                <a:pPr marL="514350" indent="-514350">
                  <a:lnSpc>
                    <a:spcPct val="150000"/>
                  </a:lnSpc>
                  <a:buAutoNum type="alphaUcParenR"/>
                </a:pPr>
                <a:r>
                  <a:rPr lang="en-US" sz="2800"/>
                  <a:t> None of these</a:t>
                </a:r>
              </a:p>
            </p:txBody>
          </p:sp>
        </mc:Choice>
        <mc:Fallback xmlns="">
          <p:sp>
            <p:nvSpPr>
              <p:cNvPr id="3" name="TextBox 2"/>
              <p:cNvSpPr txBox="1">
                <a:spLocks noRot="1" noChangeAspect="1" noMove="1" noResize="1" noEditPoints="1" noAdjustHandles="1" noChangeArrowheads="1" noChangeShapeType="1" noTextEdit="1"/>
              </p:cNvSpPr>
              <p:nvPr/>
            </p:nvSpPr>
            <p:spPr>
              <a:xfrm>
                <a:off x="127000" y="2407697"/>
                <a:ext cx="2842445" cy="4388894"/>
              </a:xfrm>
              <a:prstGeom prst="rect">
                <a:avLst/>
              </a:prstGeom>
              <a:blipFill rotWithShape="0">
                <a:blip r:embed="rId3"/>
                <a:stretch>
                  <a:fillRect l="-4506" r="-3004" b="-1667"/>
                </a:stretch>
              </a:blipFill>
            </p:spPr>
            <p:txBody>
              <a:bodyPr/>
              <a:lstStyle/>
              <a:p>
                <a:r>
                  <a:rPr lang="en-US">
                    <a:noFill/>
                  </a:rPr>
                  <a:t> </a:t>
                </a:r>
              </a:p>
            </p:txBody>
          </p:sp>
        </mc:Fallback>
      </mc:AlternateContent>
    </p:spTree>
    <p:extLst>
      <p:ext uri="{BB962C8B-B14F-4D97-AF65-F5344CB8AC3E}">
        <p14:creationId xmlns:p14="http://schemas.microsoft.com/office/powerpoint/2010/main" val="3483109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27000" y="118075"/>
                <a:ext cx="11963400" cy="1384995"/>
              </a:xfrm>
              <a:prstGeom prst="rect">
                <a:avLst/>
              </a:prstGeom>
            </p:spPr>
            <p:txBody>
              <a:bodyPr wrap="square">
                <a:spAutoFit/>
              </a:bodyPr>
              <a:lstStyle/>
              <a:p>
                <a:r>
                  <a:rPr lang="en-US" sz="2800" dirty="0"/>
                  <a:t>A projectile is fired straight up from the surface of an airless planet (mass M, radius </a:t>
                </a:r>
                <a14:m>
                  <m:oMath xmlns:m="http://schemas.openxmlformats.org/officeDocument/2006/math">
                    <m:r>
                      <a:rPr lang="en-US" sz="2800" i="1" smtClean="0">
                        <a:latin typeface="Cambria Math" panose="02040503050406030204" pitchFamily="18" charset="0"/>
                      </a:rPr>
                      <m:t>𝑅</m:t>
                    </m:r>
                  </m:oMath>
                </a14:m>
                <a:r>
                  <a:rPr lang="en-US" sz="2800" dirty="0"/>
                  <a:t>) with speed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a14:m>
                <a:r>
                  <a:rPr lang="en-US" sz="2800" dirty="0"/>
                  <a:t>. Derive an expression for the projectile's speed when it is a distance </a:t>
                </a:r>
                <a14:m>
                  <m:oMath xmlns:m="http://schemas.openxmlformats.org/officeDocument/2006/math">
                    <m:r>
                      <a:rPr lang="en-US" sz="2800" i="1" smtClean="0">
                        <a:latin typeface="Cambria Math" panose="02040503050406030204" pitchFamily="18" charset="0"/>
                      </a:rPr>
                      <m:t>4</m:t>
                    </m:r>
                    <m:r>
                      <a:rPr lang="en-US" sz="2800" i="1" smtClean="0">
                        <a:latin typeface="Cambria Math" panose="02040503050406030204" pitchFamily="18" charset="0"/>
                      </a:rPr>
                      <m:t>𝑅</m:t>
                    </m:r>
                    <m:r>
                      <a:rPr lang="en-US" sz="2800" i="1" smtClean="0">
                        <a:latin typeface="Cambria Math" panose="02040503050406030204" pitchFamily="18" charset="0"/>
                      </a:rPr>
                      <m:t> </m:t>
                    </m:r>
                  </m:oMath>
                </a14:m>
                <a:r>
                  <a:rPr lang="en-US" sz="2800" dirty="0"/>
                  <a:t>from the planet's center (</a:t>
                </a:r>
                <a14:m>
                  <m:oMath xmlns:m="http://schemas.openxmlformats.org/officeDocument/2006/math">
                    <m:r>
                      <a:rPr lang="en-US" sz="2800" i="1" smtClean="0">
                        <a:latin typeface="Cambria Math" panose="02040503050406030204" pitchFamily="18" charset="0"/>
                      </a:rPr>
                      <m:t>3</m:t>
                    </m:r>
                    <m:r>
                      <a:rPr lang="en-US" sz="2800" i="1" smtClean="0">
                        <a:latin typeface="Cambria Math" panose="02040503050406030204" pitchFamily="18" charset="0"/>
                      </a:rPr>
                      <m:t>𝑅</m:t>
                    </m:r>
                    <m:r>
                      <a:rPr lang="en-US" sz="2800" i="1" smtClean="0">
                        <a:latin typeface="Cambria Math" panose="02040503050406030204" pitchFamily="18" charset="0"/>
                      </a:rPr>
                      <m:t> </m:t>
                    </m:r>
                  </m:oMath>
                </a14:m>
                <a:r>
                  <a:rPr lang="en-US" sz="2800" dirty="0"/>
                  <a:t>from the surface)?</a:t>
                </a:r>
              </a:p>
            </p:txBody>
          </p:sp>
        </mc:Choice>
        <mc:Fallback xmlns="">
          <p:sp>
            <p:nvSpPr>
              <p:cNvPr id="2" name="Rectangle 1"/>
              <p:cNvSpPr>
                <a:spLocks noRot="1" noChangeAspect="1" noMove="1" noResize="1" noEditPoints="1" noAdjustHandles="1" noChangeArrowheads="1" noChangeShapeType="1" noTextEdit="1"/>
              </p:cNvSpPr>
              <p:nvPr/>
            </p:nvSpPr>
            <p:spPr>
              <a:xfrm>
                <a:off x="127000" y="118075"/>
                <a:ext cx="11963400" cy="1384995"/>
              </a:xfrm>
              <a:prstGeom prst="rect">
                <a:avLst/>
              </a:prstGeom>
              <a:blipFill>
                <a:blip r:embed="rId2"/>
                <a:stretch>
                  <a:fillRect l="-1070" t="-3947" r="-1172" b="-114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83180" y="1332364"/>
                <a:ext cx="2629759" cy="5353517"/>
              </a:xfrm>
              <a:prstGeom prst="rect">
                <a:avLst/>
              </a:prstGeom>
              <a:noFill/>
            </p:spPr>
            <p:txBody>
              <a:bodyPr wrap="none" rtlCol="0">
                <a:spAutoFit/>
              </a:bodyPr>
              <a:lstStyle/>
              <a:p>
                <a:pPr marL="514350" indent="-514350">
                  <a:lnSpc>
                    <a:spcPct val="150000"/>
                  </a:lnSpc>
                  <a:buAutoNum type="alphaUcParenR"/>
                </a:pPr>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0</m:t>
                        </m:r>
                      </m:sub>
                    </m:sSub>
                    <m:r>
                      <a:rPr lang="en-US" sz="2800" i="1">
                        <a:latin typeface="Cambria Math" panose="02040503050406030204" pitchFamily="18" charset="0"/>
                      </a:rPr>
                      <m:t>−</m:t>
                    </m:r>
                    <m:rad>
                      <m:radPr>
                        <m:degHide m:val="on"/>
                        <m:ctrlPr>
                          <a:rPr lang="en-US" sz="2800" i="1" smtClean="0">
                            <a:latin typeface="Cambria Math" panose="02040503050406030204" pitchFamily="18" charset="0"/>
                          </a:rPr>
                        </m:ctrlPr>
                      </m:radPr>
                      <m:deg/>
                      <m:e>
                        <m:f>
                          <m:fPr>
                            <m:ctrlPr>
                              <a:rPr lang="en-US" sz="2800" i="1">
                                <a:latin typeface="Cambria Math" panose="02040503050406030204" pitchFamily="18" charset="0"/>
                              </a:rPr>
                            </m:ctrlPr>
                          </m:fPr>
                          <m:num>
                            <m:r>
                              <a:rPr lang="en-US" sz="2800" i="1">
                                <a:latin typeface="Cambria Math" panose="02040503050406030204" pitchFamily="18" charset="0"/>
                              </a:rPr>
                              <m:t>3</m:t>
                            </m:r>
                          </m:num>
                          <m:den>
                            <m:r>
                              <a:rPr lang="en-US" sz="2800" i="1">
                                <a:latin typeface="Cambria Math" panose="02040503050406030204" pitchFamily="18" charset="0"/>
                              </a:rPr>
                              <m:t>2</m:t>
                            </m:r>
                          </m:den>
                        </m:f>
                        <m:f>
                          <m:fPr>
                            <m:ctrlPr>
                              <a:rPr lang="en-US" sz="2800" i="1">
                                <a:latin typeface="Cambria Math" panose="02040503050406030204" pitchFamily="18" charset="0"/>
                              </a:rPr>
                            </m:ctrlPr>
                          </m:fPr>
                          <m:num>
                            <m:r>
                              <a:rPr lang="en-US" sz="2800" i="1">
                                <a:latin typeface="Cambria Math" panose="02040503050406030204" pitchFamily="18" charset="0"/>
                              </a:rPr>
                              <m:t>𝐺𝑀</m:t>
                            </m:r>
                          </m:num>
                          <m:den>
                            <m:r>
                              <a:rPr lang="en-US" sz="2800" i="1">
                                <a:latin typeface="Cambria Math" panose="02040503050406030204" pitchFamily="18" charset="0"/>
                              </a:rPr>
                              <m:t>𝑅</m:t>
                            </m:r>
                          </m:den>
                        </m:f>
                      </m:e>
                    </m:rad>
                  </m:oMath>
                </a14:m>
                <a:endParaRPr lang="en-US" sz="2800" dirty="0"/>
              </a:p>
              <a:p>
                <a:pPr marL="514350" indent="-514350">
                  <a:lnSpc>
                    <a:spcPct val="150000"/>
                  </a:lnSpc>
                  <a:buFontTx/>
                  <a:buAutoNum type="alphaUcParenR"/>
                </a:pPr>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0</m:t>
                        </m:r>
                      </m:sub>
                    </m:sSub>
                    <m:r>
                      <a:rPr lang="en-US" sz="2800" i="1">
                        <a:latin typeface="Cambria Math" panose="02040503050406030204" pitchFamily="18" charset="0"/>
                      </a:rPr>
                      <m:t>−</m:t>
                    </m:r>
                    <m:rad>
                      <m:radPr>
                        <m:degHide m:val="on"/>
                        <m:ctrlPr>
                          <a:rPr lang="en-US" sz="2800" i="1">
                            <a:latin typeface="Cambria Math" panose="02040503050406030204" pitchFamily="18" charset="0"/>
                          </a:rPr>
                        </m:ctrlPr>
                      </m:radPr>
                      <m:deg/>
                      <m:e>
                        <m:f>
                          <m:fPr>
                            <m:ctrlPr>
                              <a:rPr lang="en-US" sz="2800" i="1">
                                <a:latin typeface="Cambria Math" panose="02040503050406030204" pitchFamily="18" charset="0"/>
                              </a:rPr>
                            </m:ctrlPr>
                          </m:fPr>
                          <m:num>
                            <m:r>
                              <a:rPr lang="en-US" sz="2800" i="1">
                                <a:latin typeface="Cambria Math" panose="02040503050406030204" pitchFamily="18" charset="0"/>
                              </a:rPr>
                              <m:t>𝐺𝑀</m:t>
                            </m:r>
                          </m:num>
                          <m:den>
                            <m:r>
                              <a:rPr lang="en-US" sz="2800" i="1">
                                <a:latin typeface="Cambria Math" panose="02040503050406030204" pitchFamily="18" charset="0"/>
                              </a:rPr>
                              <m:t>𝑅</m:t>
                            </m:r>
                          </m:den>
                        </m:f>
                      </m:e>
                    </m:rad>
                  </m:oMath>
                </a14:m>
                <a:endParaRPr lang="en-US" sz="2800" dirty="0"/>
              </a:p>
              <a:p>
                <a:pPr marL="514350" indent="-514350">
                  <a:lnSpc>
                    <a:spcPct val="150000"/>
                  </a:lnSpc>
                  <a:buAutoNum type="alphaUcParenR"/>
                </a:pPr>
                <a:r>
                  <a:rPr lang="en-US" sz="2800" dirty="0"/>
                  <a:t> </a:t>
                </a:r>
                <a14:m>
                  <m:oMath xmlns:m="http://schemas.openxmlformats.org/officeDocument/2006/math">
                    <m:rad>
                      <m:radPr>
                        <m:degHide m:val="on"/>
                        <m:ctrlPr>
                          <a:rPr lang="en-US" sz="2800" i="1" smtClean="0">
                            <a:latin typeface="Cambria Math" panose="02040503050406030204" pitchFamily="18" charset="0"/>
                          </a:rPr>
                        </m:ctrlPr>
                      </m:radPr>
                      <m:deg/>
                      <m:e>
                        <m:sSup>
                          <m:sSupPr>
                            <m:ctrlPr>
                              <a:rPr lang="en-US" sz="2800" i="1" smtClean="0">
                                <a:latin typeface="Cambria Math" panose="02040503050406030204" pitchFamily="18" charset="0"/>
                              </a:rPr>
                            </m:ctrlPr>
                          </m:sSupPr>
                          <m:e>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𝐺𝑀</m:t>
                            </m:r>
                          </m:num>
                          <m:den>
                            <m:r>
                              <a:rPr lang="en-US" sz="2800" b="0" i="1" smtClean="0">
                                <a:latin typeface="Cambria Math" panose="02040503050406030204" pitchFamily="18" charset="0"/>
                              </a:rPr>
                              <m:t>𝑅</m:t>
                            </m:r>
                          </m:den>
                        </m:f>
                      </m:e>
                    </m:rad>
                  </m:oMath>
                </a14:m>
                <a:endParaRPr lang="en-US" sz="2800" dirty="0"/>
              </a:p>
              <a:p>
                <a:pPr marL="514350" indent="-514350">
                  <a:lnSpc>
                    <a:spcPct val="150000"/>
                  </a:lnSpc>
                  <a:buFontTx/>
                  <a:buAutoNum type="alphaUcParenR"/>
                </a:pPr>
                <a:r>
                  <a:rPr lang="en-US" sz="2800" dirty="0"/>
                  <a:t> </a:t>
                </a:r>
                <a14:m>
                  <m:oMath xmlns:m="http://schemas.openxmlformats.org/officeDocument/2006/math">
                    <m:rad>
                      <m:radPr>
                        <m:degHide m:val="on"/>
                        <m:ctrlPr>
                          <a:rPr lang="en-US" sz="2800" i="1">
                            <a:latin typeface="Cambria Math" panose="02040503050406030204" pitchFamily="18" charset="0"/>
                          </a:rPr>
                        </m:ctrlPr>
                      </m:radPr>
                      <m:deg/>
                      <m:e>
                        <m:sSup>
                          <m:sSupPr>
                            <m:ctrlPr>
                              <a:rPr lang="en-US" sz="2800" i="1">
                                <a:latin typeface="Cambria Math" panose="02040503050406030204" pitchFamily="18" charset="0"/>
                              </a:rPr>
                            </m:ctrlPr>
                          </m:sSupPr>
                          <m:e>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0</m:t>
                                </m:r>
                              </m:sub>
                            </m:sSub>
                          </m:e>
                          <m:sup>
                            <m:r>
                              <a:rPr lang="en-US" sz="2800" i="1">
                                <a:latin typeface="Cambria Math" panose="02040503050406030204" pitchFamily="18" charset="0"/>
                              </a:rPr>
                              <m:t>2</m:t>
                            </m:r>
                          </m:sup>
                        </m:sSup>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3</m:t>
                            </m:r>
                          </m:num>
                          <m:den>
                            <m:r>
                              <a:rPr lang="en-US" sz="2800" i="1">
                                <a:latin typeface="Cambria Math" panose="02040503050406030204" pitchFamily="18" charset="0"/>
                              </a:rPr>
                              <m:t>2</m:t>
                            </m:r>
                          </m:den>
                        </m:f>
                        <m:f>
                          <m:fPr>
                            <m:ctrlPr>
                              <a:rPr lang="en-US" sz="2800" i="1">
                                <a:latin typeface="Cambria Math" panose="02040503050406030204" pitchFamily="18" charset="0"/>
                              </a:rPr>
                            </m:ctrlPr>
                          </m:fPr>
                          <m:num>
                            <m:r>
                              <a:rPr lang="en-US" sz="2800" i="1">
                                <a:latin typeface="Cambria Math" panose="02040503050406030204" pitchFamily="18" charset="0"/>
                              </a:rPr>
                              <m:t>𝐺𝑀</m:t>
                            </m:r>
                          </m:num>
                          <m:den>
                            <m:r>
                              <a:rPr lang="en-US" sz="2800" i="1">
                                <a:latin typeface="Cambria Math" panose="02040503050406030204" pitchFamily="18" charset="0"/>
                              </a:rPr>
                              <m:t>𝑅</m:t>
                            </m:r>
                          </m:den>
                        </m:f>
                      </m:e>
                    </m:rad>
                  </m:oMath>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83180" y="1332364"/>
                <a:ext cx="2629759" cy="5353517"/>
              </a:xfrm>
              <a:prstGeom prst="rect">
                <a:avLst/>
              </a:prstGeom>
              <a:blipFill>
                <a:blip r:embed="rId3"/>
                <a:stretch>
                  <a:fillRect l="-4872"/>
                </a:stretch>
              </a:blipFill>
            </p:spPr>
            <p:txBody>
              <a:bodyPr/>
              <a:lstStyle/>
              <a:p>
                <a:r>
                  <a:rPr lang="en-US">
                    <a:noFill/>
                  </a:rPr>
                  <a:t> </a:t>
                </a:r>
              </a:p>
            </p:txBody>
          </p:sp>
        </mc:Fallback>
      </mc:AlternateContent>
    </p:spTree>
    <p:extLst>
      <p:ext uri="{BB962C8B-B14F-4D97-AF65-F5344CB8AC3E}">
        <p14:creationId xmlns:p14="http://schemas.microsoft.com/office/powerpoint/2010/main" val="1258513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82704" y="1540670"/>
            <a:ext cx="3060457" cy="1615580"/>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211671" y="76200"/>
                <a:ext cx="11540067" cy="1566070"/>
              </a:xfrm>
              <a:prstGeom prst="rect">
                <a:avLst/>
              </a:prstGeom>
              <a:noFill/>
            </p:spPr>
            <p:txBody>
              <a:bodyPr wrap="square" rtlCol="0">
                <a:spAutoFit/>
              </a:bodyPr>
              <a:lstStyle/>
              <a:p>
                <a:r>
                  <a:rPr lang="en-US" sz="2800"/>
                  <a:t>A planet is in elliptical orbit around the Sun. The zero of PE (or “</a:t>
                </a:r>
                <a14:m>
                  <m:oMath xmlns:m="http://schemas.openxmlformats.org/officeDocument/2006/math">
                    <m:r>
                      <a:rPr lang="en-US" sz="2800" i="1" smtClean="0">
                        <a:latin typeface="Cambria Math" panose="02040503050406030204" pitchFamily="18" charset="0"/>
                      </a:rPr>
                      <m:t>𝑈</m:t>
                    </m:r>
                  </m:oMath>
                </a14:m>
                <a:r>
                  <a:rPr lang="en-US" sz="2800"/>
                  <a:t>”) is chosen at </a:t>
                </a:r>
                <a14:m>
                  <m:oMath xmlns:m="http://schemas.openxmlformats.org/officeDocument/2006/math">
                    <m:r>
                      <a:rPr lang="en-US" sz="2800" b="0" i="1" smtClean="0">
                        <a:latin typeface="Cambria Math" panose="02040503050406030204" pitchFamily="18" charset="0"/>
                      </a:rPr>
                      <m:t>𝑟</m:t>
                    </m:r>
                    <m:r>
                      <a:rPr lang="en-US" sz="2800" b="0" i="1" smtClean="0">
                        <a:latin typeface="Cambria Math" panose="02040503050406030204" pitchFamily="18" charset="0"/>
                      </a:rPr>
                      <m:t>=∞</m:t>
                    </m:r>
                  </m:oMath>
                </a14:m>
                <a:r>
                  <a:rPr lang="en-US" sz="2800"/>
                  <a:t>, so that </a:t>
                </a:r>
                <a14:m>
                  <m:oMath xmlns:m="http://schemas.openxmlformats.org/officeDocument/2006/math">
                    <m:r>
                      <a:rPr lang="en-US" sz="2800" b="0" i="1" smtClean="0">
                        <a:latin typeface="Cambria Math" panose="02040503050406030204" pitchFamily="18" charset="0"/>
                      </a:rPr>
                      <m:t>𝑈</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𝑟</m:t>
                        </m:r>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𝐺𝑀𝑚</m:t>
                        </m:r>
                      </m:num>
                      <m:den>
                        <m:r>
                          <a:rPr lang="en-US" sz="2800" b="0" i="1" smtClean="0">
                            <a:latin typeface="Cambria Math" panose="02040503050406030204" pitchFamily="18" charset="0"/>
                          </a:rPr>
                          <m:t>𝑟</m:t>
                        </m:r>
                      </m:den>
                    </m:f>
                  </m:oMath>
                </a14:m>
                <a:r>
                  <a:rPr lang="en-US" sz="2800"/>
                  <a:t>. How does the magnitude of </a:t>
                </a:r>
                <a14:m>
                  <m:oMath xmlns:m="http://schemas.openxmlformats.org/officeDocument/2006/math">
                    <m:r>
                      <a:rPr lang="en-US" sz="2800" i="1" smtClean="0">
                        <a:latin typeface="Cambria Math" panose="02040503050406030204" pitchFamily="18" charset="0"/>
                      </a:rPr>
                      <m:t>𝑈</m:t>
                    </m:r>
                  </m:oMath>
                </a14:m>
                <a:r>
                  <a:rPr lang="en-US" sz="2800"/>
                  <a:t> (note that </a:t>
                </a:r>
                <a14:m>
                  <m:oMath xmlns:m="http://schemas.openxmlformats.org/officeDocument/2006/math">
                    <m:d>
                      <m:dPr>
                        <m:begChr m:val="|"/>
                        <m:endChr m:val="|"/>
                        <m:ctrlPr>
                          <a:rPr lang="en-US" sz="2800" i="1" smtClean="0">
                            <a:latin typeface="Cambria Math" panose="02040503050406030204" pitchFamily="18" charset="0"/>
                          </a:rPr>
                        </m:ctrlPr>
                      </m:dPr>
                      <m:e>
                        <m:r>
                          <a:rPr lang="en-US" sz="2800" b="0" i="1" smtClean="0">
                            <a:latin typeface="Cambria Math" panose="02040503050406030204" pitchFamily="18" charset="0"/>
                          </a:rPr>
                          <m:t>𝑈</m:t>
                        </m:r>
                      </m:e>
                    </m:d>
                    <m:r>
                      <a:rPr lang="en-US" sz="2800" b="0" i="1" smtClean="0">
                        <a:latin typeface="Cambria Math" panose="02040503050406030204" pitchFamily="18" charset="0"/>
                      </a:rPr>
                      <m:t>=−</m:t>
                    </m:r>
                    <m:r>
                      <a:rPr lang="en-US" sz="2800" b="0" i="1" smtClean="0">
                        <a:latin typeface="Cambria Math" panose="02040503050406030204" pitchFamily="18" charset="0"/>
                      </a:rPr>
                      <m:t>𝑈</m:t>
                    </m:r>
                  </m:oMath>
                </a14:m>
                <a:r>
                  <a:rPr lang="en-US" sz="2800"/>
                  <a:t>) compare to KE?</a:t>
                </a:r>
              </a:p>
            </p:txBody>
          </p:sp>
        </mc:Choice>
        <mc:Fallback xmlns="">
          <p:sp>
            <p:nvSpPr>
              <p:cNvPr id="4" name="TextBox 3"/>
              <p:cNvSpPr txBox="1">
                <a:spLocks noRot="1" noChangeAspect="1" noMove="1" noResize="1" noEditPoints="1" noAdjustHandles="1" noChangeArrowheads="1" noChangeShapeType="1" noTextEdit="1"/>
              </p:cNvSpPr>
              <p:nvPr/>
            </p:nvSpPr>
            <p:spPr>
              <a:xfrm>
                <a:off x="211671" y="76200"/>
                <a:ext cx="11540067" cy="1566070"/>
              </a:xfrm>
              <a:prstGeom prst="rect">
                <a:avLst/>
              </a:prstGeom>
              <a:blipFill rotWithShape="0">
                <a:blip r:embed="rId3"/>
                <a:stretch>
                  <a:fillRect l="-1109" t="-3906" b="-101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20184" y="4734363"/>
                <a:ext cx="2168542" cy="2031325"/>
              </a:xfrm>
              <a:prstGeom prst="rect">
                <a:avLst/>
              </a:prstGeom>
              <a:noFill/>
            </p:spPr>
            <p:txBody>
              <a:bodyPr wrap="none" rtlCol="0">
                <a:spAutoFit/>
              </a:bodyPr>
              <a:lstStyle/>
              <a:p>
                <a:pPr marL="514350" indent="-514350">
                  <a:lnSpc>
                    <a:spcPct val="150000"/>
                  </a:lnSpc>
                  <a:buAutoNum type="alphaUcParenR"/>
                </a:pPr>
                <a:r>
                  <a:rPr lang="en-US" sz="2800" dirty="0"/>
                  <a:t> </a:t>
                </a:r>
                <a14:m>
                  <m:oMath xmlns:m="http://schemas.openxmlformats.org/officeDocument/2006/math">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𝑈</m:t>
                        </m:r>
                      </m:e>
                    </m:d>
                    <m:r>
                      <a:rPr lang="en-US" sz="2800" b="0" i="1" smtClean="0">
                        <a:latin typeface="Cambria Math" panose="02040503050406030204" pitchFamily="18" charset="0"/>
                      </a:rPr>
                      <m:t>&gt;</m:t>
                    </m:r>
                    <m:r>
                      <m:rPr>
                        <m:nor/>
                      </m:rPr>
                      <a:rPr lang="en-US" sz="2800" b="0" i="0" smtClean="0">
                        <a:latin typeface="Cambria Math" panose="02040503050406030204" pitchFamily="18" charset="0"/>
                      </a:rPr>
                      <m:t>KE</m:t>
                    </m:r>
                  </m:oMath>
                </a14:m>
                <a:endParaRPr lang="en-US" sz="2800" dirty="0"/>
              </a:p>
              <a:p>
                <a:pPr marL="514350" indent="-514350">
                  <a:lnSpc>
                    <a:spcPct val="150000"/>
                  </a:lnSpc>
                  <a:buFontTx/>
                  <a:buAutoNum type="alphaUcParenR"/>
                </a:pPr>
                <a:r>
                  <a:rPr lang="en-US" sz="2800" dirty="0"/>
                  <a:t> </a:t>
                </a:r>
                <a14:m>
                  <m:oMath xmlns:m="http://schemas.openxmlformats.org/officeDocument/2006/math">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𝑈</m:t>
                        </m:r>
                      </m:e>
                    </m:d>
                    <m:r>
                      <a:rPr lang="en-US" sz="2800" b="0" i="1" smtClean="0">
                        <a:latin typeface="Cambria Math" panose="02040503050406030204" pitchFamily="18" charset="0"/>
                      </a:rPr>
                      <m:t>&lt;</m:t>
                    </m:r>
                    <m:r>
                      <m:rPr>
                        <m:nor/>
                      </m:rPr>
                      <a:rPr lang="en-US" sz="2800">
                        <a:latin typeface="Cambria Math" panose="02040503050406030204" pitchFamily="18" charset="0"/>
                      </a:rPr>
                      <m:t>KE</m:t>
                    </m:r>
                  </m:oMath>
                </a14:m>
                <a:endParaRPr lang="en-US" sz="2800" dirty="0"/>
              </a:p>
              <a:p>
                <a:pPr marL="514350" indent="-514350">
                  <a:lnSpc>
                    <a:spcPct val="150000"/>
                  </a:lnSpc>
                  <a:buFontTx/>
                  <a:buAutoNum type="alphaUcParenR"/>
                </a:pPr>
                <a:r>
                  <a:rPr lang="en-US" sz="2800" dirty="0"/>
                  <a:t> </a:t>
                </a:r>
                <a14:m>
                  <m:oMath xmlns:m="http://schemas.openxmlformats.org/officeDocument/2006/math">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𝑈</m:t>
                        </m:r>
                      </m:e>
                    </m:d>
                    <m:r>
                      <a:rPr lang="en-US" sz="2800" b="0" i="1" smtClean="0">
                        <a:latin typeface="Cambria Math" panose="02040503050406030204" pitchFamily="18" charset="0"/>
                      </a:rPr>
                      <m:t>=</m:t>
                    </m:r>
                    <m:r>
                      <m:rPr>
                        <m:nor/>
                      </m:rPr>
                      <a:rPr lang="en-US" sz="2800">
                        <a:latin typeface="Cambria Math" panose="02040503050406030204" pitchFamily="18" charset="0"/>
                      </a:rPr>
                      <m:t>KE</m:t>
                    </m:r>
                  </m:oMath>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120184" y="4734363"/>
                <a:ext cx="2168542" cy="2031325"/>
              </a:xfrm>
              <a:prstGeom prst="rect">
                <a:avLst/>
              </a:prstGeom>
              <a:blipFill>
                <a:blip r:embed="rId4"/>
                <a:stretch>
                  <a:fillRect l="-5915" b="-4505"/>
                </a:stretch>
              </a:blipFill>
            </p:spPr>
            <p:txBody>
              <a:bodyPr/>
              <a:lstStyle/>
              <a:p>
                <a:r>
                  <a:rPr lang="en-US">
                    <a:noFill/>
                  </a:rPr>
                  <a:t> </a:t>
                </a:r>
              </a:p>
            </p:txBody>
          </p:sp>
        </mc:Fallback>
      </mc:AlternateContent>
    </p:spTree>
    <p:extLst>
      <p:ext uri="{BB962C8B-B14F-4D97-AF65-F5344CB8AC3E}">
        <p14:creationId xmlns:p14="http://schemas.microsoft.com/office/powerpoint/2010/main" val="3494251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27000" y="101938"/>
                <a:ext cx="11963400" cy="2305759"/>
              </a:xfrm>
              <a:prstGeom prst="rect">
                <a:avLst/>
              </a:prstGeom>
            </p:spPr>
            <p:txBody>
              <a:bodyPr wrap="square">
                <a:spAutoFit/>
              </a:bodyPr>
              <a:lstStyle/>
              <a:p>
                <a:r>
                  <a:rPr lang="en-US" sz="2800"/>
                  <a:t>A projectile is fired straight up from the surface of an airless planet (radius </a:t>
                </a:r>
                <a14:m>
                  <m:oMath xmlns:m="http://schemas.openxmlformats.org/officeDocument/2006/math">
                    <m:r>
                      <a:rPr lang="en-US" sz="2800" i="1" smtClean="0">
                        <a:latin typeface="Cambria Math" panose="02040503050406030204" pitchFamily="18" charset="0"/>
                      </a:rPr>
                      <m:t>𝑅</m:t>
                    </m:r>
                  </m:oMath>
                </a14:m>
                <a:r>
                  <a:rPr lang="en-US" sz="2800"/>
                  <a:t>) with the escape velocity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m:rPr>
                            <m:nor/>
                          </m:rPr>
                          <a:rPr lang="en-US" sz="2800" b="0" i="0" smtClean="0">
                            <a:latin typeface="Cambria Math" panose="02040503050406030204" pitchFamily="18" charset="0"/>
                          </a:rPr>
                          <m:t>esc</m:t>
                        </m:r>
                      </m:sub>
                    </m:sSub>
                  </m:oMath>
                </a14:m>
                <a:r>
                  <a:rPr lang="en-US" sz="2800"/>
                  <a:t> (so, the projectile barely escapes the planet's gravity and it asymptotically approaches ∞ distance and 0 speed.) What is the projectile's speed when it is a distance </a:t>
                </a:r>
                <a14:m>
                  <m:oMath xmlns:m="http://schemas.openxmlformats.org/officeDocument/2006/math">
                    <m:r>
                      <a:rPr lang="en-US" sz="2800" i="1" smtClean="0">
                        <a:latin typeface="Cambria Math" panose="02040503050406030204" pitchFamily="18" charset="0"/>
                      </a:rPr>
                      <m:t>4</m:t>
                    </m:r>
                    <m:r>
                      <a:rPr lang="en-US" sz="2800" i="1" smtClean="0">
                        <a:latin typeface="Cambria Math" panose="02040503050406030204" pitchFamily="18" charset="0"/>
                      </a:rPr>
                      <m:t>𝑅</m:t>
                    </m:r>
                    <m:r>
                      <a:rPr lang="en-US" sz="2800" i="1" smtClean="0">
                        <a:latin typeface="Cambria Math" panose="02040503050406030204" pitchFamily="18" charset="0"/>
                      </a:rPr>
                      <m:t> </m:t>
                    </m:r>
                  </m:oMath>
                </a14:m>
                <a:r>
                  <a:rPr lang="en-US" sz="2800"/>
                  <a:t>from the planet's center (</a:t>
                </a:r>
                <a14:m>
                  <m:oMath xmlns:m="http://schemas.openxmlformats.org/officeDocument/2006/math">
                    <m:r>
                      <a:rPr lang="en-US" sz="2800" i="1" smtClean="0">
                        <a:latin typeface="Cambria Math" panose="02040503050406030204" pitchFamily="18" charset="0"/>
                      </a:rPr>
                      <m:t>3</m:t>
                    </m:r>
                    <m:r>
                      <a:rPr lang="en-US" sz="2800" i="1" smtClean="0">
                        <a:latin typeface="Cambria Math" panose="02040503050406030204" pitchFamily="18" charset="0"/>
                      </a:rPr>
                      <m:t>𝑅</m:t>
                    </m:r>
                    <m:r>
                      <a:rPr lang="en-US" sz="2800" i="1" smtClean="0">
                        <a:latin typeface="Cambria Math" panose="02040503050406030204" pitchFamily="18" charset="0"/>
                      </a:rPr>
                      <m:t> </m:t>
                    </m:r>
                  </m:oMath>
                </a14:m>
                <a:r>
                  <a:rPr lang="en-US" sz="2800"/>
                  <a:t>from the surface)? Ignore the gravity of the Sun and other planets.</a:t>
                </a:r>
              </a:p>
            </p:txBody>
          </p:sp>
        </mc:Choice>
        <mc:Fallback xmlns="">
          <p:sp>
            <p:nvSpPr>
              <p:cNvPr id="2" name="Rectangle 1"/>
              <p:cNvSpPr>
                <a:spLocks noRot="1" noChangeAspect="1" noMove="1" noResize="1" noEditPoints="1" noAdjustHandles="1" noChangeArrowheads="1" noChangeShapeType="1" noTextEdit="1"/>
              </p:cNvSpPr>
              <p:nvPr/>
            </p:nvSpPr>
            <p:spPr>
              <a:xfrm>
                <a:off x="127000" y="101938"/>
                <a:ext cx="11963400" cy="2305759"/>
              </a:xfrm>
              <a:prstGeom prst="rect">
                <a:avLst/>
              </a:prstGeom>
              <a:blipFill rotWithShape="0">
                <a:blip r:embed="rId2"/>
                <a:stretch>
                  <a:fillRect l="-1070" t="-2646" b="-4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27000" y="2407697"/>
                <a:ext cx="2842445" cy="4388894"/>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m:rPr>
                            <m:nor/>
                          </m:rPr>
                          <a:rPr lang="en-US" sz="2800" b="0" i="0" smtClean="0">
                            <a:latin typeface="Cambria Math" panose="02040503050406030204" pitchFamily="18" charset="0"/>
                          </a:rPr>
                          <m:t>esc</m:t>
                        </m:r>
                      </m:sub>
                    </m:sSub>
                  </m:oMath>
                </a14:m>
                <a:endParaRPr lang="en-US" sz="2800"/>
              </a:p>
              <a:p>
                <a:pPr marL="514350" indent="-514350">
                  <a:lnSpc>
                    <a:spcPct val="150000"/>
                  </a:lnSpc>
                  <a:buFontTx/>
                  <a:buAutoNum type="alphaUcParenR"/>
                </a:pPr>
                <a:r>
                  <a:rPr lang="en-US" sz="2800"/>
                  <a:t>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b="0" i="1" smtClean="0">
                            <a:latin typeface="Cambria Math" panose="02040503050406030204" pitchFamily="18" charset="0"/>
                          </a:rPr>
                          <m:t>4</m:t>
                        </m:r>
                      </m:den>
                    </m:f>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m:rPr>
                            <m:nor/>
                          </m:rPr>
                          <a:rPr lang="en-US" sz="2800">
                            <a:latin typeface="Cambria Math" panose="02040503050406030204" pitchFamily="18" charset="0"/>
                          </a:rPr>
                          <m:t>esc</m:t>
                        </m:r>
                      </m:sub>
                    </m:sSub>
                  </m:oMath>
                </a14:m>
                <a:endParaRPr lang="en-US" sz="2800"/>
              </a:p>
              <a:p>
                <a:pPr marL="514350" indent="-514350">
                  <a:lnSpc>
                    <a:spcPct val="150000"/>
                  </a:lnSpc>
                  <a:buFontTx/>
                  <a:buAutoNum type="alphaUcParenR"/>
                </a:pPr>
                <a:r>
                  <a:rPr lang="en-US" sz="2800"/>
                  <a:t>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b="0" i="1" smtClean="0">
                            <a:latin typeface="Cambria Math" panose="02040503050406030204" pitchFamily="18" charset="0"/>
                          </a:rPr>
                          <m:t>9</m:t>
                        </m:r>
                      </m:den>
                    </m:f>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m:rPr>
                            <m:nor/>
                          </m:rPr>
                          <a:rPr lang="en-US" sz="2800">
                            <a:latin typeface="Cambria Math" panose="02040503050406030204" pitchFamily="18" charset="0"/>
                          </a:rPr>
                          <m:t>esc</m:t>
                        </m:r>
                      </m:sub>
                    </m:sSub>
                  </m:oMath>
                </a14:m>
                <a:endParaRPr lang="en-US" sz="2800"/>
              </a:p>
              <a:p>
                <a:pPr marL="514350" indent="-514350">
                  <a:lnSpc>
                    <a:spcPct val="150000"/>
                  </a:lnSpc>
                  <a:buFontTx/>
                  <a:buAutoNum type="alphaUcParenR"/>
                </a:pPr>
                <a:r>
                  <a:rPr lang="en-US" sz="2800"/>
                  <a:t>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b="0" i="1" smtClean="0">
                            <a:latin typeface="Cambria Math" panose="02040503050406030204" pitchFamily="18" charset="0"/>
                          </a:rPr>
                          <m:t>3</m:t>
                        </m:r>
                      </m:den>
                    </m:f>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m:rPr>
                            <m:nor/>
                          </m:rPr>
                          <a:rPr lang="en-US" sz="2800">
                            <a:latin typeface="Cambria Math" panose="02040503050406030204" pitchFamily="18" charset="0"/>
                          </a:rPr>
                          <m:t>esc</m:t>
                        </m:r>
                      </m:sub>
                    </m:sSub>
                  </m:oMath>
                </a14:m>
                <a:endParaRPr lang="en-US" sz="2800"/>
              </a:p>
              <a:p>
                <a:pPr marL="514350" indent="-514350">
                  <a:lnSpc>
                    <a:spcPct val="150000"/>
                  </a:lnSpc>
                  <a:buAutoNum type="alphaUcParenR"/>
                </a:pPr>
                <a:r>
                  <a:rPr lang="en-US" sz="2800"/>
                  <a:t> None of these</a:t>
                </a:r>
              </a:p>
            </p:txBody>
          </p:sp>
        </mc:Choice>
        <mc:Fallback xmlns="">
          <p:sp>
            <p:nvSpPr>
              <p:cNvPr id="3" name="TextBox 2"/>
              <p:cNvSpPr txBox="1">
                <a:spLocks noRot="1" noChangeAspect="1" noMove="1" noResize="1" noEditPoints="1" noAdjustHandles="1" noChangeArrowheads="1" noChangeShapeType="1" noTextEdit="1"/>
              </p:cNvSpPr>
              <p:nvPr/>
            </p:nvSpPr>
            <p:spPr>
              <a:xfrm>
                <a:off x="127000" y="2407697"/>
                <a:ext cx="2842445" cy="4388894"/>
              </a:xfrm>
              <a:prstGeom prst="rect">
                <a:avLst/>
              </a:prstGeom>
              <a:blipFill rotWithShape="0">
                <a:blip r:embed="rId3"/>
                <a:stretch>
                  <a:fillRect l="-4506" r="-3004" b="-1667"/>
                </a:stretch>
              </a:blipFill>
            </p:spPr>
            <p:txBody>
              <a:bodyPr/>
              <a:lstStyle/>
              <a:p>
                <a:r>
                  <a:rPr lang="en-US">
                    <a:noFill/>
                  </a:rPr>
                  <a:t> </a:t>
                </a:r>
              </a:p>
            </p:txBody>
          </p:sp>
        </mc:Fallback>
      </mc:AlternateContent>
    </p:spTree>
    <p:extLst>
      <p:ext uri="{BB962C8B-B14F-4D97-AF65-F5344CB8AC3E}">
        <p14:creationId xmlns:p14="http://schemas.microsoft.com/office/powerpoint/2010/main" val="3448527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1419290" y="1726681"/>
          <a:ext cx="11176000" cy="4397963"/>
        </p:xfrm>
        <a:graphic>
          <a:graphicData uri="http://schemas.openxmlformats.org/presentationml/2006/ole">
            <mc:AlternateContent xmlns:mc="http://schemas.openxmlformats.org/markup-compatibility/2006">
              <mc:Choice xmlns:v="urn:schemas-microsoft-com:vml" Requires="v">
                <p:oleObj spid="_x0000_s1026" name="Document" r:id="rId4" imgW="5486400" imgH="2159000" progId="Word.Document.12">
                  <p:embed/>
                </p:oleObj>
              </mc:Choice>
              <mc:Fallback>
                <p:oleObj name="Document" r:id="rId4" imgW="5486400" imgH="2159000" progId="Word.Document.12">
                  <p:embed/>
                  <p:pic>
                    <p:nvPicPr>
                      <p:cNvPr id="2" name="Object 1"/>
                      <p:cNvPicPr/>
                      <p:nvPr/>
                    </p:nvPicPr>
                    <p:blipFill>
                      <a:blip r:embed="rId5"/>
                      <a:stretch>
                        <a:fillRect/>
                      </a:stretch>
                    </p:blipFill>
                    <p:spPr>
                      <a:xfrm>
                        <a:off x="1419290" y="1726681"/>
                        <a:ext cx="11176000" cy="4397963"/>
                      </a:xfrm>
                      <a:prstGeom prst="rect">
                        <a:avLst/>
                      </a:prstGeom>
                    </p:spPr>
                  </p:pic>
                </p:oleObj>
              </mc:Fallback>
            </mc:AlternateContent>
          </a:graphicData>
        </a:graphic>
      </p:graphicFrame>
      <p:sp>
        <p:nvSpPr>
          <p:cNvPr id="10" name="Rectangle 8"/>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3" name="Rectangle 4"/>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26" name="TextBox 25"/>
          <p:cNvSpPr txBox="1"/>
          <p:nvPr/>
        </p:nvSpPr>
        <p:spPr>
          <a:xfrm>
            <a:off x="158044" y="102413"/>
            <a:ext cx="11988800" cy="1384995"/>
          </a:xfrm>
          <a:prstGeom prst="rect">
            <a:avLst/>
          </a:prstGeom>
          <a:noFill/>
        </p:spPr>
        <p:txBody>
          <a:bodyPr wrap="square" rtlCol="0">
            <a:spAutoFit/>
          </a:bodyPr>
          <a:lstStyle/>
          <a:p>
            <a:r>
              <a:rPr lang="en-US" sz="2800" dirty="0"/>
              <a:t>The tip of the nose of a  pogo stick rider moves along the path shown</a:t>
            </a:r>
            <a:r>
              <a:rPr lang="en-US" sz="2800"/>
              <a:t>. The </a:t>
            </a:r>
            <a:r>
              <a:rPr lang="en-US" sz="2800" dirty="0"/>
              <a:t>maximum compression of the pogo stick </a:t>
            </a:r>
            <a:r>
              <a:rPr lang="en-US" sz="2800"/>
              <a:t>spring is x. At what point(A, B, C or D) is the elastic potential of the spring energy a maximum?</a:t>
            </a:r>
          </a:p>
        </p:txBody>
      </p:sp>
    </p:spTree>
    <p:extLst>
      <p:ext uri="{BB962C8B-B14F-4D97-AF65-F5344CB8AC3E}">
        <p14:creationId xmlns:p14="http://schemas.microsoft.com/office/powerpoint/2010/main" val="903526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1288662" y="1810657"/>
          <a:ext cx="11176000" cy="4397963"/>
        </p:xfrm>
        <a:graphic>
          <a:graphicData uri="http://schemas.openxmlformats.org/presentationml/2006/ole">
            <mc:AlternateContent xmlns:mc="http://schemas.openxmlformats.org/markup-compatibility/2006">
              <mc:Choice xmlns:v="urn:schemas-microsoft-com:vml" Requires="v">
                <p:oleObj spid="_x0000_s2050" name="Document" r:id="rId4" imgW="5486400" imgH="2159000" progId="Word.Document.12">
                  <p:embed/>
                </p:oleObj>
              </mc:Choice>
              <mc:Fallback>
                <p:oleObj name="Document" r:id="rId4" imgW="5486400" imgH="2159000" progId="Word.Document.12">
                  <p:embed/>
                  <p:pic>
                    <p:nvPicPr>
                      <p:cNvPr id="2" name="Object 1"/>
                      <p:cNvPicPr/>
                      <p:nvPr/>
                    </p:nvPicPr>
                    <p:blipFill>
                      <a:blip r:embed="rId5"/>
                      <a:stretch>
                        <a:fillRect/>
                      </a:stretch>
                    </p:blipFill>
                    <p:spPr>
                      <a:xfrm>
                        <a:off x="1288662" y="1810657"/>
                        <a:ext cx="11176000" cy="4397963"/>
                      </a:xfrm>
                      <a:prstGeom prst="rect">
                        <a:avLst/>
                      </a:prstGeom>
                    </p:spPr>
                  </p:pic>
                </p:oleObj>
              </mc:Fallback>
            </mc:AlternateContent>
          </a:graphicData>
        </a:graphic>
      </p:graphicFrame>
      <p:sp>
        <p:nvSpPr>
          <p:cNvPr id="10" name="Rectangle 8"/>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3" name="Rectangle 4"/>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26" name="TextBox 25"/>
          <p:cNvSpPr txBox="1"/>
          <p:nvPr/>
        </p:nvSpPr>
        <p:spPr>
          <a:xfrm>
            <a:off x="158044" y="83751"/>
            <a:ext cx="11988800" cy="1384995"/>
          </a:xfrm>
          <a:prstGeom prst="rect">
            <a:avLst/>
          </a:prstGeom>
          <a:noFill/>
        </p:spPr>
        <p:txBody>
          <a:bodyPr wrap="square" rtlCol="0">
            <a:spAutoFit/>
          </a:bodyPr>
          <a:lstStyle/>
          <a:p>
            <a:r>
              <a:rPr lang="en-US" sz="2800" dirty="0"/>
              <a:t>The tip of the nose of a  pogo stick rider moves along the path shown.  The maximum compression of the pogo stick spring </a:t>
            </a:r>
            <a:r>
              <a:rPr lang="en-US" sz="2800"/>
              <a:t>is x. At what point is the gravitational potential energy a maximum?</a:t>
            </a:r>
          </a:p>
        </p:txBody>
      </p:sp>
    </p:spTree>
    <p:extLst>
      <p:ext uri="{BB962C8B-B14F-4D97-AF65-F5344CB8AC3E}">
        <p14:creationId xmlns:p14="http://schemas.microsoft.com/office/powerpoint/2010/main" val="3369065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l="10524"/>
          <a:stretch/>
        </p:blipFill>
        <p:spPr>
          <a:xfrm>
            <a:off x="3432764" y="1479098"/>
            <a:ext cx="5334935" cy="1737511"/>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126999" y="94103"/>
                <a:ext cx="11946467" cy="1384995"/>
              </a:xfrm>
              <a:prstGeom prst="rect">
                <a:avLst/>
              </a:prstGeom>
            </p:spPr>
            <p:txBody>
              <a:bodyPr wrap="square">
                <a:spAutoFit/>
              </a:bodyPr>
              <a:lstStyle/>
              <a:p>
                <a:r>
                  <a:rPr lang="en-US" sz="2800"/>
                  <a:t>A mass slides down a rough ramp (with friction) of height </a:t>
                </a:r>
                <a14:m>
                  <m:oMath xmlns:m="http://schemas.openxmlformats.org/officeDocument/2006/math">
                    <m:r>
                      <a:rPr lang="en-US" sz="2800" i="1" smtClean="0">
                        <a:latin typeface="Cambria Math" panose="02040503050406030204" pitchFamily="18" charset="0"/>
                      </a:rPr>
                      <m:t>h</m:t>
                    </m:r>
                  </m:oMath>
                </a14:m>
                <a:r>
                  <a:rPr lang="en-US" sz="2800"/>
                  <a:t>.  Its initial speed is zero. Its final speed at the bottom of the ramp is </a:t>
                </a:r>
                <a14:m>
                  <m:oMath xmlns:m="http://schemas.openxmlformats.org/officeDocument/2006/math">
                    <m:r>
                      <a:rPr lang="en-US" sz="2800" i="1" smtClean="0">
                        <a:latin typeface="Cambria Math" panose="02040503050406030204" pitchFamily="18" charset="0"/>
                      </a:rPr>
                      <m:t>𝑣</m:t>
                    </m:r>
                  </m:oMath>
                </a14:m>
                <a:r>
                  <a:rPr lang="en-US" sz="2800"/>
                  <a:t>. While the mass is descending, its total mechanical energy (KE+PE) …</a:t>
                </a:r>
              </a:p>
            </p:txBody>
          </p:sp>
        </mc:Choice>
        <mc:Fallback xmlns="">
          <p:sp>
            <p:nvSpPr>
              <p:cNvPr id="13" name="Rectangle 12"/>
              <p:cNvSpPr>
                <a:spLocks noRot="1" noChangeAspect="1" noMove="1" noResize="1" noEditPoints="1" noAdjustHandles="1" noChangeArrowheads="1" noChangeShapeType="1" noTextEdit="1"/>
              </p:cNvSpPr>
              <p:nvPr/>
            </p:nvSpPr>
            <p:spPr>
              <a:xfrm>
                <a:off x="126999" y="94103"/>
                <a:ext cx="11946467" cy="1384995"/>
              </a:xfrm>
              <a:prstGeom prst="rect">
                <a:avLst/>
              </a:prstGeom>
              <a:blipFill rotWithShape="0">
                <a:blip r:embed="rId3"/>
                <a:stretch>
                  <a:fillRect l="-1071" t="-3947" r="-1531" b="-11404"/>
                </a:stretch>
              </a:blipFill>
            </p:spPr>
            <p:txBody>
              <a:bodyPr/>
              <a:lstStyle/>
              <a:p>
                <a:r>
                  <a:rPr lang="en-US">
                    <a:noFill/>
                  </a:rPr>
                  <a:t> </a:t>
                </a:r>
              </a:p>
            </p:txBody>
          </p:sp>
        </mc:Fallback>
      </mc:AlternateContent>
      <p:sp>
        <p:nvSpPr>
          <p:cNvPr id="14" name="TextBox 13"/>
          <p:cNvSpPr txBox="1"/>
          <p:nvPr/>
        </p:nvSpPr>
        <p:spPr>
          <a:xfrm>
            <a:off x="126999" y="4826675"/>
            <a:ext cx="3281539" cy="2031325"/>
          </a:xfrm>
          <a:prstGeom prst="rect">
            <a:avLst/>
          </a:prstGeom>
          <a:noFill/>
        </p:spPr>
        <p:txBody>
          <a:bodyPr wrap="none" rtlCol="0">
            <a:spAutoFit/>
          </a:bodyPr>
          <a:lstStyle/>
          <a:p>
            <a:pPr marL="514350" indent="-514350">
              <a:lnSpc>
                <a:spcPct val="150000"/>
              </a:lnSpc>
              <a:buAutoNum type="alphaUcParenR"/>
            </a:pPr>
            <a:r>
              <a:rPr lang="en-US" sz="2800"/>
              <a:t>Increases</a:t>
            </a:r>
          </a:p>
          <a:p>
            <a:pPr marL="514350" indent="-514350">
              <a:lnSpc>
                <a:spcPct val="150000"/>
              </a:lnSpc>
              <a:buAutoNum type="alphaUcParenR"/>
            </a:pPr>
            <a:r>
              <a:rPr lang="en-US" sz="2800"/>
              <a:t>Decreases</a:t>
            </a:r>
          </a:p>
          <a:p>
            <a:pPr marL="514350" indent="-514350">
              <a:lnSpc>
                <a:spcPct val="150000"/>
              </a:lnSpc>
              <a:buAutoNum type="alphaUcParenR"/>
            </a:pPr>
            <a:r>
              <a:rPr lang="en-US" sz="2800"/>
              <a:t>Remains constant</a:t>
            </a:r>
          </a:p>
        </p:txBody>
      </p:sp>
    </p:spTree>
    <p:extLst>
      <p:ext uri="{BB962C8B-B14F-4D97-AF65-F5344CB8AC3E}">
        <p14:creationId xmlns:p14="http://schemas.microsoft.com/office/powerpoint/2010/main" val="1345085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p:cNvSpPr>
            <a:spLocks noChangeArrowheads="1"/>
          </p:cNvSpPr>
          <p:nvPr/>
        </p:nvSpPr>
        <p:spPr bwMode="auto">
          <a:xfrm>
            <a:off x="1" y="-246220"/>
            <a:ext cx="2462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3" name="Rectangle 4"/>
          <p:cNvSpPr>
            <a:spLocks noChangeArrowheads="1"/>
          </p:cNvSpPr>
          <p:nvPr/>
        </p:nvSpPr>
        <p:spPr bwMode="auto">
          <a:xfrm>
            <a:off x="1" y="-246220"/>
            <a:ext cx="2462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26" name="TextBox 25"/>
          <p:cNvSpPr txBox="1"/>
          <p:nvPr/>
        </p:nvSpPr>
        <p:spPr>
          <a:xfrm>
            <a:off x="123144" y="158395"/>
            <a:ext cx="11988800" cy="1384995"/>
          </a:xfrm>
          <a:prstGeom prst="rect">
            <a:avLst/>
          </a:prstGeom>
          <a:noFill/>
        </p:spPr>
        <p:txBody>
          <a:bodyPr wrap="square" rtlCol="0">
            <a:spAutoFit/>
          </a:bodyPr>
          <a:lstStyle/>
          <a:p>
            <a:r>
              <a:rPr lang="en-US" sz="2800" dirty="0"/>
              <a:t>A block of mass m with initial speed v slides up a frictionless ramp of height h inclined at an angle </a:t>
            </a:r>
            <a:r>
              <a:rPr lang="en-US" sz="2800" dirty="0">
                <a:sym typeface="Symbol"/>
              </a:rPr>
              <a:t></a:t>
            </a:r>
            <a:r>
              <a:rPr lang="en-US" sz="2800" dirty="0"/>
              <a:t> as shown. Assume </a:t>
            </a:r>
            <a:r>
              <a:rPr lang="en-US" sz="2800" b="1" dirty="0"/>
              <a:t>no friction</a:t>
            </a:r>
            <a:r>
              <a:rPr lang="en-US" sz="2800" dirty="0"/>
              <a:t>. True or False: Whether the block makes it to the top of the ramp depends on the mass of block.</a:t>
            </a:r>
          </a:p>
        </p:txBody>
      </p:sp>
      <p:graphicFrame>
        <p:nvGraphicFramePr>
          <p:cNvPr id="4" name="Object 3"/>
          <p:cNvGraphicFramePr>
            <a:graphicFrameLocks noChangeAspect="1"/>
          </p:cNvGraphicFramePr>
          <p:nvPr>
            <p:extLst/>
          </p:nvPr>
        </p:nvGraphicFramePr>
        <p:xfrm>
          <a:off x="0" y="1974277"/>
          <a:ext cx="12054541" cy="1423105"/>
        </p:xfrm>
        <a:graphic>
          <a:graphicData uri="http://schemas.openxmlformats.org/presentationml/2006/ole">
            <mc:AlternateContent xmlns:mc="http://schemas.openxmlformats.org/markup-compatibility/2006">
              <mc:Choice xmlns:v="urn:schemas-microsoft-com:vml" Requires="v">
                <p:oleObj spid="_x0000_s3074" name="Document" r:id="rId4" imgW="5486400" imgH="647700" progId="Word.Document.12">
                  <p:embed/>
                </p:oleObj>
              </mc:Choice>
              <mc:Fallback>
                <p:oleObj name="Document" r:id="rId4" imgW="5486400" imgH="647700" progId="Word.Document.12">
                  <p:embed/>
                  <p:pic>
                    <p:nvPicPr>
                      <p:cNvPr id="4" name="Object 3"/>
                      <p:cNvPicPr/>
                      <p:nvPr/>
                    </p:nvPicPr>
                    <p:blipFill>
                      <a:blip r:embed="rId5"/>
                      <a:stretch>
                        <a:fillRect/>
                      </a:stretch>
                    </p:blipFill>
                    <p:spPr>
                      <a:xfrm>
                        <a:off x="0" y="1974277"/>
                        <a:ext cx="12054541" cy="1423105"/>
                      </a:xfrm>
                      <a:prstGeom prst="rect">
                        <a:avLst/>
                      </a:prstGeom>
                    </p:spPr>
                  </p:pic>
                </p:oleObj>
              </mc:Fallback>
            </mc:AlternateContent>
          </a:graphicData>
        </a:graphic>
      </p:graphicFrame>
      <p:sp>
        <p:nvSpPr>
          <p:cNvPr id="2" name="TextBox 1"/>
          <p:cNvSpPr txBox="1"/>
          <p:nvPr/>
        </p:nvSpPr>
        <p:spPr>
          <a:xfrm>
            <a:off x="123144" y="5213264"/>
            <a:ext cx="1431802" cy="1384995"/>
          </a:xfrm>
          <a:prstGeom prst="rect">
            <a:avLst/>
          </a:prstGeom>
          <a:noFill/>
        </p:spPr>
        <p:txBody>
          <a:bodyPr wrap="none" rtlCol="0">
            <a:spAutoFit/>
          </a:bodyPr>
          <a:lstStyle/>
          <a:p>
            <a:pPr marL="514350" indent="-514350">
              <a:lnSpc>
                <a:spcPct val="150000"/>
              </a:lnSpc>
              <a:buAutoNum type="alphaUcParenR"/>
            </a:pPr>
            <a:r>
              <a:rPr lang="en-US" sz="2800"/>
              <a:t>True</a:t>
            </a:r>
          </a:p>
          <a:p>
            <a:pPr marL="514350" indent="-514350">
              <a:lnSpc>
                <a:spcPct val="150000"/>
              </a:lnSpc>
              <a:buAutoNum type="alphaUcParenR"/>
            </a:pPr>
            <a:r>
              <a:rPr lang="en-US" sz="2800"/>
              <a:t>False</a:t>
            </a:r>
          </a:p>
        </p:txBody>
      </p:sp>
    </p:spTree>
    <p:extLst>
      <p:ext uri="{BB962C8B-B14F-4D97-AF65-F5344CB8AC3E}">
        <p14:creationId xmlns:p14="http://schemas.microsoft.com/office/powerpoint/2010/main" val="1599080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p:cNvSpPr>
            <a:spLocks noChangeArrowheads="1"/>
          </p:cNvSpPr>
          <p:nvPr/>
        </p:nvSpPr>
        <p:spPr bwMode="auto">
          <a:xfrm>
            <a:off x="1" y="-246220"/>
            <a:ext cx="2462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3" name="Rectangle 4"/>
          <p:cNvSpPr>
            <a:spLocks noChangeArrowheads="1"/>
          </p:cNvSpPr>
          <p:nvPr/>
        </p:nvSpPr>
        <p:spPr bwMode="auto">
          <a:xfrm>
            <a:off x="1" y="-246220"/>
            <a:ext cx="246286"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26" name="TextBox 25"/>
          <p:cNvSpPr txBox="1"/>
          <p:nvPr/>
        </p:nvSpPr>
        <p:spPr>
          <a:xfrm>
            <a:off x="123144" y="158395"/>
            <a:ext cx="11988800" cy="1384995"/>
          </a:xfrm>
          <a:prstGeom prst="rect">
            <a:avLst/>
          </a:prstGeom>
          <a:noFill/>
        </p:spPr>
        <p:txBody>
          <a:bodyPr wrap="square" rtlCol="0">
            <a:spAutoFit/>
          </a:bodyPr>
          <a:lstStyle/>
          <a:p>
            <a:r>
              <a:rPr lang="en-US" sz="2800" dirty="0"/>
              <a:t>A block of mass m with initial speed v slides up </a:t>
            </a:r>
            <a:r>
              <a:rPr lang="en-US" sz="2800"/>
              <a:t>a ramp </a:t>
            </a:r>
            <a:r>
              <a:rPr lang="en-US" sz="2800" dirty="0"/>
              <a:t>of height h inclined at an angle </a:t>
            </a:r>
            <a:r>
              <a:rPr lang="en-US" sz="2800" dirty="0">
                <a:sym typeface="Symbol"/>
              </a:rPr>
              <a:t></a:t>
            </a:r>
            <a:r>
              <a:rPr lang="en-US" sz="2800" dirty="0"/>
              <a:t> as shown. Assume there </a:t>
            </a:r>
            <a:r>
              <a:rPr lang="en-US" sz="2800" b="1" dirty="0"/>
              <a:t>IS </a:t>
            </a:r>
            <a:r>
              <a:rPr lang="en-US" sz="2800" dirty="0"/>
              <a:t>friction. True or False: Whether the block makes it to the top of the ramp depends on the angle </a:t>
            </a:r>
            <a:r>
              <a:rPr lang="en-US" sz="2800" dirty="0">
                <a:sym typeface="Symbol"/>
              </a:rPr>
              <a:t></a:t>
            </a:r>
            <a:r>
              <a:rPr lang="en-US" sz="2800" dirty="0"/>
              <a:t>.</a:t>
            </a:r>
          </a:p>
        </p:txBody>
      </p:sp>
      <p:graphicFrame>
        <p:nvGraphicFramePr>
          <p:cNvPr id="4" name="Object 3"/>
          <p:cNvGraphicFramePr>
            <a:graphicFrameLocks noChangeAspect="1"/>
          </p:cNvGraphicFramePr>
          <p:nvPr>
            <p:extLst/>
          </p:nvPr>
        </p:nvGraphicFramePr>
        <p:xfrm>
          <a:off x="0" y="1974277"/>
          <a:ext cx="12054541" cy="1423105"/>
        </p:xfrm>
        <a:graphic>
          <a:graphicData uri="http://schemas.openxmlformats.org/presentationml/2006/ole">
            <mc:AlternateContent xmlns:mc="http://schemas.openxmlformats.org/markup-compatibility/2006">
              <mc:Choice xmlns:v="urn:schemas-microsoft-com:vml" Requires="v">
                <p:oleObj spid="_x0000_s4098" name="Document" r:id="rId4" imgW="5486400" imgH="647700" progId="Word.Document.12">
                  <p:embed/>
                </p:oleObj>
              </mc:Choice>
              <mc:Fallback>
                <p:oleObj name="Document" r:id="rId4" imgW="5486400" imgH="647700" progId="Word.Document.12">
                  <p:embed/>
                  <p:pic>
                    <p:nvPicPr>
                      <p:cNvPr id="4" name="Object 3"/>
                      <p:cNvPicPr/>
                      <p:nvPr/>
                    </p:nvPicPr>
                    <p:blipFill>
                      <a:blip r:embed="rId5"/>
                      <a:stretch>
                        <a:fillRect/>
                      </a:stretch>
                    </p:blipFill>
                    <p:spPr>
                      <a:xfrm>
                        <a:off x="0" y="1974277"/>
                        <a:ext cx="12054541" cy="1423105"/>
                      </a:xfrm>
                      <a:prstGeom prst="rect">
                        <a:avLst/>
                      </a:prstGeom>
                    </p:spPr>
                  </p:pic>
                </p:oleObj>
              </mc:Fallback>
            </mc:AlternateContent>
          </a:graphicData>
        </a:graphic>
      </p:graphicFrame>
      <p:sp>
        <p:nvSpPr>
          <p:cNvPr id="2" name="TextBox 1"/>
          <p:cNvSpPr txBox="1"/>
          <p:nvPr/>
        </p:nvSpPr>
        <p:spPr>
          <a:xfrm>
            <a:off x="123144" y="5213264"/>
            <a:ext cx="1431802" cy="1384995"/>
          </a:xfrm>
          <a:prstGeom prst="rect">
            <a:avLst/>
          </a:prstGeom>
          <a:noFill/>
        </p:spPr>
        <p:txBody>
          <a:bodyPr wrap="none" rtlCol="0">
            <a:spAutoFit/>
          </a:bodyPr>
          <a:lstStyle/>
          <a:p>
            <a:pPr marL="514350" indent="-514350">
              <a:lnSpc>
                <a:spcPct val="150000"/>
              </a:lnSpc>
              <a:buAutoNum type="alphaUcParenR"/>
            </a:pPr>
            <a:r>
              <a:rPr lang="en-US" sz="2800"/>
              <a:t>True</a:t>
            </a:r>
          </a:p>
          <a:p>
            <a:pPr marL="514350" indent="-514350">
              <a:lnSpc>
                <a:spcPct val="150000"/>
              </a:lnSpc>
              <a:buAutoNum type="alphaUcParenR"/>
            </a:pPr>
            <a:r>
              <a:rPr lang="en-US" sz="2800"/>
              <a:t>False</a:t>
            </a:r>
          </a:p>
        </p:txBody>
      </p:sp>
    </p:spTree>
    <p:extLst>
      <p:ext uri="{BB962C8B-B14F-4D97-AF65-F5344CB8AC3E}">
        <p14:creationId xmlns:p14="http://schemas.microsoft.com/office/powerpoint/2010/main" val="695168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13" name="Rectangle 4"/>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26" name="TextBox 25"/>
          <p:cNvSpPr txBox="1"/>
          <p:nvPr/>
        </p:nvSpPr>
        <p:spPr>
          <a:xfrm>
            <a:off x="123144" y="105402"/>
            <a:ext cx="12192000" cy="2246769"/>
          </a:xfrm>
          <a:prstGeom prst="rect">
            <a:avLst/>
          </a:prstGeom>
          <a:noFill/>
        </p:spPr>
        <p:txBody>
          <a:bodyPr wrap="square" rtlCol="0">
            <a:spAutoFit/>
          </a:bodyPr>
          <a:lstStyle/>
          <a:p>
            <a:r>
              <a:rPr lang="en-US" sz="2800"/>
              <a:t>A mass m is dropped from rest from a height h</a:t>
            </a:r>
            <a:r>
              <a:rPr lang="en-US" sz="2800" baseline="-25000"/>
              <a:t>i</a:t>
            </a:r>
            <a:r>
              <a:rPr lang="en-US" sz="2800"/>
              <a:t> above a table top on which sits on a spring with spring constant k. The mass compresses the spring by a maximum amount x and stops for an instant at a height h</a:t>
            </a:r>
            <a:r>
              <a:rPr lang="en-US" sz="2800" baseline="-25000"/>
              <a:t>f­</a:t>
            </a:r>
            <a:r>
              <a:rPr lang="en-US" sz="2800"/>
              <a:t>. There is no friction in this problem. Which of the following equations correctly expresses conservation of energy and allows one to solve for the compression x of the spring?</a:t>
            </a:r>
          </a:p>
        </p:txBody>
      </p:sp>
      <p:sp>
        <p:nvSpPr>
          <p:cNvPr id="27" name="TextBox 26"/>
          <p:cNvSpPr txBox="1"/>
          <p:nvPr/>
        </p:nvSpPr>
        <p:spPr>
          <a:xfrm>
            <a:off x="123144" y="3424968"/>
            <a:ext cx="11988800" cy="3257174"/>
          </a:xfrm>
          <a:prstGeom prst="rect">
            <a:avLst/>
          </a:prstGeom>
          <a:noFill/>
        </p:spPr>
        <p:txBody>
          <a:bodyPr wrap="square" rtlCol="0">
            <a:spAutoFit/>
          </a:bodyPr>
          <a:lstStyle/>
          <a:p>
            <a:pPr marL="514350" indent="-514350">
              <a:lnSpc>
                <a:spcPct val="150000"/>
              </a:lnSpc>
              <a:buAutoNum type="alphaUcParenR"/>
            </a:pPr>
            <a:r>
              <a:rPr lang="en-US" sz="2800"/>
              <a:t>mgh</a:t>
            </a:r>
            <a:r>
              <a:rPr lang="en-US" sz="2800" baseline="-25000"/>
              <a:t>i</a:t>
            </a:r>
            <a:r>
              <a:rPr lang="en-US" sz="2800"/>
              <a:t> </a:t>
            </a:r>
            <a:r>
              <a:rPr lang="en-US" sz="2800" dirty="0"/>
              <a:t>+ ½ mv</a:t>
            </a:r>
            <a:r>
              <a:rPr lang="en-US" sz="2800" baseline="30000" dirty="0"/>
              <a:t>2</a:t>
            </a:r>
            <a:r>
              <a:rPr lang="en-US" sz="2800" dirty="0"/>
              <a:t> = </a:t>
            </a:r>
            <a:r>
              <a:rPr lang="en-US" sz="2800"/>
              <a:t>½ kx</a:t>
            </a:r>
            <a:r>
              <a:rPr lang="en-US" sz="2800" baseline="30000"/>
              <a:t>2</a:t>
            </a:r>
          </a:p>
          <a:p>
            <a:pPr marL="514350" indent="-514350">
              <a:lnSpc>
                <a:spcPct val="150000"/>
              </a:lnSpc>
              <a:buAutoNum type="alphaUcParenR"/>
            </a:pPr>
            <a:r>
              <a:rPr lang="en-US" sz="2800"/>
              <a:t>mgh</a:t>
            </a:r>
            <a:r>
              <a:rPr lang="en-US" sz="2800" baseline="-25000"/>
              <a:t>i</a:t>
            </a:r>
            <a:r>
              <a:rPr lang="en-US" sz="2800"/>
              <a:t> </a:t>
            </a:r>
            <a:r>
              <a:rPr lang="en-US" sz="2800" dirty="0"/>
              <a:t>= ½ kx</a:t>
            </a:r>
            <a:r>
              <a:rPr lang="en-US" sz="2800" baseline="30000" dirty="0"/>
              <a:t>2</a:t>
            </a:r>
            <a:r>
              <a:rPr lang="en-US" sz="2800" dirty="0"/>
              <a:t> </a:t>
            </a:r>
            <a:r>
              <a:rPr lang="en-US" sz="2800"/>
              <a:t>+ mgh</a:t>
            </a:r>
            <a:r>
              <a:rPr lang="en-US" sz="2800" baseline="-25000"/>
              <a:t>f</a:t>
            </a:r>
          </a:p>
          <a:p>
            <a:pPr marL="514350" indent="-514350">
              <a:lnSpc>
                <a:spcPct val="150000"/>
              </a:lnSpc>
              <a:buAutoNum type="alphaUcParenR"/>
            </a:pPr>
            <a:r>
              <a:rPr lang="en-US" sz="2800"/>
              <a:t>mgh</a:t>
            </a:r>
            <a:r>
              <a:rPr lang="en-US" sz="2800" baseline="-25000"/>
              <a:t>i</a:t>
            </a:r>
            <a:r>
              <a:rPr lang="en-US" sz="2800"/>
              <a:t> </a:t>
            </a:r>
            <a:r>
              <a:rPr lang="en-US" sz="2800" dirty="0"/>
              <a:t>+ ½ kx</a:t>
            </a:r>
            <a:r>
              <a:rPr lang="en-US" sz="2800" baseline="30000" dirty="0"/>
              <a:t>2</a:t>
            </a:r>
            <a:r>
              <a:rPr lang="en-US" sz="2800" dirty="0"/>
              <a:t>  </a:t>
            </a:r>
            <a:r>
              <a:rPr lang="en-US" sz="2800"/>
              <a:t>= mgh</a:t>
            </a:r>
            <a:r>
              <a:rPr lang="en-US" sz="2800" baseline="-25000"/>
              <a:t>f</a:t>
            </a:r>
          </a:p>
          <a:p>
            <a:pPr marL="514350" indent="-514350">
              <a:lnSpc>
                <a:spcPct val="150000"/>
              </a:lnSpc>
              <a:buAutoNum type="alphaUcParenR"/>
            </a:pPr>
            <a:r>
              <a:rPr lang="en-US" sz="2800"/>
              <a:t>mg(h</a:t>
            </a:r>
            <a:r>
              <a:rPr lang="en-US" sz="2800" baseline="-25000"/>
              <a:t>F</a:t>
            </a:r>
            <a:r>
              <a:rPr lang="en-US" sz="2800"/>
              <a:t>- </a:t>
            </a:r>
            <a:r>
              <a:rPr lang="en-US" sz="2800" dirty="0"/>
              <a:t>h</a:t>
            </a:r>
            <a:r>
              <a:rPr lang="en-US" sz="2800" baseline="-25000" dirty="0"/>
              <a:t>i</a:t>
            </a:r>
            <a:r>
              <a:rPr lang="en-US" sz="2800" dirty="0"/>
              <a:t>) =  ½ mv</a:t>
            </a:r>
            <a:r>
              <a:rPr lang="en-US" sz="2800" baseline="30000" dirty="0"/>
              <a:t>2</a:t>
            </a:r>
            <a:r>
              <a:rPr lang="en-US" sz="2800" dirty="0"/>
              <a:t> + </a:t>
            </a:r>
            <a:r>
              <a:rPr lang="en-US" sz="2800"/>
              <a:t>½ kx</a:t>
            </a:r>
            <a:r>
              <a:rPr lang="en-US" sz="2800" baseline="30000"/>
              <a:t>2</a:t>
            </a:r>
          </a:p>
          <a:p>
            <a:pPr marL="514350" indent="-514350">
              <a:lnSpc>
                <a:spcPct val="150000"/>
              </a:lnSpc>
              <a:buAutoNum type="alphaUcParenR"/>
            </a:pPr>
            <a:r>
              <a:rPr lang="en-US" sz="2800"/>
              <a:t>None of these</a:t>
            </a:r>
            <a:endParaRPr lang="en-US" sz="2800" dirty="0"/>
          </a:p>
        </p:txBody>
      </p:sp>
      <p:graphicFrame>
        <p:nvGraphicFramePr>
          <p:cNvPr id="2" name="Object 1"/>
          <p:cNvGraphicFramePr>
            <a:graphicFrameLocks noChangeAspect="1"/>
          </p:cNvGraphicFramePr>
          <p:nvPr>
            <p:extLst/>
          </p:nvPr>
        </p:nvGraphicFramePr>
        <p:xfrm>
          <a:off x="6298162" y="2535184"/>
          <a:ext cx="5792237" cy="4002983"/>
        </p:xfrm>
        <a:graphic>
          <a:graphicData uri="http://schemas.openxmlformats.org/presentationml/2006/ole">
            <mc:AlternateContent xmlns:mc="http://schemas.openxmlformats.org/markup-compatibility/2006">
              <mc:Choice xmlns:v="urn:schemas-microsoft-com:vml" Requires="v">
                <p:oleObj spid="_x0000_s5122" name="Microsoft Draw" r:id="rId4" imgW="2654280" imgH="1828800" progId="MSDraw">
                  <p:embed/>
                </p:oleObj>
              </mc:Choice>
              <mc:Fallback>
                <p:oleObj name="Microsoft Draw" r:id="rId4" imgW="2654280" imgH="1828800" progId="MSDraw">
                  <p:embed/>
                  <p:pic>
                    <p:nvPicPr>
                      <p:cNvPr id="2"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8162" y="2535184"/>
                        <a:ext cx="5792237" cy="400298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518137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1780</TotalTime>
  <Words>2460</Words>
  <Application>Microsoft Office PowerPoint</Application>
  <PresentationFormat>Widescreen</PresentationFormat>
  <Paragraphs>200</Paragraphs>
  <Slides>38</Slides>
  <Notes>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9" baseType="lpstr">
      <vt:lpstr>ＭＳ Ｐゴシック</vt:lpstr>
      <vt:lpstr>Arial</vt:lpstr>
      <vt:lpstr>Calibri</vt:lpstr>
      <vt:lpstr>Calibri Light</vt:lpstr>
      <vt:lpstr>Cambria</vt:lpstr>
      <vt:lpstr>Cambria Math</vt:lpstr>
      <vt:lpstr>ÇlÇr ñæí©</vt:lpstr>
      <vt:lpstr>Symbol</vt:lpstr>
      <vt:lpstr>Office Theme</vt:lpstr>
      <vt:lpstr>Document</vt:lpstr>
      <vt:lpstr>Microsoft 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Bolton</dc:creator>
  <cp:lastModifiedBy>Daniel Bolton</cp:lastModifiedBy>
  <cp:revision>76</cp:revision>
  <dcterms:created xsi:type="dcterms:W3CDTF">2016-02-29T15:16:18Z</dcterms:created>
  <dcterms:modified xsi:type="dcterms:W3CDTF">2019-04-01T05:13:39Z</dcterms:modified>
</cp:coreProperties>
</file>