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7" r:id="rId2"/>
    <p:sldId id="298" r:id="rId3"/>
    <p:sldId id="260" r:id="rId4"/>
    <p:sldId id="292" r:id="rId5"/>
    <p:sldId id="283" r:id="rId6"/>
    <p:sldId id="284" r:id="rId7"/>
    <p:sldId id="265" r:id="rId8"/>
    <p:sldId id="266" r:id="rId9"/>
    <p:sldId id="257" r:id="rId10"/>
    <p:sldId id="299" r:id="rId11"/>
    <p:sldId id="269" r:id="rId12"/>
    <p:sldId id="264" r:id="rId13"/>
    <p:sldId id="261" r:id="rId14"/>
    <p:sldId id="262" r:id="rId15"/>
    <p:sldId id="267" r:id="rId16"/>
    <p:sldId id="271" r:id="rId17"/>
    <p:sldId id="272" r:id="rId18"/>
    <p:sldId id="273" r:id="rId19"/>
    <p:sldId id="279" r:id="rId20"/>
    <p:sldId id="300" r:id="rId21"/>
    <p:sldId id="287" r:id="rId22"/>
    <p:sldId id="288" r:id="rId23"/>
    <p:sldId id="289" r:id="rId24"/>
    <p:sldId id="295" r:id="rId25"/>
    <p:sldId id="296" r:id="rId26"/>
    <p:sldId id="278" r:id="rId27"/>
    <p:sldId id="276" r:id="rId28"/>
    <p:sldId id="277" r:id="rId29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8F7B2-70F1-4AD5-9098-950279CA4555}" v="27" dt="2019-04-01T05:10:21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8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Bolton" userId="9c16344e-d134-4356-8cc4-132d269cedac" providerId="ADAL" clId="{9D68859E-FA7F-4A65-BCDA-2D2B4B361D22}"/>
    <pc:docChg chg="undo addSld delSld modSld modNotesMaster">
      <pc:chgData name="Daniel Bolton" userId="9c16344e-d134-4356-8cc4-132d269cedac" providerId="ADAL" clId="{9D68859E-FA7F-4A65-BCDA-2D2B4B361D22}" dt="2019-04-01T05:10:21.769" v="26"/>
      <pc:docMkLst>
        <pc:docMk/>
      </pc:docMkLst>
      <pc:sldChg chg="add">
        <pc:chgData name="Daniel Bolton" userId="9c16344e-d134-4356-8cc4-132d269cedac" providerId="ADAL" clId="{9D68859E-FA7F-4A65-BCDA-2D2B4B361D22}" dt="2019-04-01T04:45:49.301" v="22"/>
        <pc:sldMkLst>
          <pc:docMk/>
          <pc:sldMk cId="502685101" sldId="257"/>
        </pc:sldMkLst>
      </pc:sldChg>
      <pc:sldChg chg="add">
        <pc:chgData name="Daniel Bolton" userId="9c16344e-d134-4356-8cc4-132d269cedac" providerId="ADAL" clId="{9D68859E-FA7F-4A65-BCDA-2D2B4B361D22}" dt="2019-03-31T18:59:21.098" v="12"/>
        <pc:sldMkLst>
          <pc:docMk/>
          <pc:sldMk cId="2617647061" sldId="260"/>
        </pc:sldMkLst>
      </pc:sldChg>
      <pc:sldChg chg="add">
        <pc:chgData name="Daniel Bolton" userId="9c16344e-d134-4356-8cc4-132d269cedac" providerId="ADAL" clId="{9D68859E-FA7F-4A65-BCDA-2D2B4B361D22}" dt="2019-03-31T18:58:12.253" v="11"/>
        <pc:sldMkLst>
          <pc:docMk/>
          <pc:sldMk cId="1375003523" sldId="261"/>
        </pc:sldMkLst>
      </pc:sldChg>
      <pc:sldChg chg="add">
        <pc:chgData name="Daniel Bolton" userId="9c16344e-d134-4356-8cc4-132d269cedac" providerId="ADAL" clId="{9D68859E-FA7F-4A65-BCDA-2D2B4B361D22}" dt="2019-03-31T18:58:12.253" v="11"/>
        <pc:sldMkLst>
          <pc:docMk/>
          <pc:sldMk cId="2909966557" sldId="262"/>
        </pc:sldMkLst>
      </pc:sldChg>
      <pc:sldChg chg="add">
        <pc:chgData name="Daniel Bolton" userId="9c16344e-d134-4356-8cc4-132d269cedac" providerId="ADAL" clId="{9D68859E-FA7F-4A65-BCDA-2D2B4B361D22}" dt="2019-03-31T18:59:21.098" v="12"/>
        <pc:sldMkLst>
          <pc:docMk/>
          <pc:sldMk cId="3872872626" sldId="264"/>
        </pc:sldMkLst>
      </pc:sldChg>
      <pc:sldChg chg="add">
        <pc:chgData name="Daniel Bolton" userId="9c16344e-d134-4356-8cc4-132d269cedac" providerId="ADAL" clId="{9D68859E-FA7F-4A65-BCDA-2D2B4B361D22}" dt="2019-03-31T18:59:21.098" v="12"/>
        <pc:sldMkLst>
          <pc:docMk/>
          <pc:sldMk cId="1761591107" sldId="265"/>
        </pc:sldMkLst>
      </pc:sldChg>
      <pc:sldChg chg="add">
        <pc:chgData name="Daniel Bolton" userId="9c16344e-d134-4356-8cc4-132d269cedac" providerId="ADAL" clId="{9D68859E-FA7F-4A65-BCDA-2D2B4B361D22}" dt="2019-03-31T18:59:21.098" v="12"/>
        <pc:sldMkLst>
          <pc:docMk/>
          <pc:sldMk cId="208189787" sldId="266"/>
        </pc:sldMkLst>
      </pc:sldChg>
      <pc:sldChg chg="add">
        <pc:chgData name="Daniel Bolton" userId="9c16344e-d134-4356-8cc4-132d269cedac" providerId="ADAL" clId="{9D68859E-FA7F-4A65-BCDA-2D2B4B361D22}" dt="2019-03-31T18:58:12.253" v="11"/>
        <pc:sldMkLst>
          <pc:docMk/>
          <pc:sldMk cId="2899735357" sldId="267"/>
        </pc:sldMkLst>
      </pc:sldChg>
      <pc:sldChg chg="add">
        <pc:chgData name="Daniel Bolton" userId="9c16344e-d134-4356-8cc4-132d269cedac" providerId="ADAL" clId="{9D68859E-FA7F-4A65-BCDA-2D2B4B361D22}" dt="2019-03-31T18:59:21.098" v="12"/>
        <pc:sldMkLst>
          <pc:docMk/>
          <pc:sldMk cId="3587656393" sldId="269"/>
        </pc:sldMkLst>
      </pc:sldChg>
      <pc:sldChg chg="add">
        <pc:chgData name="Daniel Bolton" userId="9c16344e-d134-4356-8cc4-132d269cedac" providerId="ADAL" clId="{9D68859E-FA7F-4A65-BCDA-2D2B4B361D22}" dt="2019-03-31T18:58:12.253" v="11"/>
        <pc:sldMkLst>
          <pc:docMk/>
          <pc:sldMk cId="2184880215" sldId="271"/>
        </pc:sldMkLst>
      </pc:sldChg>
      <pc:sldChg chg="add">
        <pc:chgData name="Daniel Bolton" userId="9c16344e-d134-4356-8cc4-132d269cedac" providerId="ADAL" clId="{9D68859E-FA7F-4A65-BCDA-2D2B4B361D22}" dt="2019-03-31T18:58:12.253" v="11"/>
        <pc:sldMkLst>
          <pc:docMk/>
          <pc:sldMk cId="1856213160" sldId="272"/>
        </pc:sldMkLst>
      </pc:sldChg>
      <pc:sldChg chg="add">
        <pc:chgData name="Daniel Bolton" userId="9c16344e-d134-4356-8cc4-132d269cedac" providerId="ADAL" clId="{9D68859E-FA7F-4A65-BCDA-2D2B4B361D22}" dt="2019-03-31T18:58:12.253" v="11"/>
        <pc:sldMkLst>
          <pc:docMk/>
          <pc:sldMk cId="1213859141" sldId="273"/>
        </pc:sldMkLst>
      </pc:sldChg>
      <pc:sldChg chg="add">
        <pc:chgData name="Daniel Bolton" userId="9c16344e-d134-4356-8cc4-132d269cedac" providerId="ADAL" clId="{9D68859E-FA7F-4A65-BCDA-2D2B4B361D22}" dt="2019-04-01T04:46:26.898" v="24"/>
        <pc:sldMkLst>
          <pc:docMk/>
          <pc:sldMk cId="961366937" sldId="279"/>
        </pc:sldMkLst>
      </pc:sldChg>
      <pc:sldChg chg="add">
        <pc:chgData name="Daniel Bolton" userId="9c16344e-d134-4356-8cc4-132d269cedac" providerId="ADAL" clId="{9D68859E-FA7F-4A65-BCDA-2D2B4B361D22}" dt="2019-03-31T18:59:21.098" v="12"/>
        <pc:sldMkLst>
          <pc:docMk/>
          <pc:sldMk cId="4007354641" sldId="283"/>
        </pc:sldMkLst>
      </pc:sldChg>
      <pc:sldChg chg="add">
        <pc:chgData name="Daniel Bolton" userId="9c16344e-d134-4356-8cc4-132d269cedac" providerId="ADAL" clId="{9D68859E-FA7F-4A65-BCDA-2D2B4B361D22}" dt="2019-03-31T18:59:21.098" v="12"/>
        <pc:sldMkLst>
          <pc:docMk/>
          <pc:sldMk cId="546133660" sldId="284"/>
        </pc:sldMkLst>
      </pc:sldChg>
      <pc:sldChg chg="add">
        <pc:chgData name="Daniel Bolton" userId="9c16344e-d134-4356-8cc4-132d269cedac" providerId="ADAL" clId="{9D68859E-FA7F-4A65-BCDA-2D2B4B361D22}" dt="2019-03-31T18:58:12.253" v="11"/>
        <pc:sldMkLst>
          <pc:docMk/>
          <pc:sldMk cId="2394099402" sldId="287"/>
        </pc:sldMkLst>
      </pc:sldChg>
      <pc:sldChg chg="add">
        <pc:chgData name="Daniel Bolton" userId="9c16344e-d134-4356-8cc4-132d269cedac" providerId="ADAL" clId="{9D68859E-FA7F-4A65-BCDA-2D2B4B361D22}" dt="2019-03-31T18:58:12.253" v="11"/>
        <pc:sldMkLst>
          <pc:docMk/>
          <pc:sldMk cId="2948297881" sldId="288"/>
        </pc:sldMkLst>
      </pc:sldChg>
      <pc:sldChg chg="add">
        <pc:chgData name="Daniel Bolton" userId="9c16344e-d134-4356-8cc4-132d269cedac" providerId="ADAL" clId="{9D68859E-FA7F-4A65-BCDA-2D2B4B361D22}" dt="2019-04-01T04:58:43.091" v="25"/>
        <pc:sldMkLst>
          <pc:docMk/>
          <pc:sldMk cId="1392045475" sldId="292"/>
        </pc:sldMkLst>
      </pc:sldChg>
      <pc:sldChg chg="del">
        <pc:chgData name="Daniel Bolton" userId="9c16344e-d134-4356-8cc4-132d269cedac" providerId="ADAL" clId="{9D68859E-FA7F-4A65-BCDA-2D2B4B361D22}" dt="2019-03-31T18:57:04.193" v="1" actId="2696"/>
        <pc:sldMkLst>
          <pc:docMk/>
          <pc:sldMk cId="2649725220" sldId="292"/>
        </pc:sldMkLst>
      </pc:sldChg>
      <pc:sldChg chg="add del">
        <pc:chgData name="Daniel Bolton" userId="9c16344e-d134-4356-8cc4-132d269cedac" providerId="ADAL" clId="{9D68859E-FA7F-4A65-BCDA-2D2B4B361D22}" dt="2019-03-31T18:59:34.349" v="13" actId="2696"/>
        <pc:sldMkLst>
          <pc:docMk/>
          <pc:sldMk cId="19808935" sldId="297"/>
        </pc:sldMkLst>
      </pc:sldChg>
      <pc:sldChg chg="del">
        <pc:chgData name="Daniel Bolton" userId="9c16344e-d134-4356-8cc4-132d269cedac" providerId="ADAL" clId="{9D68859E-FA7F-4A65-BCDA-2D2B4B361D22}" dt="2019-03-31T18:57:11.233" v="2" actId="2696"/>
        <pc:sldMkLst>
          <pc:docMk/>
          <pc:sldMk cId="742330086" sldId="297"/>
        </pc:sldMkLst>
      </pc:sldChg>
      <pc:sldChg chg="add">
        <pc:chgData name="Daniel Bolton" userId="9c16344e-d134-4356-8cc4-132d269cedac" providerId="ADAL" clId="{9D68859E-FA7F-4A65-BCDA-2D2B4B361D22}" dt="2019-03-31T19:03:09.543" v="21"/>
        <pc:sldMkLst>
          <pc:docMk/>
          <pc:sldMk cId="2506269601" sldId="297"/>
        </pc:sldMkLst>
      </pc:sldChg>
      <pc:sldChg chg="del">
        <pc:chgData name="Daniel Bolton" userId="9c16344e-d134-4356-8cc4-132d269cedac" providerId="ADAL" clId="{9D68859E-FA7F-4A65-BCDA-2D2B4B361D22}" dt="2019-03-31T18:57:12.544" v="4" actId="2696"/>
        <pc:sldMkLst>
          <pc:docMk/>
          <pc:sldMk cId="601408995" sldId="298"/>
        </pc:sldMkLst>
      </pc:sldChg>
      <pc:sldChg chg="add">
        <pc:chgData name="Daniel Bolton" userId="9c16344e-d134-4356-8cc4-132d269cedac" providerId="ADAL" clId="{9D68859E-FA7F-4A65-BCDA-2D2B4B361D22}" dt="2019-03-31T19:03:09.543" v="21"/>
        <pc:sldMkLst>
          <pc:docMk/>
          <pc:sldMk cId="1553661011" sldId="298"/>
        </pc:sldMkLst>
      </pc:sldChg>
      <pc:sldChg chg="add del">
        <pc:chgData name="Daniel Bolton" userId="9c16344e-d134-4356-8cc4-132d269cedac" providerId="ADAL" clId="{9D68859E-FA7F-4A65-BCDA-2D2B4B361D22}" dt="2019-03-31T18:59:54.003" v="14" actId="2696"/>
        <pc:sldMkLst>
          <pc:docMk/>
          <pc:sldMk cId="3958190688" sldId="298"/>
        </pc:sldMkLst>
      </pc:sldChg>
      <pc:sldChg chg="add del">
        <pc:chgData name="Daniel Bolton" userId="9c16344e-d134-4356-8cc4-132d269cedac" providerId="ADAL" clId="{9D68859E-FA7F-4A65-BCDA-2D2B4B361D22}" dt="2019-03-31T19:00:07.195" v="17" actId="2696"/>
        <pc:sldMkLst>
          <pc:docMk/>
          <pc:sldMk cId="1800121515" sldId="299"/>
        </pc:sldMkLst>
      </pc:sldChg>
      <pc:sldChg chg="del">
        <pc:chgData name="Daniel Bolton" userId="9c16344e-d134-4356-8cc4-132d269cedac" providerId="ADAL" clId="{9D68859E-FA7F-4A65-BCDA-2D2B4B361D22}" dt="2019-03-31T18:57:13.082" v="5" actId="2696"/>
        <pc:sldMkLst>
          <pc:docMk/>
          <pc:sldMk cId="1861522720" sldId="299"/>
        </pc:sldMkLst>
      </pc:sldChg>
      <pc:sldChg chg="add">
        <pc:chgData name="Daniel Bolton" userId="9c16344e-d134-4356-8cc4-132d269cedac" providerId="ADAL" clId="{9D68859E-FA7F-4A65-BCDA-2D2B4B361D22}" dt="2019-04-01T04:45:49.301" v="22"/>
        <pc:sldMkLst>
          <pc:docMk/>
          <pc:sldMk cId="3053838530" sldId="299"/>
        </pc:sldMkLst>
      </pc:sldChg>
      <pc:sldChg chg="add">
        <pc:chgData name="Daniel Bolton" userId="9c16344e-d134-4356-8cc4-132d269cedac" providerId="ADAL" clId="{9D68859E-FA7F-4A65-BCDA-2D2B4B361D22}" dt="2019-04-01T04:46:15.291" v="23"/>
        <pc:sldMkLst>
          <pc:docMk/>
          <pc:sldMk cId="532454285" sldId="300"/>
        </pc:sldMkLst>
      </pc:sldChg>
      <pc:sldChg chg="add del">
        <pc:chgData name="Daniel Bolton" userId="9c16344e-d134-4356-8cc4-132d269cedac" providerId="ADAL" clId="{9D68859E-FA7F-4A65-BCDA-2D2B4B361D22}" dt="2019-03-31T19:00:15.078" v="18" actId="2696"/>
        <pc:sldMkLst>
          <pc:docMk/>
          <pc:sldMk cId="2442129331" sldId="300"/>
        </pc:sldMkLst>
      </pc:sldChg>
      <pc:sldChg chg="del">
        <pc:chgData name="Daniel Bolton" userId="9c16344e-d134-4356-8cc4-132d269cedac" providerId="ADAL" clId="{9D68859E-FA7F-4A65-BCDA-2D2B4B361D22}" dt="2019-03-31T18:57:13.707" v="6" actId="2696"/>
        <pc:sldMkLst>
          <pc:docMk/>
          <pc:sldMk cId="3238631467" sldId="301"/>
        </pc:sldMkLst>
      </pc:sldChg>
      <pc:sldChg chg="add del">
        <pc:chgData name="Daniel Bolton" userId="9c16344e-d134-4356-8cc4-132d269cedac" providerId="ADAL" clId="{9D68859E-FA7F-4A65-BCDA-2D2B4B361D22}" dt="2019-03-31T19:00:15.378" v="19" actId="2696"/>
        <pc:sldMkLst>
          <pc:docMk/>
          <pc:sldMk cId="3543236502" sldId="301"/>
        </pc:sldMkLst>
      </pc:sldChg>
      <pc:sldChg chg="del">
        <pc:chgData name="Daniel Bolton" userId="9c16344e-d134-4356-8cc4-132d269cedac" providerId="ADAL" clId="{9D68859E-FA7F-4A65-BCDA-2D2B4B361D22}" dt="2019-03-31T18:57:14.107" v="7" actId="2696"/>
        <pc:sldMkLst>
          <pc:docMk/>
          <pc:sldMk cId="1118514317" sldId="302"/>
        </pc:sldMkLst>
      </pc:sldChg>
      <pc:sldChg chg="add del">
        <pc:chgData name="Daniel Bolton" userId="9c16344e-d134-4356-8cc4-132d269cedac" providerId="ADAL" clId="{9D68859E-FA7F-4A65-BCDA-2D2B4B361D22}" dt="2019-03-31T19:00:15.675" v="20" actId="2696"/>
        <pc:sldMkLst>
          <pc:docMk/>
          <pc:sldMk cId="1899641784" sldId="302"/>
        </pc:sldMkLst>
      </pc:sldChg>
      <pc:sldChg chg="del">
        <pc:chgData name="Daniel Bolton" userId="9c16344e-d134-4356-8cc4-132d269cedac" providerId="ADAL" clId="{9D68859E-FA7F-4A65-BCDA-2D2B4B361D22}" dt="2019-03-31T18:57:14.684" v="8" actId="2696"/>
        <pc:sldMkLst>
          <pc:docMk/>
          <pc:sldMk cId="1814331226" sldId="303"/>
        </pc:sldMkLst>
      </pc:sldChg>
      <pc:sldChg chg="del">
        <pc:chgData name="Daniel Bolton" userId="9c16344e-d134-4356-8cc4-132d269cedac" providerId="ADAL" clId="{9D68859E-FA7F-4A65-BCDA-2D2B4B361D22}" dt="2019-03-31T18:57:15.344" v="9" actId="2696"/>
        <pc:sldMkLst>
          <pc:docMk/>
          <pc:sldMk cId="461513668" sldId="304"/>
        </pc:sldMkLst>
      </pc:sldChg>
      <pc:sldChg chg="del">
        <pc:chgData name="Daniel Bolton" userId="9c16344e-d134-4356-8cc4-132d269cedac" providerId="ADAL" clId="{9D68859E-FA7F-4A65-BCDA-2D2B4B361D22}" dt="2019-03-31T18:57:16.357" v="10" actId="2696"/>
        <pc:sldMkLst>
          <pc:docMk/>
          <pc:sldMk cId="330987674" sldId="305"/>
        </pc:sldMkLst>
      </pc:sldChg>
      <pc:sldChg chg="del">
        <pc:chgData name="Daniel Bolton" userId="9c16344e-d134-4356-8cc4-132d269cedac" providerId="ADAL" clId="{9D68859E-FA7F-4A65-BCDA-2D2B4B361D22}" dt="2019-03-31T18:57:01.876" v="0" actId="2696"/>
        <pc:sldMkLst>
          <pc:docMk/>
          <pc:sldMk cId="3727701622" sldId="309"/>
        </pc:sldMkLst>
      </pc:sldChg>
      <pc:sldChg chg="del">
        <pc:chgData name="Daniel Bolton" userId="9c16344e-d134-4356-8cc4-132d269cedac" providerId="ADAL" clId="{9D68859E-FA7F-4A65-BCDA-2D2B4B361D22}" dt="2019-03-31T18:57:11.757" v="3" actId="2696"/>
        <pc:sldMkLst>
          <pc:docMk/>
          <pc:sldMk cId="475667689" sldId="31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8D9D8-EB13-4117-B642-88956C01B7B0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ECE9C-3B6A-4CB3-9B70-30EC57B5D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2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Phys</a:t>
            </a:r>
            <a:r>
              <a:rPr lang="en-US" baseline="0" dirty="0"/>
              <a:t> 1110 </a:t>
            </a:r>
            <a:r>
              <a:rPr lang="en-US" baseline="0" dirty="0" err="1"/>
              <a:t>Fa</a:t>
            </a:r>
            <a:r>
              <a:rPr lang="en-US" baseline="0" dirty="0"/>
              <a:t> 15 SJP  </a:t>
            </a:r>
            <a:r>
              <a:rPr lang="en-US" baseline="0" dirty="0" err="1"/>
              <a:t>Lect</a:t>
            </a:r>
            <a:r>
              <a:rPr lang="en-US" baseline="0" dirty="0"/>
              <a:t> # 37 (review day) :</a:t>
            </a:r>
            <a:endParaRPr lang="en-US" b="0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CD6BA-EE55-47CC-8569-D5159140A4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0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Phys</a:t>
            </a:r>
            <a:r>
              <a:rPr lang="en-US" baseline="0" dirty="0"/>
              <a:t> 1110 </a:t>
            </a:r>
            <a:r>
              <a:rPr lang="en-US" baseline="0" dirty="0" err="1"/>
              <a:t>Fa</a:t>
            </a:r>
            <a:r>
              <a:rPr lang="en-US" baseline="0" dirty="0"/>
              <a:t> 15 SJP  </a:t>
            </a:r>
            <a:r>
              <a:rPr lang="en-US" baseline="0" dirty="0" err="1"/>
              <a:t>Lect</a:t>
            </a:r>
            <a:r>
              <a:rPr lang="en-US" baseline="0" dirty="0"/>
              <a:t> # 37 (review day) :</a:t>
            </a:r>
            <a:endParaRPr lang="en-US" b="0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CD6BA-EE55-47CC-8569-D5159140A4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1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1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8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4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85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6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9ACE3-6397-4840-98B2-631973F508ED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EEB0E-6BA2-4585-9796-72A1F7E346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0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0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8115297" y="76200"/>
          <a:ext cx="4174067" cy="358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5879853" imgH="5067130" progId="Word.Document.12">
                  <p:embed/>
                </p:oleObj>
              </mc:Choice>
              <mc:Fallback>
                <p:oleObj name="Document" r:id="rId3" imgW="5879853" imgH="5067130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15297" y="76200"/>
                        <a:ext cx="4174067" cy="3588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27000" y="76200"/>
            <a:ext cx="78570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In which situation is the magnitude of the total momentum of the system the largest?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6999" y="4627358"/>
                <a:ext cx="5419689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Situation I has larger total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</m:d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/>
                  <a:t>Situation II has larger total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</m:d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/>
                  <a:t>Same total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800"/>
                  <a:t> in both situations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999" y="4627358"/>
                <a:ext cx="5419689" cy="2031325"/>
              </a:xfrm>
              <a:prstGeom prst="rect">
                <a:avLst/>
              </a:prstGeom>
              <a:blipFill rotWithShape="0">
                <a:blip r:embed="rId6"/>
                <a:stretch>
                  <a:fillRect l="-2362" r="-900" b="-4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269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3144" y="65838"/>
                <a:ext cx="111760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Ball 1 of mass m moving right with speed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/>
                  <a:t>bounces </a:t>
                </a:r>
                <a:r>
                  <a:rPr lang="en-US" sz="2800" dirty="0"/>
                  <a:t>off ball 2 with mass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/>
                  <a:t>), and then moves left with speed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/>
                  <a:t>. By how much did the momentum of ball 2 decrease?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44" y="65838"/>
                <a:ext cx="11176000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1091" t="-440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415118" y="1397772"/>
          <a:ext cx="7871883" cy="2181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5" imgW="3915000" imgH="1084680" progId="">
                  <p:embed/>
                </p:oleObj>
              </mc:Choice>
              <mc:Fallback>
                <p:oleObj r:id="rId5" imgW="3915000" imgH="108468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5118" y="1397772"/>
                        <a:ext cx="7871883" cy="2181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eft Brace 1"/>
          <p:cNvSpPr/>
          <p:nvPr/>
        </p:nvSpPr>
        <p:spPr>
          <a:xfrm rot="16200000">
            <a:off x="3431118" y="2007373"/>
            <a:ext cx="711200" cy="294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01269" y="3632973"/>
            <a:ext cx="100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Before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7698318" y="1600973"/>
            <a:ext cx="711200" cy="3759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7470069" y="3707109"/>
            <a:ext cx="81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After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144" y="3159611"/>
                <a:ext cx="2842445" cy="3582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𝑀𝑣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𝑚𝑣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𝑚𝑣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None of these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44" y="3159611"/>
                <a:ext cx="2842445" cy="3582006"/>
              </a:xfrm>
              <a:prstGeom prst="rect">
                <a:avLst/>
              </a:prstGeom>
              <a:blipFill rotWithShape="0">
                <a:blip r:embed="rId7"/>
                <a:stretch>
                  <a:fillRect l="-4506" r="-3219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838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057" y="206828"/>
            <a:ext cx="7397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Which ball is more likely to knock over the wood?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5057" y="4680857"/>
            <a:ext cx="68166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The elastic, bouncy one (the “happy” ball)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The inelastic, flat one (the “sad” ball)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Both equally likely</a:t>
            </a:r>
          </a:p>
        </p:txBody>
      </p:sp>
    </p:spTree>
    <p:extLst>
      <p:ext uri="{BB962C8B-B14F-4D97-AF65-F5344CB8AC3E}">
        <p14:creationId xmlns:p14="http://schemas.microsoft.com/office/powerpoint/2010/main" val="3587656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986" y="1929950"/>
            <a:ext cx="5051691" cy="13354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18533" y="114068"/>
                <a:ext cx="11912599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Two masses,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/>
                  <a:t>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, are at rest on a frictionless surface. A compressed, massless spring between them is suddenly allowed to uncompress, pushing the masses apart. After the masses are apart, the KE of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/>
                  <a:t>is ____ the KE of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.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33" y="114068"/>
                <a:ext cx="11912599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023" t="-440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0" y="4727813"/>
            <a:ext cx="25099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the same as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greater than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less than</a:t>
            </a:r>
          </a:p>
        </p:txBody>
      </p:sp>
    </p:spTree>
    <p:extLst>
      <p:ext uri="{BB962C8B-B14F-4D97-AF65-F5344CB8AC3E}">
        <p14:creationId xmlns:p14="http://schemas.microsoft.com/office/powerpoint/2010/main" val="387287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3932" y="119503"/>
                <a:ext cx="11844867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Two masses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/>
                  <a:t> are approaching each other on a frictionless table and collide. Is it possible that, as a result of the collision, all of the kinetic energy of both masses is converted to other forms of energy? [You aren’t given the masses or speeds – I’m asking whether there exist masses and speeds such that it’s possible]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2" y="119503"/>
                <a:ext cx="11844867" cy="2246769"/>
              </a:xfrm>
              <a:prstGeom prst="rect">
                <a:avLst/>
              </a:prstGeom>
              <a:blipFill rotWithShape="0">
                <a:blip r:embed="rId2"/>
                <a:stretch>
                  <a:fillRect l="-1081" t="-2717" r="-1390" b="-7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3932" y="5367867"/>
            <a:ext cx="47998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Yes, all the KE can disappear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No, it’s impossible</a:t>
            </a:r>
          </a:p>
        </p:txBody>
      </p:sp>
    </p:spTree>
    <p:extLst>
      <p:ext uri="{BB962C8B-B14F-4D97-AF65-F5344CB8AC3E}">
        <p14:creationId xmlns:p14="http://schemas.microsoft.com/office/powerpoint/2010/main" val="1375003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3932" y="119503"/>
                <a:ext cx="11844867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moving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/>
                  <a:t> is approaching a stationary mass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/>
                  <a:t> on a frictionless table. Is it possible that, as a result of the collision, all of the kinetic energy of both masses is converted to other forms of energy? [Again, I’m asking whether there exist masses and speeds such that it’s possible]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2" y="119503"/>
                <a:ext cx="11844867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1081" t="-3367" r="-1132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43932" y="5367867"/>
            <a:ext cx="47998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Yes, all the KE can disappear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No, it’s impossible</a:t>
            </a:r>
          </a:p>
        </p:txBody>
      </p:sp>
    </p:spTree>
    <p:extLst>
      <p:ext uri="{BB962C8B-B14F-4D97-AF65-F5344CB8AC3E}">
        <p14:creationId xmlns:p14="http://schemas.microsoft.com/office/powerpoint/2010/main" val="2909966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425" y="1822657"/>
            <a:ext cx="6346213" cy="14200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43933" y="94102"/>
                <a:ext cx="11887199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big ball, 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, speed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/>
                  <a:t>, strikes a small ball, 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, at rest. Could the following occur? The big ball comes to a complete stop and the small ball takes off with speed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/>
                  <a:t>. (Assume they all remain at constant temperature.)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3" y="94102"/>
                <a:ext cx="11887199" cy="1384995"/>
              </a:xfrm>
              <a:prstGeom prst="rect">
                <a:avLst/>
              </a:prstGeom>
              <a:blipFill rotWithShape="0">
                <a:blip r:embed="rId3"/>
                <a:stretch>
                  <a:fillRect l="-1077" t="-3947" b="-1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143933" y="4732867"/>
            <a:ext cx="777360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Yes, it could.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No, it would violate conservation of momentum.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No, it would violate conservation of energy.</a:t>
            </a:r>
          </a:p>
        </p:txBody>
      </p:sp>
    </p:spTree>
    <p:extLst>
      <p:ext uri="{BB962C8B-B14F-4D97-AF65-F5344CB8AC3E}">
        <p14:creationId xmlns:p14="http://schemas.microsoft.com/office/powerpoint/2010/main" val="2899735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488" y="1614361"/>
            <a:ext cx="4700423" cy="14448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0867" y="102570"/>
                <a:ext cx="11895666" cy="1419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A bullet (mass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/>
                  <a:t>, velocity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 dirty="0"/>
                  <a:t>) is fired into a wood block (mass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800" dirty="0"/>
                  <a:t>) initially at rest on a frictionless surface.  The bullet buries itself in the wood block and then the wood block is seen to have a final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 dirty="0"/>
                  <a:t>. Was this an </a:t>
                </a:r>
                <a:r>
                  <a:rPr lang="en-US" sz="2800" i="1" dirty="0"/>
                  <a:t>elastic</a:t>
                </a:r>
                <a:r>
                  <a:rPr lang="en-US" sz="2800" dirty="0"/>
                  <a:t> collision?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67" y="102570"/>
                <a:ext cx="11895666" cy="1419491"/>
              </a:xfrm>
              <a:prstGeom prst="rect">
                <a:avLst/>
              </a:prstGeom>
              <a:blipFill>
                <a:blip r:embed="rId3"/>
                <a:stretch>
                  <a:fillRect l="-1025" t="-4292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867" y="5291667"/>
            <a:ext cx="11719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Yes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18488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488" y="1614361"/>
            <a:ext cx="4700423" cy="14448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0867" y="102570"/>
                <a:ext cx="11895666" cy="1419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bullet (mass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, velocity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/>
                  <a:t>) is fired into a wood block (mass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800"/>
                  <a:t>) initially at rest on a frictionless surface.  The bullet buries itself in the wood block and then the wood block is seen to have a final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/>
                  <a:t>. True or False: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67" y="102570"/>
                <a:ext cx="11895666" cy="1419491"/>
              </a:xfrm>
              <a:prstGeom prst="rect">
                <a:avLst/>
              </a:prstGeom>
              <a:blipFill rotWithShape="0">
                <a:blip r:embed="rId3"/>
                <a:stretch>
                  <a:fillRect l="-1025" t="-4292" b="-90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60867" y="5291667"/>
            <a:ext cx="14318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True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56213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488" y="2376361"/>
            <a:ext cx="4700423" cy="144487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60867" y="102570"/>
                <a:ext cx="11895666" cy="20973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bullet (mass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, velocity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/>
                  <a:t>) is fired into a wood block (mass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800"/>
                  <a:t>) initially at rest on a frictionless surface.  The bullet buries itself in the wood block and then the wood block is seen to have a final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/>
                  <a:t>.</a:t>
                </a:r>
              </a:p>
              <a:p>
                <a:r>
                  <a:rPr lang="en-US" sz="2800"/>
                  <a:t>True or False: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67" y="102570"/>
                <a:ext cx="11895666" cy="2097369"/>
              </a:xfrm>
              <a:prstGeom prst="rect">
                <a:avLst/>
              </a:prstGeom>
              <a:blipFill rotWithShape="0">
                <a:blip r:embed="rId3"/>
                <a:stretch>
                  <a:fillRect l="-1025" t="-29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3293" y="5224212"/>
            <a:ext cx="14318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True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213859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359" y="2320906"/>
            <a:ext cx="7750081" cy="15979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7800" y="74137"/>
            <a:ext cx="11785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A bullet of mass m traveling horizontally with initial speed v strikes a wooden block of mass M resting on a frictionless table. The bullet buries itself in the block, and the block+bullet have a final speed vf. Fill in the blank: The total kinetic energy of the bullet+block after the collision is _________ the total KE before the collision.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7800" y="4682067"/>
            <a:ext cx="250991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greater than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less than 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equal to</a:t>
            </a:r>
          </a:p>
        </p:txBody>
      </p:sp>
    </p:spTree>
    <p:extLst>
      <p:ext uri="{BB962C8B-B14F-4D97-AF65-F5344CB8AC3E}">
        <p14:creationId xmlns:p14="http://schemas.microsoft.com/office/powerpoint/2010/main" val="96136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986" y="1929950"/>
            <a:ext cx="5051691" cy="133540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18533" y="114068"/>
                <a:ext cx="11912599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Two masses,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/>
                  <a:t>and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, are at rest on a frictionless surface. A compressed, massless spring between them is suddenly allowed to uncompress, pushing the masses apart. After the masses are apart, the speed of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/>
                  <a:t>is ____ the speed of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.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533" y="114068"/>
                <a:ext cx="11912599" cy="1815882"/>
              </a:xfrm>
              <a:prstGeom prst="rect">
                <a:avLst/>
              </a:prstGeom>
              <a:blipFill rotWithShape="0">
                <a:blip r:embed="rId3"/>
                <a:stretch>
                  <a:fillRect l="-1023" t="-3356" b="-87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18533" y="3534013"/>
            <a:ext cx="276069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the same as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two times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three times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nine times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15536610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89637"/>
            <a:ext cx="11912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A Cadillac and a Volkswagen have a head-on collision and stick to together in a mangled pile of metal. The police determine that the wreckage is in the exact same spot where the two cars collided. Detective O'Newton (who got an A in Physics 1110) writes in her report that, just prior to the collision, the two cars had the same...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4047066"/>
            <a:ext cx="446295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magnitude of momentum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kinetic energy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mass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speed</a:t>
            </a:r>
          </a:p>
        </p:txBody>
      </p:sp>
    </p:spTree>
    <p:extLst>
      <p:ext uri="{BB962C8B-B14F-4D97-AF65-F5344CB8AC3E}">
        <p14:creationId xmlns:p14="http://schemas.microsoft.com/office/powerpoint/2010/main" val="532454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4261" y="623388"/>
            <a:ext cx="3696476" cy="254254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8533" y="100168"/>
            <a:ext cx="11827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Roughly where do you expect the CM of a semicircular arc of solid material?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2136" y="3064932"/>
            <a:ext cx="5220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D) None of these looks even close!</a:t>
            </a:r>
          </a:p>
        </p:txBody>
      </p:sp>
    </p:spTree>
    <p:extLst>
      <p:ext uri="{BB962C8B-B14F-4D97-AF65-F5344CB8AC3E}">
        <p14:creationId xmlns:p14="http://schemas.microsoft.com/office/powerpoint/2010/main" val="2394099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786" y="-63668"/>
            <a:ext cx="3081947" cy="360587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60867" y="117101"/>
            <a:ext cx="84412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Four square floor tiles are laid out in an L-pattern as shown. The origin of the x-y axes is at the center of the lower left tile. Find the x-coordinate of the center of mass.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867" y="3445934"/>
            <a:ext cx="2760692" cy="3257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a/2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a/3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a/4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2948297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786" y="-63668"/>
            <a:ext cx="3081947" cy="360587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60867" y="117101"/>
            <a:ext cx="84412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Four square floor tiles are laid out in an L-pattern as shown. The origin of the x-y axes is at the center of the lower left tile. Find the y-coordinate of the center of mass.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867" y="3445934"/>
            <a:ext cx="2760692" cy="3257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a/2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a/3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a/4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</p:txBody>
      </p:sp>
    </p:spTree>
    <p:extLst>
      <p:ext uri="{BB962C8B-B14F-4D97-AF65-F5344CB8AC3E}">
        <p14:creationId xmlns:p14="http://schemas.microsoft.com/office/powerpoint/2010/main" val="2406925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133" y="1378004"/>
            <a:ext cx="3510934" cy="9333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3933" y="173335"/>
                <a:ext cx="1185333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 moves right with speed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/>
                  <a:t>. It is heading to collide with 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 (which is at rest). What is the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en-US" sz="2800"/>
                  <a:t> of the system BEFORE the collision?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3" y="173335"/>
                <a:ext cx="11853334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080" t="-5732" r="-1389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3933" y="3437466"/>
            <a:ext cx="1452642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v/2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v/3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2/3 v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77915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133" y="1378004"/>
            <a:ext cx="3510934" cy="9333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3933" y="173335"/>
                <a:ext cx="1185333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 moves right with speed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/>
                  <a:t>. It is heading to collide with mass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/>
                  <a:t> (which is at rest). What is the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𝐶𝑀</m:t>
                        </m:r>
                      </m:sub>
                    </m:sSub>
                  </m:oMath>
                </a14:m>
                <a:r>
                  <a:rPr lang="en-US" sz="2800"/>
                  <a:t> of the system AFTER the collision?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3" y="173335"/>
                <a:ext cx="11853334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080" t="-5732" r="-1389" b="-17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3933" y="4055533"/>
            <a:ext cx="72853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still v/3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0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something else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It depends on if its and elastic collision or not</a:t>
            </a:r>
          </a:p>
        </p:txBody>
      </p:sp>
    </p:spTree>
    <p:extLst>
      <p:ext uri="{BB962C8B-B14F-4D97-AF65-F5344CB8AC3E}">
        <p14:creationId xmlns:p14="http://schemas.microsoft.com/office/powerpoint/2010/main" val="497594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7799" y="94103"/>
            <a:ext cx="118448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Suppose you are on a cart, initially at rest on a track with very little friction. You throw balls at a partition that is rigidly mounted on the cart. If the balls bounce straight back as shown in the figure, is the cart put in motion?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7799" y="4656666"/>
            <a:ext cx="29813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Yes, to the left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Yes, to the right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No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8232" y="1682750"/>
            <a:ext cx="40640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458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040" y="1658018"/>
            <a:ext cx="4066384" cy="21703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799" y="94103"/>
            <a:ext cx="118448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You see a cart, initially at rest on a track with very little friction. There is a thin curtain in front of it. Then you see some heavy balls start flying out to the right. As they start coming out, is the cart put in motion?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799" y="4656666"/>
            <a:ext cx="298132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Yes, to the left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Yes, to the right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5819546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7799" y="94103"/>
            <a:ext cx="118448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In the previous question(s), what is happening to the location of the CM of the </a:t>
            </a:r>
            <a:r>
              <a:rPr lang="en-US" sz="2800" i="1"/>
              <a:t>entire system </a:t>
            </a:r>
            <a:r>
              <a:rPr lang="en-US" sz="2800"/>
              <a:t>(person + cart + heavy balls)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7760" y="4656666"/>
            <a:ext cx="257141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Shifting left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Shifting right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Staying put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040" y="1360564"/>
            <a:ext cx="4066384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3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147" y="2116310"/>
            <a:ext cx="5445839" cy="5760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3934" y="97135"/>
            <a:ext cx="118702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A car sits on the Earth’s surface. Both the car and the Earth are at rest. (Pretend the Earth is not rotating or revolving around the Sun.) The car accelerates to a final velocity. After the car reaches v</a:t>
            </a:r>
            <a:r>
              <a:rPr lang="en-US" sz="2800" baseline="-25000"/>
              <a:t>final</a:t>
            </a:r>
            <a:r>
              <a:rPr lang="en-US" sz="2800"/>
              <a:t>, the magnitude of the Earth's momentum is __________ the magnitude of the car's momentum.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934" y="4047067"/>
            <a:ext cx="111135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more than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the same as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less than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It depends on the ratio of the mass of the car and the mass of the Earth</a:t>
            </a:r>
          </a:p>
        </p:txBody>
      </p:sp>
    </p:spTree>
    <p:extLst>
      <p:ext uri="{BB962C8B-B14F-4D97-AF65-F5344CB8AC3E}">
        <p14:creationId xmlns:p14="http://schemas.microsoft.com/office/powerpoint/2010/main" val="261764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000" y="76200"/>
            <a:ext cx="11875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Two masses are about to collide and stick together, what will be the final speed?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7000" y="3488465"/>
                <a:ext cx="2891176" cy="332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zero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none of these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0" y="3488465"/>
                <a:ext cx="2891176" cy="3323987"/>
              </a:xfrm>
              <a:prstGeom prst="rect">
                <a:avLst/>
              </a:prstGeom>
              <a:blipFill>
                <a:blip r:embed="rId2"/>
                <a:stretch>
                  <a:fillRect l="-4430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2667" t="59548"/>
          <a:stretch/>
        </p:blipFill>
        <p:spPr>
          <a:xfrm>
            <a:off x="3630222" y="525643"/>
            <a:ext cx="5063734" cy="201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04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118" y="1688481"/>
            <a:ext cx="4048095" cy="25666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7800" y="110067"/>
                <a:ext cx="11878733" cy="1453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Ball 1 strikes </a:t>
                </a:r>
                <a:r>
                  <a:rPr lang="en-US" sz="2800" i="1"/>
                  <a:t>stationary</a:t>
                </a:r>
                <a:r>
                  <a:rPr lang="en-US" sz="2800"/>
                  <a:t> Ball 2 in a one dimensional (1-D) collision. Two of the relevant momenta,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/>
                  <a:t> are given in the figure. Taking the positive direction to the right, 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/>
                  <a:t> in “graph units”?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110067"/>
                <a:ext cx="11878733" cy="1453988"/>
              </a:xfrm>
              <a:prstGeom prst="rect">
                <a:avLst/>
              </a:prstGeom>
              <a:blipFill rotWithShape="0">
                <a:blip r:embed="rId3"/>
                <a:stretch>
                  <a:fillRect l="-1026" t="-3766" b="-8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7800" y="3378200"/>
                <a:ext cx="4232634" cy="33239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2800" dirty="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Something else</a:t>
                </a:r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dirty="0"/>
                  <a:t> Wait, this is impossible!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3378200"/>
                <a:ext cx="4232634" cy="3323987"/>
              </a:xfrm>
              <a:prstGeom prst="rect">
                <a:avLst/>
              </a:prstGeom>
              <a:blipFill rotWithShape="0">
                <a:blip r:embed="rId4"/>
                <a:stretch>
                  <a:fillRect l="-3026" r="-1729" b="-2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35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070" y="1564055"/>
            <a:ext cx="4054191" cy="256663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7800" y="110067"/>
                <a:ext cx="11878733" cy="1453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/>
                  <a:t>Ball 1 strikes </a:t>
                </a:r>
                <a:r>
                  <a:rPr lang="en-US" sz="2800" i="1"/>
                  <a:t>stationary</a:t>
                </a:r>
                <a:r>
                  <a:rPr lang="en-US" sz="2800"/>
                  <a:t> Ball 2 in a 2-D collision. Two of the relevant momenta,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800"/>
                  <a:t> are given in the figure. Taking the positive direction to the right, 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800"/>
                  <a:t> in “graph units”?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110067"/>
                <a:ext cx="11878733" cy="1453988"/>
              </a:xfrm>
              <a:prstGeom prst="rect">
                <a:avLst/>
              </a:prstGeom>
              <a:blipFill rotWithShape="0">
                <a:blip r:embed="rId3"/>
                <a:stretch>
                  <a:fillRect l="-1026" t="-3766" b="-8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7798" y="3420534"/>
            <a:ext cx="430290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0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+1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-1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None of these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This time it’s impossible!</a:t>
            </a:r>
          </a:p>
        </p:txBody>
      </p:sp>
    </p:spTree>
    <p:extLst>
      <p:ext uri="{BB962C8B-B14F-4D97-AF65-F5344CB8AC3E}">
        <p14:creationId xmlns:p14="http://schemas.microsoft.com/office/powerpoint/2010/main" val="546133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861" y="1342532"/>
            <a:ext cx="3317943" cy="17816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3933" y="108635"/>
                <a:ext cx="1186180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/>
                  <a:t>A ball bounces off the floor elastically as shown. The direction of change in momentum of the ball,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⃗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e>
                    </m:acc>
                  </m:oMath>
                </a14:m>
                <a:r>
                  <a:rPr lang="en-US" sz="2800"/>
                  <a:t>, is…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933" y="108635"/>
                <a:ext cx="11861800" cy="954107"/>
              </a:xfrm>
              <a:prstGeom prst="rect">
                <a:avLst/>
              </a:prstGeom>
              <a:blipFill rotWithShape="0">
                <a:blip r:embed="rId3"/>
                <a:stretch>
                  <a:fillRect l="-1080" t="-6410" b="-17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3933" y="3403600"/>
            <a:ext cx="314611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Straight up ↑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Straight down ↓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To the right →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To the left ←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Zero</a:t>
            </a:r>
          </a:p>
        </p:txBody>
      </p:sp>
    </p:spTree>
    <p:extLst>
      <p:ext uri="{BB962C8B-B14F-4D97-AF65-F5344CB8AC3E}">
        <p14:creationId xmlns:p14="http://schemas.microsoft.com/office/powerpoint/2010/main" val="176159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933" y="79570"/>
            <a:ext cx="1191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/>
              <a:t>Suppose a tennis ball and a bowling ball are rolling toward you. Both have the same momentum, and you exert the same force to stop each. How do the time intervals to stop them compare?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3933" y="4715933"/>
            <a:ext cx="670375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It takes less time to stop the tennis ball.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Both take the same time.</a:t>
            </a:r>
          </a:p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2800"/>
              <a:t>It takes more time to stop the tennis ball.</a:t>
            </a:r>
          </a:p>
        </p:txBody>
      </p:sp>
    </p:spTree>
    <p:extLst>
      <p:ext uri="{BB962C8B-B14F-4D97-AF65-F5344CB8AC3E}">
        <p14:creationId xmlns:p14="http://schemas.microsoft.com/office/powerpoint/2010/main" val="20818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" y="-24622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3144" y="65838"/>
                <a:ext cx="111760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/>
                  <a:t>Ball 1 of mass m moving right with speed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/>
                  <a:t>bounces </a:t>
                </a:r>
                <a:r>
                  <a:rPr lang="en-US" sz="2800" dirty="0"/>
                  <a:t>off ball 2 with mass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/>
                  <a:t>), and then moves left with speed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800"/>
                  <a:t>. What is the magnitude of the impulse delivered to ball 1?</a:t>
                </a:r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44" y="65838"/>
                <a:ext cx="11176000" cy="1384995"/>
              </a:xfrm>
              <a:prstGeom prst="rect">
                <a:avLst/>
              </a:prstGeom>
              <a:blipFill rotWithShape="0">
                <a:blip r:embed="rId4"/>
                <a:stretch>
                  <a:fillRect l="-1091" t="-4405" b="-118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415118" y="1397772"/>
          <a:ext cx="7871883" cy="2181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5" imgW="3915000" imgH="1084680" progId="">
                  <p:embed/>
                </p:oleObj>
              </mc:Choice>
              <mc:Fallback>
                <p:oleObj r:id="rId5" imgW="3915000" imgH="1084680" progId="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5118" y="1397772"/>
                        <a:ext cx="7871883" cy="2181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Left Brace 1"/>
          <p:cNvSpPr/>
          <p:nvPr/>
        </p:nvSpPr>
        <p:spPr>
          <a:xfrm rot="16200000">
            <a:off x="3431118" y="2007373"/>
            <a:ext cx="711200" cy="294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101269" y="3632973"/>
            <a:ext cx="100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Before</a:t>
            </a:r>
          </a:p>
        </p:txBody>
      </p:sp>
      <p:sp>
        <p:nvSpPr>
          <p:cNvPr id="11" name="Left Brace 10"/>
          <p:cNvSpPr/>
          <p:nvPr/>
        </p:nvSpPr>
        <p:spPr>
          <a:xfrm rot="16200000">
            <a:off x="7698318" y="1600973"/>
            <a:ext cx="711200" cy="3759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TextBox 11"/>
          <p:cNvSpPr txBox="1"/>
          <p:nvPr/>
        </p:nvSpPr>
        <p:spPr>
          <a:xfrm>
            <a:off x="7470069" y="3707109"/>
            <a:ext cx="81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After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3144" y="3159611"/>
                <a:ext cx="2842445" cy="35820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𝑚𝑣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𝑚𝑣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𝑚𝑣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FontTx/>
                  <a:buAutoNum type="alphaUcParenR"/>
                </a:pPr>
                <a:r>
                  <a:rPr lang="en-US" sz="2800" b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𝑚𝑣</m:t>
                    </m:r>
                  </m:oMath>
                </a14:m>
                <a:endParaRPr lang="en-US" sz="2800"/>
              </a:p>
              <a:p>
                <a:pPr marL="514350" indent="-514350">
                  <a:lnSpc>
                    <a:spcPct val="150000"/>
                  </a:lnSpc>
                  <a:buAutoNum type="alphaUcParenR"/>
                </a:pPr>
                <a:r>
                  <a:rPr lang="en-US" sz="2800"/>
                  <a:t> None of these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144" y="3159611"/>
                <a:ext cx="2842445" cy="3582006"/>
              </a:xfrm>
              <a:prstGeom prst="rect">
                <a:avLst/>
              </a:prstGeom>
              <a:blipFill rotWithShape="0">
                <a:blip r:embed="rId7"/>
                <a:stretch>
                  <a:fillRect l="-4506" r="-3219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685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1627</Words>
  <Application>Microsoft Office PowerPoint</Application>
  <PresentationFormat>Widescreen</PresentationFormat>
  <Paragraphs>139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Office Theme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Bolton</dc:creator>
  <cp:lastModifiedBy>Daniel Bolton</cp:lastModifiedBy>
  <cp:revision>107</cp:revision>
  <dcterms:created xsi:type="dcterms:W3CDTF">2016-03-07T15:05:24Z</dcterms:created>
  <dcterms:modified xsi:type="dcterms:W3CDTF">2019-04-01T05:10:31Z</dcterms:modified>
</cp:coreProperties>
</file>