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69" r:id="rId2"/>
    <p:sldId id="370" r:id="rId3"/>
    <p:sldId id="371" r:id="rId4"/>
    <p:sldId id="259" r:id="rId5"/>
    <p:sldId id="260" r:id="rId6"/>
    <p:sldId id="261" r:id="rId7"/>
    <p:sldId id="377" r:id="rId8"/>
    <p:sldId id="263" r:id="rId9"/>
    <p:sldId id="264" r:id="rId10"/>
    <p:sldId id="319" r:id="rId11"/>
    <p:sldId id="322" r:id="rId12"/>
    <p:sldId id="364" r:id="rId13"/>
    <p:sldId id="372" r:id="rId14"/>
    <p:sldId id="365" r:id="rId15"/>
    <p:sldId id="366" r:id="rId16"/>
    <p:sldId id="367" r:id="rId17"/>
    <p:sldId id="368" r:id="rId18"/>
    <p:sldId id="274" r:id="rId19"/>
    <p:sldId id="273" r:id="rId20"/>
    <p:sldId id="281" r:id="rId21"/>
    <p:sldId id="373" r:id="rId22"/>
    <p:sldId id="374" r:id="rId23"/>
    <p:sldId id="275" r:id="rId24"/>
    <p:sldId id="276" r:id="rId25"/>
    <p:sldId id="277" r:id="rId26"/>
    <p:sldId id="363" r:id="rId27"/>
    <p:sldId id="278" r:id="rId28"/>
    <p:sldId id="279" r:id="rId29"/>
    <p:sldId id="280" r:id="rId30"/>
    <p:sldId id="262" r:id="rId31"/>
    <p:sldId id="334" r:id="rId3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E8591-7E97-4DC1-AFB5-0B083C98C86F}" v="36" dt="2019-04-01T05:07:53.2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 autoAdjust="0"/>
    <p:restoredTop sz="94660"/>
  </p:normalViewPr>
  <p:slideViewPr>
    <p:cSldViewPr snapToGrid="0">
      <p:cViewPr varScale="1">
        <p:scale>
          <a:sx n="114" d="100"/>
          <a:sy n="114" d="100"/>
        </p:scale>
        <p:origin x="8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olton" userId="9c16344e-d134-4356-8cc4-132d269cedac" providerId="ADAL" clId="{E6F0CE31-BD8B-40CF-BA57-C3D43BE3D39B}"/>
    <pc:docChg chg="delSld modNotesMaster">
      <pc:chgData name="Daniel Bolton" userId="9c16344e-d134-4356-8cc4-132d269cedac" providerId="ADAL" clId="{E6F0CE31-BD8B-40CF-BA57-C3D43BE3D39B}" dt="2019-04-01T05:07:53.259" v="35"/>
      <pc:docMkLst>
        <pc:docMk/>
      </pc:docMkLst>
      <pc:sldChg chg="del">
        <pc:chgData name="Daniel Bolton" userId="9c16344e-d134-4356-8cc4-132d269cedac" providerId="ADAL" clId="{E6F0CE31-BD8B-40CF-BA57-C3D43BE3D39B}" dt="2019-04-01T05:06:00.786" v="10" actId="2696"/>
        <pc:sldMkLst>
          <pc:docMk/>
          <pc:sldMk cId="391472316" sldId="284"/>
        </pc:sldMkLst>
      </pc:sldChg>
      <pc:sldChg chg="del">
        <pc:chgData name="Daniel Bolton" userId="9c16344e-d134-4356-8cc4-132d269cedac" providerId="ADAL" clId="{E6F0CE31-BD8B-40CF-BA57-C3D43BE3D39B}" dt="2019-04-01T05:05:59.632" v="3" actId="2696"/>
        <pc:sldMkLst>
          <pc:docMk/>
          <pc:sldMk cId="2341580629" sldId="286"/>
        </pc:sldMkLst>
      </pc:sldChg>
      <pc:sldChg chg="del">
        <pc:chgData name="Daniel Bolton" userId="9c16344e-d134-4356-8cc4-132d269cedac" providerId="ADAL" clId="{E6F0CE31-BD8B-40CF-BA57-C3D43BE3D39B}" dt="2019-04-01T05:06:00.049" v="6" actId="2696"/>
        <pc:sldMkLst>
          <pc:docMk/>
          <pc:sldMk cId="537209317" sldId="287"/>
        </pc:sldMkLst>
      </pc:sldChg>
      <pc:sldChg chg="del">
        <pc:chgData name="Daniel Bolton" userId="9c16344e-d134-4356-8cc4-132d269cedac" providerId="ADAL" clId="{E6F0CE31-BD8B-40CF-BA57-C3D43BE3D39B}" dt="2019-04-01T05:06:00.244" v="8" actId="2696"/>
        <pc:sldMkLst>
          <pc:docMk/>
          <pc:sldMk cId="222892970" sldId="288"/>
        </pc:sldMkLst>
      </pc:sldChg>
      <pc:sldChg chg="del">
        <pc:chgData name="Daniel Bolton" userId="9c16344e-d134-4356-8cc4-132d269cedac" providerId="ADAL" clId="{E6F0CE31-BD8B-40CF-BA57-C3D43BE3D39B}" dt="2019-04-01T05:06:01.155" v="15" actId="2696"/>
        <pc:sldMkLst>
          <pc:docMk/>
          <pc:sldMk cId="3413045266" sldId="289"/>
        </pc:sldMkLst>
      </pc:sldChg>
      <pc:sldChg chg="del">
        <pc:chgData name="Daniel Bolton" userId="9c16344e-d134-4356-8cc4-132d269cedac" providerId="ADAL" clId="{E6F0CE31-BD8B-40CF-BA57-C3D43BE3D39B}" dt="2019-04-01T05:05:59.940" v="5" actId="2696"/>
        <pc:sldMkLst>
          <pc:docMk/>
          <pc:sldMk cId="1660217941" sldId="290"/>
        </pc:sldMkLst>
      </pc:sldChg>
      <pc:sldChg chg="del">
        <pc:chgData name="Daniel Bolton" userId="9c16344e-d134-4356-8cc4-132d269cedac" providerId="ADAL" clId="{E6F0CE31-BD8B-40CF-BA57-C3D43BE3D39B}" dt="2019-04-01T05:06:01.587" v="18" actId="2696"/>
        <pc:sldMkLst>
          <pc:docMk/>
          <pc:sldMk cId="1582980892" sldId="294"/>
        </pc:sldMkLst>
      </pc:sldChg>
      <pc:sldChg chg="del">
        <pc:chgData name="Daniel Bolton" userId="9c16344e-d134-4356-8cc4-132d269cedac" providerId="ADAL" clId="{E6F0CE31-BD8B-40CF-BA57-C3D43BE3D39B}" dt="2019-04-01T05:06:01.760" v="20" actId="2696"/>
        <pc:sldMkLst>
          <pc:docMk/>
          <pc:sldMk cId="2371503108" sldId="296"/>
        </pc:sldMkLst>
      </pc:sldChg>
      <pc:sldChg chg="del">
        <pc:chgData name="Daniel Bolton" userId="9c16344e-d134-4356-8cc4-132d269cedac" providerId="ADAL" clId="{E6F0CE31-BD8B-40CF-BA57-C3D43BE3D39B}" dt="2019-04-01T05:06:01.874" v="21" actId="2696"/>
        <pc:sldMkLst>
          <pc:docMk/>
          <pc:sldMk cId="1344095663" sldId="297"/>
        </pc:sldMkLst>
      </pc:sldChg>
      <pc:sldChg chg="del">
        <pc:chgData name="Daniel Bolton" userId="9c16344e-d134-4356-8cc4-132d269cedac" providerId="ADAL" clId="{E6F0CE31-BD8B-40CF-BA57-C3D43BE3D39B}" dt="2019-04-01T05:06:02.066" v="22" actId="2696"/>
        <pc:sldMkLst>
          <pc:docMk/>
          <pc:sldMk cId="2840495360" sldId="298"/>
        </pc:sldMkLst>
      </pc:sldChg>
      <pc:sldChg chg="del">
        <pc:chgData name="Daniel Bolton" userId="9c16344e-d134-4356-8cc4-132d269cedac" providerId="ADAL" clId="{E6F0CE31-BD8B-40CF-BA57-C3D43BE3D39B}" dt="2019-04-01T05:06:02.287" v="23" actId="2696"/>
        <pc:sldMkLst>
          <pc:docMk/>
          <pc:sldMk cId="2588193750" sldId="299"/>
        </pc:sldMkLst>
      </pc:sldChg>
      <pc:sldChg chg="del">
        <pc:chgData name="Daniel Bolton" userId="9c16344e-d134-4356-8cc4-132d269cedac" providerId="ADAL" clId="{E6F0CE31-BD8B-40CF-BA57-C3D43BE3D39B}" dt="2019-04-01T05:06:02.461" v="24" actId="2696"/>
        <pc:sldMkLst>
          <pc:docMk/>
          <pc:sldMk cId="676918903" sldId="300"/>
        </pc:sldMkLst>
      </pc:sldChg>
      <pc:sldChg chg="del">
        <pc:chgData name="Daniel Bolton" userId="9c16344e-d134-4356-8cc4-132d269cedac" providerId="ADAL" clId="{E6F0CE31-BD8B-40CF-BA57-C3D43BE3D39B}" dt="2019-04-01T05:06:02.574" v="25" actId="2696"/>
        <pc:sldMkLst>
          <pc:docMk/>
          <pc:sldMk cId="1521492701" sldId="301"/>
        </pc:sldMkLst>
      </pc:sldChg>
      <pc:sldChg chg="del">
        <pc:chgData name="Daniel Bolton" userId="9c16344e-d134-4356-8cc4-132d269cedac" providerId="ADAL" clId="{E6F0CE31-BD8B-40CF-BA57-C3D43BE3D39B}" dt="2019-04-01T05:06:02.687" v="26" actId="2696"/>
        <pc:sldMkLst>
          <pc:docMk/>
          <pc:sldMk cId="2385428122" sldId="302"/>
        </pc:sldMkLst>
      </pc:sldChg>
      <pc:sldChg chg="del">
        <pc:chgData name="Daniel Bolton" userId="9c16344e-d134-4356-8cc4-132d269cedac" providerId="ADAL" clId="{E6F0CE31-BD8B-40CF-BA57-C3D43BE3D39B}" dt="2019-04-01T05:06:02.728" v="27" actId="2696"/>
        <pc:sldMkLst>
          <pc:docMk/>
          <pc:sldMk cId="1670580475" sldId="303"/>
        </pc:sldMkLst>
      </pc:sldChg>
      <pc:sldChg chg="del">
        <pc:chgData name="Daniel Bolton" userId="9c16344e-d134-4356-8cc4-132d269cedac" providerId="ADAL" clId="{E6F0CE31-BD8B-40CF-BA57-C3D43BE3D39B}" dt="2019-04-01T05:06:03.346" v="32" actId="2696"/>
        <pc:sldMkLst>
          <pc:docMk/>
          <pc:sldMk cId="3982042285" sldId="304"/>
        </pc:sldMkLst>
      </pc:sldChg>
      <pc:sldChg chg="del">
        <pc:chgData name="Daniel Bolton" userId="9c16344e-d134-4356-8cc4-132d269cedac" providerId="ADAL" clId="{E6F0CE31-BD8B-40CF-BA57-C3D43BE3D39B}" dt="2019-04-01T05:06:03.476" v="33" actId="2696"/>
        <pc:sldMkLst>
          <pc:docMk/>
          <pc:sldMk cId="1804858023" sldId="306"/>
        </pc:sldMkLst>
      </pc:sldChg>
      <pc:sldChg chg="del">
        <pc:chgData name="Daniel Bolton" userId="9c16344e-d134-4356-8cc4-132d269cedac" providerId="ADAL" clId="{E6F0CE31-BD8B-40CF-BA57-C3D43BE3D39B}" dt="2019-04-01T05:06:03.610" v="34" actId="2696"/>
        <pc:sldMkLst>
          <pc:docMk/>
          <pc:sldMk cId="1222206509" sldId="307"/>
        </pc:sldMkLst>
      </pc:sldChg>
      <pc:sldChg chg="del">
        <pc:chgData name="Daniel Bolton" userId="9c16344e-d134-4356-8cc4-132d269cedac" providerId="ADAL" clId="{E6F0CE31-BD8B-40CF-BA57-C3D43BE3D39B}" dt="2019-04-01T05:06:03.115" v="30" actId="2696"/>
        <pc:sldMkLst>
          <pc:docMk/>
          <pc:sldMk cId="2894692933" sldId="316"/>
        </pc:sldMkLst>
      </pc:sldChg>
      <pc:sldChg chg="del">
        <pc:chgData name="Daniel Bolton" userId="9c16344e-d134-4356-8cc4-132d269cedac" providerId="ADAL" clId="{E6F0CE31-BD8B-40CF-BA57-C3D43BE3D39B}" dt="2019-04-01T05:06:01.686" v="19" actId="2696"/>
        <pc:sldMkLst>
          <pc:docMk/>
          <pc:sldMk cId="3423448709" sldId="321"/>
        </pc:sldMkLst>
      </pc:sldChg>
      <pc:sldChg chg="del">
        <pc:chgData name="Daniel Bolton" userId="9c16344e-d134-4356-8cc4-132d269cedac" providerId="ADAL" clId="{E6F0CE31-BD8B-40CF-BA57-C3D43BE3D39B}" dt="2019-04-01T05:06:02.789" v="28" actId="2696"/>
        <pc:sldMkLst>
          <pc:docMk/>
          <pc:sldMk cId="249688862" sldId="328"/>
        </pc:sldMkLst>
      </pc:sldChg>
      <pc:sldChg chg="del">
        <pc:chgData name="Daniel Bolton" userId="9c16344e-d134-4356-8cc4-132d269cedac" providerId="ADAL" clId="{E6F0CE31-BD8B-40CF-BA57-C3D43BE3D39B}" dt="2019-04-01T05:06:02.973" v="29" actId="2696"/>
        <pc:sldMkLst>
          <pc:docMk/>
          <pc:sldMk cId="791115489" sldId="329"/>
        </pc:sldMkLst>
      </pc:sldChg>
      <pc:sldChg chg="del">
        <pc:chgData name="Daniel Bolton" userId="9c16344e-d134-4356-8cc4-132d269cedac" providerId="ADAL" clId="{E6F0CE31-BD8B-40CF-BA57-C3D43BE3D39B}" dt="2019-04-01T05:05:58.405" v="0" actId="2696"/>
        <pc:sldMkLst>
          <pc:docMk/>
          <pc:sldMk cId="461482911" sldId="335"/>
        </pc:sldMkLst>
      </pc:sldChg>
      <pc:sldChg chg="del">
        <pc:chgData name="Daniel Bolton" userId="9c16344e-d134-4356-8cc4-132d269cedac" providerId="ADAL" clId="{E6F0CE31-BD8B-40CF-BA57-C3D43BE3D39B}" dt="2019-04-01T05:05:58.627" v="1" actId="2696"/>
        <pc:sldMkLst>
          <pc:docMk/>
          <pc:sldMk cId="2042716880" sldId="336"/>
        </pc:sldMkLst>
      </pc:sldChg>
      <pc:sldChg chg="del">
        <pc:chgData name="Daniel Bolton" userId="9c16344e-d134-4356-8cc4-132d269cedac" providerId="ADAL" clId="{E6F0CE31-BD8B-40CF-BA57-C3D43BE3D39B}" dt="2019-04-01T05:05:59.087" v="2" actId="2696"/>
        <pc:sldMkLst>
          <pc:docMk/>
          <pc:sldMk cId="2117972386" sldId="337"/>
        </pc:sldMkLst>
      </pc:sldChg>
      <pc:sldChg chg="del">
        <pc:chgData name="Daniel Bolton" userId="9c16344e-d134-4356-8cc4-132d269cedac" providerId="ADAL" clId="{E6F0CE31-BD8B-40CF-BA57-C3D43BE3D39B}" dt="2019-04-01T05:05:59.750" v="4" actId="2696"/>
        <pc:sldMkLst>
          <pc:docMk/>
          <pc:sldMk cId="2534947462" sldId="348"/>
        </pc:sldMkLst>
      </pc:sldChg>
      <pc:sldChg chg="del">
        <pc:chgData name="Daniel Bolton" userId="9c16344e-d134-4356-8cc4-132d269cedac" providerId="ADAL" clId="{E6F0CE31-BD8B-40CF-BA57-C3D43BE3D39B}" dt="2019-04-01T05:06:00.148" v="7" actId="2696"/>
        <pc:sldMkLst>
          <pc:docMk/>
          <pc:sldMk cId="3666790186" sldId="350"/>
        </pc:sldMkLst>
      </pc:sldChg>
      <pc:sldChg chg="del">
        <pc:chgData name="Daniel Bolton" userId="9c16344e-d134-4356-8cc4-132d269cedac" providerId="ADAL" clId="{E6F0CE31-BD8B-40CF-BA57-C3D43BE3D39B}" dt="2019-04-01T05:06:00.810" v="11" actId="2696"/>
        <pc:sldMkLst>
          <pc:docMk/>
          <pc:sldMk cId="2439739163" sldId="351"/>
        </pc:sldMkLst>
      </pc:sldChg>
      <pc:sldChg chg="del">
        <pc:chgData name="Daniel Bolton" userId="9c16344e-d134-4356-8cc4-132d269cedac" providerId="ADAL" clId="{E6F0CE31-BD8B-40CF-BA57-C3D43BE3D39B}" dt="2019-04-01T05:06:00.858" v="13" actId="2696"/>
        <pc:sldMkLst>
          <pc:docMk/>
          <pc:sldMk cId="1991063558" sldId="352"/>
        </pc:sldMkLst>
      </pc:sldChg>
      <pc:sldChg chg="del">
        <pc:chgData name="Daniel Bolton" userId="9c16344e-d134-4356-8cc4-132d269cedac" providerId="ADAL" clId="{E6F0CE31-BD8B-40CF-BA57-C3D43BE3D39B}" dt="2019-04-01T05:06:00.956" v="14" actId="2696"/>
        <pc:sldMkLst>
          <pc:docMk/>
          <pc:sldMk cId="2731358037" sldId="353"/>
        </pc:sldMkLst>
      </pc:sldChg>
      <pc:sldChg chg="del">
        <pc:chgData name="Daniel Bolton" userId="9c16344e-d134-4356-8cc4-132d269cedac" providerId="ADAL" clId="{E6F0CE31-BD8B-40CF-BA57-C3D43BE3D39B}" dt="2019-04-01T05:06:00.839" v="12" actId="2696"/>
        <pc:sldMkLst>
          <pc:docMk/>
          <pc:sldMk cId="1563578102" sldId="354"/>
        </pc:sldMkLst>
      </pc:sldChg>
      <pc:sldChg chg="del">
        <pc:chgData name="Daniel Bolton" userId="9c16344e-d134-4356-8cc4-132d269cedac" providerId="ADAL" clId="{E6F0CE31-BD8B-40CF-BA57-C3D43BE3D39B}" dt="2019-04-01T05:06:01.417" v="16" actId="2696"/>
        <pc:sldMkLst>
          <pc:docMk/>
          <pc:sldMk cId="168964517" sldId="359"/>
        </pc:sldMkLst>
      </pc:sldChg>
      <pc:sldChg chg="del">
        <pc:chgData name="Daniel Bolton" userId="9c16344e-d134-4356-8cc4-132d269cedac" providerId="ADAL" clId="{E6F0CE31-BD8B-40CF-BA57-C3D43BE3D39B}" dt="2019-04-01T05:06:01.454" v="17" actId="2696"/>
        <pc:sldMkLst>
          <pc:docMk/>
          <pc:sldMk cId="2284604807" sldId="360"/>
        </pc:sldMkLst>
      </pc:sldChg>
      <pc:sldChg chg="del">
        <pc:chgData name="Daniel Bolton" userId="9c16344e-d134-4356-8cc4-132d269cedac" providerId="ADAL" clId="{E6F0CE31-BD8B-40CF-BA57-C3D43BE3D39B}" dt="2019-04-01T05:06:03.162" v="31" actId="2696"/>
        <pc:sldMkLst>
          <pc:docMk/>
          <pc:sldMk cId="2385661169" sldId="375"/>
        </pc:sldMkLst>
      </pc:sldChg>
      <pc:sldChg chg="del">
        <pc:chgData name="Daniel Bolton" userId="9c16344e-d134-4356-8cc4-132d269cedac" providerId="ADAL" clId="{E6F0CE31-BD8B-40CF-BA57-C3D43BE3D39B}" dt="2019-04-01T05:06:00.550" v="9" actId="2696"/>
        <pc:sldMkLst>
          <pc:docMk/>
          <pc:sldMk cId="2420155922" sldId="376"/>
        </pc:sldMkLst>
      </pc:sldChg>
    </pc:docChg>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6-06-27T15:53:02.234"/>
    </inkml:context>
    <inkml:brush xml:id="br0">
      <inkml:brushProperty name="width" value="0.07938" units="cm"/>
      <inkml:brushProperty name="height" value="0.07938" units="cm"/>
      <inkml:brushProperty name="fitToCurve" value="1"/>
    </inkml:brush>
  </inkml:definitions>
  <inkml:trace contextRef="#ctx0" brushRef="#br0">23 103 360 0,'-25'-28'161'0,"37"14"-127"0,5-13-43 0,-5 23 47 15,5-6-32-15,12-1 0 16,-4 8-3-16,4-1-73 16,0 4 56-16,-4 7-344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3340B95-3A4C-4BCB-958E-FA8F896086B7}" type="datetimeFigureOut">
              <a:rPr lang="en-US" smtClean="0"/>
              <a:t>3/31/2019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CB25660-6778-4645-94B4-C5758B9F129A}" type="slidenum">
              <a:rPr lang="en-US" smtClean="0"/>
              <a:t>‹#›</a:t>
            </a:fld>
            <a:endParaRPr lang="en-US"/>
          </a:p>
        </p:txBody>
      </p:sp>
    </p:spTree>
    <p:extLst>
      <p:ext uri="{BB962C8B-B14F-4D97-AF65-F5344CB8AC3E}">
        <p14:creationId xmlns:p14="http://schemas.microsoft.com/office/powerpoint/2010/main" val="3997520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95759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11916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25439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45718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E8977-AD2E-4847-A9FB-EAEDDF121F29}" type="datetimeFigureOut">
              <a:rPr lang="en-US" smtClean="0"/>
              <a:t>3/31/2019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22957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E8977-AD2E-4847-A9FB-EAEDDF121F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62279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E8977-AD2E-4847-A9FB-EAEDDF121F29}" type="datetimeFigureOut">
              <a:rPr lang="en-US" smtClean="0"/>
              <a:t>3/31/2019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96996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E8977-AD2E-4847-A9FB-EAEDDF121F29}" type="datetimeFigureOut">
              <a:rPr lang="en-US" smtClean="0"/>
              <a:t>3/31/2019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96607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E8977-AD2E-4847-A9FB-EAEDDF121F29}" type="datetimeFigureOut">
              <a:rPr lang="en-US" smtClean="0"/>
              <a:t>3/31/2019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66889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E8977-AD2E-4847-A9FB-EAEDDF121F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411131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CE8977-AD2E-4847-A9FB-EAEDDF121F29}" type="datetimeFigureOut">
              <a:rPr lang="en-US" smtClean="0"/>
              <a:t>3/31/2019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31B48F-DF55-44D0-BABC-24DE514E684C}" type="slidenum">
              <a:rPr lang="en-US" smtClean="0"/>
              <a:t>‹#›</a:t>
            </a:fld>
            <a:endParaRPr lang="en-US"/>
          </a:p>
        </p:txBody>
      </p:sp>
    </p:spTree>
    <p:extLst>
      <p:ext uri="{BB962C8B-B14F-4D97-AF65-F5344CB8AC3E}">
        <p14:creationId xmlns:p14="http://schemas.microsoft.com/office/powerpoint/2010/main" val="114382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E8977-AD2E-4847-A9FB-EAEDDF121F29}" type="datetimeFigureOut">
              <a:rPr lang="en-US" smtClean="0"/>
              <a:t>3/31/2019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1B48F-DF55-44D0-BABC-24DE514E684C}" type="slidenum">
              <a:rPr lang="en-US" smtClean="0"/>
              <a:t>‹#›</a:t>
            </a:fld>
            <a:endParaRPr lang="en-US"/>
          </a:p>
        </p:txBody>
      </p:sp>
    </p:spTree>
    <p:extLst>
      <p:ext uri="{BB962C8B-B14F-4D97-AF65-F5344CB8AC3E}">
        <p14:creationId xmlns:p14="http://schemas.microsoft.com/office/powerpoint/2010/main" val="53641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230.png"/></Relationships>
</file>

<file path=ppt/slides/_rels/slide1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250.png"/></Relationships>
</file>

<file path=ppt/slides/_rels/slide16.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101.png"/><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40.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800.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customXml" Target="../ink/ink1.xml"/><Relationship Id="rId4" Type="http://schemas.openxmlformats.org/officeDocument/2006/relationships/image" Target="../media/image920.png"/></Relationships>
</file>

<file path=ppt/slides/_rels/slide5.xml.rels><?xml version="1.0" encoding="UTF-8" standalone="yes"?>
<Relationships xmlns="http://schemas.openxmlformats.org/package/2006/relationships"><Relationship Id="rId3" Type="http://schemas.openxmlformats.org/officeDocument/2006/relationships/image" Target="../media/image100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image" Target="../media/image110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598" y="120134"/>
            <a:ext cx="4758675" cy="523220"/>
          </a:xfrm>
          <a:prstGeom prst="rect">
            <a:avLst/>
          </a:prstGeom>
        </p:spPr>
        <p:txBody>
          <a:bodyPr wrap="none">
            <a:spAutoFit/>
          </a:bodyPr>
          <a:lstStyle/>
          <a:p>
            <a:r>
              <a:rPr lang="en-US" sz="2800"/>
              <a:t>How many degrees in 1 radian?</a:t>
            </a:r>
          </a:p>
        </p:txBody>
      </p:sp>
      <mc:AlternateContent xmlns:mc="http://schemas.openxmlformats.org/markup-compatibility/2006" xmlns:a14="http://schemas.microsoft.com/office/drawing/2010/main">
        <mc:Choice Requires="a14">
          <p:sp>
            <p:nvSpPr>
              <p:cNvPr id="5" name="TextBox 4"/>
              <p:cNvSpPr txBox="1"/>
              <p:nvPr/>
            </p:nvSpPr>
            <p:spPr>
              <a:xfrm>
                <a:off x="164598" y="3124200"/>
                <a:ext cx="10629385" cy="3644972"/>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1 </m:t>
                    </m:r>
                    <m:r>
                      <m:rPr>
                        <m:nor/>
                      </m:rPr>
                      <a:rPr lang="en-US" sz="2800" b="0" i="0" smtClean="0">
                        <a:latin typeface="Cambria Math" panose="02040503050406030204" pitchFamily="18" charset="0"/>
                      </a:rPr>
                      <m:t>rad</m:t>
                    </m:r>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oMath>
                </a14:m>
                <a:r>
                  <a:rPr lang="en-US" sz="2800"/>
                  <a:t> degrees</a:t>
                </a:r>
              </a:p>
              <a:p>
                <a:pPr marL="514350" indent="-514350">
                  <a:lnSpc>
                    <a:spcPct val="150000"/>
                  </a:lnSpc>
                  <a:buFontTx/>
                  <a:buAutoNum type="alphaUcParenR"/>
                </a:pPr>
                <a:r>
                  <a:rPr lang="en-US" sz="2800" b="0"/>
                  <a:t> </a:t>
                </a:r>
                <a14:m>
                  <m:oMath xmlns:m="http://schemas.openxmlformats.org/officeDocument/2006/math">
                    <m:r>
                      <a:rPr lang="en-US" sz="2800" b="0" i="1" smtClean="0">
                        <a:latin typeface="Cambria Math" panose="02040503050406030204" pitchFamily="18" charset="0"/>
                      </a:rPr>
                      <m:t>1 </m:t>
                    </m:r>
                    <m:r>
                      <m:rPr>
                        <m:nor/>
                      </m:rPr>
                      <a:rPr lang="en-US" sz="2800" b="0" i="0" smtClean="0">
                        <a:latin typeface="Cambria Math" panose="02040503050406030204" pitchFamily="18" charset="0"/>
                      </a:rPr>
                      <m:t>rad</m:t>
                    </m:r>
                    <m:r>
                      <a:rPr lang="en-US" sz="2800" b="0" i="1" smtClean="0">
                        <a:latin typeface="Cambria Math" panose="02040503050406030204" pitchFamily="18" charset="0"/>
                      </a:rPr>
                      <m:t>=180</m:t>
                    </m:r>
                    <m:r>
                      <a:rPr lang="en-US" sz="2800" b="0" i="1" smtClean="0">
                        <a:latin typeface="Cambria Math" panose="02040503050406030204" pitchFamily="18" charset="0"/>
                        <a:ea typeface="Cambria Math" panose="02040503050406030204" pitchFamily="18" charset="0"/>
                      </a:rPr>
                      <m:t>°</m:t>
                    </m:r>
                  </m:oMath>
                </a14:m>
                <a:endParaRPr lang="en-US" sz="2800"/>
              </a:p>
              <a:p>
                <a:pPr marL="514350" indent="-514350">
                  <a:lnSpc>
                    <a:spcPct val="150000"/>
                  </a:lnSpc>
                  <a:buFontTx/>
                  <a:buAutoNum type="alphaUcParenR"/>
                </a:pPr>
                <a:r>
                  <a:rPr lang="en-US" sz="2800" b="0"/>
                  <a:t> </a:t>
                </a:r>
                <a14:m>
                  <m:oMath xmlns:m="http://schemas.openxmlformats.org/officeDocument/2006/math">
                    <m:r>
                      <a:rPr lang="en-US" sz="2800" b="0" i="1" smtClean="0">
                        <a:latin typeface="Cambria Math" panose="02040503050406030204" pitchFamily="18" charset="0"/>
                      </a:rPr>
                      <m:t>1 </m:t>
                    </m:r>
                    <m:r>
                      <m:rPr>
                        <m:nor/>
                      </m:rPr>
                      <a:rPr lang="en-US" sz="2800" b="0" i="0" smtClean="0">
                        <a:latin typeface="Cambria Math" panose="02040503050406030204" pitchFamily="18" charset="0"/>
                      </a:rPr>
                      <m:t>rad</m:t>
                    </m:r>
                    <m:r>
                      <a:rPr lang="en-US" sz="2800" b="0" i="1" smtClean="0">
                        <a:latin typeface="Cambria Math" panose="02040503050406030204" pitchFamily="18" charset="0"/>
                      </a:rPr>
                      <m:t>=10</m:t>
                    </m:r>
                    <m:r>
                      <a:rPr lang="en-US" sz="2800" b="0" i="1" smtClean="0">
                        <a:latin typeface="Cambria Math" panose="02040503050406030204" pitchFamily="18" charset="0"/>
                        <a:ea typeface="Cambria Math" panose="02040503050406030204" pitchFamily="18" charset="0"/>
                      </a:rPr>
                      <m:t>°</m:t>
                    </m:r>
                  </m:oMath>
                </a14:m>
                <a:endParaRPr lang="en-US" sz="2800"/>
              </a:p>
              <a:p>
                <a:pPr marL="514350" indent="-514350">
                  <a:lnSpc>
                    <a:spcPct val="150000"/>
                  </a:lnSpc>
                  <a:buFontTx/>
                  <a:buAutoNum type="alphaUcParenR"/>
                </a:pPr>
                <a:r>
                  <a:rPr lang="en-US" sz="2800" b="0"/>
                  <a:t> </a:t>
                </a:r>
                <a14:m>
                  <m:oMath xmlns:m="http://schemas.openxmlformats.org/officeDocument/2006/math">
                    <m:r>
                      <a:rPr lang="en-US" sz="2800" b="0" i="1" smtClean="0">
                        <a:latin typeface="Cambria Math" panose="02040503050406030204" pitchFamily="18" charset="0"/>
                      </a:rPr>
                      <m:t>1 </m:t>
                    </m:r>
                    <m:r>
                      <m:rPr>
                        <m:nor/>
                      </m:rPr>
                      <a:rPr lang="en-US" sz="2800" b="0" i="0" smtClean="0">
                        <a:latin typeface="Cambria Math" panose="02040503050406030204" pitchFamily="18" charset="0"/>
                      </a:rPr>
                      <m:t>rad</m:t>
                    </m:r>
                    <m:r>
                      <a:rPr lang="en-US" sz="2800" b="0" i="1" smtClean="0">
                        <a:latin typeface="Cambria Math" panose="02040503050406030204" pitchFamily="18" charset="0"/>
                      </a:rPr>
                      <m:t>=57.3</m:t>
                    </m:r>
                    <m:r>
                      <a:rPr lang="en-US" sz="2800" b="0" i="1" smtClean="0">
                        <a:latin typeface="Cambria Math" panose="02040503050406030204" pitchFamily="18" charset="0"/>
                        <a:ea typeface="Cambria Math" panose="02040503050406030204" pitchFamily="18" charset="0"/>
                      </a:rPr>
                      <m:t>°=</m:t>
                    </m:r>
                    <m:d>
                      <m:dPr>
                        <m:ctrlPr>
                          <a:rPr lang="en-US" sz="2800" b="0" i="1" smtClean="0">
                            <a:latin typeface="Cambria Math" panose="02040503050406030204" pitchFamily="18" charset="0"/>
                            <a:ea typeface="Cambria Math" panose="02040503050406030204" pitchFamily="18" charset="0"/>
                          </a:rPr>
                        </m:ctrlPr>
                      </m:dPr>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180</m:t>
                            </m:r>
                          </m:num>
                          <m:den>
                            <m:r>
                              <a:rPr lang="en-US" sz="2800" b="0" i="1" smtClean="0">
                                <a:latin typeface="Cambria Math" panose="02040503050406030204" pitchFamily="18" charset="0"/>
                                <a:ea typeface="Cambria Math" panose="02040503050406030204" pitchFamily="18" charset="0"/>
                              </a:rPr>
                              <m:t>𝜋</m:t>
                            </m:r>
                          </m:den>
                        </m:f>
                      </m:e>
                    </m:d>
                    <m:r>
                      <a:rPr lang="en-US" sz="2800" i="1">
                        <a:latin typeface="Cambria Math" panose="02040503050406030204" pitchFamily="18" charset="0"/>
                        <a:ea typeface="Cambria Math" panose="02040503050406030204" pitchFamily="18" charset="0"/>
                      </a:rPr>
                      <m:t>°</m:t>
                    </m:r>
                  </m:oMath>
                </a14:m>
                <a:endParaRPr lang="en-US" sz="2800"/>
              </a:p>
              <a:p>
                <a:pPr marL="514350" indent="-514350">
                  <a:lnSpc>
                    <a:spcPct val="150000"/>
                  </a:lnSpc>
                  <a:buAutoNum type="alphaUcParenR"/>
                </a:pPr>
                <a:r>
                  <a:rPr lang="en-US" sz="2800"/>
                  <a:t> A radian is not a measure of angle, so the question makes no sense.</a:t>
                </a:r>
              </a:p>
            </p:txBody>
          </p:sp>
        </mc:Choice>
        <mc:Fallback xmlns="">
          <p:sp>
            <p:nvSpPr>
              <p:cNvPr id="5" name="TextBox 4"/>
              <p:cNvSpPr txBox="1">
                <a:spLocks noRot="1" noChangeAspect="1" noMove="1" noResize="1" noEditPoints="1" noAdjustHandles="1" noChangeArrowheads="1" noChangeShapeType="1" noTextEdit="1"/>
              </p:cNvSpPr>
              <p:nvPr/>
            </p:nvSpPr>
            <p:spPr>
              <a:xfrm>
                <a:off x="164598" y="3124200"/>
                <a:ext cx="10629385" cy="3644972"/>
              </a:xfrm>
              <a:prstGeom prst="rect">
                <a:avLst/>
              </a:prstGeom>
              <a:blipFill rotWithShape="0">
                <a:blip r:embed="rId2"/>
                <a:stretch>
                  <a:fillRect l="-1204" r="-115" b="-2178"/>
                </a:stretch>
              </a:blipFill>
            </p:spPr>
            <p:txBody>
              <a:bodyPr/>
              <a:lstStyle/>
              <a:p>
                <a:r>
                  <a:rPr lang="en-US">
                    <a:noFill/>
                  </a:rPr>
                  <a:t> </a:t>
                </a:r>
              </a:p>
            </p:txBody>
          </p:sp>
        </mc:Fallback>
      </mc:AlternateContent>
    </p:spTree>
    <p:extLst>
      <p:ext uri="{BB962C8B-B14F-4D97-AF65-F5344CB8AC3E}">
        <p14:creationId xmlns:p14="http://schemas.microsoft.com/office/powerpoint/2010/main" val="60140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4336" y="1770274"/>
            <a:ext cx="7242457" cy="252232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8532" y="77169"/>
                <a:ext cx="11794067" cy="1622624"/>
              </a:xfrm>
              <a:prstGeom prst="rect">
                <a:avLst/>
              </a:prstGeom>
            </p:spPr>
            <p:txBody>
              <a:bodyPr wrap="square">
                <a:spAutoFit/>
              </a:bodyPr>
              <a:lstStyle/>
              <a:p>
                <a:r>
                  <a:rPr lang="en-US" sz="2800"/>
                  <a:t>Three forces (A, B, C) are applied to a rod which pivots on an axis through its center. Which force causes the largest magnitude torque?</a:t>
                </a:r>
              </a:p>
              <a:p>
                <a:r>
                  <a:rPr lang="en-US" sz="2800"/>
                  <a:t>[Note: </a:t>
                </a:r>
                <a14:m>
                  <m:oMath xmlns:m="http://schemas.openxmlformats.org/officeDocument/2006/math">
                    <m:func>
                      <m:funcPr>
                        <m:ctrlPr>
                          <a:rPr lang="en-US" sz="2800" i="1" smtClean="0">
                            <a:latin typeface="Cambria Math" panose="02040503050406030204" pitchFamily="18" charset="0"/>
                          </a:rPr>
                        </m:ctrlPr>
                      </m:funcPr>
                      <m:fName>
                        <m:r>
                          <m:rPr>
                            <m:sty m:val="p"/>
                          </m:rPr>
                          <a:rPr lang="en-US" sz="2800" i="0" smtClean="0">
                            <a:latin typeface="Cambria Math" panose="02040503050406030204" pitchFamily="18" charset="0"/>
                          </a:rPr>
                          <m:t>cos</m:t>
                        </m:r>
                      </m:fName>
                      <m:e>
                        <m:r>
                          <a:rPr lang="en-US" sz="2800" b="0" i="1" smtClean="0">
                            <a:latin typeface="Cambria Math" panose="02040503050406030204" pitchFamily="18" charset="0"/>
                          </a:rPr>
                          <m:t>45</m:t>
                        </m:r>
                        <m:r>
                          <a:rPr lang="en-US" sz="2800" b="0" i="1" smtClean="0">
                            <a:latin typeface="Cambria Math" panose="02040503050406030204" pitchFamily="18" charset="0"/>
                            <a:ea typeface="Cambria Math" panose="02040503050406030204" pitchFamily="18" charset="0"/>
                          </a:rPr>
                          <m:t>°</m:t>
                        </m:r>
                      </m:e>
                    </m:func>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rPr>
                          <m:t>45</m:t>
                        </m:r>
                        <m:r>
                          <a:rPr lang="en-US" sz="2800" b="0" i="1" smtClean="0">
                            <a:latin typeface="Cambria Math" panose="02040503050406030204" pitchFamily="18" charset="0"/>
                            <a:ea typeface="Cambria Math" panose="02040503050406030204" pitchFamily="18" charset="0"/>
                          </a:rPr>
                          <m:t>°</m:t>
                        </m:r>
                      </m:e>
                    </m:func>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e>
                        </m:rad>
                      </m:den>
                    </m:f>
                    <m:r>
                      <a:rPr lang="en-US" sz="2800" b="0" i="1" smtClean="0">
                        <a:latin typeface="Cambria Math" panose="02040503050406030204" pitchFamily="18" charset="0"/>
                      </a:rPr>
                      <m:t>=0.71</m:t>
                    </m:r>
                  </m:oMath>
                </a14:m>
                <a:r>
                  <a:rPr lang="en-US" sz="2800"/>
                  <a:t>] </a:t>
                </a:r>
              </a:p>
            </p:txBody>
          </p:sp>
        </mc:Choice>
        <mc:Fallback xmlns="">
          <p:sp>
            <p:nvSpPr>
              <p:cNvPr id="3" name="Rectangle 2"/>
              <p:cNvSpPr>
                <a:spLocks noRot="1" noChangeAspect="1" noMove="1" noResize="1" noEditPoints="1" noAdjustHandles="1" noChangeArrowheads="1" noChangeShapeType="1" noTextEdit="1"/>
              </p:cNvSpPr>
              <p:nvPr/>
            </p:nvSpPr>
            <p:spPr>
              <a:xfrm>
                <a:off x="118532" y="77169"/>
                <a:ext cx="11794067" cy="1622624"/>
              </a:xfrm>
              <a:prstGeom prst="rect">
                <a:avLst/>
              </a:prstGeom>
              <a:blipFill rotWithShape="0">
                <a:blip r:embed="rId3"/>
                <a:stretch>
                  <a:fillRect l="-1034" t="-3759" b="-1128"/>
                </a:stretch>
              </a:blipFill>
            </p:spPr>
            <p:txBody>
              <a:bodyPr/>
              <a:lstStyle/>
              <a:p>
                <a:r>
                  <a:rPr lang="en-US">
                    <a:noFill/>
                  </a:rPr>
                  <a:t> </a:t>
                </a:r>
              </a:p>
            </p:txBody>
          </p:sp>
        </mc:Fallback>
      </mc:AlternateContent>
      <p:sp>
        <p:nvSpPr>
          <p:cNvPr id="4" name="TextBox 3"/>
          <p:cNvSpPr txBox="1"/>
          <p:nvPr/>
        </p:nvSpPr>
        <p:spPr>
          <a:xfrm>
            <a:off x="118532" y="4038600"/>
            <a:ext cx="5786520" cy="2677656"/>
          </a:xfrm>
          <a:prstGeom prst="rect">
            <a:avLst/>
          </a:prstGeom>
          <a:noFill/>
        </p:spPr>
        <p:txBody>
          <a:bodyPr wrap="none" rtlCol="0">
            <a:spAutoFit/>
          </a:bodyPr>
          <a:lstStyle/>
          <a:p>
            <a:pPr marL="514350" indent="-514350">
              <a:lnSpc>
                <a:spcPct val="150000"/>
              </a:lnSpc>
              <a:buAutoNum type="alphaUcParenR"/>
            </a:pPr>
            <a:r>
              <a:rPr lang="en-US" sz="2800"/>
              <a:t>A</a:t>
            </a:r>
          </a:p>
          <a:p>
            <a:pPr marL="514350" indent="-514350">
              <a:lnSpc>
                <a:spcPct val="150000"/>
              </a:lnSpc>
              <a:buAutoNum type="alphaUcParenR"/>
            </a:pPr>
            <a:r>
              <a:rPr lang="en-US" sz="2800"/>
              <a:t>B</a:t>
            </a:r>
          </a:p>
          <a:p>
            <a:pPr marL="514350" indent="-514350">
              <a:lnSpc>
                <a:spcPct val="150000"/>
              </a:lnSpc>
              <a:buAutoNum type="alphaUcParenR"/>
            </a:pPr>
            <a:r>
              <a:rPr lang="en-US" sz="2800"/>
              <a:t>C</a:t>
            </a:r>
          </a:p>
          <a:p>
            <a:pPr marL="514350" indent="-514350">
              <a:lnSpc>
                <a:spcPct val="150000"/>
              </a:lnSpc>
              <a:buAutoNum type="alphaUcParenR"/>
            </a:pPr>
            <a:r>
              <a:rPr lang="en-US" sz="2800"/>
              <a:t>2 or more tie for the largest torque</a:t>
            </a:r>
          </a:p>
        </p:txBody>
      </p:sp>
    </p:spTree>
    <p:extLst>
      <p:ext uri="{BB962C8B-B14F-4D97-AF65-F5344CB8AC3E}">
        <p14:creationId xmlns:p14="http://schemas.microsoft.com/office/powerpoint/2010/main" val="401711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39437" y="1915418"/>
            <a:ext cx="2530059" cy="2078916"/>
          </a:xfrm>
          <a:prstGeom prst="rect">
            <a:avLst/>
          </a:prstGeom>
        </p:spPr>
      </p:pic>
      <p:sp>
        <p:nvSpPr>
          <p:cNvPr id="4" name="Rectangle 3"/>
          <p:cNvSpPr/>
          <p:nvPr/>
        </p:nvSpPr>
        <p:spPr>
          <a:xfrm>
            <a:off x="143934" y="99536"/>
            <a:ext cx="11921066" cy="1815882"/>
          </a:xfrm>
          <a:prstGeom prst="rect">
            <a:avLst/>
          </a:prstGeom>
        </p:spPr>
        <p:txBody>
          <a:bodyPr wrap="square">
            <a:spAutoFit/>
          </a:bodyPr>
          <a:lstStyle/>
          <a:p>
            <a:r>
              <a:rPr lang="en-US" sz="2800"/>
              <a:t>A small mass hangs from the end of a light horizontal bar which pivots about an axis through it center, but is being held stationary. The bar is then released and begins to rotate.  As the bar rotates from horizontal to vertical, the magnitude of the torque on the bar…</a:t>
            </a:r>
          </a:p>
        </p:txBody>
      </p:sp>
      <p:sp>
        <p:nvSpPr>
          <p:cNvPr id="5" name="TextBox 4"/>
          <p:cNvSpPr txBox="1"/>
          <p:nvPr/>
        </p:nvSpPr>
        <p:spPr>
          <a:xfrm>
            <a:off x="143934" y="4724399"/>
            <a:ext cx="3303918"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18732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0729" y="1164130"/>
            <a:ext cx="5488942" cy="2192940"/>
          </a:xfrm>
          <a:prstGeom prst="rect">
            <a:avLst/>
          </a:prstGeom>
        </p:spPr>
      </p:pic>
      <p:sp>
        <p:nvSpPr>
          <p:cNvPr id="3" name="Rectangle 2"/>
          <p:cNvSpPr/>
          <p:nvPr/>
        </p:nvSpPr>
        <p:spPr>
          <a:xfrm>
            <a:off x="143933" y="97135"/>
            <a:ext cx="11802534" cy="954107"/>
          </a:xfrm>
          <a:prstGeom prst="rect">
            <a:avLst/>
          </a:prstGeom>
        </p:spPr>
        <p:txBody>
          <a:bodyPr wrap="square">
            <a:spAutoFit/>
          </a:bodyPr>
          <a:lstStyle/>
          <a:p>
            <a:r>
              <a:rPr lang="en-US" sz="2800" dirty="0"/>
              <a:t>Three forces are applied to a rod which rotates about the center.  What is the net torque about the axis?  Use our sign convention. </a:t>
            </a:r>
          </a:p>
        </p:txBody>
      </p:sp>
      <mc:AlternateContent xmlns:mc="http://schemas.openxmlformats.org/markup-compatibility/2006" xmlns:a14="http://schemas.microsoft.com/office/drawing/2010/main">
        <mc:Choice Requires="a14">
          <p:sp>
            <p:nvSpPr>
              <p:cNvPr id="4" name="TextBox 3"/>
              <p:cNvSpPr txBox="1"/>
              <p:nvPr/>
            </p:nvSpPr>
            <p:spPr>
              <a:xfrm>
                <a:off x="143933" y="3534013"/>
                <a:ext cx="1715150"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𝑅𝐹</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smtClean="0">
                        <a:latin typeface="Cambria Math" panose="02040503050406030204" pitchFamily="18" charset="0"/>
                      </a:rPr>
                      <m:t>−</m:t>
                    </m:r>
                    <m:r>
                      <a:rPr lang="en-US" sz="2800" i="1">
                        <a:latin typeface="Cambria Math" panose="02040503050406030204" pitchFamily="18" charset="0"/>
                      </a:rPr>
                      <m:t>𝑅𝐹</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0</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1" smtClean="0">
                        <a:latin typeface="Cambria Math" panose="02040503050406030204" pitchFamily="18" charset="0"/>
                      </a:rPr>
                      <m:t>3</m:t>
                    </m:r>
                    <m:r>
                      <a:rPr lang="en-US" sz="2800" i="1">
                        <a:latin typeface="Cambria Math" panose="02040503050406030204" pitchFamily="18" charset="0"/>
                      </a:rPr>
                      <m:t>𝑅𝐹</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−3</m:t>
                    </m:r>
                    <m:r>
                      <a:rPr lang="en-US" sz="2800" i="1">
                        <a:latin typeface="Cambria Math" panose="02040503050406030204" pitchFamily="18" charset="0"/>
                      </a:rPr>
                      <m:t>𝑅𝐹</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43933" y="3534013"/>
                <a:ext cx="1715150" cy="3323987"/>
              </a:xfrm>
              <a:prstGeom prst="rect">
                <a:avLst/>
              </a:prstGeom>
              <a:blipFill rotWithShape="0">
                <a:blip r:embed="rId3"/>
                <a:stretch>
                  <a:fillRect l="-7473" b="-2385"/>
                </a:stretch>
              </a:blipFill>
            </p:spPr>
            <p:txBody>
              <a:bodyPr/>
              <a:lstStyle/>
              <a:p>
                <a:r>
                  <a:rPr lang="en-US">
                    <a:noFill/>
                  </a:rPr>
                  <a:t> </a:t>
                </a:r>
              </a:p>
            </p:txBody>
          </p:sp>
        </mc:Fallback>
      </mc:AlternateContent>
    </p:spTree>
    <p:extLst>
      <p:ext uri="{BB962C8B-B14F-4D97-AF65-F5344CB8AC3E}">
        <p14:creationId xmlns:p14="http://schemas.microsoft.com/office/powerpoint/2010/main" val="4014459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4358" y="330343"/>
            <a:ext cx="4712616" cy="4615072"/>
          </a:xfrm>
          <a:prstGeom prst="rect">
            <a:avLst/>
          </a:prstGeom>
        </p:spPr>
      </p:pic>
      <p:sp>
        <p:nvSpPr>
          <p:cNvPr id="3" name="Rectangle 2"/>
          <p:cNvSpPr/>
          <p:nvPr/>
        </p:nvSpPr>
        <p:spPr>
          <a:xfrm>
            <a:off x="93133" y="68733"/>
            <a:ext cx="11040534" cy="523220"/>
          </a:xfrm>
          <a:prstGeom prst="rect">
            <a:avLst/>
          </a:prstGeom>
        </p:spPr>
        <p:txBody>
          <a:bodyPr wrap="square">
            <a:spAutoFit/>
          </a:bodyPr>
          <a:lstStyle/>
          <a:p>
            <a:r>
              <a:rPr lang="en-US" sz="2800"/>
              <a:t>What is the magnitude of the torque about the axis?</a:t>
            </a:r>
          </a:p>
        </p:txBody>
      </p:sp>
      <mc:AlternateContent xmlns:mc="http://schemas.openxmlformats.org/markup-compatibility/2006" xmlns:a14="http://schemas.microsoft.com/office/drawing/2010/main">
        <mc:Choice Requires="a14">
          <p:sp>
            <p:nvSpPr>
              <p:cNvPr id="4" name="TextBox 3"/>
              <p:cNvSpPr txBox="1"/>
              <p:nvPr/>
            </p:nvSpPr>
            <p:spPr>
              <a:xfrm>
                <a:off x="93133" y="5232400"/>
                <a:ext cx="2026452" cy="1384995"/>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𝑟𝐹</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sin</m:t>
                        </m:r>
                      </m:fName>
                      <m:e>
                        <m:r>
                          <a:rPr lang="en-US" sz="2800" b="0" i="1" smtClean="0">
                            <a:latin typeface="Cambria Math" panose="02040503050406030204" pitchFamily="18" charset="0"/>
                            <a:ea typeface="Cambria Math" panose="02040503050406030204" pitchFamily="18" charset="0"/>
                          </a:rPr>
                          <m:t>𝜃</m:t>
                        </m:r>
                      </m:e>
                    </m:func>
                  </m:oMath>
                </a14:m>
                <a:endParaRPr lang="en-US" sz="2800"/>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𝑟𝐹</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cos</m:t>
                        </m:r>
                      </m:fName>
                      <m:e>
                        <m:r>
                          <a:rPr lang="en-US" sz="2800" b="0" i="1" smtClean="0">
                            <a:latin typeface="Cambria Math" panose="02040503050406030204" pitchFamily="18" charset="0"/>
                            <a:ea typeface="Cambria Math" panose="02040503050406030204" pitchFamily="18" charset="0"/>
                          </a:rPr>
                          <m:t>𝜃</m:t>
                        </m:r>
                      </m:e>
                    </m:func>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93133" y="5232400"/>
                <a:ext cx="2026452" cy="1384995"/>
              </a:xfrm>
              <a:prstGeom prst="rect">
                <a:avLst/>
              </a:prstGeom>
              <a:blipFill rotWithShape="0">
                <a:blip r:embed="rId3"/>
                <a:stretch>
                  <a:fillRect l="-6306" b="-7018"/>
                </a:stretch>
              </a:blipFill>
            </p:spPr>
            <p:txBody>
              <a:bodyPr/>
              <a:lstStyle/>
              <a:p>
                <a:r>
                  <a:rPr lang="en-US">
                    <a:noFill/>
                  </a:rPr>
                  <a:t> </a:t>
                </a:r>
              </a:p>
            </p:txBody>
          </p:sp>
        </mc:Fallback>
      </mc:AlternateContent>
    </p:spTree>
    <p:extLst>
      <p:ext uri="{BB962C8B-B14F-4D97-AF65-F5344CB8AC3E}">
        <p14:creationId xmlns:p14="http://schemas.microsoft.com/office/powerpoint/2010/main" val="3347065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6596" y="1470631"/>
            <a:ext cx="5171803" cy="129658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5" y="85636"/>
                <a:ext cx="11794067" cy="1384995"/>
              </a:xfrm>
              <a:prstGeom prst="rect">
                <a:avLst/>
              </a:prstGeom>
            </p:spPr>
            <p:txBody>
              <a:bodyPr wrap="square">
                <a:spAutoFit/>
              </a:bodyPr>
              <a:lstStyle/>
              <a:p>
                <a:r>
                  <a:rPr lang="en-US" sz="2800"/>
                  <a:t>A light rod of length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𝐿</m:t>
                    </m:r>
                  </m:oMath>
                </a14:m>
                <a:r>
                  <a:rPr lang="en-US" sz="2800"/>
                  <a:t> has 2 small heavy masses (each with mass </a:t>
                </a:r>
                <a14:m>
                  <m:oMath xmlns:m="http://schemas.openxmlformats.org/officeDocument/2006/math">
                    <m:r>
                      <a:rPr lang="en-US" sz="2800" i="1" smtClean="0">
                        <a:latin typeface="Cambria Math" panose="02040503050406030204" pitchFamily="18" charset="0"/>
                      </a:rPr>
                      <m:t>𝑚</m:t>
                    </m:r>
                  </m:oMath>
                </a14:m>
                <a:r>
                  <a:rPr lang="en-US" sz="2800"/>
                  <a:t>) attached at the end and the middle.  The fixed axis of rotation is at the left end, as shown.  What is the moment of inertia about the axis? </a:t>
                </a:r>
              </a:p>
            </p:txBody>
          </p:sp>
        </mc:Choice>
        <mc:Fallback xmlns="">
          <p:sp>
            <p:nvSpPr>
              <p:cNvPr id="3" name="Rectangle 2"/>
              <p:cNvSpPr>
                <a:spLocks noRot="1" noChangeAspect="1" noMove="1" noResize="1" noEditPoints="1" noAdjustHandles="1" noChangeArrowheads="1" noChangeShapeType="1" noTextEdit="1"/>
              </p:cNvSpPr>
              <p:nvPr/>
            </p:nvSpPr>
            <p:spPr>
              <a:xfrm>
                <a:off x="135465" y="85636"/>
                <a:ext cx="11794067" cy="1384995"/>
              </a:xfrm>
              <a:prstGeom prst="rect">
                <a:avLst/>
              </a:prstGeom>
              <a:blipFill rotWithShape="0">
                <a:blip r:embed="rId3"/>
                <a:stretch>
                  <a:fillRect l="-1034" t="-3965" r="-2222"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5465" y="3361267"/>
                <a:ext cx="2842445"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2</m:t>
                        </m:r>
                      </m:sup>
                    </m:sSup>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3</m:t>
                    </m:r>
                    <m:r>
                      <a:rPr lang="en-US" sz="2800" i="1">
                        <a:latin typeface="Cambria Math" panose="02040503050406030204" pitchFamily="18" charset="0"/>
                      </a:rPr>
                      <m:t>𝑚</m:t>
                    </m:r>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i="1">
                            <a:latin typeface="Cambria Math" panose="02040503050406030204" pitchFamily="18" charset="0"/>
                          </a:rPr>
                          <m:t>2</m:t>
                        </m:r>
                      </m:sup>
                    </m:sSup>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4</m:t>
                    </m:r>
                    <m:r>
                      <a:rPr lang="en-US" sz="2800" i="1">
                        <a:latin typeface="Cambria Math" panose="02040503050406030204" pitchFamily="18" charset="0"/>
                      </a:rPr>
                      <m:t>𝑚</m:t>
                    </m:r>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i="1">
                            <a:latin typeface="Cambria Math" panose="02040503050406030204" pitchFamily="18" charset="0"/>
                          </a:rPr>
                          <m:t>2</m:t>
                        </m:r>
                      </m:sup>
                    </m:sSup>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5</m:t>
                    </m:r>
                    <m:r>
                      <a:rPr lang="en-US" sz="2800" i="1">
                        <a:latin typeface="Cambria Math" panose="02040503050406030204" pitchFamily="18" charset="0"/>
                      </a:rPr>
                      <m:t>𝑚</m:t>
                    </m:r>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i="1">
                            <a:latin typeface="Cambria Math" panose="02040503050406030204" pitchFamily="18" charset="0"/>
                          </a:rPr>
                          <m:t>2</m:t>
                        </m:r>
                      </m:sup>
                    </m:sSup>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35465" y="3361267"/>
                <a:ext cx="2842445" cy="3323987"/>
              </a:xfrm>
              <a:prstGeom prst="rect">
                <a:avLst/>
              </a:prstGeom>
              <a:blipFill rotWithShape="0">
                <a:blip r:embed="rId4"/>
                <a:stretch>
                  <a:fillRect l="-4497" r="-2998" b="-2381"/>
                </a:stretch>
              </a:blipFill>
            </p:spPr>
            <p:txBody>
              <a:bodyPr/>
              <a:lstStyle/>
              <a:p>
                <a:r>
                  <a:rPr lang="en-US">
                    <a:noFill/>
                  </a:rPr>
                  <a:t> </a:t>
                </a:r>
              </a:p>
            </p:txBody>
          </p:sp>
        </mc:Fallback>
      </mc:AlternateContent>
    </p:spTree>
    <p:extLst>
      <p:ext uri="{BB962C8B-B14F-4D97-AF65-F5344CB8AC3E}">
        <p14:creationId xmlns:p14="http://schemas.microsoft.com/office/powerpoint/2010/main" val="189942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6596" y="1470631"/>
            <a:ext cx="5171803" cy="129658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5" y="85636"/>
                <a:ext cx="11794067" cy="1384995"/>
              </a:xfrm>
              <a:prstGeom prst="rect">
                <a:avLst/>
              </a:prstGeom>
            </p:spPr>
            <p:txBody>
              <a:bodyPr wrap="square">
                <a:spAutoFit/>
              </a:bodyPr>
              <a:lstStyle/>
              <a:p>
                <a:r>
                  <a:rPr lang="en-US" sz="2800"/>
                  <a:t>A light rod of length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𝐿</m:t>
                    </m:r>
                  </m:oMath>
                </a14:m>
                <a:r>
                  <a:rPr lang="en-US" sz="2800"/>
                  <a:t> has 2 small heavy masses (each with mass </a:t>
                </a:r>
                <a14:m>
                  <m:oMath xmlns:m="http://schemas.openxmlformats.org/officeDocument/2006/math">
                    <m:r>
                      <a:rPr lang="en-US" sz="2800" i="1" smtClean="0">
                        <a:latin typeface="Cambria Math" panose="02040503050406030204" pitchFamily="18" charset="0"/>
                      </a:rPr>
                      <m:t>𝑚</m:t>
                    </m:r>
                  </m:oMath>
                </a14:m>
                <a:r>
                  <a:rPr lang="en-US" sz="2800"/>
                  <a:t>) attached at the end and the middle.  The fixed axis of rotation is at the left end, as shown.  What is the magnitude of the net torque due to gravity? </a:t>
                </a:r>
              </a:p>
            </p:txBody>
          </p:sp>
        </mc:Choice>
        <mc:Fallback xmlns="">
          <p:sp>
            <p:nvSpPr>
              <p:cNvPr id="3" name="Rectangle 2"/>
              <p:cNvSpPr>
                <a:spLocks noRot="1" noChangeAspect="1" noMove="1" noResize="1" noEditPoints="1" noAdjustHandles="1" noChangeArrowheads="1" noChangeShapeType="1" noTextEdit="1"/>
              </p:cNvSpPr>
              <p:nvPr/>
            </p:nvSpPr>
            <p:spPr>
              <a:xfrm>
                <a:off x="135465" y="85636"/>
                <a:ext cx="11794067" cy="1384995"/>
              </a:xfrm>
              <a:prstGeom prst="rect">
                <a:avLst/>
              </a:prstGeom>
              <a:blipFill rotWithShape="0">
                <a:blip r:embed="rId3"/>
                <a:stretch>
                  <a:fillRect l="-1034" t="-3965" r="-2222"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5465" y="3361267"/>
                <a:ext cx="2842445" cy="3323987"/>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𝑚𝑔𝐿</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3</m:t>
                    </m:r>
                    <m:r>
                      <a:rPr lang="en-US" sz="2800" i="1">
                        <a:latin typeface="Cambria Math" panose="02040503050406030204" pitchFamily="18" charset="0"/>
                      </a:rPr>
                      <m:t>𝑚</m:t>
                    </m:r>
                    <m:r>
                      <a:rPr lang="en-US" sz="2800" b="0" i="1" smtClean="0">
                        <a:latin typeface="Cambria Math" panose="02040503050406030204" pitchFamily="18" charset="0"/>
                      </a:rPr>
                      <m:t>𝑔𝐿</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4</m:t>
                    </m:r>
                    <m:r>
                      <a:rPr lang="en-US" sz="2800" i="1">
                        <a:latin typeface="Cambria Math" panose="02040503050406030204" pitchFamily="18" charset="0"/>
                      </a:rPr>
                      <m:t>𝑚</m:t>
                    </m:r>
                    <m:r>
                      <a:rPr lang="en-US" sz="2800" b="0" i="1" smtClean="0">
                        <a:latin typeface="Cambria Math" panose="02040503050406030204" pitchFamily="18" charset="0"/>
                      </a:rPr>
                      <m:t>𝑔𝐿</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b="0" i="0" smtClean="0">
                        <a:latin typeface="Cambria Math" panose="02040503050406030204" pitchFamily="18" charset="0"/>
                      </a:rPr>
                      <m:t>5</m:t>
                    </m:r>
                    <m:r>
                      <a:rPr lang="en-US" sz="2800" i="1">
                        <a:latin typeface="Cambria Math" panose="02040503050406030204" pitchFamily="18" charset="0"/>
                      </a:rPr>
                      <m:t>𝑚</m:t>
                    </m:r>
                    <m:r>
                      <a:rPr lang="en-US" sz="2800" b="0" i="1" smtClean="0">
                        <a:latin typeface="Cambria Math" panose="02040503050406030204" pitchFamily="18" charset="0"/>
                      </a:rPr>
                      <m:t>𝑔𝐿</m:t>
                    </m:r>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35465" y="3361267"/>
                <a:ext cx="2842445" cy="3323987"/>
              </a:xfrm>
              <a:prstGeom prst="rect">
                <a:avLst/>
              </a:prstGeom>
              <a:blipFill rotWithShape="0">
                <a:blip r:embed="rId4"/>
                <a:stretch>
                  <a:fillRect l="-4497" r="-2998" b="-2381"/>
                </a:stretch>
              </a:blipFill>
            </p:spPr>
            <p:txBody>
              <a:bodyPr/>
              <a:lstStyle/>
              <a:p>
                <a:r>
                  <a:rPr lang="en-US">
                    <a:noFill/>
                  </a:rPr>
                  <a:t> </a:t>
                </a:r>
              </a:p>
            </p:txBody>
          </p:sp>
        </mc:Fallback>
      </mc:AlternateContent>
    </p:spTree>
    <p:extLst>
      <p:ext uri="{BB962C8B-B14F-4D97-AF65-F5344CB8AC3E}">
        <p14:creationId xmlns:p14="http://schemas.microsoft.com/office/powerpoint/2010/main" val="223536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46596" y="1470631"/>
            <a:ext cx="5171803" cy="129658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5465" y="85636"/>
                <a:ext cx="11794067" cy="1815882"/>
              </a:xfrm>
              <a:prstGeom prst="rect">
                <a:avLst/>
              </a:prstGeom>
            </p:spPr>
            <p:txBody>
              <a:bodyPr wrap="square">
                <a:spAutoFit/>
              </a:bodyPr>
              <a:lstStyle/>
              <a:p>
                <a:r>
                  <a:rPr lang="en-US" sz="2800"/>
                  <a:t>A light rod of length </a:t>
                </a:r>
                <a14:m>
                  <m:oMath xmlns:m="http://schemas.openxmlformats.org/officeDocument/2006/math">
                    <m:r>
                      <a:rPr lang="en-US" sz="2800" i="1" smtClean="0">
                        <a:latin typeface="Cambria Math" panose="02040503050406030204" pitchFamily="18" charset="0"/>
                      </a:rPr>
                      <m:t>2</m:t>
                    </m:r>
                    <m:r>
                      <a:rPr lang="en-US" sz="2800" i="1" smtClean="0">
                        <a:latin typeface="Cambria Math" panose="02040503050406030204" pitchFamily="18" charset="0"/>
                      </a:rPr>
                      <m:t>𝐿</m:t>
                    </m:r>
                  </m:oMath>
                </a14:m>
                <a:r>
                  <a:rPr lang="en-US" sz="2800"/>
                  <a:t> has 2 small heavy masses (each with mass </a:t>
                </a:r>
                <a14:m>
                  <m:oMath xmlns:m="http://schemas.openxmlformats.org/officeDocument/2006/math">
                    <m:r>
                      <a:rPr lang="en-US" sz="2800" i="1" smtClean="0">
                        <a:latin typeface="Cambria Math" panose="02040503050406030204" pitchFamily="18" charset="0"/>
                      </a:rPr>
                      <m:t>𝑚</m:t>
                    </m:r>
                  </m:oMath>
                </a14:m>
                <a:r>
                  <a:rPr lang="en-US" sz="2800"/>
                  <a:t>) attached at the end and the middle.  The fixed axis of rotation is at the left end, as shown.  If the bar is released from rest, what is the magnitude of the initial angular acceleration? </a:t>
                </a:r>
              </a:p>
            </p:txBody>
          </p:sp>
        </mc:Choice>
        <mc:Fallback xmlns="">
          <p:sp>
            <p:nvSpPr>
              <p:cNvPr id="3" name="Rectangle 2"/>
              <p:cNvSpPr>
                <a:spLocks noRot="1" noChangeAspect="1" noMove="1" noResize="1" noEditPoints="1" noAdjustHandles="1" noChangeArrowheads="1" noChangeShapeType="1" noTextEdit="1"/>
              </p:cNvSpPr>
              <p:nvPr/>
            </p:nvSpPr>
            <p:spPr>
              <a:xfrm>
                <a:off x="135465" y="85636"/>
                <a:ext cx="11794067" cy="1815882"/>
              </a:xfrm>
              <a:prstGeom prst="rect">
                <a:avLst/>
              </a:prstGeom>
              <a:blipFill rotWithShape="0">
                <a:blip r:embed="rId3"/>
                <a:stretch>
                  <a:fillRect l="-1034" t="-3020" r="-2222"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5463" y="2267962"/>
                <a:ext cx="2842445" cy="4414478"/>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3</m:t>
                        </m:r>
                        <m:r>
                          <a:rPr lang="en-US" sz="2800" b="0" i="1" smtClean="0">
                            <a:latin typeface="Cambria Math" panose="02040503050406030204" pitchFamily="18" charset="0"/>
                          </a:rPr>
                          <m:t>𝑔</m:t>
                        </m:r>
                      </m:num>
                      <m:den>
                        <m:r>
                          <a:rPr lang="en-US" sz="2800" b="0" i="1" smtClean="0">
                            <a:latin typeface="Cambria Math" panose="02040503050406030204" pitchFamily="18" charset="0"/>
                          </a:rPr>
                          <m:t>5</m:t>
                        </m:r>
                        <m:r>
                          <a:rPr lang="en-US" sz="2800" b="0" i="1" smtClean="0">
                            <a:latin typeface="Cambria Math" panose="02040503050406030204" pitchFamily="18" charset="0"/>
                          </a:rPr>
                          <m:t>𝐿</m:t>
                        </m:r>
                      </m:den>
                    </m:f>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5</m:t>
                        </m:r>
                        <m:r>
                          <a:rPr lang="en-US" sz="2800" i="1">
                            <a:latin typeface="Cambria Math" panose="02040503050406030204" pitchFamily="18" charset="0"/>
                          </a:rPr>
                          <m:t>𝑔</m:t>
                        </m:r>
                      </m:num>
                      <m:den>
                        <m:r>
                          <a:rPr lang="en-US" sz="2800" b="0" i="1" smtClean="0">
                            <a:latin typeface="Cambria Math" panose="02040503050406030204" pitchFamily="18" charset="0"/>
                          </a:rPr>
                          <m:t>3</m:t>
                        </m:r>
                        <m:r>
                          <a:rPr lang="en-US" sz="2800" i="1">
                            <a:latin typeface="Cambria Math" panose="02040503050406030204" pitchFamily="18" charset="0"/>
                          </a:rPr>
                          <m:t>𝐿</m:t>
                        </m:r>
                      </m:den>
                    </m:f>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panose="02040503050406030204" pitchFamily="18" charset="0"/>
                          </a:rPr>
                          <m:t>7</m:t>
                        </m:r>
                        <m:r>
                          <a:rPr lang="en-US" sz="2800" i="1">
                            <a:latin typeface="Cambria Math" panose="02040503050406030204" pitchFamily="18" charset="0"/>
                          </a:rPr>
                          <m:t>𝑔</m:t>
                        </m:r>
                      </m:num>
                      <m:den>
                        <m:r>
                          <a:rPr lang="en-US" sz="2800" b="0" i="1" smtClean="0">
                            <a:latin typeface="Cambria Math" panose="02040503050406030204" pitchFamily="18" charset="0"/>
                          </a:rPr>
                          <m:t>3</m:t>
                        </m:r>
                        <m:r>
                          <a:rPr lang="en-US" sz="2800" i="1">
                            <a:latin typeface="Cambria Math" panose="02040503050406030204" pitchFamily="18" charset="0"/>
                          </a:rPr>
                          <m:t>𝐿</m:t>
                        </m:r>
                      </m:den>
                    </m:f>
                  </m:oMath>
                </a14:m>
                <a:endParaRPr lang="en-US" sz="2800"/>
              </a:p>
              <a:p>
                <a:pPr marL="514350" indent="-514350">
                  <a:lnSpc>
                    <a:spcPct val="150000"/>
                  </a:lnSpc>
                  <a:buFontTx/>
                  <a:buAutoNum type="alphaUcParenR"/>
                </a:pPr>
                <a:r>
                  <a:rPr lang="en-US" sz="2800"/>
                  <a:t>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3</m:t>
                        </m:r>
                        <m:r>
                          <a:rPr lang="en-US" sz="2800" b="0" i="1" smtClean="0">
                            <a:latin typeface="Cambria Math" panose="02040503050406030204" pitchFamily="18" charset="0"/>
                          </a:rPr>
                          <m:t>𝐿</m:t>
                        </m:r>
                      </m:num>
                      <m:den>
                        <m:r>
                          <a:rPr lang="en-US" sz="2800" i="1">
                            <a:latin typeface="Cambria Math" panose="02040503050406030204" pitchFamily="18" charset="0"/>
                          </a:rPr>
                          <m:t>5</m:t>
                        </m:r>
                        <m:r>
                          <a:rPr lang="en-US" sz="2800" b="0" i="1" smtClean="0">
                            <a:latin typeface="Cambria Math" panose="02040503050406030204" pitchFamily="18" charset="0"/>
                          </a:rPr>
                          <m:t>𝑔</m:t>
                        </m:r>
                      </m:den>
                    </m:f>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35463" y="2267962"/>
                <a:ext cx="2842445" cy="4414478"/>
              </a:xfrm>
              <a:prstGeom prst="rect">
                <a:avLst/>
              </a:prstGeom>
              <a:blipFill rotWithShape="0">
                <a:blip r:embed="rId4"/>
                <a:stretch>
                  <a:fillRect l="-4497" r="-2998" b="-3315"/>
                </a:stretch>
              </a:blipFill>
            </p:spPr>
            <p:txBody>
              <a:bodyPr/>
              <a:lstStyle/>
              <a:p>
                <a:r>
                  <a:rPr lang="en-US">
                    <a:noFill/>
                  </a:rPr>
                  <a:t> </a:t>
                </a:r>
              </a:p>
            </p:txBody>
          </p:sp>
        </mc:Fallback>
      </mc:AlternateContent>
    </p:spTree>
    <p:extLst>
      <p:ext uri="{BB962C8B-B14F-4D97-AF65-F5344CB8AC3E}">
        <p14:creationId xmlns:p14="http://schemas.microsoft.com/office/powerpoint/2010/main" val="418082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569" y="152931"/>
            <a:ext cx="11831445" cy="954107"/>
          </a:xfrm>
          <a:prstGeom prst="rect">
            <a:avLst/>
          </a:prstGeom>
          <a:noFill/>
        </p:spPr>
        <p:txBody>
          <a:bodyPr wrap="square" rtlCol="0">
            <a:spAutoFit/>
          </a:bodyPr>
          <a:lstStyle/>
          <a:p>
            <a:r>
              <a:rPr lang="en-US" sz="2800"/>
              <a:t>The two rulers have the same torque applied (1 weight at end vs. 2 weights in middle). Which will swing faster when released?</a:t>
            </a:r>
          </a:p>
        </p:txBody>
      </p:sp>
      <p:sp>
        <p:nvSpPr>
          <p:cNvPr id="3" name="TextBox 2"/>
          <p:cNvSpPr txBox="1"/>
          <p:nvPr/>
        </p:nvSpPr>
        <p:spPr>
          <a:xfrm>
            <a:off x="189569" y="4694664"/>
            <a:ext cx="6240747" cy="2031325"/>
          </a:xfrm>
          <a:prstGeom prst="rect">
            <a:avLst/>
          </a:prstGeom>
          <a:noFill/>
        </p:spPr>
        <p:txBody>
          <a:bodyPr wrap="none" rtlCol="0">
            <a:spAutoFit/>
          </a:bodyPr>
          <a:lstStyle/>
          <a:p>
            <a:pPr marL="514350" indent="-514350">
              <a:lnSpc>
                <a:spcPct val="150000"/>
              </a:lnSpc>
              <a:buAutoNum type="alphaUcParenR"/>
            </a:pPr>
            <a:r>
              <a:rPr lang="en-US" sz="2800"/>
              <a:t>The ruler with 1 weight at the end</a:t>
            </a:r>
          </a:p>
          <a:p>
            <a:pPr marL="514350" indent="-514350">
              <a:lnSpc>
                <a:spcPct val="150000"/>
              </a:lnSpc>
              <a:buAutoNum type="alphaUcParenR"/>
            </a:pPr>
            <a:r>
              <a:rPr lang="en-US" sz="2800"/>
              <a:t>The ruler with 2 weights in the middle</a:t>
            </a:r>
          </a:p>
          <a:p>
            <a:pPr marL="514350" indent="-514350">
              <a:lnSpc>
                <a:spcPct val="150000"/>
              </a:lnSpc>
              <a:buAutoNum type="alphaUcParenR"/>
            </a:pPr>
            <a:r>
              <a:rPr lang="en-US" sz="2800"/>
              <a:t>Both the same</a:t>
            </a:r>
          </a:p>
        </p:txBody>
      </p:sp>
    </p:spTree>
    <p:extLst>
      <p:ext uri="{BB962C8B-B14F-4D97-AF65-F5344CB8AC3E}">
        <p14:creationId xmlns:p14="http://schemas.microsoft.com/office/powerpoint/2010/main" val="1400023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7857" y="2013086"/>
            <a:ext cx="3809316" cy="283831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8533" y="91069"/>
                <a:ext cx="11938000" cy="1815882"/>
              </a:xfrm>
              <a:prstGeom prst="rect">
                <a:avLst/>
              </a:prstGeom>
            </p:spPr>
            <p:txBody>
              <a:bodyPr wrap="square">
                <a:spAutoFit/>
              </a:bodyPr>
              <a:lstStyle/>
              <a:p>
                <a:r>
                  <a:rPr lang="en-US" sz="2800"/>
                  <a:t>Consider a light rotating rod with 4 point masses attached to it at distances 2 and 4, as shown. The axis of rotation is thru the center of the rod, perpendicular to its length.   The 4 masses are moved to new positions so that all masses are now 3 units from the axis. The moment of inertia (</a:t>
                </a:r>
                <a14:m>
                  <m:oMath xmlns:m="http://schemas.openxmlformats.org/officeDocument/2006/math">
                    <m:r>
                      <a:rPr lang="en-US" sz="2800" b="0" i="1" smtClean="0">
                        <a:latin typeface="Cambria Math" panose="02040503050406030204" pitchFamily="18" charset="0"/>
                      </a:rPr>
                      <m:t>𝐼</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18533" y="91069"/>
                <a:ext cx="11938000" cy="1815882"/>
              </a:xfrm>
              <a:prstGeom prst="rect">
                <a:avLst/>
              </a:prstGeom>
              <a:blipFill rotWithShape="0">
                <a:blip r:embed="rId3"/>
                <a:stretch>
                  <a:fillRect l="-1021" t="-3356" r="-1429" b="-8725"/>
                </a:stretch>
              </a:blipFill>
            </p:spPr>
            <p:txBody>
              <a:bodyPr/>
              <a:lstStyle/>
              <a:p>
                <a:r>
                  <a:rPr lang="en-US">
                    <a:noFill/>
                  </a:rPr>
                  <a:t> </a:t>
                </a:r>
              </a:p>
            </p:txBody>
          </p:sp>
        </mc:Fallback>
      </mc:AlternateContent>
      <p:sp>
        <p:nvSpPr>
          <p:cNvPr id="4" name="TextBox 3"/>
          <p:cNvSpPr txBox="1"/>
          <p:nvPr/>
        </p:nvSpPr>
        <p:spPr>
          <a:xfrm>
            <a:off x="118533" y="4741334"/>
            <a:ext cx="3618363" cy="2031325"/>
          </a:xfrm>
          <a:prstGeom prst="rect">
            <a:avLst/>
          </a:prstGeom>
          <a:noFill/>
        </p:spPr>
        <p:txBody>
          <a:bodyPr wrap="none" rtlCol="0">
            <a:spAutoFit/>
          </a:bodyPr>
          <a:lstStyle/>
          <a:p>
            <a:pPr marL="514350" indent="-514350">
              <a:lnSpc>
                <a:spcPct val="150000"/>
              </a:lnSpc>
              <a:buAutoNum type="alphaUcParenR"/>
            </a:pPr>
            <a:r>
              <a:rPr lang="en-US" sz="2800"/>
              <a:t>increased.</a:t>
            </a:r>
          </a:p>
          <a:p>
            <a:pPr marL="514350" indent="-514350">
              <a:lnSpc>
                <a:spcPct val="150000"/>
              </a:lnSpc>
              <a:buAutoNum type="alphaUcParenR"/>
            </a:pPr>
            <a:r>
              <a:rPr lang="en-US" sz="2800"/>
              <a:t>decreased.</a:t>
            </a:r>
          </a:p>
          <a:p>
            <a:pPr marL="514350" indent="-514350">
              <a:lnSpc>
                <a:spcPct val="150000"/>
              </a:lnSpc>
              <a:buAutoNum type="alphaUcParenR"/>
            </a:pPr>
            <a:r>
              <a:rPr lang="en-US" sz="2800"/>
              <a:t>remained the same.</a:t>
            </a:r>
          </a:p>
        </p:txBody>
      </p:sp>
    </p:spTree>
    <p:extLst>
      <p:ext uri="{BB962C8B-B14F-4D97-AF65-F5344CB8AC3E}">
        <p14:creationId xmlns:p14="http://schemas.microsoft.com/office/powerpoint/2010/main" val="345700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3657" y="1340310"/>
            <a:ext cx="5606394" cy="24527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2399" y="80201"/>
                <a:ext cx="11870267" cy="954107"/>
              </a:xfrm>
              <a:prstGeom prst="rect">
                <a:avLst/>
              </a:prstGeom>
            </p:spPr>
            <p:txBody>
              <a:bodyPr wrap="square">
                <a:spAutoFit/>
              </a:bodyPr>
              <a:lstStyle/>
              <a:p>
                <a:r>
                  <a:rPr lang="en-US" sz="2800"/>
                  <a:t>A mallet consists of a heavy steel cubical head on a light wooden handle. About which axis of rotation is the moment of inertia </a:t>
                </a:r>
                <a14:m>
                  <m:oMath xmlns:m="http://schemas.openxmlformats.org/officeDocument/2006/math">
                    <m:r>
                      <a:rPr lang="en-US" sz="2800" b="0" i="1" smtClean="0">
                        <a:latin typeface="Cambria Math" panose="02040503050406030204" pitchFamily="18" charset="0"/>
                      </a:rPr>
                      <m:t>𝐼</m:t>
                    </m:r>
                  </m:oMath>
                </a14:m>
                <a:r>
                  <a:rPr lang="en-US" sz="2800"/>
                  <a:t> maximum?</a:t>
                </a:r>
              </a:p>
            </p:txBody>
          </p:sp>
        </mc:Choice>
        <mc:Fallback xmlns="">
          <p:sp>
            <p:nvSpPr>
              <p:cNvPr id="3" name="Rectangle 2"/>
              <p:cNvSpPr>
                <a:spLocks noRot="1" noChangeAspect="1" noMove="1" noResize="1" noEditPoints="1" noAdjustHandles="1" noChangeArrowheads="1" noChangeShapeType="1" noTextEdit="1"/>
              </p:cNvSpPr>
              <p:nvPr/>
            </p:nvSpPr>
            <p:spPr>
              <a:xfrm>
                <a:off x="152399" y="80201"/>
                <a:ext cx="11870267" cy="954107"/>
              </a:xfrm>
              <a:prstGeom prst="rect">
                <a:avLst/>
              </a:prstGeom>
              <a:blipFill rotWithShape="0">
                <a:blip r:embed="rId3"/>
                <a:stretch>
                  <a:fillRect l="-1027" t="-5732" b="-17197"/>
                </a:stretch>
              </a:blipFill>
            </p:spPr>
            <p:txBody>
              <a:bodyPr/>
              <a:lstStyle/>
              <a:p>
                <a:r>
                  <a:rPr lang="en-US">
                    <a:noFill/>
                  </a:rPr>
                  <a:t> </a:t>
                </a:r>
              </a:p>
            </p:txBody>
          </p:sp>
        </mc:Fallback>
      </mc:AlternateContent>
      <p:sp>
        <p:nvSpPr>
          <p:cNvPr id="4" name="TextBox 3"/>
          <p:cNvSpPr txBox="1"/>
          <p:nvPr/>
        </p:nvSpPr>
        <p:spPr>
          <a:xfrm>
            <a:off x="3596924" y="3886199"/>
            <a:ext cx="4880247" cy="523220"/>
          </a:xfrm>
          <a:prstGeom prst="rect">
            <a:avLst/>
          </a:prstGeom>
          <a:noFill/>
        </p:spPr>
        <p:txBody>
          <a:bodyPr wrap="none" rtlCol="0">
            <a:spAutoFit/>
          </a:bodyPr>
          <a:lstStyle/>
          <a:p>
            <a:r>
              <a:rPr lang="en-US" sz="2800"/>
              <a:t>E) More than one is tied for max</a:t>
            </a:r>
          </a:p>
        </p:txBody>
      </p:sp>
    </p:spTree>
    <p:extLst>
      <p:ext uri="{BB962C8B-B14F-4D97-AF65-F5344CB8AC3E}">
        <p14:creationId xmlns:p14="http://schemas.microsoft.com/office/powerpoint/2010/main" val="274632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2257" y="1280430"/>
            <a:ext cx="2105619" cy="273927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105601"/>
                <a:ext cx="11929533" cy="954107"/>
              </a:xfrm>
              <a:prstGeom prst="rect">
                <a:avLst/>
              </a:prstGeom>
            </p:spPr>
            <p:txBody>
              <a:bodyPr wrap="square">
                <a:spAutoFit/>
              </a:bodyPr>
              <a:lstStyle/>
              <a:p>
                <a:r>
                  <a:rPr lang="en-US" sz="2800"/>
                  <a:t>A pocket watch and Big Ben are both keeping perfect time.  Which minute hand has the larger magnitude angular velocity </a:t>
                </a:r>
                <a14:m>
                  <m:oMath xmlns:m="http://schemas.openxmlformats.org/officeDocument/2006/math">
                    <m:r>
                      <a:rPr lang="en-US" sz="2800" i="1" smtClean="0">
                        <a:latin typeface="Cambria Math" panose="02040503050406030204" pitchFamily="18" charset="0"/>
                        <a:ea typeface="Cambria Math" panose="02040503050406030204" pitchFamily="18" charset="0"/>
                      </a:rPr>
                      <m:t>𝜔</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3933" y="105601"/>
                <a:ext cx="11929533" cy="954107"/>
              </a:xfrm>
              <a:prstGeom prst="rect">
                <a:avLst/>
              </a:prstGeom>
              <a:blipFill rotWithShape="0">
                <a:blip r:embed="rId3"/>
                <a:stretch>
                  <a:fillRect l="-107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3933" y="4724400"/>
                <a:ext cx="3085973" cy="2031325"/>
              </a:xfrm>
              <a:prstGeom prst="rect">
                <a:avLst/>
              </a:prstGeom>
              <a:noFill/>
            </p:spPr>
            <p:txBody>
              <a:bodyPr wrap="none" rtlCol="0">
                <a:spAutoFit/>
              </a:bodyPr>
              <a:lstStyle/>
              <a:p>
                <a:pPr marL="514350" indent="-514350">
                  <a:lnSpc>
                    <a:spcPct val="150000"/>
                  </a:lnSpc>
                  <a:buAutoNum type="alphaUcParenR"/>
                </a:pPr>
                <a:r>
                  <a:rPr lang="en-US" sz="2800"/>
                  <a:t>Pocket watch’s</a:t>
                </a:r>
              </a:p>
              <a:p>
                <a:pPr marL="514350" indent="-514350">
                  <a:lnSpc>
                    <a:spcPct val="150000"/>
                  </a:lnSpc>
                  <a:buAutoNum type="alphaUcParenR"/>
                </a:pPr>
                <a:r>
                  <a:rPr lang="en-US" sz="2800"/>
                  <a:t>Big Ben’s</a:t>
                </a:r>
              </a:p>
              <a:p>
                <a:pPr marL="514350" indent="-514350">
                  <a:lnSpc>
                    <a:spcPct val="150000"/>
                  </a:lnSpc>
                  <a:buAutoNum type="alphaUcParenR"/>
                </a:pPr>
                <a:r>
                  <a:rPr lang="en-US" sz="2800"/>
                  <a:t>Same </a:t>
                </a:r>
                <a14:m>
                  <m:oMath xmlns:m="http://schemas.openxmlformats.org/officeDocument/2006/math">
                    <m:r>
                      <a:rPr lang="en-US" sz="2800" i="1" smtClean="0">
                        <a:latin typeface="Cambria Math" panose="02040503050406030204" pitchFamily="18" charset="0"/>
                        <a:ea typeface="Cambria Math" panose="02040503050406030204" pitchFamily="18" charset="0"/>
                      </a:rPr>
                      <m:t>𝜔</m:t>
                    </m:r>
                  </m:oMath>
                </a14:m>
                <a:r>
                  <a:rPr lang="en-US" sz="2800"/>
                  <a:t> on both</a:t>
                </a:r>
              </a:p>
            </p:txBody>
          </p:sp>
        </mc:Choice>
        <mc:Fallback xmlns="">
          <p:sp>
            <p:nvSpPr>
              <p:cNvPr id="4" name="TextBox 3"/>
              <p:cNvSpPr txBox="1">
                <a:spLocks noRot="1" noChangeAspect="1" noMove="1" noResize="1" noEditPoints="1" noAdjustHandles="1" noChangeArrowheads="1" noChangeShapeType="1" noTextEdit="1"/>
              </p:cNvSpPr>
              <p:nvPr/>
            </p:nvSpPr>
            <p:spPr>
              <a:xfrm>
                <a:off x="143933" y="4724400"/>
                <a:ext cx="3085973" cy="2031325"/>
              </a:xfrm>
              <a:prstGeom prst="rect">
                <a:avLst/>
              </a:prstGeom>
              <a:blipFill rotWithShape="0">
                <a:blip r:embed="rId4"/>
                <a:stretch>
                  <a:fillRect l="-4150" r="-2767" b="-4505"/>
                </a:stretch>
              </a:blipFill>
            </p:spPr>
            <p:txBody>
              <a:bodyPr/>
              <a:lstStyle/>
              <a:p>
                <a:r>
                  <a:rPr lang="en-US">
                    <a:noFill/>
                  </a:rPr>
                  <a:t> </a:t>
                </a:r>
              </a:p>
            </p:txBody>
          </p:sp>
        </mc:Fallback>
      </mc:AlternateContent>
    </p:spTree>
    <p:extLst>
      <p:ext uri="{BB962C8B-B14F-4D97-AF65-F5344CB8AC3E}">
        <p14:creationId xmlns:p14="http://schemas.microsoft.com/office/powerpoint/2010/main" val="323863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38072" y="1644116"/>
            <a:ext cx="2104985" cy="2114098"/>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4171" y="149110"/>
                <a:ext cx="11843657" cy="1384995"/>
              </a:xfrm>
              <a:prstGeom prst="rect">
                <a:avLst/>
              </a:prstGeom>
            </p:spPr>
            <p:txBody>
              <a:bodyPr wrap="square">
                <a:spAutoFit/>
              </a:bodyPr>
              <a:lstStyle/>
              <a:p>
                <a:r>
                  <a:rPr lang="en-US" sz="2800"/>
                  <a:t>Consider a solid disk with an axis of rotation through the center (perpendicular to the diagram). The disk has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and radius </a:t>
                </a:r>
                <a14:m>
                  <m:oMath xmlns:m="http://schemas.openxmlformats.org/officeDocument/2006/math">
                    <m:r>
                      <a:rPr lang="en-US" sz="2800" i="1" smtClean="0">
                        <a:latin typeface="Cambria Math" panose="02040503050406030204" pitchFamily="18" charset="0"/>
                      </a:rPr>
                      <m:t>𝑅</m:t>
                    </m:r>
                  </m:oMath>
                </a14:m>
                <a:r>
                  <a:rPr lang="en-US" sz="2800"/>
                  <a:t>. A small 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is placed on the disk’s rim. What is the moment of inertia of the system? </a:t>
                </a:r>
              </a:p>
            </p:txBody>
          </p:sp>
        </mc:Choice>
        <mc:Fallback xmlns="">
          <p:sp>
            <p:nvSpPr>
              <p:cNvPr id="3" name="Rectangle 2"/>
              <p:cNvSpPr>
                <a:spLocks noRot="1" noChangeAspect="1" noMove="1" noResize="1" noEditPoints="1" noAdjustHandles="1" noChangeArrowheads="1" noChangeShapeType="1" noTextEdit="1"/>
              </p:cNvSpPr>
              <p:nvPr/>
            </p:nvSpPr>
            <p:spPr>
              <a:xfrm>
                <a:off x="174171" y="149110"/>
                <a:ext cx="11843657" cy="1384995"/>
              </a:xfrm>
              <a:prstGeom prst="rect">
                <a:avLst/>
              </a:prstGeom>
              <a:blipFill rotWithShape="0">
                <a:blip r:embed="rId3"/>
                <a:stretch>
                  <a:fillRect l="-1081" t="-3947" r="-257" b="-114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4171" y="4826675"/>
                <a:ext cx="3172150" cy="2031325"/>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m:rPr>
                        <m:sty m:val="p"/>
                      </m:rPr>
                      <a:rPr lang="en-US" sz="2800" b="0" i="0" smtClean="0">
                        <a:latin typeface="Cambria Math" panose="02040503050406030204" pitchFamily="18" charset="0"/>
                      </a:rPr>
                      <m:t>I</m:t>
                    </m:r>
                    <m:r>
                      <a:rPr lang="en-US" sz="2800" b="0" i="0" smtClean="0">
                        <a:latin typeface="Cambria Math" panose="02040503050406030204" pitchFamily="18" charset="0"/>
                      </a:rPr>
                      <m:t>=</m:t>
                    </m:r>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m:t>
                    </m:r>
                    <m:r>
                      <a:rPr lang="en-US" sz="2800" b="0" i="1" smtClean="0">
                        <a:latin typeface="Cambria Math" panose="02040503050406030204" pitchFamily="18" charset="0"/>
                      </a:rPr>
                      <m:t>𝑚</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oMath>
                </a14:m>
                <a:endParaRPr lang="en-US" sz="2800"/>
              </a:p>
              <a:p>
                <a:pPr marL="514350" indent="-514350">
                  <a:lnSpc>
                    <a:spcPct val="150000"/>
                  </a:lnSpc>
                  <a:buAutoNum type="alphaUcParenR"/>
                </a:pPr>
                <a:r>
                  <a:rPr lang="en-US" sz="2800"/>
                  <a:t> </a:t>
                </a:r>
                <a14:m>
                  <m:oMath xmlns:m="http://schemas.openxmlformats.org/officeDocument/2006/math">
                    <m:r>
                      <m:rPr>
                        <m:sty m:val="p"/>
                      </m:rPr>
                      <a:rPr lang="en-US" sz="2800" b="0" i="0" smtClean="0">
                        <a:latin typeface="Cambria Math" panose="02040503050406030204" pitchFamily="18" charset="0"/>
                      </a:rPr>
                      <m:t>I</m:t>
                    </m:r>
                    <m:r>
                      <a:rPr lang="en-US" sz="2800" b="0" i="0" smtClean="0">
                        <a:latin typeface="Cambria Math" panose="02040503050406030204" pitchFamily="18" charset="0"/>
                      </a:rPr>
                      <m:t>&gt;</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oMath>
                </a14:m>
                <a:endParaRPr lang="en-US" sz="2800"/>
              </a:p>
              <a:p>
                <a:pPr marL="514350" indent="-514350">
                  <a:lnSpc>
                    <a:spcPct val="150000"/>
                  </a:lnSpc>
                  <a:buAutoNum type="alphaUcParenR"/>
                </a:pPr>
                <a:r>
                  <a:rPr lang="en-US" sz="2800"/>
                  <a:t> </a:t>
                </a:r>
                <a14:m>
                  <m:oMath xmlns:m="http://schemas.openxmlformats.org/officeDocument/2006/math">
                    <m:r>
                      <m:rPr>
                        <m:sty m:val="p"/>
                      </m:rPr>
                      <a:rPr lang="en-US" sz="2800" b="0" i="0" smtClean="0">
                        <a:latin typeface="Cambria Math" panose="02040503050406030204" pitchFamily="18" charset="0"/>
                      </a:rPr>
                      <m:t>I</m:t>
                    </m:r>
                    <m:r>
                      <a:rPr lang="en-US" sz="2800" b="0" i="0" smtClean="0">
                        <a:latin typeface="Cambria Math" panose="02040503050406030204" pitchFamily="18" charset="0"/>
                      </a:rPr>
                      <m:t>&lt;</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𝑚</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74171" y="4826675"/>
                <a:ext cx="3172150" cy="2031325"/>
              </a:xfrm>
              <a:prstGeom prst="rect">
                <a:avLst/>
              </a:prstGeom>
              <a:blipFill rotWithShape="0">
                <a:blip r:embed="rId4"/>
                <a:stretch>
                  <a:fillRect l="-4038" b="-4505"/>
                </a:stretch>
              </a:blipFill>
            </p:spPr>
            <p:txBody>
              <a:bodyPr/>
              <a:lstStyle/>
              <a:p>
                <a:r>
                  <a:rPr lang="en-US">
                    <a:noFill/>
                  </a:rPr>
                  <a:t> </a:t>
                </a:r>
              </a:p>
            </p:txBody>
          </p:sp>
        </mc:Fallback>
      </mc:AlternateContent>
    </p:spTree>
    <p:extLst>
      <p:ext uri="{BB962C8B-B14F-4D97-AF65-F5344CB8AC3E}">
        <p14:creationId xmlns:p14="http://schemas.microsoft.com/office/powerpoint/2010/main" val="2026631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84884" y="2515909"/>
            <a:ext cx="2822231" cy="182618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0066" y="76538"/>
                <a:ext cx="11954934" cy="2246769"/>
              </a:xfrm>
              <a:prstGeom prst="rect">
                <a:avLst/>
              </a:prstGeom>
            </p:spPr>
            <p:txBody>
              <a:bodyPr wrap="square">
                <a:spAutoFit/>
              </a:bodyPr>
              <a:lstStyle/>
              <a:p>
                <a:r>
                  <a:rPr lang="en-US" sz="2800"/>
                  <a:t>An irregularly-shaped object of total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is free to rotate about a frictionless axis. The moment-of-inertia about the axis is </a:t>
                </a:r>
                <a14:m>
                  <m:oMath xmlns:m="http://schemas.openxmlformats.org/officeDocument/2006/math">
                    <m:r>
                      <a:rPr lang="en-US" sz="2800" i="1" smtClean="0">
                        <a:latin typeface="Cambria Math" panose="02040503050406030204" pitchFamily="18" charset="0"/>
                      </a:rPr>
                      <m:t>𝐼</m:t>
                    </m:r>
                  </m:oMath>
                </a14:m>
                <a:r>
                  <a:rPr lang="en-US" sz="2800"/>
                  <a:t>. The object, initially at rest, is acted on by a torque of constant magnitude </a:t>
                </a:r>
                <a14:m>
                  <m:oMath xmlns:m="http://schemas.openxmlformats.org/officeDocument/2006/math">
                    <m:r>
                      <a:rPr lang="en-US" sz="2800" i="1" smtClean="0">
                        <a:latin typeface="Cambria Math" panose="02040503050406030204" pitchFamily="18" charset="0"/>
                        <a:ea typeface="Cambria Math" panose="02040503050406030204" pitchFamily="18" charset="0"/>
                      </a:rPr>
                      <m:t>𝜏</m:t>
                    </m:r>
                  </m:oMath>
                </a14:m>
                <a:r>
                  <a:rPr lang="en-US" sz="2800"/>
                  <a:t> for time </a:t>
                </a:r>
                <a14:m>
                  <m:oMath xmlns:m="http://schemas.openxmlformats.org/officeDocument/2006/math">
                    <m:r>
                      <a:rPr lang="en-US" sz="2800" i="1" smtClean="0">
                        <a:latin typeface="Cambria Math" panose="02040503050406030204" pitchFamily="18" charset="0"/>
                      </a:rPr>
                      <m:t>𝑡</m:t>
                    </m:r>
                  </m:oMath>
                </a14:m>
                <a:r>
                  <a:rPr lang="en-US" sz="2800"/>
                  <a:t> and reaches a final angular velocity of </a:t>
                </a:r>
                <a14:m>
                  <m:oMath xmlns:m="http://schemas.openxmlformats.org/officeDocument/2006/math">
                    <m:r>
                      <a:rPr lang="en-US" sz="2800" i="1" smtClean="0">
                        <a:latin typeface="Cambria Math" panose="02040503050406030204" pitchFamily="18" charset="0"/>
                        <a:ea typeface="Cambria Math" panose="02040503050406030204" pitchFamily="18" charset="0"/>
                      </a:rPr>
                      <m:t>𝜔</m:t>
                    </m:r>
                  </m:oMath>
                </a14:m>
                <a:r>
                  <a:rPr lang="en-US" sz="2800"/>
                  <a:t>. There are no other torques acting. What is the time </a:t>
                </a:r>
                <a14:m>
                  <m:oMath xmlns:m="http://schemas.openxmlformats.org/officeDocument/2006/math">
                    <m:r>
                      <a:rPr lang="en-US" sz="2800" i="1" smtClean="0">
                        <a:latin typeface="Cambria Math" panose="02040503050406030204" pitchFamily="18" charset="0"/>
                      </a:rPr>
                      <m:t>𝑡</m:t>
                    </m:r>
                  </m:oMath>
                </a14:m>
                <a:r>
                  <a:rPr lang="en-US" sz="2800"/>
                  <a:t> required to achieve the final angular velocity </a:t>
                </a:r>
                <a14:m>
                  <m:oMath xmlns:m="http://schemas.openxmlformats.org/officeDocument/2006/math">
                    <m:r>
                      <a:rPr lang="en-US" sz="2800" i="1" smtClean="0">
                        <a:latin typeface="Cambria Math" panose="02040503050406030204" pitchFamily="18" charset="0"/>
                        <a:ea typeface="Cambria Math" panose="02040503050406030204" pitchFamily="18" charset="0"/>
                      </a:rPr>
                      <m:t>𝜔</m:t>
                    </m:r>
                  </m:oMath>
                </a14:m>
                <a:r>
                  <a:rPr lang="en-US" sz="2800"/>
                  <a:t> of the object?</a:t>
                </a:r>
              </a:p>
            </p:txBody>
          </p:sp>
        </mc:Choice>
        <mc:Fallback xmlns="">
          <p:sp>
            <p:nvSpPr>
              <p:cNvPr id="3" name="Rectangle 2"/>
              <p:cNvSpPr>
                <a:spLocks noRot="1" noChangeAspect="1" noMove="1" noResize="1" noEditPoints="1" noAdjustHandles="1" noChangeArrowheads="1" noChangeShapeType="1" noTextEdit="1"/>
              </p:cNvSpPr>
              <p:nvPr/>
            </p:nvSpPr>
            <p:spPr>
              <a:xfrm>
                <a:off x="110066" y="76538"/>
                <a:ext cx="11954934" cy="2246769"/>
              </a:xfrm>
              <a:prstGeom prst="rect">
                <a:avLst/>
              </a:prstGeom>
              <a:blipFill rotWithShape="0">
                <a:blip r:embed="rId3"/>
                <a:stretch>
                  <a:fillRect l="-1020" t="-2717" b="-7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0066" y="2700867"/>
                <a:ext cx="2760692" cy="4025397"/>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𝜏𝜔</m:t>
                        </m:r>
                      </m:num>
                      <m:den>
                        <m:r>
                          <a:rPr lang="en-US" sz="2800" b="0" i="1" smtClean="0">
                            <a:latin typeface="Cambria Math" panose="02040503050406030204" pitchFamily="18" charset="0"/>
                          </a:rPr>
                          <m:t>𝐼</m:t>
                        </m:r>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𝐼</m:t>
                        </m:r>
                        <m:r>
                          <a:rPr lang="en-US" sz="2800" i="1" smtClean="0">
                            <a:latin typeface="Cambria Math" panose="02040503050406030204" pitchFamily="18" charset="0"/>
                            <a:ea typeface="Cambria Math" panose="02040503050406030204" pitchFamily="18" charset="0"/>
                          </a:rPr>
                          <m:t>𝜔</m:t>
                        </m:r>
                      </m:num>
                      <m:den>
                        <m:r>
                          <a:rPr lang="en-US" sz="2800" i="1" smtClean="0">
                            <a:latin typeface="Cambria Math" panose="02040503050406030204" pitchFamily="18" charset="0"/>
                            <a:ea typeface="Cambria Math" panose="02040503050406030204" pitchFamily="18" charset="0"/>
                          </a:rPr>
                          <m:t>𝜏</m:t>
                        </m:r>
                      </m:den>
                    </m:f>
                  </m:oMath>
                </a14:m>
                <a:endParaRPr lang="en-US" sz="2800"/>
              </a:p>
              <a:p>
                <a:pPr marL="514350" indent="-514350">
                  <a:lnSpc>
                    <a:spcPct val="150000"/>
                  </a:lnSpc>
                  <a:buAutoNum type="alphaUcParenR"/>
                </a:pPr>
                <a:r>
                  <a:rPr lang="en-US" sz="2800"/>
                  <a:t> </a:t>
                </a:r>
                <a14:m>
                  <m:oMath xmlns:m="http://schemas.openxmlformats.org/officeDocument/2006/math">
                    <m:f>
                      <m:fPr>
                        <m:ctrlPr>
                          <a:rPr lang="en-US" sz="2800" i="1" smtClean="0">
                            <a:latin typeface="Cambria Math" panose="02040503050406030204" pitchFamily="18" charset="0"/>
                          </a:rPr>
                        </m:ctrlPr>
                      </m:fPr>
                      <m:num>
                        <m:r>
                          <a:rPr lang="en-US" sz="2800" i="1" smtClean="0">
                            <a:latin typeface="Cambria Math" panose="02040503050406030204" pitchFamily="18" charset="0"/>
                            <a:ea typeface="Cambria Math" panose="02040503050406030204" pitchFamily="18" charset="0"/>
                          </a:rPr>
                          <m:t>𝜏𝜔</m:t>
                        </m:r>
                      </m:num>
                      <m:den>
                        <m:r>
                          <a:rPr lang="en-US" sz="2800" b="0" i="1" smtClean="0">
                            <a:latin typeface="Cambria Math" panose="02040503050406030204" pitchFamily="18" charset="0"/>
                            <a:ea typeface="Cambria Math" panose="02040503050406030204" pitchFamily="18" charset="0"/>
                          </a:rPr>
                          <m:t>𝑀</m:t>
                        </m:r>
                      </m:den>
                    </m:f>
                  </m:oMath>
                </a14:m>
                <a:endParaRPr lang="en-US" sz="2800"/>
              </a:p>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0</m:t>
                    </m:r>
                  </m:oMath>
                </a14:m>
                <a:endParaRPr lang="en-US" sz="2800"/>
              </a:p>
              <a:p>
                <a:pPr marL="514350" indent="-514350">
                  <a:lnSpc>
                    <a:spcPct val="150000"/>
                  </a:lnSpc>
                  <a:buAutoNum type="alphaUcParenR"/>
                </a:pPr>
                <a:r>
                  <a:rPr lang="en-US" sz="2800"/>
                  <a:t>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110066" y="2700867"/>
                <a:ext cx="2760692" cy="4025397"/>
              </a:xfrm>
              <a:prstGeom prst="rect">
                <a:avLst/>
              </a:prstGeom>
              <a:blipFill rotWithShape="0">
                <a:blip r:embed="rId4"/>
                <a:stretch>
                  <a:fillRect l="-4636" r="-3311" b="-1970"/>
                </a:stretch>
              </a:blipFill>
            </p:spPr>
            <p:txBody>
              <a:bodyPr/>
              <a:lstStyle/>
              <a:p>
                <a:r>
                  <a:rPr lang="en-US">
                    <a:noFill/>
                  </a:rPr>
                  <a:t> </a:t>
                </a:r>
              </a:p>
            </p:txBody>
          </p:sp>
        </mc:Fallback>
      </mc:AlternateContent>
    </p:spTree>
    <p:extLst>
      <p:ext uri="{BB962C8B-B14F-4D97-AF65-F5344CB8AC3E}">
        <p14:creationId xmlns:p14="http://schemas.microsoft.com/office/powerpoint/2010/main" val="385897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1868" y="1901518"/>
            <a:ext cx="3048264" cy="229839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7800" y="85636"/>
                <a:ext cx="11836400" cy="1815882"/>
              </a:xfrm>
              <a:prstGeom prst="rect">
                <a:avLst/>
              </a:prstGeom>
            </p:spPr>
            <p:txBody>
              <a:bodyPr wrap="square">
                <a:spAutoFit/>
              </a:bodyPr>
              <a:lstStyle/>
              <a:p>
                <a:r>
                  <a:rPr lang="en-US" sz="2800"/>
                  <a:t>A very light rod of length </a:t>
                </a:r>
                <a14:m>
                  <m:oMath xmlns:m="http://schemas.openxmlformats.org/officeDocument/2006/math">
                    <m:r>
                      <a:rPr lang="en-US" sz="2800" i="1" smtClean="0">
                        <a:latin typeface="Cambria Math" panose="02040503050406030204" pitchFamily="18" charset="0"/>
                      </a:rPr>
                      <m:t>𝐿</m:t>
                    </m:r>
                  </m:oMath>
                </a14:m>
                <a:r>
                  <a:rPr lang="en-US" sz="2800"/>
                  <a:t> has a mass </a:t>
                </a:r>
                <a14:m>
                  <m:oMath xmlns:m="http://schemas.openxmlformats.org/officeDocument/2006/math">
                    <m:r>
                      <a:rPr lang="en-US" sz="2800" i="1" smtClean="0">
                        <a:latin typeface="Cambria Math" panose="02040503050406030204" pitchFamily="18" charset="0"/>
                      </a:rPr>
                      <m:t>𝑀</m:t>
                    </m:r>
                  </m:oMath>
                </a14:m>
                <a:r>
                  <a:rPr lang="en-US" sz="2800"/>
                  <a:t> at the top end. The bottom end is placed on the ground and the rod is released from rest at an angle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oMath>
                </a14:m>
                <a:r>
                  <a:rPr lang="en-US" sz="2800"/>
                  <a:t>. It falls over, rotating about the fixed bottom end. As the rod falls over (as </a:t>
                </a:r>
                <a14:m>
                  <m:oMath xmlns:m="http://schemas.openxmlformats.org/officeDocument/2006/math">
                    <m:r>
                      <a:rPr lang="en-US" sz="2800" i="1">
                        <a:latin typeface="Cambria Math" panose="02040503050406030204" pitchFamily="18" charset="0"/>
                        <a:ea typeface="Cambria Math" panose="02040503050406030204" pitchFamily="18" charset="0"/>
                      </a:rPr>
                      <m:t>𝜃</m:t>
                    </m:r>
                  </m:oMath>
                </a14:m>
                <a:r>
                  <a:rPr lang="en-US" sz="2800"/>
                  <a:t> decreases to zero), the angular acceleration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77800" y="85636"/>
                <a:ext cx="11836400" cy="1815882"/>
              </a:xfrm>
              <a:prstGeom prst="rect">
                <a:avLst/>
              </a:prstGeom>
              <a:blipFill rotWithShape="0">
                <a:blip r:embed="rId3"/>
                <a:stretch>
                  <a:fillRect l="-1030" t="-3020" r="-1648" b="-8725"/>
                </a:stretch>
              </a:blipFill>
            </p:spPr>
            <p:txBody>
              <a:bodyPr/>
              <a:lstStyle/>
              <a:p>
                <a:r>
                  <a:rPr lang="en-US">
                    <a:noFill/>
                  </a:rPr>
                  <a:t> </a:t>
                </a:r>
              </a:p>
            </p:txBody>
          </p:sp>
        </mc:Fallback>
      </mc:AlternateContent>
      <p:sp>
        <p:nvSpPr>
          <p:cNvPr id="4" name="TextBox 3"/>
          <p:cNvSpPr txBox="1"/>
          <p:nvPr/>
        </p:nvSpPr>
        <p:spPr>
          <a:xfrm>
            <a:off x="177800" y="4690534"/>
            <a:ext cx="3303918" cy="2031325"/>
          </a:xfrm>
          <a:prstGeom prst="rect">
            <a:avLst/>
          </a:prstGeom>
          <a:noFill/>
        </p:spPr>
        <p:txBody>
          <a:bodyPr wrap="none" rtlCol="0">
            <a:spAutoFit/>
          </a:bodyPr>
          <a:lstStyle/>
          <a:p>
            <a:pPr marL="514350" indent="-514350">
              <a:lnSpc>
                <a:spcPct val="150000"/>
              </a:lnSpc>
              <a:buAutoNum type="alphaUcParenR"/>
            </a:pPr>
            <a:r>
              <a:rPr lang="en-US" sz="2800"/>
              <a:t>increases.</a:t>
            </a:r>
          </a:p>
          <a:p>
            <a:pPr marL="514350" indent="-514350">
              <a:lnSpc>
                <a:spcPct val="150000"/>
              </a:lnSpc>
              <a:buAutoNum type="alphaUcParenR"/>
            </a:pPr>
            <a:r>
              <a:rPr lang="en-US" sz="2800"/>
              <a:t>decreases.</a:t>
            </a:r>
          </a:p>
          <a:p>
            <a:pPr marL="514350" indent="-514350">
              <a:lnSpc>
                <a:spcPct val="150000"/>
              </a:lnSpc>
              <a:buAutoNum type="alphaUcParenR"/>
            </a:pPr>
            <a:r>
              <a:rPr lang="en-US" sz="2800"/>
              <a:t>remains constant.</a:t>
            </a:r>
          </a:p>
        </p:txBody>
      </p:sp>
    </p:spTree>
    <p:extLst>
      <p:ext uri="{BB962C8B-B14F-4D97-AF65-F5344CB8AC3E}">
        <p14:creationId xmlns:p14="http://schemas.microsoft.com/office/powerpoint/2010/main" val="94622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3674" y="2041375"/>
            <a:ext cx="1880851" cy="308187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20133" y="146673"/>
                <a:ext cx="11827934" cy="1815882"/>
              </a:xfrm>
              <a:prstGeom prst="rect">
                <a:avLst/>
              </a:prstGeom>
            </p:spPr>
            <p:txBody>
              <a:bodyPr wrap="square">
                <a:spAutoFit/>
              </a:bodyPr>
              <a:lstStyle/>
              <a:p>
                <a:r>
                  <a:rPr lang="en-US" sz="2800"/>
                  <a:t>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hangs from string wrapped around a pulley of radius </a:t>
                </a:r>
                <a14:m>
                  <m:oMath xmlns:m="http://schemas.openxmlformats.org/officeDocument/2006/math">
                    <m:r>
                      <a:rPr lang="en-US" sz="2800" i="1" smtClean="0">
                        <a:latin typeface="Cambria Math" panose="02040503050406030204" pitchFamily="18" charset="0"/>
                      </a:rPr>
                      <m:t>𝑅</m:t>
                    </m:r>
                  </m:oMath>
                </a14:m>
                <a:r>
                  <a:rPr lang="en-US" sz="2800"/>
                  <a:t>. The pulley has moment of inertia </a:t>
                </a:r>
                <a14:m>
                  <m:oMath xmlns:m="http://schemas.openxmlformats.org/officeDocument/2006/math">
                    <m:r>
                      <a:rPr lang="en-US" sz="2800" i="1" smtClean="0">
                        <a:latin typeface="Cambria Math" panose="02040503050406030204" pitchFamily="18" charset="0"/>
                      </a:rPr>
                      <m:t>𝐼</m:t>
                    </m:r>
                    <m:r>
                      <a:rPr lang="en-US" sz="2800" i="1" smtClean="0">
                        <a:latin typeface="Cambria Math" panose="02040503050406030204" pitchFamily="18" charset="0"/>
                      </a:rPr>
                      <m:t> </m:t>
                    </m:r>
                  </m:oMath>
                </a14:m>
                <a:r>
                  <a:rPr lang="en-US" sz="2800"/>
                  <a:t>and its pivot is frictionless. Because of gravity, the mass </a:t>
                </a:r>
                <a:br>
                  <a:rPr lang="en-US" sz="2800"/>
                </a:br>
                <a:r>
                  <a:rPr lang="en-US" sz="2800"/>
                  <a:t>accelerates downward and the pulley rotates. Which has greater magnitude, the string tension </a:t>
                </a:r>
                <a14:m>
                  <m:oMath xmlns:m="http://schemas.openxmlformats.org/officeDocument/2006/math">
                    <m:r>
                      <a:rPr lang="en-US" sz="2800" b="0" i="1" smtClean="0">
                        <a:latin typeface="Cambria Math" panose="02040503050406030204" pitchFamily="18" charset="0"/>
                      </a:rPr>
                      <m:t>𝑇</m:t>
                    </m:r>
                  </m:oMath>
                </a14:m>
                <a:r>
                  <a:rPr lang="en-US" sz="2800"/>
                  <a:t> or the weight </a:t>
                </a:r>
                <a14:m>
                  <m:oMath xmlns:m="http://schemas.openxmlformats.org/officeDocument/2006/math">
                    <m:r>
                      <a:rPr lang="en-US" sz="2800" b="0" i="1" smtClean="0">
                        <a:latin typeface="Cambria Math" panose="02040503050406030204" pitchFamily="18" charset="0"/>
                      </a:rPr>
                      <m:t>𝑚𝑔</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220133" y="146673"/>
                <a:ext cx="11827934" cy="1815882"/>
              </a:xfrm>
              <a:prstGeom prst="rect">
                <a:avLst/>
              </a:prstGeom>
              <a:blipFill rotWithShape="0">
                <a:blip r:embed="rId3"/>
                <a:stretch>
                  <a:fillRect l="-1031" t="-3020" r="-1134"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0133" y="4749801"/>
                <a:ext cx="2001253" cy="2031325"/>
              </a:xfrm>
              <a:prstGeom prst="rect">
                <a:avLst/>
              </a:prstGeom>
              <a:noFill/>
            </p:spPr>
            <p:txBody>
              <a:bodyPr wrap="none" rtlCol="0">
                <a:spAutoFit/>
              </a:bodyPr>
              <a:lstStyle/>
              <a:p>
                <a:pPr marL="514350" indent="-514350">
                  <a:lnSpc>
                    <a:spcPct val="150000"/>
                  </a:lnSpc>
                  <a:buAutoNum type="alphaUcParenR"/>
                </a:pPr>
                <a:r>
                  <a:rPr lang="en-US" sz="2800" b="0"/>
                  <a:t> </a:t>
                </a:r>
                <a14:m>
                  <m:oMath xmlns:m="http://schemas.openxmlformats.org/officeDocument/2006/math">
                    <m:r>
                      <a:rPr lang="en-US" sz="2800" b="0" i="1" smtClean="0">
                        <a:latin typeface="Cambria Math" panose="02040503050406030204" pitchFamily="18" charset="0"/>
                      </a:rPr>
                      <m:t>𝑇</m:t>
                    </m:r>
                    <m:r>
                      <a:rPr lang="en-US" sz="2800" b="0" i="1" smtClean="0">
                        <a:latin typeface="Cambria Math" panose="02040503050406030204" pitchFamily="18" charset="0"/>
                      </a:rPr>
                      <m:t>=</m:t>
                    </m:r>
                    <m:r>
                      <a:rPr lang="en-US" sz="2800" b="0" i="1" smtClean="0">
                        <a:latin typeface="Cambria Math" panose="02040503050406030204" pitchFamily="18" charset="0"/>
                      </a:rPr>
                      <m:t>𝑚𝑔</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&lt;</m:t>
                    </m:r>
                    <m:r>
                      <a:rPr lang="en-US" sz="2800" i="1">
                        <a:latin typeface="Cambria Math" panose="02040503050406030204" pitchFamily="18" charset="0"/>
                      </a:rPr>
                      <m:t>𝑚𝑔</m:t>
                    </m:r>
                  </m:oMath>
                </a14:m>
                <a:endParaRPr lang="en-US" sz="2800"/>
              </a:p>
              <a:p>
                <a:pPr marL="514350" indent="-514350">
                  <a:lnSpc>
                    <a:spcPct val="150000"/>
                  </a:lnSpc>
                  <a:buFontTx/>
                  <a:buAutoNum type="alphaUcParenR"/>
                </a:pPr>
                <a:r>
                  <a:rPr lang="en-US" sz="2800"/>
                  <a:t> </a:t>
                </a:r>
                <a14:m>
                  <m:oMath xmlns:m="http://schemas.openxmlformats.org/officeDocument/2006/math">
                    <m:r>
                      <a:rPr lang="en-US" sz="2800" i="1">
                        <a:latin typeface="Cambria Math" panose="02040503050406030204" pitchFamily="18" charset="0"/>
                      </a:rPr>
                      <m:t>𝑇</m:t>
                    </m:r>
                    <m:r>
                      <a:rPr lang="en-US" sz="2800" b="0" i="1" smtClean="0">
                        <a:latin typeface="Cambria Math" panose="02040503050406030204" pitchFamily="18" charset="0"/>
                      </a:rPr>
                      <m:t>&gt;</m:t>
                    </m:r>
                    <m:r>
                      <a:rPr lang="en-US" sz="2800" i="1">
                        <a:latin typeface="Cambria Math" panose="02040503050406030204" pitchFamily="18" charset="0"/>
                      </a:rPr>
                      <m:t>𝑚𝑔</m:t>
                    </m:r>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220133" y="4749801"/>
                <a:ext cx="2001253" cy="2031325"/>
              </a:xfrm>
              <a:prstGeom prst="rect">
                <a:avLst/>
              </a:prstGeom>
              <a:blipFill rotWithShape="0">
                <a:blip r:embed="rId4"/>
                <a:stretch>
                  <a:fillRect l="-6402" b="-4805"/>
                </a:stretch>
              </a:blipFill>
            </p:spPr>
            <p:txBody>
              <a:bodyPr/>
              <a:lstStyle/>
              <a:p>
                <a:r>
                  <a:rPr lang="en-US">
                    <a:noFill/>
                  </a:rPr>
                  <a:t> </a:t>
                </a:r>
              </a:p>
            </p:txBody>
          </p:sp>
        </mc:Fallback>
      </mc:AlternateContent>
    </p:spTree>
    <p:extLst>
      <p:ext uri="{BB962C8B-B14F-4D97-AF65-F5344CB8AC3E}">
        <p14:creationId xmlns:p14="http://schemas.microsoft.com/office/powerpoint/2010/main" val="1457386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93674" y="2041375"/>
            <a:ext cx="1880851" cy="3081876"/>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20133" y="146673"/>
                <a:ext cx="11827934" cy="1815882"/>
              </a:xfrm>
              <a:prstGeom prst="rect">
                <a:avLst/>
              </a:prstGeom>
            </p:spPr>
            <p:txBody>
              <a:bodyPr wrap="square">
                <a:spAutoFit/>
              </a:bodyPr>
              <a:lstStyle/>
              <a:p>
                <a:r>
                  <a:rPr lang="en-US" sz="2800"/>
                  <a:t>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r>
                  <a:rPr lang="en-US" sz="2800"/>
                  <a:t>hangs from string wrapped around a pulley of radius </a:t>
                </a:r>
                <a14:m>
                  <m:oMath xmlns:m="http://schemas.openxmlformats.org/officeDocument/2006/math">
                    <m:r>
                      <a:rPr lang="en-US" sz="2800" i="1" smtClean="0">
                        <a:latin typeface="Cambria Math" panose="02040503050406030204" pitchFamily="18" charset="0"/>
                      </a:rPr>
                      <m:t>𝑅</m:t>
                    </m:r>
                  </m:oMath>
                </a14:m>
                <a:r>
                  <a:rPr lang="en-US" sz="2800"/>
                  <a:t>. The pulley has moment of inertia </a:t>
                </a:r>
                <a14:m>
                  <m:oMath xmlns:m="http://schemas.openxmlformats.org/officeDocument/2006/math">
                    <m:r>
                      <a:rPr lang="en-US" sz="2800" i="1" smtClean="0">
                        <a:latin typeface="Cambria Math" panose="02040503050406030204" pitchFamily="18" charset="0"/>
                      </a:rPr>
                      <m:t>𝐼</m:t>
                    </m:r>
                    <m:r>
                      <a:rPr lang="en-US" sz="2800" i="1" smtClean="0">
                        <a:latin typeface="Cambria Math" panose="02040503050406030204" pitchFamily="18" charset="0"/>
                      </a:rPr>
                      <m:t> </m:t>
                    </m:r>
                  </m:oMath>
                </a14:m>
                <a:r>
                  <a:rPr lang="en-US" sz="2800"/>
                  <a:t>and its pivot is frictionless. Because of gravity, the mass </a:t>
                </a:r>
                <a:br>
                  <a:rPr lang="en-US" sz="2800"/>
                </a:br>
                <a:r>
                  <a:rPr lang="en-US" sz="2800"/>
                  <a:t>accelerates downward and the pulley rotates. The magnitude of the torque on the pulley is…</a:t>
                </a:r>
              </a:p>
            </p:txBody>
          </p:sp>
        </mc:Choice>
        <mc:Fallback xmlns="">
          <p:sp>
            <p:nvSpPr>
              <p:cNvPr id="3" name="Rectangle 2"/>
              <p:cNvSpPr>
                <a:spLocks noRot="1" noChangeAspect="1" noMove="1" noResize="1" noEditPoints="1" noAdjustHandles="1" noChangeArrowheads="1" noChangeShapeType="1" noTextEdit="1"/>
              </p:cNvSpPr>
              <p:nvPr/>
            </p:nvSpPr>
            <p:spPr>
              <a:xfrm>
                <a:off x="220133" y="146673"/>
                <a:ext cx="11827934" cy="1815882"/>
              </a:xfrm>
              <a:prstGeom prst="rect">
                <a:avLst/>
              </a:prstGeom>
              <a:blipFill rotWithShape="0">
                <a:blip r:embed="rId3"/>
                <a:stretch>
                  <a:fillRect l="-1031" t="-3020"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0133" y="4749801"/>
                <a:ext cx="3443763" cy="2031325"/>
              </a:xfrm>
              <a:prstGeom prst="rect">
                <a:avLst/>
              </a:prstGeom>
              <a:noFill/>
            </p:spPr>
            <p:txBody>
              <a:bodyPr wrap="none" rtlCol="0">
                <a:spAutoFit/>
              </a:bodyPr>
              <a:lstStyle/>
              <a:p>
                <a:pPr marL="514350" indent="-514350">
                  <a:lnSpc>
                    <a:spcPct val="150000"/>
                  </a:lnSpc>
                  <a:buAutoNum type="alphaUcParenR"/>
                </a:pPr>
                <a:r>
                  <a:rPr lang="en-US" sz="2800"/>
                  <a:t>greater than </a:t>
                </a:r>
                <a14:m>
                  <m:oMath xmlns:m="http://schemas.openxmlformats.org/officeDocument/2006/math">
                    <m:r>
                      <a:rPr lang="en-US" sz="2800" b="0" i="1" smtClean="0">
                        <a:latin typeface="Cambria Math" panose="02040503050406030204" pitchFamily="18" charset="0"/>
                      </a:rPr>
                      <m:t>𝑚𝑔𝑅</m:t>
                    </m:r>
                  </m:oMath>
                </a14:m>
                <a:r>
                  <a:rPr lang="en-US" sz="2800"/>
                  <a:t>.</a:t>
                </a:r>
              </a:p>
              <a:p>
                <a:pPr marL="514350" indent="-514350">
                  <a:lnSpc>
                    <a:spcPct val="150000"/>
                  </a:lnSpc>
                  <a:buAutoNum type="alphaUcParenR"/>
                </a:pPr>
                <a:r>
                  <a:rPr lang="en-US" sz="2800"/>
                  <a:t>less than </a:t>
                </a:r>
                <a14:m>
                  <m:oMath xmlns:m="http://schemas.openxmlformats.org/officeDocument/2006/math">
                    <m:r>
                      <a:rPr lang="en-US" sz="2800" i="1">
                        <a:latin typeface="Cambria Math" panose="02040503050406030204" pitchFamily="18" charset="0"/>
                      </a:rPr>
                      <m:t>𝑚𝑔𝑅</m:t>
                    </m:r>
                  </m:oMath>
                </a14:m>
                <a:r>
                  <a:rPr lang="en-US" sz="2800"/>
                  <a:t>.</a:t>
                </a:r>
              </a:p>
              <a:p>
                <a:pPr marL="514350" indent="-514350">
                  <a:lnSpc>
                    <a:spcPct val="150000"/>
                  </a:lnSpc>
                  <a:buAutoNum type="alphaUcParenR"/>
                </a:pPr>
                <a:r>
                  <a:rPr lang="en-US" sz="2800"/>
                  <a:t>equal to </a:t>
                </a:r>
                <a14:m>
                  <m:oMath xmlns:m="http://schemas.openxmlformats.org/officeDocument/2006/math">
                    <m:r>
                      <a:rPr lang="en-US" sz="2800" i="1">
                        <a:latin typeface="Cambria Math" panose="02040503050406030204" pitchFamily="18" charset="0"/>
                      </a:rPr>
                      <m:t>𝑚𝑔𝑅</m:t>
                    </m:r>
                  </m:oMath>
                </a14:m>
                <a:r>
                  <a:rPr lang="en-US" sz="2800"/>
                  <a:t>.</a:t>
                </a:r>
              </a:p>
            </p:txBody>
          </p:sp>
        </mc:Choice>
        <mc:Fallback xmlns="">
          <p:sp>
            <p:nvSpPr>
              <p:cNvPr id="4" name="TextBox 3"/>
              <p:cNvSpPr txBox="1">
                <a:spLocks noRot="1" noChangeAspect="1" noMove="1" noResize="1" noEditPoints="1" noAdjustHandles="1" noChangeArrowheads="1" noChangeShapeType="1" noTextEdit="1"/>
              </p:cNvSpPr>
              <p:nvPr/>
            </p:nvSpPr>
            <p:spPr>
              <a:xfrm>
                <a:off x="220133" y="4749801"/>
                <a:ext cx="3443763" cy="2031325"/>
              </a:xfrm>
              <a:prstGeom prst="rect">
                <a:avLst/>
              </a:prstGeom>
              <a:blipFill rotWithShape="0">
                <a:blip r:embed="rId4"/>
                <a:stretch>
                  <a:fillRect l="-3717" r="-2832" b="-4805"/>
                </a:stretch>
              </a:blipFill>
            </p:spPr>
            <p:txBody>
              <a:bodyPr/>
              <a:lstStyle/>
              <a:p>
                <a:r>
                  <a:rPr lang="en-US">
                    <a:noFill/>
                  </a:rPr>
                  <a:t> </a:t>
                </a:r>
              </a:p>
            </p:txBody>
          </p:sp>
        </mc:Fallback>
      </mc:AlternateContent>
    </p:spTree>
    <p:extLst>
      <p:ext uri="{BB962C8B-B14F-4D97-AF65-F5344CB8AC3E}">
        <p14:creationId xmlns:p14="http://schemas.microsoft.com/office/powerpoint/2010/main" val="405686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25474" y="1984145"/>
            <a:ext cx="4915652" cy="20544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86267" y="131002"/>
                <a:ext cx="11794066" cy="1566070"/>
              </a:xfrm>
              <a:prstGeom prst="rect">
                <a:avLst/>
              </a:prstGeom>
            </p:spPr>
            <p:txBody>
              <a:bodyPr wrap="square">
                <a:spAutoFit/>
              </a:bodyPr>
              <a:lstStyle/>
              <a:p>
                <a:r>
                  <a:rPr lang="en-US" sz="2800"/>
                  <a:t>A sphere, a hoop, and a cylinder, all with the same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and same radius </a:t>
                </a:r>
                <a14:m>
                  <m:oMath xmlns:m="http://schemas.openxmlformats.org/officeDocument/2006/math">
                    <m:r>
                      <a:rPr lang="en-US" sz="2800" i="1" smtClean="0">
                        <a:latin typeface="Cambria Math" panose="02040503050406030204" pitchFamily="18" charset="0"/>
                      </a:rPr>
                      <m:t>𝑅</m:t>
                    </m:r>
                  </m:oMath>
                </a14:m>
                <a:r>
                  <a:rPr lang="en-US" sz="2800"/>
                  <a:t>, are rolling along, all with the same speed </a:t>
                </a:r>
                <a14:m>
                  <m:oMath xmlns:m="http://schemas.openxmlformats.org/officeDocument/2006/math">
                    <m:r>
                      <a:rPr lang="en-US" sz="2800" i="1" smtClean="0">
                        <a:latin typeface="Cambria Math" panose="02040503050406030204" pitchFamily="18" charset="0"/>
                      </a:rPr>
                      <m:t>𝑣</m:t>
                    </m:r>
                  </m:oMath>
                </a14:m>
                <a:r>
                  <a:rPr lang="en-US" sz="2800"/>
                  <a:t>. Which has the most total kinetic energy? [Note: </a:t>
                </a:r>
                <a14:m>
                  <m:oMath xmlns:m="http://schemas.openxmlformats.org/officeDocument/2006/math">
                    <m:r>
                      <a:rPr lang="en-US" sz="2800" b="0" i="1">
                        <a:latin typeface="Cambria Math" panose="02040503050406030204" pitchFamily="18" charset="0"/>
                      </a:rPr>
                      <m:t>𝐼</m:t>
                    </m:r>
                    <m:r>
                      <m:rPr>
                        <m:sty m:val="p"/>
                      </m:rPr>
                      <a:rPr lang="en-US" sz="2800" b="0" i="1" baseline="-25000">
                        <a:latin typeface="Cambria Math" panose="02040503050406030204" pitchFamily="18" charset="0"/>
                      </a:rPr>
                      <m:t>sphere</m:t>
                    </m:r>
                    <m:r>
                      <a:rPr lang="en-US" sz="2800" b="0" i="1">
                        <a:latin typeface="Cambria Math" panose="02040503050406030204" pitchFamily="18" charset="0"/>
                      </a:rPr>
                      <m:t>=</m:t>
                    </m:r>
                    <m:f>
                      <m:fPr>
                        <m:ctrlPr>
                          <a:rPr lang="en-US" sz="2800" i="1">
                            <a:latin typeface="Cambria Math" panose="02040503050406030204" pitchFamily="18" charset="0"/>
                          </a:rPr>
                        </m:ctrlPr>
                      </m:fPr>
                      <m:num>
                        <m:r>
                          <a:rPr lang="en-US" sz="2800" b="0" i="1">
                            <a:latin typeface="Cambria Math" panose="02040503050406030204" pitchFamily="18" charset="0"/>
                          </a:rPr>
                          <m:t>2</m:t>
                        </m:r>
                      </m:num>
                      <m:den>
                        <m:r>
                          <a:rPr lang="en-US" sz="2800" b="0" i="1">
                            <a:latin typeface="Cambria Math" panose="02040503050406030204" pitchFamily="18" charset="0"/>
                          </a:rPr>
                          <m:t>5</m:t>
                        </m:r>
                      </m:den>
                    </m:f>
                    <m:r>
                      <a:rPr lang="en-US" sz="2800" b="0" i="1">
                        <a:latin typeface="Cambria Math" panose="02040503050406030204" pitchFamily="18" charset="0"/>
                      </a:rPr>
                      <m:t>𝑀</m:t>
                    </m:r>
                    <m:sSup>
                      <m:sSupPr>
                        <m:ctrlPr>
                          <a:rPr lang="en-US" sz="2800" i="1">
                            <a:latin typeface="Cambria Math" panose="02040503050406030204" pitchFamily="18" charset="0"/>
                          </a:rPr>
                        </m:ctrlPr>
                      </m:sSupPr>
                      <m:e>
                        <m:r>
                          <a:rPr lang="en-US" sz="2800" b="0" i="1">
                            <a:latin typeface="Cambria Math" panose="02040503050406030204" pitchFamily="18" charset="0"/>
                          </a:rPr>
                          <m:t>𝑅</m:t>
                        </m:r>
                      </m:e>
                      <m:sup>
                        <m:r>
                          <a:rPr lang="en-US" sz="2800" b="0" i="1">
                            <a:latin typeface="Cambria Math" panose="02040503050406030204" pitchFamily="18" charset="0"/>
                          </a:rPr>
                          <m:t>2</m:t>
                        </m:r>
                      </m:sup>
                    </m:sSup>
                  </m:oMath>
                </a14:m>
                <a:r>
                  <a:rPr lang="en-US" sz="2800"/>
                  <a:t>,   </a:t>
                </a:r>
                <a14:m>
                  <m:oMath xmlns:m="http://schemas.openxmlformats.org/officeDocument/2006/math">
                    <m:r>
                      <a:rPr lang="en-US" sz="2800" b="0" i="1">
                        <a:latin typeface="Cambria Math" panose="02040503050406030204" pitchFamily="18" charset="0"/>
                      </a:rPr>
                      <m:t>𝐼</m:t>
                    </m:r>
                    <m:r>
                      <m:rPr>
                        <m:sty m:val="p"/>
                      </m:rPr>
                      <a:rPr lang="en-US" sz="2800" b="0" i="1" baseline="-25000">
                        <a:latin typeface="Cambria Math" panose="02040503050406030204" pitchFamily="18" charset="0"/>
                      </a:rPr>
                      <m:t>hoop</m:t>
                    </m:r>
                    <m:r>
                      <a:rPr lang="en-US" sz="2800" b="0" i="1">
                        <a:latin typeface="Cambria Math" panose="02040503050406030204" pitchFamily="18" charset="0"/>
                      </a:rPr>
                      <m:t>=</m:t>
                    </m:r>
                    <m:r>
                      <a:rPr lang="en-US" sz="2800" b="0" i="1">
                        <a:latin typeface="Cambria Math" panose="02040503050406030204" pitchFamily="18" charset="0"/>
                      </a:rPr>
                      <m:t>𝑀</m:t>
                    </m:r>
                    <m:sSup>
                      <m:sSupPr>
                        <m:ctrlPr>
                          <a:rPr lang="en-US" sz="2800" i="1">
                            <a:latin typeface="Cambria Math" panose="02040503050406030204" pitchFamily="18" charset="0"/>
                          </a:rPr>
                        </m:ctrlPr>
                      </m:sSupPr>
                      <m:e>
                        <m:r>
                          <a:rPr lang="en-US" sz="2800" b="0" i="1">
                            <a:latin typeface="Cambria Math" panose="02040503050406030204" pitchFamily="18" charset="0"/>
                          </a:rPr>
                          <m:t>𝑅</m:t>
                        </m:r>
                      </m:e>
                      <m:sup>
                        <m:r>
                          <a:rPr lang="en-US" sz="2800" b="0" i="1">
                            <a:latin typeface="Cambria Math" panose="02040503050406030204" pitchFamily="18" charset="0"/>
                          </a:rPr>
                          <m:t>2</m:t>
                        </m:r>
                      </m:sup>
                    </m:sSup>
                  </m:oMath>
                </a14:m>
                <a:r>
                  <a:rPr lang="en-US" sz="2800"/>
                  <a:t>,   </a:t>
                </a:r>
                <a14:m>
                  <m:oMath xmlns:m="http://schemas.openxmlformats.org/officeDocument/2006/math">
                    <m:r>
                      <a:rPr lang="en-US" sz="2800" b="0" i="1">
                        <a:latin typeface="Cambria Math" panose="02040503050406030204" pitchFamily="18" charset="0"/>
                      </a:rPr>
                      <m:t>𝐼</m:t>
                    </m:r>
                    <m:r>
                      <m:rPr>
                        <m:sty m:val="p"/>
                      </m:rPr>
                      <a:rPr lang="en-US" sz="2800" b="0" i="1" baseline="-25000">
                        <a:latin typeface="Cambria Math" panose="02040503050406030204" pitchFamily="18" charset="0"/>
                      </a:rPr>
                      <m:t>disk</m:t>
                    </m:r>
                    <m:r>
                      <a:rPr lang="en-US" sz="2800" b="0" i="1">
                        <a:latin typeface="Cambria Math" panose="02040503050406030204" pitchFamily="18" charset="0"/>
                      </a:rPr>
                      <m:t>=</m:t>
                    </m:r>
                    <m:f>
                      <m:fPr>
                        <m:ctrlPr>
                          <a:rPr lang="en-US" sz="2800" i="1">
                            <a:latin typeface="Cambria Math" panose="02040503050406030204" pitchFamily="18" charset="0"/>
                          </a:rPr>
                        </m:ctrlPr>
                      </m:fPr>
                      <m:num>
                        <m:r>
                          <a:rPr lang="en-US" sz="2800" b="0" i="1">
                            <a:latin typeface="Cambria Math" panose="02040503050406030204" pitchFamily="18" charset="0"/>
                          </a:rPr>
                          <m:t>1</m:t>
                        </m:r>
                      </m:num>
                      <m:den>
                        <m:r>
                          <a:rPr lang="en-US" sz="2800" b="0" i="1">
                            <a:latin typeface="Cambria Math" panose="02040503050406030204" pitchFamily="18" charset="0"/>
                          </a:rPr>
                          <m:t>2</m:t>
                        </m:r>
                      </m:den>
                    </m:f>
                    <m:r>
                      <a:rPr lang="en-US" sz="2800" b="0" i="1">
                        <a:latin typeface="Cambria Math" panose="02040503050406030204" pitchFamily="18" charset="0"/>
                      </a:rPr>
                      <m:t>𝑀</m:t>
                    </m:r>
                    <m:sSup>
                      <m:sSupPr>
                        <m:ctrlPr>
                          <a:rPr lang="en-US" sz="2800" i="1">
                            <a:latin typeface="Cambria Math" panose="02040503050406030204" pitchFamily="18" charset="0"/>
                          </a:rPr>
                        </m:ctrlPr>
                      </m:sSupPr>
                      <m:e>
                        <m:r>
                          <a:rPr lang="en-US" sz="2800" b="0" i="1">
                            <a:latin typeface="Cambria Math" panose="02040503050406030204" pitchFamily="18" charset="0"/>
                          </a:rPr>
                          <m:t>𝑅</m:t>
                        </m:r>
                      </m:e>
                      <m:sup>
                        <m:r>
                          <a:rPr lang="en-US" sz="2800" b="0" i="1">
                            <a:latin typeface="Cambria Math" panose="02040503050406030204" pitchFamily="18" charset="0"/>
                          </a:rPr>
                          <m:t>2</m:t>
                        </m:r>
                      </m:sup>
                    </m:sSup>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86267" y="131002"/>
                <a:ext cx="11794066" cy="1566070"/>
              </a:xfrm>
              <a:prstGeom prst="rect">
                <a:avLst/>
              </a:prstGeom>
              <a:blipFill rotWithShape="0">
                <a:blip r:embed="rId3"/>
                <a:stretch>
                  <a:fillRect l="-1086" t="-3502" b="-4669"/>
                </a:stretch>
              </a:blipFill>
            </p:spPr>
            <p:txBody>
              <a:bodyPr/>
              <a:lstStyle/>
              <a:p>
                <a:r>
                  <a:rPr lang="en-US">
                    <a:noFill/>
                  </a:rPr>
                  <a:t> </a:t>
                </a:r>
              </a:p>
            </p:txBody>
          </p:sp>
        </mc:Fallback>
      </mc:AlternateContent>
      <p:sp>
        <p:nvSpPr>
          <p:cNvPr id="4" name="TextBox 3"/>
          <p:cNvSpPr txBox="1"/>
          <p:nvPr/>
        </p:nvSpPr>
        <p:spPr>
          <a:xfrm>
            <a:off x="186267" y="4038600"/>
            <a:ext cx="4476162" cy="2677656"/>
          </a:xfrm>
          <a:prstGeom prst="rect">
            <a:avLst/>
          </a:prstGeom>
          <a:noFill/>
        </p:spPr>
        <p:txBody>
          <a:bodyPr wrap="none" rtlCol="0">
            <a:spAutoFit/>
          </a:bodyPr>
          <a:lstStyle/>
          <a:p>
            <a:pPr marL="514350" indent="-514350">
              <a:lnSpc>
                <a:spcPct val="150000"/>
              </a:lnSpc>
              <a:buAutoNum type="alphaUcParenR"/>
            </a:pPr>
            <a:r>
              <a:rPr lang="en-US" sz="2800"/>
              <a:t>Sphere</a:t>
            </a:r>
          </a:p>
          <a:p>
            <a:pPr marL="514350" indent="-514350">
              <a:lnSpc>
                <a:spcPct val="150000"/>
              </a:lnSpc>
              <a:buAutoNum type="alphaUcParenR"/>
            </a:pPr>
            <a:r>
              <a:rPr lang="en-US" sz="2800"/>
              <a:t>Hoop</a:t>
            </a:r>
          </a:p>
          <a:p>
            <a:pPr marL="514350" indent="-514350">
              <a:lnSpc>
                <a:spcPct val="150000"/>
              </a:lnSpc>
              <a:buAutoNum type="alphaUcParenR"/>
            </a:pPr>
            <a:r>
              <a:rPr lang="en-US" sz="2800"/>
              <a:t>Disk</a:t>
            </a:r>
          </a:p>
          <a:p>
            <a:pPr marL="514350" indent="-514350">
              <a:lnSpc>
                <a:spcPct val="150000"/>
              </a:lnSpc>
              <a:buAutoNum type="alphaUcParenR"/>
            </a:pPr>
            <a:r>
              <a:rPr lang="en-US" sz="2800"/>
              <a:t>All have the same total KE</a:t>
            </a:r>
          </a:p>
        </p:txBody>
      </p:sp>
    </p:spTree>
    <p:extLst>
      <p:ext uri="{BB962C8B-B14F-4D97-AF65-F5344CB8AC3E}">
        <p14:creationId xmlns:p14="http://schemas.microsoft.com/office/powerpoint/2010/main" val="1589083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9738" y="1904999"/>
            <a:ext cx="6440291" cy="273473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39700" y="80140"/>
                <a:ext cx="11400368" cy="1824859"/>
              </a:xfrm>
              <a:prstGeom prst="rect">
                <a:avLst/>
              </a:prstGeom>
            </p:spPr>
            <p:txBody>
              <a:bodyPr wrap="square">
                <a:spAutoFit/>
              </a:bodyPr>
              <a:lstStyle/>
              <a:p>
                <a:r>
                  <a:rPr lang="en-US" sz="2800"/>
                  <a:t>Two wheels, with the same radius </a:t>
                </a:r>
                <a14:m>
                  <m:oMath xmlns:m="http://schemas.openxmlformats.org/officeDocument/2006/math">
                    <m:r>
                      <a:rPr lang="en-US" sz="2800" i="1" smtClean="0">
                        <a:latin typeface="Cambria Math" panose="02040503050406030204" pitchFamily="18" charset="0"/>
                      </a:rPr>
                      <m:t>𝑅</m:t>
                    </m:r>
                    <m:r>
                      <a:rPr lang="en-US" sz="2800" i="1" smtClean="0">
                        <a:latin typeface="Cambria Math" panose="02040503050406030204" pitchFamily="18" charset="0"/>
                      </a:rPr>
                      <m:t> </m:t>
                    </m:r>
                  </m:oMath>
                </a14:m>
                <a:r>
                  <a:rPr lang="en-US" sz="2800"/>
                  <a:t>and same total mass </a:t>
                </a:r>
                <a14:m>
                  <m:oMath xmlns:m="http://schemas.openxmlformats.org/officeDocument/2006/math">
                    <m:r>
                      <a:rPr lang="en-US" sz="2800" i="1" smtClean="0">
                        <a:latin typeface="Cambria Math" panose="02040503050406030204" pitchFamily="18" charset="0"/>
                      </a:rPr>
                      <m:t>𝑀</m:t>
                    </m:r>
                  </m:oMath>
                </a14:m>
                <a:r>
                  <a:rPr lang="en-US" sz="2800"/>
                  <a:t>, rotate about their fixed axles. Wheel A is a hoop (all the mass is near the rim). Wheel B is a disk (mass is spread out uniformly).  Which has the larger moment of inertia </a:t>
                </a:r>
                <a14:m>
                  <m:oMath xmlns:m="http://schemas.openxmlformats.org/officeDocument/2006/math">
                    <m:r>
                      <a:rPr lang="en-US" sz="2800" i="1" smtClean="0">
                        <a:latin typeface="Cambria Math" panose="02040503050406030204" pitchFamily="18" charset="0"/>
                      </a:rPr>
                      <m:t>𝐼</m:t>
                    </m:r>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m:rPr>
                            <m:brk m:alnAt="7"/>
                          </m:rPr>
                          <a:rPr lang="en-US" sz="2800" b="0" i="1" smtClean="0">
                            <a:latin typeface="Cambria Math" panose="02040503050406030204" pitchFamily="18" charset="0"/>
                          </a:rPr>
                          <m:t>𝑖</m:t>
                        </m:r>
                      </m:sub>
                      <m:sup/>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𝑚</m:t>
                            </m:r>
                          </m:e>
                          <m:sub>
                            <m:r>
                              <a:rPr lang="en-US" sz="2800" b="0" i="1" smtClean="0">
                                <a:latin typeface="Cambria Math" panose="02040503050406030204" pitchFamily="18" charset="0"/>
                              </a:rPr>
                              <m:t>𝑖</m:t>
                            </m:r>
                          </m:sub>
                        </m:sSub>
                      </m:e>
                    </m:nary>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𝑟</m:t>
                            </m:r>
                          </m:e>
                          <m:sub>
                            <m:r>
                              <a:rPr lang="en-US" sz="2800" b="0" i="1" smtClean="0">
                                <a:latin typeface="Cambria Math" panose="02040503050406030204" pitchFamily="18" charset="0"/>
                              </a:rPr>
                              <m:t>𝑖</m:t>
                            </m:r>
                          </m:sub>
                        </m:sSub>
                      </m:e>
                      <m:sup>
                        <m:r>
                          <a:rPr lang="en-US" sz="2800" b="0" i="1" smtClean="0">
                            <a:latin typeface="Cambria Math" panose="02040503050406030204" pitchFamily="18" charset="0"/>
                          </a:rPr>
                          <m:t>2</m:t>
                        </m:r>
                      </m:sup>
                    </m:sSup>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39700" y="80140"/>
                <a:ext cx="11400368" cy="1824859"/>
              </a:xfrm>
              <a:prstGeom prst="rect">
                <a:avLst/>
              </a:prstGeom>
              <a:blipFill rotWithShape="0">
                <a:blip r:embed="rId3"/>
                <a:stretch>
                  <a:fillRect l="-1123" t="-3010" r="-1230" b="-8696"/>
                </a:stretch>
              </a:blipFill>
            </p:spPr>
            <p:txBody>
              <a:bodyPr/>
              <a:lstStyle/>
              <a:p>
                <a:r>
                  <a:rPr lang="en-US">
                    <a:noFill/>
                  </a:rPr>
                  <a:t> </a:t>
                </a:r>
              </a:p>
            </p:txBody>
          </p:sp>
        </mc:Fallback>
      </mc:AlternateContent>
      <p:sp>
        <p:nvSpPr>
          <p:cNvPr id="4" name="TextBox 3"/>
          <p:cNvSpPr txBox="1"/>
          <p:nvPr/>
        </p:nvSpPr>
        <p:spPr>
          <a:xfrm>
            <a:off x="139700" y="4749801"/>
            <a:ext cx="2607765" cy="1964512"/>
          </a:xfrm>
          <a:prstGeom prst="rect">
            <a:avLst/>
          </a:prstGeom>
          <a:noFill/>
        </p:spPr>
        <p:txBody>
          <a:bodyPr wrap="none" rtlCol="0">
            <a:spAutoFit/>
          </a:bodyPr>
          <a:lstStyle/>
          <a:p>
            <a:pPr marL="514350" indent="-514350">
              <a:lnSpc>
                <a:spcPct val="150000"/>
              </a:lnSpc>
              <a:buAutoNum type="alphaUcParenR"/>
            </a:pPr>
            <a:r>
              <a:rPr lang="en-US" sz="2800"/>
              <a:t>The hoop</a:t>
            </a:r>
          </a:p>
          <a:p>
            <a:pPr marL="514350" indent="-514350">
              <a:lnSpc>
                <a:spcPct val="150000"/>
              </a:lnSpc>
              <a:buAutoNum type="alphaUcParenR"/>
            </a:pPr>
            <a:r>
              <a:rPr lang="en-US" sz="2800"/>
              <a:t>The disk</a:t>
            </a:r>
          </a:p>
          <a:p>
            <a:pPr marL="514350" indent="-514350">
              <a:lnSpc>
                <a:spcPct val="150000"/>
              </a:lnSpc>
              <a:buAutoNum type="alphaUcParenR"/>
            </a:pPr>
            <a:r>
              <a:rPr lang="en-US" sz="2800"/>
              <a:t>They are tied</a:t>
            </a:r>
          </a:p>
        </p:txBody>
      </p:sp>
    </p:spTree>
    <p:extLst>
      <p:ext uri="{BB962C8B-B14F-4D97-AF65-F5344CB8AC3E}">
        <p14:creationId xmlns:p14="http://schemas.microsoft.com/office/powerpoint/2010/main" val="741203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81732" y="1406825"/>
            <a:ext cx="4919898" cy="101812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96164" y="126163"/>
                <a:ext cx="11691035" cy="954107"/>
              </a:xfrm>
              <a:prstGeom prst="rect">
                <a:avLst/>
              </a:prstGeom>
            </p:spPr>
            <p:txBody>
              <a:bodyPr wrap="square">
                <a:spAutoFit/>
              </a:bodyPr>
              <a:lstStyle/>
              <a:p>
                <a:r>
                  <a:rPr lang="en-US" sz="2800"/>
                  <a:t>A disk and a hoop both start from rest at the top and roll down an incline. (I am not specifying whether </a:t>
                </a:r>
                <a14:m>
                  <m:oMath xmlns:m="http://schemas.openxmlformats.org/officeDocument/2006/math">
                    <m:r>
                      <a:rPr lang="en-US" sz="2800" i="1" smtClean="0">
                        <a:latin typeface="Cambria Math" panose="02040503050406030204" pitchFamily="18" charset="0"/>
                      </a:rPr>
                      <m:t>𝑀</m:t>
                    </m:r>
                  </m:oMath>
                </a14:m>
                <a:r>
                  <a:rPr lang="en-US" sz="2800"/>
                  <a:t> or </a:t>
                </a:r>
                <a14:m>
                  <m:oMath xmlns:m="http://schemas.openxmlformats.org/officeDocument/2006/math">
                    <m:r>
                      <a:rPr lang="en-US" sz="2800" i="1" smtClean="0">
                        <a:latin typeface="Cambria Math" panose="02040503050406030204" pitchFamily="18" charset="0"/>
                      </a:rPr>
                      <m:t>𝑅</m:t>
                    </m:r>
                  </m:oMath>
                </a14:m>
                <a:r>
                  <a:rPr lang="en-US" sz="2800"/>
                  <a:t> are the same). Which one wins the race? </a:t>
                </a:r>
              </a:p>
            </p:txBody>
          </p:sp>
        </mc:Choice>
        <mc:Fallback xmlns="">
          <p:sp>
            <p:nvSpPr>
              <p:cNvPr id="3" name="Rectangle 2"/>
              <p:cNvSpPr>
                <a:spLocks noRot="1" noChangeAspect="1" noMove="1" noResize="1" noEditPoints="1" noAdjustHandles="1" noChangeArrowheads="1" noChangeShapeType="1" noTextEdit="1"/>
              </p:cNvSpPr>
              <p:nvPr/>
            </p:nvSpPr>
            <p:spPr>
              <a:xfrm>
                <a:off x="196164" y="126163"/>
                <a:ext cx="11691035" cy="954107"/>
              </a:xfrm>
              <a:prstGeom prst="rect">
                <a:avLst/>
              </a:prstGeom>
              <a:blipFill rotWithShape="0">
                <a:blip r:embed="rId3"/>
                <a:stretch>
                  <a:fillRect l="-1043" t="-6410" r="-991" b="-17949"/>
                </a:stretch>
              </a:blipFill>
            </p:spPr>
            <p:txBody>
              <a:bodyPr/>
              <a:lstStyle/>
              <a:p>
                <a:r>
                  <a:rPr lang="en-US">
                    <a:noFill/>
                  </a:rPr>
                  <a:t> </a:t>
                </a:r>
              </a:p>
            </p:txBody>
          </p:sp>
        </mc:Fallback>
      </mc:AlternateContent>
      <p:sp>
        <p:nvSpPr>
          <p:cNvPr id="4" name="TextBox 3"/>
          <p:cNvSpPr txBox="1"/>
          <p:nvPr/>
        </p:nvSpPr>
        <p:spPr>
          <a:xfrm>
            <a:off x="196164" y="4180344"/>
            <a:ext cx="4852034" cy="2677656"/>
          </a:xfrm>
          <a:prstGeom prst="rect">
            <a:avLst/>
          </a:prstGeom>
          <a:noFill/>
        </p:spPr>
        <p:txBody>
          <a:bodyPr wrap="none" rtlCol="0">
            <a:spAutoFit/>
          </a:bodyPr>
          <a:lstStyle/>
          <a:p>
            <a:pPr marL="514350" indent="-514350">
              <a:lnSpc>
                <a:spcPct val="150000"/>
              </a:lnSpc>
              <a:buAutoNum type="alphaUcParenR"/>
            </a:pPr>
            <a:r>
              <a:rPr lang="en-US" sz="2800"/>
              <a:t>Disk</a:t>
            </a:r>
          </a:p>
          <a:p>
            <a:pPr marL="514350" indent="-514350">
              <a:lnSpc>
                <a:spcPct val="150000"/>
              </a:lnSpc>
              <a:buAutoNum type="alphaUcParenR"/>
            </a:pPr>
            <a:r>
              <a:rPr lang="en-US" sz="2800"/>
              <a:t>Hoop</a:t>
            </a:r>
          </a:p>
          <a:p>
            <a:pPr marL="514350" indent="-514350">
              <a:lnSpc>
                <a:spcPct val="150000"/>
              </a:lnSpc>
              <a:buAutoNum type="alphaUcParenR"/>
            </a:pPr>
            <a:r>
              <a:rPr lang="en-US" sz="2800"/>
              <a:t>Tie</a:t>
            </a:r>
          </a:p>
          <a:p>
            <a:pPr marL="514350" indent="-514350">
              <a:lnSpc>
                <a:spcPct val="150000"/>
              </a:lnSpc>
              <a:buAutoNum type="alphaUcParenR"/>
            </a:pPr>
            <a:r>
              <a:rPr lang="en-US" sz="2800"/>
              <a:t>Depends on the M’s and R’s!</a:t>
            </a:r>
          </a:p>
        </p:txBody>
      </p:sp>
    </p:spTree>
    <p:extLst>
      <p:ext uri="{BB962C8B-B14F-4D97-AF65-F5344CB8AC3E}">
        <p14:creationId xmlns:p14="http://schemas.microsoft.com/office/powerpoint/2010/main" val="2725457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09034" y="1408204"/>
            <a:ext cx="5653610" cy="189379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21194" y="186622"/>
                <a:ext cx="11829291" cy="1384995"/>
              </a:xfrm>
              <a:prstGeom prst="rect">
                <a:avLst/>
              </a:prstGeom>
            </p:spPr>
            <p:txBody>
              <a:bodyPr wrap="square">
                <a:spAutoFit/>
              </a:bodyPr>
              <a:lstStyle/>
              <a:p>
                <a:r>
                  <a:rPr lang="en-US" sz="2800"/>
                  <a:t>A disk and a hoop, both with the same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 </m:t>
                    </m:r>
                  </m:oMath>
                </a14:m>
                <a:r>
                  <a:rPr lang="en-US" sz="2800"/>
                  <a:t>and the same radius </a:t>
                </a:r>
                <a14:m>
                  <m:oMath xmlns:m="http://schemas.openxmlformats.org/officeDocument/2006/math">
                    <m:r>
                      <a:rPr lang="en-US" sz="2800" i="1" smtClean="0">
                        <a:latin typeface="Cambria Math" panose="02040503050406030204" pitchFamily="18" charset="0"/>
                      </a:rPr>
                      <m:t>𝑅</m:t>
                    </m:r>
                  </m:oMath>
                </a14:m>
                <a:r>
                  <a:rPr lang="en-US" sz="2800"/>
                  <a:t>, both start from rest at the top and roll down an incline. Which one has the largest total kinetic energy (</a:t>
                </a:r>
                <a14:m>
                  <m:oMath xmlns:m="http://schemas.openxmlformats.org/officeDocument/2006/math">
                    <m:sSub>
                      <m:sSubPr>
                        <m:ctrlPr>
                          <a:rPr lang="en-US" sz="2800" i="1">
                            <a:latin typeface="Cambria Math" panose="02040503050406030204" pitchFamily="18" charset="0"/>
                          </a:rPr>
                        </m:ctrlPr>
                      </m:sSubPr>
                      <m:e>
                        <m:r>
                          <m:rPr>
                            <m:nor/>
                          </m:rPr>
                          <a:rPr lang="en-US" sz="2800">
                            <a:latin typeface="Cambria Math" panose="02040503050406030204" pitchFamily="18" charset="0"/>
                          </a:rPr>
                          <m:t>KE</m:t>
                        </m:r>
                      </m:e>
                      <m:sub>
                        <m:r>
                          <m:rPr>
                            <m:nor/>
                          </m:rPr>
                          <a:rPr lang="en-US" sz="2800" b="0" i="0" smtClean="0">
                            <a:latin typeface="Cambria Math" panose="02040503050406030204" pitchFamily="18" charset="0"/>
                          </a:rPr>
                          <m:t>tot</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m:rPr>
                            <m:nor/>
                          </m:rPr>
                          <a:rPr lang="en-US" sz="2800" b="0" i="0" smtClean="0">
                            <a:latin typeface="Cambria Math" panose="02040503050406030204" pitchFamily="18" charset="0"/>
                          </a:rPr>
                          <m:t>KE</m:t>
                        </m:r>
                      </m:e>
                      <m:sub>
                        <m:r>
                          <m:rPr>
                            <m:nor/>
                          </m:rPr>
                          <a:rPr lang="en-US" sz="2800" b="0" i="0" smtClean="0">
                            <a:latin typeface="Cambria Math" panose="02040503050406030204" pitchFamily="18" charset="0"/>
                          </a:rPr>
                          <m:t>trans</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m:rPr>
                            <m:nor/>
                          </m:rPr>
                          <a:rPr lang="en-US" sz="2800">
                            <a:latin typeface="Cambria Math" panose="02040503050406030204" pitchFamily="18" charset="0"/>
                          </a:rPr>
                          <m:t>KE</m:t>
                        </m:r>
                      </m:e>
                      <m:sub>
                        <m:r>
                          <m:rPr>
                            <m:nor/>
                          </m:rPr>
                          <a:rPr lang="en-US" sz="2800">
                            <a:latin typeface="Cambria Math" panose="02040503050406030204" pitchFamily="18" charset="0"/>
                          </a:rPr>
                          <m:t>r</m:t>
                        </m:r>
                        <m:r>
                          <m:rPr>
                            <m:nor/>
                          </m:rPr>
                          <a:rPr lang="en-US" sz="2800" b="0" i="0" smtClean="0">
                            <a:latin typeface="Cambria Math" panose="02040503050406030204" pitchFamily="18" charset="0"/>
                          </a:rPr>
                          <m:t>ot</m:t>
                        </m:r>
                      </m:sub>
                    </m:sSub>
                  </m:oMath>
                </a14:m>
                <a:r>
                  <a:rPr lang="en-US" sz="2800"/>
                  <a:t>) at the bottom? </a:t>
                </a:r>
              </a:p>
            </p:txBody>
          </p:sp>
        </mc:Choice>
        <mc:Fallback xmlns="">
          <p:sp>
            <p:nvSpPr>
              <p:cNvPr id="3" name="Rectangle 2"/>
              <p:cNvSpPr>
                <a:spLocks noRot="1" noChangeAspect="1" noMove="1" noResize="1" noEditPoints="1" noAdjustHandles="1" noChangeArrowheads="1" noChangeShapeType="1" noTextEdit="1"/>
              </p:cNvSpPr>
              <p:nvPr/>
            </p:nvSpPr>
            <p:spPr>
              <a:xfrm>
                <a:off x="221194" y="186622"/>
                <a:ext cx="11829291" cy="1384995"/>
              </a:xfrm>
              <a:prstGeom prst="rect">
                <a:avLst/>
              </a:prstGeom>
              <a:blipFill rotWithShape="0">
                <a:blip r:embed="rId3"/>
                <a:stretch>
                  <a:fillRect l="-1030" t="-440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1194" y="4702629"/>
                <a:ext cx="3733010" cy="2031325"/>
              </a:xfrm>
              <a:prstGeom prst="rect">
                <a:avLst/>
              </a:prstGeom>
              <a:noFill/>
            </p:spPr>
            <p:txBody>
              <a:bodyPr wrap="none" rtlCol="0">
                <a:spAutoFit/>
              </a:bodyPr>
              <a:lstStyle/>
              <a:p>
                <a:pPr marL="514350" indent="-514350">
                  <a:lnSpc>
                    <a:spcPct val="150000"/>
                  </a:lnSpc>
                  <a:buAutoNum type="alphaUcParenR"/>
                </a:pPr>
                <a:r>
                  <a:rPr lang="en-US" sz="2800"/>
                  <a:t>Disk</a:t>
                </a:r>
              </a:p>
              <a:p>
                <a:pPr marL="514350" indent="-514350">
                  <a:lnSpc>
                    <a:spcPct val="150000"/>
                  </a:lnSpc>
                  <a:buAutoNum type="alphaUcParenR"/>
                </a:pPr>
                <a:r>
                  <a:rPr lang="en-US" sz="2800"/>
                  <a:t>Hoop</a:t>
                </a:r>
              </a:p>
              <a:p>
                <a:pPr marL="514350" indent="-514350">
                  <a:lnSpc>
                    <a:spcPct val="150000"/>
                  </a:lnSpc>
                  <a:buAutoNum type="alphaUcParenR"/>
                </a:pPr>
                <a:r>
                  <a:rPr lang="en-US" sz="2800"/>
                  <a:t>Same </a:t>
                </a:r>
                <a14:m>
                  <m:oMath xmlns:m="http://schemas.openxmlformats.org/officeDocument/2006/math">
                    <m:sSub>
                      <m:sSubPr>
                        <m:ctrlPr>
                          <a:rPr lang="en-US" sz="2800" i="1">
                            <a:latin typeface="Cambria Math" panose="02040503050406030204" pitchFamily="18" charset="0"/>
                          </a:rPr>
                        </m:ctrlPr>
                      </m:sSubPr>
                      <m:e>
                        <m:r>
                          <m:rPr>
                            <m:nor/>
                          </m:rPr>
                          <a:rPr lang="en-US" sz="2800">
                            <a:latin typeface="Cambria Math" panose="02040503050406030204" pitchFamily="18" charset="0"/>
                          </a:rPr>
                          <m:t>KE</m:t>
                        </m:r>
                      </m:e>
                      <m:sub>
                        <m:r>
                          <m:rPr>
                            <m:nor/>
                          </m:rPr>
                          <a:rPr lang="en-US" sz="2800">
                            <a:latin typeface="Cambria Math" panose="02040503050406030204" pitchFamily="18" charset="0"/>
                          </a:rPr>
                          <m:t>t</m:t>
                        </m:r>
                        <m:r>
                          <m:rPr>
                            <m:nor/>
                          </m:rPr>
                          <a:rPr lang="en-US" sz="2800" b="0" i="0" smtClean="0">
                            <a:latin typeface="Cambria Math" panose="02040503050406030204" pitchFamily="18" charset="0"/>
                          </a:rPr>
                          <m:t>ot</m:t>
                        </m:r>
                      </m:sub>
                    </m:sSub>
                  </m:oMath>
                </a14:m>
                <a:r>
                  <a:rPr lang="en-US" sz="2800"/>
                  <a:t> for both</a:t>
                </a:r>
              </a:p>
            </p:txBody>
          </p:sp>
        </mc:Choice>
        <mc:Fallback xmlns="">
          <p:sp>
            <p:nvSpPr>
              <p:cNvPr id="4" name="TextBox 3"/>
              <p:cNvSpPr txBox="1">
                <a:spLocks noRot="1" noChangeAspect="1" noMove="1" noResize="1" noEditPoints="1" noAdjustHandles="1" noChangeArrowheads="1" noChangeShapeType="1" noTextEdit="1"/>
              </p:cNvSpPr>
              <p:nvPr/>
            </p:nvSpPr>
            <p:spPr>
              <a:xfrm>
                <a:off x="221194" y="4702629"/>
                <a:ext cx="3733010" cy="2031325"/>
              </a:xfrm>
              <a:prstGeom prst="rect">
                <a:avLst/>
              </a:prstGeom>
              <a:blipFill rotWithShape="0">
                <a:blip r:embed="rId4"/>
                <a:stretch>
                  <a:fillRect l="-3426" r="-2121" b="-4491"/>
                </a:stretch>
              </a:blipFill>
            </p:spPr>
            <p:txBody>
              <a:bodyPr/>
              <a:lstStyle/>
              <a:p>
                <a:r>
                  <a:rPr lang="en-US">
                    <a:noFill/>
                  </a:rPr>
                  <a:t> </a:t>
                </a:r>
              </a:p>
            </p:txBody>
          </p:sp>
        </mc:Fallback>
      </mc:AlternateContent>
    </p:spTree>
    <p:extLst>
      <p:ext uri="{BB962C8B-B14F-4D97-AF65-F5344CB8AC3E}">
        <p14:creationId xmlns:p14="http://schemas.microsoft.com/office/powerpoint/2010/main" val="1441943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1243" y="1678172"/>
            <a:ext cx="8465967" cy="1623827"/>
          </a:xfrm>
          <a:prstGeom prst="rect">
            <a:avLst/>
          </a:prstGeom>
        </p:spPr>
      </p:pic>
      <p:sp>
        <p:nvSpPr>
          <p:cNvPr id="3" name="Rectangle 2"/>
          <p:cNvSpPr/>
          <p:nvPr/>
        </p:nvSpPr>
        <p:spPr>
          <a:xfrm>
            <a:off x="250370" y="150951"/>
            <a:ext cx="11647715" cy="1815882"/>
          </a:xfrm>
          <a:prstGeom prst="rect">
            <a:avLst/>
          </a:prstGeom>
        </p:spPr>
        <p:txBody>
          <a:bodyPr wrap="square">
            <a:spAutoFit/>
          </a:bodyPr>
          <a:lstStyle/>
          <a:p>
            <a:r>
              <a:rPr lang="en-US" sz="2800"/>
              <a:t>A hoop and a disk, both with the same mass M and the same radius R, both roll without slipping with the same speed v, and are rolling toward an inclined plane, as shown.  Which object will roll up to the greatest height on the incline?</a:t>
            </a:r>
          </a:p>
        </p:txBody>
      </p:sp>
      <mc:AlternateContent xmlns:mc="http://schemas.openxmlformats.org/markup-compatibility/2006" xmlns:a14="http://schemas.microsoft.com/office/drawing/2010/main">
        <mc:Choice Requires="a14">
          <p:sp>
            <p:nvSpPr>
              <p:cNvPr id="4" name="TextBox 3"/>
              <p:cNvSpPr txBox="1"/>
              <p:nvPr/>
            </p:nvSpPr>
            <p:spPr>
              <a:xfrm>
                <a:off x="250370" y="4724399"/>
                <a:ext cx="3845220" cy="2031325"/>
              </a:xfrm>
              <a:prstGeom prst="rect">
                <a:avLst/>
              </a:prstGeom>
              <a:noFill/>
            </p:spPr>
            <p:txBody>
              <a:bodyPr wrap="none" rtlCol="0">
                <a:spAutoFit/>
              </a:bodyPr>
              <a:lstStyle/>
              <a:p>
                <a:pPr marL="514350" indent="-514350">
                  <a:lnSpc>
                    <a:spcPct val="150000"/>
                  </a:lnSpc>
                  <a:buAutoNum type="alphaUcParenR"/>
                </a:pPr>
                <a:r>
                  <a:rPr lang="en-US" sz="2800"/>
                  <a:t>Disk</a:t>
                </a:r>
              </a:p>
              <a:p>
                <a:pPr marL="514350" indent="-514350">
                  <a:lnSpc>
                    <a:spcPct val="150000"/>
                  </a:lnSpc>
                  <a:buAutoNum type="alphaUcParenR"/>
                </a:pPr>
                <a:r>
                  <a:rPr lang="en-US" sz="2800"/>
                  <a:t>Hoop</a:t>
                </a:r>
              </a:p>
              <a:p>
                <a:pPr marL="514350" indent="-514350">
                  <a:lnSpc>
                    <a:spcPct val="150000"/>
                  </a:lnSpc>
                  <a:buAutoNum type="alphaUcParenR"/>
                </a:pPr>
                <a:r>
                  <a:rPr lang="en-US" sz="2800"/>
                  <a:t>Same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h</m:t>
                        </m:r>
                      </m:e>
                      <m:sub>
                        <m:r>
                          <m:rPr>
                            <m:nor/>
                          </m:rPr>
                          <a:rPr lang="en-US" sz="2800" b="0" i="0" smtClean="0">
                            <a:latin typeface="Cambria Math" panose="02040503050406030204" pitchFamily="18" charset="0"/>
                          </a:rPr>
                          <m:t>max</m:t>
                        </m:r>
                      </m:sub>
                    </m:sSub>
                  </m:oMath>
                </a14:m>
                <a:r>
                  <a:rPr lang="en-US" sz="2800"/>
                  <a:t> for both</a:t>
                </a:r>
              </a:p>
            </p:txBody>
          </p:sp>
        </mc:Choice>
        <mc:Fallback xmlns="">
          <p:sp>
            <p:nvSpPr>
              <p:cNvPr id="4" name="TextBox 3"/>
              <p:cNvSpPr txBox="1">
                <a:spLocks noRot="1" noChangeAspect="1" noMove="1" noResize="1" noEditPoints="1" noAdjustHandles="1" noChangeArrowheads="1" noChangeShapeType="1" noTextEdit="1"/>
              </p:cNvSpPr>
              <p:nvPr/>
            </p:nvSpPr>
            <p:spPr>
              <a:xfrm>
                <a:off x="250370" y="4724399"/>
                <a:ext cx="3845220" cy="2031325"/>
              </a:xfrm>
              <a:prstGeom prst="rect">
                <a:avLst/>
              </a:prstGeom>
              <a:blipFill rotWithShape="0">
                <a:blip r:embed="rId3"/>
                <a:stretch>
                  <a:fillRect l="-3328" b="-4505"/>
                </a:stretch>
              </a:blipFill>
            </p:spPr>
            <p:txBody>
              <a:bodyPr/>
              <a:lstStyle/>
              <a:p>
                <a:r>
                  <a:rPr lang="en-US">
                    <a:noFill/>
                  </a:rPr>
                  <a:t> </a:t>
                </a:r>
              </a:p>
            </p:txBody>
          </p:sp>
        </mc:Fallback>
      </mc:AlternateContent>
    </p:spTree>
    <p:extLst>
      <p:ext uri="{BB962C8B-B14F-4D97-AF65-F5344CB8AC3E}">
        <p14:creationId xmlns:p14="http://schemas.microsoft.com/office/powerpoint/2010/main" val="215885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72257" y="1280430"/>
            <a:ext cx="2105619" cy="273927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43933" y="105601"/>
                <a:ext cx="11929533" cy="954107"/>
              </a:xfrm>
              <a:prstGeom prst="rect">
                <a:avLst/>
              </a:prstGeom>
            </p:spPr>
            <p:txBody>
              <a:bodyPr wrap="square">
                <a:spAutoFit/>
              </a:bodyPr>
              <a:lstStyle/>
              <a:p>
                <a:r>
                  <a:rPr lang="en-US" sz="2800"/>
                  <a:t>A pocket watch and Big Ben are both keeping perfect time.  Which minute hand’s tip has the larger magnitude tangential velocity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v</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143933" y="105601"/>
                <a:ext cx="11929533" cy="954107"/>
              </a:xfrm>
              <a:prstGeom prst="rect">
                <a:avLst/>
              </a:prstGeom>
              <a:blipFill rotWithShape="0">
                <a:blip r:embed="rId3"/>
                <a:stretch>
                  <a:fillRect l="-1073" t="-5732" r="-102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3933" y="4724400"/>
                <a:ext cx="2997937" cy="2031325"/>
              </a:xfrm>
              <a:prstGeom prst="rect">
                <a:avLst/>
              </a:prstGeom>
              <a:noFill/>
            </p:spPr>
            <p:txBody>
              <a:bodyPr wrap="none" rtlCol="0">
                <a:spAutoFit/>
              </a:bodyPr>
              <a:lstStyle/>
              <a:p>
                <a:pPr marL="514350" indent="-514350">
                  <a:lnSpc>
                    <a:spcPct val="150000"/>
                  </a:lnSpc>
                  <a:buAutoNum type="alphaUcParenR"/>
                </a:pPr>
                <a:r>
                  <a:rPr lang="en-US" sz="2800"/>
                  <a:t>Pocket watch’s</a:t>
                </a:r>
              </a:p>
              <a:p>
                <a:pPr marL="514350" indent="-514350">
                  <a:lnSpc>
                    <a:spcPct val="150000"/>
                  </a:lnSpc>
                  <a:buAutoNum type="alphaUcParenR"/>
                </a:pPr>
                <a:r>
                  <a:rPr lang="en-US" sz="2800"/>
                  <a:t>Big Ben’s</a:t>
                </a:r>
              </a:p>
              <a:p>
                <a:pPr marL="514350" indent="-514350">
                  <a:lnSpc>
                    <a:spcPct val="150000"/>
                  </a:lnSpc>
                  <a:buAutoNum type="alphaUcParenR"/>
                </a:pPr>
                <a:r>
                  <a:rPr lang="en-US" sz="2800"/>
                  <a:t>Same </a:t>
                </a:r>
                <a14:m>
                  <m:oMath xmlns:m="http://schemas.openxmlformats.org/officeDocument/2006/math">
                    <m:r>
                      <m:rPr>
                        <m:sty m:val="p"/>
                      </m:rPr>
                      <a:rPr lang="en-US" sz="2800" b="0" i="0" smtClean="0">
                        <a:latin typeface="Cambria Math" panose="02040503050406030204" pitchFamily="18" charset="0"/>
                        <a:ea typeface="Cambria Math" panose="02040503050406030204" pitchFamily="18" charset="0"/>
                      </a:rPr>
                      <m:t>v</m:t>
                    </m:r>
                  </m:oMath>
                </a14:m>
                <a:r>
                  <a:rPr lang="en-US" sz="2800"/>
                  <a:t> on both</a:t>
                </a:r>
              </a:p>
            </p:txBody>
          </p:sp>
        </mc:Choice>
        <mc:Fallback xmlns="">
          <p:sp>
            <p:nvSpPr>
              <p:cNvPr id="4" name="TextBox 3"/>
              <p:cNvSpPr txBox="1">
                <a:spLocks noRot="1" noChangeAspect="1" noMove="1" noResize="1" noEditPoints="1" noAdjustHandles="1" noChangeArrowheads="1" noChangeShapeType="1" noTextEdit="1"/>
              </p:cNvSpPr>
              <p:nvPr/>
            </p:nvSpPr>
            <p:spPr>
              <a:xfrm>
                <a:off x="143933" y="4724400"/>
                <a:ext cx="2997937" cy="2031325"/>
              </a:xfrm>
              <a:prstGeom prst="rect">
                <a:avLst/>
              </a:prstGeom>
              <a:blipFill rotWithShape="0">
                <a:blip r:embed="rId4"/>
                <a:stretch>
                  <a:fillRect l="-4277" r="-2851" b="-4505"/>
                </a:stretch>
              </a:blipFill>
            </p:spPr>
            <p:txBody>
              <a:bodyPr/>
              <a:lstStyle/>
              <a:p>
                <a:r>
                  <a:rPr lang="en-US">
                    <a:noFill/>
                  </a:rPr>
                  <a:t> </a:t>
                </a:r>
              </a:p>
            </p:txBody>
          </p:sp>
        </mc:Fallback>
      </mc:AlternateContent>
    </p:spTree>
    <p:extLst>
      <p:ext uri="{BB962C8B-B14F-4D97-AF65-F5344CB8AC3E}">
        <p14:creationId xmlns:p14="http://schemas.microsoft.com/office/powerpoint/2010/main" val="1118514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8031" y="1451030"/>
            <a:ext cx="7434467" cy="202554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7799" y="133403"/>
                <a:ext cx="11954933" cy="1384995"/>
              </a:xfrm>
              <a:prstGeom prst="rect">
                <a:avLst/>
              </a:prstGeom>
            </p:spPr>
            <p:txBody>
              <a:bodyPr wrap="square">
                <a:spAutoFit/>
              </a:bodyPr>
              <a:lstStyle/>
              <a:p>
                <a:r>
                  <a:rPr lang="en-US" sz="2800"/>
                  <a:t>A frictionless sliding hockey puck and a rolling hoop each have the same mass </a:t>
                </a:r>
                <a14:m>
                  <m:oMath xmlns:m="http://schemas.openxmlformats.org/officeDocument/2006/math">
                    <m:r>
                      <a:rPr lang="en-US" sz="2800" i="1" smtClean="0">
                        <a:latin typeface="Cambria Math" panose="02040503050406030204" pitchFamily="18" charset="0"/>
                      </a:rPr>
                      <m:t>𝑚</m:t>
                    </m:r>
                    <m:r>
                      <a:rPr lang="en-US" sz="2800" i="1" smtClean="0">
                        <a:latin typeface="Cambria Math" panose="02040503050406030204" pitchFamily="18" charset="0"/>
                      </a:rPr>
                      <m:t> </m:t>
                    </m:r>
                  </m:oMath>
                </a14:m>
                <a:br>
                  <a:rPr lang="en-US" sz="2800"/>
                </a:br>
                <a:r>
                  <a:rPr lang="en-US" sz="2800"/>
                  <a:t>and the same initial speed </a:t>
                </a:r>
                <a14:m>
                  <m:oMath xmlns:m="http://schemas.openxmlformats.org/officeDocument/2006/math">
                    <m:r>
                      <a:rPr lang="en-US" sz="2800" i="1" smtClean="0">
                        <a:latin typeface="Cambria Math" panose="02040503050406030204" pitchFamily="18" charset="0"/>
                      </a:rPr>
                      <m:t>𝑣</m:t>
                    </m:r>
                  </m:oMath>
                </a14:m>
                <a:r>
                  <a:rPr lang="en-US" sz="2800"/>
                  <a:t>. Assume that each has more than enough initial KE to easily travel up the hill. Which object has more total KE at the top of the hill?</a:t>
                </a:r>
              </a:p>
            </p:txBody>
          </p:sp>
        </mc:Choice>
        <mc:Fallback xmlns="">
          <p:sp>
            <p:nvSpPr>
              <p:cNvPr id="3" name="Rectangle 2"/>
              <p:cNvSpPr>
                <a:spLocks noRot="1" noChangeAspect="1" noMove="1" noResize="1" noEditPoints="1" noAdjustHandles="1" noChangeArrowheads="1" noChangeShapeType="1" noTextEdit="1"/>
              </p:cNvSpPr>
              <p:nvPr/>
            </p:nvSpPr>
            <p:spPr>
              <a:xfrm>
                <a:off x="177799" y="133403"/>
                <a:ext cx="11954933" cy="1384995"/>
              </a:xfrm>
              <a:prstGeom prst="rect">
                <a:avLst/>
              </a:prstGeom>
              <a:blipFill rotWithShape="0">
                <a:blip r:embed="rId3"/>
                <a:stretch>
                  <a:fillRect l="-1020" t="-4405" b="-11894"/>
                </a:stretch>
              </a:blipFill>
            </p:spPr>
            <p:txBody>
              <a:bodyPr/>
              <a:lstStyle/>
              <a:p>
                <a:r>
                  <a:rPr lang="en-US">
                    <a:noFill/>
                  </a:rPr>
                  <a:t> </a:t>
                </a:r>
              </a:p>
            </p:txBody>
          </p:sp>
        </mc:Fallback>
      </mc:AlternateContent>
      <p:sp>
        <p:nvSpPr>
          <p:cNvPr id="4" name="TextBox 3"/>
          <p:cNvSpPr txBox="1"/>
          <p:nvPr/>
        </p:nvSpPr>
        <p:spPr>
          <a:xfrm>
            <a:off x="177799" y="4732867"/>
            <a:ext cx="2894895" cy="2031325"/>
          </a:xfrm>
          <a:prstGeom prst="rect">
            <a:avLst/>
          </a:prstGeom>
          <a:noFill/>
        </p:spPr>
        <p:txBody>
          <a:bodyPr wrap="none" rtlCol="0">
            <a:spAutoFit/>
          </a:bodyPr>
          <a:lstStyle/>
          <a:p>
            <a:pPr marL="514350" indent="-514350">
              <a:lnSpc>
                <a:spcPct val="150000"/>
              </a:lnSpc>
              <a:buAutoNum type="alphaUcParenR"/>
            </a:pPr>
            <a:r>
              <a:rPr lang="en-US" sz="2800"/>
              <a:t>Hoop</a:t>
            </a:r>
          </a:p>
          <a:p>
            <a:pPr marL="514350" indent="-514350">
              <a:lnSpc>
                <a:spcPct val="150000"/>
              </a:lnSpc>
              <a:buAutoNum type="alphaUcParenR"/>
            </a:pPr>
            <a:r>
              <a:rPr lang="en-US" sz="2800"/>
              <a:t>Puck</a:t>
            </a:r>
          </a:p>
          <a:p>
            <a:pPr marL="514350" indent="-514350">
              <a:lnSpc>
                <a:spcPct val="150000"/>
              </a:lnSpc>
              <a:buAutoNum type="alphaUcParenR"/>
            </a:pPr>
            <a:r>
              <a:rPr lang="en-US" sz="2800"/>
              <a:t>Same KE at top</a:t>
            </a:r>
          </a:p>
        </p:txBody>
      </p:sp>
    </p:spTree>
    <p:extLst>
      <p:ext uri="{BB962C8B-B14F-4D97-AF65-F5344CB8AC3E}">
        <p14:creationId xmlns:p14="http://schemas.microsoft.com/office/powerpoint/2010/main" val="3979474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5684" y="1253820"/>
            <a:ext cx="2867972" cy="273927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6828" y="150951"/>
                <a:ext cx="11745685" cy="954107"/>
              </a:xfrm>
              <a:prstGeom prst="rect">
                <a:avLst/>
              </a:prstGeom>
            </p:spPr>
            <p:txBody>
              <a:bodyPr wrap="square">
                <a:spAutoFit/>
              </a:bodyPr>
              <a:lstStyle/>
              <a:p>
                <a:r>
                  <a:rPr lang="en-US" sz="2800"/>
                  <a:t>A disk is spinning as shown with angular velocity </a:t>
                </a:r>
                <a14:m>
                  <m:oMath xmlns:m="http://schemas.openxmlformats.org/officeDocument/2006/math">
                    <m:r>
                      <a:rPr lang="en-US" sz="2800" i="1" smtClean="0">
                        <a:latin typeface="Cambria Math" panose="02040503050406030204" pitchFamily="18" charset="0"/>
                        <a:ea typeface="Cambria Math" panose="02040503050406030204" pitchFamily="18" charset="0"/>
                      </a:rPr>
                      <m:t>𝜔</m:t>
                    </m:r>
                  </m:oMath>
                </a14:m>
                <a:r>
                  <a:rPr lang="en-US" sz="2800"/>
                  <a:t>. It begins to slow down. While it is slowing, what is the direction of its vector angular acceleration,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r>
                  <a:rPr lang="en-US" sz="2800"/>
                  <a:t>?</a:t>
                </a:r>
              </a:p>
            </p:txBody>
          </p:sp>
        </mc:Choice>
        <mc:Fallback xmlns="">
          <p:sp>
            <p:nvSpPr>
              <p:cNvPr id="3" name="Rectangle 2"/>
              <p:cNvSpPr>
                <a:spLocks noRot="1" noChangeAspect="1" noMove="1" noResize="1" noEditPoints="1" noAdjustHandles="1" noChangeArrowheads="1" noChangeShapeType="1" noTextEdit="1"/>
              </p:cNvSpPr>
              <p:nvPr/>
            </p:nvSpPr>
            <p:spPr>
              <a:xfrm>
                <a:off x="206828" y="150951"/>
                <a:ext cx="11745685" cy="954107"/>
              </a:xfrm>
              <a:prstGeom prst="rect">
                <a:avLst/>
              </a:prstGeom>
              <a:blipFill rotWithShape="0">
                <a:blip r:embed="rId3"/>
                <a:stretch>
                  <a:fillRect l="-1090" t="-6410" b="-17949"/>
                </a:stretch>
              </a:blipFill>
            </p:spPr>
            <p:txBody>
              <a:bodyPr/>
              <a:lstStyle/>
              <a:p>
                <a:r>
                  <a:rPr lang="en-US">
                    <a:noFill/>
                  </a:rPr>
                  <a:t> </a:t>
                </a:r>
              </a:p>
            </p:txBody>
          </p:sp>
        </mc:Fallback>
      </mc:AlternateContent>
      <p:sp>
        <p:nvSpPr>
          <p:cNvPr id="4" name="TextBox 3"/>
          <p:cNvSpPr txBox="1"/>
          <p:nvPr/>
        </p:nvSpPr>
        <p:spPr>
          <a:xfrm>
            <a:off x="206828" y="3341914"/>
            <a:ext cx="2760692" cy="3323987"/>
          </a:xfrm>
          <a:prstGeom prst="rect">
            <a:avLst/>
          </a:prstGeom>
          <a:noFill/>
        </p:spPr>
        <p:txBody>
          <a:bodyPr wrap="none" rtlCol="0">
            <a:spAutoFit/>
          </a:bodyPr>
          <a:lstStyle/>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None of these</a:t>
            </a:r>
          </a:p>
        </p:txBody>
      </p:sp>
    </p:spTree>
    <p:extLst>
      <p:ext uri="{BB962C8B-B14F-4D97-AF65-F5344CB8AC3E}">
        <p14:creationId xmlns:p14="http://schemas.microsoft.com/office/powerpoint/2010/main" val="42652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0232" y="1821281"/>
            <a:ext cx="3828465" cy="180245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86265" y="77169"/>
                <a:ext cx="11836401" cy="1384995"/>
              </a:xfrm>
              <a:prstGeom prst="rect">
                <a:avLst/>
              </a:prstGeom>
            </p:spPr>
            <p:txBody>
              <a:bodyPr wrap="square">
                <a:spAutoFit/>
              </a:bodyPr>
              <a:lstStyle/>
              <a:p>
                <a:r>
                  <a:rPr lang="en-US" sz="2800"/>
                  <a:t>A small and a large wheel are connected by a belt. The small wheel turns at constant angular velocity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𝑆</m:t>
                        </m:r>
                      </m:sub>
                    </m:sSub>
                  </m:oMath>
                </a14:m>
                <a:r>
                  <a:rPr lang="en-US" sz="2800"/>
                  <a:t>. The belt does not slip. How does the magnitude of the angular velocity of the large wheel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𝐿</m:t>
                        </m:r>
                      </m:sub>
                    </m:sSub>
                  </m:oMath>
                </a14:m>
                <a:r>
                  <a:rPr lang="en-US" sz="2800"/>
                  <a:t> compare to that of the small wheel? </a:t>
                </a:r>
              </a:p>
            </p:txBody>
          </p:sp>
        </mc:Choice>
        <mc:Fallback xmlns="">
          <p:sp>
            <p:nvSpPr>
              <p:cNvPr id="3" name="Rectangle 2"/>
              <p:cNvSpPr>
                <a:spLocks noRot="1" noChangeAspect="1" noMove="1" noResize="1" noEditPoints="1" noAdjustHandles="1" noChangeArrowheads="1" noChangeShapeType="1" noTextEdit="1"/>
              </p:cNvSpPr>
              <p:nvPr/>
            </p:nvSpPr>
            <p:spPr>
              <a:xfrm>
                <a:off x="186265" y="77169"/>
                <a:ext cx="11836401" cy="1384995"/>
              </a:xfrm>
              <a:prstGeom prst="rect">
                <a:avLst/>
              </a:prstGeom>
              <a:blipFill rotWithShape="0">
                <a:blip r:embed="rId3"/>
                <a:stretch>
                  <a:fillRect l="-1082" t="-4405" r="-876"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86265" y="4648200"/>
                <a:ext cx="2094291"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𝐿</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&lt;</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𝐿</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&gt;</m:t>
                    </m:r>
                    <m:sSub>
                      <m:sSubPr>
                        <m:ctrlPr>
                          <a:rPr lang="en-US" sz="2800" i="1" smtClean="0">
                            <a:latin typeface="Cambria Math" panose="02040503050406030204" pitchFamily="18" charset="0"/>
                          </a:rPr>
                        </m:ctrlPr>
                      </m:sSubPr>
                      <m:e>
                        <m:r>
                          <a:rPr lang="en-US" sz="280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𝐿</m:t>
                        </m:r>
                      </m:sub>
                    </m:sSub>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86265" y="4648200"/>
                <a:ext cx="2094291" cy="2031325"/>
              </a:xfrm>
              <a:prstGeom prst="rect">
                <a:avLst/>
              </a:prstGeom>
              <a:blipFill rotWithShape="0">
                <a:blip r:embed="rId4"/>
                <a:stretch>
                  <a:fillRect l="-6122" b="-450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12797953" y="2326379"/>
              <a:ext cx="69840" cy="37440"/>
            </p14:xfrm>
          </p:contentPart>
        </mc:Choice>
        <mc:Fallback xmlns="">
          <p:pic>
            <p:nvPicPr>
              <p:cNvPr id="8" name="Ink 7"/>
              <p:cNvPicPr/>
              <p:nvPr/>
            </p:nvPicPr>
            <p:blipFill>
              <a:blip r:embed="rId8"/>
              <a:stretch>
                <a:fillRect/>
              </a:stretch>
            </p:blipFill>
            <p:spPr>
              <a:xfrm>
                <a:off x="12783553" y="2311619"/>
                <a:ext cx="91080" cy="63360"/>
              </a:xfrm>
              <a:prstGeom prst="rect">
                <a:avLst/>
              </a:prstGeom>
            </p:spPr>
          </p:pic>
        </mc:Fallback>
      </mc:AlternateContent>
    </p:spTree>
    <p:extLst>
      <p:ext uri="{BB962C8B-B14F-4D97-AF65-F5344CB8AC3E}">
        <p14:creationId xmlns:p14="http://schemas.microsoft.com/office/powerpoint/2010/main" val="46151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90232" y="1821281"/>
            <a:ext cx="3828465" cy="1802452"/>
          </a:xfrm>
          <a:prstGeom prst="rect">
            <a:avLst/>
          </a:prstGeom>
        </p:spPr>
      </p:pic>
      <p:sp>
        <p:nvSpPr>
          <p:cNvPr id="3" name="Rectangle 2"/>
          <p:cNvSpPr/>
          <p:nvPr/>
        </p:nvSpPr>
        <p:spPr>
          <a:xfrm>
            <a:off x="186265" y="77169"/>
            <a:ext cx="11836401" cy="1384995"/>
          </a:xfrm>
          <a:prstGeom prst="rect">
            <a:avLst/>
          </a:prstGeom>
        </p:spPr>
        <p:txBody>
          <a:bodyPr wrap="square">
            <a:spAutoFit/>
          </a:bodyPr>
          <a:lstStyle/>
          <a:p>
            <a:r>
              <a:rPr lang="en-US" sz="2800"/>
              <a:t>In the previous question, there is a bug S on the rim of the small wheel and another bug L on the rim of the large wheel. How do their speeds compare? Again, the belt does not slip.</a:t>
            </a:r>
          </a:p>
        </p:txBody>
      </p:sp>
      <mc:AlternateContent xmlns:mc="http://schemas.openxmlformats.org/markup-compatibility/2006" xmlns:a14="http://schemas.microsoft.com/office/drawing/2010/main">
        <mc:Choice Requires="a14">
          <p:sp>
            <p:nvSpPr>
              <p:cNvPr id="4" name="TextBox 3"/>
              <p:cNvSpPr txBox="1"/>
              <p:nvPr/>
            </p:nvSpPr>
            <p:spPr>
              <a:xfrm>
                <a:off x="186265" y="4648200"/>
                <a:ext cx="1957395" cy="2031325"/>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𝐿</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&lt;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𝐿</m:t>
                        </m:r>
                      </m:sub>
                    </m:sSub>
                  </m:oMath>
                </a14:m>
                <a:endParaRPr lang="en-US" sz="2800"/>
              </a:p>
              <a:p>
                <a:pPr marL="514350" indent="-514350">
                  <a:lnSpc>
                    <a:spcPct val="150000"/>
                  </a:lnSpc>
                  <a:buAutoNum type="alphaUcParenR"/>
                </a:pPr>
                <a:r>
                  <a:rPr lang="en-US" sz="2800"/>
                  <a:t>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𝑆</m:t>
                        </m:r>
                      </m:sub>
                    </m:sSub>
                    <m:r>
                      <a:rPr lang="en-US" sz="2800" b="0" i="1" smtClean="0">
                        <a:latin typeface="Cambria Math" panose="02040503050406030204" pitchFamily="18" charset="0"/>
                        <a:ea typeface="Cambria Math" panose="02040503050406030204" pitchFamily="18" charset="0"/>
                      </a:rPr>
                      <m:t>&gt;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ea typeface="Cambria Math" panose="02040503050406030204" pitchFamily="18" charset="0"/>
                          </a:rPr>
                          <m:t>𝐿</m:t>
                        </m:r>
                      </m:sub>
                    </m:sSub>
                  </m:oMath>
                </a14:m>
                <a:endParaRPr lang="en-US" sz="2800"/>
              </a:p>
            </p:txBody>
          </p:sp>
        </mc:Choice>
        <mc:Fallback xmlns="">
          <p:sp>
            <p:nvSpPr>
              <p:cNvPr id="4" name="TextBox 3"/>
              <p:cNvSpPr txBox="1">
                <a:spLocks noRot="1" noChangeAspect="1" noMove="1" noResize="1" noEditPoints="1" noAdjustHandles="1" noChangeArrowheads="1" noChangeShapeType="1" noTextEdit="1"/>
              </p:cNvSpPr>
              <p:nvPr/>
            </p:nvSpPr>
            <p:spPr>
              <a:xfrm>
                <a:off x="186265" y="4648200"/>
                <a:ext cx="1957395" cy="2031325"/>
              </a:xfrm>
              <a:prstGeom prst="rect">
                <a:avLst/>
              </a:prstGeom>
              <a:blipFill rotWithShape="0">
                <a:blip r:embed="rId3"/>
                <a:stretch>
                  <a:fillRect l="-6542" b="-4505"/>
                </a:stretch>
              </a:blipFill>
            </p:spPr>
            <p:txBody>
              <a:bodyPr/>
              <a:lstStyle/>
              <a:p>
                <a:r>
                  <a:rPr lang="en-US">
                    <a:noFill/>
                  </a:rPr>
                  <a:t> </a:t>
                </a:r>
              </a:p>
            </p:txBody>
          </p:sp>
        </mc:Fallback>
      </mc:AlternateContent>
    </p:spTree>
    <p:extLst>
      <p:ext uri="{BB962C8B-B14F-4D97-AF65-F5344CB8AC3E}">
        <p14:creationId xmlns:p14="http://schemas.microsoft.com/office/powerpoint/2010/main" val="330987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9333" y="82602"/>
                <a:ext cx="11726334" cy="1910972"/>
              </a:xfrm>
              <a:prstGeom prst="rect">
                <a:avLst/>
              </a:prstGeom>
            </p:spPr>
            <p:txBody>
              <a:bodyPr wrap="square">
                <a:spAutoFit/>
              </a:bodyPr>
              <a:lstStyle/>
              <a:p>
                <a:r>
                  <a:rPr lang="en-US" sz="2800"/>
                  <a:t>A student sees this question on an exam: “A flywheel, mass  </a:t>
                </a:r>
                <a14:m>
                  <m:oMath xmlns:m="http://schemas.openxmlformats.org/officeDocument/2006/math">
                    <m:r>
                      <a:rPr lang="en-US" sz="2800" i="1" smtClean="0">
                        <a:latin typeface="Cambria Math" panose="02040503050406030204" pitchFamily="18" charset="0"/>
                      </a:rPr>
                      <m:t>𝑀</m:t>
                    </m:r>
                    <m:r>
                      <a:rPr lang="en-US" sz="2800" i="1" smtClean="0">
                        <a:latin typeface="Cambria Math" panose="02040503050406030204" pitchFamily="18" charset="0"/>
                      </a:rPr>
                      <m:t>=120</m:t>
                    </m:r>
                  </m:oMath>
                </a14:m>
                <a:r>
                  <a:rPr lang="en-US" sz="2800"/>
                  <a:t> kg, radius </a:t>
                </a:r>
                <a14:m>
                  <m:oMath xmlns:m="http://schemas.openxmlformats.org/officeDocument/2006/math">
                    <m:r>
                      <a:rPr lang="en-US" sz="2800" i="1" smtClean="0">
                        <a:latin typeface="Cambria Math" panose="02040503050406030204" pitchFamily="18" charset="0"/>
                      </a:rPr>
                      <m:t>𝑟</m:t>
                    </m:r>
                    <m:r>
                      <a:rPr lang="en-US" sz="2800" i="1" smtClean="0">
                        <a:latin typeface="Cambria Math" panose="02040503050406030204" pitchFamily="18" charset="0"/>
                      </a:rPr>
                      <m:t>=0.6</m:t>
                    </m:r>
                  </m:oMath>
                </a14:m>
                <a:r>
                  <a:rPr lang="en-US" sz="2800"/>
                  <a:t> m, starts at rest, with given angular acceleration </a:t>
                </a:r>
                <a14:m>
                  <m:oMath xmlns:m="http://schemas.openxmlformats.org/officeDocument/2006/math">
                    <m:r>
                      <a:rPr lang="en-US" sz="2800" i="1" smtClean="0">
                        <a:latin typeface="Cambria Math" panose="02040503050406030204" pitchFamily="18" charset="0"/>
                      </a:rPr>
                      <m:t>𝑎</m:t>
                    </m:r>
                    <m:r>
                      <a:rPr lang="en-US" sz="2800" i="1" smtClean="0">
                        <a:latin typeface="Cambria Math" panose="02040503050406030204" pitchFamily="18" charset="0"/>
                      </a:rPr>
                      <m:t>=0.1</m:t>
                    </m:r>
                    <m:r>
                      <a:rPr lang="en-US" sz="2800" b="0" i="0" smtClean="0">
                        <a:latin typeface="Cambria Math" panose="02040503050406030204" pitchFamily="18" charset="0"/>
                      </a:rPr>
                      <m:t> </m:t>
                    </m:r>
                    <m:f>
                      <m:fPr>
                        <m:type m:val="skw"/>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rad</m:t>
                        </m:r>
                      </m:num>
                      <m:den>
                        <m:sSup>
                          <m:sSupPr>
                            <m:ctrlPr>
                              <a:rPr lang="en-US" sz="2800" b="0" i="1" smtClean="0">
                                <a:latin typeface="Cambria Math" panose="02040503050406030204" pitchFamily="18" charset="0"/>
                              </a:rPr>
                            </m:ctrlPr>
                          </m:sSupPr>
                          <m:e>
                            <m:r>
                              <m:rPr>
                                <m:nor/>
                              </m:rPr>
                              <a:rPr lang="en-US" sz="2800" b="0" i="0" smtClean="0">
                                <a:latin typeface="Cambria Math" panose="02040503050406030204" pitchFamily="18" charset="0"/>
                              </a:rPr>
                              <m:t>s</m:t>
                            </m:r>
                          </m:e>
                          <m:sup>
                            <m:r>
                              <a:rPr lang="en-US" sz="2800" b="0" i="1" smtClean="0">
                                <a:latin typeface="Cambria Math" panose="02040503050406030204" pitchFamily="18" charset="0"/>
                              </a:rPr>
                              <m:t>2</m:t>
                            </m:r>
                          </m:sup>
                        </m:sSup>
                      </m:den>
                    </m:f>
                  </m:oMath>
                </a14:m>
                <a:r>
                  <a:rPr lang="en-US" sz="2800"/>
                  <a:t>. How many revolutions has the wheel undergone after 10 s?” To solve the problem using one formula, which should she use? </a:t>
                </a:r>
              </a:p>
            </p:txBody>
          </p:sp>
        </mc:Choice>
        <mc:Fallback xmlns="">
          <p:sp>
            <p:nvSpPr>
              <p:cNvPr id="2" name="Rectangle 1"/>
              <p:cNvSpPr>
                <a:spLocks noRot="1" noChangeAspect="1" noMove="1" noResize="1" noEditPoints="1" noAdjustHandles="1" noChangeArrowheads="1" noChangeShapeType="1" noTextEdit="1"/>
              </p:cNvSpPr>
              <p:nvPr/>
            </p:nvSpPr>
            <p:spPr>
              <a:xfrm>
                <a:off x="169333" y="82602"/>
                <a:ext cx="11726334" cy="1910972"/>
              </a:xfrm>
              <a:prstGeom prst="rect">
                <a:avLst/>
              </a:prstGeom>
              <a:blipFill rotWithShape="0">
                <a:blip r:embed="rId2"/>
                <a:stretch>
                  <a:fillRect l="-1092" t="-3195" r="-1456" b="-9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69333" y="4351867"/>
                <a:ext cx="4430957" cy="2297552"/>
              </a:xfrm>
              <a:prstGeom prst="rect">
                <a:avLst/>
              </a:prstGeom>
              <a:noFill/>
            </p:spPr>
            <p:txBody>
              <a:bodyPr wrap="none" rtlCol="0">
                <a:spAutoFit/>
              </a:bodyPr>
              <a:lstStyle/>
              <a:p>
                <a:pPr marL="514350" indent="-514350">
                  <a:lnSpc>
                    <a:spcPct val="150000"/>
                  </a:lnSpc>
                  <a:buAutoNum type="alphaUcParenR"/>
                </a:pPr>
                <a:r>
                  <a:rPr lang="en-US" sz="280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𝜔</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𝑡</m:t>
                    </m:r>
                  </m:oMath>
                </a14:m>
                <a:endParaRPr lang="en-US" sz="2800"/>
              </a:p>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ea typeface="Cambria Math" panose="02040503050406030204" pitchFamily="18" charset="0"/>
                          </a:rPr>
                          <m:t>0</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ea typeface="Cambria Math" panose="02040503050406030204" pitchFamily="18" charset="0"/>
                          </a:rPr>
                          <m:t>0</m:t>
                        </m:r>
                      </m:sub>
                    </m:sSub>
                    <m:r>
                      <m:rPr>
                        <m:sty m:val="p"/>
                      </m:rPr>
                      <a:rPr lang="en-US" sz="2800" b="0" i="0" smtClean="0">
                        <a:latin typeface="Cambria Math" panose="02040503050406030204" pitchFamily="18" charset="0"/>
                        <a:ea typeface="Cambria Math" panose="02040503050406030204" pitchFamily="18" charset="0"/>
                      </a:rPr>
                      <m:t>t</m:t>
                    </m:r>
                    <m:r>
                      <a:rPr lang="en-US" sz="2800" b="0" i="0" smtClean="0">
                        <a:latin typeface="Cambria Math" panose="02040503050406030204" pitchFamily="18" charset="0"/>
                        <a:ea typeface="Cambria Math" panose="02040503050406030204" pitchFamily="18" charset="0"/>
                      </a:rPr>
                      <m:t>+</m:t>
                    </m:r>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2</m:t>
                        </m:r>
                      </m:den>
                    </m:f>
                    <m:r>
                      <a:rPr lang="en-US" sz="2800" b="0" i="1" smtClean="0">
                        <a:latin typeface="Cambria Math" panose="02040503050406030204" pitchFamily="18" charset="0"/>
                        <a:ea typeface="Cambria Math" panose="02040503050406030204" pitchFamily="18" charset="0"/>
                      </a:rPr>
                      <m:t>𝛼</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𝑡</m:t>
                        </m:r>
                      </m:e>
                      <m:sup>
                        <m:r>
                          <a:rPr lang="en-US" sz="2800" b="0" i="1" smtClean="0">
                            <a:latin typeface="Cambria Math" panose="02040503050406030204" pitchFamily="18" charset="0"/>
                            <a:ea typeface="Cambria Math" panose="02040503050406030204" pitchFamily="18" charset="0"/>
                          </a:rPr>
                          <m:t>2</m:t>
                        </m:r>
                      </m:sup>
                    </m:sSup>
                  </m:oMath>
                </a14:m>
                <a:endParaRPr lang="en-US" sz="2800"/>
              </a:p>
              <a:p>
                <a:pPr marL="514350" indent="-514350">
                  <a:lnSpc>
                    <a:spcPct val="150000"/>
                  </a:lnSpc>
                  <a:buAutoNum type="alphaUcParenR"/>
                </a:pPr>
                <a:r>
                  <a:rPr lang="en-US" sz="2800"/>
                  <a:t> </a:t>
                </a:r>
                <a14:m>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𝜔</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𝜔</m:t>
                            </m:r>
                          </m:e>
                          <m:sub>
                            <m:r>
                              <a:rPr lang="en-US" sz="2800" b="0" i="1" smtClean="0">
                                <a:latin typeface="Cambria Math" panose="02040503050406030204" pitchFamily="18" charset="0"/>
                              </a:rPr>
                              <m:t>0</m:t>
                            </m:r>
                          </m:sub>
                        </m:sSub>
                      </m:e>
                      <m:sup>
                        <m:r>
                          <a:rPr lang="en-US" sz="2800" b="0" i="1" smtClean="0">
                            <a:latin typeface="Cambria Math" panose="02040503050406030204" pitchFamily="18" charset="0"/>
                          </a:rPr>
                          <m:t>2</m:t>
                        </m:r>
                      </m:sup>
                    </m:sSup>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𝛼</m:t>
                    </m:r>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𝜃</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panose="02040503050406030204" pitchFamily="18"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ea typeface="Cambria Math" panose="02040503050406030204" pitchFamily="18" charset="0"/>
                              </a:rPr>
                              <m:t>0</m:t>
                            </m:r>
                          </m:sub>
                        </m:sSub>
                      </m:e>
                    </m:d>
                  </m:oMath>
                </a14:m>
                <a:endParaRPr lang="en-US" sz="2800"/>
              </a:p>
            </p:txBody>
          </p:sp>
        </mc:Choice>
        <mc:Fallback xmlns="">
          <p:sp>
            <p:nvSpPr>
              <p:cNvPr id="3" name="TextBox 2"/>
              <p:cNvSpPr txBox="1">
                <a:spLocks noRot="1" noChangeAspect="1" noMove="1" noResize="1" noEditPoints="1" noAdjustHandles="1" noChangeArrowheads="1" noChangeShapeType="1" noTextEdit="1"/>
              </p:cNvSpPr>
              <p:nvPr/>
            </p:nvSpPr>
            <p:spPr>
              <a:xfrm>
                <a:off x="169333" y="4351867"/>
                <a:ext cx="4430957" cy="2297552"/>
              </a:xfrm>
              <a:prstGeom prst="rect">
                <a:avLst/>
              </a:prstGeom>
              <a:blipFill rotWithShape="0">
                <a:blip r:embed="rId3"/>
                <a:stretch>
                  <a:fillRect l="-2889" b="-3714"/>
                </a:stretch>
              </a:blipFill>
            </p:spPr>
            <p:txBody>
              <a:bodyPr/>
              <a:lstStyle/>
              <a:p>
                <a:r>
                  <a:rPr lang="en-US">
                    <a:noFill/>
                  </a:rPr>
                  <a:t> </a:t>
                </a:r>
              </a:p>
            </p:txBody>
          </p:sp>
        </mc:Fallback>
      </mc:AlternateContent>
    </p:spTree>
    <p:extLst>
      <p:ext uri="{BB962C8B-B14F-4D97-AF65-F5344CB8AC3E}">
        <p14:creationId xmlns:p14="http://schemas.microsoft.com/office/powerpoint/2010/main" val="313100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800" y="85636"/>
            <a:ext cx="9278301" cy="954107"/>
          </a:xfrm>
          <a:prstGeom prst="rect">
            <a:avLst/>
          </a:prstGeom>
        </p:spPr>
        <p:txBody>
          <a:bodyPr wrap="square">
            <a:spAutoFit/>
          </a:bodyPr>
          <a:lstStyle/>
          <a:p>
            <a:r>
              <a:rPr lang="en-US" sz="2800" dirty="0"/>
              <a:t>How many of the following statements about the minute hand of a clock are true?</a:t>
            </a:r>
          </a:p>
        </p:txBody>
      </p:sp>
      <p:sp>
        <p:nvSpPr>
          <p:cNvPr id="4" name="TextBox 3"/>
          <p:cNvSpPr txBox="1"/>
          <p:nvPr/>
        </p:nvSpPr>
        <p:spPr>
          <a:xfrm>
            <a:off x="227079" y="1013422"/>
            <a:ext cx="5714513" cy="2031325"/>
          </a:xfrm>
          <a:prstGeom prst="rect">
            <a:avLst/>
          </a:prstGeom>
          <a:noFill/>
        </p:spPr>
        <p:txBody>
          <a:bodyPr wrap="none" rtlCol="0">
            <a:spAutoFit/>
          </a:bodyPr>
          <a:lstStyle/>
          <a:p>
            <a:pPr marL="457200" indent="-457200">
              <a:lnSpc>
                <a:spcPct val="150000"/>
              </a:lnSpc>
              <a:buFont typeface="Arial" panose="020B0604020202020204" pitchFamily="34" charset="0"/>
              <a:buChar char="•"/>
            </a:pPr>
            <a:r>
              <a:rPr lang="en-US" sz="2800" dirty="0"/>
              <a:t>The tangential acceleration is zero</a:t>
            </a:r>
          </a:p>
          <a:p>
            <a:pPr marL="457200" indent="-457200">
              <a:lnSpc>
                <a:spcPct val="150000"/>
              </a:lnSpc>
              <a:buFont typeface="Arial" panose="020B0604020202020204" pitchFamily="34" charset="0"/>
              <a:buChar char="•"/>
            </a:pPr>
            <a:r>
              <a:rPr lang="en-US" sz="2800" dirty="0"/>
              <a:t>The centripetal acceleration is zero</a:t>
            </a:r>
          </a:p>
          <a:p>
            <a:pPr marL="457200" indent="-457200">
              <a:lnSpc>
                <a:spcPct val="150000"/>
              </a:lnSpc>
              <a:buFont typeface="Arial" panose="020B0604020202020204" pitchFamily="34" charset="0"/>
              <a:buChar char="•"/>
            </a:pPr>
            <a:r>
              <a:rPr lang="en-US" sz="2800" dirty="0"/>
              <a:t>The angular acceleration is zero</a:t>
            </a:r>
          </a:p>
        </p:txBody>
      </p:sp>
      <p:pic>
        <p:nvPicPr>
          <p:cNvPr id="5" name="Picture 4"/>
          <p:cNvPicPr>
            <a:picLocks noChangeAspect="1"/>
          </p:cNvPicPr>
          <p:nvPr/>
        </p:nvPicPr>
        <p:blipFill rotWithShape="1">
          <a:blip r:embed="rId2"/>
          <a:srcRect l="35997"/>
          <a:stretch/>
        </p:blipFill>
        <p:spPr>
          <a:xfrm>
            <a:off x="10118630" y="349604"/>
            <a:ext cx="1347672" cy="2739273"/>
          </a:xfrm>
          <a:prstGeom prst="rect">
            <a:avLst/>
          </a:prstGeom>
        </p:spPr>
      </p:pic>
      <p:sp>
        <p:nvSpPr>
          <p:cNvPr id="6" name="TextBox 5"/>
          <p:cNvSpPr txBox="1"/>
          <p:nvPr/>
        </p:nvSpPr>
        <p:spPr>
          <a:xfrm>
            <a:off x="227079" y="4038044"/>
            <a:ext cx="3188822" cy="2677656"/>
          </a:xfrm>
          <a:prstGeom prst="rect">
            <a:avLst/>
          </a:prstGeom>
          <a:noFill/>
        </p:spPr>
        <p:txBody>
          <a:bodyPr wrap="none" rtlCol="0">
            <a:spAutoFit/>
          </a:bodyPr>
          <a:lstStyle/>
          <a:p>
            <a:pPr marL="514350" indent="-514350">
              <a:lnSpc>
                <a:spcPct val="150000"/>
              </a:lnSpc>
              <a:buAutoNum type="alphaUcParenR"/>
            </a:pPr>
            <a:r>
              <a:rPr lang="en-US" sz="2800" dirty="0"/>
              <a:t>None are </a:t>
            </a:r>
            <a:r>
              <a:rPr lang="en-US" sz="2800" dirty="0" err="1"/>
              <a:t>ture</a:t>
            </a:r>
            <a:endParaRPr lang="en-US" sz="2800" dirty="0"/>
          </a:p>
          <a:p>
            <a:pPr marL="514350" indent="-514350">
              <a:lnSpc>
                <a:spcPct val="150000"/>
              </a:lnSpc>
              <a:buAutoNum type="alphaUcParenR"/>
            </a:pPr>
            <a:r>
              <a:rPr lang="en-US" sz="2800" dirty="0"/>
              <a:t>One is true</a:t>
            </a:r>
          </a:p>
          <a:p>
            <a:pPr marL="514350" indent="-514350">
              <a:lnSpc>
                <a:spcPct val="150000"/>
              </a:lnSpc>
              <a:buAutoNum type="alphaUcParenR"/>
            </a:pPr>
            <a:r>
              <a:rPr lang="en-US" sz="2800" dirty="0"/>
              <a:t>Two are true</a:t>
            </a:r>
          </a:p>
          <a:p>
            <a:pPr marL="514350" indent="-514350">
              <a:lnSpc>
                <a:spcPct val="150000"/>
              </a:lnSpc>
              <a:buAutoNum type="alphaUcParenR"/>
            </a:pPr>
            <a:r>
              <a:rPr lang="en-US" sz="2800" dirty="0"/>
              <a:t>All three are true</a:t>
            </a:r>
          </a:p>
        </p:txBody>
      </p:sp>
    </p:spTree>
    <p:extLst>
      <p:ext uri="{BB962C8B-B14F-4D97-AF65-F5344CB8AC3E}">
        <p14:creationId xmlns:p14="http://schemas.microsoft.com/office/powerpoint/2010/main" val="3391827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953" y="1568611"/>
            <a:ext cx="2946959" cy="271552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3133" y="60236"/>
                <a:ext cx="11912600" cy="1384995"/>
              </a:xfrm>
              <a:prstGeom prst="rect">
                <a:avLst/>
              </a:prstGeom>
            </p:spPr>
            <p:txBody>
              <a:bodyPr wrap="square">
                <a:spAutoFit/>
              </a:bodyPr>
              <a:lstStyle/>
              <a:p>
                <a:r>
                  <a:rPr lang="en-US" sz="2800"/>
                  <a:t>A ladybug clings to the rim of a spinning wheel, spinning CCW and speeding up.  At the moment shown, when the bug is at the far right, what is the approximate direction of the ladybug's acceleration vector </a:t>
                </a:r>
                <a14:m>
                  <m:oMath xmlns:m="http://schemas.openxmlformats.org/officeDocument/2006/math">
                    <m:acc>
                      <m:accPr>
                        <m:chr m:val="⃗"/>
                        <m:ctrlPr>
                          <a:rPr lang="en-US" sz="2800" i="1" smtClean="0">
                            <a:latin typeface="Cambria Math" panose="02040503050406030204" pitchFamily="18" charset="0"/>
                          </a:rPr>
                        </m:ctrlPr>
                      </m:accPr>
                      <m:e>
                        <m:r>
                          <a:rPr lang="en-US" sz="2800" b="1" i="1" smtClean="0">
                            <a:latin typeface="Cambria Math" panose="02040503050406030204" pitchFamily="18" charset="0"/>
                          </a:rPr>
                          <m:t>𝒂</m:t>
                        </m:r>
                      </m:e>
                    </m:acc>
                  </m:oMath>
                </a14:m>
                <a:r>
                  <a:rPr lang="en-US" sz="2800"/>
                  <a:t>? </a:t>
                </a:r>
              </a:p>
            </p:txBody>
          </p:sp>
        </mc:Choice>
        <mc:Fallback xmlns="">
          <p:sp>
            <p:nvSpPr>
              <p:cNvPr id="3" name="Rectangle 2"/>
              <p:cNvSpPr>
                <a:spLocks noRot="1" noChangeAspect="1" noMove="1" noResize="1" noEditPoints="1" noAdjustHandles="1" noChangeArrowheads="1" noChangeShapeType="1" noTextEdit="1"/>
              </p:cNvSpPr>
              <p:nvPr/>
            </p:nvSpPr>
            <p:spPr>
              <a:xfrm>
                <a:off x="93133" y="60236"/>
                <a:ext cx="11912600" cy="1384995"/>
              </a:xfrm>
              <a:prstGeom prst="rect">
                <a:avLst/>
              </a:prstGeom>
              <a:blipFill rotWithShape="0">
                <a:blip r:embed="rId3"/>
                <a:stretch>
                  <a:fillRect l="-1024" t="-4405" b="-11894"/>
                </a:stretch>
              </a:blipFill>
            </p:spPr>
            <p:txBody>
              <a:bodyPr/>
              <a:lstStyle/>
              <a:p>
                <a:r>
                  <a:rPr lang="en-US">
                    <a:noFill/>
                  </a:rPr>
                  <a:t> </a:t>
                </a:r>
              </a:p>
            </p:txBody>
          </p:sp>
        </mc:Fallback>
      </mc:AlternateContent>
      <p:sp>
        <p:nvSpPr>
          <p:cNvPr id="4" name="TextBox 3"/>
          <p:cNvSpPr txBox="1"/>
          <p:nvPr/>
        </p:nvSpPr>
        <p:spPr>
          <a:xfrm>
            <a:off x="93133" y="3403600"/>
            <a:ext cx="1029449" cy="3323987"/>
          </a:xfrm>
          <a:prstGeom prst="rect">
            <a:avLst/>
          </a:prstGeom>
          <a:noFill/>
        </p:spPr>
        <p:txBody>
          <a:bodyPr wrap="none" rtlCol="0">
            <a:spAutoFit/>
          </a:bodyPr>
          <a:lstStyle/>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a:p>
            <a:pPr marL="514350" indent="-514350">
              <a:lnSpc>
                <a:spcPct val="150000"/>
              </a:lnSpc>
              <a:buAutoNum type="alphaUcParenR"/>
            </a:pPr>
            <a:r>
              <a:rPr lang="en-US" sz="2800"/>
              <a:t>↖</a:t>
            </a:r>
          </a:p>
        </p:txBody>
      </p:sp>
    </p:spTree>
    <p:extLst>
      <p:ext uri="{BB962C8B-B14F-4D97-AF65-F5344CB8AC3E}">
        <p14:creationId xmlns:p14="http://schemas.microsoft.com/office/powerpoint/2010/main" val="153260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3133" y="60236"/>
                <a:ext cx="11912600" cy="1384995"/>
              </a:xfrm>
              <a:prstGeom prst="rect">
                <a:avLst/>
              </a:prstGeom>
            </p:spPr>
            <p:txBody>
              <a:bodyPr wrap="square">
                <a:spAutoFit/>
              </a:bodyPr>
              <a:lstStyle/>
              <a:p>
                <a:r>
                  <a:rPr lang="en-US" sz="2800"/>
                  <a:t>What is the magnitude of the angular acceleration </a:t>
                </a:r>
                <a14:m>
                  <m:oMath xmlns:m="http://schemas.openxmlformats.org/officeDocument/2006/math">
                    <m:r>
                      <a:rPr lang="en-US" sz="2800" i="1" smtClean="0">
                        <a:latin typeface="Cambria Math" panose="02040503050406030204" pitchFamily="18" charset="0"/>
                        <a:ea typeface="Cambria Math" panose="02040503050406030204" pitchFamily="18" charset="0"/>
                      </a:rPr>
                      <m:t>𝛼</m:t>
                    </m:r>
                  </m:oMath>
                </a14:m>
                <a:r>
                  <a:rPr lang="en-US" sz="2800"/>
                  <a:t> of a wheel spinning at a constant rate (with a ladybug at the edge traveling at speed </a:t>
                </a:r>
                <a14:m>
                  <m:oMath xmlns:m="http://schemas.openxmlformats.org/officeDocument/2006/math">
                    <m:r>
                      <a:rPr lang="en-US" sz="2800" i="1" smtClean="0">
                        <a:latin typeface="Cambria Math" panose="02040503050406030204" pitchFamily="18" charset="0"/>
                      </a:rPr>
                      <m:t>𝑣</m:t>
                    </m:r>
                    <m:r>
                      <a:rPr lang="en-US" sz="2800" i="1" smtClean="0">
                        <a:latin typeface="Cambria Math" panose="02040503050406030204" pitchFamily="18" charset="0"/>
                      </a:rPr>
                      <m:t> </m:t>
                    </m:r>
                  </m:oMath>
                </a14:m>
                <a:r>
                  <a:rPr lang="en-US" sz="2800"/>
                  <a:t>at the moment shown?) </a:t>
                </a:r>
              </a:p>
            </p:txBody>
          </p:sp>
        </mc:Choice>
        <mc:Fallback xmlns="">
          <p:sp>
            <p:nvSpPr>
              <p:cNvPr id="3" name="Rectangle 2"/>
              <p:cNvSpPr>
                <a:spLocks noRot="1" noChangeAspect="1" noMove="1" noResize="1" noEditPoints="1" noAdjustHandles="1" noChangeArrowheads="1" noChangeShapeType="1" noTextEdit="1"/>
              </p:cNvSpPr>
              <p:nvPr/>
            </p:nvSpPr>
            <p:spPr>
              <a:xfrm>
                <a:off x="93133" y="60236"/>
                <a:ext cx="11912600" cy="1384995"/>
              </a:xfrm>
              <a:prstGeom prst="rect">
                <a:avLst/>
              </a:prstGeom>
              <a:blipFill rotWithShape="0">
                <a:blip r:embed="rId2"/>
                <a:stretch>
                  <a:fillRect l="-1024" t="-440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3133" y="3403600"/>
                <a:ext cx="2842445" cy="3389902"/>
              </a:xfrm>
              <a:prstGeom prst="rect">
                <a:avLst/>
              </a:prstGeom>
              <a:noFill/>
            </p:spPr>
            <p:txBody>
              <a:bodyPr wrap="none" rtlCol="0">
                <a:spAutoFit/>
              </a:bodyPr>
              <a:lstStyle/>
              <a:p>
                <a:pPr marL="514350" indent="-514350">
                  <a:lnSpc>
                    <a:spcPct val="150000"/>
                  </a:lnSpc>
                  <a:buAutoNum type="alphaUcParenR"/>
                </a:pPr>
                <a:r>
                  <a:rPr lang="en-US" sz="2800"/>
                  <a:t> </a:t>
                </a:r>
                <a14:m>
                  <m:oMath xmlns:m="http://schemas.openxmlformats.org/officeDocument/2006/math">
                    <m:r>
                      <a:rPr lang="en-US" sz="2800" i="1" smtClean="0">
                        <a:latin typeface="Cambria Math" panose="02040503050406030204" pitchFamily="18" charset="0"/>
                      </a:rPr>
                      <m:t>0</m:t>
                    </m:r>
                  </m:oMath>
                </a14:m>
                <a:endParaRPr lang="en-US" sz="2800"/>
              </a:p>
              <a:p>
                <a:pPr marL="514350" indent="-514350">
                  <a:lnSpc>
                    <a:spcPct val="150000"/>
                  </a:lnSpc>
                  <a:buAutoNum type="alphaUcParenR"/>
                </a:pPr>
                <a:r>
                  <a:rPr lang="en-US" sz="2800"/>
                  <a:t> </a:t>
                </a:r>
                <a14:m>
                  <m:oMath xmlns:m="http://schemas.openxmlformats.org/officeDocument/2006/math">
                    <m:f>
                      <m:fPr>
                        <m:type m:val="skw"/>
                        <m:ctrlPr>
                          <a:rPr lang="en-US" sz="2800" i="1" smtClean="0">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𝑣</m:t>
                            </m:r>
                          </m:e>
                          <m:sup>
                            <m:r>
                              <a:rPr lang="en-US" sz="2800" b="0" i="1" smtClean="0">
                                <a:latin typeface="Cambria Math" panose="02040503050406030204" pitchFamily="18" charset="0"/>
                              </a:rPr>
                              <m:t>2</m:t>
                            </m:r>
                          </m:sup>
                        </m:sSup>
                      </m:num>
                      <m:den>
                        <m:r>
                          <a:rPr lang="en-US" sz="2800" b="0" i="1" smtClean="0">
                            <a:latin typeface="Cambria Math" panose="02040503050406030204" pitchFamily="18" charset="0"/>
                          </a:rPr>
                          <m:t>𝑅</m:t>
                        </m:r>
                      </m:den>
                    </m:f>
                  </m:oMath>
                </a14:m>
                <a:endParaRPr lang="en-US" sz="2800"/>
              </a:p>
              <a:p>
                <a:pPr marL="514350" indent="-514350">
                  <a:lnSpc>
                    <a:spcPct val="150000"/>
                  </a:lnSpc>
                  <a:buAutoNum type="alphaUcParenR"/>
                </a:pPr>
                <a:r>
                  <a:rPr lang="en-US" sz="2800"/>
                  <a:t> </a:t>
                </a:r>
                <a14:m>
                  <m:oMath xmlns:m="http://schemas.openxmlformats.org/officeDocument/2006/math">
                    <m:r>
                      <a:rPr lang="en-US" sz="2800" b="0" i="1" smtClean="0">
                        <a:latin typeface="Cambria Math" panose="02040503050406030204" pitchFamily="18" charset="0"/>
                      </a:rPr>
                      <m:t>𝑔</m:t>
                    </m:r>
                  </m:oMath>
                </a14:m>
                <a:endParaRPr lang="en-US" sz="2800"/>
              </a:p>
              <a:p>
                <a:pPr marL="514350" indent="-514350">
                  <a:lnSpc>
                    <a:spcPct val="150000"/>
                  </a:lnSpc>
                  <a:buAutoNum type="alphaUcParenR"/>
                </a:pPr>
                <a:r>
                  <a:rPr lang="en-US" sz="2800"/>
                  <a:t> </a:t>
                </a:r>
                <a14:m>
                  <m:oMath xmlns:m="http://schemas.openxmlformats.org/officeDocument/2006/math">
                    <m:f>
                      <m:fPr>
                        <m:type m:val="skw"/>
                        <m:ctrlPr>
                          <a:rPr lang="en-US" sz="2800" i="1" smtClean="0">
                            <a:latin typeface="Cambria Math" panose="02040503050406030204" pitchFamily="18" charset="0"/>
                          </a:rPr>
                        </m:ctrlPr>
                      </m:fPr>
                      <m:num>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r>
                          <a:rPr lang="en-US" sz="2800" b="0" i="1" smtClean="0">
                            <a:latin typeface="Cambria Math" panose="02040503050406030204" pitchFamily="18" charset="0"/>
                            <a:ea typeface="Cambria Math" panose="02040503050406030204" pitchFamily="18" charset="0"/>
                          </a:rPr>
                          <m:t>𝑅</m:t>
                        </m:r>
                      </m:num>
                      <m:den>
                        <m:r>
                          <a:rPr lang="en-US" sz="2800" b="0" i="1" smtClean="0">
                            <a:latin typeface="Cambria Math" panose="02040503050406030204" pitchFamily="18" charset="0"/>
                          </a:rPr>
                          <m:t>𝑇</m:t>
                        </m:r>
                      </m:den>
                    </m:f>
                  </m:oMath>
                </a14:m>
                <a:endParaRPr lang="en-US" sz="2800"/>
              </a:p>
              <a:p>
                <a:pPr marL="514350" indent="-514350">
                  <a:lnSpc>
                    <a:spcPct val="150000"/>
                  </a:lnSpc>
                  <a:buAutoNum type="alphaUcParenR"/>
                </a:pPr>
                <a:r>
                  <a:rPr lang="en-US" sz="2800"/>
                  <a:t> None of these</a:t>
                </a:r>
              </a:p>
            </p:txBody>
          </p:sp>
        </mc:Choice>
        <mc:Fallback xmlns="">
          <p:sp>
            <p:nvSpPr>
              <p:cNvPr id="4" name="TextBox 3"/>
              <p:cNvSpPr txBox="1">
                <a:spLocks noRot="1" noChangeAspect="1" noMove="1" noResize="1" noEditPoints="1" noAdjustHandles="1" noChangeArrowheads="1" noChangeShapeType="1" noTextEdit="1"/>
              </p:cNvSpPr>
              <p:nvPr/>
            </p:nvSpPr>
            <p:spPr>
              <a:xfrm>
                <a:off x="93133" y="3403600"/>
                <a:ext cx="2842445" cy="3389902"/>
              </a:xfrm>
              <a:prstGeom prst="rect">
                <a:avLst/>
              </a:prstGeom>
              <a:blipFill rotWithShape="0">
                <a:blip r:embed="rId3"/>
                <a:stretch>
                  <a:fillRect l="-4497" r="-2998" b="-2338"/>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4576793" y="1104523"/>
            <a:ext cx="2945280" cy="3145744"/>
          </a:xfrm>
          <a:prstGeom prst="rect">
            <a:avLst/>
          </a:prstGeom>
        </p:spPr>
      </p:pic>
    </p:spTree>
    <p:extLst>
      <p:ext uri="{BB962C8B-B14F-4D97-AF65-F5344CB8AC3E}">
        <p14:creationId xmlns:p14="http://schemas.microsoft.com/office/powerpoint/2010/main" val="980807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4721</TotalTime>
  <Words>1617</Words>
  <Application>Microsoft Office PowerPoint</Application>
  <PresentationFormat>Widescreen</PresentationFormat>
  <Paragraphs>147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Bolton</dc:creator>
  <cp:lastModifiedBy>Daniel Bolton</cp:lastModifiedBy>
  <cp:revision>162</cp:revision>
  <dcterms:created xsi:type="dcterms:W3CDTF">2016-03-16T04:53:16Z</dcterms:created>
  <dcterms:modified xsi:type="dcterms:W3CDTF">2019-04-01T05:08:05Z</dcterms:modified>
</cp:coreProperties>
</file>