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35" r:id="rId2"/>
    <p:sldId id="336" r:id="rId3"/>
    <p:sldId id="337" r:id="rId4"/>
    <p:sldId id="286" r:id="rId5"/>
    <p:sldId id="348" r:id="rId6"/>
    <p:sldId id="290" r:id="rId7"/>
    <p:sldId id="287" r:id="rId8"/>
    <p:sldId id="350" r:id="rId9"/>
    <p:sldId id="288" r:id="rId10"/>
    <p:sldId id="376" r:id="rId11"/>
    <p:sldId id="284" r:id="rId12"/>
    <p:sldId id="351" r:id="rId13"/>
    <p:sldId id="354" r:id="rId14"/>
    <p:sldId id="352" r:id="rId15"/>
    <p:sldId id="353" r:id="rId16"/>
    <p:sldId id="289" r:id="rId17"/>
    <p:sldId id="359" r:id="rId18"/>
    <p:sldId id="360" r:id="rId19"/>
    <p:sldId id="294" r:id="rId20"/>
    <p:sldId id="321" r:id="rId21"/>
    <p:sldId id="296" r:id="rId22"/>
    <p:sldId id="297" r:id="rId23"/>
    <p:sldId id="298" r:id="rId24"/>
    <p:sldId id="299" r:id="rId25"/>
    <p:sldId id="300" r:id="rId26"/>
    <p:sldId id="301" r:id="rId27"/>
    <p:sldId id="302" r:id="rId28"/>
    <p:sldId id="303" r:id="rId29"/>
    <p:sldId id="328" r:id="rId30"/>
    <p:sldId id="329" r:id="rId31"/>
    <p:sldId id="316" r:id="rId32"/>
    <p:sldId id="375" r:id="rId33"/>
    <p:sldId id="304" r:id="rId34"/>
    <p:sldId id="306" r:id="rId35"/>
    <p:sldId id="307" r:id="rId3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439E7-4C10-4D9C-AB94-03A288A3D4E7}" v="32" dt="2019-04-01T04:59:34.220"/>
    <p1510:client id="{5BA81A2F-FC4B-45EF-A709-8F7DF24F6F33}" v="32" dt="2019-04-01T05:07:23.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8" autoAdjust="0"/>
    <p:restoredTop sz="94660"/>
  </p:normalViewPr>
  <p:slideViewPr>
    <p:cSldViewPr snapToGrid="0">
      <p:cViewPr varScale="1">
        <p:scale>
          <a:sx n="114" d="100"/>
          <a:sy n="114" d="100"/>
        </p:scale>
        <p:origin x="8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olton" userId="9c16344e-d134-4356-8cc4-132d269cedac" providerId="ADAL" clId="{5BA81A2F-FC4B-45EF-A709-8F7DF24F6F33}"/>
    <pc:docChg chg="delSld modNotesMaster">
      <pc:chgData name="Daniel Bolton" userId="9c16344e-d134-4356-8cc4-132d269cedac" providerId="ADAL" clId="{5BA81A2F-FC4B-45EF-A709-8F7DF24F6F33}" dt="2019-04-01T05:07:23.980" v="31"/>
      <pc:docMkLst>
        <pc:docMk/>
      </pc:docMkLst>
      <pc:sldChg chg="del">
        <pc:chgData name="Daniel Bolton" userId="9c16344e-d134-4356-8cc4-132d269cedac" providerId="ADAL" clId="{5BA81A2F-FC4B-45EF-A709-8F7DF24F6F33}" dt="2019-04-01T05:07:02.385" v="3" actId="2696"/>
        <pc:sldMkLst>
          <pc:docMk/>
          <pc:sldMk cId="461513668" sldId="259"/>
        </pc:sldMkLst>
      </pc:sldChg>
      <pc:sldChg chg="del">
        <pc:chgData name="Daniel Bolton" userId="9c16344e-d134-4356-8cc4-132d269cedac" providerId="ADAL" clId="{5BA81A2F-FC4B-45EF-A709-8F7DF24F6F33}" dt="2019-04-01T05:07:02.591" v="4" actId="2696"/>
        <pc:sldMkLst>
          <pc:docMk/>
          <pc:sldMk cId="330987674" sldId="260"/>
        </pc:sldMkLst>
      </pc:sldChg>
      <pc:sldChg chg="del">
        <pc:chgData name="Daniel Bolton" userId="9c16344e-d134-4356-8cc4-132d269cedac" providerId="ADAL" clId="{5BA81A2F-FC4B-45EF-A709-8F7DF24F6F33}" dt="2019-04-01T05:07:02.851" v="5" actId="2696"/>
        <pc:sldMkLst>
          <pc:docMk/>
          <pc:sldMk cId="3131008417" sldId="261"/>
        </pc:sldMkLst>
      </pc:sldChg>
      <pc:sldChg chg="del">
        <pc:chgData name="Daniel Bolton" userId="9c16344e-d134-4356-8cc4-132d269cedac" providerId="ADAL" clId="{5BA81A2F-FC4B-45EF-A709-8F7DF24F6F33}" dt="2019-04-01T05:07:06.363" v="29" actId="2696"/>
        <pc:sldMkLst>
          <pc:docMk/>
          <pc:sldMk cId="3979474488" sldId="262"/>
        </pc:sldMkLst>
      </pc:sldChg>
      <pc:sldChg chg="del">
        <pc:chgData name="Daniel Bolton" userId="9c16344e-d134-4356-8cc4-132d269cedac" providerId="ADAL" clId="{5BA81A2F-FC4B-45EF-A709-8F7DF24F6F33}" dt="2019-04-01T05:07:03.015" v="7" actId="2696"/>
        <pc:sldMkLst>
          <pc:docMk/>
          <pc:sldMk cId="1532600571" sldId="263"/>
        </pc:sldMkLst>
      </pc:sldChg>
      <pc:sldChg chg="del">
        <pc:chgData name="Daniel Bolton" userId="9c16344e-d134-4356-8cc4-132d269cedac" providerId="ADAL" clId="{5BA81A2F-FC4B-45EF-A709-8F7DF24F6F33}" dt="2019-04-01T05:07:03.210" v="8" actId="2696"/>
        <pc:sldMkLst>
          <pc:docMk/>
          <pc:sldMk cId="980807540" sldId="264"/>
        </pc:sldMkLst>
      </pc:sldChg>
      <pc:sldChg chg="del">
        <pc:chgData name="Daniel Bolton" userId="9c16344e-d134-4356-8cc4-132d269cedac" providerId="ADAL" clId="{5BA81A2F-FC4B-45EF-A709-8F7DF24F6F33}" dt="2019-04-01T05:07:04.528" v="18" actId="2696"/>
        <pc:sldMkLst>
          <pc:docMk/>
          <pc:sldMk cId="274632128" sldId="273"/>
        </pc:sldMkLst>
      </pc:sldChg>
      <pc:sldChg chg="del">
        <pc:chgData name="Daniel Bolton" userId="9c16344e-d134-4356-8cc4-132d269cedac" providerId="ADAL" clId="{5BA81A2F-FC4B-45EF-A709-8F7DF24F6F33}" dt="2019-04-01T05:07:04.387" v="17" actId="2696"/>
        <pc:sldMkLst>
          <pc:docMk/>
          <pc:sldMk cId="3457007942" sldId="274"/>
        </pc:sldMkLst>
      </pc:sldChg>
      <pc:sldChg chg="del">
        <pc:chgData name="Daniel Bolton" userId="9c16344e-d134-4356-8cc4-132d269cedac" providerId="ADAL" clId="{5BA81A2F-FC4B-45EF-A709-8F7DF24F6F33}" dt="2019-04-01T05:07:05.278" v="22" actId="2696"/>
        <pc:sldMkLst>
          <pc:docMk/>
          <pc:sldMk cId="1457386989" sldId="275"/>
        </pc:sldMkLst>
      </pc:sldChg>
      <pc:sldChg chg="del">
        <pc:chgData name="Daniel Bolton" userId="9c16344e-d134-4356-8cc4-132d269cedac" providerId="ADAL" clId="{5BA81A2F-FC4B-45EF-A709-8F7DF24F6F33}" dt="2019-04-01T05:07:05.492" v="23" actId="2696"/>
        <pc:sldMkLst>
          <pc:docMk/>
          <pc:sldMk cId="4056866738" sldId="276"/>
        </pc:sldMkLst>
      </pc:sldChg>
      <pc:sldChg chg="del">
        <pc:chgData name="Daniel Bolton" userId="9c16344e-d134-4356-8cc4-132d269cedac" providerId="ADAL" clId="{5BA81A2F-FC4B-45EF-A709-8F7DF24F6F33}" dt="2019-04-01T05:07:05.690" v="24" actId="2696"/>
        <pc:sldMkLst>
          <pc:docMk/>
          <pc:sldMk cId="1589083295" sldId="277"/>
        </pc:sldMkLst>
      </pc:sldChg>
      <pc:sldChg chg="del">
        <pc:chgData name="Daniel Bolton" userId="9c16344e-d134-4356-8cc4-132d269cedac" providerId="ADAL" clId="{5BA81A2F-FC4B-45EF-A709-8F7DF24F6F33}" dt="2019-04-01T05:07:05.971" v="26" actId="2696"/>
        <pc:sldMkLst>
          <pc:docMk/>
          <pc:sldMk cId="2725457017" sldId="278"/>
        </pc:sldMkLst>
      </pc:sldChg>
      <pc:sldChg chg="del">
        <pc:chgData name="Daniel Bolton" userId="9c16344e-d134-4356-8cc4-132d269cedac" providerId="ADAL" clId="{5BA81A2F-FC4B-45EF-A709-8F7DF24F6F33}" dt="2019-04-01T05:07:06.137" v="27" actId="2696"/>
        <pc:sldMkLst>
          <pc:docMk/>
          <pc:sldMk cId="1441943492" sldId="279"/>
        </pc:sldMkLst>
      </pc:sldChg>
      <pc:sldChg chg="del">
        <pc:chgData name="Daniel Bolton" userId="9c16344e-d134-4356-8cc4-132d269cedac" providerId="ADAL" clId="{5BA81A2F-FC4B-45EF-A709-8F7DF24F6F33}" dt="2019-04-01T05:07:06.237" v="28" actId="2696"/>
        <pc:sldMkLst>
          <pc:docMk/>
          <pc:sldMk cId="2158859253" sldId="280"/>
        </pc:sldMkLst>
      </pc:sldChg>
      <pc:sldChg chg="del">
        <pc:chgData name="Daniel Bolton" userId="9c16344e-d134-4356-8cc4-132d269cedac" providerId="ADAL" clId="{5BA81A2F-FC4B-45EF-A709-8F7DF24F6F33}" dt="2019-04-01T05:07:04.744" v="19" actId="2696"/>
        <pc:sldMkLst>
          <pc:docMk/>
          <pc:sldMk cId="2026631072" sldId="281"/>
        </pc:sldMkLst>
      </pc:sldChg>
      <pc:sldChg chg="del">
        <pc:chgData name="Daniel Bolton" userId="9c16344e-d134-4356-8cc4-132d269cedac" providerId="ADAL" clId="{5BA81A2F-FC4B-45EF-A709-8F7DF24F6F33}" dt="2019-04-01T05:07:03.349" v="9" actId="2696"/>
        <pc:sldMkLst>
          <pc:docMk/>
          <pc:sldMk cId="4017117012" sldId="319"/>
        </pc:sldMkLst>
      </pc:sldChg>
      <pc:sldChg chg="del">
        <pc:chgData name="Daniel Bolton" userId="9c16344e-d134-4356-8cc4-132d269cedac" providerId="ADAL" clId="{5BA81A2F-FC4B-45EF-A709-8F7DF24F6F33}" dt="2019-04-01T05:07:03.395" v="10" actId="2696"/>
        <pc:sldMkLst>
          <pc:docMk/>
          <pc:sldMk cId="187322254" sldId="322"/>
        </pc:sldMkLst>
      </pc:sldChg>
      <pc:sldChg chg="del">
        <pc:chgData name="Daniel Bolton" userId="9c16344e-d134-4356-8cc4-132d269cedac" providerId="ADAL" clId="{5BA81A2F-FC4B-45EF-A709-8F7DF24F6F33}" dt="2019-04-01T05:07:06.485" v="30" actId="2696"/>
        <pc:sldMkLst>
          <pc:docMk/>
          <pc:sldMk cId="426526791" sldId="334"/>
        </pc:sldMkLst>
      </pc:sldChg>
      <pc:sldChg chg="del">
        <pc:chgData name="Daniel Bolton" userId="9c16344e-d134-4356-8cc4-132d269cedac" providerId="ADAL" clId="{5BA81A2F-FC4B-45EF-A709-8F7DF24F6F33}" dt="2019-04-01T05:07:05.839" v="25" actId="2696"/>
        <pc:sldMkLst>
          <pc:docMk/>
          <pc:sldMk cId="741203094" sldId="363"/>
        </pc:sldMkLst>
      </pc:sldChg>
      <pc:sldChg chg="del">
        <pc:chgData name="Daniel Bolton" userId="9c16344e-d134-4356-8cc4-132d269cedac" providerId="ADAL" clId="{5BA81A2F-FC4B-45EF-A709-8F7DF24F6F33}" dt="2019-04-01T05:07:03.534" v="11" actId="2696"/>
        <pc:sldMkLst>
          <pc:docMk/>
          <pc:sldMk cId="4014459607" sldId="364"/>
        </pc:sldMkLst>
      </pc:sldChg>
      <pc:sldChg chg="del">
        <pc:chgData name="Daniel Bolton" userId="9c16344e-d134-4356-8cc4-132d269cedac" providerId="ADAL" clId="{5BA81A2F-FC4B-45EF-A709-8F7DF24F6F33}" dt="2019-04-01T05:07:03.832" v="13" actId="2696"/>
        <pc:sldMkLst>
          <pc:docMk/>
          <pc:sldMk cId="1899420804" sldId="365"/>
        </pc:sldMkLst>
      </pc:sldChg>
      <pc:sldChg chg="del">
        <pc:chgData name="Daniel Bolton" userId="9c16344e-d134-4356-8cc4-132d269cedac" providerId="ADAL" clId="{5BA81A2F-FC4B-45EF-A709-8F7DF24F6F33}" dt="2019-04-01T05:07:04.049" v="14" actId="2696"/>
        <pc:sldMkLst>
          <pc:docMk/>
          <pc:sldMk cId="2235367494" sldId="366"/>
        </pc:sldMkLst>
      </pc:sldChg>
      <pc:sldChg chg="del">
        <pc:chgData name="Daniel Bolton" userId="9c16344e-d134-4356-8cc4-132d269cedac" providerId="ADAL" clId="{5BA81A2F-FC4B-45EF-A709-8F7DF24F6F33}" dt="2019-04-01T05:07:04.235" v="15" actId="2696"/>
        <pc:sldMkLst>
          <pc:docMk/>
          <pc:sldMk cId="418082997" sldId="367"/>
        </pc:sldMkLst>
      </pc:sldChg>
      <pc:sldChg chg="del">
        <pc:chgData name="Daniel Bolton" userId="9c16344e-d134-4356-8cc4-132d269cedac" providerId="ADAL" clId="{5BA81A2F-FC4B-45EF-A709-8F7DF24F6F33}" dt="2019-04-01T05:07:04.265" v="16" actId="2696"/>
        <pc:sldMkLst>
          <pc:docMk/>
          <pc:sldMk cId="1400023048" sldId="368"/>
        </pc:sldMkLst>
      </pc:sldChg>
      <pc:sldChg chg="del">
        <pc:chgData name="Daniel Bolton" userId="9c16344e-d134-4356-8cc4-132d269cedac" providerId="ADAL" clId="{5BA81A2F-FC4B-45EF-A709-8F7DF24F6F33}" dt="2019-04-01T05:07:01.929" v="0" actId="2696"/>
        <pc:sldMkLst>
          <pc:docMk/>
          <pc:sldMk cId="601408995" sldId="369"/>
        </pc:sldMkLst>
      </pc:sldChg>
      <pc:sldChg chg="del">
        <pc:chgData name="Daniel Bolton" userId="9c16344e-d134-4356-8cc4-132d269cedac" providerId="ADAL" clId="{5BA81A2F-FC4B-45EF-A709-8F7DF24F6F33}" dt="2019-04-01T05:07:02.033" v="1" actId="2696"/>
        <pc:sldMkLst>
          <pc:docMk/>
          <pc:sldMk cId="3238631467" sldId="370"/>
        </pc:sldMkLst>
      </pc:sldChg>
      <pc:sldChg chg="del">
        <pc:chgData name="Daniel Bolton" userId="9c16344e-d134-4356-8cc4-132d269cedac" providerId="ADAL" clId="{5BA81A2F-FC4B-45EF-A709-8F7DF24F6F33}" dt="2019-04-01T05:07:02.187" v="2" actId="2696"/>
        <pc:sldMkLst>
          <pc:docMk/>
          <pc:sldMk cId="1118514317" sldId="371"/>
        </pc:sldMkLst>
      </pc:sldChg>
      <pc:sldChg chg="del">
        <pc:chgData name="Daniel Bolton" userId="9c16344e-d134-4356-8cc4-132d269cedac" providerId="ADAL" clId="{5BA81A2F-FC4B-45EF-A709-8F7DF24F6F33}" dt="2019-04-01T05:07:03.660" v="12" actId="2696"/>
        <pc:sldMkLst>
          <pc:docMk/>
          <pc:sldMk cId="3347065315" sldId="372"/>
        </pc:sldMkLst>
      </pc:sldChg>
      <pc:sldChg chg="del">
        <pc:chgData name="Daniel Bolton" userId="9c16344e-d134-4356-8cc4-132d269cedac" providerId="ADAL" clId="{5BA81A2F-FC4B-45EF-A709-8F7DF24F6F33}" dt="2019-04-01T05:07:04.961" v="20" actId="2696"/>
        <pc:sldMkLst>
          <pc:docMk/>
          <pc:sldMk cId="3858979636" sldId="373"/>
        </pc:sldMkLst>
      </pc:sldChg>
      <pc:sldChg chg="del">
        <pc:chgData name="Daniel Bolton" userId="9c16344e-d134-4356-8cc4-132d269cedac" providerId="ADAL" clId="{5BA81A2F-FC4B-45EF-A709-8F7DF24F6F33}" dt="2019-04-01T05:07:05.107" v="21" actId="2696"/>
        <pc:sldMkLst>
          <pc:docMk/>
          <pc:sldMk cId="946226578" sldId="374"/>
        </pc:sldMkLst>
      </pc:sldChg>
      <pc:sldChg chg="del">
        <pc:chgData name="Daniel Bolton" userId="9c16344e-d134-4356-8cc4-132d269cedac" providerId="ADAL" clId="{5BA81A2F-FC4B-45EF-A709-8F7DF24F6F33}" dt="2019-04-01T05:07:02.884" v="6" actId="2696"/>
        <pc:sldMkLst>
          <pc:docMk/>
          <pc:sldMk cId="3391827518" sldId="377"/>
        </pc:sldMkLst>
      </pc:sldChg>
    </pc:docChg>
  </pc:docChgLst>
  <pc:docChgLst>
    <pc:chgData name="Daniel Bolton" userId="9c16344e-d134-4356-8cc4-132d269cedac" providerId="ADAL" clId="{E6F0CE31-BD8B-40CF-BA57-C3D43BE3D39B}"/>
    <pc:docChg chg="addSld delSld modSld sldOrd">
      <pc:chgData name="Daniel Bolton" userId="9c16344e-d134-4356-8cc4-132d269cedac" providerId="ADAL" clId="{E6F0CE31-BD8B-40CF-BA57-C3D43BE3D39B}" dt="2019-04-01T04:59:34.220" v="31" actId="2696"/>
      <pc:docMkLst>
        <pc:docMk/>
      </pc:docMkLst>
      <pc:sldChg chg="add">
        <pc:chgData name="Daniel Bolton" userId="9c16344e-d134-4356-8cc4-132d269cedac" providerId="ADAL" clId="{E6F0CE31-BD8B-40CF-BA57-C3D43BE3D39B}" dt="2019-03-31T18:54:33.314" v="19"/>
        <pc:sldMkLst>
          <pc:docMk/>
          <pc:sldMk cId="461513668" sldId="259"/>
        </pc:sldMkLst>
      </pc:sldChg>
      <pc:sldChg chg="add">
        <pc:chgData name="Daniel Bolton" userId="9c16344e-d134-4356-8cc4-132d269cedac" providerId="ADAL" clId="{E6F0CE31-BD8B-40CF-BA57-C3D43BE3D39B}" dt="2019-03-31T18:54:33.314" v="19"/>
        <pc:sldMkLst>
          <pc:docMk/>
          <pc:sldMk cId="330987674" sldId="260"/>
        </pc:sldMkLst>
      </pc:sldChg>
      <pc:sldChg chg="add">
        <pc:chgData name="Daniel Bolton" userId="9c16344e-d134-4356-8cc4-132d269cedac" providerId="ADAL" clId="{E6F0CE31-BD8B-40CF-BA57-C3D43BE3D39B}" dt="2019-03-31T18:54:33.314" v="19"/>
        <pc:sldMkLst>
          <pc:docMk/>
          <pc:sldMk cId="3131008417" sldId="261"/>
        </pc:sldMkLst>
      </pc:sldChg>
      <pc:sldChg chg="add">
        <pc:chgData name="Daniel Bolton" userId="9c16344e-d134-4356-8cc4-132d269cedac" providerId="ADAL" clId="{E6F0CE31-BD8B-40CF-BA57-C3D43BE3D39B}" dt="2019-04-01T04:48:51.270" v="25"/>
        <pc:sldMkLst>
          <pc:docMk/>
          <pc:sldMk cId="3979474488" sldId="262"/>
        </pc:sldMkLst>
      </pc:sldChg>
      <pc:sldChg chg="add">
        <pc:chgData name="Daniel Bolton" userId="9c16344e-d134-4356-8cc4-132d269cedac" providerId="ADAL" clId="{E6F0CE31-BD8B-40CF-BA57-C3D43BE3D39B}" dt="2019-03-31T18:54:33.314" v="19"/>
        <pc:sldMkLst>
          <pc:docMk/>
          <pc:sldMk cId="1532600571" sldId="263"/>
        </pc:sldMkLst>
      </pc:sldChg>
      <pc:sldChg chg="add">
        <pc:chgData name="Daniel Bolton" userId="9c16344e-d134-4356-8cc4-132d269cedac" providerId="ADAL" clId="{E6F0CE31-BD8B-40CF-BA57-C3D43BE3D39B}" dt="2019-03-31T18:54:33.314" v="19"/>
        <pc:sldMkLst>
          <pc:docMk/>
          <pc:sldMk cId="980807540" sldId="264"/>
        </pc:sldMkLst>
      </pc:sldChg>
      <pc:sldChg chg="add">
        <pc:chgData name="Daniel Bolton" userId="9c16344e-d134-4356-8cc4-132d269cedac" providerId="ADAL" clId="{E6F0CE31-BD8B-40CF-BA57-C3D43BE3D39B}" dt="2019-03-31T18:53:09.789" v="16"/>
        <pc:sldMkLst>
          <pc:docMk/>
          <pc:sldMk cId="274632128" sldId="273"/>
        </pc:sldMkLst>
      </pc:sldChg>
      <pc:sldChg chg="add del">
        <pc:chgData name="Daniel Bolton" userId="9c16344e-d134-4356-8cc4-132d269cedac" providerId="ADAL" clId="{E6F0CE31-BD8B-40CF-BA57-C3D43BE3D39B}" dt="2019-03-31T18:53:20.574" v="18" actId="2696"/>
        <pc:sldMkLst>
          <pc:docMk/>
          <pc:sldMk cId="2758085930" sldId="274"/>
        </pc:sldMkLst>
      </pc:sldChg>
      <pc:sldChg chg="add">
        <pc:chgData name="Daniel Bolton" userId="9c16344e-d134-4356-8cc4-132d269cedac" providerId="ADAL" clId="{E6F0CE31-BD8B-40CF-BA57-C3D43BE3D39B}" dt="2019-04-01T04:47:39.728" v="23"/>
        <pc:sldMkLst>
          <pc:docMk/>
          <pc:sldMk cId="3457007942" sldId="274"/>
        </pc:sldMkLst>
      </pc:sldChg>
      <pc:sldChg chg="add">
        <pc:chgData name="Daniel Bolton" userId="9c16344e-d134-4356-8cc4-132d269cedac" providerId="ADAL" clId="{E6F0CE31-BD8B-40CF-BA57-C3D43BE3D39B}" dt="2019-03-31T18:51:13.169" v="13"/>
        <pc:sldMkLst>
          <pc:docMk/>
          <pc:sldMk cId="1457386989" sldId="275"/>
        </pc:sldMkLst>
      </pc:sldChg>
      <pc:sldChg chg="add">
        <pc:chgData name="Daniel Bolton" userId="9c16344e-d134-4356-8cc4-132d269cedac" providerId="ADAL" clId="{E6F0CE31-BD8B-40CF-BA57-C3D43BE3D39B}" dt="2019-03-31T18:51:13.169" v="13"/>
        <pc:sldMkLst>
          <pc:docMk/>
          <pc:sldMk cId="4056866738" sldId="276"/>
        </pc:sldMkLst>
      </pc:sldChg>
      <pc:sldChg chg="add">
        <pc:chgData name="Daniel Bolton" userId="9c16344e-d134-4356-8cc4-132d269cedac" providerId="ADAL" clId="{E6F0CE31-BD8B-40CF-BA57-C3D43BE3D39B}" dt="2019-03-31T18:51:13.169" v="13"/>
        <pc:sldMkLst>
          <pc:docMk/>
          <pc:sldMk cId="1589083295" sldId="277"/>
        </pc:sldMkLst>
      </pc:sldChg>
      <pc:sldChg chg="add">
        <pc:chgData name="Daniel Bolton" userId="9c16344e-d134-4356-8cc4-132d269cedac" providerId="ADAL" clId="{E6F0CE31-BD8B-40CF-BA57-C3D43BE3D39B}" dt="2019-03-31T18:50:17.774" v="11"/>
        <pc:sldMkLst>
          <pc:docMk/>
          <pc:sldMk cId="2725457017" sldId="278"/>
        </pc:sldMkLst>
      </pc:sldChg>
      <pc:sldChg chg="add">
        <pc:chgData name="Daniel Bolton" userId="9c16344e-d134-4356-8cc4-132d269cedac" providerId="ADAL" clId="{E6F0CE31-BD8B-40CF-BA57-C3D43BE3D39B}" dt="2019-03-31T18:50:17.774" v="11"/>
        <pc:sldMkLst>
          <pc:docMk/>
          <pc:sldMk cId="1441943492" sldId="279"/>
        </pc:sldMkLst>
      </pc:sldChg>
      <pc:sldChg chg="add">
        <pc:chgData name="Daniel Bolton" userId="9c16344e-d134-4356-8cc4-132d269cedac" providerId="ADAL" clId="{E6F0CE31-BD8B-40CF-BA57-C3D43BE3D39B}" dt="2019-03-31T18:50:17.774" v="11"/>
        <pc:sldMkLst>
          <pc:docMk/>
          <pc:sldMk cId="2158859253" sldId="280"/>
        </pc:sldMkLst>
      </pc:sldChg>
      <pc:sldChg chg="add">
        <pc:chgData name="Daniel Bolton" userId="9c16344e-d134-4356-8cc4-132d269cedac" providerId="ADAL" clId="{E6F0CE31-BD8B-40CF-BA57-C3D43BE3D39B}" dt="2019-03-31T18:51:13.169" v="13"/>
        <pc:sldMkLst>
          <pc:docMk/>
          <pc:sldMk cId="2026631072" sldId="281"/>
        </pc:sldMkLst>
      </pc:sldChg>
      <pc:sldChg chg="add">
        <pc:chgData name="Daniel Bolton" userId="9c16344e-d134-4356-8cc4-132d269cedac" providerId="ADAL" clId="{E6F0CE31-BD8B-40CF-BA57-C3D43BE3D39B}" dt="2019-04-01T04:49:18.747" v="26"/>
        <pc:sldMkLst>
          <pc:docMk/>
          <pc:sldMk cId="391472316" sldId="284"/>
        </pc:sldMkLst>
      </pc:sldChg>
      <pc:sldChg chg="add">
        <pc:chgData name="Daniel Bolton" userId="9c16344e-d134-4356-8cc4-132d269cedac" providerId="ADAL" clId="{E6F0CE31-BD8B-40CF-BA57-C3D43BE3D39B}" dt="2019-03-31T18:49:08.119" v="10"/>
        <pc:sldMkLst>
          <pc:docMk/>
          <pc:sldMk cId="2341580629" sldId="286"/>
        </pc:sldMkLst>
      </pc:sldChg>
      <pc:sldChg chg="add">
        <pc:chgData name="Daniel Bolton" userId="9c16344e-d134-4356-8cc4-132d269cedac" providerId="ADAL" clId="{E6F0CE31-BD8B-40CF-BA57-C3D43BE3D39B}" dt="2019-03-31T18:49:08.119" v="10"/>
        <pc:sldMkLst>
          <pc:docMk/>
          <pc:sldMk cId="537209317" sldId="287"/>
        </pc:sldMkLst>
      </pc:sldChg>
      <pc:sldChg chg="add">
        <pc:chgData name="Daniel Bolton" userId="9c16344e-d134-4356-8cc4-132d269cedac" providerId="ADAL" clId="{E6F0CE31-BD8B-40CF-BA57-C3D43BE3D39B}" dt="2019-03-31T18:49:08.119" v="10"/>
        <pc:sldMkLst>
          <pc:docMk/>
          <pc:sldMk cId="222892970" sldId="288"/>
        </pc:sldMkLst>
      </pc:sldChg>
      <pc:sldChg chg="add">
        <pc:chgData name="Daniel Bolton" userId="9c16344e-d134-4356-8cc4-132d269cedac" providerId="ADAL" clId="{E6F0CE31-BD8B-40CF-BA57-C3D43BE3D39B}" dt="2019-03-31T18:48:15.426" v="9"/>
        <pc:sldMkLst>
          <pc:docMk/>
          <pc:sldMk cId="3413045266" sldId="289"/>
        </pc:sldMkLst>
      </pc:sldChg>
      <pc:sldChg chg="add">
        <pc:chgData name="Daniel Bolton" userId="9c16344e-d134-4356-8cc4-132d269cedac" providerId="ADAL" clId="{E6F0CE31-BD8B-40CF-BA57-C3D43BE3D39B}" dt="2019-03-31T18:49:08.119" v="10"/>
        <pc:sldMkLst>
          <pc:docMk/>
          <pc:sldMk cId="1660217941" sldId="290"/>
        </pc:sldMkLst>
      </pc:sldChg>
      <pc:sldChg chg="add">
        <pc:chgData name="Daniel Bolton" userId="9c16344e-d134-4356-8cc4-132d269cedac" providerId="ADAL" clId="{E6F0CE31-BD8B-40CF-BA57-C3D43BE3D39B}" dt="2019-03-31T18:46:08.817" v="7"/>
        <pc:sldMkLst>
          <pc:docMk/>
          <pc:sldMk cId="1582980892" sldId="294"/>
        </pc:sldMkLst>
      </pc:sldChg>
      <pc:sldChg chg="add del">
        <pc:chgData name="Daniel Bolton" userId="9c16344e-d134-4356-8cc4-132d269cedac" providerId="ADAL" clId="{E6F0CE31-BD8B-40CF-BA57-C3D43BE3D39B}" dt="2019-04-01T04:59:34.220" v="31" actId="2696"/>
        <pc:sldMkLst>
          <pc:docMk/>
          <pc:sldMk cId="899751220" sldId="295"/>
        </pc:sldMkLst>
      </pc:sldChg>
      <pc:sldChg chg="add">
        <pc:chgData name="Daniel Bolton" userId="9c16344e-d134-4356-8cc4-132d269cedac" providerId="ADAL" clId="{E6F0CE31-BD8B-40CF-BA57-C3D43BE3D39B}" dt="2019-03-31T18:46:08.817" v="7"/>
        <pc:sldMkLst>
          <pc:docMk/>
          <pc:sldMk cId="2371503108" sldId="296"/>
        </pc:sldMkLst>
      </pc:sldChg>
      <pc:sldChg chg="add">
        <pc:chgData name="Daniel Bolton" userId="9c16344e-d134-4356-8cc4-132d269cedac" providerId="ADAL" clId="{E6F0CE31-BD8B-40CF-BA57-C3D43BE3D39B}" dt="2019-03-31T18:46:08.817" v="7"/>
        <pc:sldMkLst>
          <pc:docMk/>
          <pc:sldMk cId="1344095663" sldId="297"/>
        </pc:sldMkLst>
      </pc:sldChg>
      <pc:sldChg chg="add">
        <pc:chgData name="Daniel Bolton" userId="9c16344e-d134-4356-8cc4-132d269cedac" providerId="ADAL" clId="{E6F0CE31-BD8B-40CF-BA57-C3D43BE3D39B}" dt="2019-03-31T18:46:08.817" v="7"/>
        <pc:sldMkLst>
          <pc:docMk/>
          <pc:sldMk cId="2840495360" sldId="298"/>
        </pc:sldMkLst>
      </pc:sldChg>
      <pc:sldChg chg="add">
        <pc:chgData name="Daniel Bolton" userId="9c16344e-d134-4356-8cc4-132d269cedac" providerId="ADAL" clId="{E6F0CE31-BD8B-40CF-BA57-C3D43BE3D39B}" dt="2019-03-31T18:46:08.817" v="7"/>
        <pc:sldMkLst>
          <pc:docMk/>
          <pc:sldMk cId="2588193750" sldId="299"/>
        </pc:sldMkLst>
      </pc:sldChg>
      <pc:sldChg chg="add">
        <pc:chgData name="Daniel Bolton" userId="9c16344e-d134-4356-8cc4-132d269cedac" providerId="ADAL" clId="{E6F0CE31-BD8B-40CF-BA57-C3D43BE3D39B}" dt="2019-03-31T18:46:08.817" v="7"/>
        <pc:sldMkLst>
          <pc:docMk/>
          <pc:sldMk cId="676918903" sldId="300"/>
        </pc:sldMkLst>
      </pc:sldChg>
      <pc:sldChg chg="add">
        <pc:chgData name="Daniel Bolton" userId="9c16344e-d134-4356-8cc4-132d269cedac" providerId="ADAL" clId="{E6F0CE31-BD8B-40CF-BA57-C3D43BE3D39B}" dt="2019-03-31T18:46:08.817" v="7"/>
        <pc:sldMkLst>
          <pc:docMk/>
          <pc:sldMk cId="1521492701" sldId="301"/>
        </pc:sldMkLst>
      </pc:sldChg>
      <pc:sldChg chg="add">
        <pc:chgData name="Daniel Bolton" userId="9c16344e-d134-4356-8cc4-132d269cedac" providerId="ADAL" clId="{E6F0CE31-BD8B-40CF-BA57-C3D43BE3D39B}" dt="2019-03-31T18:46:08.817" v="7"/>
        <pc:sldMkLst>
          <pc:docMk/>
          <pc:sldMk cId="2385428122" sldId="302"/>
        </pc:sldMkLst>
      </pc:sldChg>
      <pc:sldChg chg="add">
        <pc:chgData name="Daniel Bolton" userId="9c16344e-d134-4356-8cc4-132d269cedac" providerId="ADAL" clId="{E6F0CE31-BD8B-40CF-BA57-C3D43BE3D39B}" dt="2019-03-31T18:46:08.817" v="7"/>
        <pc:sldMkLst>
          <pc:docMk/>
          <pc:sldMk cId="1670580475" sldId="303"/>
        </pc:sldMkLst>
      </pc:sldChg>
      <pc:sldChg chg="add ord">
        <pc:chgData name="Daniel Bolton" userId="9c16344e-d134-4356-8cc4-132d269cedac" providerId="ADAL" clId="{E6F0CE31-BD8B-40CF-BA57-C3D43BE3D39B}" dt="2019-03-31T18:46:16.431" v="8"/>
        <pc:sldMkLst>
          <pc:docMk/>
          <pc:sldMk cId="2894692933" sldId="316"/>
        </pc:sldMkLst>
      </pc:sldChg>
      <pc:sldChg chg="add">
        <pc:chgData name="Daniel Bolton" userId="9c16344e-d134-4356-8cc4-132d269cedac" providerId="ADAL" clId="{E6F0CE31-BD8B-40CF-BA57-C3D43BE3D39B}" dt="2019-03-31T18:54:33.314" v="19"/>
        <pc:sldMkLst>
          <pc:docMk/>
          <pc:sldMk cId="4017117012" sldId="319"/>
        </pc:sldMkLst>
      </pc:sldChg>
      <pc:sldChg chg="add">
        <pc:chgData name="Daniel Bolton" userId="9c16344e-d134-4356-8cc4-132d269cedac" providerId="ADAL" clId="{E6F0CE31-BD8B-40CF-BA57-C3D43BE3D39B}" dt="2019-03-31T18:46:08.817" v="7"/>
        <pc:sldMkLst>
          <pc:docMk/>
          <pc:sldMk cId="3423448709" sldId="321"/>
        </pc:sldMkLst>
      </pc:sldChg>
      <pc:sldChg chg="add">
        <pc:chgData name="Daniel Bolton" userId="9c16344e-d134-4356-8cc4-132d269cedac" providerId="ADAL" clId="{E6F0CE31-BD8B-40CF-BA57-C3D43BE3D39B}" dt="2019-03-31T18:53:09.789" v="16"/>
        <pc:sldMkLst>
          <pc:docMk/>
          <pc:sldMk cId="187322254" sldId="322"/>
        </pc:sldMkLst>
      </pc:sldChg>
      <pc:sldChg chg="del">
        <pc:chgData name="Daniel Bolton" userId="9c16344e-d134-4356-8cc4-132d269cedac" providerId="ADAL" clId="{E6F0CE31-BD8B-40CF-BA57-C3D43BE3D39B}" dt="2019-03-31T18:44:45.349" v="0" actId="2696"/>
        <pc:sldMkLst>
          <pc:docMk/>
          <pc:sldMk cId="1519378935" sldId="326"/>
        </pc:sldMkLst>
      </pc:sldChg>
      <pc:sldChg chg="del">
        <pc:chgData name="Daniel Bolton" userId="9c16344e-d134-4356-8cc4-132d269cedac" providerId="ADAL" clId="{E6F0CE31-BD8B-40CF-BA57-C3D43BE3D39B}" dt="2019-03-31T18:44:49.247" v="1" actId="2696"/>
        <pc:sldMkLst>
          <pc:docMk/>
          <pc:sldMk cId="2903668559" sldId="327"/>
        </pc:sldMkLst>
      </pc:sldChg>
      <pc:sldChg chg="del">
        <pc:chgData name="Daniel Bolton" userId="9c16344e-d134-4356-8cc4-132d269cedac" providerId="ADAL" clId="{E6F0CE31-BD8B-40CF-BA57-C3D43BE3D39B}" dt="2019-03-31T18:44:54.227" v="2" actId="2696"/>
        <pc:sldMkLst>
          <pc:docMk/>
          <pc:sldMk cId="4065369211" sldId="330"/>
        </pc:sldMkLst>
      </pc:sldChg>
      <pc:sldChg chg="del">
        <pc:chgData name="Daniel Bolton" userId="9c16344e-d134-4356-8cc4-132d269cedac" providerId="ADAL" clId="{E6F0CE31-BD8B-40CF-BA57-C3D43BE3D39B}" dt="2019-03-31T18:44:56.133" v="4" actId="2696"/>
        <pc:sldMkLst>
          <pc:docMk/>
          <pc:sldMk cId="1311641670" sldId="332"/>
        </pc:sldMkLst>
      </pc:sldChg>
      <pc:sldChg chg="del">
        <pc:chgData name="Daniel Bolton" userId="9c16344e-d134-4356-8cc4-132d269cedac" providerId="ADAL" clId="{E6F0CE31-BD8B-40CF-BA57-C3D43BE3D39B}" dt="2019-03-31T18:44:55.234" v="3" actId="2696"/>
        <pc:sldMkLst>
          <pc:docMk/>
          <pc:sldMk cId="3427983048" sldId="333"/>
        </pc:sldMkLst>
      </pc:sldChg>
      <pc:sldChg chg="add">
        <pc:chgData name="Daniel Bolton" userId="9c16344e-d134-4356-8cc4-132d269cedac" providerId="ADAL" clId="{E6F0CE31-BD8B-40CF-BA57-C3D43BE3D39B}" dt="2019-03-31T18:50:17.774" v="11"/>
        <pc:sldMkLst>
          <pc:docMk/>
          <pc:sldMk cId="426526791" sldId="334"/>
        </pc:sldMkLst>
      </pc:sldChg>
      <pc:sldChg chg="del">
        <pc:chgData name="Daniel Bolton" userId="9c16344e-d134-4356-8cc4-132d269cedac" providerId="ADAL" clId="{E6F0CE31-BD8B-40CF-BA57-C3D43BE3D39B}" dt="2019-03-31T18:44:57.282" v="5" actId="2696"/>
        <pc:sldMkLst>
          <pc:docMk/>
          <pc:sldMk cId="3917363458" sldId="334"/>
        </pc:sldMkLst>
      </pc:sldChg>
      <pc:sldChg chg="add">
        <pc:chgData name="Daniel Bolton" userId="9c16344e-d134-4356-8cc4-132d269cedac" providerId="ADAL" clId="{E6F0CE31-BD8B-40CF-BA57-C3D43BE3D39B}" dt="2019-03-31T18:50:17.774" v="11"/>
        <pc:sldMkLst>
          <pc:docMk/>
          <pc:sldMk cId="461482911" sldId="335"/>
        </pc:sldMkLst>
      </pc:sldChg>
      <pc:sldChg chg="del">
        <pc:chgData name="Daniel Bolton" userId="9c16344e-d134-4356-8cc4-132d269cedac" providerId="ADAL" clId="{E6F0CE31-BD8B-40CF-BA57-C3D43BE3D39B}" dt="2019-03-31T18:44:58.360" v="6" actId="2696"/>
        <pc:sldMkLst>
          <pc:docMk/>
          <pc:sldMk cId="1850864586" sldId="335"/>
        </pc:sldMkLst>
      </pc:sldChg>
      <pc:sldChg chg="add">
        <pc:chgData name="Daniel Bolton" userId="9c16344e-d134-4356-8cc4-132d269cedac" providerId="ADAL" clId="{E6F0CE31-BD8B-40CF-BA57-C3D43BE3D39B}" dt="2019-03-31T18:49:08.119" v="10"/>
        <pc:sldMkLst>
          <pc:docMk/>
          <pc:sldMk cId="2042716880" sldId="336"/>
        </pc:sldMkLst>
      </pc:sldChg>
      <pc:sldChg chg="add">
        <pc:chgData name="Daniel Bolton" userId="9c16344e-d134-4356-8cc4-132d269cedac" providerId="ADAL" clId="{E6F0CE31-BD8B-40CF-BA57-C3D43BE3D39B}" dt="2019-03-31T18:49:08.119" v="10"/>
        <pc:sldMkLst>
          <pc:docMk/>
          <pc:sldMk cId="2117972386" sldId="337"/>
        </pc:sldMkLst>
      </pc:sldChg>
      <pc:sldChg chg="add">
        <pc:chgData name="Daniel Bolton" userId="9c16344e-d134-4356-8cc4-132d269cedac" providerId="ADAL" clId="{E6F0CE31-BD8B-40CF-BA57-C3D43BE3D39B}" dt="2019-03-31T18:49:08.119" v="10"/>
        <pc:sldMkLst>
          <pc:docMk/>
          <pc:sldMk cId="2534947462" sldId="348"/>
        </pc:sldMkLst>
      </pc:sldChg>
      <pc:sldChg chg="add">
        <pc:chgData name="Daniel Bolton" userId="9c16344e-d134-4356-8cc4-132d269cedac" providerId="ADAL" clId="{E6F0CE31-BD8B-40CF-BA57-C3D43BE3D39B}" dt="2019-03-31T18:49:08.119" v="10"/>
        <pc:sldMkLst>
          <pc:docMk/>
          <pc:sldMk cId="3666790186" sldId="350"/>
        </pc:sldMkLst>
      </pc:sldChg>
      <pc:sldChg chg="add">
        <pc:chgData name="Daniel Bolton" userId="9c16344e-d134-4356-8cc4-132d269cedac" providerId="ADAL" clId="{E6F0CE31-BD8B-40CF-BA57-C3D43BE3D39B}" dt="2019-03-31T18:48:15.426" v="9"/>
        <pc:sldMkLst>
          <pc:docMk/>
          <pc:sldMk cId="2439739163" sldId="351"/>
        </pc:sldMkLst>
      </pc:sldChg>
      <pc:sldChg chg="add">
        <pc:chgData name="Daniel Bolton" userId="9c16344e-d134-4356-8cc4-132d269cedac" providerId="ADAL" clId="{E6F0CE31-BD8B-40CF-BA57-C3D43BE3D39B}" dt="2019-03-31T18:48:15.426" v="9"/>
        <pc:sldMkLst>
          <pc:docMk/>
          <pc:sldMk cId="1991063558" sldId="352"/>
        </pc:sldMkLst>
      </pc:sldChg>
      <pc:sldChg chg="add">
        <pc:chgData name="Daniel Bolton" userId="9c16344e-d134-4356-8cc4-132d269cedac" providerId="ADAL" clId="{E6F0CE31-BD8B-40CF-BA57-C3D43BE3D39B}" dt="2019-03-31T18:48:15.426" v="9"/>
        <pc:sldMkLst>
          <pc:docMk/>
          <pc:sldMk cId="2731358037" sldId="353"/>
        </pc:sldMkLst>
      </pc:sldChg>
      <pc:sldChg chg="add">
        <pc:chgData name="Daniel Bolton" userId="9c16344e-d134-4356-8cc4-132d269cedac" providerId="ADAL" clId="{E6F0CE31-BD8B-40CF-BA57-C3D43BE3D39B}" dt="2019-03-31T18:48:15.426" v="9"/>
        <pc:sldMkLst>
          <pc:docMk/>
          <pc:sldMk cId="1563578102" sldId="354"/>
        </pc:sldMkLst>
      </pc:sldChg>
      <pc:sldChg chg="add">
        <pc:chgData name="Daniel Bolton" userId="9c16344e-d134-4356-8cc4-132d269cedac" providerId="ADAL" clId="{E6F0CE31-BD8B-40CF-BA57-C3D43BE3D39B}" dt="2019-03-31T18:48:15.426" v="9"/>
        <pc:sldMkLst>
          <pc:docMk/>
          <pc:sldMk cId="168964517" sldId="359"/>
        </pc:sldMkLst>
      </pc:sldChg>
      <pc:sldChg chg="add">
        <pc:chgData name="Daniel Bolton" userId="9c16344e-d134-4356-8cc4-132d269cedac" providerId="ADAL" clId="{E6F0CE31-BD8B-40CF-BA57-C3D43BE3D39B}" dt="2019-03-31T18:48:15.426" v="9"/>
        <pc:sldMkLst>
          <pc:docMk/>
          <pc:sldMk cId="2284604807" sldId="360"/>
        </pc:sldMkLst>
      </pc:sldChg>
      <pc:sldChg chg="add del">
        <pc:chgData name="Daniel Bolton" userId="9c16344e-d134-4356-8cc4-132d269cedac" providerId="ADAL" clId="{E6F0CE31-BD8B-40CF-BA57-C3D43BE3D39B}" dt="2019-03-31T18:51:21.003" v="14" actId="2696"/>
        <pc:sldMkLst>
          <pc:docMk/>
          <pc:sldMk cId="253336602" sldId="361"/>
        </pc:sldMkLst>
      </pc:sldChg>
      <pc:sldChg chg="add del">
        <pc:chgData name="Daniel Bolton" userId="9c16344e-d134-4356-8cc4-132d269cedac" providerId="ADAL" clId="{E6F0CE31-BD8B-40CF-BA57-C3D43BE3D39B}" dt="2019-03-31T18:50:21.950" v="12" actId="2696"/>
        <pc:sldMkLst>
          <pc:docMk/>
          <pc:sldMk cId="2347141478" sldId="361"/>
        </pc:sldMkLst>
      </pc:sldChg>
      <pc:sldChg chg="add del">
        <pc:chgData name="Daniel Bolton" userId="9c16344e-d134-4356-8cc4-132d269cedac" providerId="ADAL" clId="{E6F0CE31-BD8B-40CF-BA57-C3D43BE3D39B}" dt="2019-03-31T18:51:23.408" v="15" actId="2696"/>
        <pc:sldMkLst>
          <pc:docMk/>
          <pc:sldMk cId="2287789377" sldId="362"/>
        </pc:sldMkLst>
      </pc:sldChg>
      <pc:sldChg chg="add">
        <pc:chgData name="Daniel Bolton" userId="9c16344e-d134-4356-8cc4-132d269cedac" providerId="ADAL" clId="{E6F0CE31-BD8B-40CF-BA57-C3D43BE3D39B}" dt="2019-03-31T18:51:13.169" v="13"/>
        <pc:sldMkLst>
          <pc:docMk/>
          <pc:sldMk cId="741203094" sldId="363"/>
        </pc:sldMkLst>
      </pc:sldChg>
      <pc:sldChg chg="add">
        <pc:chgData name="Daniel Bolton" userId="9c16344e-d134-4356-8cc4-132d269cedac" providerId="ADAL" clId="{E6F0CE31-BD8B-40CF-BA57-C3D43BE3D39B}" dt="2019-03-31T18:53:09.789" v="16"/>
        <pc:sldMkLst>
          <pc:docMk/>
          <pc:sldMk cId="4014459607" sldId="364"/>
        </pc:sldMkLst>
      </pc:sldChg>
      <pc:sldChg chg="add">
        <pc:chgData name="Daniel Bolton" userId="9c16344e-d134-4356-8cc4-132d269cedac" providerId="ADAL" clId="{E6F0CE31-BD8B-40CF-BA57-C3D43BE3D39B}" dt="2019-03-31T18:53:09.789" v="16"/>
        <pc:sldMkLst>
          <pc:docMk/>
          <pc:sldMk cId="1899420804" sldId="365"/>
        </pc:sldMkLst>
      </pc:sldChg>
      <pc:sldChg chg="add">
        <pc:chgData name="Daniel Bolton" userId="9c16344e-d134-4356-8cc4-132d269cedac" providerId="ADAL" clId="{E6F0CE31-BD8B-40CF-BA57-C3D43BE3D39B}" dt="2019-03-31T18:53:09.789" v="16"/>
        <pc:sldMkLst>
          <pc:docMk/>
          <pc:sldMk cId="2235367494" sldId="366"/>
        </pc:sldMkLst>
      </pc:sldChg>
      <pc:sldChg chg="add">
        <pc:chgData name="Daniel Bolton" userId="9c16344e-d134-4356-8cc4-132d269cedac" providerId="ADAL" clId="{E6F0CE31-BD8B-40CF-BA57-C3D43BE3D39B}" dt="2019-03-31T18:53:09.789" v="16"/>
        <pc:sldMkLst>
          <pc:docMk/>
          <pc:sldMk cId="418082997" sldId="367"/>
        </pc:sldMkLst>
      </pc:sldChg>
      <pc:sldChg chg="add">
        <pc:chgData name="Daniel Bolton" userId="9c16344e-d134-4356-8cc4-132d269cedac" providerId="ADAL" clId="{E6F0CE31-BD8B-40CF-BA57-C3D43BE3D39B}" dt="2019-03-31T18:53:09.789" v="16"/>
        <pc:sldMkLst>
          <pc:docMk/>
          <pc:sldMk cId="1400023048" sldId="368"/>
        </pc:sldMkLst>
      </pc:sldChg>
      <pc:sldChg chg="add">
        <pc:chgData name="Daniel Bolton" userId="9c16344e-d134-4356-8cc4-132d269cedac" providerId="ADAL" clId="{E6F0CE31-BD8B-40CF-BA57-C3D43BE3D39B}" dt="2019-03-31T18:55:55.454" v="21"/>
        <pc:sldMkLst>
          <pc:docMk/>
          <pc:sldMk cId="601408995" sldId="369"/>
        </pc:sldMkLst>
      </pc:sldChg>
      <pc:sldChg chg="add del">
        <pc:chgData name="Daniel Bolton" userId="9c16344e-d134-4356-8cc4-132d269cedac" providerId="ADAL" clId="{E6F0CE31-BD8B-40CF-BA57-C3D43BE3D39B}" dt="2019-03-31T18:53:16.341" v="17" actId="2696"/>
        <pc:sldMkLst>
          <pc:docMk/>
          <pc:sldMk cId="1510145229" sldId="369"/>
        </pc:sldMkLst>
      </pc:sldChg>
      <pc:sldChg chg="add del">
        <pc:chgData name="Daniel Bolton" userId="9c16344e-d134-4356-8cc4-132d269cedac" providerId="ADAL" clId="{E6F0CE31-BD8B-40CF-BA57-C3D43BE3D39B}" dt="2019-03-31T18:54:41.595" v="20" actId="2696"/>
        <pc:sldMkLst>
          <pc:docMk/>
          <pc:sldMk cId="2416630886" sldId="369"/>
        </pc:sldMkLst>
      </pc:sldChg>
      <pc:sldChg chg="add">
        <pc:chgData name="Daniel Bolton" userId="9c16344e-d134-4356-8cc4-132d269cedac" providerId="ADAL" clId="{E6F0CE31-BD8B-40CF-BA57-C3D43BE3D39B}" dt="2019-03-31T18:55:55.454" v="21"/>
        <pc:sldMkLst>
          <pc:docMk/>
          <pc:sldMk cId="3238631467" sldId="370"/>
        </pc:sldMkLst>
      </pc:sldChg>
      <pc:sldChg chg="add">
        <pc:chgData name="Daniel Bolton" userId="9c16344e-d134-4356-8cc4-132d269cedac" providerId="ADAL" clId="{E6F0CE31-BD8B-40CF-BA57-C3D43BE3D39B}" dt="2019-03-31T18:55:55.454" v="21"/>
        <pc:sldMkLst>
          <pc:docMk/>
          <pc:sldMk cId="1118514317" sldId="371"/>
        </pc:sldMkLst>
      </pc:sldChg>
      <pc:sldChg chg="add">
        <pc:chgData name="Daniel Bolton" userId="9c16344e-d134-4356-8cc4-132d269cedac" providerId="ADAL" clId="{E6F0CE31-BD8B-40CF-BA57-C3D43BE3D39B}" dt="2019-04-01T04:47:15.502" v="22"/>
        <pc:sldMkLst>
          <pc:docMk/>
          <pc:sldMk cId="3347065315" sldId="372"/>
        </pc:sldMkLst>
      </pc:sldChg>
      <pc:sldChg chg="add">
        <pc:chgData name="Daniel Bolton" userId="9c16344e-d134-4356-8cc4-132d269cedac" providerId="ADAL" clId="{E6F0CE31-BD8B-40CF-BA57-C3D43BE3D39B}" dt="2019-04-01T04:48:08.241" v="24"/>
        <pc:sldMkLst>
          <pc:docMk/>
          <pc:sldMk cId="3858979636" sldId="373"/>
        </pc:sldMkLst>
      </pc:sldChg>
      <pc:sldChg chg="add">
        <pc:chgData name="Daniel Bolton" userId="9c16344e-d134-4356-8cc4-132d269cedac" providerId="ADAL" clId="{E6F0CE31-BD8B-40CF-BA57-C3D43BE3D39B}" dt="2019-04-01T04:48:08.241" v="24"/>
        <pc:sldMkLst>
          <pc:docMk/>
          <pc:sldMk cId="946226578" sldId="374"/>
        </pc:sldMkLst>
      </pc:sldChg>
      <pc:sldChg chg="add">
        <pc:chgData name="Daniel Bolton" userId="9c16344e-d134-4356-8cc4-132d269cedac" providerId="ADAL" clId="{E6F0CE31-BD8B-40CF-BA57-C3D43BE3D39B}" dt="2019-04-01T04:49:47.596" v="27"/>
        <pc:sldMkLst>
          <pc:docMk/>
          <pc:sldMk cId="2385661169" sldId="375"/>
        </pc:sldMkLst>
      </pc:sldChg>
      <pc:sldChg chg="add">
        <pc:chgData name="Daniel Bolton" userId="9c16344e-d134-4356-8cc4-132d269cedac" providerId="ADAL" clId="{E6F0CE31-BD8B-40CF-BA57-C3D43BE3D39B}" dt="2019-04-01T04:50:29.045" v="28"/>
        <pc:sldMkLst>
          <pc:docMk/>
          <pc:sldMk cId="2420155922" sldId="376"/>
        </pc:sldMkLst>
      </pc:sldChg>
      <pc:sldChg chg="add">
        <pc:chgData name="Daniel Bolton" userId="9c16344e-d134-4356-8cc4-132d269cedac" providerId="ADAL" clId="{E6F0CE31-BD8B-40CF-BA57-C3D43BE3D39B}" dt="2019-04-01T04:59:31.466" v="30"/>
        <pc:sldMkLst>
          <pc:docMk/>
          <pc:sldMk cId="3391827518" sldId="377"/>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3340B95-3A4C-4BCB-958E-FA8F896086B7}" type="datetimeFigureOut">
              <a:rPr lang="en-US" smtClean="0"/>
              <a:t>3/31/2019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CB25660-6778-4645-94B4-C5758B9F129A}" type="slidenum">
              <a:rPr lang="en-US" smtClean="0"/>
              <a:t>‹#›</a:t>
            </a:fld>
            <a:endParaRPr lang="en-US"/>
          </a:p>
        </p:txBody>
      </p:sp>
    </p:spTree>
    <p:extLst>
      <p:ext uri="{BB962C8B-B14F-4D97-AF65-F5344CB8AC3E}">
        <p14:creationId xmlns:p14="http://schemas.microsoft.com/office/powerpoint/2010/main" val="399752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CE8977-AD2E-4847-A9FB-EAEDDF121F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95759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E8977-AD2E-4847-A9FB-EAEDDF121F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11916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E8977-AD2E-4847-A9FB-EAEDDF121F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25439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E8977-AD2E-4847-A9FB-EAEDDF121F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45718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E8977-AD2E-4847-A9FB-EAEDDF121F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22957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E8977-AD2E-4847-A9FB-EAEDDF121F29}"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62279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E8977-AD2E-4847-A9FB-EAEDDF121F29}" type="datetimeFigureOut">
              <a:rPr lang="en-US" smtClean="0"/>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969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E8977-AD2E-4847-A9FB-EAEDDF121F29}" type="datetimeFigureOut">
              <a:rPr lang="en-US" smtClean="0"/>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96607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E8977-AD2E-4847-A9FB-EAEDDF121F29}" type="datetimeFigureOut">
              <a:rPr lang="en-US" smtClean="0"/>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66889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E8977-AD2E-4847-A9FB-EAEDDF121F29}"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411131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E8977-AD2E-4847-A9FB-EAEDDF121F29}"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14382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E8977-AD2E-4847-A9FB-EAEDDF121F29}" type="datetimeFigureOut">
              <a:rPr lang="en-US" smtClean="0"/>
              <a:t>3/31/2019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1B48F-DF55-44D0-BABC-24DE514E684C}" type="slidenum">
              <a:rPr lang="en-US" smtClean="0"/>
              <a:t>‹#›</a:t>
            </a:fld>
            <a:endParaRPr lang="en-US"/>
          </a:p>
        </p:txBody>
      </p:sp>
    </p:spTree>
    <p:extLst>
      <p:ext uri="{BB962C8B-B14F-4D97-AF65-F5344CB8AC3E}">
        <p14:creationId xmlns:p14="http://schemas.microsoft.com/office/powerpoint/2010/main" val="536411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10.png"/></Relationships>
</file>

<file path=ppt/slides/_rels/slide10.xml.rels><?xml version="1.0" encoding="UTF-8" standalone="yes"?>
<Relationships xmlns="http://schemas.openxmlformats.org/package/2006/relationships"><Relationship Id="rId3" Type="http://schemas.openxmlformats.org/officeDocument/2006/relationships/image" Target="../media/image1600.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00.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7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30.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82949" y="398316"/>
            <a:ext cx="3246300" cy="296537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50371" y="206828"/>
                <a:ext cx="3361369" cy="583045"/>
              </a:xfrm>
              <a:prstGeom prst="rect">
                <a:avLst/>
              </a:prstGeom>
              <a:noFill/>
            </p:spPr>
            <p:txBody>
              <a:bodyPr wrap="none" rtlCol="0">
                <a:spAutoFit/>
              </a:bodyPr>
              <a:lstStyle/>
              <a:p>
                <a:r>
                  <a:rPr lang="en-US" sz="2800"/>
                  <a:t>Determine </a:t>
                </a:r>
                <a14:m>
                  <m:oMath xmlns:m="http://schemas.openxmlformats.org/officeDocument/2006/math">
                    <m:d>
                      <m:dPr>
                        <m:ctrlPr>
                          <a:rPr lang="en-US" sz="2800" b="0" i="1" smtClean="0">
                            <a:latin typeface="Cambria Math" panose="02040503050406030204" pitchFamily="18" charset="0"/>
                          </a:rPr>
                        </m:ctrlPr>
                      </m:dPr>
                      <m:e>
                        <m:acc>
                          <m:accPr>
                            <m:chr m:val="̂"/>
                            <m:ctrlPr>
                              <a:rPr lang="en-US" sz="2800" i="1">
                                <a:latin typeface="Cambria Math" panose="02040503050406030204" pitchFamily="18" charset="0"/>
                              </a:rPr>
                            </m:ctrlPr>
                          </m:accPr>
                          <m:e>
                            <m:r>
                              <m:rPr>
                                <m:nor/>
                              </m:rPr>
                              <a:rPr lang="en-US" sz="2800" b="1">
                                <a:latin typeface="Cambria Math" panose="02040503050406030204" pitchFamily="18" charset="0"/>
                              </a:rPr>
                              <m:t>j</m:t>
                            </m:r>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rPr>
                            </m:ctrlPr>
                          </m:accPr>
                          <m:e>
                            <m:r>
                              <m:rPr>
                                <m:nor/>
                              </m:rPr>
                              <a:rPr lang="en-US" sz="2800" b="1" i="0">
                                <a:latin typeface="Cambria Math" panose="02040503050406030204" pitchFamily="18" charset="0"/>
                              </a:rPr>
                              <m:t>i</m:t>
                            </m:r>
                          </m:e>
                        </m:acc>
                      </m:e>
                    </m:d>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m:rPr>
                            <m:nor/>
                          </m:rPr>
                          <a:rPr lang="en-US" sz="2800" b="1" i="0" smtClean="0">
                            <a:latin typeface="Cambria Math" panose="02040503050406030204" pitchFamily="18" charset="0"/>
                          </a:rPr>
                          <m:t>k</m:t>
                        </m:r>
                      </m:e>
                    </m:acc>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250371" y="206828"/>
                <a:ext cx="3361369" cy="583045"/>
              </a:xfrm>
              <a:prstGeom prst="rect">
                <a:avLst/>
              </a:prstGeom>
              <a:blipFill rotWithShape="0">
                <a:blip r:embed="rId3"/>
                <a:stretch>
                  <a:fillRect l="-3630" t="-41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0371" y="3984171"/>
                <a:ext cx="1168910" cy="2791342"/>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r>
                      <a:rPr lang="en-US" sz="2800" b="0" i="1" smtClean="0">
                        <a:latin typeface="Cambria Math" panose="02040503050406030204" pitchFamily="18" charset="0"/>
                      </a:rPr>
                      <m:t>0</m:t>
                    </m:r>
                  </m:oMath>
                </a14:m>
                <a:endParaRPr lang="en-US" sz="2800"/>
              </a:p>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2</m:t>
                    </m:r>
                    <m:acc>
                      <m:accPr>
                        <m:chr m:val="̂"/>
                        <m:ctrlPr>
                          <a:rPr lang="en-US" sz="2800" b="0" i="1" smtClean="0">
                            <a:latin typeface="Cambria Math" panose="02040503050406030204" pitchFamily="18" charset="0"/>
                          </a:rPr>
                        </m:ctrlPr>
                      </m:accPr>
                      <m:e>
                        <m:r>
                          <m:rPr>
                            <m:nor/>
                          </m:rPr>
                          <a:rPr lang="en-US" sz="2800" b="1" i="0" smtClean="0">
                            <a:latin typeface="Cambria Math" panose="02040503050406030204" pitchFamily="18" charset="0"/>
                          </a:rPr>
                          <m:t>k</m:t>
                        </m:r>
                      </m:e>
                    </m:acc>
                  </m:oMath>
                </a14:m>
                <a:endParaRPr lang="en-US" sz="2800"/>
              </a:p>
              <a:p>
                <a:pPr marL="514350" indent="-514350">
                  <a:lnSpc>
                    <a:spcPct val="150000"/>
                  </a:lnSpc>
                  <a:buAutoNum type="alphaUcParenR"/>
                </a:pPr>
                <a:r>
                  <a:rPr lang="en-US" sz="2800"/>
                  <a:t> </a:t>
                </a:r>
                <a14:m>
                  <m:oMath xmlns:m="http://schemas.openxmlformats.org/officeDocument/2006/math">
                    <m:acc>
                      <m:accPr>
                        <m:chr m:val="̂"/>
                        <m:ctrlPr>
                          <a:rPr lang="en-US" sz="2800" i="1">
                            <a:latin typeface="Cambria Math" panose="02040503050406030204" pitchFamily="18" charset="0"/>
                          </a:rPr>
                        </m:ctrlPr>
                      </m:accPr>
                      <m:e>
                        <m:r>
                          <m:rPr>
                            <m:nor/>
                          </m:rPr>
                          <a:rPr lang="en-US" sz="2800" b="1" i="0" smtClean="0">
                            <a:latin typeface="Cambria Math" panose="02040503050406030204" pitchFamily="18" charset="0"/>
                          </a:rPr>
                          <m:t>j</m:t>
                        </m:r>
                      </m:e>
                    </m:acc>
                  </m:oMath>
                </a14:m>
                <a:endParaRPr lang="en-US" sz="2800"/>
              </a:p>
              <a:p>
                <a:pPr marL="514350" indent="-514350">
                  <a:lnSpc>
                    <a:spcPct val="150000"/>
                  </a:lnSpc>
                  <a:buAutoNum type="alphaUcParenR"/>
                </a:pPr>
                <a:r>
                  <a:rPr lang="en-US" sz="2800"/>
                  <a:t> </a:t>
                </a:r>
                <a14:m>
                  <m:oMath xmlns:m="http://schemas.openxmlformats.org/officeDocument/2006/math">
                    <m:acc>
                      <m:accPr>
                        <m:chr m:val="̂"/>
                        <m:ctrlPr>
                          <a:rPr lang="en-US" sz="2800" i="1">
                            <a:latin typeface="Cambria Math" panose="02040503050406030204" pitchFamily="18" charset="0"/>
                          </a:rPr>
                        </m:ctrlPr>
                      </m:accPr>
                      <m:e>
                        <m:r>
                          <m:rPr>
                            <m:nor/>
                          </m:rPr>
                          <a:rPr lang="en-US" sz="2800" b="1" i="0" smtClean="0">
                            <a:latin typeface="Cambria Math" panose="02040503050406030204" pitchFamily="18" charset="0"/>
                          </a:rPr>
                          <m:t>i</m:t>
                        </m:r>
                      </m:e>
                    </m:acc>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250371" y="3984171"/>
                <a:ext cx="1168910" cy="2791342"/>
              </a:xfrm>
              <a:prstGeom prst="rect">
                <a:avLst/>
              </a:prstGeom>
              <a:blipFill rotWithShape="0">
                <a:blip r:embed="rId4"/>
                <a:stretch>
                  <a:fillRect l="-10938" b="-1532"/>
                </a:stretch>
              </a:blipFill>
            </p:spPr>
            <p:txBody>
              <a:bodyPr/>
              <a:lstStyle/>
              <a:p>
                <a:r>
                  <a:rPr lang="en-US">
                    <a:noFill/>
                  </a:rPr>
                  <a:t> </a:t>
                </a:r>
              </a:p>
            </p:txBody>
          </p:sp>
        </mc:Fallback>
      </mc:AlternateContent>
    </p:spTree>
    <p:extLst>
      <p:ext uri="{BB962C8B-B14F-4D97-AF65-F5344CB8AC3E}">
        <p14:creationId xmlns:p14="http://schemas.microsoft.com/office/powerpoint/2010/main" val="46148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1033" y="2391671"/>
            <a:ext cx="6315332" cy="263731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3933" y="110405"/>
                <a:ext cx="11929533" cy="2281266"/>
              </a:xfrm>
              <a:prstGeom prst="rect">
                <a:avLst/>
              </a:prstGeom>
            </p:spPr>
            <p:txBody>
              <a:bodyPr wrap="square">
                <a:spAutoFit/>
              </a:bodyPr>
              <a:lstStyle/>
              <a:p>
                <a:r>
                  <a:rPr lang="en-US" sz="2800"/>
                  <a:t>A cylinder with moment of inertia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=10 </m:t>
                    </m:r>
                    <m:r>
                      <m:rPr>
                        <m:nor/>
                      </m:rPr>
                      <a:rPr lang="en-US" sz="2800" b="0" i="0" smtClean="0">
                        <a:latin typeface="Cambria Math" panose="02040503050406030204" pitchFamily="18" charset="0"/>
                      </a:rPr>
                      <m:t>kg</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m:rPr>
                            <m:nor/>
                          </m:rPr>
                          <a:rPr lang="en-US" sz="2800" b="0" i="0" smtClean="0">
                            <a:latin typeface="Cambria Math" panose="02040503050406030204" pitchFamily="18" charset="0"/>
                            <a:ea typeface="Cambria Math" panose="02040503050406030204" pitchFamily="18" charset="0"/>
                          </a:rPr>
                          <m:t>m</m:t>
                        </m:r>
                      </m:e>
                      <m:sup>
                        <m:r>
                          <a:rPr lang="en-US" sz="2800" b="0" i="1" smtClean="0">
                            <a:latin typeface="Cambria Math" panose="02040503050406030204" pitchFamily="18" charset="0"/>
                            <a:ea typeface="Cambria Math" panose="02040503050406030204" pitchFamily="18" charset="0"/>
                          </a:rPr>
                          <m:t>2</m:t>
                        </m:r>
                      </m:sup>
                    </m:sSup>
                  </m:oMath>
                </a14:m>
                <a:r>
                  <a:rPr lang="en-US" sz="2800"/>
                  <a:t> is rotating on a frictionless platform with initial angular velocity of magnitude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=4</m:t>
                    </m:r>
                  </m:oMath>
                </a14:m>
                <a:r>
                  <a:rPr lang="en-US" sz="2800"/>
                  <a:t> rad/s. A second non-rotating cylinder with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𝑇</m:t>
                        </m:r>
                      </m:sub>
                    </m:sSub>
                    <m:r>
                      <a:rPr lang="en-US" sz="2800" b="0" i="1" smtClean="0">
                        <a:latin typeface="Cambria Math" panose="02040503050406030204" pitchFamily="18" charset="0"/>
                      </a:rPr>
                      <m:t>=5 </m:t>
                    </m:r>
                    <m:r>
                      <m:rPr>
                        <m:nor/>
                      </m:rPr>
                      <a:rPr lang="en-US" sz="2800" b="0" i="0" smtClean="0">
                        <a:latin typeface="Cambria Math" panose="02040503050406030204" pitchFamily="18" charset="0"/>
                      </a:rPr>
                      <m:t>kg</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m:rPr>
                            <m:nor/>
                          </m:rPr>
                          <a:rPr lang="en-US" sz="2800" b="0" i="0" smtClean="0">
                            <a:latin typeface="Cambria Math" panose="02040503050406030204" pitchFamily="18" charset="0"/>
                            <a:ea typeface="Cambria Math" panose="02040503050406030204" pitchFamily="18" charset="0"/>
                          </a:rPr>
                          <m:t>m</m:t>
                        </m:r>
                      </m:e>
                      <m:sup>
                        <m:r>
                          <a:rPr lang="en-US" sz="2800" b="0" i="1" smtClean="0">
                            <a:latin typeface="Cambria Math" panose="02040503050406030204" pitchFamily="18" charset="0"/>
                            <a:ea typeface="Cambria Math" panose="02040503050406030204" pitchFamily="18" charset="0"/>
                          </a:rPr>
                          <m:t>2</m:t>
                        </m:r>
                      </m:sup>
                    </m:sSup>
                  </m:oMath>
                </a14:m>
                <a:r>
                  <a:rPr lang="en-US" sz="2800"/>
                  <a:t> is dropped onto the first as shown, and the two cylinders then rotate together. We seek the final angular velocity of the cylinders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𝑓</m:t>
                        </m:r>
                      </m:sub>
                    </m:sSub>
                  </m:oMath>
                </a14:m>
                <a:r>
                  <a:rPr lang="en-US" sz="2800"/>
                  <a:t>. Does conservation of angular momentum apply in this problem?</a:t>
                </a:r>
              </a:p>
            </p:txBody>
          </p:sp>
        </mc:Choice>
        <mc:Fallback xmlns="">
          <p:sp>
            <p:nvSpPr>
              <p:cNvPr id="3" name="Rectangle 2"/>
              <p:cNvSpPr>
                <a:spLocks noRot="1" noChangeAspect="1" noMove="1" noResize="1" noEditPoints="1" noAdjustHandles="1" noChangeArrowheads="1" noChangeShapeType="1" noTextEdit="1"/>
              </p:cNvSpPr>
              <p:nvPr/>
            </p:nvSpPr>
            <p:spPr>
              <a:xfrm>
                <a:off x="143933" y="110405"/>
                <a:ext cx="11929533" cy="2281266"/>
              </a:xfrm>
              <a:prstGeom prst="rect">
                <a:avLst/>
              </a:prstGeom>
              <a:blipFill rotWithShape="0">
                <a:blip r:embed="rId3"/>
                <a:stretch>
                  <a:fillRect l="-1073" t="-2406" r="-307" b="-5348"/>
                </a:stretch>
              </a:blipFill>
            </p:spPr>
            <p:txBody>
              <a:bodyPr/>
              <a:lstStyle/>
              <a:p>
                <a:r>
                  <a:rPr lang="en-US">
                    <a:noFill/>
                  </a:rPr>
                  <a:t> </a:t>
                </a:r>
              </a:p>
            </p:txBody>
          </p:sp>
        </mc:Fallback>
      </mc:AlternateContent>
      <p:sp>
        <p:nvSpPr>
          <p:cNvPr id="4" name="TextBox 3"/>
          <p:cNvSpPr txBox="1"/>
          <p:nvPr/>
        </p:nvSpPr>
        <p:spPr>
          <a:xfrm>
            <a:off x="143932" y="4936066"/>
            <a:ext cx="8332281" cy="1754326"/>
          </a:xfrm>
          <a:prstGeom prst="rect">
            <a:avLst/>
          </a:prstGeom>
          <a:noFill/>
        </p:spPr>
        <p:txBody>
          <a:bodyPr wrap="none" rtlCol="0">
            <a:spAutoFit/>
          </a:bodyPr>
          <a:lstStyle/>
          <a:p>
            <a:pPr marL="457200" indent="-457200">
              <a:lnSpc>
                <a:spcPct val="150000"/>
              </a:lnSpc>
              <a:buAutoNum type="alphaUcParenR"/>
            </a:pPr>
            <a:r>
              <a:rPr lang="en-US" sz="2400"/>
              <a:t>Yes</a:t>
            </a:r>
          </a:p>
          <a:p>
            <a:pPr marL="457200" indent="-457200">
              <a:lnSpc>
                <a:spcPct val="150000"/>
              </a:lnSpc>
              <a:buAutoNum type="alphaUcParenR"/>
            </a:pPr>
            <a:r>
              <a:rPr lang="en-US" sz="2400"/>
              <a:t>No</a:t>
            </a:r>
          </a:p>
          <a:p>
            <a:pPr marL="457200" indent="-457200">
              <a:lnSpc>
                <a:spcPct val="150000"/>
              </a:lnSpc>
              <a:buAutoNum type="alphaUcParenR"/>
            </a:pPr>
            <a:r>
              <a:rPr lang="en-US" sz="2400"/>
              <a:t>Depends on how much friction there is between the cylinders</a:t>
            </a:r>
          </a:p>
        </p:txBody>
      </p:sp>
    </p:spTree>
    <p:extLst>
      <p:ext uri="{BB962C8B-B14F-4D97-AF65-F5344CB8AC3E}">
        <p14:creationId xmlns:p14="http://schemas.microsoft.com/office/powerpoint/2010/main" val="242015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1033" y="2391671"/>
            <a:ext cx="6315332" cy="263731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3933" y="110405"/>
                <a:ext cx="11929533" cy="2281266"/>
              </a:xfrm>
              <a:prstGeom prst="rect">
                <a:avLst/>
              </a:prstGeom>
            </p:spPr>
            <p:txBody>
              <a:bodyPr wrap="square">
                <a:spAutoFit/>
              </a:bodyPr>
              <a:lstStyle/>
              <a:p>
                <a:r>
                  <a:rPr lang="en-US" sz="2800"/>
                  <a:t>A cylinder with moment of inertia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=10 </m:t>
                    </m:r>
                    <m:r>
                      <m:rPr>
                        <m:nor/>
                      </m:rPr>
                      <a:rPr lang="en-US" sz="2800" b="0" i="0" smtClean="0">
                        <a:latin typeface="Cambria Math" panose="02040503050406030204" pitchFamily="18" charset="0"/>
                      </a:rPr>
                      <m:t>kg</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m:rPr>
                            <m:nor/>
                          </m:rPr>
                          <a:rPr lang="en-US" sz="2800" b="0" i="0" smtClean="0">
                            <a:latin typeface="Cambria Math" panose="02040503050406030204" pitchFamily="18" charset="0"/>
                            <a:ea typeface="Cambria Math" panose="02040503050406030204" pitchFamily="18" charset="0"/>
                          </a:rPr>
                          <m:t>m</m:t>
                        </m:r>
                      </m:e>
                      <m:sup>
                        <m:r>
                          <a:rPr lang="en-US" sz="2800" b="0" i="1" smtClean="0">
                            <a:latin typeface="Cambria Math" panose="02040503050406030204" pitchFamily="18" charset="0"/>
                            <a:ea typeface="Cambria Math" panose="02040503050406030204" pitchFamily="18" charset="0"/>
                          </a:rPr>
                          <m:t>2</m:t>
                        </m:r>
                      </m:sup>
                    </m:sSup>
                  </m:oMath>
                </a14:m>
                <a:r>
                  <a:rPr lang="en-US" sz="2800"/>
                  <a:t> is rotating on a frictionless platform with initial angular velocity of magnitude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=4</m:t>
                    </m:r>
                  </m:oMath>
                </a14:m>
                <a:r>
                  <a:rPr lang="en-US" sz="2800"/>
                  <a:t> rad/s. A second non-rotating cylinder with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𝑇</m:t>
                        </m:r>
                      </m:sub>
                    </m:sSub>
                    <m:r>
                      <a:rPr lang="en-US" sz="2800" b="0" i="1" smtClean="0">
                        <a:latin typeface="Cambria Math" panose="02040503050406030204" pitchFamily="18" charset="0"/>
                      </a:rPr>
                      <m:t>=5 </m:t>
                    </m:r>
                    <m:r>
                      <m:rPr>
                        <m:nor/>
                      </m:rPr>
                      <a:rPr lang="en-US" sz="2800" b="0" i="0" smtClean="0">
                        <a:latin typeface="Cambria Math" panose="02040503050406030204" pitchFamily="18" charset="0"/>
                      </a:rPr>
                      <m:t>kg</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m:rPr>
                            <m:nor/>
                          </m:rPr>
                          <a:rPr lang="en-US" sz="2800" b="0" i="0" smtClean="0">
                            <a:latin typeface="Cambria Math" panose="02040503050406030204" pitchFamily="18" charset="0"/>
                            <a:ea typeface="Cambria Math" panose="02040503050406030204" pitchFamily="18" charset="0"/>
                          </a:rPr>
                          <m:t>m</m:t>
                        </m:r>
                      </m:e>
                      <m:sup>
                        <m:r>
                          <a:rPr lang="en-US" sz="2800" b="0" i="1" smtClean="0">
                            <a:latin typeface="Cambria Math" panose="02040503050406030204" pitchFamily="18" charset="0"/>
                            <a:ea typeface="Cambria Math" panose="02040503050406030204" pitchFamily="18" charset="0"/>
                          </a:rPr>
                          <m:t>2</m:t>
                        </m:r>
                      </m:sup>
                    </m:sSup>
                  </m:oMath>
                </a14:m>
                <a:r>
                  <a:rPr lang="en-US" sz="2800"/>
                  <a:t> is dropped onto the first as shown, and the two cylinders then rotate together. We seek the final angular velocity of the cylinders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𝑓</m:t>
                        </m:r>
                      </m:sub>
                    </m:sSub>
                  </m:oMath>
                </a14:m>
                <a:r>
                  <a:rPr lang="en-US" sz="2800"/>
                  <a:t>. Is the following equation true?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𝐵</m:t>
                        </m:r>
                      </m:sub>
                    </m:sSub>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𝑇</m:t>
                        </m:r>
                      </m:sub>
                    </m:sSub>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ea typeface="Cambria Math" panose="02040503050406030204" pitchFamily="18" charset="0"/>
                          </a:rPr>
                          <m:t>𝑓</m:t>
                        </m:r>
                      </m:sub>
                    </m:sSub>
                  </m:oMath>
                </a14:m>
                <a:endParaRPr lang="en-US" sz="2800"/>
              </a:p>
            </p:txBody>
          </p:sp>
        </mc:Choice>
        <mc:Fallback xmlns="">
          <p:sp>
            <p:nvSpPr>
              <p:cNvPr id="3" name="Rectangle 2"/>
              <p:cNvSpPr>
                <a:spLocks noRot="1" noChangeAspect="1" noMove="1" noResize="1" noEditPoints="1" noAdjustHandles="1" noChangeArrowheads="1" noChangeShapeType="1" noTextEdit="1"/>
              </p:cNvSpPr>
              <p:nvPr/>
            </p:nvSpPr>
            <p:spPr>
              <a:xfrm>
                <a:off x="143933" y="110405"/>
                <a:ext cx="11929533" cy="2281266"/>
              </a:xfrm>
              <a:prstGeom prst="rect">
                <a:avLst/>
              </a:prstGeom>
              <a:blipFill rotWithShape="0">
                <a:blip r:embed="rId3"/>
                <a:stretch>
                  <a:fillRect l="-1073" t="-2406" r="-307" b="-5348"/>
                </a:stretch>
              </a:blipFill>
            </p:spPr>
            <p:txBody>
              <a:bodyPr/>
              <a:lstStyle/>
              <a:p>
                <a:r>
                  <a:rPr lang="en-US">
                    <a:noFill/>
                  </a:rPr>
                  <a:t> </a:t>
                </a:r>
              </a:p>
            </p:txBody>
          </p:sp>
        </mc:Fallback>
      </mc:AlternateContent>
      <p:sp>
        <p:nvSpPr>
          <p:cNvPr id="4" name="TextBox 3"/>
          <p:cNvSpPr txBox="1"/>
          <p:nvPr/>
        </p:nvSpPr>
        <p:spPr>
          <a:xfrm>
            <a:off x="143933" y="5503333"/>
            <a:ext cx="1049005" cy="1200329"/>
          </a:xfrm>
          <a:prstGeom prst="rect">
            <a:avLst/>
          </a:prstGeom>
          <a:noFill/>
        </p:spPr>
        <p:txBody>
          <a:bodyPr wrap="none" rtlCol="0">
            <a:spAutoFit/>
          </a:bodyPr>
          <a:lstStyle/>
          <a:p>
            <a:pPr marL="457200" indent="-457200">
              <a:lnSpc>
                <a:spcPct val="150000"/>
              </a:lnSpc>
              <a:buAutoNum type="alphaUcParenR"/>
            </a:pPr>
            <a:r>
              <a:rPr lang="en-US" sz="2400"/>
              <a:t>Yes</a:t>
            </a:r>
          </a:p>
          <a:p>
            <a:pPr marL="457200" indent="-457200">
              <a:lnSpc>
                <a:spcPct val="150000"/>
              </a:lnSpc>
              <a:buAutoNum type="alphaUcParenR"/>
            </a:pPr>
            <a:r>
              <a:rPr lang="en-US" sz="2400"/>
              <a:t>No</a:t>
            </a:r>
          </a:p>
        </p:txBody>
      </p:sp>
    </p:spTree>
    <p:extLst>
      <p:ext uri="{BB962C8B-B14F-4D97-AF65-F5344CB8AC3E}">
        <p14:creationId xmlns:p14="http://schemas.microsoft.com/office/powerpoint/2010/main" val="39147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739" y="229176"/>
            <a:ext cx="11763154" cy="1384995"/>
          </a:xfrm>
          <a:prstGeom prst="rect">
            <a:avLst/>
          </a:prstGeom>
        </p:spPr>
        <p:txBody>
          <a:bodyPr wrap="square">
            <a:spAutoFit/>
          </a:bodyPr>
          <a:lstStyle/>
          <a:p>
            <a:r>
              <a:rPr lang="en-US" sz="2800" dirty="0"/>
              <a:t>A student is sitting at rest on a rotation stool with her feet off the ground. The student is handed a wheel that is </a:t>
            </a:r>
            <a:r>
              <a:rPr lang="en-US" sz="2800" b="1" i="1" dirty="0"/>
              <a:t>not rotating</a:t>
            </a:r>
            <a:r>
              <a:rPr lang="en-US" sz="2800" dirty="0"/>
              <a:t>. Now, the student spins the wheel. Which way will the student begin to rotate?</a:t>
            </a:r>
          </a:p>
        </p:txBody>
      </p:sp>
      <p:sp>
        <p:nvSpPr>
          <p:cNvPr id="3" name="TextBox 2"/>
          <p:cNvSpPr txBox="1"/>
          <p:nvPr/>
        </p:nvSpPr>
        <p:spPr>
          <a:xfrm>
            <a:off x="143539" y="4667693"/>
            <a:ext cx="5723105" cy="2031325"/>
          </a:xfrm>
          <a:prstGeom prst="rect">
            <a:avLst/>
          </a:prstGeom>
          <a:noFill/>
        </p:spPr>
        <p:txBody>
          <a:bodyPr wrap="none" rtlCol="0">
            <a:spAutoFit/>
          </a:bodyPr>
          <a:lstStyle/>
          <a:p>
            <a:pPr marL="514350" indent="-514350">
              <a:lnSpc>
                <a:spcPct val="150000"/>
              </a:lnSpc>
              <a:buAutoNum type="alphaUcParenR"/>
            </a:pPr>
            <a:r>
              <a:rPr lang="en-US" sz="2800" dirty="0"/>
              <a:t>In the same direction as the wheel</a:t>
            </a:r>
          </a:p>
          <a:p>
            <a:pPr marL="514350" indent="-514350">
              <a:lnSpc>
                <a:spcPct val="150000"/>
              </a:lnSpc>
              <a:buAutoNum type="alphaUcParenR"/>
            </a:pPr>
            <a:r>
              <a:rPr lang="en-US" sz="2800" dirty="0"/>
              <a:t>In the opposite direction</a:t>
            </a:r>
          </a:p>
          <a:p>
            <a:pPr marL="514350" indent="-514350">
              <a:lnSpc>
                <a:spcPct val="150000"/>
              </a:lnSpc>
              <a:buAutoNum type="alphaUcParenR"/>
            </a:pPr>
            <a:r>
              <a:rPr lang="en-US" sz="2800" dirty="0"/>
              <a:t>The student will remain at rest</a:t>
            </a:r>
          </a:p>
        </p:txBody>
      </p:sp>
    </p:spTree>
    <p:extLst>
      <p:ext uri="{BB962C8B-B14F-4D97-AF65-F5344CB8AC3E}">
        <p14:creationId xmlns:p14="http://schemas.microsoft.com/office/powerpoint/2010/main" val="243973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739" y="229176"/>
            <a:ext cx="11763154" cy="1815882"/>
          </a:xfrm>
          <a:prstGeom prst="rect">
            <a:avLst/>
          </a:prstGeom>
        </p:spPr>
        <p:txBody>
          <a:bodyPr wrap="square">
            <a:spAutoFit/>
          </a:bodyPr>
          <a:lstStyle/>
          <a:p>
            <a:r>
              <a:rPr lang="en-US" sz="2800" dirty="0"/>
              <a:t>A student is sitting at rest on a rotation stool with her feet off the ground. The student is handed a wheel that </a:t>
            </a:r>
            <a:r>
              <a:rPr lang="en-US" sz="2800" b="1" i="1" dirty="0"/>
              <a:t>is already rotating</a:t>
            </a:r>
            <a:r>
              <a:rPr lang="en-US" sz="2800" dirty="0"/>
              <a:t>. Which way will the student begin to rotate? Hint: the wheel’s axle is frictionless, and it doesn’t speed up or slow down during the handoff.</a:t>
            </a:r>
          </a:p>
        </p:txBody>
      </p:sp>
      <p:sp>
        <p:nvSpPr>
          <p:cNvPr id="3" name="TextBox 2"/>
          <p:cNvSpPr txBox="1"/>
          <p:nvPr/>
        </p:nvSpPr>
        <p:spPr>
          <a:xfrm>
            <a:off x="143539" y="4667693"/>
            <a:ext cx="7603556" cy="2031325"/>
          </a:xfrm>
          <a:prstGeom prst="rect">
            <a:avLst/>
          </a:prstGeom>
          <a:noFill/>
        </p:spPr>
        <p:txBody>
          <a:bodyPr wrap="none" rtlCol="0">
            <a:spAutoFit/>
          </a:bodyPr>
          <a:lstStyle/>
          <a:p>
            <a:pPr marL="514350" indent="-514350">
              <a:lnSpc>
                <a:spcPct val="150000"/>
              </a:lnSpc>
              <a:buAutoNum type="alphaUcParenR"/>
            </a:pPr>
            <a:r>
              <a:rPr lang="en-US" sz="2800" dirty="0"/>
              <a:t>In the same direction as the wheel was rotating</a:t>
            </a:r>
          </a:p>
          <a:p>
            <a:pPr marL="514350" indent="-514350">
              <a:lnSpc>
                <a:spcPct val="150000"/>
              </a:lnSpc>
              <a:buAutoNum type="alphaUcParenR"/>
            </a:pPr>
            <a:r>
              <a:rPr lang="en-US" sz="2800" dirty="0"/>
              <a:t>In the opposite direction</a:t>
            </a:r>
          </a:p>
          <a:p>
            <a:pPr marL="514350" indent="-514350">
              <a:lnSpc>
                <a:spcPct val="150000"/>
              </a:lnSpc>
              <a:buAutoNum type="alphaUcParenR"/>
            </a:pPr>
            <a:r>
              <a:rPr lang="en-US" sz="2800" dirty="0"/>
              <a:t>The student will remain at rest</a:t>
            </a:r>
          </a:p>
        </p:txBody>
      </p:sp>
    </p:spTree>
    <p:extLst>
      <p:ext uri="{BB962C8B-B14F-4D97-AF65-F5344CB8AC3E}">
        <p14:creationId xmlns:p14="http://schemas.microsoft.com/office/powerpoint/2010/main" val="156357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739" y="229176"/>
            <a:ext cx="11763154" cy="1384995"/>
          </a:xfrm>
          <a:prstGeom prst="rect">
            <a:avLst/>
          </a:prstGeom>
        </p:spPr>
        <p:txBody>
          <a:bodyPr wrap="square">
            <a:spAutoFit/>
          </a:bodyPr>
          <a:lstStyle/>
          <a:p>
            <a:r>
              <a:rPr lang="en-US" sz="2800" dirty="0"/>
              <a:t>A student is sitting at rest on a rotation stool with her feet off the ground. The student is handed a wheel that </a:t>
            </a:r>
            <a:r>
              <a:rPr lang="en-US" sz="2800" b="1" i="1" dirty="0"/>
              <a:t>is already rotating</a:t>
            </a:r>
            <a:r>
              <a:rPr lang="en-US" sz="2800" dirty="0"/>
              <a:t>. Now, the student stops the wheel with her arm. Which way will the student begin to rotate?</a:t>
            </a:r>
          </a:p>
        </p:txBody>
      </p:sp>
      <p:sp>
        <p:nvSpPr>
          <p:cNvPr id="3" name="TextBox 2"/>
          <p:cNvSpPr txBox="1"/>
          <p:nvPr/>
        </p:nvSpPr>
        <p:spPr>
          <a:xfrm>
            <a:off x="143539" y="4667693"/>
            <a:ext cx="7603556" cy="2031325"/>
          </a:xfrm>
          <a:prstGeom prst="rect">
            <a:avLst/>
          </a:prstGeom>
          <a:noFill/>
        </p:spPr>
        <p:txBody>
          <a:bodyPr wrap="none" rtlCol="0">
            <a:spAutoFit/>
          </a:bodyPr>
          <a:lstStyle/>
          <a:p>
            <a:pPr marL="514350" indent="-514350">
              <a:lnSpc>
                <a:spcPct val="150000"/>
              </a:lnSpc>
              <a:buAutoNum type="alphaUcParenR"/>
            </a:pPr>
            <a:r>
              <a:rPr lang="en-US" sz="2800" dirty="0"/>
              <a:t>In the same direction as the wheel was rotating</a:t>
            </a:r>
          </a:p>
          <a:p>
            <a:pPr marL="514350" indent="-514350">
              <a:lnSpc>
                <a:spcPct val="150000"/>
              </a:lnSpc>
              <a:buAutoNum type="alphaUcParenR"/>
            </a:pPr>
            <a:r>
              <a:rPr lang="en-US" sz="2800" dirty="0"/>
              <a:t>In the opposite direction</a:t>
            </a:r>
          </a:p>
          <a:p>
            <a:pPr marL="514350" indent="-514350">
              <a:lnSpc>
                <a:spcPct val="150000"/>
              </a:lnSpc>
              <a:buAutoNum type="alphaUcParenR"/>
            </a:pPr>
            <a:r>
              <a:rPr lang="en-US" sz="2800" dirty="0"/>
              <a:t>The student will remain at rest</a:t>
            </a:r>
          </a:p>
        </p:txBody>
      </p:sp>
    </p:spTree>
    <p:extLst>
      <p:ext uri="{BB962C8B-B14F-4D97-AF65-F5344CB8AC3E}">
        <p14:creationId xmlns:p14="http://schemas.microsoft.com/office/powerpoint/2010/main" val="199106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739" y="229176"/>
            <a:ext cx="11763154" cy="954107"/>
          </a:xfrm>
          <a:prstGeom prst="rect">
            <a:avLst/>
          </a:prstGeom>
        </p:spPr>
        <p:txBody>
          <a:bodyPr wrap="square">
            <a:spAutoFit/>
          </a:bodyPr>
          <a:lstStyle/>
          <a:p>
            <a:r>
              <a:rPr lang="en-US" sz="2800" dirty="0"/>
              <a:t>A student is rotating on a rotation stool hold masses at arm’s length. Now, the student drops the masses. How will the student’s motion change?</a:t>
            </a:r>
          </a:p>
        </p:txBody>
      </p:sp>
      <p:sp>
        <p:nvSpPr>
          <p:cNvPr id="3" name="TextBox 2"/>
          <p:cNvSpPr txBox="1"/>
          <p:nvPr/>
        </p:nvSpPr>
        <p:spPr>
          <a:xfrm>
            <a:off x="143539" y="4667693"/>
            <a:ext cx="5096523" cy="2031325"/>
          </a:xfrm>
          <a:prstGeom prst="rect">
            <a:avLst/>
          </a:prstGeom>
          <a:noFill/>
        </p:spPr>
        <p:txBody>
          <a:bodyPr wrap="none" rtlCol="0">
            <a:spAutoFit/>
          </a:bodyPr>
          <a:lstStyle/>
          <a:p>
            <a:pPr marL="514350" indent="-514350">
              <a:lnSpc>
                <a:spcPct val="150000"/>
              </a:lnSpc>
              <a:buAutoNum type="alphaUcParenR"/>
            </a:pPr>
            <a:r>
              <a:rPr lang="en-US" sz="2800" dirty="0"/>
              <a:t>She will speed up</a:t>
            </a:r>
          </a:p>
          <a:p>
            <a:pPr marL="514350" indent="-514350">
              <a:lnSpc>
                <a:spcPct val="150000"/>
              </a:lnSpc>
              <a:buAutoNum type="alphaUcParenR"/>
            </a:pPr>
            <a:r>
              <a:rPr lang="en-US" sz="2800" dirty="0"/>
              <a:t>She will slow down</a:t>
            </a:r>
          </a:p>
          <a:p>
            <a:pPr marL="514350" indent="-514350">
              <a:lnSpc>
                <a:spcPct val="150000"/>
              </a:lnSpc>
              <a:buAutoNum type="alphaUcParenR"/>
            </a:pPr>
            <a:r>
              <a:rPr lang="en-US" sz="2800" dirty="0"/>
              <a:t>Her motion will be unchanged</a:t>
            </a:r>
          </a:p>
        </p:txBody>
      </p:sp>
    </p:spTree>
    <p:extLst>
      <p:ext uri="{BB962C8B-B14F-4D97-AF65-F5344CB8AC3E}">
        <p14:creationId xmlns:p14="http://schemas.microsoft.com/office/powerpoint/2010/main" val="273135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85619" y="103102"/>
            <a:ext cx="2726124" cy="274139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5686" y="173895"/>
                <a:ext cx="9482216" cy="2670603"/>
              </a:xfrm>
              <a:prstGeom prst="rect">
                <a:avLst/>
              </a:prstGeom>
            </p:spPr>
            <p:txBody>
              <a:bodyPr wrap="square">
                <a:spAutoFit/>
              </a:bodyPr>
              <a:lstStyle/>
              <a:p>
                <a:r>
                  <a:rPr lang="en-US" sz="2800" dirty="0"/>
                  <a:t>A student is sitting at rest on a rotation stool, holding a spinning wheel with vertical axis. The wheel has angular momentum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𝐿</m:t>
                        </m:r>
                      </m:e>
                      <m:sub>
                        <m:r>
                          <a:rPr lang="en-US" sz="2800" b="0" i="1" smtClean="0">
                            <a:latin typeface="Cambria Math" panose="02040503050406030204" pitchFamily="18" charset="0"/>
                          </a:rPr>
                          <m:t>𝑤</m:t>
                        </m:r>
                      </m:sub>
                    </m:sSub>
                  </m:oMath>
                </a14:m>
                <a:r>
                  <a:rPr lang="en-US" sz="2800" dirty="0"/>
                  <a:t>. The student then inverts the wheel. (It still spins at the same rate.) After the flip, </a:t>
                </a:r>
                <a14:m>
                  <m:oMath xmlns:m="http://schemas.openxmlformats.org/officeDocument/2006/math">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𝑳</m:t>
                                </m:r>
                              </m:e>
                            </m:acc>
                          </m:e>
                          <m:sub>
                            <m:r>
                              <m:rPr>
                                <m:nor/>
                              </m:rPr>
                              <a:rPr lang="en-US" sz="2800" b="0" i="0" smtClean="0">
                                <a:latin typeface="Cambria Math" panose="02040503050406030204" pitchFamily="18" charset="0"/>
                              </a:rPr>
                              <m:t>person</m:t>
                            </m:r>
                            <m:r>
                              <m:rPr>
                                <m:nor/>
                              </m:rPr>
                              <a:rPr lang="en-US" sz="2800" b="0" i="0" smtClean="0">
                                <a:latin typeface="Cambria Math" panose="02040503050406030204" pitchFamily="18" charset="0"/>
                              </a:rPr>
                              <m:t> + </m:t>
                            </m:r>
                            <m:r>
                              <m:rPr>
                                <m:nor/>
                              </m:rPr>
                              <a:rPr lang="en-US" sz="2800" b="0" i="0" smtClean="0">
                                <a:latin typeface="Cambria Math" panose="02040503050406030204" pitchFamily="18" charset="0"/>
                              </a:rPr>
                              <m:t>stool</m:t>
                            </m:r>
                          </m:sub>
                        </m:sSub>
                      </m:e>
                    </m:d>
                  </m:oMath>
                </a14:m>
                <a:r>
                  <a:rPr lang="en-US" sz="2800" dirty="0"/>
                  <a:t> is…</a:t>
                </a:r>
              </a:p>
              <a:p>
                <a:r>
                  <a:rPr lang="en-US" sz="2800" dirty="0"/>
                  <a:t>[Note: I want </a:t>
                </a:r>
                <a14:m>
                  <m:oMath xmlns:m="http://schemas.openxmlformats.org/officeDocument/2006/math">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𝑳</m:t>
                                </m:r>
                              </m:e>
                            </m:acc>
                          </m:e>
                          <m:sub>
                            <m:r>
                              <m:rPr>
                                <m:nor/>
                              </m:rPr>
                              <a:rPr lang="en-US" sz="2800">
                                <a:latin typeface="Cambria Math" panose="02040503050406030204" pitchFamily="18" charset="0"/>
                              </a:rPr>
                              <m:t>person</m:t>
                            </m:r>
                            <m:r>
                              <m:rPr>
                                <m:nor/>
                              </m:rPr>
                              <a:rPr lang="en-US" sz="2800">
                                <a:latin typeface="Cambria Math" panose="02040503050406030204" pitchFamily="18" charset="0"/>
                              </a:rPr>
                              <m:t> + </m:t>
                            </m:r>
                            <m:r>
                              <m:rPr>
                                <m:nor/>
                              </m:rPr>
                              <a:rPr lang="en-US" sz="2800">
                                <a:latin typeface="Cambria Math" panose="02040503050406030204" pitchFamily="18" charset="0"/>
                              </a:rPr>
                              <m:t>stool</m:t>
                            </m:r>
                          </m:sub>
                        </m:sSub>
                      </m:e>
                    </m:d>
                  </m:oMath>
                </a14:m>
                <a:r>
                  <a:rPr lang="en-US" sz="2800" dirty="0"/>
                  <a:t> not </a:t>
                </a:r>
                <a14:m>
                  <m:oMath xmlns:m="http://schemas.openxmlformats.org/officeDocument/2006/math">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𝑳</m:t>
                                </m:r>
                              </m:e>
                            </m:acc>
                          </m:e>
                          <m:sub>
                            <m:r>
                              <m:rPr>
                                <m:nor/>
                              </m:rPr>
                              <a:rPr lang="en-US" sz="2800">
                                <a:latin typeface="Cambria Math" panose="02040503050406030204" pitchFamily="18" charset="0"/>
                              </a:rPr>
                              <m:t>person</m:t>
                            </m:r>
                            <m:r>
                              <m:rPr>
                                <m:nor/>
                              </m:rPr>
                              <a:rPr lang="en-US" sz="2800">
                                <a:latin typeface="Cambria Math" panose="02040503050406030204" pitchFamily="18" charset="0"/>
                              </a:rPr>
                              <m:t> + </m:t>
                            </m:r>
                            <m:r>
                              <m:rPr>
                                <m:nor/>
                              </m:rPr>
                              <a:rPr lang="en-US" sz="2800">
                                <a:latin typeface="Cambria Math" panose="02040503050406030204" pitchFamily="18" charset="0"/>
                              </a:rPr>
                              <m:t>stool</m:t>
                            </m:r>
                            <m:r>
                              <m:rPr>
                                <m:nor/>
                              </m:rPr>
                              <a:rPr lang="en-US" sz="2800" b="0" i="0" smtClean="0">
                                <a:latin typeface="Cambria Math" panose="02040503050406030204" pitchFamily="18" charset="0"/>
                              </a:rPr>
                              <m:t>+</m:t>
                            </m:r>
                            <m:r>
                              <m:rPr>
                                <m:nor/>
                              </m:rPr>
                              <a:rPr lang="en-US" sz="2800" b="0" i="0" smtClean="0">
                                <a:latin typeface="Cambria Math" panose="02040503050406030204" pitchFamily="18" charset="0"/>
                              </a:rPr>
                              <m:t>wheel</m:t>
                            </m:r>
                          </m:sub>
                        </m:sSub>
                      </m:e>
                    </m:d>
                  </m:oMath>
                </a14:m>
                <a:r>
                  <a:rPr lang="en-US" sz="28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315686" y="173895"/>
                <a:ext cx="9482216" cy="2670603"/>
              </a:xfrm>
              <a:prstGeom prst="rect">
                <a:avLst/>
              </a:prstGeom>
              <a:blipFill>
                <a:blip r:embed="rId3"/>
                <a:stretch>
                  <a:fillRect l="-1350" t="-2283" r="-1093" b="-1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95942" y="3135086"/>
                <a:ext cx="2842445" cy="3590214"/>
              </a:xfrm>
              <a:prstGeom prst="rect">
                <a:avLst/>
              </a:prstGeom>
              <a:noFill/>
            </p:spPr>
            <p:txBody>
              <a:bodyPr wrap="none" rtlCol="0">
                <a:spAutoFit/>
              </a:bodyPr>
              <a:lstStyle/>
              <a:p>
                <a:pPr marL="514350" indent="-514350">
                  <a:lnSpc>
                    <a:spcPct val="150000"/>
                  </a:lnSpc>
                  <a:buAutoNum type="alphaUcParenR"/>
                </a:pPr>
                <a:r>
                  <a:rPr lang="en-US" sz="2800" b="0" dirty="0"/>
                  <a:t> </a:t>
                </a:r>
                <a14:m>
                  <m:oMath xmlns:m="http://schemas.openxmlformats.org/officeDocument/2006/math">
                    <m:r>
                      <a:rPr lang="en-US" sz="2800" b="0" i="1" smtClean="0">
                        <a:latin typeface="Cambria Math" panose="02040503050406030204" pitchFamily="18" charset="0"/>
                      </a:rPr>
                      <m:t>0</m:t>
                    </m:r>
                  </m:oMath>
                </a14:m>
                <a:r>
                  <a:rPr lang="en-US" sz="2800" dirty="0"/>
                  <a:t>.</a:t>
                </a:r>
              </a:p>
              <a:p>
                <a:pPr marL="514350" indent="-514350">
                  <a:lnSpc>
                    <a:spcPct val="150000"/>
                  </a:lnSpc>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i="1">
                            <a:latin typeface="Cambria Math" panose="02040503050406030204" pitchFamily="18" charset="0"/>
                          </a:rPr>
                          <m:t>𝑤</m:t>
                        </m:r>
                      </m:sub>
                    </m:sSub>
                  </m:oMath>
                </a14:m>
                <a:r>
                  <a:rPr lang="en-US" sz="2800" dirty="0"/>
                  <a:t>.</a:t>
                </a:r>
              </a:p>
              <a:p>
                <a:pPr marL="514350" indent="-514350">
                  <a:lnSpc>
                    <a:spcPct val="150000"/>
                  </a:lnSpc>
                  <a:buAutoNum type="alphaUcParenR"/>
                </a:pPr>
                <a:r>
                  <a:rPr lang="en-US" sz="2800" dirty="0"/>
                  <a:t> </a:t>
                </a:r>
                <a14:m>
                  <m:oMath xmlns:m="http://schemas.openxmlformats.org/officeDocument/2006/math">
                    <m:r>
                      <a:rPr lang="en-US" sz="2800" b="0" i="0" smtClean="0">
                        <a:latin typeface="Cambria Math" panose="02040503050406030204" pitchFamily="18" charset="0"/>
                      </a:rPr>
                      <m:t>2</m:t>
                    </m:r>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i="1">
                            <a:latin typeface="Cambria Math" panose="02040503050406030204" pitchFamily="18" charset="0"/>
                          </a:rPr>
                          <m:t>𝑤</m:t>
                        </m:r>
                      </m:sub>
                    </m:sSub>
                  </m:oMath>
                </a14:m>
                <a:r>
                  <a:rPr lang="en-US" sz="2800" dirty="0"/>
                  <a:t>.</a:t>
                </a:r>
              </a:p>
              <a:p>
                <a:pPr marL="514350" indent="-514350">
                  <a:lnSpc>
                    <a:spcPct val="150000"/>
                  </a:lnSpc>
                  <a:buAutoNum type="alphaUcParenR"/>
                </a:pPr>
                <a:r>
                  <a:rPr lang="en-US" sz="28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i="1">
                            <a:latin typeface="Cambria Math" panose="02040503050406030204" pitchFamily="18" charset="0"/>
                          </a:rPr>
                          <m:t>𝑤</m:t>
                        </m:r>
                      </m:sub>
                    </m:sSub>
                  </m:oMath>
                </a14:m>
                <a:r>
                  <a:rPr lang="en-US" sz="2800" dirty="0"/>
                  <a:t>.</a:t>
                </a:r>
              </a:p>
              <a:p>
                <a:pPr marL="514350" indent="-514350">
                  <a:lnSpc>
                    <a:spcPct val="150000"/>
                  </a:lnSpc>
                  <a:buAutoNum type="alphaUcParenR"/>
                </a:pPr>
                <a:r>
                  <a:rPr lang="en-US" sz="2800" dirty="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95942" y="3135086"/>
                <a:ext cx="2842445" cy="3590214"/>
              </a:xfrm>
              <a:prstGeom prst="rect">
                <a:avLst/>
              </a:prstGeom>
              <a:blipFill rotWithShape="0">
                <a:blip r:embed="rId4"/>
                <a:stretch>
                  <a:fillRect l="-4506" r="-3219" b="-2207"/>
                </a:stretch>
              </a:blipFill>
            </p:spPr>
            <p:txBody>
              <a:bodyPr/>
              <a:lstStyle/>
              <a:p>
                <a:r>
                  <a:rPr lang="en-US">
                    <a:noFill/>
                  </a:rPr>
                  <a:t> </a:t>
                </a:r>
              </a:p>
            </p:txBody>
          </p:sp>
        </mc:Fallback>
      </mc:AlternateContent>
    </p:spTree>
    <p:extLst>
      <p:ext uri="{BB962C8B-B14F-4D97-AF65-F5344CB8AC3E}">
        <p14:creationId xmlns:p14="http://schemas.microsoft.com/office/powerpoint/2010/main" val="341304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0047" y="1640104"/>
            <a:ext cx="5675704" cy="171269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3133" y="71735"/>
                <a:ext cx="11929533" cy="1384995"/>
              </a:xfrm>
              <a:prstGeom prst="rect">
                <a:avLst/>
              </a:prstGeom>
            </p:spPr>
            <p:txBody>
              <a:bodyPr wrap="square">
                <a:spAutoFit/>
              </a:bodyPr>
              <a:lstStyle/>
              <a:p>
                <a:r>
                  <a:rPr lang="en-US" sz="2800"/>
                  <a:t>A mass </a:t>
                </a:r>
                <a14:m>
                  <m:oMath xmlns:m="http://schemas.openxmlformats.org/officeDocument/2006/math">
                    <m:r>
                      <a:rPr lang="en-US" sz="2800" i="1" smtClean="0">
                        <a:latin typeface="Cambria Math" panose="02040503050406030204" pitchFamily="18" charset="0"/>
                      </a:rPr>
                      <m:t>𝑀</m:t>
                    </m:r>
                    <m:r>
                      <a:rPr lang="en-US" sz="2800" i="1" smtClean="0">
                        <a:latin typeface="Cambria Math" panose="02040503050406030204" pitchFamily="18" charset="0"/>
                      </a:rPr>
                      <m:t> </m:t>
                    </m:r>
                  </m:oMath>
                </a14:m>
                <a:r>
                  <a:rPr lang="en-US" sz="2800"/>
                  <a:t>is supported by two threads. The free-body diagram correctly shows the directions of the forces but does not correctly show their magnitudes. Which tension is larger?</a:t>
                </a:r>
              </a:p>
            </p:txBody>
          </p:sp>
        </mc:Choice>
        <mc:Fallback xmlns="">
          <p:sp>
            <p:nvSpPr>
              <p:cNvPr id="3" name="Rectangle 2"/>
              <p:cNvSpPr>
                <a:spLocks noRot="1" noChangeAspect="1" noMove="1" noResize="1" noEditPoints="1" noAdjustHandles="1" noChangeArrowheads="1" noChangeShapeType="1" noTextEdit="1"/>
              </p:cNvSpPr>
              <p:nvPr/>
            </p:nvSpPr>
            <p:spPr>
              <a:xfrm>
                <a:off x="93133" y="71735"/>
                <a:ext cx="11929533" cy="1384995"/>
              </a:xfrm>
              <a:prstGeom prst="rect">
                <a:avLst/>
              </a:prstGeom>
              <a:blipFill rotWithShape="0">
                <a:blip r:embed="rId3"/>
                <a:stretch>
                  <a:fillRect l="-1022" t="-4405" r="-869"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3133" y="4180344"/>
                <a:ext cx="3617144" cy="2677656"/>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1</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b="0" i="1" smtClean="0">
                            <a:latin typeface="Cambria Math" panose="02040503050406030204" pitchFamily="18" charset="0"/>
                          </a:rPr>
                          <m:t>2</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1</m:t>
                        </m:r>
                      </m:sub>
                    </m:sSub>
                  </m:oMath>
                </a14:m>
                <a:r>
                  <a:rPr lang="en-US" sz="280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b="0" i="1" smtClean="0">
                            <a:latin typeface="Cambria Math" panose="02040503050406030204" pitchFamily="18" charset="0"/>
                          </a:rPr>
                          <m:t>2</m:t>
                        </m:r>
                      </m:sub>
                    </m:sSub>
                  </m:oMath>
                </a14:m>
                <a:r>
                  <a:rPr lang="en-US" sz="2800"/>
                  <a:t> are equal</a:t>
                </a:r>
              </a:p>
              <a:p>
                <a:pPr marL="514350" indent="-514350">
                  <a:lnSpc>
                    <a:spcPct val="150000"/>
                  </a:lnSpc>
                  <a:buAutoNum type="alphaUcParenR"/>
                </a:pPr>
                <a:r>
                  <a:rPr lang="en-US" sz="2800"/>
                  <a:t> Not enough info</a:t>
                </a:r>
              </a:p>
            </p:txBody>
          </p:sp>
        </mc:Choice>
        <mc:Fallback xmlns="">
          <p:sp>
            <p:nvSpPr>
              <p:cNvPr id="4" name="TextBox 3"/>
              <p:cNvSpPr txBox="1">
                <a:spLocks noRot="1" noChangeAspect="1" noMove="1" noResize="1" noEditPoints="1" noAdjustHandles="1" noChangeArrowheads="1" noChangeShapeType="1" noTextEdit="1"/>
              </p:cNvSpPr>
              <p:nvPr/>
            </p:nvSpPr>
            <p:spPr>
              <a:xfrm>
                <a:off x="93133" y="4180344"/>
                <a:ext cx="3617144" cy="2677656"/>
              </a:xfrm>
              <a:prstGeom prst="rect">
                <a:avLst/>
              </a:prstGeom>
              <a:blipFill rotWithShape="0">
                <a:blip r:embed="rId4"/>
                <a:stretch>
                  <a:fillRect l="-3535" r="-2189" b="-3189"/>
                </a:stretch>
              </a:blipFill>
            </p:spPr>
            <p:txBody>
              <a:bodyPr/>
              <a:lstStyle/>
              <a:p>
                <a:r>
                  <a:rPr lang="en-US">
                    <a:noFill/>
                  </a:rPr>
                  <a:t> </a:t>
                </a:r>
              </a:p>
            </p:txBody>
          </p:sp>
        </mc:Fallback>
      </mc:AlternateContent>
    </p:spTree>
    <p:extLst>
      <p:ext uri="{BB962C8B-B14F-4D97-AF65-F5344CB8AC3E}">
        <p14:creationId xmlns:p14="http://schemas.microsoft.com/office/powerpoint/2010/main" val="16896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001" y="1490596"/>
            <a:ext cx="6469527" cy="2308595"/>
          </a:xfrm>
          <a:prstGeom prst="rect">
            <a:avLst/>
          </a:prstGeom>
        </p:spPr>
      </p:pic>
      <p:sp>
        <p:nvSpPr>
          <p:cNvPr id="3" name="Rectangle 2"/>
          <p:cNvSpPr/>
          <p:nvPr/>
        </p:nvSpPr>
        <p:spPr>
          <a:xfrm>
            <a:off x="126999" y="105601"/>
            <a:ext cx="11929533" cy="1384995"/>
          </a:xfrm>
          <a:prstGeom prst="rect">
            <a:avLst/>
          </a:prstGeom>
        </p:spPr>
        <p:txBody>
          <a:bodyPr wrap="square">
            <a:spAutoFit/>
          </a:bodyPr>
          <a:lstStyle/>
          <a:p>
            <a:r>
              <a:rPr lang="en-US" sz="2800"/>
              <a:t>A door is pushed by two forces, a smaller force at the door knob AND a larger force nearer the hinge as shown. The door does not move. The component of the force on the door by the hinge in the xy-plane…</a:t>
            </a:r>
          </a:p>
        </p:txBody>
      </p:sp>
      <p:sp>
        <p:nvSpPr>
          <p:cNvPr id="4" name="TextBox 3"/>
          <p:cNvSpPr txBox="1"/>
          <p:nvPr/>
        </p:nvSpPr>
        <p:spPr>
          <a:xfrm>
            <a:off x="126997" y="3420533"/>
            <a:ext cx="5065426" cy="3323987"/>
          </a:xfrm>
          <a:prstGeom prst="rect">
            <a:avLst/>
          </a:prstGeom>
          <a:noFill/>
        </p:spPr>
        <p:txBody>
          <a:bodyPr wrap="none" rtlCol="0">
            <a:spAutoFit/>
          </a:bodyPr>
          <a:lstStyle/>
          <a:p>
            <a:pPr marL="514350" indent="-514350">
              <a:lnSpc>
                <a:spcPct val="150000"/>
              </a:lnSpc>
              <a:buAutoNum type="alphaUcParenR"/>
            </a:pPr>
            <a:r>
              <a:rPr lang="en-US" sz="2800"/>
              <a:t>is zero.</a:t>
            </a:r>
          </a:p>
          <a:p>
            <a:pPr marL="514350" indent="-514350">
              <a:lnSpc>
                <a:spcPct val="150000"/>
              </a:lnSpc>
              <a:buAutoNum type="alphaUcParenR"/>
            </a:pPr>
            <a:r>
              <a:rPr lang="en-US" sz="2800"/>
              <a:t>points ↑ (along +y)</a:t>
            </a:r>
          </a:p>
          <a:p>
            <a:pPr marL="514350" indent="-514350">
              <a:lnSpc>
                <a:spcPct val="150000"/>
              </a:lnSpc>
              <a:buAutoNum type="alphaUcParenR"/>
            </a:pPr>
            <a:r>
              <a:rPr lang="en-US" sz="2800"/>
              <a:t>points ↓ (along –y)</a:t>
            </a:r>
          </a:p>
          <a:p>
            <a:pPr marL="514350" indent="-514350">
              <a:lnSpc>
                <a:spcPct val="150000"/>
              </a:lnSpc>
              <a:buAutoNum type="alphaUcParenR"/>
            </a:pPr>
            <a:r>
              <a:rPr lang="en-US" sz="2800"/>
              <a:t>points ↘ (between +x and –y)</a:t>
            </a:r>
          </a:p>
          <a:p>
            <a:pPr marL="514350" indent="-514350">
              <a:lnSpc>
                <a:spcPct val="150000"/>
              </a:lnSpc>
              <a:buAutoNum type="alphaUcParenR"/>
            </a:pPr>
            <a:r>
              <a:rPr lang="en-US" sz="2800"/>
              <a:t>points ↗ (between +x and +y)</a:t>
            </a:r>
          </a:p>
        </p:txBody>
      </p:sp>
    </p:spTree>
    <p:extLst>
      <p:ext uri="{BB962C8B-B14F-4D97-AF65-F5344CB8AC3E}">
        <p14:creationId xmlns:p14="http://schemas.microsoft.com/office/powerpoint/2010/main" val="2284604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8305" y="1606243"/>
            <a:ext cx="5938453" cy="180582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69333" y="117102"/>
                <a:ext cx="11836399" cy="1384995"/>
              </a:xfrm>
              <a:prstGeom prst="rect">
                <a:avLst/>
              </a:prstGeom>
            </p:spPr>
            <p:txBody>
              <a:bodyPr wrap="square">
                <a:spAutoFit/>
              </a:bodyPr>
              <a:lstStyle/>
              <a:p>
                <a:r>
                  <a:rPr lang="en-US" sz="2800"/>
                  <a:t>A light board of length </a:t>
                </a:r>
                <a14:m>
                  <m:oMath xmlns:m="http://schemas.openxmlformats.org/officeDocument/2006/math">
                    <m:r>
                      <a:rPr lang="en-US" sz="2800" i="1" smtClean="0">
                        <a:latin typeface="Cambria Math" panose="02040503050406030204" pitchFamily="18" charset="0"/>
                      </a:rPr>
                      <m:t>4</m:t>
                    </m:r>
                    <m:r>
                      <a:rPr lang="en-US" sz="2800" i="1" smtClean="0">
                        <a:latin typeface="Cambria Math" panose="02040503050406030204" pitchFamily="18" charset="0"/>
                      </a:rPr>
                      <m:t>𝑑</m:t>
                    </m:r>
                  </m:oMath>
                </a14:m>
                <a:r>
                  <a:rPr lang="en-US" sz="2800"/>
                  <a:t> is stationary. Four forces, all of the same magnitude </a:t>
                </a:r>
                <a14:m>
                  <m:oMath xmlns:m="http://schemas.openxmlformats.org/officeDocument/2006/math">
                    <m:r>
                      <a:rPr lang="en-US" sz="2800" b="0" i="1" smtClean="0">
                        <a:latin typeface="Cambria Math" panose="02040503050406030204" pitchFamily="18" charset="0"/>
                      </a:rPr>
                      <m:t>𝐹</m:t>
                    </m:r>
                  </m:oMath>
                </a14:m>
                <a:r>
                  <a:rPr lang="en-US" sz="2800"/>
                  <a:t>, are being applied as shown. If we choose the left end of the board as the axis of rotation, then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𝜏</m:t>
                        </m:r>
                      </m:e>
                      <m:sub>
                        <m:r>
                          <m:rPr>
                            <m:nor/>
                          </m:rPr>
                          <a:rPr lang="en-US" sz="2800" b="0" i="0" smtClean="0">
                            <a:latin typeface="Cambria Math" panose="02040503050406030204" pitchFamily="18" charset="0"/>
                          </a:rPr>
                          <m:t>net</m:t>
                        </m:r>
                      </m:sub>
                    </m:sSub>
                  </m:oMath>
                </a14:m>
                <a:r>
                  <a:rPr lang="en-US" sz="2800"/>
                  <a:t> about that axis is…</a:t>
                </a:r>
              </a:p>
            </p:txBody>
          </p:sp>
        </mc:Choice>
        <mc:Fallback xmlns="">
          <p:sp>
            <p:nvSpPr>
              <p:cNvPr id="3" name="Rectangle 2"/>
              <p:cNvSpPr>
                <a:spLocks noRot="1" noChangeAspect="1" noMove="1" noResize="1" noEditPoints="1" noAdjustHandles="1" noChangeArrowheads="1" noChangeShapeType="1" noTextEdit="1"/>
              </p:cNvSpPr>
              <p:nvPr/>
            </p:nvSpPr>
            <p:spPr>
              <a:xfrm>
                <a:off x="169333" y="117102"/>
                <a:ext cx="11836399" cy="1384995"/>
              </a:xfrm>
              <a:prstGeom prst="rect">
                <a:avLst/>
              </a:prstGeom>
              <a:blipFill rotWithShape="0">
                <a:blip r:embed="rId3"/>
                <a:stretch>
                  <a:fillRect l="-1082" t="-3965" r="-1649" b="-11894"/>
                </a:stretch>
              </a:blipFill>
            </p:spPr>
            <p:txBody>
              <a:bodyPr/>
              <a:lstStyle/>
              <a:p>
                <a:r>
                  <a:rPr lang="en-US">
                    <a:noFill/>
                  </a:rPr>
                  <a:t> </a:t>
                </a:r>
              </a:p>
            </p:txBody>
          </p:sp>
        </mc:Fallback>
      </mc:AlternateContent>
      <p:sp>
        <p:nvSpPr>
          <p:cNvPr id="4" name="TextBox 3"/>
          <p:cNvSpPr txBox="1"/>
          <p:nvPr/>
        </p:nvSpPr>
        <p:spPr>
          <a:xfrm>
            <a:off x="169333" y="4732866"/>
            <a:ext cx="2440989" cy="2031325"/>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positive (+).</a:t>
            </a:r>
          </a:p>
          <a:p>
            <a:pPr marL="514350" indent="-514350">
              <a:lnSpc>
                <a:spcPct val="150000"/>
              </a:lnSpc>
              <a:buAutoNum type="alphaUcParenR"/>
            </a:pPr>
            <a:r>
              <a:rPr lang="en-US" sz="2800"/>
              <a:t>negative (-).</a:t>
            </a:r>
          </a:p>
        </p:txBody>
      </p:sp>
      <p:sp>
        <p:nvSpPr>
          <p:cNvPr id="5" name="Multiplication Sign 4">
            <a:extLst>
              <a:ext uri="{FF2B5EF4-FFF2-40B4-BE49-F238E27FC236}">
                <a16:creationId xmlns:a16="http://schemas.microsoft.com/office/drawing/2014/main" id="{11EAC127-0522-4924-A1EC-09DBD884DEFE}"/>
              </a:ext>
            </a:extLst>
          </p:cNvPr>
          <p:cNvSpPr>
            <a:spLocks noChangeAspect="1"/>
          </p:cNvSpPr>
          <p:nvPr/>
        </p:nvSpPr>
        <p:spPr>
          <a:xfrm>
            <a:off x="3254710" y="2072113"/>
            <a:ext cx="274320" cy="27432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F207C7-88BD-4C65-9C72-8B07D1CE990D}"/>
              </a:ext>
            </a:extLst>
          </p:cNvPr>
          <p:cNvSpPr txBox="1"/>
          <p:nvPr/>
        </p:nvSpPr>
        <p:spPr>
          <a:xfrm>
            <a:off x="2662335" y="1737134"/>
            <a:ext cx="653064" cy="461665"/>
          </a:xfrm>
          <a:prstGeom prst="rect">
            <a:avLst/>
          </a:prstGeom>
          <a:noFill/>
        </p:spPr>
        <p:txBody>
          <a:bodyPr wrap="none" rtlCol="0">
            <a:spAutoFit/>
          </a:bodyPr>
          <a:lstStyle/>
          <a:p>
            <a:r>
              <a:rPr lang="en-US" sz="2400" dirty="0"/>
              <a:t>axis</a:t>
            </a:r>
          </a:p>
        </p:txBody>
      </p:sp>
    </p:spTree>
    <p:extLst>
      <p:ext uri="{BB962C8B-B14F-4D97-AF65-F5344CB8AC3E}">
        <p14:creationId xmlns:p14="http://schemas.microsoft.com/office/powerpoint/2010/main" val="158298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4089"/>
          <a:stretch/>
        </p:blipFill>
        <p:spPr>
          <a:xfrm>
            <a:off x="7861955" y="1360417"/>
            <a:ext cx="2516697" cy="2564695"/>
          </a:xfrm>
          <a:prstGeom prst="rect">
            <a:avLst/>
          </a:prstGeom>
        </p:spPr>
      </p:pic>
      <p:sp>
        <p:nvSpPr>
          <p:cNvPr id="3" name="Rectangle 2"/>
          <p:cNvSpPr/>
          <p:nvPr/>
        </p:nvSpPr>
        <p:spPr>
          <a:xfrm>
            <a:off x="206829" y="137049"/>
            <a:ext cx="11636828" cy="954107"/>
          </a:xfrm>
          <a:prstGeom prst="rect">
            <a:avLst/>
          </a:prstGeom>
        </p:spPr>
        <p:txBody>
          <a:bodyPr wrap="square">
            <a:spAutoFit/>
          </a:bodyPr>
          <a:lstStyle/>
          <a:p>
            <a:pPr lvl="0"/>
            <a:r>
              <a:rPr lang="en-US" sz="2800"/>
              <a:t>A planet in circular orbit about the Sun is in the position shown. When the origin is located at the Sun, the vector torque on the planet…</a:t>
            </a:r>
          </a:p>
        </p:txBody>
      </p:sp>
      <mc:AlternateContent xmlns:mc="http://schemas.openxmlformats.org/markup-compatibility/2006" xmlns:a14="http://schemas.microsoft.com/office/drawing/2010/main">
        <mc:Choice Requires="a14">
          <p:sp>
            <p:nvSpPr>
              <p:cNvPr id="4" name="TextBox 3"/>
              <p:cNvSpPr txBox="1"/>
              <p:nvPr/>
            </p:nvSpPr>
            <p:spPr>
              <a:xfrm>
                <a:off x="206829" y="4069159"/>
                <a:ext cx="4310283" cy="2677656"/>
              </a:xfrm>
              <a:prstGeom prst="rect">
                <a:avLst/>
              </a:prstGeom>
              <a:noFill/>
            </p:spPr>
            <p:txBody>
              <a:bodyPr wrap="none" rtlCol="0">
                <a:spAutoFit/>
              </a:bodyPr>
              <a:lstStyle/>
              <a:p>
                <a:pPr marL="514350" indent="-514350">
                  <a:lnSpc>
                    <a:spcPct val="150000"/>
                  </a:lnSpc>
                  <a:buAutoNum type="alphaUcParenR"/>
                </a:pPr>
                <a:r>
                  <a:rPr lang="en-US" sz="2800"/>
                  <a:t>is zero.</a:t>
                </a:r>
              </a:p>
              <a:p>
                <a:pPr marL="514350" indent="-514350">
                  <a:lnSpc>
                    <a:spcPct val="150000"/>
                  </a:lnSpc>
                  <a:buAutoNum type="alphaUcParenR"/>
                </a:pPr>
                <a:r>
                  <a:rPr lang="en-US" sz="2800"/>
                  <a:t>points along the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𝑧</m:t>
                    </m:r>
                  </m:oMath>
                </a14:m>
                <a:r>
                  <a:rPr lang="en-US" sz="2800"/>
                  <a:t> axis.</a:t>
                </a:r>
              </a:p>
              <a:p>
                <a:pPr marL="514350" indent="-514350">
                  <a:lnSpc>
                    <a:spcPct val="150000"/>
                  </a:lnSpc>
                  <a:buAutoNum type="alphaUcParenR"/>
                </a:pPr>
                <a:r>
                  <a:rPr lang="en-US" sz="2800"/>
                  <a:t>lies in the </a:t>
                </a:r>
                <a14:m>
                  <m:oMath xmlns:m="http://schemas.openxmlformats.org/officeDocument/2006/math">
                    <m:r>
                      <a:rPr lang="en-US" sz="2800" b="0" i="1" smtClean="0">
                        <a:latin typeface="Cambria Math" panose="02040503050406030204" pitchFamily="18" charset="0"/>
                      </a:rPr>
                      <m:t>𝑥𝑦</m:t>
                    </m:r>
                  </m:oMath>
                </a14:m>
                <a:r>
                  <a:rPr lang="en-US" sz="2800"/>
                  <a:t> plane.</a:t>
                </a:r>
              </a:p>
              <a:p>
                <a:pPr marL="514350" indent="-514350">
                  <a:lnSpc>
                    <a:spcPct val="150000"/>
                  </a:lnSpc>
                  <a:buAutoNum type="alphaUcParenR"/>
                </a:pPr>
                <a:r>
                  <a:rPr lang="en-US" sz="2800"/>
                  <a:t>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206829" y="4069159"/>
                <a:ext cx="4310283" cy="2677656"/>
              </a:xfrm>
              <a:prstGeom prst="rect">
                <a:avLst/>
              </a:prstGeom>
              <a:blipFill rotWithShape="0">
                <a:blip r:embed="rId3"/>
                <a:stretch>
                  <a:fillRect l="-2970" r="-1839" b="-3189"/>
                </a:stretch>
              </a:blipFill>
            </p:spPr>
            <p:txBody>
              <a:bodyPr/>
              <a:lstStyle/>
              <a:p>
                <a:r>
                  <a:rPr lang="en-US">
                    <a:noFill/>
                  </a:rPr>
                  <a:t> </a:t>
                </a:r>
              </a:p>
            </p:txBody>
          </p:sp>
        </mc:Fallback>
      </mc:AlternateContent>
      <p:sp>
        <p:nvSpPr>
          <p:cNvPr id="5" name="Oval 4"/>
          <p:cNvSpPr/>
          <p:nvPr/>
        </p:nvSpPr>
        <p:spPr>
          <a:xfrm>
            <a:off x="3539837" y="1498608"/>
            <a:ext cx="2743200" cy="2743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p:cNvCxnSpPr>
            <a:stCxn id="5" idx="0"/>
          </p:cNvCxnSpPr>
          <p:nvPr/>
        </p:nvCxnSpPr>
        <p:spPr>
          <a:xfrm flipV="1">
            <a:off x="4911437" y="1369053"/>
            <a:ext cx="143934" cy="129555"/>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flipV="1">
            <a:off x="4911437" y="1498608"/>
            <a:ext cx="143934" cy="129555"/>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4767503" y="4112253"/>
            <a:ext cx="143934" cy="129555"/>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4767503" y="4241808"/>
            <a:ext cx="143934" cy="129555"/>
          </a:xfrm>
          <a:prstGeom prst="line">
            <a:avLst/>
          </a:prstGeom>
        </p:spPr>
        <p:style>
          <a:lnRef idx="3">
            <a:schemeClr val="dk1"/>
          </a:lnRef>
          <a:fillRef idx="0">
            <a:schemeClr val="dk1"/>
          </a:fillRef>
          <a:effectRef idx="2">
            <a:schemeClr val="dk1"/>
          </a:effectRef>
          <a:fontRef idx="minor">
            <a:schemeClr val="tx1"/>
          </a:fontRef>
        </p:style>
      </p:cxnSp>
      <p:sp>
        <p:nvSpPr>
          <p:cNvPr id="11" name="Oval 10"/>
          <p:cNvSpPr>
            <a:spLocks noChangeAspect="1"/>
          </p:cNvSpPr>
          <p:nvPr/>
        </p:nvSpPr>
        <p:spPr>
          <a:xfrm>
            <a:off x="4774277" y="2736438"/>
            <a:ext cx="274320" cy="274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4748572" y="2642765"/>
            <a:ext cx="325730" cy="461665"/>
          </a:xfrm>
          <a:prstGeom prst="rect">
            <a:avLst/>
          </a:prstGeom>
          <a:noFill/>
        </p:spPr>
        <p:txBody>
          <a:bodyPr wrap="none" rtlCol="0">
            <a:spAutoFit/>
          </a:bodyPr>
          <a:lstStyle/>
          <a:p>
            <a:r>
              <a:rPr lang="en-US" sz="2400"/>
              <a:t>S</a:t>
            </a:r>
          </a:p>
        </p:txBody>
      </p:sp>
      <p:sp>
        <p:nvSpPr>
          <p:cNvPr id="13" name="Oval 12"/>
          <p:cNvSpPr>
            <a:spLocks noChangeAspect="1"/>
          </p:cNvSpPr>
          <p:nvPr/>
        </p:nvSpPr>
        <p:spPr>
          <a:xfrm>
            <a:off x="5958773" y="1998229"/>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p:cNvSpPr txBox="1"/>
          <p:nvPr/>
        </p:nvSpPr>
        <p:spPr>
          <a:xfrm>
            <a:off x="6004493" y="1486809"/>
            <a:ext cx="1112484" cy="523220"/>
          </a:xfrm>
          <a:prstGeom prst="rect">
            <a:avLst/>
          </a:prstGeom>
          <a:noFill/>
        </p:spPr>
        <p:txBody>
          <a:bodyPr wrap="none" rtlCol="0">
            <a:spAutoFit/>
          </a:bodyPr>
          <a:lstStyle/>
          <a:p>
            <a:r>
              <a:rPr lang="en-US" sz="2800"/>
              <a:t>planet</a:t>
            </a:r>
          </a:p>
        </p:txBody>
      </p:sp>
    </p:spTree>
    <p:extLst>
      <p:ext uri="{BB962C8B-B14F-4D97-AF65-F5344CB8AC3E}">
        <p14:creationId xmlns:p14="http://schemas.microsoft.com/office/powerpoint/2010/main" val="204271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8305" y="1606243"/>
            <a:ext cx="5938453" cy="180582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69333" y="117102"/>
                <a:ext cx="11836399" cy="1384995"/>
              </a:xfrm>
              <a:prstGeom prst="rect">
                <a:avLst/>
              </a:prstGeom>
            </p:spPr>
            <p:txBody>
              <a:bodyPr wrap="square">
                <a:spAutoFit/>
              </a:bodyPr>
              <a:lstStyle/>
              <a:p>
                <a:r>
                  <a:rPr lang="en-US" sz="2800" dirty="0"/>
                  <a:t>A light board of length </a:t>
                </a:r>
                <a14:m>
                  <m:oMath xmlns:m="http://schemas.openxmlformats.org/officeDocument/2006/math">
                    <m:r>
                      <a:rPr lang="en-US" sz="2800" i="1" smtClean="0">
                        <a:latin typeface="Cambria Math" panose="02040503050406030204" pitchFamily="18" charset="0"/>
                      </a:rPr>
                      <m:t>4</m:t>
                    </m:r>
                    <m:r>
                      <a:rPr lang="en-US" sz="2800" i="1" smtClean="0">
                        <a:latin typeface="Cambria Math" panose="02040503050406030204" pitchFamily="18" charset="0"/>
                      </a:rPr>
                      <m:t>𝑑</m:t>
                    </m:r>
                  </m:oMath>
                </a14:m>
                <a:r>
                  <a:rPr lang="en-US" sz="2800" dirty="0"/>
                  <a:t> is stationary. Four forces, all of the same magnitude </a:t>
                </a:r>
                <a14:m>
                  <m:oMath xmlns:m="http://schemas.openxmlformats.org/officeDocument/2006/math">
                    <m:r>
                      <a:rPr lang="en-US" sz="2800" b="0" i="1" smtClean="0">
                        <a:latin typeface="Cambria Math" panose="02040503050406030204" pitchFamily="18" charset="0"/>
                      </a:rPr>
                      <m:t>𝐹</m:t>
                    </m:r>
                  </m:oMath>
                </a14:m>
                <a:r>
                  <a:rPr lang="en-US" sz="2800" dirty="0"/>
                  <a:t>, are being applied as shown. If we choose the axis of rotation to be as shown, then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𝜏</m:t>
                        </m:r>
                      </m:e>
                      <m:sub>
                        <m:r>
                          <m:rPr>
                            <m:nor/>
                          </m:rPr>
                          <a:rPr lang="en-US" sz="2800" b="0" i="0" smtClean="0">
                            <a:latin typeface="Cambria Math" panose="02040503050406030204" pitchFamily="18" charset="0"/>
                          </a:rPr>
                          <m:t>net</m:t>
                        </m:r>
                      </m:sub>
                    </m:sSub>
                  </m:oMath>
                </a14:m>
                <a:r>
                  <a:rPr lang="en-US" sz="2800" dirty="0"/>
                  <a:t> about that axis is…</a:t>
                </a:r>
              </a:p>
            </p:txBody>
          </p:sp>
        </mc:Choice>
        <mc:Fallback xmlns="">
          <p:sp>
            <p:nvSpPr>
              <p:cNvPr id="3" name="Rectangle 2"/>
              <p:cNvSpPr>
                <a:spLocks noRot="1" noChangeAspect="1" noMove="1" noResize="1" noEditPoints="1" noAdjustHandles="1" noChangeArrowheads="1" noChangeShapeType="1" noTextEdit="1"/>
              </p:cNvSpPr>
              <p:nvPr/>
            </p:nvSpPr>
            <p:spPr>
              <a:xfrm>
                <a:off x="169333" y="117102"/>
                <a:ext cx="11836399" cy="1384995"/>
              </a:xfrm>
              <a:prstGeom prst="rect">
                <a:avLst/>
              </a:prstGeom>
              <a:blipFill>
                <a:blip r:embed="rId3"/>
                <a:stretch>
                  <a:fillRect l="-1082" t="-3965" r="-1649" b="-11894"/>
                </a:stretch>
              </a:blipFill>
            </p:spPr>
            <p:txBody>
              <a:bodyPr/>
              <a:lstStyle/>
              <a:p>
                <a:r>
                  <a:rPr lang="en-US">
                    <a:noFill/>
                  </a:rPr>
                  <a:t> </a:t>
                </a:r>
              </a:p>
            </p:txBody>
          </p:sp>
        </mc:Fallback>
      </mc:AlternateContent>
      <p:sp>
        <p:nvSpPr>
          <p:cNvPr id="4" name="TextBox 3"/>
          <p:cNvSpPr txBox="1"/>
          <p:nvPr/>
        </p:nvSpPr>
        <p:spPr>
          <a:xfrm>
            <a:off x="169333" y="4732866"/>
            <a:ext cx="2440989" cy="2031325"/>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positive (+).</a:t>
            </a:r>
          </a:p>
          <a:p>
            <a:pPr marL="514350" indent="-514350">
              <a:lnSpc>
                <a:spcPct val="150000"/>
              </a:lnSpc>
              <a:buAutoNum type="alphaUcParenR"/>
            </a:pPr>
            <a:r>
              <a:rPr lang="en-US" sz="2800"/>
              <a:t>negative (-).</a:t>
            </a:r>
          </a:p>
        </p:txBody>
      </p:sp>
      <p:sp>
        <p:nvSpPr>
          <p:cNvPr id="5" name="Multiplication Sign 4">
            <a:extLst>
              <a:ext uri="{FF2B5EF4-FFF2-40B4-BE49-F238E27FC236}">
                <a16:creationId xmlns:a16="http://schemas.microsoft.com/office/drawing/2014/main" id="{BC75DE0D-4C06-403B-9C7D-37E17706D87C}"/>
              </a:ext>
            </a:extLst>
          </p:cNvPr>
          <p:cNvSpPr>
            <a:spLocks noChangeAspect="1"/>
          </p:cNvSpPr>
          <p:nvPr/>
        </p:nvSpPr>
        <p:spPr>
          <a:xfrm>
            <a:off x="5568702" y="2090774"/>
            <a:ext cx="274320" cy="27432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14074E-9506-484B-AB36-897F64C33A6F}"/>
              </a:ext>
            </a:extLst>
          </p:cNvPr>
          <p:cNvSpPr txBox="1"/>
          <p:nvPr/>
        </p:nvSpPr>
        <p:spPr>
          <a:xfrm>
            <a:off x="4976327" y="1755795"/>
            <a:ext cx="653064" cy="461665"/>
          </a:xfrm>
          <a:prstGeom prst="rect">
            <a:avLst/>
          </a:prstGeom>
          <a:noFill/>
        </p:spPr>
        <p:txBody>
          <a:bodyPr wrap="none" rtlCol="0">
            <a:spAutoFit/>
          </a:bodyPr>
          <a:lstStyle/>
          <a:p>
            <a:r>
              <a:rPr lang="en-US" sz="2400" dirty="0"/>
              <a:t>axis</a:t>
            </a:r>
          </a:p>
        </p:txBody>
      </p:sp>
    </p:spTree>
    <p:extLst>
      <p:ext uri="{BB962C8B-B14F-4D97-AF65-F5344CB8AC3E}">
        <p14:creationId xmlns:p14="http://schemas.microsoft.com/office/powerpoint/2010/main" val="3423448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666" y="97135"/>
            <a:ext cx="11777133" cy="1384995"/>
          </a:xfrm>
          <a:prstGeom prst="rect">
            <a:avLst/>
          </a:prstGeom>
        </p:spPr>
        <p:txBody>
          <a:bodyPr wrap="square">
            <a:spAutoFit/>
          </a:bodyPr>
          <a:lstStyle/>
          <a:p>
            <a:r>
              <a:rPr lang="en-US" sz="2800"/>
              <a:t>A bridge is supported on both ends. A 20 N car is one third of the way across the bridge. The extended free body diagram looks like… (ignore the weight of the bridge).</a:t>
            </a:r>
          </a:p>
        </p:txBody>
      </p:sp>
      <p:pic>
        <p:nvPicPr>
          <p:cNvPr id="53" name="Picture 52"/>
          <p:cNvPicPr>
            <a:picLocks noChangeAspect="1"/>
          </p:cNvPicPr>
          <p:nvPr/>
        </p:nvPicPr>
        <p:blipFill>
          <a:blip r:embed="rId2"/>
          <a:stretch>
            <a:fillRect/>
          </a:stretch>
        </p:blipFill>
        <p:spPr>
          <a:xfrm>
            <a:off x="211666" y="3157262"/>
            <a:ext cx="8286457" cy="3480604"/>
          </a:xfrm>
          <a:prstGeom prst="rect">
            <a:avLst/>
          </a:prstGeom>
        </p:spPr>
      </p:pic>
    </p:spTree>
    <p:extLst>
      <p:ext uri="{BB962C8B-B14F-4D97-AF65-F5344CB8AC3E}">
        <p14:creationId xmlns:p14="http://schemas.microsoft.com/office/powerpoint/2010/main" val="2371503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7471" y="88667"/>
            <a:ext cx="11913661" cy="954107"/>
          </a:xfrm>
          <a:prstGeom prst="rect">
            <a:avLst/>
          </a:prstGeom>
        </p:spPr>
        <p:txBody>
          <a:bodyPr wrap="square">
            <a:spAutoFit/>
          </a:bodyPr>
          <a:lstStyle/>
          <a:p>
            <a:r>
              <a:rPr lang="en-US" sz="2800"/>
              <a:t>A bridge is supported on both ends. A 20 N car is one third of the way across the bridge. Which is the correct equation for the sum of forces?</a:t>
            </a:r>
          </a:p>
        </p:txBody>
      </p:sp>
      <mc:AlternateContent xmlns:mc="http://schemas.openxmlformats.org/markup-compatibility/2006" xmlns:a14="http://schemas.microsoft.com/office/drawing/2010/main">
        <mc:Choice Requires="a14">
          <p:sp>
            <p:nvSpPr>
              <p:cNvPr id="11" name="Rectangle 10"/>
              <p:cNvSpPr/>
              <p:nvPr/>
            </p:nvSpPr>
            <p:spPr>
              <a:xfrm>
                <a:off x="117471" y="4074614"/>
                <a:ext cx="6096000" cy="2677656"/>
              </a:xfrm>
              <a:prstGeom prst="rect">
                <a:avLst/>
              </a:prstGeom>
            </p:spPr>
            <p:txBody>
              <a:bodyPr>
                <a:spAutoFit/>
              </a:bodyPr>
              <a:lstStyle/>
              <a:p>
                <a:pPr marL="514350" indent="-514350" eaLnBrk="0" fontAlgn="base" hangingPunct="0">
                  <a:lnSpc>
                    <a:spcPct val="150000"/>
                  </a:lnSpc>
                  <a:spcAft>
                    <a:spcPct val="0"/>
                  </a:spcAft>
                  <a:buSzPct val="100000"/>
                  <a:buFont typeface="Monotype Sorts" pitchFamily="84" charset="2"/>
                  <a:buAutoNum type="alphaUcParenR"/>
                </a:pPr>
                <a:r>
                  <a:rPr lang="en-US" sz="2800" dirty="0">
                    <a:solidFill>
                      <a:schemeClr val="tx1"/>
                    </a:solidFill>
                  </a:rPr>
                  <a:t> </a:t>
                </a:r>
                <a14:m>
                  <m:oMath xmlns:m="http://schemas.openxmlformats.org/officeDocument/2006/math">
                    <m:sSub>
                      <m:sSubPr>
                        <m:ctrlPr>
                          <a:rPr lang="en-US" sz="2800" i="1" smtClean="0">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1</m:t>
                        </m:r>
                      </m:sub>
                    </m:sSub>
                    <m:r>
                      <a:rPr lang="en-US" sz="2800" b="0" i="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2</m:t>
                        </m:r>
                      </m:sub>
                    </m:sSub>
                    <m:r>
                      <a:rPr lang="en-US" sz="2800" b="0" i="0">
                        <a:solidFill>
                          <a:schemeClr val="tx1"/>
                        </a:solidFill>
                        <a:latin typeface="Cambria Math" panose="02040503050406030204" pitchFamily="18" charset="0"/>
                      </a:rPr>
                      <m:t>−</m:t>
                    </m:r>
                    <m:r>
                      <m:rPr>
                        <m:sty m:val="p"/>
                      </m:rPr>
                      <a:rPr lang="en-US" sz="2800" b="0" i="0">
                        <a:solidFill>
                          <a:schemeClr val="tx1"/>
                        </a:solidFill>
                        <a:latin typeface="Cambria Math" panose="02040503050406030204" pitchFamily="18" charset="0"/>
                      </a:rPr>
                      <m:t>W</m:t>
                    </m:r>
                    <m:r>
                      <a:rPr lang="en-US" sz="2800" b="0" i="0">
                        <a:solidFill>
                          <a:schemeClr val="tx1"/>
                        </a:solidFill>
                        <a:latin typeface="Cambria Math" panose="02040503050406030204" pitchFamily="18" charset="0"/>
                      </a:rPr>
                      <m:t>=0</m:t>
                    </m:r>
                  </m:oMath>
                </a14:m>
                <a:endParaRPr lang="en-US" sz="2800" b="0" dirty="0">
                  <a:solidFill>
                    <a:schemeClr val="tx1"/>
                  </a:solidFill>
                </a:endParaRPr>
              </a:p>
              <a:p>
                <a:pPr marL="514350" indent="-514350" eaLnBrk="0" fontAlgn="base" hangingPunct="0">
                  <a:lnSpc>
                    <a:spcPct val="150000"/>
                  </a:lnSpc>
                  <a:spcAft>
                    <a:spcPct val="0"/>
                  </a:spcAft>
                  <a:buSzPct val="100000"/>
                  <a:buFont typeface="Monotype Sorts" pitchFamily="84" charset="2"/>
                  <a:buAutoNum type="alphaUcParenR"/>
                </a:pPr>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1</m:t>
                        </m:r>
                      </m:sub>
                    </m:sSub>
                    <m:r>
                      <a:rPr lang="en-US" sz="2800" b="0" i="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2</m:t>
                        </m:r>
                      </m:sub>
                    </m:sSub>
                    <m:r>
                      <a:rPr lang="en-US" sz="2800" b="0" i="0">
                        <a:solidFill>
                          <a:schemeClr val="tx1"/>
                        </a:solidFill>
                        <a:latin typeface="Cambria Math" panose="02040503050406030204" pitchFamily="18" charset="0"/>
                      </a:rPr>
                      <m:t>+</m:t>
                    </m:r>
                    <m:r>
                      <m:rPr>
                        <m:sty m:val="p"/>
                      </m:rPr>
                      <a:rPr lang="en-US" sz="2800" b="0" i="0">
                        <a:solidFill>
                          <a:schemeClr val="tx1"/>
                        </a:solidFill>
                        <a:latin typeface="Cambria Math" panose="02040503050406030204" pitchFamily="18" charset="0"/>
                      </a:rPr>
                      <m:t>W</m:t>
                    </m:r>
                    <m:r>
                      <a:rPr lang="en-US" sz="2800" b="0" i="0">
                        <a:solidFill>
                          <a:schemeClr val="tx1"/>
                        </a:solidFill>
                        <a:latin typeface="Cambria Math" panose="02040503050406030204" pitchFamily="18" charset="0"/>
                      </a:rPr>
                      <m:t>=0</m:t>
                    </m:r>
                  </m:oMath>
                </a14:m>
                <a:endParaRPr lang="en-US" sz="2800" b="0" dirty="0">
                  <a:solidFill>
                    <a:schemeClr val="tx1"/>
                  </a:solidFill>
                </a:endParaRPr>
              </a:p>
              <a:p>
                <a:pPr marL="514350" indent="-514350" eaLnBrk="0" fontAlgn="base" hangingPunct="0">
                  <a:lnSpc>
                    <a:spcPct val="150000"/>
                  </a:lnSpc>
                  <a:spcAft>
                    <a:spcPct val="0"/>
                  </a:spcAft>
                  <a:buSzPct val="100000"/>
                  <a:buFont typeface="Monotype Sorts" pitchFamily="84" charset="2"/>
                  <a:buAutoNum type="alphaUcParenR"/>
                </a:pPr>
                <a14:m>
                  <m:oMath xmlns:m="http://schemas.openxmlformats.org/officeDocument/2006/math">
                    <m:r>
                      <a:rPr lang="en-US" sz="2800" b="0" i="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1</m:t>
                        </m:r>
                      </m:sub>
                    </m:sSub>
                    <m:r>
                      <a:rPr lang="en-US" sz="2800" b="0" i="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2</m:t>
                        </m:r>
                      </m:sub>
                    </m:sSub>
                    <m:r>
                      <a:rPr lang="en-US" sz="2800" b="0" i="0">
                        <a:solidFill>
                          <a:schemeClr val="tx1"/>
                        </a:solidFill>
                        <a:latin typeface="Cambria Math" panose="02040503050406030204" pitchFamily="18" charset="0"/>
                      </a:rPr>
                      <m:t>=</m:t>
                    </m:r>
                  </m:oMath>
                </a14:m>
                <a:r>
                  <a:rPr lang="en-US" sz="2800" dirty="0">
                    <a:solidFill>
                      <a:schemeClr val="tx1"/>
                    </a:solidFill>
                  </a:rPr>
                  <a:t>0</a:t>
                </a:r>
                <a:endParaRPr lang="en-US" sz="2800" dirty="0"/>
              </a:p>
              <a:p>
                <a:pPr marL="514350" indent="-514350" eaLnBrk="0" fontAlgn="base" hangingPunct="0">
                  <a:lnSpc>
                    <a:spcPct val="150000"/>
                  </a:lnSpc>
                  <a:spcAft>
                    <a:spcPct val="0"/>
                  </a:spcAft>
                  <a:buSzPct val="100000"/>
                  <a:buFont typeface="Monotype Sorts" pitchFamily="84" charset="2"/>
                  <a:buAutoNum type="alphaUcParenR"/>
                </a:pPr>
                <a14:m>
                  <m:oMath xmlns:m="http://schemas.openxmlformats.org/officeDocument/2006/math">
                    <m:r>
                      <a:rPr lang="en-US" sz="2800" b="0" i="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1</m:t>
                        </m:r>
                      </m:sub>
                    </m:sSub>
                    <m:r>
                      <a:rPr lang="en-US" sz="2800" b="0" i="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2</m:t>
                        </m:r>
                      </m:sub>
                    </m:sSub>
                    <m:r>
                      <a:rPr lang="en-US" sz="2800" b="0" i="0">
                        <a:solidFill>
                          <a:schemeClr val="tx1"/>
                        </a:solidFill>
                        <a:latin typeface="Cambria Math" panose="02040503050406030204" pitchFamily="18" charset="0"/>
                      </a:rPr>
                      <m:t>+</m:t>
                    </m:r>
                    <m:r>
                      <m:rPr>
                        <m:sty m:val="p"/>
                      </m:rPr>
                      <a:rPr lang="en-US" sz="2800" b="0" i="0">
                        <a:solidFill>
                          <a:schemeClr val="tx1"/>
                        </a:solidFill>
                        <a:latin typeface="Cambria Math" panose="02040503050406030204" pitchFamily="18" charset="0"/>
                      </a:rPr>
                      <m:t>W</m:t>
                    </m:r>
                    <m:r>
                      <a:rPr lang="en-US" sz="2800" b="0" i="0">
                        <a:solidFill>
                          <a:schemeClr val="tx1"/>
                        </a:solidFill>
                        <a:latin typeface="Cambria Math" panose="02040503050406030204" pitchFamily="18" charset="0"/>
                      </a:rPr>
                      <m:t>=0</m:t>
                    </m:r>
                  </m:oMath>
                </a14:m>
                <a:endParaRPr lang="en-US" sz="3200"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7471" y="4074614"/>
                <a:ext cx="6096000" cy="2677656"/>
              </a:xfrm>
              <a:prstGeom prst="rect">
                <a:avLst/>
              </a:prstGeom>
              <a:blipFill>
                <a:blip r:embed="rId2"/>
                <a:stretch>
                  <a:fillRect l="-2100"/>
                </a:stretch>
              </a:blipFill>
            </p:spPr>
            <p:txBody>
              <a:bodyPr/>
              <a:lstStyle/>
              <a:p>
                <a:r>
                  <a:rPr lang="en-US">
                    <a:noFill/>
                  </a:rPr>
                  <a:t> </a:t>
                </a:r>
              </a:p>
            </p:txBody>
          </p:sp>
        </mc:Fallback>
      </mc:AlternateContent>
      <p:pic>
        <p:nvPicPr>
          <p:cNvPr id="20" name="Picture 19"/>
          <p:cNvPicPr>
            <a:picLocks noChangeAspect="1"/>
          </p:cNvPicPr>
          <p:nvPr/>
        </p:nvPicPr>
        <p:blipFill>
          <a:blip r:embed="rId3"/>
          <a:stretch>
            <a:fillRect/>
          </a:stretch>
        </p:blipFill>
        <p:spPr>
          <a:xfrm>
            <a:off x="3964814" y="1203207"/>
            <a:ext cx="4215423" cy="2522125"/>
          </a:xfrm>
          <a:prstGeom prst="rect">
            <a:avLst/>
          </a:prstGeom>
        </p:spPr>
      </p:pic>
    </p:spTree>
    <p:extLst>
      <p:ext uri="{BB962C8B-B14F-4D97-AF65-F5344CB8AC3E}">
        <p14:creationId xmlns:p14="http://schemas.microsoft.com/office/powerpoint/2010/main" val="1344095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117471" y="88667"/>
                <a:ext cx="11913661" cy="954107"/>
              </a:xfrm>
              <a:prstGeom prst="rect">
                <a:avLst/>
              </a:prstGeom>
            </p:spPr>
            <p:txBody>
              <a:bodyPr wrap="square">
                <a:spAutoFit/>
              </a:bodyPr>
              <a:lstStyle/>
              <a:p>
                <a:r>
                  <a:rPr lang="en-US" sz="2800"/>
                  <a:t>A bridge is supported on both ends. A 20 N car is one third of the way across the bridge. To find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1</m:t>
                        </m:r>
                      </m:sub>
                    </m:sSub>
                  </m:oMath>
                </a14:m>
                <a:r>
                  <a:rPr lang="en-US" sz="2800"/>
                  <a:t> in the quickest way possible, we should choose the axis to be…</a:t>
                </a:r>
              </a:p>
            </p:txBody>
          </p:sp>
        </mc:Choice>
        <mc:Fallback xmlns="">
          <p:sp>
            <p:nvSpPr>
              <p:cNvPr id="10" name="Rectangle 9"/>
              <p:cNvSpPr>
                <a:spLocks noRot="1" noChangeAspect="1" noMove="1" noResize="1" noEditPoints="1" noAdjustHandles="1" noChangeArrowheads="1" noChangeShapeType="1" noTextEdit="1"/>
              </p:cNvSpPr>
              <p:nvPr/>
            </p:nvSpPr>
            <p:spPr>
              <a:xfrm>
                <a:off x="117471" y="88667"/>
                <a:ext cx="11913661" cy="954107"/>
              </a:xfrm>
              <a:prstGeom prst="rect">
                <a:avLst/>
              </a:prstGeom>
              <a:blipFill rotWithShape="0">
                <a:blip r:embed="rId2"/>
                <a:stretch>
                  <a:fillRect l="-1023" t="-6410" r="-409" b="-17949"/>
                </a:stretch>
              </a:blipFill>
            </p:spPr>
            <p:txBody>
              <a:bodyPr/>
              <a:lstStyle/>
              <a:p>
                <a:r>
                  <a:rPr lang="en-US">
                    <a:noFill/>
                  </a:rPr>
                  <a:t> </a:t>
                </a:r>
              </a:p>
            </p:txBody>
          </p:sp>
        </mc:Fallback>
      </mc:AlternateContent>
      <p:sp>
        <p:nvSpPr>
          <p:cNvPr id="11" name="Rectangle 10"/>
          <p:cNvSpPr/>
          <p:nvPr/>
        </p:nvSpPr>
        <p:spPr>
          <a:xfrm>
            <a:off x="117471" y="4090379"/>
            <a:ext cx="6096000" cy="2677656"/>
          </a:xfrm>
          <a:prstGeom prst="rect">
            <a:avLst/>
          </a:prstGeom>
        </p:spPr>
        <p:txBody>
          <a:bodyPr>
            <a:spAutoFit/>
          </a:bodyPr>
          <a:lstStyle/>
          <a:p>
            <a:pPr marL="514350" indent="-514350" eaLnBrk="0" fontAlgn="base" hangingPunct="0">
              <a:lnSpc>
                <a:spcPct val="150000"/>
              </a:lnSpc>
              <a:spcAft>
                <a:spcPct val="0"/>
              </a:spcAft>
              <a:buSzPct val="100000"/>
              <a:buFont typeface="Monotype Sorts" pitchFamily="84" charset="2"/>
              <a:buAutoNum type="alphaUcParenR"/>
            </a:pPr>
            <a:r>
              <a:rPr lang="en-US" sz="2800">
                <a:solidFill>
                  <a:schemeClr val="tx1"/>
                </a:solidFill>
              </a:rPr>
              <a:t>the left end.</a:t>
            </a:r>
          </a:p>
          <a:p>
            <a:pPr marL="514350" indent="-514350" eaLnBrk="0" fontAlgn="base" hangingPunct="0">
              <a:lnSpc>
                <a:spcPct val="150000"/>
              </a:lnSpc>
              <a:spcAft>
                <a:spcPct val="0"/>
              </a:spcAft>
              <a:buSzPct val="100000"/>
              <a:buFont typeface="Monotype Sorts" pitchFamily="84" charset="2"/>
              <a:buAutoNum type="alphaUcParenR"/>
            </a:pPr>
            <a:r>
              <a:rPr lang="en-US" sz="2800"/>
              <a:t>the right end.</a:t>
            </a:r>
          </a:p>
          <a:p>
            <a:pPr marL="514350" indent="-514350" eaLnBrk="0" fontAlgn="base" hangingPunct="0">
              <a:lnSpc>
                <a:spcPct val="150000"/>
              </a:lnSpc>
              <a:spcAft>
                <a:spcPct val="0"/>
              </a:spcAft>
              <a:buSzPct val="100000"/>
              <a:buFont typeface="Monotype Sorts" pitchFamily="84" charset="2"/>
              <a:buAutoNum type="alphaUcParenR"/>
            </a:pPr>
            <a:r>
              <a:rPr lang="en-US" sz="2800">
                <a:solidFill>
                  <a:schemeClr val="tx1"/>
                </a:solidFill>
              </a:rPr>
              <a:t>the center.</a:t>
            </a:r>
          </a:p>
          <a:p>
            <a:pPr marL="514350" indent="-514350" eaLnBrk="0" fontAlgn="base" hangingPunct="0">
              <a:lnSpc>
                <a:spcPct val="150000"/>
              </a:lnSpc>
              <a:spcAft>
                <a:spcPct val="0"/>
              </a:spcAft>
              <a:buSzPct val="100000"/>
              <a:buFont typeface="Monotype Sorts" pitchFamily="84" charset="2"/>
              <a:buAutoNum type="alphaUcParenR"/>
            </a:pPr>
            <a:r>
              <a:rPr lang="en-US" sz="2800"/>
              <a:t>the car location.</a:t>
            </a:r>
            <a:endParaRPr lang="en-US" sz="2800">
              <a:solidFill>
                <a:schemeClr val="tx1"/>
              </a:solidFill>
            </a:endParaRPr>
          </a:p>
        </p:txBody>
      </p:sp>
      <p:pic>
        <p:nvPicPr>
          <p:cNvPr id="20" name="Picture 19"/>
          <p:cNvPicPr>
            <a:picLocks noChangeAspect="1"/>
          </p:cNvPicPr>
          <p:nvPr/>
        </p:nvPicPr>
        <p:blipFill>
          <a:blip r:embed="rId3"/>
          <a:stretch>
            <a:fillRect/>
          </a:stretch>
        </p:blipFill>
        <p:spPr>
          <a:xfrm>
            <a:off x="3964814" y="1203207"/>
            <a:ext cx="4215423" cy="2522125"/>
          </a:xfrm>
          <a:prstGeom prst="rect">
            <a:avLst/>
          </a:prstGeom>
        </p:spPr>
      </p:pic>
    </p:spTree>
    <p:extLst>
      <p:ext uri="{BB962C8B-B14F-4D97-AF65-F5344CB8AC3E}">
        <p14:creationId xmlns:p14="http://schemas.microsoft.com/office/powerpoint/2010/main" val="2840495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7471" y="88667"/>
            <a:ext cx="11913661" cy="954107"/>
          </a:xfrm>
          <a:prstGeom prst="rect">
            <a:avLst/>
          </a:prstGeom>
        </p:spPr>
        <p:txBody>
          <a:bodyPr wrap="square">
            <a:spAutoFit/>
          </a:bodyPr>
          <a:lstStyle/>
          <a:p>
            <a:r>
              <a:rPr lang="en-US" sz="2800"/>
              <a:t>A bridge is supported on both ends. A 20 N car is one third of the way across the bridge. Choosing the right end as the axis, the torque is…</a:t>
            </a:r>
          </a:p>
        </p:txBody>
      </p:sp>
      <mc:AlternateContent xmlns:mc="http://schemas.openxmlformats.org/markup-compatibility/2006" xmlns:a14="http://schemas.microsoft.com/office/drawing/2010/main">
        <mc:Choice Requires="a14">
          <p:sp>
            <p:nvSpPr>
              <p:cNvPr id="11" name="Rectangle 10"/>
              <p:cNvSpPr/>
              <p:nvPr/>
            </p:nvSpPr>
            <p:spPr>
              <a:xfrm>
                <a:off x="117471" y="2931614"/>
                <a:ext cx="6096000" cy="3814890"/>
              </a:xfrm>
              <a:prstGeom prst="rect">
                <a:avLst/>
              </a:prstGeom>
            </p:spPr>
            <p:txBody>
              <a:bodyPr>
                <a:spAutoFit/>
              </a:bodyPr>
              <a:lstStyle/>
              <a:p>
                <a:pPr marL="514350" indent="-514350" eaLnBrk="0" fontAlgn="base" hangingPunct="0">
                  <a:lnSpc>
                    <a:spcPct val="150000"/>
                  </a:lnSpc>
                  <a:spcAft>
                    <a:spcPct val="0"/>
                  </a:spcAft>
                  <a:buSzPct val="100000"/>
                  <a:buFont typeface="Monotype Sorts" pitchFamily="84" charset="2"/>
                  <a:buAutoNum type="alphaUcParenR"/>
                </a:pPr>
                <a:r>
                  <a:rPr lang="en-US" sz="2800" b="0" dirty="0">
                    <a:solidFill>
                      <a:schemeClr val="tx1"/>
                    </a:solidFill>
                  </a:rPr>
                  <a:t> </a:t>
                </a:r>
                <a14:m>
                  <m:oMath xmlns:m="http://schemas.openxmlformats.org/officeDocument/2006/math">
                    <m:r>
                      <a:rPr lang="en-US" sz="2800" b="0" i="0">
                        <a:solidFill>
                          <a:schemeClr val="tx1"/>
                        </a:solidFill>
                        <a:latin typeface="Cambria Math" panose="02040503050406030204" pitchFamily="18" charset="0"/>
                      </a:rPr>
                      <m:t>−</m:t>
                    </m:r>
                    <m:r>
                      <m:rPr>
                        <m:sty m:val="p"/>
                      </m:rPr>
                      <a:rPr lang="en-US" sz="2800" b="0" i="0">
                        <a:solidFill>
                          <a:schemeClr val="tx1"/>
                        </a:solidFill>
                        <a:latin typeface="Cambria Math" panose="02040503050406030204" pitchFamily="18" charset="0"/>
                      </a:rPr>
                      <m:t>L</m:t>
                    </m:r>
                    <m:r>
                      <a:rPr lang="en-US" sz="2800" b="0" i="0">
                        <a:solidFill>
                          <a:schemeClr val="tx1"/>
                        </a:solidFill>
                        <a:latin typeface="Cambria Math" panose="02040503050406030204" pitchFamily="18" charset="0"/>
                        <a:ea typeface="Cambria Math" panose="02040503050406030204" pitchFamily="18" charset="0"/>
                      </a:rPr>
                      <m:t>∙</m:t>
                    </m:r>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1</m:t>
                        </m:r>
                      </m:sub>
                    </m:sSub>
                    <m:r>
                      <a:rPr lang="en-US" sz="2800" b="0" i="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b="0" i="0">
                            <a:solidFill>
                              <a:schemeClr val="tx1"/>
                            </a:solidFill>
                            <a:latin typeface="Cambria Math" panose="02040503050406030204" pitchFamily="18" charset="0"/>
                          </a:rPr>
                          <m:t>2</m:t>
                        </m:r>
                        <m:r>
                          <m:rPr>
                            <m:sty m:val="p"/>
                          </m:rPr>
                          <a:rPr lang="en-US" sz="2800" b="0" i="0">
                            <a:solidFill>
                              <a:schemeClr val="tx1"/>
                            </a:solidFill>
                            <a:latin typeface="Cambria Math" panose="02040503050406030204" pitchFamily="18" charset="0"/>
                          </a:rPr>
                          <m:t>L</m:t>
                        </m:r>
                      </m:num>
                      <m:den>
                        <m:r>
                          <a:rPr lang="en-US" sz="2800" b="0" i="0">
                            <a:solidFill>
                              <a:schemeClr val="tx1"/>
                            </a:solidFill>
                            <a:latin typeface="Cambria Math" panose="02040503050406030204" pitchFamily="18" charset="0"/>
                          </a:rPr>
                          <m:t>3</m:t>
                        </m:r>
                      </m:den>
                    </m:f>
                    <m:r>
                      <m:rPr>
                        <m:sty m:val="p"/>
                      </m:rPr>
                      <a:rPr lang="en-US" sz="2800" b="0" i="0">
                        <a:solidFill>
                          <a:schemeClr val="tx1"/>
                        </a:solidFill>
                        <a:latin typeface="Cambria Math" panose="02040503050406030204" pitchFamily="18" charset="0"/>
                      </a:rPr>
                      <m:t>W</m:t>
                    </m:r>
                    <m:r>
                      <a:rPr lang="en-US" sz="2800" b="0" i="0">
                        <a:solidFill>
                          <a:schemeClr val="tx1"/>
                        </a:solidFill>
                        <a:latin typeface="Cambria Math" panose="02040503050406030204" pitchFamily="18" charset="0"/>
                      </a:rPr>
                      <m:t>=0</m:t>
                    </m:r>
                  </m:oMath>
                </a14:m>
                <a:endParaRPr lang="en-US" sz="2800" b="0" dirty="0">
                  <a:solidFill>
                    <a:schemeClr val="tx1"/>
                  </a:solidFill>
                </a:endParaRPr>
              </a:p>
              <a:p>
                <a:pPr marL="514350" indent="-514350" eaLnBrk="0" fontAlgn="base" hangingPunct="0">
                  <a:lnSpc>
                    <a:spcPct val="150000"/>
                  </a:lnSpc>
                  <a:spcAft>
                    <a:spcPct val="0"/>
                  </a:spcAft>
                  <a:buSzPct val="100000"/>
                  <a:buFont typeface="Monotype Sorts" pitchFamily="84" charset="2"/>
                  <a:buAutoNum type="alphaUcParenR"/>
                </a:pPr>
                <a:r>
                  <a:rPr lang="en-US" sz="2800" b="0" dirty="0">
                    <a:solidFill>
                      <a:schemeClr val="tx1"/>
                    </a:solidFill>
                  </a:rPr>
                  <a:t> </a:t>
                </a:r>
                <a14:m>
                  <m:oMath xmlns:m="http://schemas.openxmlformats.org/officeDocument/2006/math">
                    <m:r>
                      <a:rPr lang="en-US" sz="2800" b="0" i="0">
                        <a:solidFill>
                          <a:schemeClr val="tx1"/>
                        </a:solidFill>
                        <a:latin typeface="Cambria Math" panose="02040503050406030204" pitchFamily="18" charset="0"/>
                      </a:rPr>
                      <m:t>−</m:t>
                    </m:r>
                    <m:r>
                      <m:rPr>
                        <m:sty m:val="p"/>
                      </m:rPr>
                      <a:rPr lang="en-US" sz="2800" b="0" i="0">
                        <a:solidFill>
                          <a:schemeClr val="tx1"/>
                        </a:solidFill>
                        <a:latin typeface="Cambria Math" panose="02040503050406030204" pitchFamily="18" charset="0"/>
                      </a:rPr>
                      <m:t>L</m:t>
                    </m:r>
                    <m:r>
                      <a:rPr lang="en-US" sz="2800" b="0" i="0">
                        <a:solidFill>
                          <a:schemeClr val="tx1"/>
                        </a:solidFill>
                        <a:latin typeface="Cambria Math" panose="02040503050406030204" pitchFamily="18" charset="0"/>
                        <a:ea typeface="Cambria Math" panose="02040503050406030204" pitchFamily="18" charset="0"/>
                      </a:rPr>
                      <m:t>∙</m:t>
                    </m:r>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1</m:t>
                        </m:r>
                      </m:sub>
                    </m:sSub>
                    <m:r>
                      <a:rPr lang="en-US" sz="2800" b="0" i="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b="0" i="0">
                            <a:solidFill>
                              <a:schemeClr val="tx1"/>
                            </a:solidFill>
                            <a:latin typeface="Cambria Math" panose="02040503050406030204" pitchFamily="18" charset="0"/>
                          </a:rPr>
                          <m:t>2</m:t>
                        </m:r>
                        <m:r>
                          <m:rPr>
                            <m:sty m:val="p"/>
                          </m:rPr>
                          <a:rPr lang="en-US" sz="2800" b="0" i="0">
                            <a:solidFill>
                              <a:schemeClr val="tx1"/>
                            </a:solidFill>
                            <a:latin typeface="Cambria Math" panose="02040503050406030204" pitchFamily="18" charset="0"/>
                          </a:rPr>
                          <m:t>L</m:t>
                        </m:r>
                      </m:num>
                      <m:den>
                        <m:r>
                          <a:rPr lang="en-US" sz="2800" b="0" i="0">
                            <a:solidFill>
                              <a:schemeClr val="tx1"/>
                            </a:solidFill>
                            <a:latin typeface="Cambria Math" panose="02040503050406030204" pitchFamily="18" charset="0"/>
                          </a:rPr>
                          <m:t>3</m:t>
                        </m:r>
                      </m:den>
                    </m:f>
                    <m:r>
                      <m:rPr>
                        <m:sty m:val="p"/>
                      </m:rPr>
                      <a:rPr lang="en-US" sz="2800" b="0" i="0">
                        <a:solidFill>
                          <a:schemeClr val="tx1"/>
                        </a:solidFill>
                        <a:latin typeface="Cambria Math" panose="02040503050406030204" pitchFamily="18" charset="0"/>
                      </a:rPr>
                      <m:t>W</m:t>
                    </m:r>
                    <m:r>
                      <a:rPr lang="en-US" sz="2800" b="0" i="0">
                        <a:solidFill>
                          <a:schemeClr val="tx1"/>
                        </a:solidFill>
                        <a:latin typeface="Cambria Math" panose="02040503050406030204" pitchFamily="18" charset="0"/>
                      </a:rPr>
                      <m:t>=0</m:t>
                    </m:r>
                  </m:oMath>
                </a14:m>
                <a:endParaRPr lang="en-US" sz="2800" b="0" dirty="0">
                  <a:solidFill>
                    <a:schemeClr val="tx1"/>
                  </a:solidFill>
                </a:endParaRPr>
              </a:p>
              <a:p>
                <a:pPr marL="514350" indent="-514350" eaLnBrk="0" fontAlgn="base" hangingPunct="0">
                  <a:lnSpc>
                    <a:spcPct val="150000"/>
                  </a:lnSpc>
                  <a:spcAft>
                    <a:spcPct val="0"/>
                  </a:spcAft>
                  <a:buSzPct val="100000"/>
                  <a:buFont typeface="Monotype Sorts" pitchFamily="84" charset="2"/>
                  <a:buAutoNum type="alphaUcParenR"/>
                </a:pPr>
                <a:r>
                  <a:rPr lang="en-US" sz="2800" b="0" dirty="0">
                    <a:solidFill>
                      <a:schemeClr val="tx1"/>
                    </a:solidFill>
                  </a:rPr>
                  <a:t> </a:t>
                </a:r>
                <a14:m>
                  <m:oMath xmlns:m="http://schemas.openxmlformats.org/officeDocument/2006/math">
                    <m:r>
                      <a:rPr lang="en-US" sz="2800" b="0" i="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m:rPr>
                            <m:sty m:val="p"/>
                          </m:rPr>
                          <a:rPr lang="en-US" sz="2800" b="0" i="0">
                            <a:solidFill>
                              <a:schemeClr val="tx1"/>
                            </a:solidFill>
                            <a:latin typeface="Cambria Math" panose="02040503050406030204" pitchFamily="18" charset="0"/>
                          </a:rPr>
                          <m:t>L</m:t>
                        </m:r>
                      </m:num>
                      <m:den>
                        <m:r>
                          <a:rPr lang="en-US" sz="2800" b="0" i="0">
                            <a:solidFill>
                              <a:schemeClr val="tx1"/>
                            </a:solidFill>
                            <a:latin typeface="Cambria Math" panose="02040503050406030204" pitchFamily="18" charset="0"/>
                          </a:rPr>
                          <m:t>3</m:t>
                        </m:r>
                      </m:den>
                    </m:f>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1</m:t>
                        </m:r>
                      </m:sub>
                    </m:sSub>
                    <m:r>
                      <a:rPr lang="en-US" sz="2800" b="0" i="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b="0" i="0">
                            <a:solidFill>
                              <a:schemeClr val="tx1"/>
                            </a:solidFill>
                            <a:latin typeface="Cambria Math" panose="02040503050406030204" pitchFamily="18" charset="0"/>
                          </a:rPr>
                          <m:t>2</m:t>
                        </m:r>
                        <m:r>
                          <m:rPr>
                            <m:sty m:val="p"/>
                          </m:rPr>
                          <a:rPr lang="en-US" sz="2800" b="0" i="0">
                            <a:solidFill>
                              <a:schemeClr val="tx1"/>
                            </a:solidFill>
                            <a:latin typeface="Cambria Math" panose="02040503050406030204" pitchFamily="18" charset="0"/>
                          </a:rPr>
                          <m:t>L</m:t>
                        </m:r>
                      </m:num>
                      <m:den>
                        <m:r>
                          <a:rPr lang="en-US" sz="2800" b="0" i="0">
                            <a:solidFill>
                              <a:schemeClr val="tx1"/>
                            </a:solidFill>
                            <a:latin typeface="Cambria Math" panose="02040503050406030204" pitchFamily="18" charset="0"/>
                          </a:rPr>
                          <m:t>3</m:t>
                        </m:r>
                      </m:den>
                    </m:f>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2</m:t>
                        </m:r>
                      </m:sub>
                    </m:sSub>
                    <m:r>
                      <a:rPr lang="en-US" sz="2800" b="0" i="0">
                        <a:solidFill>
                          <a:schemeClr val="tx1"/>
                        </a:solidFill>
                        <a:latin typeface="Cambria Math" panose="02040503050406030204" pitchFamily="18" charset="0"/>
                      </a:rPr>
                      <m:t>=</m:t>
                    </m:r>
                  </m:oMath>
                </a14:m>
                <a:r>
                  <a:rPr lang="en-US" sz="2800" dirty="0">
                    <a:solidFill>
                      <a:schemeClr val="tx1"/>
                    </a:solidFill>
                  </a:rPr>
                  <a:t>0</a:t>
                </a:r>
              </a:p>
              <a:p>
                <a:pPr marL="514350" indent="-514350" eaLnBrk="0" fontAlgn="base" hangingPunct="0">
                  <a:lnSpc>
                    <a:spcPct val="150000"/>
                  </a:lnSpc>
                  <a:spcAft>
                    <a:spcPct val="0"/>
                  </a:spcAft>
                  <a:buSzPct val="100000"/>
                  <a:buFont typeface="Monotype Sorts" pitchFamily="84" charset="2"/>
                  <a:buAutoNum type="alphaUcParenR"/>
                </a:pPr>
                <a:r>
                  <a:rPr lang="en-US" sz="2800" dirty="0">
                    <a:solidFill>
                      <a:schemeClr val="tx1"/>
                    </a:solidFill>
                  </a:rPr>
                  <a:t> </a:t>
                </a:r>
                <a14:m>
                  <m:oMath xmlns:m="http://schemas.openxmlformats.org/officeDocument/2006/math">
                    <m:f>
                      <m:fPr>
                        <m:ctrlPr>
                          <a:rPr lang="en-US" sz="2800" i="1">
                            <a:solidFill>
                              <a:schemeClr val="tx1"/>
                            </a:solidFill>
                            <a:latin typeface="Cambria Math" panose="02040503050406030204" pitchFamily="18" charset="0"/>
                          </a:rPr>
                        </m:ctrlPr>
                      </m:fPr>
                      <m:num>
                        <m:r>
                          <m:rPr>
                            <m:sty m:val="p"/>
                          </m:rPr>
                          <a:rPr lang="en-US" sz="2800" b="0" i="0">
                            <a:solidFill>
                              <a:schemeClr val="tx1"/>
                            </a:solidFill>
                            <a:latin typeface="Cambria Math" panose="02040503050406030204" pitchFamily="18" charset="0"/>
                          </a:rPr>
                          <m:t>L</m:t>
                        </m:r>
                      </m:num>
                      <m:den>
                        <m:r>
                          <a:rPr lang="en-US" sz="2800" b="0" i="0">
                            <a:solidFill>
                              <a:schemeClr val="tx1"/>
                            </a:solidFill>
                            <a:latin typeface="Cambria Math" panose="02040503050406030204" pitchFamily="18" charset="0"/>
                          </a:rPr>
                          <m:t>3</m:t>
                        </m:r>
                      </m:den>
                    </m:f>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1</m:t>
                        </m:r>
                      </m:sub>
                    </m:sSub>
                    <m:r>
                      <a:rPr lang="en-US" sz="2800" b="0" i="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b="0" i="0">
                            <a:solidFill>
                              <a:schemeClr val="tx1"/>
                            </a:solidFill>
                            <a:latin typeface="Cambria Math" panose="02040503050406030204" pitchFamily="18" charset="0"/>
                          </a:rPr>
                          <m:t>2</m:t>
                        </m:r>
                        <m:r>
                          <m:rPr>
                            <m:sty m:val="p"/>
                          </m:rPr>
                          <a:rPr lang="en-US" sz="2800" b="0" i="0">
                            <a:solidFill>
                              <a:schemeClr val="tx1"/>
                            </a:solidFill>
                            <a:latin typeface="Cambria Math" panose="02040503050406030204" pitchFamily="18" charset="0"/>
                          </a:rPr>
                          <m:t>L</m:t>
                        </m:r>
                      </m:num>
                      <m:den>
                        <m:r>
                          <a:rPr lang="en-US" sz="2800" b="0" i="0">
                            <a:solidFill>
                              <a:schemeClr val="tx1"/>
                            </a:solidFill>
                            <a:latin typeface="Cambria Math" panose="02040503050406030204" pitchFamily="18" charset="0"/>
                          </a:rPr>
                          <m:t>3</m:t>
                        </m:r>
                      </m:den>
                    </m:f>
                    <m:sSub>
                      <m:sSubPr>
                        <m:ctrlPr>
                          <a:rPr lang="en-US" sz="2800" i="1">
                            <a:solidFill>
                              <a:schemeClr val="tx1"/>
                            </a:solidFill>
                            <a:latin typeface="Cambria Math" panose="02040503050406030204" pitchFamily="18" charset="0"/>
                          </a:rPr>
                        </m:ctrlPr>
                      </m:sSubPr>
                      <m:e>
                        <m:r>
                          <m:rPr>
                            <m:sty m:val="p"/>
                          </m:rPr>
                          <a:rPr lang="en-US" sz="2800" b="0" i="0">
                            <a:solidFill>
                              <a:schemeClr val="tx1"/>
                            </a:solidFill>
                            <a:latin typeface="Cambria Math" panose="02040503050406030204" pitchFamily="18" charset="0"/>
                          </a:rPr>
                          <m:t>F</m:t>
                        </m:r>
                      </m:e>
                      <m:sub>
                        <m:r>
                          <a:rPr lang="en-US" sz="2800" b="0" i="0">
                            <a:solidFill>
                              <a:schemeClr val="tx1"/>
                            </a:solidFill>
                            <a:latin typeface="Cambria Math" panose="02040503050406030204" pitchFamily="18" charset="0"/>
                          </a:rPr>
                          <m:t>2</m:t>
                        </m:r>
                      </m:sub>
                    </m:sSub>
                    <m:r>
                      <a:rPr lang="en-US" sz="2800" b="0" i="0">
                        <a:solidFill>
                          <a:schemeClr val="tx1"/>
                        </a:solidFill>
                        <a:latin typeface="Cambria Math" panose="02040503050406030204" pitchFamily="18" charset="0"/>
                      </a:rPr>
                      <m:t>=0</m:t>
                    </m:r>
                  </m:oMath>
                </a14:m>
                <a:endParaRPr lang="en-US" sz="3200"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7471" y="2931614"/>
                <a:ext cx="6096000" cy="3814890"/>
              </a:xfrm>
              <a:prstGeom prst="rect">
                <a:avLst/>
              </a:prstGeom>
              <a:blipFill>
                <a:blip r:embed="rId2"/>
                <a:stretch>
                  <a:fillRect l="-2100"/>
                </a:stretch>
              </a:blipFill>
            </p:spPr>
            <p:txBody>
              <a:bodyPr/>
              <a:lstStyle/>
              <a:p>
                <a:r>
                  <a:rPr lang="en-US">
                    <a:noFill/>
                  </a:rPr>
                  <a:t> </a:t>
                </a:r>
              </a:p>
            </p:txBody>
          </p:sp>
        </mc:Fallback>
      </mc:AlternateContent>
      <p:pic>
        <p:nvPicPr>
          <p:cNvPr id="20" name="Picture 19"/>
          <p:cNvPicPr>
            <a:picLocks noChangeAspect="1"/>
          </p:cNvPicPr>
          <p:nvPr/>
        </p:nvPicPr>
        <p:blipFill>
          <a:blip r:embed="rId3"/>
          <a:stretch>
            <a:fillRect/>
          </a:stretch>
        </p:blipFill>
        <p:spPr>
          <a:xfrm>
            <a:off x="3964814" y="1203207"/>
            <a:ext cx="4215423" cy="2522125"/>
          </a:xfrm>
          <a:prstGeom prst="rect">
            <a:avLst/>
          </a:prstGeom>
        </p:spPr>
      </p:pic>
    </p:spTree>
    <p:extLst>
      <p:ext uri="{BB962C8B-B14F-4D97-AF65-F5344CB8AC3E}">
        <p14:creationId xmlns:p14="http://schemas.microsoft.com/office/powerpoint/2010/main" val="258819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117471" y="88667"/>
                <a:ext cx="11913661" cy="954107"/>
              </a:xfrm>
              <a:prstGeom prst="rect">
                <a:avLst/>
              </a:prstGeom>
            </p:spPr>
            <p:txBody>
              <a:bodyPr wrap="square">
                <a:spAutoFit/>
              </a:bodyPr>
              <a:lstStyle/>
              <a:p>
                <a:r>
                  <a:rPr lang="en-US" sz="2800"/>
                  <a:t>A bridge is supported on both ends. A 20 N car is one third of the way across the bridge. Calculate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1</m:t>
                        </m:r>
                      </m:sub>
                    </m:sSub>
                  </m:oMath>
                </a14:m>
                <a:r>
                  <a:rPr lang="en-US" sz="2800"/>
                  <a:t>.</a:t>
                </a:r>
              </a:p>
            </p:txBody>
          </p:sp>
        </mc:Choice>
        <mc:Fallback xmlns="">
          <p:sp>
            <p:nvSpPr>
              <p:cNvPr id="10" name="Rectangle 9"/>
              <p:cNvSpPr>
                <a:spLocks noRot="1" noChangeAspect="1" noMove="1" noResize="1" noEditPoints="1" noAdjustHandles="1" noChangeArrowheads="1" noChangeShapeType="1" noTextEdit="1"/>
              </p:cNvSpPr>
              <p:nvPr/>
            </p:nvSpPr>
            <p:spPr>
              <a:xfrm>
                <a:off x="117471" y="88667"/>
                <a:ext cx="11913661" cy="954107"/>
              </a:xfrm>
              <a:prstGeom prst="rect">
                <a:avLst/>
              </a:prstGeom>
              <a:blipFill rotWithShape="0">
                <a:blip r:embed="rId2"/>
                <a:stretch>
                  <a:fillRect l="-1023" t="-6410" r="-409" b="-17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17471" y="4090379"/>
                <a:ext cx="6096000" cy="2605713"/>
              </a:xfrm>
              <a:prstGeom prst="rect">
                <a:avLst/>
              </a:prstGeom>
            </p:spPr>
            <p:txBody>
              <a:bodyPr>
                <a:spAutoFit/>
              </a:bodyPr>
              <a:lstStyle/>
              <a:p>
                <a:pPr marL="514350" indent="-514350" eaLnBrk="0" fontAlgn="base" hangingPunct="0">
                  <a:lnSpc>
                    <a:spcPct val="150000"/>
                  </a:lnSpc>
                  <a:spcAft>
                    <a:spcPct val="0"/>
                  </a:spcAft>
                  <a:buSzPct val="100000"/>
                  <a:buFont typeface="Monotype Sorts" pitchFamily="84" charset="2"/>
                  <a:buAutoNum type="alphaUcParenR"/>
                </a:pPr>
                <a:r>
                  <a:rPr lang="en-US" sz="2800" b="0">
                    <a:solidFill>
                      <a:schemeClr val="tx1"/>
                    </a:solidFill>
                  </a:rPr>
                  <a:t> </a:t>
                </a:r>
                <a14:m>
                  <m:oMath xmlns:m="http://schemas.openxmlformats.org/officeDocument/2006/math">
                    <m:r>
                      <a:rPr lang="en-US" sz="2800" b="0" i="1" smtClean="0">
                        <a:solidFill>
                          <a:schemeClr val="tx1"/>
                        </a:solidFill>
                        <a:latin typeface="Cambria Math" panose="02040503050406030204" pitchFamily="18" charset="0"/>
                      </a:rPr>
                      <m:t>20</m:t>
                    </m:r>
                  </m:oMath>
                </a14:m>
                <a:r>
                  <a:rPr lang="en-US" sz="2800">
                    <a:solidFill>
                      <a:schemeClr val="tx1"/>
                    </a:solidFill>
                  </a:rPr>
                  <a:t> N</a:t>
                </a:r>
              </a:p>
              <a:p>
                <a:pPr marL="514350" indent="-514350" eaLnBrk="0" fontAlgn="base" hangingPunct="0">
                  <a:lnSpc>
                    <a:spcPct val="150000"/>
                  </a:lnSpc>
                  <a:spcAft>
                    <a:spcPct val="0"/>
                  </a:spcAft>
                  <a:buSzPct val="100000"/>
                  <a:buFont typeface="Monotype Sorts" pitchFamily="84" charset="2"/>
                  <a:buAutoNum type="alphaUcParenR"/>
                </a:pPr>
                <a:r>
                  <a:rPr lang="en-US" sz="2800">
                    <a:solidFill>
                      <a:schemeClr val="tx1"/>
                    </a:solidFill>
                  </a:rPr>
                  <a:t>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2</m:t>
                        </m:r>
                      </m:num>
                      <m:den>
                        <m:r>
                          <a:rPr lang="en-US" sz="2800" b="0" i="1" smtClean="0">
                            <a:solidFill>
                              <a:schemeClr val="tx1"/>
                            </a:solidFill>
                            <a:latin typeface="Cambria Math" panose="02040503050406030204" pitchFamily="18" charset="0"/>
                          </a:rPr>
                          <m:t>3</m:t>
                        </m:r>
                      </m:den>
                    </m:f>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20</m:t>
                    </m:r>
                    <m:r>
                      <a:rPr lang="en-US" sz="2800" b="0" i="0" smtClean="0">
                        <a:solidFill>
                          <a:schemeClr val="tx1"/>
                        </a:solidFill>
                        <a:latin typeface="Cambria Math" panose="02040503050406030204" pitchFamily="18" charset="0"/>
                        <a:ea typeface="Cambria Math" panose="02040503050406030204" pitchFamily="18" charset="0"/>
                      </a:rPr>
                      <m:t> </m:t>
                    </m:r>
                    <m:r>
                      <m:rPr>
                        <m:nor/>
                      </m:rPr>
                      <a:rPr lang="en-US" sz="2800" b="0" i="0" smtClean="0">
                        <a:solidFill>
                          <a:schemeClr val="tx1"/>
                        </a:solidFill>
                        <a:ea typeface="Cambria Math" panose="02040503050406030204" pitchFamily="18" charset="0"/>
                      </a:rPr>
                      <m:t>N</m:t>
                    </m:r>
                    <m:r>
                      <a:rPr lang="en-US" sz="2800" b="0" i="1" smtClean="0">
                        <a:solidFill>
                          <a:schemeClr val="tx1"/>
                        </a:solidFill>
                        <a:latin typeface="Cambria Math" panose="02040503050406030204" pitchFamily="18" charset="0"/>
                        <a:ea typeface="Cambria Math" panose="02040503050406030204" pitchFamily="18" charset="0"/>
                      </a:rPr>
                      <m:t>=13.3</m:t>
                    </m:r>
                    <m:r>
                      <m:rPr>
                        <m:nor/>
                      </m:rPr>
                      <a:rPr lang="en-US" sz="2800" b="0" i="0" smtClean="0">
                        <a:solidFill>
                          <a:schemeClr val="tx1"/>
                        </a:solidFill>
                        <a:ea typeface="Cambria Math" panose="02040503050406030204" pitchFamily="18" charset="0"/>
                      </a:rPr>
                      <m:t> </m:t>
                    </m:r>
                    <m:r>
                      <m:rPr>
                        <m:nor/>
                      </m:rPr>
                      <a:rPr lang="en-US" sz="2800" b="0" i="0" smtClean="0">
                        <a:solidFill>
                          <a:schemeClr val="tx1"/>
                        </a:solidFill>
                        <a:ea typeface="Cambria Math" panose="02040503050406030204" pitchFamily="18" charset="0"/>
                      </a:rPr>
                      <m:t>N</m:t>
                    </m:r>
                  </m:oMath>
                </a14:m>
                <a:endParaRPr lang="en-US" sz="2800">
                  <a:solidFill>
                    <a:schemeClr val="tx1"/>
                  </a:solidFill>
                </a:endParaRPr>
              </a:p>
              <a:p>
                <a:pPr marL="514350" indent="-514350" eaLnBrk="0" fontAlgn="base" hangingPunct="0">
                  <a:lnSpc>
                    <a:spcPct val="150000"/>
                  </a:lnSpc>
                  <a:spcAft>
                    <a:spcPct val="0"/>
                  </a:spcAft>
                  <a:buSzPct val="100000"/>
                  <a:buFont typeface="Monotype Sorts" pitchFamily="84" charset="2"/>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1</m:t>
                        </m:r>
                      </m:num>
                      <m:den>
                        <m:r>
                          <a:rPr lang="en-US" sz="2800" i="1">
                            <a:latin typeface="Cambria Math" panose="02040503050406030204" pitchFamily="18" charset="0"/>
                          </a:rPr>
                          <m:t>3</m:t>
                        </m:r>
                      </m:den>
                    </m:f>
                    <m:r>
                      <a:rPr lang="en-US" sz="2800" i="1">
                        <a:latin typeface="Cambria Math" panose="02040503050406030204" pitchFamily="18" charset="0"/>
                        <a:ea typeface="Cambria Math" panose="02040503050406030204" pitchFamily="18" charset="0"/>
                      </a:rPr>
                      <m:t>∙20</m:t>
                    </m:r>
                    <m:r>
                      <a:rPr lang="en-US" sz="2800">
                        <a:latin typeface="Cambria Math" panose="02040503050406030204" pitchFamily="18" charset="0"/>
                        <a:ea typeface="Cambria Math" panose="02040503050406030204" pitchFamily="18" charset="0"/>
                      </a:rPr>
                      <m:t> </m:t>
                    </m:r>
                    <m:r>
                      <m:rPr>
                        <m:nor/>
                      </m:rPr>
                      <a:rPr lang="en-US" sz="2800">
                        <a:ea typeface="Cambria Math" panose="02040503050406030204" pitchFamily="18" charset="0"/>
                      </a:rPr>
                      <m:t>N</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6.7</m:t>
                    </m:r>
                    <m:r>
                      <m:rPr>
                        <m:nor/>
                      </m:rPr>
                      <a:rPr lang="en-US" sz="2800">
                        <a:ea typeface="Cambria Math" panose="02040503050406030204" pitchFamily="18" charset="0"/>
                      </a:rPr>
                      <m:t> </m:t>
                    </m:r>
                    <m:r>
                      <m:rPr>
                        <m:nor/>
                      </m:rPr>
                      <a:rPr lang="en-US" sz="2800">
                        <a:ea typeface="Cambria Math" panose="02040503050406030204" pitchFamily="18" charset="0"/>
                      </a:rPr>
                      <m:t>N</m:t>
                    </m:r>
                  </m:oMath>
                </a14:m>
                <a:endParaRPr lang="en-US" sz="2800"/>
              </a:p>
            </p:txBody>
          </p:sp>
        </mc:Choice>
        <mc:Fallback xmlns="">
          <p:sp>
            <p:nvSpPr>
              <p:cNvPr id="11" name="Rectangle 10"/>
              <p:cNvSpPr>
                <a:spLocks noRot="1" noChangeAspect="1" noMove="1" noResize="1" noEditPoints="1" noAdjustHandles="1" noChangeArrowheads="1" noChangeShapeType="1" noTextEdit="1"/>
              </p:cNvSpPr>
              <p:nvPr/>
            </p:nvSpPr>
            <p:spPr>
              <a:xfrm>
                <a:off x="117471" y="4090379"/>
                <a:ext cx="6096000" cy="2605713"/>
              </a:xfrm>
              <a:prstGeom prst="rect">
                <a:avLst/>
              </a:prstGeom>
              <a:blipFill rotWithShape="0">
                <a:blip r:embed="rId3"/>
                <a:stretch>
                  <a:fillRect l="-2100"/>
                </a:stretch>
              </a:blipFill>
            </p:spPr>
            <p:txBody>
              <a:bodyPr/>
              <a:lstStyle/>
              <a:p>
                <a:r>
                  <a:rPr lang="en-US">
                    <a:noFill/>
                  </a:rPr>
                  <a:t> </a:t>
                </a:r>
              </a:p>
            </p:txBody>
          </p:sp>
        </mc:Fallback>
      </mc:AlternateContent>
      <p:pic>
        <p:nvPicPr>
          <p:cNvPr id="20" name="Picture 19"/>
          <p:cNvPicPr>
            <a:picLocks noChangeAspect="1"/>
          </p:cNvPicPr>
          <p:nvPr/>
        </p:nvPicPr>
        <p:blipFill>
          <a:blip r:embed="rId4"/>
          <a:stretch>
            <a:fillRect/>
          </a:stretch>
        </p:blipFill>
        <p:spPr>
          <a:xfrm>
            <a:off x="3964814" y="1203207"/>
            <a:ext cx="4215423" cy="2522125"/>
          </a:xfrm>
          <a:prstGeom prst="rect">
            <a:avLst/>
          </a:prstGeom>
        </p:spPr>
      </p:pic>
    </p:spTree>
    <p:extLst>
      <p:ext uri="{BB962C8B-B14F-4D97-AF65-F5344CB8AC3E}">
        <p14:creationId xmlns:p14="http://schemas.microsoft.com/office/powerpoint/2010/main" val="67691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117471" y="88667"/>
                <a:ext cx="11913661" cy="954107"/>
              </a:xfrm>
              <a:prstGeom prst="rect">
                <a:avLst/>
              </a:prstGeom>
            </p:spPr>
            <p:txBody>
              <a:bodyPr wrap="square">
                <a:spAutoFit/>
              </a:bodyPr>
              <a:lstStyle/>
              <a:p>
                <a:r>
                  <a:rPr lang="en-US" sz="2800"/>
                  <a:t>A bridge is supported on both ends. A 20 N car is one third of the way across the bridge. Given that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=13.3</m:t>
                    </m:r>
                  </m:oMath>
                </a14:m>
                <a:r>
                  <a:rPr lang="en-US" sz="2800"/>
                  <a:t> N, calculate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2</m:t>
                        </m:r>
                      </m:sub>
                    </m:sSub>
                  </m:oMath>
                </a14:m>
                <a:r>
                  <a:rPr lang="en-US" sz="2800"/>
                  <a:t>.</a:t>
                </a:r>
              </a:p>
            </p:txBody>
          </p:sp>
        </mc:Choice>
        <mc:Fallback xmlns="">
          <p:sp>
            <p:nvSpPr>
              <p:cNvPr id="10" name="Rectangle 9"/>
              <p:cNvSpPr>
                <a:spLocks noRot="1" noChangeAspect="1" noMove="1" noResize="1" noEditPoints="1" noAdjustHandles="1" noChangeArrowheads="1" noChangeShapeType="1" noTextEdit="1"/>
              </p:cNvSpPr>
              <p:nvPr/>
            </p:nvSpPr>
            <p:spPr>
              <a:xfrm>
                <a:off x="117471" y="88667"/>
                <a:ext cx="11913661" cy="954107"/>
              </a:xfrm>
              <a:prstGeom prst="rect">
                <a:avLst/>
              </a:prstGeom>
              <a:blipFill rotWithShape="0">
                <a:blip r:embed="rId2"/>
                <a:stretch>
                  <a:fillRect l="-1023" t="-6410" r="-409" b="-17949"/>
                </a:stretch>
              </a:blipFill>
            </p:spPr>
            <p:txBody>
              <a:bodyPr/>
              <a:lstStyle/>
              <a:p>
                <a:r>
                  <a:rPr lang="en-US">
                    <a:noFill/>
                  </a:rPr>
                  <a:t> </a:t>
                </a:r>
              </a:p>
            </p:txBody>
          </p:sp>
        </mc:Fallback>
      </mc:AlternateContent>
      <p:sp>
        <p:nvSpPr>
          <p:cNvPr id="11" name="Rectangle 10"/>
          <p:cNvSpPr/>
          <p:nvPr/>
        </p:nvSpPr>
        <p:spPr>
          <a:xfrm>
            <a:off x="117471" y="4090379"/>
            <a:ext cx="6096000" cy="2677656"/>
          </a:xfrm>
          <a:prstGeom prst="rect">
            <a:avLst/>
          </a:prstGeom>
        </p:spPr>
        <p:txBody>
          <a:bodyPr>
            <a:spAutoFit/>
          </a:bodyPr>
          <a:lstStyle/>
          <a:p>
            <a:pPr marL="514350" indent="-514350" eaLnBrk="0" fontAlgn="base" hangingPunct="0">
              <a:lnSpc>
                <a:spcPct val="150000"/>
              </a:lnSpc>
              <a:spcAft>
                <a:spcPct val="0"/>
              </a:spcAft>
              <a:buSzPct val="100000"/>
              <a:buFont typeface="Monotype Sorts" pitchFamily="84" charset="2"/>
              <a:buAutoNum type="alphaUcParenR"/>
            </a:pPr>
            <a:r>
              <a:rPr lang="en-US" sz="2800">
                <a:solidFill>
                  <a:schemeClr val="tx1"/>
                </a:solidFill>
              </a:rPr>
              <a:t>33.3 N</a:t>
            </a:r>
          </a:p>
          <a:p>
            <a:pPr marL="514350" indent="-514350" eaLnBrk="0" fontAlgn="base" hangingPunct="0">
              <a:lnSpc>
                <a:spcPct val="150000"/>
              </a:lnSpc>
              <a:spcAft>
                <a:spcPct val="0"/>
              </a:spcAft>
              <a:buSzPct val="100000"/>
              <a:buFont typeface="Monotype Sorts" pitchFamily="84" charset="2"/>
              <a:buAutoNum type="alphaUcParenR"/>
            </a:pPr>
            <a:r>
              <a:rPr lang="en-US" sz="2800"/>
              <a:t>20 N</a:t>
            </a:r>
          </a:p>
          <a:p>
            <a:pPr marL="514350" indent="-514350" eaLnBrk="0" fontAlgn="base" hangingPunct="0">
              <a:lnSpc>
                <a:spcPct val="150000"/>
              </a:lnSpc>
              <a:spcAft>
                <a:spcPct val="0"/>
              </a:spcAft>
              <a:buSzPct val="100000"/>
              <a:buFont typeface="Monotype Sorts" pitchFamily="84" charset="2"/>
              <a:buAutoNum type="alphaUcParenR"/>
            </a:pPr>
            <a:r>
              <a:rPr lang="en-US" sz="2800">
                <a:solidFill>
                  <a:schemeClr val="tx1"/>
                </a:solidFill>
              </a:rPr>
              <a:t>13.3 N</a:t>
            </a:r>
          </a:p>
          <a:p>
            <a:pPr marL="514350" indent="-514350" eaLnBrk="0" fontAlgn="base" hangingPunct="0">
              <a:lnSpc>
                <a:spcPct val="150000"/>
              </a:lnSpc>
              <a:spcAft>
                <a:spcPct val="0"/>
              </a:spcAft>
              <a:buSzPct val="100000"/>
              <a:buFont typeface="Monotype Sorts" pitchFamily="84" charset="2"/>
              <a:buAutoNum type="alphaUcParenR"/>
            </a:pPr>
            <a:r>
              <a:rPr lang="en-US" sz="2800"/>
              <a:t>6.6 N</a:t>
            </a:r>
            <a:endParaRPr lang="en-US" sz="2800">
              <a:solidFill>
                <a:schemeClr val="tx1"/>
              </a:solidFill>
            </a:endParaRPr>
          </a:p>
        </p:txBody>
      </p:sp>
      <p:pic>
        <p:nvPicPr>
          <p:cNvPr id="20" name="Picture 19"/>
          <p:cNvPicPr>
            <a:picLocks noChangeAspect="1"/>
          </p:cNvPicPr>
          <p:nvPr/>
        </p:nvPicPr>
        <p:blipFill>
          <a:blip r:embed="rId3"/>
          <a:stretch>
            <a:fillRect/>
          </a:stretch>
        </p:blipFill>
        <p:spPr>
          <a:xfrm>
            <a:off x="3964814" y="1203207"/>
            <a:ext cx="4215423" cy="2522125"/>
          </a:xfrm>
          <a:prstGeom prst="rect">
            <a:avLst/>
          </a:prstGeom>
        </p:spPr>
      </p:pic>
    </p:spTree>
    <p:extLst>
      <p:ext uri="{BB962C8B-B14F-4D97-AF65-F5344CB8AC3E}">
        <p14:creationId xmlns:p14="http://schemas.microsoft.com/office/powerpoint/2010/main" val="1521492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117471" y="88667"/>
                <a:ext cx="11913661" cy="1617046"/>
              </a:xfrm>
              <a:prstGeom prst="rect">
                <a:avLst/>
              </a:prstGeom>
            </p:spPr>
            <p:txBody>
              <a:bodyPr wrap="square">
                <a:spAutoFit/>
              </a:bodyPr>
              <a:lstStyle/>
              <a:p>
                <a:r>
                  <a:rPr lang="en-US" sz="2800" dirty="0"/>
                  <a:t>A bridge is supported on both ends. A 20 N car is one third of the way across the bridge. Forget the previous questions and choose a different axis location: the position of the car. What can we immediately say about the ratio </a:t>
                </a:r>
                <a14:m>
                  <m:oMath xmlns:m="http://schemas.openxmlformats.org/officeDocument/2006/math">
                    <m:f>
                      <m:fPr>
                        <m:ctrlPr>
                          <a:rPr lang="en-US" sz="280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1</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b="0" i="1" smtClean="0">
                                <a:latin typeface="Cambria Math" panose="02040503050406030204" pitchFamily="18" charset="0"/>
                              </a:rPr>
                              <m:t>2</m:t>
                            </m:r>
                          </m:sub>
                        </m:sSub>
                      </m:den>
                    </m:f>
                  </m:oMath>
                </a14:m>
                <a:r>
                  <a:rPr lang="en-US" sz="28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117471" y="88667"/>
                <a:ext cx="11913661" cy="1617046"/>
              </a:xfrm>
              <a:prstGeom prst="rect">
                <a:avLst/>
              </a:prstGeom>
              <a:blipFill>
                <a:blip r:embed="rId2"/>
                <a:stretch>
                  <a:fillRect l="-1023" t="-3774" r="-409" b="-1509"/>
                </a:stretch>
              </a:blipFill>
            </p:spPr>
            <p:txBody>
              <a:bodyPr/>
              <a:lstStyle/>
              <a:p>
                <a:r>
                  <a:rPr lang="en-US">
                    <a:noFill/>
                  </a:rPr>
                  <a:t> </a:t>
                </a:r>
              </a:p>
            </p:txBody>
          </p:sp>
        </mc:Fallback>
      </mc:AlternateContent>
      <p:sp>
        <p:nvSpPr>
          <p:cNvPr id="11" name="Rectangle 10"/>
          <p:cNvSpPr/>
          <p:nvPr/>
        </p:nvSpPr>
        <p:spPr>
          <a:xfrm>
            <a:off x="117471" y="4090379"/>
            <a:ext cx="6096000" cy="2677656"/>
          </a:xfrm>
          <a:prstGeom prst="rect">
            <a:avLst/>
          </a:prstGeom>
        </p:spPr>
        <p:txBody>
          <a:bodyPr>
            <a:spAutoFit/>
          </a:bodyPr>
          <a:lstStyle/>
          <a:p>
            <a:pPr marL="514350" indent="-514350" eaLnBrk="0" fontAlgn="base" hangingPunct="0">
              <a:lnSpc>
                <a:spcPct val="150000"/>
              </a:lnSpc>
              <a:spcAft>
                <a:spcPct val="0"/>
              </a:spcAft>
              <a:buSzPct val="100000"/>
              <a:buFont typeface="Monotype Sorts" pitchFamily="84" charset="2"/>
              <a:buAutoNum type="alphaUcParenR"/>
            </a:pPr>
            <a:r>
              <a:rPr lang="en-US" sz="2800">
                <a:solidFill>
                  <a:schemeClr val="tx1"/>
                </a:solidFill>
              </a:rPr>
              <a:t>2/3</a:t>
            </a:r>
          </a:p>
          <a:p>
            <a:pPr marL="514350" indent="-514350" eaLnBrk="0" fontAlgn="base" hangingPunct="0">
              <a:lnSpc>
                <a:spcPct val="150000"/>
              </a:lnSpc>
              <a:spcAft>
                <a:spcPct val="0"/>
              </a:spcAft>
              <a:buSzPct val="100000"/>
              <a:buFont typeface="Monotype Sorts" pitchFamily="84" charset="2"/>
              <a:buAutoNum type="alphaUcParenR"/>
            </a:pPr>
            <a:r>
              <a:rPr lang="en-US" sz="2800"/>
              <a:t>1/3</a:t>
            </a:r>
          </a:p>
          <a:p>
            <a:pPr marL="514350" indent="-514350" eaLnBrk="0" fontAlgn="base" hangingPunct="0">
              <a:lnSpc>
                <a:spcPct val="150000"/>
              </a:lnSpc>
              <a:spcAft>
                <a:spcPct val="0"/>
              </a:spcAft>
              <a:buSzPct val="100000"/>
              <a:buFont typeface="Monotype Sorts" pitchFamily="84" charset="2"/>
              <a:buAutoNum type="alphaUcParenR"/>
            </a:pPr>
            <a:r>
              <a:rPr lang="en-US" sz="2800">
                <a:solidFill>
                  <a:schemeClr val="tx1"/>
                </a:solidFill>
              </a:rPr>
              <a:t>1/2</a:t>
            </a:r>
          </a:p>
          <a:p>
            <a:pPr marL="514350" indent="-514350" eaLnBrk="0" fontAlgn="base" hangingPunct="0">
              <a:lnSpc>
                <a:spcPct val="150000"/>
              </a:lnSpc>
              <a:spcAft>
                <a:spcPct val="0"/>
              </a:spcAft>
              <a:buSzPct val="100000"/>
              <a:buFont typeface="Monotype Sorts" pitchFamily="84" charset="2"/>
              <a:buAutoNum type="alphaUcParenR"/>
            </a:pPr>
            <a:r>
              <a:rPr lang="en-US" sz="2800">
                <a:solidFill>
                  <a:schemeClr val="tx1"/>
                </a:solidFill>
              </a:rPr>
              <a:t>2</a:t>
            </a:r>
          </a:p>
        </p:txBody>
      </p:sp>
      <p:pic>
        <p:nvPicPr>
          <p:cNvPr id="20" name="Picture 19"/>
          <p:cNvPicPr>
            <a:picLocks noChangeAspect="1"/>
          </p:cNvPicPr>
          <p:nvPr/>
        </p:nvPicPr>
        <p:blipFill>
          <a:blip r:embed="rId3"/>
          <a:stretch>
            <a:fillRect/>
          </a:stretch>
        </p:blipFill>
        <p:spPr>
          <a:xfrm>
            <a:off x="3929645" y="1519730"/>
            <a:ext cx="4215423" cy="2522125"/>
          </a:xfrm>
          <a:prstGeom prst="rect">
            <a:avLst/>
          </a:prstGeom>
        </p:spPr>
      </p:pic>
    </p:spTree>
    <p:extLst>
      <p:ext uri="{BB962C8B-B14F-4D97-AF65-F5344CB8AC3E}">
        <p14:creationId xmlns:p14="http://schemas.microsoft.com/office/powerpoint/2010/main" val="2385428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9391" y="1375928"/>
            <a:ext cx="4913802" cy="1993565"/>
          </a:xfrm>
          <a:prstGeom prst="rect">
            <a:avLst/>
          </a:prstGeom>
        </p:spPr>
      </p:pic>
      <p:sp>
        <p:nvSpPr>
          <p:cNvPr id="3" name="Rectangle 2"/>
          <p:cNvSpPr/>
          <p:nvPr/>
        </p:nvSpPr>
        <p:spPr>
          <a:xfrm>
            <a:off x="123496" y="113776"/>
            <a:ext cx="11905593" cy="954107"/>
          </a:xfrm>
          <a:prstGeom prst="rect">
            <a:avLst/>
          </a:prstGeom>
        </p:spPr>
        <p:txBody>
          <a:bodyPr wrap="square">
            <a:spAutoFit/>
          </a:bodyPr>
          <a:lstStyle/>
          <a:p>
            <a:r>
              <a:rPr lang="en-US" sz="2800"/>
              <a:t>A 1 kg ball is hung at the end of a rod 1 m long. If the system balances at a point on the rod 0.25 m from the end holding the mass, what is the mass of the rod?</a:t>
            </a:r>
          </a:p>
        </p:txBody>
      </p:sp>
      <p:sp>
        <p:nvSpPr>
          <p:cNvPr id="4" name="TextBox 3"/>
          <p:cNvSpPr txBox="1"/>
          <p:nvPr/>
        </p:nvSpPr>
        <p:spPr>
          <a:xfrm>
            <a:off x="123496" y="3369493"/>
            <a:ext cx="1358064" cy="3323987"/>
          </a:xfrm>
          <a:prstGeom prst="rect">
            <a:avLst/>
          </a:prstGeom>
          <a:noFill/>
        </p:spPr>
        <p:txBody>
          <a:bodyPr wrap="none" rtlCol="0">
            <a:spAutoFit/>
          </a:bodyPr>
          <a:lstStyle/>
          <a:p>
            <a:pPr marL="514350" indent="-514350">
              <a:lnSpc>
                <a:spcPct val="150000"/>
              </a:lnSpc>
              <a:buAutoNum type="alphaUcParenR"/>
            </a:pPr>
            <a:r>
              <a:rPr lang="en-US" sz="2800"/>
              <a:t>¼ kg</a:t>
            </a:r>
          </a:p>
          <a:p>
            <a:pPr marL="514350" indent="-514350">
              <a:lnSpc>
                <a:spcPct val="150000"/>
              </a:lnSpc>
              <a:buAutoNum type="alphaUcParenR"/>
            </a:pPr>
            <a:r>
              <a:rPr lang="en-US" sz="2800"/>
              <a:t>½ kg</a:t>
            </a:r>
          </a:p>
          <a:p>
            <a:pPr marL="514350" indent="-514350">
              <a:lnSpc>
                <a:spcPct val="150000"/>
              </a:lnSpc>
              <a:buAutoNum type="alphaUcParenR"/>
            </a:pPr>
            <a:r>
              <a:rPr lang="en-US" sz="2800"/>
              <a:t>1 kg</a:t>
            </a:r>
          </a:p>
          <a:p>
            <a:pPr marL="514350" indent="-514350">
              <a:lnSpc>
                <a:spcPct val="150000"/>
              </a:lnSpc>
              <a:buAutoNum type="alphaUcParenR"/>
            </a:pPr>
            <a:r>
              <a:rPr lang="en-US" sz="2800"/>
              <a:t>2 kg</a:t>
            </a:r>
          </a:p>
          <a:p>
            <a:pPr marL="514350" indent="-514350">
              <a:lnSpc>
                <a:spcPct val="150000"/>
              </a:lnSpc>
              <a:buAutoNum type="alphaUcParenR"/>
            </a:pPr>
            <a:r>
              <a:rPr lang="en-US" sz="2800"/>
              <a:t>4 kg</a:t>
            </a:r>
          </a:p>
        </p:txBody>
      </p:sp>
    </p:spTree>
    <p:extLst>
      <p:ext uri="{BB962C8B-B14F-4D97-AF65-F5344CB8AC3E}">
        <p14:creationId xmlns:p14="http://schemas.microsoft.com/office/powerpoint/2010/main" val="167058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3310" y="1462164"/>
            <a:ext cx="4675314" cy="3072822"/>
          </a:xfrm>
          <a:prstGeom prst="rect">
            <a:avLst/>
          </a:prstGeom>
        </p:spPr>
      </p:pic>
      <p:sp>
        <p:nvSpPr>
          <p:cNvPr id="3" name="Rectangle 2"/>
          <p:cNvSpPr/>
          <p:nvPr/>
        </p:nvSpPr>
        <p:spPr>
          <a:xfrm>
            <a:off x="118534" y="77169"/>
            <a:ext cx="11844866" cy="1384995"/>
          </a:xfrm>
          <a:prstGeom prst="rect">
            <a:avLst/>
          </a:prstGeom>
        </p:spPr>
        <p:txBody>
          <a:bodyPr wrap="square">
            <a:spAutoFit/>
          </a:bodyPr>
          <a:lstStyle/>
          <a:p>
            <a:r>
              <a:rPr lang="en-US" sz="2800"/>
              <a:t>A (static) mobile hangs as shown below. The rods are massless and have lengths as indicated. The mass of the ball at the bottom right is 1 kg. What is the total mass of the mobile?</a:t>
            </a:r>
          </a:p>
        </p:txBody>
      </p:sp>
      <p:sp>
        <p:nvSpPr>
          <p:cNvPr id="4" name="TextBox 3"/>
          <p:cNvSpPr txBox="1"/>
          <p:nvPr/>
        </p:nvSpPr>
        <p:spPr>
          <a:xfrm>
            <a:off x="118534" y="3534013"/>
            <a:ext cx="1300356" cy="3323987"/>
          </a:xfrm>
          <a:prstGeom prst="rect">
            <a:avLst/>
          </a:prstGeom>
          <a:noFill/>
        </p:spPr>
        <p:txBody>
          <a:bodyPr wrap="none" rtlCol="0">
            <a:spAutoFit/>
          </a:bodyPr>
          <a:lstStyle/>
          <a:p>
            <a:pPr marL="514350" indent="-514350">
              <a:lnSpc>
                <a:spcPct val="150000"/>
              </a:lnSpc>
              <a:buAutoNum type="alphaUcParenR"/>
            </a:pPr>
            <a:r>
              <a:rPr lang="en-US" sz="2800"/>
              <a:t>5 kg</a:t>
            </a:r>
          </a:p>
          <a:p>
            <a:pPr marL="514350" indent="-514350">
              <a:lnSpc>
                <a:spcPct val="150000"/>
              </a:lnSpc>
              <a:buAutoNum type="alphaUcParenR"/>
            </a:pPr>
            <a:r>
              <a:rPr lang="en-US" sz="2800"/>
              <a:t>6 kg</a:t>
            </a:r>
          </a:p>
          <a:p>
            <a:pPr marL="514350" indent="-514350">
              <a:lnSpc>
                <a:spcPct val="150000"/>
              </a:lnSpc>
              <a:buAutoNum type="alphaUcParenR"/>
            </a:pPr>
            <a:r>
              <a:rPr lang="en-US" sz="2800"/>
              <a:t>7 kg</a:t>
            </a:r>
          </a:p>
          <a:p>
            <a:pPr marL="514350" indent="-514350">
              <a:lnSpc>
                <a:spcPct val="150000"/>
              </a:lnSpc>
              <a:buAutoNum type="alphaUcParenR"/>
            </a:pPr>
            <a:r>
              <a:rPr lang="en-US" sz="2800"/>
              <a:t>8 kg</a:t>
            </a:r>
          </a:p>
          <a:p>
            <a:pPr marL="514350" indent="-514350">
              <a:lnSpc>
                <a:spcPct val="150000"/>
              </a:lnSpc>
              <a:buAutoNum type="alphaUcParenR"/>
            </a:pPr>
            <a:r>
              <a:rPr lang="en-US" sz="2800"/>
              <a:t>9 kg</a:t>
            </a:r>
          </a:p>
        </p:txBody>
      </p:sp>
    </p:spTree>
    <p:extLst>
      <p:ext uri="{BB962C8B-B14F-4D97-AF65-F5344CB8AC3E}">
        <p14:creationId xmlns:p14="http://schemas.microsoft.com/office/powerpoint/2010/main" val="24968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74171" y="150951"/>
                <a:ext cx="11811000" cy="1057469"/>
              </a:xfrm>
              <a:prstGeom prst="rect">
                <a:avLst/>
              </a:prstGeom>
            </p:spPr>
            <p:txBody>
              <a:bodyPr wrap="square">
                <a:spAutoFit/>
              </a:bodyPr>
              <a:lstStyle/>
              <a:p>
                <a:r>
                  <a:rPr lang="en-US" sz="2800"/>
                  <a:t>How does the magnitude of the angular momentum of the planet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𝐿</m:t>
                        </m:r>
                      </m:e>
                      <m:sub>
                        <m:r>
                          <m:rPr>
                            <m:nor/>
                          </m:rPr>
                          <a:rPr lang="en-US" sz="2800" b="0" i="0" smtClean="0">
                            <a:latin typeface="Cambria Math" panose="02040503050406030204" pitchFamily="18" charset="0"/>
                          </a:rPr>
                          <m:t>planet</m:t>
                        </m:r>
                      </m:sub>
                    </m:sSub>
                  </m:oMath>
                </a14:m>
                <a:r>
                  <a:rPr lang="en-US" sz="2800"/>
                  <a:t> (with the origin at the Sun) at positions A and B compare?</a:t>
                </a:r>
              </a:p>
            </p:txBody>
          </p:sp>
        </mc:Choice>
        <mc:Fallback xmlns="">
          <p:sp>
            <p:nvSpPr>
              <p:cNvPr id="3" name="Rectangle 2"/>
              <p:cNvSpPr>
                <a:spLocks noRot="1" noChangeAspect="1" noMove="1" noResize="1" noEditPoints="1" noAdjustHandles="1" noChangeArrowheads="1" noChangeShapeType="1" noTextEdit="1"/>
              </p:cNvSpPr>
              <p:nvPr/>
            </p:nvSpPr>
            <p:spPr>
              <a:xfrm>
                <a:off x="174171" y="150951"/>
                <a:ext cx="11811000" cy="1057469"/>
              </a:xfrm>
              <a:prstGeom prst="rect">
                <a:avLst/>
              </a:prstGeom>
              <a:blipFill rotWithShape="0">
                <a:blip r:embed="rId2"/>
                <a:stretch>
                  <a:fillRect l="-1084" t="-5780" r="-1033" b="-15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74171" y="4702628"/>
                <a:ext cx="2007088" cy="2031325"/>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𝐿</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𝐿</m:t>
                        </m:r>
                      </m:e>
                      <m:sub>
                        <m:r>
                          <a:rPr lang="en-US" sz="2800" b="0" i="1" smtClean="0">
                            <a:latin typeface="Cambria Math" panose="02040503050406030204" pitchFamily="18" charset="0"/>
                          </a:rPr>
                          <m:t>𝐵</m:t>
                        </m:r>
                      </m:sub>
                    </m:sSub>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i="1">
                            <a:latin typeface="Cambria Math" panose="02040503050406030204" pitchFamily="18" charset="0"/>
                          </a:rPr>
                          <m:t>𝐴</m:t>
                        </m:r>
                      </m:sub>
                    </m:sSub>
                    <m:r>
                      <a:rPr lang="en-US" sz="2800" b="0" i="1"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i="1">
                            <a:latin typeface="Cambria Math" panose="02040503050406030204" pitchFamily="18" charset="0"/>
                          </a:rPr>
                          <m:t>𝐵</m:t>
                        </m:r>
                      </m:sub>
                    </m:sSub>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i="1">
                            <a:latin typeface="Cambria Math" panose="02040503050406030204" pitchFamily="18" charset="0"/>
                          </a:rPr>
                          <m:t>𝐴</m:t>
                        </m:r>
                      </m:sub>
                    </m:sSub>
                    <m:r>
                      <a:rPr lang="en-US" sz="2800" b="0" i="1" smtClean="0">
                        <a:latin typeface="Cambria Math" panose="02040503050406030204" pitchFamily="18" charset="0"/>
                      </a:rPr>
                      <m:t>&lt;</m:t>
                    </m:r>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i="1">
                            <a:latin typeface="Cambria Math" panose="02040503050406030204" pitchFamily="18" charset="0"/>
                          </a:rPr>
                          <m:t>𝐵</m:t>
                        </m:r>
                      </m:sub>
                    </m:sSub>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74171" y="4702628"/>
                <a:ext cx="2007088" cy="2031325"/>
              </a:xfrm>
              <a:prstGeom prst="rect">
                <a:avLst/>
              </a:prstGeom>
              <a:blipFill rotWithShape="0">
                <a:blip r:embed="rId3"/>
                <a:stretch>
                  <a:fillRect l="-6383" b="-4491"/>
                </a:stretch>
              </a:blipFill>
            </p:spPr>
            <p:txBody>
              <a:bodyPr/>
              <a:lstStyle/>
              <a:p>
                <a:r>
                  <a:rPr lang="en-US">
                    <a:noFill/>
                  </a:rPr>
                  <a:t> </a:t>
                </a:r>
              </a:p>
            </p:txBody>
          </p:sp>
        </mc:Fallback>
      </mc:AlternateContent>
      <p:sp>
        <p:nvSpPr>
          <p:cNvPr id="6" name="Oval 5"/>
          <p:cNvSpPr/>
          <p:nvPr/>
        </p:nvSpPr>
        <p:spPr>
          <a:xfrm>
            <a:off x="3539837" y="1498608"/>
            <a:ext cx="2743200" cy="2743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p:cNvCxnSpPr>
            <a:stCxn id="6" idx="0"/>
          </p:cNvCxnSpPr>
          <p:nvPr/>
        </p:nvCxnSpPr>
        <p:spPr>
          <a:xfrm flipV="1">
            <a:off x="4911437" y="1369053"/>
            <a:ext cx="143934" cy="129555"/>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flipV="1">
            <a:off x="4911437" y="1498608"/>
            <a:ext cx="143934" cy="129555"/>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4767503" y="4112253"/>
            <a:ext cx="143934" cy="129555"/>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4767503" y="4241808"/>
            <a:ext cx="143934" cy="129555"/>
          </a:xfrm>
          <a:prstGeom prst="line">
            <a:avLst/>
          </a:prstGeom>
        </p:spPr>
        <p:style>
          <a:lnRef idx="3">
            <a:schemeClr val="dk1"/>
          </a:lnRef>
          <a:fillRef idx="0">
            <a:schemeClr val="dk1"/>
          </a:fillRef>
          <a:effectRef idx="2">
            <a:schemeClr val="dk1"/>
          </a:effectRef>
          <a:fontRef idx="minor">
            <a:schemeClr val="tx1"/>
          </a:fontRef>
        </p:style>
      </p:cxnSp>
      <p:sp>
        <p:nvSpPr>
          <p:cNvPr id="11" name="Oval 10"/>
          <p:cNvSpPr>
            <a:spLocks noChangeAspect="1"/>
          </p:cNvSpPr>
          <p:nvPr/>
        </p:nvSpPr>
        <p:spPr>
          <a:xfrm>
            <a:off x="4774277" y="2736438"/>
            <a:ext cx="274320" cy="274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4748572" y="2642765"/>
            <a:ext cx="325730" cy="461665"/>
          </a:xfrm>
          <a:prstGeom prst="rect">
            <a:avLst/>
          </a:prstGeom>
          <a:noFill/>
        </p:spPr>
        <p:txBody>
          <a:bodyPr wrap="none" rtlCol="0">
            <a:spAutoFit/>
          </a:bodyPr>
          <a:lstStyle/>
          <a:p>
            <a:r>
              <a:rPr lang="en-US" sz="2400"/>
              <a:t>S</a:t>
            </a:r>
          </a:p>
        </p:txBody>
      </p:sp>
      <p:sp>
        <p:nvSpPr>
          <p:cNvPr id="13" name="Oval 12"/>
          <p:cNvSpPr>
            <a:spLocks noChangeAspect="1"/>
          </p:cNvSpPr>
          <p:nvPr/>
        </p:nvSpPr>
        <p:spPr>
          <a:xfrm>
            <a:off x="6237317" y="2818364"/>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p:cNvSpPr txBox="1"/>
          <p:nvPr/>
        </p:nvSpPr>
        <p:spPr>
          <a:xfrm>
            <a:off x="6494348" y="2616243"/>
            <a:ext cx="393056" cy="523220"/>
          </a:xfrm>
          <a:prstGeom prst="rect">
            <a:avLst/>
          </a:prstGeom>
          <a:noFill/>
        </p:spPr>
        <p:txBody>
          <a:bodyPr wrap="none" rtlCol="0">
            <a:spAutoFit/>
          </a:bodyPr>
          <a:lstStyle/>
          <a:p>
            <a:r>
              <a:rPr lang="en-US" sz="2800"/>
              <a:t>A</a:t>
            </a:r>
          </a:p>
        </p:txBody>
      </p:sp>
      <p:sp>
        <p:nvSpPr>
          <p:cNvPr id="15" name="Oval 14"/>
          <p:cNvSpPr>
            <a:spLocks noChangeAspect="1"/>
          </p:cNvSpPr>
          <p:nvPr/>
        </p:nvSpPr>
        <p:spPr>
          <a:xfrm>
            <a:off x="3494117" y="2827877"/>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2981190" y="2616243"/>
            <a:ext cx="380232" cy="523220"/>
          </a:xfrm>
          <a:prstGeom prst="rect">
            <a:avLst/>
          </a:prstGeom>
          <a:noFill/>
        </p:spPr>
        <p:txBody>
          <a:bodyPr wrap="none" rtlCol="0">
            <a:spAutoFit/>
          </a:bodyPr>
          <a:lstStyle/>
          <a:p>
            <a:r>
              <a:rPr lang="en-US" sz="2800"/>
              <a:t>B</a:t>
            </a:r>
          </a:p>
        </p:txBody>
      </p:sp>
    </p:spTree>
    <p:extLst>
      <p:ext uri="{BB962C8B-B14F-4D97-AF65-F5344CB8AC3E}">
        <p14:creationId xmlns:p14="http://schemas.microsoft.com/office/powerpoint/2010/main" val="2117972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0289" y="1992273"/>
            <a:ext cx="4590686" cy="236545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11666" y="93471"/>
                <a:ext cx="11827933" cy="1815882"/>
              </a:xfrm>
              <a:prstGeom prst="rect">
                <a:avLst/>
              </a:prstGeom>
            </p:spPr>
            <p:txBody>
              <a:bodyPr wrap="square">
                <a:spAutoFit/>
              </a:bodyPr>
              <a:lstStyle/>
              <a:p>
                <a:r>
                  <a:rPr lang="en-US" sz="2800"/>
                  <a:t>Two forces are applied to a (very thin) bar as shown in the diagram. Force </a:t>
                </a:r>
                <a14:m>
                  <m:oMath xmlns:m="http://schemas.openxmlformats.org/officeDocument/2006/math">
                    <m:r>
                      <a:rPr lang="en-US" sz="2800" i="1" smtClean="0">
                        <a:latin typeface="Cambria Math" panose="02040503050406030204" pitchFamily="18" charset="0"/>
                      </a:rPr>
                      <m:t>𝐹</m:t>
                    </m:r>
                    <m:r>
                      <a:rPr lang="en-US" sz="2800" i="1" smtClean="0">
                        <a:latin typeface="Cambria Math" panose="02040503050406030204" pitchFamily="18" charset="0"/>
                      </a:rPr>
                      <m:t> </m:t>
                    </m:r>
                  </m:oMath>
                </a14:m>
                <a:r>
                  <a:rPr lang="en-US" sz="2800"/>
                  <a:t>is applied at a </a:t>
                </a:r>
                <a14:m>
                  <m:oMath xmlns:m="http://schemas.openxmlformats.org/officeDocument/2006/math">
                    <m:r>
                      <a:rPr lang="en-US" sz="2800" b="0" i="1" smtClean="0">
                        <a:latin typeface="Cambria Math" panose="02040503050406030204" pitchFamily="18" charset="0"/>
                      </a:rPr>
                      <m:t>45</m:t>
                    </m:r>
                    <m:r>
                      <a:rPr lang="en-US" sz="2800" b="0" i="1" smtClean="0">
                        <a:latin typeface="Cambria Math" panose="02040503050406030204" pitchFamily="18" charset="0"/>
                        <a:ea typeface="Cambria Math" panose="02040503050406030204" pitchFamily="18" charset="0"/>
                      </a:rPr>
                      <m:t>°</m:t>
                    </m:r>
                  </m:oMath>
                </a14:m>
                <a:r>
                  <a:rPr lang="en-US" sz="2800"/>
                  <a:t> angle at the center of the bar; force </a:t>
                </a:r>
                <a14:m>
                  <m:oMath xmlns:m="http://schemas.openxmlformats.org/officeDocument/2006/math">
                    <m:r>
                      <a:rPr lang="en-US" sz="2800" i="1" smtClean="0">
                        <a:latin typeface="Cambria Math" panose="02040503050406030204" pitchFamily="18" charset="0"/>
                      </a:rPr>
                      <m:t>4</m:t>
                    </m:r>
                    <m:r>
                      <a:rPr lang="en-US" sz="2800" i="1" smtClean="0">
                        <a:latin typeface="Cambria Math" panose="02040503050406030204" pitchFamily="18" charset="0"/>
                      </a:rPr>
                      <m:t>𝐹</m:t>
                    </m:r>
                  </m:oMath>
                </a14:m>
                <a:r>
                  <a:rPr lang="en-US" sz="2800"/>
                  <a:t> is applied at a </a:t>
                </a:r>
                <a14:m>
                  <m:oMath xmlns:m="http://schemas.openxmlformats.org/officeDocument/2006/math">
                    <m:r>
                      <a:rPr lang="en-US" sz="2800" b="0" i="1" smtClean="0">
                        <a:latin typeface="Cambria Math" panose="02040503050406030204" pitchFamily="18" charset="0"/>
                      </a:rPr>
                      <m:t>90</m:t>
                    </m:r>
                    <m:r>
                      <a:rPr lang="en-US" sz="2800" b="0" i="1" smtClean="0">
                        <a:latin typeface="Cambria Math" panose="02040503050406030204" pitchFamily="18" charset="0"/>
                        <a:ea typeface="Cambria Math" panose="02040503050406030204" pitchFamily="18" charset="0"/>
                      </a:rPr>
                      <m:t>°</m:t>
                    </m:r>
                  </m:oMath>
                </a14:m>
                <a:r>
                  <a:rPr lang="en-US" sz="2800"/>
                  <a:t> angle at the right end of the bar. Is it possible to maintain the bar in static equilibrium by applying an appropriate third force at the left end of the bar? </a:t>
                </a:r>
              </a:p>
            </p:txBody>
          </p:sp>
        </mc:Choice>
        <mc:Fallback xmlns="">
          <p:sp>
            <p:nvSpPr>
              <p:cNvPr id="3" name="Rectangle 2"/>
              <p:cNvSpPr>
                <a:spLocks noRot="1" noChangeAspect="1" noMove="1" noResize="1" noEditPoints="1" noAdjustHandles="1" noChangeArrowheads="1" noChangeShapeType="1" noTextEdit="1"/>
              </p:cNvSpPr>
              <p:nvPr/>
            </p:nvSpPr>
            <p:spPr>
              <a:xfrm>
                <a:off x="211666" y="93471"/>
                <a:ext cx="11827933" cy="1815882"/>
              </a:xfrm>
              <a:prstGeom prst="rect">
                <a:avLst/>
              </a:prstGeom>
              <a:blipFill rotWithShape="0">
                <a:blip r:embed="rId3"/>
                <a:stretch>
                  <a:fillRect l="-1082" t="-3020" r="-928" b="-8725"/>
                </a:stretch>
              </a:blipFill>
            </p:spPr>
            <p:txBody>
              <a:bodyPr/>
              <a:lstStyle/>
              <a:p>
                <a:r>
                  <a:rPr lang="en-US">
                    <a:noFill/>
                  </a:rPr>
                  <a:t> </a:t>
                </a:r>
              </a:p>
            </p:txBody>
          </p:sp>
        </mc:Fallback>
      </mc:AlternateContent>
      <p:sp>
        <p:nvSpPr>
          <p:cNvPr id="4" name="TextBox 3"/>
          <p:cNvSpPr txBox="1"/>
          <p:nvPr/>
        </p:nvSpPr>
        <p:spPr>
          <a:xfrm>
            <a:off x="211666" y="5240866"/>
            <a:ext cx="1971950" cy="1384995"/>
          </a:xfrm>
          <a:prstGeom prst="rect">
            <a:avLst/>
          </a:prstGeom>
          <a:noFill/>
        </p:spPr>
        <p:txBody>
          <a:bodyPr wrap="none" rtlCol="0">
            <a:spAutoFit/>
          </a:bodyPr>
          <a:lstStyle/>
          <a:p>
            <a:pPr marL="514350" indent="-514350">
              <a:lnSpc>
                <a:spcPct val="150000"/>
              </a:lnSpc>
              <a:buAutoNum type="alphaUcParenR"/>
            </a:pPr>
            <a:r>
              <a:rPr lang="en-US" sz="2800"/>
              <a:t>Yes, sure</a:t>
            </a:r>
          </a:p>
          <a:p>
            <a:pPr marL="514350" indent="-514350">
              <a:lnSpc>
                <a:spcPct val="150000"/>
              </a:lnSpc>
              <a:buAutoNum type="alphaUcParenR"/>
            </a:pPr>
            <a:r>
              <a:rPr lang="en-US" sz="2800"/>
              <a:t>No way</a:t>
            </a:r>
          </a:p>
        </p:txBody>
      </p:sp>
    </p:spTree>
    <p:extLst>
      <p:ext uri="{BB962C8B-B14F-4D97-AF65-F5344CB8AC3E}">
        <p14:creationId xmlns:p14="http://schemas.microsoft.com/office/powerpoint/2010/main" val="791115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6289" y="1144217"/>
            <a:ext cx="4919422" cy="227050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3933" y="97135"/>
                <a:ext cx="11904134" cy="1047082"/>
              </a:xfrm>
              <a:prstGeom prst="rect">
                <a:avLst/>
              </a:prstGeom>
            </p:spPr>
            <p:txBody>
              <a:bodyPr wrap="square">
                <a:spAutoFit/>
              </a:bodyPr>
              <a:lstStyle/>
              <a:p>
                <a:r>
                  <a:rPr lang="en-US" sz="2800"/>
                  <a:t>A mass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 </m:t>
                    </m:r>
                  </m:oMath>
                </a14:m>
                <a:r>
                  <a:rPr lang="en-US" sz="2800"/>
                  <a:t>is hung from a clothesline stretched between two poles as shown. As a result, the clothesline sags very slightly as shown. </a:t>
                </a:r>
                <a14:m>
                  <m:oMath xmlns:m="http://schemas.openxmlformats.org/officeDocument/2006/math">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smtClean="0">
                                    <a:latin typeface="Cambria Math" panose="02040503050406030204" pitchFamily="18" charset="0"/>
                                  </a:rPr>
                                  <m:t>𝑻</m:t>
                                </m:r>
                              </m:e>
                            </m:acc>
                          </m:e>
                          <m:sub>
                            <m:r>
                              <m:rPr>
                                <m:nor/>
                              </m:rPr>
                              <a:rPr lang="en-US" sz="2800" b="0" i="0" smtClean="0">
                                <a:latin typeface="Cambria Math" panose="02040503050406030204" pitchFamily="18" charset="0"/>
                              </a:rPr>
                              <m:t>clothesline</m:t>
                            </m:r>
                          </m:sub>
                        </m:sSub>
                      </m:e>
                    </m:d>
                    <m:r>
                      <a:rPr lang="en-US" sz="2800" b="0" i="1" smtClean="0">
                        <a:latin typeface="Cambria Math" panose="02040503050406030204" pitchFamily="18" charset="0"/>
                      </a:rPr>
                      <m:t>=</m:t>
                    </m:r>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43933" y="97135"/>
                <a:ext cx="11904134" cy="1047082"/>
              </a:xfrm>
              <a:prstGeom prst="rect">
                <a:avLst/>
              </a:prstGeom>
              <a:blipFill rotWithShape="0">
                <a:blip r:embed="rId3"/>
                <a:stretch>
                  <a:fillRect l="-1076" t="-5814" r="-1383" b="-13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43933" y="3414720"/>
                <a:ext cx="5496954" cy="3323987"/>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𝑚𝑔</m:t>
                    </m:r>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𝑚𝑔</m:t>
                    </m:r>
                    <m:r>
                      <a:rPr lang="en-US" sz="2800" b="0" i="1" smtClean="0">
                        <a:latin typeface="Cambria Math" panose="02040503050406030204" pitchFamily="18" charset="0"/>
                      </a:rPr>
                      <m:t>/2</m:t>
                    </m:r>
                  </m:oMath>
                </a14:m>
                <a:endParaRPr lang="en-US" sz="2800"/>
              </a:p>
              <a:p>
                <a:pPr marL="514350" indent="-514350">
                  <a:lnSpc>
                    <a:spcPct val="150000"/>
                  </a:lnSpc>
                  <a:buAutoNum type="alphaUcParenR"/>
                </a:pPr>
                <a:r>
                  <a:rPr lang="en-US" sz="2800"/>
                  <a:t> slightly greater than </a:t>
                </a:r>
                <a14:m>
                  <m:oMath xmlns:m="http://schemas.openxmlformats.org/officeDocument/2006/math">
                    <m:r>
                      <a:rPr lang="en-US" sz="2800" i="1">
                        <a:latin typeface="Cambria Math" panose="02040503050406030204" pitchFamily="18" charset="0"/>
                      </a:rPr>
                      <m:t>𝑚𝑔</m:t>
                    </m:r>
                    <m:r>
                      <a:rPr lang="en-US" sz="2800" b="0" i="1" smtClean="0">
                        <a:latin typeface="Cambria Math" panose="02040503050406030204" pitchFamily="18" charset="0"/>
                      </a:rPr>
                      <m:t>/2</m:t>
                    </m:r>
                  </m:oMath>
                </a14:m>
                <a:endParaRPr lang="en-US" sz="2800" b="0"/>
              </a:p>
              <a:p>
                <a:pPr marL="514350" indent="-514350">
                  <a:lnSpc>
                    <a:spcPct val="150000"/>
                  </a:lnSpc>
                  <a:buAutoNum type="alphaUcParenR"/>
                </a:pPr>
                <a:r>
                  <a:rPr lang="en-US" sz="2800"/>
                  <a:t> considerably greater than </a:t>
                </a:r>
                <a14:m>
                  <m:oMath xmlns:m="http://schemas.openxmlformats.org/officeDocument/2006/math">
                    <m:r>
                      <a:rPr lang="en-US" sz="2800" i="1">
                        <a:latin typeface="Cambria Math" panose="02040503050406030204" pitchFamily="18" charset="0"/>
                      </a:rPr>
                      <m:t>𝑚𝑔</m:t>
                    </m:r>
                    <m:r>
                      <a:rPr lang="en-US" sz="2800" b="0" i="1" smtClean="0">
                        <a:latin typeface="Cambria Math" panose="02040503050406030204" pitchFamily="18" charset="0"/>
                      </a:rPr>
                      <m:t>/2</m:t>
                    </m:r>
                  </m:oMath>
                </a14:m>
                <a:endParaRPr lang="en-US" sz="2800"/>
              </a:p>
              <a:p>
                <a:pPr marL="514350" indent="-514350">
                  <a:lnSpc>
                    <a:spcPct val="150000"/>
                  </a:lnSpc>
                  <a:buAutoNum type="alphaUcParenR"/>
                </a:pPr>
                <a:r>
                  <a:rPr lang="en-US" sz="2800"/>
                  <a:t> considerably less than </a:t>
                </a:r>
                <a14:m>
                  <m:oMath xmlns:m="http://schemas.openxmlformats.org/officeDocument/2006/math">
                    <m:r>
                      <a:rPr lang="en-US" sz="2800" i="1">
                        <a:latin typeface="Cambria Math" panose="02040503050406030204" pitchFamily="18" charset="0"/>
                      </a:rPr>
                      <m:t>𝑚𝑔</m:t>
                    </m:r>
                    <m:r>
                      <a:rPr lang="en-US" sz="2800" b="0" i="1" smtClean="0">
                        <a:latin typeface="Cambria Math" panose="02040503050406030204" pitchFamily="18" charset="0"/>
                      </a:rPr>
                      <m:t>/2</m:t>
                    </m:r>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43933" y="3414720"/>
                <a:ext cx="5496954" cy="3323987"/>
              </a:xfrm>
              <a:prstGeom prst="rect">
                <a:avLst/>
              </a:prstGeom>
              <a:blipFill rotWithShape="0">
                <a:blip r:embed="rId4"/>
                <a:stretch>
                  <a:fillRect l="-2331" b="-2569"/>
                </a:stretch>
              </a:blipFill>
            </p:spPr>
            <p:txBody>
              <a:bodyPr/>
              <a:lstStyle/>
              <a:p>
                <a:r>
                  <a:rPr lang="en-US">
                    <a:noFill/>
                  </a:rPr>
                  <a:t> </a:t>
                </a:r>
              </a:p>
            </p:txBody>
          </p:sp>
        </mc:Fallback>
      </mc:AlternateContent>
    </p:spTree>
    <p:extLst>
      <p:ext uri="{BB962C8B-B14F-4D97-AF65-F5344CB8AC3E}">
        <p14:creationId xmlns:p14="http://schemas.microsoft.com/office/powerpoint/2010/main" val="2894692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7857" y="1558401"/>
            <a:ext cx="4776839" cy="3202548"/>
          </a:xfrm>
          <a:prstGeom prst="rect">
            <a:avLst/>
          </a:prstGeom>
        </p:spPr>
      </p:pic>
      <p:sp>
        <p:nvSpPr>
          <p:cNvPr id="3" name="TextBox 2"/>
          <p:cNvSpPr txBox="1"/>
          <p:nvPr/>
        </p:nvSpPr>
        <p:spPr>
          <a:xfrm>
            <a:off x="203200" y="3352800"/>
            <a:ext cx="1353256" cy="3323987"/>
          </a:xfrm>
          <a:prstGeom prst="rect">
            <a:avLst/>
          </a:prstGeom>
          <a:noFill/>
        </p:spPr>
        <p:txBody>
          <a:bodyPr wrap="none" rtlCol="0">
            <a:spAutoFit/>
          </a:bodyPr>
          <a:lstStyle/>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Zero</a:t>
            </a:r>
          </a:p>
        </p:txBody>
      </p:sp>
      <p:sp>
        <p:nvSpPr>
          <p:cNvPr id="4" name="TextBox 3"/>
          <p:cNvSpPr txBox="1"/>
          <p:nvPr/>
        </p:nvSpPr>
        <p:spPr>
          <a:xfrm>
            <a:off x="203200" y="96278"/>
            <a:ext cx="11823337" cy="1384995"/>
          </a:xfrm>
          <a:prstGeom prst="rect">
            <a:avLst/>
          </a:prstGeom>
          <a:noFill/>
        </p:spPr>
        <p:txBody>
          <a:bodyPr wrap="square" rtlCol="0">
            <a:spAutoFit/>
          </a:bodyPr>
          <a:lstStyle/>
          <a:p>
            <a:r>
              <a:rPr lang="en-US" sz="2800"/>
              <a:t>You make a desk by attaching a wide shelf (assumed to be massless!) to the top of two legs. When you put a heavy book down on the end of the shelf, the force exerted ON the shelf at the attachment point A is…</a:t>
            </a:r>
          </a:p>
        </p:txBody>
      </p:sp>
    </p:spTree>
    <p:extLst>
      <p:ext uri="{BB962C8B-B14F-4D97-AF65-F5344CB8AC3E}">
        <p14:creationId xmlns:p14="http://schemas.microsoft.com/office/powerpoint/2010/main" val="2385661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0064" y="2383445"/>
            <a:ext cx="4791871" cy="209110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7144" y="123948"/>
                <a:ext cx="11952889" cy="2277483"/>
              </a:xfrm>
              <a:prstGeom prst="rect">
                <a:avLst/>
              </a:prstGeom>
            </p:spPr>
            <p:txBody>
              <a:bodyPr wrap="square">
                <a:spAutoFit/>
              </a:bodyPr>
              <a:lstStyle/>
              <a:p>
                <a:r>
                  <a:rPr lang="en-US" sz="2800"/>
                  <a:t>A ladder of weight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𝑊</m:t>
                        </m:r>
                      </m:e>
                      <m:sub>
                        <m:r>
                          <a:rPr lang="en-US" sz="2800" b="0" i="1" smtClean="0">
                            <a:latin typeface="Cambria Math" panose="02040503050406030204" pitchFamily="18" charset="0"/>
                          </a:rPr>
                          <m:t>𝐿</m:t>
                        </m:r>
                      </m:sub>
                    </m:sSub>
                  </m:oMath>
                </a14:m>
                <a:r>
                  <a:rPr lang="en-US" sz="2800"/>
                  <a:t> leans against a wall. The ladder has rollers at the top so that the wall exerts a normal force only on the top of the ladder. A person of weight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𝑊</m:t>
                        </m:r>
                      </m:e>
                      <m:sub>
                        <m:r>
                          <a:rPr lang="en-US" sz="2800" b="0" i="1" smtClean="0">
                            <a:latin typeface="Cambria Math" panose="02040503050406030204" pitchFamily="18" charset="0"/>
                          </a:rPr>
                          <m:t>𝑃</m:t>
                        </m:r>
                      </m:sub>
                    </m:sSub>
                  </m:oMath>
                </a14:m>
                <a:r>
                  <a:rPr lang="en-US" sz="2800"/>
                  <a:t> slowly climbs the ladder. An extended free body diagram for the ladder is shown. As the person ascends the ladder, the force from the wall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𝐹</m:t>
                        </m:r>
                      </m:e>
                      <m:sub>
                        <m:r>
                          <m:rPr>
                            <m:nor/>
                          </m:rPr>
                          <a:rPr lang="en-US" sz="2800" b="0" i="0" smtClean="0">
                            <a:latin typeface="Cambria Math" panose="02040503050406030204" pitchFamily="18" charset="0"/>
                          </a:rPr>
                          <m:t>wall</m:t>
                        </m:r>
                      </m:sub>
                    </m:sSub>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47144" y="123948"/>
                <a:ext cx="11952889" cy="2277483"/>
              </a:xfrm>
              <a:prstGeom prst="rect">
                <a:avLst/>
              </a:prstGeom>
              <a:blipFill rotWithShape="0">
                <a:blip r:embed="rId3"/>
                <a:stretch>
                  <a:fillRect l="-1020" t="-2406" b="-5348"/>
                </a:stretch>
              </a:blipFill>
            </p:spPr>
            <p:txBody>
              <a:bodyPr/>
              <a:lstStyle/>
              <a:p>
                <a:r>
                  <a:rPr lang="en-US">
                    <a:noFill/>
                  </a:rPr>
                  <a:t> </a:t>
                </a:r>
              </a:p>
            </p:txBody>
          </p:sp>
        </mc:Fallback>
      </mc:AlternateContent>
      <p:sp>
        <p:nvSpPr>
          <p:cNvPr id="4" name="TextBox 3"/>
          <p:cNvSpPr txBox="1"/>
          <p:nvPr/>
        </p:nvSpPr>
        <p:spPr>
          <a:xfrm>
            <a:off x="147144" y="4745421"/>
            <a:ext cx="3392339"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remains the same.</a:t>
            </a:r>
          </a:p>
        </p:txBody>
      </p:sp>
    </p:spTree>
    <p:extLst>
      <p:ext uri="{BB962C8B-B14F-4D97-AF65-F5344CB8AC3E}">
        <p14:creationId xmlns:p14="http://schemas.microsoft.com/office/powerpoint/2010/main" val="3982042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0064" y="2383445"/>
            <a:ext cx="4791871" cy="209110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7144" y="123948"/>
                <a:ext cx="11952889" cy="1846596"/>
              </a:xfrm>
              <a:prstGeom prst="rect">
                <a:avLst/>
              </a:prstGeom>
            </p:spPr>
            <p:txBody>
              <a:bodyPr wrap="square">
                <a:spAutoFit/>
              </a:bodyPr>
              <a:lstStyle/>
              <a:p>
                <a:r>
                  <a:rPr lang="en-US" sz="2800"/>
                  <a:t>A ladder of weight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𝑊</m:t>
                        </m:r>
                      </m:e>
                      <m:sub>
                        <m:r>
                          <a:rPr lang="en-US" sz="2800" b="0" i="1" smtClean="0">
                            <a:latin typeface="Cambria Math" panose="02040503050406030204" pitchFamily="18" charset="0"/>
                          </a:rPr>
                          <m:t>𝐿</m:t>
                        </m:r>
                      </m:sub>
                    </m:sSub>
                  </m:oMath>
                </a14:m>
                <a:r>
                  <a:rPr lang="en-US" sz="2800"/>
                  <a:t> leans against a wall. The ladder has rollers at the top so that the wall exerts a normal force only on the top of the ladder. A person of weight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𝑊</m:t>
                        </m:r>
                      </m:e>
                      <m:sub>
                        <m:r>
                          <a:rPr lang="en-US" sz="2800" b="0" i="1" smtClean="0">
                            <a:latin typeface="Cambria Math" panose="02040503050406030204" pitchFamily="18" charset="0"/>
                          </a:rPr>
                          <m:t>𝑃</m:t>
                        </m:r>
                      </m:sub>
                    </m:sSub>
                  </m:oMath>
                </a14:m>
                <a:r>
                  <a:rPr lang="en-US" sz="2800"/>
                  <a:t> slowly climbs the ladder. An extended free body diagram for the ladder is shown. As the person ascends the ladder, the force of friction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𝑥</m:t>
                        </m:r>
                      </m:sub>
                    </m:sSub>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47144" y="123948"/>
                <a:ext cx="11952889" cy="1846596"/>
              </a:xfrm>
              <a:prstGeom prst="rect">
                <a:avLst/>
              </a:prstGeom>
              <a:blipFill rotWithShape="0">
                <a:blip r:embed="rId3"/>
                <a:stretch>
                  <a:fillRect l="-1020" t="-2970" b="-6931"/>
                </a:stretch>
              </a:blipFill>
            </p:spPr>
            <p:txBody>
              <a:bodyPr/>
              <a:lstStyle/>
              <a:p>
                <a:r>
                  <a:rPr lang="en-US">
                    <a:noFill/>
                  </a:rPr>
                  <a:t> </a:t>
                </a:r>
              </a:p>
            </p:txBody>
          </p:sp>
        </mc:Fallback>
      </mc:AlternateContent>
      <p:sp>
        <p:nvSpPr>
          <p:cNvPr id="4" name="TextBox 3"/>
          <p:cNvSpPr txBox="1"/>
          <p:nvPr/>
        </p:nvSpPr>
        <p:spPr>
          <a:xfrm>
            <a:off x="147144" y="4745421"/>
            <a:ext cx="3392339"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remains the same.</a:t>
            </a:r>
          </a:p>
        </p:txBody>
      </p:sp>
    </p:spTree>
    <p:extLst>
      <p:ext uri="{BB962C8B-B14F-4D97-AF65-F5344CB8AC3E}">
        <p14:creationId xmlns:p14="http://schemas.microsoft.com/office/powerpoint/2010/main" val="1804858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0064" y="2383445"/>
            <a:ext cx="4791871" cy="209110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7144" y="123948"/>
                <a:ext cx="11952889" cy="1846596"/>
              </a:xfrm>
              <a:prstGeom prst="rect">
                <a:avLst/>
              </a:prstGeom>
            </p:spPr>
            <p:txBody>
              <a:bodyPr wrap="square">
                <a:spAutoFit/>
              </a:bodyPr>
              <a:lstStyle/>
              <a:p>
                <a:r>
                  <a:rPr lang="en-US" sz="2800"/>
                  <a:t>A ladder of weight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𝑊</m:t>
                        </m:r>
                      </m:e>
                      <m:sub>
                        <m:r>
                          <a:rPr lang="en-US" sz="2800" b="0" i="1" smtClean="0">
                            <a:latin typeface="Cambria Math" panose="02040503050406030204" pitchFamily="18" charset="0"/>
                          </a:rPr>
                          <m:t>𝐿</m:t>
                        </m:r>
                      </m:sub>
                    </m:sSub>
                  </m:oMath>
                </a14:m>
                <a:r>
                  <a:rPr lang="en-US" sz="2800"/>
                  <a:t> leans against a wall. The ladder has rollers at the top so that the wall exerts a normal force only on the top of the ladder. A person of weight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𝑊</m:t>
                        </m:r>
                      </m:e>
                      <m:sub>
                        <m:r>
                          <a:rPr lang="en-US" sz="2800" b="0" i="1" smtClean="0">
                            <a:latin typeface="Cambria Math" panose="02040503050406030204" pitchFamily="18" charset="0"/>
                          </a:rPr>
                          <m:t>𝑃</m:t>
                        </m:r>
                      </m:sub>
                    </m:sSub>
                  </m:oMath>
                </a14:m>
                <a:r>
                  <a:rPr lang="en-US" sz="2800"/>
                  <a:t> slowly climbs the ladder. An extended free body diagram for the ladder is shown. The ladder is more likely to slip when the person is…</a:t>
                </a:r>
              </a:p>
            </p:txBody>
          </p:sp>
        </mc:Choice>
        <mc:Fallback xmlns="">
          <p:sp>
            <p:nvSpPr>
              <p:cNvPr id="3" name="Rectangle 2"/>
              <p:cNvSpPr>
                <a:spLocks noRot="1" noChangeAspect="1" noMove="1" noResize="1" noEditPoints="1" noAdjustHandles="1" noChangeArrowheads="1" noChangeShapeType="1" noTextEdit="1"/>
              </p:cNvSpPr>
              <p:nvPr/>
            </p:nvSpPr>
            <p:spPr>
              <a:xfrm>
                <a:off x="147144" y="123948"/>
                <a:ext cx="11952889" cy="1846596"/>
              </a:xfrm>
              <a:prstGeom prst="rect">
                <a:avLst/>
              </a:prstGeom>
              <a:blipFill rotWithShape="0">
                <a:blip r:embed="rId3"/>
                <a:stretch>
                  <a:fillRect l="-1020" t="-2970" b="-6931"/>
                </a:stretch>
              </a:blipFill>
            </p:spPr>
            <p:txBody>
              <a:bodyPr/>
              <a:lstStyle/>
              <a:p>
                <a:r>
                  <a:rPr lang="en-US">
                    <a:noFill/>
                  </a:rPr>
                  <a:t> </a:t>
                </a:r>
              </a:p>
            </p:txBody>
          </p:sp>
        </mc:Fallback>
      </mc:AlternateContent>
      <p:sp>
        <p:nvSpPr>
          <p:cNvPr id="4" name="TextBox 3"/>
          <p:cNvSpPr txBox="1"/>
          <p:nvPr/>
        </p:nvSpPr>
        <p:spPr>
          <a:xfrm>
            <a:off x="147144" y="4745421"/>
            <a:ext cx="2903936" cy="2031325"/>
          </a:xfrm>
          <a:prstGeom prst="rect">
            <a:avLst/>
          </a:prstGeom>
          <a:noFill/>
        </p:spPr>
        <p:txBody>
          <a:bodyPr wrap="none" rtlCol="0">
            <a:spAutoFit/>
          </a:bodyPr>
          <a:lstStyle/>
          <a:p>
            <a:pPr marL="514350" indent="-514350">
              <a:lnSpc>
                <a:spcPct val="150000"/>
              </a:lnSpc>
              <a:buAutoNum type="alphaUcParenR"/>
            </a:pPr>
            <a:r>
              <a:rPr lang="en-US" sz="2800" dirty="0"/>
              <a:t>lower.</a:t>
            </a:r>
          </a:p>
          <a:p>
            <a:pPr marL="514350" indent="-514350">
              <a:lnSpc>
                <a:spcPct val="150000"/>
              </a:lnSpc>
              <a:buAutoNum type="alphaUcParenR"/>
            </a:pPr>
            <a:r>
              <a:rPr lang="en-US" sz="2800" dirty="0"/>
              <a:t>higher.</a:t>
            </a:r>
          </a:p>
          <a:p>
            <a:pPr marL="514350" indent="-514350">
              <a:lnSpc>
                <a:spcPct val="150000"/>
              </a:lnSpc>
              <a:buAutoNum type="alphaUcParenR"/>
            </a:pPr>
            <a:r>
              <a:rPr lang="en-US" sz="2800" dirty="0"/>
              <a:t>Doesn’t matter</a:t>
            </a:r>
          </a:p>
        </p:txBody>
      </p:sp>
    </p:spTree>
    <p:extLst>
      <p:ext uri="{BB962C8B-B14F-4D97-AF65-F5344CB8AC3E}">
        <p14:creationId xmlns:p14="http://schemas.microsoft.com/office/powerpoint/2010/main" val="122220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2788" y="1353806"/>
            <a:ext cx="6132252" cy="210558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0628" y="0"/>
                <a:ext cx="11756572" cy="4195892"/>
              </a:xfrm>
              <a:prstGeom prst="rect">
                <a:avLst/>
              </a:prstGeom>
            </p:spPr>
            <p:txBody>
              <a:bodyPr wrap="square">
                <a:spAutoFit/>
              </a:bodyPr>
              <a:lstStyle/>
              <a:p>
                <a:r>
                  <a:rPr lang="en-US" sz="2400"/>
                  <a:t>Recall that the vector angular momentum of a spinning object is </a:t>
                </a:r>
                <a14:m>
                  <m:oMath xmlns:m="http://schemas.openxmlformats.org/officeDocument/2006/math">
                    <m:acc>
                      <m:accPr>
                        <m:chr m:val="⃗"/>
                        <m:ctrlPr>
                          <a:rPr lang="en-US" sz="2400" i="1" smtClean="0">
                            <a:latin typeface="Cambria Math" panose="02040503050406030204" pitchFamily="18" charset="0"/>
                          </a:rPr>
                        </m:ctrlPr>
                      </m:accPr>
                      <m:e>
                        <m:r>
                          <a:rPr lang="en-US" sz="2400" b="1" i="1" smtClean="0">
                            <a:latin typeface="Cambria Math" panose="02040503050406030204" pitchFamily="18" charset="0"/>
                          </a:rPr>
                          <m:t>𝑳</m:t>
                        </m:r>
                      </m:e>
                    </m:acc>
                    <m:r>
                      <a:rPr lang="en-US" sz="2400" b="0" i="1" smtClean="0">
                        <a:latin typeface="Cambria Math" panose="02040503050406030204" pitchFamily="18" charset="0"/>
                      </a:rPr>
                      <m:t>=</m:t>
                    </m:r>
                    <m:r>
                      <a:rPr lang="en-US" sz="2400" b="0" i="1" smtClean="0">
                        <a:latin typeface="Cambria Math" panose="02040503050406030204" pitchFamily="18" charset="0"/>
                      </a:rPr>
                      <m:t>𝐼</m:t>
                    </m:r>
                    <m:acc>
                      <m:accPr>
                        <m:chr m:val="⃗"/>
                        <m:ctrlPr>
                          <a:rPr lang="en-US" sz="2400" i="1">
                            <a:latin typeface="Cambria Math" panose="02040503050406030204" pitchFamily="18" charset="0"/>
                          </a:rPr>
                        </m:ctrlPr>
                      </m:accPr>
                      <m:e>
                        <m:r>
                          <a:rPr lang="en-US" sz="2400" b="1" i="1" smtClean="0">
                            <a:latin typeface="Cambria Math" panose="02040503050406030204" pitchFamily="18" charset="0"/>
                            <a:ea typeface="Cambria Math" panose="02040503050406030204" pitchFamily="18" charset="0"/>
                          </a:rPr>
                          <m:t>𝝎</m:t>
                        </m:r>
                      </m:e>
                    </m:acc>
                  </m:oMath>
                </a14:m>
                <a:r>
                  <a:rPr lang="en-US" sz="2400"/>
                  <a:t>. Three identical wheels, all with moment of inertia </a:t>
                </a:r>
                <a14:m>
                  <m:oMath xmlns:m="http://schemas.openxmlformats.org/officeDocument/2006/math">
                    <m:r>
                      <a:rPr lang="en-US" sz="2400" b="0" i="1" smtClean="0">
                        <a:latin typeface="Cambria Math" panose="02040503050406030204" pitchFamily="18" charset="0"/>
                      </a:rPr>
                      <m:t>𝐼</m:t>
                    </m:r>
                  </m:oMath>
                </a14:m>
                <a:r>
                  <a:rPr lang="en-US" sz="2400"/>
                  <a:t>, are spinning with the same </a:t>
                </a:r>
                <a14:m>
                  <m:oMath xmlns:m="http://schemas.openxmlformats.org/officeDocument/2006/math">
                    <m:r>
                      <a:rPr lang="en-US" sz="2400" i="1" smtClean="0">
                        <a:latin typeface="Cambria Math" panose="02040503050406030204" pitchFamily="18" charset="0"/>
                        <a:ea typeface="Cambria Math" panose="02040503050406030204" pitchFamily="18" charset="0"/>
                      </a:rPr>
                      <m:t>𝜔</m:t>
                    </m:r>
                  </m:oMath>
                </a14:m>
                <a:r>
                  <a:rPr lang="en-US" sz="2400"/>
                  <a:t>, so </a:t>
                </a:r>
                <a14:m>
                  <m:oMath xmlns:m="http://schemas.openxmlformats.org/officeDocument/2006/math">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1" i="1" smtClean="0">
                                    <a:latin typeface="Cambria Math" panose="02040503050406030204" pitchFamily="18" charset="0"/>
                                  </a:rPr>
                                  <m:t>𝑳</m:t>
                                </m:r>
                              </m:e>
                            </m:acc>
                          </m:e>
                          <m:sub>
                            <m:r>
                              <m:rPr>
                                <m:nor/>
                              </m:rPr>
                              <a:rPr lang="en-US" sz="2400" b="0" i="0" smtClean="0">
                                <a:latin typeface="Cambria Math" panose="02040503050406030204" pitchFamily="18" charset="0"/>
                              </a:rPr>
                              <m:t>tot</m:t>
                            </m:r>
                            <m:r>
                              <m:rPr>
                                <m:nor/>
                              </m:rPr>
                              <a:rPr lang="en-US" sz="2400" b="0" i="0" smtClean="0">
                                <a:latin typeface="Cambria Math" panose="02040503050406030204" pitchFamily="18" charset="0"/>
                              </a:rPr>
                              <m:t> 3 </m:t>
                            </m:r>
                            <m:r>
                              <m:rPr>
                                <m:nor/>
                              </m:rPr>
                              <a:rPr lang="en-US" sz="2400" b="0" i="0" smtClean="0">
                                <a:latin typeface="Cambria Math" panose="02040503050406030204" pitchFamily="18" charset="0"/>
                              </a:rPr>
                              <m:t>wheel</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system</m:t>
                            </m:r>
                          </m:sub>
                        </m:sSub>
                      </m:e>
                    </m:d>
                    <m:r>
                      <a:rPr lang="en-US" sz="2400" i="1">
                        <a:latin typeface="Cambria Math" panose="02040503050406030204" pitchFamily="18" charset="0"/>
                      </a:rPr>
                      <m:t>=</m:t>
                    </m:r>
                    <m:r>
                      <a:rPr lang="en-US" sz="2400" b="0" i="1" smtClean="0">
                        <a:latin typeface="Cambria Math" panose="02040503050406030204" pitchFamily="18" charset="0"/>
                      </a:rPr>
                      <m:t>3</m:t>
                    </m:r>
                    <m:r>
                      <a:rPr lang="en-US" sz="2400" i="1">
                        <a:latin typeface="Cambria Math" panose="02040503050406030204" pitchFamily="18" charset="0"/>
                      </a:rPr>
                      <m:t>𝐼</m:t>
                    </m:r>
                    <m:r>
                      <a:rPr lang="en-US" sz="2400" i="1" smtClean="0">
                        <a:latin typeface="Cambria Math" panose="02040503050406030204" pitchFamily="18" charset="0"/>
                        <a:ea typeface="Cambria Math" panose="02040503050406030204" pitchFamily="18" charset="0"/>
                      </a:rPr>
                      <m:t>𝜔</m:t>
                    </m:r>
                  </m:oMath>
                </a14:m>
                <a:r>
                  <a:rPr lang="en-US" sz="2400"/>
                  <a:t>.</a:t>
                </a:r>
              </a:p>
              <a:p>
                <a:endParaRPr lang="en-US" sz="2400"/>
              </a:p>
              <a:p>
                <a:endParaRPr lang="en-US" sz="2400"/>
              </a:p>
              <a:p>
                <a:endParaRPr lang="en-US" sz="2400"/>
              </a:p>
              <a:p>
                <a:endParaRPr lang="en-US" sz="2400"/>
              </a:p>
              <a:p>
                <a:endParaRPr lang="en-US" sz="2400"/>
              </a:p>
              <a:p>
                <a:r>
                  <a:rPr lang="en-US" sz="2400"/>
                  <a:t>If one of the wheels is flipped upside-down (the magnitude of its angular velocity, </a:t>
                </a:r>
                <a14:m>
                  <m:oMath xmlns:m="http://schemas.openxmlformats.org/officeDocument/2006/math">
                    <m:r>
                      <a:rPr lang="en-US" sz="2400" i="1">
                        <a:latin typeface="Cambria Math" panose="02040503050406030204" pitchFamily="18" charset="0"/>
                        <a:ea typeface="Cambria Math" panose="02040503050406030204" pitchFamily="18" charset="0"/>
                      </a:rPr>
                      <m:t>𝜔</m:t>
                    </m:r>
                  </m:oMath>
                </a14:m>
                <a:r>
                  <a:rPr lang="en-US" sz="2400"/>
                  <a:t>, stays constant), the new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𝑳</m:t>
                                </m:r>
                              </m:e>
                            </m:acc>
                          </m:e>
                          <m:sub>
                            <m:r>
                              <m:rPr>
                                <m:nor/>
                              </m:rPr>
                              <a:rPr lang="en-US" sz="2400">
                                <a:latin typeface="Cambria Math" panose="02040503050406030204" pitchFamily="18" charset="0"/>
                              </a:rPr>
                              <m:t>tot</m:t>
                            </m:r>
                            <m:r>
                              <m:rPr>
                                <m:nor/>
                              </m:rPr>
                              <a:rPr lang="en-US" sz="2400">
                                <a:latin typeface="Cambria Math" panose="02040503050406030204" pitchFamily="18" charset="0"/>
                              </a:rPr>
                              <m:t> 3 </m:t>
                            </m:r>
                            <m:r>
                              <m:rPr>
                                <m:nor/>
                              </m:rPr>
                              <a:rPr lang="en-US" sz="2400">
                                <a:latin typeface="Cambria Math" panose="02040503050406030204" pitchFamily="18" charset="0"/>
                              </a:rPr>
                              <m:t>wheel</m:t>
                            </m:r>
                            <m:r>
                              <m:rPr>
                                <m:nor/>
                              </m:rPr>
                              <a:rPr lang="en-US" sz="2400">
                                <a:latin typeface="Cambria Math" panose="02040503050406030204" pitchFamily="18" charset="0"/>
                              </a:rPr>
                              <m:t> </m:t>
                            </m:r>
                            <m:r>
                              <m:rPr>
                                <m:nor/>
                              </m:rPr>
                              <a:rPr lang="en-US" sz="2400">
                                <a:latin typeface="Cambria Math" panose="02040503050406030204" pitchFamily="18" charset="0"/>
                              </a:rPr>
                              <m:t>system</m:t>
                            </m:r>
                          </m:sub>
                        </m:sSub>
                      </m:e>
                    </m:d>
                    <m:r>
                      <a:rPr lang="en-US" sz="2400" b="0" i="1" smtClean="0">
                        <a:latin typeface="Cambria Math" panose="02040503050406030204" pitchFamily="18" charset="0"/>
                      </a:rPr>
                      <m:t>=</m:t>
                    </m:r>
                  </m:oMath>
                </a14:m>
                <a:r>
                  <a:rPr lang="en-US" sz="2400"/>
                  <a:t>…</a:t>
                </a:r>
              </a:p>
            </p:txBody>
          </p:sp>
        </mc:Choice>
        <mc:Fallback xmlns="">
          <p:sp>
            <p:nvSpPr>
              <p:cNvPr id="3" name="Rectangle 2"/>
              <p:cNvSpPr>
                <a:spLocks noRot="1" noChangeAspect="1" noMove="1" noResize="1" noEditPoints="1" noAdjustHandles="1" noChangeArrowheads="1" noChangeShapeType="1" noTextEdit="1"/>
              </p:cNvSpPr>
              <p:nvPr/>
            </p:nvSpPr>
            <p:spPr>
              <a:xfrm>
                <a:off x="130628" y="0"/>
                <a:ext cx="11756572" cy="4195892"/>
              </a:xfrm>
              <a:prstGeom prst="rect">
                <a:avLst/>
              </a:prstGeom>
              <a:blipFill rotWithShape="0">
                <a:blip r:embed="rId3"/>
                <a:stretch>
                  <a:fillRect l="-778" t="-145" b="-4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0628" y="4112899"/>
                <a:ext cx="2842445" cy="2677656"/>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3</m:t>
                    </m:r>
                    <m:r>
                      <a:rPr lang="en-US" sz="2800" b="0" i="1" smtClean="0">
                        <a:latin typeface="Cambria Math" panose="02040503050406030204" pitchFamily="18" charset="0"/>
                      </a:rPr>
                      <m:t>𝐼</m:t>
                    </m:r>
                    <m:r>
                      <a:rPr lang="en-US" sz="2800" b="0" i="1" smtClean="0">
                        <a:latin typeface="Cambria Math" panose="02040503050406030204" pitchFamily="18" charset="0"/>
                        <a:ea typeface="Cambria Math" panose="02040503050406030204" pitchFamily="18" charset="0"/>
                      </a:rPr>
                      <m:t>𝜔</m:t>
                    </m:r>
                  </m:oMath>
                </a14:m>
                <a:r>
                  <a:rPr lang="en-US" sz="2800"/>
                  <a:t>.</a:t>
                </a:r>
              </a:p>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𝐼</m:t>
                    </m:r>
                    <m:r>
                      <a:rPr lang="en-US" sz="2800" b="0" i="1" smtClean="0">
                        <a:latin typeface="Cambria Math" panose="02040503050406030204" pitchFamily="18" charset="0"/>
                        <a:ea typeface="Cambria Math" panose="02040503050406030204" pitchFamily="18" charset="0"/>
                      </a:rPr>
                      <m:t>𝜔</m:t>
                    </m:r>
                  </m:oMath>
                </a14:m>
                <a:r>
                  <a:rPr lang="en-US" sz="2800"/>
                  <a:t>.</a:t>
                </a:r>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𝐼</m:t>
                    </m:r>
                    <m:r>
                      <a:rPr lang="en-US" sz="2800" i="1">
                        <a:latin typeface="Cambria Math" panose="02040503050406030204" pitchFamily="18" charset="0"/>
                        <a:ea typeface="Cambria Math" panose="02040503050406030204" pitchFamily="18" charset="0"/>
                      </a:rPr>
                      <m:t>𝜔</m:t>
                    </m:r>
                  </m:oMath>
                </a14:m>
                <a:r>
                  <a:rPr lang="en-US" sz="2800"/>
                  <a:t>.</a:t>
                </a:r>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30628" y="4112899"/>
                <a:ext cx="2842445" cy="2677656"/>
              </a:xfrm>
              <a:prstGeom prst="rect">
                <a:avLst/>
              </a:prstGeom>
              <a:blipFill rotWithShape="0">
                <a:blip r:embed="rId4"/>
                <a:stretch>
                  <a:fillRect l="-4497" r="-2998" b="-3189"/>
                </a:stretch>
              </a:blipFill>
            </p:spPr>
            <p:txBody>
              <a:bodyPr/>
              <a:lstStyle/>
              <a:p>
                <a:r>
                  <a:rPr lang="en-US">
                    <a:noFill/>
                  </a:rPr>
                  <a:t> </a:t>
                </a:r>
              </a:p>
            </p:txBody>
          </p:sp>
        </mc:Fallback>
      </mc:AlternateContent>
    </p:spTree>
    <p:extLst>
      <p:ext uri="{BB962C8B-B14F-4D97-AF65-F5344CB8AC3E}">
        <p14:creationId xmlns:p14="http://schemas.microsoft.com/office/powerpoint/2010/main" val="234158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44" y="107176"/>
            <a:ext cx="7991183" cy="1384995"/>
          </a:xfrm>
          <a:prstGeom prst="rect">
            <a:avLst/>
          </a:prstGeom>
        </p:spPr>
        <p:txBody>
          <a:bodyPr wrap="square">
            <a:spAutoFit/>
          </a:bodyPr>
          <a:lstStyle/>
          <a:p>
            <a:r>
              <a:rPr lang="en-US" sz="2800" dirty="0"/>
              <a:t>Two different spinning disks have the same angular momentum, but disk 1 has more kinetic energy than disk 2. Which one has the bigger moment of inertia?</a:t>
            </a:r>
          </a:p>
        </p:txBody>
      </p:sp>
      <p:grpSp>
        <p:nvGrpSpPr>
          <p:cNvPr id="24" name="Group 23"/>
          <p:cNvGrpSpPr/>
          <p:nvPr/>
        </p:nvGrpSpPr>
        <p:grpSpPr>
          <a:xfrm>
            <a:off x="8376427" y="307422"/>
            <a:ext cx="3364617" cy="2552407"/>
            <a:chOff x="4477501" y="2440835"/>
            <a:chExt cx="4628054" cy="3426441"/>
          </a:xfrm>
        </p:grpSpPr>
        <p:graphicFrame>
          <p:nvGraphicFramePr>
            <p:cNvPr id="25" name="Object 6"/>
            <p:cNvGraphicFramePr>
              <a:graphicFrameLocks noChangeAspect="1"/>
            </p:cNvGraphicFramePr>
            <p:nvPr>
              <p:extLst/>
            </p:nvPr>
          </p:nvGraphicFramePr>
          <p:xfrm>
            <a:off x="4572000" y="3011392"/>
            <a:ext cx="112713" cy="160735"/>
          </p:xfrm>
          <a:graphic>
            <a:graphicData uri="http://schemas.openxmlformats.org/presentationml/2006/ole">
              <mc:AlternateContent xmlns:mc="http://schemas.openxmlformats.org/markup-compatibility/2006">
                <mc:Choice xmlns:v="urn:schemas-microsoft-com:vml" Requires="v">
                  <p:oleObj spid="_x0000_s1026" name="Equation" r:id="rId3" imgW="114120" imgH="215640" progId="Equation.3">
                    <p:embed/>
                  </p:oleObj>
                </mc:Choice>
                <mc:Fallback>
                  <p:oleObj name="Equation" r:id="rId3" imgW="114120" imgH="215640" progId="Equation.3">
                    <p:embed/>
                    <p:pic>
                      <p:nvPicPr>
                        <p:cNvPr id="25"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11392"/>
                          <a:ext cx="112713" cy="16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 Box 23"/>
            <p:cNvSpPr txBox="1">
              <a:spLocks noChangeArrowheads="1"/>
            </p:cNvSpPr>
            <p:nvPr/>
          </p:nvSpPr>
          <p:spPr bwMode="auto">
            <a:xfrm>
              <a:off x="4477501" y="4629454"/>
              <a:ext cx="2397213" cy="1225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67" i="0" u="none" strike="noStrike" kern="1200" cap="none" spc="0" normalizeH="0" baseline="0" noProof="0" dirty="0">
                  <a:ln>
                    <a:noFill/>
                  </a:ln>
                  <a:effectLst/>
                  <a:uLnTx/>
                  <a:uFillTx/>
                  <a:latin typeface="Arial"/>
                </a:rPr>
                <a:t>Disk 1</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667" dirty="0">
                  <a:latin typeface="Arial"/>
                </a:rPr>
                <a:t>(more KE)</a:t>
              </a:r>
              <a:endParaRPr kumimoji="0" lang="en-US" sz="3200" i="0" u="none" strike="noStrike" kern="1200" cap="none" spc="0" normalizeH="0" baseline="0" noProof="0" dirty="0">
                <a:ln>
                  <a:noFill/>
                </a:ln>
                <a:effectLst/>
                <a:uLnTx/>
                <a:uFillTx/>
                <a:latin typeface="Arial"/>
              </a:endParaRPr>
            </a:p>
          </p:txBody>
        </p:sp>
        <p:sp>
          <p:nvSpPr>
            <p:cNvPr id="27" name="Text Box 24"/>
            <p:cNvSpPr txBox="1">
              <a:spLocks noChangeArrowheads="1"/>
            </p:cNvSpPr>
            <p:nvPr/>
          </p:nvSpPr>
          <p:spPr bwMode="auto">
            <a:xfrm>
              <a:off x="6944272" y="4641366"/>
              <a:ext cx="2161283" cy="1225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67" i="0" u="none" strike="noStrike" kern="1200" cap="none" spc="0" normalizeH="0" baseline="0" noProof="0" dirty="0">
                  <a:ln>
                    <a:noFill/>
                  </a:ln>
                  <a:effectLst/>
                  <a:uLnTx/>
                  <a:uFillTx/>
                  <a:latin typeface="Arial"/>
                </a:rPr>
                <a:t>Disk 2</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667" dirty="0">
                  <a:latin typeface="Arial"/>
                </a:rPr>
                <a:t>(less KE)</a:t>
              </a:r>
              <a:endParaRPr kumimoji="0" lang="en-US" sz="2667" i="0" u="none" strike="noStrike" kern="1200" cap="none" spc="0" normalizeH="0" baseline="0" noProof="0" dirty="0">
                <a:ln>
                  <a:noFill/>
                </a:ln>
                <a:effectLst/>
                <a:uLnTx/>
                <a:uFillTx/>
                <a:latin typeface="Arial"/>
              </a:endParaRPr>
            </a:p>
          </p:txBody>
        </p:sp>
        <p:grpSp>
          <p:nvGrpSpPr>
            <p:cNvPr id="28" name="Group 7"/>
            <p:cNvGrpSpPr>
              <a:grpSpLocks/>
            </p:cNvGrpSpPr>
            <p:nvPr/>
          </p:nvGrpSpPr>
          <p:grpSpPr bwMode="auto">
            <a:xfrm>
              <a:off x="6898579" y="2440835"/>
              <a:ext cx="2108200" cy="2108200"/>
              <a:chOff x="4001" y="2291"/>
              <a:chExt cx="1328" cy="1328"/>
            </a:xfrm>
          </p:grpSpPr>
          <p:sp>
            <p:nvSpPr>
              <p:cNvPr id="37" name="Oval 8"/>
              <p:cNvSpPr>
                <a:spLocks noChangeArrowheads="1"/>
              </p:cNvSpPr>
              <p:nvPr/>
            </p:nvSpPr>
            <p:spPr bwMode="auto">
              <a:xfrm rot="19200000">
                <a:off x="4001" y="2291"/>
                <a:ext cx="1328" cy="1328"/>
              </a:xfrm>
              <a:prstGeom prst="ellipse">
                <a:avLst/>
              </a:prstGeom>
              <a:solidFill>
                <a:schemeClr val="accent1"/>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38" name="Group 9"/>
              <p:cNvGrpSpPr>
                <a:grpSpLocks/>
              </p:cNvGrpSpPr>
              <p:nvPr/>
            </p:nvGrpSpPr>
            <p:grpSpPr bwMode="auto">
              <a:xfrm>
                <a:off x="4145" y="2435"/>
                <a:ext cx="764" cy="1042"/>
                <a:chOff x="4145" y="2435"/>
                <a:chExt cx="764" cy="1042"/>
              </a:xfrm>
            </p:grpSpPr>
            <p:grpSp>
              <p:nvGrpSpPr>
                <p:cNvPr id="39" name="Group 10"/>
                <p:cNvGrpSpPr>
                  <a:grpSpLocks/>
                </p:cNvGrpSpPr>
                <p:nvPr/>
              </p:nvGrpSpPr>
              <p:grpSpPr bwMode="auto">
                <a:xfrm>
                  <a:off x="4145" y="2435"/>
                  <a:ext cx="764" cy="1042"/>
                  <a:chOff x="3320" y="2696"/>
                  <a:chExt cx="764" cy="1042"/>
                </a:xfrm>
              </p:grpSpPr>
              <p:sp>
                <p:nvSpPr>
                  <p:cNvPr id="41" name="Arc 11"/>
                  <p:cNvSpPr>
                    <a:spLocks/>
                  </p:cNvSpPr>
                  <p:nvPr/>
                </p:nvSpPr>
                <p:spPr bwMode="auto">
                  <a:xfrm rot="19200000">
                    <a:off x="3650" y="2696"/>
                    <a:ext cx="434" cy="433"/>
                  </a:xfrm>
                  <a:custGeom>
                    <a:avLst/>
                    <a:gdLst>
                      <a:gd name="G0" fmla="+- 50 0 0"/>
                      <a:gd name="G1" fmla="+- 21600 0 0"/>
                      <a:gd name="G2" fmla="+- 21600 0 0"/>
                      <a:gd name="T0" fmla="*/ 0 w 21650"/>
                      <a:gd name="T1" fmla="*/ 0 h 21600"/>
                      <a:gd name="T2" fmla="*/ 21650 w 21650"/>
                      <a:gd name="T3" fmla="*/ 2155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0"/>
                        </a:cubicBezTo>
                        <a:cubicBezTo>
                          <a:pt x="11959" y="0"/>
                          <a:pt x="21622" y="9640"/>
                          <a:pt x="21649" y="21550"/>
                        </a:cubicBezTo>
                      </a:path>
                      <a:path w="21650" h="21600" stroke="0" extrusionOk="0">
                        <a:moveTo>
                          <a:pt x="0" y="0"/>
                        </a:moveTo>
                        <a:cubicBezTo>
                          <a:pt x="16" y="0"/>
                          <a:pt x="33" y="-1"/>
                          <a:pt x="50" y="0"/>
                        </a:cubicBezTo>
                        <a:cubicBezTo>
                          <a:pt x="11959" y="0"/>
                          <a:pt x="21622" y="9640"/>
                          <a:pt x="21649" y="21550"/>
                        </a:cubicBezTo>
                        <a:lnTo>
                          <a:pt x="50" y="21600"/>
                        </a:lnTo>
                        <a:close/>
                      </a:path>
                    </a:pathLst>
                  </a:custGeom>
                  <a:noFill/>
                  <a:ln w="127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2" name="Arc 12"/>
                  <p:cNvSpPr>
                    <a:spLocks/>
                  </p:cNvSpPr>
                  <p:nvPr/>
                </p:nvSpPr>
                <p:spPr bwMode="auto">
                  <a:xfrm rot="19200000">
                    <a:off x="3320" y="2974"/>
                    <a:ext cx="433" cy="433"/>
                  </a:xfrm>
                  <a:custGeom>
                    <a:avLst/>
                    <a:gdLst>
                      <a:gd name="G0" fmla="+- 21600 0 0"/>
                      <a:gd name="G1" fmla="+- 21600 0 0"/>
                      <a:gd name="G2" fmla="+- 21600 0 0"/>
                      <a:gd name="T0" fmla="*/ 0 w 21600"/>
                      <a:gd name="T1" fmla="*/ 21550 h 21600"/>
                      <a:gd name="T2" fmla="*/ 2155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0"/>
                        </a:moveTo>
                        <a:cubicBezTo>
                          <a:pt x="27" y="9659"/>
                          <a:pt x="9659" y="27"/>
                          <a:pt x="21550" y="0"/>
                        </a:cubicBezTo>
                      </a:path>
                      <a:path w="21600" h="21600" stroke="0" extrusionOk="0">
                        <a:moveTo>
                          <a:pt x="0" y="21550"/>
                        </a:moveTo>
                        <a:cubicBezTo>
                          <a:pt x="27" y="9659"/>
                          <a:pt x="9659" y="27"/>
                          <a:pt x="21550" y="0"/>
                        </a:cubicBezTo>
                        <a:lnTo>
                          <a:pt x="21600" y="21600"/>
                        </a:lnTo>
                        <a:close/>
                      </a:path>
                    </a:pathLst>
                  </a:custGeom>
                  <a:noFill/>
                  <a:ln w="127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3" name="Arc 13"/>
                  <p:cNvSpPr>
                    <a:spLocks/>
                  </p:cNvSpPr>
                  <p:nvPr/>
                </p:nvSpPr>
                <p:spPr bwMode="auto">
                  <a:xfrm rot="8400000">
                    <a:off x="3597" y="3305"/>
                    <a:ext cx="432" cy="433"/>
                  </a:xfrm>
                  <a:custGeom>
                    <a:avLst/>
                    <a:gdLst>
                      <a:gd name="G0" fmla="+- 0 0 0"/>
                      <a:gd name="G1" fmla="+- 21600 0 0"/>
                      <a:gd name="G2" fmla="+- 21600 0 0"/>
                      <a:gd name="T0" fmla="*/ 0 w 21600"/>
                      <a:gd name="T1" fmla="*/ 0 h 21600"/>
                      <a:gd name="T2" fmla="*/ 21600 w 21600"/>
                      <a:gd name="T3" fmla="*/ 2155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09" y="0"/>
                          <a:pt x="21572" y="9640"/>
                          <a:pt x="21599" y="21550"/>
                        </a:cubicBezTo>
                      </a:path>
                      <a:path w="21600" h="21600" stroke="0" extrusionOk="0">
                        <a:moveTo>
                          <a:pt x="-1" y="0"/>
                        </a:moveTo>
                        <a:cubicBezTo>
                          <a:pt x="11909" y="0"/>
                          <a:pt x="21572" y="9640"/>
                          <a:pt x="21599" y="21550"/>
                        </a:cubicBezTo>
                        <a:lnTo>
                          <a:pt x="0" y="21600"/>
                        </a:lnTo>
                        <a:close/>
                      </a:path>
                    </a:pathLst>
                  </a:custGeom>
                  <a:noFill/>
                  <a:ln w="12700" cap="rnd">
                    <a:solidFill>
                      <a:srgbClr val="000000"/>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sp>
              <p:nvSpPr>
                <p:cNvPr id="40" name="Rectangle 14"/>
                <p:cNvSpPr>
                  <a:spLocks noChangeArrowheads="1"/>
                </p:cNvSpPr>
                <p:nvPr/>
              </p:nvSpPr>
              <p:spPr bwMode="auto">
                <a:xfrm rot="19200000">
                  <a:off x="4471" y="2806"/>
                  <a:ext cx="2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2767" tIns="61384" rIns="122767" bIns="61384">
                  <a:spAutoFit/>
                </a:bodyPr>
                <a:lstStyle/>
                <a:p>
                  <a:pPr marL="380990" marR="0" lvl="0" indent="-380990" algn="l" defTabSz="914400" rtl="0" eaLnBrk="0" fontAlgn="base" latinLnBrk="0" hangingPunct="0">
                    <a:lnSpc>
                      <a:spcPct val="90000"/>
                    </a:lnSpc>
                    <a:spcBef>
                      <a:spcPct val="50000"/>
                    </a:spcBef>
                    <a:spcAft>
                      <a:spcPct val="0"/>
                    </a:spcAft>
                    <a:buClrTx/>
                    <a:buSzTx/>
                    <a:buFontTx/>
                    <a:buNone/>
                    <a:tabLst/>
                    <a:defRPr/>
                  </a:pPr>
                  <a:r>
                    <a:rPr kumimoji="0" lang="en-US" sz="2667" b="0" i="0" u="none" strike="noStrike" kern="1200" cap="none" spc="0" normalizeH="0" baseline="0" noProof="0" dirty="0">
                      <a:ln>
                        <a:noFill/>
                      </a:ln>
                      <a:solidFill>
                        <a:srgbClr val="000000"/>
                      </a:solidFill>
                      <a:effectLst/>
                      <a:uLnTx/>
                      <a:uFillTx/>
                      <a:latin typeface="CG Times" pitchFamily="18" charset="0"/>
                      <a:ea typeface="+mn-ea"/>
                      <a:cs typeface="+mn-cs"/>
                    </a:rPr>
                    <a:t>L</a:t>
                  </a:r>
                  <a:endParaRPr kumimoji="0" lang="en-US" sz="2667" b="0" i="0" u="none" strike="noStrike" kern="1200" cap="none" spc="0" normalizeH="0" baseline="-25000" noProof="0" dirty="0">
                    <a:ln>
                      <a:noFill/>
                    </a:ln>
                    <a:solidFill>
                      <a:srgbClr val="000000"/>
                    </a:solidFill>
                    <a:effectLst/>
                    <a:uLnTx/>
                    <a:uFillTx/>
                    <a:latin typeface="Symbol" pitchFamily="18" charset="2"/>
                    <a:ea typeface="+mn-ea"/>
                    <a:cs typeface="+mn-cs"/>
                  </a:endParaRPr>
                </a:p>
              </p:txBody>
            </p:sp>
          </p:grpSp>
        </p:grpSp>
        <p:grpSp>
          <p:nvGrpSpPr>
            <p:cNvPr id="29" name="Group 7"/>
            <p:cNvGrpSpPr>
              <a:grpSpLocks/>
            </p:cNvGrpSpPr>
            <p:nvPr/>
          </p:nvGrpSpPr>
          <p:grpSpPr bwMode="auto">
            <a:xfrm>
              <a:off x="4622006" y="2456608"/>
              <a:ext cx="2108200" cy="2108200"/>
              <a:chOff x="4001" y="2291"/>
              <a:chExt cx="1328" cy="1328"/>
            </a:xfrm>
          </p:grpSpPr>
          <p:sp>
            <p:nvSpPr>
              <p:cNvPr id="30" name="Oval 8"/>
              <p:cNvSpPr>
                <a:spLocks noChangeArrowheads="1"/>
              </p:cNvSpPr>
              <p:nvPr/>
            </p:nvSpPr>
            <p:spPr bwMode="auto">
              <a:xfrm rot="19200000">
                <a:off x="4001" y="2291"/>
                <a:ext cx="1328" cy="1328"/>
              </a:xfrm>
              <a:prstGeom prst="ellipse">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31" name="Group 9"/>
              <p:cNvGrpSpPr>
                <a:grpSpLocks/>
              </p:cNvGrpSpPr>
              <p:nvPr/>
            </p:nvGrpSpPr>
            <p:grpSpPr bwMode="auto">
              <a:xfrm>
                <a:off x="4145" y="2435"/>
                <a:ext cx="764" cy="1042"/>
                <a:chOff x="4145" y="2435"/>
                <a:chExt cx="764" cy="1042"/>
              </a:xfrm>
            </p:grpSpPr>
            <p:grpSp>
              <p:nvGrpSpPr>
                <p:cNvPr id="32" name="Group 10"/>
                <p:cNvGrpSpPr>
                  <a:grpSpLocks/>
                </p:cNvGrpSpPr>
                <p:nvPr/>
              </p:nvGrpSpPr>
              <p:grpSpPr bwMode="auto">
                <a:xfrm>
                  <a:off x="4145" y="2435"/>
                  <a:ext cx="764" cy="1042"/>
                  <a:chOff x="3320" y="2696"/>
                  <a:chExt cx="764" cy="1042"/>
                </a:xfrm>
              </p:grpSpPr>
              <p:sp>
                <p:nvSpPr>
                  <p:cNvPr id="34" name="Arc 11"/>
                  <p:cNvSpPr>
                    <a:spLocks/>
                  </p:cNvSpPr>
                  <p:nvPr/>
                </p:nvSpPr>
                <p:spPr bwMode="auto">
                  <a:xfrm rot="19200000">
                    <a:off x="3650" y="2696"/>
                    <a:ext cx="434" cy="433"/>
                  </a:xfrm>
                  <a:custGeom>
                    <a:avLst/>
                    <a:gdLst>
                      <a:gd name="G0" fmla="+- 50 0 0"/>
                      <a:gd name="G1" fmla="+- 21600 0 0"/>
                      <a:gd name="G2" fmla="+- 21600 0 0"/>
                      <a:gd name="T0" fmla="*/ 0 w 21650"/>
                      <a:gd name="T1" fmla="*/ 0 h 21600"/>
                      <a:gd name="T2" fmla="*/ 21650 w 21650"/>
                      <a:gd name="T3" fmla="*/ 2155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0"/>
                        </a:cubicBezTo>
                        <a:cubicBezTo>
                          <a:pt x="11959" y="0"/>
                          <a:pt x="21622" y="9640"/>
                          <a:pt x="21649" y="21550"/>
                        </a:cubicBezTo>
                      </a:path>
                      <a:path w="21650" h="21600" stroke="0" extrusionOk="0">
                        <a:moveTo>
                          <a:pt x="0" y="0"/>
                        </a:moveTo>
                        <a:cubicBezTo>
                          <a:pt x="16" y="0"/>
                          <a:pt x="33" y="-1"/>
                          <a:pt x="50" y="0"/>
                        </a:cubicBezTo>
                        <a:cubicBezTo>
                          <a:pt x="11959" y="0"/>
                          <a:pt x="21622" y="9640"/>
                          <a:pt x="21649" y="21550"/>
                        </a:cubicBezTo>
                        <a:lnTo>
                          <a:pt x="50" y="21600"/>
                        </a:lnTo>
                        <a:close/>
                      </a:path>
                    </a:pathLst>
                  </a:custGeom>
                  <a:noFill/>
                  <a:ln w="127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35" name="Arc 12"/>
                  <p:cNvSpPr>
                    <a:spLocks/>
                  </p:cNvSpPr>
                  <p:nvPr/>
                </p:nvSpPr>
                <p:spPr bwMode="auto">
                  <a:xfrm rot="19200000">
                    <a:off x="3320" y="2974"/>
                    <a:ext cx="433" cy="433"/>
                  </a:xfrm>
                  <a:custGeom>
                    <a:avLst/>
                    <a:gdLst>
                      <a:gd name="G0" fmla="+- 21600 0 0"/>
                      <a:gd name="G1" fmla="+- 21600 0 0"/>
                      <a:gd name="G2" fmla="+- 21600 0 0"/>
                      <a:gd name="T0" fmla="*/ 0 w 21600"/>
                      <a:gd name="T1" fmla="*/ 21550 h 21600"/>
                      <a:gd name="T2" fmla="*/ 2155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0"/>
                        </a:moveTo>
                        <a:cubicBezTo>
                          <a:pt x="27" y="9659"/>
                          <a:pt x="9659" y="27"/>
                          <a:pt x="21550" y="0"/>
                        </a:cubicBezTo>
                      </a:path>
                      <a:path w="21600" h="21600" stroke="0" extrusionOk="0">
                        <a:moveTo>
                          <a:pt x="0" y="21550"/>
                        </a:moveTo>
                        <a:cubicBezTo>
                          <a:pt x="27" y="9659"/>
                          <a:pt x="9659" y="27"/>
                          <a:pt x="21550" y="0"/>
                        </a:cubicBezTo>
                        <a:lnTo>
                          <a:pt x="21600" y="21600"/>
                        </a:lnTo>
                        <a:close/>
                      </a:path>
                    </a:pathLst>
                  </a:custGeom>
                  <a:noFill/>
                  <a:ln w="127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36" name="Arc 13"/>
                  <p:cNvSpPr>
                    <a:spLocks/>
                  </p:cNvSpPr>
                  <p:nvPr/>
                </p:nvSpPr>
                <p:spPr bwMode="auto">
                  <a:xfrm rot="8400000">
                    <a:off x="3597" y="3305"/>
                    <a:ext cx="432" cy="433"/>
                  </a:xfrm>
                  <a:custGeom>
                    <a:avLst/>
                    <a:gdLst>
                      <a:gd name="G0" fmla="+- 0 0 0"/>
                      <a:gd name="G1" fmla="+- 21600 0 0"/>
                      <a:gd name="G2" fmla="+- 21600 0 0"/>
                      <a:gd name="T0" fmla="*/ 0 w 21600"/>
                      <a:gd name="T1" fmla="*/ 0 h 21600"/>
                      <a:gd name="T2" fmla="*/ 21600 w 21600"/>
                      <a:gd name="T3" fmla="*/ 2155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09" y="0"/>
                          <a:pt x="21572" y="9640"/>
                          <a:pt x="21599" y="21550"/>
                        </a:cubicBezTo>
                      </a:path>
                      <a:path w="21600" h="21600" stroke="0" extrusionOk="0">
                        <a:moveTo>
                          <a:pt x="-1" y="0"/>
                        </a:moveTo>
                        <a:cubicBezTo>
                          <a:pt x="11909" y="0"/>
                          <a:pt x="21572" y="9640"/>
                          <a:pt x="21599" y="21550"/>
                        </a:cubicBezTo>
                        <a:lnTo>
                          <a:pt x="0" y="21600"/>
                        </a:lnTo>
                        <a:close/>
                      </a:path>
                    </a:pathLst>
                  </a:custGeom>
                  <a:noFill/>
                  <a:ln w="12700" cap="rnd">
                    <a:solidFill>
                      <a:srgbClr val="000000"/>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sp>
              <p:nvSpPr>
                <p:cNvPr id="33" name="Rectangle 14"/>
                <p:cNvSpPr>
                  <a:spLocks noChangeArrowheads="1"/>
                </p:cNvSpPr>
                <p:nvPr/>
              </p:nvSpPr>
              <p:spPr bwMode="auto">
                <a:xfrm rot="19200000">
                  <a:off x="4455" y="2857"/>
                  <a:ext cx="2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2767" tIns="61384" rIns="122767" bIns="61384">
                  <a:spAutoFit/>
                </a:bodyPr>
                <a:lstStyle/>
                <a:p>
                  <a:pPr marL="380990" marR="0" lvl="0" indent="-380990" algn="l" defTabSz="914400" rtl="0" eaLnBrk="0" fontAlgn="base" latinLnBrk="0" hangingPunct="0">
                    <a:lnSpc>
                      <a:spcPct val="90000"/>
                    </a:lnSpc>
                    <a:spcBef>
                      <a:spcPct val="50000"/>
                    </a:spcBef>
                    <a:spcAft>
                      <a:spcPct val="0"/>
                    </a:spcAft>
                    <a:buClrTx/>
                    <a:buSzTx/>
                    <a:buFontTx/>
                    <a:buNone/>
                    <a:tabLst/>
                    <a:defRPr/>
                  </a:pPr>
                  <a:r>
                    <a:rPr kumimoji="0" lang="en-US" sz="2667" b="0" i="0" u="none" strike="noStrike" kern="1200" cap="none" spc="0" normalizeH="0" baseline="0" noProof="0" dirty="0">
                      <a:ln>
                        <a:noFill/>
                      </a:ln>
                      <a:solidFill>
                        <a:srgbClr val="000000"/>
                      </a:solidFill>
                      <a:effectLst/>
                      <a:uLnTx/>
                      <a:uFillTx/>
                      <a:latin typeface="CG Times" pitchFamily="18" charset="0"/>
                      <a:ea typeface="+mn-ea"/>
                      <a:cs typeface="+mn-cs"/>
                    </a:rPr>
                    <a:t>L</a:t>
                  </a:r>
                  <a:endParaRPr kumimoji="0" lang="en-US" sz="2667" b="0" i="0" u="none" strike="noStrike" kern="1200" cap="none" spc="0" normalizeH="0" baseline="-25000" noProof="0" dirty="0">
                    <a:ln>
                      <a:noFill/>
                    </a:ln>
                    <a:solidFill>
                      <a:srgbClr val="000000"/>
                    </a:solidFill>
                    <a:effectLst/>
                    <a:uLnTx/>
                    <a:uFillTx/>
                    <a:latin typeface="Symbol" pitchFamily="18" charset="2"/>
                    <a:ea typeface="+mn-ea"/>
                    <a:cs typeface="+mn-cs"/>
                  </a:endParaRPr>
                </a:p>
              </p:txBody>
            </p:sp>
          </p:grpSp>
        </p:grpSp>
      </p:grpSp>
      <p:sp>
        <p:nvSpPr>
          <p:cNvPr id="44" name="TextBox 43"/>
          <p:cNvSpPr txBox="1"/>
          <p:nvPr/>
        </p:nvSpPr>
        <p:spPr>
          <a:xfrm>
            <a:off x="143539" y="4667693"/>
            <a:ext cx="3071610" cy="2031325"/>
          </a:xfrm>
          <a:prstGeom prst="rect">
            <a:avLst/>
          </a:prstGeom>
          <a:noFill/>
        </p:spPr>
        <p:txBody>
          <a:bodyPr wrap="none" rtlCol="0">
            <a:spAutoFit/>
          </a:bodyPr>
          <a:lstStyle/>
          <a:p>
            <a:pPr marL="514350" indent="-514350">
              <a:lnSpc>
                <a:spcPct val="150000"/>
              </a:lnSpc>
              <a:buAutoNum type="alphaUcParenR"/>
            </a:pPr>
            <a:r>
              <a:rPr lang="en-US" sz="2800" dirty="0"/>
              <a:t>Disk 1</a:t>
            </a:r>
          </a:p>
          <a:p>
            <a:pPr marL="514350" indent="-514350">
              <a:lnSpc>
                <a:spcPct val="150000"/>
              </a:lnSpc>
              <a:buAutoNum type="alphaUcParenR"/>
            </a:pPr>
            <a:r>
              <a:rPr lang="en-US" sz="2800" dirty="0"/>
              <a:t>Disk 2</a:t>
            </a:r>
          </a:p>
          <a:p>
            <a:pPr marL="514350" indent="-514350">
              <a:lnSpc>
                <a:spcPct val="150000"/>
              </a:lnSpc>
              <a:buAutoNum type="alphaUcParenR"/>
            </a:pPr>
            <a:r>
              <a:rPr lang="en-US" sz="2800" dirty="0"/>
              <a:t>Not enough info</a:t>
            </a:r>
          </a:p>
        </p:txBody>
      </p:sp>
    </p:spTree>
    <p:extLst>
      <p:ext uri="{BB962C8B-B14F-4D97-AF65-F5344CB8AC3E}">
        <p14:creationId xmlns:p14="http://schemas.microsoft.com/office/powerpoint/2010/main" val="253494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4171" y="140065"/>
                <a:ext cx="11756572" cy="1601529"/>
              </a:xfrm>
              <a:prstGeom prst="rect">
                <a:avLst/>
              </a:prstGeom>
            </p:spPr>
            <p:txBody>
              <a:bodyPr wrap="square">
                <a:spAutoFit/>
              </a:bodyPr>
              <a:lstStyle/>
              <a:p>
                <a:r>
                  <a:rPr lang="en-US" sz="2800"/>
                  <a:t>A star is originally rotating with a period </a:t>
                </a:r>
                <a14:m>
                  <m:oMath xmlns:m="http://schemas.openxmlformats.org/officeDocument/2006/math">
                    <m:r>
                      <a:rPr lang="en-US" sz="2800" i="1" smtClean="0">
                        <a:latin typeface="Cambria Math" panose="02040503050406030204" pitchFamily="18" charset="0"/>
                      </a:rPr>
                      <m:t>𝑇</m:t>
                    </m:r>
                  </m:oMath>
                </a14:m>
                <a:r>
                  <a:rPr lang="en-US" sz="2800"/>
                  <a:t>. Over a period of a million years, its radius decreases by a factor of 2. What is the new period of the star? [Hint: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m:rPr>
                            <m:nor/>
                          </m:rPr>
                          <a:rPr lang="en-US" sz="2800" b="0" i="0" smtClean="0">
                            <a:latin typeface="Cambria Math" panose="02040503050406030204" pitchFamily="18" charset="0"/>
                          </a:rPr>
                          <m:t>sphere</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5</m:t>
                        </m:r>
                      </m:den>
                    </m:f>
                    <m:r>
                      <a:rPr lang="en-US" sz="2800" b="0" i="1" smtClean="0">
                        <a:latin typeface="Cambria Math" panose="02040503050406030204" pitchFamily="18" charset="0"/>
                      </a:rPr>
                      <m:t>𝑀</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𝑅</m:t>
                        </m:r>
                      </m:e>
                      <m:sup>
                        <m:r>
                          <a:rPr lang="en-US" sz="2800" b="0" i="1" smtClean="0">
                            <a:latin typeface="Cambria Math" panose="02040503050406030204" pitchFamily="18" charset="0"/>
                          </a:rPr>
                          <m:t>2</m:t>
                        </m:r>
                      </m:sup>
                    </m:sSup>
                  </m:oMath>
                </a14:m>
                <a:r>
                  <a:rPr lang="en-US" sz="2800"/>
                  <a:t>]</a:t>
                </a:r>
              </a:p>
            </p:txBody>
          </p:sp>
        </mc:Choice>
        <mc:Fallback xmlns="">
          <p:sp>
            <p:nvSpPr>
              <p:cNvPr id="2" name="Rectangle 1"/>
              <p:cNvSpPr>
                <a:spLocks noRot="1" noChangeAspect="1" noMove="1" noResize="1" noEditPoints="1" noAdjustHandles="1" noChangeArrowheads="1" noChangeShapeType="1" noTextEdit="1"/>
              </p:cNvSpPr>
              <p:nvPr/>
            </p:nvSpPr>
            <p:spPr>
              <a:xfrm>
                <a:off x="174171" y="140065"/>
                <a:ext cx="11756572" cy="1601529"/>
              </a:xfrm>
              <a:prstGeom prst="rect">
                <a:avLst/>
              </a:prstGeom>
              <a:blipFill rotWithShape="0">
                <a:blip r:embed="rId2"/>
                <a:stretch>
                  <a:fillRect l="-1089" t="-3802" b="-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74171" y="3407229"/>
                <a:ext cx="2842445" cy="3323987"/>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/2</m:t>
                    </m:r>
                  </m:oMath>
                </a14:m>
                <a:endParaRPr lang="en-US" sz="2800"/>
              </a:p>
              <a:p>
                <a:pPr marL="514350" indent="-514350">
                  <a:lnSpc>
                    <a:spcPct val="150000"/>
                  </a:lnSpc>
                  <a:buAutoNum type="alphaUcParenR"/>
                </a:pPr>
                <a:r>
                  <a:rPr lang="en-US" sz="2800"/>
                  <a:t> </a:t>
                </a:r>
                <a14:m>
                  <m:oMath xmlns:m="http://schemas.openxmlformats.org/officeDocument/2006/math">
                    <m:r>
                      <a:rPr lang="en-US" sz="2800" b="0" i="0" smtClean="0">
                        <a:latin typeface="Cambria Math" panose="02040503050406030204" pitchFamily="18" charset="0"/>
                      </a:rPr>
                      <m:t>2</m:t>
                    </m:r>
                    <m:r>
                      <m:rPr>
                        <m:sty m:val="p"/>
                      </m:rPr>
                      <a:rPr lang="en-US" sz="2800" b="0" i="0" smtClean="0">
                        <a:latin typeface="Cambria Math" panose="02040503050406030204" pitchFamily="18" charset="0"/>
                      </a:rPr>
                      <m:t>T</m:t>
                    </m:r>
                  </m:oMath>
                </a14:m>
                <a:endParaRPr lang="en-US" sz="2800"/>
              </a:p>
              <a:p>
                <a:pPr marL="514350" indent="-514350">
                  <a:lnSpc>
                    <a:spcPct val="150000"/>
                  </a:lnSpc>
                  <a:buAutoNum type="alphaUcParenR"/>
                </a:pPr>
                <a:r>
                  <a:rPr lang="en-US" sz="2800"/>
                  <a:t> </a:t>
                </a:r>
                <a14:m>
                  <m:oMath xmlns:m="http://schemas.openxmlformats.org/officeDocument/2006/math">
                    <m:r>
                      <a:rPr lang="en-US" sz="2800" smtClean="0">
                        <a:latin typeface="Cambria Math" panose="02040503050406030204" pitchFamily="18" charset="0"/>
                      </a:rPr>
                      <m:t>4</m:t>
                    </m:r>
                    <m:r>
                      <m:rPr>
                        <m:sty m:val="p"/>
                      </m:rPr>
                      <a:rPr lang="en-US" sz="2800">
                        <a:latin typeface="Cambria Math" panose="02040503050406030204" pitchFamily="18" charset="0"/>
                      </a:rPr>
                      <m:t>T</m:t>
                    </m:r>
                  </m:oMath>
                </a14:m>
                <a:endParaRPr lang="en-US" sz="2800"/>
              </a:p>
              <a:p>
                <a:pPr marL="514350" indent="-514350">
                  <a:lnSpc>
                    <a:spcPct val="150000"/>
                  </a:lnSpc>
                  <a:buAutoNum type="alphaUcParenR"/>
                </a:pPr>
                <a:r>
                  <a:rPr lang="en-US" sz="2800"/>
                  <a:t> </a:t>
                </a:r>
                <a14:m>
                  <m:oMath xmlns:m="http://schemas.openxmlformats.org/officeDocument/2006/math">
                    <m:r>
                      <m:rPr>
                        <m:sty m:val="p"/>
                      </m:rPr>
                      <a:rPr lang="en-US" sz="2800">
                        <a:latin typeface="Cambria Math" panose="02040503050406030204" pitchFamily="18" charset="0"/>
                      </a:rPr>
                      <m:t>T</m:t>
                    </m:r>
                    <m:r>
                      <a:rPr lang="en-US" sz="2800" b="0" i="0" smtClean="0">
                        <a:latin typeface="Cambria Math" panose="02040503050406030204" pitchFamily="18" charset="0"/>
                      </a:rPr>
                      <m:t>/4</m:t>
                    </m:r>
                  </m:oMath>
                </a14:m>
                <a:endParaRPr lang="en-US" sz="2800"/>
              </a:p>
              <a:p>
                <a:pPr marL="514350" indent="-514350">
                  <a:lnSpc>
                    <a:spcPct val="150000"/>
                  </a:lnSpc>
                  <a:buAutoNum type="alphaUcParenR"/>
                </a:pPr>
                <a:r>
                  <a:rPr lang="en-US" sz="2800"/>
                  <a:t> 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174171" y="3407229"/>
                <a:ext cx="2842445" cy="3323987"/>
              </a:xfrm>
              <a:prstGeom prst="rect">
                <a:avLst/>
              </a:prstGeom>
              <a:blipFill rotWithShape="0">
                <a:blip r:embed="rId3"/>
                <a:stretch>
                  <a:fillRect l="-4506" r="-3004" b="-2385"/>
                </a:stretch>
              </a:blipFill>
            </p:spPr>
            <p:txBody>
              <a:bodyPr/>
              <a:lstStyle/>
              <a:p>
                <a:r>
                  <a:rPr lang="en-US">
                    <a:noFill/>
                  </a:rPr>
                  <a:t> </a:t>
                </a:r>
              </a:p>
            </p:txBody>
          </p:sp>
        </mc:Fallback>
      </mc:AlternateContent>
    </p:spTree>
    <p:extLst>
      <p:ext uri="{BB962C8B-B14F-4D97-AF65-F5344CB8AC3E}">
        <p14:creationId xmlns:p14="http://schemas.microsoft.com/office/powerpoint/2010/main" val="166021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68787" y="1382860"/>
            <a:ext cx="2178225" cy="218765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39486" y="116452"/>
                <a:ext cx="11636828" cy="1384995"/>
              </a:xfrm>
              <a:prstGeom prst="rect">
                <a:avLst/>
              </a:prstGeom>
            </p:spPr>
            <p:txBody>
              <a:bodyPr wrap="square">
                <a:spAutoFit/>
              </a:bodyPr>
              <a:lstStyle/>
              <a:p>
                <a:r>
                  <a:rPr lang="en-US" sz="2800"/>
                  <a:t>The mass-disk system rotates, and the axle is frictionless. Ant Man carries the mass m toward the center of the rotating disk. As Ant Man moves inward, the magnitude of the angular momentum </a:t>
                </a:r>
                <a14:m>
                  <m:oMath xmlns:m="http://schemas.openxmlformats.org/officeDocument/2006/math">
                    <m:r>
                      <a:rPr lang="en-US" sz="2800" i="1" smtClean="0">
                        <a:latin typeface="Cambria Math" panose="02040503050406030204" pitchFamily="18" charset="0"/>
                      </a:rPr>
                      <m:t>𝐿</m:t>
                    </m:r>
                  </m:oMath>
                </a14:m>
                <a:r>
                  <a:rPr lang="en-US" sz="2800"/>
                  <a:t> of the system (ant + platform + m)…</a:t>
                </a:r>
              </a:p>
            </p:txBody>
          </p:sp>
        </mc:Choice>
        <mc:Fallback xmlns="">
          <p:sp>
            <p:nvSpPr>
              <p:cNvPr id="3" name="Rectangle 2"/>
              <p:cNvSpPr>
                <a:spLocks noRot="1" noChangeAspect="1" noMove="1" noResize="1" noEditPoints="1" noAdjustHandles="1" noChangeArrowheads="1" noChangeShapeType="1" noTextEdit="1"/>
              </p:cNvSpPr>
              <p:nvPr/>
            </p:nvSpPr>
            <p:spPr>
              <a:xfrm>
                <a:off x="239486" y="116452"/>
                <a:ext cx="11636828" cy="1384995"/>
              </a:xfrm>
              <a:prstGeom prst="rect">
                <a:avLst/>
              </a:prstGeom>
              <a:blipFill rotWithShape="0">
                <a:blip r:embed="rId3"/>
                <a:stretch>
                  <a:fillRect l="-1048" t="-3965" b="-11894"/>
                </a:stretch>
              </a:blipFill>
            </p:spPr>
            <p:txBody>
              <a:bodyPr/>
              <a:lstStyle/>
              <a:p>
                <a:r>
                  <a:rPr lang="en-US">
                    <a:noFill/>
                  </a:rPr>
                  <a:t> </a:t>
                </a:r>
              </a:p>
            </p:txBody>
          </p:sp>
        </mc:Fallback>
      </mc:AlternateContent>
      <p:sp>
        <p:nvSpPr>
          <p:cNvPr id="4" name="TextBox 3"/>
          <p:cNvSpPr txBox="1"/>
          <p:nvPr/>
        </p:nvSpPr>
        <p:spPr>
          <a:xfrm>
            <a:off x="239486" y="4680857"/>
            <a:ext cx="3303918"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remains constant.</a:t>
            </a:r>
          </a:p>
        </p:txBody>
      </p:sp>
    </p:spTree>
    <p:extLst>
      <p:ext uri="{BB962C8B-B14F-4D97-AF65-F5344CB8AC3E}">
        <p14:creationId xmlns:p14="http://schemas.microsoft.com/office/powerpoint/2010/main" val="53720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68787" y="1382860"/>
            <a:ext cx="2178225" cy="218765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39486" y="116452"/>
                <a:ext cx="11636828" cy="1384995"/>
              </a:xfrm>
              <a:prstGeom prst="rect">
                <a:avLst/>
              </a:prstGeom>
            </p:spPr>
            <p:txBody>
              <a:bodyPr wrap="square">
                <a:spAutoFit/>
              </a:bodyPr>
              <a:lstStyle/>
              <a:p>
                <a:r>
                  <a:rPr lang="en-US" sz="2800" dirty="0"/>
                  <a:t>The mass-disk system rotates, and the axle is frictionless. Ant Man carries the mass m toward the center of the rotating disk. As Ant Man moves inward, the magnitude of the angular velocity </a:t>
                </a:r>
                <a14:m>
                  <m:oMath xmlns:m="http://schemas.openxmlformats.org/officeDocument/2006/math">
                    <m:r>
                      <a:rPr lang="en-US" sz="2800" i="1" smtClean="0">
                        <a:latin typeface="Cambria Math" panose="02040503050406030204" pitchFamily="18" charset="0"/>
                        <a:ea typeface="Cambria Math" panose="02040503050406030204" pitchFamily="18" charset="0"/>
                      </a:rPr>
                      <m:t>𝜔</m:t>
                    </m:r>
                  </m:oMath>
                </a14:m>
                <a:r>
                  <a:rPr lang="en-US" sz="2800" dirty="0"/>
                  <a:t> of the system (ant + platform + m)…</a:t>
                </a:r>
              </a:p>
            </p:txBody>
          </p:sp>
        </mc:Choice>
        <mc:Fallback xmlns="">
          <p:sp>
            <p:nvSpPr>
              <p:cNvPr id="3" name="Rectangle 2"/>
              <p:cNvSpPr>
                <a:spLocks noRot="1" noChangeAspect="1" noMove="1" noResize="1" noEditPoints="1" noAdjustHandles="1" noChangeArrowheads="1" noChangeShapeType="1" noTextEdit="1"/>
              </p:cNvSpPr>
              <p:nvPr/>
            </p:nvSpPr>
            <p:spPr>
              <a:xfrm>
                <a:off x="239486" y="116452"/>
                <a:ext cx="11636828" cy="1384995"/>
              </a:xfrm>
              <a:prstGeom prst="rect">
                <a:avLst/>
              </a:prstGeom>
              <a:blipFill>
                <a:blip r:embed="rId3"/>
                <a:stretch>
                  <a:fillRect l="-1048" t="-3965" b="-11894"/>
                </a:stretch>
              </a:blipFill>
            </p:spPr>
            <p:txBody>
              <a:bodyPr/>
              <a:lstStyle/>
              <a:p>
                <a:r>
                  <a:rPr lang="en-US">
                    <a:noFill/>
                  </a:rPr>
                  <a:t> </a:t>
                </a:r>
              </a:p>
            </p:txBody>
          </p:sp>
        </mc:Fallback>
      </mc:AlternateContent>
      <p:sp>
        <p:nvSpPr>
          <p:cNvPr id="4" name="TextBox 3"/>
          <p:cNvSpPr txBox="1"/>
          <p:nvPr/>
        </p:nvSpPr>
        <p:spPr>
          <a:xfrm>
            <a:off x="239486" y="4680857"/>
            <a:ext cx="3303918"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remains constant.</a:t>
            </a:r>
          </a:p>
        </p:txBody>
      </p:sp>
    </p:spTree>
    <p:extLst>
      <p:ext uri="{BB962C8B-B14F-4D97-AF65-F5344CB8AC3E}">
        <p14:creationId xmlns:p14="http://schemas.microsoft.com/office/powerpoint/2010/main" val="366679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68787" y="1382860"/>
            <a:ext cx="2178225" cy="2187655"/>
          </a:xfrm>
          <a:prstGeom prst="rect">
            <a:avLst/>
          </a:prstGeom>
        </p:spPr>
      </p:pic>
      <p:sp>
        <p:nvSpPr>
          <p:cNvPr id="3" name="Rectangle 2"/>
          <p:cNvSpPr/>
          <p:nvPr/>
        </p:nvSpPr>
        <p:spPr>
          <a:xfrm>
            <a:off x="239486" y="116452"/>
            <a:ext cx="11636828" cy="1384995"/>
          </a:xfrm>
          <a:prstGeom prst="rect">
            <a:avLst/>
          </a:prstGeom>
        </p:spPr>
        <p:txBody>
          <a:bodyPr wrap="square">
            <a:spAutoFit/>
          </a:bodyPr>
          <a:lstStyle/>
          <a:p>
            <a:r>
              <a:rPr lang="en-US" sz="2800" dirty="0"/>
              <a:t>The mass-disk system rotates, and the axle is frictionless. Ant Man carries the mass m toward the center of the rotating disk. As Ant Man moves inward, the kinetic energy of the system (ant + platform + m)…</a:t>
            </a:r>
          </a:p>
        </p:txBody>
      </p:sp>
      <p:sp>
        <p:nvSpPr>
          <p:cNvPr id="4" name="TextBox 3"/>
          <p:cNvSpPr txBox="1"/>
          <p:nvPr/>
        </p:nvSpPr>
        <p:spPr>
          <a:xfrm>
            <a:off x="239486" y="4680857"/>
            <a:ext cx="3303918"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remains constant.</a:t>
            </a:r>
          </a:p>
        </p:txBody>
      </p:sp>
    </p:spTree>
    <p:extLst>
      <p:ext uri="{BB962C8B-B14F-4D97-AF65-F5344CB8AC3E}">
        <p14:creationId xmlns:p14="http://schemas.microsoft.com/office/powerpoint/2010/main" val="222892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4712</TotalTime>
  <Words>2074</Words>
  <Application>Microsoft Office PowerPoint</Application>
  <PresentationFormat>Widescreen</PresentationFormat>
  <Paragraphs>178</Paragraphs>
  <Slides>35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Arial</vt:lpstr>
      <vt:lpstr>Calibri</vt:lpstr>
      <vt:lpstr>Calibri Light</vt:lpstr>
      <vt:lpstr>Cambria Math</vt:lpstr>
      <vt:lpstr>CG Times</vt:lpstr>
      <vt:lpstr>Monotype Sorts</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Bolton</dc:creator>
  <cp:lastModifiedBy>Daniel Bolton</cp:lastModifiedBy>
  <cp:revision>162</cp:revision>
  <dcterms:created xsi:type="dcterms:W3CDTF">2016-03-16T04:53:16Z</dcterms:created>
  <dcterms:modified xsi:type="dcterms:W3CDTF">2019-04-01T05:07:37Z</dcterms:modified>
</cp:coreProperties>
</file>