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34" r:id="rId2"/>
    <p:sldId id="257" r:id="rId3"/>
    <p:sldId id="258" r:id="rId4"/>
    <p:sldId id="259" r:id="rId5"/>
    <p:sldId id="262" r:id="rId6"/>
    <p:sldId id="333" r:id="rId7"/>
    <p:sldId id="268" r:id="rId8"/>
    <p:sldId id="288" r:id="rId9"/>
    <p:sldId id="260" r:id="rId10"/>
    <p:sldId id="261" r:id="rId11"/>
    <p:sldId id="264" r:id="rId12"/>
    <p:sldId id="332" r:id="rId13"/>
    <p:sldId id="267" r:id="rId14"/>
    <p:sldId id="269" r:id="rId15"/>
    <p:sldId id="278" r:id="rId16"/>
    <p:sldId id="276" r:id="rId17"/>
    <p:sldId id="274" r:id="rId18"/>
    <p:sldId id="279" r:id="rId19"/>
    <p:sldId id="280" r:id="rId20"/>
    <p:sldId id="281" r:id="rId21"/>
    <p:sldId id="282" r:id="rId22"/>
    <p:sldId id="277" r:id="rId23"/>
    <p:sldId id="271" r:id="rId24"/>
    <p:sldId id="328" r:id="rId25"/>
    <p:sldId id="284" r:id="rId26"/>
    <p:sldId id="275" r:id="rId27"/>
    <p:sldId id="314" r:id="rId28"/>
    <p:sldId id="270" r:id="rId29"/>
    <p:sldId id="266" r:id="rId30"/>
    <p:sldId id="331" r:id="rId31"/>
    <p:sldId id="272" r:id="rId32"/>
    <p:sldId id="329" r:id="rId33"/>
    <p:sldId id="330" r:id="rId34"/>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737C493-40C5-4AEF-B462-1578B0D7454B}" v="21" dt="2019-03-31T15:02:09.7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6008" autoAdjust="0"/>
    <p:restoredTop sz="94660"/>
  </p:normalViewPr>
  <p:slideViewPr>
    <p:cSldViewPr snapToGrid="0">
      <p:cViewPr varScale="1">
        <p:scale>
          <a:sx n="103" d="100"/>
          <a:sy n="103" d="100"/>
        </p:scale>
        <p:origin x="11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 Bolton" userId="9c16344e-d134-4356-8cc4-132d269cedac" providerId="ADAL" clId="{2737C493-40C5-4AEF-B462-1578B0D7454B}"/>
    <pc:docChg chg="addSld delSld modSld modNotesMaster">
      <pc:chgData name="Daniel Bolton" userId="9c16344e-d134-4356-8cc4-132d269cedac" providerId="ADAL" clId="{2737C493-40C5-4AEF-B462-1578B0D7454B}" dt="2019-03-31T15:02:09.734" v="20"/>
      <pc:docMkLst>
        <pc:docMk/>
      </pc:docMkLst>
      <pc:sldChg chg="modSp add">
        <pc:chgData name="Daniel Bolton" userId="9c16344e-d134-4356-8cc4-132d269cedac" providerId="ADAL" clId="{2737C493-40C5-4AEF-B462-1578B0D7454B}" dt="2019-03-31T14:01:43.741" v="14" actId="20577"/>
        <pc:sldMkLst>
          <pc:docMk/>
          <pc:sldMk cId="2204651423" sldId="333"/>
        </pc:sldMkLst>
        <pc:spChg chg="mod">
          <ac:chgData name="Daniel Bolton" userId="9c16344e-d134-4356-8cc4-132d269cedac" providerId="ADAL" clId="{2737C493-40C5-4AEF-B462-1578B0D7454B}" dt="2019-03-31T14:01:43.741" v="14" actId="20577"/>
          <ac:spMkLst>
            <pc:docMk/>
            <pc:sldMk cId="2204651423" sldId="333"/>
            <ac:spMk id="6" creationId="{00000000-0000-0000-0000-000000000000}"/>
          </ac:spMkLst>
        </pc:spChg>
      </pc:sldChg>
      <pc:sldChg chg="add">
        <pc:chgData name="Daniel Bolton" userId="9c16344e-d134-4356-8cc4-132d269cedac" providerId="ADAL" clId="{2737C493-40C5-4AEF-B462-1578B0D7454B}" dt="2019-03-31T14:49:57.730" v="15"/>
        <pc:sldMkLst>
          <pc:docMk/>
          <pc:sldMk cId="3065535511" sldId="334"/>
        </pc:sldMkLst>
      </pc:sldChg>
      <pc:sldChg chg="add del">
        <pc:chgData name="Daniel Bolton" userId="9c16344e-d134-4356-8cc4-132d269cedac" providerId="ADAL" clId="{2737C493-40C5-4AEF-B462-1578B0D7454B}" dt="2019-03-31T14:51:16.538" v="19" actId="2696"/>
        <pc:sldMkLst>
          <pc:docMk/>
          <pc:sldMk cId="1312108804" sldId="335"/>
        </pc:sldMkLst>
      </pc:sldChg>
      <pc:sldChg chg="add del">
        <pc:chgData name="Daniel Bolton" userId="9c16344e-d134-4356-8cc4-132d269cedac" providerId="ADAL" clId="{2737C493-40C5-4AEF-B462-1578B0D7454B}" dt="2019-03-31T14:51:16.449" v="18" actId="2696"/>
        <pc:sldMkLst>
          <pc:docMk/>
          <pc:sldMk cId="3962267995" sldId="336"/>
        </pc:sldMkLst>
      </pc:sldChg>
    </pc:docChg>
  </pc:docChgLst>
  <pc:docChgLst>
    <pc:chgData name="Daniel Bolton" userId="9c16344e-d134-4356-8cc4-132d269cedac" providerId="ADAL" clId="{31CCEBC4-59C2-4313-B05C-B355FFBB2DF1}"/>
    <pc:docChg chg="addSld modSld">
      <pc:chgData name="Daniel Bolton" userId="9c16344e-d134-4356-8cc4-132d269cedac" providerId="ADAL" clId="{31CCEBC4-59C2-4313-B05C-B355FFBB2DF1}" dt="2019-01-28T18:45:40.179" v="2"/>
      <pc:docMkLst>
        <pc:docMk/>
      </pc:docMkLst>
      <pc:sldChg chg="add">
        <pc:chgData name="Daniel Bolton" userId="9c16344e-d134-4356-8cc4-132d269cedac" providerId="ADAL" clId="{31CCEBC4-59C2-4313-B05C-B355FFBB2DF1}" dt="2019-01-28T18:43:29.037" v="0"/>
        <pc:sldMkLst>
          <pc:docMk/>
          <pc:sldMk cId="3196782737" sldId="266"/>
        </pc:sldMkLst>
      </pc:sldChg>
      <pc:sldChg chg="add">
        <pc:chgData name="Daniel Bolton" userId="9c16344e-d134-4356-8cc4-132d269cedac" providerId="ADAL" clId="{31CCEBC4-59C2-4313-B05C-B355FFBB2DF1}" dt="2019-01-28T18:43:29.037" v="0"/>
        <pc:sldMkLst>
          <pc:docMk/>
          <pc:sldMk cId="3466372664" sldId="272"/>
        </pc:sldMkLst>
      </pc:sldChg>
      <pc:sldChg chg="add">
        <pc:chgData name="Daniel Bolton" userId="9c16344e-d134-4356-8cc4-132d269cedac" providerId="ADAL" clId="{31CCEBC4-59C2-4313-B05C-B355FFBB2DF1}" dt="2019-01-28T18:43:29.037" v="0"/>
        <pc:sldMkLst>
          <pc:docMk/>
          <pc:sldMk cId="3789791462" sldId="329"/>
        </pc:sldMkLst>
      </pc:sldChg>
      <pc:sldChg chg="add">
        <pc:chgData name="Daniel Bolton" userId="9c16344e-d134-4356-8cc4-132d269cedac" providerId="ADAL" clId="{31CCEBC4-59C2-4313-B05C-B355FFBB2DF1}" dt="2019-01-28T18:43:29.037" v="0"/>
        <pc:sldMkLst>
          <pc:docMk/>
          <pc:sldMk cId="3991184137" sldId="330"/>
        </pc:sldMkLst>
      </pc:sldChg>
      <pc:sldChg chg="add">
        <pc:chgData name="Daniel Bolton" userId="9c16344e-d134-4356-8cc4-132d269cedac" providerId="ADAL" clId="{31CCEBC4-59C2-4313-B05C-B355FFBB2DF1}" dt="2019-01-28T18:44:11.897" v="1"/>
        <pc:sldMkLst>
          <pc:docMk/>
          <pc:sldMk cId="1932837321" sldId="331"/>
        </pc:sldMkLst>
      </pc:sldChg>
      <pc:sldChg chg="add">
        <pc:chgData name="Daniel Bolton" userId="9c16344e-d134-4356-8cc4-132d269cedac" providerId="ADAL" clId="{31CCEBC4-59C2-4313-B05C-B355FFBB2DF1}" dt="2019-01-28T18:45:40.179" v="2"/>
        <pc:sldMkLst>
          <pc:docMk/>
          <pc:sldMk cId="140683212" sldId="332"/>
        </pc:sldMkLst>
      </pc:sldChg>
    </pc:docChg>
  </pc:docChgLst>
  <pc:docChgLst>
    <pc:chgData name="Daniel Bolton" userId="9c16344e-d134-4356-8cc4-132d269cedac" providerId="ADAL" clId="{695BE302-3BF4-423F-817A-732DE1ACBEAB}"/>
    <pc:docChg chg="addSld delSld modSld">
      <pc:chgData name="Daniel Bolton" userId="9c16344e-d134-4356-8cc4-132d269cedac" providerId="ADAL" clId="{695BE302-3BF4-423F-817A-732DE1ACBEAB}" dt="2019-01-28T18:34:15.939" v="14"/>
      <pc:docMkLst>
        <pc:docMk/>
      </pc:docMkLst>
      <pc:sldChg chg="add">
        <pc:chgData name="Daniel Bolton" userId="9c16344e-d134-4356-8cc4-132d269cedac" providerId="ADAL" clId="{695BE302-3BF4-423F-817A-732DE1ACBEAB}" dt="2019-01-28T18:33:04.781" v="11"/>
        <pc:sldMkLst>
          <pc:docMk/>
          <pc:sldMk cId="826213153" sldId="264"/>
        </pc:sldMkLst>
      </pc:sldChg>
      <pc:sldChg chg="add">
        <pc:chgData name="Daniel Bolton" userId="9c16344e-d134-4356-8cc4-132d269cedac" providerId="ADAL" clId="{695BE302-3BF4-423F-817A-732DE1ACBEAB}" dt="2019-01-28T18:33:04.781" v="11"/>
        <pc:sldMkLst>
          <pc:docMk/>
          <pc:sldMk cId="2307371393" sldId="267"/>
        </pc:sldMkLst>
      </pc:sldChg>
      <pc:sldChg chg="add">
        <pc:chgData name="Daniel Bolton" userId="9c16344e-d134-4356-8cc4-132d269cedac" providerId="ADAL" clId="{695BE302-3BF4-423F-817A-732DE1ACBEAB}" dt="2019-01-28T18:33:04.781" v="11"/>
        <pc:sldMkLst>
          <pc:docMk/>
          <pc:sldMk cId="1821098064" sldId="269"/>
        </pc:sldMkLst>
      </pc:sldChg>
      <pc:sldChg chg="add">
        <pc:chgData name="Daniel Bolton" userId="9c16344e-d134-4356-8cc4-132d269cedac" providerId="ADAL" clId="{695BE302-3BF4-423F-817A-732DE1ACBEAB}" dt="2019-01-28T18:34:15.939" v="14"/>
        <pc:sldMkLst>
          <pc:docMk/>
          <pc:sldMk cId="1854745155" sldId="270"/>
        </pc:sldMkLst>
      </pc:sldChg>
      <pc:sldChg chg="add">
        <pc:chgData name="Daniel Bolton" userId="9c16344e-d134-4356-8cc4-132d269cedac" providerId="ADAL" clId="{695BE302-3BF4-423F-817A-732DE1ACBEAB}" dt="2019-01-28T18:34:15.939" v="14"/>
        <pc:sldMkLst>
          <pc:docMk/>
          <pc:sldMk cId="1751636941" sldId="271"/>
        </pc:sldMkLst>
      </pc:sldChg>
      <pc:sldChg chg="add">
        <pc:chgData name="Daniel Bolton" userId="9c16344e-d134-4356-8cc4-132d269cedac" providerId="ADAL" clId="{695BE302-3BF4-423F-817A-732DE1ACBEAB}" dt="2019-01-28T18:34:15.939" v="14"/>
        <pc:sldMkLst>
          <pc:docMk/>
          <pc:sldMk cId="838417669" sldId="274"/>
        </pc:sldMkLst>
      </pc:sldChg>
      <pc:sldChg chg="add">
        <pc:chgData name="Daniel Bolton" userId="9c16344e-d134-4356-8cc4-132d269cedac" providerId="ADAL" clId="{695BE302-3BF4-423F-817A-732DE1ACBEAB}" dt="2019-01-28T18:34:15.939" v="14"/>
        <pc:sldMkLst>
          <pc:docMk/>
          <pc:sldMk cId="871078373" sldId="275"/>
        </pc:sldMkLst>
      </pc:sldChg>
      <pc:sldChg chg="add">
        <pc:chgData name="Daniel Bolton" userId="9c16344e-d134-4356-8cc4-132d269cedac" providerId="ADAL" clId="{695BE302-3BF4-423F-817A-732DE1ACBEAB}" dt="2019-01-28T18:34:15.939" v="14"/>
        <pc:sldMkLst>
          <pc:docMk/>
          <pc:sldMk cId="3591708040" sldId="276"/>
        </pc:sldMkLst>
      </pc:sldChg>
      <pc:sldChg chg="add">
        <pc:chgData name="Daniel Bolton" userId="9c16344e-d134-4356-8cc4-132d269cedac" providerId="ADAL" clId="{695BE302-3BF4-423F-817A-732DE1ACBEAB}" dt="2019-01-28T18:34:15.939" v="14"/>
        <pc:sldMkLst>
          <pc:docMk/>
          <pc:sldMk cId="3456974691" sldId="277"/>
        </pc:sldMkLst>
      </pc:sldChg>
      <pc:sldChg chg="add">
        <pc:chgData name="Daniel Bolton" userId="9c16344e-d134-4356-8cc4-132d269cedac" providerId="ADAL" clId="{695BE302-3BF4-423F-817A-732DE1ACBEAB}" dt="2019-01-28T18:33:04.781" v="11"/>
        <pc:sldMkLst>
          <pc:docMk/>
          <pc:sldMk cId="2220711118" sldId="278"/>
        </pc:sldMkLst>
      </pc:sldChg>
      <pc:sldChg chg="add">
        <pc:chgData name="Daniel Bolton" userId="9c16344e-d134-4356-8cc4-132d269cedac" providerId="ADAL" clId="{695BE302-3BF4-423F-817A-732DE1ACBEAB}" dt="2019-01-28T18:34:15.939" v="14"/>
        <pc:sldMkLst>
          <pc:docMk/>
          <pc:sldMk cId="3672058866" sldId="279"/>
        </pc:sldMkLst>
      </pc:sldChg>
      <pc:sldChg chg="add">
        <pc:chgData name="Daniel Bolton" userId="9c16344e-d134-4356-8cc4-132d269cedac" providerId="ADAL" clId="{695BE302-3BF4-423F-817A-732DE1ACBEAB}" dt="2019-01-28T18:34:15.939" v="14"/>
        <pc:sldMkLst>
          <pc:docMk/>
          <pc:sldMk cId="2544420023" sldId="280"/>
        </pc:sldMkLst>
      </pc:sldChg>
      <pc:sldChg chg="add">
        <pc:chgData name="Daniel Bolton" userId="9c16344e-d134-4356-8cc4-132d269cedac" providerId="ADAL" clId="{695BE302-3BF4-423F-817A-732DE1ACBEAB}" dt="2019-01-28T18:34:15.939" v="14"/>
        <pc:sldMkLst>
          <pc:docMk/>
          <pc:sldMk cId="18642797" sldId="281"/>
        </pc:sldMkLst>
      </pc:sldChg>
      <pc:sldChg chg="add">
        <pc:chgData name="Daniel Bolton" userId="9c16344e-d134-4356-8cc4-132d269cedac" providerId="ADAL" clId="{695BE302-3BF4-423F-817A-732DE1ACBEAB}" dt="2019-01-28T18:34:15.939" v="14"/>
        <pc:sldMkLst>
          <pc:docMk/>
          <pc:sldMk cId="1268784217" sldId="282"/>
        </pc:sldMkLst>
      </pc:sldChg>
      <pc:sldChg chg="add">
        <pc:chgData name="Daniel Bolton" userId="9c16344e-d134-4356-8cc4-132d269cedac" providerId="ADAL" clId="{695BE302-3BF4-423F-817A-732DE1ACBEAB}" dt="2019-01-28T18:34:15.939" v="14"/>
        <pc:sldMkLst>
          <pc:docMk/>
          <pc:sldMk cId="1626575900" sldId="284"/>
        </pc:sldMkLst>
      </pc:sldChg>
      <pc:sldChg chg="add">
        <pc:chgData name="Daniel Bolton" userId="9c16344e-d134-4356-8cc4-132d269cedac" providerId="ADAL" clId="{695BE302-3BF4-423F-817A-732DE1ACBEAB}" dt="2019-01-28T18:34:15.939" v="14"/>
        <pc:sldMkLst>
          <pc:docMk/>
          <pc:sldMk cId="3499709698" sldId="314"/>
        </pc:sldMkLst>
      </pc:sldChg>
      <pc:sldChg chg="add">
        <pc:chgData name="Daniel Bolton" userId="9c16344e-d134-4356-8cc4-132d269cedac" providerId="ADAL" clId="{695BE302-3BF4-423F-817A-732DE1ACBEAB}" dt="2019-01-28T18:34:15.939" v="14"/>
        <pc:sldMkLst>
          <pc:docMk/>
          <pc:sldMk cId="349220485" sldId="328"/>
        </pc:sldMkLst>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0F418744-AD96-4B51-8DFB-DDB06C9FD8E7}" type="datetimeFigureOut">
              <a:rPr lang="en-US" smtClean="0"/>
              <a:t>3/31/2019</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A6B3EBB-2CC1-4036-BE02-38553EFB5DD9}" type="slidenum">
              <a:rPr lang="en-US" smtClean="0"/>
              <a:t>‹#›</a:t>
            </a:fld>
            <a:endParaRPr lang="en-US"/>
          </a:p>
        </p:txBody>
      </p:sp>
    </p:spTree>
    <p:extLst>
      <p:ext uri="{BB962C8B-B14F-4D97-AF65-F5344CB8AC3E}">
        <p14:creationId xmlns:p14="http://schemas.microsoft.com/office/powerpoint/2010/main" val="3539055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FAD4CA4-F5AB-4479-A24F-27BC0F51901A}"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154688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D4CA4-F5AB-4479-A24F-27BC0F51901A}"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1226087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D4CA4-F5AB-4479-A24F-27BC0F51901A}"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35558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FAD4CA4-F5AB-4479-A24F-27BC0F51901A}"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1240144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AD4CA4-F5AB-4479-A24F-27BC0F51901A}" type="datetimeFigureOut">
              <a:rPr lang="en-US" smtClean="0"/>
              <a:t>3/31/2019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2730753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FAD4CA4-F5AB-4479-A24F-27BC0F51901A}"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1528009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FAD4CA4-F5AB-4479-A24F-27BC0F51901A}" type="datetimeFigureOut">
              <a:rPr lang="en-US" smtClean="0"/>
              <a:t>3/31/2019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80061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AD4CA4-F5AB-4479-A24F-27BC0F51901A}" type="datetimeFigureOut">
              <a:rPr lang="en-US" smtClean="0"/>
              <a:t>3/31/2019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1470520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AD4CA4-F5AB-4479-A24F-27BC0F51901A}" type="datetimeFigureOut">
              <a:rPr lang="en-US" smtClean="0"/>
              <a:t>3/31/2019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2687046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AD4CA4-F5AB-4479-A24F-27BC0F51901A}"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4444820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AD4CA4-F5AB-4479-A24F-27BC0F51901A}" type="datetimeFigureOut">
              <a:rPr lang="en-US" smtClean="0"/>
              <a:t>3/31/2019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2E180C-C448-49E3-B5D2-FED468975B12}" type="slidenum">
              <a:rPr lang="en-US" smtClean="0"/>
              <a:t>‹#›</a:t>
            </a:fld>
            <a:endParaRPr lang="en-US"/>
          </a:p>
        </p:txBody>
      </p:sp>
    </p:spTree>
    <p:extLst>
      <p:ext uri="{BB962C8B-B14F-4D97-AF65-F5344CB8AC3E}">
        <p14:creationId xmlns:p14="http://schemas.microsoft.com/office/powerpoint/2010/main" val="2983408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AD4CA4-F5AB-4479-A24F-27BC0F51901A}" type="datetimeFigureOut">
              <a:rPr lang="en-US" smtClean="0"/>
              <a:t>3/31/2019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2E180C-C448-49E3-B5D2-FED468975B12}" type="slidenum">
              <a:rPr lang="en-US" smtClean="0"/>
              <a:t>‹#›</a:t>
            </a:fld>
            <a:endParaRPr lang="en-US"/>
          </a:p>
        </p:txBody>
      </p:sp>
    </p:spTree>
    <p:extLst>
      <p:ext uri="{BB962C8B-B14F-4D97-AF65-F5344CB8AC3E}">
        <p14:creationId xmlns:p14="http://schemas.microsoft.com/office/powerpoint/2010/main" val="3453298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200.png"/><Relationship Id="rId2" Type="http://schemas.openxmlformats.org/officeDocument/2006/relationships/image" Target="../media/image2100.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00.png"/><Relationship Id="rId1" Type="http://schemas.openxmlformats.org/officeDocument/2006/relationships/slideLayout" Target="../slideLayouts/slideLayout7.xml"/><Relationship Id="rId4" Type="http://schemas.openxmlformats.org/officeDocument/2006/relationships/image" Target="../media/image12.emf"/></Relationships>
</file>

<file path=ppt/slides/_rels/slide16.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6.png"/><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15.emf"/><Relationship Id="rId1" Type="http://schemas.openxmlformats.org/officeDocument/2006/relationships/slideLayout" Target="../slideLayouts/slideLayout7.xml"/><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3" Type="http://schemas.openxmlformats.org/officeDocument/2006/relationships/image" Target="../media/image200.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00.png"/></Relationships>
</file>

<file path=ppt/slides/_rels/slide2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18.w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263.png"/><Relationship Id="rId5" Type="http://schemas.openxmlformats.org/officeDocument/2006/relationships/image" Target="../media/image262.png"/><Relationship Id="rId4" Type="http://schemas.openxmlformats.org/officeDocument/2006/relationships/image" Target="../media/image19.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280.png"/><Relationship Id="rId4" Type="http://schemas.openxmlformats.org/officeDocument/2006/relationships/image" Target="../media/image20.wmf"/></Relationships>
</file>

<file path=ppt/slides/_rels/slide27.xml.rels><?xml version="1.0" encoding="UTF-8" standalone="yes"?>
<Relationships xmlns="http://schemas.openxmlformats.org/package/2006/relationships"><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800.png"/><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10.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190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2500.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30.png"/><Relationship Id="rId2" Type="http://schemas.openxmlformats.org/officeDocument/2006/relationships/image" Target="../media/image220.png"/><Relationship Id="rId1" Type="http://schemas.openxmlformats.org/officeDocument/2006/relationships/slideLayout" Target="../slideLayouts/slideLayout7.xml"/><Relationship Id="rId4" Type="http://schemas.openxmlformats.org/officeDocument/2006/relationships/image" Target="../media/image240.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7.xml"/><Relationship Id="rId5" Type="http://schemas.openxmlformats.org/officeDocument/2006/relationships/image" Target="../media/image148.png"/><Relationship Id="rId4" Type="http://schemas.openxmlformats.org/officeDocument/2006/relationships/image" Target="../media/image1471.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14300" y="114300"/>
                <a:ext cx="11849100" cy="1529521"/>
              </a:xfrm>
              <a:prstGeom prst="rect">
                <a:avLst/>
              </a:prstGeom>
              <a:noFill/>
            </p:spPr>
            <p:txBody>
              <a:bodyPr wrap="square" rtlCol="0">
                <a:spAutoFit/>
              </a:bodyPr>
              <a:lstStyle/>
              <a:p>
                <a:r>
                  <a:rPr lang="en-US" sz="2800"/>
                  <a:t>The electric field throughout a region of space is given by the formula </a:t>
                </a:r>
                <a14:m>
                  <m:oMath xmlns:m="http://schemas.openxmlformats.org/officeDocument/2006/math">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r>
                      <a:rPr lang="en-US" sz="2800" b="0" i="1" smtClean="0">
                        <a:latin typeface="Cambria Math" panose="02040503050406030204" pitchFamily="18" charset="0"/>
                      </a:rPr>
                      <m:t>=</m:t>
                    </m:r>
                    <m:r>
                      <a:rPr lang="en-US" sz="2800" b="0" i="1" smtClean="0">
                        <a:latin typeface="Cambria Math" panose="02040503050406030204" pitchFamily="18" charset="0"/>
                      </a:rPr>
                      <m:t>𝐴𝑦</m:t>
                    </m:r>
                    <m:acc>
                      <m:accPr>
                        <m:chr m:val="̂"/>
                        <m:ctrlPr>
                          <a:rPr lang="en-US" sz="2800" b="0" i="1" smtClean="0">
                            <a:latin typeface="Cambria Math" panose="02040503050406030204" pitchFamily="18" charset="0"/>
                          </a:rPr>
                        </m:ctrlPr>
                      </m:accPr>
                      <m:e>
                        <m:r>
                          <a:rPr lang="en-US" sz="2800" b="1" i="1" smtClean="0">
                            <a:latin typeface="Cambria Math" panose="02040503050406030204" pitchFamily="18" charset="0"/>
                          </a:rPr>
                          <m:t>𝒙</m:t>
                        </m:r>
                      </m:e>
                    </m:acc>
                    <m:r>
                      <a:rPr lang="en-US" sz="2800" b="0" i="1" smtClean="0">
                        <a:latin typeface="Cambria Math" panose="02040503050406030204" pitchFamily="18" charset="0"/>
                      </a:rPr>
                      <m:t>+</m:t>
                    </m:r>
                    <m:r>
                      <a:rPr lang="en-US" sz="2800" b="0" i="1" smtClean="0">
                        <a:latin typeface="Cambria Math" panose="02040503050406030204" pitchFamily="18" charset="0"/>
                      </a:rPr>
                      <m:t>𝐵𝑥</m:t>
                    </m:r>
                    <m:acc>
                      <m:accPr>
                        <m:chr m:val="̂"/>
                        <m:ctrlPr>
                          <a:rPr lang="en-US" sz="2800" b="0" i="1" smtClean="0">
                            <a:latin typeface="Cambria Math" panose="02040503050406030204" pitchFamily="18" charset="0"/>
                          </a:rPr>
                        </m:ctrlPr>
                      </m:accPr>
                      <m:e>
                        <m:r>
                          <a:rPr lang="en-US" sz="2800" b="1" i="1" smtClean="0">
                            <a:latin typeface="Cambria Math" panose="02040503050406030204" pitchFamily="18" charset="0"/>
                          </a:rPr>
                          <m:t>𝒚</m:t>
                        </m:r>
                      </m:e>
                    </m:acc>
                  </m:oMath>
                </a14:m>
                <a:r>
                  <a:rPr lang="en-US" sz="2800"/>
                  <a:t>, where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𝑥</m:t>
                    </m:r>
                    <m:r>
                      <a:rPr lang="en-US" sz="2800" b="0" i="1" smtClean="0">
                        <a:latin typeface="Cambria Math" panose="02040503050406030204" pitchFamily="18" charset="0"/>
                      </a:rPr>
                      <m:t>,</m:t>
                    </m:r>
                    <m:r>
                      <a:rPr lang="en-US" sz="2800" b="0" i="1" smtClean="0">
                        <a:latin typeface="Cambria Math" panose="02040503050406030204" pitchFamily="18" charset="0"/>
                      </a:rPr>
                      <m:t>𝑦</m:t>
                    </m:r>
                    <m:r>
                      <a:rPr lang="en-US" sz="2800" b="0" i="1" smtClean="0">
                        <a:latin typeface="Cambria Math" panose="02040503050406030204" pitchFamily="18" charset="0"/>
                      </a:rPr>
                      <m:t>)</m:t>
                    </m:r>
                  </m:oMath>
                </a14:m>
                <a:r>
                  <a:rPr lang="en-US" sz="2800"/>
                  <a:t> are the coordinates of a point in space, and </a:t>
                </a:r>
                <a14:m>
                  <m:oMath xmlns:m="http://schemas.openxmlformats.org/officeDocument/2006/math">
                    <m:r>
                      <a:rPr lang="en-US" sz="2800" b="0" i="1" smtClean="0">
                        <a:latin typeface="Cambria Math" panose="02040503050406030204" pitchFamily="18" charset="0"/>
                      </a:rPr>
                      <m:t>𝐴</m:t>
                    </m:r>
                    <m:r>
                      <a:rPr lang="en-US" sz="2800" b="0" i="1" smtClean="0">
                        <a:latin typeface="Cambria Math" panose="02040503050406030204" pitchFamily="18" charset="0"/>
                      </a:rPr>
                      <m:t>, </m:t>
                    </m:r>
                    <m:r>
                      <a:rPr lang="en-US" sz="2800" b="0" i="1" smtClean="0">
                        <a:latin typeface="Cambria Math" panose="02040503050406030204" pitchFamily="18" charset="0"/>
                      </a:rPr>
                      <m:t>𝐵</m:t>
                    </m:r>
                  </m:oMath>
                </a14:m>
                <a:r>
                  <a:rPr lang="en-US" sz="2800"/>
                  <a:t> are constants. What is </a:t>
                </a:r>
                <a14:m>
                  <m:oMath xmlns:m="http://schemas.openxmlformats.org/officeDocument/2006/math">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r>
                      <a:rPr lang="en-US" sz="2800" i="1" smtClean="0">
                        <a:latin typeface="Cambria Math" panose="02040503050406030204" pitchFamily="18" charset="0"/>
                        <a:ea typeface="Cambria Math" panose="02040503050406030204" pitchFamily="18" charset="0"/>
                      </a:rPr>
                      <m:t>∙</m:t>
                    </m:r>
                    <m:acc>
                      <m:accPr>
                        <m:chr m:val="̂"/>
                        <m:ctrlPr>
                          <a:rPr lang="en-US" sz="2800" i="1" smtClean="0">
                            <a:latin typeface="Cambria Math" panose="02040503050406030204" pitchFamily="18" charset="0"/>
                            <a:ea typeface="Cambria Math" panose="02040503050406030204" pitchFamily="18" charset="0"/>
                          </a:rPr>
                        </m:ctrlPr>
                      </m:accPr>
                      <m:e>
                        <m:r>
                          <a:rPr lang="en-US" sz="2800" b="1" i="1" smtClean="0">
                            <a:latin typeface="Cambria Math" panose="02040503050406030204" pitchFamily="18" charset="0"/>
                            <a:ea typeface="Cambria Math" panose="02040503050406030204" pitchFamily="18" charset="0"/>
                          </a:rPr>
                          <m:t>𝒚</m:t>
                        </m:r>
                      </m:e>
                    </m:acc>
                  </m:oMath>
                </a14:m>
                <a:r>
                  <a:rPr lang="en-US" sz="2800"/>
                  <a:t>?</a:t>
                </a:r>
              </a:p>
            </p:txBody>
          </p:sp>
        </mc:Choice>
        <mc:Fallback xmlns="">
          <p:sp>
            <p:nvSpPr>
              <p:cNvPr id="2" name="TextBox 1"/>
              <p:cNvSpPr txBox="1">
                <a:spLocks noRot="1" noChangeAspect="1" noMove="1" noResize="1" noEditPoints="1" noAdjustHandles="1" noChangeArrowheads="1" noChangeShapeType="1" noTextEdit="1"/>
              </p:cNvSpPr>
              <p:nvPr/>
            </p:nvSpPr>
            <p:spPr>
              <a:xfrm>
                <a:off x="114300" y="114300"/>
                <a:ext cx="11849100" cy="1529521"/>
              </a:xfrm>
              <a:prstGeom prst="rect">
                <a:avLst/>
              </a:prstGeom>
              <a:blipFill rotWithShape="0">
                <a:blip r:embed="rId2"/>
                <a:stretch>
                  <a:fillRect l="-1080" t="-398" b="-796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p:cNvSpPr txBox="1"/>
              <p:nvPr/>
            </p:nvSpPr>
            <p:spPr>
              <a:xfrm>
                <a:off x="114300" y="3371850"/>
                <a:ext cx="2842445" cy="3257174"/>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𝐴𝑦</m:t>
                    </m:r>
                  </m:oMath>
                </a14:m>
                <a:endParaRPr lang="en-US" sz="2800"/>
              </a:p>
              <a:p>
                <a:pPr marL="514350" indent="-514350">
                  <a:lnSpc>
                    <a:spcPct val="150000"/>
                  </a:lnSpc>
                  <a:buAutoNum type="alphaUcParenR"/>
                </a:pPr>
                <a:r>
                  <a:rPr lang="en-US" sz="2800"/>
                  <a:t> </a:t>
                </a:r>
                <a14:m>
                  <m:oMath xmlns:m="http://schemas.openxmlformats.org/officeDocument/2006/math">
                    <m:r>
                      <a:rPr lang="en-US" sz="2800" b="0" i="1" smtClean="0">
                        <a:latin typeface="Cambria Math" panose="02040503050406030204" pitchFamily="18" charset="0"/>
                      </a:rPr>
                      <m:t>𝐵𝑥</m:t>
                    </m:r>
                  </m:oMath>
                </a14:m>
                <a:endParaRPr lang="en-US" sz="2800"/>
              </a:p>
              <a:p>
                <a:pPr marL="514350" indent="-514350">
                  <a:lnSpc>
                    <a:spcPct val="150000"/>
                  </a:lnSpc>
                  <a:buAutoNum type="alphaUcParenR"/>
                </a:pPr>
                <a:r>
                  <a:rPr lang="en-US" sz="2800"/>
                  <a:t> </a:t>
                </a:r>
                <a14:m>
                  <m:oMath xmlns:m="http://schemas.openxmlformats.org/officeDocument/2006/math">
                    <m:r>
                      <a:rPr lang="en-US" sz="2800" b="0" i="1" smtClean="0">
                        <a:latin typeface="Cambria Math" panose="02040503050406030204" pitchFamily="18" charset="0"/>
                      </a:rPr>
                      <m:t>𝐴𝑥</m:t>
                    </m:r>
                  </m:oMath>
                </a14:m>
                <a:endParaRPr lang="en-US" sz="2800"/>
              </a:p>
              <a:p>
                <a:pPr marL="514350" indent="-514350">
                  <a:lnSpc>
                    <a:spcPct val="150000"/>
                  </a:lnSpc>
                  <a:buAutoNum type="alphaUcParenR"/>
                </a:pPr>
                <a:r>
                  <a:rPr lang="en-US" sz="2800"/>
                  <a:t> </a:t>
                </a:r>
                <a14:m>
                  <m:oMath xmlns:m="http://schemas.openxmlformats.org/officeDocument/2006/math">
                    <m:r>
                      <m:rPr>
                        <m:sty m:val="p"/>
                      </m:rPr>
                      <a:rPr lang="en-US" sz="2800" b="0" i="0" smtClean="0">
                        <a:latin typeface="Cambria Math" panose="02040503050406030204" pitchFamily="18" charset="0"/>
                      </a:rPr>
                      <m:t>B</m:t>
                    </m:r>
                    <m:r>
                      <a:rPr lang="en-US" sz="2800" b="0" i="1" smtClean="0">
                        <a:latin typeface="Cambria Math" panose="02040503050406030204" pitchFamily="18" charset="0"/>
                      </a:rPr>
                      <m:t>𝑦</m:t>
                    </m:r>
                  </m:oMath>
                </a14:m>
                <a:endParaRPr lang="en-US" sz="2800"/>
              </a:p>
              <a:p>
                <a:pPr marL="514350" indent="-514350">
                  <a:lnSpc>
                    <a:spcPct val="150000"/>
                  </a:lnSpc>
                  <a:buAutoNum type="alphaUcParenR"/>
                </a:pPr>
                <a:r>
                  <a:rPr lang="en-US" sz="2800"/>
                  <a:t> None of these</a:t>
                </a:r>
              </a:p>
            </p:txBody>
          </p:sp>
        </mc:Choice>
        <mc:Fallback xmlns="">
          <p:sp>
            <p:nvSpPr>
              <p:cNvPr id="3" name="TextBox 2"/>
              <p:cNvSpPr txBox="1">
                <a:spLocks noRot="1" noChangeAspect="1" noMove="1" noResize="1" noEditPoints="1" noAdjustHandles="1" noChangeArrowheads="1" noChangeShapeType="1" noTextEdit="1"/>
              </p:cNvSpPr>
              <p:nvPr/>
            </p:nvSpPr>
            <p:spPr>
              <a:xfrm>
                <a:off x="114300" y="3371850"/>
                <a:ext cx="2842445" cy="3257174"/>
              </a:xfrm>
              <a:prstGeom prst="rect">
                <a:avLst/>
              </a:prstGeom>
              <a:blipFill rotWithShape="0">
                <a:blip r:embed="rId3"/>
                <a:stretch>
                  <a:fillRect l="-4506" r="-3004" b="-4682"/>
                </a:stretch>
              </a:blipFill>
            </p:spPr>
            <p:txBody>
              <a:bodyPr/>
              <a:lstStyle/>
              <a:p>
                <a:r>
                  <a:rPr lang="en-US">
                    <a:noFill/>
                  </a:rPr>
                  <a:t> </a:t>
                </a:r>
              </a:p>
            </p:txBody>
          </p:sp>
        </mc:Fallback>
      </mc:AlternateContent>
    </p:spTree>
    <p:extLst>
      <p:ext uri="{BB962C8B-B14F-4D97-AF65-F5344CB8AC3E}">
        <p14:creationId xmlns:p14="http://schemas.microsoft.com/office/powerpoint/2010/main" val="30655355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79424" y="161489"/>
            <a:ext cx="6773852" cy="1384995"/>
          </a:xfrm>
          <a:prstGeom prst="rect">
            <a:avLst/>
          </a:prstGeom>
        </p:spPr>
        <p:txBody>
          <a:bodyPr wrap="square">
            <a:spAutoFit/>
          </a:bodyPr>
          <a:lstStyle/>
          <a:p>
            <a:r>
              <a:rPr lang="en-US" sz="2800"/>
              <a:t>Two open surfaces are in an E field. Surface A is a flat circular disk of radius R.  Surface B is a hollow-cup hemisphere of the same radius R. </a:t>
            </a:r>
          </a:p>
        </p:txBody>
      </p:sp>
      <p:sp>
        <p:nvSpPr>
          <p:cNvPr id="28" name="Rectangle 27"/>
          <p:cNvSpPr/>
          <p:nvPr/>
        </p:nvSpPr>
        <p:spPr>
          <a:xfrm>
            <a:off x="379423" y="3659803"/>
            <a:ext cx="6543138" cy="3041730"/>
          </a:xfrm>
          <a:prstGeom prst="rect">
            <a:avLst/>
          </a:prstGeom>
        </p:spPr>
        <p:txBody>
          <a:bodyPr wrap="none">
            <a:spAutoFit/>
          </a:bodyPr>
          <a:lstStyle/>
          <a:p>
            <a:r>
              <a:rPr lang="en-US" sz="2800"/>
              <a:t>Which surface has a greater flux through it?</a:t>
            </a:r>
          </a:p>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Both surfaces have the same flux</a:t>
            </a:r>
          </a:p>
          <a:p>
            <a:pPr marL="514350" indent="-514350">
              <a:lnSpc>
                <a:spcPct val="150000"/>
              </a:lnSpc>
              <a:buAutoNum type="alphaUcParenR"/>
            </a:pPr>
            <a:r>
              <a:rPr lang="en-US" sz="2800"/>
              <a:t>Not enough info</a:t>
            </a:r>
          </a:p>
        </p:txBody>
      </p:sp>
      <p:pic>
        <p:nvPicPr>
          <p:cNvPr id="2" name="Picture 1"/>
          <p:cNvPicPr>
            <a:picLocks noChangeAspect="1"/>
          </p:cNvPicPr>
          <p:nvPr/>
        </p:nvPicPr>
        <p:blipFill>
          <a:blip r:embed="rId2"/>
          <a:stretch>
            <a:fillRect/>
          </a:stretch>
        </p:blipFill>
        <p:spPr>
          <a:xfrm>
            <a:off x="7153276" y="161488"/>
            <a:ext cx="4978708" cy="5020111"/>
          </a:xfrm>
          <a:prstGeom prst="rect">
            <a:avLst/>
          </a:prstGeom>
        </p:spPr>
      </p:pic>
    </p:spTree>
    <p:extLst>
      <p:ext uri="{BB962C8B-B14F-4D97-AF65-F5344CB8AC3E}">
        <p14:creationId xmlns:p14="http://schemas.microsoft.com/office/powerpoint/2010/main" val="377113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895850" y="282123"/>
            <a:ext cx="7039220" cy="5692256"/>
          </a:xfrm>
          <a:prstGeom prst="rect">
            <a:avLst/>
          </a:prstGeom>
        </p:spPr>
      </p:pic>
      <p:sp>
        <p:nvSpPr>
          <p:cNvPr id="3" name="TextBox 2"/>
          <p:cNvSpPr txBox="1"/>
          <p:nvPr/>
        </p:nvSpPr>
        <p:spPr>
          <a:xfrm>
            <a:off x="276226" y="209550"/>
            <a:ext cx="7430860" cy="1815882"/>
          </a:xfrm>
          <a:prstGeom prst="rect">
            <a:avLst/>
          </a:prstGeom>
          <a:noFill/>
        </p:spPr>
        <p:txBody>
          <a:bodyPr wrap="square" rtlCol="0">
            <a:spAutoFit/>
          </a:bodyPr>
          <a:lstStyle/>
          <a:p>
            <a:r>
              <a:rPr lang="en-US" sz="2800"/>
              <a:t>Two charges (and only two) are near a cylindrical surface. Field lines are shown (but they continue, of course, and this isn’t shown…) What is the flux through the surface?</a:t>
            </a:r>
          </a:p>
        </p:txBody>
      </p:sp>
      <p:sp>
        <p:nvSpPr>
          <p:cNvPr id="4" name="TextBox 3"/>
          <p:cNvSpPr txBox="1"/>
          <p:nvPr/>
        </p:nvSpPr>
        <p:spPr>
          <a:xfrm>
            <a:off x="276225" y="4057650"/>
            <a:ext cx="3028330" cy="2610843"/>
          </a:xfrm>
          <a:prstGeom prst="rect">
            <a:avLst/>
          </a:prstGeom>
          <a:noFill/>
        </p:spPr>
        <p:txBody>
          <a:bodyPr wrap="none" rtlCol="0">
            <a:spAutoFit/>
          </a:bodyPr>
          <a:lstStyle/>
          <a:p>
            <a:pPr marL="514350" indent="-514350">
              <a:lnSpc>
                <a:spcPct val="150000"/>
              </a:lnSpc>
              <a:buAutoNum type="alphaUcParenR"/>
            </a:pPr>
            <a:r>
              <a:rPr lang="en-US" sz="2800"/>
              <a:t>Zero</a:t>
            </a:r>
          </a:p>
          <a:p>
            <a:pPr marL="514350" indent="-514350">
              <a:lnSpc>
                <a:spcPct val="150000"/>
              </a:lnSpc>
              <a:buAutoNum type="alphaUcParenR"/>
            </a:pPr>
            <a:r>
              <a:rPr lang="en-US" sz="2800"/>
              <a:t>Positive</a:t>
            </a:r>
          </a:p>
          <a:p>
            <a:pPr marL="514350" indent="-514350">
              <a:lnSpc>
                <a:spcPct val="150000"/>
              </a:lnSpc>
              <a:buAutoNum type="alphaUcParenR"/>
            </a:pPr>
            <a:r>
              <a:rPr lang="en-US" sz="2800"/>
              <a:t>Negative</a:t>
            </a:r>
          </a:p>
          <a:p>
            <a:pPr marL="514350" indent="-514350">
              <a:lnSpc>
                <a:spcPct val="150000"/>
              </a:lnSpc>
              <a:buAutoNum type="alphaUcParenR"/>
            </a:pPr>
            <a:r>
              <a:rPr lang="en-US" sz="2800"/>
              <a:t>not enough info</a:t>
            </a:r>
          </a:p>
        </p:txBody>
      </p:sp>
    </p:spTree>
    <p:extLst>
      <p:ext uri="{BB962C8B-B14F-4D97-AF65-F5344CB8AC3E}">
        <p14:creationId xmlns:p14="http://schemas.microsoft.com/office/powerpoint/2010/main" val="8262131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6225" y="209550"/>
            <a:ext cx="5594737" cy="523220"/>
          </a:xfrm>
          <a:prstGeom prst="rect">
            <a:avLst/>
          </a:prstGeom>
          <a:noFill/>
        </p:spPr>
        <p:txBody>
          <a:bodyPr wrap="none" rtlCol="0">
            <a:spAutoFit/>
          </a:bodyPr>
          <a:lstStyle/>
          <a:p>
            <a:r>
              <a:rPr lang="en-US" sz="2800"/>
              <a:t>What is the flux through the surface?</a:t>
            </a:r>
          </a:p>
        </p:txBody>
      </p:sp>
      <p:sp>
        <p:nvSpPr>
          <p:cNvPr id="4" name="TextBox 3"/>
          <p:cNvSpPr txBox="1"/>
          <p:nvPr/>
        </p:nvSpPr>
        <p:spPr>
          <a:xfrm>
            <a:off x="276225" y="4057650"/>
            <a:ext cx="3028330" cy="2610843"/>
          </a:xfrm>
          <a:prstGeom prst="rect">
            <a:avLst/>
          </a:prstGeom>
          <a:noFill/>
        </p:spPr>
        <p:txBody>
          <a:bodyPr wrap="none" rtlCol="0">
            <a:spAutoFit/>
          </a:bodyPr>
          <a:lstStyle/>
          <a:p>
            <a:pPr marL="514350" indent="-514350">
              <a:lnSpc>
                <a:spcPct val="150000"/>
              </a:lnSpc>
              <a:buAutoNum type="alphaUcParenR"/>
            </a:pPr>
            <a:r>
              <a:rPr lang="en-US" sz="2800"/>
              <a:t>Zero</a:t>
            </a:r>
          </a:p>
          <a:p>
            <a:pPr marL="514350" indent="-514350">
              <a:lnSpc>
                <a:spcPct val="150000"/>
              </a:lnSpc>
              <a:buAutoNum type="alphaUcParenR"/>
            </a:pPr>
            <a:r>
              <a:rPr lang="en-US" sz="2800"/>
              <a:t>Positive</a:t>
            </a:r>
          </a:p>
          <a:p>
            <a:pPr marL="514350" indent="-514350">
              <a:lnSpc>
                <a:spcPct val="150000"/>
              </a:lnSpc>
              <a:buAutoNum type="alphaUcParenR"/>
            </a:pPr>
            <a:r>
              <a:rPr lang="en-US" sz="2800"/>
              <a:t>Negative</a:t>
            </a:r>
          </a:p>
          <a:p>
            <a:pPr marL="514350" indent="-514350">
              <a:lnSpc>
                <a:spcPct val="150000"/>
              </a:lnSpc>
              <a:buAutoNum type="alphaUcParenR"/>
            </a:pPr>
            <a:r>
              <a:rPr lang="en-US" sz="2800"/>
              <a:t>not enough info</a:t>
            </a:r>
          </a:p>
        </p:txBody>
      </p:sp>
      <p:pic>
        <p:nvPicPr>
          <p:cNvPr id="5" name="Picture 4"/>
          <p:cNvPicPr>
            <a:picLocks noChangeAspect="1"/>
          </p:cNvPicPr>
          <p:nvPr/>
        </p:nvPicPr>
        <p:blipFill>
          <a:blip r:embed="rId2"/>
          <a:stretch>
            <a:fillRect/>
          </a:stretch>
        </p:blipFill>
        <p:spPr>
          <a:xfrm>
            <a:off x="4993909" y="209550"/>
            <a:ext cx="6911825" cy="5486400"/>
          </a:xfrm>
          <a:prstGeom prst="rect">
            <a:avLst/>
          </a:prstGeom>
        </p:spPr>
      </p:pic>
    </p:spTree>
    <p:extLst>
      <p:ext uri="{BB962C8B-B14F-4D97-AF65-F5344CB8AC3E}">
        <p14:creationId xmlns:p14="http://schemas.microsoft.com/office/powerpoint/2010/main" val="1406832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c16_gauss_surf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9950" y="809625"/>
            <a:ext cx="5305425" cy="4743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801" y="171450"/>
            <a:ext cx="11515724" cy="954107"/>
          </a:xfrm>
          <a:prstGeom prst="rect">
            <a:avLst/>
          </a:prstGeom>
          <a:noFill/>
        </p:spPr>
        <p:txBody>
          <a:bodyPr wrap="square" rtlCol="0">
            <a:spAutoFit/>
          </a:bodyPr>
          <a:lstStyle/>
          <a:p>
            <a:r>
              <a:rPr lang="en-US" sz="2800"/>
              <a:t>Consider the closed surface shown below. The electric flux through the surface is…</a:t>
            </a:r>
          </a:p>
        </p:txBody>
      </p:sp>
      <p:sp>
        <p:nvSpPr>
          <p:cNvPr id="4" name="TextBox 3"/>
          <p:cNvSpPr txBox="1"/>
          <p:nvPr/>
        </p:nvSpPr>
        <p:spPr>
          <a:xfrm>
            <a:off x="304800" y="4095750"/>
            <a:ext cx="3028330" cy="2677656"/>
          </a:xfrm>
          <a:prstGeom prst="rect">
            <a:avLst/>
          </a:prstGeom>
          <a:noFill/>
        </p:spPr>
        <p:txBody>
          <a:bodyPr wrap="none" rtlCol="0">
            <a:spAutoFit/>
          </a:bodyPr>
          <a:lstStyle/>
          <a:p>
            <a:pPr marL="514350" indent="-514350">
              <a:lnSpc>
                <a:spcPct val="150000"/>
              </a:lnSpc>
              <a:buAutoNum type="alphaUcParenR"/>
            </a:pPr>
            <a:r>
              <a:rPr lang="en-US" sz="2800"/>
              <a:t>Zero</a:t>
            </a:r>
          </a:p>
          <a:p>
            <a:pPr marL="514350" indent="-514350">
              <a:lnSpc>
                <a:spcPct val="150000"/>
              </a:lnSpc>
              <a:buAutoNum type="alphaUcParenR"/>
            </a:pPr>
            <a:r>
              <a:rPr lang="en-US" sz="2800"/>
              <a:t>Positive</a:t>
            </a:r>
          </a:p>
          <a:p>
            <a:pPr marL="514350" indent="-514350">
              <a:lnSpc>
                <a:spcPct val="150000"/>
              </a:lnSpc>
              <a:buAutoNum type="alphaUcParenR"/>
            </a:pPr>
            <a:r>
              <a:rPr lang="en-US" sz="2800"/>
              <a:t>Negative</a:t>
            </a:r>
          </a:p>
          <a:p>
            <a:pPr marL="514350" indent="-514350">
              <a:lnSpc>
                <a:spcPct val="150000"/>
              </a:lnSpc>
              <a:buAutoNum type="alphaUcParenR"/>
            </a:pPr>
            <a:r>
              <a:rPr lang="en-US" sz="2800"/>
              <a:t>not enough info</a:t>
            </a:r>
          </a:p>
        </p:txBody>
      </p:sp>
    </p:spTree>
    <p:extLst>
      <p:ext uri="{BB962C8B-B14F-4D97-AF65-F5344CB8AC3E}">
        <p14:creationId xmlns:p14="http://schemas.microsoft.com/office/powerpoint/2010/main" val="2307371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stretch>
            <a:fillRect/>
          </a:stretch>
        </p:blipFill>
        <p:spPr>
          <a:xfrm>
            <a:off x="353917" y="480668"/>
            <a:ext cx="11320879" cy="2594118"/>
          </a:xfrm>
          <a:prstGeom prst="rect">
            <a:avLst/>
          </a:prstGeom>
        </p:spPr>
      </p:pic>
      <p:sp>
        <p:nvSpPr>
          <p:cNvPr id="19" name="Rectangle 18"/>
          <p:cNvSpPr/>
          <p:nvPr/>
        </p:nvSpPr>
        <p:spPr>
          <a:xfrm>
            <a:off x="283028" y="169707"/>
            <a:ext cx="11462658" cy="1384995"/>
          </a:xfrm>
          <a:prstGeom prst="rect">
            <a:avLst/>
          </a:prstGeom>
        </p:spPr>
        <p:txBody>
          <a:bodyPr wrap="square">
            <a:spAutoFit/>
          </a:bodyPr>
          <a:lstStyle/>
          <a:p>
            <a:r>
              <a:rPr lang="en-US" sz="2800"/>
              <a:t>To compute the E-field around an infinite line of charge (with charge per length </a:t>
            </a:r>
            <a:r>
              <a:rPr lang="el-GR" sz="2800"/>
              <a:t>λ</a:t>
            </a:r>
            <a:r>
              <a:rPr lang="en-US" sz="2800"/>
              <a:t>) a student draws the cylindrical gaussian surface of radius r and length L.</a:t>
            </a:r>
          </a:p>
        </p:txBody>
      </p:sp>
      <mc:AlternateContent xmlns:mc="http://schemas.openxmlformats.org/markup-compatibility/2006" xmlns:a14="http://schemas.microsoft.com/office/drawing/2010/main">
        <mc:Choice Requires="a14">
          <p:sp>
            <p:nvSpPr>
              <p:cNvPr id="20" name="TextBox 19"/>
              <p:cNvSpPr txBox="1"/>
              <p:nvPr/>
            </p:nvSpPr>
            <p:spPr>
              <a:xfrm>
                <a:off x="283028" y="3365810"/>
                <a:ext cx="7759560" cy="3753272"/>
              </a:xfrm>
              <a:prstGeom prst="rect">
                <a:avLst/>
              </a:prstGeom>
              <a:noFill/>
            </p:spPr>
            <p:txBody>
              <a:bodyPr wrap="none" rtlCol="0">
                <a:spAutoFit/>
              </a:bodyPr>
              <a:lstStyle/>
              <a:p>
                <a:pPr>
                  <a:spcAft>
                    <a:spcPts val="600"/>
                  </a:spcAft>
                </a:pPr>
                <a:r>
                  <a:rPr lang="en-US" sz="2800" dirty="0"/>
                  <a:t>The LHS of Gauss’s Law, </a:t>
                </a:r>
                <a14:m>
                  <m:oMath xmlns:m="http://schemas.openxmlformats.org/officeDocument/2006/math">
                    <m:nary>
                      <m:naryPr>
                        <m:chr m:val="∮"/>
                        <m:ctrlPr>
                          <a:rPr lang="en-US" sz="2800" i="1" smtClean="0">
                            <a:latin typeface="Cambria Math" panose="02040503050406030204" pitchFamily="18" charset="0"/>
                          </a:rPr>
                        </m:ctrlPr>
                      </m:naryPr>
                      <m:sub>
                        <m:r>
                          <m:rPr>
                            <m:brk m:alnAt="23"/>
                          </m:rPr>
                          <a:rPr lang="en-US" sz="2800" b="0" i="1" smtClean="0">
                            <a:latin typeface="Cambria Math" panose="02040503050406030204" pitchFamily="18" charset="0"/>
                          </a:rPr>
                          <m:t>𝑠</m:t>
                        </m:r>
                        <m:r>
                          <a:rPr lang="en-US" sz="2800" b="0" i="1" smtClean="0">
                            <a:latin typeface="Cambria Math" panose="02040503050406030204" pitchFamily="18" charset="0"/>
                          </a:rPr>
                          <m:t>𝑢𝑟𝑓𝑎𝑐𝑒</m:t>
                        </m:r>
                      </m:sub>
                      <m:sup>
                        <m:r>
                          <a:rPr lang="en-US" sz="2800" b="0" i="1" smtClean="0">
                            <a:latin typeface="Cambria Math" panose="02040503050406030204" pitchFamily="18" charset="0"/>
                          </a:rPr>
                          <m:t> </m:t>
                        </m:r>
                      </m:sup>
                      <m:e>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r>
                          <m:rPr>
                            <m:brk m:alnAt="23"/>
                          </m:rP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acc>
                          <m:accPr>
                            <m:chr m:val="⃗"/>
                            <m:ctrlPr>
                              <a:rPr lang="en-US" sz="2800" i="1" smtClean="0">
                                <a:latin typeface="Cambria Math" panose="02040503050406030204" pitchFamily="18" charset="0"/>
                                <a:ea typeface="Cambria Math" panose="02040503050406030204" pitchFamily="18" charset="0"/>
                              </a:rPr>
                            </m:ctrlPr>
                          </m:accPr>
                          <m:e>
                            <m:r>
                              <a:rPr lang="en-US" sz="2800" b="1" i="1" smtClean="0">
                                <a:latin typeface="Cambria Math" panose="02040503050406030204" pitchFamily="18" charset="0"/>
                                <a:ea typeface="Cambria Math" panose="02040503050406030204" pitchFamily="18" charset="0"/>
                              </a:rPr>
                              <m:t>𝑨</m:t>
                            </m:r>
                          </m:e>
                        </m:acc>
                      </m:e>
                    </m:nary>
                  </m:oMath>
                </a14:m>
                <a:r>
                  <a:rPr lang="en-US" sz="2800" dirty="0"/>
                  <a:t> reduces to…</a:t>
                </a:r>
              </a:p>
              <a:p>
                <a:pPr marL="514350" indent="-514350">
                  <a:spcAft>
                    <a:spcPts val="600"/>
                  </a:spcAft>
                  <a:buAutoNum type="alphaUcParenR"/>
                </a:pPr>
                <a:r>
                  <a:rPr lang="en-US" sz="2800" b="0" dirty="0"/>
                  <a:t> </a:t>
                </a:r>
                <a14:m>
                  <m:oMath xmlns:m="http://schemas.openxmlformats.org/officeDocument/2006/math">
                    <m:r>
                      <a:rPr lang="en-US" sz="2800" b="0" i="1" smtClean="0">
                        <a:latin typeface="Cambria Math" panose="02040503050406030204" pitchFamily="18" charset="0"/>
                      </a:rPr>
                      <m:t>𝐸</m:t>
                    </m:r>
                    <m:r>
                      <a:rPr lang="en-US" sz="2800" b="0" i="1" smtClean="0">
                        <a:latin typeface="Cambria Math" panose="02040503050406030204" pitchFamily="18" charset="0"/>
                      </a:rPr>
                      <m:t>2</m:t>
                    </m:r>
                    <m:r>
                      <a:rPr lang="en-US" sz="2800" b="0" i="1" smtClean="0">
                        <a:latin typeface="Cambria Math" panose="02040503050406030204" pitchFamily="18" charset="0"/>
                        <a:ea typeface="Cambria Math" panose="02040503050406030204" pitchFamily="18" charset="0"/>
                      </a:rPr>
                      <m:t>𝜋</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𝑟</m:t>
                        </m:r>
                      </m:e>
                      <m:sup>
                        <m:r>
                          <a:rPr lang="en-US" sz="2800" b="0" i="1" smtClean="0">
                            <a:latin typeface="Cambria Math" panose="02040503050406030204" pitchFamily="18" charset="0"/>
                            <a:ea typeface="Cambria Math" panose="02040503050406030204" pitchFamily="18" charset="0"/>
                          </a:rPr>
                          <m:t>2</m:t>
                        </m:r>
                      </m:sup>
                    </m:sSup>
                  </m:oMath>
                </a14:m>
                <a:endParaRPr lang="en-US" sz="2800" dirty="0"/>
              </a:p>
              <a:p>
                <a:pPr marL="514350" indent="-514350">
                  <a:spcAft>
                    <a:spcPts val="600"/>
                  </a:spcAft>
                  <a:buAutoNum type="alphaUcParenR"/>
                </a:pPr>
                <a:r>
                  <a:rPr lang="en-US" sz="2800" dirty="0"/>
                  <a:t> </a:t>
                </a:r>
                <a14:m>
                  <m:oMath xmlns:m="http://schemas.openxmlformats.org/officeDocument/2006/math">
                    <m:r>
                      <a:rPr lang="en-US" sz="2800" i="1">
                        <a:latin typeface="Cambria Math" panose="02040503050406030204" pitchFamily="18" charset="0"/>
                      </a:rPr>
                      <m:t>𝐸</m:t>
                    </m:r>
                    <m:r>
                      <a:rPr lang="en-US" sz="2800" i="1">
                        <a:latin typeface="Cambria Math" panose="02040503050406030204" pitchFamily="18" charset="0"/>
                      </a:rPr>
                      <m:t>2</m:t>
                    </m:r>
                    <m:r>
                      <a:rPr lang="en-US" sz="2800" i="1">
                        <a:latin typeface="Cambria Math" panose="02040503050406030204" pitchFamily="18" charset="0"/>
                        <a:ea typeface="Cambria Math" panose="02040503050406030204" pitchFamily="18" charset="0"/>
                      </a:rPr>
                      <m:t>𝜋</m:t>
                    </m:r>
                    <m:r>
                      <a:rPr lang="en-US" sz="2800" b="0" i="1" smtClean="0">
                        <a:latin typeface="Cambria Math" panose="02040503050406030204" pitchFamily="18" charset="0"/>
                        <a:ea typeface="Cambria Math" panose="02040503050406030204" pitchFamily="18" charset="0"/>
                      </a:rPr>
                      <m:t>𝑟𝐿</m:t>
                    </m:r>
                  </m:oMath>
                </a14:m>
                <a:endParaRPr lang="en-US" sz="2800" dirty="0"/>
              </a:p>
              <a:p>
                <a:pPr marL="514350" indent="-514350">
                  <a:spcAft>
                    <a:spcPts val="600"/>
                  </a:spcAft>
                  <a:buAutoNum type="alphaUcParenR"/>
                </a:pPr>
                <a:r>
                  <a:rPr lang="en-US" sz="2800" dirty="0"/>
                  <a:t> </a:t>
                </a:r>
                <a14:m>
                  <m:oMath xmlns:m="http://schemas.openxmlformats.org/officeDocument/2006/math">
                    <m:r>
                      <a:rPr lang="en-US" sz="2800" i="1">
                        <a:latin typeface="Cambria Math" panose="02040503050406030204" pitchFamily="18" charset="0"/>
                      </a:rPr>
                      <m:t>𝐸</m:t>
                    </m:r>
                    <m:r>
                      <a:rPr lang="en-US" sz="2800" b="0" i="1" smtClean="0">
                        <a:latin typeface="Cambria Math" panose="02040503050406030204" pitchFamily="18" charset="0"/>
                      </a:rPr>
                      <m:t>(</m:t>
                    </m:r>
                    <m:r>
                      <a:rPr lang="en-US" sz="2800" i="1">
                        <a:latin typeface="Cambria Math" panose="02040503050406030204" pitchFamily="18" charset="0"/>
                      </a:rPr>
                      <m:t>2</m:t>
                    </m:r>
                    <m:r>
                      <a:rPr lang="en-US" sz="2800" i="1">
                        <a:latin typeface="Cambria Math" panose="02040503050406030204" pitchFamily="18" charset="0"/>
                        <a:ea typeface="Cambria Math" panose="02040503050406030204" pitchFamily="18" charset="0"/>
                      </a:rPr>
                      <m:t>𝜋</m:t>
                    </m:r>
                    <m:sSup>
                      <m:sSupPr>
                        <m:ctrlPr>
                          <a:rPr lang="en-US" sz="2800" i="1">
                            <a:latin typeface="Cambria Math" panose="02040503050406030204" pitchFamily="18" charset="0"/>
                            <a:ea typeface="Cambria Math" panose="02040503050406030204" pitchFamily="18" charset="0"/>
                          </a:rPr>
                        </m:ctrlPr>
                      </m:sSupPr>
                      <m:e>
                        <m:r>
                          <a:rPr lang="en-US" sz="2800" i="1">
                            <a:latin typeface="Cambria Math" panose="02040503050406030204" pitchFamily="18" charset="0"/>
                            <a:ea typeface="Cambria Math" panose="02040503050406030204" pitchFamily="18" charset="0"/>
                          </a:rPr>
                          <m:t>𝑟</m:t>
                        </m:r>
                      </m:e>
                      <m:sup>
                        <m:r>
                          <a:rPr lang="en-US" sz="2800" i="1">
                            <a:latin typeface="Cambria Math" panose="02040503050406030204" pitchFamily="18" charset="0"/>
                            <a:ea typeface="Cambria Math" panose="02040503050406030204" pitchFamily="18" charset="0"/>
                          </a:rPr>
                          <m:t>2</m:t>
                        </m:r>
                      </m:sup>
                    </m:sSup>
                    <m:r>
                      <a:rPr lang="en-US" sz="2800" b="0" i="1" smtClean="0">
                        <a:latin typeface="Cambria Math" panose="02040503050406030204" pitchFamily="18" charset="0"/>
                        <a:ea typeface="Cambria Math" panose="02040503050406030204" pitchFamily="18" charset="0"/>
                      </a:rPr>
                      <m:t>+2</m:t>
                    </m:r>
                    <m:r>
                      <a:rPr lang="en-US" sz="2800" b="0" i="1" smtClean="0">
                        <a:latin typeface="Cambria Math" panose="02040503050406030204" pitchFamily="18" charset="0"/>
                        <a:ea typeface="Cambria Math" panose="02040503050406030204" pitchFamily="18" charset="0"/>
                      </a:rPr>
                      <m:t>𝜋</m:t>
                    </m:r>
                    <m:r>
                      <a:rPr lang="en-US" sz="2800" b="0" i="1" smtClean="0">
                        <a:latin typeface="Cambria Math" panose="02040503050406030204" pitchFamily="18" charset="0"/>
                        <a:ea typeface="Cambria Math" panose="02040503050406030204" pitchFamily="18" charset="0"/>
                      </a:rPr>
                      <m:t>𝑟𝐿</m:t>
                    </m:r>
                    <m:r>
                      <a:rPr lang="en-US" sz="2800" b="0" i="1" smtClean="0">
                        <a:latin typeface="Cambria Math" panose="02040503050406030204" pitchFamily="18" charset="0"/>
                        <a:ea typeface="Cambria Math" panose="02040503050406030204" pitchFamily="18" charset="0"/>
                      </a:rPr>
                      <m:t>)</m:t>
                    </m:r>
                  </m:oMath>
                </a14:m>
                <a:endParaRPr lang="en-US" sz="2800" dirty="0"/>
              </a:p>
              <a:p>
                <a:pPr marL="514350" indent="-514350">
                  <a:spcAft>
                    <a:spcPts val="600"/>
                  </a:spcAft>
                  <a:buAutoNum type="alphaUcParenR"/>
                </a:pPr>
                <a:r>
                  <a:rPr lang="en-US" sz="2800" dirty="0"/>
                  <a:t> </a:t>
                </a:r>
                <a14:m>
                  <m:oMath xmlns:m="http://schemas.openxmlformats.org/officeDocument/2006/math">
                    <m:r>
                      <a:rPr lang="en-US" sz="2800" i="1">
                        <a:latin typeface="Cambria Math" panose="02040503050406030204" pitchFamily="18" charset="0"/>
                      </a:rPr>
                      <m:t>𝐸</m:t>
                    </m:r>
                    <m:r>
                      <a:rPr lang="en-US" sz="2800" i="1">
                        <a:latin typeface="Cambria Math" panose="02040503050406030204" pitchFamily="18" charset="0"/>
                        <a:ea typeface="Cambria Math" panose="02040503050406030204" pitchFamily="18" charset="0"/>
                      </a:rPr>
                      <m:t>𝜋</m:t>
                    </m:r>
                    <m:sSup>
                      <m:sSupPr>
                        <m:ctrlPr>
                          <a:rPr lang="en-US" sz="2800" i="1">
                            <a:latin typeface="Cambria Math" panose="02040503050406030204" pitchFamily="18" charset="0"/>
                            <a:ea typeface="Cambria Math" panose="02040503050406030204" pitchFamily="18" charset="0"/>
                          </a:rPr>
                        </m:ctrlPr>
                      </m:sSupPr>
                      <m:e>
                        <m:r>
                          <a:rPr lang="en-US" sz="2800" i="1">
                            <a:latin typeface="Cambria Math" panose="02040503050406030204" pitchFamily="18" charset="0"/>
                            <a:ea typeface="Cambria Math" panose="02040503050406030204" pitchFamily="18" charset="0"/>
                          </a:rPr>
                          <m:t>𝑟</m:t>
                        </m:r>
                      </m:e>
                      <m:sup>
                        <m:r>
                          <a:rPr lang="en-US" sz="2800" i="1">
                            <a:latin typeface="Cambria Math" panose="02040503050406030204" pitchFamily="18" charset="0"/>
                            <a:ea typeface="Cambria Math" panose="02040503050406030204" pitchFamily="18" charset="0"/>
                          </a:rPr>
                          <m:t>2</m:t>
                        </m:r>
                      </m:sup>
                    </m:sSup>
                  </m:oMath>
                </a14:m>
                <a:endParaRPr lang="en-US" sz="2800" dirty="0">
                  <a:ea typeface="Cambria Math" panose="02040503050406030204" pitchFamily="18" charset="0"/>
                </a:endParaRPr>
              </a:p>
              <a:p>
                <a:pPr marL="514350" indent="-514350">
                  <a:spcAft>
                    <a:spcPts val="600"/>
                  </a:spcAft>
                  <a:buAutoNum type="alphaUcParenR"/>
                </a:pPr>
                <a:r>
                  <a:rPr lang="en-US" sz="2800" dirty="0"/>
                  <a:t> None of the above</a:t>
                </a:r>
              </a:p>
              <a:p>
                <a:pPr>
                  <a:spcAft>
                    <a:spcPts val="600"/>
                  </a:spcAft>
                </a:pPr>
                <a:endParaRPr lang="en-US" sz="2800" dirty="0"/>
              </a:p>
            </p:txBody>
          </p:sp>
        </mc:Choice>
        <mc:Fallback xmlns="">
          <p:sp>
            <p:nvSpPr>
              <p:cNvPr id="20" name="TextBox 19"/>
              <p:cNvSpPr txBox="1">
                <a:spLocks noRot="1" noChangeAspect="1" noMove="1" noResize="1" noEditPoints="1" noAdjustHandles="1" noChangeArrowheads="1" noChangeShapeType="1" noTextEdit="1"/>
              </p:cNvSpPr>
              <p:nvPr/>
            </p:nvSpPr>
            <p:spPr>
              <a:xfrm>
                <a:off x="283028" y="3365810"/>
                <a:ext cx="7759560" cy="3753272"/>
              </a:xfrm>
              <a:prstGeom prst="rect">
                <a:avLst/>
              </a:prstGeom>
              <a:blipFill>
                <a:blip r:embed="rId3"/>
                <a:stretch>
                  <a:fillRect l="-1650" r="-471"/>
                </a:stretch>
              </a:blipFill>
            </p:spPr>
            <p:txBody>
              <a:bodyPr/>
              <a:lstStyle/>
              <a:p>
                <a:r>
                  <a:rPr lang="en-US">
                    <a:noFill/>
                  </a:rPr>
                  <a:t> </a:t>
                </a:r>
              </a:p>
            </p:txBody>
          </p:sp>
        </mc:Fallback>
      </mc:AlternateContent>
    </p:spTree>
    <p:extLst>
      <p:ext uri="{BB962C8B-B14F-4D97-AF65-F5344CB8AC3E}">
        <p14:creationId xmlns:p14="http://schemas.microsoft.com/office/powerpoint/2010/main" val="1821098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03199" y="94103"/>
            <a:ext cx="8677979" cy="1384995"/>
          </a:xfrm>
          <a:prstGeom prst="rect">
            <a:avLst/>
          </a:prstGeom>
        </p:spPr>
        <p:txBody>
          <a:bodyPr wrap="square">
            <a:spAutoFit/>
          </a:bodyPr>
          <a:lstStyle/>
          <a:p>
            <a:r>
              <a:rPr lang="en-US" sz="2800" dirty="0"/>
              <a:t>A spherical shell has a uniform positive charge density on its surface. (There are no other charges around) What is the electric field inside the sphere?</a:t>
            </a:r>
          </a:p>
        </p:txBody>
      </p:sp>
      <mc:AlternateContent xmlns:mc="http://schemas.openxmlformats.org/markup-compatibility/2006" xmlns:a14="http://schemas.microsoft.com/office/drawing/2010/main">
        <mc:Choice Requires="a14">
          <p:sp>
            <p:nvSpPr>
              <p:cNvPr id="8" name="TextBox 7"/>
              <p:cNvSpPr txBox="1"/>
              <p:nvPr/>
            </p:nvSpPr>
            <p:spPr>
              <a:xfrm>
                <a:off x="203199" y="4053183"/>
                <a:ext cx="5197770" cy="2677656"/>
              </a:xfrm>
              <a:prstGeom prst="rect">
                <a:avLst/>
              </a:prstGeom>
              <a:noFill/>
            </p:spPr>
            <p:txBody>
              <a:bodyPr wrap="none" rtlCol="0">
                <a:spAutoFit/>
              </a:bodyPr>
              <a:lstStyle/>
              <a:p>
                <a:pPr marL="514350" indent="-514350">
                  <a:lnSpc>
                    <a:spcPct val="150000"/>
                  </a:lnSpc>
                  <a:buAutoNum type="alphaUcParenR"/>
                </a:pPr>
                <a:r>
                  <a:rPr lang="en-US" sz="2800"/>
                  <a:t> </a:t>
                </a:r>
                <a14:m>
                  <m:oMath xmlns:m="http://schemas.openxmlformats.org/officeDocument/2006/math">
                    <m:r>
                      <a:rPr lang="en-US" sz="2800" b="0" i="1" smtClean="0">
                        <a:latin typeface="Cambria Math" panose="02040503050406030204" pitchFamily="18" charset="0"/>
                      </a:rPr>
                      <m:t>𝐸</m:t>
                    </m:r>
                    <m:r>
                      <a:rPr lang="en-US" sz="2800" b="0" i="1" smtClean="0">
                        <a:latin typeface="Cambria Math" panose="02040503050406030204" pitchFamily="18" charset="0"/>
                      </a:rPr>
                      <m:t>=0</m:t>
                    </m:r>
                  </m:oMath>
                </a14:m>
                <a:r>
                  <a:rPr lang="en-US" sz="2800"/>
                  <a:t> everywhere inside</a:t>
                </a:r>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𝐸</m:t>
                    </m:r>
                    <m:r>
                      <a:rPr lang="en-US" sz="2800" b="0" i="1" smtClean="0">
                        <a:latin typeface="Cambria Math" panose="02040503050406030204" pitchFamily="18" charset="0"/>
                      </a:rPr>
                      <m:t>=0</m:t>
                    </m:r>
                  </m:oMath>
                </a14:m>
                <a:r>
                  <a:rPr lang="en-US" sz="2800"/>
                  <a:t> nowhere inside</a:t>
                </a:r>
              </a:p>
              <a:p>
                <a:pPr marL="514350" indent="-51435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𝐸</m:t>
                    </m:r>
                    <m:r>
                      <a:rPr lang="en-US" sz="2800" i="1">
                        <a:latin typeface="Cambria Math" panose="02040503050406030204" pitchFamily="18" charset="0"/>
                      </a:rPr>
                      <m:t>=0</m:t>
                    </m:r>
                  </m:oMath>
                </a14:m>
                <a:r>
                  <a:rPr lang="en-US" sz="2800"/>
                  <a:t> only at the very center</a:t>
                </a:r>
              </a:p>
              <a:p>
                <a:pPr marL="514350" indent="-514350">
                  <a:lnSpc>
                    <a:spcPct val="150000"/>
                  </a:lnSpc>
                  <a:buAutoNum type="alphaUcParenR"/>
                </a:pPr>
                <a:r>
                  <a:rPr lang="en-US" sz="2800"/>
                  <a:t> Not enough info to answer</a:t>
                </a:r>
              </a:p>
            </p:txBody>
          </p:sp>
        </mc:Choice>
        <mc:Fallback xmlns="">
          <p:sp>
            <p:nvSpPr>
              <p:cNvPr id="8" name="TextBox 7"/>
              <p:cNvSpPr txBox="1">
                <a:spLocks noRot="1" noChangeAspect="1" noMove="1" noResize="1" noEditPoints="1" noAdjustHandles="1" noChangeArrowheads="1" noChangeShapeType="1" noTextEdit="1"/>
              </p:cNvSpPr>
              <p:nvPr/>
            </p:nvSpPr>
            <p:spPr>
              <a:xfrm>
                <a:off x="203199" y="4053183"/>
                <a:ext cx="5197770" cy="2677656"/>
              </a:xfrm>
              <a:prstGeom prst="rect">
                <a:avLst/>
              </a:prstGeom>
              <a:blipFill rotWithShape="0">
                <a:blip r:embed="rId3"/>
                <a:stretch>
                  <a:fillRect l="-2462" b="-3189"/>
                </a:stretch>
              </a:blipFill>
            </p:spPr>
            <p:txBody>
              <a:bodyPr/>
              <a:lstStyle/>
              <a:p>
                <a:r>
                  <a:rPr lang="en-US">
                    <a:noFill/>
                  </a:rPr>
                  <a:t> </a:t>
                </a:r>
              </a:p>
            </p:txBody>
          </p:sp>
        </mc:Fallback>
      </mc:AlternateContent>
      <p:pic>
        <p:nvPicPr>
          <p:cNvPr id="2" name="Picture 1"/>
          <p:cNvPicPr>
            <a:picLocks noChangeAspect="1"/>
          </p:cNvPicPr>
          <p:nvPr/>
        </p:nvPicPr>
        <p:blipFill rotWithShape="1">
          <a:blip r:embed="rId4"/>
          <a:srcRect r="25908"/>
          <a:stretch/>
        </p:blipFill>
        <p:spPr>
          <a:xfrm>
            <a:off x="9100064" y="274245"/>
            <a:ext cx="2710479" cy="2824548"/>
          </a:xfrm>
          <a:prstGeom prst="rect">
            <a:avLst/>
          </a:prstGeom>
        </p:spPr>
      </p:pic>
    </p:spTree>
    <p:extLst>
      <p:ext uri="{BB962C8B-B14F-4D97-AF65-F5344CB8AC3E}">
        <p14:creationId xmlns:p14="http://schemas.microsoft.com/office/powerpoint/2010/main" val="2220711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2"/>
          <a:stretch>
            <a:fillRect/>
          </a:stretch>
        </p:blipFill>
        <p:spPr>
          <a:xfrm>
            <a:off x="4658413" y="1723853"/>
            <a:ext cx="2561905" cy="2323809"/>
          </a:xfrm>
          <a:prstGeom prst="rect">
            <a:avLst/>
          </a:prstGeom>
        </p:spPr>
      </p:pic>
      <mc:AlternateContent xmlns:mc="http://schemas.openxmlformats.org/markup-compatibility/2006" xmlns:a14="http://schemas.microsoft.com/office/drawing/2010/main">
        <mc:Choice Requires="a14">
          <p:sp>
            <p:nvSpPr>
              <p:cNvPr id="14" name="TextBox 13"/>
              <p:cNvSpPr txBox="1"/>
              <p:nvPr/>
            </p:nvSpPr>
            <p:spPr>
              <a:xfrm>
                <a:off x="152400" y="118533"/>
                <a:ext cx="11573933" cy="1604927"/>
              </a:xfrm>
              <a:prstGeom prst="rect">
                <a:avLst/>
              </a:prstGeom>
              <a:noFill/>
            </p:spPr>
            <p:txBody>
              <a:bodyPr wrap="square" rtlCol="0">
                <a:spAutoFit/>
              </a:bodyPr>
              <a:lstStyle/>
              <a:p>
                <a:r>
                  <a:rPr lang="en-US" sz="2800" dirty="0"/>
                  <a:t>A dipole sits near the origin. We draw an imaginary Gaussian sphere (radius r) around it. Gauss’s law says:	</a:t>
                </a:r>
                <a14:m>
                  <m:oMath xmlns:m="http://schemas.openxmlformats.org/officeDocument/2006/math">
                    <m:nary>
                      <m:naryPr>
                        <m:chr m:val="∮"/>
                        <m:limLoc m:val="undOvr"/>
                        <m:subHide m:val="on"/>
                        <m:supHide m:val="on"/>
                        <m:ctrlPr>
                          <a:rPr lang="en-US" sz="2800" i="1" smtClean="0">
                            <a:latin typeface="Cambria Math" panose="02040503050406030204" pitchFamily="18" charset="0"/>
                          </a:rPr>
                        </m:ctrlPr>
                      </m:naryPr>
                      <m:sub/>
                      <m:sup/>
                      <m:e>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e>
                    </m:nary>
                    <m: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acc>
                      <m:accPr>
                        <m:chr m:val="⃗"/>
                        <m:ctrlPr>
                          <a:rPr lang="en-US" sz="2800" i="1">
                            <a:latin typeface="Cambria Math" panose="02040503050406030204" pitchFamily="18" charset="0"/>
                          </a:rPr>
                        </m:ctrlPr>
                      </m:accPr>
                      <m:e>
                        <m:r>
                          <a:rPr lang="en-US" sz="2800" b="1" i="1" smtClean="0">
                            <a:latin typeface="Cambria Math" panose="02040503050406030204" pitchFamily="18" charset="0"/>
                          </a:rPr>
                          <m:t>𝑨</m:t>
                        </m:r>
                      </m:e>
                    </m:acc>
                    <m:r>
                      <a:rPr lang="en-US" sz="2800" b="1" i="1" smtClean="0">
                        <a:latin typeface="Cambria Math" panose="02040503050406030204" pitchFamily="18" charset="0"/>
                      </a:rPr>
                      <m:t>=</m:t>
                    </m:r>
                    <m:f>
                      <m:fPr>
                        <m:ctrlPr>
                          <a:rPr lang="en-US" sz="2800" b="1" i="1" smtClean="0">
                            <a:latin typeface="Cambria Math" panose="02040503050406030204" pitchFamily="18" charset="0"/>
                          </a:rPr>
                        </m:ctrlPr>
                      </m:fPr>
                      <m:num>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rPr>
                              <m:t>𝒒</m:t>
                            </m:r>
                          </m:e>
                          <m:sub>
                            <m:r>
                              <a:rPr lang="en-US" sz="2800" b="1" i="1" smtClean="0">
                                <a:latin typeface="Cambria Math" panose="02040503050406030204" pitchFamily="18" charset="0"/>
                              </a:rPr>
                              <m:t>𝒆𝒏𝒄𝒍𝒐𝒔𝒆𝒅</m:t>
                            </m:r>
                          </m:sub>
                        </m:sSub>
                      </m:num>
                      <m:den>
                        <m:sSub>
                          <m:sSubPr>
                            <m:ctrlPr>
                              <a:rPr lang="en-US" sz="2800" b="1" i="1" smtClean="0">
                                <a:latin typeface="Cambria Math" panose="02040503050406030204" pitchFamily="18" charset="0"/>
                              </a:rPr>
                            </m:ctrlPr>
                          </m:sSubPr>
                          <m:e>
                            <m:r>
                              <a:rPr lang="en-US" sz="2800" b="1" i="1" smtClean="0">
                                <a:latin typeface="Cambria Math" panose="02040503050406030204" pitchFamily="18" charset="0"/>
                                <a:ea typeface="Cambria Math" panose="02040503050406030204" pitchFamily="18" charset="0"/>
                              </a:rPr>
                              <m:t>𝜺</m:t>
                            </m:r>
                          </m:e>
                          <m:sub>
                            <m:r>
                              <a:rPr lang="en-US" sz="2800" b="1" i="1" smtClean="0">
                                <a:latin typeface="Cambria Math" panose="02040503050406030204" pitchFamily="18" charset="0"/>
                              </a:rPr>
                              <m:t>𝟎</m:t>
                            </m:r>
                          </m:sub>
                        </m:sSub>
                      </m:den>
                    </m:f>
                  </m:oMath>
                </a14:m>
                <a:endParaRPr lang="en-US" sz="2800" dirty="0"/>
              </a:p>
              <a:p>
                <a:r>
                  <a:rPr lang="en-US" sz="2800" dirty="0"/>
                  <a:t>Do we conclude that </a:t>
                </a:r>
                <a14:m>
                  <m:oMath xmlns:m="http://schemas.openxmlformats.org/officeDocument/2006/math">
                    <m:r>
                      <a:rPr lang="en-US" sz="2800" i="1">
                        <a:latin typeface="Cambria Math" panose="02040503050406030204" pitchFamily="18" charset="0"/>
                      </a:rPr>
                      <m:t>𝐸</m:t>
                    </m:r>
                    <m:r>
                      <a:rPr lang="en-US" sz="2800" i="1">
                        <a:latin typeface="Cambria Math" panose="02040503050406030204" pitchFamily="18" charset="0"/>
                      </a:rPr>
                      <m:t>=0</m:t>
                    </m:r>
                  </m:oMath>
                </a14:m>
                <a:r>
                  <a:rPr lang="en-US" sz="2800" dirty="0"/>
                  <a:t> everywhere on the sphere?</a:t>
                </a:r>
              </a:p>
            </p:txBody>
          </p:sp>
        </mc:Choice>
        <mc:Fallback xmlns="">
          <p:sp>
            <p:nvSpPr>
              <p:cNvPr id="14" name="TextBox 13"/>
              <p:cNvSpPr txBox="1">
                <a:spLocks noRot="1" noChangeAspect="1" noMove="1" noResize="1" noEditPoints="1" noAdjustHandles="1" noChangeArrowheads="1" noChangeShapeType="1" noTextEdit="1"/>
              </p:cNvSpPr>
              <p:nvPr/>
            </p:nvSpPr>
            <p:spPr>
              <a:xfrm>
                <a:off x="152400" y="118533"/>
                <a:ext cx="11573933" cy="1604927"/>
              </a:xfrm>
              <a:prstGeom prst="rect">
                <a:avLst/>
              </a:prstGeom>
              <a:blipFill>
                <a:blip r:embed="rId3"/>
                <a:stretch>
                  <a:fillRect l="-1053" t="-3409" b="-909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152400" y="5249336"/>
                <a:ext cx="6934719" cy="1384995"/>
              </a:xfrm>
              <a:prstGeom prst="rect">
                <a:avLst/>
              </a:prstGeom>
              <a:noFill/>
            </p:spPr>
            <p:txBody>
              <a:bodyPr wrap="none" rtlCol="0">
                <a:spAutoFit/>
              </a:bodyPr>
              <a:lstStyle/>
              <a:p>
                <a:pPr marL="342900" indent="-342900">
                  <a:lnSpc>
                    <a:spcPct val="150000"/>
                  </a:lnSpc>
                  <a:buAutoNum type="alphaUcParenR"/>
                </a:pPr>
                <a:r>
                  <a:rPr lang="en-US" sz="2800"/>
                  <a:t>Yes, </a:t>
                </a:r>
                <a14:m>
                  <m:oMath xmlns:m="http://schemas.openxmlformats.org/officeDocument/2006/math">
                    <m:r>
                      <a:rPr lang="en-US" sz="2800" i="1">
                        <a:latin typeface="Cambria Math" panose="02040503050406030204" pitchFamily="18" charset="0"/>
                      </a:rPr>
                      <m:t>𝐸</m:t>
                    </m:r>
                    <m:r>
                      <a:rPr lang="en-US" sz="2800" i="1">
                        <a:latin typeface="Cambria Math" panose="02040503050406030204" pitchFamily="18" charset="0"/>
                      </a:rPr>
                      <m:t>=0</m:t>
                    </m:r>
                  </m:oMath>
                </a14:m>
                <a:r>
                  <a:rPr lang="en-US" sz="2800"/>
                  <a:t> everywhere</a:t>
                </a:r>
              </a:p>
              <a:p>
                <a:pPr marL="342900" indent="-342900">
                  <a:lnSpc>
                    <a:spcPct val="150000"/>
                  </a:lnSpc>
                  <a:buAutoNum type="alphaUcParenR"/>
                </a:pPr>
                <a:r>
                  <a:rPr lang="en-US" sz="2800"/>
                  <a:t>No, </a:t>
                </a:r>
                <a14:m>
                  <m:oMath xmlns:m="http://schemas.openxmlformats.org/officeDocument/2006/math">
                    <m:r>
                      <a:rPr lang="en-US" sz="2800" i="1">
                        <a:latin typeface="Cambria Math" panose="02040503050406030204" pitchFamily="18" charset="0"/>
                      </a:rPr>
                      <m:t>𝐸</m:t>
                    </m:r>
                  </m:oMath>
                </a14:m>
                <a:r>
                  <a:rPr lang="en-US" sz="2800"/>
                  <a:t> is not zero at all points on that sphere</a:t>
                </a:r>
              </a:p>
            </p:txBody>
          </p:sp>
        </mc:Choice>
        <mc:Fallback xmlns="">
          <p:sp>
            <p:nvSpPr>
              <p:cNvPr id="15" name="TextBox 14"/>
              <p:cNvSpPr txBox="1">
                <a:spLocks noRot="1" noChangeAspect="1" noMove="1" noResize="1" noEditPoints="1" noAdjustHandles="1" noChangeArrowheads="1" noChangeShapeType="1" noTextEdit="1"/>
              </p:cNvSpPr>
              <p:nvPr/>
            </p:nvSpPr>
            <p:spPr>
              <a:xfrm>
                <a:off x="152400" y="5249336"/>
                <a:ext cx="6934719" cy="1384995"/>
              </a:xfrm>
              <a:prstGeom prst="rect">
                <a:avLst/>
              </a:prstGeom>
              <a:blipFill rotWithShape="0">
                <a:blip r:embed="rId4"/>
                <a:stretch>
                  <a:fillRect l="-1845" r="-615" b="-7489"/>
                </a:stretch>
              </a:blipFill>
            </p:spPr>
            <p:txBody>
              <a:bodyPr/>
              <a:lstStyle/>
              <a:p>
                <a:r>
                  <a:rPr lang="en-US">
                    <a:noFill/>
                  </a:rPr>
                  <a:t> </a:t>
                </a:r>
              </a:p>
            </p:txBody>
          </p:sp>
        </mc:Fallback>
      </mc:AlternateContent>
    </p:spTree>
    <p:extLst>
      <p:ext uri="{BB962C8B-B14F-4D97-AF65-F5344CB8AC3E}">
        <p14:creationId xmlns:p14="http://schemas.microsoft.com/office/powerpoint/2010/main" val="3591708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nvPr>
        </p:nvGraphicFramePr>
        <p:xfrm>
          <a:off x="4496001" y="1678291"/>
          <a:ext cx="3788303" cy="2931221"/>
        </p:xfrm>
        <a:graphic>
          <a:graphicData uri="http://schemas.openxmlformats.org/presentationml/2006/ole">
            <mc:AlternateContent xmlns:mc="http://schemas.openxmlformats.org/markup-compatibility/2006">
              <mc:Choice xmlns:v="urn:schemas-microsoft-com:vml" Requires="v">
                <p:oleObj spid="_x0000_s1026" r:id="rId3" imgW="2105280" imgH="1629000" progId="">
                  <p:embed/>
                </p:oleObj>
              </mc:Choice>
              <mc:Fallback>
                <p:oleObj r:id="rId3" imgW="2105280" imgH="1629000" progId="">
                  <p:embed/>
                  <p:pic>
                    <p:nvPicPr>
                      <p:cNvPr id="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6001" y="1678291"/>
                        <a:ext cx="3788303" cy="2931221"/>
                      </a:xfrm>
                      <a:prstGeom prst="rect">
                        <a:avLst/>
                      </a:prstGeom>
                      <a:noFill/>
                      <a:ln>
                        <a:noFill/>
                      </a:ln>
                    </p:spPr>
                  </p:pic>
                </p:oleObj>
              </mc:Fallback>
            </mc:AlternateContent>
          </a:graphicData>
        </a:graphic>
      </p:graphicFrame>
      <p:sp>
        <p:nvSpPr>
          <p:cNvPr id="3" name="TextBox 2"/>
          <p:cNvSpPr txBox="1"/>
          <p:nvPr/>
        </p:nvSpPr>
        <p:spPr>
          <a:xfrm>
            <a:off x="245533" y="93134"/>
            <a:ext cx="11624734" cy="1815882"/>
          </a:xfrm>
          <a:prstGeom prst="rect">
            <a:avLst/>
          </a:prstGeom>
          <a:noFill/>
        </p:spPr>
        <p:txBody>
          <a:bodyPr wrap="square" rtlCol="0">
            <a:spAutoFit/>
          </a:bodyPr>
          <a:lstStyle/>
          <a:p>
            <a:r>
              <a:rPr lang="en-US" sz="2800" dirty="0"/>
              <a:t>A spherical </a:t>
            </a:r>
            <a:r>
              <a:rPr lang="en-US" sz="2800" b="1" i="1" dirty="0"/>
              <a:t>insulating</a:t>
            </a:r>
            <a:r>
              <a:rPr lang="en-US" sz="2800" i="1" dirty="0"/>
              <a:t> </a:t>
            </a:r>
            <a:r>
              <a:rPr lang="en-US" sz="2800" dirty="0"/>
              <a:t>shell with uniform positive charge density on its surface is near a positive point charge. Because it is an insulator, the charge on the shell does not move around in response to the point charge. Is the electric field inside the sphere zero?</a:t>
            </a:r>
          </a:p>
        </p:txBody>
      </p:sp>
      <mc:AlternateContent xmlns:mc="http://schemas.openxmlformats.org/markup-compatibility/2006" xmlns:a14="http://schemas.microsoft.com/office/drawing/2010/main">
        <mc:Choice Requires="a14">
          <p:sp>
            <p:nvSpPr>
              <p:cNvPr id="4" name="TextBox 3"/>
              <p:cNvSpPr txBox="1"/>
              <p:nvPr/>
            </p:nvSpPr>
            <p:spPr>
              <a:xfrm>
                <a:off x="245533" y="4682066"/>
                <a:ext cx="4679038" cy="2031325"/>
              </a:xfrm>
              <a:prstGeom prst="rect">
                <a:avLst/>
              </a:prstGeom>
              <a:noFill/>
            </p:spPr>
            <p:txBody>
              <a:bodyPr wrap="none" rtlCol="0">
                <a:spAutoFit/>
              </a:bodyPr>
              <a:lstStyle/>
              <a:p>
                <a:pPr marL="514350" indent="-514350">
                  <a:lnSpc>
                    <a:spcPct val="150000"/>
                  </a:lnSpc>
                  <a:buAutoNum type="alphaUcParenR"/>
                </a:pPr>
                <a:r>
                  <a:rPr lang="en-US" sz="2800"/>
                  <a:t> </a:t>
                </a:r>
                <a14:m>
                  <m:oMath xmlns:m="http://schemas.openxmlformats.org/officeDocument/2006/math">
                    <m:r>
                      <a:rPr lang="en-US" sz="2800" b="0" i="1" smtClean="0">
                        <a:latin typeface="Cambria Math" panose="02040503050406030204" pitchFamily="18" charset="0"/>
                      </a:rPr>
                      <m:t>𝐸</m:t>
                    </m:r>
                    <m:r>
                      <a:rPr lang="en-US" sz="2800" b="0" i="1" smtClean="0">
                        <a:latin typeface="Cambria Math" panose="02040503050406030204" pitchFamily="18" charset="0"/>
                      </a:rPr>
                      <m:t>=0</m:t>
                    </m:r>
                  </m:oMath>
                </a14:m>
                <a:r>
                  <a:rPr lang="en-US" sz="2800"/>
                  <a:t> inside</a:t>
                </a:r>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𝐸</m:t>
                    </m:r>
                    <m:r>
                      <a:rPr lang="en-US" sz="2800" b="0" i="1" smtClean="0">
                        <a:latin typeface="Cambria Math" panose="02040503050406030204" pitchFamily="18" charset="0"/>
                        <a:ea typeface="Cambria Math" panose="02040503050406030204" pitchFamily="18" charset="0"/>
                      </a:rPr>
                      <m:t>≠0</m:t>
                    </m:r>
                  </m:oMath>
                </a14:m>
                <a:r>
                  <a:rPr lang="en-US" sz="2800"/>
                  <a:t> inside</a:t>
                </a:r>
              </a:p>
              <a:p>
                <a:pPr marL="514350" indent="-514350">
                  <a:lnSpc>
                    <a:spcPct val="150000"/>
                  </a:lnSpc>
                  <a:buAutoNum type="alphaUcParenR"/>
                </a:pPr>
                <a:r>
                  <a:rPr lang="en-US" sz="2800"/>
                  <a:t> Not enough info to answer</a:t>
                </a:r>
              </a:p>
            </p:txBody>
          </p:sp>
        </mc:Choice>
        <mc:Fallback xmlns="">
          <p:sp>
            <p:nvSpPr>
              <p:cNvPr id="4" name="TextBox 3"/>
              <p:cNvSpPr txBox="1">
                <a:spLocks noRot="1" noChangeAspect="1" noMove="1" noResize="1" noEditPoints="1" noAdjustHandles="1" noChangeArrowheads="1" noChangeShapeType="1" noTextEdit="1"/>
              </p:cNvSpPr>
              <p:nvPr/>
            </p:nvSpPr>
            <p:spPr>
              <a:xfrm>
                <a:off x="245533" y="4682066"/>
                <a:ext cx="4679038" cy="2031325"/>
              </a:xfrm>
              <a:prstGeom prst="rect">
                <a:avLst/>
              </a:prstGeom>
              <a:blipFill rotWithShape="0">
                <a:blip r:embed="rId5"/>
                <a:stretch>
                  <a:fillRect l="-2734" r="-1432" b="-4805"/>
                </a:stretch>
              </a:blipFill>
            </p:spPr>
            <p:txBody>
              <a:bodyPr/>
              <a:lstStyle/>
              <a:p>
                <a:r>
                  <a:rPr lang="en-US">
                    <a:noFill/>
                  </a:rPr>
                  <a:t> </a:t>
                </a:r>
              </a:p>
            </p:txBody>
          </p:sp>
        </mc:Fallback>
      </mc:AlternateContent>
    </p:spTree>
    <p:extLst>
      <p:ext uri="{BB962C8B-B14F-4D97-AF65-F5344CB8AC3E}">
        <p14:creationId xmlns:p14="http://schemas.microsoft.com/office/powerpoint/2010/main" val="838417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525467" y="1361242"/>
            <a:ext cx="3174930" cy="3108843"/>
          </a:xfrm>
          <a:prstGeom prst="rect">
            <a:avLst/>
          </a:prstGeom>
        </p:spPr>
      </p:pic>
      <p:sp>
        <p:nvSpPr>
          <p:cNvPr id="5" name="Rectangle 4"/>
          <p:cNvSpPr/>
          <p:nvPr/>
        </p:nvSpPr>
        <p:spPr>
          <a:xfrm>
            <a:off x="228599" y="91069"/>
            <a:ext cx="11768667" cy="1384995"/>
          </a:xfrm>
          <a:prstGeom prst="rect">
            <a:avLst/>
          </a:prstGeom>
        </p:spPr>
        <p:txBody>
          <a:bodyPr wrap="square">
            <a:spAutoFit/>
          </a:bodyPr>
          <a:lstStyle/>
          <a:p>
            <a:r>
              <a:rPr lang="en-US" sz="2800"/>
              <a:t>A sphere of radius R has a total charge +Q spread uniformly throughout its volume. What is the total charge enclosed by the small centered sphere of radius r?</a:t>
            </a:r>
          </a:p>
        </p:txBody>
      </p:sp>
      <mc:AlternateContent xmlns:mc="http://schemas.openxmlformats.org/markup-compatibility/2006" xmlns:a14="http://schemas.microsoft.com/office/drawing/2010/main">
        <mc:Choice Requires="a14">
          <p:sp>
            <p:nvSpPr>
              <p:cNvPr id="6" name="TextBox 5"/>
              <p:cNvSpPr txBox="1"/>
              <p:nvPr/>
            </p:nvSpPr>
            <p:spPr>
              <a:xfrm>
                <a:off x="228598" y="2170449"/>
                <a:ext cx="2669320" cy="4599272"/>
              </a:xfrm>
              <a:prstGeom prst="rect">
                <a:avLst/>
              </a:prstGeom>
              <a:noFill/>
            </p:spPr>
            <p:txBody>
              <a:bodyPr wrap="none" rtlCol="0">
                <a:spAutoFit/>
              </a:bodyPr>
              <a:lstStyle/>
              <a:p>
                <a:pPr marL="342900" indent="-34290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𝑄</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4</m:t>
                        </m:r>
                      </m:num>
                      <m:den>
                        <m:r>
                          <a:rPr lang="en-US" sz="2800" b="0" i="1" smtClean="0">
                            <a:latin typeface="Cambria Math" panose="02040503050406030204" pitchFamily="18" charset="0"/>
                          </a:rPr>
                          <m:t>3</m:t>
                        </m:r>
                      </m:den>
                    </m:f>
                    <m:r>
                      <a:rPr lang="en-US" sz="2800" b="0" i="1" smtClean="0">
                        <a:latin typeface="Cambria Math" panose="02040503050406030204" pitchFamily="18" charset="0"/>
                        <a:ea typeface="Cambria Math" panose="02040503050406030204" pitchFamily="18" charset="0"/>
                      </a:rPr>
                      <m:t>𝜋</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𝑟</m:t>
                        </m:r>
                      </m:e>
                      <m:sup>
                        <m:r>
                          <a:rPr lang="en-US" sz="2800" b="0" i="1" smtClean="0">
                            <a:latin typeface="Cambria Math" panose="02040503050406030204" pitchFamily="18" charset="0"/>
                            <a:ea typeface="Cambria Math" panose="02040503050406030204" pitchFamily="18" charset="0"/>
                          </a:rPr>
                          <m:t>3</m:t>
                        </m:r>
                      </m:sup>
                    </m:sSup>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f>
                      <m:fPr>
                        <m:ctrlPr>
                          <a:rPr lang="en-US" sz="2800" i="1">
                            <a:latin typeface="Cambria Math" panose="02040503050406030204" pitchFamily="18" charset="0"/>
                          </a:rPr>
                        </m:ctrlPr>
                      </m:fPr>
                      <m:num>
                        <m:sSup>
                          <m:sSupPr>
                            <m:ctrlPr>
                              <a:rPr lang="en-US" sz="2800" i="1">
                                <a:latin typeface="Cambria Math" panose="02040503050406030204" pitchFamily="18" charset="0"/>
                                <a:ea typeface="Cambria Math" panose="02040503050406030204" pitchFamily="18" charset="0"/>
                              </a:rPr>
                            </m:ctrlPr>
                          </m:sSupPr>
                          <m:e>
                            <m:r>
                              <a:rPr lang="en-US" sz="2800" i="1">
                                <a:latin typeface="Cambria Math" panose="02040503050406030204" pitchFamily="18" charset="0"/>
                                <a:ea typeface="Cambria Math" panose="02040503050406030204" pitchFamily="18" charset="0"/>
                              </a:rPr>
                              <m:t>𝑟</m:t>
                            </m:r>
                          </m:e>
                          <m:sup>
                            <m:r>
                              <a:rPr lang="en-US" sz="2800" b="0" i="1" smtClean="0">
                                <a:latin typeface="Cambria Math" panose="02040503050406030204" pitchFamily="18" charset="0"/>
                                <a:ea typeface="Cambria Math" panose="02040503050406030204" pitchFamily="18" charset="0"/>
                              </a:rPr>
                              <m:t>2</m:t>
                            </m:r>
                          </m:sup>
                        </m:sSup>
                      </m:num>
                      <m:den>
                        <m:sSup>
                          <m:sSupPr>
                            <m:ctrlPr>
                              <a:rPr lang="en-US" sz="2800" i="1">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𝑅</m:t>
                            </m:r>
                          </m:e>
                          <m:sup>
                            <m:r>
                              <a:rPr lang="en-US" sz="2800" b="0" i="1" smtClean="0">
                                <a:latin typeface="Cambria Math" panose="02040503050406030204" pitchFamily="18" charset="0"/>
                                <a:ea typeface="Cambria Math" panose="02040503050406030204" pitchFamily="18" charset="0"/>
                              </a:rPr>
                              <m:t>2</m:t>
                            </m:r>
                          </m:sup>
                        </m:sSup>
                      </m:den>
                    </m:f>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f>
                      <m:fPr>
                        <m:ctrlPr>
                          <a:rPr lang="en-US" sz="2800" i="1">
                            <a:latin typeface="Cambria Math" panose="02040503050406030204" pitchFamily="18" charset="0"/>
                          </a:rPr>
                        </m:ctrlPr>
                      </m:fPr>
                      <m:num>
                        <m:sSup>
                          <m:sSupPr>
                            <m:ctrlPr>
                              <a:rPr lang="en-US" sz="2800" i="1">
                                <a:latin typeface="Cambria Math" panose="02040503050406030204" pitchFamily="18" charset="0"/>
                                <a:ea typeface="Cambria Math" panose="02040503050406030204" pitchFamily="18" charset="0"/>
                              </a:rPr>
                            </m:ctrlPr>
                          </m:sSupPr>
                          <m:e>
                            <m:r>
                              <a:rPr lang="en-US" sz="2800" i="1">
                                <a:latin typeface="Cambria Math" panose="02040503050406030204" pitchFamily="18" charset="0"/>
                                <a:ea typeface="Cambria Math" panose="02040503050406030204" pitchFamily="18" charset="0"/>
                              </a:rPr>
                              <m:t>𝑟</m:t>
                            </m:r>
                          </m:e>
                          <m:sup>
                            <m:r>
                              <a:rPr lang="en-US" sz="2800" i="1">
                                <a:latin typeface="Cambria Math" panose="02040503050406030204" pitchFamily="18" charset="0"/>
                                <a:ea typeface="Cambria Math" panose="02040503050406030204" pitchFamily="18" charset="0"/>
                              </a:rPr>
                              <m:t>3</m:t>
                            </m:r>
                          </m:sup>
                        </m:sSup>
                      </m:num>
                      <m:den>
                        <m:sSup>
                          <m:sSupPr>
                            <m:ctrlPr>
                              <a:rPr lang="en-US" sz="2800" i="1">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𝑅</m:t>
                            </m:r>
                          </m:e>
                          <m:sup>
                            <m:r>
                              <a:rPr lang="en-US" sz="2800" i="1">
                                <a:latin typeface="Cambria Math" panose="02040503050406030204" pitchFamily="18" charset="0"/>
                                <a:ea typeface="Cambria Math" panose="02040503050406030204" pitchFamily="18" charset="0"/>
                              </a:rPr>
                              <m:t>3</m:t>
                            </m:r>
                          </m:sup>
                        </m:sSup>
                      </m:den>
                    </m:f>
                  </m:oMath>
                </a14:m>
                <a:endParaRPr lang="en-US" sz="2800"/>
              </a:p>
              <a:p>
                <a:pPr marL="342900" indent="-342900">
                  <a:lnSpc>
                    <a:spcPct val="150000"/>
                  </a:lnSpc>
                  <a:buFontTx/>
                  <a:buAutoNum type="alphaUcParenR"/>
                </a:pPr>
                <a:r>
                  <a:rPr lang="en-US" sz="2800"/>
                  <a:t> </a:t>
                </a:r>
                <a14:m>
                  <m:oMath xmlns:m="http://schemas.openxmlformats.org/officeDocument/2006/math">
                    <m:r>
                      <a:rPr lang="en-US" sz="2800" i="1">
                        <a:latin typeface="Cambria Math" panose="02040503050406030204" pitchFamily="18" charset="0"/>
                      </a:rPr>
                      <m:t>𝑄</m:t>
                    </m:r>
                    <m:f>
                      <m:fPr>
                        <m:ctrlPr>
                          <a:rPr lang="en-US" sz="2800" i="1">
                            <a:latin typeface="Cambria Math" panose="02040503050406030204" pitchFamily="18" charset="0"/>
                          </a:rPr>
                        </m:ctrlPr>
                      </m:fPr>
                      <m:num>
                        <m:sSup>
                          <m:sSupPr>
                            <m:ctrlPr>
                              <a:rPr lang="en-US" sz="2800" i="1">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𝑅</m:t>
                            </m:r>
                          </m:e>
                          <m:sup>
                            <m:r>
                              <a:rPr lang="en-US" sz="2800" i="1">
                                <a:latin typeface="Cambria Math" panose="02040503050406030204" pitchFamily="18" charset="0"/>
                                <a:ea typeface="Cambria Math" panose="02040503050406030204" pitchFamily="18" charset="0"/>
                              </a:rPr>
                              <m:t>3</m:t>
                            </m:r>
                          </m:sup>
                        </m:sSup>
                      </m:num>
                      <m:den>
                        <m:sSup>
                          <m:sSupPr>
                            <m:ctrlPr>
                              <a:rPr lang="en-US" sz="2800" i="1">
                                <a:latin typeface="Cambria Math" panose="02040503050406030204" pitchFamily="18" charset="0"/>
                                <a:ea typeface="Cambria Math" panose="02040503050406030204" pitchFamily="18" charset="0"/>
                              </a:rPr>
                            </m:ctrlPr>
                          </m:sSupPr>
                          <m:e>
                            <m:r>
                              <a:rPr lang="en-US" sz="2800" i="1">
                                <a:latin typeface="Cambria Math" panose="02040503050406030204" pitchFamily="18" charset="0"/>
                                <a:ea typeface="Cambria Math" panose="02040503050406030204" pitchFamily="18" charset="0"/>
                              </a:rPr>
                              <m:t>𝑟</m:t>
                            </m:r>
                          </m:e>
                          <m:sup>
                            <m:r>
                              <a:rPr lang="en-US" sz="2800" i="1">
                                <a:latin typeface="Cambria Math" panose="02040503050406030204" pitchFamily="18" charset="0"/>
                                <a:ea typeface="Cambria Math" panose="02040503050406030204" pitchFamily="18" charset="0"/>
                              </a:rPr>
                              <m:t>3</m:t>
                            </m:r>
                          </m:sup>
                        </m:sSup>
                      </m:den>
                    </m:f>
                  </m:oMath>
                </a14:m>
                <a:endParaRPr lang="en-US" sz="2800"/>
              </a:p>
              <a:p>
                <a:pPr marL="342900" indent="-342900">
                  <a:lnSpc>
                    <a:spcPct val="150000"/>
                  </a:lnSpc>
                  <a:buAutoNum type="alphaUcParenR"/>
                </a:pPr>
                <a:r>
                  <a:rPr lang="en-US" sz="2800"/>
                  <a:t> None of these</a:t>
                </a:r>
              </a:p>
            </p:txBody>
          </p:sp>
        </mc:Choice>
        <mc:Fallback xmlns="">
          <p:sp>
            <p:nvSpPr>
              <p:cNvPr id="6" name="TextBox 5"/>
              <p:cNvSpPr txBox="1">
                <a:spLocks noRot="1" noChangeAspect="1" noMove="1" noResize="1" noEditPoints="1" noAdjustHandles="1" noChangeArrowheads="1" noChangeShapeType="1" noTextEdit="1"/>
              </p:cNvSpPr>
              <p:nvPr/>
            </p:nvSpPr>
            <p:spPr>
              <a:xfrm>
                <a:off x="228598" y="2170449"/>
                <a:ext cx="2669320" cy="4599272"/>
              </a:xfrm>
              <a:prstGeom prst="rect">
                <a:avLst/>
              </a:prstGeom>
              <a:blipFill rotWithShape="0">
                <a:blip r:embed="rId3"/>
                <a:stretch>
                  <a:fillRect l="-4566" r="-3425" b="-2914"/>
                </a:stretch>
              </a:blipFill>
            </p:spPr>
            <p:txBody>
              <a:bodyPr/>
              <a:lstStyle/>
              <a:p>
                <a:r>
                  <a:rPr lang="en-US">
                    <a:noFill/>
                  </a:rPr>
                  <a:t> </a:t>
                </a:r>
              </a:p>
            </p:txBody>
          </p:sp>
        </mc:Fallback>
      </mc:AlternateContent>
    </p:spTree>
    <p:extLst>
      <p:ext uri="{BB962C8B-B14F-4D97-AF65-F5344CB8AC3E}">
        <p14:creationId xmlns:p14="http://schemas.microsoft.com/office/powerpoint/2010/main" val="36720588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525467" y="1361242"/>
            <a:ext cx="3174930" cy="3108843"/>
          </a:xfrm>
          <a:prstGeom prst="rect">
            <a:avLst/>
          </a:prstGeom>
        </p:spPr>
      </p:pic>
      <mc:AlternateContent xmlns:mc="http://schemas.openxmlformats.org/markup-compatibility/2006" xmlns:a14="http://schemas.microsoft.com/office/drawing/2010/main">
        <mc:Choice Requires="a14">
          <p:sp>
            <p:nvSpPr>
              <p:cNvPr id="5" name="Rectangle 4"/>
              <p:cNvSpPr/>
              <p:nvPr/>
            </p:nvSpPr>
            <p:spPr>
              <a:xfrm>
                <a:off x="228599" y="91069"/>
                <a:ext cx="11768667" cy="1137171"/>
              </a:xfrm>
              <a:prstGeom prst="rect">
                <a:avLst/>
              </a:prstGeom>
            </p:spPr>
            <p:txBody>
              <a:bodyPr wrap="square">
                <a:spAutoFit/>
              </a:bodyPr>
              <a:lstStyle/>
              <a:p>
                <a:r>
                  <a:rPr lang="en-US" sz="2800" dirty="0"/>
                  <a:t>If the electric field at distance r from the center of the sphere is E, what is the flux, </a:t>
                </a:r>
                <a14:m>
                  <m:oMath xmlns:m="http://schemas.openxmlformats.org/officeDocument/2006/math">
                    <m:nary>
                      <m:naryPr>
                        <m:chr m:val="∮"/>
                        <m:ctrlPr>
                          <a:rPr lang="en-US" sz="2800" i="1">
                            <a:latin typeface="Cambria Math" panose="02040503050406030204" pitchFamily="18" charset="0"/>
                          </a:rPr>
                        </m:ctrlPr>
                      </m:naryPr>
                      <m:sub>
                        <m:r>
                          <m:rPr>
                            <m:brk m:alnAt="23"/>
                          </m:rPr>
                          <a:rPr lang="en-US" sz="2800" i="1">
                            <a:latin typeface="Cambria Math" panose="02040503050406030204" pitchFamily="18" charset="0"/>
                          </a:rPr>
                          <m:t>𝑠</m:t>
                        </m:r>
                        <m:r>
                          <a:rPr lang="en-US" sz="2800" i="1">
                            <a:latin typeface="Cambria Math" panose="02040503050406030204" pitchFamily="18" charset="0"/>
                          </a:rPr>
                          <m:t>𝑢𝑟𝑓𝑎𝑐𝑒</m:t>
                        </m:r>
                      </m:sub>
                      <m:sup>
                        <m:r>
                          <a:rPr lang="en-US" sz="2800" i="1">
                            <a:latin typeface="Cambria Math" panose="02040503050406030204" pitchFamily="18" charset="0"/>
                          </a:rPr>
                          <m:t> </m:t>
                        </m:r>
                      </m:sup>
                      <m:e>
                        <m:acc>
                          <m:accPr>
                            <m:chr m:val="⃗"/>
                            <m:ctrlPr>
                              <a:rPr lang="en-US" sz="2800" i="1">
                                <a:latin typeface="Cambria Math" panose="02040503050406030204" pitchFamily="18" charset="0"/>
                              </a:rPr>
                            </m:ctrlPr>
                          </m:accPr>
                          <m:e>
                            <m:r>
                              <a:rPr lang="en-US" sz="2800" b="1" i="1">
                                <a:latin typeface="Cambria Math" panose="02040503050406030204" pitchFamily="18" charset="0"/>
                              </a:rPr>
                              <m:t>𝑬</m:t>
                            </m:r>
                          </m:e>
                        </m:acc>
                        <m:r>
                          <m:rPr>
                            <m:brk m:alnAt="23"/>
                          </m:rPr>
                          <a:rPr lang="en-US" sz="2800" i="1">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acc>
                          <m:accPr>
                            <m:chr m:val="⃗"/>
                            <m:ctrlPr>
                              <a:rPr lang="en-US" sz="2800" i="1">
                                <a:latin typeface="Cambria Math" panose="02040503050406030204" pitchFamily="18" charset="0"/>
                                <a:ea typeface="Cambria Math" panose="02040503050406030204" pitchFamily="18" charset="0"/>
                              </a:rPr>
                            </m:ctrlPr>
                          </m:accPr>
                          <m:e>
                            <m:r>
                              <a:rPr lang="en-US" sz="2800" b="1" i="1">
                                <a:latin typeface="Cambria Math" panose="02040503050406030204" pitchFamily="18" charset="0"/>
                                <a:ea typeface="Cambria Math" panose="02040503050406030204" pitchFamily="18" charset="0"/>
                              </a:rPr>
                              <m:t>𝑨</m:t>
                            </m:r>
                          </m:e>
                        </m:acc>
                      </m:e>
                    </m:nary>
                  </m:oMath>
                </a14:m>
                <a:r>
                  <a:rPr lang="en-US" sz="2800" dirty="0"/>
                  <a:t>, out of the small sphere?</a:t>
                </a:r>
              </a:p>
            </p:txBody>
          </p:sp>
        </mc:Choice>
        <mc:Fallback xmlns="">
          <p:sp>
            <p:nvSpPr>
              <p:cNvPr id="5" name="Rectangle 4"/>
              <p:cNvSpPr>
                <a:spLocks noRot="1" noChangeAspect="1" noMove="1" noResize="1" noEditPoints="1" noAdjustHandles="1" noChangeArrowheads="1" noChangeShapeType="1" noTextEdit="1"/>
              </p:cNvSpPr>
              <p:nvPr/>
            </p:nvSpPr>
            <p:spPr>
              <a:xfrm>
                <a:off x="228599" y="91069"/>
                <a:ext cx="11768667" cy="1137171"/>
              </a:xfrm>
              <a:prstGeom prst="rect">
                <a:avLst/>
              </a:prstGeom>
              <a:blipFill>
                <a:blip r:embed="rId3"/>
                <a:stretch>
                  <a:fillRect l="-1036" t="-5376" b="-483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28599" y="2915663"/>
                <a:ext cx="1719189" cy="3784113"/>
              </a:xfrm>
              <a:prstGeom prst="rect">
                <a:avLst/>
              </a:prstGeom>
              <a:noFill/>
            </p:spPr>
            <p:txBody>
              <a:bodyPr wrap="none" rtlCol="0">
                <a:spAutoFit/>
              </a:bodyPr>
              <a:lstStyle/>
              <a:p>
                <a:pPr marL="342900" indent="-342900">
                  <a:lnSpc>
                    <a:spcPct val="150000"/>
                  </a:lnSpc>
                  <a:buAutoNum type="alphaUcParenR"/>
                </a:pPr>
                <a:r>
                  <a:rPr lang="en-US" sz="2800" b="0"/>
                  <a:t> </a:t>
                </a:r>
                <a14:m>
                  <m:oMath xmlns:m="http://schemas.openxmlformats.org/officeDocument/2006/math">
                    <m:r>
                      <m:rPr>
                        <m:sty m:val="p"/>
                      </m:rPr>
                      <a:rPr lang="en-US" sz="2800" b="0" i="0" smtClean="0">
                        <a:latin typeface="Cambria Math" panose="02040503050406030204" pitchFamily="18" charset="0"/>
                        <a:ea typeface="Cambria Math" panose="02040503050406030204" pitchFamily="18" charset="0"/>
                      </a:rPr>
                      <m:t>E</m:t>
                    </m:r>
                    <m:r>
                      <a:rPr lang="en-US" sz="2800" b="0" i="1" smtClean="0">
                        <a:latin typeface="Cambria Math" panose="02040503050406030204" pitchFamily="18" charset="0"/>
                        <a:ea typeface="Cambria Math" panose="02040503050406030204" pitchFamily="18" charset="0"/>
                      </a:rPr>
                      <m:t>𝜋</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𝑟</m:t>
                        </m:r>
                      </m:e>
                      <m:sup>
                        <m:r>
                          <a:rPr lang="en-US" sz="2800" b="0" i="1" smtClean="0">
                            <a:latin typeface="Cambria Math" panose="02040503050406030204" pitchFamily="18" charset="0"/>
                            <a:ea typeface="Cambria Math" panose="02040503050406030204" pitchFamily="18" charset="0"/>
                          </a:rPr>
                          <m:t>2</m:t>
                        </m:r>
                      </m:sup>
                    </m:sSup>
                  </m:oMath>
                </a14:m>
                <a:endParaRPr lang="en-US" sz="2800"/>
              </a:p>
              <a:p>
                <a:pPr marL="342900" indent="-342900">
                  <a:lnSpc>
                    <a:spcPct val="150000"/>
                  </a:lnSpc>
                  <a:buFontTx/>
                  <a:buAutoNum type="alphaUcParenR"/>
                </a:pPr>
                <a:r>
                  <a:rPr lang="en-US" sz="2800"/>
                  <a:t> </a:t>
                </a:r>
                <a14:m>
                  <m:oMath xmlns:m="http://schemas.openxmlformats.org/officeDocument/2006/math">
                    <m:r>
                      <m:rPr>
                        <m:sty m:val="p"/>
                      </m:rPr>
                      <a:rPr lang="en-US" sz="2800">
                        <a:latin typeface="Cambria Math" panose="02040503050406030204" pitchFamily="18" charset="0"/>
                        <a:ea typeface="Cambria Math" panose="02040503050406030204" pitchFamily="18" charset="0"/>
                      </a:rPr>
                      <m:t>E</m:t>
                    </m:r>
                    <m:r>
                      <a:rPr lang="en-US" sz="2800" b="0" i="0" smtClean="0">
                        <a:latin typeface="Cambria Math" panose="02040503050406030204" pitchFamily="18" charset="0"/>
                        <a:ea typeface="Cambria Math" panose="02040503050406030204" pitchFamily="18" charset="0"/>
                      </a:rPr>
                      <m:t>4</m:t>
                    </m:r>
                    <m:r>
                      <a:rPr lang="en-US" sz="2800" i="1">
                        <a:latin typeface="Cambria Math" panose="02040503050406030204" pitchFamily="18" charset="0"/>
                        <a:ea typeface="Cambria Math" panose="02040503050406030204" pitchFamily="18" charset="0"/>
                      </a:rPr>
                      <m:t>𝜋</m:t>
                    </m:r>
                    <m:sSup>
                      <m:sSupPr>
                        <m:ctrlPr>
                          <a:rPr lang="en-US" sz="2800" i="1">
                            <a:latin typeface="Cambria Math" panose="02040503050406030204" pitchFamily="18" charset="0"/>
                            <a:ea typeface="Cambria Math" panose="02040503050406030204" pitchFamily="18" charset="0"/>
                          </a:rPr>
                        </m:ctrlPr>
                      </m:sSupPr>
                      <m:e>
                        <m:r>
                          <a:rPr lang="en-US" sz="2800" i="1">
                            <a:latin typeface="Cambria Math" panose="02040503050406030204" pitchFamily="18" charset="0"/>
                            <a:ea typeface="Cambria Math" panose="02040503050406030204" pitchFamily="18" charset="0"/>
                          </a:rPr>
                          <m:t>𝑟</m:t>
                        </m:r>
                      </m:e>
                      <m:sup>
                        <m:r>
                          <a:rPr lang="en-US" sz="2800" i="1">
                            <a:latin typeface="Cambria Math" panose="02040503050406030204" pitchFamily="18" charset="0"/>
                            <a:ea typeface="Cambria Math" panose="02040503050406030204" pitchFamily="18" charset="0"/>
                          </a:rPr>
                          <m:t>2</m:t>
                        </m:r>
                      </m:sup>
                    </m:sSup>
                  </m:oMath>
                </a14:m>
                <a:endParaRPr lang="en-US" sz="2800"/>
              </a:p>
              <a:p>
                <a:pPr marL="342900" indent="-342900">
                  <a:lnSpc>
                    <a:spcPct val="150000"/>
                  </a:lnSpc>
                  <a:buFontTx/>
                  <a:buAutoNum type="alphaUcParenR"/>
                </a:pPr>
                <a:r>
                  <a:rPr lang="en-US" sz="2800"/>
                  <a:t> </a:t>
                </a:r>
                <a14:m>
                  <m:oMath xmlns:m="http://schemas.openxmlformats.org/officeDocument/2006/math">
                    <m:r>
                      <m:rPr>
                        <m:sty m:val="p"/>
                      </m:rPr>
                      <a:rPr lang="en-US" sz="2800">
                        <a:latin typeface="Cambria Math" panose="02040503050406030204" pitchFamily="18" charset="0"/>
                        <a:ea typeface="Cambria Math" panose="02040503050406030204" pitchFamily="18" charset="0"/>
                      </a:rPr>
                      <m:t>E</m:t>
                    </m:r>
                    <m:r>
                      <a:rPr lang="en-US" sz="2800" b="0" i="1" smtClean="0">
                        <a:latin typeface="Cambria Math" panose="02040503050406030204" pitchFamily="18" charset="0"/>
                        <a:ea typeface="Cambria Math" panose="02040503050406030204" pitchFamily="18" charset="0"/>
                      </a:rPr>
                      <m:t>4</m:t>
                    </m:r>
                    <m:r>
                      <a:rPr lang="en-US" sz="2800" i="1">
                        <a:latin typeface="Cambria Math" panose="02040503050406030204" pitchFamily="18" charset="0"/>
                        <a:ea typeface="Cambria Math" panose="02040503050406030204" pitchFamily="18" charset="0"/>
                      </a:rPr>
                      <m:t>𝜋</m:t>
                    </m:r>
                    <m:sSup>
                      <m:sSupPr>
                        <m:ctrlPr>
                          <a:rPr lang="en-US" sz="2800" i="1">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𝑅</m:t>
                        </m:r>
                      </m:e>
                      <m:sup>
                        <m:r>
                          <a:rPr lang="en-US" sz="2800" i="1">
                            <a:latin typeface="Cambria Math" panose="02040503050406030204" pitchFamily="18" charset="0"/>
                            <a:ea typeface="Cambria Math" panose="02040503050406030204" pitchFamily="18" charset="0"/>
                          </a:rPr>
                          <m:t>2</m:t>
                        </m:r>
                      </m:sup>
                    </m:sSup>
                  </m:oMath>
                </a14:m>
                <a:endParaRPr lang="en-US" sz="2800"/>
              </a:p>
              <a:p>
                <a:pPr marL="342900" indent="-342900">
                  <a:lnSpc>
                    <a:spcPct val="150000"/>
                  </a:lnSpc>
                  <a:buFontTx/>
                  <a:buAutoNum type="alphaUcParenR"/>
                </a:pPr>
                <a:r>
                  <a:rPr lang="en-US" sz="2800"/>
                  <a:t> </a:t>
                </a:r>
                <a14:m>
                  <m:oMath xmlns:m="http://schemas.openxmlformats.org/officeDocument/2006/math">
                    <m:r>
                      <m:rPr>
                        <m:sty m:val="p"/>
                      </m:rPr>
                      <a:rPr lang="en-US" sz="2800" b="0" i="0" smtClean="0">
                        <a:latin typeface="Cambria Math" panose="02040503050406030204" pitchFamily="18" charset="0"/>
                      </a:rPr>
                      <m:t>E</m:t>
                    </m:r>
                    <m:f>
                      <m:fPr>
                        <m:ctrlPr>
                          <a:rPr lang="en-US" sz="2800" i="1">
                            <a:latin typeface="Cambria Math" panose="02040503050406030204" pitchFamily="18" charset="0"/>
                          </a:rPr>
                        </m:ctrlPr>
                      </m:fPr>
                      <m:num>
                        <m:r>
                          <a:rPr lang="en-US" sz="2800" b="0" i="1" smtClean="0">
                            <a:latin typeface="Cambria Math" panose="02040503050406030204" pitchFamily="18" charset="0"/>
                          </a:rPr>
                          <m:t>4</m:t>
                        </m:r>
                      </m:num>
                      <m:den>
                        <m:r>
                          <a:rPr lang="en-US" sz="2800" b="0" i="1" smtClean="0">
                            <a:latin typeface="Cambria Math" panose="02040503050406030204" pitchFamily="18" charset="0"/>
                          </a:rPr>
                          <m:t>3</m:t>
                        </m:r>
                      </m:den>
                    </m:f>
                    <m:r>
                      <a:rPr lang="en-US" sz="2800" i="1" smtClean="0">
                        <a:latin typeface="Cambria Math" panose="02040503050406030204" pitchFamily="18" charset="0"/>
                        <a:ea typeface="Cambria Math" panose="02040503050406030204" pitchFamily="18" charset="0"/>
                      </a:rPr>
                      <m:t>𝜋</m:t>
                    </m:r>
                    <m:sSup>
                      <m:sSupPr>
                        <m:ctrlPr>
                          <a:rPr lang="en-US" sz="280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𝑟</m:t>
                        </m:r>
                      </m:e>
                      <m:sup>
                        <m:r>
                          <a:rPr lang="en-US" sz="2800" b="0" i="1" smtClean="0">
                            <a:latin typeface="Cambria Math" panose="02040503050406030204" pitchFamily="18" charset="0"/>
                            <a:ea typeface="Cambria Math" panose="02040503050406030204" pitchFamily="18" charset="0"/>
                          </a:rPr>
                          <m:t>2</m:t>
                        </m:r>
                      </m:sup>
                    </m:sSup>
                  </m:oMath>
                </a14:m>
                <a:endParaRPr lang="en-US" sz="2800"/>
              </a:p>
              <a:p>
                <a:pPr marL="342900" indent="-342900">
                  <a:lnSpc>
                    <a:spcPct val="150000"/>
                  </a:lnSpc>
                  <a:buAutoNum type="alphaUcParenR"/>
                </a:pPr>
                <a:r>
                  <a:rPr lang="en-US" sz="2800"/>
                  <a:t> </a:t>
                </a:r>
                <a14:m>
                  <m:oMath xmlns:m="http://schemas.openxmlformats.org/officeDocument/2006/math">
                    <m:r>
                      <m:rPr>
                        <m:sty m:val="p"/>
                      </m:rPr>
                      <a:rPr lang="en-US" sz="2800">
                        <a:latin typeface="Cambria Math" panose="02040503050406030204" pitchFamily="18" charset="0"/>
                      </a:rPr>
                      <m:t>E</m:t>
                    </m:r>
                    <m:f>
                      <m:fPr>
                        <m:ctrlPr>
                          <a:rPr lang="en-US" sz="2800" i="1">
                            <a:latin typeface="Cambria Math" panose="02040503050406030204" pitchFamily="18" charset="0"/>
                          </a:rPr>
                        </m:ctrlPr>
                      </m:fPr>
                      <m:num>
                        <m:r>
                          <a:rPr lang="en-US" sz="2800" i="1">
                            <a:latin typeface="Cambria Math" panose="02040503050406030204" pitchFamily="18" charset="0"/>
                          </a:rPr>
                          <m:t>4</m:t>
                        </m:r>
                      </m:num>
                      <m:den>
                        <m:r>
                          <a:rPr lang="en-US" sz="2800" i="1">
                            <a:latin typeface="Cambria Math" panose="02040503050406030204" pitchFamily="18" charset="0"/>
                          </a:rPr>
                          <m:t>3</m:t>
                        </m:r>
                      </m:den>
                    </m:f>
                    <m:r>
                      <a:rPr lang="en-US" sz="2800" i="1">
                        <a:latin typeface="Cambria Math" panose="02040503050406030204" pitchFamily="18" charset="0"/>
                        <a:ea typeface="Cambria Math" panose="02040503050406030204" pitchFamily="18" charset="0"/>
                      </a:rPr>
                      <m:t>𝜋</m:t>
                    </m:r>
                    <m:sSup>
                      <m:sSupPr>
                        <m:ctrlPr>
                          <a:rPr lang="en-US" sz="2800" i="1">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𝑅</m:t>
                        </m:r>
                      </m:e>
                      <m:sup>
                        <m:r>
                          <a:rPr lang="en-US" sz="2800" i="1">
                            <a:latin typeface="Cambria Math" panose="02040503050406030204" pitchFamily="18" charset="0"/>
                            <a:ea typeface="Cambria Math" panose="02040503050406030204" pitchFamily="18" charset="0"/>
                          </a:rPr>
                          <m:t>2</m:t>
                        </m:r>
                      </m:sup>
                    </m:sSup>
                  </m:oMath>
                </a14:m>
                <a:endParaRPr lang="en-US" sz="2800"/>
              </a:p>
            </p:txBody>
          </p:sp>
        </mc:Choice>
        <mc:Fallback xmlns="">
          <p:sp>
            <p:nvSpPr>
              <p:cNvPr id="6" name="TextBox 5"/>
              <p:cNvSpPr txBox="1">
                <a:spLocks noRot="1" noChangeAspect="1" noMove="1" noResize="1" noEditPoints="1" noAdjustHandles="1" noChangeArrowheads="1" noChangeShapeType="1" noTextEdit="1"/>
              </p:cNvSpPr>
              <p:nvPr/>
            </p:nvSpPr>
            <p:spPr>
              <a:xfrm>
                <a:off x="228599" y="2915663"/>
                <a:ext cx="1719189" cy="3784113"/>
              </a:xfrm>
              <a:prstGeom prst="rect">
                <a:avLst/>
              </a:prstGeom>
              <a:blipFill rotWithShape="0">
                <a:blip r:embed="rId4"/>
                <a:stretch>
                  <a:fillRect l="-7067" b="-1449"/>
                </a:stretch>
              </a:blipFill>
            </p:spPr>
            <p:txBody>
              <a:bodyPr/>
              <a:lstStyle/>
              <a:p>
                <a:r>
                  <a:rPr lang="en-US">
                    <a:noFill/>
                  </a:rPr>
                  <a:t> </a:t>
                </a:r>
              </a:p>
            </p:txBody>
          </p:sp>
        </mc:Fallback>
      </mc:AlternateContent>
    </p:spTree>
    <p:extLst>
      <p:ext uri="{BB962C8B-B14F-4D97-AF65-F5344CB8AC3E}">
        <p14:creationId xmlns:p14="http://schemas.microsoft.com/office/powerpoint/2010/main" val="2544420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8160169" y="231913"/>
            <a:ext cx="3897357" cy="3085962"/>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233188" y="104775"/>
                <a:ext cx="8394345" cy="1534716"/>
              </a:xfrm>
              <a:prstGeom prst="rect">
                <a:avLst/>
              </a:prstGeom>
              <a:noFill/>
            </p:spPr>
            <p:txBody>
              <a:bodyPr wrap="square" rtlCol="0">
                <a:spAutoFit/>
              </a:bodyPr>
              <a:lstStyle/>
              <a:p>
                <a:r>
                  <a:rPr lang="en-US" sz="2800"/>
                  <a:t>The electric field on a surface with area vector </a:t>
                </a:r>
                <a14:m>
                  <m:oMath xmlns:m="http://schemas.openxmlformats.org/officeDocument/2006/math">
                    <m:acc>
                      <m:accPr>
                        <m:chr m:val="⃗"/>
                        <m:ctrlPr>
                          <a:rPr lang="en-US" sz="2800" i="1">
                            <a:latin typeface="Cambria Math" panose="02040503050406030204" pitchFamily="18" charset="0"/>
                          </a:rPr>
                        </m:ctrlPr>
                      </m:accPr>
                      <m:e>
                        <m:r>
                          <a:rPr lang="en-US" sz="2800" b="1" i="1">
                            <a:latin typeface="Cambria Math" panose="02040503050406030204" pitchFamily="18" charset="0"/>
                          </a:rPr>
                          <m:t>𝑨</m:t>
                        </m:r>
                      </m:e>
                    </m:acc>
                    <m:r>
                      <a:rPr lang="en-US" sz="2800" i="1">
                        <a:latin typeface="Cambria Math" panose="02040503050406030204" pitchFamily="18" charset="0"/>
                      </a:rPr>
                      <m:t>=</m:t>
                    </m:r>
                    <m:r>
                      <a:rPr lang="en-US" sz="2800" i="1">
                        <a:latin typeface="Cambria Math" panose="02040503050406030204" pitchFamily="18" charset="0"/>
                      </a:rPr>
                      <m:t>𝐴</m:t>
                    </m:r>
                    <m:r>
                      <a:rPr lang="en-US" sz="2800" i="1">
                        <a:latin typeface="Cambria Math" panose="02040503050406030204" pitchFamily="18" charset="0"/>
                      </a:rPr>
                      <m:t> </m:t>
                    </m:r>
                    <m:acc>
                      <m:accPr>
                        <m:chr m:val="̂"/>
                        <m:ctrlPr>
                          <a:rPr lang="en-US" sz="2800" i="1">
                            <a:latin typeface="Cambria Math" panose="02040503050406030204" pitchFamily="18" charset="0"/>
                          </a:rPr>
                        </m:ctrlPr>
                      </m:accPr>
                      <m:e>
                        <m:r>
                          <a:rPr lang="en-US" sz="2800" b="1" i="1">
                            <a:latin typeface="Cambria Math" panose="02040503050406030204" pitchFamily="18" charset="0"/>
                          </a:rPr>
                          <m:t>𝒙</m:t>
                        </m:r>
                      </m:e>
                    </m:acc>
                  </m:oMath>
                </a14:m>
                <a:r>
                  <a:rPr lang="en-US" sz="2800"/>
                  <a:t> is given by </a:t>
                </a:r>
                <a14:m>
                  <m:oMath xmlns:m="http://schemas.openxmlformats.org/officeDocument/2006/math">
                    <m:acc>
                      <m:accPr>
                        <m:chr m:val="⃗"/>
                        <m:ctrlPr>
                          <a:rPr lang="en-US" sz="2800" i="1">
                            <a:latin typeface="Cambria Math" panose="02040503050406030204" pitchFamily="18" charset="0"/>
                          </a:rPr>
                        </m:ctrlPr>
                      </m:accPr>
                      <m:e>
                        <m:r>
                          <a:rPr lang="en-US" sz="2800" b="1" i="1">
                            <a:latin typeface="Cambria Math" panose="02040503050406030204" pitchFamily="18" charset="0"/>
                          </a:rPr>
                          <m:t>𝑬</m:t>
                        </m:r>
                      </m:e>
                    </m:acc>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r>
                      <a:rPr lang="en-US" sz="2800" i="1">
                        <a:latin typeface="Cambria Math" panose="02040503050406030204" pitchFamily="18" charset="0"/>
                      </a:rPr>
                      <m:t> </m:t>
                    </m:r>
                    <m:acc>
                      <m:accPr>
                        <m:chr m:val="̂"/>
                        <m:ctrlPr>
                          <a:rPr lang="en-US" sz="2800" i="1">
                            <a:latin typeface="Cambria Math" panose="02040503050406030204" pitchFamily="18" charset="0"/>
                          </a:rPr>
                        </m:ctrlPr>
                      </m:accPr>
                      <m:e>
                        <m:r>
                          <a:rPr lang="en-US" sz="2800" b="1" i="1">
                            <a:latin typeface="Cambria Math" panose="02040503050406030204" pitchFamily="18" charset="0"/>
                          </a:rPr>
                          <m:t>𝒙</m:t>
                        </m:r>
                      </m:e>
                    </m:acc>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𝑦</m:t>
                        </m:r>
                      </m:sub>
                    </m:sSub>
                    <m:r>
                      <a:rPr lang="en-US" sz="2800" i="1">
                        <a:latin typeface="Cambria Math" panose="02040503050406030204" pitchFamily="18" charset="0"/>
                      </a:rPr>
                      <m:t> </m:t>
                    </m:r>
                    <m:acc>
                      <m:accPr>
                        <m:chr m:val="̂"/>
                        <m:ctrlPr>
                          <a:rPr lang="en-US" sz="2800" i="1">
                            <a:latin typeface="Cambria Math" panose="02040503050406030204" pitchFamily="18" charset="0"/>
                          </a:rPr>
                        </m:ctrlPr>
                      </m:accPr>
                      <m:e>
                        <m:r>
                          <a:rPr lang="en-US" sz="2800" b="1" i="1">
                            <a:latin typeface="Cambria Math" panose="02040503050406030204" pitchFamily="18" charset="0"/>
                          </a:rPr>
                          <m:t>𝒚</m:t>
                        </m:r>
                      </m:e>
                    </m:acc>
                  </m:oMath>
                </a14:m>
                <a:r>
                  <a:rPr lang="en-US" sz="2800"/>
                  <a:t>, where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oMath>
                </a14:m>
                <a:r>
                  <a:rPr lang="en-US" sz="2800"/>
                  <a:t> and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𝑦</m:t>
                        </m:r>
                      </m:sub>
                    </m:sSub>
                  </m:oMath>
                </a14:m>
                <a:r>
                  <a:rPr lang="en-US" sz="2800"/>
                  <a:t> are constants. The flux through the area shown is…</a:t>
                </a:r>
              </a:p>
            </p:txBody>
          </p:sp>
        </mc:Choice>
        <mc:Fallback xmlns="">
          <p:sp>
            <p:nvSpPr>
              <p:cNvPr id="3" name="TextBox 2"/>
              <p:cNvSpPr txBox="1">
                <a:spLocks noRot="1" noChangeAspect="1" noMove="1" noResize="1" noEditPoints="1" noAdjustHandles="1" noChangeArrowheads="1" noChangeShapeType="1" noTextEdit="1"/>
              </p:cNvSpPr>
              <p:nvPr/>
            </p:nvSpPr>
            <p:spPr>
              <a:xfrm>
                <a:off x="233188" y="104775"/>
                <a:ext cx="8394345" cy="1534716"/>
              </a:xfrm>
              <a:prstGeom prst="rect">
                <a:avLst/>
              </a:prstGeom>
              <a:blipFill rotWithShape="0">
                <a:blip r:embed="rId3"/>
                <a:stretch>
                  <a:fillRect l="-1452" b="-1031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33186" y="2638494"/>
                <a:ext cx="10857075" cy="4094904"/>
              </a:xfrm>
              <a:prstGeom prst="rect">
                <a:avLst/>
              </a:prstGeom>
              <a:noFill/>
            </p:spPr>
            <p:txBody>
              <a:bodyPr wrap="none" rtlCol="0">
                <a:spAutoFit/>
              </a:bodyPr>
              <a:lstStyle/>
              <a:p>
                <a:pPr marL="514350" indent="-514350">
                  <a:lnSpc>
                    <a:spcPct val="150000"/>
                  </a:lnSpc>
                  <a:buAutoNum type="alphaUcParenR"/>
                </a:pPr>
                <a:r>
                  <a:rPr lang="en-US" sz="2800" dirty="0"/>
                  <a:t> </a:t>
                </a:r>
                <a14:m>
                  <m:oMath xmlns:m="http://schemas.openxmlformats.org/officeDocument/2006/math">
                    <m:rad>
                      <m:radPr>
                        <m:degHide m:val="on"/>
                        <m:ctrlPr>
                          <a:rPr lang="en-US" sz="2800" i="1" smtClean="0">
                            <a:latin typeface="Cambria Math" panose="02040503050406030204" pitchFamily="18" charset="0"/>
                          </a:rPr>
                        </m:ctrlPr>
                      </m:radPr>
                      <m:deg/>
                      <m:e>
                        <m:sSup>
                          <m:sSupPr>
                            <m:ctrlPr>
                              <a:rPr lang="en-US" sz="2800" i="1" smtClean="0">
                                <a:latin typeface="Cambria Math" panose="02040503050406030204" pitchFamily="18" charset="0"/>
                              </a:rPr>
                            </m:ctrlPr>
                          </m:sSupPr>
                          <m:e>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e>
                          <m:sup>
                            <m:r>
                              <a:rPr lang="en-US" sz="2800" b="0" i="1" smtClean="0">
                                <a:latin typeface="Cambria Math" panose="02040503050406030204" pitchFamily="18" charset="0"/>
                              </a:rPr>
                              <m:t>2</m:t>
                            </m:r>
                          </m:sup>
                        </m:sSup>
                        <m:r>
                          <a:rPr lang="en-US" sz="2800" b="0" i="1" smtClean="0">
                            <a:latin typeface="Cambria Math" panose="02040503050406030204" pitchFamily="18" charset="0"/>
                          </a:rPr>
                          <m:t>+</m:t>
                        </m:r>
                        <m:sSup>
                          <m:sSupPr>
                            <m:ctrlPr>
                              <a:rPr lang="en-US" sz="2800" i="1">
                                <a:latin typeface="Cambria Math" panose="02040503050406030204" pitchFamily="18" charset="0"/>
                              </a:rPr>
                            </m:ctrlPr>
                          </m:sSupPr>
                          <m:e>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b="0" i="1" smtClean="0">
                                    <a:latin typeface="Cambria Math" panose="02040503050406030204" pitchFamily="18" charset="0"/>
                                  </a:rPr>
                                  <m:t>𝑦</m:t>
                                </m:r>
                              </m:sub>
                            </m:sSub>
                          </m:e>
                          <m:sup>
                            <m:r>
                              <a:rPr lang="en-US" sz="2800" i="1">
                                <a:latin typeface="Cambria Math" panose="02040503050406030204" pitchFamily="18" charset="0"/>
                              </a:rPr>
                              <m:t>2</m:t>
                            </m:r>
                          </m:sup>
                        </m:sSup>
                      </m:e>
                    </m:rad>
                    <m: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𝐴</m:t>
                    </m:r>
                  </m:oMath>
                </a14:m>
                <a:r>
                  <a:rPr lang="en-US" sz="2800" dirty="0"/>
                  <a:t>        (note: the dot means “times”, not “dot product”)</a:t>
                </a:r>
              </a:p>
              <a:p>
                <a:pPr marL="514350" indent="-514350">
                  <a:lnSpc>
                    <a:spcPct val="150000"/>
                  </a:lnSpc>
                  <a:buAutoNum type="alphaUcParenR"/>
                </a:pPr>
                <a:r>
                  <a:rPr lang="en-US" sz="2800" dirty="0"/>
                  <a:t> </a:t>
                </a:r>
                <a14:m>
                  <m:oMath xmlns:m="http://schemas.openxmlformats.org/officeDocument/2006/math">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𝑥</m:t>
                        </m:r>
                      </m:sub>
                    </m:sSub>
                    <m:r>
                      <a:rPr lang="en-US" sz="2800" b="0" i="1" smtClean="0">
                        <a:latin typeface="Cambria Math" panose="02040503050406030204" pitchFamily="18" charset="0"/>
                      </a:rPr>
                      <m:t>+</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rPr>
                          <m:t>𝐸</m:t>
                        </m:r>
                      </m:e>
                      <m:sub>
                        <m:r>
                          <a:rPr lang="en-US" sz="2800" b="0" i="1" smtClean="0">
                            <a:latin typeface="Cambria Math" panose="02040503050406030204" pitchFamily="18" charset="0"/>
                          </a:rPr>
                          <m:t>𝑦</m:t>
                        </m:r>
                      </m:sub>
                    </m:sSub>
                    <m:r>
                      <a:rPr lang="en-US" sz="2800" b="0" i="1" smtClean="0">
                        <a:latin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𝐴</m:t>
                    </m:r>
                  </m:oMath>
                </a14:m>
                <a:endParaRPr lang="en-US" sz="2800" dirty="0"/>
              </a:p>
              <a:p>
                <a:pPr marL="514350" indent="-51435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i="1">
                            <a:latin typeface="Cambria Math" panose="02040503050406030204" pitchFamily="18" charset="0"/>
                          </a:rPr>
                          <m:t>𝑥</m:t>
                        </m:r>
                      </m:sub>
                    </m:sSub>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𝐴</m:t>
                    </m:r>
                  </m:oMath>
                </a14:m>
                <a:endParaRPr lang="en-US" sz="2800" dirty="0"/>
              </a:p>
              <a:p>
                <a:pPr marL="514350" indent="-514350">
                  <a:lnSpc>
                    <a:spcPct val="150000"/>
                  </a:lnSpc>
                  <a:buAutoNum type="alphaUcParenR"/>
                </a:pPr>
                <a:r>
                  <a:rPr lang="en-US" sz="2800" dirty="0"/>
                  <a:t>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𝐸</m:t>
                        </m:r>
                      </m:e>
                      <m:sub>
                        <m:r>
                          <a:rPr lang="en-US" sz="2800" b="0" i="1" smtClean="0">
                            <a:latin typeface="Cambria Math" panose="02040503050406030204" pitchFamily="18" charset="0"/>
                          </a:rPr>
                          <m:t>𝑦</m:t>
                        </m:r>
                      </m:sub>
                    </m:sSub>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𝐴</m:t>
                    </m:r>
                  </m:oMath>
                </a14:m>
                <a:endParaRPr lang="en-US" sz="2800" dirty="0">
                  <a:ea typeface="Cambria Math" panose="02040503050406030204" pitchFamily="18" charset="0"/>
                </a:endParaRPr>
              </a:p>
              <a:p>
                <a:pPr marL="514350" indent="-514350">
                  <a:lnSpc>
                    <a:spcPct val="150000"/>
                  </a:lnSpc>
                  <a:buAutoNum type="alphaUcParenR"/>
                </a:pPr>
                <a:r>
                  <a:rPr lang="en-US" sz="2800" dirty="0"/>
                  <a:t>None of these</a:t>
                </a:r>
              </a:p>
            </p:txBody>
          </p:sp>
        </mc:Choice>
        <mc:Fallback xmlns="">
          <p:sp>
            <p:nvSpPr>
              <p:cNvPr id="4" name="TextBox 3"/>
              <p:cNvSpPr txBox="1">
                <a:spLocks noRot="1" noChangeAspect="1" noMove="1" noResize="1" noEditPoints="1" noAdjustHandles="1" noChangeArrowheads="1" noChangeShapeType="1" noTextEdit="1"/>
              </p:cNvSpPr>
              <p:nvPr/>
            </p:nvSpPr>
            <p:spPr>
              <a:xfrm>
                <a:off x="233186" y="2638494"/>
                <a:ext cx="10857075" cy="4094904"/>
              </a:xfrm>
              <a:prstGeom prst="rect">
                <a:avLst/>
              </a:prstGeom>
              <a:blipFill rotWithShape="0">
                <a:blip r:embed="rId4"/>
                <a:stretch>
                  <a:fillRect l="-1179" b="-1637"/>
                </a:stretch>
              </a:blipFill>
            </p:spPr>
            <p:txBody>
              <a:bodyPr/>
              <a:lstStyle/>
              <a:p>
                <a:r>
                  <a:rPr lang="en-US">
                    <a:noFill/>
                  </a:rPr>
                  <a:t> </a:t>
                </a:r>
              </a:p>
            </p:txBody>
          </p:sp>
        </mc:Fallback>
      </mc:AlternateContent>
    </p:spTree>
    <p:extLst>
      <p:ext uri="{BB962C8B-B14F-4D97-AF65-F5344CB8AC3E}">
        <p14:creationId xmlns:p14="http://schemas.microsoft.com/office/powerpoint/2010/main" val="3967845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4525467" y="1361242"/>
            <a:ext cx="3174930" cy="3108843"/>
          </a:xfrm>
          <a:prstGeom prst="rect">
            <a:avLst/>
          </a:prstGeom>
        </p:spPr>
      </p:pic>
      <p:sp>
        <p:nvSpPr>
          <p:cNvPr id="5" name="Rectangle 4"/>
          <p:cNvSpPr/>
          <p:nvPr/>
        </p:nvSpPr>
        <p:spPr>
          <a:xfrm>
            <a:off x="228599" y="91069"/>
            <a:ext cx="11768667" cy="954107"/>
          </a:xfrm>
          <a:prstGeom prst="rect">
            <a:avLst/>
          </a:prstGeom>
        </p:spPr>
        <p:txBody>
          <a:bodyPr wrap="square">
            <a:spAutoFit/>
          </a:bodyPr>
          <a:lstStyle/>
          <a:p>
            <a:r>
              <a:rPr lang="en-US" sz="2800"/>
              <a:t>Within the sphere, how does the E- field magnitude, E, depend on distance, r, from the origin?</a:t>
            </a:r>
          </a:p>
        </p:txBody>
      </p:sp>
      <mc:AlternateContent xmlns:mc="http://schemas.openxmlformats.org/markup-compatibility/2006" xmlns:a14="http://schemas.microsoft.com/office/drawing/2010/main">
        <mc:Choice Requires="a14">
          <p:sp>
            <p:nvSpPr>
              <p:cNvPr id="6" name="TextBox 5"/>
              <p:cNvSpPr txBox="1"/>
              <p:nvPr/>
            </p:nvSpPr>
            <p:spPr>
              <a:xfrm>
                <a:off x="228599" y="3372863"/>
                <a:ext cx="6632328" cy="3323987"/>
              </a:xfrm>
              <a:prstGeom prst="rect">
                <a:avLst/>
              </a:prstGeom>
              <a:noFill/>
            </p:spPr>
            <p:txBody>
              <a:bodyPr wrap="none" rtlCol="0">
                <a:spAutoFit/>
              </a:bodyPr>
              <a:lstStyle/>
              <a:p>
                <a:pPr marL="342900" indent="-342900">
                  <a:lnSpc>
                    <a:spcPct val="150000"/>
                  </a:lnSpc>
                  <a:buAutoNum type="alphaUcParenR"/>
                </a:pPr>
                <a:r>
                  <a:rPr lang="en-US" sz="2800" b="0"/>
                  <a:t> </a:t>
                </a:r>
                <a14:m>
                  <m:oMath xmlns:m="http://schemas.openxmlformats.org/officeDocument/2006/math">
                    <m:r>
                      <m:rPr>
                        <m:sty m:val="p"/>
                      </m:rPr>
                      <a:rPr lang="en-US" sz="2800" b="0" i="0" smtClean="0">
                        <a:latin typeface="Cambria Math" panose="02040503050406030204" pitchFamily="18" charset="0"/>
                        <a:ea typeface="Cambria Math" panose="02040503050406030204" pitchFamily="18" charset="0"/>
                      </a:rPr>
                      <m:t>E</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𝑟</m:t>
                    </m:r>
                  </m:oMath>
                </a14:m>
                <a:endParaRPr lang="en-US" sz="2800"/>
              </a:p>
              <a:p>
                <a:pPr marL="342900" indent="-342900">
                  <a:lnSpc>
                    <a:spcPct val="150000"/>
                  </a:lnSpc>
                  <a:buFontTx/>
                  <a:buAutoNum type="alphaUcParenR"/>
                </a:pPr>
                <a:r>
                  <a:rPr lang="en-US" sz="2800"/>
                  <a:t> </a:t>
                </a:r>
                <a14:m>
                  <m:oMath xmlns:m="http://schemas.openxmlformats.org/officeDocument/2006/math">
                    <m:r>
                      <m:rPr>
                        <m:sty m:val="p"/>
                      </m:rPr>
                      <a:rPr lang="en-US" sz="2800">
                        <a:latin typeface="Cambria Math" panose="02040503050406030204" pitchFamily="18" charset="0"/>
                        <a:ea typeface="Cambria Math" panose="02040503050406030204" pitchFamily="18" charset="0"/>
                      </a:rPr>
                      <m:t>E</m:t>
                    </m:r>
                    <m:r>
                      <a:rPr lang="en-US" sz="2800">
                        <a:latin typeface="Cambria Math" panose="02040503050406030204" pitchFamily="18" charset="0"/>
                        <a:ea typeface="Cambria Math" panose="02040503050406030204" pitchFamily="18" charset="0"/>
                      </a:rPr>
                      <m:t>∝</m:t>
                    </m:r>
                    <m:sSup>
                      <m:sSupPr>
                        <m:ctrlPr>
                          <a:rPr lang="en-US" sz="2800" i="1">
                            <a:latin typeface="Cambria Math" panose="02040503050406030204" pitchFamily="18" charset="0"/>
                            <a:ea typeface="Cambria Math" panose="02040503050406030204" pitchFamily="18" charset="0"/>
                          </a:rPr>
                        </m:ctrlPr>
                      </m:sSupPr>
                      <m:e>
                        <m:r>
                          <a:rPr lang="en-US" sz="2800" i="1">
                            <a:latin typeface="Cambria Math" panose="02040503050406030204" pitchFamily="18" charset="0"/>
                            <a:ea typeface="Cambria Math" panose="02040503050406030204" pitchFamily="18" charset="0"/>
                          </a:rPr>
                          <m:t>𝑟</m:t>
                        </m:r>
                      </m:e>
                      <m:sup>
                        <m:r>
                          <a:rPr lang="en-US" sz="2800" i="1" smtClean="0">
                            <a:latin typeface="Cambria Math" panose="02040503050406030204" pitchFamily="18" charset="0"/>
                            <a:ea typeface="Cambria Math" panose="02040503050406030204" pitchFamily="18" charset="0"/>
                          </a:rPr>
                          <m:t>2</m:t>
                        </m:r>
                      </m:sup>
                    </m:sSup>
                  </m:oMath>
                </a14:m>
                <a:endParaRPr lang="en-US" sz="2800"/>
              </a:p>
              <a:p>
                <a:pPr marL="342900" indent="-342900">
                  <a:lnSpc>
                    <a:spcPct val="150000"/>
                  </a:lnSpc>
                  <a:buFontTx/>
                  <a:buAutoNum type="alphaUcParenR"/>
                </a:pPr>
                <a:r>
                  <a:rPr lang="en-US" sz="2800"/>
                  <a:t> </a:t>
                </a:r>
                <a14:m>
                  <m:oMath xmlns:m="http://schemas.openxmlformats.org/officeDocument/2006/math">
                    <m:r>
                      <m:rPr>
                        <m:sty m:val="p"/>
                      </m:rPr>
                      <a:rPr lang="en-US" sz="2800">
                        <a:latin typeface="Cambria Math" panose="02040503050406030204" pitchFamily="18" charset="0"/>
                        <a:ea typeface="Cambria Math" panose="02040503050406030204" pitchFamily="18" charset="0"/>
                      </a:rPr>
                      <m:t>E</m:t>
                    </m:r>
                    <m:sSup>
                      <m:sSupPr>
                        <m:ctrlPr>
                          <a:rPr lang="en-US" sz="2800" i="1">
                            <a:latin typeface="Cambria Math" panose="02040503050406030204" pitchFamily="18" charset="0"/>
                            <a:ea typeface="Cambria Math" panose="02040503050406030204" pitchFamily="18" charset="0"/>
                          </a:rPr>
                        </m:ctrlPr>
                      </m:sSupPr>
                      <m:e>
                        <m: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𝑟</m:t>
                        </m:r>
                      </m:e>
                      <m:sup>
                        <m:r>
                          <a:rPr lang="en-US" sz="2800" b="0" i="1" smtClean="0">
                            <a:latin typeface="Cambria Math" panose="02040503050406030204" pitchFamily="18" charset="0"/>
                            <a:ea typeface="Cambria Math" panose="02040503050406030204" pitchFamily="18" charset="0"/>
                          </a:rPr>
                          <m:t>3</m:t>
                        </m:r>
                      </m:sup>
                    </m:sSup>
                  </m:oMath>
                </a14:m>
                <a:endParaRPr lang="en-US" sz="2800"/>
              </a:p>
              <a:p>
                <a:pPr marL="342900" indent="-342900">
                  <a:lnSpc>
                    <a:spcPct val="150000"/>
                  </a:lnSpc>
                  <a:buFontTx/>
                  <a:buAutoNum type="alphaUcParenR"/>
                </a:pPr>
                <a:r>
                  <a:rPr lang="en-US" sz="2800"/>
                  <a:t> </a:t>
                </a:r>
                <a14:m>
                  <m:oMath xmlns:m="http://schemas.openxmlformats.org/officeDocument/2006/math">
                    <m:r>
                      <m:rPr>
                        <m:sty m:val="p"/>
                      </m:rPr>
                      <a:rPr lang="en-US" sz="2800" b="0" i="0" smtClean="0">
                        <a:latin typeface="Cambria Math" panose="02040503050406030204" pitchFamily="18" charset="0"/>
                      </a:rPr>
                      <m:t>E</m:t>
                    </m:r>
                  </m:oMath>
                </a14:m>
                <a:r>
                  <a:rPr lang="en-US" sz="2800"/>
                  <a:t> is a nonzero constant within the sphere</a:t>
                </a:r>
              </a:p>
              <a:p>
                <a:pPr marL="342900" indent="-342900">
                  <a:lnSpc>
                    <a:spcPct val="150000"/>
                  </a:lnSpc>
                  <a:buAutoNum type="alphaUcParenR"/>
                </a:pPr>
                <a:r>
                  <a:rPr lang="en-US" sz="2800"/>
                  <a:t> </a:t>
                </a:r>
                <a14:m>
                  <m:oMath xmlns:m="http://schemas.openxmlformats.org/officeDocument/2006/math">
                    <m:r>
                      <m:rPr>
                        <m:sty m:val="p"/>
                      </m:rPr>
                      <a:rPr lang="en-US" sz="2800">
                        <a:latin typeface="Cambria Math" panose="02040503050406030204" pitchFamily="18" charset="0"/>
                      </a:rPr>
                      <m:t>E</m:t>
                    </m:r>
                    <m:r>
                      <a:rPr lang="en-US" sz="2800" b="0" i="0" smtClean="0">
                        <a:latin typeface="Cambria Math" panose="02040503050406030204" pitchFamily="18" charset="0"/>
                      </a:rPr>
                      <m:t>=0</m:t>
                    </m:r>
                  </m:oMath>
                </a14:m>
                <a:r>
                  <a:rPr lang="en-US" sz="2800"/>
                  <a:t> within the sphere</a:t>
                </a:r>
              </a:p>
            </p:txBody>
          </p:sp>
        </mc:Choice>
        <mc:Fallback xmlns="">
          <p:sp>
            <p:nvSpPr>
              <p:cNvPr id="6" name="TextBox 5"/>
              <p:cNvSpPr txBox="1">
                <a:spLocks noRot="1" noChangeAspect="1" noMove="1" noResize="1" noEditPoints="1" noAdjustHandles="1" noChangeArrowheads="1" noChangeShapeType="1" noTextEdit="1"/>
              </p:cNvSpPr>
              <p:nvPr/>
            </p:nvSpPr>
            <p:spPr>
              <a:xfrm>
                <a:off x="228599" y="3372863"/>
                <a:ext cx="6632328" cy="3323987"/>
              </a:xfrm>
              <a:prstGeom prst="rect">
                <a:avLst/>
              </a:prstGeom>
              <a:blipFill rotWithShape="0">
                <a:blip r:embed="rId3"/>
                <a:stretch>
                  <a:fillRect l="-1838" r="-827" b="-2381"/>
                </a:stretch>
              </a:blipFill>
            </p:spPr>
            <p:txBody>
              <a:bodyPr/>
              <a:lstStyle/>
              <a:p>
                <a:r>
                  <a:rPr lang="en-US">
                    <a:noFill/>
                  </a:rPr>
                  <a:t> </a:t>
                </a:r>
              </a:p>
            </p:txBody>
          </p:sp>
        </mc:Fallback>
      </mc:AlternateContent>
    </p:spTree>
    <p:extLst>
      <p:ext uri="{BB962C8B-B14F-4D97-AF65-F5344CB8AC3E}">
        <p14:creationId xmlns:p14="http://schemas.microsoft.com/office/powerpoint/2010/main" val="18642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3200" y="97135"/>
            <a:ext cx="11607800" cy="954107"/>
          </a:xfrm>
          <a:prstGeom prst="rect">
            <a:avLst/>
          </a:prstGeom>
        </p:spPr>
        <p:txBody>
          <a:bodyPr wrap="square">
            <a:spAutoFit/>
          </a:bodyPr>
          <a:lstStyle/>
          <a:p>
            <a:r>
              <a:rPr lang="en-US" sz="2800"/>
              <a:t>A point charge +q sits outside a solid neutral copper sphere of radius A. What is the magnitude of the E-field at the center of the sphere?</a:t>
            </a:r>
          </a:p>
        </p:txBody>
      </p:sp>
      <p:pic>
        <p:nvPicPr>
          <p:cNvPr id="5" name="Picture 4"/>
          <p:cNvPicPr>
            <a:picLocks noChangeAspect="1"/>
          </p:cNvPicPr>
          <p:nvPr/>
        </p:nvPicPr>
        <p:blipFill>
          <a:blip r:embed="rId2"/>
          <a:stretch>
            <a:fillRect/>
          </a:stretch>
        </p:blipFill>
        <p:spPr>
          <a:xfrm>
            <a:off x="4569005" y="1212981"/>
            <a:ext cx="2876190" cy="2095238"/>
          </a:xfrm>
          <a:prstGeom prst="rect">
            <a:avLst/>
          </a:prstGeom>
        </p:spPr>
      </p:pic>
      <mc:AlternateContent xmlns:mc="http://schemas.openxmlformats.org/markup-compatibility/2006" xmlns:a14="http://schemas.microsoft.com/office/drawing/2010/main">
        <mc:Choice Requires="a14">
          <p:sp>
            <p:nvSpPr>
              <p:cNvPr id="6" name="TextBox 5"/>
              <p:cNvSpPr txBox="1"/>
              <p:nvPr/>
            </p:nvSpPr>
            <p:spPr>
              <a:xfrm>
                <a:off x="203200" y="2506133"/>
                <a:ext cx="2842445" cy="4187172"/>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𝐸</m:t>
                    </m:r>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𝑘𝑞</m:t>
                        </m:r>
                      </m:num>
                      <m:den>
                        <m:sSup>
                          <m:sSupPr>
                            <m:ctrlPr>
                              <a:rPr lang="en-US" sz="2800" b="0" i="1" smtClean="0">
                                <a:latin typeface="Cambria Math" panose="02040503050406030204" pitchFamily="18" charset="0"/>
                              </a:rPr>
                            </m:ctrlPr>
                          </m:sSupPr>
                          <m:e>
                            <m:r>
                              <a:rPr lang="en-US" sz="2800" b="0" i="1" smtClean="0">
                                <a:latin typeface="Cambria Math" panose="02040503050406030204" pitchFamily="18" charset="0"/>
                              </a:rPr>
                              <m:t>𝑟</m:t>
                            </m:r>
                          </m:e>
                          <m:sup>
                            <m:r>
                              <a:rPr lang="en-US" sz="2800" b="0" i="1" smtClean="0">
                                <a:latin typeface="Cambria Math" panose="02040503050406030204" pitchFamily="18" charset="0"/>
                              </a:rPr>
                              <m:t>2</m:t>
                            </m:r>
                          </m:sup>
                        </m:sSup>
                      </m:den>
                    </m:f>
                  </m:oMath>
                </a14:m>
                <a:endParaRPr lang="en-US" sz="2800"/>
              </a:p>
              <a:p>
                <a:pPr marL="514350" indent="-51435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𝐸</m:t>
                    </m:r>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𝑘𝑞</m:t>
                        </m:r>
                      </m:num>
                      <m:den>
                        <m:sSup>
                          <m:sSupPr>
                            <m:ctrlPr>
                              <a:rPr lang="en-US" sz="2800" i="1">
                                <a:latin typeface="Cambria Math" panose="02040503050406030204" pitchFamily="18" charset="0"/>
                              </a:rPr>
                            </m:ctrlPr>
                          </m:sSupPr>
                          <m:e>
                            <m:r>
                              <a:rPr lang="en-US" sz="2800" b="0" i="1" smtClean="0">
                                <a:latin typeface="Cambria Math" panose="02040503050406030204" pitchFamily="18" charset="0"/>
                              </a:rPr>
                              <m:t>𝐴</m:t>
                            </m:r>
                          </m:e>
                          <m:sup>
                            <m:r>
                              <a:rPr lang="en-US" sz="2800" i="1">
                                <a:latin typeface="Cambria Math" panose="02040503050406030204" pitchFamily="18" charset="0"/>
                              </a:rPr>
                              <m:t>2</m:t>
                            </m:r>
                          </m:sup>
                        </m:sSup>
                      </m:den>
                    </m:f>
                  </m:oMath>
                </a14:m>
                <a:endParaRPr lang="en-US" sz="2800"/>
              </a:p>
              <a:p>
                <a:pPr marL="514350" indent="-51435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𝐸</m:t>
                    </m:r>
                    <m:r>
                      <a:rPr lang="en-US" sz="2800" i="1">
                        <a:latin typeface="Cambria Math" panose="02040503050406030204" pitchFamily="18" charset="0"/>
                      </a:rPr>
                      <m:t>=</m:t>
                    </m:r>
                    <m:f>
                      <m:fPr>
                        <m:ctrlPr>
                          <a:rPr lang="en-US" sz="2800" i="1">
                            <a:latin typeface="Cambria Math" panose="02040503050406030204" pitchFamily="18" charset="0"/>
                          </a:rPr>
                        </m:ctrlPr>
                      </m:fPr>
                      <m:num>
                        <m:r>
                          <a:rPr lang="en-US" sz="2800" i="1">
                            <a:latin typeface="Cambria Math" panose="02040503050406030204" pitchFamily="18" charset="0"/>
                          </a:rPr>
                          <m:t>𝑘𝑞</m:t>
                        </m:r>
                      </m:num>
                      <m:den>
                        <m:sSup>
                          <m:sSupPr>
                            <m:ctrlPr>
                              <a:rPr lang="en-US" sz="2800" i="1">
                                <a:latin typeface="Cambria Math" panose="02040503050406030204" pitchFamily="18" charset="0"/>
                              </a:rPr>
                            </m:ctrlPr>
                          </m:sSupPr>
                          <m:e>
                            <m:r>
                              <a:rPr lang="en-US" sz="2800" b="0" i="1" smtClean="0">
                                <a:latin typeface="Cambria Math" panose="02040503050406030204" pitchFamily="18" charset="0"/>
                              </a:rPr>
                              <m:t>(</m:t>
                            </m:r>
                            <m:r>
                              <a:rPr lang="en-US" sz="2800" b="0" i="1" smtClean="0">
                                <a:latin typeface="Cambria Math" panose="02040503050406030204" pitchFamily="18" charset="0"/>
                              </a:rPr>
                              <m:t>𝑟</m:t>
                            </m:r>
                            <m:r>
                              <a:rPr lang="en-US" sz="2800" b="0" i="1" smtClean="0">
                                <a:latin typeface="Cambria Math" panose="02040503050406030204" pitchFamily="18" charset="0"/>
                              </a:rPr>
                              <m:t>−</m:t>
                            </m:r>
                            <m:r>
                              <a:rPr lang="en-US" sz="2800" b="0" i="1" smtClean="0">
                                <a:latin typeface="Cambria Math" panose="02040503050406030204" pitchFamily="18" charset="0"/>
                              </a:rPr>
                              <m:t>𝐴</m:t>
                            </m:r>
                            <m:r>
                              <a:rPr lang="en-US" sz="2800" b="0" i="1" smtClean="0">
                                <a:latin typeface="Cambria Math" panose="02040503050406030204" pitchFamily="18" charset="0"/>
                              </a:rPr>
                              <m:t>)</m:t>
                            </m:r>
                          </m:e>
                          <m:sup>
                            <m:r>
                              <a:rPr lang="en-US" sz="2800" i="1">
                                <a:latin typeface="Cambria Math" panose="02040503050406030204" pitchFamily="18" charset="0"/>
                              </a:rPr>
                              <m:t>2</m:t>
                            </m:r>
                          </m:sup>
                        </m:sSup>
                      </m:den>
                    </m:f>
                  </m:oMath>
                </a14:m>
                <a:endParaRPr lang="en-US" sz="2800"/>
              </a:p>
              <a:p>
                <a:pPr marL="514350" indent="-51435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𝐸</m:t>
                    </m:r>
                    <m:r>
                      <a:rPr lang="en-US" sz="2800" i="1">
                        <a:latin typeface="Cambria Math" panose="02040503050406030204" pitchFamily="18" charset="0"/>
                      </a:rPr>
                      <m:t>=0</m:t>
                    </m:r>
                  </m:oMath>
                </a14:m>
                <a:endParaRPr lang="en-US" sz="2800"/>
              </a:p>
              <a:p>
                <a:pPr marL="514350" indent="-514350">
                  <a:lnSpc>
                    <a:spcPct val="150000"/>
                  </a:lnSpc>
                  <a:buAutoNum type="alphaUcParenR"/>
                </a:pPr>
                <a:r>
                  <a:rPr lang="en-US" sz="2800"/>
                  <a:t> None of these</a:t>
                </a:r>
              </a:p>
            </p:txBody>
          </p:sp>
        </mc:Choice>
        <mc:Fallback xmlns="">
          <p:sp>
            <p:nvSpPr>
              <p:cNvPr id="6" name="TextBox 5"/>
              <p:cNvSpPr txBox="1">
                <a:spLocks noRot="1" noChangeAspect="1" noMove="1" noResize="1" noEditPoints="1" noAdjustHandles="1" noChangeArrowheads="1" noChangeShapeType="1" noTextEdit="1"/>
              </p:cNvSpPr>
              <p:nvPr/>
            </p:nvSpPr>
            <p:spPr>
              <a:xfrm>
                <a:off x="203200" y="2506133"/>
                <a:ext cx="2842445" cy="4187172"/>
              </a:xfrm>
              <a:prstGeom prst="rect">
                <a:avLst/>
              </a:prstGeom>
              <a:blipFill rotWithShape="0">
                <a:blip r:embed="rId3"/>
                <a:stretch>
                  <a:fillRect l="-4497" r="-2998" b="-3348"/>
                </a:stretch>
              </a:blipFill>
            </p:spPr>
            <p:txBody>
              <a:bodyPr/>
              <a:lstStyle/>
              <a:p>
                <a:r>
                  <a:rPr lang="en-US">
                    <a:noFill/>
                  </a:rPr>
                  <a:t> </a:t>
                </a:r>
              </a:p>
            </p:txBody>
          </p:sp>
        </mc:Fallback>
      </mc:AlternateContent>
    </p:spTree>
    <p:extLst>
      <p:ext uri="{BB962C8B-B14F-4D97-AF65-F5344CB8AC3E}">
        <p14:creationId xmlns:p14="http://schemas.microsoft.com/office/powerpoint/2010/main" val="1268784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nvPr>
        </p:nvGraphicFramePr>
        <p:xfrm>
          <a:off x="4125383" y="1470631"/>
          <a:ext cx="3771900" cy="2566987"/>
        </p:xfrm>
        <a:graphic>
          <a:graphicData uri="http://schemas.openxmlformats.org/presentationml/2006/ole">
            <mc:AlternateContent xmlns:mc="http://schemas.openxmlformats.org/markup-compatibility/2006">
              <mc:Choice xmlns:v="urn:schemas-microsoft-com:vml" Requires="v">
                <p:oleObj spid="_x0000_s2050" r:id="rId3" imgW="2953080" imgH="2009880" progId="">
                  <p:embed/>
                </p:oleObj>
              </mc:Choice>
              <mc:Fallback>
                <p:oleObj r:id="rId3" imgW="2953080" imgH="2009880" progId="">
                  <p:embed/>
                  <p:pic>
                    <p:nvPicPr>
                      <p:cNvPr id="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5383" y="1470631"/>
                        <a:ext cx="3771900" cy="256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Rectangle 8"/>
          <p:cNvSpPr/>
          <p:nvPr/>
        </p:nvSpPr>
        <p:spPr>
          <a:xfrm>
            <a:off x="194733" y="85636"/>
            <a:ext cx="11633200" cy="1384995"/>
          </a:xfrm>
          <a:prstGeom prst="rect">
            <a:avLst/>
          </a:prstGeom>
        </p:spPr>
        <p:txBody>
          <a:bodyPr wrap="square">
            <a:spAutoFit/>
          </a:bodyPr>
          <a:lstStyle/>
          <a:p>
            <a:r>
              <a:rPr lang="en-US" sz="2800"/>
              <a:t>A negative point charge with charge -Q sits in the interior of a spherical metal shell.  The conducting metal shell has no net charge.  What is the total charge on the outer surface of the shell? [Hint: consider the Gaussian surface shown]</a:t>
            </a:r>
          </a:p>
        </p:txBody>
      </p:sp>
      <p:sp>
        <p:nvSpPr>
          <p:cNvPr id="10" name="TextBox 9"/>
          <p:cNvSpPr txBox="1"/>
          <p:nvPr/>
        </p:nvSpPr>
        <p:spPr>
          <a:xfrm>
            <a:off x="194733" y="3437467"/>
            <a:ext cx="3347327" cy="3257174"/>
          </a:xfrm>
          <a:prstGeom prst="rect">
            <a:avLst/>
          </a:prstGeom>
          <a:noFill/>
        </p:spPr>
        <p:txBody>
          <a:bodyPr wrap="none" rtlCol="0">
            <a:spAutoFit/>
          </a:bodyPr>
          <a:lstStyle/>
          <a:p>
            <a:pPr marL="342900" indent="-342900">
              <a:lnSpc>
                <a:spcPct val="150000"/>
              </a:lnSpc>
              <a:buAutoNum type="alphaUcParenR"/>
            </a:pPr>
            <a:r>
              <a:rPr lang="en-US" sz="2800"/>
              <a:t>-Q</a:t>
            </a:r>
          </a:p>
          <a:p>
            <a:pPr marL="342900" indent="-342900">
              <a:lnSpc>
                <a:spcPct val="150000"/>
              </a:lnSpc>
              <a:buAutoNum type="alphaUcParenR"/>
            </a:pPr>
            <a:r>
              <a:rPr lang="en-US" sz="2800"/>
              <a:t>+Q</a:t>
            </a:r>
          </a:p>
          <a:p>
            <a:pPr marL="342900" indent="-342900">
              <a:lnSpc>
                <a:spcPct val="150000"/>
              </a:lnSpc>
              <a:buAutoNum type="alphaUcParenR"/>
            </a:pPr>
            <a:r>
              <a:rPr lang="en-US" sz="2800"/>
              <a:t>+2Q</a:t>
            </a:r>
          </a:p>
          <a:p>
            <a:pPr marL="342900" indent="-342900">
              <a:lnSpc>
                <a:spcPct val="150000"/>
              </a:lnSpc>
              <a:buAutoNum type="alphaUcParenR"/>
            </a:pPr>
            <a:r>
              <a:rPr lang="en-US" sz="2800"/>
              <a:t>zero</a:t>
            </a:r>
          </a:p>
          <a:p>
            <a:pPr marL="342900" indent="-342900">
              <a:lnSpc>
                <a:spcPct val="150000"/>
              </a:lnSpc>
              <a:buAutoNum type="alphaUcParenR"/>
            </a:pPr>
            <a:r>
              <a:rPr lang="en-US" sz="2800"/>
              <a:t>some other answer</a:t>
            </a:r>
          </a:p>
        </p:txBody>
      </p:sp>
    </p:spTree>
    <p:extLst>
      <p:ext uri="{BB962C8B-B14F-4D97-AF65-F5344CB8AC3E}">
        <p14:creationId xmlns:p14="http://schemas.microsoft.com/office/powerpoint/2010/main" val="3456974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 y="126516"/>
            <a:ext cx="11739154" cy="954107"/>
          </a:xfrm>
          <a:prstGeom prst="rect">
            <a:avLst/>
          </a:prstGeom>
          <a:noFill/>
        </p:spPr>
        <p:txBody>
          <a:bodyPr wrap="square" rtlCol="0">
            <a:spAutoFit/>
          </a:bodyPr>
          <a:lstStyle/>
          <a:p>
            <a:r>
              <a:rPr lang="en-US" sz="2800" dirty="0"/>
              <a:t>The small sphere is touched to the outside of the negatively charged, large sphere. After it is removed, the small sphere will be…</a:t>
            </a:r>
          </a:p>
        </p:txBody>
      </p:sp>
      <p:sp>
        <p:nvSpPr>
          <p:cNvPr id="4" name="TextBox 3"/>
          <p:cNvSpPr txBox="1"/>
          <p:nvPr/>
        </p:nvSpPr>
        <p:spPr>
          <a:xfrm>
            <a:off x="182880" y="4782502"/>
            <a:ext cx="3430170" cy="2031325"/>
          </a:xfrm>
          <a:prstGeom prst="rect">
            <a:avLst/>
          </a:prstGeom>
          <a:noFill/>
        </p:spPr>
        <p:txBody>
          <a:bodyPr wrap="none" rtlCol="0">
            <a:spAutoFit/>
          </a:bodyPr>
          <a:lstStyle/>
          <a:p>
            <a:pPr marL="342900" indent="-342900">
              <a:lnSpc>
                <a:spcPct val="150000"/>
              </a:lnSpc>
              <a:buAutoNum type="alphaUcParenR"/>
            </a:pPr>
            <a:r>
              <a:rPr lang="en-US" sz="2800" dirty="0"/>
              <a:t> negatively charged.</a:t>
            </a:r>
          </a:p>
          <a:p>
            <a:pPr marL="342900" indent="-342900">
              <a:lnSpc>
                <a:spcPct val="150000"/>
              </a:lnSpc>
              <a:buAutoNum type="alphaUcParenR"/>
            </a:pPr>
            <a:r>
              <a:rPr lang="en-US" sz="2800" dirty="0"/>
              <a:t> positively charged.</a:t>
            </a:r>
          </a:p>
          <a:p>
            <a:pPr marL="342900" indent="-342900">
              <a:lnSpc>
                <a:spcPct val="150000"/>
              </a:lnSpc>
              <a:buAutoNum type="alphaUcParenR"/>
            </a:pPr>
            <a:r>
              <a:rPr lang="en-US" sz="2800" dirty="0"/>
              <a:t> uncharged.</a:t>
            </a:r>
          </a:p>
        </p:txBody>
      </p:sp>
    </p:spTree>
    <p:extLst>
      <p:ext uri="{BB962C8B-B14F-4D97-AF65-F5344CB8AC3E}">
        <p14:creationId xmlns:p14="http://schemas.microsoft.com/office/powerpoint/2010/main" val="1751636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2880" y="126516"/>
            <a:ext cx="11739154" cy="954107"/>
          </a:xfrm>
          <a:prstGeom prst="rect">
            <a:avLst/>
          </a:prstGeom>
          <a:noFill/>
        </p:spPr>
        <p:txBody>
          <a:bodyPr wrap="square" rtlCol="0">
            <a:spAutoFit/>
          </a:bodyPr>
          <a:lstStyle/>
          <a:p>
            <a:r>
              <a:rPr lang="en-US" sz="2800" dirty="0"/>
              <a:t>The small sphere is touched to the inside of the negatively charged, large sphere. After it is removed, the small sphere will be…</a:t>
            </a:r>
          </a:p>
        </p:txBody>
      </p:sp>
      <p:sp>
        <p:nvSpPr>
          <p:cNvPr id="4" name="TextBox 3"/>
          <p:cNvSpPr txBox="1"/>
          <p:nvPr/>
        </p:nvSpPr>
        <p:spPr>
          <a:xfrm>
            <a:off x="182880" y="4782502"/>
            <a:ext cx="3430170" cy="2031325"/>
          </a:xfrm>
          <a:prstGeom prst="rect">
            <a:avLst/>
          </a:prstGeom>
          <a:noFill/>
        </p:spPr>
        <p:txBody>
          <a:bodyPr wrap="none" rtlCol="0">
            <a:spAutoFit/>
          </a:bodyPr>
          <a:lstStyle/>
          <a:p>
            <a:pPr marL="342900" indent="-342900">
              <a:lnSpc>
                <a:spcPct val="150000"/>
              </a:lnSpc>
              <a:buAutoNum type="alphaUcParenR"/>
            </a:pPr>
            <a:r>
              <a:rPr lang="en-US" sz="2800" dirty="0"/>
              <a:t> negatively charged.</a:t>
            </a:r>
          </a:p>
          <a:p>
            <a:pPr marL="342900" indent="-342900">
              <a:lnSpc>
                <a:spcPct val="150000"/>
              </a:lnSpc>
              <a:buAutoNum type="alphaUcParenR"/>
            </a:pPr>
            <a:r>
              <a:rPr lang="en-US" sz="2800" dirty="0"/>
              <a:t> positively charged.</a:t>
            </a:r>
          </a:p>
          <a:p>
            <a:pPr marL="342900" indent="-342900">
              <a:lnSpc>
                <a:spcPct val="150000"/>
              </a:lnSpc>
              <a:buAutoNum type="alphaUcParenR"/>
            </a:pPr>
            <a:r>
              <a:rPr lang="en-US" sz="2800" dirty="0"/>
              <a:t> uncharged.</a:t>
            </a:r>
          </a:p>
        </p:txBody>
      </p:sp>
    </p:spTree>
    <p:extLst>
      <p:ext uri="{BB962C8B-B14F-4D97-AF65-F5344CB8AC3E}">
        <p14:creationId xmlns:p14="http://schemas.microsoft.com/office/powerpoint/2010/main" val="349220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nvGraphicFramePr>
        <p:xfrm>
          <a:off x="7946496" y="1232431"/>
          <a:ext cx="3263370" cy="4959182"/>
        </p:xfrm>
        <a:graphic>
          <a:graphicData uri="http://schemas.openxmlformats.org/presentationml/2006/ole">
            <mc:AlternateContent xmlns:mc="http://schemas.openxmlformats.org/markup-compatibility/2006">
              <mc:Choice xmlns:v="urn:schemas-microsoft-com:vml" Requires="v">
                <p:oleObj spid="_x0000_s3074" r:id="rId3" imgW="2181240" imgH="3314880" progId="">
                  <p:embed/>
                </p:oleObj>
              </mc:Choice>
              <mc:Fallback>
                <p:oleObj r:id="rId3" imgW="2181240" imgH="3314880" progId="">
                  <p:embed/>
                  <p:pic>
                    <p:nvPicPr>
                      <p:cNvPr id="2"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46496" y="1232431"/>
                        <a:ext cx="3263370" cy="4959182"/>
                      </a:xfrm>
                      <a:prstGeom prst="rect">
                        <a:avLst/>
                      </a:prstGeom>
                      <a:noFill/>
                      <a:ln>
                        <a:noFill/>
                      </a:ln>
                    </p:spPr>
                  </p:pic>
                </p:oleObj>
              </mc:Fallback>
            </mc:AlternateContent>
          </a:graphicData>
        </a:graphic>
      </p:graphicFrame>
      <mc:AlternateContent xmlns:mc="http://schemas.openxmlformats.org/markup-compatibility/2006" xmlns:a14="http://schemas.microsoft.com/office/drawing/2010/main">
        <mc:Choice Requires="a14">
          <p:sp>
            <p:nvSpPr>
              <p:cNvPr id="4" name="Rectangle 3"/>
              <p:cNvSpPr/>
              <p:nvPr/>
            </p:nvSpPr>
            <p:spPr>
              <a:xfrm>
                <a:off x="220133" y="139469"/>
                <a:ext cx="11396134" cy="954107"/>
              </a:xfrm>
              <a:prstGeom prst="rect">
                <a:avLst/>
              </a:prstGeom>
            </p:spPr>
            <p:txBody>
              <a:bodyPr wrap="square">
                <a:spAutoFit/>
              </a:bodyPr>
              <a:lstStyle/>
              <a:p>
                <a:r>
                  <a:rPr lang="en-US" sz="2800" dirty="0"/>
                  <a:t>Two infinite planes are uniformly charged with the same charge per area </a:t>
                </a:r>
                <a14:m>
                  <m:oMath xmlns:m="http://schemas.openxmlformats.org/officeDocument/2006/math">
                    <m:r>
                      <a:rPr lang="en-US" sz="2800" i="1" smtClean="0">
                        <a:latin typeface="Cambria Math" panose="02040503050406030204" pitchFamily="18" charset="0"/>
                        <a:ea typeface="Cambria Math" panose="02040503050406030204" pitchFamily="18" charset="0"/>
                      </a:rPr>
                      <m:t>𝜎</m:t>
                    </m:r>
                  </m:oMath>
                </a14:m>
                <a:r>
                  <a:rPr lang="en-US" sz="2800" dirty="0"/>
                  <a:t>. The field in region A has magnitude…</a:t>
                </a:r>
              </a:p>
            </p:txBody>
          </p:sp>
        </mc:Choice>
        <mc:Fallback xmlns="">
          <p:sp>
            <p:nvSpPr>
              <p:cNvPr id="4" name="Rectangle 3"/>
              <p:cNvSpPr>
                <a:spLocks noRot="1" noChangeAspect="1" noMove="1" noResize="1" noEditPoints="1" noAdjustHandles="1" noChangeArrowheads="1" noChangeShapeType="1" noTextEdit="1"/>
              </p:cNvSpPr>
              <p:nvPr/>
            </p:nvSpPr>
            <p:spPr>
              <a:xfrm>
                <a:off x="220133" y="139469"/>
                <a:ext cx="11396134" cy="954107"/>
              </a:xfrm>
              <a:prstGeom prst="rect">
                <a:avLst/>
              </a:prstGeom>
              <a:blipFill>
                <a:blip r:embed="rId5"/>
                <a:stretch>
                  <a:fillRect l="-1070" t="-6410" b="-1794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20133" y="3079010"/>
                <a:ext cx="1405128" cy="3561744"/>
              </a:xfrm>
              <a:prstGeom prst="rect">
                <a:avLst/>
              </a:prstGeom>
              <a:noFill/>
            </p:spPr>
            <p:txBody>
              <a:bodyPr wrap="none" rtlCol="0">
                <a:spAutoFit/>
              </a:bodyPr>
              <a:lstStyle/>
              <a:p>
                <a:pPr marL="514350" indent="-514350">
                  <a:lnSpc>
                    <a:spcPct val="150000"/>
                  </a:lnSpc>
                  <a:buAutoNum type="alphaUcParenR"/>
                </a:pPr>
                <a:r>
                  <a:rPr lang="en-US" sz="2800" dirty="0"/>
                  <a:t> zero</a:t>
                </a:r>
              </a:p>
              <a:p>
                <a:pPr marL="514350" indent="-514350">
                  <a:lnSpc>
                    <a:spcPct val="150000"/>
                  </a:lnSpc>
                  <a:buAutoNum type="alphaUcParenR"/>
                </a:pPr>
                <a:r>
                  <a:rPr lang="en-US" sz="2800" dirty="0"/>
                  <a:t>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ea typeface="Cambria Math" panose="02040503050406030204" pitchFamily="18" charset="0"/>
                          </a:rPr>
                          <m:t>𝜎</m:t>
                        </m:r>
                      </m:num>
                      <m:den>
                        <m:sSub>
                          <m:sSubPr>
                            <m:ctrlPr>
                              <a:rPr lang="en-US" sz="2800" i="1">
                                <a:latin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𝜖</m:t>
                            </m:r>
                          </m:e>
                          <m:sub>
                            <m:r>
                              <a:rPr lang="en-US" sz="2800" i="1">
                                <a:latin typeface="Cambria Math" panose="02040503050406030204" pitchFamily="18" charset="0"/>
                              </a:rPr>
                              <m:t>0</m:t>
                            </m:r>
                          </m:sub>
                        </m:sSub>
                      </m:den>
                    </m:f>
                  </m:oMath>
                </a14:m>
                <a:endParaRPr lang="en-US" sz="2800" dirty="0"/>
              </a:p>
              <a:p>
                <a:pPr marL="514350" indent="-514350">
                  <a:lnSpc>
                    <a:spcPct val="150000"/>
                  </a:lnSpc>
                  <a:buAutoNum type="alphaUcParenR"/>
                </a:pPr>
                <a:r>
                  <a:rPr lang="en-US" sz="2800" dirty="0"/>
                  <a:t> </a:t>
                </a:r>
                <a14:m>
                  <m:oMath xmlns:m="http://schemas.openxmlformats.org/officeDocument/2006/math">
                    <m:f>
                      <m:fPr>
                        <m:ctrlPr>
                          <a:rPr lang="en-US" sz="2800" i="1" smtClean="0">
                            <a:latin typeface="Cambria Math" panose="02040503050406030204" pitchFamily="18" charset="0"/>
                          </a:rPr>
                        </m:ctrlPr>
                      </m:fPr>
                      <m:num>
                        <m:r>
                          <a:rPr lang="en-US" sz="2800" i="1">
                            <a:latin typeface="Cambria Math" panose="02040503050406030204" pitchFamily="18" charset="0"/>
                            <a:ea typeface="Cambria Math" panose="02040503050406030204" pitchFamily="18" charset="0"/>
                          </a:rPr>
                          <m:t>𝜎</m:t>
                        </m:r>
                      </m:num>
                      <m:den>
                        <m:r>
                          <a:rPr lang="en-US" sz="2800" b="0" i="1" smtClean="0">
                            <a:latin typeface="Cambria Math" panose="02040503050406030204" pitchFamily="18" charset="0"/>
                          </a:rPr>
                          <m:t>2</m:t>
                        </m:r>
                        <m:sSub>
                          <m:sSubPr>
                            <m:ctrlPr>
                              <a:rPr lang="en-US" sz="2800" b="0" i="1" smtClean="0">
                                <a:latin typeface="Cambria Math" panose="02040503050406030204" pitchFamily="18" charset="0"/>
                              </a:rPr>
                            </m:ctrlPr>
                          </m:sSubPr>
                          <m:e>
                            <m:r>
                              <a:rPr lang="en-US" sz="2800" b="0" i="1" smtClean="0">
                                <a:latin typeface="Cambria Math" panose="02040503050406030204" pitchFamily="18" charset="0"/>
                                <a:ea typeface="Cambria Math" panose="02040503050406030204" pitchFamily="18" charset="0"/>
                              </a:rPr>
                              <m:t>𝜖</m:t>
                            </m:r>
                          </m:e>
                          <m:sub>
                            <m:r>
                              <a:rPr lang="en-US" sz="2800" b="0" i="1" smtClean="0">
                                <a:latin typeface="Cambria Math" panose="02040503050406030204" pitchFamily="18" charset="0"/>
                              </a:rPr>
                              <m:t>0</m:t>
                            </m:r>
                          </m:sub>
                        </m:sSub>
                      </m:den>
                    </m:f>
                  </m:oMath>
                </a14:m>
                <a:endParaRPr lang="en-US" sz="2800" dirty="0"/>
              </a:p>
              <a:p>
                <a:pPr marL="514350" indent="-514350">
                  <a:lnSpc>
                    <a:spcPct val="150000"/>
                  </a:lnSpc>
                  <a:buAutoNum type="alphaUcParenR"/>
                </a:pPr>
                <a:r>
                  <a:rPr lang="en-US" sz="2800" dirty="0"/>
                  <a:t> </a:t>
                </a:r>
                <a14:m>
                  <m:oMath xmlns:m="http://schemas.openxmlformats.org/officeDocument/2006/math">
                    <m:f>
                      <m:fPr>
                        <m:ctrlPr>
                          <a:rPr lang="en-US" sz="2800" i="1">
                            <a:latin typeface="Cambria Math" panose="02040503050406030204" pitchFamily="18" charset="0"/>
                          </a:rPr>
                        </m:ctrlPr>
                      </m:fPr>
                      <m:num>
                        <m:r>
                          <a:rPr lang="en-US" sz="2800" i="1">
                            <a:latin typeface="Cambria Math" panose="02040503050406030204" pitchFamily="18" charset="0"/>
                            <a:ea typeface="Cambria Math" panose="02040503050406030204" pitchFamily="18" charset="0"/>
                          </a:rPr>
                          <m:t>𝜎</m:t>
                        </m:r>
                      </m:num>
                      <m:den>
                        <m:r>
                          <a:rPr lang="en-US" sz="2800" b="0" i="1" smtClean="0">
                            <a:latin typeface="Cambria Math" panose="02040503050406030204" pitchFamily="18" charset="0"/>
                            <a:ea typeface="Cambria Math" panose="02040503050406030204" pitchFamily="18" charset="0"/>
                          </a:rPr>
                          <m:t>4</m:t>
                        </m:r>
                        <m:sSub>
                          <m:sSubPr>
                            <m:ctrlPr>
                              <a:rPr lang="en-US" sz="2800" i="1">
                                <a:latin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𝜖</m:t>
                            </m:r>
                          </m:e>
                          <m:sub>
                            <m:r>
                              <a:rPr lang="en-US" sz="2800" i="1">
                                <a:latin typeface="Cambria Math" panose="02040503050406030204" pitchFamily="18" charset="0"/>
                              </a:rPr>
                              <m:t>0</m:t>
                            </m:r>
                          </m:sub>
                        </m:sSub>
                      </m:den>
                    </m:f>
                  </m:oMath>
                </a14:m>
                <a:endParaRPr lang="en-US" sz="2800" dirty="0"/>
              </a:p>
            </p:txBody>
          </p:sp>
        </mc:Choice>
        <mc:Fallback xmlns="">
          <p:sp>
            <p:nvSpPr>
              <p:cNvPr id="5" name="TextBox 4"/>
              <p:cNvSpPr txBox="1">
                <a:spLocks noRot="1" noChangeAspect="1" noMove="1" noResize="1" noEditPoints="1" noAdjustHandles="1" noChangeArrowheads="1" noChangeShapeType="1" noTextEdit="1"/>
              </p:cNvSpPr>
              <p:nvPr/>
            </p:nvSpPr>
            <p:spPr>
              <a:xfrm>
                <a:off x="220133" y="3079010"/>
                <a:ext cx="1405128" cy="3561744"/>
              </a:xfrm>
              <a:prstGeom prst="rect">
                <a:avLst/>
              </a:prstGeom>
              <a:blipFill>
                <a:blip r:embed="rId6"/>
                <a:stretch>
                  <a:fillRect l="-9091" r="-7792" b="-171"/>
                </a:stretch>
              </a:blipFill>
            </p:spPr>
            <p:txBody>
              <a:bodyPr/>
              <a:lstStyle/>
              <a:p>
                <a:r>
                  <a:rPr lang="en-US">
                    <a:noFill/>
                  </a:rPr>
                  <a:t> </a:t>
                </a:r>
              </a:p>
            </p:txBody>
          </p:sp>
        </mc:Fallback>
      </mc:AlternateContent>
    </p:spTree>
    <p:extLst>
      <p:ext uri="{BB962C8B-B14F-4D97-AF65-F5344CB8AC3E}">
        <p14:creationId xmlns:p14="http://schemas.microsoft.com/office/powerpoint/2010/main" val="16265759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5533" y="108002"/>
            <a:ext cx="11700934" cy="1815882"/>
          </a:xfrm>
          <a:prstGeom prst="rect">
            <a:avLst/>
          </a:prstGeom>
        </p:spPr>
        <p:txBody>
          <a:bodyPr wrap="square">
            <a:spAutoFit/>
          </a:bodyPr>
          <a:lstStyle/>
          <a:p>
            <a:r>
              <a:rPr lang="en-US" sz="2800"/>
              <a:t>A uniform, infinite plane of negative charge creates a uniform E-field of magnitude E perpendicular to the plane and pointing toward the plane as shown.  An imaginary gaussian surface in the shape of a right cylinder is shown. (This shape is sometimes called a "pillbox".)  The flux through surface is..</a:t>
            </a:r>
          </a:p>
        </p:txBody>
      </p:sp>
      <p:graphicFrame>
        <p:nvGraphicFramePr>
          <p:cNvPr id="4" name="Object 3"/>
          <p:cNvGraphicFramePr>
            <a:graphicFrameLocks noChangeAspect="1"/>
          </p:cNvGraphicFramePr>
          <p:nvPr>
            <p:extLst/>
          </p:nvPr>
        </p:nvGraphicFramePr>
        <p:xfrm>
          <a:off x="4548187" y="1923884"/>
          <a:ext cx="6814080" cy="3750759"/>
        </p:xfrm>
        <a:graphic>
          <a:graphicData uri="http://schemas.openxmlformats.org/presentationml/2006/ole">
            <mc:AlternateContent xmlns:mc="http://schemas.openxmlformats.org/markup-compatibility/2006">
              <mc:Choice xmlns:v="urn:schemas-microsoft-com:vml" Requires="v">
                <p:oleObj spid="_x0000_s4098" r:id="rId3" imgW="5381640" imgH="2962440" progId="">
                  <p:embed/>
                </p:oleObj>
              </mc:Choice>
              <mc:Fallback>
                <p:oleObj r:id="rId3" imgW="5381640" imgH="2962440" progId="">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48187" y="1923884"/>
                        <a:ext cx="6814080" cy="3750759"/>
                      </a:xfrm>
                      <a:prstGeom prst="rect">
                        <a:avLst/>
                      </a:prstGeom>
                      <a:noFill/>
                      <a:ln>
                        <a:noFill/>
                      </a:ln>
                    </p:spPr>
                  </p:pic>
                </p:oleObj>
              </mc:Fallback>
            </mc:AlternateContent>
          </a:graphicData>
        </a:graphic>
      </p:graphicFrame>
      <mc:AlternateContent xmlns:mc="http://schemas.openxmlformats.org/markup-compatibility/2006" xmlns:a14="http://schemas.microsoft.com/office/drawing/2010/main">
        <mc:Choice Requires="a14">
          <p:sp>
            <p:nvSpPr>
              <p:cNvPr id="5" name="TextBox 4"/>
              <p:cNvSpPr txBox="1"/>
              <p:nvPr/>
            </p:nvSpPr>
            <p:spPr>
              <a:xfrm>
                <a:off x="245532" y="3479801"/>
                <a:ext cx="3214983" cy="3257174"/>
              </a:xfrm>
              <a:prstGeom prst="rect">
                <a:avLst/>
              </a:prstGeom>
              <a:noFill/>
            </p:spPr>
            <p:txBody>
              <a:bodyPr wrap="none" rtlCol="0">
                <a:spAutoFit/>
              </a:bodyPr>
              <a:lstStyle/>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𝐸𝐴</m:t>
                    </m:r>
                  </m:oMath>
                </a14:m>
                <a:endParaRPr lang="en-US" sz="2800"/>
              </a:p>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+2</m:t>
                    </m:r>
                    <m:r>
                      <a:rPr lang="en-US" sz="2800" b="0" i="1" smtClean="0">
                        <a:latin typeface="Cambria Math" panose="02040503050406030204" pitchFamily="18" charset="0"/>
                      </a:rPr>
                      <m:t>𝐸𝐴</m:t>
                    </m:r>
                  </m:oMath>
                </a14:m>
                <a:endParaRPr lang="en-US" sz="2800" b="0"/>
              </a:p>
              <a:p>
                <a:pPr marL="514350" indent="-514350">
                  <a:lnSpc>
                    <a:spcPct val="150000"/>
                  </a:lnSpc>
                  <a:buAutoNum type="alphaUcParenR"/>
                </a:pPr>
                <a:r>
                  <a:rPr lang="en-US" sz="2800" b="0"/>
                  <a:t> </a:t>
                </a:r>
                <a14:m>
                  <m:oMath xmlns:m="http://schemas.openxmlformats.org/officeDocument/2006/math">
                    <m:d>
                      <m:dPr>
                        <m:ctrlPr>
                          <a:rPr lang="en-US" sz="2800" b="0" i="1" smtClean="0">
                            <a:latin typeface="Cambria Math" panose="02040503050406030204" pitchFamily="18" charset="0"/>
                          </a:rPr>
                        </m:ctrlPr>
                      </m:dPr>
                      <m:e>
                        <m:r>
                          <a:rPr lang="en-US" sz="2800" b="0" i="1" smtClean="0">
                            <a:latin typeface="Cambria Math" panose="02040503050406030204" pitchFamily="18" charset="0"/>
                          </a:rPr>
                          <m:t>−2</m:t>
                        </m:r>
                        <m:r>
                          <a:rPr lang="en-US" sz="2800" b="0" i="1" smtClean="0">
                            <a:latin typeface="Cambria Math" panose="02040503050406030204" pitchFamily="18" charset="0"/>
                          </a:rPr>
                          <m:t>𝐴</m:t>
                        </m:r>
                        <m:r>
                          <a:rPr lang="en-US" sz="2800" b="0" i="1" smtClean="0">
                            <a:latin typeface="Cambria Math" panose="02040503050406030204" pitchFamily="18" charset="0"/>
                          </a:rPr>
                          <m:t>+</m:t>
                        </m:r>
                        <m:r>
                          <a:rPr lang="en-US" sz="2800" b="0" i="1" smtClean="0">
                            <a:latin typeface="Cambria Math" panose="02040503050406030204" pitchFamily="18" charset="0"/>
                          </a:rPr>
                          <m:t>𝐿</m:t>
                        </m:r>
                        <m:r>
                          <a:rPr lang="en-US" sz="2800" b="0" i="1" smtClean="0">
                            <a:latin typeface="Cambria Math" panose="02040503050406030204" pitchFamily="18" charset="0"/>
                            <a:ea typeface="Cambria Math" panose="02040503050406030204" pitchFamily="18" charset="0"/>
                          </a:rPr>
                          <m:t>𝜋</m:t>
                        </m:r>
                        <m:sSup>
                          <m:sSupPr>
                            <m:ctrlPr>
                              <a:rPr lang="en-US" sz="2800" b="0" i="1" smtClean="0">
                                <a:latin typeface="Cambria Math" panose="02040503050406030204" pitchFamily="18" charset="0"/>
                                <a:ea typeface="Cambria Math" panose="02040503050406030204" pitchFamily="18" charset="0"/>
                              </a:rPr>
                            </m:ctrlPr>
                          </m:sSupPr>
                          <m:e>
                            <m:r>
                              <a:rPr lang="en-US" sz="2800" b="0" i="1" smtClean="0">
                                <a:latin typeface="Cambria Math" panose="02040503050406030204" pitchFamily="18" charset="0"/>
                                <a:ea typeface="Cambria Math" panose="02040503050406030204" pitchFamily="18" charset="0"/>
                              </a:rPr>
                              <m:t>𝑟</m:t>
                            </m:r>
                          </m:e>
                          <m:sup>
                            <m:r>
                              <a:rPr lang="en-US" sz="2800" b="0" i="1" smtClean="0">
                                <a:latin typeface="Cambria Math" panose="02040503050406030204" pitchFamily="18" charset="0"/>
                                <a:ea typeface="Cambria Math" panose="02040503050406030204" pitchFamily="18" charset="0"/>
                              </a:rPr>
                              <m:t>2</m:t>
                            </m:r>
                          </m:sup>
                        </m:sSup>
                      </m:e>
                    </m:d>
                    <m:r>
                      <a:rPr lang="en-US" sz="2800" b="0" i="1" smtClean="0">
                        <a:latin typeface="Cambria Math" panose="02040503050406030204" pitchFamily="18" charset="0"/>
                        <a:ea typeface="Cambria Math" panose="02040503050406030204" pitchFamily="18" charset="0"/>
                      </a:rPr>
                      <m:t>𝐸</m:t>
                    </m:r>
                  </m:oMath>
                </a14:m>
                <a:endParaRPr lang="en-US" sz="2800" b="0">
                  <a:ea typeface="Cambria Math" panose="02040503050406030204" pitchFamily="18" charset="0"/>
                </a:endParaRPr>
              </a:p>
              <a:p>
                <a:pPr marL="514350" indent="-51435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𝐿</m:t>
                    </m:r>
                    <m:r>
                      <a:rPr lang="en-US" sz="2800" i="1">
                        <a:latin typeface="Cambria Math" panose="02040503050406030204" pitchFamily="18" charset="0"/>
                        <a:ea typeface="Cambria Math" panose="02040503050406030204" pitchFamily="18" charset="0"/>
                      </a:rPr>
                      <m:t>𝜋</m:t>
                    </m:r>
                    <m:sSup>
                      <m:sSupPr>
                        <m:ctrlPr>
                          <a:rPr lang="en-US" sz="2800" i="1">
                            <a:latin typeface="Cambria Math" panose="02040503050406030204" pitchFamily="18" charset="0"/>
                            <a:ea typeface="Cambria Math" panose="02040503050406030204" pitchFamily="18" charset="0"/>
                          </a:rPr>
                        </m:ctrlPr>
                      </m:sSupPr>
                      <m:e>
                        <m:r>
                          <a:rPr lang="en-US" sz="2800" i="1">
                            <a:latin typeface="Cambria Math" panose="02040503050406030204" pitchFamily="18" charset="0"/>
                            <a:ea typeface="Cambria Math" panose="02040503050406030204" pitchFamily="18" charset="0"/>
                          </a:rPr>
                          <m:t>𝑟</m:t>
                        </m:r>
                      </m:e>
                      <m:sup>
                        <m:r>
                          <a:rPr lang="en-US" sz="2800" i="1">
                            <a:latin typeface="Cambria Math" panose="02040503050406030204" pitchFamily="18" charset="0"/>
                            <a:ea typeface="Cambria Math" panose="02040503050406030204" pitchFamily="18" charset="0"/>
                          </a:rPr>
                          <m:t>2</m:t>
                        </m:r>
                      </m:sup>
                    </m:sSup>
                  </m:oMath>
                </a14:m>
                <a:r>
                  <a:rPr lang="en-US" sz="2800"/>
                  <a:t>E</a:t>
                </a:r>
              </a:p>
              <a:p>
                <a:pPr marL="514350" indent="-514350">
                  <a:lnSpc>
                    <a:spcPct val="150000"/>
                  </a:lnSpc>
                  <a:buAutoNum type="alphaUcParenR"/>
                </a:pPr>
                <a:r>
                  <a:rPr lang="en-US" sz="2800"/>
                  <a:t>None of these</a:t>
                </a:r>
              </a:p>
            </p:txBody>
          </p:sp>
        </mc:Choice>
        <mc:Fallback xmlns="">
          <p:sp>
            <p:nvSpPr>
              <p:cNvPr id="5" name="TextBox 4"/>
              <p:cNvSpPr txBox="1">
                <a:spLocks noRot="1" noChangeAspect="1" noMove="1" noResize="1" noEditPoints="1" noAdjustHandles="1" noChangeArrowheads="1" noChangeShapeType="1" noTextEdit="1"/>
              </p:cNvSpPr>
              <p:nvPr/>
            </p:nvSpPr>
            <p:spPr>
              <a:xfrm>
                <a:off x="245532" y="3479801"/>
                <a:ext cx="3214983" cy="3257174"/>
              </a:xfrm>
              <a:prstGeom prst="rect">
                <a:avLst/>
              </a:prstGeom>
              <a:blipFill rotWithShape="0">
                <a:blip r:embed="rId5"/>
                <a:stretch>
                  <a:fillRect l="-3977" b="-4494"/>
                </a:stretch>
              </a:blipFill>
            </p:spPr>
            <p:txBody>
              <a:bodyPr/>
              <a:lstStyle/>
              <a:p>
                <a:r>
                  <a:rPr lang="en-US">
                    <a:noFill/>
                  </a:rPr>
                  <a:t> </a:t>
                </a:r>
              </a:p>
            </p:txBody>
          </p:sp>
        </mc:Fallback>
      </mc:AlternateContent>
    </p:spTree>
    <p:extLst>
      <p:ext uri="{BB962C8B-B14F-4D97-AF65-F5344CB8AC3E}">
        <p14:creationId xmlns:p14="http://schemas.microsoft.com/office/powerpoint/2010/main" val="871078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77801" y="93133"/>
                <a:ext cx="11768666" cy="2567434"/>
              </a:xfrm>
              <a:prstGeom prst="rect">
                <a:avLst/>
              </a:prstGeom>
              <a:noFill/>
            </p:spPr>
            <p:txBody>
              <a:bodyPr wrap="square" rtlCol="0">
                <a:spAutoFit/>
              </a:bodyPr>
              <a:lstStyle/>
              <a:p>
                <a:r>
                  <a:rPr lang="en-US" sz="2800" dirty="0"/>
                  <a:t>The non-zero electric field everywhere on a closed surface is constant:</a:t>
                </a:r>
              </a:p>
              <a:p>
                <a14:m>
                  <m:oMath xmlns:m="http://schemas.openxmlformats.org/officeDocument/2006/math">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r>
                      <a:rPr lang="en-US" sz="2800" b="0" i="1" smtClean="0">
                        <a:latin typeface="Cambria Math" panose="02040503050406030204" pitchFamily="18" charset="0"/>
                      </a:rPr>
                      <m:t>=</m:t>
                    </m:r>
                  </m:oMath>
                </a14:m>
                <a:r>
                  <a:rPr lang="en-US" sz="2800" dirty="0"/>
                  <a:t> constant (meaning the vector </a:t>
                </a:r>
                <a14:m>
                  <m:oMath xmlns:m="http://schemas.openxmlformats.org/officeDocument/2006/math">
                    <m:acc>
                      <m:accPr>
                        <m:chr m:val="⃗"/>
                        <m:ctrlPr>
                          <a:rPr lang="en-US" sz="2800" i="1">
                            <a:latin typeface="Cambria Math" panose="02040503050406030204" pitchFamily="18" charset="0"/>
                          </a:rPr>
                        </m:ctrlPr>
                      </m:accPr>
                      <m:e>
                        <m:r>
                          <a:rPr lang="en-US" sz="2800" b="1" i="1">
                            <a:latin typeface="Cambria Math" panose="02040503050406030204" pitchFamily="18" charset="0"/>
                          </a:rPr>
                          <m:t>𝑬</m:t>
                        </m:r>
                      </m:e>
                    </m:acc>
                  </m:oMath>
                </a14:m>
                <a:r>
                  <a:rPr lang="en-US" sz="2800" dirty="0"/>
                  <a:t> is everywhere constant in magnitude and direction). Is the following calculation correct?</a:t>
                </a:r>
              </a:p>
              <a:p>
                <a:pPr algn="ctr"/>
                <a14:m>
                  <m:oMathPara xmlns:m="http://schemas.openxmlformats.org/officeDocument/2006/math">
                    <m:oMathParaPr>
                      <m:jc m:val="centerGroup"/>
                    </m:oMathParaPr>
                    <m:oMath xmlns:m="http://schemas.openxmlformats.org/officeDocument/2006/math">
                      <m:nary>
                        <m:naryPr>
                          <m:chr m:val="∮"/>
                          <m:limLoc m:val="undOvr"/>
                          <m:subHide m:val="on"/>
                          <m:supHide m:val="on"/>
                          <m:ctrlPr>
                            <a:rPr lang="en-US" sz="2800" i="1" smtClean="0">
                              <a:latin typeface="Cambria Math" panose="02040503050406030204" pitchFamily="18" charset="0"/>
                            </a:rPr>
                          </m:ctrlPr>
                        </m:naryPr>
                        <m:sub/>
                        <m:sup/>
                        <m:e>
                          <m:acc>
                            <m:accPr>
                              <m:chr m:val="⃗"/>
                              <m:ctrlPr>
                                <a:rPr lang="en-US" sz="2800" i="1">
                                  <a:latin typeface="Cambria Math" panose="02040503050406030204" pitchFamily="18" charset="0"/>
                                </a:rPr>
                              </m:ctrlPr>
                            </m:accPr>
                            <m:e>
                              <m:r>
                                <a:rPr lang="en-US" sz="2800" b="1" i="1">
                                  <a:latin typeface="Cambria Math" panose="02040503050406030204" pitchFamily="18" charset="0"/>
                                </a:rPr>
                                <m:t>𝑬</m:t>
                              </m:r>
                            </m:e>
                          </m:acc>
                        </m:e>
                      </m:nary>
                      <m: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acc>
                        <m:accPr>
                          <m:chr m:val="⃗"/>
                          <m:ctrlPr>
                            <a:rPr lang="en-US" sz="2800" i="1">
                              <a:latin typeface="Cambria Math" panose="02040503050406030204" pitchFamily="18" charset="0"/>
                            </a:rPr>
                          </m:ctrlPr>
                        </m:accPr>
                        <m:e>
                          <m:r>
                            <a:rPr lang="en-US" sz="2800" b="1" i="1" smtClean="0">
                              <a:latin typeface="Cambria Math" panose="02040503050406030204" pitchFamily="18" charset="0"/>
                            </a:rPr>
                            <m:t>𝑨</m:t>
                          </m:r>
                        </m:e>
                      </m:acc>
                      <m:r>
                        <a:rPr lang="en-US" sz="2800" b="1" i="1" smtClean="0">
                          <a:latin typeface="Cambria Math" panose="02040503050406030204" pitchFamily="18" charset="0"/>
                        </a:rPr>
                        <m:t>=</m:t>
                      </m:r>
                      <m:r>
                        <a:rPr lang="en-US" sz="2800" b="0" i="1" smtClean="0">
                          <a:latin typeface="Cambria Math" panose="02040503050406030204" pitchFamily="18" charset="0"/>
                        </a:rPr>
                        <m:t>𝐸</m:t>
                      </m:r>
                      <m:nary>
                        <m:naryPr>
                          <m:chr m:val="∮"/>
                          <m:limLoc m:val="undOvr"/>
                          <m:subHide m:val="on"/>
                          <m:supHide m:val="on"/>
                          <m:ctrlPr>
                            <a:rPr lang="en-US" sz="2800" b="1" i="1" smtClean="0">
                              <a:latin typeface="Cambria Math" panose="02040503050406030204" pitchFamily="18" charset="0"/>
                            </a:rPr>
                          </m:ctrlPr>
                        </m:naryPr>
                        <m:sub/>
                        <m:sup/>
                        <m:e>
                          <m:r>
                            <a:rPr lang="en-US" sz="2800" b="0" i="1" smtClean="0">
                              <a:latin typeface="Cambria Math" panose="02040503050406030204" pitchFamily="18" charset="0"/>
                            </a:rPr>
                            <m:t>𝑑𝐴</m:t>
                          </m:r>
                        </m:e>
                      </m:nary>
                      <m:r>
                        <a:rPr lang="en-US" sz="2800" b="1" i="1" smtClean="0">
                          <a:latin typeface="Cambria Math" panose="02040503050406030204" pitchFamily="18" charset="0"/>
                        </a:rPr>
                        <m:t>=</m:t>
                      </m:r>
                      <m:r>
                        <a:rPr lang="en-US" sz="2800" b="0" i="1" smtClean="0">
                          <a:latin typeface="Cambria Math" panose="02040503050406030204" pitchFamily="18" charset="0"/>
                        </a:rPr>
                        <m:t>𝐸𝐴</m:t>
                      </m:r>
                    </m:oMath>
                  </m:oMathPara>
                </a14:m>
                <a:endParaRPr lang="en-US" sz="2800" dirty="0"/>
              </a:p>
            </p:txBody>
          </p:sp>
        </mc:Choice>
        <mc:Fallback xmlns="">
          <p:sp>
            <p:nvSpPr>
              <p:cNvPr id="2" name="TextBox 1"/>
              <p:cNvSpPr txBox="1">
                <a:spLocks noRot="1" noChangeAspect="1" noMove="1" noResize="1" noEditPoints="1" noAdjustHandles="1" noChangeArrowheads="1" noChangeShapeType="1" noTextEdit="1"/>
              </p:cNvSpPr>
              <p:nvPr/>
            </p:nvSpPr>
            <p:spPr>
              <a:xfrm>
                <a:off x="177801" y="93133"/>
                <a:ext cx="11768666" cy="2567434"/>
              </a:xfrm>
              <a:prstGeom prst="rect">
                <a:avLst/>
              </a:prstGeom>
              <a:blipFill>
                <a:blip r:embed="rId2"/>
                <a:stretch>
                  <a:fillRect l="-1036" t="-2138"/>
                </a:stretch>
              </a:blipFill>
            </p:spPr>
            <p:txBody>
              <a:bodyPr/>
              <a:lstStyle/>
              <a:p>
                <a:r>
                  <a:rPr lang="en-US">
                    <a:noFill/>
                  </a:rPr>
                  <a:t> </a:t>
                </a:r>
              </a:p>
            </p:txBody>
          </p:sp>
        </mc:Fallback>
      </mc:AlternateContent>
      <p:sp>
        <p:nvSpPr>
          <p:cNvPr id="4" name="TextBox 3"/>
          <p:cNvSpPr txBox="1"/>
          <p:nvPr/>
        </p:nvSpPr>
        <p:spPr>
          <a:xfrm>
            <a:off x="177801" y="4673600"/>
            <a:ext cx="8169929" cy="2031325"/>
          </a:xfrm>
          <a:prstGeom prst="rect">
            <a:avLst/>
          </a:prstGeom>
          <a:noFill/>
        </p:spPr>
        <p:txBody>
          <a:bodyPr wrap="none" rtlCol="0">
            <a:spAutoFit/>
          </a:bodyPr>
          <a:lstStyle/>
          <a:p>
            <a:pPr marL="514350" indent="-514350">
              <a:lnSpc>
                <a:spcPct val="150000"/>
              </a:lnSpc>
              <a:buAutoNum type="alphaUcParenR"/>
            </a:pPr>
            <a:r>
              <a:rPr lang="en-US" sz="2800"/>
              <a:t>Definitely correct</a:t>
            </a:r>
          </a:p>
          <a:p>
            <a:pPr marL="514350" indent="-514350">
              <a:lnSpc>
                <a:spcPct val="150000"/>
              </a:lnSpc>
              <a:buAutoNum type="alphaUcParenR"/>
            </a:pPr>
            <a:r>
              <a:rPr lang="en-US" sz="2800"/>
              <a:t>Definitely incorrect</a:t>
            </a:r>
          </a:p>
          <a:p>
            <a:pPr marL="514350" indent="-514350">
              <a:lnSpc>
                <a:spcPct val="150000"/>
              </a:lnSpc>
              <a:buAutoNum type="alphaUcParenR"/>
            </a:pPr>
            <a:r>
              <a:rPr lang="en-US" sz="2800"/>
              <a:t>Possibly correct – depends on details of the surface</a:t>
            </a:r>
          </a:p>
        </p:txBody>
      </p:sp>
    </p:spTree>
    <p:extLst>
      <p:ext uri="{BB962C8B-B14F-4D97-AF65-F5344CB8AC3E}">
        <p14:creationId xmlns:p14="http://schemas.microsoft.com/office/powerpoint/2010/main" val="3499709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880" y="126516"/>
            <a:ext cx="11739154" cy="954107"/>
          </a:xfrm>
          <a:prstGeom prst="rect">
            <a:avLst/>
          </a:prstGeom>
          <a:noFill/>
        </p:spPr>
        <p:txBody>
          <a:bodyPr wrap="square" rtlCol="0">
            <a:spAutoFit/>
          </a:bodyPr>
          <a:lstStyle/>
          <a:p>
            <a:r>
              <a:rPr lang="en-US" sz="2800"/>
              <a:t>The small sphere is given a negative charge and is then inserted into the large sphere without making contact. What happens to the large sphere?</a:t>
            </a:r>
          </a:p>
        </p:txBody>
      </p:sp>
      <p:sp>
        <p:nvSpPr>
          <p:cNvPr id="3" name="TextBox 2"/>
          <p:cNvSpPr txBox="1"/>
          <p:nvPr/>
        </p:nvSpPr>
        <p:spPr>
          <a:xfrm>
            <a:off x="182880" y="4659086"/>
            <a:ext cx="9151480" cy="2031325"/>
          </a:xfrm>
          <a:prstGeom prst="rect">
            <a:avLst/>
          </a:prstGeom>
          <a:noFill/>
        </p:spPr>
        <p:txBody>
          <a:bodyPr wrap="none" rtlCol="0">
            <a:spAutoFit/>
          </a:bodyPr>
          <a:lstStyle/>
          <a:p>
            <a:pPr marL="342900" indent="-342900">
              <a:lnSpc>
                <a:spcPct val="150000"/>
              </a:lnSpc>
              <a:buAutoNum type="alphaUcParenR"/>
            </a:pPr>
            <a:r>
              <a:rPr lang="en-US" sz="2800"/>
              <a:t>Nothing, it remains neutral everywhere</a:t>
            </a:r>
          </a:p>
          <a:p>
            <a:pPr marL="342900" indent="-342900">
              <a:lnSpc>
                <a:spcPct val="150000"/>
              </a:lnSpc>
              <a:buAutoNum type="alphaUcParenR"/>
            </a:pPr>
            <a:r>
              <a:rPr lang="en-US" sz="2800"/>
              <a:t>The inner surface becomes positive and the outer negative</a:t>
            </a:r>
          </a:p>
          <a:p>
            <a:pPr marL="342900" indent="-342900">
              <a:lnSpc>
                <a:spcPct val="150000"/>
              </a:lnSpc>
              <a:buAutoNum type="alphaUcParenR"/>
            </a:pPr>
            <a:r>
              <a:rPr lang="en-US" sz="2800"/>
              <a:t>The inner surface becomes negative and the outer positive</a:t>
            </a:r>
          </a:p>
        </p:txBody>
      </p:sp>
    </p:spTree>
    <p:extLst>
      <p:ext uri="{BB962C8B-B14F-4D97-AF65-F5344CB8AC3E}">
        <p14:creationId xmlns:p14="http://schemas.microsoft.com/office/powerpoint/2010/main" val="1854745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745875" y="1847850"/>
            <a:ext cx="5250235" cy="1576312"/>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133348" y="123825"/>
                <a:ext cx="11944351" cy="1506759"/>
              </a:xfrm>
              <a:prstGeom prst="rect">
                <a:avLst/>
              </a:prstGeom>
              <a:noFill/>
            </p:spPr>
            <p:txBody>
              <a:bodyPr wrap="square" rtlCol="0">
                <a:spAutoFit/>
              </a:bodyPr>
              <a:lstStyle/>
              <a:p>
                <a:r>
                  <a:rPr lang="en-US" sz="2800"/>
                  <a:t>A long, straight line of charge has charge density </a:t>
                </a:r>
                <a14:m>
                  <m:oMath xmlns:m="http://schemas.openxmlformats.org/officeDocument/2006/math">
                    <m:r>
                      <a:rPr lang="en-US" sz="2800" i="1" smtClean="0">
                        <a:latin typeface="Cambria Math" panose="02040503050406030204" pitchFamily="18" charset="0"/>
                        <a:ea typeface="Cambria Math" panose="02040503050406030204" pitchFamily="18" charset="0"/>
                      </a:rPr>
                      <m:t>𝜆</m:t>
                    </m:r>
                  </m:oMath>
                </a14:m>
                <a:r>
                  <a:rPr lang="en-US" sz="2800"/>
                  <a:t> </a:t>
                </a:r>
                <a14:m>
                  <m:oMath xmlns:m="http://schemas.openxmlformats.org/officeDocument/2006/math">
                    <m:r>
                      <m:rPr>
                        <m:nor/>
                      </m:rPr>
                      <a:rPr lang="en-US" sz="2800" b="0" i="0" smtClean="0">
                        <a:latin typeface="Cambria Math" panose="02040503050406030204" pitchFamily="18" charset="0"/>
                      </a:rPr>
                      <m:t>C</m:t>
                    </m:r>
                    <m:r>
                      <a:rPr lang="en-US" sz="2800" b="0" i="1" smtClean="0">
                        <a:latin typeface="Cambria Math" panose="02040503050406030204" pitchFamily="18" charset="0"/>
                      </a:rPr>
                      <m:t>/</m:t>
                    </m:r>
                    <m:r>
                      <m:rPr>
                        <m:nor/>
                      </m:rPr>
                      <a:rPr lang="en-US" sz="2800" b="0" i="0" smtClean="0">
                        <a:latin typeface="Cambria Math" panose="02040503050406030204" pitchFamily="18" charset="0"/>
                      </a:rPr>
                      <m:t>m</m:t>
                    </m:r>
                  </m:oMath>
                </a14:m>
                <a:r>
                  <a:rPr lang="en-US" sz="2800"/>
                  <a:t>. Does Gauss’s Law allow you to easily compute the flux </a:t>
                </a:r>
                <a14:m>
                  <m:oMath xmlns:m="http://schemas.openxmlformats.org/officeDocument/2006/math">
                    <m:nary>
                      <m:naryPr>
                        <m:chr m:val="∮"/>
                        <m:limLoc m:val="undOvr"/>
                        <m:subHide m:val="on"/>
                        <m:supHide m:val="on"/>
                        <m:ctrlPr>
                          <a:rPr lang="en-US" sz="2800" i="1" smtClean="0">
                            <a:latin typeface="Cambria Math" panose="02040503050406030204" pitchFamily="18" charset="0"/>
                          </a:rPr>
                        </m:ctrlPr>
                      </m:naryPr>
                      <m:sub/>
                      <m:sup/>
                      <m:e>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r>
                          <m:rPr>
                            <m:brk/>
                          </m:rP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𝑨</m:t>
                            </m:r>
                          </m:e>
                        </m:acc>
                      </m:e>
                    </m:nary>
                  </m:oMath>
                </a14:m>
                <a:r>
                  <a:rPr lang="en-US" sz="2800"/>
                  <a:t> through a </a:t>
                </a:r>
                <a:r>
                  <a:rPr lang="en-US" sz="2800" i="1"/>
                  <a:t>spherical</a:t>
                </a:r>
                <a:r>
                  <a:rPr lang="en-US" sz="2800"/>
                  <a:t> surface of diameter </a:t>
                </a:r>
                <a14:m>
                  <m:oMath xmlns:m="http://schemas.openxmlformats.org/officeDocument/2006/math">
                    <m:r>
                      <a:rPr lang="en-US" sz="2800" b="0" i="1" smtClean="0">
                        <a:latin typeface="Cambria Math" panose="02040503050406030204" pitchFamily="18" charset="0"/>
                      </a:rPr>
                      <m:t>𝐷</m:t>
                    </m:r>
                  </m:oMath>
                </a14:m>
                <a:r>
                  <a:rPr lang="en-US" sz="2800"/>
                  <a:t>, centered on the line as shown?</a:t>
                </a:r>
              </a:p>
            </p:txBody>
          </p:sp>
        </mc:Choice>
        <mc:Fallback xmlns="">
          <p:sp>
            <p:nvSpPr>
              <p:cNvPr id="3" name="TextBox 2"/>
              <p:cNvSpPr txBox="1">
                <a:spLocks noRot="1" noChangeAspect="1" noMove="1" noResize="1" noEditPoints="1" noAdjustHandles="1" noChangeArrowheads="1" noChangeShapeType="1" noTextEdit="1"/>
              </p:cNvSpPr>
              <p:nvPr/>
            </p:nvSpPr>
            <p:spPr>
              <a:xfrm>
                <a:off x="133348" y="123825"/>
                <a:ext cx="11944351" cy="1506759"/>
              </a:xfrm>
              <a:prstGeom prst="rect">
                <a:avLst/>
              </a:prstGeom>
              <a:blipFill rotWithShape="0">
                <a:blip r:embed="rId3"/>
                <a:stretch>
                  <a:fillRect l="-1072" t="-3644" b="-10931"/>
                </a:stretch>
              </a:blipFill>
            </p:spPr>
            <p:txBody>
              <a:bodyPr/>
              <a:lstStyle/>
              <a:p>
                <a:r>
                  <a:rPr lang="en-US">
                    <a:noFill/>
                  </a:rPr>
                  <a:t> </a:t>
                </a:r>
              </a:p>
            </p:txBody>
          </p:sp>
        </mc:Fallback>
      </mc:AlternateContent>
      <p:sp>
        <p:nvSpPr>
          <p:cNvPr id="4" name="TextBox 3"/>
          <p:cNvSpPr txBox="1"/>
          <p:nvPr/>
        </p:nvSpPr>
        <p:spPr>
          <a:xfrm>
            <a:off x="133348" y="5257800"/>
            <a:ext cx="2762231" cy="1318181"/>
          </a:xfrm>
          <a:prstGeom prst="rect">
            <a:avLst/>
          </a:prstGeom>
          <a:noFill/>
        </p:spPr>
        <p:txBody>
          <a:bodyPr wrap="none" rtlCol="0">
            <a:spAutoFit/>
          </a:bodyPr>
          <a:lstStyle/>
          <a:p>
            <a:pPr marL="514350" indent="-514350">
              <a:lnSpc>
                <a:spcPct val="150000"/>
              </a:lnSpc>
              <a:buAutoNum type="alphaUcParenR"/>
            </a:pPr>
            <a:r>
              <a:rPr lang="en-US" sz="2800"/>
              <a:t>Yes, it does.</a:t>
            </a:r>
          </a:p>
          <a:p>
            <a:pPr marL="514350" indent="-514350">
              <a:lnSpc>
                <a:spcPct val="150000"/>
              </a:lnSpc>
              <a:buAutoNum type="alphaUcParenR"/>
            </a:pPr>
            <a:r>
              <a:rPr lang="en-US" sz="2800"/>
              <a:t>No, it doesn’t.</a:t>
            </a:r>
          </a:p>
        </p:txBody>
      </p:sp>
    </p:spTree>
    <p:extLst>
      <p:ext uri="{BB962C8B-B14F-4D97-AF65-F5344CB8AC3E}">
        <p14:creationId xmlns:p14="http://schemas.microsoft.com/office/powerpoint/2010/main" val="3196782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467" y="152399"/>
            <a:ext cx="7049046" cy="523220"/>
          </a:xfrm>
          <a:prstGeom prst="rect">
            <a:avLst/>
          </a:prstGeom>
          <a:noFill/>
        </p:spPr>
        <p:txBody>
          <a:bodyPr wrap="none" rtlCol="0">
            <a:spAutoFit/>
          </a:bodyPr>
          <a:lstStyle/>
          <a:p>
            <a:r>
              <a:rPr lang="en-US" sz="2800"/>
              <a:t>Which surface has a greater magnitude of flux?</a:t>
            </a:r>
          </a:p>
        </p:txBody>
      </p:sp>
      <p:sp>
        <p:nvSpPr>
          <p:cNvPr id="3" name="TextBox 2"/>
          <p:cNvSpPr txBox="1"/>
          <p:nvPr/>
        </p:nvSpPr>
        <p:spPr>
          <a:xfrm>
            <a:off x="262467" y="3538601"/>
            <a:ext cx="11555064" cy="3046988"/>
          </a:xfrm>
          <a:prstGeom prst="rect">
            <a:avLst/>
          </a:prstGeom>
          <a:noFill/>
        </p:spPr>
        <p:txBody>
          <a:bodyPr wrap="square" rtlCol="0">
            <a:spAutoFit/>
          </a:bodyPr>
          <a:lstStyle/>
          <a:p>
            <a:pPr marL="514350" indent="-514350">
              <a:lnSpc>
                <a:spcPct val="150000"/>
              </a:lnSpc>
              <a:buAutoNum type="alphaUcParenR"/>
            </a:pPr>
            <a:r>
              <a:rPr lang="en-US" sz="2800"/>
              <a:t>The vertical surface</a:t>
            </a:r>
          </a:p>
          <a:p>
            <a:pPr marL="514350" indent="-514350">
              <a:lnSpc>
                <a:spcPct val="150000"/>
              </a:lnSpc>
              <a:buAutoNum type="alphaUcParenR"/>
            </a:pPr>
            <a:r>
              <a:rPr lang="en-US" sz="2800"/>
              <a:t>The angled surface</a:t>
            </a:r>
          </a:p>
          <a:p>
            <a:pPr marL="514350" indent="-514350">
              <a:lnSpc>
                <a:spcPct val="150000"/>
              </a:lnSpc>
              <a:spcAft>
                <a:spcPts val="1200"/>
              </a:spcAft>
              <a:buAutoNum type="alphaUcParenR"/>
            </a:pPr>
            <a:r>
              <a:rPr lang="en-US" sz="2800"/>
              <a:t>They both have the same flux</a:t>
            </a:r>
          </a:p>
          <a:p>
            <a:pPr marL="514350" indent="-514350">
              <a:buAutoNum type="alphaUcParenR"/>
            </a:pPr>
            <a:r>
              <a:rPr lang="en-US" sz="2800"/>
              <a:t>Can not determine without knowing the charge distribution creating the electric field</a:t>
            </a:r>
          </a:p>
        </p:txBody>
      </p:sp>
      <p:sp>
        <p:nvSpPr>
          <p:cNvPr id="4" name="Right Triangle 3"/>
          <p:cNvSpPr>
            <a:spLocks noChangeAspect="1"/>
          </p:cNvSpPr>
          <p:nvPr/>
        </p:nvSpPr>
        <p:spPr>
          <a:xfrm rot="-5400000">
            <a:off x="5354199" y="176277"/>
            <a:ext cx="1371600" cy="4114800"/>
          </a:xfrm>
          <a:prstGeom prst="r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Arrow Connector 5"/>
          <p:cNvCxnSpPr/>
          <p:nvPr/>
        </p:nvCxnSpPr>
        <p:spPr>
          <a:xfrm flipH="1">
            <a:off x="3019425" y="1323975"/>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19425" y="1590675"/>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019425" y="1838325"/>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019425" y="2105025"/>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019425" y="2362200"/>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019425" y="2628900"/>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19425" y="2876550"/>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019425" y="3143250"/>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2502567" y="1871727"/>
                <a:ext cx="502061" cy="57547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oMath>
                  </m:oMathPara>
                </a14:m>
                <a:endParaRPr lang="en-US" sz="2800"/>
              </a:p>
            </p:txBody>
          </p:sp>
        </mc:Choice>
        <mc:Fallback xmlns="">
          <p:sp>
            <p:nvSpPr>
              <p:cNvPr id="14" name="TextBox 13"/>
              <p:cNvSpPr txBox="1">
                <a:spLocks noRot="1" noChangeAspect="1" noMove="1" noResize="1" noEditPoints="1" noAdjustHandles="1" noChangeArrowheads="1" noChangeShapeType="1" noTextEdit="1"/>
              </p:cNvSpPr>
              <p:nvPr/>
            </p:nvSpPr>
            <p:spPr>
              <a:xfrm>
                <a:off x="2502567" y="1871727"/>
                <a:ext cx="502061" cy="575479"/>
              </a:xfrm>
              <a:prstGeom prst="rect">
                <a:avLst/>
              </a:prstGeom>
              <a:blipFill rotWithShape="0">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1518955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p:cNvSpPr txBox="1"/>
              <p:nvPr/>
            </p:nvSpPr>
            <p:spPr>
              <a:xfrm>
                <a:off x="133348" y="123825"/>
                <a:ext cx="11944351" cy="1506759"/>
              </a:xfrm>
              <a:prstGeom prst="rect">
                <a:avLst/>
              </a:prstGeom>
              <a:noFill/>
            </p:spPr>
            <p:txBody>
              <a:bodyPr wrap="square" rtlCol="0">
                <a:spAutoFit/>
              </a:bodyPr>
              <a:lstStyle/>
              <a:p>
                <a:r>
                  <a:rPr lang="en-US" sz="2800"/>
                  <a:t>Consider now the </a:t>
                </a:r>
                <a:r>
                  <a:rPr lang="en-US" sz="2800" i="1"/>
                  <a:t>open </a:t>
                </a:r>
                <a:r>
                  <a:rPr lang="en-US" sz="2800"/>
                  <a:t>hemispherical surface (shaped like a bowl) centered on the line as shown. Does Gauss’s Law allow you to easily compute the flux </a:t>
                </a:r>
                <a14:m>
                  <m:oMath xmlns:m="http://schemas.openxmlformats.org/officeDocument/2006/math">
                    <m:nary>
                      <m:naryPr>
                        <m:chr m:val="∮"/>
                        <m:limLoc m:val="undOvr"/>
                        <m:subHide m:val="on"/>
                        <m:supHide m:val="on"/>
                        <m:ctrlPr>
                          <a:rPr lang="en-US" sz="2800" i="1" smtClean="0">
                            <a:latin typeface="Cambria Math" panose="02040503050406030204" pitchFamily="18" charset="0"/>
                          </a:rPr>
                        </m:ctrlPr>
                      </m:naryPr>
                      <m:sub/>
                      <m:sup/>
                      <m:e>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r>
                          <m:rPr>
                            <m:brk/>
                          </m:rPr>
                          <a:rPr lang="en-US" sz="280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𝑑</m:t>
                        </m:r>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𝑨</m:t>
                            </m:r>
                          </m:e>
                        </m:acc>
                      </m:e>
                    </m:nary>
                  </m:oMath>
                </a14:m>
                <a:r>
                  <a:rPr lang="en-US" sz="2800"/>
                  <a:t> through a this surface? [Take the outward normal direction as positive.]</a:t>
                </a:r>
              </a:p>
            </p:txBody>
          </p:sp>
        </mc:Choice>
        <mc:Fallback xmlns="">
          <p:sp>
            <p:nvSpPr>
              <p:cNvPr id="3" name="TextBox 2"/>
              <p:cNvSpPr txBox="1">
                <a:spLocks noRot="1" noChangeAspect="1" noMove="1" noResize="1" noEditPoints="1" noAdjustHandles="1" noChangeArrowheads="1" noChangeShapeType="1" noTextEdit="1"/>
              </p:cNvSpPr>
              <p:nvPr/>
            </p:nvSpPr>
            <p:spPr>
              <a:xfrm>
                <a:off x="133348" y="123825"/>
                <a:ext cx="11944351" cy="1506759"/>
              </a:xfrm>
              <a:prstGeom prst="rect">
                <a:avLst/>
              </a:prstGeom>
              <a:blipFill rotWithShape="0">
                <a:blip r:embed="rId2"/>
                <a:stretch>
                  <a:fillRect l="-1072" t="-3644" b="-7287"/>
                </a:stretch>
              </a:blipFill>
            </p:spPr>
            <p:txBody>
              <a:bodyPr/>
              <a:lstStyle/>
              <a:p>
                <a:r>
                  <a:rPr lang="en-US">
                    <a:noFill/>
                  </a:rPr>
                  <a:t> </a:t>
                </a:r>
              </a:p>
            </p:txBody>
          </p:sp>
        </mc:Fallback>
      </mc:AlternateContent>
      <p:sp>
        <p:nvSpPr>
          <p:cNvPr id="4" name="TextBox 3"/>
          <p:cNvSpPr txBox="1"/>
          <p:nvPr/>
        </p:nvSpPr>
        <p:spPr>
          <a:xfrm>
            <a:off x="133348" y="5257800"/>
            <a:ext cx="2762231" cy="1318181"/>
          </a:xfrm>
          <a:prstGeom prst="rect">
            <a:avLst/>
          </a:prstGeom>
          <a:noFill/>
        </p:spPr>
        <p:txBody>
          <a:bodyPr wrap="none" rtlCol="0">
            <a:spAutoFit/>
          </a:bodyPr>
          <a:lstStyle/>
          <a:p>
            <a:pPr marL="514350" indent="-514350">
              <a:lnSpc>
                <a:spcPct val="150000"/>
              </a:lnSpc>
              <a:buAutoNum type="alphaUcParenR"/>
            </a:pPr>
            <a:r>
              <a:rPr lang="en-US" sz="2800"/>
              <a:t>Yes, it does.</a:t>
            </a:r>
          </a:p>
          <a:p>
            <a:pPr marL="514350" indent="-514350">
              <a:lnSpc>
                <a:spcPct val="150000"/>
              </a:lnSpc>
              <a:buAutoNum type="alphaUcParenR"/>
            </a:pPr>
            <a:r>
              <a:rPr lang="en-US" sz="2800"/>
              <a:t>No, it doesn’t.</a:t>
            </a:r>
          </a:p>
        </p:txBody>
      </p:sp>
      <p:pic>
        <p:nvPicPr>
          <p:cNvPr id="6" name="Picture 5"/>
          <p:cNvPicPr>
            <a:picLocks noChangeAspect="1"/>
          </p:cNvPicPr>
          <p:nvPr/>
        </p:nvPicPr>
        <p:blipFill>
          <a:blip r:embed="rId3"/>
          <a:stretch>
            <a:fillRect/>
          </a:stretch>
        </p:blipFill>
        <p:spPr>
          <a:xfrm>
            <a:off x="3846526" y="1990725"/>
            <a:ext cx="4530528" cy="1862062"/>
          </a:xfrm>
          <a:prstGeom prst="rect">
            <a:avLst/>
          </a:prstGeom>
        </p:spPr>
      </p:pic>
    </p:spTree>
    <p:extLst>
      <p:ext uri="{BB962C8B-B14F-4D97-AF65-F5344CB8AC3E}">
        <p14:creationId xmlns:p14="http://schemas.microsoft.com/office/powerpoint/2010/main" val="1932837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43929" y="1813620"/>
            <a:ext cx="5132717" cy="2304921"/>
          </a:xfrm>
          <a:prstGeom prst="rect">
            <a:avLst/>
          </a:prstGeom>
        </p:spPr>
      </p:pic>
      <p:sp>
        <p:nvSpPr>
          <p:cNvPr id="3" name="TextBox 2"/>
          <p:cNvSpPr txBox="1"/>
          <p:nvPr/>
        </p:nvSpPr>
        <p:spPr>
          <a:xfrm>
            <a:off x="200026" y="161925"/>
            <a:ext cx="11820524" cy="1815882"/>
          </a:xfrm>
          <a:prstGeom prst="rect">
            <a:avLst/>
          </a:prstGeom>
          <a:noFill/>
        </p:spPr>
        <p:txBody>
          <a:bodyPr wrap="square" rtlCol="0">
            <a:spAutoFit/>
          </a:bodyPr>
          <a:lstStyle/>
          <a:p>
            <a:r>
              <a:rPr lang="en-US" sz="2800" dirty="0"/>
              <a:t>Consider two very large, charged, parallel metal plates in static equilibrium. Consider also the Gaussian surface shown. Suppose someone tells you they’ve analyzed the situation and determined that</a:t>
            </a:r>
            <a:r>
              <a:rPr lang="en-US" sz="2800" b="1" dirty="0"/>
              <a:t> </a:t>
            </a:r>
            <a:r>
              <a:rPr lang="en-US" sz="2800" dirty="0"/>
              <a:t>the charge densities on the four surfaces are as shown. Is this possible?</a:t>
            </a:r>
          </a:p>
        </p:txBody>
      </p:sp>
      <p:sp>
        <p:nvSpPr>
          <p:cNvPr id="4" name="TextBox 3"/>
          <p:cNvSpPr txBox="1"/>
          <p:nvPr/>
        </p:nvSpPr>
        <p:spPr>
          <a:xfrm>
            <a:off x="200026" y="5343525"/>
            <a:ext cx="3446841" cy="1384995"/>
          </a:xfrm>
          <a:prstGeom prst="rect">
            <a:avLst/>
          </a:prstGeom>
          <a:noFill/>
        </p:spPr>
        <p:txBody>
          <a:bodyPr wrap="none" rtlCol="0">
            <a:spAutoFit/>
          </a:bodyPr>
          <a:lstStyle/>
          <a:p>
            <a:pPr marL="514350" indent="-514350">
              <a:lnSpc>
                <a:spcPct val="150000"/>
              </a:lnSpc>
              <a:buAutoNum type="alphaUcParenR"/>
            </a:pPr>
            <a:r>
              <a:rPr lang="en-US" sz="2800"/>
              <a:t>Yes, it’s possible.</a:t>
            </a:r>
          </a:p>
          <a:p>
            <a:pPr marL="514350" indent="-514350">
              <a:lnSpc>
                <a:spcPct val="150000"/>
              </a:lnSpc>
              <a:buAutoNum type="alphaUcParenR"/>
            </a:pPr>
            <a:r>
              <a:rPr lang="en-US" sz="2800"/>
              <a:t>No, it’s impossible.</a:t>
            </a:r>
          </a:p>
        </p:txBody>
      </p:sp>
    </p:spTree>
    <p:extLst>
      <p:ext uri="{BB962C8B-B14F-4D97-AF65-F5344CB8AC3E}">
        <p14:creationId xmlns:p14="http://schemas.microsoft.com/office/powerpoint/2010/main" val="34663726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762626" y="1527870"/>
            <a:ext cx="2647822" cy="2400362"/>
          </a:xfrm>
          <a:prstGeom prst="rect">
            <a:avLst/>
          </a:prstGeom>
        </p:spPr>
      </p:pic>
      <mc:AlternateContent xmlns:mc="http://schemas.openxmlformats.org/markup-compatibility/2006" xmlns:a14="http://schemas.microsoft.com/office/drawing/2010/main">
        <mc:Choice Requires="a14">
          <p:sp>
            <p:nvSpPr>
              <p:cNvPr id="3" name="TextBox 2"/>
              <p:cNvSpPr txBox="1"/>
              <p:nvPr/>
            </p:nvSpPr>
            <p:spPr>
              <a:xfrm>
                <a:off x="162051" y="142875"/>
                <a:ext cx="11848973" cy="1384995"/>
              </a:xfrm>
              <a:prstGeom prst="rect">
                <a:avLst/>
              </a:prstGeom>
              <a:noFill/>
            </p:spPr>
            <p:txBody>
              <a:bodyPr wrap="square" rtlCol="0">
                <a:spAutoFit/>
              </a:bodyPr>
              <a:lstStyle/>
              <a:p>
                <a:r>
                  <a:rPr lang="en-US" sz="2800"/>
                  <a:t>Consider a point charge </a:t>
                </a:r>
                <a14:m>
                  <m:oMath xmlns:m="http://schemas.openxmlformats.org/officeDocument/2006/math">
                    <m:r>
                      <a:rPr lang="en-US" sz="2800" b="0" i="1" smtClean="0">
                        <a:latin typeface="Cambria Math" panose="02040503050406030204" pitchFamily="18" charset="0"/>
                      </a:rPr>
                      <m:t>+</m:t>
                    </m:r>
                    <m:r>
                      <a:rPr lang="en-US" sz="2800" b="0" i="1" smtClean="0">
                        <a:latin typeface="Cambria Math" panose="02040503050406030204" pitchFamily="18" charset="0"/>
                      </a:rPr>
                      <m:t>𝑄</m:t>
                    </m:r>
                  </m:oMath>
                </a14:m>
                <a:r>
                  <a:rPr lang="en-US" sz="2800"/>
                  <a:t> off-center within a spherical metal shell. Does Gauss’s Law allow you to easily compute the total charge on the inside surface of the shell?</a:t>
                </a:r>
              </a:p>
            </p:txBody>
          </p:sp>
        </mc:Choice>
        <mc:Fallback xmlns="">
          <p:sp>
            <p:nvSpPr>
              <p:cNvPr id="3" name="TextBox 2"/>
              <p:cNvSpPr txBox="1">
                <a:spLocks noRot="1" noChangeAspect="1" noMove="1" noResize="1" noEditPoints="1" noAdjustHandles="1" noChangeArrowheads="1" noChangeShapeType="1" noTextEdit="1"/>
              </p:cNvSpPr>
              <p:nvPr/>
            </p:nvSpPr>
            <p:spPr>
              <a:xfrm>
                <a:off x="162051" y="142875"/>
                <a:ext cx="11848973" cy="1384995"/>
              </a:xfrm>
              <a:prstGeom prst="rect">
                <a:avLst/>
              </a:prstGeom>
              <a:blipFill rotWithShape="0">
                <a:blip r:embed="rId3"/>
                <a:stretch>
                  <a:fillRect l="-1081" t="-3947" r="-1544" b="-11404"/>
                </a:stretch>
              </a:blipFill>
            </p:spPr>
            <p:txBody>
              <a:bodyPr/>
              <a:lstStyle/>
              <a:p>
                <a:r>
                  <a:rPr lang="en-US">
                    <a:noFill/>
                  </a:rPr>
                  <a:t> </a:t>
                </a:r>
              </a:p>
            </p:txBody>
          </p:sp>
        </mc:Fallback>
      </mc:AlternateContent>
      <p:sp>
        <p:nvSpPr>
          <p:cNvPr id="4" name="TextBox 3"/>
          <p:cNvSpPr txBox="1"/>
          <p:nvPr/>
        </p:nvSpPr>
        <p:spPr>
          <a:xfrm>
            <a:off x="162051" y="5229225"/>
            <a:ext cx="2762231" cy="1384995"/>
          </a:xfrm>
          <a:prstGeom prst="rect">
            <a:avLst/>
          </a:prstGeom>
          <a:noFill/>
        </p:spPr>
        <p:txBody>
          <a:bodyPr wrap="none" rtlCol="0">
            <a:spAutoFit/>
          </a:bodyPr>
          <a:lstStyle/>
          <a:p>
            <a:pPr marL="514350" indent="-514350">
              <a:lnSpc>
                <a:spcPct val="150000"/>
              </a:lnSpc>
              <a:buAutoNum type="alphaUcParenR"/>
            </a:pPr>
            <a:r>
              <a:rPr lang="en-US" sz="2800"/>
              <a:t>Yes, it does.</a:t>
            </a:r>
          </a:p>
          <a:p>
            <a:pPr marL="514350" indent="-514350">
              <a:lnSpc>
                <a:spcPct val="150000"/>
              </a:lnSpc>
              <a:buAutoNum type="alphaUcParenR"/>
            </a:pPr>
            <a:r>
              <a:rPr lang="en-US" sz="2800"/>
              <a:t>No, it doesn’t.</a:t>
            </a:r>
          </a:p>
        </p:txBody>
      </p:sp>
    </p:spTree>
    <p:extLst>
      <p:ext uri="{BB962C8B-B14F-4D97-AF65-F5344CB8AC3E}">
        <p14:creationId xmlns:p14="http://schemas.microsoft.com/office/powerpoint/2010/main" val="37897914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762626" y="1527870"/>
            <a:ext cx="2647822" cy="2400362"/>
          </a:xfrm>
          <a:prstGeom prst="rect">
            <a:avLst/>
          </a:prstGeom>
        </p:spPr>
      </p:pic>
      <p:sp>
        <p:nvSpPr>
          <p:cNvPr id="3" name="TextBox 2"/>
          <p:cNvSpPr txBox="1"/>
          <p:nvPr/>
        </p:nvSpPr>
        <p:spPr>
          <a:xfrm>
            <a:off x="162051" y="142875"/>
            <a:ext cx="11848973" cy="954107"/>
          </a:xfrm>
          <a:prstGeom prst="rect">
            <a:avLst/>
          </a:prstGeom>
          <a:noFill/>
        </p:spPr>
        <p:txBody>
          <a:bodyPr wrap="square" rtlCol="0">
            <a:spAutoFit/>
          </a:bodyPr>
          <a:lstStyle/>
          <a:p>
            <a:r>
              <a:rPr lang="en-US" sz="2800"/>
              <a:t>Does the total charge on the inside surface of the shell depend on the total net charge of the whole shell?</a:t>
            </a:r>
          </a:p>
        </p:txBody>
      </p:sp>
      <p:sp>
        <p:nvSpPr>
          <p:cNvPr id="4" name="TextBox 3"/>
          <p:cNvSpPr txBox="1"/>
          <p:nvPr/>
        </p:nvSpPr>
        <p:spPr>
          <a:xfrm>
            <a:off x="162051" y="5229225"/>
            <a:ext cx="2762231" cy="1384995"/>
          </a:xfrm>
          <a:prstGeom prst="rect">
            <a:avLst/>
          </a:prstGeom>
          <a:noFill/>
        </p:spPr>
        <p:txBody>
          <a:bodyPr wrap="none" rtlCol="0">
            <a:spAutoFit/>
          </a:bodyPr>
          <a:lstStyle/>
          <a:p>
            <a:pPr marL="514350" indent="-514350">
              <a:lnSpc>
                <a:spcPct val="150000"/>
              </a:lnSpc>
              <a:buAutoNum type="alphaUcParenR"/>
            </a:pPr>
            <a:r>
              <a:rPr lang="en-US" sz="2800" dirty="0"/>
              <a:t>Yes, it does.</a:t>
            </a:r>
          </a:p>
          <a:p>
            <a:pPr marL="514350" indent="-514350">
              <a:lnSpc>
                <a:spcPct val="150000"/>
              </a:lnSpc>
              <a:buAutoNum type="alphaUcParenR"/>
            </a:pPr>
            <a:r>
              <a:rPr lang="en-US" sz="2800" dirty="0"/>
              <a:t>No, it doesn’t.</a:t>
            </a:r>
          </a:p>
        </p:txBody>
      </p:sp>
    </p:spTree>
    <p:extLst>
      <p:ext uri="{BB962C8B-B14F-4D97-AF65-F5344CB8AC3E}">
        <p14:creationId xmlns:p14="http://schemas.microsoft.com/office/powerpoint/2010/main" val="3991184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467" y="152399"/>
            <a:ext cx="9259201" cy="523220"/>
          </a:xfrm>
          <a:prstGeom prst="rect">
            <a:avLst/>
          </a:prstGeom>
          <a:noFill/>
        </p:spPr>
        <p:txBody>
          <a:bodyPr wrap="none" rtlCol="0">
            <a:spAutoFit/>
          </a:bodyPr>
          <a:lstStyle/>
          <a:p>
            <a:r>
              <a:rPr lang="en-US" sz="2800"/>
              <a:t>What is the magnitude of the flux through the angled surface?</a:t>
            </a:r>
          </a:p>
        </p:txBody>
      </p:sp>
      <mc:AlternateContent xmlns:mc="http://schemas.openxmlformats.org/markup-compatibility/2006" xmlns:a14="http://schemas.microsoft.com/office/drawing/2010/main">
        <mc:Choice Requires="a14">
          <p:sp>
            <p:nvSpPr>
              <p:cNvPr id="3" name="TextBox 2"/>
              <p:cNvSpPr txBox="1"/>
              <p:nvPr/>
            </p:nvSpPr>
            <p:spPr>
              <a:xfrm>
                <a:off x="262467" y="3459556"/>
                <a:ext cx="11555064" cy="3256084"/>
              </a:xfrm>
              <a:prstGeom prst="rect">
                <a:avLst/>
              </a:prstGeom>
              <a:noFill/>
            </p:spPr>
            <p:txBody>
              <a:bodyPr wrap="square" rtlCol="0">
                <a:spAutoFit/>
              </a:bodyPr>
              <a:lstStyle/>
              <a:p>
                <a:pPr marL="514350" indent="-514350">
                  <a:lnSpc>
                    <a:spcPct val="150000"/>
                  </a:lnSpc>
                  <a:buAutoNum type="alphaUcParenR"/>
                </a:pPr>
                <a:r>
                  <a:rPr lang="en-US" sz="2800" b="0"/>
                  <a:t> </a:t>
                </a:r>
                <a14:m>
                  <m:oMath xmlns:m="http://schemas.openxmlformats.org/officeDocument/2006/math">
                    <m:r>
                      <a:rPr lang="en-US" sz="2800" b="0" i="1" smtClean="0">
                        <a:latin typeface="Cambria Math" panose="02040503050406030204" pitchFamily="18" charset="0"/>
                      </a:rPr>
                      <m:t>𝐸𝐴</m:t>
                    </m:r>
                  </m:oMath>
                </a14:m>
                <a:endParaRPr lang="en-US" sz="2800" b="0"/>
              </a:p>
              <a:p>
                <a:pPr marL="514350" indent="-51435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𝐸𝐴</m:t>
                    </m:r>
                    <m:func>
                      <m:funcPr>
                        <m:ctrlPr>
                          <a:rPr lang="en-US" sz="2800" i="1" smtClean="0">
                            <a:latin typeface="Cambria Math" panose="02040503050406030204" pitchFamily="18" charset="0"/>
                          </a:rPr>
                        </m:ctrlPr>
                      </m:funcPr>
                      <m:fName>
                        <m:r>
                          <m:rPr>
                            <m:sty m:val="p"/>
                          </m:rPr>
                          <a:rPr lang="en-US" sz="2800" i="0" smtClean="0">
                            <a:latin typeface="Cambria Math" panose="02040503050406030204" pitchFamily="18" charset="0"/>
                          </a:rPr>
                          <m:t>cos</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514350" indent="-51435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𝐸𝐴</m:t>
                    </m:r>
                    <m:func>
                      <m:funcPr>
                        <m:ctrlPr>
                          <a:rPr lang="en-US" sz="2800" i="1" smtClean="0">
                            <a:latin typeface="Cambria Math" panose="02040503050406030204" pitchFamily="18" charset="0"/>
                          </a:rPr>
                        </m:ctrlPr>
                      </m:funcPr>
                      <m:fName>
                        <m:r>
                          <m:rPr>
                            <m:sty m:val="p"/>
                          </m:rPr>
                          <a:rPr lang="en-US" sz="2800" i="0" smtClean="0">
                            <a:latin typeface="Cambria Math" panose="02040503050406030204" pitchFamily="18" charset="0"/>
                          </a:rPr>
                          <m:t>sin</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514350" indent="-51435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𝐸𝐴</m:t>
                    </m:r>
                    <m:func>
                      <m:funcPr>
                        <m:ctrlPr>
                          <a:rPr lang="en-US" sz="2800" i="1" smtClean="0">
                            <a:latin typeface="Cambria Math" panose="02040503050406030204" pitchFamily="18" charset="0"/>
                          </a:rPr>
                        </m:ctrlPr>
                      </m:funcPr>
                      <m:fName>
                        <m:r>
                          <m:rPr>
                            <m:sty m:val="p"/>
                          </m:rPr>
                          <a:rPr lang="en-US" sz="2800" i="0" smtClean="0">
                            <a:latin typeface="Cambria Math" panose="02040503050406030204" pitchFamily="18" charset="0"/>
                          </a:rPr>
                          <m:t>tan</m:t>
                        </m:r>
                      </m:fName>
                      <m:e>
                        <m:r>
                          <a:rPr lang="en-US" sz="2800" i="1" smtClean="0">
                            <a:latin typeface="Cambria Math" panose="02040503050406030204" pitchFamily="18" charset="0"/>
                            <a:ea typeface="Cambria Math" panose="02040503050406030204" pitchFamily="18" charset="0"/>
                          </a:rPr>
                          <m:t>𝜃</m:t>
                        </m:r>
                      </m:e>
                    </m:func>
                  </m:oMath>
                </a14:m>
                <a:endParaRPr lang="en-US" sz="2800"/>
              </a:p>
              <a:p>
                <a:pPr marL="514350" indent="-514350">
                  <a:lnSpc>
                    <a:spcPct val="150000"/>
                  </a:lnSpc>
                  <a:buAutoNum type="alphaUcParenR"/>
                </a:pPr>
                <a:r>
                  <a:rPr lang="en-US" sz="2800"/>
                  <a:t> </a:t>
                </a:r>
                <a14:m>
                  <m:oMath xmlns:m="http://schemas.openxmlformats.org/officeDocument/2006/math">
                    <m:r>
                      <a:rPr lang="en-US" sz="2800" i="1">
                        <a:latin typeface="Cambria Math" panose="02040503050406030204" pitchFamily="18" charset="0"/>
                      </a:rPr>
                      <m:t>𝐸𝐴</m:t>
                    </m:r>
                    <m:r>
                      <a:rPr lang="en-US" sz="2800" b="0" i="1" smtClean="0">
                        <a:latin typeface="Cambria Math" panose="02040503050406030204" pitchFamily="18" charset="0"/>
                      </a:rPr>
                      <m:t>/2</m:t>
                    </m:r>
                  </m:oMath>
                </a14:m>
                <a:endParaRPr lang="en-US" sz="2800"/>
              </a:p>
            </p:txBody>
          </p:sp>
        </mc:Choice>
        <mc:Fallback xmlns="">
          <p:sp>
            <p:nvSpPr>
              <p:cNvPr id="3" name="TextBox 2"/>
              <p:cNvSpPr txBox="1">
                <a:spLocks noRot="1" noChangeAspect="1" noMove="1" noResize="1" noEditPoints="1" noAdjustHandles="1" noChangeArrowheads="1" noChangeShapeType="1" noTextEdit="1"/>
              </p:cNvSpPr>
              <p:nvPr/>
            </p:nvSpPr>
            <p:spPr>
              <a:xfrm>
                <a:off x="262467" y="3459556"/>
                <a:ext cx="11555064" cy="3256084"/>
              </a:xfrm>
              <a:prstGeom prst="rect">
                <a:avLst/>
              </a:prstGeom>
              <a:blipFill rotWithShape="0">
                <a:blip r:embed="rId2"/>
                <a:stretch>
                  <a:fillRect l="-1108" b="-4494"/>
                </a:stretch>
              </a:blipFill>
            </p:spPr>
            <p:txBody>
              <a:bodyPr/>
              <a:lstStyle/>
              <a:p>
                <a:r>
                  <a:rPr lang="en-US">
                    <a:noFill/>
                  </a:rPr>
                  <a:t> </a:t>
                </a:r>
              </a:p>
            </p:txBody>
          </p:sp>
        </mc:Fallback>
      </mc:AlternateContent>
      <p:sp>
        <p:nvSpPr>
          <p:cNvPr id="4" name="Right Triangle 3"/>
          <p:cNvSpPr>
            <a:spLocks noChangeAspect="1"/>
          </p:cNvSpPr>
          <p:nvPr/>
        </p:nvSpPr>
        <p:spPr>
          <a:xfrm rot="-5400000">
            <a:off x="5354199" y="52452"/>
            <a:ext cx="1371600" cy="4114800"/>
          </a:xfrm>
          <a:prstGeom prst="rtTriangl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6" name="Straight Arrow Connector 5"/>
          <p:cNvCxnSpPr/>
          <p:nvPr/>
        </p:nvCxnSpPr>
        <p:spPr>
          <a:xfrm flipH="1">
            <a:off x="3019425" y="1200150"/>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19425" y="1466850"/>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a:off x="3019425" y="1714500"/>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019425" y="1981200"/>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3019425" y="2238375"/>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019425" y="2505075"/>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3019425" y="2752725"/>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3019425" y="3019425"/>
            <a:ext cx="621030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p:cNvSpPr txBox="1"/>
              <p:nvPr/>
            </p:nvSpPr>
            <p:spPr>
              <a:xfrm>
                <a:off x="2502567" y="1747902"/>
                <a:ext cx="502061" cy="57547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acc>
                        <m:accPr>
                          <m:chr m:val="⃗"/>
                          <m:ctrlPr>
                            <a:rPr lang="en-US" sz="2800" i="1" smtClean="0">
                              <a:latin typeface="Cambria Math" panose="02040503050406030204" pitchFamily="18" charset="0"/>
                            </a:rPr>
                          </m:ctrlPr>
                        </m:accPr>
                        <m:e>
                          <m:r>
                            <a:rPr lang="en-US" sz="2800" b="1" i="1" smtClean="0">
                              <a:latin typeface="Cambria Math" panose="02040503050406030204" pitchFamily="18" charset="0"/>
                            </a:rPr>
                            <m:t>𝑬</m:t>
                          </m:r>
                        </m:e>
                      </m:acc>
                    </m:oMath>
                  </m:oMathPara>
                </a14:m>
                <a:endParaRPr lang="en-US" sz="2800"/>
              </a:p>
            </p:txBody>
          </p:sp>
        </mc:Choice>
        <mc:Fallback xmlns="">
          <p:sp>
            <p:nvSpPr>
              <p:cNvPr id="14" name="TextBox 13"/>
              <p:cNvSpPr txBox="1">
                <a:spLocks noRot="1" noChangeAspect="1" noMove="1" noResize="1" noEditPoints="1" noAdjustHandles="1" noChangeArrowheads="1" noChangeShapeType="1" noTextEdit="1"/>
              </p:cNvSpPr>
              <p:nvPr/>
            </p:nvSpPr>
            <p:spPr>
              <a:xfrm>
                <a:off x="2502567" y="1747902"/>
                <a:ext cx="502061" cy="575479"/>
              </a:xfrm>
              <a:prstGeom prst="rect">
                <a:avLst/>
              </a:prstGeom>
              <a:blipFill rotWithShape="0">
                <a:blip r:embed="rId3"/>
                <a:stretch>
                  <a:fillRect/>
                </a:stretch>
              </a:blipFill>
            </p:spPr>
            <p:txBody>
              <a:bodyPr/>
              <a:lstStyle/>
              <a:p>
                <a:r>
                  <a:rPr lang="en-US">
                    <a:noFill/>
                  </a:rPr>
                  <a:t> </a:t>
                </a:r>
              </a:p>
            </p:txBody>
          </p:sp>
        </mc:Fallback>
      </mc:AlternateContent>
      <p:sp>
        <p:nvSpPr>
          <p:cNvPr id="15" name="Arc 14"/>
          <p:cNvSpPr>
            <a:spLocks noChangeAspect="1"/>
          </p:cNvSpPr>
          <p:nvPr/>
        </p:nvSpPr>
        <p:spPr>
          <a:xfrm>
            <a:off x="3114675" y="2035641"/>
            <a:ext cx="1554480" cy="1554480"/>
          </a:xfrm>
          <a:prstGeom prst="arc">
            <a:avLst>
              <a:gd name="adj1" fmla="val 20552776"/>
              <a:gd name="adj2" fmla="val 0"/>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6" name="TextBox 15"/>
              <p:cNvSpPr txBox="1"/>
              <p:nvPr/>
            </p:nvSpPr>
            <p:spPr>
              <a:xfrm>
                <a:off x="4095750" y="2051376"/>
                <a:ext cx="478914" cy="523220"/>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sz="2800" i="1" smtClean="0">
                          <a:latin typeface="Cambria Math" panose="02040503050406030204" pitchFamily="18" charset="0"/>
                          <a:ea typeface="Cambria Math" panose="02040503050406030204" pitchFamily="18" charset="0"/>
                        </a:rPr>
                        <m:t>𝜃</m:t>
                      </m:r>
                    </m:oMath>
                  </m:oMathPara>
                </a14:m>
                <a:endParaRPr lang="en-US" sz="2800"/>
              </a:p>
            </p:txBody>
          </p:sp>
        </mc:Choice>
        <mc:Fallback xmlns="">
          <p:sp>
            <p:nvSpPr>
              <p:cNvPr id="16" name="TextBox 15"/>
              <p:cNvSpPr txBox="1">
                <a:spLocks noRot="1" noChangeAspect="1" noMove="1" noResize="1" noEditPoints="1" noAdjustHandles="1" noChangeArrowheads="1" noChangeShapeType="1" noTextEdit="1"/>
              </p:cNvSpPr>
              <p:nvPr/>
            </p:nvSpPr>
            <p:spPr>
              <a:xfrm>
                <a:off x="4095750" y="2051376"/>
                <a:ext cx="478914" cy="523220"/>
              </a:xfrm>
              <a:prstGeom prst="rect">
                <a:avLst/>
              </a:prstGeom>
              <a:blipFill rotWithShape="0">
                <a:blip r:embed="rId4"/>
                <a:stretch>
                  <a:fillRect/>
                </a:stretch>
              </a:blipFill>
            </p:spPr>
            <p:txBody>
              <a:bodyPr/>
              <a:lstStyle/>
              <a:p>
                <a:r>
                  <a:rPr lang="en-US">
                    <a:noFill/>
                  </a:rPr>
                  <a:t> </a:t>
                </a:r>
              </a:p>
            </p:txBody>
          </p:sp>
        </mc:Fallback>
      </mc:AlternateContent>
      <p:sp>
        <p:nvSpPr>
          <p:cNvPr id="17" name="TextBox 16"/>
          <p:cNvSpPr txBox="1"/>
          <p:nvPr/>
        </p:nvSpPr>
        <p:spPr>
          <a:xfrm>
            <a:off x="4991100" y="1297949"/>
            <a:ext cx="393056" cy="523220"/>
          </a:xfrm>
          <a:prstGeom prst="rect">
            <a:avLst/>
          </a:prstGeom>
          <a:solidFill>
            <a:schemeClr val="bg1"/>
          </a:solidFill>
        </p:spPr>
        <p:txBody>
          <a:bodyPr wrap="none" rtlCol="0">
            <a:spAutoFit/>
          </a:bodyPr>
          <a:lstStyle/>
          <a:p>
            <a:r>
              <a:rPr lang="en-US" sz="2800" i="1"/>
              <a:t>A</a:t>
            </a:r>
          </a:p>
        </p:txBody>
      </p:sp>
      <p:cxnSp>
        <p:nvCxnSpPr>
          <p:cNvPr id="19" name="Straight Arrow Connector 18"/>
          <p:cNvCxnSpPr>
            <a:stCxn id="17" idx="3"/>
            <a:endCxn id="4" idx="5"/>
          </p:cNvCxnSpPr>
          <p:nvPr/>
        </p:nvCxnSpPr>
        <p:spPr>
          <a:xfrm>
            <a:off x="5384156" y="1559559"/>
            <a:ext cx="655843" cy="55029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9901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5275" y="142012"/>
            <a:ext cx="11525250" cy="1384995"/>
          </a:xfrm>
          <a:prstGeom prst="rect">
            <a:avLst/>
          </a:prstGeom>
        </p:spPr>
        <p:txBody>
          <a:bodyPr wrap="square">
            <a:spAutoFit/>
          </a:bodyPr>
          <a:lstStyle/>
          <a:p>
            <a:r>
              <a:rPr lang="en-US" sz="2800"/>
              <a:t>The one electric field line that passes through the box is normal to both the front and back surfaces. What is the net electric flux through the closed cubic surface shown below?</a:t>
            </a:r>
          </a:p>
        </p:txBody>
      </p:sp>
      <p:pic>
        <p:nvPicPr>
          <p:cNvPr id="7" name="Picture 6"/>
          <p:cNvPicPr>
            <a:picLocks noChangeAspect="1"/>
          </p:cNvPicPr>
          <p:nvPr/>
        </p:nvPicPr>
        <p:blipFill>
          <a:blip r:embed="rId2"/>
          <a:stretch>
            <a:fillRect/>
          </a:stretch>
        </p:blipFill>
        <p:spPr>
          <a:xfrm>
            <a:off x="4570406" y="1617971"/>
            <a:ext cx="2974987" cy="2929740"/>
          </a:xfrm>
          <a:prstGeom prst="rect">
            <a:avLst/>
          </a:prstGeom>
        </p:spPr>
      </p:pic>
      <p:sp>
        <p:nvSpPr>
          <p:cNvPr id="8" name="TextBox 7"/>
          <p:cNvSpPr txBox="1"/>
          <p:nvPr/>
        </p:nvSpPr>
        <p:spPr>
          <a:xfrm>
            <a:off x="295275" y="4638675"/>
            <a:ext cx="1982530" cy="1964512"/>
          </a:xfrm>
          <a:prstGeom prst="rect">
            <a:avLst/>
          </a:prstGeom>
          <a:noFill/>
        </p:spPr>
        <p:txBody>
          <a:bodyPr wrap="none" rtlCol="0">
            <a:spAutoFit/>
          </a:bodyPr>
          <a:lstStyle/>
          <a:p>
            <a:pPr marL="514350" indent="-514350">
              <a:lnSpc>
                <a:spcPct val="150000"/>
              </a:lnSpc>
              <a:buAutoNum type="alphaUcParenR"/>
            </a:pPr>
            <a:r>
              <a:rPr lang="en-US" sz="2800"/>
              <a:t>Zero</a:t>
            </a:r>
          </a:p>
          <a:p>
            <a:pPr marL="514350" indent="-514350">
              <a:lnSpc>
                <a:spcPct val="150000"/>
              </a:lnSpc>
              <a:buAutoNum type="alphaUcParenR"/>
            </a:pPr>
            <a:r>
              <a:rPr lang="en-US" sz="2800"/>
              <a:t>Positive</a:t>
            </a:r>
          </a:p>
          <a:p>
            <a:pPr marL="514350" indent="-514350">
              <a:lnSpc>
                <a:spcPct val="150000"/>
              </a:lnSpc>
              <a:buAutoNum type="alphaUcParenR"/>
            </a:pPr>
            <a:r>
              <a:rPr lang="en-US" sz="2800"/>
              <a:t>Negative</a:t>
            </a:r>
          </a:p>
        </p:txBody>
      </p:sp>
    </p:spTree>
    <p:extLst>
      <p:ext uri="{BB962C8B-B14F-4D97-AF65-F5344CB8AC3E}">
        <p14:creationId xmlns:p14="http://schemas.microsoft.com/office/powerpoint/2010/main" val="372373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833578" y="1591793"/>
            <a:ext cx="5488177" cy="1574679"/>
          </a:xfrm>
          <a:prstGeom prst="rect">
            <a:avLst/>
          </a:prstGeom>
        </p:spPr>
      </p:pic>
      <mc:AlternateContent xmlns:mc="http://schemas.openxmlformats.org/markup-compatibility/2006">
        <mc:Choice xmlns:a14="http://schemas.microsoft.com/office/drawing/2010/main" Requires="a14">
          <p:sp>
            <p:nvSpPr>
              <p:cNvPr id="6" name="Rectangle 5"/>
              <p:cNvSpPr/>
              <p:nvPr/>
            </p:nvSpPr>
            <p:spPr>
              <a:xfrm>
                <a:off x="160866" y="60236"/>
                <a:ext cx="11878733" cy="1384995"/>
              </a:xfrm>
              <a:prstGeom prst="rect">
                <a:avLst/>
              </a:prstGeom>
            </p:spPr>
            <p:txBody>
              <a:bodyPr wrap="square">
                <a:spAutoFit/>
              </a:bodyPr>
              <a:lstStyle/>
              <a:p>
                <a:r>
                  <a:rPr lang="en-US" sz="2800" dirty="0">
                    <a:ea typeface="Times New Roman" panose="02020603050405020304" pitchFamily="18" charset="0"/>
                  </a:rPr>
                  <a:t>A charge </a:t>
                </a:r>
                <a14:m>
                  <m:oMath xmlns:m="http://schemas.openxmlformats.org/officeDocument/2006/math">
                    <m:r>
                      <a:rPr lang="en-US" sz="2800" i="1" dirty="0" smtClean="0">
                        <a:latin typeface="Cambria Math" panose="02040503050406030204" pitchFamily="18" charset="0"/>
                        <a:ea typeface="Times New Roman" panose="02020603050405020304" pitchFamily="18" charset="0"/>
                      </a:rPr>
                      <m:t>𝑞</m:t>
                    </m:r>
                  </m:oMath>
                </a14:m>
                <a:r>
                  <a:rPr lang="en-US" sz="2800" dirty="0">
                    <a:ea typeface="Times New Roman" panose="02020603050405020304" pitchFamily="18" charset="0"/>
                  </a:rPr>
                  <a:t> is located at the center of an gaussian cubical box, side length </a:t>
                </a:r>
                <a14:m>
                  <m:oMath xmlns:m="http://schemas.openxmlformats.org/officeDocument/2006/math">
                    <m:r>
                      <a:rPr lang="en-US" sz="2800" b="0" i="1" smtClean="0">
                        <a:latin typeface="Cambria Math" panose="02040503050406030204" pitchFamily="18" charset="0"/>
                        <a:ea typeface="Times New Roman" panose="02020603050405020304" pitchFamily="18" charset="0"/>
                      </a:rPr>
                      <m:t>𝐿</m:t>
                    </m:r>
                  </m:oMath>
                </a14:m>
                <a:r>
                  <a:rPr lang="en-US" sz="2800" dirty="0">
                    <a:ea typeface="Times New Roman" panose="02020603050405020304" pitchFamily="18" charset="0"/>
                  </a:rPr>
                  <a:t>, as shown.  A student is asked: What is the electric flux </a:t>
                </a:r>
                <a:r>
                  <a:rPr lang="en-US" sz="2800" dirty="0">
                    <a:ea typeface="Times New Roman" panose="02020603050405020304" pitchFamily="18" charset="0"/>
                    <a:sym typeface="Symbol" panose="05050102010706020507" pitchFamily="18" charset="2"/>
                  </a:rPr>
                  <a:t></a:t>
                </a:r>
                <a:r>
                  <a:rPr lang="en-US" sz="2800" baseline="-25000" dirty="0">
                    <a:ea typeface="Times New Roman" panose="02020603050405020304" pitchFamily="18" charset="0"/>
                  </a:rPr>
                  <a:t>E</a:t>
                </a:r>
                <a:r>
                  <a:rPr lang="en-US" sz="2800" dirty="0">
                    <a:ea typeface="Times New Roman" panose="02020603050405020304" pitchFamily="18" charset="0"/>
                  </a:rPr>
                  <a:t> though the right (shaded) face of the cube?</a:t>
                </a:r>
                <a:endParaRPr lang="en-US" sz="2800" dirty="0"/>
              </a:p>
            </p:txBody>
          </p:sp>
        </mc:Choice>
        <mc:Fallback>
          <p:sp>
            <p:nvSpPr>
              <p:cNvPr id="6" name="Rectangle 5"/>
              <p:cNvSpPr>
                <a:spLocks noRot="1" noChangeAspect="1" noMove="1" noResize="1" noEditPoints="1" noAdjustHandles="1" noChangeArrowheads="1" noChangeShapeType="1" noTextEdit="1"/>
              </p:cNvSpPr>
              <p:nvPr/>
            </p:nvSpPr>
            <p:spPr>
              <a:xfrm>
                <a:off x="160866" y="60236"/>
                <a:ext cx="11878733" cy="1384995"/>
              </a:xfrm>
              <a:prstGeom prst="rect">
                <a:avLst/>
              </a:prstGeom>
              <a:blipFill>
                <a:blip r:embed="rId3"/>
                <a:stretch>
                  <a:fillRect l="-1026" t="-4405" r="-1231" b="-1189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60866" y="2866938"/>
                <a:ext cx="2760692" cy="3819251"/>
              </a:xfrm>
              <a:prstGeom prst="rect">
                <a:avLst/>
              </a:prstGeom>
              <a:noFill/>
            </p:spPr>
            <p:txBody>
              <a:bodyPr wrap="none" rtlCol="0">
                <a:spAutoFit/>
              </a:bodyPr>
              <a:lstStyle/>
              <a:p>
                <a:pPr marL="514350" indent="-514350">
                  <a:lnSpc>
                    <a:spcPct val="150000"/>
                  </a:lnSpc>
                  <a:buFontTx/>
                  <a:buAutoNum type="alphaUcParenR"/>
                </a:pPr>
                <a:r>
                  <a:rPr lang="en-US" sz="2800" dirty="0"/>
                  <a:t> </a:t>
                </a:r>
                <a14:m>
                  <m:oMath xmlns:m="http://schemas.openxmlformats.org/officeDocument/2006/math">
                    <m:r>
                      <a:rPr lang="en-US" sz="2800" i="1">
                        <a:latin typeface="Cambria Math" panose="02040503050406030204" pitchFamily="18" charset="0"/>
                      </a:rPr>
                      <m:t>𝑘𝑞</m:t>
                    </m:r>
                  </m:oMath>
                </a14:m>
                <a:endParaRPr lang="en-US" sz="2800" dirty="0"/>
              </a:p>
              <a:p>
                <a:pPr marL="514350" indent="-514350">
                  <a:lnSpc>
                    <a:spcPct val="150000"/>
                  </a:lnSpc>
                  <a:buAutoNum type="alphaUcParenR"/>
                </a:pPr>
                <a:r>
                  <a:rPr lang="en-US" sz="2800" dirty="0"/>
                  <a:t> </a:t>
                </a:r>
                <a14:m>
                  <m:oMath xmlns:m="http://schemas.openxmlformats.org/officeDocument/2006/math">
                    <m:f>
                      <m:fPr>
                        <m:ctrlPr>
                          <a:rPr lang="en-US" sz="2800" i="1" smtClean="0">
                            <a:latin typeface="Cambria Math" panose="02040503050406030204" pitchFamily="18" charset="0"/>
                          </a:rPr>
                        </m:ctrlPr>
                      </m:fPr>
                      <m:num>
                        <m:r>
                          <a:rPr lang="en-US" sz="2800" b="0" i="1" smtClean="0">
                            <a:latin typeface="Cambria Math" panose="02040503050406030204" pitchFamily="18" charset="0"/>
                          </a:rPr>
                          <m:t>𝑘𝑞</m:t>
                        </m:r>
                      </m:num>
                      <m:den>
                        <m:sSup>
                          <m:sSupPr>
                            <m:ctrlPr>
                              <a:rPr lang="en-US" sz="2800" i="1" smtClean="0">
                                <a:latin typeface="Cambria Math" panose="02040503050406030204" pitchFamily="18" charset="0"/>
                              </a:rPr>
                            </m:ctrlPr>
                          </m:sSupPr>
                          <m:e>
                            <m:r>
                              <a:rPr lang="en-US" sz="2800" b="0" i="1" smtClean="0">
                                <a:latin typeface="Cambria Math" panose="02040503050406030204" pitchFamily="18" charset="0"/>
                              </a:rPr>
                              <m:t>𝐿</m:t>
                            </m:r>
                          </m:e>
                          <m:sup>
                            <m:r>
                              <a:rPr lang="en-US" sz="2800" b="0" i="1" smtClean="0">
                                <a:latin typeface="Cambria Math" panose="02040503050406030204" pitchFamily="18" charset="0"/>
                              </a:rPr>
                              <m:t>2</m:t>
                            </m:r>
                          </m:sup>
                        </m:sSup>
                      </m:den>
                    </m:f>
                  </m:oMath>
                </a14:m>
                <a:endParaRPr lang="en-US" sz="2800" dirty="0"/>
              </a:p>
              <a:p>
                <a:pPr marL="514350" indent="-514350">
                  <a:lnSpc>
                    <a:spcPct val="150000"/>
                  </a:lnSpc>
                  <a:buAutoNum type="alphaUcParenR"/>
                </a:pPr>
                <a:r>
                  <a:rPr lang="en-US" sz="2800" dirty="0"/>
                  <a:t> </a:t>
                </a:r>
                <a14:m>
                  <m:oMath xmlns:m="http://schemas.openxmlformats.org/officeDocument/2006/math">
                    <m:r>
                      <a:rPr lang="en-US" sz="2800" b="0" i="1" smtClean="0">
                        <a:latin typeface="Cambria Math" panose="02040503050406030204" pitchFamily="18" charset="0"/>
                      </a:rPr>
                      <m:t>4</m:t>
                    </m:r>
                    <m:r>
                      <a:rPr lang="en-US" sz="2800" b="0" i="1" smtClean="0">
                        <a:latin typeface="Cambria Math" panose="02040503050406030204" pitchFamily="18" charset="0"/>
                      </a:rPr>
                      <m:t>𝑘𝑞</m:t>
                    </m:r>
                  </m:oMath>
                </a14:m>
                <a:endParaRPr lang="en-US" sz="2800" dirty="0"/>
              </a:p>
              <a:p>
                <a:pPr marL="514350" indent="-514350">
                  <a:lnSpc>
                    <a:spcPct val="150000"/>
                  </a:lnSpc>
                  <a:buAutoNum type="alphaUcParenR"/>
                </a:pPr>
                <a:r>
                  <a:rPr lang="en-US" sz="2800" dirty="0"/>
                  <a:t> </a:t>
                </a:r>
                <a14:m>
                  <m:oMath xmlns:m="http://schemas.openxmlformats.org/officeDocument/2006/math">
                    <m:f>
                      <m:fPr>
                        <m:ctrlPr>
                          <a:rPr lang="en-US" sz="2800" i="1">
                            <a:latin typeface="Cambria Math" panose="02040503050406030204" pitchFamily="18" charset="0"/>
                          </a:rPr>
                        </m:ctrlPr>
                      </m:fPr>
                      <m:num>
                        <m:r>
                          <a:rPr lang="en-US" sz="2800" b="0" i="1" smtClean="0">
                            <a:latin typeface="Cambria Math" panose="02040503050406030204" pitchFamily="18" charset="0"/>
                          </a:rPr>
                          <m:t>4</m:t>
                        </m:r>
                        <m:r>
                          <a:rPr lang="en-US" sz="2800" i="1">
                            <a:latin typeface="Cambria Math" panose="02040503050406030204" pitchFamily="18" charset="0"/>
                          </a:rPr>
                          <m:t>𝑘𝑞</m:t>
                        </m:r>
                      </m:num>
                      <m:den>
                        <m:sSup>
                          <m:sSupPr>
                            <m:ctrlPr>
                              <a:rPr lang="en-US" sz="2800" i="1">
                                <a:latin typeface="Cambria Math" panose="02040503050406030204" pitchFamily="18" charset="0"/>
                              </a:rPr>
                            </m:ctrlPr>
                          </m:sSupPr>
                          <m:e>
                            <m:r>
                              <a:rPr lang="en-US" sz="2800" i="1">
                                <a:latin typeface="Cambria Math" panose="02040503050406030204" pitchFamily="18" charset="0"/>
                              </a:rPr>
                              <m:t>𝐿</m:t>
                            </m:r>
                          </m:e>
                          <m:sup>
                            <m:r>
                              <a:rPr lang="en-US" sz="2800" i="1">
                                <a:latin typeface="Cambria Math" panose="02040503050406030204" pitchFamily="18" charset="0"/>
                              </a:rPr>
                              <m:t>2</m:t>
                            </m:r>
                          </m:sup>
                        </m:sSup>
                      </m:den>
                    </m:f>
                  </m:oMath>
                </a14:m>
                <a:endParaRPr lang="en-US" sz="2800" dirty="0"/>
              </a:p>
              <a:p>
                <a:pPr marL="514350" indent="-514350">
                  <a:lnSpc>
                    <a:spcPct val="150000"/>
                  </a:lnSpc>
                  <a:buAutoNum type="alphaUcParenR"/>
                </a:pPr>
                <a:r>
                  <a:rPr lang="en-US" sz="2800" dirty="0"/>
                  <a:t>None of these</a:t>
                </a:r>
              </a:p>
            </p:txBody>
          </p:sp>
        </mc:Choice>
        <mc:Fallback xmlns="">
          <p:sp>
            <p:nvSpPr>
              <p:cNvPr id="7" name="TextBox 6"/>
              <p:cNvSpPr txBox="1">
                <a:spLocks noRot="1" noChangeAspect="1" noMove="1" noResize="1" noEditPoints="1" noAdjustHandles="1" noChangeArrowheads="1" noChangeShapeType="1" noTextEdit="1"/>
              </p:cNvSpPr>
              <p:nvPr/>
            </p:nvSpPr>
            <p:spPr>
              <a:xfrm>
                <a:off x="160866" y="2866938"/>
                <a:ext cx="2760692" cy="3819251"/>
              </a:xfrm>
              <a:prstGeom prst="rect">
                <a:avLst/>
              </a:prstGeom>
              <a:blipFill>
                <a:blip r:embed="rId4"/>
                <a:stretch>
                  <a:fillRect l="-4636" r="-3311" b="-3668"/>
                </a:stretch>
              </a:blipFill>
            </p:spPr>
            <p:txBody>
              <a:bodyPr/>
              <a:lstStyle/>
              <a:p>
                <a:r>
                  <a:rPr lang="en-US">
                    <a:noFill/>
                  </a:rPr>
                  <a:t> </a:t>
                </a:r>
              </a:p>
            </p:txBody>
          </p:sp>
        </mc:Fallback>
      </mc:AlternateContent>
      <p:cxnSp>
        <p:nvCxnSpPr>
          <p:cNvPr id="3" name="Straight Arrow Connector 2">
            <a:extLst>
              <a:ext uri="{FF2B5EF4-FFF2-40B4-BE49-F238E27FC236}">
                <a16:creationId xmlns:a16="http://schemas.microsoft.com/office/drawing/2014/main" id="{A537C10A-2308-4C48-ACE2-806EBCD4B395}"/>
              </a:ext>
            </a:extLst>
          </p:cNvPr>
          <p:cNvCxnSpPr>
            <a:cxnSpLocks/>
          </p:cNvCxnSpPr>
          <p:nvPr/>
        </p:nvCxnSpPr>
        <p:spPr>
          <a:xfrm>
            <a:off x="4841967" y="2139193"/>
            <a:ext cx="0" cy="822121"/>
          </a:xfrm>
          <a:prstGeom prst="straightConnector1">
            <a:avLst/>
          </a:prstGeom>
          <a:ln w="9525" cap="flat" cmpd="sng" algn="ctr">
            <a:solidFill>
              <a:schemeClr val="dk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E7F45637-BF9D-4D96-9D0A-18D3F5057101}"/>
                  </a:ext>
                </a:extLst>
              </p:cNvPr>
              <p:cNvSpPr txBox="1"/>
              <p:nvPr/>
            </p:nvSpPr>
            <p:spPr>
              <a:xfrm>
                <a:off x="4650707" y="2365587"/>
                <a:ext cx="365741"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𝐿</m:t>
                      </m:r>
                    </m:oMath>
                  </m:oMathPara>
                </a14:m>
                <a:endParaRPr lang="en-US" dirty="0"/>
              </a:p>
            </p:txBody>
          </p:sp>
        </mc:Choice>
        <mc:Fallback xmlns="">
          <p:sp>
            <p:nvSpPr>
              <p:cNvPr id="10" name="TextBox 9">
                <a:extLst>
                  <a:ext uri="{FF2B5EF4-FFF2-40B4-BE49-F238E27FC236}">
                    <a16:creationId xmlns:a16="http://schemas.microsoft.com/office/drawing/2014/main" id="{E7F45637-BF9D-4D96-9D0A-18D3F5057101}"/>
                  </a:ext>
                </a:extLst>
              </p:cNvPr>
              <p:cNvSpPr txBox="1">
                <a:spLocks noRot="1" noChangeAspect="1" noMove="1" noResize="1" noEditPoints="1" noAdjustHandles="1" noChangeArrowheads="1" noChangeShapeType="1" noTextEdit="1"/>
              </p:cNvSpPr>
              <p:nvPr/>
            </p:nvSpPr>
            <p:spPr>
              <a:xfrm>
                <a:off x="4650707" y="2365587"/>
                <a:ext cx="365741" cy="369332"/>
              </a:xfrm>
              <a:prstGeom prst="rect">
                <a:avLst/>
              </a:prstGeom>
              <a:blipFill>
                <a:blip r:embed="rId5"/>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204651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lux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36782" y="939347"/>
            <a:ext cx="5105712" cy="357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39486" y="163286"/>
            <a:ext cx="10110653" cy="523220"/>
          </a:xfrm>
          <a:prstGeom prst="rect">
            <a:avLst/>
          </a:prstGeom>
          <a:noFill/>
        </p:spPr>
        <p:txBody>
          <a:bodyPr wrap="none" rtlCol="0">
            <a:spAutoFit/>
          </a:bodyPr>
          <a:lstStyle/>
          <a:p>
            <a:r>
              <a:rPr lang="en-US" sz="2800"/>
              <a:t>The net electric flux through the closed cylindrical surface shown is…</a:t>
            </a:r>
          </a:p>
        </p:txBody>
      </p:sp>
      <p:sp>
        <p:nvSpPr>
          <p:cNvPr id="3" name="TextBox 2"/>
          <p:cNvSpPr txBox="1"/>
          <p:nvPr/>
        </p:nvSpPr>
        <p:spPr>
          <a:xfrm>
            <a:off x="239486" y="4774293"/>
            <a:ext cx="1982530" cy="1964512"/>
          </a:xfrm>
          <a:prstGeom prst="rect">
            <a:avLst/>
          </a:prstGeom>
          <a:noFill/>
        </p:spPr>
        <p:txBody>
          <a:bodyPr wrap="none" rtlCol="0">
            <a:spAutoFit/>
          </a:bodyPr>
          <a:lstStyle/>
          <a:p>
            <a:pPr marL="514350" indent="-514350">
              <a:lnSpc>
                <a:spcPct val="150000"/>
              </a:lnSpc>
              <a:buAutoNum type="alphaUcParenR"/>
            </a:pPr>
            <a:r>
              <a:rPr lang="en-US" sz="2800"/>
              <a:t>Zero</a:t>
            </a:r>
          </a:p>
          <a:p>
            <a:pPr marL="514350" indent="-514350">
              <a:lnSpc>
                <a:spcPct val="150000"/>
              </a:lnSpc>
              <a:buAutoNum type="alphaUcParenR"/>
            </a:pPr>
            <a:r>
              <a:rPr lang="en-US" sz="2800"/>
              <a:t>Positive</a:t>
            </a:r>
          </a:p>
          <a:p>
            <a:pPr marL="514350" indent="-514350">
              <a:lnSpc>
                <a:spcPct val="150000"/>
              </a:lnSpc>
              <a:buAutoNum type="alphaUcParenR"/>
            </a:pPr>
            <a:r>
              <a:rPr lang="en-US" sz="2800"/>
              <a:t>Negative</a:t>
            </a:r>
          </a:p>
        </p:txBody>
      </p:sp>
    </p:spTree>
    <p:extLst>
      <p:ext uri="{BB962C8B-B14F-4D97-AF65-F5344CB8AC3E}">
        <p14:creationId xmlns:p14="http://schemas.microsoft.com/office/powerpoint/2010/main" val="2426811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Oval 54"/>
          <p:cNvSpPr>
            <a:spLocks noChangeAspect="1"/>
          </p:cNvSpPr>
          <p:nvPr/>
        </p:nvSpPr>
        <p:spPr>
          <a:xfrm>
            <a:off x="8070479" y="2382841"/>
            <a:ext cx="2011680" cy="2011680"/>
          </a:xfrm>
          <a:prstGeom prst="ellipse">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4" name="Oval 53"/>
          <p:cNvSpPr>
            <a:spLocks noChangeAspect="1"/>
          </p:cNvSpPr>
          <p:nvPr/>
        </p:nvSpPr>
        <p:spPr>
          <a:xfrm>
            <a:off x="8295149" y="2607515"/>
            <a:ext cx="1554480" cy="1554480"/>
          </a:xfrm>
          <a:prstGeom prst="ellipse">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0" name="Rectangle 49"/>
          <p:cNvSpPr/>
          <p:nvPr/>
        </p:nvSpPr>
        <p:spPr>
          <a:xfrm>
            <a:off x="8619239" y="2920025"/>
            <a:ext cx="914400" cy="914400"/>
          </a:xfrm>
          <a:prstGeom prst="rect">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Oval 2"/>
          <p:cNvSpPr>
            <a:spLocks noChangeAspect="1"/>
          </p:cNvSpPr>
          <p:nvPr/>
        </p:nvSpPr>
        <p:spPr>
          <a:xfrm>
            <a:off x="8942551" y="3257055"/>
            <a:ext cx="274320" cy="27432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800" b="1"/>
              <a:t>+</a:t>
            </a:r>
          </a:p>
        </p:txBody>
      </p:sp>
      <p:cxnSp>
        <p:nvCxnSpPr>
          <p:cNvPr id="32" name="Straight Arrow Connector 31"/>
          <p:cNvCxnSpPr/>
          <p:nvPr/>
        </p:nvCxnSpPr>
        <p:spPr>
          <a:xfrm>
            <a:off x="9188590" y="3503094"/>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5400000">
            <a:off x="8056432" y="3503094"/>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a:off x="8056432" y="2370936"/>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5400000">
            <a:off x="9188590" y="2365480"/>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rot="2700000">
            <a:off x="8622510" y="3720752"/>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8900000" flipV="1">
            <a:off x="8622509" y="2147821"/>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18900000">
            <a:off x="9406250" y="2937014"/>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8100000">
            <a:off x="7835500" y="2949164"/>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1320000">
            <a:off x="8927365" y="3663336"/>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7520000">
            <a:off x="9358122" y="2634540"/>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rot="12120000">
            <a:off x="8314006" y="2206661"/>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rot="20280000" flipV="1">
            <a:off x="8927366" y="2206660"/>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rot="20280000" flipH="1">
            <a:off x="8314006" y="3670885"/>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rot="4080000" flipV="1">
            <a:off x="9351578" y="3259530"/>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rot="4080000" flipH="1">
            <a:off x="7907116" y="2634540"/>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rot="17520000" flipH="1" flipV="1">
            <a:off x="7900572" y="3259530"/>
            <a:ext cx="914400" cy="914400"/>
          </a:xfrm>
          <a:prstGeom prst="straightConnector1">
            <a:avLst/>
          </a:prstGeom>
          <a:ln w="15875">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123517" y="80736"/>
            <a:ext cx="11801389" cy="1384995"/>
          </a:xfrm>
          <a:prstGeom prst="rect">
            <a:avLst/>
          </a:prstGeom>
        </p:spPr>
        <p:txBody>
          <a:bodyPr wrap="square">
            <a:spAutoFit/>
          </a:bodyPr>
          <a:lstStyle/>
          <a:p>
            <a:r>
              <a:rPr lang="en-US" sz="2800"/>
              <a:t>Three closed surfaces enclose a point charge. The three surfaces are a small cube, a small sphere, and a larger sphere – all centered on the charge. Which surface has the largest flux through it?</a:t>
            </a:r>
          </a:p>
        </p:txBody>
      </p:sp>
      <p:sp>
        <p:nvSpPr>
          <p:cNvPr id="53" name="TextBox 52"/>
          <p:cNvSpPr txBox="1"/>
          <p:nvPr/>
        </p:nvSpPr>
        <p:spPr>
          <a:xfrm>
            <a:off x="129391" y="3421930"/>
            <a:ext cx="7076489" cy="3323987"/>
          </a:xfrm>
          <a:prstGeom prst="rect">
            <a:avLst/>
          </a:prstGeom>
          <a:noFill/>
        </p:spPr>
        <p:txBody>
          <a:bodyPr wrap="none" rtlCol="0">
            <a:spAutoFit/>
          </a:bodyPr>
          <a:lstStyle/>
          <a:p>
            <a:pPr marL="514350" indent="-514350">
              <a:lnSpc>
                <a:spcPct val="150000"/>
              </a:lnSpc>
              <a:buAutoNum type="alphaUcParenR"/>
            </a:pPr>
            <a:r>
              <a:rPr lang="en-US" sz="2800"/>
              <a:t>small cube</a:t>
            </a:r>
          </a:p>
          <a:p>
            <a:pPr marL="514350" indent="-514350">
              <a:lnSpc>
                <a:spcPct val="150000"/>
              </a:lnSpc>
              <a:buAutoNum type="alphaUcParenR"/>
            </a:pPr>
            <a:r>
              <a:rPr lang="en-US" sz="2800"/>
              <a:t>smaller sphere</a:t>
            </a:r>
          </a:p>
          <a:p>
            <a:pPr marL="514350" indent="-514350">
              <a:lnSpc>
                <a:spcPct val="150000"/>
              </a:lnSpc>
              <a:buAutoNum type="alphaUcParenR"/>
            </a:pPr>
            <a:r>
              <a:rPr lang="en-US" sz="2800"/>
              <a:t>larger sphere</a:t>
            </a:r>
          </a:p>
          <a:p>
            <a:pPr marL="514350" indent="-514350">
              <a:lnSpc>
                <a:spcPct val="150000"/>
              </a:lnSpc>
              <a:buAutoNum type="alphaUcParenR"/>
            </a:pPr>
            <a:r>
              <a:rPr lang="en-US" sz="2800"/>
              <a:t>impossible to tell without more information</a:t>
            </a:r>
          </a:p>
          <a:p>
            <a:pPr marL="514350" indent="-514350">
              <a:lnSpc>
                <a:spcPct val="150000"/>
              </a:lnSpc>
              <a:buAutoNum type="alphaUcParenR"/>
            </a:pPr>
            <a:r>
              <a:rPr lang="en-US" sz="2800"/>
              <a:t>all three have the same flux</a:t>
            </a:r>
          </a:p>
        </p:txBody>
      </p:sp>
    </p:spTree>
    <p:extLst>
      <p:ext uri="{BB962C8B-B14F-4D97-AF65-F5344CB8AC3E}">
        <p14:creationId xmlns:p14="http://schemas.microsoft.com/office/powerpoint/2010/main" val="1240665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379424" y="161489"/>
            <a:ext cx="6773852" cy="1384995"/>
          </a:xfrm>
          <a:prstGeom prst="rect">
            <a:avLst/>
          </a:prstGeom>
        </p:spPr>
        <p:txBody>
          <a:bodyPr wrap="square">
            <a:spAutoFit/>
          </a:bodyPr>
          <a:lstStyle/>
          <a:p>
            <a:r>
              <a:rPr lang="en-US" sz="2800"/>
              <a:t>Two open surfaces are in an E field. Surface A is a flat circular disk of radius R.  Surface B is a hollow-cup hemisphere of the same radius R. </a:t>
            </a:r>
          </a:p>
        </p:txBody>
      </p:sp>
      <p:sp>
        <p:nvSpPr>
          <p:cNvPr id="28" name="Rectangle 27"/>
          <p:cNvSpPr/>
          <p:nvPr/>
        </p:nvSpPr>
        <p:spPr>
          <a:xfrm>
            <a:off x="379423" y="3659803"/>
            <a:ext cx="6543138" cy="3041730"/>
          </a:xfrm>
          <a:prstGeom prst="rect">
            <a:avLst/>
          </a:prstGeom>
        </p:spPr>
        <p:txBody>
          <a:bodyPr wrap="none">
            <a:spAutoFit/>
          </a:bodyPr>
          <a:lstStyle/>
          <a:p>
            <a:r>
              <a:rPr lang="en-US" sz="2800"/>
              <a:t>Which surface has a greater flux through it?</a:t>
            </a:r>
          </a:p>
          <a:p>
            <a:pPr marL="514350" indent="-514350">
              <a:lnSpc>
                <a:spcPct val="150000"/>
              </a:lnSpc>
              <a:buAutoNum type="alphaUcParenR"/>
            </a:pPr>
            <a:r>
              <a:rPr lang="en-US" sz="2800"/>
              <a:t>A</a:t>
            </a:r>
          </a:p>
          <a:p>
            <a:pPr marL="514350" indent="-514350">
              <a:lnSpc>
                <a:spcPct val="150000"/>
              </a:lnSpc>
              <a:buAutoNum type="alphaUcParenR"/>
            </a:pPr>
            <a:r>
              <a:rPr lang="en-US" sz="2800"/>
              <a:t>B</a:t>
            </a:r>
          </a:p>
          <a:p>
            <a:pPr marL="514350" indent="-514350">
              <a:lnSpc>
                <a:spcPct val="150000"/>
              </a:lnSpc>
              <a:buAutoNum type="alphaUcParenR"/>
            </a:pPr>
            <a:r>
              <a:rPr lang="en-US" sz="2800"/>
              <a:t>Both surfaces have the same flux</a:t>
            </a:r>
          </a:p>
          <a:p>
            <a:pPr marL="514350" indent="-514350">
              <a:lnSpc>
                <a:spcPct val="150000"/>
              </a:lnSpc>
              <a:buAutoNum type="alphaUcParenR"/>
            </a:pPr>
            <a:r>
              <a:rPr lang="en-US" sz="2800"/>
              <a:t>Not enough info</a:t>
            </a:r>
          </a:p>
        </p:txBody>
      </p:sp>
      <p:pic>
        <p:nvPicPr>
          <p:cNvPr id="29" name="Picture 28"/>
          <p:cNvPicPr>
            <a:picLocks noChangeAspect="1"/>
          </p:cNvPicPr>
          <p:nvPr/>
        </p:nvPicPr>
        <p:blipFill>
          <a:blip r:embed="rId2"/>
          <a:stretch>
            <a:fillRect/>
          </a:stretch>
        </p:blipFill>
        <p:spPr>
          <a:xfrm>
            <a:off x="7153276" y="161489"/>
            <a:ext cx="4867711" cy="4867711"/>
          </a:xfrm>
          <a:prstGeom prst="rect">
            <a:avLst/>
          </a:prstGeom>
        </p:spPr>
      </p:pic>
    </p:spTree>
    <p:extLst>
      <p:ext uri="{BB962C8B-B14F-4D97-AF65-F5344CB8AC3E}">
        <p14:creationId xmlns:p14="http://schemas.microsoft.com/office/powerpoint/2010/main" val="25327300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1569</Words>
  <Application>Microsoft Office PowerPoint</Application>
  <PresentationFormat>Widescreen</PresentationFormat>
  <Paragraphs>170</Paragraphs>
  <Slides>33</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0</vt:i4>
      </vt:variant>
      <vt:variant>
        <vt:lpstr>Slide Titles</vt:lpstr>
      </vt:variant>
      <vt:variant>
        <vt:i4>33</vt:i4>
      </vt:variant>
    </vt:vector>
  </HeadingPairs>
  <TitlesOfParts>
    <vt:vector size="40" baseType="lpstr">
      <vt:lpstr>Arial</vt:lpstr>
      <vt:lpstr>Calibri</vt:lpstr>
      <vt:lpstr>Calibri Light</vt:lpstr>
      <vt:lpstr>Cambria Math</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Bolton</dc:creator>
  <cp:lastModifiedBy>Daniel Bolton</cp:lastModifiedBy>
  <cp:revision>166</cp:revision>
  <dcterms:created xsi:type="dcterms:W3CDTF">2015-09-04T18:29:08Z</dcterms:created>
  <dcterms:modified xsi:type="dcterms:W3CDTF">2019-03-31T15:02:20Z</dcterms:modified>
</cp:coreProperties>
</file>