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4" r:id="rId2"/>
    <p:sldId id="295" r:id="rId3"/>
    <p:sldId id="296" r:id="rId4"/>
    <p:sldId id="262" r:id="rId5"/>
    <p:sldId id="263" r:id="rId6"/>
    <p:sldId id="264" r:id="rId7"/>
    <p:sldId id="257" r:id="rId8"/>
    <p:sldId id="258" r:id="rId9"/>
    <p:sldId id="265" r:id="rId10"/>
    <p:sldId id="326" r:id="rId11"/>
    <p:sldId id="270" r:id="rId12"/>
    <p:sldId id="256" r:id="rId13"/>
    <p:sldId id="319" r:id="rId14"/>
    <p:sldId id="323" r:id="rId15"/>
    <p:sldId id="324" r:id="rId16"/>
    <p:sldId id="268" r:id="rId17"/>
    <p:sldId id="260" r:id="rId18"/>
    <p:sldId id="291" r:id="rId19"/>
    <p:sldId id="269" r:id="rId20"/>
    <p:sldId id="290" r:id="rId21"/>
    <p:sldId id="305" r:id="rId22"/>
    <p:sldId id="320" r:id="rId23"/>
    <p:sldId id="321" r:id="rId24"/>
    <p:sldId id="272" r:id="rId25"/>
    <p:sldId id="274" r:id="rId26"/>
    <p:sldId id="273" r:id="rId27"/>
    <p:sldId id="279" r:id="rId28"/>
    <p:sldId id="322" r:id="rId29"/>
    <p:sldId id="325" r:id="rId30"/>
    <p:sldId id="308" r:id="rId31"/>
    <p:sldId id="309" r:id="rId32"/>
    <p:sldId id="310" r:id="rId33"/>
    <p:sldId id="259" r:id="rId34"/>
    <p:sldId id="275" r:id="rId35"/>
    <p:sldId id="311" r:id="rId36"/>
    <p:sldId id="276" r:id="rId37"/>
    <p:sldId id="277" r:id="rId38"/>
    <p:sldId id="278" r:id="rId39"/>
    <p:sldId id="261" r:id="rId40"/>
    <p:sldId id="312" r:id="rId41"/>
    <p:sldId id="313" r:id="rId42"/>
    <p:sldId id="314" r:id="rId43"/>
    <p:sldId id="315" r:id="rId44"/>
    <p:sldId id="266" r:id="rId45"/>
    <p:sldId id="267" r:id="rId46"/>
    <p:sldId id="316" r:id="rId47"/>
    <p:sldId id="317" r:id="rId48"/>
    <p:sldId id="286" r:id="rId49"/>
    <p:sldId id="318" r:id="rId5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C046A-2F3E-4FBF-8D9E-6F6ED9D55F21}" v="13" dt="2019-03-31T15:01:16.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35" autoAdjust="0"/>
    <p:restoredTop sz="94660"/>
  </p:normalViewPr>
  <p:slideViewPr>
    <p:cSldViewPr snapToGrid="0">
      <p:cViewPr varScale="1">
        <p:scale>
          <a:sx n="114" d="100"/>
          <a:sy n="114"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6699E720-C456-4333-9AEA-D254D77C8137}"/>
    <pc:docChg chg="undo redo addSld delSld modSld">
      <pc:chgData name="Daniel Bolton" userId="9c16344e-d134-4356-8cc4-132d269cedac" providerId="ADAL" clId="{6699E720-C456-4333-9AEA-D254D77C8137}" dt="2019-01-28T18:52:36.887" v="28" actId="2696"/>
      <pc:docMkLst>
        <pc:docMk/>
      </pc:docMkLst>
      <pc:sldChg chg="add">
        <pc:chgData name="Daniel Bolton" userId="9c16344e-d134-4356-8cc4-132d269cedac" providerId="ADAL" clId="{6699E720-C456-4333-9AEA-D254D77C8137}" dt="2019-01-28T18:46:37.306" v="18"/>
        <pc:sldMkLst>
          <pc:docMk/>
          <pc:sldMk cId="53580683" sldId="257"/>
        </pc:sldMkLst>
      </pc:sldChg>
      <pc:sldChg chg="add">
        <pc:chgData name="Daniel Bolton" userId="9c16344e-d134-4356-8cc4-132d269cedac" providerId="ADAL" clId="{6699E720-C456-4333-9AEA-D254D77C8137}" dt="2019-01-28T18:46:37.306" v="18"/>
        <pc:sldMkLst>
          <pc:docMk/>
          <pc:sldMk cId="1942990060" sldId="258"/>
        </pc:sldMkLst>
      </pc:sldChg>
      <pc:sldChg chg="add">
        <pc:chgData name="Daniel Bolton" userId="9c16344e-d134-4356-8cc4-132d269cedac" providerId="ADAL" clId="{6699E720-C456-4333-9AEA-D254D77C8137}" dt="2019-01-28T18:48:26.398" v="20"/>
        <pc:sldMkLst>
          <pc:docMk/>
          <pc:sldMk cId="1694013742" sldId="259"/>
        </pc:sldMkLst>
      </pc:sldChg>
      <pc:sldChg chg="add">
        <pc:chgData name="Daniel Bolton" userId="9c16344e-d134-4356-8cc4-132d269cedac" providerId="ADAL" clId="{6699E720-C456-4333-9AEA-D254D77C8137}" dt="2019-01-28T18:47:12.564" v="19"/>
        <pc:sldMkLst>
          <pc:docMk/>
          <pc:sldMk cId="1041905071" sldId="260"/>
        </pc:sldMkLst>
      </pc:sldChg>
      <pc:sldChg chg="add">
        <pc:chgData name="Daniel Bolton" userId="9c16344e-d134-4356-8cc4-132d269cedac" providerId="ADAL" clId="{6699E720-C456-4333-9AEA-D254D77C8137}" dt="2019-01-28T18:50:56.931" v="25"/>
        <pc:sldMkLst>
          <pc:docMk/>
          <pc:sldMk cId="538593456" sldId="261"/>
        </pc:sldMkLst>
      </pc:sldChg>
      <pc:sldChg chg="add">
        <pc:chgData name="Daniel Bolton" userId="9c16344e-d134-4356-8cc4-132d269cedac" providerId="ADAL" clId="{6699E720-C456-4333-9AEA-D254D77C8137}" dt="2019-01-28T18:46:37.306" v="18"/>
        <pc:sldMkLst>
          <pc:docMk/>
          <pc:sldMk cId="2715136623" sldId="262"/>
        </pc:sldMkLst>
      </pc:sldChg>
      <pc:sldChg chg="add">
        <pc:chgData name="Daniel Bolton" userId="9c16344e-d134-4356-8cc4-132d269cedac" providerId="ADAL" clId="{6699E720-C456-4333-9AEA-D254D77C8137}" dt="2019-01-28T18:46:37.306" v="18"/>
        <pc:sldMkLst>
          <pc:docMk/>
          <pc:sldMk cId="1035843685" sldId="263"/>
        </pc:sldMkLst>
      </pc:sldChg>
      <pc:sldChg chg="add">
        <pc:chgData name="Daniel Bolton" userId="9c16344e-d134-4356-8cc4-132d269cedac" providerId="ADAL" clId="{6699E720-C456-4333-9AEA-D254D77C8137}" dt="2019-01-28T18:46:37.306" v="18"/>
        <pc:sldMkLst>
          <pc:docMk/>
          <pc:sldMk cId="247888979" sldId="264"/>
        </pc:sldMkLst>
      </pc:sldChg>
      <pc:sldChg chg="add">
        <pc:chgData name="Daniel Bolton" userId="9c16344e-d134-4356-8cc4-132d269cedac" providerId="ADAL" clId="{6699E720-C456-4333-9AEA-D254D77C8137}" dt="2019-01-28T18:46:37.306" v="18"/>
        <pc:sldMkLst>
          <pc:docMk/>
          <pc:sldMk cId="4279229279" sldId="265"/>
        </pc:sldMkLst>
      </pc:sldChg>
      <pc:sldChg chg="add">
        <pc:chgData name="Daniel Bolton" userId="9c16344e-d134-4356-8cc4-132d269cedac" providerId="ADAL" clId="{6699E720-C456-4333-9AEA-D254D77C8137}" dt="2019-01-28T18:50:56.931" v="25"/>
        <pc:sldMkLst>
          <pc:docMk/>
          <pc:sldMk cId="3914411158" sldId="266"/>
        </pc:sldMkLst>
      </pc:sldChg>
      <pc:sldChg chg="add">
        <pc:chgData name="Daniel Bolton" userId="9c16344e-d134-4356-8cc4-132d269cedac" providerId="ADAL" clId="{6699E720-C456-4333-9AEA-D254D77C8137}" dt="2019-01-28T18:51:52.207" v="26"/>
        <pc:sldMkLst>
          <pc:docMk/>
          <pc:sldMk cId="2907860571" sldId="267"/>
        </pc:sldMkLst>
      </pc:sldChg>
      <pc:sldChg chg="add">
        <pc:chgData name="Daniel Bolton" userId="9c16344e-d134-4356-8cc4-132d269cedac" providerId="ADAL" clId="{6699E720-C456-4333-9AEA-D254D77C8137}" dt="2019-01-28T18:47:12.564" v="19"/>
        <pc:sldMkLst>
          <pc:docMk/>
          <pc:sldMk cId="2306203220" sldId="268"/>
        </pc:sldMkLst>
      </pc:sldChg>
      <pc:sldChg chg="add">
        <pc:chgData name="Daniel Bolton" userId="9c16344e-d134-4356-8cc4-132d269cedac" providerId="ADAL" clId="{6699E720-C456-4333-9AEA-D254D77C8137}" dt="2019-01-28T18:47:12.564" v="19"/>
        <pc:sldMkLst>
          <pc:docMk/>
          <pc:sldMk cId="3504705926" sldId="269"/>
        </pc:sldMkLst>
      </pc:sldChg>
      <pc:sldChg chg="add">
        <pc:chgData name="Daniel Bolton" userId="9c16344e-d134-4356-8cc4-132d269cedac" providerId="ADAL" clId="{6699E720-C456-4333-9AEA-D254D77C8137}" dt="2019-01-28T18:47:12.564" v="19"/>
        <pc:sldMkLst>
          <pc:docMk/>
          <pc:sldMk cId="589945389" sldId="270"/>
        </pc:sldMkLst>
      </pc:sldChg>
      <pc:sldChg chg="add">
        <pc:chgData name="Daniel Bolton" userId="9c16344e-d134-4356-8cc4-132d269cedac" providerId="ADAL" clId="{6699E720-C456-4333-9AEA-D254D77C8137}" dt="2019-01-28T18:48:26.398" v="20"/>
        <pc:sldMkLst>
          <pc:docMk/>
          <pc:sldMk cId="4193541175" sldId="272"/>
        </pc:sldMkLst>
      </pc:sldChg>
      <pc:sldChg chg="add">
        <pc:chgData name="Daniel Bolton" userId="9c16344e-d134-4356-8cc4-132d269cedac" providerId="ADAL" clId="{6699E720-C456-4333-9AEA-D254D77C8137}" dt="2019-01-28T18:48:26.398" v="20"/>
        <pc:sldMkLst>
          <pc:docMk/>
          <pc:sldMk cId="1695668077" sldId="273"/>
        </pc:sldMkLst>
      </pc:sldChg>
      <pc:sldChg chg="add">
        <pc:chgData name="Daniel Bolton" userId="9c16344e-d134-4356-8cc4-132d269cedac" providerId="ADAL" clId="{6699E720-C456-4333-9AEA-D254D77C8137}" dt="2019-01-28T18:48:26.398" v="20"/>
        <pc:sldMkLst>
          <pc:docMk/>
          <pc:sldMk cId="2124439853" sldId="274"/>
        </pc:sldMkLst>
      </pc:sldChg>
      <pc:sldChg chg="add">
        <pc:chgData name="Daniel Bolton" userId="9c16344e-d134-4356-8cc4-132d269cedac" providerId="ADAL" clId="{6699E720-C456-4333-9AEA-D254D77C8137}" dt="2019-01-28T18:52:34.412" v="27"/>
        <pc:sldMkLst>
          <pc:docMk/>
          <pc:sldMk cId="525707534" sldId="286"/>
        </pc:sldMkLst>
      </pc:sldChg>
      <pc:sldChg chg="add">
        <pc:chgData name="Daniel Bolton" userId="9c16344e-d134-4356-8cc4-132d269cedac" providerId="ADAL" clId="{6699E720-C456-4333-9AEA-D254D77C8137}" dt="2019-01-28T18:47:12.564" v="19"/>
        <pc:sldMkLst>
          <pc:docMk/>
          <pc:sldMk cId="3292987055" sldId="290"/>
        </pc:sldMkLst>
      </pc:sldChg>
      <pc:sldChg chg="add">
        <pc:chgData name="Daniel Bolton" userId="9c16344e-d134-4356-8cc4-132d269cedac" providerId="ADAL" clId="{6699E720-C456-4333-9AEA-D254D77C8137}" dt="2019-01-28T18:47:12.564" v="19"/>
        <pc:sldMkLst>
          <pc:docMk/>
          <pc:sldMk cId="3386014742" sldId="291"/>
        </pc:sldMkLst>
      </pc:sldChg>
      <pc:sldChg chg="add">
        <pc:chgData name="Daniel Bolton" userId="9c16344e-d134-4356-8cc4-132d269cedac" providerId="ADAL" clId="{6699E720-C456-4333-9AEA-D254D77C8137}" dt="2019-01-28T18:48:26.398" v="20"/>
        <pc:sldMkLst>
          <pc:docMk/>
          <pc:sldMk cId="3052514685" sldId="305"/>
        </pc:sldMkLst>
      </pc:sldChg>
      <pc:sldChg chg="add">
        <pc:chgData name="Daniel Bolton" userId="9c16344e-d134-4356-8cc4-132d269cedac" providerId="ADAL" clId="{6699E720-C456-4333-9AEA-D254D77C8137}" dt="2019-01-28T18:50:15.610" v="21"/>
        <pc:sldMkLst>
          <pc:docMk/>
          <pc:sldMk cId="413251955" sldId="308"/>
        </pc:sldMkLst>
      </pc:sldChg>
      <pc:sldChg chg="add">
        <pc:chgData name="Daniel Bolton" userId="9c16344e-d134-4356-8cc4-132d269cedac" providerId="ADAL" clId="{6699E720-C456-4333-9AEA-D254D77C8137}" dt="2019-01-28T18:50:15.610" v="21"/>
        <pc:sldMkLst>
          <pc:docMk/>
          <pc:sldMk cId="2582520563" sldId="309"/>
        </pc:sldMkLst>
      </pc:sldChg>
      <pc:sldChg chg="add">
        <pc:chgData name="Daniel Bolton" userId="9c16344e-d134-4356-8cc4-132d269cedac" providerId="ADAL" clId="{6699E720-C456-4333-9AEA-D254D77C8137}" dt="2019-01-28T18:50:15.610" v="21"/>
        <pc:sldMkLst>
          <pc:docMk/>
          <pc:sldMk cId="2786093111" sldId="310"/>
        </pc:sldMkLst>
      </pc:sldChg>
      <pc:sldChg chg="add">
        <pc:chgData name="Daniel Bolton" userId="9c16344e-d134-4356-8cc4-132d269cedac" providerId="ADAL" clId="{6699E720-C456-4333-9AEA-D254D77C8137}" dt="2019-01-28T18:50:56.931" v="25"/>
        <pc:sldMkLst>
          <pc:docMk/>
          <pc:sldMk cId="1124497343" sldId="311"/>
        </pc:sldMkLst>
      </pc:sldChg>
      <pc:sldChg chg="add">
        <pc:chgData name="Daniel Bolton" userId="9c16344e-d134-4356-8cc4-132d269cedac" providerId="ADAL" clId="{6699E720-C456-4333-9AEA-D254D77C8137}" dt="2019-01-28T18:50:56.931" v="25"/>
        <pc:sldMkLst>
          <pc:docMk/>
          <pc:sldMk cId="2081412913" sldId="312"/>
        </pc:sldMkLst>
      </pc:sldChg>
      <pc:sldChg chg="add">
        <pc:chgData name="Daniel Bolton" userId="9c16344e-d134-4356-8cc4-132d269cedac" providerId="ADAL" clId="{6699E720-C456-4333-9AEA-D254D77C8137}" dt="2019-01-28T18:50:56.931" v="25"/>
        <pc:sldMkLst>
          <pc:docMk/>
          <pc:sldMk cId="1732077121" sldId="313"/>
        </pc:sldMkLst>
      </pc:sldChg>
      <pc:sldChg chg="add">
        <pc:chgData name="Daniel Bolton" userId="9c16344e-d134-4356-8cc4-132d269cedac" providerId="ADAL" clId="{6699E720-C456-4333-9AEA-D254D77C8137}" dt="2019-01-28T18:50:56.931" v="25"/>
        <pc:sldMkLst>
          <pc:docMk/>
          <pc:sldMk cId="141321602" sldId="314"/>
        </pc:sldMkLst>
      </pc:sldChg>
      <pc:sldChg chg="add">
        <pc:chgData name="Daniel Bolton" userId="9c16344e-d134-4356-8cc4-132d269cedac" providerId="ADAL" clId="{6699E720-C456-4333-9AEA-D254D77C8137}" dt="2019-01-28T18:50:56.931" v="25"/>
        <pc:sldMkLst>
          <pc:docMk/>
          <pc:sldMk cId="1487877316" sldId="315"/>
        </pc:sldMkLst>
      </pc:sldChg>
      <pc:sldChg chg="add">
        <pc:chgData name="Daniel Bolton" userId="9c16344e-d134-4356-8cc4-132d269cedac" providerId="ADAL" clId="{6699E720-C456-4333-9AEA-D254D77C8137}" dt="2019-01-28T18:51:52.207" v="26"/>
        <pc:sldMkLst>
          <pc:docMk/>
          <pc:sldMk cId="3725792381" sldId="316"/>
        </pc:sldMkLst>
      </pc:sldChg>
      <pc:sldChg chg="add">
        <pc:chgData name="Daniel Bolton" userId="9c16344e-d134-4356-8cc4-132d269cedac" providerId="ADAL" clId="{6699E720-C456-4333-9AEA-D254D77C8137}" dt="2019-01-28T18:51:52.207" v="26"/>
        <pc:sldMkLst>
          <pc:docMk/>
          <pc:sldMk cId="2115825909" sldId="317"/>
        </pc:sldMkLst>
      </pc:sldChg>
      <pc:sldChg chg="add">
        <pc:chgData name="Daniel Bolton" userId="9c16344e-d134-4356-8cc4-132d269cedac" providerId="ADAL" clId="{6699E720-C456-4333-9AEA-D254D77C8137}" dt="2019-01-28T18:52:34.412" v="27"/>
        <pc:sldMkLst>
          <pc:docMk/>
          <pc:sldMk cId="407962652" sldId="318"/>
        </pc:sldMkLst>
      </pc:sldChg>
    </pc:docChg>
  </pc:docChgLst>
  <pc:docChgLst>
    <pc:chgData name="Daniel Bolton" userId="9c16344e-d134-4356-8cc4-132d269cedac" providerId="ADAL" clId="{D1B847F0-CA21-4C03-85E0-7C1CEB849F4A}"/>
    <pc:docChg chg="addSld modSld">
      <pc:chgData name="Daniel Bolton" userId="9c16344e-d134-4356-8cc4-132d269cedac" providerId="ADAL" clId="{D1B847F0-CA21-4C03-85E0-7C1CEB849F4A}" dt="2019-01-28T19:14:20.484" v="3"/>
      <pc:docMkLst>
        <pc:docMk/>
      </pc:docMkLst>
      <pc:sldChg chg="add">
        <pc:chgData name="Daniel Bolton" userId="9c16344e-d134-4356-8cc4-132d269cedac" providerId="ADAL" clId="{D1B847F0-CA21-4C03-85E0-7C1CEB849F4A}" dt="2019-01-28T19:08:33.813" v="0"/>
        <pc:sldMkLst>
          <pc:docMk/>
          <pc:sldMk cId="817986269" sldId="256"/>
        </pc:sldMkLst>
      </pc:sldChg>
      <pc:sldChg chg="add">
        <pc:chgData name="Daniel Bolton" userId="9c16344e-d134-4356-8cc4-132d269cedac" providerId="ADAL" clId="{D1B847F0-CA21-4C03-85E0-7C1CEB849F4A}" dt="2019-01-28T19:09:25.307" v="2"/>
        <pc:sldMkLst>
          <pc:docMk/>
          <pc:sldMk cId="2580668661" sldId="275"/>
        </pc:sldMkLst>
      </pc:sldChg>
      <pc:sldChg chg="add">
        <pc:chgData name="Daniel Bolton" userId="9c16344e-d134-4356-8cc4-132d269cedac" providerId="ADAL" clId="{D1B847F0-CA21-4C03-85E0-7C1CEB849F4A}" dt="2019-01-28T19:14:20.484" v="3"/>
        <pc:sldMkLst>
          <pc:docMk/>
          <pc:sldMk cId="2194654735" sldId="279"/>
        </pc:sldMkLst>
      </pc:sldChg>
      <pc:sldChg chg="add">
        <pc:chgData name="Daniel Bolton" userId="9c16344e-d134-4356-8cc4-132d269cedac" providerId="ADAL" clId="{D1B847F0-CA21-4C03-85E0-7C1CEB849F4A}" dt="2019-01-28T19:08:33.813" v="0"/>
        <pc:sldMkLst>
          <pc:docMk/>
          <pc:sldMk cId="3409083147" sldId="319"/>
        </pc:sldMkLst>
      </pc:sldChg>
      <pc:sldChg chg="add">
        <pc:chgData name="Daniel Bolton" userId="9c16344e-d134-4356-8cc4-132d269cedac" providerId="ADAL" clId="{D1B847F0-CA21-4C03-85E0-7C1CEB849F4A}" dt="2019-01-28T19:08:50.779" v="1"/>
        <pc:sldMkLst>
          <pc:docMk/>
          <pc:sldMk cId="1160120890" sldId="320"/>
        </pc:sldMkLst>
      </pc:sldChg>
      <pc:sldChg chg="add">
        <pc:chgData name="Daniel Bolton" userId="9c16344e-d134-4356-8cc4-132d269cedac" providerId="ADAL" clId="{D1B847F0-CA21-4C03-85E0-7C1CEB849F4A}" dt="2019-01-28T19:08:50.779" v="1"/>
        <pc:sldMkLst>
          <pc:docMk/>
          <pc:sldMk cId="2801892507" sldId="321"/>
        </pc:sldMkLst>
      </pc:sldChg>
    </pc:docChg>
  </pc:docChgLst>
  <pc:docChgLst>
    <pc:chgData name="Daniel Bolton" userId="9c16344e-d134-4356-8cc4-132d269cedac" providerId="ADAL" clId="{90CC046A-2F3E-4FBF-8D9E-6F6ED9D55F21}"/>
    <pc:docChg chg="custSel addSld delSld modSld sldOrd modNotesMaster">
      <pc:chgData name="Daniel Bolton" userId="9c16344e-d134-4356-8cc4-132d269cedac" providerId="ADAL" clId="{90CC046A-2F3E-4FBF-8D9E-6F6ED9D55F21}" dt="2019-03-31T15:01:16.142" v="12"/>
      <pc:docMkLst>
        <pc:docMk/>
      </pc:docMkLst>
      <pc:sldChg chg="add">
        <pc:chgData name="Daniel Bolton" userId="9c16344e-d134-4356-8cc4-132d269cedac" providerId="ADAL" clId="{90CC046A-2F3E-4FBF-8D9E-6F6ED9D55F21}" dt="2019-03-31T14:46:43.197" v="10"/>
        <pc:sldMkLst>
          <pc:docMk/>
          <pc:sldMk cId="2970372956" sldId="276"/>
        </pc:sldMkLst>
      </pc:sldChg>
      <pc:sldChg chg="add ord">
        <pc:chgData name="Daniel Bolton" userId="9c16344e-d134-4356-8cc4-132d269cedac" providerId="ADAL" clId="{90CC046A-2F3E-4FBF-8D9E-6F6ED9D55F21}" dt="2019-03-31T14:47:02.245" v="11"/>
        <pc:sldMkLst>
          <pc:docMk/>
          <pc:sldMk cId="2680277167" sldId="277"/>
        </pc:sldMkLst>
      </pc:sldChg>
      <pc:sldChg chg="add">
        <pc:chgData name="Daniel Bolton" userId="9c16344e-d134-4356-8cc4-132d269cedac" providerId="ADAL" clId="{90CC046A-2F3E-4FBF-8D9E-6F6ED9D55F21}" dt="2019-03-31T14:46:43.197" v="10"/>
        <pc:sldMkLst>
          <pc:docMk/>
          <pc:sldMk cId="3775052055" sldId="278"/>
        </pc:sldMkLst>
      </pc:sldChg>
      <pc:sldChg chg="add">
        <pc:chgData name="Daniel Bolton" userId="9c16344e-d134-4356-8cc4-132d269cedac" providerId="ADAL" clId="{90CC046A-2F3E-4FBF-8D9E-6F6ED9D55F21}" dt="2019-03-31T14:04:10.761" v="0"/>
        <pc:sldMkLst>
          <pc:docMk/>
          <pc:sldMk cId="316505293" sldId="322"/>
        </pc:sldMkLst>
      </pc:sldChg>
      <pc:sldChg chg="add">
        <pc:chgData name="Daniel Bolton" userId="9c16344e-d134-4356-8cc4-132d269cedac" providerId="ADAL" clId="{90CC046A-2F3E-4FBF-8D9E-6F6ED9D55F21}" dt="2019-03-31T14:05:40.640" v="1"/>
        <pc:sldMkLst>
          <pc:docMk/>
          <pc:sldMk cId="2826782206" sldId="323"/>
        </pc:sldMkLst>
      </pc:sldChg>
      <pc:sldChg chg="add">
        <pc:chgData name="Daniel Bolton" userId="9c16344e-d134-4356-8cc4-132d269cedac" providerId="ADAL" clId="{90CC046A-2F3E-4FBF-8D9E-6F6ED9D55F21}" dt="2019-03-31T14:06:03.579" v="2"/>
        <pc:sldMkLst>
          <pc:docMk/>
          <pc:sldMk cId="3558125596" sldId="324"/>
        </pc:sldMkLst>
      </pc:sldChg>
      <pc:sldChg chg="add">
        <pc:chgData name="Daniel Bolton" userId="9c16344e-d134-4356-8cc4-132d269cedac" providerId="ADAL" clId="{90CC046A-2F3E-4FBF-8D9E-6F6ED9D55F21}" dt="2019-03-31T14:06:34.752" v="3"/>
        <pc:sldMkLst>
          <pc:docMk/>
          <pc:sldMk cId="3024194003" sldId="325"/>
        </pc:sldMkLst>
      </pc:sldChg>
      <pc:sldChg chg="addSp delSp add">
        <pc:chgData name="Daniel Bolton" userId="9c16344e-d134-4356-8cc4-132d269cedac" providerId="ADAL" clId="{90CC046A-2F3E-4FBF-8D9E-6F6ED9D55F21}" dt="2019-03-31T14:39:14.266" v="6"/>
        <pc:sldMkLst>
          <pc:docMk/>
          <pc:sldMk cId="1632793106" sldId="326"/>
        </pc:sldMkLst>
        <pc:grpChg chg="add">
          <ac:chgData name="Daniel Bolton" userId="9c16344e-d134-4356-8cc4-132d269cedac" providerId="ADAL" clId="{90CC046A-2F3E-4FBF-8D9E-6F6ED9D55F21}" dt="2019-03-31T14:39:14.266" v="6"/>
          <ac:grpSpMkLst>
            <pc:docMk/>
            <pc:sldMk cId="1632793106" sldId="326"/>
            <ac:grpSpMk id="16" creationId="{F83E3BF6-3EA1-4B7F-9105-7A5CB2F4A01B}"/>
          </ac:grpSpMkLst>
        </pc:grpChg>
        <pc:grpChg chg="del">
          <ac:chgData name="Daniel Bolton" userId="9c16344e-d134-4356-8cc4-132d269cedac" providerId="ADAL" clId="{90CC046A-2F3E-4FBF-8D9E-6F6ED9D55F21}" dt="2019-03-31T14:39:12.239" v="5" actId="478"/>
          <ac:grpSpMkLst>
            <pc:docMk/>
            <pc:sldMk cId="1632793106" sldId="326"/>
            <ac:grpSpMk id="20" creationId="{00000000-0000-0000-0000-000000000000}"/>
          </ac:grpSpMkLst>
        </pc:grpChg>
      </pc:sldChg>
      <pc:sldChg chg="add del">
        <pc:chgData name="Daniel Bolton" userId="9c16344e-d134-4356-8cc4-132d269cedac" providerId="ADAL" clId="{90CC046A-2F3E-4FBF-8D9E-6F6ED9D55F21}" dt="2019-03-31T14:40:54.492" v="8" actId="2696"/>
        <pc:sldMkLst>
          <pc:docMk/>
          <pc:sldMk cId="770429713" sldId="32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F418744-AD96-4B51-8DFB-DDB06C9FD8E7}" type="datetimeFigureOut">
              <a:rPr lang="en-US" smtClean="0"/>
              <a:t>3/31/2019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A6B3EBB-2CC1-4036-BE02-38553EFB5DD9}" type="slidenum">
              <a:rPr lang="en-US" smtClean="0"/>
              <a:t>‹#›</a:t>
            </a:fld>
            <a:endParaRPr lang="en-US"/>
          </a:p>
        </p:txBody>
      </p:sp>
    </p:spTree>
    <p:extLst>
      <p:ext uri="{BB962C8B-B14F-4D97-AF65-F5344CB8AC3E}">
        <p14:creationId xmlns:p14="http://schemas.microsoft.com/office/powerpoint/2010/main" val="353905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AD4CA4-F5AB-4479-A24F-27BC0F51901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154688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D4CA4-F5AB-4479-A24F-27BC0F51901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122608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D4CA4-F5AB-4479-A24F-27BC0F51901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35558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D4CA4-F5AB-4479-A24F-27BC0F51901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124014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D4CA4-F5AB-4479-A24F-27BC0F51901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273075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AD4CA4-F5AB-4479-A24F-27BC0F51901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152800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AD4CA4-F5AB-4479-A24F-27BC0F51901A}"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80061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AD4CA4-F5AB-4479-A24F-27BC0F51901A}"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147052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D4CA4-F5AB-4479-A24F-27BC0F51901A}"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268704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AD4CA4-F5AB-4479-A24F-27BC0F51901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44448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AD4CA4-F5AB-4479-A24F-27BC0F51901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E180C-C448-49E3-B5D2-FED468975B12}" type="slidenum">
              <a:rPr lang="en-US" smtClean="0"/>
              <a:t>‹#›</a:t>
            </a:fld>
            <a:endParaRPr lang="en-US"/>
          </a:p>
        </p:txBody>
      </p:sp>
    </p:spTree>
    <p:extLst>
      <p:ext uri="{BB962C8B-B14F-4D97-AF65-F5344CB8AC3E}">
        <p14:creationId xmlns:p14="http://schemas.microsoft.com/office/powerpoint/2010/main" val="298340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D4CA4-F5AB-4479-A24F-27BC0F51901A}"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E180C-C448-49E3-B5D2-FED468975B12}" type="slidenum">
              <a:rPr lang="en-US" smtClean="0"/>
              <a:t>‹#›</a:t>
            </a:fld>
            <a:endParaRPr lang="en-US"/>
          </a:p>
        </p:txBody>
      </p:sp>
    </p:spTree>
    <p:extLst>
      <p:ext uri="{BB962C8B-B14F-4D97-AF65-F5344CB8AC3E}">
        <p14:creationId xmlns:p14="http://schemas.microsoft.com/office/powerpoint/2010/main" val="345329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0.png"/><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70.png"/></Relationships>
</file>

<file path=ppt/slides/_rels/slide2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29.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1310.png"/></Relationships>
</file>

<file path=ppt/slides/_rels/slide4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1600.png"/></Relationships>
</file>

<file path=ppt/slides/_rels/slide47.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149.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234" y="192756"/>
            <a:ext cx="11596737" cy="954107"/>
          </a:xfrm>
          <a:prstGeom prst="rect">
            <a:avLst/>
          </a:prstGeom>
          <a:noFill/>
        </p:spPr>
        <p:txBody>
          <a:bodyPr wrap="square" rtlCol="0">
            <a:spAutoFit/>
          </a:bodyPr>
          <a:lstStyle/>
          <a:p>
            <a:r>
              <a:rPr lang="en-US" sz="2800"/>
              <a:t>A charge -q is far away from a charge -Q which is fixed in place.  As -q is pushed closer to -Q, the work done by the electric field is…</a:t>
            </a:r>
          </a:p>
        </p:txBody>
      </p:sp>
      <p:sp>
        <p:nvSpPr>
          <p:cNvPr id="5" name="TextBox 4"/>
          <p:cNvSpPr txBox="1"/>
          <p:nvPr/>
        </p:nvSpPr>
        <p:spPr>
          <a:xfrm>
            <a:off x="312234" y="4680857"/>
            <a:ext cx="1982530" cy="1964512"/>
          </a:xfrm>
          <a:prstGeom prst="rect">
            <a:avLst/>
          </a:prstGeom>
          <a:noFill/>
        </p:spPr>
        <p:txBody>
          <a:bodyPr wrap="none" rtlCol="0">
            <a:spAutoFit/>
          </a:bodyPr>
          <a:lstStyle/>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a:p>
            <a:pPr marL="514350" indent="-514350">
              <a:lnSpc>
                <a:spcPct val="150000"/>
              </a:lnSpc>
              <a:buAutoNum type="alphaUcParenR"/>
            </a:pPr>
            <a:r>
              <a:rPr lang="en-US" sz="2800"/>
              <a:t>Zero</a:t>
            </a:r>
          </a:p>
        </p:txBody>
      </p:sp>
      <p:grpSp>
        <p:nvGrpSpPr>
          <p:cNvPr id="6" name="Group 1"/>
          <p:cNvGrpSpPr>
            <a:grpSpLocks noChangeAspect="1"/>
          </p:cNvGrpSpPr>
          <p:nvPr/>
        </p:nvGrpSpPr>
        <p:grpSpPr bwMode="auto">
          <a:xfrm>
            <a:off x="1411063" y="1767444"/>
            <a:ext cx="10345508" cy="1511641"/>
            <a:chOff x="2520" y="4394"/>
            <a:chExt cx="8699" cy="1271"/>
          </a:xfrm>
        </p:grpSpPr>
        <p:sp>
          <p:nvSpPr>
            <p:cNvPr id="7" name="AutoShape 8"/>
            <p:cNvSpPr>
              <a:spLocks noChangeAspect="1" noChangeArrowheads="1" noTextEdit="1"/>
            </p:cNvSpPr>
            <p:nvPr/>
          </p:nvSpPr>
          <p:spPr bwMode="auto">
            <a:xfrm>
              <a:off x="2520" y="4394"/>
              <a:ext cx="8135" cy="1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8" name="Line 7"/>
            <p:cNvSpPr>
              <a:spLocks noChangeShapeType="1"/>
            </p:cNvSpPr>
            <p:nvPr/>
          </p:nvSpPr>
          <p:spPr bwMode="auto">
            <a:xfrm flipH="1">
              <a:off x="4897" y="4844"/>
              <a:ext cx="4026" cy="1"/>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9" name="Oval 6"/>
            <p:cNvSpPr>
              <a:spLocks noChangeArrowheads="1"/>
            </p:cNvSpPr>
            <p:nvPr/>
          </p:nvSpPr>
          <p:spPr bwMode="auto">
            <a:xfrm>
              <a:off x="2946" y="4749"/>
              <a:ext cx="186" cy="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0" name="Text Box 5"/>
            <p:cNvSpPr txBox="1">
              <a:spLocks noChangeArrowheads="1"/>
            </p:cNvSpPr>
            <p:nvPr/>
          </p:nvSpPr>
          <p:spPr bwMode="auto">
            <a:xfrm>
              <a:off x="2520" y="5015"/>
              <a:ext cx="1076"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-Q (fixed)</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1" name="Text Box 4"/>
            <p:cNvSpPr txBox="1">
              <a:spLocks noChangeArrowheads="1"/>
            </p:cNvSpPr>
            <p:nvPr/>
          </p:nvSpPr>
          <p:spPr bwMode="auto">
            <a:xfrm>
              <a:off x="8853" y="4544"/>
              <a:ext cx="236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from infinity</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2" name="Oval 3"/>
            <p:cNvSpPr>
              <a:spLocks noChangeArrowheads="1"/>
            </p:cNvSpPr>
            <p:nvPr/>
          </p:nvSpPr>
          <p:spPr bwMode="auto">
            <a:xfrm>
              <a:off x="4677" y="4741"/>
              <a:ext cx="185" cy="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Text Box 2"/>
            <p:cNvSpPr txBox="1">
              <a:spLocks noChangeArrowheads="1"/>
            </p:cNvSpPr>
            <p:nvPr/>
          </p:nvSpPr>
          <p:spPr bwMode="auto">
            <a:xfrm>
              <a:off x="4527" y="5001"/>
              <a:ext cx="60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33723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4143" y="156593"/>
            <a:ext cx="11606705" cy="1384995"/>
          </a:xfrm>
          <a:prstGeom prst="rect">
            <a:avLst/>
          </a:prstGeom>
        </p:spPr>
        <p:txBody>
          <a:bodyPr wrap="square">
            <a:spAutoFit/>
          </a:bodyPr>
          <a:lstStyle/>
          <a:p>
            <a:r>
              <a:rPr lang="en-US" sz="2800" dirty="0"/>
              <a:t>Consider 4 charges +Q, +Q, –Q, and –Q arranged in a square with point Y  located midway between a pair of charges, as shown. At point Y the potential is…</a:t>
            </a:r>
          </a:p>
        </p:txBody>
      </p:sp>
      <p:sp>
        <p:nvSpPr>
          <p:cNvPr id="19" name="TextBox 18"/>
          <p:cNvSpPr txBox="1"/>
          <p:nvPr/>
        </p:nvSpPr>
        <p:spPr>
          <a:xfrm>
            <a:off x="304143" y="4643251"/>
            <a:ext cx="1809406" cy="2031325"/>
          </a:xfrm>
          <a:prstGeom prst="rect">
            <a:avLst/>
          </a:prstGeom>
          <a:noFill/>
        </p:spPr>
        <p:txBody>
          <a:bodyPr wrap="none" rtlCol="0">
            <a:spAutoFit/>
          </a:bodyPr>
          <a:lstStyle/>
          <a:p>
            <a:pPr marL="342900" indent="-342900">
              <a:lnSpc>
                <a:spcPct val="150000"/>
              </a:lnSpc>
              <a:buAutoNum type="alphaUcParenR"/>
            </a:pPr>
            <a:r>
              <a:rPr lang="en-US" sz="2800"/>
              <a:t>Positive</a:t>
            </a:r>
          </a:p>
          <a:p>
            <a:pPr marL="342900" indent="-342900">
              <a:lnSpc>
                <a:spcPct val="150000"/>
              </a:lnSpc>
              <a:buAutoNum type="alphaUcParenR"/>
            </a:pPr>
            <a:r>
              <a:rPr lang="en-US" sz="2800"/>
              <a:t>Negative</a:t>
            </a:r>
          </a:p>
          <a:p>
            <a:pPr marL="342900" indent="-342900">
              <a:lnSpc>
                <a:spcPct val="150000"/>
              </a:lnSpc>
              <a:buAutoNum type="alphaUcParenR"/>
            </a:pPr>
            <a:r>
              <a:rPr lang="en-US" sz="2800"/>
              <a:t>Zero</a:t>
            </a:r>
          </a:p>
        </p:txBody>
      </p:sp>
      <p:grpSp>
        <p:nvGrpSpPr>
          <p:cNvPr id="16" name="Group 1">
            <a:extLst>
              <a:ext uri="{FF2B5EF4-FFF2-40B4-BE49-F238E27FC236}">
                <a16:creationId xmlns:a16="http://schemas.microsoft.com/office/drawing/2014/main" id="{F83E3BF6-3EA1-4B7F-9105-7A5CB2F4A01B}"/>
              </a:ext>
            </a:extLst>
          </p:cNvPr>
          <p:cNvGrpSpPr>
            <a:grpSpLocks noChangeAspect="1"/>
          </p:cNvGrpSpPr>
          <p:nvPr/>
        </p:nvGrpSpPr>
        <p:grpSpPr bwMode="auto">
          <a:xfrm>
            <a:off x="3836889" y="1779319"/>
            <a:ext cx="4422559" cy="3321100"/>
            <a:chOff x="2550" y="3551"/>
            <a:chExt cx="4628" cy="3474"/>
          </a:xfrm>
        </p:grpSpPr>
        <p:sp>
          <p:nvSpPr>
            <p:cNvPr id="17" name="AutoShape 14">
              <a:extLst>
                <a:ext uri="{FF2B5EF4-FFF2-40B4-BE49-F238E27FC236}">
                  <a16:creationId xmlns:a16="http://schemas.microsoft.com/office/drawing/2014/main" id="{480AC0CF-81BD-4031-A85B-96F90B3981C3}"/>
                </a:ext>
              </a:extLst>
            </p:cNvPr>
            <p:cNvSpPr>
              <a:spLocks noChangeAspect="1" noChangeArrowheads="1" noTextEdit="1"/>
            </p:cNvSpPr>
            <p:nvPr/>
          </p:nvSpPr>
          <p:spPr bwMode="auto">
            <a:xfrm>
              <a:off x="2550" y="3551"/>
              <a:ext cx="4628" cy="34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7" name="Text Box 13">
              <a:extLst>
                <a:ext uri="{FF2B5EF4-FFF2-40B4-BE49-F238E27FC236}">
                  <a16:creationId xmlns:a16="http://schemas.microsoft.com/office/drawing/2014/main" id="{0EDFD72D-E583-4D55-8414-A5F05FACBCE1}"/>
                </a:ext>
              </a:extLst>
            </p:cNvPr>
            <p:cNvSpPr txBox="1">
              <a:spLocks noChangeArrowheads="1"/>
            </p:cNvSpPr>
            <p:nvPr/>
          </p:nvSpPr>
          <p:spPr bwMode="auto">
            <a:xfrm>
              <a:off x="2550" y="6131"/>
              <a:ext cx="49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33" name="Text Box 12">
              <a:extLst>
                <a:ext uri="{FF2B5EF4-FFF2-40B4-BE49-F238E27FC236}">
                  <a16:creationId xmlns:a16="http://schemas.microsoft.com/office/drawing/2014/main" id="{483D72A1-891C-495F-9DD8-BF02946C4967}"/>
                </a:ext>
              </a:extLst>
            </p:cNvPr>
            <p:cNvSpPr txBox="1">
              <a:spLocks noChangeArrowheads="1"/>
            </p:cNvSpPr>
            <p:nvPr/>
          </p:nvSpPr>
          <p:spPr bwMode="auto">
            <a:xfrm>
              <a:off x="2550" y="3679"/>
              <a:ext cx="49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34" name="Text Box 11">
              <a:extLst>
                <a:ext uri="{FF2B5EF4-FFF2-40B4-BE49-F238E27FC236}">
                  <a16:creationId xmlns:a16="http://schemas.microsoft.com/office/drawing/2014/main" id="{3B63DC9D-D315-4E8C-A3C9-AA94A3B4333D}"/>
                </a:ext>
              </a:extLst>
            </p:cNvPr>
            <p:cNvSpPr txBox="1">
              <a:spLocks noChangeArrowheads="1"/>
            </p:cNvSpPr>
            <p:nvPr/>
          </p:nvSpPr>
          <p:spPr bwMode="auto">
            <a:xfrm>
              <a:off x="6682" y="3679"/>
              <a:ext cx="49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35" name="Text Box 10">
              <a:extLst>
                <a:ext uri="{FF2B5EF4-FFF2-40B4-BE49-F238E27FC236}">
                  <a16:creationId xmlns:a16="http://schemas.microsoft.com/office/drawing/2014/main" id="{8A92F5BB-EE4D-4CBD-8ABC-5D13D9BDD65D}"/>
                </a:ext>
              </a:extLst>
            </p:cNvPr>
            <p:cNvSpPr txBox="1">
              <a:spLocks noChangeArrowheads="1"/>
            </p:cNvSpPr>
            <p:nvPr/>
          </p:nvSpPr>
          <p:spPr bwMode="auto">
            <a:xfrm>
              <a:off x="6682" y="6130"/>
              <a:ext cx="496"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36" name="AutoShape 9">
              <a:extLst>
                <a:ext uri="{FF2B5EF4-FFF2-40B4-BE49-F238E27FC236}">
                  <a16:creationId xmlns:a16="http://schemas.microsoft.com/office/drawing/2014/main" id="{C0CB900C-5A59-41FA-8208-34025C60B0A5}"/>
                </a:ext>
              </a:extLst>
            </p:cNvPr>
            <p:cNvSpPr>
              <a:spLocks noChangeArrowheads="1"/>
            </p:cNvSpPr>
            <p:nvPr/>
          </p:nvSpPr>
          <p:spPr bwMode="auto">
            <a:xfrm>
              <a:off x="3166" y="4926"/>
              <a:ext cx="142" cy="14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7" name="AutoShape 8">
              <a:extLst>
                <a:ext uri="{FF2B5EF4-FFF2-40B4-BE49-F238E27FC236}">
                  <a16:creationId xmlns:a16="http://schemas.microsoft.com/office/drawing/2014/main" id="{3E9428D4-F501-4004-AF64-161153F20248}"/>
                </a:ext>
              </a:extLst>
            </p:cNvPr>
            <p:cNvSpPr>
              <a:spLocks noChangeArrowheads="1"/>
            </p:cNvSpPr>
            <p:nvPr/>
          </p:nvSpPr>
          <p:spPr bwMode="auto">
            <a:xfrm>
              <a:off x="4732" y="6226"/>
              <a:ext cx="142" cy="14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Text Box 7">
              <a:extLst>
                <a:ext uri="{FF2B5EF4-FFF2-40B4-BE49-F238E27FC236}">
                  <a16:creationId xmlns:a16="http://schemas.microsoft.com/office/drawing/2014/main" id="{8D416791-00B3-4BB0-84F7-7ED227D3F3BE}"/>
                </a:ext>
              </a:extLst>
            </p:cNvPr>
            <p:cNvSpPr txBox="1">
              <a:spLocks noChangeArrowheads="1"/>
            </p:cNvSpPr>
            <p:nvPr/>
          </p:nvSpPr>
          <p:spPr bwMode="auto">
            <a:xfrm>
              <a:off x="3481" y="4849"/>
              <a:ext cx="496"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Y</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39" name="Oval 6">
              <a:extLst>
                <a:ext uri="{FF2B5EF4-FFF2-40B4-BE49-F238E27FC236}">
                  <a16:creationId xmlns:a16="http://schemas.microsoft.com/office/drawing/2014/main" id="{46954407-3A60-494A-8A1A-5FDB4DFB4F16}"/>
                </a:ext>
              </a:extLst>
            </p:cNvPr>
            <p:cNvSpPr>
              <a:spLocks noChangeArrowheads="1"/>
            </p:cNvSpPr>
            <p:nvPr/>
          </p:nvSpPr>
          <p:spPr bwMode="auto">
            <a:xfrm>
              <a:off x="3046" y="3690"/>
              <a:ext cx="360" cy="349"/>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Oval 5">
              <a:extLst>
                <a:ext uri="{FF2B5EF4-FFF2-40B4-BE49-F238E27FC236}">
                  <a16:creationId xmlns:a16="http://schemas.microsoft.com/office/drawing/2014/main" id="{07E6CE7D-DAD2-4940-99C7-B0B6E9188187}"/>
                </a:ext>
              </a:extLst>
            </p:cNvPr>
            <p:cNvSpPr>
              <a:spLocks noChangeArrowheads="1"/>
            </p:cNvSpPr>
            <p:nvPr/>
          </p:nvSpPr>
          <p:spPr bwMode="auto">
            <a:xfrm>
              <a:off x="6232" y="6131"/>
              <a:ext cx="360" cy="348"/>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Oval 4">
              <a:extLst>
                <a:ext uri="{FF2B5EF4-FFF2-40B4-BE49-F238E27FC236}">
                  <a16:creationId xmlns:a16="http://schemas.microsoft.com/office/drawing/2014/main" id="{FA6E343B-5674-4C59-8030-BE05BF38A9E5}"/>
                </a:ext>
              </a:extLst>
            </p:cNvPr>
            <p:cNvSpPr>
              <a:spLocks noChangeArrowheads="1"/>
            </p:cNvSpPr>
            <p:nvPr/>
          </p:nvSpPr>
          <p:spPr bwMode="auto">
            <a:xfrm>
              <a:off x="6232" y="3690"/>
              <a:ext cx="360" cy="349"/>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Oval 3">
              <a:extLst>
                <a:ext uri="{FF2B5EF4-FFF2-40B4-BE49-F238E27FC236}">
                  <a16:creationId xmlns:a16="http://schemas.microsoft.com/office/drawing/2014/main" id="{5CE8E8B5-7D2F-4BAD-9593-B2AF2E4985B5}"/>
                </a:ext>
              </a:extLst>
            </p:cNvPr>
            <p:cNvSpPr>
              <a:spLocks noChangeArrowheads="1"/>
            </p:cNvSpPr>
            <p:nvPr/>
          </p:nvSpPr>
          <p:spPr bwMode="auto">
            <a:xfrm>
              <a:off x="3046" y="6130"/>
              <a:ext cx="360" cy="349"/>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Text Box 2">
              <a:extLst>
                <a:ext uri="{FF2B5EF4-FFF2-40B4-BE49-F238E27FC236}">
                  <a16:creationId xmlns:a16="http://schemas.microsoft.com/office/drawing/2014/main" id="{1365DD8A-23B2-4B71-8360-76D06EAF5724}"/>
                </a:ext>
              </a:extLst>
            </p:cNvPr>
            <p:cNvSpPr txBox="1">
              <a:spLocks noChangeArrowheads="1"/>
            </p:cNvSpPr>
            <p:nvPr/>
          </p:nvSpPr>
          <p:spPr bwMode="auto">
            <a:xfrm>
              <a:off x="4711" y="6370"/>
              <a:ext cx="496"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X</a:t>
              </a:r>
              <a:endParaRPr kumimoji="0" lang="en-US" altLang="en-US" sz="240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3279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noChangeAspect="1"/>
          </p:cNvGrpSpPr>
          <p:nvPr/>
        </p:nvGrpSpPr>
        <p:grpSpPr bwMode="auto">
          <a:xfrm>
            <a:off x="1353807" y="2230582"/>
            <a:ext cx="9466198" cy="2365168"/>
            <a:chOff x="2520" y="4507"/>
            <a:chExt cx="6588" cy="1647"/>
          </a:xfrm>
        </p:grpSpPr>
        <p:sp>
          <p:nvSpPr>
            <p:cNvPr id="4" name="AutoShape 16"/>
            <p:cNvSpPr>
              <a:spLocks noChangeAspect="1" noChangeArrowheads="1" noTextEdit="1"/>
            </p:cNvSpPr>
            <p:nvPr/>
          </p:nvSpPr>
          <p:spPr bwMode="auto">
            <a:xfrm>
              <a:off x="2520" y="4507"/>
              <a:ext cx="6588" cy="16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5" name="Oval 15"/>
            <p:cNvSpPr>
              <a:spLocks noChangeArrowheads="1"/>
            </p:cNvSpPr>
            <p:nvPr/>
          </p:nvSpPr>
          <p:spPr bwMode="auto">
            <a:xfrm>
              <a:off x="3351" y="5227"/>
              <a:ext cx="415" cy="41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6" name="Oval 14"/>
            <p:cNvSpPr>
              <a:spLocks noChangeArrowheads="1"/>
            </p:cNvSpPr>
            <p:nvPr/>
          </p:nvSpPr>
          <p:spPr bwMode="auto">
            <a:xfrm>
              <a:off x="4343" y="5227"/>
              <a:ext cx="185" cy="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7" name="Text Box 13"/>
            <p:cNvSpPr txBox="1">
              <a:spLocks noChangeArrowheads="1"/>
            </p:cNvSpPr>
            <p:nvPr/>
          </p:nvSpPr>
          <p:spPr bwMode="auto">
            <a:xfrm>
              <a:off x="3201" y="5585"/>
              <a:ext cx="70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 name="Text Box 12"/>
            <p:cNvSpPr txBox="1">
              <a:spLocks noChangeArrowheads="1"/>
            </p:cNvSpPr>
            <p:nvPr/>
          </p:nvSpPr>
          <p:spPr bwMode="auto">
            <a:xfrm>
              <a:off x="4262" y="5412"/>
              <a:ext cx="60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9" name="Line 11"/>
            <p:cNvSpPr>
              <a:spLocks noChangeShapeType="1"/>
            </p:cNvSpPr>
            <p:nvPr/>
          </p:nvSpPr>
          <p:spPr bwMode="auto">
            <a:xfrm>
              <a:off x="3512" y="5089"/>
              <a:ext cx="889"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 name="Text Box 10"/>
            <p:cNvSpPr txBox="1">
              <a:spLocks noChangeArrowheads="1"/>
            </p:cNvSpPr>
            <p:nvPr/>
          </p:nvSpPr>
          <p:spPr bwMode="auto">
            <a:xfrm>
              <a:off x="3766" y="4777"/>
              <a:ext cx="60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1" name="Oval 9"/>
            <p:cNvSpPr>
              <a:spLocks noChangeArrowheads="1"/>
            </p:cNvSpPr>
            <p:nvPr/>
          </p:nvSpPr>
          <p:spPr bwMode="auto">
            <a:xfrm>
              <a:off x="6293" y="5228"/>
              <a:ext cx="415" cy="41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2" name="Oval 8"/>
            <p:cNvSpPr>
              <a:spLocks noChangeArrowheads="1"/>
            </p:cNvSpPr>
            <p:nvPr/>
          </p:nvSpPr>
          <p:spPr bwMode="auto">
            <a:xfrm>
              <a:off x="8070" y="5228"/>
              <a:ext cx="185" cy="18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3" name="Text Box 7"/>
            <p:cNvSpPr txBox="1">
              <a:spLocks noChangeArrowheads="1"/>
            </p:cNvSpPr>
            <p:nvPr/>
          </p:nvSpPr>
          <p:spPr bwMode="auto">
            <a:xfrm>
              <a:off x="6143" y="5585"/>
              <a:ext cx="705"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4" name="Text Box 6"/>
            <p:cNvSpPr txBox="1">
              <a:spLocks noChangeArrowheads="1"/>
            </p:cNvSpPr>
            <p:nvPr/>
          </p:nvSpPr>
          <p:spPr bwMode="auto">
            <a:xfrm>
              <a:off x="7897" y="5412"/>
              <a:ext cx="76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+2q</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5" name="Line 5"/>
            <p:cNvSpPr>
              <a:spLocks noChangeShapeType="1"/>
            </p:cNvSpPr>
            <p:nvPr/>
          </p:nvSpPr>
          <p:spPr bwMode="auto">
            <a:xfrm>
              <a:off x="6455" y="5089"/>
              <a:ext cx="1673"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 name="Text Box 4"/>
            <p:cNvSpPr txBox="1">
              <a:spLocks noChangeArrowheads="1"/>
            </p:cNvSpPr>
            <p:nvPr/>
          </p:nvSpPr>
          <p:spPr bwMode="auto">
            <a:xfrm>
              <a:off x="6708" y="4778"/>
              <a:ext cx="60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2r</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7" name="Text Box 3"/>
            <p:cNvSpPr txBox="1">
              <a:spLocks noChangeArrowheads="1"/>
            </p:cNvSpPr>
            <p:nvPr/>
          </p:nvSpPr>
          <p:spPr bwMode="auto">
            <a:xfrm>
              <a:off x="2923" y="4863"/>
              <a:ext cx="705"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18" name="Text Box 2"/>
            <p:cNvSpPr txBox="1">
              <a:spLocks noChangeArrowheads="1"/>
            </p:cNvSpPr>
            <p:nvPr/>
          </p:nvSpPr>
          <p:spPr bwMode="auto">
            <a:xfrm>
              <a:off x="5876" y="4863"/>
              <a:ext cx="705"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pSp>
      <p:sp>
        <p:nvSpPr>
          <p:cNvPr id="20" name="Rectangle 19"/>
          <p:cNvSpPr/>
          <p:nvPr/>
        </p:nvSpPr>
        <p:spPr>
          <a:xfrm>
            <a:off x="310363" y="156615"/>
            <a:ext cx="11553086" cy="2246769"/>
          </a:xfrm>
          <a:prstGeom prst="rect">
            <a:avLst/>
          </a:prstGeom>
        </p:spPr>
        <p:txBody>
          <a:bodyPr wrap="square">
            <a:spAutoFit/>
          </a:bodyPr>
          <a:lstStyle/>
          <a:p>
            <a:r>
              <a:rPr lang="en-US" sz="2800"/>
              <a:t>Two test charges are brought separately into the vicinity of a charge +Q.  First test charge +q is brought a distance r from +Q.  Then +q is removed and a test charge +2q is brought a distance 2r from +Q. Which charge configuration required more work (done by the external agent moving the test charge) to assemble?</a:t>
            </a:r>
          </a:p>
        </p:txBody>
      </p:sp>
      <p:sp>
        <p:nvSpPr>
          <p:cNvPr id="21" name="TextBox 20"/>
          <p:cNvSpPr txBox="1"/>
          <p:nvPr/>
        </p:nvSpPr>
        <p:spPr>
          <a:xfrm>
            <a:off x="310363" y="4657024"/>
            <a:ext cx="4793300" cy="2031325"/>
          </a:xfrm>
          <a:prstGeom prst="rect">
            <a:avLst/>
          </a:prstGeom>
          <a:noFill/>
        </p:spPr>
        <p:txBody>
          <a:bodyPr wrap="none" rtlCol="0">
            <a:spAutoFit/>
          </a:bodyPr>
          <a:lstStyle/>
          <a:p>
            <a:pPr marL="342900" indent="-342900">
              <a:lnSpc>
                <a:spcPct val="150000"/>
              </a:lnSpc>
              <a:buAutoNum type="alphaUcParenR"/>
            </a:pPr>
            <a:r>
              <a:rPr lang="en-US" sz="2800"/>
              <a:t>A</a:t>
            </a:r>
          </a:p>
          <a:p>
            <a:pPr marL="342900" indent="-342900">
              <a:lnSpc>
                <a:spcPct val="150000"/>
              </a:lnSpc>
              <a:buAutoNum type="alphaUcParenR"/>
            </a:pPr>
            <a:r>
              <a:rPr lang="en-US" sz="2800"/>
              <a:t>B</a:t>
            </a:r>
          </a:p>
          <a:p>
            <a:pPr marL="342900" indent="-342900">
              <a:lnSpc>
                <a:spcPct val="150000"/>
              </a:lnSpc>
              <a:buAutoNum type="alphaUcParenR"/>
            </a:pPr>
            <a:r>
              <a:rPr lang="en-US" sz="2800"/>
              <a:t>Both required the same work</a:t>
            </a:r>
          </a:p>
        </p:txBody>
      </p:sp>
    </p:spTree>
    <p:extLst>
      <p:ext uri="{BB962C8B-B14F-4D97-AF65-F5344CB8AC3E}">
        <p14:creationId xmlns:p14="http://schemas.microsoft.com/office/powerpoint/2010/main" val="58994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3564" y="2171390"/>
            <a:ext cx="5944872" cy="2515219"/>
          </a:xfrm>
          <a:prstGeom prst="rect">
            <a:avLst/>
          </a:prstGeom>
        </p:spPr>
      </p:pic>
      <p:sp>
        <p:nvSpPr>
          <p:cNvPr id="6" name="Rectangle 5"/>
          <p:cNvSpPr/>
          <p:nvPr/>
        </p:nvSpPr>
        <p:spPr>
          <a:xfrm>
            <a:off x="220133" y="91069"/>
            <a:ext cx="11675534" cy="1815882"/>
          </a:xfrm>
          <a:prstGeom prst="rect">
            <a:avLst/>
          </a:prstGeom>
        </p:spPr>
        <p:txBody>
          <a:bodyPr wrap="square">
            <a:spAutoFit/>
          </a:bodyPr>
          <a:lstStyle/>
          <a:p>
            <a:r>
              <a:rPr lang="en-US" sz="2800" dirty="0"/>
              <a:t>A point charge +q is brought (at constant speed) from infinity to a point b near 3 other charges +Q,–Q, and +2Q.  The charge q is brought along 3 different paths in turn, path 1, path 2, and path 3, as shown.  Along which path is the most work done by the external agent carrying the charge +q?</a:t>
            </a:r>
          </a:p>
        </p:txBody>
      </p:sp>
      <p:sp>
        <p:nvSpPr>
          <p:cNvPr id="7" name="TextBox 6"/>
          <p:cNvSpPr txBox="1"/>
          <p:nvPr/>
        </p:nvSpPr>
        <p:spPr>
          <a:xfrm>
            <a:off x="220133" y="4055534"/>
            <a:ext cx="4927759" cy="2677656"/>
          </a:xfrm>
          <a:prstGeom prst="rect">
            <a:avLst/>
          </a:prstGeom>
          <a:noFill/>
        </p:spPr>
        <p:txBody>
          <a:bodyPr wrap="none" rtlCol="0">
            <a:spAutoFit/>
          </a:bodyPr>
          <a:lstStyle/>
          <a:p>
            <a:pPr marL="514350" indent="-514350">
              <a:lnSpc>
                <a:spcPct val="150000"/>
              </a:lnSpc>
              <a:buAutoNum type="alphaUcParenR"/>
            </a:pPr>
            <a:r>
              <a:rPr lang="en-US" sz="2800"/>
              <a:t>path 1</a:t>
            </a:r>
          </a:p>
          <a:p>
            <a:pPr marL="514350" indent="-514350">
              <a:lnSpc>
                <a:spcPct val="150000"/>
              </a:lnSpc>
              <a:buAutoNum type="alphaUcParenR"/>
            </a:pPr>
            <a:r>
              <a:rPr lang="en-US" sz="2800"/>
              <a:t>path 2</a:t>
            </a:r>
          </a:p>
          <a:p>
            <a:pPr marL="514350" indent="-514350">
              <a:lnSpc>
                <a:spcPct val="150000"/>
              </a:lnSpc>
              <a:buAutoNum type="alphaUcParenR"/>
            </a:pPr>
            <a:r>
              <a:rPr lang="en-US" sz="2800"/>
              <a:t>path 3</a:t>
            </a:r>
          </a:p>
          <a:p>
            <a:pPr marL="514350" indent="-514350">
              <a:lnSpc>
                <a:spcPct val="150000"/>
              </a:lnSpc>
              <a:buAutoNum type="alphaUcParenR"/>
            </a:pPr>
            <a:r>
              <a:rPr lang="en-US" sz="2800"/>
              <a:t>same work on all three paths</a:t>
            </a:r>
          </a:p>
        </p:txBody>
      </p:sp>
    </p:spTree>
    <p:extLst>
      <p:ext uri="{BB962C8B-B14F-4D97-AF65-F5344CB8AC3E}">
        <p14:creationId xmlns:p14="http://schemas.microsoft.com/office/powerpoint/2010/main" val="817986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3564" y="2171390"/>
            <a:ext cx="5944872" cy="2515219"/>
          </a:xfrm>
          <a:prstGeom prst="rect">
            <a:avLst/>
          </a:prstGeom>
        </p:spPr>
      </p:pic>
      <p:sp>
        <p:nvSpPr>
          <p:cNvPr id="6" name="Rectangle 5"/>
          <p:cNvSpPr/>
          <p:nvPr/>
        </p:nvSpPr>
        <p:spPr>
          <a:xfrm>
            <a:off x="220133" y="91069"/>
            <a:ext cx="11675534" cy="1384995"/>
          </a:xfrm>
          <a:prstGeom prst="rect">
            <a:avLst/>
          </a:prstGeom>
        </p:spPr>
        <p:txBody>
          <a:bodyPr wrap="square">
            <a:spAutoFit/>
          </a:bodyPr>
          <a:lstStyle/>
          <a:p>
            <a:r>
              <a:rPr lang="en-US" sz="2800" dirty="0"/>
              <a:t>A point charge +q is brought (at constant speed) from infinity to a point b near 3 other charges +Q,–Q, and +2Q. The sign of the total work done by the external agent is…</a:t>
            </a:r>
          </a:p>
        </p:txBody>
      </p:sp>
      <p:sp>
        <p:nvSpPr>
          <p:cNvPr id="7" name="TextBox 6"/>
          <p:cNvSpPr txBox="1"/>
          <p:nvPr/>
        </p:nvSpPr>
        <p:spPr>
          <a:xfrm>
            <a:off x="220133" y="4626341"/>
            <a:ext cx="7007239" cy="2031325"/>
          </a:xfrm>
          <a:prstGeom prst="rect">
            <a:avLst/>
          </a:prstGeom>
          <a:noFill/>
        </p:spPr>
        <p:txBody>
          <a:bodyPr wrap="none" rtlCol="0">
            <a:spAutoFit/>
          </a:bodyPr>
          <a:lstStyle/>
          <a:p>
            <a:pPr marL="514350" indent="-514350">
              <a:lnSpc>
                <a:spcPct val="150000"/>
              </a:lnSpc>
              <a:buAutoNum type="alphaUcParenR"/>
            </a:pPr>
            <a:r>
              <a:rPr lang="en-US" sz="2800" dirty="0"/>
              <a:t>positive.</a:t>
            </a:r>
          </a:p>
          <a:p>
            <a:pPr marL="514350" indent="-514350">
              <a:lnSpc>
                <a:spcPct val="150000"/>
              </a:lnSpc>
              <a:buAutoNum type="alphaUcParenR"/>
            </a:pPr>
            <a:r>
              <a:rPr lang="en-US" sz="2800" dirty="0"/>
              <a:t>negative.</a:t>
            </a:r>
          </a:p>
          <a:p>
            <a:pPr marL="514350" indent="-514350">
              <a:lnSpc>
                <a:spcPct val="150000"/>
              </a:lnSpc>
              <a:buAutoNum type="alphaUcParenR"/>
            </a:pPr>
            <a:r>
              <a:rPr lang="en-US" sz="2800" dirty="0"/>
              <a:t>The total work by the external force is zero.</a:t>
            </a:r>
          </a:p>
        </p:txBody>
      </p:sp>
    </p:spTree>
    <p:extLst>
      <p:ext uri="{BB962C8B-B14F-4D97-AF65-F5344CB8AC3E}">
        <p14:creationId xmlns:p14="http://schemas.microsoft.com/office/powerpoint/2010/main" val="340908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049937" y="1345799"/>
            <a:ext cx="4109060" cy="1457070"/>
          </a:xfrm>
          <a:prstGeom prst="rect">
            <a:avLst/>
          </a:prstGeom>
        </p:spPr>
      </p:pic>
      <p:sp>
        <p:nvSpPr>
          <p:cNvPr id="11" name="Rectangle 10"/>
          <p:cNvSpPr/>
          <p:nvPr/>
        </p:nvSpPr>
        <p:spPr>
          <a:xfrm>
            <a:off x="186267" y="88668"/>
            <a:ext cx="11836400" cy="954107"/>
          </a:xfrm>
          <a:prstGeom prst="rect">
            <a:avLst/>
          </a:prstGeom>
        </p:spPr>
        <p:txBody>
          <a:bodyPr wrap="square">
            <a:spAutoFit/>
          </a:bodyPr>
          <a:lstStyle/>
          <a:p>
            <a:r>
              <a:rPr lang="en-US" sz="2800" dirty="0"/>
              <a:t>Points A and B are distances r and 3r respectively from a point charge q.  What is the magnitude of the potential difference between points A and B?</a:t>
            </a:r>
          </a:p>
        </p:txBody>
      </p:sp>
      <mc:AlternateContent xmlns:mc="http://schemas.openxmlformats.org/markup-compatibility/2006" xmlns:a14="http://schemas.microsoft.com/office/drawing/2010/main">
        <mc:Choice Requires="a14">
          <p:sp>
            <p:nvSpPr>
              <p:cNvPr id="12" name="TextBox 11"/>
              <p:cNvSpPr txBox="1"/>
              <p:nvPr/>
            </p:nvSpPr>
            <p:spPr>
              <a:xfrm>
                <a:off x="186267" y="2159000"/>
                <a:ext cx="2717411" cy="4461221"/>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𝑘𝑞</m:t>
                        </m:r>
                      </m:num>
                      <m:den>
                        <m:r>
                          <a:rPr lang="en-US" sz="2800" b="0" i="1" smtClean="0">
                            <a:latin typeface="Cambria Math" panose="02040503050406030204" pitchFamily="18" charset="0"/>
                          </a:rPr>
                          <m:t>3</m:t>
                        </m:r>
                        <m:r>
                          <a:rPr lang="en-US" sz="2800" b="0" i="1" smtClean="0">
                            <a:latin typeface="Cambria Math" panose="02040503050406030204" pitchFamily="18" charset="0"/>
                          </a:rPr>
                          <m:t>𝑟</m:t>
                        </m:r>
                      </m:den>
                    </m:f>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𝑘𝑞</m:t>
                        </m:r>
                      </m:num>
                      <m:den>
                        <m:r>
                          <a:rPr lang="en-US" sz="2800" b="0" i="1" smtClean="0">
                            <a:latin typeface="Cambria Math" panose="02040503050406030204" pitchFamily="18" charset="0"/>
                          </a:rPr>
                          <m:t>3</m:t>
                        </m:r>
                        <m:r>
                          <a:rPr lang="en-US" sz="2800" b="0" i="1" smtClean="0">
                            <a:latin typeface="Cambria Math" panose="02040503050406030204" pitchFamily="18" charset="0"/>
                          </a:rPr>
                          <m:t>𝑟</m:t>
                        </m:r>
                      </m:den>
                    </m:f>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𝑘𝑞</m:t>
                        </m:r>
                      </m:num>
                      <m:den>
                        <m:r>
                          <a:rPr lang="en-US" sz="2800" b="0" i="1" smtClean="0">
                            <a:latin typeface="Cambria Math" panose="02040503050406030204" pitchFamily="18" charset="0"/>
                          </a:rPr>
                          <m:t>9</m:t>
                        </m:r>
                        <m:r>
                          <a:rPr lang="en-US" sz="2800" b="0" i="1" smtClean="0">
                            <a:latin typeface="Cambria Math" panose="02040503050406030204" pitchFamily="18" charset="0"/>
                          </a:rPr>
                          <m:t>𝑟</m:t>
                        </m:r>
                      </m:den>
                    </m:f>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m:t>
                        </m:r>
                        <m:r>
                          <a:rPr lang="en-US" sz="2800" b="0" i="1" smtClean="0">
                            <a:latin typeface="Cambria Math" panose="02040503050406030204" pitchFamily="18" charset="0"/>
                          </a:rPr>
                          <m:t>𝑘𝑞</m:t>
                        </m:r>
                      </m:num>
                      <m:den>
                        <m:r>
                          <a:rPr lang="en-US" sz="2800" b="0" i="1" smtClean="0">
                            <a:latin typeface="Cambria Math" panose="02040503050406030204" pitchFamily="18" charset="0"/>
                          </a:rPr>
                          <m:t>4</m:t>
                        </m:r>
                        <m:r>
                          <a:rPr lang="en-US" sz="2800" b="0" i="1" smtClean="0">
                            <a:latin typeface="Cambria Math" panose="02040503050406030204" pitchFamily="18" charset="0"/>
                          </a:rPr>
                          <m:t>𝑟</m:t>
                        </m:r>
                      </m:den>
                    </m:f>
                  </m:oMath>
                </a14:m>
                <a:endParaRPr lang="en-US" sz="2800"/>
              </a:p>
              <a:p>
                <a:pPr marL="514350" indent="-514350">
                  <a:lnSpc>
                    <a:spcPct val="150000"/>
                  </a:lnSpc>
                  <a:buAutoNum type="alphaUcParenR"/>
                </a:pPr>
                <a:r>
                  <a:rPr lang="en-US" sz="2800"/>
                  <a:t>none of these</a:t>
                </a:r>
              </a:p>
            </p:txBody>
          </p:sp>
        </mc:Choice>
        <mc:Fallback xmlns="">
          <p:sp>
            <p:nvSpPr>
              <p:cNvPr id="12" name="TextBox 11"/>
              <p:cNvSpPr txBox="1">
                <a:spLocks noRot="1" noChangeAspect="1" noMove="1" noResize="1" noEditPoints="1" noAdjustHandles="1" noChangeArrowheads="1" noChangeShapeType="1" noTextEdit="1"/>
              </p:cNvSpPr>
              <p:nvPr/>
            </p:nvSpPr>
            <p:spPr>
              <a:xfrm>
                <a:off x="186267" y="2159000"/>
                <a:ext cx="2717411" cy="4461221"/>
              </a:xfrm>
              <a:prstGeom prst="rect">
                <a:avLst/>
              </a:prstGeom>
              <a:blipFill rotWithShape="0">
                <a:blip r:embed="rId3"/>
                <a:stretch>
                  <a:fillRect l="-4719" r="-3371" b="-1503"/>
                </a:stretch>
              </a:blipFill>
            </p:spPr>
            <p:txBody>
              <a:bodyPr/>
              <a:lstStyle/>
              <a:p>
                <a:r>
                  <a:rPr lang="en-US">
                    <a:noFill/>
                  </a:rPr>
                  <a:t> </a:t>
                </a:r>
              </a:p>
            </p:txBody>
          </p:sp>
        </mc:Fallback>
      </mc:AlternateContent>
    </p:spTree>
    <p:extLst>
      <p:ext uri="{BB962C8B-B14F-4D97-AF65-F5344CB8AC3E}">
        <p14:creationId xmlns:p14="http://schemas.microsoft.com/office/powerpoint/2010/main" val="282678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08002"/>
            <a:ext cx="11760200" cy="2554545"/>
          </a:xfrm>
          <a:prstGeom prst="rect">
            <a:avLst/>
          </a:prstGeom>
        </p:spPr>
        <p:txBody>
          <a:bodyPr wrap="square">
            <a:spAutoFit/>
          </a:bodyPr>
          <a:lstStyle/>
          <a:p>
            <a:pPr>
              <a:spcAft>
                <a:spcPts val="1200"/>
              </a:spcAft>
            </a:pPr>
            <a:r>
              <a:rPr lang="en-US" sz="2800" dirty="0"/>
              <a:t>Consider a point in empty space near several charges, which might be positive, negative, or both.  Consider the following statements.</a:t>
            </a:r>
          </a:p>
          <a:p>
            <a:r>
              <a:rPr lang="en-US" sz="2800" dirty="0"/>
              <a:t>I. The E-field can be zero at a point where the potential is non-zero.</a:t>
            </a:r>
          </a:p>
          <a:p>
            <a:pPr>
              <a:spcAft>
                <a:spcPts val="1200"/>
              </a:spcAft>
            </a:pPr>
            <a:r>
              <a:rPr lang="en-US" sz="2800" dirty="0"/>
              <a:t>II. The potential can be zero at a point where the E-field is non-zero.</a:t>
            </a:r>
          </a:p>
          <a:p>
            <a:pPr>
              <a:spcAft>
                <a:spcPts val="1200"/>
              </a:spcAft>
            </a:pPr>
            <a:r>
              <a:rPr lang="en-US" sz="2800" dirty="0"/>
              <a:t>Which of these statements can be true?</a:t>
            </a:r>
          </a:p>
        </p:txBody>
      </p:sp>
      <p:sp>
        <p:nvSpPr>
          <p:cNvPr id="3" name="TextBox 2"/>
          <p:cNvSpPr txBox="1"/>
          <p:nvPr/>
        </p:nvSpPr>
        <p:spPr>
          <a:xfrm>
            <a:off x="203200" y="4004734"/>
            <a:ext cx="3499932" cy="2677656"/>
          </a:xfrm>
          <a:prstGeom prst="rect">
            <a:avLst/>
          </a:prstGeom>
          <a:noFill/>
        </p:spPr>
        <p:txBody>
          <a:bodyPr wrap="none" rtlCol="0">
            <a:spAutoFit/>
          </a:bodyPr>
          <a:lstStyle/>
          <a:p>
            <a:pPr marL="514350" indent="-514350">
              <a:lnSpc>
                <a:spcPct val="150000"/>
              </a:lnSpc>
              <a:buAutoNum type="alphaUcParenR"/>
            </a:pPr>
            <a:r>
              <a:rPr lang="en-US" sz="2800"/>
              <a:t>both can be true</a:t>
            </a:r>
          </a:p>
          <a:p>
            <a:pPr marL="514350" indent="-514350">
              <a:lnSpc>
                <a:spcPct val="150000"/>
              </a:lnSpc>
              <a:buAutoNum type="alphaUcParenR"/>
            </a:pPr>
            <a:r>
              <a:rPr lang="en-US" sz="2800"/>
              <a:t>neither can be true</a:t>
            </a:r>
          </a:p>
          <a:p>
            <a:pPr marL="514350" indent="-514350">
              <a:lnSpc>
                <a:spcPct val="150000"/>
              </a:lnSpc>
              <a:buAutoNum type="alphaUcParenR"/>
            </a:pPr>
            <a:r>
              <a:rPr lang="en-US" sz="2800"/>
              <a:t>only I can be true</a:t>
            </a:r>
          </a:p>
          <a:p>
            <a:pPr marL="514350" indent="-514350">
              <a:lnSpc>
                <a:spcPct val="150000"/>
              </a:lnSpc>
              <a:buAutoNum type="alphaUcParenR"/>
            </a:pPr>
            <a:r>
              <a:rPr lang="en-US" sz="2800"/>
              <a:t>only II can be true</a:t>
            </a:r>
          </a:p>
        </p:txBody>
      </p:sp>
    </p:spTree>
    <p:extLst>
      <p:ext uri="{BB962C8B-B14F-4D97-AF65-F5344CB8AC3E}">
        <p14:creationId xmlns:p14="http://schemas.microsoft.com/office/powerpoint/2010/main" val="355812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821" y="118294"/>
            <a:ext cx="11663350" cy="1815882"/>
          </a:xfrm>
          <a:prstGeom prst="rect">
            <a:avLst/>
          </a:prstGeom>
        </p:spPr>
        <p:txBody>
          <a:bodyPr wrap="square">
            <a:spAutoFit/>
          </a:bodyPr>
          <a:lstStyle/>
          <a:p>
            <a:r>
              <a:rPr lang="en-US" sz="2800"/>
              <a:t>The equipotentials shown are created by positive charges which sit in the center of each of the two areas of high potential. Which charge has a larger magnitude?</a:t>
            </a:r>
          </a:p>
          <a:p>
            <a:endParaRPr lang="en-US" sz="2800"/>
          </a:p>
        </p:txBody>
      </p:sp>
      <p:sp>
        <p:nvSpPr>
          <p:cNvPr id="6" name="TextBox 5"/>
          <p:cNvSpPr txBox="1"/>
          <p:nvPr/>
        </p:nvSpPr>
        <p:spPr>
          <a:xfrm>
            <a:off x="321821" y="4576948"/>
            <a:ext cx="5089278" cy="2031325"/>
          </a:xfrm>
          <a:prstGeom prst="rect">
            <a:avLst/>
          </a:prstGeom>
          <a:noFill/>
        </p:spPr>
        <p:txBody>
          <a:bodyPr wrap="none" rtlCol="0">
            <a:spAutoFit/>
          </a:bodyPr>
          <a:lstStyle/>
          <a:p>
            <a:pPr marL="342900" indent="-342900">
              <a:lnSpc>
                <a:spcPct val="150000"/>
              </a:lnSpc>
              <a:buAutoNum type="alphaUcParenR"/>
            </a:pPr>
            <a:r>
              <a:rPr lang="en-US" sz="2800"/>
              <a:t>The left charge</a:t>
            </a:r>
          </a:p>
          <a:p>
            <a:pPr marL="342900" indent="-342900">
              <a:lnSpc>
                <a:spcPct val="150000"/>
              </a:lnSpc>
              <a:buAutoNum type="alphaUcParenR"/>
            </a:pPr>
            <a:r>
              <a:rPr lang="en-US" sz="2800"/>
              <a:t>The right charge</a:t>
            </a:r>
          </a:p>
          <a:p>
            <a:pPr marL="342900" indent="-342900">
              <a:lnSpc>
                <a:spcPct val="150000"/>
              </a:lnSpc>
              <a:buAutoNum type="alphaUcParenR"/>
            </a:pPr>
            <a:r>
              <a:rPr lang="en-US" sz="2800"/>
              <a:t>They have the same magnitude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552" y="1254904"/>
            <a:ext cx="5376915" cy="2822545"/>
          </a:xfrm>
          <a:prstGeom prst="rect">
            <a:avLst/>
          </a:prstGeom>
        </p:spPr>
      </p:pic>
    </p:spTree>
    <p:extLst>
      <p:ext uri="{BB962C8B-B14F-4D97-AF65-F5344CB8AC3E}">
        <p14:creationId xmlns:p14="http://schemas.microsoft.com/office/powerpoint/2010/main" val="230620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20981" y="1237002"/>
            <a:ext cx="4865030" cy="25422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pic>
      <p:sp>
        <p:nvSpPr>
          <p:cNvPr id="5" name="Rectangle 4"/>
          <p:cNvSpPr/>
          <p:nvPr/>
        </p:nvSpPr>
        <p:spPr>
          <a:xfrm>
            <a:off x="321821" y="118294"/>
            <a:ext cx="11663350" cy="1384995"/>
          </a:xfrm>
          <a:prstGeom prst="rect">
            <a:avLst/>
          </a:prstGeom>
        </p:spPr>
        <p:txBody>
          <a:bodyPr wrap="square">
            <a:spAutoFit/>
          </a:bodyPr>
          <a:lstStyle/>
          <a:p>
            <a:r>
              <a:rPr lang="en-US" sz="2800"/>
              <a:t>A test charge (+q) is carried from point </a:t>
            </a:r>
            <a:r>
              <a:rPr lang="en-US" sz="2800" i="1"/>
              <a:t>i</a:t>
            </a:r>
            <a:r>
              <a:rPr lang="en-US" sz="2800"/>
              <a:t> to point </a:t>
            </a:r>
            <a:r>
              <a:rPr lang="en-US" sz="2800" i="1"/>
              <a:t>f</a:t>
            </a:r>
            <a:r>
              <a:rPr lang="en-US" sz="2800"/>
              <a:t> at constant speed.  The work done by the external agent carrying the test charge is…</a:t>
            </a:r>
          </a:p>
          <a:p>
            <a:endParaRPr lang="en-US" sz="2800"/>
          </a:p>
        </p:txBody>
      </p:sp>
      <p:sp>
        <p:nvSpPr>
          <p:cNvPr id="6" name="TextBox 5"/>
          <p:cNvSpPr txBox="1"/>
          <p:nvPr/>
        </p:nvSpPr>
        <p:spPr>
          <a:xfrm>
            <a:off x="321821" y="3995057"/>
            <a:ext cx="5978240" cy="2610843"/>
          </a:xfrm>
          <a:prstGeom prst="rect">
            <a:avLst/>
          </a:prstGeom>
          <a:noFill/>
        </p:spPr>
        <p:txBody>
          <a:bodyPr wrap="none" rtlCol="0">
            <a:spAutoFit/>
          </a:bodyPr>
          <a:lstStyle/>
          <a:p>
            <a:pPr marL="342900" indent="-342900">
              <a:lnSpc>
                <a:spcPct val="150000"/>
              </a:lnSpc>
              <a:buAutoNum type="alphaUcParenR"/>
            </a:pPr>
            <a:r>
              <a:rPr lang="en-US" sz="2800"/>
              <a:t>positive</a:t>
            </a:r>
          </a:p>
          <a:p>
            <a:pPr marL="342900" indent="-342900">
              <a:lnSpc>
                <a:spcPct val="150000"/>
              </a:lnSpc>
              <a:buAutoNum type="alphaUcParenR"/>
            </a:pPr>
            <a:r>
              <a:rPr lang="en-US" sz="2800"/>
              <a:t>negative</a:t>
            </a:r>
          </a:p>
          <a:p>
            <a:pPr marL="342900" indent="-342900">
              <a:lnSpc>
                <a:spcPct val="150000"/>
              </a:lnSpc>
              <a:buAutoNum type="alphaUcParenR"/>
            </a:pPr>
            <a:r>
              <a:rPr lang="en-US" sz="2800"/>
              <a:t>zero</a:t>
            </a:r>
          </a:p>
          <a:p>
            <a:pPr marL="342900" indent="-342900">
              <a:lnSpc>
                <a:spcPct val="150000"/>
              </a:lnSpc>
              <a:buAutoNum type="alphaUcParenR"/>
            </a:pPr>
            <a:r>
              <a:rPr lang="en-US" sz="2800"/>
              <a:t>depends on the path taken from </a:t>
            </a:r>
            <a:r>
              <a:rPr lang="en-US" sz="2800" i="1"/>
              <a:t>i</a:t>
            </a:r>
            <a:r>
              <a:rPr lang="en-US" sz="2800"/>
              <a:t> to </a:t>
            </a:r>
            <a:r>
              <a:rPr lang="en-US" sz="2800" i="1"/>
              <a:t>f</a:t>
            </a:r>
            <a:endParaRPr lang="en-US" sz="2800"/>
          </a:p>
        </p:txBody>
      </p:sp>
    </p:spTree>
    <p:extLst>
      <p:ext uri="{BB962C8B-B14F-4D97-AF65-F5344CB8AC3E}">
        <p14:creationId xmlns:p14="http://schemas.microsoft.com/office/powerpoint/2010/main" val="104190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431" y="1190260"/>
            <a:ext cx="5051821" cy="4785155"/>
          </a:xfrm>
          <a:prstGeom prst="rect">
            <a:avLst/>
          </a:prstGeom>
        </p:spPr>
      </p:pic>
      <p:sp>
        <p:nvSpPr>
          <p:cNvPr id="4" name="Rectangle 3"/>
          <p:cNvSpPr/>
          <p:nvPr/>
        </p:nvSpPr>
        <p:spPr>
          <a:xfrm>
            <a:off x="269173" y="117257"/>
            <a:ext cx="11523023" cy="1384995"/>
          </a:xfrm>
          <a:prstGeom prst="rect">
            <a:avLst/>
          </a:prstGeom>
        </p:spPr>
        <p:txBody>
          <a:bodyPr wrap="square">
            <a:spAutoFit/>
          </a:bodyPr>
          <a:lstStyle/>
          <a:p>
            <a:r>
              <a:rPr lang="en-US" sz="2800"/>
              <a:t>A constant uniform E-field of magnitude E = 1V/m points up.  Point a is (2m, 3m) and Point b is (5m, 7m). What is the </a:t>
            </a:r>
            <a:r>
              <a:rPr lang="en-US" sz="2800" i="1"/>
              <a:t>magnitude</a:t>
            </a:r>
            <a:r>
              <a:rPr lang="en-US" sz="2800"/>
              <a:t> of the potential difference |V(b) – V(a)| ?</a:t>
            </a:r>
          </a:p>
        </p:txBody>
      </p:sp>
      <p:sp>
        <p:nvSpPr>
          <p:cNvPr id="5" name="TextBox 4"/>
          <p:cNvSpPr txBox="1"/>
          <p:nvPr/>
        </p:nvSpPr>
        <p:spPr>
          <a:xfrm>
            <a:off x="269173" y="4085112"/>
            <a:ext cx="2587568" cy="2610843"/>
          </a:xfrm>
          <a:prstGeom prst="rect">
            <a:avLst/>
          </a:prstGeom>
          <a:noFill/>
        </p:spPr>
        <p:txBody>
          <a:bodyPr wrap="none" rtlCol="0">
            <a:spAutoFit/>
          </a:bodyPr>
          <a:lstStyle/>
          <a:p>
            <a:pPr marL="342900" indent="-342900">
              <a:lnSpc>
                <a:spcPct val="150000"/>
              </a:lnSpc>
              <a:buAutoNum type="alphaUcParenR"/>
            </a:pPr>
            <a:r>
              <a:rPr lang="en-US" sz="2800" dirty="0"/>
              <a:t>5 V</a:t>
            </a:r>
          </a:p>
          <a:p>
            <a:pPr marL="342900" indent="-342900">
              <a:lnSpc>
                <a:spcPct val="150000"/>
              </a:lnSpc>
              <a:buAutoNum type="alphaUcParenR"/>
            </a:pPr>
            <a:r>
              <a:rPr lang="en-US" sz="2800" dirty="0"/>
              <a:t>4 V</a:t>
            </a:r>
          </a:p>
          <a:p>
            <a:pPr marL="342900" indent="-342900">
              <a:lnSpc>
                <a:spcPct val="150000"/>
              </a:lnSpc>
              <a:buAutoNum type="alphaUcParenR"/>
            </a:pPr>
            <a:r>
              <a:rPr lang="en-US" sz="2800" dirty="0"/>
              <a:t>3 V</a:t>
            </a:r>
          </a:p>
          <a:p>
            <a:pPr marL="342900" indent="-342900">
              <a:lnSpc>
                <a:spcPct val="150000"/>
              </a:lnSpc>
              <a:buAutoNum type="alphaUcParenR"/>
            </a:pPr>
            <a:r>
              <a:rPr lang="en-US" sz="2800" dirty="0"/>
              <a:t>None of these</a:t>
            </a:r>
          </a:p>
        </p:txBody>
      </p:sp>
    </p:spTree>
    <p:extLst>
      <p:ext uri="{BB962C8B-B14F-4D97-AF65-F5344CB8AC3E}">
        <p14:creationId xmlns:p14="http://schemas.microsoft.com/office/powerpoint/2010/main" val="338601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426431" y="1697338"/>
          <a:ext cx="5303507" cy="3136754"/>
        </p:xfrm>
        <a:graphic>
          <a:graphicData uri="http://schemas.openxmlformats.org/presentationml/2006/ole">
            <mc:AlternateContent xmlns:mc="http://schemas.openxmlformats.org/markup-compatibility/2006">
              <mc:Choice xmlns:v="urn:schemas-microsoft-com:vml" Requires="v">
                <p:oleObj spid="_x0000_s1026" r:id="rId3" imgW="4010040" imgH="2372040" progId="">
                  <p:embed/>
                </p:oleObj>
              </mc:Choice>
              <mc:Fallback>
                <p:oleObj r:id="rId3" imgW="4010040" imgH="2372040" progId="">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431" y="1697338"/>
                        <a:ext cx="5303507" cy="3136754"/>
                      </a:xfrm>
                      <a:prstGeom prst="rect">
                        <a:avLst/>
                      </a:prstGeom>
                      <a:noFill/>
                      <a:ln>
                        <a:noFill/>
                      </a:ln>
                    </p:spPr>
                  </p:pic>
                </p:oleObj>
              </mc:Fallback>
            </mc:AlternateContent>
          </a:graphicData>
        </a:graphic>
      </p:graphicFrame>
      <p:sp>
        <p:nvSpPr>
          <p:cNvPr id="4" name="Rectangle 3"/>
          <p:cNvSpPr/>
          <p:nvPr/>
        </p:nvSpPr>
        <p:spPr>
          <a:xfrm>
            <a:off x="304798" y="145013"/>
            <a:ext cx="11546775" cy="1384995"/>
          </a:xfrm>
          <a:prstGeom prst="rect">
            <a:avLst/>
          </a:prstGeom>
        </p:spPr>
        <p:txBody>
          <a:bodyPr wrap="square">
            <a:spAutoFit/>
          </a:bodyPr>
          <a:lstStyle/>
          <a:p>
            <a:r>
              <a:rPr lang="en-US" sz="2800"/>
              <a:t>The equipotential surfaces around a line of charge(into the page) are shown.  Each equipotential is 2m from the nearest-neighbor equipotentials.  What is the approximate magnitude of the electric field at point A?</a:t>
            </a:r>
          </a:p>
        </p:txBody>
      </p:sp>
      <p:sp>
        <p:nvSpPr>
          <p:cNvPr id="5" name="TextBox 4"/>
          <p:cNvSpPr txBox="1"/>
          <p:nvPr/>
        </p:nvSpPr>
        <p:spPr>
          <a:xfrm>
            <a:off x="304798" y="3265715"/>
            <a:ext cx="2760692" cy="3323987"/>
          </a:xfrm>
          <a:prstGeom prst="rect">
            <a:avLst/>
          </a:prstGeom>
          <a:noFill/>
        </p:spPr>
        <p:txBody>
          <a:bodyPr wrap="none" rtlCol="0">
            <a:spAutoFit/>
          </a:bodyPr>
          <a:lstStyle/>
          <a:p>
            <a:pPr marL="514350" indent="-514350">
              <a:lnSpc>
                <a:spcPct val="150000"/>
              </a:lnSpc>
              <a:buAutoNum type="alphaUcParenR"/>
            </a:pPr>
            <a:r>
              <a:rPr lang="en-US" sz="2800"/>
              <a:t>0.1 V/m</a:t>
            </a:r>
          </a:p>
          <a:p>
            <a:pPr marL="514350" indent="-514350">
              <a:lnSpc>
                <a:spcPct val="150000"/>
              </a:lnSpc>
              <a:buAutoNum type="alphaUcParenR"/>
            </a:pPr>
            <a:r>
              <a:rPr lang="en-US" sz="2800"/>
              <a:t>0.2 V/m</a:t>
            </a:r>
          </a:p>
          <a:p>
            <a:pPr marL="514350" indent="-514350">
              <a:lnSpc>
                <a:spcPct val="150000"/>
              </a:lnSpc>
              <a:buAutoNum type="alphaUcParenR"/>
            </a:pPr>
            <a:r>
              <a:rPr lang="en-US" sz="2800"/>
              <a:t>0.4 V/m</a:t>
            </a:r>
          </a:p>
          <a:p>
            <a:pPr marL="514350" indent="-514350">
              <a:lnSpc>
                <a:spcPct val="150000"/>
              </a:lnSpc>
              <a:buAutoNum type="alphaUcParenR"/>
            </a:pPr>
            <a:r>
              <a:rPr lang="en-US" sz="2800"/>
              <a:t>0.6 V/m</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350470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12"/>
              <p:cNvSpPr/>
              <p:nvPr/>
            </p:nvSpPr>
            <p:spPr>
              <a:xfrm>
                <a:off x="221579" y="129133"/>
                <a:ext cx="11534992" cy="1384995"/>
              </a:xfrm>
              <a:prstGeom prst="rect">
                <a:avLst/>
              </a:prstGeom>
            </p:spPr>
            <p:txBody>
              <a:bodyPr wrap="square">
                <a:spAutoFit/>
              </a:bodyPr>
              <a:lstStyle/>
              <a:p>
                <a:r>
                  <a:rPr lang="en-US" sz="2800" dirty="0"/>
                  <a:t>Suppose </a:t>
                </a:r>
                <a:r>
                  <a:rPr lang="en-US" sz="2800"/>
                  <a:t>the push by the external agent is such that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𝑞</m:t>
                    </m:r>
                  </m:oMath>
                </a14:m>
                <a:r>
                  <a:rPr lang="en-US" sz="2800" dirty="0"/>
                  <a:t> </a:t>
                </a:r>
                <a:r>
                  <a:rPr lang="en-US" sz="2800"/>
                  <a:t>moves towards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𝑄</m:t>
                    </m:r>
                  </m:oMath>
                </a14:m>
                <a:r>
                  <a:rPr lang="en-US" sz="2800"/>
                  <a:t> at constant velocity. </a:t>
                </a:r>
                <a:r>
                  <a:rPr lang="en-US" sz="2800" dirty="0"/>
                  <a:t>The work done by the external agent is bringing the minus charge in from infinity is… </a:t>
                </a:r>
              </a:p>
            </p:txBody>
          </p:sp>
        </mc:Choice>
        <mc:Fallback xmlns="">
          <p:sp>
            <p:nvSpPr>
              <p:cNvPr id="13" name="Rectangle 12"/>
              <p:cNvSpPr>
                <a:spLocks noRot="1" noChangeAspect="1" noMove="1" noResize="1" noEditPoints="1" noAdjustHandles="1" noChangeArrowheads="1" noChangeShapeType="1" noTextEdit="1"/>
              </p:cNvSpPr>
              <p:nvPr/>
            </p:nvSpPr>
            <p:spPr>
              <a:xfrm>
                <a:off x="221579" y="129133"/>
                <a:ext cx="11534992" cy="1384995"/>
              </a:xfrm>
              <a:prstGeom prst="rect">
                <a:avLst/>
              </a:prstGeom>
              <a:blipFill rotWithShape="0">
                <a:blip r:embed="rId2"/>
                <a:stretch>
                  <a:fillRect l="-1057" t="-3965" r="-687" b="-11894"/>
                </a:stretch>
              </a:blipFill>
            </p:spPr>
            <p:txBody>
              <a:bodyPr/>
              <a:lstStyle/>
              <a:p>
                <a:r>
                  <a:rPr lang="en-US">
                    <a:noFill/>
                  </a:rPr>
                  <a:t> </a:t>
                </a:r>
              </a:p>
            </p:txBody>
          </p:sp>
        </mc:Fallback>
      </mc:AlternateContent>
      <p:sp>
        <p:nvSpPr>
          <p:cNvPr id="14" name="TextBox 13"/>
          <p:cNvSpPr txBox="1"/>
          <p:nvPr/>
        </p:nvSpPr>
        <p:spPr>
          <a:xfrm>
            <a:off x="221579" y="4607626"/>
            <a:ext cx="1982530" cy="2031325"/>
          </a:xfrm>
          <a:prstGeom prst="rect">
            <a:avLst/>
          </a:prstGeom>
          <a:noFill/>
        </p:spPr>
        <p:txBody>
          <a:bodyPr wrap="none" rtlCol="0">
            <a:spAutoFit/>
          </a:bodyPr>
          <a:lstStyle/>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a:p>
            <a:pPr marL="514350" indent="-514350">
              <a:lnSpc>
                <a:spcPct val="150000"/>
              </a:lnSpc>
              <a:buAutoNum type="alphaUcParenR"/>
            </a:pPr>
            <a:r>
              <a:rPr lang="en-US" sz="2800"/>
              <a:t>Zero</a:t>
            </a:r>
          </a:p>
        </p:txBody>
      </p:sp>
      <p:grpSp>
        <p:nvGrpSpPr>
          <p:cNvPr id="12" name="Group 1"/>
          <p:cNvGrpSpPr>
            <a:grpSpLocks noChangeAspect="1"/>
          </p:cNvGrpSpPr>
          <p:nvPr/>
        </p:nvGrpSpPr>
        <p:grpSpPr bwMode="auto">
          <a:xfrm>
            <a:off x="1411063" y="1767444"/>
            <a:ext cx="10345508" cy="1511641"/>
            <a:chOff x="2520" y="4394"/>
            <a:chExt cx="8699" cy="1271"/>
          </a:xfrm>
        </p:grpSpPr>
        <p:sp>
          <p:nvSpPr>
            <p:cNvPr id="15" name="AutoShape 8"/>
            <p:cNvSpPr>
              <a:spLocks noChangeAspect="1" noChangeArrowheads="1" noTextEdit="1"/>
            </p:cNvSpPr>
            <p:nvPr/>
          </p:nvSpPr>
          <p:spPr bwMode="auto">
            <a:xfrm>
              <a:off x="2520" y="4394"/>
              <a:ext cx="8135" cy="1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6" name="Line 7"/>
            <p:cNvSpPr>
              <a:spLocks noChangeShapeType="1"/>
            </p:cNvSpPr>
            <p:nvPr/>
          </p:nvSpPr>
          <p:spPr bwMode="auto">
            <a:xfrm flipH="1">
              <a:off x="4897" y="4844"/>
              <a:ext cx="4026" cy="1"/>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7" name="Oval 6"/>
            <p:cNvSpPr>
              <a:spLocks noChangeArrowheads="1"/>
            </p:cNvSpPr>
            <p:nvPr/>
          </p:nvSpPr>
          <p:spPr bwMode="auto">
            <a:xfrm>
              <a:off x="2946" y="4749"/>
              <a:ext cx="186" cy="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Text Box 5"/>
            <p:cNvSpPr txBox="1">
              <a:spLocks noChangeArrowheads="1"/>
            </p:cNvSpPr>
            <p:nvPr/>
          </p:nvSpPr>
          <p:spPr bwMode="auto">
            <a:xfrm>
              <a:off x="2520" y="5015"/>
              <a:ext cx="1076"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-Q (fixed)</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9" name="Text Box 4"/>
            <p:cNvSpPr txBox="1">
              <a:spLocks noChangeArrowheads="1"/>
            </p:cNvSpPr>
            <p:nvPr/>
          </p:nvSpPr>
          <p:spPr bwMode="auto">
            <a:xfrm>
              <a:off x="8853" y="4544"/>
              <a:ext cx="236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from infinity</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20" name="Oval 3"/>
            <p:cNvSpPr>
              <a:spLocks noChangeArrowheads="1"/>
            </p:cNvSpPr>
            <p:nvPr/>
          </p:nvSpPr>
          <p:spPr bwMode="auto">
            <a:xfrm>
              <a:off x="4677" y="4741"/>
              <a:ext cx="185" cy="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Text Box 2"/>
            <p:cNvSpPr txBox="1">
              <a:spLocks noChangeArrowheads="1"/>
            </p:cNvSpPr>
            <p:nvPr/>
          </p:nvSpPr>
          <p:spPr bwMode="auto">
            <a:xfrm>
              <a:off x="4527" y="5001"/>
              <a:ext cx="60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2862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23fig3"/>
          <p:cNvPicPr>
            <a:picLocks noChangeAspect="1" noChangeArrowheads="1"/>
          </p:cNvPicPr>
          <p:nvPr/>
        </p:nvPicPr>
        <p:blipFill>
          <a:blip r:embed="rId2"/>
          <a:srcRect/>
          <a:stretch>
            <a:fillRect/>
          </a:stretch>
        </p:blipFill>
        <p:spPr bwMode="auto">
          <a:xfrm>
            <a:off x="2775857" y="3173405"/>
            <a:ext cx="6629400" cy="3439422"/>
          </a:xfrm>
          <a:prstGeom prst="rect">
            <a:avLst/>
          </a:prstGeom>
          <a:noFill/>
          <a:ln w="9525">
            <a:noFill/>
            <a:miter lim="800000"/>
            <a:headEnd/>
            <a:tailEnd/>
          </a:ln>
        </p:spPr>
      </p:pic>
      <p:sp>
        <p:nvSpPr>
          <p:cNvPr id="4" name="Rectangle 3"/>
          <p:cNvSpPr/>
          <p:nvPr/>
        </p:nvSpPr>
        <p:spPr>
          <a:xfrm>
            <a:off x="261257" y="175736"/>
            <a:ext cx="11658600" cy="1815882"/>
          </a:xfrm>
          <a:prstGeom prst="rect">
            <a:avLst/>
          </a:prstGeom>
        </p:spPr>
        <p:txBody>
          <a:bodyPr wrap="square">
            <a:spAutoFit/>
          </a:bodyPr>
          <a:lstStyle/>
          <a:p>
            <a:r>
              <a:rPr lang="en-US" sz="2800"/>
              <a:t>If the total or net potential V of an array of charges versus the distance from the charges is as shown in graph 1, which graph A, B, C, D, or E shows the electric field as a function of distance r? In the graphs, if the field points in the positive r direction, it is said to be positive.</a:t>
            </a:r>
          </a:p>
        </p:txBody>
      </p:sp>
    </p:spTree>
    <p:extLst>
      <p:ext uri="{BB962C8B-B14F-4D97-AF65-F5344CB8AC3E}">
        <p14:creationId xmlns:p14="http://schemas.microsoft.com/office/powerpoint/2010/main" val="329298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61257" y="175736"/>
                <a:ext cx="6712292" cy="1595821"/>
              </a:xfrm>
              <a:prstGeom prst="rect">
                <a:avLst/>
              </a:prstGeom>
            </p:spPr>
            <p:txBody>
              <a:bodyPr wrap="square">
                <a:spAutoFit/>
              </a:bodyPr>
              <a:lstStyle/>
              <a:p>
                <a:r>
                  <a:rPr lang="en-US" sz="2800" dirty="0"/>
                  <a:t>Consider the following locations in a uniform electric field of magnitude </a:t>
                </a:r>
                <a14:m>
                  <m:oMath xmlns:m="http://schemas.openxmlformats.org/officeDocument/2006/math">
                    <m:d>
                      <m:dPr>
                        <m:begChr m:val="|"/>
                        <m:endChr m:val="|"/>
                        <m:ctrlPr>
                          <a:rPr lang="en-US" sz="2800" b="0" i="1" smtClean="0">
                            <a:latin typeface="Cambria Math" panose="02040503050406030204" pitchFamily="18" charset="0"/>
                          </a:rPr>
                        </m:ctrlPr>
                      </m:dPr>
                      <m:e>
                        <m:acc>
                          <m:accPr>
                            <m:chr m:val="⃗"/>
                            <m:ctrlPr>
                              <a:rPr lang="en-US" sz="2800" i="1">
                                <a:latin typeface="Cambria Math" panose="02040503050406030204" pitchFamily="18" charset="0"/>
                              </a:rPr>
                            </m:ctrlPr>
                          </m:accPr>
                          <m:e>
                            <m:r>
                              <a:rPr lang="en-US" sz="2800" b="1" i="1">
                                <a:latin typeface="Cambria Math" panose="02040503050406030204" pitchFamily="18" charset="0"/>
                              </a:rPr>
                              <m:t>𝑬</m:t>
                            </m:r>
                          </m:e>
                        </m:acc>
                      </m:e>
                    </m:d>
                    <m:r>
                      <a:rPr lang="en-US" sz="2800" b="0" i="0" smtClean="0">
                        <a:latin typeface="Cambria Math" panose="02040503050406030204" pitchFamily="18" charset="0"/>
                      </a:rPr>
                      <m:t>=3</m:t>
                    </m:r>
                  </m:oMath>
                </a14:m>
                <a:r>
                  <a:rPr lang="en-US" sz="2800" dirty="0"/>
                  <a:t> V/m. and rank the electric potential.</a:t>
                </a:r>
              </a:p>
            </p:txBody>
          </p:sp>
        </mc:Choice>
        <mc:Fallback xmlns="">
          <p:sp>
            <p:nvSpPr>
              <p:cNvPr id="4" name="Rectangle 3"/>
              <p:cNvSpPr>
                <a:spLocks noRot="1" noChangeAspect="1" noMove="1" noResize="1" noEditPoints="1" noAdjustHandles="1" noChangeArrowheads="1" noChangeShapeType="1" noTextEdit="1"/>
              </p:cNvSpPr>
              <p:nvPr/>
            </p:nvSpPr>
            <p:spPr>
              <a:xfrm>
                <a:off x="261257" y="175736"/>
                <a:ext cx="6712292" cy="1595821"/>
              </a:xfrm>
              <a:prstGeom prst="rect">
                <a:avLst/>
              </a:prstGeom>
              <a:blipFill>
                <a:blip r:embed="rId2"/>
                <a:stretch>
                  <a:fillRect l="-1907" t="-3817" r="-1907" b="-9924"/>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F721FE2B-0324-4CD6-97E4-3FCA14D2F7D5}"/>
              </a:ext>
            </a:extLst>
          </p:cNvPr>
          <p:cNvCxnSpPr>
            <a:cxnSpLocks/>
          </p:cNvCxnSpPr>
          <p:nvPr/>
        </p:nvCxnSpPr>
        <p:spPr>
          <a:xfrm flipH="1">
            <a:off x="7206661" y="447899"/>
            <a:ext cx="3657600" cy="0"/>
          </a:xfrm>
          <a:prstGeom prst="straightConnector1">
            <a:avLst/>
          </a:prstGeom>
          <a:ln w="22225"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58524ADC-9199-4885-A76E-0E0B95EDC5F1}"/>
              </a:ext>
            </a:extLst>
          </p:cNvPr>
          <p:cNvCxnSpPr>
            <a:cxnSpLocks/>
          </p:cNvCxnSpPr>
          <p:nvPr/>
        </p:nvCxnSpPr>
        <p:spPr>
          <a:xfrm flipH="1">
            <a:off x="7206661" y="1002908"/>
            <a:ext cx="3657600" cy="0"/>
          </a:xfrm>
          <a:prstGeom prst="straightConnector1">
            <a:avLst/>
          </a:prstGeom>
          <a:ln w="22225"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1B6B44E8-FE01-4CFE-A11E-37F1F4FFD23B}"/>
              </a:ext>
            </a:extLst>
          </p:cNvPr>
          <p:cNvCxnSpPr>
            <a:cxnSpLocks/>
          </p:cNvCxnSpPr>
          <p:nvPr/>
        </p:nvCxnSpPr>
        <p:spPr>
          <a:xfrm flipH="1">
            <a:off x="7206661" y="1598860"/>
            <a:ext cx="3657600" cy="0"/>
          </a:xfrm>
          <a:prstGeom prst="straightConnector1">
            <a:avLst/>
          </a:prstGeom>
          <a:ln w="22225"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F335BD97-63A5-4529-A7AF-A68FE1CF6B31}"/>
              </a:ext>
            </a:extLst>
          </p:cNvPr>
          <p:cNvCxnSpPr>
            <a:cxnSpLocks/>
          </p:cNvCxnSpPr>
          <p:nvPr/>
        </p:nvCxnSpPr>
        <p:spPr>
          <a:xfrm flipH="1">
            <a:off x="7206661" y="2164423"/>
            <a:ext cx="3657600" cy="0"/>
          </a:xfrm>
          <a:prstGeom prst="straightConnector1">
            <a:avLst/>
          </a:prstGeom>
          <a:ln w="22225" cap="flat" cmpd="sng" algn="ctr">
            <a:solidFill>
              <a:schemeClr val="dk1"/>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B585129-FC35-4CE8-A818-A0472294B50F}"/>
                  </a:ext>
                </a:extLst>
              </p:cNvPr>
              <p:cNvSpPr/>
              <p:nvPr/>
            </p:nvSpPr>
            <p:spPr>
              <a:xfrm>
                <a:off x="6303312" y="2362962"/>
                <a:ext cx="2009781" cy="734047"/>
              </a:xfrm>
              <a:prstGeom prst="rect">
                <a:avLst/>
              </a:prstGeom>
            </p:spPr>
            <p:txBody>
              <a:bodyPr wrap="none">
                <a:spAutoFit/>
              </a:bodyPr>
              <a:lstStyle/>
              <a:p>
                <a14:m>
                  <m:oMath xmlns:m="http://schemas.openxmlformats.org/officeDocument/2006/math">
                    <m:d>
                      <m:dPr>
                        <m:begChr m:val="|"/>
                        <m:endChr m:val="|"/>
                        <m:ctrlPr>
                          <a:rPr lang="en-US" sz="2800" i="1">
                            <a:latin typeface="Cambria Math" panose="02040503050406030204" pitchFamily="18" charset="0"/>
                          </a:rPr>
                        </m:ctrlPr>
                      </m:dPr>
                      <m:e>
                        <m:acc>
                          <m:accPr>
                            <m:chr m:val="⃗"/>
                            <m:ctrlPr>
                              <a:rPr lang="en-US" sz="2800" i="1">
                                <a:latin typeface="Cambria Math" panose="02040503050406030204" pitchFamily="18" charset="0"/>
                              </a:rPr>
                            </m:ctrlPr>
                          </m:accPr>
                          <m:e>
                            <m:r>
                              <a:rPr lang="en-US" sz="2800" b="1" i="1">
                                <a:latin typeface="Cambria Math" panose="02040503050406030204" pitchFamily="18" charset="0"/>
                              </a:rPr>
                              <m:t>𝑬</m:t>
                            </m:r>
                          </m:e>
                        </m:acc>
                      </m:e>
                    </m:d>
                    <m:r>
                      <a:rPr lang="en-US" sz="2800">
                        <a:latin typeface="Cambria Math" panose="02040503050406030204" pitchFamily="18" charset="0"/>
                      </a:rPr>
                      <m:t>=3</m:t>
                    </m:r>
                  </m:oMath>
                </a14:m>
                <a:r>
                  <a:rPr lang="en-US" sz="2800" dirty="0"/>
                  <a:t> V/m</a:t>
                </a:r>
              </a:p>
            </p:txBody>
          </p:sp>
        </mc:Choice>
        <mc:Fallback xmlns="">
          <p:sp>
            <p:nvSpPr>
              <p:cNvPr id="9" name="Rectangle 8">
                <a:extLst>
                  <a:ext uri="{FF2B5EF4-FFF2-40B4-BE49-F238E27FC236}">
                    <a16:creationId xmlns:a16="http://schemas.microsoft.com/office/drawing/2014/main" id="{DB585129-FC35-4CE8-A818-A0472294B50F}"/>
                  </a:ext>
                </a:extLst>
              </p:cNvPr>
              <p:cNvSpPr>
                <a:spLocks noRot="1" noChangeAspect="1" noMove="1" noResize="1" noEditPoints="1" noAdjustHandles="1" noChangeArrowheads="1" noChangeShapeType="1" noTextEdit="1"/>
              </p:cNvSpPr>
              <p:nvPr/>
            </p:nvSpPr>
            <p:spPr>
              <a:xfrm>
                <a:off x="6303312" y="2362962"/>
                <a:ext cx="2009781" cy="734047"/>
              </a:xfrm>
              <a:prstGeom prst="rect">
                <a:avLst/>
              </a:prstGeom>
              <a:blipFill>
                <a:blip r:embed="rId3"/>
                <a:stretch>
                  <a:fillRect r="-4848" b="-10000"/>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C22D2567-AA20-4FA5-9DD5-FF7AF0EAD6C9}"/>
              </a:ext>
            </a:extLst>
          </p:cNvPr>
          <p:cNvSpPr>
            <a:spLocks noChangeAspect="1"/>
          </p:cNvSpPr>
          <p:nvPr/>
        </p:nvSpPr>
        <p:spPr>
          <a:xfrm>
            <a:off x="9171306" y="711853"/>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ACD1749-FFEE-499F-9871-821D005C0EAD}"/>
              </a:ext>
            </a:extLst>
          </p:cNvPr>
          <p:cNvSpPr>
            <a:spLocks noChangeAspect="1"/>
          </p:cNvSpPr>
          <p:nvPr/>
        </p:nvSpPr>
        <p:spPr>
          <a:xfrm>
            <a:off x="9167211" y="1882103"/>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766856-E827-4678-A136-577BD7EE2A48}"/>
              </a:ext>
            </a:extLst>
          </p:cNvPr>
          <p:cNvSpPr>
            <a:spLocks noChangeAspect="1"/>
          </p:cNvSpPr>
          <p:nvPr/>
        </p:nvSpPr>
        <p:spPr>
          <a:xfrm>
            <a:off x="9558447" y="709571"/>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29DDC9-DC1E-4EE2-B66F-1F0D9F1FA64A}"/>
              </a:ext>
            </a:extLst>
          </p:cNvPr>
          <p:cNvSpPr txBox="1"/>
          <p:nvPr/>
        </p:nvSpPr>
        <p:spPr>
          <a:xfrm>
            <a:off x="8707053" y="175736"/>
            <a:ext cx="393056" cy="523220"/>
          </a:xfrm>
          <a:prstGeom prst="rect">
            <a:avLst/>
          </a:prstGeom>
          <a:solidFill>
            <a:schemeClr val="bg1"/>
          </a:solidFill>
        </p:spPr>
        <p:txBody>
          <a:bodyPr wrap="none" rtlCol="0">
            <a:spAutoFit/>
          </a:bodyPr>
          <a:lstStyle/>
          <a:p>
            <a:r>
              <a:rPr lang="en-US" sz="2800" dirty="0"/>
              <a:t>A</a:t>
            </a:r>
          </a:p>
        </p:txBody>
      </p:sp>
      <p:sp>
        <p:nvSpPr>
          <p:cNvPr id="14" name="TextBox 13">
            <a:extLst>
              <a:ext uri="{FF2B5EF4-FFF2-40B4-BE49-F238E27FC236}">
                <a16:creationId xmlns:a16="http://schemas.microsoft.com/office/drawing/2014/main" id="{1AFDF3A9-C51B-4887-9FFF-775261CD78FD}"/>
              </a:ext>
            </a:extLst>
          </p:cNvPr>
          <p:cNvSpPr txBox="1"/>
          <p:nvPr/>
        </p:nvSpPr>
        <p:spPr>
          <a:xfrm>
            <a:off x="9668991" y="179526"/>
            <a:ext cx="380232" cy="523220"/>
          </a:xfrm>
          <a:prstGeom prst="rect">
            <a:avLst/>
          </a:prstGeom>
          <a:solidFill>
            <a:schemeClr val="bg1"/>
          </a:solidFill>
        </p:spPr>
        <p:txBody>
          <a:bodyPr wrap="none" rtlCol="0">
            <a:spAutoFit/>
          </a:bodyPr>
          <a:lstStyle/>
          <a:p>
            <a:r>
              <a:rPr lang="en-US" sz="2800" dirty="0"/>
              <a:t>B</a:t>
            </a:r>
          </a:p>
        </p:txBody>
      </p:sp>
      <p:sp>
        <p:nvSpPr>
          <p:cNvPr id="15" name="TextBox 14">
            <a:extLst>
              <a:ext uri="{FF2B5EF4-FFF2-40B4-BE49-F238E27FC236}">
                <a16:creationId xmlns:a16="http://schemas.microsoft.com/office/drawing/2014/main" id="{5B26F22A-951E-42E2-92D6-7B017931E470}"/>
              </a:ext>
            </a:extLst>
          </p:cNvPr>
          <p:cNvSpPr txBox="1"/>
          <p:nvPr/>
        </p:nvSpPr>
        <p:spPr>
          <a:xfrm>
            <a:off x="8707053" y="1797399"/>
            <a:ext cx="375424" cy="523220"/>
          </a:xfrm>
          <a:prstGeom prst="rect">
            <a:avLst/>
          </a:prstGeom>
          <a:solidFill>
            <a:schemeClr val="bg1"/>
          </a:solidFill>
        </p:spPr>
        <p:txBody>
          <a:bodyPr wrap="none" rtlCol="0">
            <a:spAutoFit/>
          </a:bodyPr>
          <a:lstStyle/>
          <a:p>
            <a:r>
              <a:rPr lang="en-US" sz="2800" dirty="0"/>
              <a:t>C</a:t>
            </a:r>
          </a:p>
        </p:txBody>
      </p:sp>
      <p:cxnSp>
        <p:nvCxnSpPr>
          <p:cNvPr id="17" name="Straight Connector 16">
            <a:extLst>
              <a:ext uri="{FF2B5EF4-FFF2-40B4-BE49-F238E27FC236}">
                <a16:creationId xmlns:a16="http://schemas.microsoft.com/office/drawing/2014/main" id="{AC059966-4F95-41ED-820A-90055CA4CAC4}"/>
              </a:ext>
            </a:extLst>
          </p:cNvPr>
          <p:cNvCxnSpPr/>
          <p:nvPr/>
        </p:nvCxnSpPr>
        <p:spPr>
          <a:xfrm>
            <a:off x="9212931" y="2320619"/>
            <a:ext cx="0" cy="914400"/>
          </a:xfrm>
          <a:prstGeom prst="line">
            <a:avLst/>
          </a:prstGeom>
          <a:ln w="158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0F252D8-C436-43ED-8AD3-019976AFEFB1}"/>
              </a:ext>
            </a:extLst>
          </p:cNvPr>
          <p:cNvCxnSpPr/>
          <p:nvPr/>
        </p:nvCxnSpPr>
        <p:spPr>
          <a:xfrm>
            <a:off x="9604167" y="1144609"/>
            <a:ext cx="0" cy="2103120"/>
          </a:xfrm>
          <a:prstGeom prst="line">
            <a:avLst/>
          </a:prstGeom>
          <a:ln w="158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0572E5B8-6FBB-4AB9-956A-5DD002782CD5}"/>
              </a:ext>
            </a:extLst>
          </p:cNvPr>
          <p:cNvCxnSpPr>
            <a:cxnSpLocks/>
          </p:cNvCxnSpPr>
          <p:nvPr/>
        </p:nvCxnSpPr>
        <p:spPr>
          <a:xfrm>
            <a:off x="9212931" y="2998402"/>
            <a:ext cx="391236" cy="0"/>
          </a:xfrm>
          <a:prstGeom prst="straightConnector1">
            <a:avLst/>
          </a:prstGeom>
          <a:ln w="15875" cap="flat" cmpd="sng" algn="ctr">
            <a:solidFill>
              <a:schemeClr val="dk1"/>
            </a:solidFill>
            <a:prstDash val="solid"/>
            <a:round/>
            <a:headEnd type="arrow" w="lg" len="lg"/>
            <a:tailEnd type="arrow" w="lg" len="lg"/>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5F5BE10-E40F-459C-AD09-44CCB2BF6552}"/>
                  </a:ext>
                </a:extLst>
              </p:cNvPr>
              <p:cNvSpPr/>
              <p:nvPr/>
            </p:nvSpPr>
            <p:spPr>
              <a:xfrm>
                <a:off x="9059588" y="3247729"/>
                <a:ext cx="752129"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1</m:t>
                    </m:r>
                  </m:oMath>
                </a14:m>
                <a:r>
                  <a:rPr lang="en-US" sz="2800" dirty="0"/>
                  <a:t> m</a:t>
                </a:r>
                <a:endParaRPr lang="en-US" dirty="0"/>
              </a:p>
            </p:txBody>
          </p:sp>
        </mc:Choice>
        <mc:Fallback xmlns="">
          <p:sp>
            <p:nvSpPr>
              <p:cNvPr id="22" name="Rectangle 21">
                <a:extLst>
                  <a:ext uri="{FF2B5EF4-FFF2-40B4-BE49-F238E27FC236}">
                    <a16:creationId xmlns:a16="http://schemas.microsoft.com/office/drawing/2014/main" id="{85F5BE10-E40F-459C-AD09-44CCB2BF6552}"/>
                  </a:ext>
                </a:extLst>
              </p:cNvPr>
              <p:cNvSpPr>
                <a:spLocks noRot="1" noChangeAspect="1" noMove="1" noResize="1" noEditPoints="1" noAdjustHandles="1" noChangeArrowheads="1" noChangeShapeType="1" noTextEdit="1"/>
              </p:cNvSpPr>
              <p:nvPr/>
            </p:nvSpPr>
            <p:spPr>
              <a:xfrm>
                <a:off x="9059588" y="3247729"/>
                <a:ext cx="752129" cy="523220"/>
              </a:xfrm>
              <a:prstGeom prst="rect">
                <a:avLst/>
              </a:prstGeom>
              <a:blipFill>
                <a:blip r:embed="rId4"/>
                <a:stretch>
                  <a:fillRect t="-11628" r="-14516" b="-32558"/>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4FF3A25B-E6E6-4A67-8BD9-1B30AEE9E288}"/>
              </a:ext>
            </a:extLst>
          </p:cNvPr>
          <p:cNvCxnSpPr>
            <a:cxnSpLocks/>
          </p:cNvCxnSpPr>
          <p:nvPr/>
        </p:nvCxnSpPr>
        <p:spPr>
          <a:xfrm rot="5400000">
            <a:off x="10702537" y="-67669"/>
            <a:ext cx="0" cy="1645920"/>
          </a:xfrm>
          <a:prstGeom prst="line">
            <a:avLst/>
          </a:prstGeom>
          <a:ln w="158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62BDFF85-AC62-4E7F-B3AD-F4C83C0E7BD7}"/>
              </a:ext>
            </a:extLst>
          </p:cNvPr>
          <p:cNvCxnSpPr>
            <a:cxnSpLocks/>
          </p:cNvCxnSpPr>
          <p:nvPr/>
        </p:nvCxnSpPr>
        <p:spPr>
          <a:xfrm rot="5400000">
            <a:off x="10519657" y="936729"/>
            <a:ext cx="0" cy="2011680"/>
          </a:xfrm>
          <a:prstGeom prst="line">
            <a:avLst/>
          </a:prstGeom>
          <a:ln w="1587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41257467-B556-48B6-B0C7-31090DA7E33C}"/>
              </a:ext>
            </a:extLst>
          </p:cNvPr>
          <p:cNvCxnSpPr>
            <a:cxnSpLocks/>
          </p:cNvCxnSpPr>
          <p:nvPr/>
        </p:nvCxnSpPr>
        <p:spPr>
          <a:xfrm>
            <a:off x="11280567" y="755291"/>
            <a:ext cx="0" cy="1187278"/>
          </a:xfrm>
          <a:prstGeom prst="straightConnector1">
            <a:avLst/>
          </a:prstGeom>
          <a:ln w="15875" cap="flat" cmpd="sng" algn="ctr">
            <a:solidFill>
              <a:schemeClr val="dk1"/>
            </a:solidFill>
            <a:prstDash val="solid"/>
            <a:round/>
            <a:headEnd type="arrow" w="lg" len="lg"/>
            <a:tailEnd type="arrow" w="lg" len="lg"/>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175A0B2-3E9F-49F0-8672-7B83549A45A6}"/>
                  </a:ext>
                </a:extLst>
              </p:cNvPr>
              <p:cNvSpPr/>
              <p:nvPr/>
            </p:nvSpPr>
            <p:spPr>
              <a:xfrm>
                <a:off x="11320809" y="1096128"/>
                <a:ext cx="752129"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4</m:t>
                    </m:r>
                  </m:oMath>
                </a14:m>
                <a:r>
                  <a:rPr lang="en-US" sz="2800" dirty="0"/>
                  <a:t> m</a:t>
                </a:r>
                <a:endParaRPr lang="en-US" dirty="0"/>
              </a:p>
            </p:txBody>
          </p:sp>
        </mc:Choice>
        <mc:Fallback xmlns="">
          <p:sp>
            <p:nvSpPr>
              <p:cNvPr id="27" name="Rectangle 26">
                <a:extLst>
                  <a:ext uri="{FF2B5EF4-FFF2-40B4-BE49-F238E27FC236}">
                    <a16:creationId xmlns:a16="http://schemas.microsoft.com/office/drawing/2014/main" id="{F175A0B2-3E9F-49F0-8672-7B83549A45A6}"/>
                  </a:ext>
                </a:extLst>
              </p:cNvPr>
              <p:cNvSpPr>
                <a:spLocks noRot="1" noChangeAspect="1" noMove="1" noResize="1" noEditPoints="1" noAdjustHandles="1" noChangeArrowheads="1" noChangeShapeType="1" noTextEdit="1"/>
              </p:cNvSpPr>
              <p:nvPr/>
            </p:nvSpPr>
            <p:spPr>
              <a:xfrm>
                <a:off x="11320809" y="1096128"/>
                <a:ext cx="752129" cy="523220"/>
              </a:xfrm>
              <a:prstGeom prst="rect">
                <a:avLst/>
              </a:prstGeom>
              <a:blipFill>
                <a:blip r:embed="rId5"/>
                <a:stretch>
                  <a:fillRect t="-11628" r="-1544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D1218A6-CA00-4B7D-859F-855519E92EB9}"/>
                  </a:ext>
                </a:extLst>
              </p:cNvPr>
              <p:cNvSpPr txBox="1"/>
              <p:nvPr/>
            </p:nvSpPr>
            <p:spPr>
              <a:xfrm>
                <a:off x="261257" y="3426180"/>
                <a:ext cx="2809615" cy="3256084"/>
              </a:xfrm>
              <a:prstGeom prst="rect">
                <a:avLst/>
              </a:prstGeom>
              <a:noFill/>
            </p:spPr>
            <p:txBody>
              <a:bodyPr wrap="none" rtlCol="0">
                <a:spAutoFit/>
              </a:bodyPr>
              <a:lstStyle/>
              <a:p>
                <a:pPr marL="514350" indent="-514350">
                  <a:lnSpc>
                    <a:spcPct val="150000"/>
                  </a:lnSpc>
                  <a:buAutoNum type="alphaUcParenR"/>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𝐴</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𝐵</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𝐶</m:t>
                        </m:r>
                      </m:sub>
                    </m:sSub>
                  </m:oMath>
                </a14:m>
                <a:endParaRPr lang="en-US" sz="2800" i="1" dirty="0">
                  <a:latin typeface="Cambria Math" panose="02040503050406030204" pitchFamily="18" charset="0"/>
                </a:endParaRPr>
              </a:p>
              <a:p>
                <a:pPr marL="514350" indent="-514350">
                  <a:lnSpc>
                    <a:spcPct val="150000"/>
                  </a:lnSpc>
                  <a:buAutoNum type="alphaUcParenR"/>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𝐶</m:t>
                        </m:r>
                      </m:sub>
                    </m:sSub>
                  </m:oMath>
                </a14:m>
                <a:endParaRPr lang="en-US" sz="2800" dirty="0"/>
              </a:p>
              <a:p>
                <a:pPr marL="514350" indent="-514350">
                  <a:lnSpc>
                    <a:spcPct val="150000"/>
                  </a:lnSpc>
                  <a:buAutoNum type="alphaUcParenR"/>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𝐶</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𝐵</m:t>
                        </m:r>
                      </m:sub>
                    </m:sSub>
                  </m:oMath>
                </a14:m>
                <a:endParaRPr lang="en-US" sz="2800" dirty="0"/>
              </a:p>
              <a:p>
                <a:pPr marL="514350" indent="-514350">
                  <a:lnSpc>
                    <a:spcPct val="150000"/>
                  </a:lnSpc>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𝐶</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𝐴</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𝐶</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𝐵</m:t>
                        </m:r>
                      </m:sub>
                    </m:sSub>
                  </m:oMath>
                </a14:m>
                <a:endParaRPr lang="en-US" sz="2800" dirty="0"/>
              </a:p>
            </p:txBody>
          </p:sp>
        </mc:Choice>
        <mc:Fallback xmlns="">
          <p:sp>
            <p:nvSpPr>
              <p:cNvPr id="28" name="TextBox 27">
                <a:extLst>
                  <a:ext uri="{FF2B5EF4-FFF2-40B4-BE49-F238E27FC236}">
                    <a16:creationId xmlns:a16="http://schemas.microsoft.com/office/drawing/2014/main" id="{3D1218A6-CA00-4B7D-859F-855519E92EB9}"/>
                  </a:ext>
                </a:extLst>
              </p:cNvPr>
              <p:cNvSpPr txBox="1">
                <a:spLocks noRot="1" noChangeAspect="1" noMove="1" noResize="1" noEditPoints="1" noAdjustHandles="1" noChangeArrowheads="1" noChangeShapeType="1" noTextEdit="1"/>
              </p:cNvSpPr>
              <p:nvPr/>
            </p:nvSpPr>
            <p:spPr>
              <a:xfrm>
                <a:off x="261257" y="3426180"/>
                <a:ext cx="2809615" cy="3256084"/>
              </a:xfrm>
              <a:prstGeom prst="rect">
                <a:avLst/>
              </a:prstGeom>
              <a:blipFill>
                <a:blip r:embed="rId6"/>
                <a:stretch>
                  <a:fillRect l="-4555" b="-4682"/>
                </a:stretch>
              </a:blipFill>
            </p:spPr>
            <p:txBody>
              <a:bodyPr/>
              <a:lstStyle/>
              <a:p>
                <a:r>
                  <a:rPr lang="en-US">
                    <a:noFill/>
                  </a:rPr>
                  <a:t> </a:t>
                </a:r>
              </a:p>
            </p:txBody>
          </p:sp>
        </mc:Fallback>
      </mc:AlternateContent>
    </p:spTree>
    <p:extLst>
      <p:ext uri="{BB962C8B-B14F-4D97-AF65-F5344CB8AC3E}">
        <p14:creationId xmlns:p14="http://schemas.microsoft.com/office/powerpoint/2010/main" val="305251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65" y="108635"/>
            <a:ext cx="11734801" cy="954107"/>
          </a:xfrm>
          <a:prstGeom prst="rect">
            <a:avLst/>
          </a:prstGeom>
        </p:spPr>
        <p:txBody>
          <a:bodyPr wrap="square">
            <a:spAutoFit/>
          </a:bodyPr>
          <a:lstStyle/>
          <a:p>
            <a:r>
              <a:rPr lang="en-US" sz="2800"/>
              <a:t>If the E-field throughout a region of space is zero, the electric potential throughout that region must be zero.</a:t>
            </a:r>
          </a:p>
        </p:txBody>
      </p:sp>
      <p:sp>
        <p:nvSpPr>
          <p:cNvPr id="3" name="TextBox 2"/>
          <p:cNvSpPr txBox="1"/>
          <p:nvPr/>
        </p:nvSpPr>
        <p:spPr>
          <a:xfrm>
            <a:off x="211665" y="5308600"/>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1160120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65" y="108635"/>
            <a:ext cx="11734801" cy="954107"/>
          </a:xfrm>
          <a:prstGeom prst="rect">
            <a:avLst/>
          </a:prstGeom>
        </p:spPr>
        <p:txBody>
          <a:bodyPr wrap="square">
            <a:spAutoFit/>
          </a:bodyPr>
          <a:lstStyle/>
          <a:p>
            <a:r>
              <a:rPr lang="en-US" sz="2800"/>
              <a:t>If the electric potential throughout a region of space is zero, the E-field throughout that region must be zero.</a:t>
            </a:r>
          </a:p>
        </p:txBody>
      </p:sp>
      <p:sp>
        <p:nvSpPr>
          <p:cNvPr id="3" name="TextBox 2"/>
          <p:cNvSpPr txBox="1"/>
          <p:nvPr/>
        </p:nvSpPr>
        <p:spPr>
          <a:xfrm>
            <a:off x="211665" y="5308600"/>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2801892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4543853" y="1983897"/>
            <a:ext cx="3170195" cy="3127519"/>
          </a:xfrm>
          <a:prstGeom prst="rect">
            <a:avLst/>
          </a:prstGeom>
        </p:spPr>
      </p:pic>
      <p:sp>
        <p:nvSpPr>
          <p:cNvPr id="22" name="Rectangle 21"/>
          <p:cNvSpPr/>
          <p:nvPr/>
        </p:nvSpPr>
        <p:spPr>
          <a:xfrm>
            <a:off x="280086" y="168015"/>
            <a:ext cx="11697730" cy="1815882"/>
          </a:xfrm>
          <a:prstGeom prst="rect">
            <a:avLst/>
          </a:prstGeom>
        </p:spPr>
        <p:txBody>
          <a:bodyPr wrap="square">
            <a:spAutoFit/>
          </a:bodyPr>
          <a:lstStyle/>
          <a:p>
            <a:r>
              <a:rPr lang="en-US" sz="2800"/>
              <a:t>A large sphere is initially charged with total charge +Q. A wire now connects the large sphere to a small sphere. Once the system comes into static equilibrium, what is the potential on the surface of the spheres? [Assume all objects are conductors and the spheres are very far apart]</a:t>
            </a:r>
          </a:p>
        </p:txBody>
      </p:sp>
      <mc:AlternateContent xmlns:mc="http://schemas.openxmlformats.org/markup-compatibility/2006" xmlns:a14="http://schemas.microsoft.com/office/drawing/2010/main">
        <mc:Choice Requires="a14">
          <p:sp>
            <p:nvSpPr>
              <p:cNvPr id="23" name="TextBox 22"/>
              <p:cNvSpPr txBox="1"/>
              <p:nvPr/>
            </p:nvSpPr>
            <p:spPr>
              <a:xfrm>
                <a:off x="280086" y="4703805"/>
                <a:ext cx="1980607" cy="2031325"/>
              </a:xfrm>
              <a:prstGeom prst="rect">
                <a:avLst/>
              </a:prstGeom>
              <a:noFill/>
            </p:spPr>
            <p:txBody>
              <a:bodyPr wrap="none" rtlCol="0">
                <a:spAutoFit/>
              </a:bodyPr>
              <a:lstStyle/>
              <a:p>
                <a:pPr marL="514350" indent="-514350">
                  <a:lnSpc>
                    <a:spcPct val="150000"/>
                  </a:lnSpc>
                  <a:buAutoNum type="alphaUcParenR"/>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&gt;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𝐵</m:t>
                        </m:r>
                      </m:sub>
                    </m:sSub>
                  </m:oMath>
                </a14:m>
                <a:endParaRPr lang="en-US" sz="2800" b="0" dirty="0"/>
              </a:p>
              <a:p>
                <a:pPr marL="514350" indent="-514350">
                  <a:lnSpc>
                    <a:spcPct val="150000"/>
                  </a:lnSpc>
                  <a:buAutoNum type="alphaUcParenR"/>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&lt;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𝐵</m:t>
                        </m:r>
                      </m:sub>
                    </m:sSub>
                  </m:oMath>
                </a14:m>
                <a:endParaRPr lang="en-US" sz="2800" dirty="0"/>
              </a:p>
              <a:p>
                <a:pPr marL="514350" indent="-514350">
                  <a:lnSpc>
                    <a:spcPct val="150000"/>
                  </a:lnSpc>
                  <a:buAutoNum type="alphaUcParenR"/>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𝐵</m:t>
                        </m:r>
                      </m:sub>
                    </m:sSub>
                  </m:oMath>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80086" y="4703805"/>
                <a:ext cx="1980607" cy="2031325"/>
              </a:xfrm>
              <a:prstGeom prst="rect">
                <a:avLst/>
              </a:prstGeom>
              <a:blipFill rotWithShape="0">
                <a:blip r:embed="rId3"/>
                <a:stretch>
                  <a:fillRect l="-6462" b="-4505"/>
                </a:stretch>
              </a:blipFill>
            </p:spPr>
            <p:txBody>
              <a:bodyPr/>
              <a:lstStyle/>
              <a:p>
                <a:r>
                  <a:rPr lang="en-US">
                    <a:noFill/>
                  </a:rPr>
                  <a:t> </a:t>
                </a:r>
              </a:p>
            </p:txBody>
          </p:sp>
        </mc:Fallback>
      </mc:AlternateContent>
    </p:spTree>
    <p:extLst>
      <p:ext uri="{BB962C8B-B14F-4D97-AF65-F5344CB8AC3E}">
        <p14:creationId xmlns:p14="http://schemas.microsoft.com/office/powerpoint/2010/main" val="419354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4543853" y="1741673"/>
            <a:ext cx="3170195" cy="3127519"/>
          </a:xfrm>
          <a:prstGeom prst="rect">
            <a:avLst/>
          </a:prstGeom>
        </p:spPr>
      </p:pic>
      <p:sp>
        <p:nvSpPr>
          <p:cNvPr id="22" name="Rectangle 21"/>
          <p:cNvSpPr/>
          <p:nvPr/>
        </p:nvSpPr>
        <p:spPr>
          <a:xfrm>
            <a:off x="280086" y="168015"/>
            <a:ext cx="11697730" cy="1384995"/>
          </a:xfrm>
          <a:prstGeom prst="rect">
            <a:avLst/>
          </a:prstGeom>
        </p:spPr>
        <p:txBody>
          <a:bodyPr wrap="square">
            <a:spAutoFit/>
          </a:bodyPr>
          <a:lstStyle/>
          <a:p>
            <a:r>
              <a:rPr lang="en-US" sz="2800"/>
              <a:t>Once equilibrium is reached, how does the total charge on the surface of each sphere compare? [Hint: Outside a uniformly charged sphere, the electric field exactly matches that of a point charge at the center of the sphere]</a:t>
            </a:r>
          </a:p>
        </p:txBody>
      </p:sp>
      <mc:AlternateContent xmlns:mc="http://schemas.openxmlformats.org/markup-compatibility/2006" xmlns:a14="http://schemas.microsoft.com/office/drawing/2010/main">
        <mc:Choice Requires="a14">
          <p:sp>
            <p:nvSpPr>
              <p:cNvPr id="23" name="TextBox 22"/>
              <p:cNvSpPr txBox="1"/>
              <p:nvPr/>
            </p:nvSpPr>
            <p:spPr>
              <a:xfrm>
                <a:off x="280086" y="4703805"/>
                <a:ext cx="2188035"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&gt;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𝐵</m:t>
                        </m:r>
                      </m:sub>
                    </m:sSub>
                  </m:oMath>
                </a14:m>
                <a:endParaRPr lang="en-US" sz="2800" b="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&lt;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𝐵</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𝐵</m:t>
                        </m:r>
                      </m:sub>
                    </m:sSub>
                  </m:oMath>
                </a14:m>
                <a:endParaRPr lang="en-US" sz="2800"/>
              </a:p>
            </p:txBody>
          </p:sp>
        </mc:Choice>
        <mc:Fallback xmlns="">
          <p:sp>
            <p:nvSpPr>
              <p:cNvPr id="23" name="TextBox 22"/>
              <p:cNvSpPr txBox="1">
                <a:spLocks noRot="1" noChangeAspect="1" noMove="1" noResize="1" noEditPoints="1" noAdjustHandles="1" noChangeArrowheads="1" noChangeShapeType="1" noTextEdit="1"/>
              </p:cNvSpPr>
              <p:nvPr/>
            </p:nvSpPr>
            <p:spPr>
              <a:xfrm>
                <a:off x="280086" y="4703805"/>
                <a:ext cx="2188035" cy="2031325"/>
              </a:xfrm>
              <a:prstGeom prst="rect">
                <a:avLst/>
              </a:prstGeom>
              <a:blipFill rotWithShape="0">
                <a:blip r:embed="rId3"/>
                <a:stretch>
                  <a:fillRect l="-5850" b="-4505"/>
                </a:stretch>
              </a:blipFill>
            </p:spPr>
            <p:txBody>
              <a:bodyPr/>
              <a:lstStyle/>
              <a:p>
                <a:r>
                  <a:rPr lang="en-US">
                    <a:noFill/>
                  </a:rPr>
                  <a:t> </a:t>
                </a:r>
              </a:p>
            </p:txBody>
          </p:sp>
        </mc:Fallback>
      </mc:AlternateContent>
    </p:spTree>
    <p:extLst>
      <p:ext uri="{BB962C8B-B14F-4D97-AF65-F5344CB8AC3E}">
        <p14:creationId xmlns:p14="http://schemas.microsoft.com/office/powerpoint/2010/main" val="2124439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80086" y="168015"/>
            <a:ext cx="11697730" cy="954107"/>
          </a:xfrm>
          <a:prstGeom prst="rect">
            <a:avLst/>
          </a:prstGeom>
        </p:spPr>
        <p:txBody>
          <a:bodyPr wrap="square">
            <a:spAutoFit/>
          </a:bodyPr>
          <a:lstStyle/>
          <a:p>
            <a:r>
              <a:rPr lang="en-US" sz="2800"/>
              <a:t>Once equilibrium is reached, how do the magnitudes of the electric fields at the surfaces compare?</a:t>
            </a:r>
          </a:p>
        </p:txBody>
      </p:sp>
      <mc:AlternateContent xmlns:mc="http://schemas.openxmlformats.org/markup-compatibility/2006" xmlns:a14="http://schemas.microsoft.com/office/drawing/2010/main">
        <mc:Choice Requires="a14">
          <p:sp>
            <p:nvSpPr>
              <p:cNvPr id="23" name="TextBox 22"/>
              <p:cNvSpPr txBox="1"/>
              <p:nvPr/>
            </p:nvSpPr>
            <p:spPr>
              <a:xfrm>
                <a:off x="280086" y="4036540"/>
                <a:ext cx="2701830" cy="267765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&gt;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𝐵</m:t>
                        </m:r>
                      </m:sub>
                    </m:sSub>
                  </m:oMath>
                </a14:m>
                <a:endParaRPr lang="en-US" sz="2800" b="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&lt;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𝐵</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𝐵</m:t>
                        </m:r>
                      </m:sub>
                    </m:sSub>
                    <m:r>
                      <a:rPr lang="en-US" sz="2800" b="0" i="1" smtClean="0">
                        <a:latin typeface="Cambria Math" panose="02040503050406030204" pitchFamily="18" charset="0"/>
                      </a:rPr>
                      <m:t>=0</m:t>
                    </m:r>
                  </m:oMath>
                </a14:m>
                <a:endParaRPr lang="en-US" sz="2800" b="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𝐴</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𝐵</m:t>
                        </m:r>
                      </m:sub>
                    </m:sSub>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0</m:t>
                    </m:r>
                  </m:oMath>
                </a14:m>
                <a:endParaRPr lang="en-US" sz="2800"/>
              </a:p>
            </p:txBody>
          </p:sp>
        </mc:Choice>
        <mc:Fallback xmlns="">
          <p:sp>
            <p:nvSpPr>
              <p:cNvPr id="23" name="TextBox 22"/>
              <p:cNvSpPr txBox="1">
                <a:spLocks noRot="1" noChangeAspect="1" noMove="1" noResize="1" noEditPoints="1" noAdjustHandles="1" noChangeArrowheads="1" noChangeShapeType="1" noTextEdit="1"/>
              </p:cNvSpPr>
              <p:nvPr/>
            </p:nvSpPr>
            <p:spPr>
              <a:xfrm>
                <a:off x="280086" y="4036540"/>
                <a:ext cx="2701830" cy="2677656"/>
              </a:xfrm>
              <a:prstGeom prst="rect">
                <a:avLst/>
              </a:prstGeom>
              <a:blipFill rotWithShape="0">
                <a:blip r:embed="rId2"/>
                <a:stretch>
                  <a:fillRect l="-4740" b="-341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4543853" y="1741673"/>
            <a:ext cx="3170195" cy="3127519"/>
          </a:xfrm>
          <a:prstGeom prst="rect">
            <a:avLst/>
          </a:prstGeom>
        </p:spPr>
      </p:pic>
      <p:sp>
        <p:nvSpPr>
          <p:cNvPr id="6" name="Rectangle 5"/>
          <p:cNvSpPr/>
          <p:nvPr/>
        </p:nvSpPr>
        <p:spPr>
          <a:xfrm>
            <a:off x="7130143" y="4125686"/>
            <a:ext cx="413657" cy="402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94514" y="4103914"/>
            <a:ext cx="446315" cy="370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073918" y="4036540"/>
                <a:ext cx="52610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𝑩</m:t>
                      </m:r>
                    </m:oMath>
                  </m:oMathPara>
                </a14:m>
                <a:endParaRPr lang="en-US" sz="2800" b="1"/>
              </a:p>
            </p:txBody>
          </p:sp>
        </mc:Choice>
        <mc:Fallback xmlns="">
          <p:sp>
            <p:nvSpPr>
              <p:cNvPr id="8" name="TextBox 7"/>
              <p:cNvSpPr txBox="1">
                <a:spLocks noRot="1" noChangeAspect="1" noMove="1" noResize="1" noEditPoints="1" noAdjustHandles="1" noChangeArrowheads="1" noChangeShapeType="1" noTextEdit="1"/>
              </p:cNvSpPr>
              <p:nvPr/>
            </p:nvSpPr>
            <p:spPr>
              <a:xfrm>
                <a:off x="7073918" y="4036540"/>
                <a:ext cx="526105"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80489" y="3983466"/>
                <a:ext cx="50366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𝑨</m:t>
                      </m:r>
                    </m:oMath>
                  </m:oMathPara>
                </a14:m>
                <a:endParaRPr lang="en-US" sz="2800" b="1"/>
              </a:p>
            </p:txBody>
          </p:sp>
        </mc:Choice>
        <mc:Fallback xmlns="">
          <p:sp>
            <p:nvSpPr>
              <p:cNvPr id="9" name="TextBox 8"/>
              <p:cNvSpPr txBox="1">
                <a:spLocks noRot="1" noChangeAspect="1" noMove="1" noResize="1" noEditPoints="1" noAdjustHandles="1" noChangeArrowheads="1" noChangeShapeType="1" noTextEdit="1"/>
              </p:cNvSpPr>
              <p:nvPr/>
            </p:nvSpPr>
            <p:spPr>
              <a:xfrm>
                <a:off x="4980489" y="3983466"/>
                <a:ext cx="503664" cy="52322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5668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27000" y="67733"/>
                <a:ext cx="11954933" cy="1815882"/>
              </a:xfrm>
              <a:prstGeom prst="rect">
                <a:avLst/>
              </a:prstGeom>
              <a:noFill/>
            </p:spPr>
            <p:txBody>
              <a:bodyPr wrap="square" rtlCol="0">
                <a:spAutoFit/>
              </a:bodyPr>
              <a:lstStyle/>
              <a:p>
                <a:r>
                  <a:rPr lang="en-US" sz="2800"/>
                  <a:t>The surface of a spherical balloon has a fixed net charge of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𝑄</m:t>
                    </m:r>
                  </m:oMath>
                </a14:m>
                <a:r>
                  <a:rPr lang="en-US" sz="2800"/>
                  <a:t> spread uniformly over its surface (it has a uniform negative charge per area). The balloon is slowly deflated. As it is deflated and its diameter shrinks, the total energy contained in the electric field due to the charge…</a:t>
                </a:r>
              </a:p>
            </p:txBody>
          </p:sp>
        </mc:Choice>
        <mc:Fallback xmlns="">
          <p:sp>
            <p:nvSpPr>
              <p:cNvPr id="3" name="TextBox 2"/>
              <p:cNvSpPr txBox="1">
                <a:spLocks noRot="1" noChangeAspect="1" noMove="1" noResize="1" noEditPoints="1" noAdjustHandles="1" noChangeArrowheads="1" noChangeShapeType="1" noTextEdit="1"/>
              </p:cNvSpPr>
              <p:nvPr/>
            </p:nvSpPr>
            <p:spPr>
              <a:xfrm>
                <a:off x="127000" y="67733"/>
                <a:ext cx="11954933" cy="1815882"/>
              </a:xfrm>
              <a:prstGeom prst="rect">
                <a:avLst/>
              </a:prstGeom>
              <a:blipFill rotWithShape="0">
                <a:blip r:embed="rId2"/>
                <a:stretch>
                  <a:fillRect l="-1071" t="-3020" b="-8725"/>
                </a:stretch>
              </a:blipFill>
            </p:spPr>
            <p:txBody>
              <a:bodyPr/>
              <a:lstStyle/>
              <a:p>
                <a:r>
                  <a:rPr lang="en-US">
                    <a:noFill/>
                  </a:rPr>
                  <a:t> </a:t>
                </a:r>
              </a:p>
            </p:txBody>
          </p:sp>
        </mc:Fallback>
      </mc:AlternateContent>
      <p:sp>
        <p:nvSpPr>
          <p:cNvPr id="4" name="TextBox 3"/>
          <p:cNvSpPr txBox="1"/>
          <p:nvPr/>
        </p:nvSpPr>
        <p:spPr>
          <a:xfrm>
            <a:off x="127000" y="4732867"/>
            <a:ext cx="3303918"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constant.</a:t>
            </a:r>
          </a:p>
        </p:txBody>
      </p:sp>
    </p:spTree>
    <p:extLst>
      <p:ext uri="{BB962C8B-B14F-4D97-AF65-F5344CB8AC3E}">
        <p14:creationId xmlns:p14="http://schemas.microsoft.com/office/powerpoint/2010/main" val="219465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4038" y="1726858"/>
            <a:ext cx="2476190" cy="298095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3933" y="85636"/>
                <a:ext cx="11836400" cy="1545488"/>
              </a:xfrm>
              <a:prstGeom prst="rect">
                <a:avLst/>
              </a:prstGeom>
            </p:spPr>
            <p:txBody>
              <a:bodyPr wrap="square">
                <a:spAutoFit/>
              </a:bodyPr>
              <a:lstStyle/>
              <a:p>
                <a:r>
                  <a:rPr lang="en-US" sz="2800"/>
                  <a:t>A capacitor with capacitance C is attached to a battery with voltage V.  What is the flux </a:t>
                </a:r>
                <a14:m>
                  <m:oMath xmlns:m="http://schemas.openxmlformats.org/officeDocument/2006/math">
                    <m:nary>
                      <m:naryPr>
                        <m:chr m:val="∮"/>
                        <m:limLoc m:val="undOvr"/>
                        <m:subHide m:val="on"/>
                        <m:supHide m:val="on"/>
                        <m:ctrlPr>
                          <a:rPr lang="en-US" sz="2800" i="1" smtClean="0">
                            <a:latin typeface="Cambria Math" panose="02040503050406030204" pitchFamily="18" charset="0"/>
                          </a:rPr>
                        </m:ctrlPr>
                      </m:naryPr>
                      <m:sub/>
                      <m:sup/>
                      <m:e>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𝑬</m:t>
                            </m:r>
                          </m:e>
                        </m:acc>
                        <m:r>
                          <m:rPr>
                            <m:brk/>
                          </m:rP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m:t>
                        </m:r>
                        <m:acc>
                          <m:accPr>
                            <m:chr m:val="⃗"/>
                            <m:ctrlPr>
                              <a:rPr lang="en-US" sz="2800" i="1" smtClean="0">
                                <a:latin typeface="Cambria Math" panose="02040503050406030204" pitchFamily="18" charset="0"/>
                                <a:ea typeface="Cambria Math" panose="02040503050406030204" pitchFamily="18" charset="0"/>
                              </a:rPr>
                            </m:ctrlPr>
                          </m:accPr>
                          <m:e>
                            <m:r>
                              <a:rPr lang="en-US" sz="2800" b="1" i="1" smtClean="0">
                                <a:latin typeface="Cambria Math" panose="02040503050406030204" pitchFamily="18" charset="0"/>
                                <a:ea typeface="Cambria Math" panose="02040503050406030204" pitchFamily="18" charset="0"/>
                              </a:rPr>
                              <m:t>𝑨</m:t>
                            </m:r>
                          </m:e>
                        </m:acc>
                      </m:e>
                    </m:nary>
                  </m:oMath>
                </a14:m>
                <a:r>
                  <a:rPr lang="en-US" sz="2800"/>
                  <a:t> through the cubical volume shown?  (The end faces of the cube are within the metal plates of the capacitor.</a:t>
                </a:r>
              </a:p>
            </p:txBody>
          </p:sp>
        </mc:Choice>
        <mc:Fallback xmlns="">
          <p:sp>
            <p:nvSpPr>
              <p:cNvPr id="3" name="Rectangle 2"/>
              <p:cNvSpPr>
                <a:spLocks noRot="1" noChangeAspect="1" noMove="1" noResize="1" noEditPoints="1" noAdjustHandles="1" noChangeArrowheads="1" noChangeShapeType="1" noTextEdit="1"/>
              </p:cNvSpPr>
              <p:nvPr/>
            </p:nvSpPr>
            <p:spPr>
              <a:xfrm>
                <a:off x="143933" y="85636"/>
                <a:ext cx="11836400" cy="1545488"/>
              </a:xfrm>
              <a:prstGeom prst="rect">
                <a:avLst/>
              </a:prstGeom>
              <a:blipFill rotWithShape="0">
                <a:blip r:embed="rId3"/>
                <a:stretch>
                  <a:fillRect l="-1082" t="-3543" r="-1391" b="-7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3933" y="3217334"/>
                <a:ext cx="2799164" cy="3388492"/>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𝐶𝑉</m:t>
                        </m:r>
                      </m:num>
                      <m:den>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𝜀</m:t>
                            </m:r>
                          </m:e>
                          <m:sub>
                            <m:r>
                              <a:rPr lang="en-US" sz="2800" b="0" i="1" smtClean="0">
                                <a:latin typeface="Cambria Math" panose="02040503050406030204" pitchFamily="18" charset="0"/>
                              </a:rPr>
                              <m:t>0</m:t>
                            </m:r>
                          </m:sub>
                        </m:sSub>
                      </m:den>
                    </m:f>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𝐶𝑉</m:t>
                        </m:r>
                      </m:num>
                      <m:den>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𝜀</m:t>
                            </m:r>
                          </m:e>
                          <m:sub>
                            <m:r>
                              <a:rPr lang="en-US" sz="2800" b="0" i="1" smtClean="0">
                                <a:latin typeface="Cambria Math" panose="02040503050406030204" pitchFamily="18" charset="0"/>
                              </a:rPr>
                              <m:t>0</m:t>
                            </m:r>
                          </m:sub>
                        </m:sSub>
                      </m:den>
                    </m:f>
                  </m:oMath>
                </a14:m>
                <a:endParaRPr lang="en-US" sz="2800"/>
              </a:p>
              <a:p>
                <a:pPr marL="514350" indent="-514350">
                  <a:lnSpc>
                    <a:spcPct val="150000"/>
                  </a:lnSpc>
                  <a:buAutoNum type="alphaUcParenR"/>
                </a:pPr>
                <a:r>
                  <a:rPr lang="en-US" sz="2800"/>
                  <a:t> zero</a:t>
                </a:r>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43933" y="3217334"/>
                <a:ext cx="2799164" cy="3388492"/>
              </a:xfrm>
              <a:prstGeom prst="rect">
                <a:avLst/>
              </a:prstGeom>
              <a:blipFill rotWithShape="0">
                <a:blip r:embed="rId4"/>
                <a:stretch>
                  <a:fillRect l="-4575" r="-3050" b="-2158"/>
                </a:stretch>
              </a:blipFill>
            </p:spPr>
            <p:txBody>
              <a:bodyPr/>
              <a:lstStyle/>
              <a:p>
                <a:r>
                  <a:rPr lang="en-US">
                    <a:noFill/>
                  </a:rPr>
                  <a:t> </a:t>
                </a:r>
              </a:p>
            </p:txBody>
          </p:sp>
        </mc:Fallback>
      </mc:AlternateContent>
    </p:spTree>
    <p:extLst>
      <p:ext uri="{BB962C8B-B14F-4D97-AF65-F5344CB8AC3E}">
        <p14:creationId xmlns:p14="http://schemas.microsoft.com/office/powerpoint/2010/main" val="316505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9333" y="2525314"/>
            <a:ext cx="1333333" cy="2095238"/>
          </a:xfrm>
          <a:prstGeom prst="rect">
            <a:avLst/>
          </a:prstGeom>
        </p:spPr>
      </p:pic>
      <p:sp>
        <p:nvSpPr>
          <p:cNvPr id="3" name="Rectangle 2"/>
          <p:cNvSpPr/>
          <p:nvPr/>
        </p:nvSpPr>
        <p:spPr>
          <a:xfrm>
            <a:off x="194733" y="130370"/>
            <a:ext cx="11802534" cy="2246769"/>
          </a:xfrm>
          <a:prstGeom prst="rect">
            <a:avLst/>
          </a:prstGeom>
        </p:spPr>
        <p:txBody>
          <a:bodyPr wrap="square">
            <a:spAutoFit/>
          </a:bodyPr>
          <a:lstStyle/>
          <a:p>
            <a:r>
              <a:rPr lang="en-US" sz="2800"/>
              <a:t>A capacitor has a voltage V across its plates.  An electron, initially at rest, is released from at a point very close to the negative plate of a capacitor and it accelerates toward the positive plate.   The electron has charge –e and mass m.  There is no gravity in this problem.  What is the final kinetic energy of the electron just before it collides with the positive plate?</a:t>
            </a:r>
          </a:p>
        </p:txBody>
      </p:sp>
      <mc:AlternateContent xmlns:mc="http://schemas.openxmlformats.org/markup-compatibility/2006" xmlns:a14="http://schemas.microsoft.com/office/drawing/2010/main">
        <mc:Choice Requires="a14">
          <p:sp>
            <p:nvSpPr>
              <p:cNvPr id="4" name="TextBox 3"/>
              <p:cNvSpPr txBox="1"/>
              <p:nvPr/>
            </p:nvSpPr>
            <p:spPr>
              <a:xfrm>
                <a:off x="194733" y="3209181"/>
                <a:ext cx="2842445" cy="3648819"/>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𝑒𝑉</m:t>
                    </m:r>
                  </m:oMath>
                </a14:m>
                <a:endParaRPr lang="en-US" sz="2800"/>
              </a:p>
              <a:p>
                <a:pPr marL="514350" indent="-514350">
                  <a:lnSpc>
                    <a:spcPct val="150000"/>
                  </a:lnSpc>
                  <a:buFontTx/>
                  <a:buAutoNum type="alphaUcParenR"/>
                </a:pPr>
                <a:r>
                  <a:rPr lang="en-US" sz="2800"/>
                  <a:t> 2</a:t>
                </a:r>
                <a14:m>
                  <m:oMath xmlns:m="http://schemas.openxmlformats.org/officeDocument/2006/math">
                    <m:r>
                      <a:rPr lang="en-US" sz="2800" i="1">
                        <a:latin typeface="Cambria Math" panose="02040503050406030204" pitchFamily="18" charset="0"/>
                        <a:ea typeface="Cambria Math" panose="02040503050406030204" pitchFamily="18" charset="0"/>
                      </a:rPr>
                      <m:t>𝑒𝑉</m:t>
                    </m:r>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𝑚</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𝑉</m:t>
                        </m:r>
                      </m:e>
                      <m:sup>
                        <m:r>
                          <a:rPr lang="en-US" sz="2800" b="0" i="1" smtClean="0">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ea typeface="Cambria Math" panose="02040503050406030204" pitchFamily="18" charset="0"/>
                      </a:rPr>
                      <m:t>𝑒𝑉</m:t>
                    </m:r>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94733" y="3209181"/>
                <a:ext cx="2842445" cy="3648819"/>
              </a:xfrm>
              <a:prstGeom prst="rect">
                <a:avLst/>
              </a:prstGeom>
              <a:blipFill rotWithShape="0">
                <a:blip r:embed="rId3"/>
                <a:stretch>
                  <a:fillRect l="-4506" r="-3004" b="-501"/>
                </a:stretch>
              </a:blipFill>
            </p:spPr>
            <p:txBody>
              <a:bodyPr/>
              <a:lstStyle/>
              <a:p>
                <a:r>
                  <a:rPr lang="en-US">
                    <a:noFill/>
                  </a:rPr>
                  <a:t> </a:t>
                </a:r>
              </a:p>
            </p:txBody>
          </p:sp>
        </mc:Fallback>
      </mc:AlternateContent>
    </p:spTree>
    <p:extLst>
      <p:ext uri="{BB962C8B-B14F-4D97-AF65-F5344CB8AC3E}">
        <p14:creationId xmlns:p14="http://schemas.microsoft.com/office/powerpoint/2010/main" val="302419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1579" y="129133"/>
            <a:ext cx="11534992" cy="954107"/>
          </a:xfrm>
          <a:prstGeom prst="rect">
            <a:avLst/>
          </a:prstGeom>
        </p:spPr>
        <p:txBody>
          <a:bodyPr wrap="square">
            <a:spAutoFit/>
          </a:bodyPr>
          <a:lstStyle/>
          <a:p>
            <a:r>
              <a:rPr lang="en-US" sz="2800" dirty="0"/>
              <a:t>Again, suppose the motion </a:t>
            </a:r>
            <a:r>
              <a:rPr lang="en-US" sz="2800"/>
              <a:t>is at constant velocity. </a:t>
            </a:r>
            <a:r>
              <a:rPr lang="en-US" sz="2800" dirty="0"/>
              <a:t>The change in energy of the system of these two charges is…</a:t>
            </a:r>
          </a:p>
        </p:txBody>
      </p:sp>
      <p:sp>
        <p:nvSpPr>
          <p:cNvPr id="14" name="TextBox 13"/>
          <p:cNvSpPr txBox="1"/>
          <p:nvPr/>
        </p:nvSpPr>
        <p:spPr>
          <a:xfrm>
            <a:off x="221579" y="4607626"/>
            <a:ext cx="1982530" cy="2031325"/>
          </a:xfrm>
          <a:prstGeom prst="rect">
            <a:avLst/>
          </a:prstGeom>
          <a:noFill/>
        </p:spPr>
        <p:txBody>
          <a:bodyPr wrap="none" rtlCol="0">
            <a:spAutoFit/>
          </a:bodyPr>
          <a:lstStyle/>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a:p>
            <a:pPr marL="514350" indent="-514350">
              <a:lnSpc>
                <a:spcPct val="150000"/>
              </a:lnSpc>
              <a:buAutoNum type="alphaUcParenR"/>
            </a:pPr>
            <a:r>
              <a:rPr lang="en-US" sz="2800"/>
              <a:t>Zero</a:t>
            </a:r>
          </a:p>
        </p:txBody>
      </p:sp>
      <p:grpSp>
        <p:nvGrpSpPr>
          <p:cNvPr id="12" name="Group 1"/>
          <p:cNvGrpSpPr>
            <a:grpSpLocks noChangeAspect="1"/>
          </p:cNvGrpSpPr>
          <p:nvPr/>
        </p:nvGrpSpPr>
        <p:grpSpPr bwMode="auto">
          <a:xfrm>
            <a:off x="1411063" y="1767444"/>
            <a:ext cx="10345508" cy="1511641"/>
            <a:chOff x="2520" y="4394"/>
            <a:chExt cx="8699" cy="1271"/>
          </a:xfrm>
        </p:grpSpPr>
        <p:sp>
          <p:nvSpPr>
            <p:cNvPr id="15" name="AutoShape 8"/>
            <p:cNvSpPr>
              <a:spLocks noChangeAspect="1" noChangeArrowheads="1" noTextEdit="1"/>
            </p:cNvSpPr>
            <p:nvPr/>
          </p:nvSpPr>
          <p:spPr bwMode="auto">
            <a:xfrm>
              <a:off x="2520" y="4394"/>
              <a:ext cx="8135" cy="1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6" name="Line 7"/>
            <p:cNvSpPr>
              <a:spLocks noChangeShapeType="1"/>
            </p:cNvSpPr>
            <p:nvPr/>
          </p:nvSpPr>
          <p:spPr bwMode="auto">
            <a:xfrm flipH="1">
              <a:off x="4897" y="4844"/>
              <a:ext cx="4026" cy="1"/>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7" name="Oval 6"/>
            <p:cNvSpPr>
              <a:spLocks noChangeArrowheads="1"/>
            </p:cNvSpPr>
            <p:nvPr/>
          </p:nvSpPr>
          <p:spPr bwMode="auto">
            <a:xfrm>
              <a:off x="2946" y="4749"/>
              <a:ext cx="186" cy="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Text Box 5"/>
            <p:cNvSpPr txBox="1">
              <a:spLocks noChangeArrowheads="1"/>
            </p:cNvSpPr>
            <p:nvPr/>
          </p:nvSpPr>
          <p:spPr bwMode="auto">
            <a:xfrm>
              <a:off x="2520" y="5015"/>
              <a:ext cx="1076"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-Q (fixed)</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9" name="Text Box 4"/>
            <p:cNvSpPr txBox="1">
              <a:spLocks noChangeArrowheads="1"/>
            </p:cNvSpPr>
            <p:nvPr/>
          </p:nvSpPr>
          <p:spPr bwMode="auto">
            <a:xfrm>
              <a:off x="8853" y="4544"/>
              <a:ext cx="236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from infinity</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20" name="Oval 3"/>
            <p:cNvSpPr>
              <a:spLocks noChangeArrowheads="1"/>
            </p:cNvSpPr>
            <p:nvPr/>
          </p:nvSpPr>
          <p:spPr bwMode="auto">
            <a:xfrm>
              <a:off x="4677" y="4741"/>
              <a:ext cx="185" cy="18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Text Box 2"/>
            <p:cNvSpPr txBox="1">
              <a:spLocks noChangeArrowheads="1"/>
            </p:cNvSpPr>
            <p:nvPr/>
          </p:nvSpPr>
          <p:spPr bwMode="auto">
            <a:xfrm>
              <a:off x="4527" y="5001"/>
              <a:ext cx="60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1662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0134" y="1612710"/>
            <a:ext cx="3822523" cy="14753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pic>
      <mc:AlternateContent xmlns:mc="http://schemas.openxmlformats.org/markup-compatibility/2006" xmlns:a14="http://schemas.microsoft.com/office/drawing/2010/main">
        <mc:Choice Requires="a14">
          <p:sp>
            <p:nvSpPr>
              <p:cNvPr id="6" name="Rectangle 5"/>
              <p:cNvSpPr/>
              <p:nvPr/>
            </p:nvSpPr>
            <p:spPr>
              <a:xfrm>
                <a:off x="192527" y="74768"/>
                <a:ext cx="11677739" cy="954107"/>
              </a:xfrm>
              <a:prstGeom prst="rect">
                <a:avLst/>
              </a:prstGeom>
            </p:spPr>
            <p:txBody>
              <a:bodyPr wrap="square">
                <a:spAutoFit/>
              </a:bodyPr>
              <a:lstStyle/>
              <a:p>
                <a:r>
                  <a:rPr lang="en-US" sz="2800" dirty="0"/>
                  <a:t>If we fix the charge (keep it constant) and double the spacing between the plates </a:t>
                </a:r>
                <a14:m>
                  <m:oMath xmlns:m="http://schemas.openxmlformats.org/officeDocument/2006/math">
                    <m:r>
                      <a:rPr lang="en-US" sz="2800" b="0" i="1" smtClean="0">
                        <a:latin typeface="Cambria Math" panose="02040503050406030204" pitchFamily="18" charset="0"/>
                      </a:rPr>
                      <m:t>𝑑</m:t>
                    </m:r>
                  </m:oMath>
                </a14:m>
                <a:r>
                  <a:rPr lang="en-US" sz="2800" dirty="0"/>
                  <a:t>, what happens to the electric field between the plates?</a:t>
                </a:r>
              </a:p>
            </p:txBody>
          </p:sp>
        </mc:Choice>
        <mc:Fallback xmlns="">
          <p:sp>
            <p:nvSpPr>
              <p:cNvPr id="6" name="Rectangle 5"/>
              <p:cNvSpPr>
                <a:spLocks noRot="1" noChangeAspect="1" noMove="1" noResize="1" noEditPoints="1" noAdjustHandles="1" noChangeArrowheads="1" noChangeShapeType="1" noTextEdit="1"/>
              </p:cNvSpPr>
              <p:nvPr/>
            </p:nvSpPr>
            <p:spPr>
              <a:xfrm>
                <a:off x="192527" y="74768"/>
                <a:ext cx="11677739" cy="954107"/>
              </a:xfrm>
              <a:prstGeom prst="rect">
                <a:avLst/>
              </a:prstGeom>
              <a:blipFill>
                <a:blip r:embed="rId3"/>
                <a:stretch>
                  <a:fillRect l="-1097" t="-5732" b="-17197"/>
                </a:stretch>
              </a:blipFill>
            </p:spPr>
            <p:txBody>
              <a:bodyPr/>
              <a:lstStyle/>
              <a:p>
                <a:r>
                  <a:rPr lang="en-US">
                    <a:noFill/>
                  </a:rPr>
                  <a:t> </a:t>
                </a:r>
              </a:p>
            </p:txBody>
          </p:sp>
        </mc:Fallback>
      </mc:AlternateContent>
      <p:sp>
        <p:nvSpPr>
          <p:cNvPr id="7" name="TextBox 6"/>
          <p:cNvSpPr txBox="1"/>
          <p:nvPr/>
        </p:nvSpPr>
        <p:spPr>
          <a:xfrm>
            <a:off x="192527" y="3483111"/>
            <a:ext cx="4420441" cy="3323987"/>
          </a:xfrm>
          <a:prstGeom prst="rect">
            <a:avLst/>
          </a:prstGeom>
          <a:noFill/>
        </p:spPr>
        <p:txBody>
          <a:bodyPr wrap="none" rtlCol="0">
            <a:spAutoFit/>
          </a:bodyPr>
          <a:lstStyle/>
          <a:p>
            <a:pPr marL="514350" indent="-514350">
              <a:lnSpc>
                <a:spcPct val="150000"/>
              </a:lnSpc>
              <a:buAutoNum type="alphaUcParenR"/>
            </a:pPr>
            <a:r>
              <a:rPr lang="en-US" sz="2800"/>
              <a:t>no change</a:t>
            </a:r>
          </a:p>
          <a:p>
            <a:pPr marL="514350" indent="-514350">
              <a:lnSpc>
                <a:spcPct val="150000"/>
              </a:lnSpc>
              <a:buAutoNum type="alphaUcParenR"/>
            </a:pPr>
            <a:r>
              <a:rPr lang="en-US" sz="2800"/>
              <a:t>increases by a factor of 2</a:t>
            </a:r>
          </a:p>
          <a:p>
            <a:pPr marL="514350" indent="-514350">
              <a:lnSpc>
                <a:spcPct val="150000"/>
              </a:lnSpc>
              <a:buAutoNum type="alphaUcParenR"/>
            </a:pPr>
            <a:r>
              <a:rPr lang="en-US" sz="2800"/>
              <a:t>increases by a factor of 4</a:t>
            </a:r>
          </a:p>
          <a:p>
            <a:pPr marL="514350" indent="-514350">
              <a:lnSpc>
                <a:spcPct val="150000"/>
              </a:lnSpc>
              <a:buAutoNum type="alphaUcParenR"/>
            </a:pPr>
            <a:r>
              <a:rPr lang="en-US" sz="2800"/>
              <a:t>decreases by a factor of 2</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413251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0134" y="1612710"/>
            <a:ext cx="3822523" cy="14753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pic>
      <mc:AlternateContent xmlns:mc="http://schemas.openxmlformats.org/markup-compatibility/2006" xmlns:a14="http://schemas.microsoft.com/office/drawing/2010/main">
        <mc:Choice Requires="a14">
          <p:sp>
            <p:nvSpPr>
              <p:cNvPr id="6" name="Rectangle 5"/>
              <p:cNvSpPr/>
              <p:nvPr/>
            </p:nvSpPr>
            <p:spPr>
              <a:xfrm>
                <a:off x="192527" y="74768"/>
                <a:ext cx="11677739" cy="954107"/>
              </a:xfrm>
              <a:prstGeom prst="rect">
                <a:avLst/>
              </a:prstGeom>
            </p:spPr>
            <p:txBody>
              <a:bodyPr wrap="square">
                <a:spAutoFit/>
              </a:bodyPr>
              <a:lstStyle/>
              <a:p>
                <a:r>
                  <a:rPr lang="en-US" sz="2800" dirty="0"/>
                  <a:t>Again, if we fix the charge and double </a:t>
                </a:r>
                <a14:m>
                  <m:oMath xmlns:m="http://schemas.openxmlformats.org/officeDocument/2006/math">
                    <m:r>
                      <a:rPr lang="en-US" sz="2800" b="0" i="1" smtClean="0">
                        <a:latin typeface="Cambria Math" panose="02040503050406030204" pitchFamily="18" charset="0"/>
                      </a:rPr>
                      <m:t>𝑑</m:t>
                    </m:r>
                  </m:oMath>
                </a14:m>
                <a:r>
                  <a:rPr lang="en-US" sz="2800" dirty="0"/>
                  <a:t>, what happens to the voltage (potential difference) between the plates?</a:t>
                </a:r>
              </a:p>
            </p:txBody>
          </p:sp>
        </mc:Choice>
        <mc:Fallback xmlns="">
          <p:sp>
            <p:nvSpPr>
              <p:cNvPr id="6" name="Rectangle 5"/>
              <p:cNvSpPr>
                <a:spLocks noRot="1" noChangeAspect="1" noMove="1" noResize="1" noEditPoints="1" noAdjustHandles="1" noChangeArrowheads="1" noChangeShapeType="1" noTextEdit="1"/>
              </p:cNvSpPr>
              <p:nvPr/>
            </p:nvSpPr>
            <p:spPr>
              <a:xfrm>
                <a:off x="192527" y="74768"/>
                <a:ext cx="11677739" cy="954107"/>
              </a:xfrm>
              <a:prstGeom prst="rect">
                <a:avLst/>
              </a:prstGeom>
              <a:blipFill>
                <a:blip r:embed="rId3"/>
                <a:stretch>
                  <a:fillRect l="-1097" t="-5732" b="-17197"/>
                </a:stretch>
              </a:blipFill>
            </p:spPr>
            <p:txBody>
              <a:bodyPr/>
              <a:lstStyle/>
              <a:p>
                <a:r>
                  <a:rPr lang="en-US">
                    <a:noFill/>
                  </a:rPr>
                  <a:t> </a:t>
                </a:r>
              </a:p>
            </p:txBody>
          </p:sp>
        </mc:Fallback>
      </mc:AlternateContent>
      <p:sp>
        <p:nvSpPr>
          <p:cNvPr id="7" name="TextBox 6"/>
          <p:cNvSpPr txBox="1"/>
          <p:nvPr/>
        </p:nvSpPr>
        <p:spPr>
          <a:xfrm>
            <a:off x="192527" y="3483111"/>
            <a:ext cx="4420441" cy="3323987"/>
          </a:xfrm>
          <a:prstGeom prst="rect">
            <a:avLst/>
          </a:prstGeom>
          <a:noFill/>
        </p:spPr>
        <p:txBody>
          <a:bodyPr wrap="none" rtlCol="0">
            <a:spAutoFit/>
          </a:bodyPr>
          <a:lstStyle/>
          <a:p>
            <a:pPr marL="514350" indent="-514350">
              <a:lnSpc>
                <a:spcPct val="150000"/>
              </a:lnSpc>
              <a:buAutoNum type="alphaUcParenR"/>
            </a:pPr>
            <a:r>
              <a:rPr lang="en-US" sz="2800"/>
              <a:t>no change</a:t>
            </a:r>
          </a:p>
          <a:p>
            <a:pPr marL="514350" indent="-514350">
              <a:lnSpc>
                <a:spcPct val="150000"/>
              </a:lnSpc>
              <a:buAutoNum type="alphaUcParenR"/>
            </a:pPr>
            <a:r>
              <a:rPr lang="en-US" sz="2800"/>
              <a:t>increases by a factor of 2</a:t>
            </a:r>
          </a:p>
          <a:p>
            <a:pPr marL="514350" indent="-514350">
              <a:lnSpc>
                <a:spcPct val="150000"/>
              </a:lnSpc>
              <a:buAutoNum type="alphaUcParenR"/>
            </a:pPr>
            <a:r>
              <a:rPr lang="en-US" sz="2800"/>
              <a:t>increases by a factor of 4</a:t>
            </a:r>
          </a:p>
          <a:p>
            <a:pPr marL="514350" indent="-514350">
              <a:lnSpc>
                <a:spcPct val="150000"/>
              </a:lnSpc>
              <a:buAutoNum type="alphaUcParenR"/>
            </a:pPr>
            <a:r>
              <a:rPr lang="en-US" sz="2800"/>
              <a:t>decreases by a factor of 2</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258252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0134" y="1612710"/>
            <a:ext cx="3822523" cy="14753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pic>
      <p:sp>
        <p:nvSpPr>
          <p:cNvPr id="6" name="Rectangle 5"/>
          <p:cNvSpPr/>
          <p:nvPr/>
        </p:nvSpPr>
        <p:spPr>
          <a:xfrm>
            <a:off x="192527" y="74768"/>
            <a:ext cx="11677739" cy="523220"/>
          </a:xfrm>
          <a:prstGeom prst="rect">
            <a:avLst/>
          </a:prstGeom>
        </p:spPr>
        <p:txBody>
          <a:bodyPr wrap="square">
            <a:spAutoFit/>
          </a:bodyPr>
          <a:lstStyle/>
          <a:p>
            <a:r>
              <a:rPr lang="en-US" sz="2800" dirty="0"/>
              <a:t>Again, if we fix the charge and double </a:t>
            </a:r>
            <a:r>
              <a:rPr lang="en-US" sz="2800" i="1" dirty="0"/>
              <a:t>d</a:t>
            </a:r>
            <a:r>
              <a:rPr lang="en-US" sz="2800" dirty="0"/>
              <a:t>, what happens to the capacitance?</a:t>
            </a:r>
          </a:p>
        </p:txBody>
      </p:sp>
      <p:sp>
        <p:nvSpPr>
          <p:cNvPr id="7" name="TextBox 6"/>
          <p:cNvSpPr txBox="1"/>
          <p:nvPr/>
        </p:nvSpPr>
        <p:spPr>
          <a:xfrm>
            <a:off x="192527" y="3483111"/>
            <a:ext cx="4420441" cy="3323987"/>
          </a:xfrm>
          <a:prstGeom prst="rect">
            <a:avLst/>
          </a:prstGeom>
          <a:noFill/>
        </p:spPr>
        <p:txBody>
          <a:bodyPr wrap="none" rtlCol="0">
            <a:spAutoFit/>
          </a:bodyPr>
          <a:lstStyle/>
          <a:p>
            <a:pPr marL="514350" indent="-514350">
              <a:lnSpc>
                <a:spcPct val="150000"/>
              </a:lnSpc>
              <a:buAutoNum type="alphaUcParenR"/>
            </a:pPr>
            <a:r>
              <a:rPr lang="en-US" sz="2800"/>
              <a:t>no change</a:t>
            </a:r>
          </a:p>
          <a:p>
            <a:pPr marL="514350" indent="-514350">
              <a:lnSpc>
                <a:spcPct val="150000"/>
              </a:lnSpc>
              <a:buAutoNum type="alphaUcParenR"/>
            </a:pPr>
            <a:r>
              <a:rPr lang="en-US" sz="2800"/>
              <a:t>increases by a factor of 2</a:t>
            </a:r>
          </a:p>
          <a:p>
            <a:pPr marL="514350" indent="-514350">
              <a:lnSpc>
                <a:spcPct val="150000"/>
              </a:lnSpc>
              <a:buAutoNum type="alphaUcParenR"/>
            </a:pPr>
            <a:r>
              <a:rPr lang="en-US" sz="2800"/>
              <a:t>increases by a factor of 4</a:t>
            </a:r>
          </a:p>
          <a:p>
            <a:pPr marL="514350" indent="-514350">
              <a:lnSpc>
                <a:spcPct val="150000"/>
              </a:lnSpc>
              <a:buAutoNum type="alphaUcParenR"/>
            </a:pPr>
            <a:r>
              <a:rPr lang="en-US" sz="2800"/>
              <a:t>decreases by a factor of 2</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2786093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199" y="93133"/>
            <a:ext cx="11768667" cy="954107"/>
          </a:xfrm>
          <a:prstGeom prst="rect">
            <a:avLst/>
          </a:prstGeom>
        </p:spPr>
        <p:txBody>
          <a:bodyPr wrap="square">
            <a:spAutoFit/>
          </a:bodyPr>
          <a:lstStyle/>
          <a:p>
            <a:r>
              <a:rPr lang="en-US" sz="2800"/>
              <a:t>A capacitor of capacitance C holds a charge Q when the potential difference across the plates is V. If the charge on the plates is doubled to 2Q,</a:t>
            </a:r>
          </a:p>
        </p:txBody>
      </p:sp>
      <p:sp>
        <p:nvSpPr>
          <p:cNvPr id="5" name="Rectangle 4"/>
          <p:cNvSpPr/>
          <p:nvPr/>
        </p:nvSpPr>
        <p:spPr>
          <a:xfrm>
            <a:off x="203199" y="3398504"/>
            <a:ext cx="6096000" cy="3257174"/>
          </a:xfrm>
          <a:prstGeom prst="rect">
            <a:avLst/>
          </a:prstGeom>
        </p:spPr>
        <p:txBody>
          <a:bodyPr>
            <a:spAutoFit/>
          </a:bodyPr>
          <a:lstStyle/>
          <a:p>
            <a:pPr marL="514350" indent="-514350">
              <a:lnSpc>
                <a:spcPct val="150000"/>
              </a:lnSpc>
              <a:buFont typeface="+mj-lt"/>
              <a:buAutoNum type="alphaLcParenR"/>
            </a:pPr>
            <a:r>
              <a:rPr lang="en-US" sz="2800"/>
              <a:t>the capacitance becomes (1/2)C.</a:t>
            </a:r>
          </a:p>
          <a:p>
            <a:pPr marL="514350" indent="-514350">
              <a:lnSpc>
                <a:spcPct val="150000"/>
              </a:lnSpc>
              <a:buFont typeface="+mj-lt"/>
              <a:buAutoNum type="alphaLcParenR"/>
            </a:pPr>
            <a:r>
              <a:rPr lang="en-US" sz="2800"/>
              <a:t>the capacitance becomes 2C.</a:t>
            </a:r>
          </a:p>
          <a:p>
            <a:pPr marL="514350" indent="-514350">
              <a:lnSpc>
                <a:spcPct val="150000"/>
              </a:lnSpc>
              <a:buFont typeface="+mj-lt"/>
              <a:buAutoNum type="alphaLcParenR"/>
            </a:pPr>
            <a:r>
              <a:rPr lang="en-US" sz="2800"/>
              <a:t>the capacitance becomes (1/4)C</a:t>
            </a:r>
          </a:p>
          <a:p>
            <a:pPr marL="514350" indent="-514350">
              <a:lnSpc>
                <a:spcPct val="150000"/>
              </a:lnSpc>
              <a:buFont typeface="+mj-lt"/>
              <a:buAutoNum type="alphaLcParenR"/>
            </a:pPr>
            <a:r>
              <a:rPr lang="en-US" sz="2800"/>
              <a:t>the capacitance becomes 4C</a:t>
            </a:r>
          </a:p>
          <a:p>
            <a:pPr marL="514350" indent="-514350">
              <a:lnSpc>
                <a:spcPct val="150000"/>
              </a:lnSpc>
              <a:buFont typeface="+mj-lt"/>
              <a:buAutoNum type="alphaLcParenR"/>
            </a:pPr>
            <a:r>
              <a:rPr lang="en-US" sz="2800"/>
              <a:t>the capacitance does not change.</a:t>
            </a:r>
          </a:p>
        </p:txBody>
      </p:sp>
    </p:spTree>
    <p:extLst>
      <p:ext uri="{BB962C8B-B14F-4D97-AF65-F5344CB8AC3E}">
        <p14:creationId xmlns:p14="http://schemas.microsoft.com/office/powerpoint/2010/main" val="1694013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133" y="159435"/>
            <a:ext cx="11675533" cy="954107"/>
          </a:xfrm>
          <a:prstGeom prst="rect">
            <a:avLst/>
          </a:prstGeom>
        </p:spPr>
        <p:txBody>
          <a:bodyPr wrap="square">
            <a:spAutoFit/>
          </a:bodyPr>
          <a:lstStyle/>
          <a:p>
            <a:r>
              <a:rPr lang="en-US" sz="2800" dirty="0"/>
              <a:t>Does the capacitance of a given capacitor depend on whether it is uncharged, half charged, or fully charged?</a:t>
            </a:r>
          </a:p>
        </p:txBody>
      </p:sp>
      <p:sp>
        <p:nvSpPr>
          <p:cNvPr id="3" name="TextBox 2"/>
          <p:cNvSpPr txBox="1"/>
          <p:nvPr/>
        </p:nvSpPr>
        <p:spPr>
          <a:xfrm>
            <a:off x="220133" y="4656667"/>
            <a:ext cx="5557868" cy="2031325"/>
          </a:xfrm>
          <a:prstGeom prst="rect">
            <a:avLst/>
          </a:prstGeom>
          <a:noFill/>
        </p:spPr>
        <p:txBody>
          <a:bodyPr wrap="none" rtlCol="0">
            <a:spAutoFit/>
          </a:bodyPr>
          <a:lstStyle/>
          <a:p>
            <a:pPr marL="514350" indent="-514350">
              <a:lnSpc>
                <a:spcPct val="150000"/>
              </a:lnSpc>
              <a:buAutoNum type="alphaUcParenR"/>
            </a:pPr>
            <a:r>
              <a:rPr lang="en-US" sz="2800" dirty="0"/>
              <a:t>Yes</a:t>
            </a:r>
          </a:p>
          <a:p>
            <a:pPr marL="514350" indent="-514350">
              <a:lnSpc>
                <a:spcPct val="150000"/>
              </a:lnSpc>
              <a:buAutoNum type="alphaUcParenR"/>
            </a:pPr>
            <a:r>
              <a:rPr lang="en-US" sz="2800" dirty="0"/>
              <a:t>No</a:t>
            </a:r>
          </a:p>
          <a:p>
            <a:pPr marL="514350" indent="-514350">
              <a:lnSpc>
                <a:spcPct val="150000"/>
              </a:lnSpc>
              <a:buAutoNum type="alphaUcParenR"/>
            </a:pPr>
            <a:r>
              <a:rPr lang="en-US" sz="2800" dirty="0"/>
              <a:t>Depends on the type of capacitor</a:t>
            </a:r>
          </a:p>
        </p:txBody>
      </p:sp>
    </p:spTree>
    <p:extLst>
      <p:ext uri="{BB962C8B-B14F-4D97-AF65-F5344CB8AC3E}">
        <p14:creationId xmlns:p14="http://schemas.microsoft.com/office/powerpoint/2010/main" val="2580668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798345" y="1242717"/>
            <a:ext cx="4401693" cy="1670449"/>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162078" y="75959"/>
                <a:ext cx="11429032" cy="954107"/>
              </a:xfrm>
              <a:prstGeom prst="rect">
                <a:avLst/>
              </a:prstGeom>
              <a:noFill/>
            </p:spPr>
            <p:txBody>
              <a:bodyPr wrap="square" rtlCol="0">
                <a:spAutoFit/>
              </a:bodyPr>
              <a:lstStyle/>
              <a:p>
                <a:r>
                  <a:rPr lang="en-US" sz="2800" dirty="0"/>
                  <a:t>How much work does it take to move a charge of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𝑑𝑞</m:t>
                    </m:r>
                  </m:oMath>
                </a14:m>
                <a:r>
                  <a:rPr lang="en-US" sz="2800" dirty="0"/>
                  <a:t> from the bottom plate to the top plate of a capacitor with charge Q and electric field E?</a:t>
                </a:r>
              </a:p>
            </p:txBody>
          </p:sp>
        </mc:Choice>
        <mc:Fallback xmlns="">
          <p:sp>
            <p:nvSpPr>
              <p:cNvPr id="20" name="TextBox 19"/>
              <p:cNvSpPr txBox="1">
                <a:spLocks noRot="1" noChangeAspect="1" noMove="1" noResize="1" noEditPoints="1" noAdjustHandles="1" noChangeArrowheads="1" noChangeShapeType="1" noTextEdit="1"/>
              </p:cNvSpPr>
              <p:nvPr/>
            </p:nvSpPr>
            <p:spPr>
              <a:xfrm>
                <a:off x="162078" y="75959"/>
                <a:ext cx="11429032" cy="954107"/>
              </a:xfrm>
              <a:prstGeom prst="rect">
                <a:avLst/>
              </a:prstGeom>
              <a:blipFill>
                <a:blip r:embed="rId3"/>
                <a:stretch>
                  <a:fillRect l="-1121" t="-5732" r="-640"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62078" y="3831287"/>
                <a:ext cx="3376630" cy="2934586"/>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𝑑𝑊</m:t>
                    </m:r>
                    <m:r>
                      <a:rPr lang="en-US" sz="2800" b="0" i="1" smtClean="0">
                        <a:latin typeface="Cambria Math" panose="02040503050406030204" pitchFamily="18" charset="0"/>
                      </a:rPr>
                      <m:t>=</m:t>
                    </m:r>
                    <m:r>
                      <a:rPr lang="en-US" sz="2800" b="0" i="1" smtClean="0">
                        <a:latin typeface="Cambria Math" panose="02040503050406030204" pitchFamily="18" charset="0"/>
                      </a:rPr>
                      <m:t>𝑑𝑞</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m:t>
                    </m:r>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𝑑𝑊</m:t>
                    </m:r>
                    <m:r>
                      <a:rPr lang="en-US" sz="2800" i="1">
                        <a:latin typeface="Cambria Math" panose="02040503050406030204" pitchFamily="18" charset="0"/>
                      </a:rPr>
                      <m:t>=</m:t>
                    </m:r>
                    <m:r>
                      <a:rPr lang="en-US" sz="2800" i="1">
                        <a:latin typeface="Cambria Math" panose="02040503050406030204" pitchFamily="18" charset="0"/>
                      </a:rPr>
                      <m:t>𝑑𝑞</m:t>
                    </m:r>
                    <m:r>
                      <a:rPr lang="en-US" sz="2800" i="1">
                        <a:latin typeface="Cambria Math" panose="02040503050406030204" pitchFamily="18" charset="0"/>
                        <a:ea typeface="Cambria Math" panose="02040503050406030204" pitchFamily="18" charset="0"/>
                      </a:rPr>
                      <m:t>∙</m:t>
                    </m:r>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𝐸</m:t>
                        </m:r>
                      </m:e>
                      <m:sup>
                        <m:r>
                          <a:rPr lang="en-US" sz="2800" b="0" i="1" smtClean="0">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𝑑</m:t>
                    </m:r>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𝑑𝑊</m:t>
                    </m:r>
                    <m:r>
                      <a:rPr lang="en-US" sz="2800" i="1">
                        <a:latin typeface="Cambria Math" panose="02040503050406030204" pitchFamily="18" charset="0"/>
                      </a:rPr>
                      <m:t>=</m:t>
                    </m:r>
                    <m:r>
                      <a:rPr lang="en-US" sz="2800" i="1">
                        <a:latin typeface="Cambria Math" panose="02040503050406030204" pitchFamily="18" charset="0"/>
                      </a:rPr>
                      <m:t>𝑑𝑞</m:t>
                    </m:r>
                    <m:r>
                      <a:rPr lang="en-US" sz="2800" i="1">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𝐸</m:t>
                        </m:r>
                      </m:num>
                      <m:den>
                        <m:r>
                          <a:rPr lang="en-US" sz="2800" b="0" i="1" smtClean="0">
                            <a:latin typeface="Cambria Math" panose="02040503050406030204" pitchFamily="18" charset="0"/>
                            <a:ea typeface="Cambria Math" panose="02040503050406030204" pitchFamily="18" charset="0"/>
                          </a:rPr>
                          <m:t>𝑑</m:t>
                        </m:r>
                      </m:den>
                    </m:f>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𝑑𝑊</m:t>
                    </m:r>
                    <m:r>
                      <a:rPr lang="en-US" sz="2800" i="1">
                        <a:latin typeface="Cambria Math" panose="02040503050406030204" pitchFamily="18" charset="0"/>
                      </a:rPr>
                      <m:t>=</m:t>
                    </m:r>
                    <m:r>
                      <a:rPr lang="en-US" sz="2800" i="1">
                        <a:latin typeface="Cambria Math" panose="02040503050406030204" pitchFamily="18" charset="0"/>
                      </a:rPr>
                      <m:t>𝑑𝑞</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oMath>
                </a14:m>
                <a:endParaRPr lang="en-US" sz="2800"/>
              </a:p>
            </p:txBody>
          </p:sp>
        </mc:Choice>
        <mc:Fallback xmlns="">
          <p:sp>
            <p:nvSpPr>
              <p:cNvPr id="21" name="TextBox 20"/>
              <p:cNvSpPr txBox="1">
                <a:spLocks noRot="1" noChangeAspect="1" noMove="1" noResize="1" noEditPoints="1" noAdjustHandles="1" noChangeArrowheads="1" noChangeShapeType="1" noTextEdit="1"/>
              </p:cNvSpPr>
              <p:nvPr/>
            </p:nvSpPr>
            <p:spPr>
              <a:xfrm>
                <a:off x="162078" y="3831287"/>
                <a:ext cx="3376630" cy="2934586"/>
              </a:xfrm>
              <a:prstGeom prst="rect">
                <a:avLst/>
              </a:prstGeom>
              <a:blipFill rotWithShape="0">
                <a:blip r:embed="rId4"/>
                <a:stretch>
                  <a:fillRect l="-3797" b="-3320"/>
                </a:stretch>
              </a:blipFill>
            </p:spPr>
            <p:txBody>
              <a:bodyPr/>
              <a:lstStyle/>
              <a:p>
                <a:r>
                  <a:rPr lang="en-US">
                    <a:noFill/>
                  </a:rPr>
                  <a:t> </a:t>
                </a:r>
              </a:p>
            </p:txBody>
          </p:sp>
        </mc:Fallback>
      </mc:AlternateContent>
    </p:spTree>
    <p:extLst>
      <p:ext uri="{BB962C8B-B14F-4D97-AF65-F5344CB8AC3E}">
        <p14:creationId xmlns:p14="http://schemas.microsoft.com/office/powerpoint/2010/main" val="1124497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8024" y="1656783"/>
            <a:ext cx="11404682" cy="1087867"/>
          </a:xfrm>
          <a:prstGeom prst="rect">
            <a:avLst/>
          </a:prstGeom>
        </p:spPr>
      </p:pic>
      <p:sp>
        <p:nvSpPr>
          <p:cNvPr id="3" name="Rectangle 2"/>
          <p:cNvSpPr/>
          <p:nvPr/>
        </p:nvSpPr>
        <p:spPr>
          <a:xfrm>
            <a:off x="191587" y="101378"/>
            <a:ext cx="11765281" cy="1384995"/>
          </a:xfrm>
          <a:prstGeom prst="rect">
            <a:avLst/>
          </a:prstGeom>
        </p:spPr>
        <p:txBody>
          <a:bodyPr wrap="square">
            <a:spAutoFit/>
          </a:bodyPr>
          <a:lstStyle/>
          <a:p>
            <a:r>
              <a:rPr lang="en-US" sz="2800"/>
              <a:t>A charged capacitor is isolated (so no charge can get on or off).  The plates of the capacitor are slowly pulled apart. After the plates are pulled apart a bit, the electric field between the plates…</a:t>
            </a:r>
          </a:p>
        </p:txBody>
      </p:sp>
      <p:sp>
        <p:nvSpPr>
          <p:cNvPr id="4" name="TextBox 3"/>
          <p:cNvSpPr txBox="1"/>
          <p:nvPr/>
        </p:nvSpPr>
        <p:spPr>
          <a:xfrm>
            <a:off x="191587" y="4641668"/>
            <a:ext cx="3438570" cy="2031325"/>
          </a:xfrm>
          <a:prstGeom prst="rect">
            <a:avLst/>
          </a:prstGeom>
          <a:noFill/>
        </p:spPr>
        <p:txBody>
          <a:bodyPr wrap="none" rtlCol="0">
            <a:spAutoFit/>
          </a:bodyPr>
          <a:lstStyle/>
          <a:p>
            <a:pPr marL="514350" indent="-514350">
              <a:lnSpc>
                <a:spcPct val="150000"/>
              </a:lnSpc>
              <a:buAutoNum type="alphaUcParenR"/>
            </a:pPr>
            <a:r>
              <a:rPr lang="en-US" sz="2800"/>
              <a:t>increased</a:t>
            </a:r>
          </a:p>
          <a:p>
            <a:pPr marL="514350" indent="-514350">
              <a:lnSpc>
                <a:spcPct val="150000"/>
              </a:lnSpc>
              <a:buAutoNum type="alphaUcParenR"/>
            </a:pPr>
            <a:r>
              <a:rPr lang="en-US" sz="2800"/>
              <a:t>decreased</a:t>
            </a:r>
          </a:p>
          <a:p>
            <a:pPr marL="514350" indent="-514350">
              <a:lnSpc>
                <a:spcPct val="150000"/>
              </a:lnSpc>
              <a:buAutoNum type="alphaUcParenR"/>
            </a:pPr>
            <a:r>
              <a:rPr lang="en-US" sz="2800"/>
              <a:t>remained constant</a:t>
            </a:r>
          </a:p>
        </p:txBody>
      </p:sp>
    </p:spTree>
    <p:extLst>
      <p:ext uri="{BB962C8B-B14F-4D97-AF65-F5344CB8AC3E}">
        <p14:creationId xmlns:p14="http://schemas.microsoft.com/office/powerpoint/2010/main" val="2970372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8024" y="1656783"/>
            <a:ext cx="11404682" cy="1087867"/>
          </a:xfrm>
          <a:prstGeom prst="rect">
            <a:avLst/>
          </a:prstGeom>
        </p:spPr>
      </p:pic>
      <p:sp>
        <p:nvSpPr>
          <p:cNvPr id="3" name="Rectangle 2"/>
          <p:cNvSpPr/>
          <p:nvPr/>
        </p:nvSpPr>
        <p:spPr>
          <a:xfrm>
            <a:off x="191587" y="101378"/>
            <a:ext cx="11765281" cy="1384995"/>
          </a:xfrm>
          <a:prstGeom prst="rect">
            <a:avLst/>
          </a:prstGeom>
        </p:spPr>
        <p:txBody>
          <a:bodyPr wrap="square">
            <a:spAutoFit/>
          </a:bodyPr>
          <a:lstStyle/>
          <a:p>
            <a:r>
              <a:rPr lang="en-US" sz="2800" dirty="0"/>
              <a:t>A charged capacitor is isolated (so no charge can get on or off).  The plates of the capacitor are slowly pulled apart. After the plates are pulled apart a bit, the potential difference between the plates…</a:t>
            </a:r>
          </a:p>
        </p:txBody>
      </p:sp>
      <p:sp>
        <p:nvSpPr>
          <p:cNvPr id="4" name="TextBox 3"/>
          <p:cNvSpPr txBox="1"/>
          <p:nvPr/>
        </p:nvSpPr>
        <p:spPr>
          <a:xfrm>
            <a:off x="191587" y="4641668"/>
            <a:ext cx="3438570" cy="2031325"/>
          </a:xfrm>
          <a:prstGeom prst="rect">
            <a:avLst/>
          </a:prstGeom>
          <a:noFill/>
        </p:spPr>
        <p:txBody>
          <a:bodyPr wrap="none" rtlCol="0">
            <a:spAutoFit/>
          </a:bodyPr>
          <a:lstStyle/>
          <a:p>
            <a:pPr marL="514350" indent="-514350">
              <a:lnSpc>
                <a:spcPct val="150000"/>
              </a:lnSpc>
              <a:buAutoNum type="alphaUcParenR"/>
            </a:pPr>
            <a:r>
              <a:rPr lang="en-US" sz="2800"/>
              <a:t>increased</a:t>
            </a:r>
          </a:p>
          <a:p>
            <a:pPr marL="514350" indent="-514350">
              <a:lnSpc>
                <a:spcPct val="150000"/>
              </a:lnSpc>
              <a:buAutoNum type="alphaUcParenR"/>
            </a:pPr>
            <a:r>
              <a:rPr lang="en-US" sz="2800"/>
              <a:t>decreased</a:t>
            </a:r>
          </a:p>
          <a:p>
            <a:pPr marL="514350" indent="-514350">
              <a:lnSpc>
                <a:spcPct val="150000"/>
              </a:lnSpc>
              <a:buAutoNum type="alphaUcParenR"/>
            </a:pPr>
            <a:r>
              <a:rPr lang="en-US" sz="2800"/>
              <a:t>remained constant</a:t>
            </a:r>
          </a:p>
        </p:txBody>
      </p:sp>
    </p:spTree>
    <p:extLst>
      <p:ext uri="{BB962C8B-B14F-4D97-AF65-F5344CB8AC3E}">
        <p14:creationId xmlns:p14="http://schemas.microsoft.com/office/powerpoint/2010/main" val="2680277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8024" y="1656783"/>
            <a:ext cx="11404682" cy="1087867"/>
          </a:xfrm>
          <a:prstGeom prst="rect">
            <a:avLst/>
          </a:prstGeom>
        </p:spPr>
      </p:pic>
      <p:sp>
        <p:nvSpPr>
          <p:cNvPr id="3" name="Rectangle 2"/>
          <p:cNvSpPr/>
          <p:nvPr/>
        </p:nvSpPr>
        <p:spPr>
          <a:xfrm>
            <a:off x="191587" y="101378"/>
            <a:ext cx="11765281" cy="1384995"/>
          </a:xfrm>
          <a:prstGeom prst="rect">
            <a:avLst/>
          </a:prstGeom>
        </p:spPr>
        <p:txBody>
          <a:bodyPr wrap="square">
            <a:spAutoFit/>
          </a:bodyPr>
          <a:lstStyle/>
          <a:p>
            <a:r>
              <a:rPr lang="en-US" sz="2800"/>
              <a:t>A charged capacitor is isolated (so no charge can get on or off).  The plates of the capacitor are slowly pulled apart. After the plates are pulled apart a bit, the capacitance…</a:t>
            </a:r>
          </a:p>
        </p:txBody>
      </p:sp>
      <p:sp>
        <p:nvSpPr>
          <p:cNvPr id="4" name="TextBox 3"/>
          <p:cNvSpPr txBox="1"/>
          <p:nvPr/>
        </p:nvSpPr>
        <p:spPr>
          <a:xfrm>
            <a:off x="191587" y="4641668"/>
            <a:ext cx="3438570" cy="2031325"/>
          </a:xfrm>
          <a:prstGeom prst="rect">
            <a:avLst/>
          </a:prstGeom>
          <a:noFill/>
        </p:spPr>
        <p:txBody>
          <a:bodyPr wrap="none" rtlCol="0">
            <a:spAutoFit/>
          </a:bodyPr>
          <a:lstStyle/>
          <a:p>
            <a:pPr marL="514350" indent="-514350">
              <a:lnSpc>
                <a:spcPct val="150000"/>
              </a:lnSpc>
              <a:buAutoNum type="alphaUcParenR"/>
            </a:pPr>
            <a:r>
              <a:rPr lang="en-US" sz="2800"/>
              <a:t>increased</a:t>
            </a:r>
          </a:p>
          <a:p>
            <a:pPr marL="514350" indent="-514350">
              <a:lnSpc>
                <a:spcPct val="150000"/>
              </a:lnSpc>
              <a:buAutoNum type="alphaUcParenR"/>
            </a:pPr>
            <a:r>
              <a:rPr lang="en-US" sz="2800"/>
              <a:t>decreased</a:t>
            </a:r>
          </a:p>
          <a:p>
            <a:pPr marL="514350" indent="-514350">
              <a:lnSpc>
                <a:spcPct val="150000"/>
              </a:lnSpc>
              <a:buAutoNum type="alphaUcParenR"/>
            </a:pPr>
            <a:r>
              <a:rPr lang="en-US" sz="2800"/>
              <a:t>remained constant</a:t>
            </a:r>
          </a:p>
        </p:txBody>
      </p:sp>
    </p:spTree>
    <p:extLst>
      <p:ext uri="{BB962C8B-B14F-4D97-AF65-F5344CB8AC3E}">
        <p14:creationId xmlns:p14="http://schemas.microsoft.com/office/powerpoint/2010/main" val="3775052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675747" y="1605800"/>
            <a:ext cx="4401693" cy="1670449"/>
          </a:xfrm>
          <a:prstGeom prst="rect">
            <a:avLst/>
          </a:prstGeom>
        </p:spPr>
      </p:pic>
      <p:sp>
        <p:nvSpPr>
          <p:cNvPr id="20" name="TextBox 19"/>
          <p:cNvSpPr txBox="1"/>
          <p:nvPr/>
        </p:nvSpPr>
        <p:spPr>
          <a:xfrm>
            <a:off x="162078" y="75959"/>
            <a:ext cx="11902922" cy="1384995"/>
          </a:xfrm>
          <a:prstGeom prst="rect">
            <a:avLst/>
          </a:prstGeom>
          <a:noFill/>
        </p:spPr>
        <p:txBody>
          <a:bodyPr wrap="square" rtlCol="0">
            <a:spAutoFit/>
          </a:bodyPr>
          <a:lstStyle/>
          <a:p>
            <a:r>
              <a:rPr lang="en-US" sz="2800"/>
              <a:t>A parallel plate capacitor is charged (the plates are isolated so </a:t>
            </a:r>
            <a:r>
              <a:rPr lang="en-US" sz="2800" i="1"/>
              <a:t>Q</a:t>
            </a:r>
            <a:r>
              <a:rPr lang="en-US" sz="2800"/>
              <a:t> cannot change). The plates are then pulled apart so that the plate separation </a:t>
            </a:r>
            <a:r>
              <a:rPr lang="en-US" sz="2800" i="1"/>
              <a:t>d</a:t>
            </a:r>
            <a:r>
              <a:rPr lang="en-US" sz="2800"/>
              <a:t> increases. The total electrostatic energy stored in the capacitor…</a:t>
            </a:r>
          </a:p>
        </p:txBody>
      </p:sp>
      <p:sp>
        <p:nvSpPr>
          <p:cNvPr id="21" name="TextBox 20"/>
          <p:cNvSpPr txBox="1"/>
          <p:nvPr/>
        </p:nvSpPr>
        <p:spPr>
          <a:xfrm>
            <a:off x="162078" y="4728754"/>
            <a:ext cx="2877775"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Stays the same</a:t>
            </a:r>
          </a:p>
        </p:txBody>
      </p:sp>
    </p:spTree>
    <p:extLst>
      <p:ext uri="{BB962C8B-B14F-4D97-AF65-F5344CB8AC3E}">
        <p14:creationId xmlns:p14="http://schemas.microsoft.com/office/powerpoint/2010/main" val="53859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5775" y="2354822"/>
            <a:ext cx="2680450" cy="3264193"/>
          </a:xfrm>
          <a:prstGeom prst="rect">
            <a:avLst/>
          </a:prstGeom>
        </p:spPr>
      </p:pic>
      <p:sp>
        <p:nvSpPr>
          <p:cNvPr id="3" name="TextBox 2"/>
          <p:cNvSpPr txBox="1"/>
          <p:nvPr/>
        </p:nvSpPr>
        <p:spPr>
          <a:xfrm>
            <a:off x="7620001" y="5989577"/>
            <a:ext cx="4571999" cy="646331"/>
          </a:xfrm>
          <a:prstGeom prst="rect">
            <a:avLst/>
          </a:prstGeom>
          <a:noFill/>
        </p:spPr>
        <p:txBody>
          <a:bodyPr wrap="square" rtlCol="0">
            <a:spAutoFit/>
          </a:bodyPr>
          <a:lstStyle/>
          <a:p>
            <a:r>
              <a:rPr lang="en-US"/>
              <a:t>Note: For clarity in showing the trajectory, not all field lines are shown</a:t>
            </a:r>
          </a:p>
        </p:txBody>
      </p:sp>
      <p:sp>
        <p:nvSpPr>
          <p:cNvPr id="5" name="Rectangle 4"/>
          <p:cNvSpPr/>
          <p:nvPr/>
        </p:nvSpPr>
        <p:spPr>
          <a:xfrm>
            <a:off x="304799" y="168378"/>
            <a:ext cx="11515493" cy="1815882"/>
          </a:xfrm>
          <a:prstGeom prst="rect">
            <a:avLst/>
          </a:prstGeom>
        </p:spPr>
        <p:txBody>
          <a:bodyPr wrap="square">
            <a:spAutoFit/>
          </a:bodyPr>
          <a:lstStyle/>
          <a:p>
            <a:r>
              <a:rPr lang="en-US" sz="2800" dirty="0"/>
              <a:t>A positive test charge +q is carefully moved by some external agent (lets call it “tweezers”) at constant speed a distance x between two large plates in the direction along the electric field. The work done by the agent, done by the electric field, and done by the </a:t>
            </a:r>
            <a:r>
              <a:rPr lang="en-US" sz="2800" b="1" dirty="0"/>
              <a:t>net force </a:t>
            </a:r>
            <a:r>
              <a:rPr lang="en-US" sz="2800" dirty="0"/>
              <a:t>on the test charge are:</a:t>
            </a:r>
          </a:p>
        </p:txBody>
      </p:sp>
      <p:sp>
        <p:nvSpPr>
          <p:cNvPr id="8" name="TextBox 7"/>
          <p:cNvSpPr txBox="1"/>
          <p:nvPr/>
        </p:nvSpPr>
        <p:spPr>
          <a:xfrm>
            <a:off x="304799" y="2695488"/>
            <a:ext cx="6119752" cy="3970318"/>
          </a:xfrm>
          <a:prstGeom prst="rect">
            <a:avLst/>
          </a:prstGeom>
          <a:noFill/>
        </p:spPr>
        <p:txBody>
          <a:bodyPr wrap="none" rtlCol="0">
            <a:spAutoFit/>
          </a:bodyPr>
          <a:lstStyle/>
          <a:p>
            <a:pPr>
              <a:lnSpc>
                <a:spcPct val="150000"/>
              </a:lnSpc>
            </a:pPr>
            <a:r>
              <a:rPr lang="en-US" sz="2800"/>
              <a:t>	</a:t>
            </a:r>
            <a:r>
              <a:rPr lang="en-US" sz="2800" u="sng"/>
              <a:t>agent		field		</a:t>
            </a:r>
            <a:r>
              <a:rPr lang="en-US" sz="2800" b="1" u="sng"/>
              <a:t>net</a:t>
            </a:r>
            <a:r>
              <a:rPr lang="en-US" sz="2800" u="sng"/>
              <a:t> force</a:t>
            </a:r>
            <a:endParaRPr lang="en-US" sz="2800"/>
          </a:p>
          <a:p>
            <a:pPr marL="342900" indent="-342900">
              <a:lnSpc>
                <a:spcPct val="150000"/>
              </a:lnSpc>
              <a:buAutoNum type="alphaUcParenR"/>
            </a:pPr>
            <a:r>
              <a:rPr lang="en-US" sz="2800"/>
              <a:t> 	+		-		+</a:t>
            </a:r>
          </a:p>
          <a:p>
            <a:pPr marL="342900" indent="-342900">
              <a:lnSpc>
                <a:spcPct val="150000"/>
              </a:lnSpc>
              <a:buAutoNum type="alphaUcParenR"/>
            </a:pPr>
            <a:r>
              <a:rPr lang="en-US" sz="2800"/>
              <a:t> 	-		+		-</a:t>
            </a:r>
          </a:p>
          <a:p>
            <a:pPr marL="342900" indent="-342900">
              <a:lnSpc>
                <a:spcPct val="150000"/>
              </a:lnSpc>
              <a:buAutoNum type="alphaUcParenR"/>
            </a:pPr>
            <a:r>
              <a:rPr lang="en-US" sz="2800"/>
              <a:t> 	-		+		0</a:t>
            </a:r>
          </a:p>
          <a:p>
            <a:pPr marL="342900" indent="-342900">
              <a:lnSpc>
                <a:spcPct val="150000"/>
              </a:lnSpc>
              <a:buAutoNum type="alphaUcParenR"/>
            </a:pPr>
            <a:r>
              <a:rPr lang="en-US" sz="2800"/>
              <a:t> 	+		-		0</a:t>
            </a:r>
          </a:p>
          <a:p>
            <a:pPr marL="342900" indent="-342900">
              <a:lnSpc>
                <a:spcPct val="150000"/>
              </a:lnSpc>
              <a:buAutoNum type="alphaUcParenR"/>
            </a:pPr>
            <a:r>
              <a:rPr lang="en-US" sz="2800"/>
              <a:t> 	None of these</a:t>
            </a:r>
          </a:p>
        </p:txBody>
      </p:sp>
    </p:spTree>
    <p:extLst>
      <p:ext uri="{BB962C8B-B14F-4D97-AF65-F5344CB8AC3E}">
        <p14:creationId xmlns:p14="http://schemas.microsoft.com/office/powerpoint/2010/main" val="2715136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3832159" y="1379638"/>
            <a:ext cx="4426080" cy="2066723"/>
          </a:xfrm>
          <a:prstGeom prst="rect">
            <a:avLst/>
          </a:prstGeom>
        </p:spPr>
      </p:pic>
      <p:sp>
        <p:nvSpPr>
          <p:cNvPr id="25" name="TextBox 24"/>
          <p:cNvSpPr txBox="1"/>
          <p:nvPr/>
        </p:nvSpPr>
        <p:spPr>
          <a:xfrm>
            <a:off x="160866" y="84666"/>
            <a:ext cx="11768667" cy="1384995"/>
          </a:xfrm>
          <a:prstGeom prst="rect">
            <a:avLst/>
          </a:prstGeom>
          <a:noFill/>
        </p:spPr>
        <p:txBody>
          <a:bodyPr wrap="square" rtlCol="0">
            <a:spAutoFit/>
          </a:bodyPr>
          <a:lstStyle/>
          <a:p>
            <a:r>
              <a:rPr lang="en-US" sz="2800"/>
              <a:t>What if the two plates were </a:t>
            </a:r>
            <a:r>
              <a:rPr lang="en-US" sz="2800" i="1"/>
              <a:t>not</a:t>
            </a:r>
            <a:r>
              <a:rPr lang="en-US" sz="2800"/>
              <a:t> isolated, but were attached to a battery, so that the voltage </a:t>
            </a:r>
            <a:r>
              <a:rPr lang="en-US" sz="2800" i="1"/>
              <a:t>V</a:t>
            </a:r>
            <a:r>
              <a:rPr lang="en-US" sz="2800"/>
              <a:t> between them is held fixed. Now, as we increase </a:t>
            </a:r>
            <a:r>
              <a:rPr lang="en-US" sz="2800" i="1"/>
              <a:t>d</a:t>
            </a:r>
            <a:r>
              <a:rPr lang="en-US" sz="2800"/>
              <a:t>, the electrostatic energy stored in the capacitor…</a:t>
            </a:r>
          </a:p>
        </p:txBody>
      </p:sp>
      <p:sp>
        <p:nvSpPr>
          <p:cNvPr id="26" name="TextBox 25"/>
          <p:cNvSpPr txBox="1"/>
          <p:nvPr/>
        </p:nvSpPr>
        <p:spPr>
          <a:xfrm>
            <a:off x="160866" y="4699000"/>
            <a:ext cx="2877775"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Stays the same</a:t>
            </a:r>
          </a:p>
        </p:txBody>
      </p:sp>
    </p:spTree>
    <p:extLst>
      <p:ext uri="{BB962C8B-B14F-4D97-AF65-F5344CB8AC3E}">
        <p14:creationId xmlns:p14="http://schemas.microsoft.com/office/powerpoint/2010/main" val="208141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445" y="1270954"/>
            <a:ext cx="5316173" cy="1420491"/>
          </a:xfrm>
          <a:prstGeom prst="rect">
            <a:avLst/>
          </a:prstGeom>
        </p:spPr>
      </p:pic>
      <p:sp>
        <p:nvSpPr>
          <p:cNvPr id="3" name="Rectangle 2"/>
          <p:cNvSpPr/>
          <p:nvPr/>
        </p:nvSpPr>
        <p:spPr>
          <a:xfrm>
            <a:off x="237066" y="79571"/>
            <a:ext cx="11700933" cy="954107"/>
          </a:xfrm>
          <a:prstGeom prst="rect">
            <a:avLst/>
          </a:prstGeom>
        </p:spPr>
        <p:txBody>
          <a:bodyPr wrap="square">
            <a:spAutoFit/>
          </a:bodyPr>
          <a:lstStyle/>
          <a:p>
            <a:r>
              <a:rPr lang="en-US" sz="2800"/>
              <a:t>A piece of dielectric material is placed in a  uniform electric field. How does the electric field inside the dielectric compare to the field outside the material?</a:t>
            </a:r>
          </a:p>
        </p:txBody>
      </p:sp>
      <mc:AlternateContent xmlns:mc="http://schemas.openxmlformats.org/markup-compatibility/2006" xmlns:a14="http://schemas.microsoft.com/office/drawing/2010/main">
        <mc:Choice Requires="a14">
          <p:sp>
            <p:nvSpPr>
              <p:cNvPr id="7" name="TextBox 6"/>
              <p:cNvSpPr txBox="1"/>
              <p:nvPr/>
            </p:nvSpPr>
            <p:spPr>
              <a:xfrm>
                <a:off x="160866" y="4699000"/>
                <a:ext cx="2412905"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𝑜𝑢𝑡</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b="0" i="1" smtClean="0">
                            <a:latin typeface="Cambria Math" panose="02040503050406030204" pitchFamily="18" charset="0"/>
                          </a:rPr>
                          <m:t>𝑖𝑛</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rPr>
                          <m:t>𝑜𝑢𝑡</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rPr>
                          <m:t>𝑖𝑛</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rPr>
                          <m:t>𝑜𝑢𝑡</m:t>
                        </m:r>
                      </m:sub>
                    </m:sSub>
                    <m:r>
                      <a:rPr lang="en-US" sz="2800" b="0" i="1"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rPr>
                          <m:t>𝑖𝑛</m:t>
                        </m:r>
                      </m:sub>
                    </m:sSub>
                  </m:oMath>
                </a14:m>
                <a:endParaRPr lang="en-US" sz="2800"/>
              </a:p>
            </p:txBody>
          </p:sp>
        </mc:Choice>
        <mc:Fallback xmlns="">
          <p:sp>
            <p:nvSpPr>
              <p:cNvPr id="7" name="TextBox 6"/>
              <p:cNvSpPr txBox="1">
                <a:spLocks noRot="1" noChangeAspect="1" noMove="1" noResize="1" noEditPoints="1" noAdjustHandles="1" noChangeArrowheads="1" noChangeShapeType="1" noTextEdit="1"/>
              </p:cNvSpPr>
              <p:nvPr/>
            </p:nvSpPr>
            <p:spPr>
              <a:xfrm>
                <a:off x="160866" y="4699000"/>
                <a:ext cx="2412905" cy="2031325"/>
              </a:xfrm>
              <a:prstGeom prst="rect">
                <a:avLst/>
              </a:prstGeom>
              <a:blipFill rotWithShape="0">
                <a:blip r:embed="rId3"/>
                <a:stretch>
                  <a:fillRect l="-5303" b="-4505"/>
                </a:stretch>
              </a:blipFill>
            </p:spPr>
            <p:txBody>
              <a:bodyPr/>
              <a:lstStyle/>
              <a:p>
                <a:r>
                  <a:rPr lang="en-US">
                    <a:noFill/>
                  </a:rPr>
                  <a:t> </a:t>
                </a:r>
              </a:p>
            </p:txBody>
          </p:sp>
        </mc:Fallback>
      </mc:AlternateContent>
    </p:spTree>
    <p:extLst>
      <p:ext uri="{BB962C8B-B14F-4D97-AF65-F5344CB8AC3E}">
        <p14:creationId xmlns:p14="http://schemas.microsoft.com/office/powerpoint/2010/main" val="1732077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4968" y="2040393"/>
            <a:ext cx="5102794" cy="1676545"/>
          </a:xfrm>
          <a:prstGeom prst="rect">
            <a:avLst/>
          </a:prstGeom>
        </p:spPr>
      </p:pic>
      <p:sp>
        <p:nvSpPr>
          <p:cNvPr id="3" name="Rectangle 2"/>
          <p:cNvSpPr/>
          <p:nvPr/>
        </p:nvSpPr>
        <p:spPr>
          <a:xfrm>
            <a:off x="177799" y="81972"/>
            <a:ext cx="11777133" cy="1815882"/>
          </a:xfrm>
          <a:prstGeom prst="rect">
            <a:avLst/>
          </a:prstGeom>
        </p:spPr>
        <p:txBody>
          <a:bodyPr wrap="square">
            <a:spAutoFit/>
          </a:bodyPr>
          <a:lstStyle/>
          <a:p>
            <a:r>
              <a:rPr lang="en-US" sz="2800"/>
              <a:t>A parallel plate capacitor is charged (the plates are isolated so Q cannot change.) A slab of dielectric (thickness L&lt;d) is inserted between the plates, not connected to either one.  Upon insertion of the slab, the voltage difference between the plates</a:t>
            </a:r>
          </a:p>
        </p:txBody>
      </p:sp>
      <p:sp>
        <p:nvSpPr>
          <p:cNvPr id="4" name="TextBox 3"/>
          <p:cNvSpPr txBox="1"/>
          <p:nvPr/>
        </p:nvSpPr>
        <p:spPr>
          <a:xfrm>
            <a:off x="177799" y="4715933"/>
            <a:ext cx="3369962"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the same</a:t>
            </a:r>
          </a:p>
        </p:txBody>
      </p:sp>
    </p:spTree>
    <p:extLst>
      <p:ext uri="{BB962C8B-B14F-4D97-AF65-F5344CB8AC3E}">
        <p14:creationId xmlns:p14="http://schemas.microsoft.com/office/powerpoint/2010/main" val="14132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81689" y="1456194"/>
            <a:ext cx="3828620" cy="1676545"/>
          </a:xfrm>
          <a:prstGeom prst="rect">
            <a:avLst/>
          </a:prstGeom>
        </p:spPr>
      </p:pic>
      <p:sp>
        <p:nvSpPr>
          <p:cNvPr id="3" name="Rectangle 2"/>
          <p:cNvSpPr/>
          <p:nvPr/>
        </p:nvSpPr>
        <p:spPr>
          <a:xfrm>
            <a:off x="228600" y="82602"/>
            <a:ext cx="11734799" cy="954107"/>
          </a:xfrm>
          <a:prstGeom prst="rect">
            <a:avLst/>
          </a:prstGeom>
        </p:spPr>
        <p:txBody>
          <a:bodyPr wrap="square">
            <a:spAutoFit/>
          </a:bodyPr>
          <a:lstStyle/>
          <a:p>
            <a:r>
              <a:rPr lang="en-US" sz="2800"/>
              <a:t>After insertion of the slab, the ratio Q/V where V is the voltage difference between top and bottom plates..</a:t>
            </a:r>
          </a:p>
        </p:txBody>
      </p:sp>
      <p:sp>
        <p:nvSpPr>
          <p:cNvPr id="4" name="TextBox 3"/>
          <p:cNvSpPr txBox="1"/>
          <p:nvPr/>
        </p:nvSpPr>
        <p:spPr>
          <a:xfrm>
            <a:off x="228600" y="4614333"/>
            <a:ext cx="3369962"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the same</a:t>
            </a:r>
          </a:p>
        </p:txBody>
      </p:sp>
    </p:spTree>
    <p:extLst>
      <p:ext uri="{BB962C8B-B14F-4D97-AF65-F5344CB8AC3E}">
        <p14:creationId xmlns:p14="http://schemas.microsoft.com/office/powerpoint/2010/main" val="1487877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94732" y="109141"/>
                <a:ext cx="11844867" cy="2246769"/>
              </a:xfrm>
              <a:prstGeom prst="rect">
                <a:avLst/>
              </a:prstGeom>
            </p:spPr>
            <p:txBody>
              <a:bodyPr wrap="square">
                <a:spAutoFit/>
              </a:bodyPr>
              <a:lstStyle/>
              <a:p>
                <a:r>
                  <a:rPr lang="en-US" sz="2800"/>
                  <a:t>A parallel plate capacitor is connected to a battery that maintains a constant potential difference across the plates.  Initially, the space between the plates contains only air.  Then, a Teflon (</a:t>
                </a:r>
                <a14:m>
                  <m:oMath xmlns:m="http://schemas.openxmlformats.org/officeDocument/2006/math">
                    <m:r>
                      <a:rPr lang="en-US" sz="2800" i="1" smtClean="0">
                        <a:latin typeface="Cambria Math" panose="02040503050406030204" pitchFamily="18" charset="0"/>
                        <a:ea typeface="Cambria Math" panose="02040503050406030204" pitchFamily="18" charset="0"/>
                      </a:rPr>
                      <m:t>𝜅</m:t>
                    </m:r>
                    <m:r>
                      <a:rPr lang="en-US" sz="2800" b="0" i="1" smtClean="0">
                        <a:latin typeface="Cambria Math" panose="02040503050406030204" pitchFamily="18" charset="0"/>
                        <a:ea typeface="Cambria Math" panose="02040503050406030204" pitchFamily="18" charset="0"/>
                      </a:rPr>
                      <m:t>=2.1</m:t>
                    </m:r>
                  </m:oMath>
                </a14:m>
                <a:r>
                  <a:rPr lang="en-US" sz="2800"/>
                  <a:t>) sheet is inserted between, but not touching, the plates.  How does the stored energy of the capacitor change as a result of inserting the Teflon sheet?</a:t>
                </a:r>
              </a:p>
            </p:txBody>
          </p:sp>
        </mc:Choice>
        <mc:Fallback xmlns="">
          <p:sp>
            <p:nvSpPr>
              <p:cNvPr id="3" name="Rectangle 2"/>
              <p:cNvSpPr>
                <a:spLocks noRot="1" noChangeAspect="1" noMove="1" noResize="1" noEditPoints="1" noAdjustHandles="1" noChangeArrowheads="1" noChangeShapeType="1" noTextEdit="1"/>
              </p:cNvSpPr>
              <p:nvPr/>
            </p:nvSpPr>
            <p:spPr>
              <a:xfrm>
                <a:off x="194732" y="109141"/>
                <a:ext cx="11844867" cy="2246769"/>
              </a:xfrm>
              <a:prstGeom prst="rect">
                <a:avLst/>
              </a:prstGeom>
              <a:blipFill rotWithShape="0">
                <a:blip r:embed="rId2"/>
                <a:stretch>
                  <a:fillRect l="-1081" t="-2717" b="-7065"/>
                </a:stretch>
              </a:blipFill>
            </p:spPr>
            <p:txBody>
              <a:bodyPr/>
              <a:lstStyle/>
              <a:p>
                <a:r>
                  <a:rPr lang="en-US">
                    <a:noFill/>
                  </a:rPr>
                  <a:t> </a:t>
                </a:r>
              </a:p>
            </p:txBody>
          </p:sp>
        </mc:Fallback>
      </mc:AlternateContent>
      <p:sp>
        <p:nvSpPr>
          <p:cNvPr id="4" name="TextBox 3"/>
          <p:cNvSpPr txBox="1"/>
          <p:nvPr/>
        </p:nvSpPr>
        <p:spPr>
          <a:xfrm>
            <a:off x="194733" y="4047066"/>
            <a:ext cx="5032853" cy="2610843"/>
          </a:xfrm>
          <a:prstGeom prst="rect">
            <a:avLst/>
          </a:prstGeom>
          <a:noFill/>
        </p:spPr>
        <p:txBody>
          <a:bodyPr wrap="none" rtlCol="0">
            <a:spAutoFit/>
          </a:bodyPr>
          <a:lstStyle/>
          <a:p>
            <a:pPr marL="342900" indent="-342900">
              <a:lnSpc>
                <a:spcPct val="150000"/>
              </a:lnSpc>
              <a:buAutoNum type="alphaUcParenR"/>
            </a:pPr>
            <a:r>
              <a:rPr lang="en-US" sz="2800"/>
              <a:t>The energy will decrease</a:t>
            </a:r>
          </a:p>
          <a:p>
            <a:pPr marL="342900" indent="-342900">
              <a:lnSpc>
                <a:spcPct val="150000"/>
              </a:lnSpc>
              <a:buAutoNum type="alphaUcParenR"/>
            </a:pPr>
            <a:r>
              <a:rPr lang="en-US" sz="2800"/>
              <a:t>The energy will not be affected</a:t>
            </a:r>
          </a:p>
          <a:p>
            <a:pPr marL="342900" indent="-342900">
              <a:lnSpc>
                <a:spcPct val="150000"/>
              </a:lnSpc>
              <a:buAutoNum type="alphaUcParenR"/>
            </a:pPr>
            <a:r>
              <a:rPr lang="en-US" sz="2800"/>
              <a:t>The energy will increase</a:t>
            </a:r>
          </a:p>
          <a:p>
            <a:pPr marL="342900" indent="-342900">
              <a:lnSpc>
                <a:spcPct val="150000"/>
              </a:lnSpc>
              <a:buAutoNum type="alphaUcParenR"/>
            </a:pPr>
            <a:r>
              <a:rPr lang="en-US" sz="2800"/>
              <a:t>The energy will be zero joules</a:t>
            </a:r>
          </a:p>
        </p:txBody>
      </p:sp>
    </p:spTree>
    <p:extLst>
      <p:ext uri="{BB962C8B-B14F-4D97-AF65-F5344CB8AC3E}">
        <p14:creationId xmlns:p14="http://schemas.microsoft.com/office/powerpoint/2010/main" val="391441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stretch>
            <a:fillRect/>
          </a:stretch>
        </p:blipFill>
        <p:spPr>
          <a:xfrm>
            <a:off x="2832598" y="1251032"/>
            <a:ext cx="6382867" cy="2086870"/>
          </a:xfrm>
          <a:prstGeom prst="rect">
            <a:avLst/>
          </a:prstGeom>
        </p:spPr>
      </p:pic>
      <mc:AlternateContent xmlns:mc="http://schemas.openxmlformats.org/markup-compatibility/2006" xmlns:a14="http://schemas.microsoft.com/office/drawing/2010/main">
        <mc:Choice Requires="a14">
          <p:sp>
            <p:nvSpPr>
              <p:cNvPr id="41" name="TextBox 40"/>
              <p:cNvSpPr txBox="1"/>
              <p:nvPr/>
            </p:nvSpPr>
            <p:spPr>
              <a:xfrm>
                <a:off x="42328" y="84667"/>
                <a:ext cx="11709399" cy="1384995"/>
              </a:xfrm>
              <a:prstGeom prst="rect">
                <a:avLst/>
              </a:prstGeom>
              <a:noFill/>
            </p:spPr>
            <p:txBody>
              <a:bodyPr wrap="square" rtlCol="0">
                <a:spAutoFit/>
              </a:bodyPr>
              <a:lstStyle/>
              <a:p>
                <a:r>
                  <a:rPr lang="en-US" sz="2800"/>
                  <a:t>Consider any two capacitors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1</m:t>
                        </m:r>
                      </m:sub>
                    </m:sSub>
                  </m:oMath>
                </a14:m>
                <a:r>
                  <a:rPr lang="en-US" sz="280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b="0" i="1" smtClean="0">
                            <a:latin typeface="Cambria Math" panose="02040503050406030204" pitchFamily="18" charset="0"/>
                          </a:rPr>
                          <m:t>2</m:t>
                        </m:r>
                      </m:sub>
                    </m:sSub>
                  </m:oMath>
                </a14:m>
                <a:r>
                  <a:rPr lang="en-US" sz="2800"/>
                  <a:t> hooked together in parallel. They may or may not be hooked to a battery. What thing is definitely the same for the two capacitors?</a:t>
                </a:r>
              </a:p>
            </p:txBody>
          </p:sp>
        </mc:Choice>
        <mc:Fallback xmlns="">
          <p:sp>
            <p:nvSpPr>
              <p:cNvPr id="41" name="TextBox 40"/>
              <p:cNvSpPr txBox="1">
                <a:spLocks noRot="1" noChangeAspect="1" noMove="1" noResize="1" noEditPoints="1" noAdjustHandles="1" noChangeArrowheads="1" noChangeShapeType="1" noTextEdit="1"/>
              </p:cNvSpPr>
              <p:nvPr/>
            </p:nvSpPr>
            <p:spPr>
              <a:xfrm>
                <a:off x="42328" y="84667"/>
                <a:ext cx="11709399" cy="1384995"/>
              </a:xfrm>
              <a:prstGeom prst="rect">
                <a:avLst/>
              </a:prstGeom>
              <a:blipFill rotWithShape="0">
                <a:blip r:embed="rId3"/>
                <a:stretch>
                  <a:fillRect l="-1093" t="-4405" r="-1249"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2328" y="3534013"/>
                <a:ext cx="12200776" cy="3323987"/>
              </a:xfrm>
              <a:prstGeom prst="rect">
                <a:avLst/>
              </a:prstGeom>
              <a:noFill/>
            </p:spPr>
            <p:txBody>
              <a:bodyPr wrap="none" rtlCol="0">
                <a:spAutoFit/>
              </a:bodyPr>
              <a:lstStyle/>
              <a:p>
                <a:pPr>
                  <a:lnSpc>
                    <a:spcPct val="150000"/>
                  </a:lnSpc>
                </a:pPr>
                <a:r>
                  <a:rPr lang="en-US" sz="2800"/>
                  <a:t>A) The capacitance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b="0" i="1" smtClean="0">
                            <a:latin typeface="Cambria Math" panose="02040503050406030204" pitchFamily="18" charset="0"/>
                          </a:rPr>
                          <m:t>2</m:t>
                        </m:r>
                      </m:sub>
                    </m:sSub>
                  </m:oMath>
                </a14:m>
                <a:r>
                  <a:rPr lang="en-US" sz="2800"/>
                  <a:t>)</a:t>
                </a:r>
              </a:p>
              <a:p>
                <a:pPr>
                  <a:lnSpc>
                    <a:spcPct val="150000"/>
                  </a:lnSpc>
                </a:pPr>
                <a:r>
                  <a:rPr lang="en-US" sz="2800"/>
                  <a:t>B) The voltage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2</m:t>
                        </m:r>
                      </m:sub>
                    </m:sSub>
                  </m:oMath>
                </a14:m>
                <a:r>
                  <a:rPr lang="en-US" sz="2800"/>
                  <a:t>) (“</a:t>
                </a:r>
                <a14:m>
                  <m:oMath xmlns:m="http://schemas.openxmlformats.org/officeDocument/2006/math">
                    <m:r>
                      <a:rPr lang="en-US" sz="2800" b="0" i="1" smtClean="0">
                        <a:latin typeface="Cambria Math" panose="02040503050406030204" pitchFamily="18" charset="0"/>
                      </a:rPr>
                      <m:t>𝑉</m:t>
                    </m:r>
                  </m:oMath>
                </a14:m>
                <a:r>
                  <a:rPr lang="en-US" sz="2800"/>
                  <a:t>” means </a:t>
                </a:r>
                <a14:m>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𝑉</m:t>
                    </m:r>
                  </m:oMath>
                </a14:m>
                <a:r>
                  <a:rPr lang="en-US" sz="2800"/>
                  <a:t>, of course)</a:t>
                </a:r>
              </a:p>
              <a:p>
                <a:pPr>
                  <a:lnSpc>
                    <a:spcPct val="150000"/>
                  </a:lnSpc>
                </a:pPr>
                <a:r>
                  <a:rPr lang="en-US" sz="2800"/>
                  <a:t>C) The charge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2</m:t>
                        </m:r>
                      </m:sub>
                    </m:sSub>
                  </m:oMath>
                </a14:m>
                <a:r>
                  <a:rPr lang="en-US" sz="2800"/>
                  <a:t>) (“</a:t>
                </a:r>
                <a14:m>
                  <m:oMath xmlns:m="http://schemas.openxmlformats.org/officeDocument/2006/math">
                    <m:r>
                      <a:rPr lang="en-US" sz="2800" b="0" i="1" smtClean="0">
                        <a:latin typeface="Cambria Math" panose="02040503050406030204" pitchFamily="18" charset="0"/>
                      </a:rPr>
                      <m:t>𝑄</m:t>
                    </m:r>
                  </m:oMath>
                </a14:m>
                <a:r>
                  <a:rPr lang="en-US" sz="2800"/>
                  <a:t>” means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𝑄</m:t>
                    </m:r>
                  </m:oMath>
                </a14:m>
                <a:r>
                  <a:rPr lang="en-US" sz="2800"/>
                  <a:t> on one plate and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𝑄</m:t>
                    </m:r>
                  </m:oMath>
                </a14:m>
                <a:r>
                  <a:rPr lang="en-US" sz="2800"/>
                  <a:t> on other, of course)</a:t>
                </a:r>
              </a:p>
              <a:p>
                <a:pPr>
                  <a:lnSpc>
                    <a:spcPct val="150000"/>
                  </a:lnSpc>
                </a:pPr>
                <a:r>
                  <a:rPr lang="en-US" sz="2800"/>
                  <a:t>D) All of these</a:t>
                </a:r>
              </a:p>
              <a:p>
                <a:pPr>
                  <a:lnSpc>
                    <a:spcPct val="150000"/>
                  </a:lnSpc>
                </a:pPr>
                <a:r>
                  <a:rPr lang="en-US" sz="2800"/>
                  <a:t>E) None of these</a:t>
                </a:r>
              </a:p>
            </p:txBody>
          </p:sp>
        </mc:Choice>
        <mc:Fallback xmlns="">
          <p:sp>
            <p:nvSpPr>
              <p:cNvPr id="42" name="TextBox 41"/>
              <p:cNvSpPr txBox="1">
                <a:spLocks noRot="1" noChangeAspect="1" noMove="1" noResize="1" noEditPoints="1" noAdjustHandles="1" noChangeArrowheads="1" noChangeShapeType="1" noTextEdit="1"/>
              </p:cNvSpPr>
              <p:nvPr/>
            </p:nvSpPr>
            <p:spPr>
              <a:xfrm>
                <a:off x="42328" y="3534013"/>
                <a:ext cx="12200776" cy="3323987"/>
              </a:xfrm>
              <a:prstGeom prst="rect">
                <a:avLst/>
              </a:prstGeom>
              <a:blipFill rotWithShape="0">
                <a:blip r:embed="rId4"/>
                <a:stretch>
                  <a:fillRect l="-1049" r="-150" b="-2385"/>
                </a:stretch>
              </a:blipFill>
            </p:spPr>
            <p:txBody>
              <a:bodyPr/>
              <a:lstStyle/>
              <a:p>
                <a:r>
                  <a:rPr lang="en-US">
                    <a:noFill/>
                  </a:rPr>
                  <a:t> </a:t>
                </a:r>
              </a:p>
            </p:txBody>
          </p:sp>
        </mc:Fallback>
      </mc:AlternateContent>
    </p:spTree>
    <p:extLst>
      <p:ext uri="{BB962C8B-B14F-4D97-AF65-F5344CB8AC3E}">
        <p14:creationId xmlns:p14="http://schemas.microsoft.com/office/powerpoint/2010/main" val="2907860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6595" y="1262108"/>
            <a:ext cx="5944872" cy="2394793"/>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12486" y="0"/>
                <a:ext cx="11853091" cy="1384995"/>
              </a:xfrm>
              <a:prstGeom prst="rect">
                <a:avLst/>
              </a:prstGeom>
              <a:noFill/>
            </p:spPr>
            <p:txBody>
              <a:bodyPr wrap="square" rtlCol="0">
                <a:spAutoFit/>
              </a:bodyPr>
              <a:lstStyle/>
              <a:p>
                <a:r>
                  <a:rPr lang="en-US" sz="2800"/>
                  <a:t>Consider any two capacitors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1</m:t>
                        </m:r>
                      </m:sub>
                    </m:sSub>
                  </m:oMath>
                </a14:m>
                <a:r>
                  <a:rPr lang="en-US" sz="280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2</m:t>
                        </m:r>
                      </m:sub>
                    </m:sSub>
                  </m:oMath>
                </a14:m>
                <a:r>
                  <a:rPr lang="en-US" sz="2800"/>
                  <a:t> hooked together in series. They may or may not be hooked to a battery. What thing is definitely the same for the two capacitors?</a:t>
                </a:r>
              </a:p>
            </p:txBody>
          </p:sp>
        </mc:Choice>
        <mc:Fallback xmlns="">
          <p:sp>
            <p:nvSpPr>
              <p:cNvPr id="3" name="TextBox 2"/>
              <p:cNvSpPr txBox="1">
                <a:spLocks noRot="1" noChangeAspect="1" noMove="1" noResize="1" noEditPoints="1" noAdjustHandles="1" noChangeArrowheads="1" noChangeShapeType="1" noTextEdit="1"/>
              </p:cNvSpPr>
              <p:nvPr/>
            </p:nvSpPr>
            <p:spPr>
              <a:xfrm>
                <a:off x="112486" y="0"/>
                <a:ext cx="11853091" cy="1384995"/>
              </a:xfrm>
              <a:prstGeom prst="rect">
                <a:avLst/>
              </a:prstGeom>
              <a:blipFill rotWithShape="0">
                <a:blip r:embed="rId3"/>
                <a:stretch>
                  <a:fillRect l="-1028"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2486" y="3534013"/>
                <a:ext cx="12200776" cy="3323987"/>
              </a:xfrm>
              <a:prstGeom prst="rect">
                <a:avLst/>
              </a:prstGeom>
              <a:noFill/>
            </p:spPr>
            <p:txBody>
              <a:bodyPr wrap="none" rtlCol="0">
                <a:spAutoFit/>
              </a:bodyPr>
              <a:lstStyle/>
              <a:p>
                <a:pPr>
                  <a:lnSpc>
                    <a:spcPct val="150000"/>
                  </a:lnSpc>
                </a:pPr>
                <a:r>
                  <a:rPr lang="en-US" sz="2800"/>
                  <a:t>A) The capacitance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b="0" i="1" smtClean="0">
                            <a:latin typeface="Cambria Math" panose="02040503050406030204" pitchFamily="18" charset="0"/>
                          </a:rPr>
                          <m:t>2</m:t>
                        </m:r>
                      </m:sub>
                    </m:sSub>
                  </m:oMath>
                </a14:m>
                <a:r>
                  <a:rPr lang="en-US" sz="2800"/>
                  <a:t>)</a:t>
                </a:r>
              </a:p>
              <a:p>
                <a:pPr>
                  <a:lnSpc>
                    <a:spcPct val="150000"/>
                  </a:lnSpc>
                </a:pPr>
                <a:r>
                  <a:rPr lang="en-US" sz="2800"/>
                  <a:t>B) The voltage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2</m:t>
                        </m:r>
                      </m:sub>
                    </m:sSub>
                  </m:oMath>
                </a14:m>
                <a:r>
                  <a:rPr lang="en-US" sz="2800"/>
                  <a:t>) (“</a:t>
                </a:r>
                <a14:m>
                  <m:oMath xmlns:m="http://schemas.openxmlformats.org/officeDocument/2006/math">
                    <m:r>
                      <a:rPr lang="en-US" sz="2800" b="0" i="1" smtClean="0">
                        <a:latin typeface="Cambria Math" panose="02040503050406030204" pitchFamily="18" charset="0"/>
                      </a:rPr>
                      <m:t>𝑉</m:t>
                    </m:r>
                  </m:oMath>
                </a14:m>
                <a:r>
                  <a:rPr lang="en-US" sz="2800"/>
                  <a:t>” means </a:t>
                </a:r>
                <a14:m>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𝑉</m:t>
                    </m:r>
                  </m:oMath>
                </a14:m>
                <a:r>
                  <a:rPr lang="en-US" sz="2800"/>
                  <a:t>, of course)</a:t>
                </a:r>
              </a:p>
              <a:p>
                <a:pPr>
                  <a:lnSpc>
                    <a:spcPct val="150000"/>
                  </a:lnSpc>
                </a:pPr>
                <a:r>
                  <a:rPr lang="en-US" sz="2800"/>
                  <a:t>C) The charge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2</m:t>
                        </m:r>
                      </m:sub>
                    </m:sSub>
                  </m:oMath>
                </a14:m>
                <a:r>
                  <a:rPr lang="en-US" sz="2800"/>
                  <a:t>) (“</a:t>
                </a:r>
                <a14:m>
                  <m:oMath xmlns:m="http://schemas.openxmlformats.org/officeDocument/2006/math">
                    <m:r>
                      <a:rPr lang="en-US" sz="2800" b="0" i="1" smtClean="0">
                        <a:latin typeface="Cambria Math" panose="02040503050406030204" pitchFamily="18" charset="0"/>
                      </a:rPr>
                      <m:t>𝑄</m:t>
                    </m:r>
                  </m:oMath>
                </a14:m>
                <a:r>
                  <a:rPr lang="en-US" sz="2800"/>
                  <a:t>” means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𝑄</m:t>
                    </m:r>
                  </m:oMath>
                </a14:m>
                <a:r>
                  <a:rPr lang="en-US" sz="2800"/>
                  <a:t> on one plate and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𝑄</m:t>
                    </m:r>
                  </m:oMath>
                </a14:m>
                <a:r>
                  <a:rPr lang="en-US" sz="2800"/>
                  <a:t> on other, of course)</a:t>
                </a:r>
              </a:p>
              <a:p>
                <a:pPr>
                  <a:lnSpc>
                    <a:spcPct val="150000"/>
                  </a:lnSpc>
                </a:pPr>
                <a:r>
                  <a:rPr lang="en-US" sz="2800"/>
                  <a:t>D) All of these</a:t>
                </a:r>
              </a:p>
              <a:p>
                <a:pPr>
                  <a:lnSpc>
                    <a:spcPct val="150000"/>
                  </a:lnSpc>
                </a:pPr>
                <a:r>
                  <a:rPr lang="en-US" sz="2800"/>
                  <a:t>E)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12486" y="3534013"/>
                <a:ext cx="12200776" cy="3323987"/>
              </a:xfrm>
              <a:prstGeom prst="rect">
                <a:avLst/>
              </a:prstGeom>
              <a:blipFill rotWithShape="0">
                <a:blip r:embed="rId4"/>
                <a:stretch>
                  <a:fillRect l="-999" r="-150" b="-2385"/>
                </a:stretch>
              </a:blipFill>
            </p:spPr>
            <p:txBody>
              <a:bodyPr/>
              <a:lstStyle/>
              <a:p>
                <a:r>
                  <a:rPr lang="en-US">
                    <a:noFill/>
                  </a:rPr>
                  <a:t> </a:t>
                </a:r>
              </a:p>
            </p:txBody>
          </p:sp>
        </mc:Fallback>
      </mc:AlternateContent>
    </p:spTree>
    <p:extLst>
      <p:ext uri="{BB962C8B-B14F-4D97-AF65-F5344CB8AC3E}">
        <p14:creationId xmlns:p14="http://schemas.microsoft.com/office/powerpoint/2010/main" val="3725792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6595" y="1262108"/>
            <a:ext cx="5944872" cy="2394793"/>
          </a:xfrm>
          <a:prstGeom prst="rect">
            <a:avLst/>
          </a:prstGeom>
        </p:spPr>
      </p:pic>
      <p:sp>
        <p:nvSpPr>
          <p:cNvPr id="3" name="TextBox 2"/>
          <p:cNvSpPr txBox="1"/>
          <p:nvPr/>
        </p:nvSpPr>
        <p:spPr>
          <a:xfrm>
            <a:off x="112486" y="0"/>
            <a:ext cx="11853091" cy="954107"/>
          </a:xfrm>
          <a:prstGeom prst="rect">
            <a:avLst/>
          </a:prstGeom>
          <a:noFill/>
        </p:spPr>
        <p:txBody>
          <a:bodyPr wrap="square" rtlCol="0">
            <a:spAutoFit/>
          </a:bodyPr>
          <a:lstStyle/>
          <a:p>
            <a:r>
              <a:rPr lang="en-US" sz="2800"/>
              <a:t>How do the voltages across the two capacitors relate to the voltage on the battery?</a:t>
            </a:r>
          </a:p>
        </p:txBody>
      </p:sp>
      <mc:AlternateContent xmlns:mc="http://schemas.openxmlformats.org/markup-compatibility/2006" xmlns:a14="http://schemas.microsoft.com/office/drawing/2010/main">
        <mc:Choice Requires="a14">
          <p:sp>
            <p:nvSpPr>
              <p:cNvPr id="4" name="TextBox 3"/>
              <p:cNvSpPr txBox="1"/>
              <p:nvPr/>
            </p:nvSpPr>
            <p:spPr>
              <a:xfrm>
                <a:off x="112486" y="3534013"/>
                <a:ext cx="7936660"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𝑉</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2</m:t>
                        </m:r>
                      </m:sub>
                    </m:sSub>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𝑉</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2</m:t>
                        </m:r>
                      </m:sub>
                    </m:sSub>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𝑉</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2</m:t>
                        </m:r>
                      </m:sub>
                    </m:sSub>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𝑉</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1</m:t>
                        </m:r>
                      </m:sub>
                    </m:sSub>
                  </m:oMath>
                </a14:m>
                <a:endParaRPr lang="en-US" sz="2800"/>
              </a:p>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𝑉</m:t>
                    </m:r>
                  </m:oMath>
                </a14:m>
                <a:r>
                  <a:rPr lang="en-US" sz="2800"/>
                  <a:t> is not related in any definite way to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oMath>
                </a14:m>
                <a:r>
                  <a:rPr lang="en-US" sz="2800"/>
                  <a:t> and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2</m:t>
                        </m:r>
                      </m:sub>
                    </m:sSub>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12486" y="3534013"/>
                <a:ext cx="7936660" cy="3323987"/>
              </a:xfrm>
              <a:prstGeom prst="rect">
                <a:avLst/>
              </a:prstGeom>
              <a:blipFill rotWithShape="0">
                <a:blip r:embed="rId3"/>
                <a:stretch>
                  <a:fillRect l="-1613" b="-2385"/>
                </a:stretch>
              </a:blipFill>
            </p:spPr>
            <p:txBody>
              <a:bodyPr/>
              <a:lstStyle/>
              <a:p>
                <a:r>
                  <a:rPr lang="en-US">
                    <a:noFill/>
                  </a:rPr>
                  <a:t> </a:t>
                </a:r>
              </a:p>
            </p:txBody>
          </p:sp>
        </mc:Fallback>
      </mc:AlternateContent>
    </p:spTree>
    <p:extLst>
      <p:ext uri="{BB962C8B-B14F-4D97-AF65-F5344CB8AC3E}">
        <p14:creationId xmlns:p14="http://schemas.microsoft.com/office/powerpoint/2010/main" val="2115825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9411A-FB48-4E6B-93AB-616910DD7140}"/>
              </a:ext>
            </a:extLst>
          </p:cNvPr>
          <p:cNvPicPr>
            <a:picLocks noChangeAspect="1"/>
          </p:cNvPicPr>
          <p:nvPr/>
        </p:nvPicPr>
        <p:blipFill>
          <a:blip r:embed="rId2"/>
          <a:stretch>
            <a:fillRect/>
          </a:stretch>
        </p:blipFill>
        <p:spPr>
          <a:xfrm>
            <a:off x="8967394" y="176341"/>
            <a:ext cx="2914650" cy="1724025"/>
          </a:xfrm>
          <a:prstGeom prst="rect">
            <a:avLst/>
          </a:prstGeom>
        </p:spPr>
      </p:pic>
      <p:sp>
        <p:nvSpPr>
          <p:cNvPr id="3" name="Rectangle 2">
            <a:extLst>
              <a:ext uri="{FF2B5EF4-FFF2-40B4-BE49-F238E27FC236}">
                <a16:creationId xmlns:a16="http://schemas.microsoft.com/office/drawing/2014/main" id="{3470767D-0696-4D7C-8C2F-DB7934F6D507}"/>
              </a:ext>
            </a:extLst>
          </p:cNvPr>
          <p:cNvSpPr/>
          <p:nvPr/>
        </p:nvSpPr>
        <p:spPr>
          <a:xfrm>
            <a:off x="178964" y="102414"/>
            <a:ext cx="8512030" cy="1815882"/>
          </a:xfrm>
          <a:prstGeom prst="rect">
            <a:avLst/>
          </a:prstGeom>
        </p:spPr>
        <p:txBody>
          <a:bodyPr wrap="square">
            <a:spAutoFit/>
          </a:bodyPr>
          <a:lstStyle/>
          <a:p>
            <a:r>
              <a:rPr lang="en-US" sz="2800"/>
              <a:t>Two identical parallel plate capacitors are given the same charge Q, after which they are disconnected from the battery. Now, C</a:t>
            </a:r>
            <a:r>
              <a:rPr lang="en-US" sz="2800" baseline="-25000"/>
              <a:t>2</a:t>
            </a:r>
            <a:r>
              <a:rPr lang="en-US" sz="2800"/>
              <a:t> is filled with a dielectric. Compare the potential energy stored by the two capacitors.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96797BA-5A61-4B16-A86F-EC012EDABA5F}"/>
                  </a:ext>
                </a:extLst>
              </p:cNvPr>
              <p:cNvSpPr/>
              <p:nvPr/>
            </p:nvSpPr>
            <p:spPr>
              <a:xfrm>
                <a:off x="178964" y="4901176"/>
                <a:ext cx="2030556" cy="1747979"/>
              </a:xfrm>
              <a:prstGeom prst="rect">
                <a:avLst/>
              </a:prstGeom>
            </p:spPr>
            <p:txBody>
              <a:bodyPr wrap="none">
                <a:spAutoFit/>
              </a:bodyPr>
              <a:lstStyle/>
              <a:p>
                <a:pPr marL="514350" indent="-514350">
                  <a:buAutoNum type="alphaUcParenR"/>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𝑈</m:t>
                        </m:r>
                      </m:e>
                      <m:sub>
                        <m:r>
                          <a:rPr lang="en-US" sz="2800" i="1">
                            <a:latin typeface="Cambria Math" panose="02040503050406030204" pitchFamily="18" charset="0"/>
                          </a:rPr>
                          <m:t>1</m:t>
                        </m:r>
                      </m:sub>
                    </m:sSub>
                    <m:r>
                      <a:rPr lang="en-US" sz="2800" b="0" i="0" smtClean="0">
                        <a:latin typeface="Cambria Math" panose="02040503050406030204" pitchFamily="18" charset="0"/>
                      </a:rPr>
                      <m:t>&gt;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𝑈</m:t>
                        </m:r>
                      </m:e>
                      <m:sub>
                        <m:r>
                          <a:rPr lang="en-US" sz="2800" b="0" i="1" smtClean="0">
                            <a:latin typeface="Cambria Math" panose="02040503050406030204" pitchFamily="18" charset="0"/>
                          </a:rPr>
                          <m:t>2</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𝑈</m:t>
                        </m:r>
                      </m:e>
                      <m:sub>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𝑈</m:t>
                        </m:r>
                      </m:e>
                      <m:sub>
                        <m:r>
                          <a:rPr lang="en-US" sz="2800" b="0" i="1" smtClean="0">
                            <a:latin typeface="Cambria Math" panose="02040503050406030204" pitchFamily="18" charset="0"/>
                          </a:rPr>
                          <m:t>2</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𝑈</m:t>
                        </m:r>
                      </m:e>
                      <m:sub>
                        <m:r>
                          <a:rPr lang="en-US" sz="2800" i="1">
                            <a:latin typeface="Cambria Math" panose="02040503050406030204" pitchFamily="18" charset="0"/>
                          </a:rPr>
                          <m:t>1</m:t>
                        </m:r>
                      </m:sub>
                    </m:sSub>
                    <m:r>
                      <a:rPr lang="en-US" sz="2800" b="0" i="0" smtClean="0">
                        <a:latin typeface="Cambria Math" panose="02040503050406030204" pitchFamily="18" charset="0"/>
                      </a:rPr>
                      <m:t>&lt;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𝑈</m:t>
                        </m:r>
                      </m:e>
                      <m:sub>
                        <m:r>
                          <a:rPr lang="en-US" sz="2800" b="0" i="1" smtClean="0">
                            <a:latin typeface="Cambria Math" panose="02040503050406030204" pitchFamily="18" charset="0"/>
                          </a:rPr>
                          <m:t>2</m:t>
                        </m:r>
                      </m:sub>
                    </m:sSub>
                  </m:oMath>
                </a14:m>
                <a:endParaRPr lang="en-US" sz="2800" dirty="0"/>
              </a:p>
            </p:txBody>
          </p:sp>
        </mc:Choice>
        <mc:Fallback xmlns="">
          <p:sp>
            <p:nvSpPr>
              <p:cNvPr id="4" name="Rectangle 3">
                <a:extLst>
                  <a:ext uri="{FF2B5EF4-FFF2-40B4-BE49-F238E27FC236}">
                    <a16:creationId xmlns:a16="http://schemas.microsoft.com/office/drawing/2014/main" id="{396797BA-5A61-4B16-A86F-EC012EDABA5F}"/>
                  </a:ext>
                </a:extLst>
              </p:cNvPr>
              <p:cNvSpPr>
                <a:spLocks noRot="1" noChangeAspect="1" noMove="1" noResize="1" noEditPoints="1" noAdjustHandles="1" noChangeArrowheads="1" noChangeShapeType="1" noTextEdit="1"/>
              </p:cNvSpPr>
              <p:nvPr/>
            </p:nvSpPr>
            <p:spPr>
              <a:xfrm>
                <a:off x="178964" y="4901176"/>
                <a:ext cx="2030556" cy="1747979"/>
              </a:xfrm>
              <a:prstGeom prst="rect">
                <a:avLst/>
              </a:prstGeom>
              <a:blipFill>
                <a:blip r:embed="rId3"/>
                <a:stretch>
                  <a:fillRect l="-6306" t="-3833" b="-9059"/>
                </a:stretch>
              </a:blipFill>
            </p:spPr>
            <p:txBody>
              <a:bodyPr/>
              <a:lstStyle/>
              <a:p>
                <a:r>
                  <a:rPr lang="en-US">
                    <a:noFill/>
                  </a:rPr>
                  <a:t> </a:t>
                </a:r>
              </a:p>
            </p:txBody>
          </p:sp>
        </mc:Fallback>
      </mc:AlternateContent>
    </p:spTree>
    <p:extLst>
      <p:ext uri="{BB962C8B-B14F-4D97-AF65-F5344CB8AC3E}">
        <p14:creationId xmlns:p14="http://schemas.microsoft.com/office/powerpoint/2010/main" val="525707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D12B29-F9F3-4A33-A8D8-68014CD8E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674" y="224207"/>
            <a:ext cx="4733925" cy="22193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40DF835-2CAD-46AA-93DD-F9969503BB90}"/>
                  </a:ext>
                </a:extLst>
              </p:cNvPr>
              <p:cNvSpPr/>
              <p:nvPr/>
            </p:nvSpPr>
            <p:spPr>
              <a:xfrm>
                <a:off x="153879" y="133567"/>
                <a:ext cx="7116934" cy="2246769"/>
              </a:xfrm>
              <a:prstGeom prst="rect">
                <a:avLst/>
              </a:prstGeom>
            </p:spPr>
            <p:txBody>
              <a:bodyPr wrap="square">
                <a:spAutoFit/>
              </a:bodyPr>
              <a:lstStyle/>
              <a:p>
                <a:r>
                  <a:rPr lang="en-US" sz="2800" dirty="0"/>
                  <a:t>A circuit consists of </a:t>
                </a:r>
                <a:r>
                  <a:rPr lang="en-US" sz="2800"/>
                  <a:t>three identical </a:t>
                </a:r>
                <a:r>
                  <a:rPr lang="en-US" sz="2800" dirty="0"/>
                  <a:t>capacitors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b="0" i="1" smtClean="0">
                            <a:latin typeface="Cambria Math" panose="02040503050406030204" pitchFamily="18" charset="0"/>
                          </a:rPr>
                          <m:t>3</m:t>
                        </m:r>
                      </m:sub>
                    </m:sSub>
                    <m:r>
                      <a:rPr lang="en-US" sz="2800" b="0" i="1" smtClean="0">
                        <a:latin typeface="Cambria Math" panose="02040503050406030204" pitchFamily="18" charset="0"/>
                      </a:rPr>
                      <m:t>=</m:t>
                    </m:r>
                    <m:r>
                      <a:rPr lang="en-US" sz="2800" b="0" i="1" smtClean="0">
                        <a:latin typeface="Cambria Math" panose="02040503050406030204" pitchFamily="18" charset="0"/>
                      </a:rPr>
                      <m:t>𝐶</m:t>
                    </m:r>
                  </m:oMath>
                </a14:m>
                <a:r>
                  <a:rPr lang="en-US" sz="2800" dirty="0"/>
                  <a:t>, which are connected to a battery of voltage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0</m:t>
                        </m:r>
                      </m:sub>
                    </m:sSub>
                  </m:oMath>
                </a14:m>
                <a:r>
                  <a:rPr lang="en-US" sz="2800"/>
                  <a:t>. The </a:t>
                </a:r>
                <a:r>
                  <a:rPr lang="en-US" sz="2800" dirty="0"/>
                  <a:t>capacitors obtain charges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i="1">
                            <a:latin typeface="Cambria Math" panose="02040503050406030204" pitchFamily="18" charset="0"/>
                          </a:rPr>
                          <m:t>1</m:t>
                        </m:r>
                      </m:sub>
                    </m:sSub>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2</m:t>
                        </m:r>
                      </m:sub>
                    </m:sSub>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3</m:t>
                        </m:r>
                      </m:sub>
                    </m:sSub>
                  </m:oMath>
                </a14:m>
                <a:r>
                  <a:rPr lang="en-US" sz="2800" dirty="0"/>
                  <a:t>. Compare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1</m:t>
                        </m:r>
                      </m:sub>
                    </m:sSub>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2</m:t>
                        </m:r>
                      </m:sub>
                    </m:sSub>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3</m:t>
                        </m:r>
                      </m:sub>
                    </m:sSub>
                  </m:oMath>
                </a14:m>
                <a:r>
                  <a:rPr lang="en-US" sz="2800" dirty="0"/>
                  <a:t>.</a:t>
                </a:r>
              </a:p>
            </p:txBody>
          </p:sp>
        </mc:Choice>
        <mc:Fallback xmlns="">
          <p:sp>
            <p:nvSpPr>
              <p:cNvPr id="6" name="Rectangle 5">
                <a:extLst>
                  <a:ext uri="{FF2B5EF4-FFF2-40B4-BE49-F238E27FC236}">
                    <a16:creationId xmlns:a16="http://schemas.microsoft.com/office/drawing/2014/main" id="{740DF835-2CAD-46AA-93DD-F9969503BB90}"/>
                  </a:ext>
                </a:extLst>
              </p:cNvPr>
              <p:cNvSpPr>
                <a:spLocks noRot="1" noChangeAspect="1" noMove="1" noResize="1" noEditPoints="1" noAdjustHandles="1" noChangeArrowheads="1" noChangeShapeType="1" noTextEdit="1"/>
              </p:cNvSpPr>
              <p:nvPr/>
            </p:nvSpPr>
            <p:spPr>
              <a:xfrm>
                <a:off x="153879" y="133567"/>
                <a:ext cx="7116934" cy="2246769"/>
              </a:xfrm>
              <a:prstGeom prst="rect">
                <a:avLst/>
              </a:prstGeom>
              <a:blipFill>
                <a:blip r:embed="rId3"/>
                <a:stretch>
                  <a:fillRect l="-1712" t="-2717" b="-7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B950F99-5AFA-4647-AC1F-0D5215AC22AF}"/>
                  </a:ext>
                </a:extLst>
              </p:cNvPr>
              <p:cNvSpPr/>
              <p:nvPr/>
            </p:nvSpPr>
            <p:spPr>
              <a:xfrm>
                <a:off x="153878" y="3575716"/>
                <a:ext cx="2908617" cy="3040641"/>
              </a:xfrm>
              <a:prstGeom prst="rect">
                <a:avLst/>
              </a:prstGeom>
            </p:spPr>
            <p:txBody>
              <a:bodyPr wrap="none">
                <a:spAutoFit/>
              </a:bodyPr>
              <a:lstStyle/>
              <a:p>
                <a:pPr marL="514350" indent="-514350">
                  <a:buAutoNum type="alphaUcParenR"/>
                </a:pPr>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1</m:t>
                        </m:r>
                      </m:sub>
                    </m:sSub>
                    <m:r>
                      <a:rPr lang="en-US" sz="2800" b="0" i="0"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3</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2</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1</m:t>
                        </m:r>
                      </m:sub>
                    </m:sSub>
                    <m:r>
                      <a:rPr lang="en-US" sz="280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2</m:t>
                        </m:r>
                      </m:sub>
                    </m:sSub>
                    <m:r>
                      <a:rPr lang="en-US" sz="2800" i="1">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3</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1</m:t>
                        </m:r>
                      </m:sub>
                    </m:sSub>
                    <m:r>
                      <a:rPr lang="en-US" sz="280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3</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1</m:t>
                        </m:r>
                      </m:sub>
                    </m:sSub>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3</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1</m:t>
                        </m:r>
                      </m:sub>
                    </m:sSub>
                    <m:r>
                      <a:rPr lang="en-US" sz="2800" b="0" i="0"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b="0" i="1" smtClean="0">
                            <a:latin typeface="Cambria Math" panose="02040503050406030204" pitchFamily="18" charset="0"/>
                          </a:rPr>
                          <m:t>3</m:t>
                        </m:r>
                      </m:sub>
                    </m:sSub>
                  </m:oMath>
                </a14:m>
                <a:endParaRPr lang="en-US" sz="2800" dirty="0"/>
              </a:p>
            </p:txBody>
          </p:sp>
        </mc:Choice>
        <mc:Fallback xmlns="">
          <p:sp>
            <p:nvSpPr>
              <p:cNvPr id="7" name="Rectangle 6">
                <a:extLst>
                  <a:ext uri="{FF2B5EF4-FFF2-40B4-BE49-F238E27FC236}">
                    <a16:creationId xmlns:a16="http://schemas.microsoft.com/office/drawing/2014/main" id="{0B950F99-5AFA-4647-AC1F-0D5215AC22AF}"/>
                  </a:ext>
                </a:extLst>
              </p:cNvPr>
              <p:cNvSpPr>
                <a:spLocks noRot="1" noChangeAspect="1" noMove="1" noResize="1" noEditPoints="1" noAdjustHandles="1" noChangeArrowheads="1" noChangeShapeType="1" noTextEdit="1"/>
              </p:cNvSpPr>
              <p:nvPr/>
            </p:nvSpPr>
            <p:spPr>
              <a:xfrm>
                <a:off x="153878" y="3575716"/>
                <a:ext cx="2908617" cy="3040641"/>
              </a:xfrm>
              <a:prstGeom prst="rect">
                <a:avLst/>
              </a:prstGeom>
              <a:blipFill>
                <a:blip r:embed="rId4"/>
                <a:stretch>
                  <a:fillRect l="-4403" t="-2209" b="-5020"/>
                </a:stretch>
              </a:blipFill>
            </p:spPr>
            <p:txBody>
              <a:bodyPr/>
              <a:lstStyle/>
              <a:p>
                <a:r>
                  <a:rPr lang="en-US">
                    <a:noFill/>
                  </a:rPr>
                  <a:t> </a:t>
                </a:r>
              </a:p>
            </p:txBody>
          </p:sp>
        </mc:Fallback>
      </mc:AlternateContent>
    </p:spTree>
    <p:extLst>
      <p:ext uri="{BB962C8B-B14F-4D97-AF65-F5344CB8AC3E}">
        <p14:creationId xmlns:p14="http://schemas.microsoft.com/office/powerpoint/2010/main" val="40796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5775" y="2354822"/>
            <a:ext cx="2680450" cy="3264193"/>
          </a:xfrm>
          <a:prstGeom prst="rect">
            <a:avLst/>
          </a:prstGeom>
        </p:spPr>
      </p:pic>
      <p:sp>
        <p:nvSpPr>
          <p:cNvPr id="3" name="TextBox 2"/>
          <p:cNvSpPr txBox="1"/>
          <p:nvPr/>
        </p:nvSpPr>
        <p:spPr>
          <a:xfrm>
            <a:off x="7620001" y="5989577"/>
            <a:ext cx="4571999" cy="646331"/>
          </a:xfrm>
          <a:prstGeom prst="rect">
            <a:avLst/>
          </a:prstGeom>
          <a:noFill/>
        </p:spPr>
        <p:txBody>
          <a:bodyPr wrap="square" rtlCol="0">
            <a:spAutoFit/>
          </a:bodyPr>
          <a:lstStyle/>
          <a:p>
            <a:r>
              <a:rPr lang="en-US"/>
              <a:t>Note: For clarity in showing the trajectory, not all field lines are shown</a:t>
            </a:r>
          </a:p>
        </p:txBody>
      </p:sp>
      <mc:AlternateContent xmlns:mc="http://schemas.openxmlformats.org/markup-compatibility/2006" xmlns:a14="http://schemas.microsoft.com/office/drawing/2010/main">
        <mc:Choice Requires="a14">
          <p:sp>
            <p:nvSpPr>
              <p:cNvPr id="5" name="Rectangle 4"/>
              <p:cNvSpPr/>
              <p:nvPr/>
            </p:nvSpPr>
            <p:spPr>
              <a:xfrm>
                <a:off x="304799" y="168378"/>
                <a:ext cx="11506201" cy="1850378"/>
              </a:xfrm>
              <a:prstGeom prst="rect">
                <a:avLst/>
              </a:prstGeom>
            </p:spPr>
            <p:txBody>
              <a:bodyPr wrap="square">
                <a:spAutoFit/>
              </a:bodyPr>
              <a:lstStyle/>
              <a:p>
                <a:r>
                  <a:rPr lang="en-US" sz="2800" dirty="0"/>
                  <a:t>A positive test charge +q is carefully moved by some external agent (lets call it “tweezers”) at constant speed a distance x between two large plates in the direction along the electric field. The change in electric potential energy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𝑈</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𝑊</m:t>
                        </m:r>
                      </m:e>
                      <m:sub>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𝑏𝑦</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𝑓𝑖𝑒𝑙𝑑</m:t>
                        </m:r>
                      </m:sub>
                    </m:sSub>
                  </m:oMath>
                </a14:m>
                <a:r>
                  <a:rPr lang="en-US" sz="2800" dirty="0"/>
                  <a:t>) of the positive test charge was…</a:t>
                </a:r>
              </a:p>
            </p:txBody>
          </p:sp>
        </mc:Choice>
        <mc:Fallback xmlns="">
          <p:sp>
            <p:nvSpPr>
              <p:cNvPr id="5" name="Rectangle 4"/>
              <p:cNvSpPr>
                <a:spLocks noRot="1" noChangeAspect="1" noMove="1" noResize="1" noEditPoints="1" noAdjustHandles="1" noChangeArrowheads="1" noChangeShapeType="1" noTextEdit="1"/>
              </p:cNvSpPr>
              <p:nvPr/>
            </p:nvSpPr>
            <p:spPr>
              <a:xfrm>
                <a:off x="304799" y="168378"/>
                <a:ext cx="11506201" cy="1850378"/>
              </a:xfrm>
              <a:prstGeom prst="rect">
                <a:avLst/>
              </a:prstGeom>
              <a:blipFill>
                <a:blip r:embed="rId3"/>
                <a:stretch>
                  <a:fillRect l="-1059" t="-3300" r="-794" b="-6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4799" y="4603352"/>
                <a:ext cx="5221238" cy="2031325"/>
              </a:xfrm>
              <a:prstGeom prst="rect">
                <a:avLst/>
              </a:prstGeom>
              <a:noFill/>
            </p:spPr>
            <p:txBody>
              <a:bodyPr wrap="none" rtlCol="0">
                <a:spAutoFit/>
              </a:bodyPr>
              <a:lstStyle/>
              <a:p>
                <a:pPr marL="514350" indent="-514350">
                  <a:lnSpc>
                    <a:spcPct val="150000"/>
                  </a:lnSpc>
                  <a:buAutoNum type="alphaUcParenR"/>
                </a:pPr>
                <a:r>
                  <a:rPr lang="en-US" sz="280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𝑈</m:t>
                    </m:r>
                    <m:r>
                      <a:rPr lang="en-US" sz="2800" i="1">
                        <a:latin typeface="Cambria Math" panose="02040503050406030204" pitchFamily="18" charset="0"/>
                        <a:ea typeface="Cambria Math" panose="02040503050406030204" pitchFamily="18" charset="0"/>
                      </a:rPr>
                      <m:t> </m:t>
                    </m:r>
                  </m:oMath>
                </a14:m>
                <a:r>
                  <a:rPr lang="en-US" sz="2800"/>
                  <a:t>is positive (PE increased)</a:t>
                </a:r>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𝑈</m:t>
                    </m:r>
                    <m:r>
                      <a:rPr lang="en-US" sz="2800" i="1">
                        <a:latin typeface="Cambria Math" panose="02040503050406030204" pitchFamily="18" charset="0"/>
                        <a:ea typeface="Cambria Math" panose="02040503050406030204" pitchFamily="18" charset="0"/>
                      </a:rPr>
                      <m:t> </m:t>
                    </m:r>
                  </m:oMath>
                </a14:m>
                <a:r>
                  <a:rPr lang="en-US" sz="2800"/>
                  <a:t>is negative (PE decreased)</a:t>
                </a:r>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𝑈</m:t>
                    </m:r>
                    <m:r>
                      <a:rPr lang="en-US" sz="2800" i="1">
                        <a:latin typeface="Cambria Math" panose="02040503050406030204" pitchFamily="18" charset="0"/>
                        <a:ea typeface="Cambria Math" panose="02040503050406030204" pitchFamily="18" charset="0"/>
                      </a:rPr>
                      <m:t> </m:t>
                    </m:r>
                  </m:oMath>
                </a14:m>
                <a:r>
                  <a:rPr lang="en-US" sz="2800"/>
                  <a:t>is zero (PE is constant)</a:t>
                </a:r>
              </a:p>
            </p:txBody>
          </p:sp>
        </mc:Choice>
        <mc:Fallback xmlns="">
          <p:sp>
            <p:nvSpPr>
              <p:cNvPr id="8" name="TextBox 7"/>
              <p:cNvSpPr txBox="1">
                <a:spLocks noRot="1" noChangeAspect="1" noMove="1" noResize="1" noEditPoints="1" noAdjustHandles="1" noChangeArrowheads="1" noChangeShapeType="1" noTextEdit="1"/>
              </p:cNvSpPr>
              <p:nvPr/>
            </p:nvSpPr>
            <p:spPr>
              <a:xfrm>
                <a:off x="304799" y="4603352"/>
                <a:ext cx="5221238" cy="2031325"/>
              </a:xfrm>
              <a:prstGeom prst="rect">
                <a:avLst/>
              </a:prstGeom>
              <a:blipFill rotWithShape="0">
                <a:blip r:embed="rId4"/>
                <a:stretch>
                  <a:fillRect l="-2450" b="-4805"/>
                </a:stretch>
              </a:blipFill>
            </p:spPr>
            <p:txBody>
              <a:bodyPr/>
              <a:lstStyle/>
              <a:p>
                <a:r>
                  <a:rPr lang="en-US">
                    <a:noFill/>
                  </a:rPr>
                  <a:t> </a:t>
                </a:r>
              </a:p>
            </p:txBody>
          </p:sp>
        </mc:Fallback>
      </mc:AlternateContent>
    </p:spTree>
    <p:extLst>
      <p:ext uri="{BB962C8B-B14F-4D97-AF65-F5344CB8AC3E}">
        <p14:creationId xmlns:p14="http://schemas.microsoft.com/office/powerpoint/2010/main" val="10358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5775" y="2354822"/>
            <a:ext cx="2680450" cy="3264193"/>
          </a:xfrm>
          <a:prstGeom prst="rect">
            <a:avLst/>
          </a:prstGeom>
        </p:spPr>
      </p:pic>
      <p:sp>
        <p:nvSpPr>
          <p:cNvPr id="3" name="TextBox 2"/>
          <p:cNvSpPr txBox="1"/>
          <p:nvPr/>
        </p:nvSpPr>
        <p:spPr>
          <a:xfrm>
            <a:off x="7620001" y="5989577"/>
            <a:ext cx="4571999" cy="646331"/>
          </a:xfrm>
          <a:prstGeom prst="rect">
            <a:avLst/>
          </a:prstGeom>
          <a:noFill/>
        </p:spPr>
        <p:txBody>
          <a:bodyPr wrap="square" rtlCol="0">
            <a:spAutoFit/>
          </a:bodyPr>
          <a:lstStyle/>
          <a:p>
            <a:r>
              <a:rPr lang="en-US"/>
              <a:t>Note: For clarity in showing the trajectory, not all field lines are shown</a:t>
            </a:r>
          </a:p>
        </p:txBody>
      </p:sp>
      <mc:AlternateContent xmlns:mc="http://schemas.openxmlformats.org/markup-compatibility/2006" xmlns:a14="http://schemas.microsoft.com/office/drawing/2010/main">
        <mc:Choice Requires="a14">
          <p:sp>
            <p:nvSpPr>
              <p:cNvPr id="5" name="Rectangle 4"/>
              <p:cNvSpPr/>
              <p:nvPr/>
            </p:nvSpPr>
            <p:spPr>
              <a:xfrm>
                <a:off x="304800" y="168378"/>
                <a:ext cx="11669486" cy="1850378"/>
              </a:xfrm>
              <a:prstGeom prst="rect">
                <a:avLst/>
              </a:prstGeom>
            </p:spPr>
            <p:txBody>
              <a:bodyPr wrap="square">
                <a:spAutoFit/>
              </a:bodyPr>
              <a:lstStyle/>
              <a:p>
                <a:r>
                  <a:rPr lang="en-US" sz="2800"/>
                  <a:t>A positive test charge +q is carefully moved by some external agent (lets call it “tweezers”) at constant speed a distance x between two capacitor plates in the direction along the electric field. The change in electric potential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𝑈</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𝑞</m:t>
                    </m:r>
                  </m:oMath>
                </a14:m>
                <a:r>
                  <a:rPr lang="en-US" sz="2800"/>
                  <a:t>) of the positive test charge was</a:t>
                </a:r>
              </a:p>
            </p:txBody>
          </p:sp>
        </mc:Choice>
        <mc:Fallback xmlns="">
          <p:sp>
            <p:nvSpPr>
              <p:cNvPr id="5" name="Rectangle 4"/>
              <p:cNvSpPr>
                <a:spLocks noRot="1" noChangeAspect="1" noMove="1" noResize="1" noEditPoints="1" noAdjustHandles="1" noChangeArrowheads="1" noChangeShapeType="1" noTextEdit="1"/>
              </p:cNvSpPr>
              <p:nvPr/>
            </p:nvSpPr>
            <p:spPr>
              <a:xfrm>
                <a:off x="304800" y="168378"/>
                <a:ext cx="11669486" cy="1850378"/>
              </a:xfrm>
              <a:prstGeom prst="rect">
                <a:avLst/>
              </a:prstGeom>
              <a:blipFill rotWithShape="0">
                <a:blip r:embed="rId3"/>
                <a:stretch>
                  <a:fillRect l="-1045" t="-3300" r="-731" b="-6931"/>
                </a:stretch>
              </a:blipFill>
            </p:spPr>
            <p:txBody>
              <a:bodyPr/>
              <a:lstStyle/>
              <a:p>
                <a:r>
                  <a:rPr lang="en-US">
                    <a:noFill/>
                  </a:rPr>
                  <a:t> </a:t>
                </a:r>
              </a:p>
            </p:txBody>
          </p:sp>
        </mc:Fallback>
      </mc:AlternateContent>
      <p:sp>
        <p:nvSpPr>
          <p:cNvPr id="8" name="TextBox 7"/>
          <p:cNvSpPr txBox="1"/>
          <p:nvPr/>
        </p:nvSpPr>
        <p:spPr>
          <a:xfrm>
            <a:off x="304799" y="4603352"/>
            <a:ext cx="2887072" cy="2031325"/>
          </a:xfrm>
          <a:prstGeom prst="rect">
            <a:avLst/>
          </a:prstGeom>
          <a:noFill/>
        </p:spPr>
        <p:txBody>
          <a:bodyPr wrap="none" rtlCol="0">
            <a:spAutoFit/>
          </a:bodyPr>
          <a:lstStyle/>
          <a:p>
            <a:pPr marL="514350" indent="-514350">
              <a:lnSpc>
                <a:spcPct val="150000"/>
              </a:lnSpc>
              <a:buAutoNum type="alphaUcParenR"/>
            </a:pPr>
            <a:r>
              <a:rPr lang="en-US" sz="2800"/>
              <a:t>+ (V increased)</a:t>
            </a:r>
          </a:p>
          <a:p>
            <a:pPr marL="514350" indent="-514350">
              <a:lnSpc>
                <a:spcPct val="150000"/>
              </a:lnSpc>
              <a:buAutoNum type="alphaUcParenR"/>
            </a:pPr>
            <a:r>
              <a:rPr lang="en-US" sz="2800"/>
              <a:t>- (V decreased)</a:t>
            </a:r>
          </a:p>
          <a:p>
            <a:pPr marL="514350" indent="-514350">
              <a:lnSpc>
                <a:spcPct val="150000"/>
              </a:lnSpc>
              <a:buAutoNum type="alphaUcParenR"/>
            </a:pPr>
            <a:r>
              <a:rPr lang="en-US" sz="2800"/>
              <a:t>0 (V constant)</a:t>
            </a:r>
          </a:p>
        </p:txBody>
      </p:sp>
    </p:spTree>
    <p:extLst>
      <p:ext uri="{BB962C8B-B14F-4D97-AF65-F5344CB8AC3E}">
        <p14:creationId xmlns:p14="http://schemas.microsoft.com/office/powerpoint/2010/main" val="24788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371" y="174170"/>
            <a:ext cx="11450179" cy="954107"/>
          </a:xfrm>
          <a:prstGeom prst="rect">
            <a:avLst/>
          </a:prstGeom>
          <a:noFill/>
        </p:spPr>
        <p:txBody>
          <a:bodyPr wrap="square" rtlCol="0">
            <a:spAutoFit/>
          </a:bodyPr>
          <a:lstStyle/>
          <a:p>
            <a:r>
              <a:rPr lang="en-US" sz="2800"/>
              <a:t>A small positive test charge is initially at rest in an electric field, and is free to move.  Which way will the charge start to move?</a:t>
            </a:r>
          </a:p>
        </p:txBody>
      </p:sp>
      <p:sp>
        <p:nvSpPr>
          <p:cNvPr id="3" name="TextBox 2"/>
          <p:cNvSpPr txBox="1"/>
          <p:nvPr/>
        </p:nvSpPr>
        <p:spPr>
          <a:xfrm>
            <a:off x="250371" y="5007429"/>
            <a:ext cx="4548296" cy="1697068"/>
          </a:xfrm>
          <a:prstGeom prst="rect">
            <a:avLst/>
          </a:prstGeom>
          <a:noFill/>
        </p:spPr>
        <p:txBody>
          <a:bodyPr wrap="none" rtlCol="0">
            <a:spAutoFit/>
          </a:bodyPr>
          <a:lstStyle/>
          <a:p>
            <a:pPr marL="342900" indent="-342900">
              <a:lnSpc>
                <a:spcPct val="150000"/>
              </a:lnSpc>
              <a:buAutoNum type="alphaUcParenR"/>
            </a:pPr>
            <a:r>
              <a:rPr lang="en-US" sz="2400"/>
              <a:t>Moves toward </a:t>
            </a:r>
            <a:r>
              <a:rPr lang="en-US" sz="2400" i="1"/>
              <a:t>higher</a:t>
            </a:r>
            <a:r>
              <a:rPr lang="en-US" sz="2400"/>
              <a:t> potential</a:t>
            </a:r>
          </a:p>
          <a:p>
            <a:pPr marL="342900" indent="-342900">
              <a:lnSpc>
                <a:spcPct val="150000"/>
              </a:lnSpc>
              <a:buAutoNum type="alphaUcParenR"/>
            </a:pPr>
            <a:r>
              <a:rPr lang="en-US" sz="2400"/>
              <a:t>Moves toward </a:t>
            </a:r>
            <a:r>
              <a:rPr lang="en-US" sz="2400" i="1"/>
              <a:t>lower</a:t>
            </a:r>
            <a:r>
              <a:rPr lang="en-US" sz="2400"/>
              <a:t> potential</a:t>
            </a:r>
          </a:p>
          <a:p>
            <a:pPr marL="342900" indent="-342900">
              <a:lnSpc>
                <a:spcPct val="150000"/>
              </a:lnSpc>
              <a:buAutoNum type="alphaUcParenR"/>
            </a:pPr>
            <a:r>
              <a:rPr lang="en-US" sz="2400"/>
              <a:t>Not enough information is given</a:t>
            </a:r>
          </a:p>
        </p:txBody>
      </p:sp>
    </p:spTree>
    <p:extLst>
      <p:ext uri="{BB962C8B-B14F-4D97-AF65-F5344CB8AC3E}">
        <p14:creationId xmlns:p14="http://schemas.microsoft.com/office/powerpoint/2010/main" val="5358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17_06"/>
          <p:cNvPicPr>
            <a:picLocks noChangeAspect="1" noChangeArrowheads="1"/>
          </p:cNvPicPr>
          <p:nvPr/>
        </p:nvPicPr>
        <p:blipFill rotWithShape="1">
          <a:blip r:embed="rId2">
            <a:extLst>
              <a:ext uri="{28A0092B-C50C-407E-A947-70E740481C1C}">
                <a14:useLocalDpi xmlns:a14="http://schemas.microsoft.com/office/drawing/2010/main" val="0"/>
              </a:ext>
            </a:extLst>
          </a:blip>
          <a:srcRect t="3268"/>
          <a:stretch/>
        </p:blipFill>
        <p:spPr bwMode="auto">
          <a:xfrm>
            <a:off x="3298372" y="1402411"/>
            <a:ext cx="5746122" cy="2723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797" y="206552"/>
            <a:ext cx="11549743" cy="954107"/>
          </a:xfrm>
          <a:prstGeom prst="rect">
            <a:avLst/>
          </a:prstGeom>
        </p:spPr>
        <p:txBody>
          <a:bodyPr wrap="square">
            <a:spAutoFit/>
          </a:bodyPr>
          <a:lstStyle/>
          <a:p>
            <a:r>
              <a:rPr lang="en-US" sz="2800"/>
              <a:t>A beam of electrons is deflected as it moves between oppositely charged parallel plates. Which plate is at the higher potential?</a:t>
            </a:r>
          </a:p>
        </p:txBody>
      </p:sp>
      <p:sp>
        <p:nvSpPr>
          <p:cNvPr id="5" name="TextBox 4"/>
          <p:cNvSpPr txBox="1"/>
          <p:nvPr/>
        </p:nvSpPr>
        <p:spPr>
          <a:xfrm>
            <a:off x="304797" y="4920343"/>
            <a:ext cx="4459234" cy="1754326"/>
          </a:xfrm>
          <a:prstGeom prst="rect">
            <a:avLst/>
          </a:prstGeom>
          <a:noFill/>
        </p:spPr>
        <p:txBody>
          <a:bodyPr wrap="none" rtlCol="0">
            <a:spAutoFit/>
          </a:bodyPr>
          <a:lstStyle/>
          <a:p>
            <a:pPr marL="457200" indent="-457200">
              <a:lnSpc>
                <a:spcPct val="150000"/>
              </a:lnSpc>
              <a:buAutoNum type="alphaUcParenR"/>
            </a:pPr>
            <a:r>
              <a:rPr lang="en-US" sz="2400"/>
              <a:t>The upper plate</a:t>
            </a:r>
          </a:p>
          <a:p>
            <a:pPr marL="457200" indent="-457200">
              <a:lnSpc>
                <a:spcPct val="150000"/>
              </a:lnSpc>
              <a:buAutoNum type="alphaUcParenR"/>
            </a:pPr>
            <a:r>
              <a:rPr lang="en-US" sz="2400"/>
              <a:t>The lower plate</a:t>
            </a:r>
          </a:p>
          <a:p>
            <a:pPr marL="457200" indent="-457200">
              <a:lnSpc>
                <a:spcPct val="150000"/>
              </a:lnSpc>
              <a:buAutoNum type="alphaUcParenR"/>
            </a:pPr>
            <a:r>
              <a:rPr lang="en-US" sz="2400"/>
              <a:t>They are at the same potential</a:t>
            </a:r>
          </a:p>
        </p:txBody>
      </p:sp>
    </p:spTree>
    <p:extLst>
      <p:ext uri="{BB962C8B-B14F-4D97-AF65-F5344CB8AC3E}">
        <p14:creationId xmlns:p14="http://schemas.microsoft.com/office/powerpoint/2010/main" val="194299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noChangeAspect="1"/>
          </p:cNvGrpSpPr>
          <p:nvPr/>
        </p:nvGrpSpPr>
        <p:grpSpPr bwMode="auto">
          <a:xfrm>
            <a:off x="3836889" y="1779319"/>
            <a:ext cx="4422559" cy="3321100"/>
            <a:chOff x="2550" y="3551"/>
            <a:chExt cx="4628" cy="3474"/>
          </a:xfrm>
        </p:grpSpPr>
        <p:sp>
          <p:nvSpPr>
            <p:cNvPr id="4" name="AutoShape 14"/>
            <p:cNvSpPr>
              <a:spLocks noChangeAspect="1" noChangeArrowheads="1" noTextEdit="1"/>
            </p:cNvSpPr>
            <p:nvPr/>
          </p:nvSpPr>
          <p:spPr bwMode="auto">
            <a:xfrm>
              <a:off x="2550" y="3551"/>
              <a:ext cx="4628" cy="34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Text Box 13"/>
            <p:cNvSpPr txBox="1">
              <a:spLocks noChangeArrowheads="1"/>
            </p:cNvSpPr>
            <p:nvPr/>
          </p:nvSpPr>
          <p:spPr bwMode="auto">
            <a:xfrm>
              <a:off x="2550" y="6131"/>
              <a:ext cx="49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6" name="Text Box 12"/>
            <p:cNvSpPr txBox="1">
              <a:spLocks noChangeArrowheads="1"/>
            </p:cNvSpPr>
            <p:nvPr/>
          </p:nvSpPr>
          <p:spPr bwMode="auto">
            <a:xfrm>
              <a:off x="2550" y="3679"/>
              <a:ext cx="49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7" name="Text Box 11"/>
            <p:cNvSpPr txBox="1">
              <a:spLocks noChangeArrowheads="1"/>
            </p:cNvSpPr>
            <p:nvPr/>
          </p:nvSpPr>
          <p:spPr bwMode="auto">
            <a:xfrm>
              <a:off x="6682" y="3679"/>
              <a:ext cx="496"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8" name="Text Box 10"/>
            <p:cNvSpPr txBox="1">
              <a:spLocks noChangeArrowheads="1"/>
            </p:cNvSpPr>
            <p:nvPr/>
          </p:nvSpPr>
          <p:spPr bwMode="auto">
            <a:xfrm>
              <a:off x="6682" y="6130"/>
              <a:ext cx="496"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–Q</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9" name="AutoShape 9"/>
            <p:cNvSpPr>
              <a:spLocks noChangeArrowheads="1"/>
            </p:cNvSpPr>
            <p:nvPr/>
          </p:nvSpPr>
          <p:spPr bwMode="auto">
            <a:xfrm>
              <a:off x="3166" y="4926"/>
              <a:ext cx="142" cy="14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10" name="AutoShape 8"/>
            <p:cNvSpPr>
              <a:spLocks noChangeArrowheads="1"/>
            </p:cNvSpPr>
            <p:nvPr/>
          </p:nvSpPr>
          <p:spPr bwMode="auto">
            <a:xfrm>
              <a:off x="4732" y="6226"/>
              <a:ext cx="142" cy="14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11" name="Text Box 7"/>
            <p:cNvSpPr txBox="1">
              <a:spLocks noChangeArrowheads="1"/>
            </p:cNvSpPr>
            <p:nvPr/>
          </p:nvSpPr>
          <p:spPr bwMode="auto">
            <a:xfrm>
              <a:off x="3481" y="4849"/>
              <a:ext cx="496"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Y</a:t>
              </a:r>
              <a:endParaRPr kumimoji="0" lang="en-US" altLang="en-US" sz="2400" i="0" u="none" strike="noStrike" cap="none" normalizeH="0" baseline="0">
                <a:ln>
                  <a:noFill/>
                </a:ln>
                <a:solidFill>
                  <a:schemeClr val="tx1"/>
                </a:solidFill>
                <a:effectLst/>
                <a:latin typeface="Arial" panose="020B0604020202020204" pitchFamily="34" charset="0"/>
              </a:endParaRPr>
            </a:p>
          </p:txBody>
        </p:sp>
        <p:sp>
          <p:nvSpPr>
            <p:cNvPr id="12" name="Oval 6"/>
            <p:cNvSpPr>
              <a:spLocks noChangeArrowheads="1"/>
            </p:cNvSpPr>
            <p:nvPr/>
          </p:nvSpPr>
          <p:spPr bwMode="auto">
            <a:xfrm>
              <a:off x="3046" y="3690"/>
              <a:ext cx="360" cy="349"/>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Oval 5"/>
            <p:cNvSpPr>
              <a:spLocks noChangeArrowheads="1"/>
            </p:cNvSpPr>
            <p:nvPr/>
          </p:nvSpPr>
          <p:spPr bwMode="auto">
            <a:xfrm>
              <a:off x="6232" y="6131"/>
              <a:ext cx="360" cy="348"/>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Oval 4"/>
            <p:cNvSpPr>
              <a:spLocks noChangeArrowheads="1"/>
            </p:cNvSpPr>
            <p:nvPr/>
          </p:nvSpPr>
          <p:spPr bwMode="auto">
            <a:xfrm>
              <a:off x="6232" y="3690"/>
              <a:ext cx="360" cy="349"/>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Oval 3"/>
            <p:cNvSpPr>
              <a:spLocks noChangeArrowheads="1"/>
            </p:cNvSpPr>
            <p:nvPr/>
          </p:nvSpPr>
          <p:spPr bwMode="auto">
            <a:xfrm>
              <a:off x="3046" y="6130"/>
              <a:ext cx="360" cy="349"/>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Text Box 2"/>
            <p:cNvSpPr txBox="1">
              <a:spLocks noChangeArrowheads="1"/>
            </p:cNvSpPr>
            <p:nvPr/>
          </p:nvSpPr>
          <p:spPr bwMode="auto">
            <a:xfrm>
              <a:off x="4711" y="6370"/>
              <a:ext cx="496"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a:ln>
                    <a:noFill/>
                  </a:ln>
                  <a:solidFill>
                    <a:schemeClr val="tx1"/>
                  </a:solidFill>
                  <a:effectLst/>
                  <a:latin typeface="Arial" panose="020B0604020202020204" pitchFamily="34" charset="0"/>
                  <a:ea typeface="Times New Roman" panose="02020603050405020304" pitchFamily="18" charset="0"/>
                </a:rPr>
                <a:t>X</a:t>
              </a:r>
              <a:endParaRPr kumimoji="0" lang="en-US" altLang="en-US" sz="2400" i="0" u="none" strike="noStrike" cap="none" normalizeH="0" baseline="0">
                <a:ln>
                  <a:noFill/>
                </a:ln>
                <a:solidFill>
                  <a:schemeClr val="tx1"/>
                </a:solidFill>
                <a:effectLst/>
                <a:latin typeface="Arial" panose="020B0604020202020204" pitchFamily="34" charset="0"/>
              </a:endParaRPr>
            </a:p>
          </p:txBody>
        </p:sp>
      </p:grpSp>
      <p:sp>
        <p:nvSpPr>
          <p:cNvPr id="18" name="Rectangle 17"/>
          <p:cNvSpPr/>
          <p:nvPr/>
        </p:nvSpPr>
        <p:spPr>
          <a:xfrm>
            <a:off x="304143" y="156593"/>
            <a:ext cx="11488053" cy="1384995"/>
          </a:xfrm>
          <a:prstGeom prst="rect">
            <a:avLst/>
          </a:prstGeom>
        </p:spPr>
        <p:txBody>
          <a:bodyPr wrap="square">
            <a:spAutoFit/>
          </a:bodyPr>
          <a:lstStyle/>
          <a:p>
            <a:r>
              <a:rPr lang="en-US" sz="2800"/>
              <a:t>Consider 4 charges +Q, +Q, –Q, and –Q arranged in a square, with points X and Y  located midway between a pair of charges, as shown. At point X the potential is…</a:t>
            </a:r>
          </a:p>
        </p:txBody>
      </p:sp>
      <p:sp>
        <p:nvSpPr>
          <p:cNvPr id="19" name="TextBox 18"/>
          <p:cNvSpPr txBox="1"/>
          <p:nvPr/>
        </p:nvSpPr>
        <p:spPr>
          <a:xfrm>
            <a:off x="304143" y="4643251"/>
            <a:ext cx="1809406" cy="2031325"/>
          </a:xfrm>
          <a:prstGeom prst="rect">
            <a:avLst/>
          </a:prstGeom>
          <a:noFill/>
        </p:spPr>
        <p:txBody>
          <a:bodyPr wrap="none" rtlCol="0">
            <a:spAutoFit/>
          </a:bodyPr>
          <a:lstStyle/>
          <a:p>
            <a:pPr marL="342900" indent="-342900">
              <a:lnSpc>
                <a:spcPct val="150000"/>
              </a:lnSpc>
              <a:buAutoNum type="alphaUcParenR"/>
            </a:pPr>
            <a:r>
              <a:rPr lang="en-US" sz="2800"/>
              <a:t>Positive</a:t>
            </a:r>
          </a:p>
          <a:p>
            <a:pPr marL="342900" indent="-342900">
              <a:lnSpc>
                <a:spcPct val="150000"/>
              </a:lnSpc>
              <a:buAutoNum type="alphaUcParenR"/>
            </a:pPr>
            <a:r>
              <a:rPr lang="en-US" sz="2800"/>
              <a:t>Negative</a:t>
            </a:r>
          </a:p>
          <a:p>
            <a:pPr marL="342900" indent="-342900">
              <a:lnSpc>
                <a:spcPct val="150000"/>
              </a:lnSpc>
              <a:buAutoNum type="alphaUcParenR"/>
            </a:pPr>
            <a:r>
              <a:rPr lang="en-US" sz="2800"/>
              <a:t>Zero</a:t>
            </a:r>
          </a:p>
        </p:txBody>
      </p:sp>
    </p:spTree>
    <p:extLst>
      <p:ext uri="{BB962C8B-B14F-4D97-AF65-F5344CB8AC3E}">
        <p14:creationId xmlns:p14="http://schemas.microsoft.com/office/powerpoint/2010/main" val="4279229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2797</Words>
  <Application>Microsoft Office PowerPoint</Application>
  <PresentationFormat>Widescreen</PresentationFormat>
  <Paragraphs>269</Paragraphs>
  <Slides>49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49</vt:i4>
      </vt:variant>
    </vt:vector>
  </HeadingPairs>
  <TitlesOfParts>
    <vt:vector size="55"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Bolton</dc:creator>
  <cp:lastModifiedBy>Daniel Bolton</cp:lastModifiedBy>
  <cp:revision>172</cp:revision>
  <dcterms:created xsi:type="dcterms:W3CDTF">2015-09-04T18:29:08Z</dcterms:created>
  <dcterms:modified xsi:type="dcterms:W3CDTF">2019-03-31T15:01:28Z</dcterms:modified>
</cp:coreProperties>
</file>