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 id="261" r:id="rId7"/>
    <p:sldId id="262" r:id="rId8"/>
    <p:sldId id="263" r:id="rId9"/>
    <p:sldId id="264" r:id="rId10"/>
    <p:sldId id="266" r:id="rId11"/>
    <p:sldId id="314" r:id="rId12"/>
    <p:sldId id="267" r:id="rId13"/>
    <p:sldId id="284" r:id="rId14"/>
    <p:sldId id="285" r:id="rId15"/>
    <p:sldId id="283" r:id="rId16"/>
    <p:sldId id="286" r:id="rId17"/>
    <p:sldId id="265" r:id="rId18"/>
    <p:sldId id="271" r:id="rId19"/>
    <p:sldId id="272" r:id="rId20"/>
    <p:sldId id="273" r:id="rId21"/>
    <p:sldId id="315" r:id="rId22"/>
    <p:sldId id="316" r:id="rId23"/>
    <p:sldId id="268" r:id="rId24"/>
    <p:sldId id="269" r:id="rId25"/>
    <p:sldId id="270" r:id="rId26"/>
    <p:sldId id="288" r:id="rId27"/>
    <p:sldId id="280" r:id="rId28"/>
    <p:sldId id="292" r:id="rId29"/>
    <p:sldId id="293" r:id="rId30"/>
    <p:sldId id="289" r:id="rId31"/>
    <p:sldId id="290" r:id="rId32"/>
    <p:sldId id="291" r:id="rId33"/>
    <p:sldId id="281" r:id="rId34"/>
    <p:sldId id="282" r:id="rId35"/>
    <p:sldId id="294" r:id="rId36"/>
    <p:sldId id="295" r:id="rId37"/>
    <p:sldId id="296" r:id="rId38"/>
    <p:sldId id="319" r:id="rId39"/>
    <p:sldId id="313" r:id="rId40"/>
    <p:sldId id="317" r:id="rId41"/>
    <p:sldId id="318" r:id="rId42"/>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DAD59D-BE95-451D-88FB-C8971A93D836}" v="2" dt="2019-03-31T15:00:44.6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7290" autoAdjust="0"/>
    <p:restoredTop sz="96031" autoAdjust="0"/>
  </p:normalViewPr>
  <p:slideViewPr>
    <p:cSldViewPr snapToGrid="0">
      <p:cViewPr varScale="1">
        <p:scale>
          <a:sx n="103" d="100"/>
          <a:sy n="103" d="100"/>
        </p:scale>
        <p:origin x="11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Bolton" userId="9c16344e-d134-4356-8cc4-132d269cedac" providerId="ADAL" clId="{36E57B13-D745-419E-8EC4-93A714EC2B68}"/>
    <pc:docChg chg="addSld delSld modSld">
      <pc:chgData name="Daniel Bolton" userId="9c16344e-d134-4356-8cc4-132d269cedac" providerId="ADAL" clId="{36E57B13-D745-419E-8EC4-93A714EC2B68}" dt="2019-01-28T19:13:02.615" v="14"/>
      <pc:docMkLst>
        <pc:docMk/>
      </pc:docMkLst>
      <pc:sldChg chg="add">
        <pc:chgData name="Daniel Bolton" userId="9c16344e-d134-4356-8cc4-132d269cedac" providerId="ADAL" clId="{36E57B13-D745-419E-8EC4-93A714EC2B68}" dt="2019-01-28T19:10:42.834" v="10"/>
        <pc:sldMkLst>
          <pc:docMk/>
          <pc:sldMk cId="3015684534" sldId="280"/>
        </pc:sldMkLst>
      </pc:sldChg>
      <pc:sldChg chg="add">
        <pc:chgData name="Daniel Bolton" userId="9c16344e-d134-4356-8cc4-132d269cedac" providerId="ADAL" clId="{36E57B13-D745-419E-8EC4-93A714EC2B68}" dt="2019-01-28T19:11:36.256" v="11"/>
        <pc:sldMkLst>
          <pc:docMk/>
          <pc:sldMk cId="2219198435" sldId="281"/>
        </pc:sldMkLst>
      </pc:sldChg>
      <pc:sldChg chg="add">
        <pc:chgData name="Daniel Bolton" userId="9c16344e-d134-4356-8cc4-132d269cedac" providerId="ADAL" clId="{36E57B13-D745-419E-8EC4-93A714EC2B68}" dt="2019-01-28T19:11:36.256" v="11"/>
        <pc:sldMkLst>
          <pc:docMk/>
          <pc:sldMk cId="1212867257" sldId="282"/>
        </pc:sldMkLst>
      </pc:sldChg>
      <pc:sldChg chg="add">
        <pc:chgData name="Daniel Bolton" userId="9c16344e-d134-4356-8cc4-132d269cedac" providerId="ADAL" clId="{36E57B13-D745-419E-8EC4-93A714EC2B68}" dt="2019-01-28T19:10:29.911" v="9"/>
        <pc:sldMkLst>
          <pc:docMk/>
          <pc:sldMk cId="3793753447" sldId="314"/>
        </pc:sldMkLst>
      </pc:sldChg>
      <pc:sldChg chg="add">
        <pc:chgData name="Daniel Bolton" userId="9c16344e-d134-4356-8cc4-132d269cedac" providerId="ADAL" clId="{36E57B13-D745-419E-8EC4-93A714EC2B68}" dt="2019-01-28T19:11:49.256" v="12"/>
        <pc:sldMkLst>
          <pc:docMk/>
          <pc:sldMk cId="3292368513" sldId="315"/>
        </pc:sldMkLst>
      </pc:sldChg>
      <pc:sldChg chg="add">
        <pc:chgData name="Daniel Bolton" userId="9c16344e-d134-4356-8cc4-132d269cedac" providerId="ADAL" clId="{36E57B13-D745-419E-8EC4-93A714EC2B68}" dt="2019-01-28T19:12:48.526" v="13"/>
        <pc:sldMkLst>
          <pc:docMk/>
          <pc:sldMk cId="3944595051" sldId="316"/>
        </pc:sldMkLst>
      </pc:sldChg>
      <pc:sldChg chg="add">
        <pc:chgData name="Daniel Bolton" userId="9c16344e-d134-4356-8cc4-132d269cedac" providerId="ADAL" clId="{36E57B13-D745-419E-8EC4-93A714EC2B68}" dt="2019-01-28T19:13:02.615" v="14"/>
        <pc:sldMkLst>
          <pc:docMk/>
          <pc:sldMk cId="4153812815" sldId="317"/>
        </pc:sldMkLst>
      </pc:sldChg>
      <pc:sldChg chg="add">
        <pc:chgData name="Daniel Bolton" userId="9c16344e-d134-4356-8cc4-132d269cedac" providerId="ADAL" clId="{36E57B13-D745-419E-8EC4-93A714EC2B68}" dt="2019-01-28T19:13:02.615" v="14"/>
        <pc:sldMkLst>
          <pc:docMk/>
          <pc:sldMk cId="2813575855" sldId="318"/>
        </pc:sldMkLst>
      </pc:sldChg>
    </pc:docChg>
  </pc:docChgLst>
  <pc:docChgLst>
    <pc:chgData name="Daniel Bolton" userId="9c16344e-d134-4356-8cc4-132d269cedac" providerId="ADAL" clId="{11DAD59D-BE95-451D-88FB-C8971A93D836}"/>
    <pc:docChg chg="addSld modSld">
      <pc:chgData name="Daniel Bolton" userId="9c16344e-d134-4356-8cc4-132d269cedac" providerId="ADAL" clId="{11DAD59D-BE95-451D-88FB-C8971A93D836}" dt="2019-03-31T14:08:31.431" v="0"/>
      <pc:docMkLst>
        <pc:docMk/>
      </pc:docMkLst>
      <pc:sldChg chg="add">
        <pc:chgData name="Daniel Bolton" userId="9c16344e-d134-4356-8cc4-132d269cedac" providerId="ADAL" clId="{11DAD59D-BE95-451D-88FB-C8971A93D836}" dt="2019-03-31T14:08:31.431" v="0"/>
        <pc:sldMkLst>
          <pc:docMk/>
          <pc:sldMk cId="4076037361" sldId="319"/>
        </pc:sldMkLst>
      </pc:sldChg>
    </pc:docChg>
  </pc:docChgLst>
  <pc:docChgLst>
    <pc:chgData name="Daniel Bolton" userId="9c16344e-d134-4356-8cc4-132d269cedac" providerId="ADAL" clId="{A04AD9C6-6B97-4AFA-B9BA-CE4E3370AABC}"/>
    <pc:docChg chg="addSld delSld modSld sldOrd">
      <pc:chgData name="Daniel Bolton" userId="9c16344e-d134-4356-8cc4-132d269cedac" providerId="ADAL" clId="{A04AD9C6-6B97-4AFA-B9BA-CE4E3370AABC}" dt="2019-01-28T19:01:15.896" v="19"/>
      <pc:docMkLst>
        <pc:docMk/>
      </pc:docMkLst>
      <pc:sldChg chg="add ord">
        <pc:chgData name="Daniel Bolton" userId="9c16344e-d134-4356-8cc4-132d269cedac" providerId="ADAL" clId="{A04AD9C6-6B97-4AFA-B9BA-CE4E3370AABC}" dt="2019-01-28T18:58:07.131" v="12"/>
        <pc:sldMkLst>
          <pc:docMk/>
          <pc:sldMk cId="3646812996" sldId="265"/>
        </pc:sldMkLst>
      </pc:sldChg>
      <pc:sldChg chg="add">
        <pc:chgData name="Daniel Bolton" userId="9c16344e-d134-4356-8cc4-132d269cedac" providerId="ADAL" clId="{A04AD9C6-6B97-4AFA-B9BA-CE4E3370AABC}" dt="2019-01-28T18:56:14.102" v="8"/>
        <pc:sldMkLst>
          <pc:docMk/>
          <pc:sldMk cId="1979690516" sldId="266"/>
        </pc:sldMkLst>
      </pc:sldChg>
      <pc:sldChg chg="add">
        <pc:chgData name="Daniel Bolton" userId="9c16344e-d134-4356-8cc4-132d269cedac" providerId="ADAL" clId="{A04AD9C6-6B97-4AFA-B9BA-CE4E3370AABC}" dt="2019-01-28T18:56:14.102" v="8"/>
        <pc:sldMkLst>
          <pc:docMk/>
          <pc:sldMk cId="246259829" sldId="267"/>
        </pc:sldMkLst>
      </pc:sldChg>
      <pc:sldChg chg="add">
        <pc:chgData name="Daniel Bolton" userId="9c16344e-d134-4356-8cc4-132d269cedac" providerId="ADAL" clId="{A04AD9C6-6B97-4AFA-B9BA-CE4E3370AABC}" dt="2019-01-28T18:56:14.102" v="8"/>
        <pc:sldMkLst>
          <pc:docMk/>
          <pc:sldMk cId="3621085294" sldId="268"/>
        </pc:sldMkLst>
      </pc:sldChg>
      <pc:sldChg chg="add">
        <pc:chgData name="Daniel Bolton" userId="9c16344e-d134-4356-8cc4-132d269cedac" providerId="ADAL" clId="{A04AD9C6-6B97-4AFA-B9BA-CE4E3370AABC}" dt="2019-01-28T18:56:14.102" v="8"/>
        <pc:sldMkLst>
          <pc:docMk/>
          <pc:sldMk cId="342936399" sldId="269"/>
        </pc:sldMkLst>
      </pc:sldChg>
      <pc:sldChg chg="add">
        <pc:chgData name="Daniel Bolton" userId="9c16344e-d134-4356-8cc4-132d269cedac" providerId="ADAL" clId="{A04AD9C6-6B97-4AFA-B9BA-CE4E3370AABC}" dt="2019-01-28T18:56:14.102" v="8"/>
        <pc:sldMkLst>
          <pc:docMk/>
          <pc:sldMk cId="1806919958" sldId="270"/>
        </pc:sldMkLst>
      </pc:sldChg>
      <pc:sldChg chg="add">
        <pc:chgData name="Daniel Bolton" userId="9c16344e-d134-4356-8cc4-132d269cedac" providerId="ADAL" clId="{A04AD9C6-6B97-4AFA-B9BA-CE4E3370AABC}" dt="2019-01-28T18:57:09.282" v="9"/>
        <pc:sldMkLst>
          <pc:docMk/>
          <pc:sldMk cId="3172864331" sldId="271"/>
        </pc:sldMkLst>
      </pc:sldChg>
      <pc:sldChg chg="add">
        <pc:chgData name="Daniel Bolton" userId="9c16344e-d134-4356-8cc4-132d269cedac" providerId="ADAL" clId="{A04AD9C6-6B97-4AFA-B9BA-CE4E3370AABC}" dt="2019-01-28T18:57:09.282" v="9"/>
        <pc:sldMkLst>
          <pc:docMk/>
          <pc:sldMk cId="18459165" sldId="272"/>
        </pc:sldMkLst>
      </pc:sldChg>
      <pc:sldChg chg="add">
        <pc:chgData name="Daniel Bolton" userId="9c16344e-d134-4356-8cc4-132d269cedac" providerId="ADAL" clId="{A04AD9C6-6B97-4AFA-B9BA-CE4E3370AABC}" dt="2019-01-28T18:57:43.207" v="10"/>
        <pc:sldMkLst>
          <pc:docMk/>
          <pc:sldMk cId="3186236668" sldId="273"/>
        </pc:sldMkLst>
      </pc:sldChg>
      <pc:sldChg chg="add">
        <pc:chgData name="Daniel Bolton" userId="9c16344e-d134-4356-8cc4-132d269cedac" providerId="ADAL" clId="{A04AD9C6-6B97-4AFA-B9BA-CE4E3370AABC}" dt="2019-01-28T18:56:14.102" v="8"/>
        <pc:sldMkLst>
          <pc:docMk/>
          <pc:sldMk cId="3461660574" sldId="283"/>
        </pc:sldMkLst>
      </pc:sldChg>
      <pc:sldChg chg="add">
        <pc:chgData name="Daniel Bolton" userId="9c16344e-d134-4356-8cc4-132d269cedac" providerId="ADAL" clId="{A04AD9C6-6B97-4AFA-B9BA-CE4E3370AABC}" dt="2019-01-28T18:56:14.102" v="8"/>
        <pc:sldMkLst>
          <pc:docMk/>
          <pc:sldMk cId="2618057896" sldId="284"/>
        </pc:sldMkLst>
      </pc:sldChg>
      <pc:sldChg chg="add">
        <pc:chgData name="Daniel Bolton" userId="9c16344e-d134-4356-8cc4-132d269cedac" providerId="ADAL" clId="{A04AD9C6-6B97-4AFA-B9BA-CE4E3370AABC}" dt="2019-01-28T18:56:14.102" v="8"/>
        <pc:sldMkLst>
          <pc:docMk/>
          <pc:sldMk cId="1665653332" sldId="285"/>
        </pc:sldMkLst>
      </pc:sldChg>
      <pc:sldChg chg="add">
        <pc:chgData name="Daniel Bolton" userId="9c16344e-d134-4356-8cc4-132d269cedac" providerId="ADAL" clId="{A04AD9C6-6B97-4AFA-B9BA-CE4E3370AABC}" dt="2019-01-28T18:56:14.102" v="8"/>
        <pc:sldMkLst>
          <pc:docMk/>
          <pc:sldMk cId="2324503726" sldId="286"/>
        </pc:sldMkLst>
      </pc:sldChg>
      <pc:sldChg chg="add">
        <pc:chgData name="Daniel Bolton" userId="9c16344e-d134-4356-8cc4-132d269cedac" providerId="ADAL" clId="{A04AD9C6-6B97-4AFA-B9BA-CE4E3370AABC}" dt="2019-01-28T18:56:14.102" v="8"/>
        <pc:sldMkLst>
          <pc:docMk/>
          <pc:sldMk cId="2042417988" sldId="288"/>
        </pc:sldMkLst>
      </pc:sldChg>
      <pc:sldChg chg="add">
        <pc:chgData name="Daniel Bolton" userId="9c16344e-d134-4356-8cc4-132d269cedac" providerId="ADAL" clId="{A04AD9C6-6B97-4AFA-B9BA-CE4E3370AABC}" dt="2019-01-28T18:58:20.930" v="13"/>
        <pc:sldMkLst>
          <pc:docMk/>
          <pc:sldMk cId="3513929820" sldId="289"/>
        </pc:sldMkLst>
      </pc:sldChg>
      <pc:sldChg chg="add">
        <pc:chgData name="Daniel Bolton" userId="9c16344e-d134-4356-8cc4-132d269cedac" providerId="ADAL" clId="{A04AD9C6-6B97-4AFA-B9BA-CE4E3370AABC}" dt="2019-01-28T18:58:20.930" v="13"/>
        <pc:sldMkLst>
          <pc:docMk/>
          <pc:sldMk cId="3933118884" sldId="290"/>
        </pc:sldMkLst>
      </pc:sldChg>
      <pc:sldChg chg="add">
        <pc:chgData name="Daniel Bolton" userId="9c16344e-d134-4356-8cc4-132d269cedac" providerId="ADAL" clId="{A04AD9C6-6B97-4AFA-B9BA-CE4E3370AABC}" dt="2019-01-28T18:58:20.930" v="13"/>
        <pc:sldMkLst>
          <pc:docMk/>
          <pc:sldMk cId="1856014257" sldId="291"/>
        </pc:sldMkLst>
      </pc:sldChg>
      <pc:sldChg chg="add">
        <pc:chgData name="Daniel Bolton" userId="9c16344e-d134-4356-8cc4-132d269cedac" providerId="ADAL" clId="{A04AD9C6-6B97-4AFA-B9BA-CE4E3370AABC}" dt="2019-01-28T18:59:07.230" v="14"/>
        <pc:sldMkLst>
          <pc:docMk/>
          <pc:sldMk cId="96145243" sldId="292"/>
        </pc:sldMkLst>
      </pc:sldChg>
      <pc:sldChg chg="add">
        <pc:chgData name="Daniel Bolton" userId="9c16344e-d134-4356-8cc4-132d269cedac" providerId="ADAL" clId="{A04AD9C6-6B97-4AFA-B9BA-CE4E3370AABC}" dt="2019-01-28T18:59:07.230" v="14"/>
        <pc:sldMkLst>
          <pc:docMk/>
          <pc:sldMk cId="2796011030" sldId="293"/>
        </pc:sldMkLst>
      </pc:sldChg>
      <pc:sldChg chg="add">
        <pc:chgData name="Daniel Bolton" userId="9c16344e-d134-4356-8cc4-132d269cedac" providerId="ADAL" clId="{A04AD9C6-6B97-4AFA-B9BA-CE4E3370AABC}" dt="2019-01-28T18:59:23.256" v="15"/>
        <pc:sldMkLst>
          <pc:docMk/>
          <pc:sldMk cId="3627485473" sldId="294"/>
        </pc:sldMkLst>
      </pc:sldChg>
      <pc:sldChg chg="add">
        <pc:chgData name="Daniel Bolton" userId="9c16344e-d134-4356-8cc4-132d269cedac" providerId="ADAL" clId="{A04AD9C6-6B97-4AFA-B9BA-CE4E3370AABC}" dt="2019-01-28T19:00:12.864" v="16"/>
        <pc:sldMkLst>
          <pc:docMk/>
          <pc:sldMk cId="249507719" sldId="295"/>
        </pc:sldMkLst>
      </pc:sldChg>
      <pc:sldChg chg="add">
        <pc:chgData name="Daniel Bolton" userId="9c16344e-d134-4356-8cc4-132d269cedac" providerId="ADAL" clId="{A04AD9C6-6B97-4AFA-B9BA-CE4E3370AABC}" dt="2019-01-28T19:00:12.864" v="16"/>
        <pc:sldMkLst>
          <pc:docMk/>
          <pc:sldMk cId="3714071084" sldId="296"/>
        </pc:sldMkLst>
      </pc:sldChg>
      <pc:sldChg chg="add">
        <pc:chgData name="Daniel Bolton" userId="9c16344e-d134-4356-8cc4-132d269cedac" providerId="ADAL" clId="{A04AD9C6-6B97-4AFA-B9BA-CE4E3370AABC}" dt="2019-01-28T19:00:12.864" v="16"/>
        <pc:sldMkLst>
          <pc:docMk/>
          <pc:sldMk cId="1930777637" sldId="313"/>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8C96BEE-4079-4F80-B5AE-5B7930A5FAA9}"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54AF6-0CCA-4C9A-84B7-299FD2014AC3}" type="slidenum">
              <a:rPr lang="en-US" smtClean="0"/>
              <a:t>‹#›</a:t>
            </a:fld>
            <a:endParaRPr lang="en-US"/>
          </a:p>
        </p:txBody>
      </p:sp>
    </p:spTree>
    <p:extLst>
      <p:ext uri="{BB962C8B-B14F-4D97-AF65-F5344CB8AC3E}">
        <p14:creationId xmlns:p14="http://schemas.microsoft.com/office/powerpoint/2010/main" val="3987643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96BEE-4079-4F80-B5AE-5B7930A5FAA9}"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54AF6-0CCA-4C9A-84B7-299FD2014AC3}" type="slidenum">
              <a:rPr lang="en-US" smtClean="0"/>
              <a:t>‹#›</a:t>
            </a:fld>
            <a:endParaRPr lang="en-US"/>
          </a:p>
        </p:txBody>
      </p:sp>
    </p:spTree>
    <p:extLst>
      <p:ext uri="{BB962C8B-B14F-4D97-AF65-F5344CB8AC3E}">
        <p14:creationId xmlns:p14="http://schemas.microsoft.com/office/powerpoint/2010/main" val="316038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96BEE-4079-4F80-B5AE-5B7930A5FAA9}"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54AF6-0CCA-4C9A-84B7-299FD2014AC3}" type="slidenum">
              <a:rPr lang="en-US" smtClean="0"/>
              <a:t>‹#›</a:t>
            </a:fld>
            <a:endParaRPr lang="en-US"/>
          </a:p>
        </p:txBody>
      </p:sp>
    </p:spTree>
    <p:extLst>
      <p:ext uri="{BB962C8B-B14F-4D97-AF65-F5344CB8AC3E}">
        <p14:creationId xmlns:p14="http://schemas.microsoft.com/office/powerpoint/2010/main" val="3712096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96BEE-4079-4F80-B5AE-5B7930A5FAA9}"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54AF6-0CCA-4C9A-84B7-299FD2014AC3}" type="slidenum">
              <a:rPr lang="en-US" smtClean="0"/>
              <a:t>‹#›</a:t>
            </a:fld>
            <a:endParaRPr lang="en-US"/>
          </a:p>
        </p:txBody>
      </p:sp>
    </p:spTree>
    <p:extLst>
      <p:ext uri="{BB962C8B-B14F-4D97-AF65-F5344CB8AC3E}">
        <p14:creationId xmlns:p14="http://schemas.microsoft.com/office/powerpoint/2010/main" val="2768420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C96BEE-4079-4F80-B5AE-5B7930A5FAA9}"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954AF6-0CCA-4C9A-84B7-299FD2014AC3}" type="slidenum">
              <a:rPr lang="en-US" smtClean="0"/>
              <a:t>‹#›</a:t>
            </a:fld>
            <a:endParaRPr lang="en-US"/>
          </a:p>
        </p:txBody>
      </p:sp>
    </p:spTree>
    <p:extLst>
      <p:ext uri="{BB962C8B-B14F-4D97-AF65-F5344CB8AC3E}">
        <p14:creationId xmlns:p14="http://schemas.microsoft.com/office/powerpoint/2010/main" val="40982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96BEE-4079-4F80-B5AE-5B7930A5FAA9}"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54AF6-0CCA-4C9A-84B7-299FD2014AC3}" type="slidenum">
              <a:rPr lang="en-US" smtClean="0"/>
              <a:t>‹#›</a:t>
            </a:fld>
            <a:endParaRPr lang="en-US"/>
          </a:p>
        </p:txBody>
      </p:sp>
    </p:spTree>
    <p:extLst>
      <p:ext uri="{BB962C8B-B14F-4D97-AF65-F5344CB8AC3E}">
        <p14:creationId xmlns:p14="http://schemas.microsoft.com/office/powerpoint/2010/main" val="2105840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96BEE-4079-4F80-B5AE-5B7930A5FAA9}" type="datetimeFigureOut">
              <a:rPr lang="en-US" smtClean="0"/>
              <a:t>3/31/2019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954AF6-0CCA-4C9A-84B7-299FD2014AC3}" type="slidenum">
              <a:rPr lang="en-US" smtClean="0"/>
              <a:t>‹#›</a:t>
            </a:fld>
            <a:endParaRPr lang="en-US"/>
          </a:p>
        </p:txBody>
      </p:sp>
    </p:spTree>
    <p:extLst>
      <p:ext uri="{BB962C8B-B14F-4D97-AF65-F5344CB8AC3E}">
        <p14:creationId xmlns:p14="http://schemas.microsoft.com/office/powerpoint/2010/main" val="1364425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96BEE-4079-4F80-B5AE-5B7930A5FAA9}" type="datetimeFigureOut">
              <a:rPr lang="en-US" smtClean="0"/>
              <a:t>3/31/2019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954AF6-0CCA-4C9A-84B7-299FD2014AC3}" type="slidenum">
              <a:rPr lang="en-US" smtClean="0"/>
              <a:t>‹#›</a:t>
            </a:fld>
            <a:endParaRPr lang="en-US"/>
          </a:p>
        </p:txBody>
      </p:sp>
    </p:spTree>
    <p:extLst>
      <p:ext uri="{BB962C8B-B14F-4D97-AF65-F5344CB8AC3E}">
        <p14:creationId xmlns:p14="http://schemas.microsoft.com/office/powerpoint/2010/main" val="18589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96BEE-4079-4F80-B5AE-5B7930A5FAA9}" type="datetimeFigureOut">
              <a:rPr lang="en-US" smtClean="0"/>
              <a:t>3/31/2019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954AF6-0CCA-4C9A-84B7-299FD2014AC3}" type="slidenum">
              <a:rPr lang="en-US" smtClean="0"/>
              <a:t>‹#›</a:t>
            </a:fld>
            <a:endParaRPr lang="en-US"/>
          </a:p>
        </p:txBody>
      </p:sp>
    </p:spTree>
    <p:extLst>
      <p:ext uri="{BB962C8B-B14F-4D97-AF65-F5344CB8AC3E}">
        <p14:creationId xmlns:p14="http://schemas.microsoft.com/office/powerpoint/2010/main" val="3350810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C96BEE-4079-4F80-B5AE-5B7930A5FAA9}"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54AF6-0CCA-4C9A-84B7-299FD2014AC3}" type="slidenum">
              <a:rPr lang="en-US" smtClean="0"/>
              <a:t>‹#›</a:t>
            </a:fld>
            <a:endParaRPr lang="en-US"/>
          </a:p>
        </p:txBody>
      </p:sp>
    </p:spTree>
    <p:extLst>
      <p:ext uri="{BB962C8B-B14F-4D97-AF65-F5344CB8AC3E}">
        <p14:creationId xmlns:p14="http://schemas.microsoft.com/office/powerpoint/2010/main" val="2713435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8C96BEE-4079-4F80-B5AE-5B7930A5FAA9}"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954AF6-0CCA-4C9A-84B7-299FD2014AC3}" type="slidenum">
              <a:rPr lang="en-US" smtClean="0"/>
              <a:t>‹#›</a:t>
            </a:fld>
            <a:endParaRPr lang="en-US"/>
          </a:p>
        </p:txBody>
      </p:sp>
    </p:spTree>
    <p:extLst>
      <p:ext uri="{BB962C8B-B14F-4D97-AF65-F5344CB8AC3E}">
        <p14:creationId xmlns:p14="http://schemas.microsoft.com/office/powerpoint/2010/main" val="849882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96BEE-4079-4F80-B5AE-5B7930A5FAA9}" type="datetimeFigureOut">
              <a:rPr lang="en-US" smtClean="0"/>
              <a:t>3/31/2019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954AF6-0CCA-4C9A-84B7-299FD2014AC3}" type="slidenum">
              <a:rPr lang="en-US" smtClean="0"/>
              <a:t>‹#›</a:t>
            </a:fld>
            <a:endParaRPr lang="en-US"/>
          </a:p>
        </p:txBody>
      </p:sp>
    </p:spTree>
    <p:extLst>
      <p:ext uri="{BB962C8B-B14F-4D97-AF65-F5344CB8AC3E}">
        <p14:creationId xmlns:p14="http://schemas.microsoft.com/office/powerpoint/2010/main" val="1484988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2.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5.bin"/><Relationship Id="rId4" Type="http://schemas.openxmlformats.org/officeDocument/2006/relationships/image" Target="../media/image11.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2.wmf"/><Relationship Id="rId5" Type="http://schemas.openxmlformats.org/officeDocument/2006/relationships/oleObject" Target="../embeddings/oleObject7.bin"/><Relationship Id="rId4" Type="http://schemas.openxmlformats.org/officeDocument/2006/relationships/image" Target="../media/image11.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200.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16.png"/><Relationship Id="rId1" Type="http://schemas.openxmlformats.org/officeDocument/2006/relationships/slideLayout" Target="../slideLayouts/slideLayout7.xml"/><Relationship Id="rId6" Type="http://schemas.openxmlformats.org/officeDocument/2006/relationships/image" Target="../media/image61.png"/><Relationship Id="rId5" Type="http://schemas.openxmlformats.org/officeDocument/2006/relationships/image" Target="../media/image600.png"/><Relationship Id="rId4" Type="http://schemas.openxmlformats.org/officeDocument/2006/relationships/image" Target="../media/image59.png"/></Relationships>
</file>

<file path=ppt/slides/_rels/slide34.xml.rels><?xml version="1.0" encoding="UTF-8" standalone="yes"?>
<Relationships xmlns="http://schemas.openxmlformats.org/package/2006/relationships"><Relationship Id="rId8" Type="http://schemas.openxmlformats.org/officeDocument/2006/relationships/image" Target="../media/image63.png"/><Relationship Id="rId7" Type="http://schemas.openxmlformats.org/officeDocument/2006/relationships/image" Target="../media/image16.png"/><Relationship Id="rId12" Type="http://schemas.openxmlformats.org/officeDocument/2006/relationships/image" Target="../media/image67.png"/><Relationship Id="rId2" Type="http://schemas.openxmlformats.org/officeDocument/2006/relationships/image" Target="../media/image62.png"/><Relationship Id="rId1" Type="http://schemas.openxmlformats.org/officeDocument/2006/relationships/slideLayout" Target="../slideLayouts/slideLayout7.xml"/><Relationship Id="rId6" Type="http://schemas.openxmlformats.org/officeDocument/2006/relationships/image" Target="../media/image80.png"/><Relationship Id="rId11" Type="http://schemas.openxmlformats.org/officeDocument/2006/relationships/image" Target="../media/image66.png"/><Relationship Id="rId10" Type="http://schemas.openxmlformats.org/officeDocument/2006/relationships/image" Target="../media/image65.png"/><Relationship Id="rId9" Type="http://schemas.openxmlformats.org/officeDocument/2006/relationships/image" Target="../media/image6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500.png"/><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20.png"/><Relationship Id="rId1" Type="http://schemas.openxmlformats.org/officeDocument/2006/relationships/slideLayout" Target="../slideLayouts/slideLayout7.xml"/><Relationship Id="rId4" Type="http://schemas.openxmlformats.org/officeDocument/2006/relationships/image" Target="../media/image52.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000.png"/><Relationship Id="rId4" Type="http://schemas.openxmlformats.org/officeDocument/2006/relationships/image" Target="../media/image21.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000.png"/><Relationship Id="rId4" Type="http://schemas.openxmlformats.org/officeDocument/2006/relationships/image" Target="../media/image21.wmf"/></Relationships>
</file>

<file path=ppt/slides/_rels/slide5.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1677" y="84841"/>
            <a:ext cx="11761509" cy="2616101"/>
          </a:xfrm>
          <a:prstGeom prst="rect">
            <a:avLst/>
          </a:prstGeom>
        </p:spPr>
        <p:txBody>
          <a:bodyPr wrap="square">
            <a:spAutoFit/>
          </a:bodyPr>
          <a:lstStyle/>
          <a:p>
            <a:pPr>
              <a:spcAft>
                <a:spcPts val="1200"/>
              </a:spcAft>
            </a:pPr>
            <a:r>
              <a:rPr lang="en-US" sz="2400"/>
              <a:t>Consider the following four situations. </a:t>
            </a:r>
          </a:p>
          <a:p>
            <a:r>
              <a:rPr lang="en-US" sz="2400"/>
              <a:t>i)  An ion (charge +Q) moves to the right.</a:t>
            </a:r>
          </a:p>
          <a:p>
            <a:r>
              <a:rPr lang="en-US" sz="2400"/>
              <a:t>ii) A neutral hydrogen atom (proton, +e, and electron, -e) moves right.</a:t>
            </a:r>
          </a:p>
          <a:p>
            <a:r>
              <a:rPr lang="en-US" sz="2400"/>
              <a:t>iii) A beam of electrons in a TV shoots right</a:t>
            </a:r>
          </a:p>
          <a:p>
            <a:pPr>
              <a:spcAft>
                <a:spcPts val="1200"/>
              </a:spcAft>
            </a:pPr>
            <a:r>
              <a:rPr lang="en-US" sz="2400"/>
              <a:t>iv) In an ionic solution, massive positive ions flow right, electrons flow with equal speed left. </a:t>
            </a:r>
          </a:p>
          <a:p>
            <a:pPr>
              <a:spcAft>
                <a:spcPts val="1200"/>
              </a:spcAft>
            </a:pPr>
            <a:r>
              <a:rPr lang="en-US" sz="2400"/>
              <a:t>In which is the </a:t>
            </a:r>
            <a:r>
              <a:rPr lang="en-US" sz="2400" i="1"/>
              <a:t>net</a:t>
            </a:r>
            <a:r>
              <a:rPr lang="en-US" sz="2400"/>
              <a:t> current to the right?</a:t>
            </a:r>
          </a:p>
        </p:txBody>
      </p:sp>
      <p:sp>
        <p:nvSpPr>
          <p:cNvPr id="4" name="TextBox 3"/>
          <p:cNvSpPr txBox="1"/>
          <p:nvPr/>
        </p:nvSpPr>
        <p:spPr>
          <a:xfrm>
            <a:off x="191677" y="3920512"/>
            <a:ext cx="2430474" cy="2805063"/>
          </a:xfrm>
          <a:prstGeom prst="rect">
            <a:avLst/>
          </a:prstGeom>
          <a:noFill/>
        </p:spPr>
        <p:txBody>
          <a:bodyPr wrap="none" rtlCol="0">
            <a:spAutoFit/>
          </a:bodyPr>
          <a:lstStyle/>
          <a:p>
            <a:pPr marL="514350" indent="-514350">
              <a:lnSpc>
                <a:spcPct val="150000"/>
              </a:lnSpc>
              <a:buAutoNum type="alphaUcParenR"/>
            </a:pPr>
            <a:r>
              <a:rPr lang="en-US" sz="2400"/>
              <a:t>i only</a:t>
            </a:r>
          </a:p>
          <a:p>
            <a:pPr marL="514350" indent="-514350">
              <a:lnSpc>
                <a:spcPct val="150000"/>
              </a:lnSpc>
              <a:buAutoNum type="alphaUcParenR"/>
            </a:pPr>
            <a:r>
              <a:rPr lang="en-US" sz="2400"/>
              <a:t>iii only</a:t>
            </a:r>
          </a:p>
          <a:p>
            <a:pPr marL="514350" indent="-514350">
              <a:lnSpc>
                <a:spcPct val="150000"/>
              </a:lnSpc>
              <a:buAutoNum type="alphaUcParenR"/>
            </a:pPr>
            <a:r>
              <a:rPr lang="en-US" sz="2400"/>
              <a:t>iv only</a:t>
            </a:r>
          </a:p>
          <a:p>
            <a:pPr marL="514350" indent="-514350">
              <a:lnSpc>
                <a:spcPct val="150000"/>
              </a:lnSpc>
              <a:buAutoNum type="alphaUcParenR"/>
            </a:pPr>
            <a:r>
              <a:rPr lang="en-US" sz="2400"/>
              <a:t>i and iv only</a:t>
            </a:r>
          </a:p>
          <a:p>
            <a:pPr marL="514350" indent="-514350">
              <a:lnSpc>
                <a:spcPct val="150000"/>
              </a:lnSpc>
              <a:buAutoNum type="alphaUcParenR"/>
            </a:pPr>
            <a:r>
              <a:rPr lang="en-US" sz="2400"/>
              <a:t>none of these</a:t>
            </a:r>
          </a:p>
        </p:txBody>
      </p:sp>
    </p:spTree>
    <p:extLst>
      <p:ext uri="{BB962C8B-B14F-4D97-AF65-F5344CB8AC3E}">
        <p14:creationId xmlns:p14="http://schemas.microsoft.com/office/powerpoint/2010/main" val="2939392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2"/>
          <a:stretch>
            <a:fillRect/>
          </a:stretch>
        </p:blipFill>
        <p:spPr>
          <a:xfrm>
            <a:off x="5251558" y="1769447"/>
            <a:ext cx="1714286" cy="2238095"/>
          </a:xfrm>
          <a:prstGeom prst="rect">
            <a:avLst/>
          </a:prstGeom>
        </p:spPr>
      </p:pic>
      <mc:AlternateContent xmlns:mc="http://schemas.openxmlformats.org/markup-compatibility/2006" xmlns:a14="http://schemas.microsoft.com/office/drawing/2010/main">
        <mc:Choice Requires="a14">
          <p:sp>
            <p:nvSpPr>
              <p:cNvPr id="19" name="TextBox 18"/>
              <p:cNvSpPr txBox="1"/>
              <p:nvPr/>
            </p:nvSpPr>
            <p:spPr>
              <a:xfrm>
                <a:off x="270934" y="152401"/>
                <a:ext cx="11675534" cy="1617046"/>
              </a:xfrm>
              <a:prstGeom prst="rect">
                <a:avLst/>
              </a:prstGeom>
              <a:noFill/>
            </p:spPr>
            <p:txBody>
              <a:bodyPr wrap="square" rtlCol="0">
                <a:spAutoFit/>
              </a:bodyPr>
              <a:lstStyle/>
              <a:p>
                <a:r>
                  <a:rPr lang="en-US" sz="2800"/>
                  <a:t>Two cylindrical resistors are made of the same material (same resistivity </a:t>
                </a:r>
                <a:r>
                  <a:rPr lang="el-GR" sz="2800"/>
                  <a:t>ρ</a:t>
                </a:r>
                <a:r>
                  <a:rPr lang="en-US" sz="2800"/>
                  <a:t>). The arrow shows the direction of current flow. Resistor 2 is twice as long and has twice the diameter of resistor 1. What is the ratio </a:t>
                </a:r>
                <a14:m>
                  <m:oMath xmlns:m="http://schemas.openxmlformats.org/officeDocument/2006/math">
                    <m:f>
                      <m:fPr>
                        <m:ctrlPr>
                          <a:rPr lang="en-US" sz="2800" i="1" smtClean="0">
                            <a:latin typeface="Cambria Math" panose="02040503050406030204" pitchFamily="18" charset="0"/>
                          </a:rPr>
                        </m:ctrlPr>
                      </m:fPr>
                      <m:num>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2</m:t>
                            </m:r>
                          </m:sub>
                        </m:sSub>
                      </m:num>
                      <m:den>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1</m:t>
                            </m:r>
                          </m:sub>
                        </m:sSub>
                      </m:den>
                    </m:f>
                  </m:oMath>
                </a14:m>
                <a:r>
                  <a:rPr lang="en-US" sz="2800"/>
                  <a:t>?</a:t>
                </a:r>
              </a:p>
            </p:txBody>
          </p:sp>
        </mc:Choice>
        <mc:Fallback xmlns="">
          <p:sp>
            <p:nvSpPr>
              <p:cNvPr id="19" name="TextBox 18"/>
              <p:cNvSpPr txBox="1">
                <a:spLocks noRot="1" noChangeAspect="1" noMove="1" noResize="1" noEditPoints="1" noAdjustHandles="1" noChangeArrowheads="1" noChangeShapeType="1" noTextEdit="1"/>
              </p:cNvSpPr>
              <p:nvPr/>
            </p:nvSpPr>
            <p:spPr>
              <a:xfrm>
                <a:off x="270934" y="152401"/>
                <a:ext cx="11675534" cy="1617046"/>
              </a:xfrm>
              <a:prstGeom prst="rect">
                <a:avLst/>
              </a:prstGeom>
              <a:blipFill rotWithShape="0">
                <a:blip r:embed="rId3"/>
                <a:stretch>
                  <a:fillRect l="-1044" t="-3396" r="-1200" b="-1509"/>
                </a:stretch>
              </a:blipFill>
            </p:spPr>
            <p:txBody>
              <a:bodyPr/>
              <a:lstStyle/>
              <a:p>
                <a:r>
                  <a:rPr lang="en-US">
                    <a:noFill/>
                  </a:rPr>
                  <a:t> </a:t>
                </a:r>
              </a:p>
            </p:txBody>
          </p:sp>
        </mc:Fallback>
      </mc:AlternateContent>
      <p:sp>
        <p:nvSpPr>
          <p:cNvPr id="20" name="TextBox 19"/>
          <p:cNvSpPr txBox="1"/>
          <p:nvPr/>
        </p:nvSpPr>
        <p:spPr>
          <a:xfrm>
            <a:off x="270934" y="3428999"/>
            <a:ext cx="944489" cy="3323987"/>
          </a:xfrm>
          <a:prstGeom prst="rect">
            <a:avLst/>
          </a:prstGeom>
          <a:noFill/>
        </p:spPr>
        <p:txBody>
          <a:bodyPr wrap="none" rtlCol="0">
            <a:spAutoFit/>
          </a:bodyPr>
          <a:lstStyle/>
          <a:p>
            <a:pPr marL="514350" indent="-514350">
              <a:lnSpc>
                <a:spcPct val="150000"/>
              </a:lnSpc>
              <a:buAutoNum type="alphaUcParenR"/>
            </a:pPr>
            <a:r>
              <a:rPr lang="en-US" sz="2800"/>
              <a:t>2</a:t>
            </a:r>
          </a:p>
          <a:p>
            <a:pPr marL="514350" indent="-514350">
              <a:lnSpc>
                <a:spcPct val="150000"/>
              </a:lnSpc>
              <a:buAutoNum type="alphaUcParenR"/>
            </a:pPr>
            <a:r>
              <a:rPr lang="en-US" sz="2800"/>
              <a:t>4</a:t>
            </a:r>
          </a:p>
          <a:p>
            <a:pPr marL="514350" indent="-514350">
              <a:lnSpc>
                <a:spcPct val="150000"/>
              </a:lnSpc>
              <a:buAutoNum type="alphaUcParenR"/>
            </a:pPr>
            <a:r>
              <a:rPr lang="en-US" sz="2800"/>
              <a:t>½</a:t>
            </a:r>
          </a:p>
          <a:p>
            <a:pPr marL="514350" indent="-514350">
              <a:lnSpc>
                <a:spcPct val="150000"/>
              </a:lnSpc>
              <a:buAutoNum type="alphaUcParenR"/>
            </a:pPr>
            <a:r>
              <a:rPr lang="en-US" sz="2800"/>
              <a:t>¼</a:t>
            </a:r>
          </a:p>
          <a:p>
            <a:pPr marL="514350" indent="-514350">
              <a:lnSpc>
                <a:spcPct val="150000"/>
              </a:lnSpc>
              <a:buAutoNum type="alphaUcParenR"/>
            </a:pPr>
            <a:r>
              <a:rPr lang="en-US" sz="2800"/>
              <a:t>1</a:t>
            </a:r>
          </a:p>
        </p:txBody>
      </p:sp>
    </p:spTree>
    <p:extLst>
      <p:ext uri="{BB962C8B-B14F-4D97-AF65-F5344CB8AC3E}">
        <p14:creationId xmlns:p14="http://schemas.microsoft.com/office/powerpoint/2010/main" val="1979690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133" y="147935"/>
            <a:ext cx="11777133" cy="954107"/>
          </a:xfrm>
          <a:prstGeom prst="rect">
            <a:avLst/>
          </a:prstGeom>
        </p:spPr>
        <p:txBody>
          <a:bodyPr wrap="square">
            <a:spAutoFit/>
          </a:bodyPr>
          <a:lstStyle/>
          <a:p>
            <a:r>
              <a:rPr lang="en-US" sz="2800"/>
              <a:t>A copper wire and an aluminum wire both have the same dimensions (same length, same cross-sectional area). Which one statement is true?</a:t>
            </a:r>
          </a:p>
        </p:txBody>
      </p:sp>
      <p:sp>
        <p:nvSpPr>
          <p:cNvPr id="4" name="TextBox 3"/>
          <p:cNvSpPr txBox="1"/>
          <p:nvPr/>
        </p:nvSpPr>
        <p:spPr>
          <a:xfrm>
            <a:off x="220133" y="4080933"/>
            <a:ext cx="10202537" cy="2677656"/>
          </a:xfrm>
          <a:prstGeom prst="rect">
            <a:avLst/>
          </a:prstGeom>
          <a:noFill/>
        </p:spPr>
        <p:txBody>
          <a:bodyPr wrap="none" rtlCol="0">
            <a:spAutoFit/>
          </a:bodyPr>
          <a:lstStyle/>
          <a:p>
            <a:pPr marL="514350" indent="-514350">
              <a:lnSpc>
                <a:spcPct val="150000"/>
              </a:lnSpc>
              <a:buAutoNum type="alphaUcParenR"/>
            </a:pPr>
            <a:r>
              <a:rPr lang="en-US" sz="2800">
                <a:ea typeface="Times New Roman" panose="02020603050405020304" pitchFamily="18" charset="0"/>
              </a:rPr>
              <a:t>Both wires have the same resistance R and the same resistivity ρ.</a:t>
            </a:r>
            <a:endParaRPr lang="en-US" sz="2800"/>
          </a:p>
          <a:p>
            <a:pPr marL="514350" indent="-514350">
              <a:lnSpc>
                <a:spcPct val="150000"/>
              </a:lnSpc>
              <a:buFontTx/>
              <a:buAutoNum type="alphaUcParenR"/>
            </a:pPr>
            <a:r>
              <a:rPr lang="en-US" sz="2800">
                <a:ea typeface="Times New Roman" panose="02020603050405020304" pitchFamily="18" charset="0"/>
              </a:rPr>
              <a:t>The wires have different R and different ρ.</a:t>
            </a:r>
            <a:endParaRPr lang="en-US" sz="2800">
              <a:effectLst/>
              <a:ea typeface="Times New Roman" panose="02020603050405020304" pitchFamily="18" charset="0"/>
            </a:endParaRPr>
          </a:p>
          <a:p>
            <a:pPr marL="514350" indent="-514350">
              <a:lnSpc>
                <a:spcPct val="150000"/>
              </a:lnSpc>
              <a:buFontTx/>
              <a:buAutoNum type="alphaUcParenR"/>
            </a:pPr>
            <a:r>
              <a:rPr lang="en-US" sz="2800">
                <a:ea typeface="Times New Roman" panose="02020603050405020304" pitchFamily="18" charset="0"/>
              </a:rPr>
              <a:t>The wires have the same R but different ρ.</a:t>
            </a:r>
            <a:endParaRPr lang="en-US" sz="2800">
              <a:effectLst/>
              <a:ea typeface="Times New Roman" panose="02020603050405020304" pitchFamily="18" charset="0"/>
            </a:endParaRPr>
          </a:p>
          <a:p>
            <a:pPr marL="514350" indent="-514350">
              <a:lnSpc>
                <a:spcPct val="150000"/>
              </a:lnSpc>
              <a:buFontTx/>
              <a:buAutoNum type="alphaUcParenR"/>
            </a:pPr>
            <a:r>
              <a:rPr lang="en-US" sz="2800">
                <a:ea typeface="Times New Roman" panose="02020603050405020304" pitchFamily="18" charset="0"/>
              </a:rPr>
              <a:t>The wires have different R but the same ρ.</a:t>
            </a:r>
            <a:endParaRPr lang="en-US" sz="2800">
              <a:effectLst/>
              <a:ea typeface="Times New Roman" panose="02020603050405020304" pitchFamily="18" charset="0"/>
            </a:endParaRPr>
          </a:p>
        </p:txBody>
      </p:sp>
    </p:spTree>
    <p:extLst>
      <p:ext uri="{BB962C8B-B14F-4D97-AF65-F5344CB8AC3E}">
        <p14:creationId xmlns:p14="http://schemas.microsoft.com/office/powerpoint/2010/main" val="3793753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a:grpSpLocks noChangeAspect="1"/>
          </p:cNvGrpSpPr>
          <p:nvPr/>
        </p:nvGrpSpPr>
        <p:grpSpPr bwMode="auto">
          <a:xfrm>
            <a:off x="7315474" y="514269"/>
            <a:ext cx="4700270" cy="2258695"/>
            <a:chOff x="923" y="3343"/>
            <a:chExt cx="7402" cy="3557"/>
          </a:xfrm>
        </p:grpSpPr>
        <p:sp>
          <p:nvSpPr>
            <p:cNvPr id="4" name="AutoShape 21"/>
            <p:cNvSpPr>
              <a:spLocks noChangeAspect="1" noChangeArrowheads="1" noTextEdit="1"/>
            </p:cNvSpPr>
            <p:nvPr/>
          </p:nvSpPr>
          <p:spPr bwMode="auto">
            <a:xfrm>
              <a:off x="1740" y="3405"/>
              <a:ext cx="6585" cy="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20"/>
            <p:cNvSpPr>
              <a:spLocks noChangeArrowheads="1"/>
            </p:cNvSpPr>
            <p:nvPr/>
          </p:nvSpPr>
          <p:spPr bwMode="auto">
            <a:xfrm>
              <a:off x="6060" y="3435"/>
              <a:ext cx="352" cy="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C</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19"/>
            <p:cNvSpPr>
              <a:spLocks noChangeArrowheads="1"/>
            </p:cNvSpPr>
            <p:nvPr/>
          </p:nvSpPr>
          <p:spPr bwMode="auto">
            <a:xfrm>
              <a:off x="2296" y="3343"/>
              <a:ext cx="352" cy="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18"/>
            <p:cNvSpPr>
              <a:spLocks noChangeArrowheads="1"/>
            </p:cNvSpPr>
            <p:nvPr/>
          </p:nvSpPr>
          <p:spPr bwMode="auto">
            <a:xfrm>
              <a:off x="2370" y="6435"/>
              <a:ext cx="352" cy="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17"/>
            <p:cNvSpPr>
              <a:spLocks noChangeShapeType="1"/>
            </p:cNvSpPr>
            <p:nvPr/>
          </p:nvSpPr>
          <p:spPr bwMode="auto">
            <a:xfrm>
              <a:off x="2596" y="3735"/>
              <a:ext cx="1" cy="88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16"/>
            <p:cNvSpPr>
              <a:spLocks noChangeShapeType="1"/>
            </p:cNvSpPr>
            <p:nvPr/>
          </p:nvSpPr>
          <p:spPr bwMode="auto">
            <a:xfrm flipH="1">
              <a:off x="5987" y="3735"/>
              <a:ext cx="14" cy="76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5"/>
            <p:cNvSpPr>
              <a:spLocks noChangeShapeType="1"/>
            </p:cNvSpPr>
            <p:nvPr/>
          </p:nvSpPr>
          <p:spPr bwMode="auto">
            <a:xfrm>
              <a:off x="2596" y="3735"/>
              <a:ext cx="340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4"/>
            <p:cNvSpPr>
              <a:spLocks noChangeShapeType="1"/>
            </p:cNvSpPr>
            <p:nvPr/>
          </p:nvSpPr>
          <p:spPr bwMode="auto">
            <a:xfrm>
              <a:off x="2596" y="6435"/>
              <a:ext cx="340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3"/>
            <p:cNvSpPr>
              <a:spLocks noChangeShapeType="1"/>
            </p:cNvSpPr>
            <p:nvPr/>
          </p:nvSpPr>
          <p:spPr bwMode="auto">
            <a:xfrm>
              <a:off x="2190" y="4605"/>
              <a:ext cx="82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12"/>
            <p:cNvSpPr>
              <a:spLocks noChangeShapeType="1"/>
            </p:cNvSpPr>
            <p:nvPr/>
          </p:nvSpPr>
          <p:spPr bwMode="auto">
            <a:xfrm>
              <a:off x="2400" y="4785"/>
              <a:ext cx="37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1"/>
            <p:cNvSpPr>
              <a:spLocks noChangeArrowheads="1"/>
            </p:cNvSpPr>
            <p:nvPr/>
          </p:nvSpPr>
          <p:spPr bwMode="auto">
            <a:xfrm>
              <a:off x="923" y="4520"/>
              <a:ext cx="1117" cy="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V = 9 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Line 10"/>
            <p:cNvSpPr>
              <a:spLocks noChangeShapeType="1"/>
            </p:cNvSpPr>
            <p:nvPr/>
          </p:nvSpPr>
          <p:spPr bwMode="auto">
            <a:xfrm flipV="1">
              <a:off x="2580" y="4785"/>
              <a:ext cx="1" cy="16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p:nvSpPr>
          <p:spPr bwMode="auto">
            <a:xfrm>
              <a:off x="5775" y="4500"/>
              <a:ext cx="495" cy="735"/>
            </a:xfrm>
            <a:custGeom>
              <a:avLst/>
              <a:gdLst>
                <a:gd name="T0" fmla="*/ 225 w 495"/>
                <a:gd name="T1" fmla="*/ 0 h 735"/>
                <a:gd name="T2" fmla="*/ 0 w 495"/>
                <a:gd name="T3" fmla="*/ 90 h 735"/>
                <a:gd name="T4" fmla="*/ 495 w 495"/>
                <a:gd name="T5" fmla="*/ 195 h 735"/>
                <a:gd name="T6" fmla="*/ 0 w 495"/>
                <a:gd name="T7" fmla="*/ 300 h 735"/>
                <a:gd name="T8" fmla="*/ 495 w 495"/>
                <a:gd name="T9" fmla="*/ 420 h 735"/>
                <a:gd name="T10" fmla="*/ 15 w 495"/>
                <a:gd name="T11" fmla="*/ 540 h 735"/>
                <a:gd name="T12" fmla="*/ 495 w 495"/>
                <a:gd name="T13" fmla="*/ 660 h 735"/>
                <a:gd name="T14" fmla="*/ 225 w 495"/>
                <a:gd name="T15" fmla="*/ 735 h 7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5" h="735">
                  <a:moveTo>
                    <a:pt x="225" y="0"/>
                  </a:moveTo>
                  <a:lnTo>
                    <a:pt x="0" y="90"/>
                  </a:lnTo>
                  <a:lnTo>
                    <a:pt x="495" y="195"/>
                  </a:lnTo>
                  <a:lnTo>
                    <a:pt x="0" y="300"/>
                  </a:lnTo>
                  <a:lnTo>
                    <a:pt x="495" y="420"/>
                  </a:lnTo>
                  <a:lnTo>
                    <a:pt x="15" y="540"/>
                  </a:lnTo>
                  <a:lnTo>
                    <a:pt x="495" y="660"/>
                  </a:lnTo>
                  <a:lnTo>
                    <a:pt x="225" y="735"/>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8"/>
            <p:cNvSpPr>
              <a:spLocks noChangeShapeType="1"/>
            </p:cNvSpPr>
            <p:nvPr/>
          </p:nvSpPr>
          <p:spPr bwMode="auto">
            <a:xfrm flipV="1">
              <a:off x="5985" y="5235"/>
              <a:ext cx="0" cy="118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7"/>
            <p:cNvSpPr>
              <a:spLocks noChangeArrowheads="1"/>
            </p:cNvSpPr>
            <p:nvPr/>
          </p:nvSpPr>
          <p:spPr bwMode="auto">
            <a:xfrm>
              <a:off x="6420" y="4725"/>
              <a:ext cx="1365" cy="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R = </a:t>
              </a:r>
              <a:r>
                <a:rPr lang="en-US" altLang="en-US" sz="1600" dirty="0">
                  <a:latin typeface="Arial" panose="020B0604020202020204" pitchFamily="34" charset="0"/>
                  <a:ea typeface="Times New Roman" panose="02020603050405020304" pitchFamily="18" charset="0"/>
                </a:rPr>
                <a:t>2</a:t>
              </a:r>
              <a:r>
                <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Ω</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Oval 6"/>
            <p:cNvSpPr>
              <a:spLocks noChangeArrowheads="1"/>
            </p:cNvSpPr>
            <p:nvPr/>
          </p:nvSpPr>
          <p:spPr bwMode="auto">
            <a:xfrm>
              <a:off x="2550" y="3682"/>
              <a:ext cx="98" cy="98"/>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Oval 5"/>
            <p:cNvSpPr>
              <a:spLocks noChangeArrowheads="1"/>
            </p:cNvSpPr>
            <p:nvPr/>
          </p:nvSpPr>
          <p:spPr bwMode="auto">
            <a:xfrm>
              <a:off x="5955" y="3682"/>
              <a:ext cx="98" cy="98"/>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4"/>
            <p:cNvSpPr>
              <a:spLocks noChangeArrowheads="1"/>
            </p:cNvSpPr>
            <p:nvPr/>
          </p:nvSpPr>
          <p:spPr bwMode="auto">
            <a:xfrm>
              <a:off x="2535" y="6382"/>
              <a:ext cx="98" cy="98"/>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Oval 3"/>
            <p:cNvSpPr>
              <a:spLocks noChangeArrowheads="1"/>
            </p:cNvSpPr>
            <p:nvPr/>
          </p:nvSpPr>
          <p:spPr bwMode="auto">
            <a:xfrm>
              <a:off x="5940" y="6382"/>
              <a:ext cx="98" cy="98"/>
            </a:xfrm>
            <a:prstGeom prst="ellipse">
              <a:avLst/>
            </a:prstGeom>
            <a:solidFill>
              <a:srgbClr val="00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Rectangle 2"/>
            <p:cNvSpPr>
              <a:spLocks noChangeArrowheads="1"/>
            </p:cNvSpPr>
            <p:nvPr/>
          </p:nvSpPr>
          <p:spPr bwMode="auto">
            <a:xfrm>
              <a:off x="6060" y="6450"/>
              <a:ext cx="352" cy="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mc:AlternateContent xmlns:mc="http://schemas.openxmlformats.org/markup-compatibility/2006" xmlns:a14="http://schemas.microsoft.com/office/drawing/2010/main">
        <mc:Choice Requires="a14">
          <p:sp>
            <p:nvSpPr>
              <p:cNvPr id="24" name="Rectangle 23"/>
              <p:cNvSpPr/>
              <p:nvPr/>
            </p:nvSpPr>
            <p:spPr>
              <a:xfrm>
                <a:off x="211665" y="97391"/>
                <a:ext cx="7103809" cy="1815882"/>
              </a:xfrm>
              <a:prstGeom prst="rect">
                <a:avLst/>
              </a:prstGeom>
            </p:spPr>
            <p:txBody>
              <a:bodyPr wrap="square">
                <a:spAutoFit/>
              </a:bodyPr>
              <a:lstStyle/>
              <a:p>
                <a:r>
                  <a:rPr lang="en-US" sz="2800" dirty="0"/>
                  <a:t>A 9 volt battery is attached to a 2 </a:t>
                </a:r>
                <a14:m>
                  <m:oMath xmlns:m="http://schemas.openxmlformats.org/officeDocument/2006/math">
                    <m:r>
                      <m:rPr>
                        <m:sty m:val="p"/>
                      </m:rPr>
                      <a:rPr lang="el-GR" sz="2800" i="1" smtClean="0">
                        <a:latin typeface="Cambria Math" panose="02040503050406030204" pitchFamily="18" charset="0"/>
                        <a:ea typeface="Cambria Math" panose="02040503050406030204" pitchFamily="18" charset="0"/>
                      </a:rPr>
                      <m:t>Ω</m:t>
                    </m:r>
                  </m:oMath>
                </a14:m>
                <a:r>
                  <a:rPr lang="en-US" sz="2800" dirty="0"/>
                  <a:t> resistor by ideal wires. The circuit diagram is shown below. Suppose the potential at point A is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𝑉</m:t>
                        </m:r>
                      </m:e>
                      <m:sub>
                        <m:r>
                          <a:rPr lang="en-US" sz="2800" b="0" i="1" smtClean="0">
                            <a:latin typeface="Cambria Math" panose="02040503050406030204" pitchFamily="18" charset="0"/>
                          </a:rPr>
                          <m:t>𝐴</m:t>
                        </m:r>
                      </m:sub>
                    </m:sSub>
                    <m:r>
                      <a:rPr lang="en-US" sz="2800" b="0" i="1" smtClean="0">
                        <a:latin typeface="Cambria Math" panose="02040503050406030204" pitchFamily="18" charset="0"/>
                      </a:rPr>
                      <m:t>=0</m:t>
                    </m:r>
                  </m:oMath>
                </a14:m>
                <a:r>
                  <a:rPr lang="en-US" sz="2800" dirty="0"/>
                  <a:t> V. The potentials at the points B, C, and D are…</a:t>
                </a:r>
              </a:p>
            </p:txBody>
          </p:sp>
        </mc:Choice>
        <mc:Fallback xmlns="">
          <p:sp>
            <p:nvSpPr>
              <p:cNvPr id="24" name="Rectangle 23"/>
              <p:cNvSpPr>
                <a:spLocks noRot="1" noChangeAspect="1" noMove="1" noResize="1" noEditPoints="1" noAdjustHandles="1" noChangeArrowheads="1" noChangeShapeType="1" noTextEdit="1"/>
              </p:cNvSpPr>
              <p:nvPr/>
            </p:nvSpPr>
            <p:spPr>
              <a:xfrm>
                <a:off x="211665" y="97391"/>
                <a:ext cx="7103809" cy="1815882"/>
              </a:xfrm>
              <a:prstGeom prst="rect">
                <a:avLst/>
              </a:prstGeom>
              <a:blipFill>
                <a:blip r:embed="rId2"/>
                <a:stretch>
                  <a:fillRect l="-1803" t="-3356" r="-1888" b="-87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216027" y="3438313"/>
                <a:ext cx="5539080" cy="3257174"/>
              </a:xfrm>
              <a:prstGeom prst="rect">
                <a:avLst/>
              </a:prstGeom>
              <a:noFill/>
            </p:spPr>
            <p:txBody>
              <a:bodyPr wrap="none" rtlCol="0">
                <a:spAutoFit/>
              </a:bodyPr>
              <a:lstStyle/>
              <a:p>
                <a:pPr marL="514350" indent="-514350">
                  <a:lnSpc>
                    <a:spcPct val="150000"/>
                  </a:lnSpc>
                  <a:buAutoNum type="alphaUcParenR"/>
                </a:pPr>
                <a:r>
                  <a:rPr lang="en-US" sz="2800" dirty="0"/>
                  <a:t>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𝑉</m:t>
                        </m:r>
                      </m:e>
                      <m:sub>
                        <m:r>
                          <a:rPr lang="en-US" sz="2800" b="0" i="1" smtClean="0">
                            <a:latin typeface="Cambria Math" panose="02040503050406030204" pitchFamily="18" charset="0"/>
                          </a:rPr>
                          <m:t>𝐵</m:t>
                        </m:r>
                      </m:sub>
                    </m:sSub>
                    <m:r>
                      <a:rPr lang="en-US" sz="2800" b="0" i="1" smtClean="0">
                        <a:latin typeface="Cambria Math" panose="02040503050406030204" pitchFamily="18" charset="0"/>
                      </a:rPr>
                      <m:t>=0</m:t>
                    </m:r>
                  </m:oMath>
                </a14:m>
                <a:r>
                  <a:rPr lang="en-US" sz="2800" dirty="0"/>
                  <a:t> V,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𝑉</m:t>
                        </m:r>
                      </m:e>
                      <m:sub>
                        <m:r>
                          <a:rPr lang="en-US" sz="2800" b="0" i="1" smtClean="0">
                            <a:latin typeface="Cambria Math" panose="02040503050406030204" pitchFamily="18" charset="0"/>
                          </a:rPr>
                          <m:t>𝐶</m:t>
                        </m:r>
                      </m:sub>
                    </m:sSub>
                    <m:r>
                      <a:rPr lang="en-US" sz="2800" i="1">
                        <a:latin typeface="Cambria Math" panose="02040503050406030204" pitchFamily="18" charset="0"/>
                      </a:rPr>
                      <m:t>=</m:t>
                    </m:r>
                    <m:r>
                      <a:rPr lang="en-US" sz="2800" b="0" i="1" smtClean="0">
                        <a:latin typeface="Cambria Math" panose="02040503050406030204" pitchFamily="18" charset="0"/>
                      </a:rPr>
                      <m:t>9</m:t>
                    </m:r>
                  </m:oMath>
                </a14:m>
                <a:r>
                  <a:rPr lang="en-US" sz="2800" dirty="0"/>
                  <a:t> V,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𝑉</m:t>
                        </m:r>
                      </m:e>
                      <m:sub>
                        <m:r>
                          <a:rPr lang="en-US" sz="2800" b="0" i="1" smtClean="0">
                            <a:latin typeface="Cambria Math" panose="02040503050406030204" pitchFamily="18" charset="0"/>
                          </a:rPr>
                          <m:t>𝐷</m:t>
                        </m:r>
                      </m:sub>
                    </m:sSub>
                    <m:r>
                      <a:rPr lang="en-US" sz="2800" i="1">
                        <a:latin typeface="Cambria Math" panose="02040503050406030204" pitchFamily="18" charset="0"/>
                      </a:rPr>
                      <m:t>=0</m:t>
                    </m:r>
                  </m:oMath>
                </a14:m>
                <a:r>
                  <a:rPr lang="en-US" sz="2800" dirty="0"/>
                  <a:t> V</a:t>
                </a:r>
              </a:p>
              <a:p>
                <a:pPr marL="514350" indent="-514350">
                  <a:lnSpc>
                    <a:spcPct val="150000"/>
                  </a:lnSpc>
                  <a:buFontTx/>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𝑉</m:t>
                        </m:r>
                      </m:e>
                      <m:sub>
                        <m:r>
                          <a:rPr lang="en-US" sz="2800" i="1">
                            <a:latin typeface="Cambria Math" panose="02040503050406030204" pitchFamily="18" charset="0"/>
                          </a:rPr>
                          <m:t>𝐵</m:t>
                        </m:r>
                      </m:sub>
                    </m:sSub>
                    <m:r>
                      <a:rPr lang="en-US" sz="2800" i="1">
                        <a:latin typeface="Cambria Math" panose="02040503050406030204" pitchFamily="18" charset="0"/>
                      </a:rPr>
                      <m:t>=</m:t>
                    </m:r>
                    <m:r>
                      <a:rPr lang="en-US" sz="2800" b="0" i="1" smtClean="0">
                        <a:latin typeface="Cambria Math" panose="02040503050406030204" pitchFamily="18" charset="0"/>
                      </a:rPr>
                      <m:t>9</m:t>
                    </m:r>
                  </m:oMath>
                </a14:m>
                <a:r>
                  <a:rPr lang="en-US" sz="2800" dirty="0"/>
                  <a:t> V,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𝑉</m:t>
                        </m:r>
                      </m:e>
                      <m:sub>
                        <m:r>
                          <a:rPr lang="en-US" sz="2800" i="1">
                            <a:latin typeface="Cambria Math" panose="02040503050406030204" pitchFamily="18" charset="0"/>
                          </a:rPr>
                          <m:t>𝐶</m:t>
                        </m:r>
                      </m:sub>
                    </m:sSub>
                    <m:r>
                      <a:rPr lang="en-US" sz="2800" b="0" i="1" smtClean="0">
                        <a:latin typeface="Cambria Math" panose="02040503050406030204" pitchFamily="18" charset="0"/>
                      </a:rPr>
                      <m:t>&lt;9</m:t>
                    </m:r>
                  </m:oMath>
                </a14:m>
                <a:r>
                  <a:rPr lang="en-US" sz="2800" dirty="0"/>
                  <a:t> V,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𝑉</m:t>
                        </m:r>
                      </m:e>
                      <m:sub>
                        <m:r>
                          <a:rPr lang="en-US" sz="2800" i="1">
                            <a:latin typeface="Cambria Math" panose="02040503050406030204" pitchFamily="18" charset="0"/>
                          </a:rPr>
                          <m:t>𝐷</m:t>
                        </m:r>
                      </m:sub>
                    </m:sSub>
                    <m:r>
                      <a:rPr lang="en-US" sz="2800" b="0" i="1" smtClean="0">
                        <a:latin typeface="Cambria Math" panose="02040503050406030204" pitchFamily="18" charset="0"/>
                      </a:rPr>
                      <m:t>&gt;</m:t>
                    </m:r>
                    <m:r>
                      <a:rPr lang="en-US" sz="2800" i="1">
                        <a:latin typeface="Cambria Math" panose="02040503050406030204" pitchFamily="18" charset="0"/>
                      </a:rPr>
                      <m:t>0</m:t>
                    </m:r>
                  </m:oMath>
                </a14:m>
                <a:r>
                  <a:rPr lang="en-US" sz="2800" dirty="0"/>
                  <a:t> V</a:t>
                </a:r>
              </a:p>
              <a:p>
                <a:pPr marL="514350" indent="-514350">
                  <a:lnSpc>
                    <a:spcPct val="150000"/>
                  </a:lnSpc>
                  <a:buFontTx/>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𝑉</m:t>
                        </m:r>
                      </m:e>
                      <m:sub>
                        <m:r>
                          <a:rPr lang="en-US" sz="2800" i="1">
                            <a:latin typeface="Cambria Math" panose="02040503050406030204" pitchFamily="18" charset="0"/>
                          </a:rPr>
                          <m:t>𝐵</m:t>
                        </m:r>
                      </m:sub>
                    </m:sSub>
                    <m:r>
                      <a:rPr lang="en-US" sz="2800" i="1">
                        <a:latin typeface="Cambria Math" panose="02040503050406030204" pitchFamily="18" charset="0"/>
                      </a:rPr>
                      <m:t>=</m:t>
                    </m:r>
                    <m:r>
                      <a:rPr lang="en-US" sz="2800" b="0" i="1" smtClean="0">
                        <a:latin typeface="Cambria Math" panose="02040503050406030204" pitchFamily="18" charset="0"/>
                      </a:rPr>
                      <m:t>9</m:t>
                    </m:r>
                  </m:oMath>
                </a14:m>
                <a:r>
                  <a:rPr lang="en-US" sz="2800" dirty="0"/>
                  <a:t> V,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𝑉</m:t>
                        </m:r>
                      </m:e>
                      <m:sub>
                        <m:r>
                          <a:rPr lang="en-US" sz="2800" i="1">
                            <a:latin typeface="Cambria Math" panose="02040503050406030204" pitchFamily="18" charset="0"/>
                          </a:rPr>
                          <m:t>𝐶</m:t>
                        </m:r>
                      </m:sub>
                    </m:sSub>
                    <m:r>
                      <a:rPr lang="en-US" sz="2800" b="0" i="1" smtClean="0">
                        <a:latin typeface="Cambria Math" panose="02040503050406030204" pitchFamily="18" charset="0"/>
                      </a:rPr>
                      <m:t>&lt;9</m:t>
                    </m:r>
                  </m:oMath>
                </a14:m>
                <a:r>
                  <a:rPr lang="en-US" sz="2800" dirty="0"/>
                  <a:t> V,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𝑉</m:t>
                        </m:r>
                      </m:e>
                      <m:sub>
                        <m:r>
                          <a:rPr lang="en-US" sz="2800" i="1">
                            <a:latin typeface="Cambria Math" panose="02040503050406030204" pitchFamily="18" charset="0"/>
                          </a:rPr>
                          <m:t>𝐷</m:t>
                        </m:r>
                      </m:sub>
                    </m:sSub>
                    <m:r>
                      <a:rPr lang="en-US" sz="2800" i="1">
                        <a:latin typeface="Cambria Math" panose="02040503050406030204" pitchFamily="18" charset="0"/>
                      </a:rPr>
                      <m:t>=0</m:t>
                    </m:r>
                  </m:oMath>
                </a14:m>
                <a:r>
                  <a:rPr lang="en-US" sz="2800" dirty="0"/>
                  <a:t> V</a:t>
                </a:r>
              </a:p>
              <a:p>
                <a:pPr marL="514350" indent="-514350">
                  <a:lnSpc>
                    <a:spcPct val="150000"/>
                  </a:lnSpc>
                  <a:buFontTx/>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𝑉</m:t>
                        </m:r>
                      </m:e>
                      <m:sub>
                        <m:r>
                          <a:rPr lang="en-US" sz="2800" i="1">
                            <a:latin typeface="Cambria Math" panose="02040503050406030204" pitchFamily="18" charset="0"/>
                          </a:rPr>
                          <m:t>𝐵</m:t>
                        </m:r>
                      </m:sub>
                    </m:sSub>
                    <m:r>
                      <a:rPr lang="en-US" sz="2800" i="1">
                        <a:latin typeface="Cambria Math" panose="02040503050406030204" pitchFamily="18" charset="0"/>
                      </a:rPr>
                      <m:t>=</m:t>
                    </m:r>
                    <m:r>
                      <a:rPr lang="en-US" sz="2800" b="0" i="1" smtClean="0">
                        <a:latin typeface="Cambria Math" panose="02040503050406030204" pitchFamily="18" charset="0"/>
                      </a:rPr>
                      <m:t>9</m:t>
                    </m:r>
                  </m:oMath>
                </a14:m>
                <a:r>
                  <a:rPr lang="en-US" sz="2800" dirty="0"/>
                  <a:t> V,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𝑉</m:t>
                        </m:r>
                      </m:e>
                      <m:sub>
                        <m:r>
                          <a:rPr lang="en-US" sz="2800" i="1">
                            <a:latin typeface="Cambria Math" panose="02040503050406030204" pitchFamily="18" charset="0"/>
                          </a:rPr>
                          <m:t>𝐶</m:t>
                        </m:r>
                      </m:sub>
                    </m:sSub>
                    <m:r>
                      <a:rPr lang="en-US" sz="2800" b="0" i="1" smtClean="0">
                        <a:latin typeface="Cambria Math" panose="02040503050406030204" pitchFamily="18" charset="0"/>
                      </a:rPr>
                      <m:t>=9</m:t>
                    </m:r>
                  </m:oMath>
                </a14:m>
                <a:r>
                  <a:rPr lang="en-US" sz="2800" dirty="0"/>
                  <a:t> V,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𝑉</m:t>
                        </m:r>
                      </m:e>
                      <m:sub>
                        <m:r>
                          <a:rPr lang="en-US" sz="2800" i="1">
                            <a:latin typeface="Cambria Math" panose="02040503050406030204" pitchFamily="18" charset="0"/>
                          </a:rPr>
                          <m:t>𝐷</m:t>
                        </m:r>
                      </m:sub>
                    </m:sSub>
                    <m:r>
                      <a:rPr lang="en-US" sz="2800" i="1">
                        <a:latin typeface="Cambria Math" panose="02040503050406030204" pitchFamily="18" charset="0"/>
                      </a:rPr>
                      <m:t>=0</m:t>
                    </m:r>
                  </m:oMath>
                </a14:m>
                <a:r>
                  <a:rPr lang="en-US" sz="2800" dirty="0"/>
                  <a:t> V</a:t>
                </a:r>
              </a:p>
              <a:p>
                <a:pPr marL="514350" indent="-514350">
                  <a:lnSpc>
                    <a:spcPct val="150000"/>
                  </a:lnSpc>
                  <a:buAutoNum type="alphaUcParenR"/>
                </a:pPr>
                <a:r>
                  <a:rPr lang="en-US" sz="2800" dirty="0"/>
                  <a:t> None of these</a:t>
                </a:r>
              </a:p>
            </p:txBody>
          </p:sp>
        </mc:Choice>
        <mc:Fallback xmlns="">
          <p:sp>
            <p:nvSpPr>
              <p:cNvPr id="25" name="TextBox 24"/>
              <p:cNvSpPr txBox="1">
                <a:spLocks noRot="1" noChangeAspect="1" noMove="1" noResize="1" noEditPoints="1" noAdjustHandles="1" noChangeArrowheads="1" noChangeShapeType="1" noTextEdit="1"/>
              </p:cNvSpPr>
              <p:nvPr/>
            </p:nvSpPr>
            <p:spPr>
              <a:xfrm>
                <a:off x="216027" y="3438313"/>
                <a:ext cx="5539080" cy="3257174"/>
              </a:xfrm>
              <a:prstGeom prst="rect">
                <a:avLst/>
              </a:prstGeom>
              <a:blipFill>
                <a:blip r:embed="rId3"/>
                <a:stretch>
                  <a:fillRect l="-2310" r="-1210" b="-4682"/>
                </a:stretch>
              </a:blipFill>
            </p:spPr>
            <p:txBody>
              <a:bodyPr/>
              <a:lstStyle/>
              <a:p>
                <a:r>
                  <a:rPr lang="en-US">
                    <a:noFill/>
                  </a:rPr>
                  <a:t> </a:t>
                </a:r>
              </a:p>
            </p:txBody>
          </p:sp>
        </mc:Fallback>
      </mc:AlternateContent>
    </p:spTree>
    <p:extLst>
      <p:ext uri="{BB962C8B-B14F-4D97-AF65-F5344CB8AC3E}">
        <p14:creationId xmlns:p14="http://schemas.microsoft.com/office/powerpoint/2010/main" val="246259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5089961" y="3267636"/>
            <a:ext cx="1828800" cy="0"/>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5088997" y="1454409"/>
            <a:ext cx="1828800" cy="0"/>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5088997" y="1451787"/>
            <a:ext cx="0" cy="792972"/>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rot="5400000">
            <a:off x="6690161" y="1680387"/>
            <a:ext cx="457200" cy="0"/>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5088997" y="2455661"/>
            <a:ext cx="0" cy="824926"/>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rot="5400000">
            <a:off x="6735881" y="2533487"/>
            <a:ext cx="365760" cy="0"/>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rot="10800000">
            <a:off x="4906117" y="2455661"/>
            <a:ext cx="365760" cy="0"/>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rot="10800000">
            <a:off x="4768957" y="2244759"/>
            <a:ext cx="640080" cy="0"/>
          </a:xfrm>
          <a:prstGeom prst="line">
            <a:avLst/>
          </a:prstGeom>
        </p:spPr>
        <p:style>
          <a:lnRef idx="3">
            <a:schemeClr val="dk1"/>
          </a:lnRef>
          <a:fillRef idx="0">
            <a:schemeClr val="dk1"/>
          </a:fillRef>
          <a:effectRef idx="2">
            <a:schemeClr val="dk1"/>
          </a:effectRef>
          <a:fontRef idx="minor">
            <a:schemeClr val="tx1"/>
          </a:fontRef>
        </p:style>
      </p:cxnSp>
      <p:cxnSp>
        <p:nvCxnSpPr>
          <p:cNvPr id="30" name="Straight Connector 29"/>
          <p:cNvCxnSpPr>
            <a:cxnSpLocks/>
          </p:cNvCxnSpPr>
          <p:nvPr/>
        </p:nvCxnSpPr>
        <p:spPr>
          <a:xfrm flipV="1">
            <a:off x="6728977" y="1949005"/>
            <a:ext cx="365760" cy="91440"/>
          </a:xfrm>
          <a:prstGeom prst="line">
            <a:avLst/>
          </a:prstGeom>
        </p:spPr>
        <p:style>
          <a:lnRef idx="3">
            <a:schemeClr val="dk1"/>
          </a:lnRef>
          <a:fillRef idx="0">
            <a:schemeClr val="dk1"/>
          </a:fillRef>
          <a:effectRef idx="2">
            <a:schemeClr val="dk1"/>
          </a:effectRef>
          <a:fontRef idx="minor">
            <a:schemeClr val="tx1"/>
          </a:fontRef>
        </p:style>
      </p:cxnSp>
      <p:cxnSp>
        <p:nvCxnSpPr>
          <p:cNvPr id="31" name="Straight Connector 30"/>
          <p:cNvCxnSpPr>
            <a:cxnSpLocks/>
          </p:cNvCxnSpPr>
          <p:nvPr/>
        </p:nvCxnSpPr>
        <p:spPr>
          <a:xfrm>
            <a:off x="6728977" y="2036780"/>
            <a:ext cx="365760" cy="91440"/>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p:cNvCxnSpPr>
            <a:cxnSpLocks noChangeAspect="1"/>
          </p:cNvCxnSpPr>
          <p:nvPr/>
        </p:nvCxnSpPr>
        <p:spPr>
          <a:xfrm flipV="1">
            <a:off x="6911857" y="2307553"/>
            <a:ext cx="182880" cy="45720"/>
          </a:xfrm>
          <a:prstGeom prst="line">
            <a:avLst/>
          </a:prstGeom>
        </p:spPr>
        <p:style>
          <a:lnRef idx="3">
            <a:schemeClr val="dk1"/>
          </a:lnRef>
          <a:fillRef idx="0">
            <a:schemeClr val="dk1"/>
          </a:fillRef>
          <a:effectRef idx="2">
            <a:schemeClr val="dk1"/>
          </a:effectRef>
          <a:fontRef idx="minor">
            <a:schemeClr val="tx1"/>
          </a:fontRef>
        </p:style>
      </p:cxnSp>
      <p:cxnSp>
        <p:nvCxnSpPr>
          <p:cNvPr id="37" name="Straight Connector 36"/>
          <p:cNvCxnSpPr>
            <a:cxnSpLocks noChangeAspect="1"/>
          </p:cNvCxnSpPr>
          <p:nvPr/>
        </p:nvCxnSpPr>
        <p:spPr>
          <a:xfrm>
            <a:off x="6911857" y="1902863"/>
            <a:ext cx="182880" cy="45720"/>
          </a:xfrm>
          <a:prstGeom prst="line">
            <a:avLst/>
          </a:prstGeom>
        </p:spPr>
        <p:style>
          <a:lnRef idx="3">
            <a:schemeClr val="dk1"/>
          </a:lnRef>
          <a:fillRef idx="0">
            <a:schemeClr val="dk1"/>
          </a:fillRef>
          <a:effectRef idx="2">
            <a:schemeClr val="dk1"/>
          </a:effectRef>
          <a:fontRef idx="minor">
            <a:schemeClr val="tx1"/>
          </a:fontRef>
        </p:style>
      </p:cxnSp>
      <p:cxnSp>
        <p:nvCxnSpPr>
          <p:cNvPr id="38" name="Straight Connector 37"/>
          <p:cNvCxnSpPr>
            <a:cxnSpLocks/>
          </p:cNvCxnSpPr>
          <p:nvPr/>
        </p:nvCxnSpPr>
        <p:spPr>
          <a:xfrm flipV="1">
            <a:off x="6723348" y="2128338"/>
            <a:ext cx="365760" cy="91440"/>
          </a:xfrm>
          <a:prstGeom prst="line">
            <a:avLst/>
          </a:prstGeom>
        </p:spPr>
        <p:style>
          <a:lnRef idx="3">
            <a:schemeClr val="dk1"/>
          </a:lnRef>
          <a:fillRef idx="0">
            <a:schemeClr val="dk1"/>
          </a:fillRef>
          <a:effectRef idx="2">
            <a:schemeClr val="dk1"/>
          </a:effectRef>
          <a:fontRef idx="minor">
            <a:schemeClr val="tx1"/>
          </a:fontRef>
        </p:style>
      </p:cxnSp>
      <p:cxnSp>
        <p:nvCxnSpPr>
          <p:cNvPr id="39" name="Straight Connector 38"/>
          <p:cNvCxnSpPr>
            <a:cxnSpLocks/>
          </p:cNvCxnSpPr>
          <p:nvPr/>
        </p:nvCxnSpPr>
        <p:spPr>
          <a:xfrm>
            <a:off x="6723348" y="2216113"/>
            <a:ext cx="365760" cy="91440"/>
          </a:xfrm>
          <a:prstGeom prst="line">
            <a:avLst/>
          </a:prstGeom>
        </p:spPr>
        <p:style>
          <a:lnRef idx="3">
            <a:schemeClr val="dk1"/>
          </a:lnRef>
          <a:fillRef idx="0">
            <a:schemeClr val="dk1"/>
          </a:fillRef>
          <a:effectRef idx="2">
            <a:schemeClr val="dk1"/>
          </a:effectRef>
          <a:fontRef idx="minor">
            <a:schemeClr val="tx1"/>
          </a:fontRef>
        </p:style>
      </p:cxnSp>
      <p:cxnSp>
        <p:nvCxnSpPr>
          <p:cNvPr id="41" name="Straight Connector 40"/>
          <p:cNvCxnSpPr>
            <a:cxnSpLocks noChangeAspect="1"/>
            <a:endCxn id="45" idx="4"/>
          </p:cNvCxnSpPr>
          <p:nvPr/>
        </p:nvCxnSpPr>
        <p:spPr>
          <a:xfrm>
            <a:off x="6917797" y="2714373"/>
            <a:ext cx="0" cy="320713"/>
          </a:xfrm>
          <a:prstGeom prst="line">
            <a:avLst/>
          </a:prstGeom>
        </p:spPr>
        <p:style>
          <a:lnRef idx="3">
            <a:schemeClr val="dk1"/>
          </a:lnRef>
          <a:fillRef idx="0">
            <a:schemeClr val="dk1"/>
          </a:fillRef>
          <a:effectRef idx="2">
            <a:schemeClr val="dk1"/>
          </a:effectRef>
          <a:fontRef idx="minor">
            <a:schemeClr val="tx1"/>
          </a:fontRef>
        </p:style>
      </p:cxnSp>
      <p:cxnSp>
        <p:nvCxnSpPr>
          <p:cNvPr id="42" name="Straight Connector 41"/>
          <p:cNvCxnSpPr/>
          <p:nvPr/>
        </p:nvCxnSpPr>
        <p:spPr>
          <a:xfrm rot="5400000">
            <a:off x="6780637" y="3143427"/>
            <a:ext cx="274320" cy="0"/>
          </a:xfrm>
          <a:prstGeom prst="line">
            <a:avLst/>
          </a:prstGeom>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43" name="TextBox 42"/>
              <p:cNvSpPr txBox="1"/>
              <p:nvPr/>
            </p:nvSpPr>
            <p:spPr>
              <a:xfrm>
                <a:off x="98612" y="68264"/>
                <a:ext cx="11905129" cy="954107"/>
              </a:xfrm>
              <a:prstGeom prst="rect">
                <a:avLst/>
              </a:prstGeom>
              <a:noFill/>
            </p:spPr>
            <p:txBody>
              <a:bodyPr wrap="square" rtlCol="0">
                <a:spAutoFit/>
              </a:bodyPr>
              <a:lstStyle/>
              <a:p>
                <a:r>
                  <a:rPr lang="en-US" sz="2800"/>
                  <a:t>In the circuit shown, the switch is closed. The electric potential difference, </a:t>
                </a:r>
                <a14:m>
                  <m:oMath xmlns:m="http://schemas.openxmlformats.org/officeDocument/2006/math">
                    <m:r>
                      <m:rPr>
                        <m:sty m:val="p"/>
                      </m:rPr>
                      <a:rPr lang="el-GR" sz="2800" i="1" smtClean="0">
                        <a:latin typeface="Cambria Math" panose="02040503050406030204" pitchFamily="18" charset="0"/>
                        <a:ea typeface="Cambria Math" panose="02040503050406030204" pitchFamily="18" charset="0"/>
                      </a:rPr>
                      <m:t>Δ</m:t>
                    </m:r>
                    <m:r>
                      <a:rPr lang="en-US" sz="2800" b="0" i="1" smtClean="0">
                        <a:latin typeface="Cambria Math" panose="02040503050406030204" pitchFamily="18" charset="0"/>
                        <a:ea typeface="Cambria Math" panose="02040503050406030204" pitchFamily="18" charset="0"/>
                      </a:rPr>
                      <m:t>𝑉</m:t>
                    </m:r>
                  </m:oMath>
                </a14:m>
                <a:r>
                  <a:rPr lang="en-US" sz="2800"/>
                  <a:t> across the resistor (from its “bottom” to its “top”) is…</a:t>
                </a:r>
              </a:p>
            </p:txBody>
          </p:sp>
        </mc:Choice>
        <mc:Fallback xmlns="">
          <p:sp>
            <p:nvSpPr>
              <p:cNvPr id="43" name="TextBox 42"/>
              <p:cNvSpPr txBox="1">
                <a:spLocks noRot="1" noChangeAspect="1" noMove="1" noResize="1" noEditPoints="1" noAdjustHandles="1" noChangeArrowheads="1" noChangeShapeType="1" noTextEdit="1"/>
              </p:cNvSpPr>
              <p:nvPr/>
            </p:nvSpPr>
            <p:spPr>
              <a:xfrm>
                <a:off x="98612" y="68264"/>
                <a:ext cx="11905129" cy="954107"/>
              </a:xfrm>
              <a:prstGeom prst="rect">
                <a:avLst/>
              </a:prstGeom>
              <a:blipFill rotWithShape="0">
                <a:blip r:embed="rId2"/>
                <a:stretch>
                  <a:fillRect l="-1024" t="-5732" b="-17197"/>
                </a:stretch>
              </a:blipFill>
            </p:spPr>
            <p:txBody>
              <a:bodyPr/>
              <a:lstStyle/>
              <a:p>
                <a:r>
                  <a:rPr lang="en-US">
                    <a:noFill/>
                  </a:rPr>
                  <a:t> </a:t>
                </a:r>
              </a:p>
            </p:txBody>
          </p:sp>
        </mc:Fallback>
      </mc:AlternateContent>
      <p:sp>
        <p:nvSpPr>
          <p:cNvPr id="44" name="Oval 43"/>
          <p:cNvSpPr>
            <a:spLocks noChangeAspect="1"/>
          </p:cNvSpPr>
          <p:nvPr/>
        </p:nvSpPr>
        <p:spPr>
          <a:xfrm>
            <a:off x="6872077" y="2664758"/>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5" name="Oval 44"/>
          <p:cNvSpPr>
            <a:spLocks noChangeAspect="1"/>
          </p:cNvSpPr>
          <p:nvPr/>
        </p:nvSpPr>
        <p:spPr>
          <a:xfrm>
            <a:off x="6872077" y="2943646"/>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6" name="TextBox 45"/>
          <p:cNvSpPr txBox="1"/>
          <p:nvPr/>
        </p:nvSpPr>
        <p:spPr>
          <a:xfrm>
            <a:off x="4021959" y="2063491"/>
            <a:ext cx="652743" cy="523220"/>
          </a:xfrm>
          <a:prstGeom prst="rect">
            <a:avLst/>
          </a:prstGeom>
          <a:noFill/>
        </p:spPr>
        <p:txBody>
          <a:bodyPr wrap="none" rtlCol="0">
            <a:spAutoFit/>
          </a:bodyPr>
          <a:lstStyle/>
          <a:p>
            <a:r>
              <a:rPr lang="en-US" sz="2800"/>
              <a:t>9 V</a:t>
            </a:r>
          </a:p>
        </p:txBody>
      </p:sp>
      <mc:AlternateContent xmlns:mc="http://schemas.openxmlformats.org/markup-compatibility/2006" xmlns:a14="http://schemas.microsoft.com/office/drawing/2010/main">
        <mc:Choice Requires="a14">
          <p:sp>
            <p:nvSpPr>
              <p:cNvPr id="47" name="TextBox 46"/>
              <p:cNvSpPr txBox="1"/>
              <p:nvPr/>
            </p:nvSpPr>
            <p:spPr>
              <a:xfrm>
                <a:off x="7166880" y="1847059"/>
                <a:ext cx="692818" cy="523220"/>
              </a:xfrm>
              <a:prstGeom prst="rect">
                <a:avLst/>
              </a:prstGeom>
              <a:noFill/>
            </p:spPr>
            <p:txBody>
              <a:bodyPr wrap="none" rtlCol="0">
                <a:spAutoFit/>
              </a:bodyPr>
              <a:lstStyle/>
              <a:p>
                <a:r>
                  <a:rPr lang="en-US" sz="2800"/>
                  <a:t>2 </a:t>
                </a:r>
                <a14:m>
                  <m:oMath xmlns:m="http://schemas.openxmlformats.org/officeDocument/2006/math">
                    <m:r>
                      <m:rPr>
                        <m:sty m:val="p"/>
                      </m:rPr>
                      <a:rPr lang="el-GR" sz="2800" i="1" smtClean="0">
                        <a:latin typeface="Cambria Math" panose="02040503050406030204" pitchFamily="18" charset="0"/>
                        <a:ea typeface="Cambria Math" panose="02040503050406030204" pitchFamily="18" charset="0"/>
                      </a:rPr>
                      <m:t>Ω</m:t>
                    </m:r>
                  </m:oMath>
                </a14:m>
                <a:endParaRPr lang="en-US" sz="2800"/>
              </a:p>
            </p:txBody>
          </p:sp>
        </mc:Choice>
        <mc:Fallback xmlns="">
          <p:sp>
            <p:nvSpPr>
              <p:cNvPr id="47" name="TextBox 46"/>
              <p:cNvSpPr txBox="1">
                <a:spLocks noRot="1" noChangeAspect="1" noMove="1" noResize="1" noEditPoints="1" noAdjustHandles="1" noChangeArrowheads="1" noChangeShapeType="1" noTextEdit="1"/>
              </p:cNvSpPr>
              <p:nvPr/>
            </p:nvSpPr>
            <p:spPr>
              <a:xfrm>
                <a:off x="7166880" y="1847059"/>
                <a:ext cx="692818" cy="523220"/>
              </a:xfrm>
              <a:prstGeom prst="rect">
                <a:avLst/>
              </a:prstGeom>
              <a:blipFill rotWithShape="0">
                <a:blip r:embed="rId3"/>
                <a:stretch>
                  <a:fillRect l="-18584" t="-11628" b="-32558"/>
                </a:stretch>
              </a:blipFill>
            </p:spPr>
            <p:txBody>
              <a:bodyPr/>
              <a:lstStyle/>
              <a:p>
                <a:r>
                  <a:rPr lang="en-US">
                    <a:noFill/>
                  </a:rPr>
                  <a:t> </a:t>
                </a:r>
              </a:p>
            </p:txBody>
          </p:sp>
        </mc:Fallback>
      </mc:AlternateContent>
      <p:sp>
        <p:nvSpPr>
          <p:cNvPr id="3" name="TextBox 2"/>
          <p:cNvSpPr txBox="1"/>
          <p:nvPr/>
        </p:nvSpPr>
        <p:spPr>
          <a:xfrm>
            <a:off x="160866" y="3462867"/>
            <a:ext cx="2760692" cy="3323987"/>
          </a:xfrm>
          <a:prstGeom prst="rect">
            <a:avLst/>
          </a:prstGeom>
          <a:noFill/>
        </p:spPr>
        <p:txBody>
          <a:bodyPr wrap="none" rtlCol="0">
            <a:spAutoFit/>
          </a:bodyPr>
          <a:lstStyle/>
          <a:p>
            <a:pPr marL="514350" indent="-514350">
              <a:lnSpc>
                <a:spcPct val="150000"/>
              </a:lnSpc>
              <a:buAutoNum type="alphaUcParenR"/>
            </a:pPr>
            <a:r>
              <a:rPr lang="en-US" sz="2800"/>
              <a:t>0 V</a:t>
            </a:r>
          </a:p>
          <a:p>
            <a:pPr marL="514350" indent="-514350">
              <a:lnSpc>
                <a:spcPct val="150000"/>
              </a:lnSpc>
              <a:buAutoNum type="alphaUcParenR"/>
            </a:pPr>
            <a:r>
              <a:rPr lang="en-US" sz="2800"/>
              <a:t>4.5 V</a:t>
            </a:r>
          </a:p>
          <a:p>
            <a:pPr marL="514350" indent="-514350">
              <a:lnSpc>
                <a:spcPct val="150000"/>
              </a:lnSpc>
              <a:buAutoNum type="alphaUcParenR"/>
            </a:pPr>
            <a:r>
              <a:rPr lang="en-US" sz="2800"/>
              <a:t>9 V</a:t>
            </a:r>
          </a:p>
          <a:p>
            <a:pPr marL="514350" indent="-514350">
              <a:lnSpc>
                <a:spcPct val="150000"/>
              </a:lnSpc>
              <a:buAutoNum type="alphaUcParenR"/>
            </a:pPr>
            <a:r>
              <a:rPr lang="en-US" sz="2800"/>
              <a:t>18 V</a:t>
            </a:r>
          </a:p>
          <a:p>
            <a:pPr marL="514350" indent="-514350">
              <a:lnSpc>
                <a:spcPct val="150000"/>
              </a:lnSpc>
              <a:buAutoNum type="alphaUcParenR"/>
            </a:pPr>
            <a:r>
              <a:rPr lang="en-US" sz="2800"/>
              <a:t>None of these</a:t>
            </a:r>
          </a:p>
        </p:txBody>
      </p:sp>
    </p:spTree>
    <p:extLst>
      <p:ext uri="{BB962C8B-B14F-4D97-AF65-F5344CB8AC3E}">
        <p14:creationId xmlns:p14="http://schemas.microsoft.com/office/powerpoint/2010/main" val="2618057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5089961" y="3267636"/>
            <a:ext cx="1828800" cy="0"/>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5088997" y="1454409"/>
            <a:ext cx="1828800" cy="0"/>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5088997" y="1451787"/>
            <a:ext cx="0" cy="792972"/>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rot="5400000">
            <a:off x="6690161" y="1680387"/>
            <a:ext cx="457200" cy="0"/>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5088997" y="2455661"/>
            <a:ext cx="0" cy="824926"/>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rot="5400000">
            <a:off x="6735881" y="2533487"/>
            <a:ext cx="365760" cy="0"/>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rot="10800000">
            <a:off x="4906117" y="2455661"/>
            <a:ext cx="365760" cy="0"/>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rot="10800000">
            <a:off x="4768957" y="2244759"/>
            <a:ext cx="640080" cy="0"/>
          </a:xfrm>
          <a:prstGeom prst="line">
            <a:avLst/>
          </a:prstGeom>
        </p:spPr>
        <p:style>
          <a:lnRef idx="3">
            <a:schemeClr val="dk1"/>
          </a:lnRef>
          <a:fillRef idx="0">
            <a:schemeClr val="dk1"/>
          </a:fillRef>
          <a:effectRef idx="2">
            <a:schemeClr val="dk1"/>
          </a:effectRef>
          <a:fontRef idx="minor">
            <a:schemeClr val="tx1"/>
          </a:fontRef>
        </p:style>
      </p:cxnSp>
      <p:cxnSp>
        <p:nvCxnSpPr>
          <p:cNvPr id="30" name="Straight Connector 29"/>
          <p:cNvCxnSpPr>
            <a:cxnSpLocks/>
          </p:cNvCxnSpPr>
          <p:nvPr/>
        </p:nvCxnSpPr>
        <p:spPr>
          <a:xfrm flipV="1">
            <a:off x="6728977" y="1949005"/>
            <a:ext cx="365760" cy="91440"/>
          </a:xfrm>
          <a:prstGeom prst="line">
            <a:avLst/>
          </a:prstGeom>
        </p:spPr>
        <p:style>
          <a:lnRef idx="3">
            <a:schemeClr val="dk1"/>
          </a:lnRef>
          <a:fillRef idx="0">
            <a:schemeClr val="dk1"/>
          </a:fillRef>
          <a:effectRef idx="2">
            <a:schemeClr val="dk1"/>
          </a:effectRef>
          <a:fontRef idx="minor">
            <a:schemeClr val="tx1"/>
          </a:fontRef>
        </p:style>
      </p:cxnSp>
      <p:cxnSp>
        <p:nvCxnSpPr>
          <p:cNvPr id="31" name="Straight Connector 30"/>
          <p:cNvCxnSpPr>
            <a:cxnSpLocks/>
          </p:cNvCxnSpPr>
          <p:nvPr/>
        </p:nvCxnSpPr>
        <p:spPr>
          <a:xfrm>
            <a:off x="6728977" y="2036780"/>
            <a:ext cx="365760" cy="91440"/>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p:cNvCxnSpPr>
            <a:cxnSpLocks noChangeAspect="1"/>
          </p:cNvCxnSpPr>
          <p:nvPr/>
        </p:nvCxnSpPr>
        <p:spPr>
          <a:xfrm flipV="1">
            <a:off x="6911857" y="2307553"/>
            <a:ext cx="182880" cy="45720"/>
          </a:xfrm>
          <a:prstGeom prst="line">
            <a:avLst/>
          </a:prstGeom>
        </p:spPr>
        <p:style>
          <a:lnRef idx="3">
            <a:schemeClr val="dk1"/>
          </a:lnRef>
          <a:fillRef idx="0">
            <a:schemeClr val="dk1"/>
          </a:fillRef>
          <a:effectRef idx="2">
            <a:schemeClr val="dk1"/>
          </a:effectRef>
          <a:fontRef idx="minor">
            <a:schemeClr val="tx1"/>
          </a:fontRef>
        </p:style>
      </p:cxnSp>
      <p:cxnSp>
        <p:nvCxnSpPr>
          <p:cNvPr id="37" name="Straight Connector 36"/>
          <p:cNvCxnSpPr>
            <a:cxnSpLocks noChangeAspect="1"/>
          </p:cNvCxnSpPr>
          <p:nvPr/>
        </p:nvCxnSpPr>
        <p:spPr>
          <a:xfrm>
            <a:off x="6911857" y="1902863"/>
            <a:ext cx="182880" cy="45720"/>
          </a:xfrm>
          <a:prstGeom prst="line">
            <a:avLst/>
          </a:prstGeom>
        </p:spPr>
        <p:style>
          <a:lnRef idx="3">
            <a:schemeClr val="dk1"/>
          </a:lnRef>
          <a:fillRef idx="0">
            <a:schemeClr val="dk1"/>
          </a:fillRef>
          <a:effectRef idx="2">
            <a:schemeClr val="dk1"/>
          </a:effectRef>
          <a:fontRef idx="minor">
            <a:schemeClr val="tx1"/>
          </a:fontRef>
        </p:style>
      </p:cxnSp>
      <p:cxnSp>
        <p:nvCxnSpPr>
          <p:cNvPr id="38" name="Straight Connector 37"/>
          <p:cNvCxnSpPr>
            <a:cxnSpLocks/>
          </p:cNvCxnSpPr>
          <p:nvPr/>
        </p:nvCxnSpPr>
        <p:spPr>
          <a:xfrm flipV="1">
            <a:off x="6723348" y="2128338"/>
            <a:ext cx="365760" cy="91440"/>
          </a:xfrm>
          <a:prstGeom prst="line">
            <a:avLst/>
          </a:prstGeom>
        </p:spPr>
        <p:style>
          <a:lnRef idx="3">
            <a:schemeClr val="dk1"/>
          </a:lnRef>
          <a:fillRef idx="0">
            <a:schemeClr val="dk1"/>
          </a:fillRef>
          <a:effectRef idx="2">
            <a:schemeClr val="dk1"/>
          </a:effectRef>
          <a:fontRef idx="minor">
            <a:schemeClr val="tx1"/>
          </a:fontRef>
        </p:style>
      </p:cxnSp>
      <p:cxnSp>
        <p:nvCxnSpPr>
          <p:cNvPr id="39" name="Straight Connector 38"/>
          <p:cNvCxnSpPr>
            <a:cxnSpLocks/>
          </p:cNvCxnSpPr>
          <p:nvPr/>
        </p:nvCxnSpPr>
        <p:spPr>
          <a:xfrm>
            <a:off x="6723348" y="2216113"/>
            <a:ext cx="365760" cy="91440"/>
          </a:xfrm>
          <a:prstGeom prst="line">
            <a:avLst/>
          </a:prstGeom>
        </p:spPr>
        <p:style>
          <a:lnRef idx="3">
            <a:schemeClr val="dk1"/>
          </a:lnRef>
          <a:fillRef idx="0">
            <a:schemeClr val="dk1"/>
          </a:fillRef>
          <a:effectRef idx="2">
            <a:schemeClr val="dk1"/>
          </a:effectRef>
          <a:fontRef idx="minor">
            <a:schemeClr val="tx1"/>
          </a:fontRef>
        </p:style>
      </p:cxnSp>
      <p:cxnSp>
        <p:nvCxnSpPr>
          <p:cNvPr id="41" name="Straight Connector 40"/>
          <p:cNvCxnSpPr>
            <a:cxnSpLocks noChangeAspect="1"/>
            <a:endCxn id="45" idx="4"/>
          </p:cNvCxnSpPr>
          <p:nvPr/>
        </p:nvCxnSpPr>
        <p:spPr>
          <a:xfrm>
            <a:off x="6917797" y="2714373"/>
            <a:ext cx="0" cy="320713"/>
          </a:xfrm>
          <a:prstGeom prst="line">
            <a:avLst/>
          </a:prstGeom>
        </p:spPr>
        <p:style>
          <a:lnRef idx="3">
            <a:schemeClr val="dk1"/>
          </a:lnRef>
          <a:fillRef idx="0">
            <a:schemeClr val="dk1"/>
          </a:fillRef>
          <a:effectRef idx="2">
            <a:schemeClr val="dk1"/>
          </a:effectRef>
          <a:fontRef idx="minor">
            <a:schemeClr val="tx1"/>
          </a:fontRef>
        </p:style>
      </p:cxnSp>
      <p:cxnSp>
        <p:nvCxnSpPr>
          <p:cNvPr id="42" name="Straight Connector 41"/>
          <p:cNvCxnSpPr/>
          <p:nvPr/>
        </p:nvCxnSpPr>
        <p:spPr>
          <a:xfrm rot="5400000">
            <a:off x="6780637" y="3143427"/>
            <a:ext cx="274320" cy="0"/>
          </a:xfrm>
          <a:prstGeom prst="line">
            <a:avLst/>
          </a:prstGeom>
        </p:spPr>
        <p:style>
          <a:lnRef idx="3">
            <a:schemeClr val="dk1"/>
          </a:lnRef>
          <a:fillRef idx="0">
            <a:schemeClr val="dk1"/>
          </a:fillRef>
          <a:effectRef idx="2">
            <a:schemeClr val="dk1"/>
          </a:effectRef>
          <a:fontRef idx="minor">
            <a:schemeClr val="tx1"/>
          </a:fontRef>
        </p:style>
      </p:cxnSp>
      <p:sp>
        <p:nvSpPr>
          <p:cNvPr id="43" name="TextBox 42"/>
          <p:cNvSpPr txBox="1"/>
          <p:nvPr/>
        </p:nvSpPr>
        <p:spPr>
          <a:xfrm>
            <a:off x="98612" y="68264"/>
            <a:ext cx="11905129" cy="954107"/>
          </a:xfrm>
          <a:prstGeom prst="rect">
            <a:avLst/>
          </a:prstGeom>
          <a:noFill/>
        </p:spPr>
        <p:txBody>
          <a:bodyPr wrap="square" rtlCol="0">
            <a:spAutoFit/>
          </a:bodyPr>
          <a:lstStyle/>
          <a:p>
            <a:r>
              <a:rPr lang="en-US" sz="2800"/>
              <a:t>In the circuit shown, the switch is closed. The current flowing through the resistor is…</a:t>
            </a:r>
          </a:p>
        </p:txBody>
      </p:sp>
      <p:sp>
        <p:nvSpPr>
          <p:cNvPr id="44" name="Oval 43"/>
          <p:cNvSpPr>
            <a:spLocks noChangeAspect="1"/>
          </p:cNvSpPr>
          <p:nvPr/>
        </p:nvSpPr>
        <p:spPr>
          <a:xfrm>
            <a:off x="6872077" y="2664758"/>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5" name="Oval 44"/>
          <p:cNvSpPr>
            <a:spLocks noChangeAspect="1"/>
          </p:cNvSpPr>
          <p:nvPr/>
        </p:nvSpPr>
        <p:spPr>
          <a:xfrm>
            <a:off x="6872077" y="2943646"/>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6" name="TextBox 45"/>
          <p:cNvSpPr txBox="1"/>
          <p:nvPr/>
        </p:nvSpPr>
        <p:spPr>
          <a:xfrm>
            <a:off x="4021959" y="2063491"/>
            <a:ext cx="652743" cy="523220"/>
          </a:xfrm>
          <a:prstGeom prst="rect">
            <a:avLst/>
          </a:prstGeom>
          <a:noFill/>
        </p:spPr>
        <p:txBody>
          <a:bodyPr wrap="none" rtlCol="0">
            <a:spAutoFit/>
          </a:bodyPr>
          <a:lstStyle/>
          <a:p>
            <a:r>
              <a:rPr lang="en-US" sz="2800"/>
              <a:t>9 V</a:t>
            </a:r>
          </a:p>
        </p:txBody>
      </p:sp>
      <mc:AlternateContent xmlns:mc="http://schemas.openxmlformats.org/markup-compatibility/2006" xmlns:a14="http://schemas.microsoft.com/office/drawing/2010/main">
        <mc:Choice Requires="a14">
          <p:sp>
            <p:nvSpPr>
              <p:cNvPr id="47" name="TextBox 46"/>
              <p:cNvSpPr txBox="1"/>
              <p:nvPr/>
            </p:nvSpPr>
            <p:spPr>
              <a:xfrm>
                <a:off x="7166880" y="1847059"/>
                <a:ext cx="692818" cy="523220"/>
              </a:xfrm>
              <a:prstGeom prst="rect">
                <a:avLst/>
              </a:prstGeom>
              <a:noFill/>
            </p:spPr>
            <p:txBody>
              <a:bodyPr wrap="none" rtlCol="0">
                <a:spAutoFit/>
              </a:bodyPr>
              <a:lstStyle/>
              <a:p>
                <a:r>
                  <a:rPr lang="en-US" sz="2800"/>
                  <a:t>2 </a:t>
                </a:r>
                <a14:m>
                  <m:oMath xmlns:m="http://schemas.openxmlformats.org/officeDocument/2006/math">
                    <m:r>
                      <m:rPr>
                        <m:sty m:val="p"/>
                      </m:rPr>
                      <a:rPr lang="el-GR" sz="2800" i="1" smtClean="0">
                        <a:latin typeface="Cambria Math" panose="02040503050406030204" pitchFamily="18" charset="0"/>
                        <a:ea typeface="Cambria Math" panose="02040503050406030204" pitchFamily="18" charset="0"/>
                      </a:rPr>
                      <m:t>Ω</m:t>
                    </m:r>
                  </m:oMath>
                </a14:m>
                <a:endParaRPr lang="en-US" sz="2800"/>
              </a:p>
            </p:txBody>
          </p:sp>
        </mc:Choice>
        <mc:Fallback xmlns="">
          <p:sp>
            <p:nvSpPr>
              <p:cNvPr id="47" name="TextBox 46"/>
              <p:cNvSpPr txBox="1">
                <a:spLocks noRot="1" noChangeAspect="1" noMove="1" noResize="1" noEditPoints="1" noAdjustHandles="1" noChangeArrowheads="1" noChangeShapeType="1" noTextEdit="1"/>
              </p:cNvSpPr>
              <p:nvPr/>
            </p:nvSpPr>
            <p:spPr>
              <a:xfrm>
                <a:off x="7166880" y="1847059"/>
                <a:ext cx="692818" cy="523220"/>
              </a:xfrm>
              <a:prstGeom prst="rect">
                <a:avLst/>
              </a:prstGeom>
              <a:blipFill rotWithShape="0">
                <a:blip r:embed="rId2"/>
                <a:stretch>
                  <a:fillRect l="-18584" t="-11628" b="-32558"/>
                </a:stretch>
              </a:blipFill>
            </p:spPr>
            <p:txBody>
              <a:bodyPr/>
              <a:lstStyle/>
              <a:p>
                <a:r>
                  <a:rPr lang="en-US">
                    <a:noFill/>
                  </a:rPr>
                  <a:t> </a:t>
                </a:r>
              </a:p>
            </p:txBody>
          </p:sp>
        </mc:Fallback>
      </mc:AlternateContent>
      <p:sp>
        <p:nvSpPr>
          <p:cNvPr id="3" name="TextBox 2"/>
          <p:cNvSpPr txBox="1"/>
          <p:nvPr/>
        </p:nvSpPr>
        <p:spPr>
          <a:xfrm>
            <a:off x="160866" y="3462867"/>
            <a:ext cx="2760692" cy="3257174"/>
          </a:xfrm>
          <a:prstGeom prst="rect">
            <a:avLst/>
          </a:prstGeom>
          <a:noFill/>
        </p:spPr>
        <p:txBody>
          <a:bodyPr wrap="none" rtlCol="0">
            <a:spAutoFit/>
          </a:bodyPr>
          <a:lstStyle/>
          <a:p>
            <a:pPr marL="514350" indent="-514350">
              <a:lnSpc>
                <a:spcPct val="150000"/>
              </a:lnSpc>
              <a:buAutoNum type="alphaUcParenR"/>
            </a:pPr>
            <a:r>
              <a:rPr lang="en-US" sz="2800"/>
              <a:t>2 A</a:t>
            </a:r>
          </a:p>
          <a:p>
            <a:pPr marL="514350" indent="-514350">
              <a:lnSpc>
                <a:spcPct val="150000"/>
              </a:lnSpc>
              <a:buAutoNum type="alphaUcParenR"/>
            </a:pPr>
            <a:r>
              <a:rPr lang="en-US" sz="2800"/>
              <a:t>4.5 A</a:t>
            </a:r>
          </a:p>
          <a:p>
            <a:pPr marL="514350" indent="-514350">
              <a:lnSpc>
                <a:spcPct val="150000"/>
              </a:lnSpc>
              <a:buAutoNum type="alphaUcParenR"/>
            </a:pPr>
            <a:r>
              <a:rPr lang="en-US" sz="2800"/>
              <a:t>9 A</a:t>
            </a:r>
          </a:p>
          <a:p>
            <a:pPr marL="514350" indent="-514350">
              <a:lnSpc>
                <a:spcPct val="150000"/>
              </a:lnSpc>
              <a:buAutoNum type="alphaUcParenR"/>
            </a:pPr>
            <a:r>
              <a:rPr lang="en-US" sz="2800"/>
              <a:t>18 A</a:t>
            </a:r>
          </a:p>
          <a:p>
            <a:pPr marL="514350" indent="-514350">
              <a:lnSpc>
                <a:spcPct val="150000"/>
              </a:lnSpc>
              <a:buAutoNum type="alphaUcParenR"/>
            </a:pPr>
            <a:r>
              <a:rPr lang="en-US" sz="2800"/>
              <a:t>None of these</a:t>
            </a:r>
          </a:p>
        </p:txBody>
      </p:sp>
    </p:spTree>
    <p:extLst>
      <p:ext uri="{BB962C8B-B14F-4D97-AF65-F5344CB8AC3E}">
        <p14:creationId xmlns:p14="http://schemas.microsoft.com/office/powerpoint/2010/main" val="1665653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5191561" y="3199903"/>
            <a:ext cx="1828800" cy="0"/>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5190597" y="1386676"/>
            <a:ext cx="1828800" cy="0"/>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5190597" y="1384054"/>
            <a:ext cx="0" cy="792972"/>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rot="5400000">
            <a:off x="6791761" y="1612654"/>
            <a:ext cx="457200" cy="0"/>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5190597" y="2387928"/>
            <a:ext cx="0" cy="824926"/>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rot="5400000">
            <a:off x="6837481" y="2465754"/>
            <a:ext cx="365760" cy="0"/>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rot="10800000">
            <a:off x="5007717" y="2387928"/>
            <a:ext cx="365760" cy="0"/>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rot="10800000">
            <a:off x="4870557" y="2177026"/>
            <a:ext cx="640080" cy="0"/>
          </a:xfrm>
          <a:prstGeom prst="line">
            <a:avLst/>
          </a:prstGeom>
        </p:spPr>
        <p:style>
          <a:lnRef idx="3">
            <a:schemeClr val="dk1"/>
          </a:lnRef>
          <a:fillRef idx="0">
            <a:schemeClr val="dk1"/>
          </a:fillRef>
          <a:effectRef idx="2">
            <a:schemeClr val="dk1"/>
          </a:effectRef>
          <a:fontRef idx="minor">
            <a:schemeClr val="tx1"/>
          </a:fontRef>
        </p:style>
      </p:cxnSp>
      <p:cxnSp>
        <p:nvCxnSpPr>
          <p:cNvPr id="30" name="Straight Connector 29"/>
          <p:cNvCxnSpPr>
            <a:cxnSpLocks/>
          </p:cNvCxnSpPr>
          <p:nvPr/>
        </p:nvCxnSpPr>
        <p:spPr>
          <a:xfrm flipV="1">
            <a:off x="6830577" y="1881272"/>
            <a:ext cx="365760" cy="91440"/>
          </a:xfrm>
          <a:prstGeom prst="line">
            <a:avLst/>
          </a:prstGeom>
        </p:spPr>
        <p:style>
          <a:lnRef idx="3">
            <a:schemeClr val="dk1"/>
          </a:lnRef>
          <a:fillRef idx="0">
            <a:schemeClr val="dk1"/>
          </a:fillRef>
          <a:effectRef idx="2">
            <a:schemeClr val="dk1"/>
          </a:effectRef>
          <a:fontRef idx="minor">
            <a:schemeClr val="tx1"/>
          </a:fontRef>
        </p:style>
      </p:cxnSp>
      <p:cxnSp>
        <p:nvCxnSpPr>
          <p:cNvPr id="31" name="Straight Connector 30"/>
          <p:cNvCxnSpPr>
            <a:cxnSpLocks/>
          </p:cNvCxnSpPr>
          <p:nvPr/>
        </p:nvCxnSpPr>
        <p:spPr>
          <a:xfrm>
            <a:off x="6830577" y="1969047"/>
            <a:ext cx="365760" cy="91440"/>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p:cNvCxnSpPr>
            <a:cxnSpLocks noChangeAspect="1"/>
          </p:cNvCxnSpPr>
          <p:nvPr/>
        </p:nvCxnSpPr>
        <p:spPr>
          <a:xfrm flipV="1">
            <a:off x="7013457" y="2239820"/>
            <a:ext cx="182880" cy="45720"/>
          </a:xfrm>
          <a:prstGeom prst="line">
            <a:avLst/>
          </a:prstGeom>
        </p:spPr>
        <p:style>
          <a:lnRef idx="3">
            <a:schemeClr val="dk1"/>
          </a:lnRef>
          <a:fillRef idx="0">
            <a:schemeClr val="dk1"/>
          </a:fillRef>
          <a:effectRef idx="2">
            <a:schemeClr val="dk1"/>
          </a:effectRef>
          <a:fontRef idx="minor">
            <a:schemeClr val="tx1"/>
          </a:fontRef>
        </p:style>
      </p:cxnSp>
      <p:cxnSp>
        <p:nvCxnSpPr>
          <p:cNvPr id="37" name="Straight Connector 36"/>
          <p:cNvCxnSpPr>
            <a:cxnSpLocks noChangeAspect="1"/>
          </p:cNvCxnSpPr>
          <p:nvPr/>
        </p:nvCxnSpPr>
        <p:spPr>
          <a:xfrm>
            <a:off x="7013457" y="1835130"/>
            <a:ext cx="182880" cy="45720"/>
          </a:xfrm>
          <a:prstGeom prst="line">
            <a:avLst/>
          </a:prstGeom>
        </p:spPr>
        <p:style>
          <a:lnRef idx="3">
            <a:schemeClr val="dk1"/>
          </a:lnRef>
          <a:fillRef idx="0">
            <a:schemeClr val="dk1"/>
          </a:fillRef>
          <a:effectRef idx="2">
            <a:schemeClr val="dk1"/>
          </a:effectRef>
          <a:fontRef idx="minor">
            <a:schemeClr val="tx1"/>
          </a:fontRef>
        </p:style>
      </p:cxnSp>
      <p:cxnSp>
        <p:nvCxnSpPr>
          <p:cNvPr id="38" name="Straight Connector 37"/>
          <p:cNvCxnSpPr>
            <a:cxnSpLocks/>
          </p:cNvCxnSpPr>
          <p:nvPr/>
        </p:nvCxnSpPr>
        <p:spPr>
          <a:xfrm flipV="1">
            <a:off x="6824948" y="2060605"/>
            <a:ext cx="365760" cy="91440"/>
          </a:xfrm>
          <a:prstGeom prst="line">
            <a:avLst/>
          </a:prstGeom>
        </p:spPr>
        <p:style>
          <a:lnRef idx="3">
            <a:schemeClr val="dk1"/>
          </a:lnRef>
          <a:fillRef idx="0">
            <a:schemeClr val="dk1"/>
          </a:fillRef>
          <a:effectRef idx="2">
            <a:schemeClr val="dk1"/>
          </a:effectRef>
          <a:fontRef idx="minor">
            <a:schemeClr val="tx1"/>
          </a:fontRef>
        </p:style>
      </p:cxnSp>
      <p:cxnSp>
        <p:nvCxnSpPr>
          <p:cNvPr id="39" name="Straight Connector 38"/>
          <p:cNvCxnSpPr>
            <a:cxnSpLocks/>
          </p:cNvCxnSpPr>
          <p:nvPr/>
        </p:nvCxnSpPr>
        <p:spPr>
          <a:xfrm>
            <a:off x="6824948" y="2148380"/>
            <a:ext cx="365760" cy="91440"/>
          </a:xfrm>
          <a:prstGeom prst="line">
            <a:avLst/>
          </a:prstGeom>
        </p:spPr>
        <p:style>
          <a:lnRef idx="3">
            <a:schemeClr val="dk1"/>
          </a:lnRef>
          <a:fillRef idx="0">
            <a:schemeClr val="dk1"/>
          </a:fillRef>
          <a:effectRef idx="2">
            <a:schemeClr val="dk1"/>
          </a:effectRef>
          <a:fontRef idx="minor">
            <a:schemeClr val="tx1"/>
          </a:fontRef>
        </p:style>
      </p:cxnSp>
      <p:cxnSp>
        <p:nvCxnSpPr>
          <p:cNvPr id="41" name="Straight Connector 40"/>
          <p:cNvCxnSpPr>
            <a:cxnSpLocks noChangeAspect="1"/>
          </p:cNvCxnSpPr>
          <p:nvPr/>
        </p:nvCxnSpPr>
        <p:spPr>
          <a:xfrm>
            <a:off x="7019397" y="2646640"/>
            <a:ext cx="274320" cy="274320"/>
          </a:xfrm>
          <a:prstGeom prst="line">
            <a:avLst/>
          </a:prstGeom>
        </p:spPr>
        <p:style>
          <a:lnRef idx="3">
            <a:schemeClr val="dk1"/>
          </a:lnRef>
          <a:fillRef idx="0">
            <a:schemeClr val="dk1"/>
          </a:fillRef>
          <a:effectRef idx="2">
            <a:schemeClr val="dk1"/>
          </a:effectRef>
          <a:fontRef idx="minor">
            <a:schemeClr val="tx1"/>
          </a:fontRef>
        </p:style>
      </p:cxnSp>
      <p:cxnSp>
        <p:nvCxnSpPr>
          <p:cNvPr id="42" name="Straight Connector 41"/>
          <p:cNvCxnSpPr/>
          <p:nvPr/>
        </p:nvCxnSpPr>
        <p:spPr>
          <a:xfrm rot="5400000">
            <a:off x="6882237" y="3075694"/>
            <a:ext cx="274320" cy="0"/>
          </a:xfrm>
          <a:prstGeom prst="line">
            <a:avLst/>
          </a:prstGeom>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43" name="TextBox 42"/>
              <p:cNvSpPr txBox="1"/>
              <p:nvPr/>
            </p:nvSpPr>
            <p:spPr>
              <a:xfrm>
                <a:off x="98612" y="68264"/>
                <a:ext cx="11905129" cy="954107"/>
              </a:xfrm>
              <a:prstGeom prst="rect">
                <a:avLst/>
              </a:prstGeom>
              <a:noFill/>
            </p:spPr>
            <p:txBody>
              <a:bodyPr wrap="square" rtlCol="0">
                <a:spAutoFit/>
              </a:bodyPr>
              <a:lstStyle/>
              <a:p>
                <a:r>
                  <a:rPr lang="en-US" sz="2800"/>
                  <a:t>In the circuit shown, the switch is open. The electric potential difference, </a:t>
                </a:r>
                <a14:m>
                  <m:oMath xmlns:m="http://schemas.openxmlformats.org/officeDocument/2006/math">
                    <m:r>
                      <m:rPr>
                        <m:sty m:val="p"/>
                      </m:rPr>
                      <a:rPr lang="el-GR" sz="2800" i="1">
                        <a:latin typeface="Cambria Math" panose="02040503050406030204" pitchFamily="18" charset="0"/>
                        <a:ea typeface="Cambria Math" panose="02040503050406030204" pitchFamily="18" charset="0"/>
                      </a:rPr>
                      <m:t>Δ</m:t>
                    </m:r>
                    <m:r>
                      <a:rPr lang="en-US" sz="2800" i="1">
                        <a:latin typeface="Cambria Math" panose="02040503050406030204" pitchFamily="18" charset="0"/>
                        <a:ea typeface="Cambria Math" panose="02040503050406030204" pitchFamily="18" charset="0"/>
                      </a:rPr>
                      <m:t>𝑉</m:t>
                    </m:r>
                  </m:oMath>
                </a14:m>
                <a:r>
                  <a:rPr lang="en-US" sz="2800"/>
                  <a:t> across the resistor (from its “bottom” to its “top”) is…</a:t>
                </a:r>
              </a:p>
            </p:txBody>
          </p:sp>
        </mc:Choice>
        <mc:Fallback xmlns="">
          <p:sp>
            <p:nvSpPr>
              <p:cNvPr id="43" name="TextBox 42"/>
              <p:cNvSpPr txBox="1">
                <a:spLocks noRot="1" noChangeAspect="1" noMove="1" noResize="1" noEditPoints="1" noAdjustHandles="1" noChangeArrowheads="1" noChangeShapeType="1" noTextEdit="1"/>
              </p:cNvSpPr>
              <p:nvPr/>
            </p:nvSpPr>
            <p:spPr>
              <a:xfrm>
                <a:off x="98612" y="68264"/>
                <a:ext cx="11905129" cy="954107"/>
              </a:xfrm>
              <a:prstGeom prst="rect">
                <a:avLst/>
              </a:prstGeom>
              <a:blipFill rotWithShape="0">
                <a:blip r:embed="rId2"/>
                <a:stretch>
                  <a:fillRect l="-1024" t="-5732" b="-17197"/>
                </a:stretch>
              </a:blipFill>
            </p:spPr>
            <p:txBody>
              <a:bodyPr/>
              <a:lstStyle/>
              <a:p>
                <a:r>
                  <a:rPr lang="en-US">
                    <a:noFill/>
                  </a:rPr>
                  <a:t> </a:t>
                </a:r>
              </a:p>
            </p:txBody>
          </p:sp>
        </mc:Fallback>
      </mc:AlternateContent>
      <p:sp>
        <p:nvSpPr>
          <p:cNvPr id="44" name="Oval 43"/>
          <p:cNvSpPr>
            <a:spLocks noChangeAspect="1"/>
          </p:cNvSpPr>
          <p:nvPr/>
        </p:nvSpPr>
        <p:spPr>
          <a:xfrm>
            <a:off x="6973677" y="2597025"/>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5" name="Oval 44"/>
          <p:cNvSpPr>
            <a:spLocks noChangeAspect="1"/>
          </p:cNvSpPr>
          <p:nvPr/>
        </p:nvSpPr>
        <p:spPr>
          <a:xfrm>
            <a:off x="6973677" y="2875913"/>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6" name="TextBox 45"/>
          <p:cNvSpPr txBox="1"/>
          <p:nvPr/>
        </p:nvSpPr>
        <p:spPr>
          <a:xfrm>
            <a:off x="4123559" y="1995758"/>
            <a:ext cx="652743" cy="523220"/>
          </a:xfrm>
          <a:prstGeom prst="rect">
            <a:avLst/>
          </a:prstGeom>
          <a:noFill/>
        </p:spPr>
        <p:txBody>
          <a:bodyPr wrap="none" rtlCol="0">
            <a:spAutoFit/>
          </a:bodyPr>
          <a:lstStyle/>
          <a:p>
            <a:r>
              <a:rPr lang="en-US" sz="2800"/>
              <a:t>9 V</a:t>
            </a:r>
          </a:p>
        </p:txBody>
      </p:sp>
      <mc:AlternateContent xmlns:mc="http://schemas.openxmlformats.org/markup-compatibility/2006" xmlns:a14="http://schemas.microsoft.com/office/drawing/2010/main">
        <mc:Choice Requires="a14">
          <p:sp>
            <p:nvSpPr>
              <p:cNvPr id="47" name="TextBox 46"/>
              <p:cNvSpPr txBox="1"/>
              <p:nvPr/>
            </p:nvSpPr>
            <p:spPr>
              <a:xfrm>
                <a:off x="7268480" y="1779326"/>
                <a:ext cx="692818" cy="523220"/>
              </a:xfrm>
              <a:prstGeom prst="rect">
                <a:avLst/>
              </a:prstGeom>
              <a:noFill/>
            </p:spPr>
            <p:txBody>
              <a:bodyPr wrap="none" rtlCol="0">
                <a:spAutoFit/>
              </a:bodyPr>
              <a:lstStyle/>
              <a:p>
                <a:r>
                  <a:rPr lang="en-US" sz="2800"/>
                  <a:t>2 </a:t>
                </a:r>
                <a14:m>
                  <m:oMath xmlns:m="http://schemas.openxmlformats.org/officeDocument/2006/math">
                    <m:r>
                      <m:rPr>
                        <m:sty m:val="p"/>
                      </m:rPr>
                      <a:rPr lang="el-GR" sz="2800" i="1" smtClean="0">
                        <a:latin typeface="Cambria Math" panose="02040503050406030204" pitchFamily="18" charset="0"/>
                        <a:ea typeface="Cambria Math" panose="02040503050406030204" pitchFamily="18" charset="0"/>
                      </a:rPr>
                      <m:t>Ω</m:t>
                    </m:r>
                  </m:oMath>
                </a14:m>
                <a:endParaRPr lang="en-US" sz="2800"/>
              </a:p>
            </p:txBody>
          </p:sp>
        </mc:Choice>
        <mc:Fallback xmlns="">
          <p:sp>
            <p:nvSpPr>
              <p:cNvPr id="47" name="TextBox 46"/>
              <p:cNvSpPr txBox="1">
                <a:spLocks noRot="1" noChangeAspect="1" noMove="1" noResize="1" noEditPoints="1" noAdjustHandles="1" noChangeArrowheads="1" noChangeShapeType="1" noTextEdit="1"/>
              </p:cNvSpPr>
              <p:nvPr/>
            </p:nvSpPr>
            <p:spPr>
              <a:xfrm>
                <a:off x="7268480" y="1779326"/>
                <a:ext cx="692818" cy="523220"/>
              </a:xfrm>
              <a:prstGeom prst="rect">
                <a:avLst/>
              </a:prstGeom>
              <a:blipFill rotWithShape="0">
                <a:blip r:embed="rId3"/>
                <a:stretch>
                  <a:fillRect l="-17544" t="-11628" b="-32558"/>
                </a:stretch>
              </a:blipFill>
            </p:spPr>
            <p:txBody>
              <a:bodyPr/>
              <a:lstStyle/>
              <a:p>
                <a:r>
                  <a:rPr lang="en-US">
                    <a:noFill/>
                  </a:rPr>
                  <a:t> </a:t>
                </a:r>
              </a:p>
            </p:txBody>
          </p:sp>
        </mc:Fallback>
      </mc:AlternateContent>
      <p:sp>
        <p:nvSpPr>
          <p:cNvPr id="48" name="TextBox 47"/>
          <p:cNvSpPr txBox="1"/>
          <p:nvPr/>
        </p:nvSpPr>
        <p:spPr>
          <a:xfrm>
            <a:off x="160866" y="3462867"/>
            <a:ext cx="2760692" cy="3323987"/>
          </a:xfrm>
          <a:prstGeom prst="rect">
            <a:avLst/>
          </a:prstGeom>
          <a:noFill/>
        </p:spPr>
        <p:txBody>
          <a:bodyPr wrap="none" rtlCol="0">
            <a:spAutoFit/>
          </a:bodyPr>
          <a:lstStyle/>
          <a:p>
            <a:pPr marL="514350" indent="-514350">
              <a:lnSpc>
                <a:spcPct val="150000"/>
              </a:lnSpc>
              <a:buAutoNum type="alphaUcParenR"/>
            </a:pPr>
            <a:r>
              <a:rPr lang="en-US" sz="2800"/>
              <a:t>0 V</a:t>
            </a:r>
          </a:p>
          <a:p>
            <a:pPr marL="514350" indent="-514350">
              <a:lnSpc>
                <a:spcPct val="150000"/>
              </a:lnSpc>
              <a:buAutoNum type="alphaUcParenR"/>
            </a:pPr>
            <a:r>
              <a:rPr lang="en-US" sz="2800"/>
              <a:t>4.5 V</a:t>
            </a:r>
          </a:p>
          <a:p>
            <a:pPr marL="514350" indent="-514350">
              <a:lnSpc>
                <a:spcPct val="150000"/>
              </a:lnSpc>
              <a:buAutoNum type="alphaUcParenR"/>
            </a:pPr>
            <a:r>
              <a:rPr lang="en-US" sz="2800"/>
              <a:t>9 V</a:t>
            </a:r>
          </a:p>
          <a:p>
            <a:pPr marL="514350" indent="-514350">
              <a:lnSpc>
                <a:spcPct val="150000"/>
              </a:lnSpc>
              <a:buAutoNum type="alphaUcParenR"/>
            </a:pPr>
            <a:r>
              <a:rPr lang="en-US" sz="2800"/>
              <a:t>18 V</a:t>
            </a:r>
          </a:p>
          <a:p>
            <a:pPr marL="514350" indent="-514350">
              <a:lnSpc>
                <a:spcPct val="150000"/>
              </a:lnSpc>
              <a:buAutoNum type="alphaUcParenR"/>
            </a:pPr>
            <a:r>
              <a:rPr lang="en-US" sz="2800"/>
              <a:t>None of these</a:t>
            </a:r>
          </a:p>
        </p:txBody>
      </p:sp>
    </p:spTree>
    <p:extLst>
      <p:ext uri="{BB962C8B-B14F-4D97-AF65-F5344CB8AC3E}">
        <p14:creationId xmlns:p14="http://schemas.microsoft.com/office/powerpoint/2010/main" val="3461660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5191561" y="3199903"/>
            <a:ext cx="1828800" cy="0"/>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5190597" y="1386676"/>
            <a:ext cx="1828800" cy="0"/>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5190597" y="1384054"/>
            <a:ext cx="0" cy="792972"/>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rot="5400000">
            <a:off x="6791761" y="1612654"/>
            <a:ext cx="457200" cy="0"/>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5190597" y="2387928"/>
            <a:ext cx="0" cy="824926"/>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rot="5400000">
            <a:off x="6837481" y="2465754"/>
            <a:ext cx="365760" cy="0"/>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rot="10800000">
            <a:off x="5007717" y="2387928"/>
            <a:ext cx="365760" cy="0"/>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rot="10800000">
            <a:off x="4870557" y="2177026"/>
            <a:ext cx="640080" cy="0"/>
          </a:xfrm>
          <a:prstGeom prst="line">
            <a:avLst/>
          </a:prstGeom>
        </p:spPr>
        <p:style>
          <a:lnRef idx="3">
            <a:schemeClr val="dk1"/>
          </a:lnRef>
          <a:fillRef idx="0">
            <a:schemeClr val="dk1"/>
          </a:fillRef>
          <a:effectRef idx="2">
            <a:schemeClr val="dk1"/>
          </a:effectRef>
          <a:fontRef idx="minor">
            <a:schemeClr val="tx1"/>
          </a:fontRef>
        </p:style>
      </p:cxnSp>
      <p:cxnSp>
        <p:nvCxnSpPr>
          <p:cNvPr id="30" name="Straight Connector 29"/>
          <p:cNvCxnSpPr>
            <a:cxnSpLocks/>
          </p:cNvCxnSpPr>
          <p:nvPr/>
        </p:nvCxnSpPr>
        <p:spPr>
          <a:xfrm flipV="1">
            <a:off x="6830577" y="1881272"/>
            <a:ext cx="365760" cy="91440"/>
          </a:xfrm>
          <a:prstGeom prst="line">
            <a:avLst/>
          </a:prstGeom>
        </p:spPr>
        <p:style>
          <a:lnRef idx="3">
            <a:schemeClr val="dk1"/>
          </a:lnRef>
          <a:fillRef idx="0">
            <a:schemeClr val="dk1"/>
          </a:fillRef>
          <a:effectRef idx="2">
            <a:schemeClr val="dk1"/>
          </a:effectRef>
          <a:fontRef idx="minor">
            <a:schemeClr val="tx1"/>
          </a:fontRef>
        </p:style>
      </p:cxnSp>
      <p:cxnSp>
        <p:nvCxnSpPr>
          <p:cNvPr id="31" name="Straight Connector 30"/>
          <p:cNvCxnSpPr>
            <a:cxnSpLocks/>
          </p:cNvCxnSpPr>
          <p:nvPr/>
        </p:nvCxnSpPr>
        <p:spPr>
          <a:xfrm>
            <a:off x="6830577" y="1969047"/>
            <a:ext cx="365760" cy="91440"/>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p:cNvCxnSpPr>
            <a:cxnSpLocks noChangeAspect="1"/>
          </p:cNvCxnSpPr>
          <p:nvPr/>
        </p:nvCxnSpPr>
        <p:spPr>
          <a:xfrm flipV="1">
            <a:off x="7013457" y="2239820"/>
            <a:ext cx="182880" cy="45720"/>
          </a:xfrm>
          <a:prstGeom prst="line">
            <a:avLst/>
          </a:prstGeom>
        </p:spPr>
        <p:style>
          <a:lnRef idx="3">
            <a:schemeClr val="dk1"/>
          </a:lnRef>
          <a:fillRef idx="0">
            <a:schemeClr val="dk1"/>
          </a:fillRef>
          <a:effectRef idx="2">
            <a:schemeClr val="dk1"/>
          </a:effectRef>
          <a:fontRef idx="minor">
            <a:schemeClr val="tx1"/>
          </a:fontRef>
        </p:style>
      </p:cxnSp>
      <p:cxnSp>
        <p:nvCxnSpPr>
          <p:cNvPr id="37" name="Straight Connector 36"/>
          <p:cNvCxnSpPr>
            <a:cxnSpLocks noChangeAspect="1"/>
          </p:cNvCxnSpPr>
          <p:nvPr/>
        </p:nvCxnSpPr>
        <p:spPr>
          <a:xfrm>
            <a:off x="7013457" y="1835130"/>
            <a:ext cx="182880" cy="45720"/>
          </a:xfrm>
          <a:prstGeom prst="line">
            <a:avLst/>
          </a:prstGeom>
        </p:spPr>
        <p:style>
          <a:lnRef idx="3">
            <a:schemeClr val="dk1"/>
          </a:lnRef>
          <a:fillRef idx="0">
            <a:schemeClr val="dk1"/>
          </a:fillRef>
          <a:effectRef idx="2">
            <a:schemeClr val="dk1"/>
          </a:effectRef>
          <a:fontRef idx="minor">
            <a:schemeClr val="tx1"/>
          </a:fontRef>
        </p:style>
      </p:cxnSp>
      <p:cxnSp>
        <p:nvCxnSpPr>
          <p:cNvPr id="38" name="Straight Connector 37"/>
          <p:cNvCxnSpPr>
            <a:cxnSpLocks/>
          </p:cNvCxnSpPr>
          <p:nvPr/>
        </p:nvCxnSpPr>
        <p:spPr>
          <a:xfrm flipV="1">
            <a:off x="6824948" y="2060605"/>
            <a:ext cx="365760" cy="91440"/>
          </a:xfrm>
          <a:prstGeom prst="line">
            <a:avLst/>
          </a:prstGeom>
        </p:spPr>
        <p:style>
          <a:lnRef idx="3">
            <a:schemeClr val="dk1"/>
          </a:lnRef>
          <a:fillRef idx="0">
            <a:schemeClr val="dk1"/>
          </a:fillRef>
          <a:effectRef idx="2">
            <a:schemeClr val="dk1"/>
          </a:effectRef>
          <a:fontRef idx="minor">
            <a:schemeClr val="tx1"/>
          </a:fontRef>
        </p:style>
      </p:cxnSp>
      <p:cxnSp>
        <p:nvCxnSpPr>
          <p:cNvPr id="39" name="Straight Connector 38"/>
          <p:cNvCxnSpPr>
            <a:cxnSpLocks/>
          </p:cNvCxnSpPr>
          <p:nvPr/>
        </p:nvCxnSpPr>
        <p:spPr>
          <a:xfrm>
            <a:off x="6824948" y="2148380"/>
            <a:ext cx="365760" cy="91440"/>
          </a:xfrm>
          <a:prstGeom prst="line">
            <a:avLst/>
          </a:prstGeom>
        </p:spPr>
        <p:style>
          <a:lnRef idx="3">
            <a:schemeClr val="dk1"/>
          </a:lnRef>
          <a:fillRef idx="0">
            <a:schemeClr val="dk1"/>
          </a:fillRef>
          <a:effectRef idx="2">
            <a:schemeClr val="dk1"/>
          </a:effectRef>
          <a:fontRef idx="minor">
            <a:schemeClr val="tx1"/>
          </a:fontRef>
        </p:style>
      </p:cxnSp>
      <p:cxnSp>
        <p:nvCxnSpPr>
          <p:cNvPr id="41" name="Straight Connector 40"/>
          <p:cNvCxnSpPr>
            <a:cxnSpLocks noChangeAspect="1"/>
          </p:cNvCxnSpPr>
          <p:nvPr/>
        </p:nvCxnSpPr>
        <p:spPr>
          <a:xfrm>
            <a:off x="7019397" y="2646640"/>
            <a:ext cx="274320" cy="274320"/>
          </a:xfrm>
          <a:prstGeom prst="line">
            <a:avLst/>
          </a:prstGeom>
        </p:spPr>
        <p:style>
          <a:lnRef idx="3">
            <a:schemeClr val="dk1"/>
          </a:lnRef>
          <a:fillRef idx="0">
            <a:schemeClr val="dk1"/>
          </a:fillRef>
          <a:effectRef idx="2">
            <a:schemeClr val="dk1"/>
          </a:effectRef>
          <a:fontRef idx="minor">
            <a:schemeClr val="tx1"/>
          </a:fontRef>
        </p:style>
      </p:cxnSp>
      <p:cxnSp>
        <p:nvCxnSpPr>
          <p:cNvPr id="42" name="Straight Connector 41"/>
          <p:cNvCxnSpPr/>
          <p:nvPr/>
        </p:nvCxnSpPr>
        <p:spPr>
          <a:xfrm rot="5400000">
            <a:off x="6882237" y="3075694"/>
            <a:ext cx="274320" cy="0"/>
          </a:xfrm>
          <a:prstGeom prst="line">
            <a:avLst/>
          </a:prstGeom>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43" name="TextBox 42"/>
              <p:cNvSpPr txBox="1"/>
              <p:nvPr/>
            </p:nvSpPr>
            <p:spPr>
              <a:xfrm>
                <a:off x="98612" y="68264"/>
                <a:ext cx="11905129" cy="954107"/>
              </a:xfrm>
              <a:prstGeom prst="rect">
                <a:avLst/>
              </a:prstGeom>
              <a:noFill/>
            </p:spPr>
            <p:txBody>
              <a:bodyPr wrap="square" rtlCol="0">
                <a:spAutoFit/>
              </a:bodyPr>
              <a:lstStyle/>
              <a:p>
                <a:r>
                  <a:rPr lang="en-US" sz="2800"/>
                  <a:t>In the circuit shown, the switch is open. The electric potential difference, </a:t>
                </a:r>
                <a14:m>
                  <m:oMath xmlns:m="http://schemas.openxmlformats.org/officeDocument/2006/math">
                    <m:r>
                      <m:rPr>
                        <m:sty m:val="p"/>
                      </m:rPr>
                      <a:rPr lang="el-GR" sz="2800" i="1">
                        <a:latin typeface="Cambria Math" panose="02040503050406030204" pitchFamily="18" charset="0"/>
                        <a:ea typeface="Cambria Math" panose="02040503050406030204" pitchFamily="18" charset="0"/>
                      </a:rPr>
                      <m:t>Δ</m:t>
                    </m:r>
                    <m:r>
                      <a:rPr lang="en-US" sz="2800" i="1">
                        <a:latin typeface="Cambria Math" panose="02040503050406030204" pitchFamily="18" charset="0"/>
                        <a:ea typeface="Cambria Math" panose="02040503050406030204" pitchFamily="18" charset="0"/>
                      </a:rPr>
                      <m:t>𝑉</m:t>
                    </m:r>
                  </m:oMath>
                </a14:m>
                <a:r>
                  <a:rPr lang="en-US" sz="2800"/>
                  <a:t> across the switch is…</a:t>
                </a:r>
              </a:p>
            </p:txBody>
          </p:sp>
        </mc:Choice>
        <mc:Fallback xmlns="">
          <p:sp>
            <p:nvSpPr>
              <p:cNvPr id="43" name="TextBox 42"/>
              <p:cNvSpPr txBox="1">
                <a:spLocks noRot="1" noChangeAspect="1" noMove="1" noResize="1" noEditPoints="1" noAdjustHandles="1" noChangeArrowheads="1" noChangeShapeType="1" noTextEdit="1"/>
              </p:cNvSpPr>
              <p:nvPr/>
            </p:nvSpPr>
            <p:spPr>
              <a:xfrm>
                <a:off x="98612" y="68264"/>
                <a:ext cx="11905129" cy="954107"/>
              </a:xfrm>
              <a:prstGeom prst="rect">
                <a:avLst/>
              </a:prstGeom>
              <a:blipFill rotWithShape="0">
                <a:blip r:embed="rId2"/>
                <a:stretch>
                  <a:fillRect l="-1024" t="-5732" b="-17197"/>
                </a:stretch>
              </a:blipFill>
            </p:spPr>
            <p:txBody>
              <a:bodyPr/>
              <a:lstStyle/>
              <a:p>
                <a:r>
                  <a:rPr lang="en-US">
                    <a:noFill/>
                  </a:rPr>
                  <a:t> </a:t>
                </a:r>
              </a:p>
            </p:txBody>
          </p:sp>
        </mc:Fallback>
      </mc:AlternateContent>
      <p:sp>
        <p:nvSpPr>
          <p:cNvPr id="44" name="Oval 43"/>
          <p:cNvSpPr>
            <a:spLocks noChangeAspect="1"/>
          </p:cNvSpPr>
          <p:nvPr/>
        </p:nvSpPr>
        <p:spPr>
          <a:xfrm>
            <a:off x="6973677" y="2597025"/>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5" name="Oval 44"/>
          <p:cNvSpPr>
            <a:spLocks noChangeAspect="1"/>
          </p:cNvSpPr>
          <p:nvPr/>
        </p:nvSpPr>
        <p:spPr>
          <a:xfrm>
            <a:off x="6973677" y="2875913"/>
            <a:ext cx="91440" cy="914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6" name="TextBox 45"/>
          <p:cNvSpPr txBox="1"/>
          <p:nvPr/>
        </p:nvSpPr>
        <p:spPr>
          <a:xfrm>
            <a:off x="4123559" y="1995758"/>
            <a:ext cx="652743" cy="523220"/>
          </a:xfrm>
          <a:prstGeom prst="rect">
            <a:avLst/>
          </a:prstGeom>
          <a:noFill/>
        </p:spPr>
        <p:txBody>
          <a:bodyPr wrap="none" rtlCol="0">
            <a:spAutoFit/>
          </a:bodyPr>
          <a:lstStyle/>
          <a:p>
            <a:r>
              <a:rPr lang="en-US" sz="2800"/>
              <a:t>9 V</a:t>
            </a:r>
          </a:p>
        </p:txBody>
      </p:sp>
      <mc:AlternateContent xmlns:mc="http://schemas.openxmlformats.org/markup-compatibility/2006" xmlns:a14="http://schemas.microsoft.com/office/drawing/2010/main">
        <mc:Choice Requires="a14">
          <p:sp>
            <p:nvSpPr>
              <p:cNvPr id="47" name="TextBox 46"/>
              <p:cNvSpPr txBox="1"/>
              <p:nvPr/>
            </p:nvSpPr>
            <p:spPr>
              <a:xfrm>
                <a:off x="7268480" y="1779326"/>
                <a:ext cx="692818" cy="523220"/>
              </a:xfrm>
              <a:prstGeom prst="rect">
                <a:avLst/>
              </a:prstGeom>
              <a:noFill/>
            </p:spPr>
            <p:txBody>
              <a:bodyPr wrap="none" rtlCol="0">
                <a:spAutoFit/>
              </a:bodyPr>
              <a:lstStyle/>
              <a:p>
                <a:r>
                  <a:rPr lang="en-US" sz="2800"/>
                  <a:t>2 </a:t>
                </a:r>
                <a14:m>
                  <m:oMath xmlns:m="http://schemas.openxmlformats.org/officeDocument/2006/math">
                    <m:r>
                      <m:rPr>
                        <m:sty m:val="p"/>
                      </m:rPr>
                      <a:rPr lang="el-GR" sz="2800" i="1" smtClean="0">
                        <a:latin typeface="Cambria Math" panose="02040503050406030204" pitchFamily="18" charset="0"/>
                        <a:ea typeface="Cambria Math" panose="02040503050406030204" pitchFamily="18" charset="0"/>
                      </a:rPr>
                      <m:t>Ω</m:t>
                    </m:r>
                  </m:oMath>
                </a14:m>
                <a:endParaRPr lang="en-US" sz="2800"/>
              </a:p>
            </p:txBody>
          </p:sp>
        </mc:Choice>
        <mc:Fallback xmlns="">
          <p:sp>
            <p:nvSpPr>
              <p:cNvPr id="47" name="TextBox 46"/>
              <p:cNvSpPr txBox="1">
                <a:spLocks noRot="1" noChangeAspect="1" noMove="1" noResize="1" noEditPoints="1" noAdjustHandles="1" noChangeArrowheads="1" noChangeShapeType="1" noTextEdit="1"/>
              </p:cNvSpPr>
              <p:nvPr/>
            </p:nvSpPr>
            <p:spPr>
              <a:xfrm>
                <a:off x="7268480" y="1779326"/>
                <a:ext cx="692818" cy="523220"/>
              </a:xfrm>
              <a:prstGeom prst="rect">
                <a:avLst/>
              </a:prstGeom>
              <a:blipFill rotWithShape="0">
                <a:blip r:embed="rId3"/>
                <a:stretch>
                  <a:fillRect l="-17544" t="-11628" b="-32558"/>
                </a:stretch>
              </a:blipFill>
            </p:spPr>
            <p:txBody>
              <a:bodyPr/>
              <a:lstStyle/>
              <a:p>
                <a:r>
                  <a:rPr lang="en-US">
                    <a:noFill/>
                  </a:rPr>
                  <a:t> </a:t>
                </a:r>
              </a:p>
            </p:txBody>
          </p:sp>
        </mc:Fallback>
      </mc:AlternateContent>
      <p:sp>
        <p:nvSpPr>
          <p:cNvPr id="48" name="TextBox 47"/>
          <p:cNvSpPr txBox="1"/>
          <p:nvPr/>
        </p:nvSpPr>
        <p:spPr>
          <a:xfrm>
            <a:off x="160866" y="3462867"/>
            <a:ext cx="2760692" cy="3323987"/>
          </a:xfrm>
          <a:prstGeom prst="rect">
            <a:avLst/>
          </a:prstGeom>
          <a:noFill/>
        </p:spPr>
        <p:txBody>
          <a:bodyPr wrap="none" rtlCol="0">
            <a:spAutoFit/>
          </a:bodyPr>
          <a:lstStyle/>
          <a:p>
            <a:pPr marL="514350" indent="-514350">
              <a:lnSpc>
                <a:spcPct val="150000"/>
              </a:lnSpc>
              <a:buAutoNum type="alphaUcParenR"/>
            </a:pPr>
            <a:r>
              <a:rPr lang="en-US" sz="2800"/>
              <a:t>0 V</a:t>
            </a:r>
          </a:p>
          <a:p>
            <a:pPr marL="514350" indent="-514350">
              <a:lnSpc>
                <a:spcPct val="150000"/>
              </a:lnSpc>
              <a:buAutoNum type="alphaUcParenR"/>
            </a:pPr>
            <a:r>
              <a:rPr lang="en-US" sz="2800"/>
              <a:t>4.5 V</a:t>
            </a:r>
          </a:p>
          <a:p>
            <a:pPr marL="514350" indent="-514350">
              <a:lnSpc>
                <a:spcPct val="150000"/>
              </a:lnSpc>
              <a:buAutoNum type="alphaUcParenR"/>
            </a:pPr>
            <a:r>
              <a:rPr lang="en-US" sz="2800"/>
              <a:t>9 V</a:t>
            </a:r>
          </a:p>
          <a:p>
            <a:pPr marL="514350" indent="-514350">
              <a:lnSpc>
                <a:spcPct val="150000"/>
              </a:lnSpc>
              <a:buAutoNum type="alphaUcParenR"/>
            </a:pPr>
            <a:r>
              <a:rPr lang="en-US" sz="2800"/>
              <a:t>18 V</a:t>
            </a:r>
          </a:p>
          <a:p>
            <a:pPr marL="514350" indent="-514350">
              <a:lnSpc>
                <a:spcPct val="150000"/>
              </a:lnSpc>
              <a:buAutoNum type="alphaUcParenR"/>
            </a:pPr>
            <a:r>
              <a:rPr lang="en-US" sz="2800"/>
              <a:t>None of these</a:t>
            </a:r>
          </a:p>
        </p:txBody>
      </p:sp>
    </p:spTree>
    <p:extLst>
      <p:ext uri="{BB962C8B-B14F-4D97-AF65-F5344CB8AC3E}">
        <p14:creationId xmlns:p14="http://schemas.microsoft.com/office/powerpoint/2010/main" val="2324503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7065" y="2375138"/>
            <a:ext cx="8627249" cy="4482862"/>
          </a:xfrm>
          <a:prstGeom prst="rect">
            <a:avLst/>
          </a:prstGeom>
        </p:spPr>
      </p:pic>
      <p:sp>
        <p:nvSpPr>
          <p:cNvPr id="3" name="Rectangle 2"/>
          <p:cNvSpPr/>
          <p:nvPr/>
        </p:nvSpPr>
        <p:spPr>
          <a:xfrm>
            <a:off x="237065" y="125569"/>
            <a:ext cx="11463867" cy="954107"/>
          </a:xfrm>
          <a:prstGeom prst="rect">
            <a:avLst/>
          </a:prstGeom>
        </p:spPr>
        <p:txBody>
          <a:bodyPr wrap="square">
            <a:spAutoFit/>
          </a:bodyPr>
          <a:lstStyle/>
          <a:p>
            <a:r>
              <a:rPr lang="en-US" sz="2800"/>
              <a:t>Which graph of voltage vs. current shows the behavior of an "ohmic" resistor (a resistor obeying Ohm's Law).</a:t>
            </a:r>
          </a:p>
        </p:txBody>
      </p:sp>
    </p:spTree>
    <p:extLst>
      <p:ext uri="{BB962C8B-B14F-4D97-AF65-F5344CB8AC3E}">
        <p14:creationId xmlns:p14="http://schemas.microsoft.com/office/powerpoint/2010/main" val="3646812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6"/>
          <p:cNvGraphicFramePr>
            <a:graphicFrameLocks noChangeAspect="1"/>
          </p:cNvGraphicFramePr>
          <p:nvPr>
            <p:extLst/>
          </p:nvPr>
        </p:nvGraphicFramePr>
        <p:xfrm>
          <a:off x="4040132" y="1058334"/>
          <a:ext cx="4179887" cy="2894012"/>
        </p:xfrm>
        <a:graphic>
          <a:graphicData uri="http://schemas.openxmlformats.org/presentationml/2006/ole">
            <mc:AlternateContent xmlns:mc="http://schemas.openxmlformats.org/markup-compatibility/2006">
              <mc:Choice xmlns:v="urn:schemas-microsoft-com:vml" Requires="v">
                <p:oleObj spid="_x0000_s1026" name="Picture" r:id="rId3" imgW="6515280" imgH="4000680" progId="Word.Picture.8">
                  <p:embed/>
                </p:oleObj>
              </mc:Choice>
              <mc:Fallback>
                <p:oleObj name="Picture" r:id="rId3" imgW="6515280" imgH="4000680" progId="Word.Picture.8">
                  <p:embed/>
                  <p:pic>
                    <p:nvPicPr>
                      <p:cNvPr id="2" name="Object 6"/>
                      <p:cNvPicPr>
                        <a:picLocks noChangeAspect="1" noChangeArrowheads="1"/>
                      </p:cNvPicPr>
                      <p:nvPr/>
                    </p:nvPicPr>
                    <p:blipFill>
                      <a:blip r:embed="rId4">
                        <a:extLst>
                          <a:ext uri="{28A0092B-C50C-407E-A947-70E740481C1C}">
                            <a14:useLocalDpi xmlns:a14="http://schemas.microsoft.com/office/drawing/2010/main" val="0"/>
                          </a:ext>
                        </a:extLst>
                      </a:blip>
                      <a:srcRect l="-3946" r="21700" b="7259"/>
                      <a:stretch>
                        <a:fillRect/>
                      </a:stretch>
                    </p:blipFill>
                    <p:spPr bwMode="auto">
                      <a:xfrm>
                        <a:off x="4040132" y="1058334"/>
                        <a:ext cx="4179887" cy="2894012"/>
                      </a:xfrm>
                      <a:prstGeom prst="rect">
                        <a:avLst/>
                      </a:prstGeom>
                      <a:noFill/>
                      <a:extLst/>
                    </p:spPr>
                  </p:pic>
                </p:oleObj>
              </mc:Fallback>
            </mc:AlternateContent>
          </a:graphicData>
        </a:graphic>
      </p:graphicFrame>
      <p:sp>
        <p:nvSpPr>
          <p:cNvPr id="3" name="TextBox 2"/>
          <p:cNvSpPr txBox="1"/>
          <p:nvPr/>
        </p:nvSpPr>
        <p:spPr>
          <a:xfrm>
            <a:off x="237066" y="160867"/>
            <a:ext cx="6160020" cy="523220"/>
          </a:xfrm>
          <a:prstGeom prst="rect">
            <a:avLst/>
          </a:prstGeom>
          <a:noFill/>
        </p:spPr>
        <p:txBody>
          <a:bodyPr wrap="none" rtlCol="0">
            <a:spAutoFit/>
          </a:bodyPr>
          <a:lstStyle/>
          <a:p>
            <a:r>
              <a:rPr lang="en-US" sz="2800"/>
              <a:t>What is the current through the resistor?</a:t>
            </a:r>
          </a:p>
        </p:txBody>
      </p:sp>
      <p:sp>
        <p:nvSpPr>
          <p:cNvPr id="4" name="TextBox 3"/>
          <p:cNvSpPr txBox="1"/>
          <p:nvPr/>
        </p:nvSpPr>
        <p:spPr>
          <a:xfrm>
            <a:off x="237066" y="3395134"/>
            <a:ext cx="1359668" cy="3323987"/>
          </a:xfrm>
          <a:prstGeom prst="rect">
            <a:avLst/>
          </a:prstGeom>
          <a:noFill/>
        </p:spPr>
        <p:txBody>
          <a:bodyPr wrap="none" rtlCol="0">
            <a:spAutoFit/>
          </a:bodyPr>
          <a:lstStyle/>
          <a:p>
            <a:pPr marL="514350" indent="-514350">
              <a:lnSpc>
                <a:spcPct val="150000"/>
              </a:lnSpc>
              <a:buAutoNum type="alphaUcParenR"/>
            </a:pPr>
            <a:r>
              <a:rPr lang="en-US" sz="2800"/>
              <a:t>0 A</a:t>
            </a:r>
          </a:p>
          <a:p>
            <a:pPr marL="514350" indent="-514350">
              <a:lnSpc>
                <a:spcPct val="150000"/>
              </a:lnSpc>
              <a:buAutoNum type="alphaUcParenR"/>
            </a:pPr>
            <a:r>
              <a:rPr lang="en-US" sz="2800"/>
              <a:t>1 A</a:t>
            </a:r>
          </a:p>
          <a:p>
            <a:pPr marL="514350" indent="-514350">
              <a:lnSpc>
                <a:spcPct val="150000"/>
              </a:lnSpc>
              <a:buAutoNum type="alphaUcParenR"/>
            </a:pPr>
            <a:r>
              <a:rPr lang="en-US" sz="2800"/>
              <a:t>2 A</a:t>
            </a:r>
          </a:p>
          <a:p>
            <a:pPr marL="514350" indent="-514350">
              <a:lnSpc>
                <a:spcPct val="150000"/>
              </a:lnSpc>
              <a:buAutoNum type="alphaUcParenR"/>
            </a:pPr>
            <a:r>
              <a:rPr lang="en-US" sz="2800"/>
              <a:t>10 A</a:t>
            </a:r>
          </a:p>
          <a:p>
            <a:pPr marL="514350" indent="-514350">
              <a:lnSpc>
                <a:spcPct val="150000"/>
              </a:lnSpc>
              <a:buAutoNum type="alphaUcParenR"/>
            </a:pPr>
            <a:r>
              <a:rPr lang="en-US" sz="2800"/>
              <a:t>20 A</a:t>
            </a:r>
          </a:p>
        </p:txBody>
      </p:sp>
    </p:spTree>
    <p:extLst>
      <p:ext uri="{BB962C8B-B14F-4D97-AF65-F5344CB8AC3E}">
        <p14:creationId xmlns:p14="http://schemas.microsoft.com/office/powerpoint/2010/main" val="3172864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7066" y="160867"/>
            <a:ext cx="6160020" cy="523220"/>
          </a:xfrm>
          <a:prstGeom prst="rect">
            <a:avLst/>
          </a:prstGeom>
          <a:noFill/>
        </p:spPr>
        <p:txBody>
          <a:bodyPr wrap="none" rtlCol="0">
            <a:spAutoFit/>
          </a:bodyPr>
          <a:lstStyle/>
          <a:p>
            <a:r>
              <a:rPr lang="en-US" sz="2800"/>
              <a:t>What is the current through the resistor?</a:t>
            </a:r>
          </a:p>
        </p:txBody>
      </p:sp>
      <p:sp>
        <p:nvSpPr>
          <p:cNvPr id="4" name="TextBox 3"/>
          <p:cNvSpPr txBox="1"/>
          <p:nvPr/>
        </p:nvSpPr>
        <p:spPr>
          <a:xfrm>
            <a:off x="237066" y="3395134"/>
            <a:ext cx="1359668" cy="3323987"/>
          </a:xfrm>
          <a:prstGeom prst="rect">
            <a:avLst/>
          </a:prstGeom>
          <a:noFill/>
        </p:spPr>
        <p:txBody>
          <a:bodyPr wrap="none" rtlCol="0">
            <a:spAutoFit/>
          </a:bodyPr>
          <a:lstStyle/>
          <a:p>
            <a:pPr marL="514350" indent="-514350">
              <a:lnSpc>
                <a:spcPct val="150000"/>
              </a:lnSpc>
              <a:buAutoNum type="alphaUcParenR"/>
            </a:pPr>
            <a:r>
              <a:rPr lang="en-US" sz="2800"/>
              <a:t>0 A</a:t>
            </a:r>
          </a:p>
          <a:p>
            <a:pPr marL="514350" indent="-514350">
              <a:lnSpc>
                <a:spcPct val="150000"/>
              </a:lnSpc>
              <a:buAutoNum type="alphaUcParenR"/>
            </a:pPr>
            <a:r>
              <a:rPr lang="en-US" sz="2800"/>
              <a:t>1 A</a:t>
            </a:r>
          </a:p>
          <a:p>
            <a:pPr marL="514350" indent="-514350">
              <a:lnSpc>
                <a:spcPct val="150000"/>
              </a:lnSpc>
              <a:buAutoNum type="alphaUcParenR"/>
            </a:pPr>
            <a:r>
              <a:rPr lang="en-US" sz="2800"/>
              <a:t>2 A</a:t>
            </a:r>
          </a:p>
          <a:p>
            <a:pPr marL="514350" indent="-514350">
              <a:lnSpc>
                <a:spcPct val="150000"/>
              </a:lnSpc>
              <a:buAutoNum type="alphaUcParenR"/>
            </a:pPr>
            <a:r>
              <a:rPr lang="en-US" sz="2800"/>
              <a:t>10 A</a:t>
            </a:r>
          </a:p>
          <a:p>
            <a:pPr marL="514350" indent="-514350">
              <a:lnSpc>
                <a:spcPct val="150000"/>
              </a:lnSpc>
              <a:buAutoNum type="alphaUcParenR"/>
            </a:pPr>
            <a:r>
              <a:rPr lang="en-US" sz="2800"/>
              <a:t>20 A</a:t>
            </a:r>
          </a:p>
        </p:txBody>
      </p:sp>
      <p:graphicFrame>
        <p:nvGraphicFramePr>
          <p:cNvPr id="5" name="Object 6"/>
          <p:cNvGraphicFramePr>
            <a:graphicFrameLocks noChangeAspect="1"/>
          </p:cNvGraphicFramePr>
          <p:nvPr>
            <p:extLst/>
          </p:nvPr>
        </p:nvGraphicFramePr>
        <p:xfrm>
          <a:off x="4014732" y="1143000"/>
          <a:ext cx="4179887" cy="2894012"/>
        </p:xfrm>
        <a:graphic>
          <a:graphicData uri="http://schemas.openxmlformats.org/presentationml/2006/ole">
            <mc:AlternateContent xmlns:mc="http://schemas.openxmlformats.org/markup-compatibility/2006">
              <mc:Choice xmlns:v="urn:schemas-microsoft-com:vml" Requires="v">
                <p:oleObj spid="_x0000_s2050" name="Picture" r:id="rId3" imgW="6515280" imgH="4000680" progId="Word.Picture.8">
                  <p:embed/>
                </p:oleObj>
              </mc:Choice>
              <mc:Fallback>
                <p:oleObj name="Picture" r:id="rId3" imgW="6515280" imgH="4000680" progId="Word.Picture.8">
                  <p:embed/>
                  <p:pic>
                    <p:nvPicPr>
                      <p:cNvPr id="5" name="Object 6"/>
                      <p:cNvPicPr>
                        <a:picLocks noChangeAspect="1" noChangeArrowheads="1"/>
                      </p:cNvPicPr>
                      <p:nvPr/>
                    </p:nvPicPr>
                    <p:blipFill>
                      <a:blip r:embed="rId4">
                        <a:extLst>
                          <a:ext uri="{28A0092B-C50C-407E-A947-70E740481C1C}">
                            <a14:useLocalDpi xmlns:a14="http://schemas.microsoft.com/office/drawing/2010/main" val="0"/>
                          </a:ext>
                        </a:extLst>
                      </a:blip>
                      <a:srcRect l="-3946" r="21700" b="7259"/>
                      <a:stretch>
                        <a:fillRect/>
                      </a:stretch>
                    </p:blipFill>
                    <p:spPr bwMode="auto">
                      <a:xfrm>
                        <a:off x="4014732" y="1143000"/>
                        <a:ext cx="4179887" cy="2894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459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134846" y="2330733"/>
            <a:ext cx="448573" cy="226012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6" name="Straight Connector 5"/>
          <p:cNvCxnSpPr/>
          <p:nvPr/>
        </p:nvCxnSpPr>
        <p:spPr>
          <a:xfrm flipV="1">
            <a:off x="7359133" y="2330733"/>
            <a:ext cx="4054415" cy="0"/>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p:cNvCxnSpPr/>
          <p:nvPr/>
        </p:nvCxnSpPr>
        <p:spPr>
          <a:xfrm flipV="1">
            <a:off x="7359132" y="4590854"/>
            <a:ext cx="4054415" cy="0"/>
          </a:xfrm>
          <a:prstGeom prst="line">
            <a:avLst/>
          </a:prstGeom>
        </p:spPr>
        <p:style>
          <a:lnRef idx="2">
            <a:schemeClr val="dk1"/>
          </a:lnRef>
          <a:fillRef idx="0">
            <a:schemeClr val="dk1"/>
          </a:fillRef>
          <a:effectRef idx="1">
            <a:schemeClr val="dk1"/>
          </a:effectRef>
          <a:fontRef idx="minor">
            <a:schemeClr val="tx1"/>
          </a:fontRef>
        </p:style>
      </p:cxnSp>
      <p:sp>
        <p:nvSpPr>
          <p:cNvPr id="9" name="Arc 8"/>
          <p:cNvSpPr/>
          <p:nvPr/>
        </p:nvSpPr>
        <p:spPr>
          <a:xfrm>
            <a:off x="11193529" y="2330733"/>
            <a:ext cx="448573" cy="2260122"/>
          </a:xfrm>
          <a:prstGeom prst="arc">
            <a:avLst>
              <a:gd name="adj1" fmla="val 16200000"/>
              <a:gd name="adj2" fmla="val 5412287"/>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12" name="Oval 11"/>
          <p:cNvSpPr/>
          <p:nvPr/>
        </p:nvSpPr>
        <p:spPr>
          <a:xfrm>
            <a:off x="8429874" y="2330731"/>
            <a:ext cx="448573" cy="2260121"/>
          </a:xfrm>
          <a:prstGeom prst="ellipse">
            <a:avLst/>
          </a:prstGeom>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Oval 12"/>
          <p:cNvSpPr/>
          <p:nvPr/>
        </p:nvSpPr>
        <p:spPr>
          <a:xfrm>
            <a:off x="10173477" y="2330732"/>
            <a:ext cx="448573" cy="2260121"/>
          </a:xfrm>
          <a:prstGeom prst="ellipse">
            <a:avLst/>
          </a:prstGeom>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6231763" y="2592371"/>
            <a:ext cx="393056" cy="523220"/>
          </a:xfrm>
          <a:prstGeom prst="rect">
            <a:avLst/>
          </a:prstGeom>
          <a:noFill/>
        </p:spPr>
        <p:txBody>
          <a:bodyPr wrap="none" rtlCol="0">
            <a:spAutoFit/>
          </a:bodyPr>
          <a:lstStyle/>
          <a:p>
            <a:r>
              <a:rPr lang="en-US" sz="2800" i="1"/>
              <a:t>A</a:t>
            </a:r>
          </a:p>
        </p:txBody>
      </p:sp>
      <p:cxnSp>
        <p:nvCxnSpPr>
          <p:cNvPr id="16" name="Straight Arrow Connector 15"/>
          <p:cNvCxnSpPr>
            <a:stCxn id="14" idx="3"/>
          </p:cNvCxnSpPr>
          <p:nvPr/>
        </p:nvCxnSpPr>
        <p:spPr>
          <a:xfrm>
            <a:off x="6624819" y="2853981"/>
            <a:ext cx="734313" cy="60681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a:xfrm>
            <a:off x="8654160" y="4861900"/>
            <a:ext cx="1743603" cy="1"/>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
        <p:nvSpPr>
          <p:cNvPr id="19" name="TextBox 18"/>
          <p:cNvSpPr txBox="1"/>
          <p:nvPr/>
        </p:nvSpPr>
        <p:spPr>
          <a:xfrm>
            <a:off x="9358287" y="4871336"/>
            <a:ext cx="335348" cy="523220"/>
          </a:xfrm>
          <a:prstGeom prst="rect">
            <a:avLst/>
          </a:prstGeom>
          <a:noFill/>
        </p:spPr>
        <p:txBody>
          <a:bodyPr wrap="none" rtlCol="0">
            <a:spAutoFit/>
          </a:bodyPr>
          <a:lstStyle/>
          <a:p>
            <a:r>
              <a:rPr lang="en-US" sz="2800" i="1"/>
              <a:t>L</a:t>
            </a:r>
          </a:p>
        </p:txBody>
      </p:sp>
      <p:sp>
        <p:nvSpPr>
          <p:cNvPr id="20" name="Oval 19"/>
          <p:cNvSpPr>
            <a:spLocks noChangeAspect="1"/>
          </p:cNvSpPr>
          <p:nvPr/>
        </p:nvSpPr>
        <p:spPr>
          <a:xfrm>
            <a:off x="7915206" y="2677213"/>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a:spLocks noChangeAspect="1"/>
          </p:cNvSpPr>
          <p:nvPr/>
        </p:nvSpPr>
        <p:spPr>
          <a:xfrm>
            <a:off x="9724902" y="2945933"/>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a:spLocks noChangeAspect="1"/>
          </p:cNvSpPr>
          <p:nvPr/>
        </p:nvSpPr>
        <p:spPr>
          <a:xfrm>
            <a:off x="8041994" y="3726888"/>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a:spLocks noChangeAspect="1"/>
          </p:cNvSpPr>
          <p:nvPr/>
        </p:nvSpPr>
        <p:spPr>
          <a:xfrm>
            <a:off x="10397763" y="3260828"/>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9145394" y="25609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a:spLocks noChangeAspect="1"/>
          </p:cNvSpPr>
          <p:nvPr/>
        </p:nvSpPr>
        <p:spPr>
          <a:xfrm>
            <a:off x="11193529" y="2746814"/>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a:spLocks noChangeAspect="1"/>
          </p:cNvSpPr>
          <p:nvPr/>
        </p:nvSpPr>
        <p:spPr>
          <a:xfrm>
            <a:off x="10979185" y="3932706"/>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8982006" y="3744013"/>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9859143" y="4282362"/>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235670" y="53275"/>
            <a:ext cx="11811786" cy="1384995"/>
          </a:xfrm>
          <a:prstGeom prst="rect">
            <a:avLst/>
          </a:prstGeom>
          <a:noFill/>
        </p:spPr>
        <p:txBody>
          <a:bodyPr wrap="square" rtlCol="0">
            <a:spAutoFit/>
          </a:bodyPr>
          <a:lstStyle/>
          <a:p>
            <a:r>
              <a:rPr lang="en-US" sz="2800"/>
              <a:t>In terms of the quantities in the figure, the </a:t>
            </a:r>
            <a:r>
              <a:rPr lang="en-US" sz="2800" i="1"/>
              <a:t>number density</a:t>
            </a:r>
            <a:r>
              <a:rPr lang="en-US" sz="2800"/>
              <a:t> (</a:t>
            </a:r>
            <a:r>
              <a:rPr lang="en-US" sz="2800" i="1"/>
              <a:t>n</a:t>
            </a:r>
            <a:r>
              <a:rPr lang="en-US" sz="2800"/>
              <a:t>) of charge carriers, and the </a:t>
            </a:r>
            <a:r>
              <a:rPr lang="en-US" sz="2800" i="1"/>
              <a:t>charge per carrier </a:t>
            </a:r>
            <a:r>
              <a:rPr lang="en-US" sz="2800"/>
              <a:t>(</a:t>
            </a:r>
            <a:r>
              <a:rPr lang="en-US" sz="2800" i="1"/>
              <a:t>q</a:t>
            </a:r>
            <a:r>
              <a:rPr lang="en-US" sz="2800"/>
              <a:t>), how much charge is enclosed in the volume bounded by the dashed lines?</a:t>
            </a:r>
          </a:p>
        </p:txBody>
      </p:sp>
      <mc:AlternateContent xmlns:mc="http://schemas.openxmlformats.org/markup-compatibility/2006" xmlns:a14="http://schemas.microsoft.com/office/drawing/2010/main">
        <mc:Choice Requires="a14">
          <p:sp>
            <p:nvSpPr>
              <p:cNvPr id="30" name="TextBox 29"/>
              <p:cNvSpPr txBox="1"/>
              <p:nvPr/>
            </p:nvSpPr>
            <p:spPr>
              <a:xfrm>
                <a:off x="235670" y="3352268"/>
                <a:ext cx="2799164" cy="3323987"/>
              </a:xfrm>
              <a:prstGeom prst="rect">
                <a:avLst/>
              </a:prstGeom>
              <a:noFill/>
            </p:spPr>
            <p:txBody>
              <a:bodyPr wrap="none" rtlCol="0">
                <a:spAutoFit/>
              </a:bodyPr>
              <a:lstStyle/>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𝑛𝐴𝐿</m:t>
                    </m:r>
                  </m:oMath>
                </a14:m>
                <a:endParaRPr lang="en-US" sz="2800"/>
              </a:p>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𝐴𝐿𝑞</m:t>
                    </m:r>
                  </m:oMath>
                </a14:m>
                <a:endParaRPr lang="en-US" sz="2800"/>
              </a:p>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𝑛𝐴𝑞</m:t>
                    </m:r>
                    <m:r>
                      <a:rPr lang="en-US" sz="2800" b="0" i="1" smtClean="0">
                        <a:latin typeface="Cambria Math" panose="02040503050406030204" pitchFamily="18" charset="0"/>
                      </a:rPr>
                      <m:t>/</m:t>
                    </m:r>
                    <m:r>
                      <a:rPr lang="en-US" sz="2800" b="0" i="1" smtClean="0">
                        <a:latin typeface="Cambria Math" panose="02040503050406030204" pitchFamily="18" charset="0"/>
                      </a:rPr>
                      <m:t>𝐿</m:t>
                    </m:r>
                  </m:oMath>
                </a14:m>
                <a:endParaRPr lang="en-US" sz="2800"/>
              </a:p>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𝑛𝐴𝐿𝑞</m:t>
                    </m:r>
                  </m:oMath>
                </a14:m>
                <a:endParaRPr lang="en-US" sz="2800"/>
              </a:p>
              <a:p>
                <a:pPr marL="514350" indent="-514350">
                  <a:lnSpc>
                    <a:spcPct val="150000"/>
                  </a:lnSpc>
                  <a:buAutoNum type="alphaUcParenR"/>
                </a:pPr>
                <a:r>
                  <a:rPr lang="en-US" sz="2800"/>
                  <a:t> none of these</a:t>
                </a:r>
              </a:p>
            </p:txBody>
          </p:sp>
        </mc:Choice>
        <mc:Fallback xmlns="">
          <p:sp>
            <p:nvSpPr>
              <p:cNvPr id="30" name="TextBox 29"/>
              <p:cNvSpPr txBox="1">
                <a:spLocks noRot="1" noChangeAspect="1" noMove="1" noResize="1" noEditPoints="1" noAdjustHandles="1" noChangeArrowheads="1" noChangeShapeType="1" noTextEdit="1"/>
              </p:cNvSpPr>
              <p:nvPr/>
            </p:nvSpPr>
            <p:spPr>
              <a:xfrm>
                <a:off x="235670" y="3352268"/>
                <a:ext cx="2799164" cy="3323987"/>
              </a:xfrm>
              <a:prstGeom prst="rect">
                <a:avLst/>
              </a:prstGeom>
              <a:blipFill rotWithShape="0">
                <a:blip r:embed="rId2"/>
                <a:stretch>
                  <a:fillRect l="-4575" r="-3050" b="-2385"/>
                </a:stretch>
              </a:blipFill>
            </p:spPr>
            <p:txBody>
              <a:bodyPr/>
              <a:lstStyle/>
              <a:p>
                <a:r>
                  <a:rPr lang="en-US">
                    <a:noFill/>
                  </a:rPr>
                  <a:t> </a:t>
                </a:r>
              </a:p>
            </p:txBody>
          </p:sp>
        </mc:Fallback>
      </mc:AlternateContent>
    </p:spTree>
    <p:extLst>
      <p:ext uri="{BB962C8B-B14F-4D97-AF65-F5344CB8AC3E}">
        <p14:creationId xmlns:p14="http://schemas.microsoft.com/office/powerpoint/2010/main" val="943828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6"/>
          <p:cNvGraphicFramePr>
            <a:graphicFrameLocks noChangeAspect="1"/>
          </p:cNvGraphicFramePr>
          <p:nvPr>
            <p:extLst/>
          </p:nvPr>
        </p:nvGraphicFramePr>
        <p:xfrm>
          <a:off x="4155427" y="1425055"/>
          <a:ext cx="4181323" cy="2895173"/>
        </p:xfrm>
        <a:graphic>
          <a:graphicData uri="http://schemas.openxmlformats.org/presentationml/2006/ole">
            <mc:AlternateContent xmlns:mc="http://schemas.openxmlformats.org/markup-compatibility/2006">
              <mc:Choice xmlns:v="urn:schemas-microsoft-com:vml" Requires="v">
                <p:oleObj spid="_x0000_s3074" name="Picture" r:id="rId3" imgW="6516624" imgH="4002024" progId="Word.Picture.8">
                  <p:embed/>
                </p:oleObj>
              </mc:Choice>
              <mc:Fallback>
                <p:oleObj name="Picture" r:id="rId3" imgW="6516624" imgH="4002024" progId="Word.Picture.8">
                  <p:embed/>
                  <p:pic>
                    <p:nvPicPr>
                      <p:cNvPr id="2" name="Object 6"/>
                      <p:cNvPicPr>
                        <a:picLocks noChangeAspect="1" noChangeArrowheads="1"/>
                      </p:cNvPicPr>
                      <p:nvPr/>
                    </p:nvPicPr>
                    <p:blipFill>
                      <a:blip r:embed="rId4">
                        <a:extLst>
                          <a:ext uri="{28A0092B-C50C-407E-A947-70E740481C1C}">
                            <a14:useLocalDpi xmlns:a14="http://schemas.microsoft.com/office/drawing/2010/main" val="0"/>
                          </a:ext>
                        </a:extLst>
                      </a:blip>
                      <a:srcRect l="-3946" r="21700" b="7259"/>
                      <a:stretch>
                        <a:fillRect/>
                      </a:stretch>
                    </p:blipFill>
                    <p:spPr bwMode="auto">
                      <a:xfrm>
                        <a:off x="4155427" y="1425055"/>
                        <a:ext cx="4181323" cy="28951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271417" y="134257"/>
            <a:ext cx="11720286" cy="1384995"/>
          </a:xfrm>
          <a:prstGeom prst="rect">
            <a:avLst/>
          </a:prstGeom>
          <a:noFill/>
        </p:spPr>
        <p:txBody>
          <a:bodyPr wrap="square" rtlCol="0">
            <a:spAutoFit/>
          </a:bodyPr>
          <a:lstStyle/>
          <a:p>
            <a:r>
              <a:rPr lang="en-US" sz="2800"/>
              <a:t>Notice that A is currently dark and B is currently glowing (do you understand why?). Now, the switch is about to be to closed. What will happen to the (identical) bulbs?</a:t>
            </a:r>
          </a:p>
        </p:txBody>
      </p:sp>
      <p:sp>
        <p:nvSpPr>
          <p:cNvPr id="4" name="TextBox 3"/>
          <p:cNvSpPr txBox="1"/>
          <p:nvPr/>
        </p:nvSpPr>
        <p:spPr>
          <a:xfrm>
            <a:off x="271417" y="4029166"/>
            <a:ext cx="5068695" cy="2677656"/>
          </a:xfrm>
          <a:prstGeom prst="rect">
            <a:avLst/>
          </a:prstGeom>
          <a:noFill/>
        </p:spPr>
        <p:txBody>
          <a:bodyPr wrap="none" rtlCol="0">
            <a:spAutoFit/>
          </a:bodyPr>
          <a:lstStyle/>
          <a:p>
            <a:pPr marL="514350" indent="-514350">
              <a:lnSpc>
                <a:spcPct val="150000"/>
              </a:lnSpc>
              <a:buAutoNum type="alphaUcParenR"/>
            </a:pPr>
            <a:r>
              <a:rPr lang="en-US" sz="2800"/>
              <a:t>A glows, B changes</a:t>
            </a:r>
          </a:p>
          <a:p>
            <a:pPr marL="514350" indent="-514350">
              <a:lnSpc>
                <a:spcPct val="150000"/>
              </a:lnSpc>
              <a:buAutoNum type="alphaUcParenR"/>
            </a:pPr>
            <a:r>
              <a:rPr lang="en-US" sz="2800"/>
              <a:t>A glows, B stays the same</a:t>
            </a:r>
          </a:p>
          <a:p>
            <a:pPr marL="514350" indent="-514350">
              <a:lnSpc>
                <a:spcPct val="150000"/>
              </a:lnSpc>
              <a:buAutoNum type="alphaUcParenR"/>
            </a:pPr>
            <a:r>
              <a:rPr lang="en-US" sz="2800"/>
              <a:t>A stays dark, B changes</a:t>
            </a:r>
          </a:p>
          <a:p>
            <a:pPr marL="514350" indent="-514350">
              <a:lnSpc>
                <a:spcPct val="150000"/>
              </a:lnSpc>
              <a:buAutoNum type="alphaUcParenR"/>
            </a:pPr>
            <a:r>
              <a:rPr lang="en-US" sz="2800"/>
              <a:t>A stays dark, B stays the same</a:t>
            </a:r>
          </a:p>
        </p:txBody>
      </p:sp>
    </p:spTree>
    <p:extLst>
      <p:ext uri="{BB962C8B-B14F-4D97-AF65-F5344CB8AC3E}">
        <p14:creationId xmlns:p14="http://schemas.microsoft.com/office/powerpoint/2010/main" val="3186236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89495" y="1728342"/>
            <a:ext cx="4072838" cy="2182427"/>
          </a:xfrm>
          <a:prstGeom prst="rect">
            <a:avLst/>
          </a:prstGeom>
        </p:spPr>
      </p:pic>
      <p:sp>
        <p:nvSpPr>
          <p:cNvPr id="3" name="TextBox 2"/>
          <p:cNvSpPr txBox="1"/>
          <p:nvPr/>
        </p:nvSpPr>
        <p:spPr>
          <a:xfrm>
            <a:off x="152400" y="101600"/>
            <a:ext cx="11819467" cy="954107"/>
          </a:xfrm>
          <a:prstGeom prst="rect">
            <a:avLst/>
          </a:prstGeom>
          <a:noFill/>
        </p:spPr>
        <p:txBody>
          <a:bodyPr wrap="square" rtlCol="0">
            <a:spAutoFit/>
          </a:bodyPr>
          <a:lstStyle/>
          <a:p>
            <a:r>
              <a:rPr lang="en-US" sz="2800" dirty="0"/>
              <a:t>Points a and b aren’t connected to anything. What is the potential difference between points a and b?</a:t>
            </a:r>
          </a:p>
        </p:txBody>
      </p:sp>
      <p:sp>
        <p:nvSpPr>
          <p:cNvPr id="4" name="TextBox 3"/>
          <p:cNvSpPr txBox="1"/>
          <p:nvPr/>
        </p:nvSpPr>
        <p:spPr>
          <a:xfrm>
            <a:off x="152400" y="3445933"/>
            <a:ext cx="1323376" cy="3323987"/>
          </a:xfrm>
          <a:prstGeom prst="rect">
            <a:avLst/>
          </a:prstGeom>
          <a:noFill/>
        </p:spPr>
        <p:txBody>
          <a:bodyPr wrap="none" rtlCol="0">
            <a:spAutoFit/>
          </a:bodyPr>
          <a:lstStyle/>
          <a:p>
            <a:pPr marL="514350" indent="-514350">
              <a:lnSpc>
                <a:spcPct val="150000"/>
              </a:lnSpc>
              <a:buAutoNum type="alphaUcParenR"/>
            </a:pPr>
            <a:r>
              <a:rPr lang="en-US" sz="2800"/>
              <a:t>V/2</a:t>
            </a:r>
          </a:p>
          <a:p>
            <a:pPr marL="514350" indent="-514350">
              <a:lnSpc>
                <a:spcPct val="150000"/>
              </a:lnSpc>
              <a:buAutoNum type="alphaUcParenR"/>
            </a:pPr>
            <a:r>
              <a:rPr lang="en-US" sz="2800"/>
              <a:t>V/3</a:t>
            </a:r>
          </a:p>
          <a:p>
            <a:pPr marL="514350" indent="-514350">
              <a:lnSpc>
                <a:spcPct val="150000"/>
              </a:lnSpc>
              <a:buAutoNum type="alphaUcParenR"/>
            </a:pPr>
            <a:r>
              <a:rPr lang="en-US" sz="2800"/>
              <a:t>V/4</a:t>
            </a:r>
          </a:p>
          <a:p>
            <a:pPr marL="514350" indent="-514350">
              <a:lnSpc>
                <a:spcPct val="150000"/>
              </a:lnSpc>
              <a:buAutoNum type="alphaUcParenR"/>
            </a:pPr>
            <a:r>
              <a:rPr lang="en-US" sz="2800"/>
              <a:t>zero</a:t>
            </a:r>
          </a:p>
          <a:p>
            <a:pPr marL="514350" indent="-514350">
              <a:lnSpc>
                <a:spcPct val="150000"/>
              </a:lnSpc>
              <a:buAutoNum type="alphaUcParenR"/>
            </a:pPr>
            <a:r>
              <a:rPr lang="en-US" sz="2800"/>
              <a:t>V</a:t>
            </a:r>
          </a:p>
        </p:txBody>
      </p:sp>
    </p:spTree>
    <p:extLst>
      <p:ext uri="{BB962C8B-B14F-4D97-AF65-F5344CB8AC3E}">
        <p14:creationId xmlns:p14="http://schemas.microsoft.com/office/powerpoint/2010/main" val="3292368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78230" y="1079676"/>
            <a:ext cx="5734123" cy="1231673"/>
          </a:xfrm>
          <a:prstGeom prst="rect">
            <a:avLst/>
          </a:prstGeom>
        </p:spPr>
      </p:pic>
      <p:sp>
        <p:nvSpPr>
          <p:cNvPr id="3" name="Rectangle 2"/>
          <p:cNvSpPr/>
          <p:nvPr/>
        </p:nvSpPr>
        <p:spPr>
          <a:xfrm>
            <a:off x="186267" y="125569"/>
            <a:ext cx="11819466" cy="954107"/>
          </a:xfrm>
          <a:prstGeom prst="rect">
            <a:avLst/>
          </a:prstGeom>
        </p:spPr>
        <p:txBody>
          <a:bodyPr wrap="square">
            <a:spAutoFit/>
          </a:bodyPr>
          <a:lstStyle/>
          <a:p>
            <a:r>
              <a:rPr lang="en-US" sz="2800"/>
              <a:t>How many following statements is/are true about the following circuits?  Assume all batteries and all bulbs are identical.</a:t>
            </a:r>
          </a:p>
        </p:txBody>
      </p:sp>
      <p:sp>
        <p:nvSpPr>
          <p:cNvPr id="4" name="TextBox 3"/>
          <p:cNvSpPr txBox="1"/>
          <p:nvPr/>
        </p:nvSpPr>
        <p:spPr>
          <a:xfrm>
            <a:off x="186266" y="2311349"/>
            <a:ext cx="11518053" cy="1384995"/>
          </a:xfrm>
          <a:prstGeom prst="rect">
            <a:avLst/>
          </a:prstGeom>
          <a:noFill/>
        </p:spPr>
        <p:txBody>
          <a:bodyPr wrap="square" rtlCol="0">
            <a:spAutoFit/>
          </a:bodyPr>
          <a:lstStyle/>
          <a:p>
            <a:pPr marL="514350" indent="-514350">
              <a:buAutoNum type="romanLcPeriod"/>
            </a:pPr>
            <a:r>
              <a:rPr lang="en-US" sz="2800" dirty="0"/>
              <a:t>Bulb A does not turn on, because the potential difference across it is zero.</a:t>
            </a:r>
          </a:p>
          <a:p>
            <a:pPr marL="571500" indent="-571500">
              <a:buFont typeface="+mj-lt"/>
              <a:buAutoNum type="romanLcPeriod"/>
            </a:pPr>
            <a:r>
              <a:rPr lang="en-US" sz="2800" dirty="0"/>
              <a:t>Bulb B does not turn on, because the potential difference across it is zero.</a:t>
            </a:r>
          </a:p>
          <a:p>
            <a:pPr marL="514350" indent="-514350">
              <a:buFontTx/>
              <a:buAutoNum type="romanLcPeriod"/>
            </a:pPr>
            <a:r>
              <a:rPr lang="en-US" sz="2800" dirty="0"/>
              <a:t>Bulb C does not turn on, because the potential difference across it is zero.</a:t>
            </a:r>
          </a:p>
        </p:txBody>
      </p:sp>
      <p:sp>
        <p:nvSpPr>
          <p:cNvPr id="5" name="TextBox 4"/>
          <p:cNvSpPr txBox="1"/>
          <p:nvPr/>
        </p:nvSpPr>
        <p:spPr>
          <a:xfrm>
            <a:off x="186266" y="4180344"/>
            <a:ext cx="3151953" cy="2677656"/>
          </a:xfrm>
          <a:prstGeom prst="rect">
            <a:avLst/>
          </a:prstGeom>
          <a:noFill/>
        </p:spPr>
        <p:txBody>
          <a:bodyPr wrap="none" rtlCol="0">
            <a:spAutoFit/>
          </a:bodyPr>
          <a:lstStyle/>
          <a:p>
            <a:pPr marL="514350" indent="-514350">
              <a:lnSpc>
                <a:spcPct val="150000"/>
              </a:lnSpc>
              <a:buAutoNum type="alphaUcParenR"/>
            </a:pPr>
            <a:r>
              <a:rPr lang="en-US" sz="2800" dirty="0"/>
              <a:t>all three are true</a:t>
            </a:r>
          </a:p>
          <a:p>
            <a:pPr marL="514350" indent="-514350">
              <a:lnSpc>
                <a:spcPct val="150000"/>
              </a:lnSpc>
              <a:buAutoNum type="alphaUcParenR"/>
            </a:pPr>
            <a:r>
              <a:rPr lang="en-US" sz="2800" dirty="0"/>
              <a:t>only i) is true</a:t>
            </a:r>
          </a:p>
          <a:p>
            <a:pPr marL="514350" indent="-514350">
              <a:lnSpc>
                <a:spcPct val="150000"/>
              </a:lnSpc>
              <a:buAutoNum type="alphaUcParenR"/>
            </a:pPr>
            <a:r>
              <a:rPr lang="en-US" sz="2800" dirty="0"/>
              <a:t>only ii) is true</a:t>
            </a:r>
          </a:p>
          <a:p>
            <a:pPr marL="514350" indent="-514350">
              <a:lnSpc>
                <a:spcPct val="150000"/>
              </a:lnSpc>
              <a:buAutoNum type="alphaUcParenR"/>
            </a:pPr>
            <a:r>
              <a:rPr lang="en-US" sz="2800" dirty="0"/>
              <a:t>only iii) is true</a:t>
            </a:r>
          </a:p>
        </p:txBody>
      </p:sp>
    </p:spTree>
    <p:extLst>
      <p:ext uri="{BB962C8B-B14F-4D97-AF65-F5344CB8AC3E}">
        <p14:creationId xmlns:p14="http://schemas.microsoft.com/office/powerpoint/2010/main" val="3944595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133" y="131002"/>
            <a:ext cx="11887200" cy="1815882"/>
          </a:xfrm>
          <a:prstGeom prst="rect">
            <a:avLst/>
          </a:prstGeom>
        </p:spPr>
        <p:txBody>
          <a:bodyPr wrap="square">
            <a:spAutoFit/>
          </a:bodyPr>
          <a:lstStyle/>
          <a:p>
            <a:r>
              <a:rPr lang="en-US" sz="2800"/>
              <a:t>A 60W light bulb and a 100W light bulb each has a filament with a certain resistance (when the bulb is on and hot).   How do the resistances of the filaments compare? [Hint: When a light bulb is plugged in, it is essentially attached to a battery with constant voltage.]</a:t>
            </a:r>
          </a:p>
        </p:txBody>
      </p:sp>
      <mc:AlternateContent xmlns:mc="http://schemas.openxmlformats.org/markup-compatibility/2006" xmlns:a14="http://schemas.microsoft.com/office/drawing/2010/main">
        <mc:Choice Requires="a14">
          <p:sp>
            <p:nvSpPr>
              <p:cNvPr id="3" name="TextBox 2"/>
              <p:cNvSpPr txBox="1"/>
              <p:nvPr/>
            </p:nvSpPr>
            <p:spPr>
              <a:xfrm>
                <a:off x="220133" y="4080933"/>
                <a:ext cx="7427483" cy="2677656"/>
              </a:xfrm>
              <a:prstGeom prst="rect">
                <a:avLst/>
              </a:prstGeom>
              <a:noFill/>
            </p:spPr>
            <p:txBody>
              <a:bodyPr wrap="none" rtlCol="0">
                <a:spAutoFit/>
              </a:bodyPr>
              <a:lstStyle/>
              <a:p>
                <a:pPr marL="514350" indent="-514350">
                  <a:lnSpc>
                    <a:spcPct val="150000"/>
                  </a:lnSpc>
                  <a:buAutoNum type="alphaUcParenR"/>
                </a:pPr>
                <a:r>
                  <a:rPr lang="en-US" sz="2800"/>
                  <a:t>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60 </m:t>
                        </m:r>
                        <m:r>
                          <a:rPr lang="en-US" sz="2800" b="0" i="1" smtClean="0">
                            <a:latin typeface="Cambria Math" panose="02040503050406030204" pitchFamily="18" charset="0"/>
                          </a:rPr>
                          <m:t>𝑊</m:t>
                        </m:r>
                      </m:sub>
                    </m:sSub>
                    <m:r>
                      <a:rPr lang="en-US" sz="2800" b="0" i="1" smtClean="0">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𝑅</m:t>
                        </m:r>
                      </m:e>
                      <m:sub>
                        <m:r>
                          <a:rPr lang="en-US" sz="2800" b="0" i="1" smtClean="0">
                            <a:latin typeface="Cambria Math" panose="02040503050406030204" pitchFamily="18" charset="0"/>
                          </a:rPr>
                          <m:t>100</m:t>
                        </m:r>
                        <m:r>
                          <a:rPr lang="en-US" sz="2800" i="1">
                            <a:latin typeface="Cambria Math" panose="02040503050406030204" pitchFamily="18" charset="0"/>
                          </a:rPr>
                          <m:t> </m:t>
                        </m:r>
                        <m:r>
                          <a:rPr lang="en-US" sz="2800" i="1">
                            <a:latin typeface="Cambria Math" panose="02040503050406030204" pitchFamily="18" charset="0"/>
                          </a:rPr>
                          <m:t>𝑊</m:t>
                        </m:r>
                      </m:sub>
                    </m:sSub>
                  </m:oMath>
                </a14:m>
                <a:endParaRPr lang="en-US" sz="2800"/>
              </a:p>
              <a:p>
                <a:pPr marL="514350" indent="-514350">
                  <a:lnSpc>
                    <a:spcPct val="150000"/>
                  </a:lnSpc>
                  <a:buFontTx/>
                  <a:buAutoNum type="alphaUcParenR"/>
                </a:pPr>
                <a:r>
                  <a:rPr lang="en-US" sz="280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𝑅</m:t>
                        </m:r>
                      </m:e>
                      <m:sub>
                        <m:r>
                          <a:rPr lang="en-US" sz="2800" i="1">
                            <a:latin typeface="Cambria Math" panose="02040503050406030204" pitchFamily="18" charset="0"/>
                          </a:rPr>
                          <m:t>60 </m:t>
                        </m:r>
                        <m:r>
                          <a:rPr lang="en-US" sz="2800" i="1">
                            <a:latin typeface="Cambria Math" panose="02040503050406030204" pitchFamily="18" charset="0"/>
                          </a:rPr>
                          <m:t>𝑊</m:t>
                        </m:r>
                      </m:sub>
                    </m:sSub>
                    <m:r>
                      <a:rPr lang="en-US" sz="2800" b="0" i="1" smtClean="0">
                        <a:latin typeface="Cambria Math" panose="02040503050406030204" pitchFamily="18" charset="0"/>
                      </a:rPr>
                      <m:t>&gt;</m:t>
                    </m:r>
                    <m:sSub>
                      <m:sSubPr>
                        <m:ctrlPr>
                          <a:rPr lang="en-US" sz="2800" i="1">
                            <a:latin typeface="Cambria Math" panose="02040503050406030204" pitchFamily="18" charset="0"/>
                          </a:rPr>
                        </m:ctrlPr>
                      </m:sSubPr>
                      <m:e>
                        <m:r>
                          <a:rPr lang="en-US" sz="2800" i="1">
                            <a:latin typeface="Cambria Math" panose="02040503050406030204" pitchFamily="18" charset="0"/>
                          </a:rPr>
                          <m:t>𝑅</m:t>
                        </m:r>
                      </m:e>
                      <m:sub>
                        <m:r>
                          <a:rPr lang="en-US" sz="2800" i="1">
                            <a:latin typeface="Cambria Math" panose="02040503050406030204" pitchFamily="18" charset="0"/>
                          </a:rPr>
                          <m:t>100 </m:t>
                        </m:r>
                        <m:r>
                          <a:rPr lang="en-US" sz="2800" i="1">
                            <a:latin typeface="Cambria Math" panose="02040503050406030204" pitchFamily="18" charset="0"/>
                          </a:rPr>
                          <m:t>𝑊</m:t>
                        </m:r>
                      </m:sub>
                    </m:sSub>
                  </m:oMath>
                </a14:m>
                <a:endParaRPr lang="en-US" sz="2800"/>
              </a:p>
              <a:p>
                <a:pPr marL="514350" indent="-514350">
                  <a:lnSpc>
                    <a:spcPct val="150000"/>
                  </a:lnSpc>
                  <a:buFontTx/>
                  <a:buAutoNum type="alphaUcParenR"/>
                </a:pPr>
                <a:r>
                  <a:rPr lang="en-US" sz="280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𝑅</m:t>
                        </m:r>
                      </m:e>
                      <m:sub>
                        <m:r>
                          <a:rPr lang="en-US" sz="2800" i="1">
                            <a:latin typeface="Cambria Math" panose="02040503050406030204" pitchFamily="18" charset="0"/>
                          </a:rPr>
                          <m:t>60 </m:t>
                        </m:r>
                        <m:r>
                          <a:rPr lang="en-US" sz="2800" i="1">
                            <a:latin typeface="Cambria Math" panose="02040503050406030204" pitchFamily="18" charset="0"/>
                          </a:rPr>
                          <m:t>𝑊</m:t>
                        </m:r>
                      </m:sub>
                    </m:sSub>
                    <m:r>
                      <a:rPr lang="en-US" sz="2800" b="0" i="1" smtClean="0">
                        <a:latin typeface="Cambria Math" panose="02040503050406030204" pitchFamily="18" charset="0"/>
                      </a:rPr>
                      <m:t>&lt;</m:t>
                    </m:r>
                    <m:sSub>
                      <m:sSubPr>
                        <m:ctrlPr>
                          <a:rPr lang="en-US" sz="2800" i="1">
                            <a:latin typeface="Cambria Math" panose="02040503050406030204" pitchFamily="18" charset="0"/>
                          </a:rPr>
                        </m:ctrlPr>
                      </m:sSubPr>
                      <m:e>
                        <m:r>
                          <a:rPr lang="en-US" sz="2800" i="1">
                            <a:latin typeface="Cambria Math" panose="02040503050406030204" pitchFamily="18" charset="0"/>
                          </a:rPr>
                          <m:t>𝑅</m:t>
                        </m:r>
                      </m:e>
                      <m:sub>
                        <m:r>
                          <a:rPr lang="en-US" sz="2800" i="1">
                            <a:latin typeface="Cambria Math" panose="02040503050406030204" pitchFamily="18" charset="0"/>
                          </a:rPr>
                          <m:t>100 </m:t>
                        </m:r>
                        <m:r>
                          <a:rPr lang="en-US" sz="2800" i="1">
                            <a:latin typeface="Cambria Math" panose="02040503050406030204" pitchFamily="18" charset="0"/>
                          </a:rPr>
                          <m:t>𝑊</m:t>
                        </m:r>
                      </m:sub>
                    </m:sSub>
                  </m:oMath>
                </a14:m>
                <a:endParaRPr lang="en-US" sz="2800"/>
              </a:p>
              <a:p>
                <a:pPr marL="514350" indent="-514350">
                  <a:lnSpc>
                    <a:spcPct val="150000"/>
                  </a:lnSpc>
                  <a:buAutoNum type="alphaUcParenR"/>
                </a:pPr>
                <a:r>
                  <a:rPr lang="en-US" sz="2800"/>
                  <a:t> Impossible to tell without further information</a:t>
                </a:r>
              </a:p>
            </p:txBody>
          </p:sp>
        </mc:Choice>
        <mc:Fallback xmlns="">
          <p:sp>
            <p:nvSpPr>
              <p:cNvPr id="3" name="TextBox 2"/>
              <p:cNvSpPr txBox="1">
                <a:spLocks noRot="1" noChangeAspect="1" noMove="1" noResize="1" noEditPoints="1" noAdjustHandles="1" noChangeArrowheads="1" noChangeShapeType="1" noTextEdit="1"/>
              </p:cNvSpPr>
              <p:nvPr/>
            </p:nvSpPr>
            <p:spPr>
              <a:xfrm>
                <a:off x="220133" y="4080933"/>
                <a:ext cx="7427483" cy="2677656"/>
              </a:xfrm>
              <a:prstGeom prst="rect">
                <a:avLst/>
              </a:prstGeom>
              <a:blipFill rotWithShape="0">
                <a:blip r:embed="rId2"/>
                <a:stretch>
                  <a:fillRect l="-1723" r="-492" b="-3182"/>
                </a:stretch>
              </a:blipFill>
            </p:spPr>
            <p:txBody>
              <a:bodyPr/>
              <a:lstStyle/>
              <a:p>
                <a:r>
                  <a:rPr lang="en-US">
                    <a:noFill/>
                  </a:rPr>
                  <a:t> </a:t>
                </a:r>
              </a:p>
            </p:txBody>
          </p:sp>
        </mc:Fallback>
      </mc:AlternateContent>
    </p:spTree>
    <p:extLst>
      <p:ext uri="{BB962C8B-B14F-4D97-AF65-F5344CB8AC3E}">
        <p14:creationId xmlns:p14="http://schemas.microsoft.com/office/powerpoint/2010/main" val="3621085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
          <p:cNvGrpSpPr>
            <a:grpSpLocks noChangeAspect="1"/>
          </p:cNvGrpSpPr>
          <p:nvPr/>
        </p:nvGrpSpPr>
        <p:grpSpPr bwMode="auto">
          <a:xfrm>
            <a:off x="3725333" y="1701800"/>
            <a:ext cx="3905250" cy="2105025"/>
            <a:chOff x="2145" y="4245"/>
            <a:chExt cx="6151" cy="3315"/>
          </a:xfrm>
        </p:grpSpPr>
        <p:sp>
          <p:nvSpPr>
            <p:cNvPr id="4" name="AutoShape 28"/>
            <p:cNvSpPr>
              <a:spLocks noChangeAspect="1" noChangeArrowheads="1" noTextEdit="1"/>
            </p:cNvSpPr>
            <p:nvPr/>
          </p:nvSpPr>
          <p:spPr bwMode="auto">
            <a:xfrm>
              <a:off x="2145" y="4245"/>
              <a:ext cx="6151" cy="331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5" name="Group 17"/>
            <p:cNvGrpSpPr>
              <a:grpSpLocks/>
            </p:cNvGrpSpPr>
            <p:nvPr/>
          </p:nvGrpSpPr>
          <p:grpSpPr bwMode="auto">
            <a:xfrm>
              <a:off x="3654" y="4245"/>
              <a:ext cx="2355" cy="2355"/>
              <a:chOff x="3654" y="4245"/>
              <a:chExt cx="2355" cy="2355"/>
            </a:xfrm>
          </p:grpSpPr>
          <p:sp>
            <p:nvSpPr>
              <p:cNvPr id="21" name="Oval 27"/>
              <p:cNvSpPr>
                <a:spLocks noChangeArrowheads="1"/>
              </p:cNvSpPr>
              <p:nvPr/>
            </p:nvSpPr>
            <p:spPr bwMode="auto">
              <a:xfrm>
                <a:off x="4365" y="4935"/>
                <a:ext cx="946" cy="960"/>
              </a:xfrm>
              <a:prstGeom prst="ellipse">
                <a:avLst/>
              </a:prstGeom>
              <a:solidFill>
                <a:srgbClr val="FFFFFF">
                  <a:alpha val="0"/>
                </a:srgb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AutoShape 26"/>
              <p:cNvSpPr>
                <a:spLocks noChangeArrowheads="1"/>
              </p:cNvSpPr>
              <p:nvPr/>
            </p:nvSpPr>
            <p:spPr bwMode="auto">
              <a:xfrm>
                <a:off x="4651" y="4245"/>
                <a:ext cx="360" cy="600"/>
              </a:xfrm>
              <a:prstGeom prst="triangle">
                <a:avLst>
                  <a:gd name="adj" fmla="val 50000"/>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 name="AutoShape 25"/>
              <p:cNvSpPr>
                <a:spLocks noChangeArrowheads="1"/>
              </p:cNvSpPr>
              <p:nvPr/>
            </p:nvSpPr>
            <p:spPr bwMode="auto">
              <a:xfrm rot="8203571">
                <a:off x="5284" y="5776"/>
                <a:ext cx="340" cy="600"/>
              </a:xfrm>
              <a:prstGeom prst="triangle">
                <a:avLst>
                  <a:gd name="adj" fmla="val 50194"/>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AutoShape 24"/>
              <p:cNvSpPr>
                <a:spLocks noChangeArrowheads="1"/>
              </p:cNvSpPr>
              <p:nvPr/>
            </p:nvSpPr>
            <p:spPr bwMode="auto">
              <a:xfrm rot="5400000">
                <a:off x="5529" y="5137"/>
                <a:ext cx="360" cy="600"/>
              </a:xfrm>
              <a:prstGeom prst="triangle">
                <a:avLst>
                  <a:gd name="adj" fmla="val 45833"/>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AutoShape 23"/>
              <p:cNvSpPr>
                <a:spLocks noChangeArrowheads="1"/>
              </p:cNvSpPr>
              <p:nvPr/>
            </p:nvSpPr>
            <p:spPr bwMode="auto">
              <a:xfrm flipV="1">
                <a:off x="4666" y="6000"/>
                <a:ext cx="345" cy="600"/>
              </a:xfrm>
              <a:prstGeom prst="triangle">
                <a:avLst>
                  <a:gd name="adj" fmla="val 50000"/>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AutoShape 22"/>
              <p:cNvSpPr>
                <a:spLocks noChangeArrowheads="1"/>
              </p:cNvSpPr>
              <p:nvPr/>
            </p:nvSpPr>
            <p:spPr bwMode="auto">
              <a:xfrm rot="2803571">
                <a:off x="5314" y="4486"/>
                <a:ext cx="340" cy="600"/>
              </a:xfrm>
              <a:prstGeom prst="triangle">
                <a:avLst>
                  <a:gd name="adj" fmla="val 50194"/>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AutoShape 21"/>
              <p:cNvSpPr>
                <a:spLocks noChangeArrowheads="1"/>
              </p:cNvSpPr>
              <p:nvPr/>
            </p:nvSpPr>
            <p:spPr bwMode="auto">
              <a:xfrm rot="16200000" flipH="1">
                <a:off x="3774" y="5137"/>
                <a:ext cx="360" cy="600"/>
              </a:xfrm>
              <a:prstGeom prst="triangle">
                <a:avLst>
                  <a:gd name="adj" fmla="val 50000"/>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AutoShape 20"/>
              <p:cNvSpPr>
                <a:spLocks noChangeArrowheads="1"/>
              </p:cNvSpPr>
              <p:nvPr/>
            </p:nvSpPr>
            <p:spPr bwMode="auto">
              <a:xfrm rot="-2596429">
                <a:off x="4024" y="4486"/>
                <a:ext cx="340" cy="600"/>
              </a:xfrm>
              <a:prstGeom prst="triangle">
                <a:avLst>
                  <a:gd name="adj" fmla="val 50194"/>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AutoShape 19"/>
              <p:cNvSpPr>
                <a:spLocks noChangeArrowheads="1"/>
              </p:cNvSpPr>
              <p:nvPr/>
            </p:nvSpPr>
            <p:spPr bwMode="auto">
              <a:xfrm rot="2803571" flipH="1" flipV="1">
                <a:off x="4039" y="5761"/>
                <a:ext cx="340" cy="600"/>
              </a:xfrm>
              <a:prstGeom prst="triangle">
                <a:avLst>
                  <a:gd name="adj" fmla="val 50194"/>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18"/>
              <p:cNvSpPr>
                <a:spLocks/>
              </p:cNvSpPr>
              <p:nvPr/>
            </p:nvSpPr>
            <p:spPr bwMode="auto">
              <a:xfrm>
                <a:off x="4380" y="5235"/>
                <a:ext cx="930" cy="360"/>
              </a:xfrm>
              <a:custGeom>
                <a:avLst/>
                <a:gdLst>
                  <a:gd name="T0" fmla="*/ 0 w 930"/>
                  <a:gd name="T1" fmla="*/ 210 h 360"/>
                  <a:gd name="T2" fmla="*/ 90 w 930"/>
                  <a:gd name="T3" fmla="*/ 210 h 360"/>
                  <a:gd name="T4" fmla="*/ 180 w 930"/>
                  <a:gd name="T5" fmla="*/ 15 h 360"/>
                  <a:gd name="T6" fmla="*/ 225 w 930"/>
                  <a:gd name="T7" fmla="*/ 360 h 360"/>
                  <a:gd name="T8" fmla="*/ 315 w 930"/>
                  <a:gd name="T9" fmla="*/ 0 h 360"/>
                  <a:gd name="T10" fmla="*/ 360 w 930"/>
                  <a:gd name="T11" fmla="*/ 360 h 360"/>
                  <a:gd name="T12" fmla="*/ 450 w 930"/>
                  <a:gd name="T13" fmla="*/ 15 h 360"/>
                  <a:gd name="T14" fmla="*/ 510 w 930"/>
                  <a:gd name="T15" fmla="*/ 345 h 360"/>
                  <a:gd name="T16" fmla="*/ 600 w 930"/>
                  <a:gd name="T17" fmla="*/ 15 h 360"/>
                  <a:gd name="T18" fmla="*/ 660 w 930"/>
                  <a:gd name="T19" fmla="*/ 345 h 360"/>
                  <a:gd name="T20" fmla="*/ 750 w 930"/>
                  <a:gd name="T21" fmla="*/ 180 h 360"/>
                  <a:gd name="T22" fmla="*/ 930 w 930"/>
                  <a:gd name="T23" fmla="*/ 18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0" h="360">
                    <a:moveTo>
                      <a:pt x="0" y="210"/>
                    </a:moveTo>
                    <a:lnTo>
                      <a:pt x="90" y="210"/>
                    </a:lnTo>
                    <a:lnTo>
                      <a:pt x="180" y="15"/>
                    </a:lnTo>
                    <a:lnTo>
                      <a:pt x="225" y="360"/>
                    </a:lnTo>
                    <a:lnTo>
                      <a:pt x="315" y="0"/>
                    </a:lnTo>
                    <a:lnTo>
                      <a:pt x="360" y="360"/>
                    </a:lnTo>
                    <a:lnTo>
                      <a:pt x="450" y="15"/>
                    </a:lnTo>
                    <a:lnTo>
                      <a:pt x="510" y="345"/>
                    </a:lnTo>
                    <a:lnTo>
                      <a:pt x="600" y="15"/>
                    </a:lnTo>
                    <a:lnTo>
                      <a:pt x="660" y="345"/>
                    </a:lnTo>
                    <a:lnTo>
                      <a:pt x="750" y="180"/>
                    </a:lnTo>
                    <a:lnTo>
                      <a:pt x="930" y="18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6" name="Group 14"/>
            <p:cNvGrpSpPr>
              <a:grpSpLocks/>
            </p:cNvGrpSpPr>
            <p:nvPr/>
          </p:nvGrpSpPr>
          <p:grpSpPr bwMode="auto">
            <a:xfrm>
              <a:off x="6570" y="4905"/>
              <a:ext cx="946" cy="960"/>
              <a:chOff x="7695" y="4920"/>
              <a:chExt cx="946" cy="960"/>
            </a:xfrm>
          </p:grpSpPr>
          <p:sp>
            <p:nvSpPr>
              <p:cNvPr id="19" name="Oval 16"/>
              <p:cNvSpPr>
                <a:spLocks noChangeArrowheads="1"/>
              </p:cNvSpPr>
              <p:nvPr/>
            </p:nvSpPr>
            <p:spPr bwMode="auto">
              <a:xfrm>
                <a:off x="7695" y="4920"/>
                <a:ext cx="946" cy="960"/>
              </a:xfrm>
              <a:prstGeom prst="ellipse">
                <a:avLst/>
              </a:prstGeom>
              <a:solidFill>
                <a:srgbClr val="FFFFFF">
                  <a:alpha val="0"/>
                </a:srgb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5"/>
              <p:cNvSpPr>
                <a:spLocks/>
              </p:cNvSpPr>
              <p:nvPr/>
            </p:nvSpPr>
            <p:spPr bwMode="auto">
              <a:xfrm>
                <a:off x="7710" y="5220"/>
                <a:ext cx="930" cy="360"/>
              </a:xfrm>
              <a:custGeom>
                <a:avLst/>
                <a:gdLst>
                  <a:gd name="T0" fmla="*/ 0 w 930"/>
                  <a:gd name="T1" fmla="*/ 210 h 360"/>
                  <a:gd name="T2" fmla="*/ 90 w 930"/>
                  <a:gd name="T3" fmla="*/ 210 h 360"/>
                  <a:gd name="T4" fmla="*/ 180 w 930"/>
                  <a:gd name="T5" fmla="*/ 15 h 360"/>
                  <a:gd name="T6" fmla="*/ 225 w 930"/>
                  <a:gd name="T7" fmla="*/ 360 h 360"/>
                  <a:gd name="T8" fmla="*/ 315 w 930"/>
                  <a:gd name="T9" fmla="*/ 0 h 360"/>
                  <a:gd name="T10" fmla="*/ 360 w 930"/>
                  <a:gd name="T11" fmla="*/ 360 h 360"/>
                  <a:gd name="T12" fmla="*/ 450 w 930"/>
                  <a:gd name="T13" fmla="*/ 15 h 360"/>
                  <a:gd name="T14" fmla="*/ 510 w 930"/>
                  <a:gd name="T15" fmla="*/ 345 h 360"/>
                  <a:gd name="T16" fmla="*/ 600 w 930"/>
                  <a:gd name="T17" fmla="*/ 15 h 360"/>
                  <a:gd name="T18" fmla="*/ 660 w 930"/>
                  <a:gd name="T19" fmla="*/ 345 h 360"/>
                  <a:gd name="T20" fmla="*/ 750 w 930"/>
                  <a:gd name="T21" fmla="*/ 180 h 360"/>
                  <a:gd name="T22" fmla="*/ 930 w 930"/>
                  <a:gd name="T23" fmla="*/ 18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0" h="360">
                    <a:moveTo>
                      <a:pt x="0" y="210"/>
                    </a:moveTo>
                    <a:lnTo>
                      <a:pt x="90" y="210"/>
                    </a:lnTo>
                    <a:lnTo>
                      <a:pt x="180" y="15"/>
                    </a:lnTo>
                    <a:lnTo>
                      <a:pt x="225" y="360"/>
                    </a:lnTo>
                    <a:lnTo>
                      <a:pt x="315" y="0"/>
                    </a:lnTo>
                    <a:lnTo>
                      <a:pt x="360" y="360"/>
                    </a:lnTo>
                    <a:lnTo>
                      <a:pt x="450" y="15"/>
                    </a:lnTo>
                    <a:lnTo>
                      <a:pt x="510" y="345"/>
                    </a:lnTo>
                    <a:lnTo>
                      <a:pt x="600" y="15"/>
                    </a:lnTo>
                    <a:lnTo>
                      <a:pt x="660" y="345"/>
                    </a:lnTo>
                    <a:lnTo>
                      <a:pt x="750" y="180"/>
                    </a:lnTo>
                    <a:lnTo>
                      <a:pt x="930" y="180"/>
                    </a:ln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7" name="Line 13"/>
            <p:cNvSpPr>
              <a:spLocks noChangeShapeType="1"/>
            </p:cNvSpPr>
            <p:nvPr/>
          </p:nvSpPr>
          <p:spPr bwMode="auto">
            <a:xfrm flipH="1">
              <a:off x="2595" y="5430"/>
              <a:ext cx="177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12"/>
            <p:cNvSpPr>
              <a:spLocks noChangeShapeType="1"/>
            </p:cNvSpPr>
            <p:nvPr/>
          </p:nvSpPr>
          <p:spPr bwMode="auto">
            <a:xfrm>
              <a:off x="5295" y="5415"/>
              <a:ext cx="127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11"/>
            <p:cNvSpPr>
              <a:spLocks noChangeShapeType="1"/>
            </p:cNvSpPr>
            <p:nvPr/>
          </p:nvSpPr>
          <p:spPr bwMode="auto">
            <a:xfrm>
              <a:off x="7515" y="5370"/>
              <a:ext cx="78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0"/>
            <p:cNvSpPr>
              <a:spLocks noChangeShapeType="1"/>
            </p:cNvSpPr>
            <p:nvPr/>
          </p:nvSpPr>
          <p:spPr bwMode="auto">
            <a:xfrm>
              <a:off x="2595" y="5430"/>
              <a:ext cx="1"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9"/>
            <p:cNvSpPr>
              <a:spLocks noChangeShapeType="1"/>
            </p:cNvSpPr>
            <p:nvPr/>
          </p:nvSpPr>
          <p:spPr bwMode="auto">
            <a:xfrm>
              <a:off x="2145" y="6525"/>
              <a:ext cx="88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8"/>
            <p:cNvSpPr>
              <a:spLocks noChangeShapeType="1"/>
            </p:cNvSpPr>
            <p:nvPr/>
          </p:nvSpPr>
          <p:spPr bwMode="auto">
            <a:xfrm>
              <a:off x="2355" y="6705"/>
              <a:ext cx="48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7"/>
            <p:cNvSpPr>
              <a:spLocks noChangeShapeType="1"/>
            </p:cNvSpPr>
            <p:nvPr/>
          </p:nvSpPr>
          <p:spPr bwMode="auto">
            <a:xfrm>
              <a:off x="2580" y="6705"/>
              <a:ext cx="1" cy="85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Line 6"/>
            <p:cNvSpPr>
              <a:spLocks noChangeShapeType="1"/>
            </p:cNvSpPr>
            <p:nvPr/>
          </p:nvSpPr>
          <p:spPr bwMode="auto">
            <a:xfrm>
              <a:off x="8295" y="5370"/>
              <a:ext cx="1" cy="219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Line 5"/>
            <p:cNvSpPr>
              <a:spLocks noChangeShapeType="1"/>
            </p:cNvSpPr>
            <p:nvPr/>
          </p:nvSpPr>
          <p:spPr bwMode="auto">
            <a:xfrm>
              <a:off x="2580" y="7545"/>
              <a:ext cx="571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4"/>
            <p:cNvSpPr>
              <a:spLocks noChangeArrowheads="1"/>
            </p:cNvSpPr>
            <p:nvPr/>
          </p:nvSpPr>
          <p:spPr bwMode="auto">
            <a:xfrm>
              <a:off x="2145" y="6168"/>
              <a:ext cx="315" cy="2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V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3"/>
            <p:cNvSpPr>
              <a:spLocks noChangeArrowheads="1"/>
            </p:cNvSpPr>
            <p:nvPr/>
          </p:nvSpPr>
          <p:spPr bwMode="auto">
            <a:xfrm>
              <a:off x="5190" y="6168"/>
              <a:ext cx="315" cy="284"/>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A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2"/>
            <p:cNvSpPr>
              <a:spLocks noChangeArrowheads="1"/>
            </p:cNvSpPr>
            <p:nvPr/>
          </p:nvSpPr>
          <p:spPr bwMode="auto">
            <a:xfrm>
              <a:off x="6960" y="5958"/>
              <a:ext cx="315" cy="2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B</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31" name="Rectangle 30"/>
          <p:cNvSpPr/>
          <p:nvPr/>
        </p:nvSpPr>
        <p:spPr>
          <a:xfrm>
            <a:off x="284902" y="114092"/>
            <a:ext cx="11780097" cy="1384995"/>
          </a:xfrm>
          <a:prstGeom prst="rect">
            <a:avLst/>
          </a:prstGeom>
        </p:spPr>
        <p:txBody>
          <a:bodyPr wrap="square">
            <a:spAutoFit/>
          </a:bodyPr>
          <a:lstStyle/>
          <a:p>
            <a:r>
              <a:rPr lang="en-US" sz="2800"/>
              <a:t>Two light bulbs, A and B, are in series, so they carry the same current.  Light bulb A is brighter than B.  Which bulb has higher resistance? (HINT: brighter means more power.)</a:t>
            </a:r>
          </a:p>
        </p:txBody>
      </p:sp>
      <p:sp>
        <p:nvSpPr>
          <p:cNvPr id="32" name="TextBox 31"/>
          <p:cNvSpPr txBox="1"/>
          <p:nvPr/>
        </p:nvSpPr>
        <p:spPr>
          <a:xfrm>
            <a:off x="284902" y="4699000"/>
            <a:ext cx="3052118" cy="2031325"/>
          </a:xfrm>
          <a:prstGeom prst="rect">
            <a:avLst/>
          </a:prstGeom>
          <a:noFill/>
        </p:spPr>
        <p:txBody>
          <a:bodyPr wrap="none" rtlCol="0">
            <a:spAutoFit/>
          </a:bodyPr>
          <a:lstStyle/>
          <a:p>
            <a:pPr marL="514350" indent="-514350">
              <a:lnSpc>
                <a:spcPct val="150000"/>
              </a:lnSpc>
              <a:buAutoNum type="alphaUcParenR"/>
            </a:pPr>
            <a:r>
              <a:rPr lang="en-US" sz="2800"/>
              <a:t>A</a:t>
            </a:r>
          </a:p>
          <a:p>
            <a:pPr marL="514350" indent="-514350">
              <a:lnSpc>
                <a:spcPct val="150000"/>
              </a:lnSpc>
              <a:buAutoNum type="alphaUcParenR"/>
            </a:pPr>
            <a:r>
              <a:rPr lang="en-US" sz="2800"/>
              <a:t>B</a:t>
            </a:r>
          </a:p>
          <a:p>
            <a:pPr marL="514350" indent="-514350">
              <a:lnSpc>
                <a:spcPct val="150000"/>
              </a:lnSpc>
              <a:buAutoNum type="alphaUcParenR"/>
            </a:pPr>
            <a:r>
              <a:rPr lang="en-US" sz="2800"/>
              <a:t>Same resistance</a:t>
            </a:r>
          </a:p>
        </p:txBody>
      </p:sp>
    </p:spTree>
    <p:extLst>
      <p:ext uri="{BB962C8B-B14F-4D97-AF65-F5344CB8AC3E}">
        <p14:creationId xmlns:p14="http://schemas.microsoft.com/office/powerpoint/2010/main" val="342936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5"/>
          <p:cNvGraphicFramePr>
            <a:graphicFrameLocks noChangeAspect="1"/>
          </p:cNvGraphicFramePr>
          <p:nvPr>
            <p:extLst/>
          </p:nvPr>
        </p:nvGraphicFramePr>
        <p:xfrm>
          <a:off x="5807434" y="1356487"/>
          <a:ext cx="2454275" cy="1263650"/>
        </p:xfrm>
        <a:graphic>
          <a:graphicData uri="http://schemas.openxmlformats.org/presentationml/2006/ole">
            <mc:AlternateContent xmlns:mc="http://schemas.openxmlformats.org/markup-compatibility/2006">
              <mc:Choice xmlns:v="urn:schemas-microsoft-com:vml" Requires="v">
                <p:oleObj spid="_x0000_s4098" name="Picture" r:id="rId3" imgW="2743200" imgH="2343912" progId="Word.Picture.8">
                  <p:embed/>
                </p:oleObj>
              </mc:Choice>
              <mc:Fallback>
                <p:oleObj name="Picture" r:id="rId3" imgW="2743200" imgH="2343912" progId="Word.Picture.8">
                  <p:embed/>
                  <p:pic>
                    <p:nvPicPr>
                      <p:cNvPr id="2" name="Object 5"/>
                      <p:cNvPicPr>
                        <a:picLocks noChangeAspect="1" noChangeArrowheads="1"/>
                      </p:cNvPicPr>
                      <p:nvPr/>
                    </p:nvPicPr>
                    <p:blipFill>
                      <a:blip r:embed="rId4">
                        <a:extLst>
                          <a:ext uri="{28A0092B-C50C-407E-A947-70E740481C1C}">
                            <a14:useLocalDpi xmlns:a14="http://schemas.microsoft.com/office/drawing/2010/main" val="0"/>
                          </a:ext>
                        </a:extLst>
                      </a:blip>
                      <a:srcRect l="-11169" t="14432" r="4109" b="21071"/>
                      <a:stretch>
                        <a:fillRect/>
                      </a:stretch>
                    </p:blipFill>
                    <p:spPr bwMode="auto">
                      <a:xfrm>
                        <a:off x="5807434" y="1356487"/>
                        <a:ext cx="2454275" cy="126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 name="Object 6"/>
          <p:cNvGraphicFramePr>
            <a:graphicFrameLocks noChangeAspect="1"/>
          </p:cNvGraphicFramePr>
          <p:nvPr>
            <p:extLst/>
          </p:nvPr>
        </p:nvGraphicFramePr>
        <p:xfrm>
          <a:off x="3256321" y="1370773"/>
          <a:ext cx="2435225" cy="1252538"/>
        </p:xfrm>
        <a:graphic>
          <a:graphicData uri="http://schemas.openxmlformats.org/presentationml/2006/ole">
            <mc:AlternateContent xmlns:mc="http://schemas.openxmlformats.org/markup-compatibility/2006">
              <mc:Choice xmlns:v="urn:schemas-microsoft-com:vml" Requires="v">
                <p:oleObj spid="_x0000_s4099" name="Picture" r:id="rId5" imgW="2743200" imgH="2343912" progId="Word.Picture.8">
                  <p:embed/>
                </p:oleObj>
              </mc:Choice>
              <mc:Fallback>
                <p:oleObj name="Picture" r:id="rId5" imgW="2743200" imgH="2343912" progId="Word.Picture.8">
                  <p:embed/>
                  <p:pic>
                    <p:nvPicPr>
                      <p:cNvPr id="3" name="Object 6"/>
                      <p:cNvPicPr>
                        <a:picLocks noChangeAspect="1" noChangeArrowheads="1"/>
                      </p:cNvPicPr>
                      <p:nvPr/>
                    </p:nvPicPr>
                    <p:blipFill>
                      <a:blip r:embed="rId6">
                        <a:extLst>
                          <a:ext uri="{28A0092B-C50C-407E-A947-70E740481C1C}">
                            <a14:useLocalDpi xmlns:a14="http://schemas.microsoft.com/office/drawing/2010/main" val="0"/>
                          </a:ext>
                        </a:extLst>
                      </a:blip>
                      <a:srcRect l="-11169" t="14432" r="4109" b="21071"/>
                      <a:stretch>
                        <a:fillRect/>
                      </a:stretch>
                    </p:blipFill>
                    <p:spPr bwMode="auto">
                      <a:xfrm>
                        <a:off x="3256321" y="1370773"/>
                        <a:ext cx="2435225" cy="1252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Rectangle 3"/>
          <p:cNvSpPr/>
          <p:nvPr/>
        </p:nvSpPr>
        <p:spPr>
          <a:xfrm>
            <a:off x="261237" y="122535"/>
            <a:ext cx="11634430" cy="954107"/>
          </a:xfrm>
          <a:prstGeom prst="rect">
            <a:avLst/>
          </a:prstGeom>
        </p:spPr>
        <p:txBody>
          <a:bodyPr wrap="square">
            <a:spAutoFit/>
          </a:bodyPr>
          <a:lstStyle/>
          <a:p>
            <a:r>
              <a:rPr lang="en-US" sz="2800"/>
              <a:t>We start with the left circuit with bulb (A). If we add a second bulb (B) as shown on the right, what happens to bulb A?</a:t>
            </a:r>
          </a:p>
        </p:txBody>
      </p:sp>
      <p:sp>
        <p:nvSpPr>
          <p:cNvPr id="5" name="TextBox 4"/>
          <p:cNvSpPr txBox="1"/>
          <p:nvPr/>
        </p:nvSpPr>
        <p:spPr>
          <a:xfrm>
            <a:off x="261237" y="4673600"/>
            <a:ext cx="4970207" cy="2031325"/>
          </a:xfrm>
          <a:prstGeom prst="rect">
            <a:avLst/>
          </a:prstGeom>
          <a:noFill/>
        </p:spPr>
        <p:txBody>
          <a:bodyPr wrap="none" rtlCol="0">
            <a:spAutoFit/>
          </a:bodyPr>
          <a:lstStyle/>
          <a:p>
            <a:pPr marL="514350" indent="-514350">
              <a:lnSpc>
                <a:spcPct val="150000"/>
              </a:lnSpc>
              <a:buAutoNum type="alphaUcParenR"/>
            </a:pPr>
            <a:r>
              <a:rPr lang="en-US" sz="2800"/>
              <a:t>Bulb A is equally bright</a:t>
            </a:r>
          </a:p>
          <a:p>
            <a:pPr marL="514350" indent="-514350">
              <a:lnSpc>
                <a:spcPct val="150000"/>
              </a:lnSpc>
              <a:buAutoNum type="alphaUcParenR"/>
            </a:pPr>
            <a:r>
              <a:rPr lang="en-US" sz="2800"/>
              <a:t>Bulb A is dimmer than before</a:t>
            </a:r>
          </a:p>
          <a:p>
            <a:pPr marL="514350" indent="-514350">
              <a:lnSpc>
                <a:spcPct val="150000"/>
              </a:lnSpc>
              <a:buAutoNum type="alphaUcParenR"/>
            </a:pPr>
            <a:r>
              <a:rPr lang="en-US" sz="2800"/>
              <a:t>Bulb A is brighter than before</a:t>
            </a:r>
          </a:p>
        </p:txBody>
      </p:sp>
    </p:spTree>
    <p:extLst>
      <p:ext uri="{BB962C8B-B14F-4D97-AF65-F5344CB8AC3E}">
        <p14:creationId xmlns:p14="http://schemas.microsoft.com/office/powerpoint/2010/main" val="1806919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5"/>
          <p:cNvGraphicFramePr>
            <a:graphicFrameLocks noChangeAspect="1"/>
          </p:cNvGraphicFramePr>
          <p:nvPr>
            <p:extLst/>
          </p:nvPr>
        </p:nvGraphicFramePr>
        <p:xfrm>
          <a:off x="5807434" y="1356487"/>
          <a:ext cx="2454275" cy="1263650"/>
        </p:xfrm>
        <a:graphic>
          <a:graphicData uri="http://schemas.openxmlformats.org/presentationml/2006/ole">
            <mc:AlternateContent xmlns:mc="http://schemas.openxmlformats.org/markup-compatibility/2006">
              <mc:Choice xmlns:v="urn:schemas-microsoft-com:vml" Requires="v">
                <p:oleObj spid="_x0000_s5122" name="Picture" r:id="rId3" imgW="2743200" imgH="2343912" progId="Word.Picture.8">
                  <p:embed/>
                </p:oleObj>
              </mc:Choice>
              <mc:Fallback>
                <p:oleObj name="Picture" r:id="rId3" imgW="2743200" imgH="2343912" progId="Word.Picture.8">
                  <p:embed/>
                  <p:pic>
                    <p:nvPicPr>
                      <p:cNvPr id="2" name="Object 5"/>
                      <p:cNvPicPr>
                        <a:picLocks noChangeAspect="1" noChangeArrowheads="1"/>
                      </p:cNvPicPr>
                      <p:nvPr/>
                    </p:nvPicPr>
                    <p:blipFill>
                      <a:blip r:embed="rId4">
                        <a:extLst>
                          <a:ext uri="{28A0092B-C50C-407E-A947-70E740481C1C}">
                            <a14:useLocalDpi xmlns:a14="http://schemas.microsoft.com/office/drawing/2010/main" val="0"/>
                          </a:ext>
                        </a:extLst>
                      </a:blip>
                      <a:srcRect l="-11169" t="14432" r="4109" b="21071"/>
                      <a:stretch>
                        <a:fillRect/>
                      </a:stretch>
                    </p:blipFill>
                    <p:spPr bwMode="auto">
                      <a:xfrm>
                        <a:off x="5807434" y="1356487"/>
                        <a:ext cx="2454275" cy="126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 name="Object 6"/>
          <p:cNvGraphicFramePr>
            <a:graphicFrameLocks noChangeAspect="1"/>
          </p:cNvGraphicFramePr>
          <p:nvPr>
            <p:extLst/>
          </p:nvPr>
        </p:nvGraphicFramePr>
        <p:xfrm>
          <a:off x="3256321" y="1370773"/>
          <a:ext cx="2435225" cy="1252538"/>
        </p:xfrm>
        <a:graphic>
          <a:graphicData uri="http://schemas.openxmlformats.org/presentationml/2006/ole">
            <mc:AlternateContent xmlns:mc="http://schemas.openxmlformats.org/markup-compatibility/2006">
              <mc:Choice xmlns:v="urn:schemas-microsoft-com:vml" Requires="v">
                <p:oleObj spid="_x0000_s5123" name="Picture" r:id="rId5" imgW="2743200" imgH="2343912" progId="Word.Picture.8">
                  <p:embed/>
                </p:oleObj>
              </mc:Choice>
              <mc:Fallback>
                <p:oleObj name="Picture" r:id="rId5" imgW="2743200" imgH="2343912" progId="Word.Picture.8">
                  <p:embed/>
                  <p:pic>
                    <p:nvPicPr>
                      <p:cNvPr id="3" name="Object 6"/>
                      <p:cNvPicPr>
                        <a:picLocks noChangeAspect="1" noChangeArrowheads="1"/>
                      </p:cNvPicPr>
                      <p:nvPr/>
                    </p:nvPicPr>
                    <p:blipFill>
                      <a:blip r:embed="rId6">
                        <a:extLst>
                          <a:ext uri="{28A0092B-C50C-407E-A947-70E740481C1C}">
                            <a14:useLocalDpi xmlns:a14="http://schemas.microsoft.com/office/drawing/2010/main" val="0"/>
                          </a:ext>
                        </a:extLst>
                      </a:blip>
                      <a:srcRect l="-11169" t="14432" r="4109" b="21071"/>
                      <a:stretch>
                        <a:fillRect/>
                      </a:stretch>
                    </p:blipFill>
                    <p:spPr bwMode="auto">
                      <a:xfrm>
                        <a:off x="3256321" y="1370773"/>
                        <a:ext cx="2435225" cy="1252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Rectangle 3"/>
          <p:cNvSpPr/>
          <p:nvPr/>
        </p:nvSpPr>
        <p:spPr>
          <a:xfrm>
            <a:off x="261237" y="122535"/>
            <a:ext cx="11634430" cy="954107"/>
          </a:xfrm>
          <a:prstGeom prst="rect">
            <a:avLst/>
          </a:prstGeom>
        </p:spPr>
        <p:txBody>
          <a:bodyPr wrap="square">
            <a:spAutoFit/>
          </a:bodyPr>
          <a:lstStyle/>
          <a:p>
            <a:r>
              <a:rPr lang="en-US" sz="2800" dirty="0"/>
              <a:t>We start with the left circuit with bulb (A). If we add a second bulb (B) as shown on the right, what happens to the power supplied by the battery?</a:t>
            </a:r>
          </a:p>
        </p:txBody>
      </p:sp>
      <p:sp>
        <p:nvSpPr>
          <p:cNvPr id="5" name="TextBox 4"/>
          <p:cNvSpPr txBox="1"/>
          <p:nvPr/>
        </p:nvSpPr>
        <p:spPr>
          <a:xfrm>
            <a:off x="261237" y="4673600"/>
            <a:ext cx="8397748" cy="2031325"/>
          </a:xfrm>
          <a:prstGeom prst="rect">
            <a:avLst/>
          </a:prstGeom>
          <a:noFill/>
        </p:spPr>
        <p:txBody>
          <a:bodyPr wrap="none" rtlCol="0">
            <a:spAutoFit/>
          </a:bodyPr>
          <a:lstStyle/>
          <a:p>
            <a:pPr marL="514350" indent="-514350">
              <a:lnSpc>
                <a:spcPct val="150000"/>
              </a:lnSpc>
              <a:buAutoNum type="alphaUcParenR"/>
            </a:pPr>
            <a:r>
              <a:rPr lang="en-US" sz="2800" dirty="0"/>
              <a:t>The power supplied by the battery increases</a:t>
            </a:r>
          </a:p>
          <a:p>
            <a:pPr marL="514350" indent="-514350">
              <a:lnSpc>
                <a:spcPct val="150000"/>
              </a:lnSpc>
              <a:buAutoNum type="alphaUcParenR"/>
            </a:pPr>
            <a:r>
              <a:rPr lang="en-US" sz="2800" dirty="0"/>
              <a:t>The power supplied by the battery decreases</a:t>
            </a:r>
          </a:p>
          <a:p>
            <a:pPr marL="514350" indent="-514350">
              <a:lnSpc>
                <a:spcPct val="150000"/>
              </a:lnSpc>
              <a:buAutoNum type="alphaUcParenR"/>
            </a:pPr>
            <a:r>
              <a:rPr lang="en-US" sz="2800" dirty="0"/>
              <a:t>The power supplied by the battery remains the same</a:t>
            </a:r>
          </a:p>
        </p:txBody>
      </p:sp>
    </p:spTree>
    <p:extLst>
      <p:ext uri="{BB962C8B-B14F-4D97-AF65-F5344CB8AC3E}">
        <p14:creationId xmlns:p14="http://schemas.microsoft.com/office/powerpoint/2010/main" val="2042417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4384" y="170934"/>
            <a:ext cx="11763175" cy="954107"/>
          </a:xfrm>
          <a:prstGeom prst="rect">
            <a:avLst/>
          </a:prstGeom>
        </p:spPr>
        <p:txBody>
          <a:bodyPr wrap="square">
            <a:spAutoFit/>
          </a:bodyPr>
          <a:lstStyle/>
          <a:p>
            <a:r>
              <a:rPr lang="en-US" sz="2800" dirty="0"/>
              <a:t>Which has higher resistance? [Note: Assume the wattage label of a bulb assumes that the bulb will be connected (by itself) to a 120 V battery.]</a:t>
            </a:r>
          </a:p>
        </p:txBody>
      </p:sp>
      <p:sp>
        <p:nvSpPr>
          <p:cNvPr id="4" name="TextBox 3"/>
          <p:cNvSpPr txBox="1"/>
          <p:nvPr/>
        </p:nvSpPr>
        <p:spPr>
          <a:xfrm>
            <a:off x="234384" y="4673600"/>
            <a:ext cx="2904962" cy="2031325"/>
          </a:xfrm>
          <a:prstGeom prst="rect">
            <a:avLst/>
          </a:prstGeom>
          <a:noFill/>
        </p:spPr>
        <p:txBody>
          <a:bodyPr wrap="none" rtlCol="0">
            <a:spAutoFit/>
          </a:bodyPr>
          <a:lstStyle/>
          <a:p>
            <a:pPr marL="514350" indent="-514350">
              <a:lnSpc>
                <a:spcPct val="150000"/>
              </a:lnSpc>
              <a:buAutoNum type="alphaUcParenR"/>
            </a:pPr>
            <a:r>
              <a:rPr lang="en-US" sz="2800"/>
              <a:t>100 W bulb</a:t>
            </a:r>
          </a:p>
          <a:p>
            <a:pPr marL="514350" indent="-514350">
              <a:lnSpc>
                <a:spcPct val="150000"/>
              </a:lnSpc>
              <a:buAutoNum type="alphaUcParenR"/>
            </a:pPr>
            <a:r>
              <a:rPr lang="en-US" sz="2800"/>
              <a:t>60 W bulb</a:t>
            </a:r>
          </a:p>
          <a:p>
            <a:pPr marL="514350" indent="-514350">
              <a:lnSpc>
                <a:spcPct val="150000"/>
              </a:lnSpc>
              <a:buAutoNum type="alphaUcParenR"/>
            </a:pPr>
            <a:r>
              <a:rPr lang="en-US" sz="2800"/>
              <a:t>Same R in both</a:t>
            </a:r>
          </a:p>
        </p:txBody>
      </p:sp>
    </p:spTree>
    <p:extLst>
      <p:ext uri="{BB962C8B-B14F-4D97-AF65-F5344CB8AC3E}">
        <p14:creationId xmlns:p14="http://schemas.microsoft.com/office/powerpoint/2010/main" val="30156845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260133" y="1135913"/>
            <a:ext cx="3253723" cy="2565786"/>
          </a:xfrm>
          <a:prstGeom prst="rect">
            <a:avLst/>
          </a:prstGeom>
        </p:spPr>
      </p:pic>
      <p:sp>
        <p:nvSpPr>
          <p:cNvPr id="3" name="TextBox 2"/>
          <p:cNvSpPr txBox="1"/>
          <p:nvPr/>
        </p:nvSpPr>
        <p:spPr>
          <a:xfrm>
            <a:off x="322218" y="217714"/>
            <a:ext cx="6927859" cy="523220"/>
          </a:xfrm>
          <a:prstGeom prst="rect">
            <a:avLst/>
          </a:prstGeom>
          <a:noFill/>
        </p:spPr>
        <p:txBody>
          <a:bodyPr wrap="none" rtlCol="0">
            <a:spAutoFit/>
          </a:bodyPr>
          <a:lstStyle/>
          <a:p>
            <a:r>
              <a:rPr lang="en-US" sz="2800"/>
              <a:t>What is the current through the 10 </a:t>
            </a:r>
            <a:r>
              <a:rPr lang="el-GR" sz="2800"/>
              <a:t>Ω</a:t>
            </a:r>
            <a:r>
              <a:rPr lang="en-US" sz="2800"/>
              <a:t> resistor?</a:t>
            </a:r>
          </a:p>
        </p:txBody>
      </p:sp>
      <p:sp>
        <p:nvSpPr>
          <p:cNvPr id="4" name="TextBox 3"/>
          <p:cNvSpPr txBox="1"/>
          <p:nvPr/>
        </p:nvSpPr>
        <p:spPr>
          <a:xfrm>
            <a:off x="322218" y="3448594"/>
            <a:ext cx="1176925" cy="3323987"/>
          </a:xfrm>
          <a:prstGeom prst="rect">
            <a:avLst/>
          </a:prstGeom>
          <a:noFill/>
        </p:spPr>
        <p:txBody>
          <a:bodyPr wrap="none" rtlCol="0">
            <a:spAutoFit/>
          </a:bodyPr>
          <a:lstStyle/>
          <a:p>
            <a:pPr marL="514350" indent="-514350">
              <a:lnSpc>
                <a:spcPct val="150000"/>
              </a:lnSpc>
              <a:buAutoNum type="alphaUcParenR"/>
            </a:pPr>
            <a:r>
              <a:rPr lang="en-US" sz="2800"/>
              <a:t>1 A</a:t>
            </a:r>
          </a:p>
          <a:p>
            <a:pPr marL="514350" indent="-514350">
              <a:lnSpc>
                <a:spcPct val="150000"/>
              </a:lnSpc>
              <a:buAutoNum type="alphaUcParenR"/>
            </a:pPr>
            <a:r>
              <a:rPr lang="en-US" sz="2800"/>
              <a:t>2 A</a:t>
            </a:r>
          </a:p>
          <a:p>
            <a:pPr marL="514350" indent="-514350">
              <a:lnSpc>
                <a:spcPct val="150000"/>
              </a:lnSpc>
              <a:buAutoNum type="alphaUcParenR"/>
            </a:pPr>
            <a:r>
              <a:rPr lang="en-US" sz="2800"/>
              <a:t>3 A</a:t>
            </a:r>
          </a:p>
          <a:p>
            <a:pPr marL="514350" indent="-514350">
              <a:lnSpc>
                <a:spcPct val="150000"/>
              </a:lnSpc>
              <a:buAutoNum type="alphaUcParenR"/>
            </a:pPr>
            <a:r>
              <a:rPr lang="en-US" sz="2800"/>
              <a:t>5 A</a:t>
            </a:r>
          </a:p>
          <a:p>
            <a:pPr marL="514350" indent="-514350">
              <a:lnSpc>
                <a:spcPct val="150000"/>
              </a:lnSpc>
              <a:buAutoNum type="alphaUcParenR"/>
            </a:pPr>
            <a:r>
              <a:rPr lang="en-US" sz="2800"/>
              <a:t>6 A</a:t>
            </a:r>
          </a:p>
        </p:txBody>
      </p:sp>
    </p:spTree>
    <p:extLst>
      <p:ext uri="{BB962C8B-B14F-4D97-AF65-F5344CB8AC3E}">
        <p14:creationId xmlns:p14="http://schemas.microsoft.com/office/powerpoint/2010/main" val="96145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260133" y="1135913"/>
            <a:ext cx="3253723" cy="2565786"/>
          </a:xfrm>
          <a:prstGeom prst="rect">
            <a:avLst/>
          </a:prstGeom>
        </p:spPr>
      </p:pic>
      <p:sp>
        <p:nvSpPr>
          <p:cNvPr id="3" name="TextBox 2"/>
          <p:cNvSpPr txBox="1"/>
          <p:nvPr/>
        </p:nvSpPr>
        <p:spPr>
          <a:xfrm>
            <a:off x="322218" y="217714"/>
            <a:ext cx="7613623" cy="523220"/>
          </a:xfrm>
          <a:prstGeom prst="rect">
            <a:avLst/>
          </a:prstGeom>
          <a:noFill/>
        </p:spPr>
        <p:txBody>
          <a:bodyPr wrap="none" rtlCol="0">
            <a:spAutoFit/>
          </a:bodyPr>
          <a:lstStyle/>
          <a:p>
            <a:r>
              <a:rPr lang="en-US" sz="2800"/>
              <a:t>What is the voltage drop across the 10 </a:t>
            </a:r>
            <a:r>
              <a:rPr lang="el-GR" sz="2800"/>
              <a:t>Ω</a:t>
            </a:r>
            <a:r>
              <a:rPr lang="en-US" sz="2800"/>
              <a:t> resistor?</a:t>
            </a:r>
          </a:p>
        </p:txBody>
      </p:sp>
      <p:sp>
        <p:nvSpPr>
          <p:cNvPr id="4" name="TextBox 3"/>
          <p:cNvSpPr txBox="1"/>
          <p:nvPr/>
        </p:nvSpPr>
        <p:spPr>
          <a:xfrm>
            <a:off x="322218" y="3448594"/>
            <a:ext cx="1354858" cy="3323987"/>
          </a:xfrm>
          <a:prstGeom prst="rect">
            <a:avLst/>
          </a:prstGeom>
          <a:noFill/>
        </p:spPr>
        <p:txBody>
          <a:bodyPr wrap="none" rtlCol="0">
            <a:spAutoFit/>
          </a:bodyPr>
          <a:lstStyle/>
          <a:p>
            <a:pPr marL="514350" indent="-514350">
              <a:lnSpc>
                <a:spcPct val="150000"/>
              </a:lnSpc>
              <a:buAutoNum type="alphaUcParenR"/>
            </a:pPr>
            <a:r>
              <a:rPr lang="en-US" sz="2800"/>
              <a:t>30 V</a:t>
            </a:r>
          </a:p>
          <a:p>
            <a:pPr marL="514350" indent="-514350">
              <a:lnSpc>
                <a:spcPct val="150000"/>
              </a:lnSpc>
              <a:buAutoNum type="alphaUcParenR"/>
            </a:pPr>
            <a:r>
              <a:rPr lang="en-US" sz="2800"/>
              <a:t>20 V</a:t>
            </a:r>
          </a:p>
          <a:p>
            <a:pPr marL="514350" indent="-514350">
              <a:lnSpc>
                <a:spcPct val="150000"/>
              </a:lnSpc>
              <a:buAutoNum type="alphaUcParenR"/>
            </a:pPr>
            <a:r>
              <a:rPr lang="en-US" sz="2800"/>
              <a:t>15 V</a:t>
            </a:r>
          </a:p>
          <a:p>
            <a:pPr marL="514350" indent="-514350">
              <a:lnSpc>
                <a:spcPct val="150000"/>
              </a:lnSpc>
              <a:buAutoNum type="alphaUcParenR"/>
            </a:pPr>
            <a:r>
              <a:rPr lang="en-US" sz="2800"/>
              <a:t>10 V</a:t>
            </a:r>
          </a:p>
          <a:p>
            <a:pPr marL="514350" indent="-514350">
              <a:lnSpc>
                <a:spcPct val="150000"/>
              </a:lnSpc>
              <a:buAutoNum type="alphaUcParenR"/>
            </a:pPr>
            <a:r>
              <a:rPr lang="en-US" sz="2800"/>
              <a:t>0 V</a:t>
            </a:r>
          </a:p>
        </p:txBody>
      </p:sp>
    </p:spTree>
    <p:extLst>
      <p:ext uri="{BB962C8B-B14F-4D97-AF65-F5344CB8AC3E}">
        <p14:creationId xmlns:p14="http://schemas.microsoft.com/office/powerpoint/2010/main" val="2796011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134846" y="2330733"/>
            <a:ext cx="448573" cy="2260121"/>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6" name="Straight Connector 5"/>
          <p:cNvCxnSpPr/>
          <p:nvPr/>
        </p:nvCxnSpPr>
        <p:spPr>
          <a:xfrm flipV="1">
            <a:off x="7359133" y="2330733"/>
            <a:ext cx="4054415" cy="0"/>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p:cNvCxnSpPr/>
          <p:nvPr/>
        </p:nvCxnSpPr>
        <p:spPr>
          <a:xfrm flipV="1">
            <a:off x="7359132" y="4590854"/>
            <a:ext cx="4054415" cy="0"/>
          </a:xfrm>
          <a:prstGeom prst="line">
            <a:avLst/>
          </a:prstGeom>
        </p:spPr>
        <p:style>
          <a:lnRef idx="2">
            <a:schemeClr val="dk1"/>
          </a:lnRef>
          <a:fillRef idx="0">
            <a:schemeClr val="dk1"/>
          </a:fillRef>
          <a:effectRef idx="1">
            <a:schemeClr val="dk1"/>
          </a:effectRef>
          <a:fontRef idx="minor">
            <a:schemeClr val="tx1"/>
          </a:fontRef>
        </p:style>
      </p:cxnSp>
      <p:sp>
        <p:nvSpPr>
          <p:cNvPr id="9" name="Arc 8"/>
          <p:cNvSpPr/>
          <p:nvPr/>
        </p:nvSpPr>
        <p:spPr>
          <a:xfrm>
            <a:off x="11193529" y="2330733"/>
            <a:ext cx="448573" cy="2260122"/>
          </a:xfrm>
          <a:prstGeom prst="arc">
            <a:avLst>
              <a:gd name="adj1" fmla="val 16200000"/>
              <a:gd name="adj2" fmla="val 5412287"/>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12" name="Oval 11"/>
          <p:cNvSpPr/>
          <p:nvPr/>
        </p:nvSpPr>
        <p:spPr>
          <a:xfrm>
            <a:off x="8429874" y="2330731"/>
            <a:ext cx="448573" cy="2260121"/>
          </a:xfrm>
          <a:prstGeom prst="ellipse">
            <a:avLst/>
          </a:prstGeom>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Oval 12"/>
          <p:cNvSpPr/>
          <p:nvPr/>
        </p:nvSpPr>
        <p:spPr>
          <a:xfrm>
            <a:off x="10173477" y="2330732"/>
            <a:ext cx="448573" cy="2260121"/>
          </a:xfrm>
          <a:prstGeom prst="ellipse">
            <a:avLst/>
          </a:prstGeom>
          <a:ln>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6231763" y="2592371"/>
            <a:ext cx="393056" cy="523220"/>
          </a:xfrm>
          <a:prstGeom prst="rect">
            <a:avLst/>
          </a:prstGeom>
          <a:noFill/>
        </p:spPr>
        <p:txBody>
          <a:bodyPr wrap="none" rtlCol="0">
            <a:spAutoFit/>
          </a:bodyPr>
          <a:lstStyle/>
          <a:p>
            <a:r>
              <a:rPr lang="en-US" sz="2800" i="1"/>
              <a:t>A</a:t>
            </a:r>
          </a:p>
        </p:txBody>
      </p:sp>
      <p:cxnSp>
        <p:nvCxnSpPr>
          <p:cNvPr id="16" name="Straight Arrow Connector 15"/>
          <p:cNvCxnSpPr>
            <a:stCxn id="14" idx="3"/>
          </p:cNvCxnSpPr>
          <p:nvPr/>
        </p:nvCxnSpPr>
        <p:spPr>
          <a:xfrm>
            <a:off x="6624819" y="2853981"/>
            <a:ext cx="734313" cy="60681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a:xfrm>
            <a:off x="8654160" y="4861900"/>
            <a:ext cx="1743603" cy="1"/>
          </a:xfrm>
          <a:prstGeom prst="straightConnector1">
            <a:avLst/>
          </a:prstGeom>
          <a:ln>
            <a:headEnd type="triangle"/>
            <a:tailEnd type="triangle"/>
          </a:ln>
        </p:spPr>
        <p:style>
          <a:lnRef idx="2">
            <a:schemeClr val="dk1"/>
          </a:lnRef>
          <a:fillRef idx="0">
            <a:schemeClr val="dk1"/>
          </a:fillRef>
          <a:effectRef idx="1">
            <a:schemeClr val="dk1"/>
          </a:effectRef>
          <a:fontRef idx="minor">
            <a:schemeClr val="tx1"/>
          </a:fontRef>
        </p:style>
      </p:cxnSp>
      <p:sp>
        <p:nvSpPr>
          <p:cNvPr id="19" name="TextBox 18"/>
          <p:cNvSpPr txBox="1"/>
          <p:nvPr/>
        </p:nvSpPr>
        <p:spPr>
          <a:xfrm>
            <a:off x="9358287" y="4871336"/>
            <a:ext cx="335348" cy="523220"/>
          </a:xfrm>
          <a:prstGeom prst="rect">
            <a:avLst/>
          </a:prstGeom>
          <a:noFill/>
        </p:spPr>
        <p:txBody>
          <a:bodyPr wrap="none" rtlCol="0">
            <a:spAutoFit/>
          </a:bodyPr>
          <a:lstStyle/>
          <a:p>
            <a:r>
              <a:rPr lang="en-US" sz="2800" i="1"/>
              <a:t>L</a:t>
            </a:r>
          </a:p>
        </p:txBody>
      </p:sp>
      <p:sp>
        <p:nvSpPr>
          <p:cNvPr id="20" name="Oval 19"/>
          <p:cNvSpPr>
            <a:spLocks noChangeAspect="1"/>
          </p:cNvSpPr>
          <p:nvPr/>
        </p:nvSpPr>
        <p:spPr>
          <a:xfrm>
            <a:off x="7915206" y="2677213"/>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a:spLocks noChangeAspect="1"/>
          </p:cNvSpPr>
          <p:nvPr/>
        </p:nvSpPr>
        <p:spPr>
          <a:xfrm>
            <a:off x="9724902" y="2945933"/>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a:spLocks noChangeAspect="1"/>
          </p:cNvSpPr>
          <p:nvPr/>
        </p:nvSpPr>
        <p:spPr>
          <a:xfrm>
            <a:off x="8041994" y="3726888"/>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a:spLocks noChangeAspect="1"/>
          </p:cNvSpPr>
          <p:nvPr/>
        </p:nvSpPr>
        <p:spPr>
          <a:xfrm>
            <a:off x="10397763" y="3260828"/>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9145394" y="25609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a:spLocks noChangeAspect="1"/>
          </p:cNvSpPr>
          <p:nvPr/>
        </p:nvSpPr>
        <p:spPr>
          <a:xfrm>
            <a:off x="11193529" y="2746814"/>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a:spLocks noChangeAspect="1"/>
          </p:cNvSpPr>
          <p:nvPr/>
        </p:nvSpPr>
        <p:spPr>
          <a:xfrm>
            <a:off x="10979185" y="3932706"/>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8982006" y="3744013"/>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9859143" y="4282362"/>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9" name="TextBox 28"/>
              <p:cNvSpPr txBox="1"/>
              <p:nvPr/>
            </p:nvSpPr>
            <p:spPr>
              <a:xfrm>
                <a:off x="235670" y="53275"/>
                <a:ext cx="11811786" cy="954107"/>
              </a:xfrm>
              <a:prstGeom prst="rect">
                <a:avLst/>
              </a:prstGeom>
              <a:noFill/>
            </p:spPr>
            <p:txBody>
              <a:bodyPr wrap="square" rtlCol="0">
                <a:spAutoFit/>
              </a:bodyPr>
              <a:lstStyle/>
              <a:p>
                <a:r>
                  <a:rPr lang="en-US" sz="2800"/>
                  <a:t>In terms of the quantities in the figure and the </a:t>
                </a:r>
                <a:r>
                  <a:rPr lang="en-US" sz="2800" i="1"/>
                  <a:t>drift velocity</a:t>
                </a:r>
                <a:r>
                  <a:rPr lang="en-US" sz="2800"/>
                  <a:t>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𝑣</m:t>
                        </m:r>
                      </m:e>
                      <m:sub>
                        <m:r>
                          <a:rPr lang="en-US" sz="2800" b="0" i="1" smtClean="0">
                            <a:latin typeface="Cambria Math" panose="02040503050406030204" pitchFamily="18" charset="0"/>
                          </a:rPr>
                          <m:t>𝑑</m:t>
                        </m:r>
                      </m:sub>
                    </m:sSub>
                  </m:oMath>
                </a14:m>
                <a:r>
                  <a:rPr lang="en-US" sz="2800"/>
                  <a:t>), how much time does it take for the charge enclosed in the dashed lines to pass by point </a:t>
                </a:r>
                <a:r>
                  <a:rPr lang="en-US" sz="2800" i="1"/>
                  <a:t>P</a:t>
                </a:r>
                <a:r>
                  <a:rPr lang="en-US" sz="2800"/>
                  <a:t>?</a:t>
                </a:r>
              </a:p>
            </p:txBody>
          </p:sp>
        </mc:Choice>
        <mc:Fallback xmlns="">
          <p:sp>
            <p:nvSpPr>
              <p:cNvPr id="29" name="TextBox 28"/>
              <p:cNvSpPr txBox="1">
                <a:spLocks noRot="1" noChangeAspect="1" noMove="1" noResize="1" noEditPoints="1" noAdjustHandles="1" noChangeArrowheads="1" noChangeShapeType="1" noTextEdit="1"/>
              </p:cNvSpPr>
              <p:nvPr/>
            </p:nvSpPr>
            <p:spPr>
              <a:xfrm>
                <a:off x="235670" y="53275"/>
                <a:ext cx="11811786" cy="954107"/>
              </a:xfrm>
              <a:prstGeom prst="rect">
                <a:avLst/>
              </a:prstGeom>
              <a:blipFill rotWithShape="0">
                <a:blip r:embed="rId2"/>
                <a:stretch>
                  <a:fillRect l="-1084" t="-6410" b="-1794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235670" y="3352268"/>
                <a:ext cx="2799164" cy="3257174"/>
              </a:xfrm>
              <a:prstGeom prst="rect">
                <a:avLst/>
              </a:prstGeom>
              <a:noFill/>
            </p:spPr>
            <p:txBody>
              <a:bodyPr wrap="none" rtlCol="0">
                <a:spAutoFit/>
              </a:bodyPr>
              <a:lstStyle/>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𝐿</m:t>
                    </m:r>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𝑣</m:t>
                        </m:r>
                      </m:e>
                      <m:sub>
                        <m:r>
                          <a:rPr lang="en-US" sz="2800" b="0" i="1" smtClean="0">
                            <a:latin typeface="Cambria Math" panose="02040503050406030204" pitchFamily="18" charset="0"/>
                          </a:rPr>
                          <m:t>𝑑</m:t>
                        </m:r>
                      </m:sub>
                    </m:sSub>
                  </m:oMath>
                </a14:m>
                <a:endParaRPr lang="en-US" sz="2800"/>
              </a:p>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𝐿</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𝑣</m:t>
                        </m:r>
                      </m:e>
                      <m:sub>
                        <m:r>
                          <a:rPr lang="en-US" sz="2800" b="0" i="1" smtClean="0">
                            <a:latin typeface="Cambria Math" panose="02040503050406030204" pitchFamily="18" charset="0"/>
                          </a:rPr>
                          <m:t>𝑑</m:t>
                        </m:r>
                      </m:sub>
                    </m:sSub>
                  </m:oMath>
                </a14:m>
                <a:endParaRPr lang="en-US" sz="2800"/>
              </a:p>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𝐴𝐿</m:t>
                    </m:r>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𝑣</m:t>
                        </m:r>
                      </m:e>
                      <m:sub>
                        <m:r>
                          <a:rPr lang="en-US" sz="2800" b="0" i="1" smtClean="0">
                            <a:latin typeface="Cambria Math" panose="02040503050406030204" pitchFamily="18" charset="0"/>
                          </a:rPr>
                          <m:t>𝑑</m:t>
                        </m:r>
                      </m:sub>
                    </m:sSub>
                  </m:oMath>
                </a14:m>
                <a:endParaRPr lang="en-US" sz="2800"/>
              </a:p>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𝐴𝐿</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𝑣</m:t>
                        </m:r>
                      </m:e>
                      <m:sub>
                        <m:r>
                          <a:rPr lang="en-US" sz="2800" b="0" i="1" smtClean="0">
                            <a:latin typeface="Cambria Math" panose="02040503050406030204" pitchFamily="18" charset="0"/>
                          </a:rPr>
                          <m:t>𝑑</m:t>
                        </m:r>
                      </m:sub>
                    </m:sSub>
                  </m:oMath>
                </a14:m>
                <a:endParaRPr lang="en-US" sz="2800"/>
              </a:p>
              <a:p>
                <a:pPr marL="514350" indent="-514350">
                  <a:lnSpc>
                    <a:spcPct val="150000"/>
                  </a:lnSpc>
                  <a:buAutoNum type="alphaUcParenR"/>
                </a:pPr>
                <a:r>
                  <a:rPr lang="en-US" sz="2800"/>
                  <a:t> none of these</a:t>
                </a:r>
              </a:p>
            </p:txBody>
          </p:sp>
        </mc:Choice>
        <mc:Fallback xmlns="">
          <p:sp>
            <p:nvSpPr>
              <p:cNvPr id="30" name="TextBox 29"/>
              <p:cNvSpPr txBox="1">
                <a:spLocks noRot="1" noChangeAspect="1" noMove="1" noResize="1" noEditPoints="1" noAdjustHandles="1" noChangeArrowheads="1" noChangeShapeType="1" noTextEdit="1"/>
              </p:cNvSpPr>
              <p:nvPr/>
            </p:nvSpPr>
            <p:spPr>
              <a:xfrm>
                <a:off x="235670" y="3352268"/>
                <a:ext cx="2799164" cy="3257174"/>
              </a:xfrm>
              <a:prstGeom prst="rect">
                <a:avLst/>
              </a:prstGeom>
              <a:blipFill rotWithShape="0">
                <a:blip r:embed="rId3"/>
                <a:stretch>
                  <a:fillRect l="-4575" r="-3050" b="-4494"/>
                </a:stretch>
              </a:blipFill>
            </p:spPr>
            <p:txBody>
              <a:bodyPr/>
              <a:lstStyle/>
              <a:p>
                <a:r>
                  <a:rPr lang="en-US">
                    <a:noFill/>
                  </a:rPr>
                  <a:t> </a:t>
                </a:r>
              </a:p>
            </p:txBody>
          </p:sp>
        </mc:Fallback>
      </mc:AlternateContent>
      <p:sp>
        <p:nvSpPr>
          <p:cNvPr id="2" name="Oval 1"/>
          <p:cNvSpPr>
            <a:spLocks noChangeAspect="1"/>
          </p:cNvSpPr>
          <p:nvPr/>
        </p:nvSpPr>
        <p:spPr>
          <a:xfrm>
            <a:off x="10378440" y="3931920"/>
            <a:ext cx="45720" cy="4572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0212456" y="3891325"/>
            <a:ext cx="370614" cy="523220"/>
          </a:xfrm>
          <a:prstGeom prst="rect">
            <a:avLst/>
          </a:prstGeom>
          <a:noFill/>
        </p:spPr>
        <p:txBody>
          <a:bodyPr wrap="none" rtlCol="0">
            <a:spAutoFit/>
          </a:bodyPr>
          <a:lstStyle/>
          <a:p>
            <a:r>
              <a:rPr lang="en-US" sz="2800" i="1"/>
              <a:t>P</a:t>
            </a:r>
          </a:p>
        </p:txBody>
      </p:sp>
    </p:spTree>
    <p:extLst>
      <p:ext uri="{BB962C8B-B14F-4D97-AF65-F5344CB8AC3E}">
        <p14:creationId xmlns:p14="http://schemas.microsoft.com/office/powerpoint/2010/main" val="3266699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
          <p:cNvGrpSpPr>
            <a:grpSpLocks noChangeAspect="1"/>
          </p:cNvGrpSpPr>
          <p:nvPr/>
        </p:nvGrpSpPr>
        <p:grpSpPr bwMode="auto">
          <a:xfrm>
            <a:off x="3823392" y="1347408"/>
            <a:ext cx="4190459" cy="2623700"/>
            <a:chOff x="3061" y="2721"/>
            <a:chExt cx="5055" cy="3165"/>
          </a:xfrm>
        </p:grpSpPr>
        <p:sp>
          <p:nvSpPr>
            <p:cNvPr id="6" name="AutoShape 17"/>
            <p:cNvSpPr>
              <a:spLocks noChangeAspect="1" noChangeArrowheads="1" noTextEdit="1"/>
            </p:cNvSpPr>
            <p:nvPr/>
          </p:nvSpPr>
          <p:spPr bwMode="auto">
            <a:xfrm>
              <a:off x="3061" y="2721"/>
              <a:ext cx="5055" cy="316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Freeform 16"/>
            <p:cNvSpPr>
              <a:spLocks/>
            </p:cNvSpPr>
            <p:nvPr/>
          </p:nvSpPr>
          <p:spPr bwMode="auto">
            <a:xfrm rot="5400000">
              <a:off x="5342" y="3048"/>
              <a:ext cx="494" cy="734"/>
            </a:xfrm>
            <a:custGeom>
              <a:avLst/>
              <a:gdLst>
                <a:gd name="T0" fmla="*/ 225 w 495"/>
                <a:gd name="T1" fmla="*/ 0 h 735"/>
                <a:gd name="T2" fmla="*/ 0 w 495"/>
                <a:gd name="T3" fmla="*/ 90 h 735"/>
                <a:gd name="T4" fmla="*/ 495 w 495"/>
                <a:gd name="T5" fmla="*/ 195 h 735"/>
                <a:gd name="T6" fmla="*/ 0 w 495"/>
                <a:gd name="T7" fmla="*/ 300 h 735"/>
                <a:gd name="T8" fmla="*/ 495 w 495"/>
                <a:gd name="T9" fmla="*/ 420 h 735"/>
                <a:gd name="T10" fmla="*/ 15 w 495"/>
                <a:gd name="T11" fmla="*/ 540 h 735"/>
                <a:gd name="T12" fmla="*/ 495 w 495"/>
                <a:gd name="T13" fmla="*/ 660 h 735"/>
                <a:gd name="T14" fmla="*/ 225 w 495"/>
                <a:gd name="T15" fmla="*/ 735 h 7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5" h="735">
                  <a:moveTo>
                    <a:pt x="225" y="0"/>
                  </a:moveTo>
                  <a:lnTo>
                    <a:pt x="0" y="90"/>
                  </a:lnTo>
                  <a:lnTo>
                    <a:pt x="495" y="195"/>
                  </a:lnTo>
                  <a:lnTo>
                    <a:pt x="0" y="300"/>
                  </a:lnTo>
                  <a:lnTo>
                    <a:pt x="495" y="420"/>
                  </a:lnTo>
                  <a:lnTo>
                    <a:pt x="15" y="540"/>
                  </a:lnTo>
                  <a:lnTo>
                    <a:pt x="495" y="660"/>
                  </a:lnTo>
                  <a:lnTo>
                    <a:pt x="225" y="735"/>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15"/>
            <p:cNvSpPr>
              <a:spLocks noChangeShapeType="1"/>
            </p:cNvSpPr>
            <p:nvPr/>
          </p:nvSpPr>
          <p:spPr bwMode="auto">
            <a:xfrm>
              <a:off x="4546" y="3390"/>
              <a:ext cx="1" cy="184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Freeform 14"/>
            <p:cNvSpPr>
              <a:spLocks/>
            </p:cNvSpPr>
            <p:nvPr/>
          </p:nvSpPr>
          <p:spPr bwMode="auto">
            <a:xfrm rot="5400000">
              <a:off x="5357" y="4863"/>
              <a:ext cx="494" cy="734"/>
            </a:xfrm>
            <a:custGeom>
              <a:avLst/>
              <a:gdLst>
                <a:gd name="T0" fmla="*/ 225 w 495"/>
                <a:gd name="T1" fmla="*/ 0 h 735"/>
                <a:gd name="T2" fmla="*/ 0 w 495"/>
                <a:gd name="T3" fmla="*/ 90 h 735"/>
                <a:gd name="T4" fmla="*/ 495 w 495"/>
                <a:gd name="T5" fmla="*/ 195 h 735"/>
                <a:gd name="T6" fmla="*/ 0 w 495"/>
                <a:gd name="T7" fmla="*/ 300 h 735"/>
                <a:gd name="T8" fmla="*/ 495 w 495"/>
                <a:gd name="T9" fmla="*/ 420 h 735"/>
                <a:gd name="T10" fmla="*/ 15 w 495"/>
                <a:gd name="T11" fmla="*/ 540 h 735"/>
                <a:gd name="T12" fmla="*/ 495 w 495"/>
                <a:gd name="T13" fmla="*/ 660 h 735"/>
                <a:gd name="T14" fmla="*/ 225 w 495"/>
                <a:gd name="T15" fmla="*/ 735 h 7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5" h="735">
                  <a:moveTo>
                    <a:pt x="225" y="0"/>
                  </a:moveTo>
                  <a:lnTo>
                    <a:pt x="0" y="90"/>
                  </a:lnTo>
                  <a:lnTo>
                    <a:pt x="495" y="195"/>
                  </a:lnTo>
                  <a:lnTo>
                    <a:pt x="0" y="300"/>
                  </a:lnTo>
                  <a:lnTo>
                    <a:pt x="495" y="420"/>
                  </a:lnTo>
                  <a:lnTo>
                    <a:pt x="15" y="540"/>
                  </a:lnTo>
                  <a:lnTo>
                    <a:pt x="495" y="660"/>
                  </a:lnTo>
                  <a:lnTo>
                    <a:pt x="225" y="735"/>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3"/>
            <p:cNvSpPr>
              <a:spLocks noChangeShapeType="1"/>
            </p:cNvSpPr>
            <p:nvPr/>
          </p:nvSpPr>
          <p:spPr bwMode="auto">
            <a:xfrm>
              <a:off x="4545" y="3405"/>
              <a:ext cx="690"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2"/>
            <p:cNvSpPr>
              <a:spLocks noChangeShapeType="1"/>
            </p:cNvSpPr>
            <p:nvPr/>
          </p:nvSpPr>
          <p:spPr bwMode="auto">
            <a:xfrm>
              <a:off x="4546" y="5226"/>
              <a:ext cx="690"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1"/>
            <p:cNvSpPr>
              <a:spLocks noChangeShapeType="1"/>
            </p:cNvSpPr>
            <p:nvPr/>
          </p:nvSpPr>
          <p:spPr bwMode="auto">
            <a:xfrm>
              <a:off x="5955" y="5220"/>
              <a:ext cx="690"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10"/>
            <p:cNvSpPr>
              <a:spLocks noChangeShapeType="1"/>
            </p:cNvSpPr>
            <p:nvPr/>
          </p:nvSpPr>
          <p:spPr bwMode="auto">
            <a:xfrm>
              <a:off x="5955" y="3390"/>
              <a:ext cx="690"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Line 9"/>
            <p:cNvSpPr>
              <a:spLocks noChangeShapeType="1"/>
            </p:cNvSpPr>
            <p:nvPr/>
          </p:nvSpPr>
          <p:spPr bwMode="auto">
            <a:xfrm>
              <a:off x="6646" y="3387"/>
              <a:ext cx="1" cy="184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Line 8"/>
            <p:cNvSpPr>
              <a:spLocks noChangeShapeType="1"/>
            </p:cNvSpPr>
            <p:nvPr/>
          </p:nvSpPr>
          <p:spPr bwMode="auto">
            <a:xfrm>
              <a:off x="3061" y="4311"/>
              <a:ext cx="1470"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Line 7"/>
            <p:cNvSpPr>
              <a:spLocks noChangeShapeType="1"/>
            </p:cNvSpPr>
            <p:nvPr/>
          </p:nvSpPr>
          <p:spPr bwMode="auto">
            <a:xfrm>
              <a:off x="6646" y="4296"/>
              <a:ext cx="1470" cy="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6"/>
            <p:cNvSpPr>
              <a:spLocks noChangeShapeType="1"/>
            </p:cNvSpPr>
            <p:nvPr/>
          </p:nvSpPr>
          <p:spPr bwMode="auto">
            <a:xfrm>
              <a:off x="3225" y="4058"/>
              <a:ext cx="930" cy="0"/>
            </a:xfrm>
            <a:prstGeom prst="line">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5"/>
            <p:cNvSpPr>
              <a:spLocks noChangeArrowheads="1"/>
            </p:cNvSpPr>
            <p:nvPr/>
          </p:nvSpPr>
          <p:spPr bwMode="auto">
            <a:xfrm>
              <a:off x="3375" y="3591"/>
              <a:ext cx="420" cy="4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a:ln>
                    <a:noFill/>
                  </a:ln>
                  <a:solidFill>
                    <a:schemeClr val="tx1"/>
                  </a:solidFill>
                  <a:effectLst/>
                  <a:latin typeface="Arial" panose="020B0604020202020204" pitchFamily="34" charset="0"/>
                  <a:ea typeface="Times New Roman" panose="02020603050405020304" pitchFamily="18" charset="0"/>
                </a:rPr>
                <a:t>I</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Line 4"/>
            <p:cNvSpPr>
              <a:spLocks noChangeShapeType="1"/>
            </p:cNvSpPr>
            <p:nvPr/>
          </p:nvSpPr>
          <p:spPr bwMode="auto">
            <a:xfrm>
              <a:off x="6900" y="4027"/>
              <a:ext cx="930" cy="1"/>
            </a:xfrm>
            <a:prstGeom prst="line">
              <a:avLst/>
            </a:prstGeom>
            <a:noFill/>
            <a:ln w="19050">
              <a:solidFill>
                <a:srgbClr val="000000"/>
              </a:solidFill>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3"/>
            <p:cNvSpPr>
              <a:spLocks noChangeArrowheads="1"/>
            </p:cNvSpPr>
            <p:nvPr/>
          </p:nvSpPr>
          <p:spPr bwMode="auto">
            <a:xfrm>
              <a:off x="5235" y="2721"/>
              <a:ext cx="840" cy="4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1 Ω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2"/>
            <p:cNvSpPr>
              <a:spLocks noChangeArrowheads="1"/>
            </p:cNvSpPr>
            <p:nvPr/>
          </p:nvSpPr>
          <p:spPr bwMode="auto">
            <a:xfrm>
              <a:off x="5010" y="5466"/>
              <a:ext cx="1665" cy="420"/>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ea typeface="Times New Roman" panose="02020603050405020304" pitchFamily="18" charset="0"/>
                </a:rPr>
                <a:t>10,000 Ω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22" name="Rectangle 39"/>
          <p:cNvSpPr>
            <a:spLocks noChangeArrowheads="1"/>
          </p:cNvSpPr>
          <p:nvPr/>
        </p:nvSpPr>
        <p:spPr bwMode="auto">
          <a:xfrm>
            <a:off x="258051" y="128293"/>
            <a:ext cx="1132114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a:ln>
                  <a:noFill/>
                </a:ln>
                <a:solidFill>
                  <a:schemeClr val="tx1"/>
                </a:solidFill>
                <a:effectLst/>
                <a:ea typeface="Times New Roman" panose="02020603050405020304" pitchFamily="18" charset="0"/>
              </a:rPr>
              <a:t>A 1</a:t>
            </a:r>
            <a:r>
              <a:rPr lang="en-US" altLang="en-US" sz="2800">
                <a:ea typeface="Times New Roman" panose="02020603050405020304" pitchFamily="18" charset="0"/>
                <a:sym typeface="Symbol" panose="05050102010706020507" pitchFamily="18" charset="2"/>
              </a:rPr>
              <a:t> </a:t>
            </a:r>
            <a:r>
              <a:rPr lang="el-GR" altLang="en-US" sz="2800">
                <a:ea typeface="Times New Roman" panose="02020603050405020304" pitchFamily="18" charset="0"/>
                <a:sym typeface="Symbol" panose="05050102010706020507" pitchFamily="18" charset="2"/>
              </a:rPr>
              <a:t>Ω</a:t>
            </a:r>
            <a:r>
              <a:rPr kumimoji="0" lang="en-US" altLang="en-US" sz="2800" b="0" i="0" u="none" strike="noStrike" cap="none" normalizeH="0" baseline="0">
                <a:ln>
                  <a:noFill/>
                </a:ln>
                <a:solidFill>
                  <a:schemeClr val="tx1"/>
                </a:solidFill>
                <a:effectLst/>
                <a:ea typeface="Times New Roman" panose="02020603050405020304" pitchFamily="18" charset="0"/>
              </a:rPr>
              <a:t> resistor is placed in parallel with a 10,000 </a:t>
            </a:r>
            <a:r>
              <a:rPr kumimoji="0" lang="el-GR" altLang="en-US" sz="2800" b="0" i="0" u="none" strike="noStrike" cap="none" normalizeH="0" baseline="0">
                <a:ln>
                  <a:noFill/>
                </a:ln>
                <a:solidFill>
                  <a:schemeClr val="tx1"/>
                </a:solidFill>
                <a:effectLst/>
                <a:ea typeface="Times New Roman" panose="02020603050405020304" pitchFamily="18" charset="0"/>
              </a:rPr>
              <a:t>Ω</a:t>
            </a:r>
            <a:r>
              <a:rPr kumimoji="0" lang="en-US" altLang="en-US" sz="2800" b="0" i="0" u="none" strike="noStrike" cap="none" normalizeH="0" baseline="0">
                <a:ln>
                  <a:noFill/>
                </a:ln>
                <a:solidFill>
                  <a:schemeClr val="tx1"/>
                </a:solidFill>
                <a:effectLst/>
                <a:ea typeface="Times New Roman" panose="02020603050405020304" pitchFamily="18" charset="0"/>
              </a:rPr>
              <a:t> resistor as shown. The total,</a:t>
            </a:r>
            <a:r>
              <a:rPr kumimoji="0" lang="en-US" altLang="en-US" sz="2800" b="0" i="0" u="none" strike="noStrike" cap="none" normalizeH="0">
                <a:ln>
                  <a:noFill/>
                </a:ln>
                <a:solidFill>
                  <a:schemeClr val="tx1"/>
                </a:solidFill>
                <a:effectLst/>
                <a:ea typeface="Times New Roman" panose="02020603050405020304" pitchFamily="18" charset="0"/>
              </a:rPr>
              <a:t> equivalent resistance of these two resistors in parallel is closest to…</a:t>
            </a:r>
            <a:endParaRPr kumimoji="0" lang="en-US" altLang="en-US" sz="2800" b="0" i="0" u="none" strike="noStrike" cap="none" normalizeH="0" baseline="0">
              <a:ln>
                <a:noFill/>
              </a:ln>
              <a:solidFill>
                <a:schemeClr val="tx1"/>
              </a:solidFill>
              <a:effectLst/>
              <a:ea typeface="Times New Roman" panose="02020603050405020304" pitchFamily="18" charset="0"/>
              <a:sym typeface="Symbol" panose="05050102010706020507" pitchFamily="18" charset="2"/>
            </a:endParaRPr>
          </a:p>
        </p:txBody>
      </p:sp>
      <p:sp>
        <p:nvSpPr>
          <p:cNvPr id="42" name="TextBox 41"/>
          <p:cNvSpPr txBox="1"/>
          <p:nvPr/>
        </p:nvSpPr>
        <p:spPr>
          <a:xfrm>
            <a:off x="258051" y="3330389"/>
            <a:ext cx="4539833" cy="3323987"/>
          </a:xfrm>
          <a:prstGeom prst="rect">
            <a:avLst/>
          </a:prstGeom>
          <a:noFill/>
        </p:spPr>
        <p:txBody>
          <a:bodyPr wrap="none" rtlCol="0">
            <a:spAutoFit/>
          </a:bodyPr>
          <a:lstStyle/>
          <a:p>
            <a:pPr marL="514350" indent="-514350">
              <a:lnSpc>
                <a:spcPct val="150000"/>
              </a:lnSpc>
              <a:buAutoNum type="alphaUcParenR"/>
            </a:pPr>
            <a:r>
              <a:rPr lang="en-US" sz="2800"/>
              <a:t>a little less than 1 </a:t>
            </a:r>
            <a:r>
              <a:rPr lang="el-GR" sz="2800"/>
              <a:t>Ω</a:t>
            </a:r>
            <a:endParaRPr lang="en-US" sz="2800"/>
          </a:p>
          <a:p>
            <a:pPr marL="514350" indent="-514350">
              <a:lnSpc>
                <a:spcPct val="150000"/>
              </a:lnSpc>
              <a:buFontTx/>
              <a:buAutoNum type="alphaUcParenR"/>
            </a:pPr>
            <a:r>
              <a:rPr lang="en-US" sz="2800"/>
              <a:t>a little more than 1 </a:t>
            </a:r>
            <a:r>
              <a:rPr lang="el-GR" sz="2800"/>
              <a:t>Ω</a:t>
            </a:r>
            <a:endParaRPr lang="en-US" sz="2800"/>
          </a:p>
          <a:p>
            <a:pPr marL="514350" indent="-514350">
              <a:lnSpc>
                <a:spcPct val="150000"/>
              </a:lnSpc>
              <a:buAutoNum type="alphaUcParenR"/>
            </a:pPr>
            <a:r>
              <a:rPr lang="en-US" sz="2800"/>
              <a:t>5000 </a:t>
            </a:r>
            <a:r>
              <a:rPr lang="el-GR" sz="2800"/>
              <a:t>Ω</a:t>
            </a:r>
            <a:endParaRPr lang="en-US" sz="2800"/>
          </a:p>
          <a:p>
            <a:pPr marL="514350" indent="-514350">
              <a:lnSpc>
                <a:spcPct val="150000"/>
              </a:lnSpc>
              <a:buAutoNum type="alphaUcParenR"/>
            </a:pPr>
            <a:r>
              <a:rPr lang="en-US" sz="2800"/>
              <a:t>a little less than 10000 </a:t>
            </a:r>
            <a:r>
              <a:rPr lang="el-GR" sz="2800"/>
              <a:t>Ω</a:t>
            </a:r>
            <a:endParaRPr lang="en-US" sz="2800"/>
          </a:p>
          <a:p>
            <a:pPr marL="514350" indent="-514350">
              <a:lnSpc>
                <a:spcPct val="150000"/>
              </a:lnSpc>
              <a:buAutoNum type="alphaUcParenR"/>
            </a:pPr>
            <a:r>
              <a:rPr lang="en-US" sz="2800"/>
              <a:t>a little more than 10000 </a:t>
            </a:r>
            <a:r>
              <a:rPr lang="el-GR" sz="2800"/>
              <a:t>Ω</a:t>
            </a:r>
            <a:endParaRPr lang="en-US" sz="2800"/>
          </a:p>
        </p:txBody>
      </p:sp>
    </p:spTree>
    <p:extLst>
      <p:ext uri="{BB962C8B-B14F-4D97-AF65-F5344CB8AC3E}">
        <p14:creationId xmlns:p14="http://schemas.microsoft.com/office/powerpoint/2010/main" val="3513929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cstate="print"/>
          <a:srcRect r="18695"/>
          <a:stretch>
            <a:fillRect/>
          </a:stretch>
        </p:blipFill>
        <p:spPr bwMode="auto">
          <a:xfrm>
            <a:off x="2612573" y="1550215"/>
            <a:ext cx="4913135" cy="1711242"/>
          </a:xfrm>
          <a:prstGeom prst="rect">
            <a:avLst/>
          </a:prstGeom>
          <a:noFill/>
          <a:ln w="9525">
            <a:noFill/>
            <a:miter lim="800000"/>
            <a:headEnd/>
            <a:tailEnd/>
          </a:ln>
        </p:spPr>
      </p:pic>
      <p:sp>
        <p:nvSpPr>
          <p:cNvPr id="3" name="TextBox 2"/>
          <p:cNvSpPr txBox="1"/>
          <p:nvPr/>
        </p:nvSpPr>
        <p:spPr>
          <a:xfrm>
            <a:off x="200297" y="95794"/>
            <a:ext cx="11808823" cy="954107"/>
          </a:xfrm>
          <a:prstGeom prst="rect">
            <a:avLst/>
          </a:prstGeom>
          <a:noFill/>
        </p:spPr>
        <p:txBody>
          <a:bodyPr wrap="square" rtlCol="0">
            <a:spAutoFit/>
          </a:bodyPr>
          <a:lstStyle/>
          <a:p>
            <a:r>
              <a:rPr lang="en-US" sz="2800"/>
              <a:t>Current flows through a light bulb. Suppose a wire is connected across the bulb as shown. When this wire (assumed to be ideal) is connected…</a:t>
            </a:r>
          </a:p>
        </p:txBody>
      </p:sp>
      <p:sp>
        <p:nvSpPr>
          <p:cNvPr id="4" name="TextBox 3"/>
          <p:cNvSpPr txBox="1"/>
          <p:nvPr/>
        </p:nvSpPr>
        <p:spPr>
          <a:xfrm>
            <a:off x="200297" y="4702629"/>
            <a:ext cx="9584483" cy="2031325"/>
          </a:xfrm>
          <a:prstGeom prst="rect">
            <a:avLst/>
          </a:prstGeom>
          <a:noFill/>
        </p:spPr>
        <p:txBody>
          <a:bodyPr wrap="none" rtlCol="0">
            <a:spAutoFit/>
          </a:bodyPr>
          <a:lstStyle/>
          <a:p>
            <a:pPr marL="514350" indent="-514350">
              <a:lnSpc>
                <a:spcPct val="150000"/>
              </a:lnSpc>
              <a:buAutoNum type="alphaUcParenR"/>
            </a:pPr>
            <a:r>
              <a:rPr lang="en-US" sz="2800"/>
              <a:t>All the current continues to flow through the bulb</a:t>
            </a:r>
          </a:p>
          <a:p>
            <a:pPr marL="514350" indent="-514350">
              <a:lnSpc>
                <a:spcPct val="150000"/>
              </a:lnSpc>
              <a:buAutoNum type="alphaUcParenR"/>
            </a:pPr>
            <a:r>
              <a:rPr lang="en-US" sz="2800"/>
              <a:t>Half the current flows throughthe bulb, half through the wire</a:t>
            </a:r>
          </a:p>
          <a:p>
            <a:pPr marL="514350" indent="-514350">
              <a:lnSpc>
                <a:spcPct val="150000"/>
              </a:lnSpc>
              <a:buAutoNum type="alphaUcParenR"/>
            </a:pPr>
            <a:r>
              <a:rPr lang="en-US" sz="2800"/>
              <a:t>All the current flows through the wire</a:t>
            </a:r>
          </a:p>
        </p:txBody>
      </p:sp>
    </p:spTree>
    <p:extLst>
      <p:ext uri="{BB962C8B-B14F-4D97-AF65-F5344CB8AC3E}">
        <p14:creationId xmlns:p14="http://schemas.microsoft.com/office/powerpoint/2010/main" val="39331188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550786" y="1478995"/>
            <a:ext cx="2938024" cy="3340365"/>
          </a:xfrm>
          <a:prstGeom prst="rect">
            <a:avLst/>
          </a:prstGeom>
        </p:spPr>
      </p:pic>
      <p:sp>
        <p:nvSpPr>
          <p:cNvPr id="3" name="Rectangle 2"/>
          <p:cNvSpPr/>
          <p:nvPr/>
        </p:nvSpPr>
        <p:spPr>
          <a:xfrm>
            <a:off x="253998" y="94000"/>
            <a:ext cx="11531601" cy="1384995"/>
          </a:xfrm>
          <a:prstGeom prst="rect">
            <a:avLst/>
          </a:prstGeom>
        </p:spPr>
        <p:txBody>
          <a:bodyPr wrap="square">
            <a:spAutoFit/>
          </a:bodyPr>
          <a:lstStyle/>
          <a:p>
            <a:r>
              <a:rPr lang="en-US" sz="2800"/>
              <a:t>Points P and Q are connected to a battery of fixed voltage.  As more resistors R are added to the parallel circuit, what happens to the current passing </a:t>
            </a:r>
            <a:r>
              <a:rPr lang="en-US" sz="2800" b="1"/>
              <a:t>through the battery</a:t>
            </a:r>
            <a:r>
              <a:rPr lang="en-US" sz="2800"/>
              <a:t>?</a:t>
            </a:r>
          </a:p>
        </p:txBody>
      </p:sp>
      <p:sp>
        <p:nvSpPr>
          <p:cNvPr id="4" name="TextBox 3"/>
          <p:cNvSpPr txBox="1"/>
          <p:nvPr/>
        </p:nvSpPr>
        <p:spPr>
          <a:xfrm>
            <a:off x="253997" y="3928533"/>
            <a:ext cx="2849691" cy="2677656"/>
          </a:xfrm>
          <a:prstGeom prst="rect">
            <a:avLst/>
          </a:prstGeom>
          <a:noFill/>
        </p:spPr>
        <p:txBody>
          <a:bodyPr wrap="none" rtlCol="0">
            <a:spAutoFit/>
          </a:bodyPr>
          <a:lstStyle/>
          <a:p>
            <a:pPr marL="514350" indent="-514350">
              <a:lnSpc>
                <a:spcPct val="150000"/>
              </a:lnSpc>
              <a:buAutoNum type="alphaUcParenR"/>
            </a:pPr>
            <a:r>
              <a:rPr lang="en-US" sz="2800"/>
              <a:t>increases</a:t>
            </a:r>
          </a:p>
          <a:p>
            <a:pPr marL="514350" indent="-514350">
              <a:lnSpc>
                <a:spcPct val="150000"/>
              </a:lnSpc>
              <a:buAutoNum type="alphaUcParenR"/>
            </a:pPr>
            <a:r>
              <a:rPr lang="en-US" sz="2800"/>
              <a:t>decreases</a:t>
            </a:r>
          </a:p>
          <a:p>
            <a:pPr marL="514350" indent="-514350">
              <a:lnSpc>
                <a:spcPct val="150000"/>
              </a:lnSpc>
              <a:buAutoNum type="alphaUcParenR"/>
            </a:pPr>
            <a:r>
              <a:rPr lang="en-US" sz="2800"/>
              <a:t>stays the same</a:t>
            </a:r>
          </a:p>
          <a:p>
            <a:pPr marL="514350" indent="-514350">
              <a:lnSpc>
                <a:spcPct val="150000"/>
              </a:lnSpc>
              <a:buAutoNum type="alphaUcParenR"/>
            </a:pPr>
            <a:r>
              <a:rPr lang="en-US" sz="2800"/>
              <a:t>drops to zero</a:t>
            </a:r>
          </a:p>
        </p:txBody>
      </p:sp>
    </p:spTree>
    <p:extLst>
      <p:ext uri="{BB962C8B-B14F-4D97-AF65-F5344CB8AC3E}">
        <p14:creationId xmlns:p14="http://schemas.microsoft.com/office/powerpoint/2010/main" val="1856014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25569"/>
            <a:ext cx="11658600" cy="523220"/>
          </a:xfrm>
          <a:prstGeom prst="rect">
            <a:avLst/>
          </a:prstGeom>
        </p:spPr>
        <p:txBody>
          <a:bodyPr wrap="square">
            <a:spAutoFit/>
          </a:bodyPr>
          <a:lstStyle/>
          <a:p>
            <a:r>
              <a:rPr lang="en-US" sz="2800"/>
              <a:t>Consider the circuit below.  What is the total resistance which the battery sees?</a:t>
            </a:r>
          </a:p>
        </p:txBody>
      </p:sp>
      <p:sp>
        <p:nvSpPr>
          <p:cNvPr id="4" name="TextBox 3"/>
          <p:cNvSpPr txBox="1"/>
          <p:nvPr/>
        </p:nvSpPr>
        <p:spPr>
          <a:xfrm>
            <a:off x="228600" y="4072467"/>
            <a:ext cx="1664238" cy="2677656"/>
          </a:xfrm>
          <a:prstGeom prst="rect">
            <a:avLst/>
          </a:prstGeom>
          <a:noFill/>
        </p:spPr>
        <p:txBody>
          <a:bodyPr wrap="none" rtlCol="0">
            <a:spAutoFit/>
          </a:bodyPr>
          <a:lstStyle/>
          <a:p>
            <a:pPr marL="514350" indent="-514350">
              <a:lnSpc>
                <a:spcPct val="150000"/>
              </a:lnSpc>
              <a:buAutoNum type="alphaUcParenR"/>
            </a:pPr>
            <a:r>
              <a:rPr lang="en-US" sz="2800"/>
              <a:t>1 </a:t>
            </a:r>
            <a:r>
              <a:rPr lang="el-GR" sz="2800"/>
              <a:t>Ω</a:t>
            </a:r>
            <a:endParaRPr lang="en-US" sz="2800"/>
          </a:p>
          <a:p>
            <a:pPr marL="514350" indent="-514350">
              <a:lnSpc>
                <a:spcPct val="150000"/>
              </a:lnSpc>
              <a:buAutoNum type="alphaUcParenR"/>
            </a:pPr>
            <a:r>
              <a:rPr lang="en-US" sz="2800"/>
              <a:t>2 </a:t>
            </a:r>
            <a:r>
              <a:rPr lang="el-GR" sz="2800"/>
              <a:t>Ω</a:t>
            </a:r>
            <a:endParaRPr lang="en-US" sz="2800"/>
          </a:p>
          <a:p>
            <a:pPr marL="514350" indent="-514350">
              <a:lnSpc>
                <a:spcPct val="150000"/>
              </a:lnSpc>
              <a:buAutoNum type="alphaUcParenR"/>
            </a:pPr>
            <a:r>
              <a:rPr lang="en-US" sz="2800"/>
              <a:t>0.5 </a:t>
            </a:r>
            <a:r>
              <a:rPr lang="el-GR" sz="2800"/>
              <a:t>Ω</a:t>
            </a:r>
            <a:endParaRPr lang="en-US" sz="2800"/>
          </a:p>
          <a:p>
            <a:pPr marL="514350" indent="-514350">
              <a:lnSpc>
                <a:spcPct val="150000"/>
              </a:lnSpc>
              <a:buAutoNum type="alphaUcParenR"/>
            </a:pPr>
            <a:r>
              <a:rPr lang="en-US" sz="2800"/>
              <a:t>0.25 </a:t>
            </a:r>
            <a:r>
              <a:rPr lang="el-GR" sz="2800"/>
              <a:t>Ω</a:t>
            </a:r>
            <a:endParaRPr lang="en-US" sz="2800"/>
          </a:p>
        </p:txBody>
      </p:sp>
      <p:pic>
        <p:nvPicPr>
          <p:cNvPr id="6" name="Picture 5">
            <a:extLst>
              <a:ext uri="{FF2B5EF4-FFF2-40B4-BE49-F238E27FC236}">
                <a16:creationId xmlns:a16="http://schemas.microsoft.com/office/drawing/2014/main" id="{7B298B8D-B93A-4D60-AE7B-17DAE3A154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65" y="855640"/>
            <a:ext cx="6036035" cy="3351705"/>
          </a:xfrm>
          <a:prstGeom prst="rect">
            <a:avLst/>
          </a:prstGeom>
        </p:spPr>
      </p:pic>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C3573B46-9EE9-4A3B-BB2B-C7C4532AFBF4}"/>
                  </a:ext>
                </a:extLst>
              </p:cNvPr>
              <p:cNvSpPr txBox="1"/>
              <p:nvPr/>
            </p:nvSpPr>
            <p:spPr>
              <a:xfrm>
                <a:off x="1396441" y="2181168"/>
                <a:ext cx="787395"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1 </m:t>
                      </m:r>
                      <m:r>
                        <m:rPr>
                          <m:sty m:val="p"/>
                        </m:rPr>
                        <a:rPr lang="el-GR" sz="2800" b="0" i="1" smtClean="0">
                          <a:latin typeface="Cambria Math" panose="02040503050406030204" pitchFamily="18" charset="0"/>
                          <a:ea typeface="Cambria Math" panose="02040503050406030204" pitchFamily="18" charset="0"/>
                        </a:rPr>
                        <m:t>Ω</m:t>
                      </m:r>
                    </m:oMath>
                  </m:oMathPara>
                </a14:m>
                <a:endParaRPr lang="en-US" sz="2800" dirty="0"/>
              </a:p>
            </p:txBody>
          </p:sp>
        </mc:Choice>
        <mc:Fallback xmlns="">
          <p:sp>
            <p:nvSpPr>
              <p:cNvPr id="7" name="TextBox 6">
                <a:extLst>
                  <a:ext uri="{FF2B5EF4-FFF2-40B4-BE49-F238E27FC236}">
                    <a16:creationId xmlns:a16="http://schemas.microsoft.com/office/drawing/2014/main" id="{C3573B46-9EE9-4A3B-BB2B-C7C4532AFBF4}"/>
                  </a:ext>
                </a:extLst>
              </p:cNvPr>
              <p:cNvSpPr txBox="1">
                <a:spLocks noRot="1" noChangeAspect="1" noMove="1" noResize="1" noEditPoints="1" noAdjustHandles="1" noChangeArrowheads="1" noChangeShapeType="1" noTextEdit="1"/>
              </p:cNvSpPr>
              <p:nvPr/>
            </p:nvSpPr>
            <p:spPr>
              <a:xfrm>
                <a:off x="1396441" y="2181168"/>
                <a:ext cx="787395" cy="52322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0F00D09C-B026-4676-BF43-614CFA0881DC}"/>
                  </a:ext>
                </a:extLst>
              </p:cNvPr>
              <p:cNvSpPr txBox="1"/>
              <p:nvPr/>
            </p:nvSpPr>
            <p:spPr>
              <a:xfrm>
                <a:off x="3541720" y="1626440"/>
                <a:ext cx="787395"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1 </m:t>
                      </m:r>
                      <m:r>
                        <m:rPr>
                          <m:sty m:val="p"/>
                        </m:rPr>
                        <a:rPr lang="el-GR" sz="2800" b="0" i="1" smtClean="0">
                          <a:latin typeface="Cambria Math" panose="02040503050406030204" pitchFamily="18" charset="0"/>
                          <a:ea typeface="Cambria Math" panose="02040503050406030204" pitchFamily="18" charset="0"/>
                        </a:rPr>
                        <m:t>Ω</m:t>
                      </m:r>
                    </m:oMath>
                  </m:oMathPara>
                </a14:m>
                <a:endParaRPr lang="en-US" sz="2800" dirty="0"/>
              </a:p>
            </p:txBody>
          </p:sp>
        </mc:Choice>
        <mc:Fallback xmlns="">
          <p:sp>
            <p:nvSpPr>
              <p:cNvPr id="8" name="TextBox 7">
                <a:extLst>
                  <a:ext uri="{FF2B5EF4-FFF2-40B4-BE49-F238E27FC236}">
                    <a16:creationId xmlns:a16="http://schemas.microsoft.com/office/drawing/2014/main" id="{0F00D09C-B026-4676-BF43-614CFA0881DC}"/>
                  </a:ext>
                </a:extLst>
              </p:cNvPr>
              <p:cNvSpPr txBox="1">
                <a:spLocks noRot="1" noChangeAspect="1" noMove="1" noResize="1" noEditPoints="1" noAdjustHandles="1" noChangeArrowheads="1" noChangeShapeType="1" noTextEdit="1"/>
              </p:cNvSpPr>
              <p:nvPr/>
            </p:nvSpPr>
            <p:spPr>
              <a:xfrm>
                <a:off x="3541720" y="1626440"/>
                <a:ext cx="787395" cy="52322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C944635A-DEC5-4529-8C4D-0643C5F3DA78}"/>
                  </a:ext>
                </a:extLst>
              </p:cNvPr>
              <p:cNvSpPr txBox="1"/>
              <p:nvPr/>
            </p:nvSpPr>
            <p:spPr>
              <a:xfrm>
                <a:off x="2264877" y="2617156"/>
                <a:ext cx="787395"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2 </m:t>
                      </m:r>
                      <m:r>
                        <m:rPr>
                          <m:sty m:val="p"/>
                        </m:rPr>
                        <a:rPr lang="el-GR" sz="2800" b="0" i="1" smtClean="0">
                          <a:latin typeface="Cambria Math" panose="02040503050406030204" pitchFamily="18" charset="0"/>
                          <a:ea typeface="Cambria Math" panose="02040503050406030204" pitchFamily="18" charset="0"/>
                        </a:rPr>
                        <m:t>Ω</m:t>
                      </m:r>
                    </m:oMath>
                  </m:oMathPara>
                </a14:m>
                <a:endParaRPr lang="en-US" sz="2800" dirty="0"/>
              </a:p>
            </p:txBody>
          </p:sp>
        </mc:Choice>
        <mc:Fallback xmlns="">
          <p:sp>
            <p:nvSpPr>
              <p:cNvPr id="9" name="TextBox 8">
                <a:extLst>
                  <a:ext uri="{FF2B5EF4-FFF2-40B4-BE49-F238E27FC236}">
                    <a16:creationId xmlns:a16="http://schemas.microsoft.com/office/drawing/2014/main" id="{C944635A-DEC5-4529-8C4D-0643C5F3DA78}"/>
                  </a:ext>
                </a:extLst>
              </p:cNvPr>
              <p:cNvSpPr txBox="1">
                <a:spLocks noRot="1" noChangeAspect="1" noMove="1" noResize="1" noEditPoints="1" noAdjustHandles="1" noChangeArrowheads="1" noChangeShapeType="1" noTextEdit="1"/>
              </p:cNvSpPr>
              <p:nvPr/>
            </p:nvSpPr>
            <p:spPr>
              <a:xfrm>
                <a:off x="2264877" y="2617156"/>
                <a:ext cx="787395" cy="52322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967926C-F2AB-4A99-B74C-5648829DCB39}"/>
                  </a:ext>
                </a:extLst>
              </p:cNvPr>
              <p:cNvSpPr txBox="1"/>
              <p:nvPr/>
            </p:nvSpPr>
            <p:spPr>
              <a:xfrm>
                <a:off x="4001749" y="2624599"/>
                <a:ext cx="787395"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2 </m:t>
                      </m:r>
                      <m:r>
                        <m:rPr>
                          <m:sty m:val="p"/>
                        </m:rPr>
                        <a:rPr lang="el-GR" sz="2800" b="0" i="1" smtClean="0">
                          <a:latin typeface="Cambria Math" panose="02040503050406030204" pitchFamily="18" charset="0"/>
                          <a:ea typeface="Cambria Math" panose="02040503050406030204" pitchFamily="18" charset="0"/>
                        </a:rPr>
                        <m:t>Ω</m:t>
                      </m:r>
                    </m:oMath>
                  </m:oMathPara>
                </a14:m>
                <a:endParaRPr lang="en-US" sz="2800" dirty="0"/>
              </a:p>
            </p:txBody>
          </p:sp>
        </mc:Choice>
        <mc:Fallback xmlns="">
          <p:sp>
            <p:nvSpPr>
              <p:cNvPr id="10" name="TextBox 9">
                <a:extLst>
                  <a:ext uri="{FF2B5EF4-FFF2-40B4-BE49-F238E27FC236}">
                    <a16:creationId xmlns:a16="http://schemas.microsoft.com/office/drawing/2014/main" id="{E967926C-F2AB-4A99-B74C-5648829DCB39}"/>
                  </a:ext>
                </a:extLst>
              </p:cNvPr>
              <p:cNvSpPr txBox="1">
                <a:spLocks noRot="1" noChangeAspect="1" noMove="1" noResize="1" noEditPoints="1" noAdjustHandles="1" noChangeArrowheads="1" noChangeShapeType="1" noTextEdit="1"/>
              </p:cNvSpPr>
              <p:nvPr/>
            </p:nvSpPr>
            <p:spPr>
              <a:xfrm>
                <a:off x="4001749" y="2624599"/>
                <a:ext cx="787395" cy="523220"/>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191984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228600" y="125569"/>
                <a:ext cx="11658600" cy="954107"/>
              </a:xfrm>
              <a:prstGeom prst="rect">
                <a:avLst/>
              </a:prstGeom>
            </p:spPr>
            <p:txBody>
              <a:bodyPr wrap="square">
                <a:spAutoFit/>
              </a:bodyPr>
              <a:lstStyle/>
              <a:p>
                <a:r>
                  <a:rPr lang="en-US" sz="2800" dirty="0"/>
                  <a:t>Consider the circuit below.  If the resistor </a:t>
                </a:r>
                <a14:m>
                  <m:oMath xmlns:m="http://schemas.openxmlformats.org/officeDocument/2006/math">
                    <m:r>
                      <a:rPr lang="en-US" sz="2800" i="1" smtClean="0">
                        <a:latin typeface="Cambria Math" panose="02040503050406030204" pitchFamily="18" charset="0"/>
                      </a:rPr>
                      <m:t>𝑅</m:t>
                    </m:r>
                  </m:oMath>
                </a14:m>
                <a:r>
                  <a:rPr lang="en-US" sz="2800" dirty="0"/>
                  <a:t> is increased from </a:t>
                </a:r>
                <a14:m>
                  <m:oMath xmlns:m="http://schemas.openxmlformats.org/officeDocument/2006/math">
                    <m:r>
                      <a:rPr lang="en-US" sz="2800" i="1" dirty="0" smtClean="0">
                        <a:latin typeface="Cambria Math" panose="02040503050406030204" pitchFamily="18" charset="0"/>
                      </a:rPr>
                      <m:t>2</m:t>
                    </m:r>
                    <m:r>
                      <a:rPr lang="en-US" sz="2800" i="1">
                        <a:latin typeface="Cambria Math" panose="02040503050406030204" pitchFamily="18" charset="0"/>
                      </a:rPr>
                      <m:t> </m:t>
                    </m:r>
                    <m:r>
                      <m:rPr>
                        <m:sty m:val="p"/>
                      </m:rPr>
                      <a:rPr lang="el-GR" sz="2800" i="1">
                        <a:latin typeface="Cambria Math" panose="02040503050406030204" pitchFamily="18" charset="0"/>
                        <a:ea typeface="Cambria Math" panose="02040503050406030204" pitchFamily="18" charset="0"/>
                      </a:rPr>
                      <m:t>Ω</m:t>
                    </m:r>
                  </m:oMath>
                </a14:m>
                <a:r>
                  <a:rPr lang="en-US" sz="2800" dirty="0"/>
                  <a:t> to </a:t>
                </a:r>
                <a14:m>
                  <m:oMath xmlns:m="http://schemas.openxmlformats.org/officeDocument/2006/math">
                    <m:r>
                      <a:rPr lang="en-US" sz="2800" b="0" i="1" smtClean="0">
                        <a:latin typeface="Cambria Math" panose="02040503050406030204" pitchFamily="18" charset="0"/>
                      </a:rPr>
                      <m:t>5 </m:t>
                    </m:r>
                    <m:r>
                      <m:rPr>
                        <m:sty m:val="p"/>
                      </m:rPr>
                      <a:rPr lang="el-GR" sz="2800" b="0" i="1" smtClean="0">
                        <a:latin typeface="Cambria Math" panose="02040503050406030204" pitchFamily="18" charset="0"/>
                        <a:ea typeface="Cambria Math" panose="02040503050406030204" pitchFamily="18" charset="0"/>
                      </a:rPr>
                      <m:t>Ω</m:t>
                    </m:r>
                  </m:oMath>
                </a14:m>
                <a:r>
                  <a:rPr lang="en-US" sz="2800" dirty="0"/>
                  <a:t> what will happen to the current </a:t>
                </a:r>
                <a14:m>
                  <m:oMath xmlns:m="http://schemas.openxmlformats.org/officeDocument/2006/math">
                    <m:r>
                      <a:rPr lang="en-US" sz="2800" b="0" i="1" smtClean="0">
                        <a:latin typeface="Cambria Math" panose="02040503050406030204" pitchFamily="18" charset="0"/>
                      </a:rPr>
                      <m:t>𝐼</m:t>
                    </m:r>
                  </m:oMath>
                </a14:m>
                <a:r>
                  <a:rPr lang="en-US" sz="2800" dirty="0"/>
                  <a:t> through the battery?</a:t>
                </a:r>
              </a:p>
            </p:txBody>
          </p:sp>
        </mc:Choice>
        <mc:Fallback xmlns="">
          <p:sp>
            <p:nvSpPr>
              <p:cNvPr id="3" name="Rectangle 2"/>
              <p:cNvSpPr>
                <a:spLocks noRot="1" noChangeAspect="1" noMove="1" noResize="1" noEditPoints="1" noAdjustHandles="1" noChangeArrowheads="1" noChangeShapeType="1" noTextEdit="1"/>
              </p:cNvSpPr>
              <p:nvPr/>
            </p:nvSpPr>
            <p:spPr>
              <a:xfrm>
                <a:off x="228600" y="125569"/>
                <a:ext cx="11658600" cy="954107"/>
              </a:xfrm>
              <a:prstGeom prst="rect">
                <a:avLst/>
              </a:prstGeom>
              <a:blipFill>
                <a:blip r:embed="rId2"/>
                <a:stretch>
                  <a:fillRect l="-1098" t="-6410" b="-1794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228600" y="4690534"/>
                <a:ext cx="3523722" cy="2031325"/>
              </a:xfrm>
              <a:prstGeom prst="rect">
                <a:avLst/>
              </a:prstGeom>
              <a:noFill/>
            </p:spPr>
            <p:txBody>
              <a:bodyPr wrap="none" rtlCol="0">
                <a:spAutoFit/>
              </a:bodyPr>
              <a:lstStyle/>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𝐼</m:t>
                    </m:r>
                  </m:oMath>
                </a14:m>
                <a:r>
                  <a:rPr lang="en-US" sz="2800"/>
                  <a:t> increases</a:t>
                </a:r>
              </a:p>
              <a:p>
                <a:pPr marL="514350" indent="-514350">
                  <a:lnSpc>
                    <a:spcPct val="150000"/>
                  </a:lnSpc>
                  <a:buFontTx/>
                  <a:buAutoNum type="alphaUcParenR"/>
                </a:pPr>
                <a:r>
                  <a:rPr lang="en-US" sz="2800" b="0"/>
                  <a:t> </a:t>
                </a:r>
                <a14:m>
                  <m:oMath xmlns:m="http://schemas.openxmlformats.org/officeDocument/2006/math">
                    <m:r>
                      <a:rPr lang="en-US" sz="2800" b="0" i="1" smtClean="0">
                        <a:latin typeface="Cambria Math" panose="02040503050406030204" pitchFamily="18" charset="0"/>
                      </a:rPr>
                      <m:t>𝐼</m:t>
                    </m:r>
                  </m:oMath>
                </a14:m>
                <a:r>
                  <a:rPr lang="en-US" sz="2800"/>
                  <a:t> decreases</a:t>
                </a:r>
              </a:p>
              <a:p>
                <a:pPr marL="514350" indent="-514350">
                  <a:lnSpc>
                    <a:spcPct val="150000"/>
                  </a:lnSpc>
                  <a:buFontTx/>
                  <a:buAutoNum type="alphaUcParenR"/>
                </a:pPr>
                <a:r>
                  <a:rPr lang="en-US" sz="2800" b="0"/>
                  <a:t> </a:t>
                </a:r>
                <a14:m>
                  <m:oMath xmlns:m="http://schemas.openxmlformats.org/officeDocument/2006/math">
                    <m:r>
                      <a:rPr lang="en-US" sz="2800" b="0" i="1" smtClean="0">
                        <a:latin typeface="Cambria Math" panose="02040503050406030204" pitchFamily="18" charset="0"/>
                      </a:rPr>
                      <m:t>𝐼</m:t>
                    </m:r>
                  </m:oMath>
                </a14:m>
                <a:r>
                  <a:rPr lang="en-US" sz="2800"/>
                  <a:t> remains constant</a:t>
                </a:r>
              </a:p>
            </p:txBody>
          </p:sp>
        </mc:Choice>
        <mc:Fallback xmlns="">
          <p:sp>
            <p:nvSpPr>
              <p:cNvPr id="4" name="TextBox 3"/>
              <p:cNvSpPr txBox="1">
                <a:spLocks noRot="1" noChangeAspect="1" noMove="1" noResize="1" noEditPoints="1" noAdjustHandles="1" noChangeArrowheads="1" noChangeShapeType="1" noTextEdit="1"/>
              </p:cNvSpPr>
              <p:nvPr/>
            </p:nvSpPr>
            <p:spPr>
              <a:xfrm>
                <a:off x="228600" y="4690534"/>
                <a:ext cx="3523722" cy="2031325"/>
              </a:xfrm>
              <a:prstGeom prst="rect">
                <a:avLst/>
              </a:prstGeom>
              <a:blipFill rotWithShape="0">
                <a:blip r:embed="rId6"/>
                <a:stretch>
                  <a:fillRect l="-3633" r="-2076" b="-4491"/>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113C4013-3848-4B4D-B7D5-2EC81C1E095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08668" y="1209252"/>
            <a:ext cx="6036035" cy="3351705"/>
          </a:xfrm>
          <a:prstGeom prst="rect">
            <a:avLst/>
          </a:prstGeom>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17519C9E-3C1F-4DF3-BBF9-E978B448D203}"/>
                  </a:ext>
                </a:extLst>
              </p:cNvPr>
              <p:cNvSpPr txBox="1"/>
              <p:nvPr/>
            </p:nvSpPr>
            <p:spPr>
              <a:xfrm>
                <a:off x="1745144" y="2534780"/>
                <a:ext cx="787395"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1 </m:t>
                      </m:r>
                      <m:r>
                        <m:rPr>
                          <m:sty m:val="p"/>
                        </m:rPr>
                        <a:rPr lang="el-GR" sz="2800" b="0" i="1" smtClean="0">
                          <a:latin typeface="Cambria Math" panose="02040503050406030204" pitchFamily="18" charset="0"/>
                          <a:ea typeface="Cambria Math" panose="02040503050406030204" pitchFamily="18" charset="0"/>
                        </a:rPr>
                        <m:t>Ω</m:t>
                      </m:r>
                    </m:oMath>
                  </m:oMathPara>
                </a14:m>
                <a:endParaRPr lang="en-US" sz="2800" dirty="0"/>
              </a:p>
            </p:txBody>
          </p:sp>
        </mc:Choice>
        <mc:Fallback xmlns="">
          <p:sp>
            <p:nvSpPr>
              <p:cNvPr id="6" name="TextBox 5">
                <a:extLst>
                  <a:ext uri="{FF2B5EF4-FFF2-40B4-BE49-F238E27FC236}">
                    <a16:creationId xmlns:a16="http://schemas.microsoft.com/office/drawing/2014/main" id="{17519C9E-3C1F-4DF3-BBF9-E978B448D203}"/>
                  </a:ext>
                </a:extLst>
              </p:cNvPr>
              <p:cNvSpPr txBox="1">
                <a:spLocks noRot="1" noChangeAspect="1" noMove="1" noResize="1" noEditPoints="1" noAdjustHandles="1" noChangeArrowheads="1" noChangeShapeType="1" noTextEdit="1"/>
              </p:cNvSpPr>
              <p:nvPr/>
            </p:nvSpPr>
            <p:spPr>
              <a:xfrm>
                <a:off x="1745144" y="2534780"/>
                <a:ext cx="787395" cy="523220"/>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CECB9D97-4638-4CE6-812A-695BA0F61A7A}"/>
                  </a:ext>
                </a:extLst>
              </p:cNvPr>
              <p:cNvSpPr txBox="1"/>
              <p:nvPr/>
            </p:nvSpPr>
            <p:spPr>
              <a:xfrm>
                <a:off x="3890423" y="1980052"/>
                <a:ext cx="787395"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1 </m:t>
                      </m:r>
                      <m:r>
                        <m:rPr>
                          <m:sty m:val="p"/>
                        </m:rPr>
                        <a:rPr lang="el-GR" sz="2800" b="0" i="1" smtClean="0">
                          <a:latin typeface="Cambria Math" panose="02040503050406030204" pitchFamily="18" charset="0"/>
                          <a:ea typeface="Cambria Math" panose="02040503050406030204" pitchFamily="18" charset="0"/>
                        </a:rPr>
                        <m:t>Ω</m:t>
                      </m:r>
                    </m:oMath>
                  </m:oMathPara>
                </a14:m>
                <a:endParaRPr lang="en-US" sz="2800" dirty="0"/>
              </a:p>
            </p:txBody>
          </p:sp>
        </mc:Choice>
        <mc:Fallback xmlns="">
          <p:sp>
            <p:nvSpPr>
              <p:cNvPr id="7" name="TextBox 6">
                <a:extLst>
                  <a:ext uri="{FF2B5EF4-FFF2-40B4-BE49-F238E27FC236}">
                    <a16:creationId xmlns:a16="http://schemas.microsoft.com/office/drawing/2014/main" id="{CECB9D97-4638-4CE6-812A-695BA0F61A7A}"/>
                  </a:ext>
                </a:extLst>
              </p:cNvPr>
              <p:cNvSpPr txBox="1">
                <a:spLocks noRot="1" noChangeAspect="1" noMove="1" noResize="1" noEditPoints="1" noAdjustHandles="1" noChangeArrowheads="1" noChangeShapeType="1" noTextEdit="1"/>
              </p:cNvSpPr>
              <p:nvPr/>
            </p:nvSpPr>
            <p:spPr>
              <a:xfrm>
                <a:off x="3890423" y="1980052"/>
                <a:ext cx="787395" cy="523220"/>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8CD49229-2607-4801-BD22-63B2BCA1F541}"/>
                  </a:ext>
                </a:extLst>
              </p:cNvPr>
              <p:cNvSpPr txBox="1"/>
              <p:nvPr/>
            </p:nvSpPr>
            <p:spPr>
              <a:xfrm>
                <a:off x="2613580" y="2970768"/>
                <a:ext cx="787395"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2 </m:t>
                      </m:r>
                      <m:r>
                        <m:rPr>
                          <m:sty m:val="p"/>
                        </m:rPr>
                        <a:rPr lang="el-GR" sz="2800" b="0" i="1" smtClean="0">
                          <a:latin typeface="Cambria Math" panose="02040503050406030204" pitchFamily="18" charset="0"/>
                          <a:ea typeface="Cambria Math" panose="02040503050406030204" pitchFamily="18" charset="0"/>
                        </a:rPr>
                        <m:t>Ω</m:t>
                      </m:r>
                    </m:oMath>
                  </m:oMathPara>
                </a14:m>
                <a:endParaRPr lang="en-US" sz="2800" dirty="0"/>
              </a:p>
            </p:txBody>
          </p:sp>
        </mc:Choice>
        <mc:Fallback xmlns="">
          <p:sp>
            <p:nvSpPr>
              <p:cNvPr id="8" name="TextBox 7">
                <a:extLst>
                  <a:ext uri="{FF2B5EF4-FFF2-40B4-BE49-F238E27FC236}">
                    <a16:creationId xmlns:a16="http://schemas.microsoft.com/office/drawing/2014/main" id="{8CD49229-2607-4801-BD22-63B2BCA1F541}"/>
                  </a:ext>
                </a:extLst>
              </p:cNvPr>
              <p:cNvSpPr txBox="1">
                <a:spLocks noRot="1" noChangeAspect="1" noMove="1" noResize="1" noEditPoints="1" noAdjustHandles="1" noChangeArrowheads="1" noChangeShapeType="1" noTextEdit="1"/>
              </p:cNvSpPr>
              <p:nvPr/>
            </p:nvSpPr>
            <p:spPr>
              <a:xfrm>
                <a:off x="2613580" y="2970768"/>
                <a:ext cx="787395" cy="523220"/>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2484EA8F-2B42-4E70-B9B1-C75929B83A3E}"/>
                  </a:ext>
                </a:extLst>
              </p:cNvPr>
              <p:cNvSpPr txBox="1"/>
              <p:nvPr/>
            </p:nvSpPr>
            <p:spPr>
              <a:xfrm>
                <a:off x="4350452" y="2978211"/>
                <a:ext cx="1494383"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𝑅</m:t>
                      </m:r>
                      <m:r>
                        <a:rPr lang="en-US" sz="2800" b="0" i="1" smtClean="0">
                          <a:latin typeface="Cambria Math" panose="02040503050406030204" pitchFamily="18" charset="0"/>
                        </a:rPr>
                        <m:t>=2 </m:t>
                      </m:r>
                      <m:r>
                        <m:rPr>
                          <m:sty m:val="p"/>
                        </m:rPr>
                        <a:rPr lang="el-GR" sz="2800" b="0" i="1" smtClean="0">
                          <a:latin typeface="Cambria Math" panose="02040503050406030204" pitchFamily="18" charset="0"/>
                          <a:ea typeface="Cambria Math" panose="02040503050406030204" pitchFamily="18" charset="0"/>
                        </a:rPr>
                        <m:t>Ω</m:t>
                      </m:r>
                    </m:oMath>
                  </m:oMathPara>
                </a14:m>
                <a:endParaRPr lang="en-US" sz="2800" dirty="0"/>
              </a:p>
            </p:txBody>
          </p:sp>
        </mc:Choice>
        <mc:Fallback xmlns="">
          <p:sp>
            <p:nvSpPr>
              <p:cNvPr id="9" name="TextBox 8">
                <a:extLst>
                  <a:ext uri="{FF2B5EF4-FFF2-40B4-BE49-F238E27FC236}">
                    <a16:creationId xmlns:a16="http://schemas.microsoft.com/office/drawing/2014/main" id="{2484EA8F-2B42-4E70-B9B1-C75929B83A3E}"/>
                  </a:ext>
                </a:extLst>
              </p:cNvPr>
              <p:cNvSpPr txBox="1">
                <a:spLocks noRot="1" noChangeAspect="1" noMove="1" noResize="1" noEditPoints="1" noAdjustHandles="1" noChangeArrowheads="1" noChangeShapeType="1" noTextEdit="1"/>
              </p:cNvSpPr>
              <p:nvPr/>
            </p:nvSpPr>
            <p:spPr>
              <a:xfrm>
                <a:off x="4350452" y="2978211"/>
                <a:ext cx="1494383" cy="523220"/>
              </a:xfrm>
              <a:prstGeom prst="rect">
                <a:avLst/>
              </a:prstGeom>
              <a:blipFill>
                <a:blip r:embed="rId11"/>
                <a:stretch>
                  <a:fillRect/>
                </a:stretch>
              </a:blipFill>
            </p:spPr>
            <p:txBody>
              <a:bodyPr/>
              <a:lstStyle/>
              <a:p>
                <a:r>
                  <a:rPr lang="en-US">
                    <a:noFill/>
                  </a:rPr>
                  <a:t> </a:t>
                </a:r>
              </a:p>
            </p:txBody>
          </p:sp>
        </mc:Fallback>
      </mc:AlternateContent>
      <p:cxnSp>
        <p:nvCxnSpPr>
          <p:cNvPr id="11" name="Straight Arrow Connector 10">
            <a:extLst>
              <a:ext uri="{FF2B5EF4-FFF2-40B4-BE49-F238E27FC236}">
                <a16:creationId xmlns:a16="http://schemas.microsoft.com/office/drawing/2014/main" id="{E92BD320-79FF-42A5-A025-BA7467D0DE23}"/>
              </a:ext>
            </a:extLst>
          </p:cNvPr>
          <p:cNvCxnSpPr>
            <a:cxnSpLocks/>
          </p:cNvCxnSpPr>
          <p:nvPr/>
        </p:nvCxnSpPr>
        <p:spPr>
          <a:xfrm rot="16200000">
            <a:off x="231257" y="2841101"/>
            <a:ext cx="914400" cy="0"/>
          </a:xfrm>
          <a:prstGeom prst="straightConnector1">
            <a:avLst/>
          </a:prstGeom>
          <a:ln w="31750" cap="flat" cmpd="sng" algn="ctr">
            <a:solidFill>
              <a:schemeClr val="dk1"/>
            </a:solidFill>
            <a:prstDash val="solid"/>
            <a:round/>
            <a:headEnd type="none" w="med" len="med"/>
            <a:tailEnd type="triangle" w="lg" len="lg"/>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4DDA5785-6E26-4C86-A4C8-BD52D39A964E}"/>
                  </a:ext>
                </a:extLst>
              </p:cNvPr>
              <p:cNvSpPr txBox="1"/>
              <p:nvPr/>
            </p:nvSpPr>
            <p:spPr>
              <a:xfrm>
                <a:off x="228600" y="2579491"/>
                <a:ext cx="414088"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𝐼</m:t>
                      </m:r>
                    </m:oMath>
                  </m:oMathPara>
                </a14:m>
                <a:endParaRPr lang="en-US" sz="2800" dirty="0"/>
              </a:p>
            </p:txBody>
          </p:sp>
        </mc:Choice>
        <mc:Fallback xmlns="">
          <p:sp>
            <p:nvSpPr>
              <p:cNvPr id="12" name="TextBox 11">
                <a:extLst>
                  <a:ext uri="{FF2B5EF4-FFF2-40B4-BE49-F238E27FC236}">
                    <a16:creationId xmlns:a16="http://schemas.microsoft.com/office/drawing/2014/main" id="{4DDA5785-6E26-4C86-A4C8-BD52D39A964E}"/>
                  </a:ext>
                </a:extLst>
              </p:cNvPr>
              <p:cNvSpPr txBox="1">
                <a:spLocks noRot="1" noChangeAspect="1" noMove="1" noResize="1" noEditPoints="1" noAdjustHandles="1" noChangeArrowheads="1" noChangeShapeType="1" noTextEdit="1"/>
              </p:cNvSpPr>
              <p:nvPr/>
            </p:nvSpPr>
            <p:spPr>
              <a:xfrm>
                <a:off x="228600" y="2579491"/>
                <a:ext cx="414088" cy="523220"/>
              </a:xfrm>
              <a:prstGeom prst="rect">
                <a:avLst/>
              </a:prstGeom>
              <a:blipFill>
                <a:blip r:embed="rId1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2128672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333" y="127000"/>
            <a:ext cx="10138416" cy="738664"/>
          </a:xfrm>
          <a:prstGeom prst="rect">
            <a:avLst/>
          </a:prstGeom>
          <a:noFill/>
        </p:spPr>
        <p:txBody>
          <a:bodyPr wrap="none" rtlCol="0">
            <a:spAutoFit/>
          </a:bodyPr>
          <a:lstStyle/>
          <a:p>
            <a:pPr>
              <a:lnSpc>
                <a:spcPct val="150000"/>
              </a:lnSpc>
            </a:pPr>
            <a:r>
              <a:rPr lang="en-US" sz="2800"/>
              <a:t>When I screw in the parallel bulb, the bulb that’s already there will…</a:t>
            </a:r>
          </a:p>
        </p:txBody>
      </p:sp>
      <p:sp>
        <p:nvSpPr>
          <p:cNvPr id="3" name="TextBox 2"/>
          <p:cNvSpPr txBox="1"/>
          <p:nvPr/>
        </p:nvSpPr>
        <p:spPr>
          <a:xfrm>
            <a:off x="296333" y="4605867"/>
            <a:ext cx="4761175" cy="2031325"/>
          </a:xfrm>
          <a:prstGeom prst="rect">
            <a:avLst/>
          </a:prstGeom>
          <a:noFill/>
        </p:spPr>
        <p:txBody>
          <a:bodyPr wrap="none" rtlCol="0">
            <a:spAutoFit/>
          </a:bodyPr>
          <a:lstStyle/>
          <a:p>
            <a:pPr marL="514350" indent="-514350">
              <a:lnSpc>
                <a:spcPct val="150000"/>
              </a:lnSpc>
              <a:buAutoNum type="alphaUcParenR"/>
            </a:pPr>
            <a:r>
              <a:rPr lang="en-US" sz="2800"/>
              <a:t>get brighter</a:t>
            </a:r>
          </a:p>
          <a:p>
            <a:pPr marL="514350" indent="-514350">
              <a:lnSpc>
                <a:spcPct val="150000"/>
              </a:lnSpc>
              <a:buAutoNum type="alphaUcParenR"/>
            </a:pPr>
            <a:r>
              <a:rPr lang="en-US" sz="2800"/>
              <a:t>get dimmer</a:t>
            </a:r>
          </a:p>
          <a:p>
            <a:pPr marL="514350" indent="-514350">
              <a:lnSpc>
                <a:spcPct val="150000"/>
              </a:lnSpc>
              <a:buAutoNum type="alphaUcParenR"/>
            </a:pPr>
            <a:r>
              <a:rPr lang="en-US" sz="2800"/>
              <a:t>remain the same brightness</a:t>
            </a:r>
          </a:p>
        </p:txBody>
      </p:sp>
    </p:spTree>
    <p:extLst>
      <p:ext uri="{BB962C8B-B14F-4D97-AF65-F5344CB8AC3E}">
        <p14:creationId xmlns:p14="http://schemas.microsoft.com/office/powerpoint/2010/main" val="3627485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p:cNvPicPr>
            <a:picLocks noChangeAspect="1"/>
          </p:cNvPicPr>
          <p:nvPr/>
        </p:nvPicPr>
        <p:blipFill>
          <a:blip r:embed="rId2"/>
          <a:stretch>
            <a:fillRect/>
          </a:stretch>
        </p:blipFill>
        <p:spPr>
          <a:xfrm>
            <a:off x="3425310" y="1468639"/>
            <a:ext cx="5696979" cy="2667656"/>
          </a:xfrm>
          <a:prstGeom prst="rect">
            <a:avLst/>
          </a:prstGeom>
        </p:spPr>
      </p:pic>
      <p:sp>
        <p:nvSpPr>
          <p:cNvPr id="40" name="Rectangle 39"/>
          <p:cNvSpPr/>
          <p:nvPr/>
        </p:nvSpPr>
        <p:spPr>
          <a:xfrm>
            <a:off x="279399" y="130443"/>
            <a:ext cx="11624733" cy="954107"/>
          </a:xfrm>
          <a:prstGeom prst="rect">
            <a:avLst/>
          </a:prstGeom>
        </p:spPr>
        <p:txBody>
          <a:bodyPr wrap="square">
            <a:spAutoFit/>
          </a:bodyPr>
          <a:lstStyle/>
          <a:p>
            <a:r>
              <a:rPr lang="en-US" sz="2800"/>
              <a:t>The four light bulbs shown are identical.  Which circuit puts out more total light (from both bulbs combined)?  (Hint: more power = more light).</a:t>
            </a:r>
          </a:p>
        </p:txBody>
      </p:sp>
      <p:sp>
        <p:nvSpPr>
          <p:cNvPr id="41" name="TextBox 40"/>
          <p:cNvSpPr txBox="1"/>
          <p:nvPr/>
        </p:nvSpPr>
        <p:spPr>
          <a:xfrm>
            <a:off x="279399" y="4588933"/>
            <a:ext cx="7087838" cy="2031325"/>
          </a:xfrm>
          <a:prstGeom prst="rect">
            <a:avLst/>
          </a:prstGeom>
          <a:noFill/>
        </p:spPr>
        <p:txBody>
          <a:bodyPr wrap="none" rtlCol="0">
            <a:spAutoFit/>
          </a:bodyPr>
          <a:lstStyle/>
          <a:p>
            <a:pPr marL="514350" indent="-514350">
              <a:lnSpc>
                <a:spcPct val="150000"/>
              </a:lnSpc>
              <a:buAutoNum type="alphaUcParenR"/>
            </a:pPr>
            <a:r>
              <a:rPr lang="en-US" sz="2800"/>
              <a:t>A</a:t>
            </a:r>
          </a:p>
          <a:p>
            <a:pPr marL="514350" indent="-514350">
              <a:lnSpc>
                <a:spcPct val="150000"/>
              </a:lnSpc>
              <a:buAutoNum type="alphaUcParenR"/>
            </a:pPr>
            <a:r>
              <a:rPr lang="en-US" sz="2800"/>
              <a:t>B</a:t>
            </a:r>
          </a:p>
          <a:p>
            <a:pPr marL="514350" indent="-514350">
              <a:lnSpc>
                <a:spcPct val="150000"/>
              </a:lnSpc>
              <a:buAutoNum type="alphaUcParenR"/>
            </a:pPr>
            <a:r>
              <a:rPr lang="en-US" sz="2800"/>
              <a:t>They both put out the same amount of light</a:t>
            </a:r>
          </a:p>
        </p:txBody>
      </p:sp>
      <p:sp>
        <p:nvSpPr>
          <p:cNvPr id="2" name="TextBox 1"/>
          <p:cNvSpPr txBox="1"/>
          <p:nvPr/>
        </p:nvSpPr>
        <p:spPr>
          <a:xfrm>
            <a:off x="3547533" y="4131782"/>
            <a:ext cx="1259127" cy="461665"/>
          </a:xfrm>
          <a:prstGeom prst="rect">
            <a:avLst/>
          </a:prstGeom>
          <a:noFill/>
        </p:spPr>
        <p:txBody>
          <a:bodyPr wrap="none" rtlCol="0">
            <a:spAutoFit/>
          </a:bodyPr>
          <a:lstStyle/>
          <a:p>
            <a:r>
              <a:rPr lang="en-US" sz="2400" b="1"/>
              <a:t>Circuit A</a:t>
            </a:r>
          </a:p>
        </p:txBody>
      </p:sp>
      <p:sp>
        <p:nvSpPr>
          <p:cNvPr id="6" name="TextBox 5"/>
          <p:cNvSpPr txBox="1"/>
          <p:nvPr/>
        </p:nvSpPr>
        <p:spPr>
          <a:xfrm>
            <a:off x="6783083" y="4131782"/>
            <a:ext cx="1246303" cy="461665"/>
          </a:xfrm>
          <a:prstGeom prst="rect">
            <a:avLst/>
          </a:prstGeom>
          <a:noFill/>
        </p:spPr>
        <p:txBody>
          <a:bodyPr wrap="none" rtlCol="0">
            <a:spAutoFit/>
          </a:bodyPr>
          <a:lstStyle/>
          <a:p>
            <a:r>
              <a:rPr lang="en-US" sz="2400" b="1"/>
              <a:t>Circuit B</a:t>
            </a:r>
          </a:p>
        </p:txBody>
      </p:sp>
    </p:spTree>
    <p:extLst>
      <p:ext uri="{BB962C8B-B14F-4D97-AF65-F5344CB8AC3E}">
        <p14:creationId xmlns:p14="http://schemas.microsoft.com/office/powerpoint/2010/main" val="2495077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p:cNvPicPr>
            <a:picLocks noChangeAspect="1"/>
          </p:cNvPicPr>
          <p:nvPr/>
        </p:nvPicPr>
        <p:blipFill>
          <a:blip r:embed="rId2"/>
          <a:stretch>
            <a:fillRect/>
          </a:stretch>
        </p:blipFill>
        <p:spPr>
          <a:xfrm>
            <a:off x="3264494" y="1629218"/>
            <a:ext cx="6211652" cy="2437684"/>
          </a:xfrm>
          <a:prstGeom prst="rect">
            <a:avLst/>
          </a:prstGeom>
        </p:spPr>
      </p:pic>
      <mc:AlternateContent xmlns:mc="http://schemas.openxmlformats.org/markup-compatibility/2006" xmlns:a14="http://schemas.microsoft.com/office/drawing/2010/main">
        <mc:Choice Requires="a14">
          <p:sp>
            <p:nvSpPr>
              <p:cNvPr id="43" name="TextBox 42"/>
              <p:cNvSpPr txBox="1"/>
              <p:nvPr/>
            </p:nvSpPr>
            <p:spPr>
              <a:xfrm>
                <a:off x="200297" y="139337"/>
                <a:ext cx="11643360" cy="954107"/>
              </a:xfrm>
              <a:prstGeom prst="rect">
                <a:avLst/>
              </a:prstGeom>
              <a:noFill/>
            </p:spPr>
            <p:txBody>
              <a:bodyPr wrap="square" rtlCol="0">
                <a:spAutoFit/>
              </a:bodyPr>
              <a:lstStyle/>
              <a:p>
                <a:r>
                  <a:rPr lang="en-US" sz="2800"/>
                  <a:t>The circuit below consists of a battery attached to two resistors in series. Resistor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1</m:t>
                        </m:r>
                      </m:sub>
                    </m:sSub>
                  </m:oMath>
                </a14:m>
                <a:r>
                  <a:rPr lang="en-US" sz="2800"/>
                  <a:t> is </a:t>
                </a:r>
                <a:r>
                  <a:rPr lang="en-US" sz="2800" b="1" i="1"/>
                  <a:t>variable</a:t>
                </a:r>
                <a:r>
                  <a:rPr lang="en-US" sz="2800"/>
                  <a:t>. When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1</m:t>
                        </m:r>
                      </m:sub>
                    </m:sSub>
                  </m:oMath>
                </a14:m>
                <a:r>
                  <a:rPr lang="en-US" sz="2800"/>
                  <a:t> is decreased, the voltage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𝑉</m:t>
                        </m:r>
                      </m:e>
                      <m:sub>
                        <m:r>
                          <a:rPr lang="en-US" sz="2800" b="0" i="1" smtClean="0">
                            <a:latin typeface="Cambria Math" panose="02040503050406030204" pitchFamily="18" charset="0"/>
                          </a:rPr>
                          <m:t>2</m:t>
                        </m:r>
                      </m:sub>
                    </m:sSub>
                  </m:oMath>
                </a14:m>
                <a:r>
                  <a:rPr lang="en-US" sz="2800"/>
                  <a:t> across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2</m:t>
                        </m:r>
                      </m:sub>
                    </m:sSub>
                  </m:oMath>
                </a14:m>
                <a:r>
                  <a:rPr lang="en-US" sz="2800"/>
                  <a:t>…</a:t>
                </a:r>
              </a:p>
            </p:txBody>
          </p:sp>
        </mc:Choice>
        <mc:Fallback xmlns="">
          <p:sp>
            <p:nvSpPr>
              <p:cNvPr id="43" name="TextBox 42"/>
              <p:cNvSpPr txBox="1">
                <a:spLocks noRot="1" noChangeAspect="1" noMove="1" noResize="1" noEditPoints="1" noAdjustHandles="1" noChangeArrowheads="1" noChangeShapeType="1" noTextEdit="1"/>
              </p:cNvSpPr>
              <p:nvPr/>
            </p:nvSpPr>
            <p:spPr>
              <a:xfrm>
                <a:off x="200297" y="139337"/>
                <a:ext cx="11643360" cy="954107"/>
              </a:xfrm>
              <a:prstGeom prst="rect">
                <a:avLst/>
              </a:prstGeom>
              <a:blipFill rotWithShape="0">
                <a:blip r:embed="rId3"/>
                <a:stretch>
                  <a:fillRect l="-1099" t="-6410" b="-17949"/>
                </a:stretch>
              </a:blipFill>
            </p:spPr>
            <p:txBody>
              <a:bodyPr/>
              <a:lstStyle/>
              <a:p>
                <a:r>
                  <a:rPr lang="en-US">
                    <a:noFill/>
                  </a:rPr>
                  <a:t> </a:t>
                </a:r>
              </a:p>
            </p:txBody>
          </p:sp>
        </mc:Fallback>
      </mc:AlternateContent>
      <p:sp>
        <p:nvSpPr>
          <p:cNvPr id="44" name="TextBox 43"/>
          <p:cNvSpPr txBox="1"/>
          <p:nvPr/>
        </p:nvSpPr>
        <p:spPr>
          <a:xfrm>
            <a:off x="200297" y="4711337"/>
            <a:ext cx="2849691" cy="2031325"/>
          </a:xfrm>
          <a:prstGeom prst="rect">
            <a:avLst/>
          </a:prstGeom>
          <a:noFill/>
        </p:spPr>
        <p:txBody>
          <a:bodyPr wrap="none" rtlCol="0">
            <a:spAutoFit/>
          </a:bodyPr>
          <a:lstStyle/>
          <a:p>
            <a:pPr marL="514350" indent="-514350">
              <a:lnSpc>
                <a:spcPct val="150000"/>
              </a:lnSpc>
              <a:buAutoNum type="alphaUcParenR"/>
            </a:pPr>
            <a:r>
              <a:rPr lang="en-US" sz="2800"/>
              <a:t>increases</a:t>
            </a:r>
          </a:p>
          <a:p>
            <a:pPr marL="514350" indent="-514350">
              <a:lnSpc>
                <a:spcPct val="150000"/>
              </a:lnSpc>
              <a:buAutoNum type="alphaUcParenR"/>
            </a:pPr>
            <a:r>
              <a:rPr lang="en-US" sz="2800"/>
              <a:t>decreases</a:t>
            </a:r>
          </a:p>
          <a:p>
            <a:pPr marL="514350" indent="-514350">
              <a:lnSpc>
                <a:spcPct val="150000"/>
              </a:lnSpc>
              <a:buAutoNum type="alphaUcParenR"/>
            </a:pPr>
            <a:r>
              <a:rPr lang="en-US" sz="2800"/>
              <a:t>stays the same</a:t>
            </a:r>
          </a:p>
        </p:txBody>
      </p:sp>
    </p:spTree>
    <p:extLst>
      <p:ext uri="{BB962C8B-B14F-4D97-AF65-F5344CB8AC3E}">
        <p14:creationId xmlns:p14="http://schemas.microsoft.com/office/powerpoint/2010/main" val="37140710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18667" y="1172808"/>
            <a:ext cx="3872606" cy="1975819"/>
          </a:xfrm>
          <a:prstGeom prst="rect">
            <a:avLst/>
          </a:prstGeom>
        </p:spPr>
      </p:pic>
      <p:sp>
        <p:nvSpPr>
          <p:cNvPr id="5" name="Rectangle 4"/>
          <p:cNvSpPr/>
          <p:nvPr/>
        </p:nvSpPr>
        <p:spPr>
          <a:xfrm>
            <a:off x="203199" y="134035"/>
            <a:ext cx="11802533" cy="954107"/>
          </a:xfrm>
          <a:prstGeom prst="rect">
            <a:avLst/>
          </a:prstGeom>
        </p:spPr>
        <p:txBody>
          <a:bodyPr wrap="square">
            <a:spAutoFit/>
          </a:bodyPr>
          <a:lstStyle/>
          <a:p>
            <a:r>
              <a:rPr lang="en-US" sz="2800">
                <a:ea typeface="Times New Roman" panose="02020603050405020304" pitchFamily="18" charset="0"/>
              </a:rPr>
              <a:t>Consider the circuit shown, with the switch initially open. When the switch is closed, the current I</a:t>
            </a:r>
            <a:r>
              <a:rPr lang="en-US" sz="2800" baseline="-25000">
                <a:ea typeface="Times New Roman" panose="02020603050405020304" pitchFamily="18" charset="0"/>
              </a:rPr>
              <a:t>1</a:t>
            </a:r>
            <a:r>
              <a:rPr lang="en-US" sz="2800">
                <a:ea typeface="Times New Roman" panose="02020603050405020304" pitchFamily="18" charset="0"/>
              </a:rPr>
              <a:t> through resistor R</a:t>
            </a:r>
            <a:r>
              <a:rPr lang="en-US" sz="2800" baseline="-25000">
                <a:ea typeface="Times New Roman" panose="02020603050405020304" pitchFamily="18" charset="0"/>
              </a:rPr>
              <a:t>1</a:t>
            </a:r>
            <a:r>
              <a:rPr lang="en-US" sz="2800">
                <a:ea typeface="Times New Roman" panose="02020603050405020304" pitchFamily="18" charset="0"/>
              </a:rPr>
              <a:t>…</a:t>
            </a:r>
            <a:endParaRPr lang="en-US" sz="2800"/>
          </a:p>
        </p:txBody>
      </p:sp>
      <p:sp>
        <p:nvSpPr>
          <p:cNvPr id="6" name="TextBox 5"/>
          <p:cNvSpPr txBox="1"/>
          <p:nvPr/>
        </p:nvSpPr>
        <p:spPr>
          <a:xfrm>
            <a:off x="203199" y="4665133"/>
            <a:ext cx="3392339" cy="2031325"/>
          </a:xfrm>
          <a:prstGeom prst="rect">
            <a:avLst/>
          </a:prstGeom>
          <a:noFill/>
        </p:spPr>
        <p:txBody>
          <a:bodyPr wrap="none" rtlCol="0">
            <a:spAutoFit/>
          </a:bodyPr>
          <a:lstStyle/>
          <a:p>
            <a:pPr marL="514350" indent="-514350">
              <a:lnSpc>
                <a:spcPct val="150000"/>
              </a:lnSpc>
              <a:buAutoNum type="alphaUcParenR"/>
            </a:pPr>
            <a:r>
              <a:rPr lang="en-US" sz="2800"/>
              <a:t>increases.</a:t>
            </a:r>
          </a:p>
          <a:p>
            <a:pPr marL="514350" indent="-514350">
              <a:lnSpc>
                <a:spcPct val="150000"/>
              </a:lnSpc>
              <a:buAutoNum type="alphaUcParenR"/>
            </a:pPr>
            <a:r>
              <a:rPr lang="en-US" sz="2800"/>
              <a:t>decreases.</a:t>
            </a:r>
          </a:p>
          <a:p>
            <a:pPr marL="514350" indent="-514350">
              <a:lnSpc>
                <a:spcPct val="150000"/>
              </a:lnSpc>
              <a:buAutoNum type="alphaUcParenR"/>
            </a:pPr>
            <a:r>
              <a:rPr lang="en-US" sz="2800"/>
              <a:t>remains the same.</a:t>
            </a:r>
          </a:p>
        </p:txBody>
      </p:sp>
    </p:spTree>
    <p:extLst>
      <p:ext uri="{BB962C8B-B14F-4D97-AF65-F5344CB8AC3E}">
        <p14:creationId xmlns:p14="http://schemas.microsoft.com/office/powerpoint/2010/main" val="40760373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www.flipitphysics.com/Content/smartPhysics/Media/Prelectures/EM/10/q2-base-pic.png">
            <a:extLst>
              <a:ext uri="{FF2B5EF4-FFF2-40B4-BE49-F238E27FC236}">
                <a16:creationId xmlns:a16="http://schemas.microsoft.com/office/drawing/2014/main" id="{F0A19ADC-C406-470E-9FBD-06EC92F415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9969" y="273417"/>
            <a:ext cx="3962400" cy="220027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9DA10039-3DF3-4C3B-AB6B-8FEA1CFBCECA}"/>
                  </a:ext>
                </a:extLst>
              </p:cNvPr>
              <p:cNvSpPr txBox="1"/>
              <p:nvPr/>
            </p:nvSpPr>
            <p:spPr>
              <a:xfrm>
                <a:off x="269631" y="273417"/>
                <a:ext cx="7524963" cy="1815882"/>
              </a:xfrm>
              <a:prstGeom prst="rect">
                <a:avLst/>
              </a:prstGeom>
              <a:noFill/>
            </p:spPr>
            <p:txBody>
              <a:bodyPr wrap="square" rtlCol="0">
                <a:spAutoFit/>
              </a:bodyPr>
              <a:lstStyle/>
              <a:p>
                <a:r>
                  <a:rPr lang="en-US" sz="2800" dirty="0"/>
                  <a:t>The 'real' batteries and the resistors in both cases illustrated above are identical. In which case is the voltage across the terminals of the battery closest to the ideal battery voltage </a:t>
                </a:r>
                <a14:m>
                  <m:oMath xmlns:m="http://schemas.openxmlformats.org/officeDocument/2006/math">
                    <m:sSub>
                      <m:sSubPr>
                        <m:ctrlPr>
                          <a:rPr lang="en-US" sz="2800" i="1" dirty="0" smtClean="0">
                            <a:latin typeface="Cambria Math" panose="02040503050406030204" pitchFamily="18" charset="0"/>
                          </a:rPr>
                        </m:ctrlPr>
                      </m:sSubPr>
                      <m:e>
                        <m:r>
                          <a:rPr lang="en-US" sz="2800" b="0" i="1" dirty="0" smtClean="0">
                            <a:latin typeface="Cambria Math" panose="02040503050406030204" pitchFamily="18" charset="0"/>
                          </a:rPr>
                          <m:t>𝑉</m:t>
                        </m:r>
                      </m:e>
                      <m:sub>
                        <m:r>
                          <a:rPr lang="en-US" sz="2800" b="0" i="1" dirty="0" smtClean="0">
                            <a:latin typeface="Cambria Math" panose="02040503050406030204" pitchFamily="18" charset="0"/>
                          </a:rPr>
                          <m:t>0</m:t>
                        </m:r>
                      </m:sub>
                    </m:sSub>
                  </m:oMath>
                </a14:m>
                <a:r>
                  <a:rPr lang="en-US" sz="2800" dirty="0"/>
                  <a:t>?</a:t>
                </a:r>
              </a:p>
            </p:txBody>
          </p:sp>
        </mc:Choice>
        <mc:Fallback xmlns="">
          <p:sp>
            <p:nvSpPr>
              <p:cNvPr id="3" name="TextBox 2">
                <a:extLst>
                  <a:ext uri="{FF2B5EF4-FFF2-40B4-BE49-F238E27FC236}">
                    <a16:creationId xmlns:a16="http://schemas.microsoft.com/office/drawing/2014/main" id="{9DA10039-3DF3-4C3B-AB6B-8FEA1CFBCECA}"/>
                  </a:ext>
                </a:extLst>
              </p:cNvPr>
              <p:cNvSpPr txBox="1">
                <a:spLocks noRot="1" noChangeAspect="1" noMove="1" noResize="1" noEditPoints="1" noAdjustHandles="1" noChangeArrowheads="1" noChangeShapeType="1" noTextEdit="1"/>
              </p:cNvSpPr>
              <p:nvPr/>
            </p:nvSpPr>
            <p:spPr>
              <a:xfrm>
                <a:off x="269631" y="273417"/>
                <a:ext cx="7524963" cy="1815882"/>
              </a:xfrm>
              <a:prstGeom prst="rect">
                <a:avLst/>
              </a:prstGeom>
              <a:blipFill>
                <a:blip r:embed="rId3"/>
                <a:stretch>
                  <a:fillRect l="-1619" t="-3356" r="-1215" b="-872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F0D07140-0D72-4EA5-993E-E8E71E595CD6}"/>
                  </a:ext>
                </a:extLst>
              </p:cNvPr>
              <p:cNvSpPr txBox="1"/>
              <p:nvPr/>
            </p:nvSpPr>
            <p:spPr>
              <a:xfrm>
                <a:off x="269631" y="4696287"/>
                <a:ext cx="7291483" cy="1964512"/>
              </a:xfrm>
              <a:prstGeom prst="rect">
                <a:avLst/>
              </a:prstGeom>
              <a:noFill/>
            </p:spPr>
            <p:txBody>
              <a:bodyPr wrap="none" rtlCol="0">
                <a:spAutoFit/>
              </a:bodyPr>
              <a:lstStyle/>
              <a:p>
                <a:pPr marL="514350" indent="-514350">
                  <a:lnSpc>
                    <a:spcPct val="150000"/>
                  </a:lnSpc>
                  <a:buAutoNum type="alphaUcParenR"/>
                </a:pPr>
                <a:r>
                  <a:rPr lang="en-US" sz="2800" dirty="0"/>
                  <a:t>Terminal voltage is closer to </a:t>
                </a:r>
                <a14:m>
                  <m:oMath xmlns:m="http://schemas.openxmlformats.org/officeDocument/2006/math">
                    <m:sSub>
                      <m:sSubPr>
                        <m:ctrlPr>
                          <a:rPr lang="en-US" sz="2800" i="1" dirty="0">
                            <a:latin typeface="Cambria Math" panose="02040503050406030204" pitchFamily="18" charset="0"/>
                          </a:rPr>
                        </m:ctrlPr>
                      </m:sSubPr>
                      <m:e>
                        <m:r>
                          <a:rPr lang="en-US" sz="2800" i="1" dirty="0">
                            <a:latin typeface="Cambria Math" panose="02040503050406030204" pitchFamily="18" charset="0"/>
                          </a:rPr>
                          <m:t>𝑉</m:t>
                        </m:r>
                      </m:e>
                      <m:sub>
                        <m:r>
                          <a:rPr lang="en-US" sz="2800" i="1" dirty="0">
                            <a:latin typeface="Cambria Math" panose="02040503050406030204" pitchFamily="18" charset="0"/>
                          </a:rPr>
                          <m:t>0</m:t>
                        </m:r>
                      </m:sub>
                    </m:sSub>
                  </m:oMath>
                </a14:m>
                <a:r>
                  <a:rPr lang="en-US" sz="2800" dirty="0"/>
                  <a:t> in Case A</a:t>
                </a:r>
              </a:p>
              <a:p>
                <a:pPr marL="514350" indent="-514350">
                  <a:lnSpc>
                    <a:spcPct val="150000"/>
                  </a:lnSpc>
                  <a:buAutoNum type="alphaUcParenR"/>
                </a:pPr>
                <a:r>
                  <a:rPr lang="en-US" sz="2800" dirty="0"/>
                  <a:t>Terminal voltage is closer to </a:t>
                </a:r>
                <a14:m>
                  <m:oMath xmlns:m="http://schemas.openxmlformats.org/officeDocument/2006/math">
                    <m:sSub>
                      <m:sSubPr>
                        <m:ctrlPr>
                          <a:rPr lang="en-US" sz="2800" i="1" dirty="0">
                            <a:latin typeface="Cambria Math" panose="02040503050406030204" pitchFamily="18" charset="0"/>
                          </a:rPr>
                        </m:ctrlPr>
                      </m:sSubPr>
                      <m:e>
                        <m:r>
                          <a:rPr lang="en-US" sz="2800" i="1" dirty="0">
                            <a:latin typeface="Cambria Math" panose="02040503050406030204" pitchFamily="18" charset="0"/>
                          </a:rPr>
                          <m:t>𝑉</m:t>
                        </m:r>
                      </m:e>
                      <m:sub>
                        <m:r>
                          <a:rPr lang="en-US" sz="2800" i="1" dirty="0">
                            <a:latin typeface="Cambria Math" panose="02040503050406030204" pitchFamily="18" charset="0"/>
                          </a:rPr>
                          <m:t>0</m:t>
                        </m:r>
                      </m:sub>
                    </m:sSub>
                  </m:oMath>
                </a14:m>
                <a:r>
                  <a:rPr lang="en-US" sz="2800" dirty="0"/>
                  <a:t> in Case B</a:t>
                </a:r>
              </a:p>
              <a:p>
                <a:pPr marL="514350" indent="-514350">
                  <a:lnSpc>
                    <a:spcPct val="150000"/>
                  </a:lnSpc>
                  <a:buAutoNum type="alphaUcParenR"/>
                </a:pPr>
                <a:r>
                  <a:rPr lang="en-US" sz="2800" dirty="0"/>
                  <a:t>Terminal voltage is the same in Cases A and B</a:t>
                </a:r>
              </a:p>
            </p:txBody>
          </p:sp>
        </mc:Choice>
        <mc:Fallback xmlns="">
          <p:sp>
            <p:nvSpPr>
              <p:cNvPr id="4" name="TextBox 3">
                <a:extLst>
                  <a:ext uri="{FF2B5EF4-FFF2-40B4-BE49-F238E27FC236}">
                    <a16:creationId xmlns:a16="http://schemas.microsoft.com/office/drawing/2014/main" id="{F0D07140-0D72-4EA5-993E-E8E71E595CD6}"/>
                  </a:ext>
                </a:extLst>
              </p:cNvPr>
              <p:cNvSpPr txBox="1">
                <a:spLocks noRot="1" noChangeAspect="1" noMove="1" noResize="1" noEditPoints="1" noAdjustHandles="1" noChangeArrowheads="1" noChangeShapeType="1" noTextEdit="1"/>
              </p:cNvSpPr>
              <p:nvPr/>
            </p:nvSpPr>
            <p:spPr>
              <a:xfrm>
                <a:off x="269631" y="4696287"/>
                <a:ext cx="7291483" cy="1964512"/>
              </a:xfrm>
              <a:prstGeom prst="rect">
                <a:avLst/>
              </a:prstGeom>
              <a:blipFill>
                <a:blip r:embed="rId4"/>
                <a:stretch>
                  <a:fillRect l="-1756" r="-753" b="-8050"/>
                </a:stretch>
              </a:blipFill>
            </p:spPr>
            <p:txBody>
              <a:bodyPr/>
              <a:lstStyle/>
              <a:p>
                <a:r>
                  <a:rPr lang="en-US">
                    <a:noFill/>
                  </a:rPr>
                  <a:t> </a:t>
                </a:r>
              </a:p>
            </p:txBody>
          </p:sp>
        </mc:Fallback>
      </mc:AlternateContent>
    </p:spTree>
    <p:extLst>
      <p:ext uri="{BB962C8B-B14F-4D97-AF65-F5344CB8AC3E}">
        <p14:creationId xmlns:p14="http://schemas.microsoft.com/office/powerpoint/2010/main" val="1930777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4030940" y="1781834"/>
            <a:ext cx="4139543" cy="1182727"/>
          </a:xfrm>
          <a:prstGeom prst="rect">
            <a:avLst/>
          </a:prstGeom>
        </p:spPr>
      </p:pic>
      <p:sp>
        <p:nvSpPr>
          <p:cNvPr id="11" name="Rectangle 10"/>
          <p:cNvSpPr/>
          <p:nvPr/>
        </p:nvSpPr>
        <p:spPr>
          <a:xfrm>
            <a:off x="257665" y="135672"/>
            <a:ext cx="11686095" cy="1384995"/>
          </a:xfrm>
          <a:prstGeom prst="rect">
            <a:avLst/>
          </a:prstGeom>
        </p:spPr>
        <p:txBody>
          <a:bodyPr wrap="square">
            <a:spAutoFit/>
          </a:bodyPr>
          <a:lstStyle/>
          <a:p>
            <a:r>
              <a:rPr lang="en-US" sz="2800"/>
              <a:t>A copper cylinder is machined to have the following shape. The ends are connected to a battery so that a current flows through the copper. Which region has the greatest magnitude of current (</a:t>
            </a:r>
            <a:r>
              <a:rPr lang="en-US" sz="2800" i="1"/>
              <a:t>I</a:t>
            </a:r>
            <a:r>
              <a:rPr lang="en-US" sz="2800"/>
              <a:t>)?</a:t>
            </a:r>
            <a:endParaRPr lang="en-US" sz="2800" i="1"/>
          </a:p>
        </p:txBody>
      </p:sp>
      <p:sp>
        <p:nvSpPr>
          <p:cNvPr id="12" name="TextBox 11"/>
          <p:cNvSpPr txBox="1"/>
          <p:nvPr/>
        </p:nvSpPr>
        <p:spPr>
          <a:xfrm>
            <a:off x="257665" y="3337089"/>
            <a:ext cx="3886128" cy="3323987"/>
          </a:xfrm>
          <a:prstGeom prst="rect">
            <a:avLst/>
          </a:prstGeom>
          <a:noFill/>
        </p:spPr>
        <p:txBody>
          <a:bodyPr wrap="none" rtlCol="0">
            <a:spAutoFit/>
          </a:bodyPr>
          <a:lstStyle/>
          <a:p>
            <a:pPr marL="514350" indent="-514350">
              <a:lnSpc>
                <a:spcPct val="150000"/>
              </a:lnSpc>
              <a:buAutoNum type="alphaUcParenR"/>
            </a:pPr>
            <a:r>
              <a:rPr lang="en-US" sz="2800"/>
              <a:t>A</a:t>
            </a:r>
          </a:p>
          <a:p>
            <a:pPr marL="514350" indent="-514350">
              <a:lnSpc>
                <a:spcPct val="150000"/>
              </a:lnSpc>
              <a:buAutoNum type="alphaUcParenR"/>
            </a:pPr>
            <a:r>
              <a:rPr lang="en-US" sz="2800"/>
              <a:t>B</a:t>
            </a:r>
          </a:p>
          <a:p>
            <a:pPr marL="514350" indent="-514350">
              <a:lnSpc>
                <a:spcPct val="150000"/>
              </a:lnSpc>
              <a:buAutoNum type="alphaUcParenR"/>
            </a:pPr>
            <a:r>
              <a:rPr lang="en-US" sz="2800"/>
              <a:t>C</a:t>
            </a:r>
          </a:p>
          <a:p>
            <a:pPr marL="514350" indent="-514350">
              <a:lnSpc>
                <a:spcPct val="150000"/>
              </a:lnSpc>
              <a:buAutoNum type="alphaUcParenR"/>
            </a:pPr>
            <a:r>
              <a:rPr lang="en-US" sz="2800"/>
              <a:t>all three are the same</a:t>
            </a:r>
          </a:p>
          <a:p>
            <a:pPr marL="514350" indent="-514350">
              <a:lnSpc>
                <a:spcPct val="150000"/>
              </a:lnSpc>
              <a:buAutoNum type="alphaUcParenR"/>
            </a:pPr>
            <a:r>
              <a:rPr lang="en-US" sz="2800"/>
              <a:t>not enough info</a:t>
            </a:r>
          </a:p>
        </p:txBody>
      </p:sp>
    </p:spTree>
    <p:extLst>
      <p:ext uri="{BB962C8B-B14F-4D97-AF65-F5344CB8AC3E}">
        <p14:creationId xmlns:p14="http://schemas.microsoft.com/office/powerpoint/2010/main" val="33040389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nvPr>
        </p:nvGraphicFramePr>
        <p:xfrm>
          <a:off x="4062146" y="1051242"/>
          <a:ext cx="3983037" cy="3753924"/>
        </p:xfrm>
        <a:graphic>
          <a:graphicData uri="http://schemas.openxmlformats.org/presentationml/2006/ole">
            <mc:AlternateContent xmlns:mc="http://schemas.openxmlformats.org/markup-compatibility/2006">
              <mc:Choice xmlns:v="urn:schemas-microsoft-com:vml" Requires="v">
                <p:oleObj spid="_x0000_s6146" r:id="rId3" imgW="2152800" imgH="2028960" progId="">
                  <p:embed/>
                </p:oleObj>
              </mc:Choice>
              <mc:Fallback>
                <p:oleObj r:id="rId3" imgW="2152800" imgH="2028960" progId="">
                  <p:embed/>
                  <p:pic>
                    <p:nvPicPr>
                      <p:cNvPr id="2"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2146" y="1051242"/>
                        <a:ext cx="3983037" cy="3753924"/>
                      </a:xfrm>
                      <a:prstGeom prst="rect">
                        <a:avLst/>
                      </a:prstGeom>
                      <a:noFill/>
                      <a:ln>
                        <a:noFill/>
                      </a:ln>
                    </p:spPr>
                  </p:pic>
                </p:oleObj>
              </mc:Fallback>
            </mc:AlternateContent>
          </a:graphicData>
        </a:graphic>
      </p:graphicFrame>
      <p:sp>
        <p:nvSpPr>
          <p:cNvPr id="3" name="Rectangle 2"/>
          <p:cNvSpPr/>
          <p:nvPr/>
        </p:nvSpPr>
        <p:spPr>
          <a:xfrm>
            <a:off x="194732" y="97135"/>
            <a:ext cx="11717867" cy="954107"/>
          </a:xfrm>
          <a:prstGeom prst="rect">
            <a:avLst/>
          </a:prstGeom>
        </p:spPr>
        <p:txBody>
          <a:bodyPr wrap="square">
            <a:spAutoFit/>
          </a:bodyPr>
          <a:lstStyle/>
          <a:p>
            <a:r>
              <a:rPr lang="en-US" sz="2800"/>
              <a:t>In the circuit below, which resistors must have the same current flowing through them?  Do not assume that the resistors are identical.</a:t>
            </a:r>
          </a:p>
        </p:txBody>
      </p:sp>
      <mc:AlternateContent xmlns:mc="http://schemas.openxmlformats.org/markup-compatibility/2006" xmlns:a14="http://schemas.microsoft.com/office/drawing/2010/main">
        <mc:Choice Requires="a14">
          <p:sp>
            <p:nvSpPr>
              <p:cNvPr id="4" name="TextBox 3"/>
              <p:cNvSpPr txBox="1"/>
              <p:nvPr/>
            </p:nvSpPr>
            <p:spPr>
              <a:xfrm>
                <a:off x="194730" y="4004734"/>
                <a:ext cx="3412729" cy="2677656"/>
              </a:xfrm>
              <a:prstGeom prst="rect">
                <a:avLst/>
              </a:prstGeom>
              <a:noFill/>
            </p:spPr>
            <p:txBody>
              <a:bodyPr wrap="none" rtlCol="0">
                <a:spAutoFit/>
              </a:bodyPr>
              <a:lstStyle/>
              <a:p>
                <a:pPr marL="514350" indent="-514350">
                  <a:lnSpc>
                    <a:spcPct val="150000"/>
                  </a:lnSpc>
                  <a:buAutoNum type="alphaUcParenR"/>
                </a:pPr>
                <a:r>
                  <a:rPr lang="en-US" sz="2800"/>
                  <a:t>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2</m:t>
                        </m:r>
                      </m:sub>
                    </m:sSub>
                    <m:r>
                      <a:rPr lang="en-US" sz="2800" b="0" i="0" smtClean="0">
                        <a:latin typeface="Cambria Math" panose="02040503050406030204" pitchFamily="18" charset="0"/>
                      </a:rPr>
                      <m:t>/</m:t>
                    </m:r>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5</m:t>
                        </m:r>
                      </m:sub>
                    </m:sSub>
                  </m:oMath>
                </a14:m>
                <a:r>
                  <a:rPr lang="en-US" sz="2800"/>
                  <a:t> only</a:t>
                </a:r>
              </a:p>
              <a:p>
                <a:pPr marL="514350" indent="-514350">
                  <a:lnSpc>
                    <a:spcPct val="150000"/>
                  </a:lnSpc>
                  <a:buFontTx/>
                  <a:buAutoNum type="alphaUcParenR"/>
                </a:pPr>
                <a:r>
                  <a:rPr lang="en-US" sz="2800"/>
                  <a:t>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3</m:t>
                        </m:r>
                      </m:sub>
                    </m:sSub>
                    <m:r>
                      <a:rPr lang="en-US" sz="2800" b="0" i="1" smtClean="0">
                        <a:latin typeface="Cambria Math" panose="02040503050406030204" pitchFamily="18" charset="0"/>
                      </a:rPr>
                      <m:t>/</m:t>
                    </m:r>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4</m:t>
                        </m:r>
                      </m:sub>
                    </m:sSub>
                  </m:oMath>
                </a14:m>
                <a:r>
                  <a:rPr lang="en-US" sz="2800"/>
                  <a:t> only</a:t>
                </a:r>
              </a:p>
              <a:p>
                <a:pPr marL="514350" indent="-514350">
                  <a:lnSpc>
                    <a:spcPct val="150000"/>
                  </a:lnSpc>
                  <a:buFontTx/>
                  <a:buAutoNum type="alphaUcParenR"/>
                </a:pPr>
                <a:r>
                  <a:rPr lang="en-US" sz="2800"/>
                  <a:t>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2</m:t>
                        </m:r>
                      </m:sub>
                    </m:sSub>
                    <m:r>
                      <a:rPr lang="en-US" sz="2800" b="0" i="0" smtClean="0">
                        <a:latin typeface="Cambria Math" panose="02040503050406030204" pitchFamily="18" charset="0"/>
                      </a:rPr>
                      <m:t>/</m:t>
                    </m:r>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5</m:t>
                        </m:r>
                      </m:sub>
                    </m:sSub>
                  </m:oMath>
                </a14:m>
                <a:r>
                  <a:rPr lang="en-US" sz="2800"/>
                  <a:t> and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3</m:t>
                        </m:r>
                      </m:sub>
                    </m:sSub>
                    <m:r>
                      <a:rPr lang="en-US" sz="2800" b="0" i="1" smtClean="0">
                        <a:latin typeface="Cambria Math" panose="02040503050406030204" pitchFamily="18" charset="0"/>
                      </a:rPr>
                      <m:t>/</m:t>
                    </m:r>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4</m:t>
                        </m:r>
                      </m:sub>
                    </m:sSub>
                  </m:oMath>
                </a14:m>
                <a:endParaRPr lang="en-US" sz="2800"/>
              </a:p>
              <a:p>
                <a:pPr marL="514350" indent="-514350">
                  <a:lnSpc>
                    <a:spcPct val="150000"/>
                  </a:lnSpc>
                  <a:buFontTx/>
                  <a:buAutoNum type="alphaUcParenR"/>
                </a:pPr>
                <a:r>
                  <a:rPr lang="en-US" sz="2800"/>
                  <a:t>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2</m:t>
                        </m:r>
                      </m:sub>
                    </m:sSub>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m:t>
                        </m:r>
                        <m:r>
                          <a:rPr lang="en-US" sz="2800" b="0" i="1" smtClean="0">
                            <a:latin typeface="Cambria Math" panose="02040503050406030204" pitchFamily="18" charset="0"/>
                          </a:rPr>
                          <m:t>𝑅</m:t>
                        </m:r>
                      </m:e>
                      <m:sub>
                        <m:r>
                          <a:rPr lang="en-US" sz="2800" b="0" i="1" smtClean="0">
                            <a:latin typeface="Cambria Math" panose="02040503050406030204" pitchFamily="18" charset="0"/>
                          </a:rPr>
                          <m:t>5</m:t>
                        </m:r>
                      </m:sub>
                    </m:sSub>
                  </m:oMath>
                </a14:m>
                <a:r>
                  <a:rPr lang="en-US" sz="2800"/>
                  <a:t> only</a:t>
                </a:r>
              </a:p>
            </p:txBody>
          </p:sp>
        </mc:Choice>
        <mc:Fallback xmlns="">
          <p:sp>
            <p:nvSpPr>
              <p:cNvPr id="4" name="TextBox 3"/>
              <p:cNvSpPr txBox="1">
                <a:spLocks noRot="1" noChangeAspect="1" noMove="1" noResize="1" noEditPoints="1" noAdjustHandles="1" noChangeArrowheads="1" noChangeShapeType="1" noTextEdit="1"/>
              </p:cNvSpPr>
              <p:nvPr/>
            </p:nvSpPr>
            <p:spPr>
              <a:xfrm>
                <a:off x="194730" y="4004734"/>
                <a:ext cx="3412729" cy="2677656"/>
              </a:xfrm>
              <a:prstGeom prst="rect">
                <a:avLst/>
              </a:prstGeom>
              <a:blipFill rotWithShape="0">
                <a:blip r:embed="rId5"/>
                <a:stretch>
                  <a:fillRect l="-3750" b="-3189"/>
                </a:stretch>
              </a:blipFill>
            </p:spPr>
            <p:txBody>
              <a:bodyPr/>
              <a:lstStyle/>
              <a:p>
                <a:r>
                  <a:rPr lang="en-US">
                    <a:noFill/>
                  </a:rPr>
                  <a:t> </a:t>
                </a:r>
              </a:p>
            </p:txBody>
          </p:sp>
        </mc:Fallback>
      </mc:AlternateContent>
    </p:spTree>
    <p:extLst>
      <p:ext uri="{BB962C8B-B14F-4D97-AF65-F5344CB8AC3E}">
        <p14:creationId xmlns:p14="http://schemas.microsoft.com/office/powerpoint/2010/main" val="41538128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nvPr>
        </p:nvGraphicFramePr>
        <p:xfrm>
          <a:off x="4062146" y="620355"/>
          <a:ext cx="3983037" cy="3753924"/>
        </p:xfrm>
        <a:graphic>
          <a:graphicData uri="http://schemas.openxmlformats.org/presentationml/2006/ole">
            <mc:AlternateContent xmlns:mc="http://schemas.openxmlformats.org/markup-compatibility/2006">
              <mc:Choice xmlns:v="urn:schemas-microsoft-com:vml" Requires="v">
                <p:oleObj spid="_x0000_s7170" r:id="rId3" imgW="2152800" imgH="2028960" progId="">
                  <p:embed/>
                </p:oleObj>
              </mc:Choice>
              <mc:Fallback>
                <p:oleObj r:id="rId3" imgW="2152800" imgH="2028960" progId="">
                  <p:embed/>
                  <p:pic>
                    <p:nvPicPr>
                      <p:cNvPr id="2"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2146" y="620355"/>
                        <a:ext cx="3983037" cy="3753924"/>
                      </a:xfrm>
                      <a:prstGeom prst="rect">
                        <a:avLst/>
                      </a:prstGeom>
                      <a:noFill/>
                      <a:ln>
                        <a:noFill/>
                      </a:ln>
                    </p:spPr>
                  </p:pic>
                </p:oleObj>
              </mc:Fallback>
            </mc:AlternateContent>
          </a:graphicData>
        </a:graphic>
      </p:graphicFrame>
      <p:sp>
        <p:nvSpPr>
          <p:cNvPr id="3" name="Rectangle 2"/>
          <p:cNvSpPr/>
          <p:nvPr/>
        </p:nvSpPr>
        <p:spPr>
          <a:xfrm>
            <a:off x="194732" y="97135"/>
            <a:ext cx="11717867" cy="523220"/>
          </a:xfrm>
          <a:prstGeom prst="rect">
            <a:avLst/>
          </a:prstGeom>
        </p:spPr>
        <p:txBody>
          <a:bodyPr wrap="square">
            <a:spAutoFit/>
          </a:bodyPr>
          <a:lstStyle/>
          <a:p>
            <a:r>
              <a:rPr lang="en-US" sz="2800"/>
              <a:t>Which resistors must have the same voltage drop across them?</a:t>
            </a:r>
          </a:p>
        </p:txBody>
      </p:sp>
      <mc:AlternateContent xmlns:mc="http://schemas.openxmlformats.org/markup-compatibility/2006" xmlns:a14="http://schemas.microsoft.com/office/drawing/2010/main">
        <mc:Choice Requires="a14">
          <p:sp>
            <p:nvSpPr>
              <p:cNvPr id="4" name="TextBox 3"/>
              <p:cNvSpPr txBox="1"/>
              <p:nvPr/>
            </p:nvSpPr>
            <p:spPr>
              <a:xfrm>
                <a:off x="194730" y="4004734"/>
                <a:ext cx="3412729" cy="2677656"/>
              </a:xfrm>
              <a:prstGeom prst="rect">
                <a:avLst/>
              </a:prstGeom>
              <a:noFill/>
            </p:spPr>
            <p:txBody>
              <a:bodyPr wrap="none" rtlCol="0">
                <a:spAutoFit/>
              </a:bodyPr>
              <a:lstStyle/>
              <a:p>
                <a:pPr marL="514350" indent="-514350">
                  <a:lnSpc>
                    <a:spcPct val="150000"/>
                  </a:lnSpc>
                  <a:buAutoNum type="alphaUcParenR"/>
                </a:pPr>
                <a:r>
                  <a:rPr lang="en-US" sz="2800"/>
                  <a:t>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2</m:t>
                        </m:r>
                      </m:sub>
                    </m:sSub>
                    <m:r>
                      <a:rPr lang="en-US" sz="2800" b="0" i="0" smtClean="0">
                        <a:latin typeface="Cambria Math" panose="02040503050406030204" pitchFamily="18" charset="0"/>
                      </a:rPr>
                      <m:t>/</m:t>
                    </m:r>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5</m:t>
                        </m:r>
                      </m:sub>
                    </m:sSub>
                  </m:oMath>
                </a14:m>
                <a:r>
                  <a:rPr lang="en-US" sz="2800"/>
                  <a:t> only</a:t>
                </a:r>
              </a:p>
              <a:p>
                <a:pPr marL="514350" indent="-514350">
                  <a:lnSpc>
                    <a:spcPct val="150000"/>
                  </a:lnSpc>
                  <a:buFontTx/>
                  <a:buAutoNum type="alphaUcParenR"/>
                </a:pPr>
                <a:r>
                  <a:rPr lang="en-US" sz="2800"/>
                  <a:t>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3</m:t>
                        </m:r>
                      </m:sub>
                    </m:sSub>
                    <m:r>
                      <a:rPr lang="en-US" sz="2800" b="0" i="1" smtClean="0">
                        <a:latin typeface="Cambria Math" panose="02040503050406030204" pitchFamily="18" charset="0"/>
                      </a:rPr>
                      <m:t>/</m:t>
                    </m:r>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4</m:t>
                        </m:r>
                      </m:sub>
                    </m:sSub>
                  </m:oMath>
                </a14:m>
                <a:r>
                  <a:rPr lang="en-US" sz="2800"/>
                  <a:t> only</a:t>
                </a:r>
              </a:p>
              <a:p>
                <a:pPr marL="514350" indent="-514350">
                  <a:lnSpc>
                    <a:spcPct val="150000"/>
                  </a:lnSpc>
                  <a:buFontTx/>
                  <a:buAutoNum type="alphaUcParenR"/>
                </a:pPr>
                <a:r>
                  <a:rPr lang="en-US" sz="2800"/>
                  <a:t>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2</m:t>
                        </m:r>
                      </m:sub>
                    </m:sSub>
                    <m:r>
                      <a:rPr lang="en-US" sz="2800" b="0" i="0" smtClean="0">
                        <a:latin typeface="Cambria Math" panose="02040503050406030204" pitchFamily="18" charset="0"/>
                      </a:rPr>
                      <m:t>/</m:t>
                    </m:r>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5</m:t>
                        </m:r>
                      </m:sub>
                    </m:sSub>
                  </m:oMath>
                </a14:m>
                <a:r>
                  <a:rPr lang="en-US" sz="2800"/>
                  <a:t> and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3</m:t>
                        </m:r>
                      </m:sub>
                    </m:sSub>
                    <m:r>
                      <a:rPr lang="en-US" sz="2800" b="0" i="1" smtClean="0">
                        <a:latin typeface="Cambria Math" panose="02040503050406030204" pitchFamily="18" charset="0"/>
                      </a:rPr>
                      <m:t>/</m:t>
                    </m:r>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4</m:t>
                        </m:r>
                      </m:sub>
                    </m:sSub>
                  </m:oMath>
                </a14:m>
                <a:endParaRPr lang="en-US" sz="2800"/>
              </a:p>
              <a:p>
                <a:pPr marL="514350" indent="-514350">
                  <a:lnSpc>
                    <a:spcPct val="150000"/>
                  </a:lnSpc>
                  <a:buFontTx/>
                  <a:buAutoNum type="alphaUcParenR"/>
                </a:pPr>
                <a:r>
                  <a:rPr lang="en-US" sz="2800"/>
                  <a:t>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𝑅</m:t>
                        </m:r>
                      </m:e>
                      <m:sub>
                        <m:r>
                          <a:rPr lang="en-US" sz="2800" b="0" i="1" smtClean="0">
                            <a:latin typeface="Cambria Math" panose="02040503050406030204" pitchFamily="18" charset="0"/>
                          </a:rPr>
                          <m:t>2</m:t>
                        </m:r>
                      </m:sub>
                    </m:sSub>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m:t>
                        </m:r>
                        <m:r>
                          <a:rPr lang="en-US" sz="2800" b="0" i="1" smtClean="0">
                            <a:latin typeface="Cambria Math" panose="02040503050406030204" pitchFamily="18" charset="0"/>
                          </a:rPr>
                          <m:t>𝑅</m:t>
                        </m:r>
                      </m:e>
                      <m:sub>
                        <m:r>
                          <a:rPr lang="en-US" sz="2800" b="0" i="1" smtClean="0">
                            <a:latin typeface="Cambria Math" panose="02040503050406030204" pitchFamily="18" charset="0"/>
                          </a:rPr>
                          <m:t>5</m:t>
                        </m:r>
                      </m:sub>
                    </m:sSub>
                  </m:oMath>
                </a14:m>
                <a:r>
                  <a:rPr lang="en-US" sz="2800"/>
                  <a:t> only</a:t>
                </a:r>
              </a:p>
            </p:txBody>
          </p:sp>
        </mc:Choice>
        <mc:Fallback xmlns="">
          <p:sp>
            <p:nvSpPr>
              <p:cNvPr id="4" name="TextBox 3"/>
              <p:cNvSpPr txBox="1">
                <a:spLocks noRot="1" noChangeAspect="1" noMove="1" noResize="1" noEditPoints="1" noAdjustHandles="1" noChangeArrowheads="1" noChangeShapeType="1" noTextEdit="1"/>
              </p:cNvSpPr>
              <p:nvPr/>
            </p:nvSpPr>
            <p:spPr>
              <a:xfrm>
                <a:off x="194730" y="4004734"/>
                <a:ext cx="3412729" cy="2677656"/>
              </a:xfrm>
              <a:prstGeom prst="rect">
                <a:avLst/>
              </a:prstGeom>
              <a:blipFill rotWithShape="0">
                <a:blip r:embed="rId5"/>
                <a:stretch>
                  <a:fillRect l="-3750" b="-3189"/>
                </a:stretch>
              </a:blipFill>
            </p:spPr>
            <p:txBody>
              <a:bodyPr/>
              <a:lstStyle/>
              <a:p>
                <a:r>
                  <a:rPr lang="en-US">
                    <a:noFill/>
                  </a:rPr>
                  <a:t> </a:t>
                </a:r>
              </a:p>
            </p:txBody>
          </p:sp>
        </mc:Fallback>
      </mc:AlternateContent>
    </p:spTree>
    <p:extLst>
      <p:ext uri="{BB962C8B-B14F-4D97-AF65-F5344CB8AC3E}">
        <p14:creationId xmlns:p14="http://schemas.microsoft.com/office/powerpoint/2010/main" val="2813575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4030940" y="1781834"/>
            <a:ext cx="4139543" cy="1182727"/>
          </a:xfrm>
          <a:prstGeom prst="rect">
            <a:avLst/>
          </a:prstGeom>
        </p:spPr>
      </p:pic>
      <mc:AlternateContent xmlns:mc="http://schemas.openxmlformats.org/markup-compatibility/2006" xmlns:a14="http://schemas.microsoft.com/office/drawing/2010/main">
        <mc:Choice Requires="a14">
          <p:sp>
            <p:nvSpPr>
              <p:cNvPr id="11" name="Rectangle 10"/>
              <p:cNvSpPr/>
              <p:nvPr/>
            </p:nvSpPr>
            <p:spPr>
              <a:xfrm>
                <a:off x="257665" y="135672"/>
                <a:ext cx="11686095" cy="1471813"/>
              </a:xfrm>
              <a:prstGeom prst="rect">
                <a:avLst/>
              </a:prstGeom>
            </p:spPr>
            <p:txBody>
              <a:bodyPr wrap="square">
                <a:spAutoFit/>
              </a:bodyPr>
              <a:lstStyle/>
              <a:p>
                <a:r>
                  <a:rPr lang="en-US" sz="2800"/>
                  <a:t>A copper cylinder is machined to have the following shape. The ends are connected to a battery so that a current flows through the copper. Which region has the greatest magnitude of current density (</a:t>
                </a:r>
                <a14:m>
                  <m:oMath xmlns:m="http://schemas.openxmlformats.org/officeDocument/2006/math">
                    <m:d>
                      <m:dPr>
                        <m:begChr m:val="|"/>
                        <m:endChr m:val="|"/>
                        <m:ctrlPr>
                          <a:rPr lang="en-US" sz="2800" i="1" smtClean="0">
                            <a:latin typeface="Cambria Math" panose="02040503050406030204" pitchFamily="18" charset="0"/>
                          </a:rPr>
                        </m:ctrlPr>
                      </m:dPr>
                      <m:e>
                        <m:acc>
                          <m:accPr>
                            <m:chr m:val="⃗"/>
                            <m:ctrlPr>
                              <a:rPr lang="en-US" sz="2800" i="1" smtClean="0">
                                <a:latin typeface="Cambria Math" panose="02040503050406030204" pitchFamily="18" charset="0"/>
                              </a:rPr>
                            </m:ctrlPr>
                          </m:accPr>
                          <m:e>
                            <m:r>
                              <a:rPr lang="en-US" sz="2800" b="1" i="1" smtClean="0">
                                <a:latin typeface="Cambria Math" panose="02040503050406030204" pitchFamily="18" charset="0"/>
                              </a:rPr>
                              <m:t>𝑱</m:t>
                            </m:r>
                          </m:e>
                        </m:acc>
                      </m:e>
                    </m:d>
                  </m:oMath>
                </a14:m>
                <a:r>
                  <a:rPr lang="en-US" sz="2800"/>
                  <a:t>)?</a:t>
                </a:r>
                <a:endParaRPr lang="en-US" sz="2800" i="1"/>
              </a:p>
            </p:txBody>
          </p:sp>
        </mc:Choice>
        <mc:Fallback xmlns="">
          <p:sp>
            <p:nvSpPr>
              <p:cNvPr id="11" name="Rectangle 10"/>
              <p:cNvSpPr>
                <a:spLocks noRot="1" noChangeAspect="1" noMove="1" noResize="1" noEditPoints="1" noAdjustHandles="1" noChangeArrowheads="1" noChangeShapeType="1" noTextEdit="1"/>
              </p:cNvSpPr>
              <p:nvPr/>
            </p:nvSpPr>
            <p:spPr>
              <a:xfrm>
                <a:off x="257665" y="135672"/>
                <a:ext cx="11686095" cy="1471813"/>
              </a:xfrm>
              <a:prstGeom prst="rect">
                <a:avLst/>
              </a:prstGeom>
              <a:blipFill rotWithShape="0">
                <a:blip r:embed="rId3"/>
                <a:stretch>
                  <a:fillRect l="-1043" t="-3719" b="-9504"/>
                </a:stretch>
              </a:blipFill>
            </p:spPr>
            <p:txBody>
              <a:bodyPr/>
              <a:lstStyle/>
              <a:p>
                <a:r>
                  <a:rPr lang="en-US">
                    <a:noFill/>
                  </a:rPr>
                  <a:t> </a:t>
                </a:r>
              </a:p>
            </p:txBody>
          </p:sp>
        </mc:Fallback>
      </mc:AlternateContent>
      <p:sp>
        <p:nvSpPr>
          <p:cNvPr id="12" name="TextBox 11"/>
          <p:cNvSpPr txBox="1"/>
          <p:nvPr/>
        </p:nvSpPr>
        <p:spPr>
          <a:xfrm>
            <a:off x="257665" y="3337089"/>
            <a:ext cx="3886128" cy="3323987"/>
          </a:xfrm>
          <a:prstGeom prst="rect">
            <a:avLst/>
          </a:prstGeom>
          <a:noFill/>
        </p:spPr>
        <p:txBody>
          <a:bodyPr wrap="none" rtlCol="0">
            <a:spAutoFit/>
          </a:bodyPr>
          <a:lstStyle/>
          <a:p>
            <a:pPr marL="514350" indent="-514350">
              <a:lnSpc>
                <a:spcPct val="150000"/>
              </a:lnSpc>
              <a:buAutoNum type="alphaUcParenR"/>
            </a:pPr>
            <a:r>
              <a:rPr lang="en-US" sz="2800"/>
              <a:t>A</a:t>
            </a:r>
          </a:p>
          <a:p>
            <a:pPr marL="514350" indent="-514350">
              <a:lnSpc>
                <a:spcPct val="150000"/>
              </a:lnSpc>
              <a:buAutoNum type="alphaUcParenR"/>
            </a:pPr>
            <a:r>
              <a:rPr lang="en-US" sz="2800"/>
              <a:t>B</a:t>
            </a:r>
          </a:p>
          <a:p>
            <a:pPr marL="514350" indent="-514350">
              <a:lnSpc>
                <a:spcPct val="150000"/>
              </a:lnSpc>
              <a:buAutoNum type="alphaUcParenR"/>
            </a:pPr>
            <a:r>
              <a:rPr lang="en-US" sz="2800"/>
              <a:t>C</a:t>
            </a:r>
          </a:p>
          <a:p>
            <a:pPr marL="514350" indent="-514350">
              <a:lnSpc>
                <a:spcPct val="150000"/>
              </a:lnSpc>
              <a:buAutoNum type="alphaUcParenR"/>
            </a:pPr>
            <a:r>
              <a:rPr lang="en-US" sz="2800"/>
              <a:t>all three are the same</a:t>
            </a:r>
          </a:p>
          <a:p>
            <a:pPr marL="514350" indent="-514350">
              <a:lnSpc>
                <a:spcPct val="150000"/>
              </a:lnSpc>
              <a:buAutoNum type="alphaUcParenR"/>
            </a:pPr>
            <a:r>
              <a:rPr lang="en-US" sz="2800"/>
              <a:t>not enough info</a:t>
            </a:r>
          </a:p>
        </p:txBody>
      </p:sp>
    </p:spTree>
    <p:extLst>
      <p:ext uri="{BB962C8B-B14F-4D97-AF65-F5344CB8AC3E}">
        <p14:creationId xmlns:p14="http://schemas.microsoft.com/office/powerpoint/2010/main" val="1545511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4030940" y="1781834"/>
            <a:ext cx="4139543" cy="1182727"/>
          </a:xfrm>
          <a:prstGeom prst="rect">
            <a:avLst/>
          </a:prstGeom>
        </p:spPr>
      </p:pic>
      <mc:AlternateContent xmlns:mc="http://schemas.openxmlformats.org/markup-compatibility/2006" xmlns:a14="http://schemas.microsoft.com/office/drawing/2010/main">
        <mc:Choice Requires="a14">
          <p:sp>
            <p:nvSpPr>
              <p:cNvPr id="11" name="Rectangle 10"/>
              <p:cNvSpPr/>
              <p:nvPr/>
            </p:nvSpPr>
            <p:spPr>
              <a:xfrm>
                <a:off x="257665" y="135672"/>
                <a:ext cx="11686095" cy="1384995"/>
              </a:xfrm>
              <a:prstGeom prst="rect">
                <a:avLst/>
              </a:prstGeom>
            </p:spPr>
            <p:txBody>
              <a:bodyPr wrap="square">
                <a:spAutoFit/>
              </a:bodyPr>
              <a:lstStyle/>
              <a:p>
                <a:r>
                  <a:rPr lang="en-US" sz="2800"/>
                  <a:t>A copper cylinder is machined to have the following shape. The ends are connected to a battery so that a current flows through the copper. Which region has the greatest conductivity (</a:t>
                </a:r>
                <a14:m>
                  <m:oMath xmlns:m="http://schemas.openxmlformats.org/officeDocument/2006/math">
                    <m:r>
                      <a:rPr lang="en-US" sz="2800" i="1" smtClean="0">
                        <a:latin typeface="Cambria Math" panose="02040503050406030204" pitchFamily="18" charset="0"/>
                        <a:ea typeface="Cambria Math" panose="02040503050406030204" pitchFamily="18" charset="0"/>
                      </a:rPr>
                      <m:t>𝜎</m:t>
                    </m:r>
                  </m:oMath>
                </a14:m>
                <a:r>
                  <a:rPr lang="en-US" sz="2800"/>
                  <a:t>)?</a:t>
                </a:r>
                <a:endParaRPr lang="en-US" sz="2800" i="1"/>
              </a:p>
            </p:txBody>
          </p:sp>
        </mc:Choice>
        <mc:Fallback xmlns="">
          <p:sp>
            <p:nvSpPr>
              <p:cNvPr id="11" name="Rectangle 10"/>
              <p:cNvSpPr>
                <a:spLocks noRot="1" noChangeAspect="1" noMove="1" noResize="1" noEditPoints="1" noAdjustHandles="1" noChangeArrowheads="1" noChangeShapeType="1" noTextEdit="1"/>
              </p:cNvSpPr>
              <p:nvPr/>
            </p:nvSpPr>
            <p:spPr>
              <a:xfrm>
                <a:off x="257665" y="135672"/>
                <a:ext cx="11686095" cy="1384995"/>
              </a:xfrm>
              <a:prstGeom prst="rect">
                <a:avLst/>
              </a:prstGeom>
              <a:blipFill rotWithShape="0">
                <a:blip r:embed="rId3"/>
                <a:stretch>
                  <a:fillRect l="-1043" t="-3965" b="-11894"/>
                </a:stretch>
              </a:blipFill>
            </p:spPr>
            <p:txBody>
              <a:bodyPr/>
              <a:lstStyle/>
              <a:p>
                <a:r>
                  <a:rPr lang="en-US">
                    <a:noFill/>
                  </a:rPr>
                  <a:t> </a:t>
                </a:r>
              </a:p>
            </p:txBody>
          </p:sp>
        </mc:Fallback>
      </mc:AlternateContent>
      <p:sp>
        <p:nvSpPr>
          <p:cNvPr id="12" name="TextBox 11"/>
          <p:cNvSpPr txBox="1"/>
          <p:nvPr/>
        </p:nvSpPr>
        <p:spPr>
          <a:xfrm>
            <a:off x="257665" y="3337089"/>
            <a:ext cx="3886128" cy="3323987"/>
          </a:xfrm>
          <a:prstGeom prst="rect">
            <a:avLst/>
          </a:prstGeom>
          <a:noFill/>
        </p:spPr>
        <p:txBody>
          <a:bodyPr wrap="none" rtlCol="0">
            <a:spAutoFit/>
          </a:bodyPr>
          <a:lstStyle/>
          <a:p>
            <a:pPr marL="514350" indent="-514350">
              <a:lnSpc>
                <a:spcPct val="150000"/>
              </a:lnSpc>
              <a:buAutoNum type="alphaUcParenR"/>
            </a:pPr>
            <a:r>
              <a:rPr lang="en-US" sz="2800"/>
              <a:t>A</a:t>
            </a:r>
          </a:p>
          <a:p>
            <a:pPr marL="514350" indent="-514350">
              <a:lnSpc>
                <a:spcPct val="150000"/>
              </a:lnSpc>
              <a:buAutoNum type="alphaUcParenR"/>
            </a:pPr>
            <a:r>
              <a:rPr lang="en-US" sz="2800"/>
              <a:t>B</a:t>
            </a:r>
          </a:p>
          <a:p>
            <a:pPr marL="514350" indent="-514350">
              <a:lnSpc>
                <a:spcPct val="150000"/>
              </a:lnSpc>
              <a:buAutoNum type="alphaUcParenR"/>
            </a:pPr>
            <a:r>
              <a:rPr lang="en-US" sz="2800"/>
              <a:t>C</a:t>
            </a:r>
          </a:p>
          <a:p>
            <a:pPr marL="514350" indent="-514350">
              <a:lnSpc>
                <a:spcPct val="150000"/>
              </a:lnSpc>
              <a:buAutoNum type="alphaUcParenR"/>
            </a:pPr>
            <a:r>
              <a:rPr lang="en-US" sz="2800"/>
              <a:t>all three are the same</a:t>
            </a:r>
          </a:p>
          <a:p>
            <a:pPr marL="514350" indent="-514350">
              <a:lnSpc>
                <a:spcPct val="150000"/>
              </a:lnSpc>
              <a:buAutoNum type="alphaUcParenR"/>
            </a:pPr>
            <a:r>
              <a:rPr lang="en-US" sz="2800"/>
              <a:t>not enough info</a:t>
            </a:r>
          </a:p>
        </p:txBody>
      </p:sp>
    </p:spTree>
    <p:extLst>
      <p:ext uri="{BB962C8B-B14F-4D97-AF65-F5344CB8AC3E}">
        <p14:creationId xmlns:p14="http://schemas.microsoft.com/office/powerpoint/2010/main" val="3977488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4030940" y="1781834"/>
            <a:ext cx="4139543" cy="1182727"/>
          </a:xfrm>
          <a:prstGeom prst="rect">
            <a:avLst/>
          </a:prstGeom>
        </p:spPr>
      </p:pic>
      <mc:AlternateContent xmlns:mc="http://schemas.openxmlformats.org/markup-compatibility/2006" xmlns:a14="http://schemas.microsoft.com/office/drawing/2010/main">
        <mc:Choice Requires="a14">
          <p:sp>
            <p:nvSpPr>
              <p:cNvPr id="11" name="Rectangle 10"/>
              <p:cNvSpPr/>
              <p:nvPr/>
            </p:nvSpPr>
            <p:spPr>
              <a:xfrm>
                <a:off x="257665" y="135672"/>
                <a:ext cx="11686095" cy="1471813"/>
              </a:xfrm>
              <a:prstGeom prst="rect">
                <a:avLst/>
              </a:prstGeom>
            </p:spPr>
            <p:txBody>
              <a:bodyPr wrap="square">
                <a:spAutoFit/>
              </a:bodyPr>
              <a:lstStyle/>
              <a:p>
                <a:r>
                  <a:rPr lang="en-US" sz="2800"/>
                  <a:t>A copper cylinder is machined to have the following shape. The ends are connected to a battery so that a current flows through the copper. Which region has the greatest magnitude electric field (</a:t>
                </a:r>
                <a14:m>
                  <m:oMath xmlns:m="http://schemas.openxmlformats.org/officeDocument/2006/math">
                    <m:d>
                      <m:dPr>
                        <m:begChr m:val="|"/>
                        <m:endChr m:val="|"/>
                        <m:ctrlPr>
                          <a:rPr lang="en-US" sz="2800" i="1" smtClean="0">
                            <a:latin typeface="Cambria Math" panose="02040503050406030204" pitchFamily="18" charset="0"/>
                          </a:rPr>
                        </m:ctrlPr>
                      </m:dPr>
                      <m:e>
                        <m:acc>
                          <m:accPr>
                            <m:chr m:val="⃗"/>
                            <m:ctrlPr>
                              <a:rPr lang="en-US" sz="2800" i="1" smtClean="0">
                                <a:latin typeface="Cambria Math" panose="02040503050406030204" pitchFamily="18" charset="0"/>
                              </a:rPr>
                            </m:ctrlPr>
                          </m:accPr>
                          <m:e>
                            <m:r>
                              <a:rPr lang="en-US" sz="2800" b="1" i="1" smtClean="0">
                                <a:latin typeface="Cambria Math" panose="02040503050406030204" pitchFamily="18" charset="0"/>
                              </a:rPr>
                              <m:t>𝑬</m:t>
                            </m:r>
                          </m:e>
                        </m:acc>
                      </m:e>
                    </m:d>
                  </m:oMath>
                </a14:m>
                <a:r>
                  <a:rPr lang="en-US" sz="2800"/>
                  <a:t>)?</a:t>
                </a:r>
                <a:endParaRPr lang="en-US" sz="2800" i="1"/>
              </a:p>
            </p:txBody>
          </p:sp>
        </mc:Choice>
        <mc:Fallback xmlns="">
          <p:sp>
            <p:nvSpPr>
              <p:cNvPr id="11" name="Rectangle 10"/>
              <p:cNvSpPr>
                <a:spLocks noRot="1" noChangeAspect="1" noMove="1" noResize="1" noEditPoints="1" noAdjustHandles="1" noChangeArrowheads="1" noChangeShapeType="1" noTextEdit="1"/>
              </p:cNvSpPr>
              <p:nvPr/>
            </p:nvSpPr>
            <p:spPr>
              <a:xfrm>
                <a:off x="257665" y="135672"/>
                <a:ext cx="11686095" cy="1471813"/>
              </a:xfrm>
              <a:prstGeom prst="rect">
                <a:avLst/>
              </a:prstGeom>
              <a:blipFill rotWithShape="0">
                <a:blip r:embed="rId3"/>
                <a:stretch>
                  <a:fillRect l="-1043" t="-3719" b="-9504"/>
                </a:stretch>
              </a:blipFill>
            </p:spPr>
            <p:txBody>
              <a:bodyPr/>
              <a:lstStyle/>
              <a:p>
                <a:r>
                  <a:rPr lang="en-US">
                    <a:noFill/>
                  </a:rPr>
                  <a:t> </a:t>
                </a:r>
              </a:p>
            </p:txBody>
          </p:sp>
        </mc:Fallback>
      </mc:AlternateContent>
      <p:sp>
        <p:nvSpPr>
          <p:cNvPr id="12" name="TextBox 11"/>
          <p:cNvSpPr txBox="1"/>
          <p:nvPr/>
        </p:nvSpPr>
        <p:spPr>
          <a:xfrm>
            <a:off x="257665" y="3337089"/>
            <a:ext cx="3886128" cy="3323987"/>
          </a:xfrm>
          <a:prstGeom prst="rect">
            <a:avLst/>
          </a:prstGeom>
          <a:noFill/>
        </p:spPr>
        <p:txBody>
          <a:bodyPr wrap="none" rtlCol="0">
            <a:spAutoFit/>
          </a:bodyPr>
          <a:lstStyle/>
          <a:p>
            <a:pPr marL="514350" indent="-514350">
              <a:lnSpc>
                <a:spcPct val="150000"/>
              </a:lnSpc>
              <a:buAutoNum type="alphaUcParenR"/>
            </a:pPr>
            <a:r>
              <a:rPr lang="en-US" sz="2800"/>
              <a:t>A</a:t>
            </a:r>
          </a:p>
          <a:p>
            <a:pPr marL="514350" indent="-514350">
              <a:lnSpc>
                <a:spcPct val="150000"/>
              </a:lnSpc>
              <a:buAutoNum type="alphaUcParenR"/>
            </a:pPr>
            <a:r>
              <a:rPr lang="en-US" sz="2800"/>
              <a:t>B</a:t>
            </a:r>
          </a:p>
          <a:p>
            <a:pPr marL="514350" indent="-514350">
              <a:lnSpc>
                <a:spcPct val="150000"/>
              </a:lnSpc>
              <a:buAutoNum type="alphaUcParenR"/>
            </a:pPr>
            <a:r>
              <a:rPr lang="en-US" sz="2800"/>
              <a:t>C</a:t>
            </a:r>
          </a:p>
          <a:p>
            <a:pPr marL="514350" indent="-514350">
              <a:lnSpc>
                <a:spcPct val="150000"/>
              </a:lnSpc>
              <a:buAutoNum type="alphaUcParenR"/>
            </a:pPr>
            <a:r>
              <a:rPr lang="en-US" sz="2800"/>
              <a:t>all three are the same</a:t>
            </a:r>
          </a:p>
          <a:p>
            <a:pPr marL="514350" indent="-514350">
              <a:lnSpc>
                <a:spcPct val="150000"/>
              </a:lnSpc>
              <a:buAutoNum type="alphaUcParenR"/>
            </a:pPr>
            <a:r>
              <a:rPr lang="en-US" sz="2800"/>
              <a:t>not enough info</a:t>
            </a:r>
          </a:p>
        </p:txBody>
      </p:sp>
    </p:spTree>
    <p:extLst>
      <p:ext uri="{BB962C8B-B14F-4D97-AF65-F5344CB8AC3E}">
        <p14:creationId xmlns:p14="http://schemas.microsoft.com/office/powerpoint/2010/main" val="2787567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603788" y="1674283"/>
            <a:ext cx="2764292" cy="1719655"/>
          </a:xfrm>
          <a:prstGeom prst="rect">
            <a:avLst/>
          </a:prstGeom>
        </p:spPr>
      </p:pic>
      <p:sp>
        <p:nvSpPr>
          <p:cNvPr id="3" name="TextBox 2"/>
          <p:cNvSpPr txBox="1"/>
          <p:nvPr/>
        </p:nvSpPr>
        <p:spPr>
          <a:xfrm>
            <a:off x="228600" y="127000"/>
            <a:ext cx="11582399" cy="954107"/>
          </a:xfrm>
          <a:prstGeom prst="rect">
            <a:avLst/>
          </a:prstGeom>
          <a:noFill/>
        </p:spPr>
        <p:txBody>
          <a:bodyPr wrap="square" rtlCol="0">
            <a:spAutoFit/>
          </a:bodyPr>
          <a:lstStyle/>
          <a:p>
            <a:r>
              <a:rPr lang="en-US" sz="2800" dirty="0"/>
              <a:t>In the circuit shown, a current “</a:t>
            </a:r>
            <a:r>
              <a:rPr lang="en-US" sz="2800" i="1" dirty="0"/>
              <a:t>I</a:t>
            </a:r>
            <a:r>
              <a:rPr lang="en-US" sz="2800" dirty="0"/>
              <a:t>” flows. If we double the voltage of the battery what happens to the resistance of the resistor?</a:t>
            </a:r>
          </a:p>
        </p:txBody>
      </p:sp>
      <p:sp>
        <p:nvSpPr>
          <p:cNvPr id="4" name="TextBox 3"/>
          <p:cNvSpPr txBox="1"/>
          <p:nvPr/>
        </p:nvSpPr>
        <p:spPr>
          <a:xfrm>
            <a:off x="228600" y="4622800"/>
            <a:ext cx="3127010" cy="2031325"/>
          </a:xfrm>
          <a:prstGeom prst="rect">
            <a:avLst/>
          </a:prstGeom>
          <a:noFill/>
        </p:spPr>
        <p:txBody>
          <a:bodyPr wrap="none" rtlCol="0">
            <a:spAutoFit/>
          </a:bodyPr>
          <a:lstStyle/>
          <a:p>
            <a:pPr marL="514350" indent="-514350">
              <a:lnSpc>
                <a:spcPct val="150000"/>
              </a:lnSpc>
              <a:buAutoNum type="alphaUcParenR"/>
            </a:pPr>
            <a:r>
              <a:rPr lang="en-US" sz="2800"/>
              <a:t>R doubles</a:t>
            </a:r>
          </a:p>
          <a:p>
            <a:pPr marL="514350" indent="-514350">
              <a:lnSpc>
                <a:spcPct val="150000"/>
              </a:lnSpc>
              <a:buAutoNum type="alphaUcParenR"/>
            </a:pPr>
            <a:r>
              <a:rPr lang="en-US" sz="2800"/>
              <a:t>R halves</a:t>
            </a:r>
          </a:p>
          <a:p>
            <a:pPr marL="514350" indent="-514350">
              <a:lnSpc>
                <a:spcPct val="150000"/>
              </a:lnSpc>
              <a:buAutoNum type="alphaUcParenR"/>
            </a:pPr>
            <a:r>
              <a:rPr lang="en-US" sz="2800"/>
              <a:t>R stays the same</a:t>
            </a:r>
          </a:p>
        </p:txBody>
      </p:sp>
    </p:spTree>
    <p:extLst>
      <p:ext uri="{BB962C8B-B14F-4D97-AF65-F5344CB8AC3E}">
        <p14:creationId xmlns:p14="http://schemas.microsoft.com/office/powerpoint/2010/main" val="1181083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241800" y="1959031"/>
            <a:ext cx="2776538" cy="2279650"/>
            <a:chOff x="1286" y="2269"/>
            <a:chExt cx="2504" cy="2055"/>
          </a:xfrm>
        </p:grpSpPr>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l="-16200" t="-12959" r="-55800"/>
            <a:stretch>
              <a:fillRect/>
            </a:stretch>
          </p:blipFill>
          <p:spPr bwMode="auto">
            <a:xfrm>
              <a:off x="1286" y="2269"/>
              <a:ext cx="2504" cy="20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4" name="Group 4"/>
            <p:cNvGrpSpPr>
              <a:grpSpLocks/>
            </p:cNvGrpSpPr>
            <p:nvPr/>
          </p:nvGrpSpPr>
          <p:grpSpPr bwMode="auto">
            <a:xfrm>
              <a:off x="1572" y="2383"/>
              <a:ext cx="1243" cy="1843"/>
              <a:chOff x="1572" y="2383"/>
              <a:chExt cx="1243" cy="1843"/>
            </a:xfrm>
          </p:grpSpPr>
          <p:sp>
            <p:nvSpPr>
              <p:cNvPr id="5" name="Line 5"/>
              <p:cNvSpPr>
                <a:spLocks noChangeShapeType="1"/>
              </p:cNvSpPr>
              <p:nvPr/>
            </p:nvSpPr>
            <p:spPr bwMode="auto">
              <a:xfrm flipV="1">
                <a:off x="2518" y="2383"/>
                <a:ext cx="18" cy="267"/>
              </a:xfrm>
              <a:prstGeom prst="line">
                <a:avLst/>
              </a:prstGeom>
              <a:noFill/>
              <a:ln w="1587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6" name="Line 6"/>
              <p:cNvSpPr>
                <a:spLocks noChangeShapeType="1"/>
              </p:cNvSpPr>
              <p:nvPr/>
            </p:nvSpPr>
            <p:spPr bwMode="auto">
              <a:xfrm flipV="1">
                <a:off x="2142" y="2413"/>
                <a:ext cx="19" cy="267"/>
              </a:xfrm>
              <a:prstGeom prst="line">
                <a:avLst/>
              </a:prstGeom>
              <a:noFill/>
              <a:ln w="1587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7" name="Line 7"/>
              <p:cNvSpPr>
                <a:spLocks noChangeShapeType="1"/>
              </p:cNvSpPr>
              <p:nvPr/>
            </p:nvSpPr>
            <p:spPr bwMode="auto">
              <a:xfrm flipV="1">
                <a:off x="2203" y="2389"/>
                <a:ext cx="18" cy="267"/>
              </a:xfrm>
              <a:prstGeom prst="line">
                <a:avLst/>
              </a:prstGeom>
              <a:noFill/>
              <a:ln w="1587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8" name="Line 8"/>
              <p:cNvSpPr>
                <a:spLocks noChangeShapeType="1"/>
              </p:cNvSpPr>
              <p:nvPr/>
            </p:nvSpPr>
            <p:spPr bwMode="auto">
              <a:xfrm flipV="1">
                <a:off x="2446" y="2413"/>
                <a:ext cx="18" cy="267"/>
              </a:xfrm>
              <a:prstGeom prst="line">
                <a:avLst/>
              </a:prstGeom>
              <a:noFill/>
              <a:ln w="1587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9" name="Line 9"/>
              <p:cNvSpPr>
                <a:spLocks noChangeShapeType="1"/>
              </p:cNvSpPr>
              <p:nvPr/>
            </p:nvSpPr>
            <p:spPr bwMode="auto">
              <a:xfrm flipV="1">
                <a:off x="2100" y="2474"/>
                <a:ext cx="18" cy="267"/>
              </a:xfrm>
              <a:prstGeom prst="line">
                <a:avLst/>
              </a:prstGeom>
              <a:noFill/>
              <a:ln w="15875">
                <a:solidFill>
                  <a:srgbClr val="000000"/>
                </a:solidFill>
                <a:round/>
                <a:headEnd/>
                <a:tailEnd/>
              </a:ln>
              <a:extLst>
                <a:ext uri="{909E8E84-426E-40dd-AFC4-6F175D3DCCD1}">
                  <a14:hiddenFill xmlns="" xmlns:a14="http://schemas.microsoft.com/office/drawing/2010/main">
                    <a:noFill/>
                  </a14:hiddenFill>
                </a:ext>
              </a:extLst>
            </p:spPr>
            <p:txBody>
              <a:bodyPr/>
              <a:lstStyle/>
              <a:p>
                <a:endParaRPr lang="en-US"/>
              </a:p>
            </p:txBody>
          </p:sp>
          <p:grpSp>
            <p:nvGrpSpPr>
              <p:cNvPr id="10" name="Group 10"/>
              <p:cNvGrpSpPr>
                <a:grpSpLocks/>
              </p:cNvGrpSpPr>
              <p:nvPr/>
            </p:nvGrpSpPr>
            <p:grpSpPr bwMode="auto">
              <a:xfrm>
                <a:off x="1572" y="3220"/>
                <a:ext cx="1243" cy="1006"/>
                <a:chOff x="4040" y="7200"/>
                <a:chExt cx="3260" cy="3320"/>
              </a:xfrm>
            </p:grpSpPr>
            <p:sp>
              <p:nvSpPr>
                <p:cNvPr id="12" name="Rectangle 11"/>
                <p:cNvSpPr>
                  <a:spLocks noChangeArrowheads="1"/>
                </p:cNvSpPr>
                <p:nvPr/>
              </p:nvSpPr>
              <p:spPr bwMode="auto">
                <a:xfrm>
                  <a:off x="4040" y="7520"/>
                  <a:ext cx="3260" cy="3000"/>
                </a:xfrm>
                <a:prstGeom prst="rect">
                  <a:avLst/>
                </a:prstGeom>
                <a:solidFill>
                  <a:srgbClr val="C0C0C0"/>
                </a:solidFill>
                <a:ln w="57150">
                  <a:solidFill>
                    <a:srgbClr val="000000"/>
                  </a:solidFill>
                  <a:miter lim="800000"/>
                  <a:headEnd/>
                  <a:tailEnd/>
                </a:ln>
              </p:spPr>
              <p:txBody>
                <a:bodyPr/>
                <a:lstStyle/>
                <a:p>
                  <a:endParaRPr lang="en-US"/>
                </a:p>
              </p:txBody>
            </p:sp>
            <p:sp>
              <p:nvSpPr>
                <p:cNvPr id="13" name="Rectangle 12"/>
                <p:cNvSpPr>
                  <a:spLocks noChangeArrowheads="1"/>
                </p:cNvSpPr>
                <p:nvPr/>
              </p:nvSpPr>
              <p:spPr bwMode="auto">
                <a:xfrm>
                  <a:off x="4720" y="7200"/>
                  <a:ext cx="300" cy="300"/>
                </a:xfrm>
                <a:prstGeom prst="rect">
                  <a:avLst/>
                </a:prstGeom>
                <a:solidFill>
                  <a:srgbClr val="FFFFFF"/>
                </a:solidFill>
                <a:ln w="57150">
                  <a:solidFill>
                    <a:srgbClr val="000000"/>
                  </a:solidFill>
                  <a:miter lim="800000"/>
                  <a:headEnd/>
                  <a:tailEnd/>
                </a:ln>
              </p:spPr>
              <p:txBody>
                <a:bodyPr/>
                <a:lstStyle/>
                <a:p>
                  <a:endParaRPr lang="en-US"/>
                </a:p>
              </p:txBody>
            </p:sp>
            <p:sp>
              <p:nvSpPr>
                <p:cNvPr id="14" name="Rectangle 13"/>
                <p:cNvSpPr>
                  <a:spLocks noChangeArrowheads="1"/>
                </p:cNvSpPr>
                <p:nvPr/>
              </p:nvSpPr>
              <p:spPr bwMode="auto">
                <a:xfrm>
                  <a:off x="6460" y="7220"/>
                  <a:ext cx="300" cy="300"/>
                </a:xfrm>
                <a:prstGeom prst="rect">
                  <a:avLst/>
                </a:prstGeom>
                <a:solidFill>
                  <a:srgbClr val="FFFFFF"/>
                </a:solidFill>
                <a:ln w="57150">
                  <a:solidFill>
                    <a:srgbClr val="000000"/>
                  </a:solidFill>
                  <a:miter lim="800000"/>
                  <a:headEnd/>
                  <a:tailEnd/>
                </a:ln>
              </p:spPr>
              <p:txBody>
                <a:bodyPr/>
                <a:lstStyle/>
                <a:p>
                  <a:endParaRPr lang="en-US"/>
                </a:p>
              </p:txBody>
            </p:sp>
            <p:sp>
              <p:nvSpPr>
                <p:cNvPr id="15" name="Text Box 14"/>
                <p:cNvSpPr txBox="1">
                  <a:spLocks noChangeArrowheads="1"/>
                </p:cNvSpPr>
                <p:nvPr/>
              </p:nvSpPr>
              <p:spPr bwMode="auto">
                <a:xfrm flipV="1">
                  <a:off x="4680" y="8160"/>
                  <a:ext cx="2240" cy="15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ot="10800000"/>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algn="l"/>
                  <a:endParaRPr lang="en-US" sz="3600">
                    <a:latin typeface="Times New Roman" charset="0"/>
                  </a:endParaRPr>
                </a:p>
              </p:txBody>
            </p:sp>
          </p:grpSp>
          <p:sp>
            <p:nvSpPr>
              <p:cNvPr id="11" name="Text Box 15"/>
              <p:cNvSpPr txBox="1">
                <a:spLocks noChangeArrowheads="1"/>
              </p:cNvSpPr>
              <p:nvPr/>
            </p:nvSpPr>
            <p:spPr bwMode="auto">
              <a:xfrm>
                <a:off x="1881" y="3478"/>
                <a:ext cx="789" cy="4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t>12 V</a:t>
                </a:r>
                <a:endParaRPr lang="en-US" sz="1800"/>
              </a:p>
            </p:txBody>
          </p:sp>
        </p:grpSp>
      </p:grpSp>
      <p:sp>
        <p:nvSpPr>
          <p:cNvPr id="16" name="TextBox 15"/>
          <p:cNvSpPr txBox="1"/>
          <p:nvPr/>
        </p:nvSpPr>
        <p:spPr>
          <a:xfrm>
            <a:off x="230769" y="156770"/>
            <a:ext cx="11876564" cy="954107"/>
          </a:xfrm>
          <a:prstGeom prst="rect">
            <a:avLst/>
          </a:prstGeom>
          <a:noFill/>
        </p:spPr>
        <p:txBody>
          <a:bodyPr wrap="square" rtlCol="0">
            <a:spAutoFit/>
          </a:bodyPr>
          <a:lstStyle/>
          <a:p>
            <a:r>
              <a:rPr lang="en-US" sz="2800"/>
              <a:t>Your (slightly crazed) physics professor wants to grab both poles of a regular 12 V car battery. What will happen?</a:t>
            </a:r>
          </a:p>
        </p:txBody>
      </p:sp>
      <p:sp>
        <p:nvSpPr>
          <p:cNvPr id="17" name="TextBox 16"/>
          <p:cNvSpPr txBox="1"/>
          <p:nvPr/>
        </p:nvSpPr>
        <p:spPr>
          <a:xfrm>
            <a:off x="230769" y="4062379"/>
            <a:ext cx="7044685" cy="2677656"/>
          </a:xfrm>
          <a:prstGeom prst="rect">
            <a:avLst/>
          </a:prstGeom>
          <a:noFill/>
        </p:spPr>
        <p:txBody>
          <a:bodyPr wrap="none" rtlCol="0">
            <a:spAutoFit/>
          </a:bodyPr>
          <a:lstStyle/>
          <a:p>
            <a:pPr marL="514350" indent="-514350">
              <a:lnSpc>
                <a:spcPct val="150000"/>
              </a:lnSpc>
              <a:buAutoNum type="alphaUcParenR"/>
            </a:pPr>
            <a:r>
              <a:rPr lang="en-US" sz="2800"/>
              <a:t>STOP! Don’t let him do it, this is dangerous!</a:t>
            </a:r>
          </a:p>
          <a:p>
            <a:pPr marL="514350" indent="-514350">
              <a:lnSpc>
                <a:spcPct val="150000"/>
              </a:lnSpc>
              <a:buAutoNum type="alphaUcParenR"/>
            </a:pPr>
            <a:r>
              <a:rPr lang="en-US" sz="2800"/>
              <a:t>Warning! This is going to hurt a little.</a:t>
            </a:r>
          </a:p>
          <a:p>
            <a:pPr marL="514350" indent="-514350">
              <a:lnSpc>
                <a:spcPct val="150000"/>
              </a:lnSpc>
              <a:buAutoNum type="alphaUcParenR"/>
            </a:pPr>
            <a:r>
              <a:rPr lang="en-US" sz="2800"/>
              <a:t>Let him go for it. He won’t notice a thing…</a:t>
            </a:r>
          </a:p>
          <a:p>
            <a:pPr marL="514350" indent="-514350">
              <a:lnSpc>
                <a:spcPct val="150000"/>
              </a:lnSpc>
              <a:buAutoNum type="alphaUcParenR"/>
            </a:pPr>
            <a:r>
              <a:rPr lang="en-US" sz="2800"/>
              <a:t>I abstain from voting</a:t>
            </a:r>
          </a:p>
        </p:txBody>
      </p:sp>
    </p:spTree>
    <p:extLst>
      <p:ext uri="{BB962C8B-B14F-4D97-AF65-F5344CB8AC3E}">
        <p14:creationId xmlns:p14="http://schemas.microsoft.com/office/powerpoint/2010/main" val="2194325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1757</TotalTime>
  <Words>1991</Words>
  <Application>Microsoft Office PowerPoint</Application>
  <PresentationFormat>Widescreen</PresentationFormat>
  <Paragraphs>253</Paragraphs>
  <Slides>41</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50" baseType="lpstr">
      <vt:lpstr>ＭＳ Ｐゴシック</vt:lpstr>
      <vt:lpstr>Arial</vt:lpstr>
      <vt:lpstr>Calibri</vt:lpstr>
      <vt:lpstr>Calibri Light</vt:lpstr>
      <vt:lpstr>Cambria Math</vt:lpstr>
      <vt:lpstr>Symbol</vt:lpstr>
      <vt:lpstr>Times New Roman</vt:lpstr>
      <vt:lpstr>Office Theme</vt:lpstr>
      <vt:lpstr>Picture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Bolton</dc:creator>
  <cp:lastModifiedBy>Daniel Bolton</cp:lastModifiedBy>
  <cp:revision>139</cp:revision>
  <dcterms:created xsi:type="dcterms:W3CDTF">2015-09-15T04:29:09Z</dcterms:created>
  <dcterms:modified xsi:type="dcterms:W3CDTF">2019-03-31T15:00:55Z</dcterms:modified>
</cp:coreProperties>
</file>