
<file path=[Content_Types].xml><?xml version="1.0" encoding="utf-8"?>
<Types xmlns="http://schemas.openxmlformats.org/package/2006/content-types">
  <Default Extension="png" ContentType="image/png"/>
  <Default Extension="tmp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4" r:id="rId2"/>
    <p:sldId id="317" r:id="rId3"/>
    <p:sldId id="315" r:id="rId4"/>
    <p:sldId id="316" r:id="rId5"/>
    <p:sldId id="312" r:id="rId6"/>
    <p:sldId id="309" r:id="rId7"/>
    <p:sldId id="318" r:id="rId8"/>
    <p:sldId id="319" r:id="rId9"/>
    <p:sldId id="279" r:id="rId10"/>
    <p:sldId id="286" r:id="rId11"/>
    <p:sldId id="282" r:id="rId12"/>
    <p:sldId id="283" r:id="rId13"/>
    <p:sldId id="272" r:id="rId14"/>
    <p:sldId id="290" r:id="rId15"/>
    <p:sldId id="273" r:id="rId16"/>
    <p:sldId id="274" r:id="rId17"/>
    <p:sldId id="280" r:id="rId18"/>
    <p:sldId id="275" r:id="rId19"/>
    <p:sldId id="276" r:id="rId20"/>
    <p:sldId id="277" r:id="rId21"/>
    <p:sldId id="278" r:id="rId22"/>
    <p:sldId id="320" r:id="rId23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D7C776-460E-489F-AB33-20A16803477D}" v="4" dt="2019-03-31T15:00:08.7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7290" autoAdjust="0"/>
    <p:restoredTop sz="96031" autoAdjust="0"/>
  </p:normalViewPr>
  <p:slideViewPr>
    <p:cSldViewPr snapToGrid="0">
      <p:cViewPr varScale="1">
        <p:scale>
          <a:sx n="103" d="100"/>
          <a:sy n="103" d="100"/>
        </p:scale>
        <p:origin x="11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Bolton" userId="9c16344e-d134-4356-8cc4-132d269cedac" providerId="ADAL" clId="{A1B9342D-2DF3-44A8-9A8C-36F62BEF7A4A}"/>
    <pc:docChg chg="addSld modSld">
      <pc:chgData name="Daniel Bolton" userId="9c16344e-d134-4356-8cc4-132d269cedac" providerId="ADAL" clId="{A1B9342D-2DF3-44A8-9A8C-36F62BEF7A4A}" dt="2019-01-28T19:15:57.161" v="1"/>
      <pc:docMkLst>
        <pc:docMk/>
      </pc:docMkLst>
      <pc:sldChg chg="add">
        <pc:chgData name="Daniel Bolton" userId="9c16344e-d134-4356-8cc4-132d269cedac" providerId="ADAL" clId="{A1B9342D-2DF3-44A8-9A8C-36F62BEF7A4A}" dt="2019-01-28T19:07:11.079" v="0"/>
        <pc:sldMkLst>
          <pc:docMk/>
          <pc:sldMk cId="2589266332" sldId="272"/>
        </pc:sldMkLst>
      </pc:sldChg>
      <pc:sldChg chg="add">
        <pc:chgData name="Daniel Bolton" userId="9c16344e-d134-4356-8cc4-132d269cedac" providerId="ADAL" clId="{A1B9342D-2DF3-44A8-9A8C-36F62BEF7A4A}" dt="2019-01-28T19:15:57.161" v="1"/>
        <pc:sldMkLst>
          <pc:docMk/>
          <pc:sldMk cId="3725104132" sldId="273"/>
        </pc:sldMkLst>
      </pc:sldChg>
      <pc:sldChg chg="add">
        <pc:chgData name="Daniel Bolton" userId="9c16344e-d134-4356-8cc4-132d269cedac" providerId="ADAL" clId="{A1B9342D-2DF3-44A8-9A8C-36F62BEF7A4A}" dt="2019-01-28T19:15:57.161" v="1"/>
        <pc:sldMkLst>
          <pc:docMk/>
          <pc:sldMk cId="154483190" sldId="274"/>
        </pc:sldMkLst>
      </pc:sldChg>
      <pc:sldChg chg="add">
        <pc:chgData name="Daniel Bolton" userId="9c16344e-d134-4356-8cc4-132d269cedac" providerId="ADAL" clId="{A1B9342D-2DF3-44A8-9A8C-36F62BEF7A4A}" dt="2019-01-28T19:15:57.161" v="1"/>
        <pc:sldMkLst>
          <pc:docMk/>
          <pc:sldMk cId="1109903630" sldId="275"/>
        </pc:sldMkLst>
      </pc:sldChg>
      <pc:sldChg chg="add">
        <pc:chgData name="Daniel Bolton" userId="9c16344e-d134-4356-8cc4-132d269cedac" providerId="ADAL" clId="{A1B9342D-2DF3-44A8-9A8C-36F62BEF7A4A}" dt="2019-01-28T19:15:57.161" v="1"/>
        <pc:sldMkLst>
          <pc:docMk/>
          <pc:sldMk cId="5156372" sldId="276"/>
        </pc:sldMkLst>
      </pc:sldChg>
      <pc:sldChg chg="add">
        <pc:chgData name="Daniel Bolton" userId="9c16344e-d134-4356-8cc4-132d269cedac" providerId="ADAL" clId="{A1B9342D-2DF3-44A8-9A8C-36F62BEF7A4A}" dt="2019-01-28T19:15:57.161" v="1"/>
        <pc:sldMkLst>
          <pc:docMk/>
          <pc:sldMk cId="3513873369" sldId="277"/>
        </pc:sldMkLst>
      </pc:sldChg>
      <pc:sldChg chg="add">
        <pc:chgData name="Daniel Bolton" userId="9c16344e-d134-4356-8cc4-132d269cedac" providerId="ADAL" clId="{A1B9342D-2DF3-44A8-9A8C-36F62BEF7A4A}" dt="2019-01-28T19:15:57.161" v="1"/>
        <pc:sldMkLst>
          <pc:docMk/>
          <pc:sldMk cId="3896514671" sldId="278"/>
        </pc:sldMkLst>
      </pc:sldChg>
      <pc:sldChg chg="add">
        <pc:chgData name="Daniel Bolton" userId="9c16344e-d134-4356-8cc4-132d269cedac" providerId="ADAL" clId="{A1B9342D-2DF3-44A8-9A8C-36F62BEF7A4A}" dt="2019-01-28T19:15:57.161" v="1"/>
        <pc:sldMkLst>
          <pc:docMk/>
          <pc:sldMk cId="2314293337" sldId="280"/>
        </pc:sldMkLst>
      </pc:sldChg>
      <pc:sldChg chg="add">
        <pc:chgData name="Daniel Bolton" userId="9c16344e-d134-4356-8cc4-132d269cedac" providerId="ADAL" clId="{A1B9342D-2DF3-44A8-9A8C-36F62BEF7A4A}" dt="2019-01-28T19:07:11.079" v="0"/>
        <pc:sldMkLst>
          <pc:docMk/>
          <pc:sldMk cId="2075079774" sldId="290"/>
        </pc:sldMkLst>
      </pc:sldChg>
      <pc:sldChg chg="add">
        <pc:chgData name="Daniel Bolton" userId="9c16344e-d134-4356-8cc4-132d269cedac" providerId="ADAL" clId="{A1B9342D-2DF3-44A8-9A8C-36F62BEF7A4A}" dt="2019-01-28T19:15:57.161" v="1"/>
        <pc:sldMkLst>
          <pc:docMk/>
          <pc:sldMk cId="1660644565" sldId="320"/>
        </pc:sldMkLst>
      </pc:sldChg>
    </pc:docChg>
  </pc:docChgLst>
  <pc:docChgLst>
    <pc:chgData name="Daniel Bolton" userId="9c16344e-d134-4356-8cc4-132d269cedac" providerId="ADAL" clId="{64D7C776-460E-489F-AB33-20A16803477D}"/>
    <pc:docChg chg="addSld modSld">
      <pc:chgData name="Daniel Bolton" userId="9c16344e-d134-4356-8cc4-132d269cedac" providerId="ADAL" clId="{64D7C776-460E-489F-AB33-20A16803477D}" dt="2019-03-31T14:18:21.961" v="2"/>
      <pc:docMkLst>
        <pc:docMk/>
      </pc:docMkLst>
      <pc:sldChg chg="add">
        <pc:chgData name="Daniel Bolton" userId="9c16344e-d134-4356-8cc4-132d269cedac" providerId="ADAL" clId="{64D7C776-460E-489F-AB33-20A16803477D}" dt="2019-03-31T14:17:35.499" v="0"/>
        <pc:sldMkLst>
          <pc:docMk/>
          <pc:sldMk cId="4018395106" sldId="282"/>
        </pc:sldMkLst>
      </pc:sldChg>
      <pc:sldChg chg="add">
        <pc:chgData name="Daniel Bolton" userId="9c16344e-d134-4356-8cc4-132d269cedac" providerId="ADAL" clId="{64D7C776-460E-489F-AB33-20A16803477D}" dt="2019-03-31T14:17:52.239" v="1"/>
        <pc:sldMkLst>
          <pc:docMk/>
          <pc:sldMk cId="2701460962" sldId="283"/>
        </pc:sldMkLst>
      </pc:sldChg>
      <pc:sldChg chg="add">
        <pc:chgData name="Daniel Bolton" userId="9c16344e-d134-4356-8cc4-132d269cedac" providerId="ADAL" clId="{64D7C776-460E-489F-AB33-20A16803477D}" dt="2019-03-31T14:18:21.961" v="2"/>
        <pc:sldMkLst>
          <pc:docMk/>
          <pc:sldMk cId="83106895" sldId="286"/>
        </pc:sldMkLst>
      </pc:sldChg>
    </pc:docChg>
  </pc:docChgLst>
  <pc:docChgLst>
    <pc:chgData name="Daniel Bolton" userId="9c16344e-d134-4356-8cc4-132d269cedac" providerId="ADAL" clId="{A04AD9C6-6B97-4AFA-B9BA-CE4E3370AABC}"/>
    <pc:docChg chg="delSld">
      <pc:chgData name="Daniel Bolton" userId="9c16344e-d134-4356-8cc4-132d269cedac" providerId="ADAL" clId="{A04AD9C6-6B97-4AFA-B9BA-CE4E3370AABC}" dt="2019-01-28T19:03:58.898" v="31" actId="2696"/>
      <pc:docMkLst>
        <pc:docMk/>
      </pc:docMkLst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96BEE-4079-4F80-B5AE-5B7930A5FAA9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4AF6-0CCA-4C9A-84B7-299FD2014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43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96BEE-4079-4F80-B5AE-5B7930A5FAA9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4AF6-0CCA-4C9A-84B7-299FD2014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8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96BEE-4079-4F80-B5AE-5B7930A5FAA9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4AF6-0CCA-4C9A-84B7-299FD2014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6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96BEE-4079-4F80-B5AE-5B7930A5FAA9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4AF6-0CCA-4C9A-84B7-299FD2014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420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96BEE-4079-4F80-B5AE-5B7930A5FAA9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4AF6-0CCA-4C9A-84B7-299FD2014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23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96BEE-4079-4F80-B5AE-5B7930A5FAA9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4AF6-0CCA-4C9A-84B7-299FD2014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84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96BEE-4079-4F80-B5AE-5B7930A5FAA9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4AF6-0CCA-4C9A-84B7-299FD2014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25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96BEE-4079-4F80-B5AE-5B7930A5FAA9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4AF6-0CCA-4C9A-84B7-299FD2014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919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96BEE-4079-4F80-B5AE-5B7930A5FAA9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4AF6-0CCA-4C9A-84B7-299FD2014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81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96BEE-4079-4F80-B5AE-5B7930A5FAA9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4AF6-0CCA-4C9A-84B7-299FD2014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35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96BEE-4079-4F80-B5AE-5B7930A5FAA9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4AF6-0CCA-4C9A-84B7-299FD2014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82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96BEE-4079-4F80-B5AE-5B7930A5FAA9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54AF6-0CCA-4C9A-84B7-299FD2014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8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0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0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0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0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30.png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7200" y="2075227"/>
            <a:ext cx="9144000" cy="1370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11666" y="150968"/>
            <a:ext cx="11582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/>
              <a:t>Part of a complete circuit is shown. If a current of 2.0 A is flowing from point a to point b, the potential difference between the points is…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1666" y="3445934"/>
            <a:ext cx="1354858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6 V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8 V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14 V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20 V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22 V</a:t>
            </a:r>
          </a:p>
        </p:txBody>
      </p:sp>
    </p:spTree>
    <p:extLst>
      <p:ext uri="{BB962C8B-B14F-4D97-AF65-F5344CB8AC3E}">
        <p14:creationId xmlns:p14="http://schemas.microsoft.com/office/powerpoint/2010/main" val="482282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4082" y="105713"/>
            <a:ext cx="78429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Each of the resistors is 10 Ω. Notice that the voltmeter has been placed incorrectly! What does the voltmeter read?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4082" y="4074953"/>
            <a:ext cx="1354858" cy="26108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 dirty="0"/>
              <a:t>30 V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 dirty="0"/>
              <a:t>15 V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 dirty="0"/>
              <a:t>10 V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 dirty="0"/>
              <a:t>0 V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250C3514-4870-46BE-8DBE-E0BF8A7225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3406" y="0"/>
            <a:ext cx="4358594" cy="2458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06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8982" y="1355271"/>
            <a:ext cx="3859102" cy="204843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72142" y="218692"/>
            <a:ext cx="116259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switch S is initially at position “a” for a long time. It is then switched to position “b”. Describe what happens to the light bulb as a function of time after the switch is flipped from “a” to “b”.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8598" y="3104495"/>
            <a:ext cx="11625943" cy="361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 dirty="0"/>
              <a:t>The light bulb goes on but goes off immediately.</a:t>
            </a:r>
          </a:p>
          <a:p>
            <a:pPr marL="514350" indent="-514350">
              <a:lnSpc>
                <a:spcPct val="150000"/>
              </a:lnSpc>
              <a:spcAft>
                <a:spcPts val="600"/>
              </a:spcAft>
              <a:buAutoNum type="alphaUcParenR"/>
            </a:pPr>
            <a:r>
              <a:rPr lang="en-US" sz="2800" dirty="0"/>
              <a:t>The light bulb goes off and stays off.</a:t>
            </a:r>
          </a:p>
          <a:p>
            <a:pPr marL="514350" indent="-514350">
              <a:buAutoNum type="alphaUcParenR"/>
            </a:pPr>
            <a:r>
              <a:rPr lang="en-US" sz="2800" dirty="0"/>
              <a:t>The light bulb goes on but its brightness decreases with time and eventually goes off.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 dirty="0"/>
              <a:t>The light bulb goes on and stays on at a constant brightness.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 dirty="0"/>
              <a:t>The light bulb goes on but its brightness increases with time.</a:t>
            </a:r>
          </a:p>
        </p:txBody>
      </p:sp>
    </p:spTree>
    <p:extLst>
      <p:ext uri="{BB962C8B-B14F-4D97-AF65-F5344CB8AC3E}">
        <p14:creationId xmlns:p14="http://schemas.microsoft.com/office/powerpoint/2010/main" val="4018395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30622230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6281" y="1594762"/>
            <a:ext cx="2834217" cy="1758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90499" y="119743"/>
            <a:ext cx="118545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In the circuit shown below, the switch is initially closed (and has been closed for a long time) and the bulb glows brightly. When the switch is opened, what happens to the brightness of the bulb? </a:t>
            </a:r>
          </a:p>
        </p:txBody>
      </p:sp>
      <p:sp>
        <p:nvSpPr>
          <p:cNvPr id="6" name="Rectangle 5"/>
          <p:cNvSpPr/>
          <p:nvPr/>
        </p:nvSpPr>
        <p:spPr>
          <a:xfrm>
            <a:off x="337456" y="3533979"/>
            <a:ext cx="1157695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 dirty="0"/>
              <a:t>The brightness of the bulb is not affected.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 dirty="0"/>
              <a:t>The bulb gets dimmer.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 dirty="0"/>
              <a:t>The bulb gets brighter.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 dirty="0"/>
              <a:t>The bulb initially brightens, then dims.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 dirty="0"/>
              <a:t>The bulb initially dims, then brightens.</a:t>
            </a:r>
          </a:p>
        </p:txBody>
      </p:sp>
    </p:spTree>
    <p:extLst>
      <p:ext uri="{BB962C8B-B14F-4D97-AF65-F5344CB8AC3E}">
        <p14:creationId xmlns:p14="http://schemas.microsoft.com/office/powerpoint/2010/main" val="2701460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1330" y="1896084"/>
            <a:ext cx="7555420" cy="233531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04800" y="164868"/>
                <a:ext cx="11557000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/>
                  <a:t>A capacitor in an RC circuit is initially charged up to a voltage of 10 V and is then discharged through an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=10 </m:t>
                    </m:r>
                    <m:r>
                      <m:rPr>
                        <m:sty m:val="p"/>
                      </m:rPr>
                      <a:rPr lang="el-G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sz="2800"/>
                  <a:t> resistor as shown.  The switch is closed at time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800"/>
                  <a:t>. What is the current through the resistor, immediately after the switch is closed, at time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=0+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sz="2800"/>
                  <a:t>?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64868"/>
                <a:ext cx="11557000" cy="1815882"/>
              </a:xfrm>
              <a:prstGeom prst="rect">
                <a:avLst/>
              </a:prstGeom>
              <a:blipFill rotWithShape="0">
                <a:blip r:embed="rId3"/>
                <a:stretch>
                  <a:fillRect l="-1055" t="-3020" b="-8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4800" y="3793067"/>
                <a:ext cx="2842445" cy="29473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514350" indent="-514350">
                  <a:lnSpc>
                    <a:spcPct val="150000"/>
                  </a:lnSpc>
                  <a:buAutoNum type="alphaUcParenR"/>
                </a:pPr>
                <a:r>
                  <a:rPr lang="en-US" sz="2800"/>
                  <a:t> 1 A</a:t>
                </a:r>
              </a:p>
              <a:p>
                <a:pPr marL="514350" indent="-514350">
                  <a:lnSpc>
                    <a:spcPct val="150000"/>
                  </a:lnSpc>
                  <a:buAutoNum type="alphaUcParenR"/>
                </a:pPr>
                <a:r>
                  <a:rPr lang="en-US" sz="2800"/>
                  <a:t> 0.5 A</a:t>
                </a:r>
              </a:p>
              <a:p>
                <a:pPr marL="514350" indent="-514350">
                  <a:lnSpc>
                    <a:spcPct val="150000"/>
                  </a:lnSpc>
                  <a:buAutoNum type="alphaUcParenR"/>
                </a:pPr>
                <a:r>
                  <a:rPr lang="en-US" sz="280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den>
                    </m:f>
                  </m:oMath>
                </a14:m>
                <a:r>
                  <a:rPr lang="en-US" sz="2800"/>
                  <a:t> A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=0.37</m:t>
                    </m:r>
                  </m:oMath>
                </a14:m>
                <a:r>
                  <a:rPr lang="en-US" sz="2800"/>
                  <a:t> A</a:t>
                </a:r>
              </a:p>
              <a:p>
                <a:pPr marL="514350" indent="-514350">
                  <a:lnSpc>
                    <a:spcPct val="150000"/>
                  </a:lnSpc>
                  <a:buAutoNum type="alphaUcParenR"/>
                </a:pPr>
                <a:r>
                  <a:rPr lang="en-US" sz="2800"/>
                  <a:t> None of these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793067"/>
                <a:ext cx="2842445" cy="2947345"/>
              </a:xfrm>
              <a:prstGeom prst="rect">
                <a:avLst/>
              </a:prstGeom>
              <a:blipFill rotWithShape="0">
                <a:blip r:embed="rId4"/>
                <a:stretch>
                  <a:fillRect l="-4506" r="-3004" b="-28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9266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1330" y="1896084"/>
            <a:ext cx="7555420" cy="233531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04800" y="164868"/>
                <a:ext cx="11557000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/>
                  <a:t>A capacitor in an RC circuit is initially charged up to a voltage of 10 V and is then discharged through an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=10 </m:t>
                    </m:r>
                    <m:r>
                      <m:rPr>
                        <m:sty m:val="p"/>
                      </m:rPr>
                      <a:rPr lang="el-G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sz="2800"/>
                  <a:t> resistor as shown.  The switch is closed at time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800"/>
                  <a:t>. What is the current through the resistor, a long time after the switch is closed, at time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=∞</m:t>
                    </m:r>
                  </m:oMath>
                </a14:m>
                <a:r>
                  <a:rPr lang="en-US" sz="2800"/>
                  <a:t>?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64868"/>
                <a:ext cx="11557000" cy="1815882"/>
              </a:xfrm>
              <a:prstGeom prst="rect">
                <a:avLst/>
              </a:prstGeom>
              <a:blipFill rotWithShape="0">
                <a:blip r:embed="rId3"/>
                <a:stretch>
                  <a:fillRect l="-1055" t="-3020" b="-8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4800" y="3793067"/>
                <a:ext cx="2842445" cy="29473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514350" indent="-514350">
                  <a:lnSpc>
                    <a:spcPct val="150000"/>
                  </a:lnSpc>
                  <a:buAutoNum type="alphaUcParenR"/>
                </a:pPr>
                <a:r>
                  <a:rPr lang="en-US" sz="2800"/>
                  <a:t> 1 A</a:t>
                </a:r>
              </a:p>
              <a:p>
                <a:pPr marL="514350" indent="-514350">
                  <a:lnSpc>
                    <a:spcPct val="150000"/>
                  </a:lnSpc>
                  <a:buAutoNum type="alphaUcParenR"/>
                </a:pPr>
                <a:r>
                  <a:rPr lang="en-US" sz="2800"/>
                  <a:t> 0.5 A</a:t>
                </a:r>
              </a:p>
              <a:p>
                <a:pPr marL="514350" indent="-514350">
                  <a:lnSpc>
                    <a:spcPct val="150000"/>
                  </a:lnSpc>
                  <a:buAutoNum type="alphaUcParenR"/>
                </a:pPr>
                <a:r>
                  <a:rPr lang="en-US" sz="280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den>
                    </m:f>
                  </m:oMath>
                </a14:m>
                <a:r>
                  <a:rPr lang="en-US" sz="2800"/>
                  <a:t> A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=0.37</m:t>
                    </m:r>
                  </m:oMath>
                </a14:m>
                <a:r>
                  <a:rPr lang="en-US" sz="2800"/>
                  <a:t> A</a:t>
                </a:r>
              </a:p>
              <a:p>
                <a:pPr marL="514350" indent="-514350">
                  <a:lnSpc>
                    <a:spcPct val="150000"/>
                  </a:lnSpc>
                  <a:buAutoNum type="alphaUcParenR"/>
                </a:pPr>
                <a:r>
                  <a:rPr lang="en-US" sz="2800"/>
                  <a:t> None of these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793067"/>
                <a:ext cx="2842445" cy="2947345"/>
              </a:xfrm>
              <a:prstGeom prst="rect">
                <a:avLst/>
              </a:prstGeom>
              <a:blipFill rotWithShape="0">
                <a:blip r:embed="rId4"/>
                <a:stretch>
                  <a:fillRect l="-4506" r="-3004" b="-28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5079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1197" y="1980750"/>
            <a:ext cx="7555420" cy="233531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04800" y="164868"/>
                <a:ext cx="11557000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/>
                  <a:t>A capacitor in an RC circuit is initially charged up to a voltage of 10 V and is then discharged through an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=10 </m:t>
                    </m:r>
                    <m:r>
                      <m:rPr>
                        <m:sty m:val="p"/>
                      </m:rPr>
                      <a:rPr lang="el-G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sz="2800"/>
                  <a:t> resistor as shown.  The switch is closed at time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800"/>
                  <a:t>. What is the time constant for this circuit??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64868"/>
                <a:ext cx="11557000" cy="1384995"/>
              </a:xfrm>
              <a:prstGeom prst="rect">
                <a:avLst/>
              </a:prstGeom>
              <a:blipFill rotWithShape="0">
                <a:blip r:embed="rId3"/>
                <a:stretch>
                  <a:fillRect l="-1055" t="-3965" b="-11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04800" y="3429001"/>
            <a:ext cx="2760692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0.01 s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0.1 s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1 s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10 s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None of these</a:t>
            </a:r>
          </a:p>
        </p:txBody>
      </p:sp>
    </p:spTree>
    <p:extLst>
      <p:ext uri="{BB962C8B-B14F-4D97-AF65-F5344CB8AC3E}">
        <p14:creationId xmlns:p14="http://schemas.microsoft.com/office/powerpoint/2010/main" val="37251041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4997" y="1549863"/>
            <a:ext cx="7555420" cy="233531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04800" y="164868"/>
                <a:ext cx="11557000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/>
                  <a:t>A capacitor in an RC circuit is initially charged up to a voltage of 10 V and is then discharged through an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=10 </m:t>
                    </m:r>
                    <m:r>
                      <m:rPr>
                        <m:sty m:val="p"/>
                      </m:rPr>
                      <a:rPr lang="el-G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sz="2800"/>
                  <a:t> resistor as shown.  The switch is closed at time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800"/>
                  <a:t>. What is the current through the resistor at time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=0</m:t>
                    </m:r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.2</m:t>
                    </m:r>
                  </m:oMath>
                </a14:m>
                <a:r>
                  <a:rPr lang="en-US" sz="2800"/>
                  <a:t> s?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64868"/>
                <a:ext cx="11557000" cy="1384995"/>
              </a:xfrm>
              <a:prstGeom prst="rect">
                <a:avLst/>
              </a:prstGeom>
              <a:blipFill rotWithShape="0">
                <a:blip r:embed="rId3"/>
                <a:stretch>
                  <a:fillRect l="-1055" t="-3965" b="-11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4800" y="3793067"/>
                <a:ext cx="2842445" cy="29473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514350" indent="-514350">
                  <a:lnSpc>
                    <a:spcPct val="150000"/>
                  </a:lnSpc>
                  <a:buAutoNum type="alphaUcParenR"/>
                </a:pPr>
                <a:r>
                  <a:rPr lang="en-US" sz="2800"/>
                  <a:t> 1 A</a:t>
                </a:r>
              </a:p>
              <a:p>
                <a:pPr marL="514350" indent="-514350">
                  <a:lnSpc>
                    <a:spcPct val="150000"/>
                  </a:lnSpc>
                  <a:buAutoNum type="alphaUcParenR"/>
                </a:pPr>
                <a:r>
                  <a:rPr lang="en-US" sz="2800"/>
                  <a:t> 0.5 A</a:t>
                </a:r>
              </a:p>
              <a:p>
                <a:pPr marL="514350" indent="-514350">
                  <a:lnSpc>
                    <a:spcPct val="150000"/>
                  </a:lnSpc>
                  <a:buAutoNum type="alphaUcParenR"/>
                </a:pPr>
                <a:r>
                  <a:rPr lang="en-US" sz="280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den>
                    </m:f>
                  </m:oMath>
                </a14:m>
                <a:r>
                  <a:rPr lang="en-US" sz="2800"/>
                  <a:t> A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=0.37</m:t>
                    </m:r>
                  </m:oMath>
                </a14:m>
                <a:r>
                  <a:rPr lang="en-US" sz="2800"/>
                  <a:t> A</a:t>
                </a:r>
              </a:p>
              <a:p>
                <a:pPr marL="514350" indent="-514350">
                  <a:lnSpc>
                    <a:spcPct val="150000"/>
                  </a:lnSpc>
                  <a:buAutoNum type="alphaUcParenR"/>
                </a:pPr>
                <a:r>
                  <a:rPr lang="en-US" sz="2800"/>
                  <a:t> None of these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793067"/>
                <a:ext cx="2842445" cy="2947345"/>
              </a:xfrm>
              <a:prstGeom prst="rect">
                <a:avLst/>
              </a:prstGeom>
              <a:blipFill rotWithShape="0">
                <a:blip r:embed="rId4"/>
                <a:stretch>
                  <a:fillRect l="-4506" r="-3004" b="-28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4831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30622230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20" y="2029883"/>
            <a:ext cx="11221190" cy="1703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13265" y="153385"/>
            <a:ext cx="1171786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/>
              <a:t>The following circuits contain capacitors that are charged to 5.0 V. All of the switches are closed at the same time. After 1 second has passed, which capacitor is charged to the highest voltage?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3265" y="4030133"/>
            <a:ext cx="92525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A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B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C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3142933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3141" y="1647462"/>
            <a:ext cx="8230429" cy="242344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37066" y="110067"/>
                <a:ext cx="11641667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/>
                  <a:t>An RC circuit is shown below. Initially the switch is open and the capacitor has no charge. At time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800"/>
                  <a:t>, the switch is closed. What is the voltage across the capacitor immediately after the switch is closed (time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=0+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sz="2800"/>
                  <a:t>)?</a:t>
                </a: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066" y="110067"/>
                <a:ext cx="11641667" cy="1384995"/>
              </a:xfrm>
              <a:prstGeom prst="rect">
                <a:avLst/>
              </a:prstGeom>
              <a:blipFill rotWithShape="0">
                <a:blip r:embed="rId3"/>
                <a:stretch>
                  <a:fillRect l="-1099" t="-3965" b="-11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237066" y="4070907"/>
            <a:ext cx="271741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Zero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10 V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5 V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none of these</a:t>
            </a:r>
          </a:p>
        </p:txBody>
      </p:sp>
    </p:spTree>
    <p:extLst>
      <p:ext uri="{BB962C8B-B14F-4D97-AF65-F5344CB8AC3E}">
        <p14:creationId xmlns:p14="http://schemas.microsoft.com/office/powerpoint/2010/main" val="11099036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8541" y="766929"/>
            <a:ext cx="8230429" cy="242344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37066" y="110067"/>
                <a:ext cx="1164166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What is the voltage across the resistor on the far right at time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=0+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sz="2800" dirty="0"/>
                  <a:t>?</a:t>
                </a: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066" y="110067"/>
                <a:ext cx="11641667" cy="523220"/>
              </a:xfrm>
              <a:prstGeom prst="rect">
                <a:avLst/>
              </a:prstGeom>
              <a:blipFill rotWithShape="0">
                <a:blip r:embed="rId3"/>
                <a:stretch>
                  <a:fillRect l="-1099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237066" y="4070907"/>
            <a:ext cx="271741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Zero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10 V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5 V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none of these</a:t>
            </a:r>
          </a:p>
        </p:txBody>
      </p:sp>
    </p:spTree>
    <p:extLst>
      <p:ext uri="{BB962C8B-B14F-4D97-AF65-F5344CB8AC3E}">
        <p14:creationId xmlns:p14="http://schemas.microsoft.com/office/powerpoint/2010/main" val="5156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 rotWithShape="1">
          <a:blip r:embed="rId2"/>
          <a:srcRect l="65092" r="23646"/>
          <a:stretch/>
        </p:blipFill>
        <p:spPr bwMode="auto">
          <a:xfrm>
            <a:off x="5738917" y="1552599"/>
            <a:ext cx="1029810" cy="1370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11665" y="150968"/>
            <a:ext cx="1177713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Part of a complete circuit is shown. If a current of 2.0 A is flowing from point a to point b, the magnitude of the potential difference between points a and b is…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1666" y="3445934"/>
            <a:ext cx="1354858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 dirty="0"/>
              <a:t>8 V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 dirty="0"/>
              <a:t>12 V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 dirty="0"/>
              <a:t>15 V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 dirty="0"/>
              <a:t>20 V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 dirty="0"/>
              <a:t>31 V</a:t>
            </a: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9F5335EF-F677-4A24-A60A-FB7F30DF87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/>
          <a:srcRect l="37114" r="49099"/>
          <a:stretch/>
        </p:blipFill>
        <p:spPr bwMode="auto">
          <a:xfrm>
            <a:off x="2908100" y="2519963"/>
            <a:ext cx="1260629" cy="1370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8F780E69-A2DA-43DD-852C-5EBD35FBEA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/>
          <a:srcRect l="23020" t="21314" r="62163"/>
          <a:stretch/>
        </p:blipFill>
        <p:spPr bwMode="auto">
          <a:xfrm>
            <a:off x="8319026" y="2812115"/>
            <a:ext cx="1354858" cy="107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3D2A42FF-9D65-4646-8AE8-5CBF7AC3375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/>
          <a:srcRect l="50868" r="35151"/>
          <a:stretch/>
        </p:blipFill>
        <p:spPr bwMode="auto">
          <a:xfrm>
            <a:off x="5717336" y="3564681"/>
            <a:ext cx="1278384" cy="1370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87CE741-33F0-4E68-887D-3832E21DCED8}"/>
              </a:ext>
            </a:extLst>
          </p:cNvPr>
          <p:cNvCxnSpPr/>
          <p:nvPr/>
        </p:nvCxnSpPr>
        <p:spPr>
          <a:xfrm>
            <a:off x="4168729" y="3242480"/>
            <a:ext cx="914400" cy="0"/>
          </a:xfrm>
          <a:prstGeom prst="line">
            <a:avLst/>
          </a:prstGeom>
          <a:ln w="254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601BE23-ECBD-4DBD-94C0-50EEACB9FA8F}"/>
              </a:ext>
            </a:extLst>
          </p:cNvPr>
          <p:cNvCxnSpPr/>
          <p:nvPr/>
        </p:nvCxnSpPr>
        <p:spPr>
          <a:xfrm>
            <a:off x="7401496" y="3242260"/>
            <a:ext cx="914400" cy="0"/>
          </a:xfrm>
          <a:prstGeom prst="line">
            <a:avLst/>
          </a:prstGeom>
          <a:ln w="254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C333909-EEFF-4946-A5E0-E43737D82D4B}"/>
              </a:ext>
            </a:extLst>
          </p:cNvPr>
          <p:cNvCxnSpPr>
            <a:cxnSpLocks/>
          </p:cNvCxnSpPr>
          <p:nvPr/>
        </p:nvCxnSpPr>
        <p:spPr>
          <a:xfrm rot="5400000">
            <a:off x="4077289" y="3277710"/>
            <a:ext cx="2011680" cy="0"/>
          </a:xfrm>
          <a:prstGeom prst="line">
            <a:avLst/>
          </a:prstGeom>
          <a:ln w="254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2" name="Picture 4">
            <a:extLst>
              <a:ext uri="{FF2B5EF4-FFF2-40B4-BE49-F238E27FC236}">
                <a16:creationId xmlns:a16="http://schemas.microsoft.com/office/drawing/2014/main" id="{037AF506-5DDD-4227-90DE-6AA16672C0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/>
          <a:srcRect l="11050" t="26057" r="80667"/>
          <a:stretch/>
        </p:blipFill>
        <p:spPr bwMode="auto">
          <a:xfrm>
            <a:off x="1891783" y="2877126"/>
            <a:ext cx="757381" cy="1013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>
            <a:extLst>
              <a:ext uri="{FF2B5EF4-FFF2-40B4-BE49-F238E27FC236}">
                <a16:creationId xmlns:a16="http://schemas.microsoft.com/office/drawing/2014/main" id="{21D9C8CF-AAF6-4B9E-BB72-502BE9580E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/>
          <a:srcRect l="5505" t="1108" r="68804" b="67879"/>
          <a:stretch/>
        </p:blipFill>
        <p:spPr bwMode="auto">
          <a:xfrm>
            <a:off x="2249137" y="3678131"/>
            <a:ext cx="2349111" cy="42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>
            <a:extLst>
              <a:ext uri="{FF2B5EF4-FFF2-40B4-BE49-F238E27FC236}">
                <a16:creationId xmlns:a16="http://schemas.microsoft.com/office/drawing/2014/main" id="{867F131C-3379-4D7F-B1F6-7B317E874D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/>
          <a:srcRect l="82027" t="26057" r="10473"/>
          <a:stretch/>
        </p:blipFill>
        <p:spPr bwMode="auto">
          <a:xfrm>
            <a:off x="9594280" y="2877126"/>
            <a:ext cx="685785" cy="1013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10870C2-C84C-477A-8DF2-343496BB256C}"/>
              </a:ext>
            </a:extLst>
          </p:cNvPr>
          <p:cNvCxnSpPr/>
          <p:nvPr/>
        </p:nvCxnSpPr>
        <p:spPr>
          <a:xfrm>
            <a:off x="5088466" y="2271870"/>
            <a:ext cx="640080" cy="0"/>
          </a:xfrm>
          <a:prstGeom prst="line">
            <a:avLst/>
          </a:prstGeom>
          <a:ln w="254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8074A5D-3E8A-4944-AF3D-68FE77BBD15D}"/>
              </a:ext>
            </a:extLst>
          </p:cNvPr>
          <p:cNvCxnSpPr/>
          <p:nvPr/>
        </p:nvCxnSpPr>
        <p:spPr>
          <a:xfrm>
            <a:off x="5083129" y="4283550"/>
            <a:ext cx="640080" cy="0"/>
          </a:xfrm>
          <a:prstGeom prst="line">
            <a:avLst/>
          </a:prstGeom>
          <a:ln w="254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6D832CC-1701-4D7F-8021-B6644538BD32}"/>
              </a:ext>
            </a:extLst>
          </p:cNvPr>
          <p:cNvCxnSpPr/>
          <p:nvPr/>
        </p:nvCxnSpPr>
        <p:spPr>
          <a:xfrm>
            <a:off x="6768727" y="2271870"/>
            <a:ext cx="640080" cy="0"/>
          </a:xfrm>
          <a:prstGeom prst="line">
            <a:avLst/>
          </a:prstGeom>
          <a:ln w="254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E75E289-ACF2-49AD-9074-9CC402E713E7}"/>
              </a:ext>
            </a:extLst>
          </p:cNvPr>
          <p:cNvCxnSpPr/>
          <p:nvPr/>
        </p:nvCxnSpPr>
        <p:spPr>
          <a:xfrm>
            <a:off x="6768727" y="4281427"/>
            <a:ext cx="640080" cy="0"/>
          </a:xfrm>
          <a:prstGeom prst="line">
            <a:avLst/>
          </a:prstGeom>
          <a:ln w="254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4D34A97-9225-4AE5-B438-521D2E3BCB8F}"/>
              </a:ext>
            </a:extLst>
          </p:cNvPr>
          <p:cNvCxnSpPr>
            <a:cxnSpLocks/>
          </p:cNvCxnSpPr>
          <p:nvPr/>
        </p:nvCxnSpPr>
        <p:spPr>
          <a:xfrm rot="5400000">
            <a:off x="6402967" y="3277710"/>
            <a:ext cx="2011680" cy="0"/>
          </a:xfrm>
          <a:prstGeom prst="line">
            <a:avLst/>
          </a:prstGeom>
          <a:ln w="254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A1D0786-A3A3-4A02-93BA-0AF64A9E1267}"/>
              </a:ext>
            </a:extLst>
          </p:cNvPr>
          <p:cNvCxnSpPr/>
          <p:nvPr/>
        </p:nvCxnSpPr>
        <p:spPr>
          <a:xfrm>
            <a:off x="2453825" y="3242260"/>
            <a:ext cx="640080" cy="0"/>
          </a:xfrm>
          <a:prstGeom prst="line">
            <a:avLst/>
          </a:prstGeom>
          <a:ln w="254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02315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6208" y="741529"/>
            <a:ext cx="8230429" cy="242344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37066" y="110067"/>
                <a:ext cx="1164166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/>
                  <a:t>What is the initial current “through” the capacitor at time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=0+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sz="2800"/>
                  <a:t>?</a:t>
                </a: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066" y="110067"/>
                <a:ext cx="11641667" cy="523220"/>
              </a:xfrm>
              <a:prstGeom prst="rect">
                <a:avLst/>
              </a:prstGeom>
              <a:blipFill rotWithShape="0">
                <a:blip r:embed="rId3"/>
                <a:stretch>
                  <a:fillRect l="-1099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237066" y="4070907"/>
            <a:ext cx="271741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1 A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Zero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0.5 A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none of these</a:t>
            </a:r>
          </a:p>
        </p:txBody>
      </p:sp>
    </p:spTree>
    <p:extLst>
      <p:ext uri="{BB962C8B-B14F-4D97-AF65-F5344CB8AC3E}">
        <p14:creationId xmlns:p14="http://schemas.microsoft.com/office/powerpoint/2010/main" val="35138733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3141" y="1647462"/>
            <a:ext cx="8230429" cy="2423445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237066" y="110067"/>
            <a:ext cx="116416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 long time after the switch has been closed, what is the voltage across the capacitor?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37066" y="4070907"/>
            <a:ext cx="271741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5 V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10 V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Zero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none of these</a:t>
            </a:r>
          </a:p>
        </p:txBody>
      </p:sp>
    </p:spTree>
    <p:extLst>
      <p:ext uri="{BB962C8B-B14F-4D97-AF65-F5344CB8AC3E}">
        <p14:creationId xmlns:p14="http://schemas.microsoft.com/office/powerpoint/2010/main" val="38965146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91C4912-1E7F-4CC0-A74B-F6E5E732FF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0545" y="225475"/>
            <a:ext cx="3867150" cy="249555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22D7880-9A0A-4115-B53B-1F38278BC472}"/>
              </a:ext>
            </a:extLst>
          </p:cNvPr>
          <p:cNvSpPr/>
          <p:nvPr/>
        </p:nvSpPr>
        <p:spPr>
          <a:xfrm>
            <a:off x="220980" y="225475"/>
            <a:ext cx="8823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Suppose both switches are closed. What is the voltage across the capacitor after a very long time?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BBC121-20AA-4CA2-9333-1AF62CF2B348}"/>
              </a:ext>
            </a:extLst>
          </p:cNvPr>
          <p:cNvSpPr txBox="1"/>
          <p:nvPr/>
        </p:nvSpPr>
        <p:spPr>
          <a:xfrm>
            <a:off x="220980" y="3375351"/>
            <a:ext cx="1393971" cy="3257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 dirty="0"/>
              <a:t>V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 dirty="0"/>
              <a:t>V/2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 dirty="0"/>
              <a:t>V/3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 dirty="0"/>
              <a:t>2V/3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 dirty="0"/>
              <a:t>zero</a:t>
            </a:r>
          </a:p>
        </p:txBody>
      </p:sp>
    </p:spTree>
    <p:extLst>
      <p:ext uri="{BB962C8B-B14F-4D97-AF65-F5344CB8AC3E}">
        <p14:creationId xmlns:p14="http://schemas.microsoft.com/office/powerpoint/2010/main" val="1660644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9263" y="1339453"/>
            <a:ext cx="5523605" cy="2536560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266699" y="152401"/>
            <a:ext cx="1165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A circuit with two batteries is shown below. The directions of the currents have been chosen (guessed) as shown. Which is the correct current equation for this circuit?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66699" y="4053814"/>
                <a:ext cx="2799164" cy="26776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514350" indent="-514350">
                  <a:lnSpc>
                    <a:spcPct val="150000"/>
                  </a:lnSpc>
                  <a:buAutoNum type="alphaUcParenR"/>
                </a:pPr>
                <a:r>
                  <a:rPr lang="en-US" sz="280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sz="2800"/>
              </a:p>
              <a:p>
                <a:pPr marL="514350" indent="-514350">
                  <a:lnSpc>
                    <a:spcPct val="150000"/>
                  </a:lnSpc>
                  <a:buAutoNum type="alphaUcParenR"/>
                </a:pPr>
                <a:r>
                  <a:rPr lang="en-US" sz="280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sz="2800"/>
              </a:p>
              <a:p>
                <a:pPr marL="514350" indent="-514350">
                  <a:lnSpc>
                    <a:spcPct val="150000"/>
                  </a:lnSpc>
                  <a:buAutoNum type="alphaUcParenR"/>
                </a:pPr>
                <a:r>
                  <a:rPr lang="en-US" sz="280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800"/>
              </a:p>
              <a:p>
                <a:pPr marL="514350" indent="-514350">
                  <a:lnSpc>
                    <a:spcPct val="150000"/>
                  </a:lnSpc>
                  <a:buAutoNum type="alphaUcParenR"/>
                </a:pPr>
                <a:r>
                  <a:rPr lang="en-US" sz="2800"/>
                  <a:t> none of these</a:t>
                </a: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699" y="4053814"/>
                <a:ext cx="2799164" cy="2677656"/>
              </a:xfrm>
              <a:prstGeom prst="rect">
                <a:avLst/>
              </a:prstGeom>
              <a:blipFill rotWithShape="0">
                <a:blip r:embed="rId3"/>
                <a:stretch>
                  <a:fillRect l="-4575" r="-3050" b="-31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3350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9263" y="766237"/>
            <a:ext cx="5523605" cy="2536560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266699" y="152401"/>
            <a:ext cx="1165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What is the correct voltage equation for Loop 1?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66699" y="3393414"/>
                <a:ext cx="4246547" cy="33239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514350" indent="-514350">
                  <a:lnSpc>
                    <a:spcPct val="150000"/>
                  </a:lnSpc>
                  <a:buAutoNum type="alphaUcParenR"/>
                </a:pPr>
                <a:r>
                  <a:rPr lang="en-US" sz="2800" b="0"/>
                  <a:t>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2800"/>
              </a:p>
              <a:p>
                <a:pPr marL="514350" indent="-514350">
                  <a:lnSpc>
                    <a:spcPct val="150000"/>
                  </a:lnSpc>
                  <a:buFontTx/>
                  <a:buAutoNum type="alphaUcParenR"/>
                </a:pPr>
                <a:r>
                  <a:rPr lang="en-US" sz="280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2800"/>
              </a:p>
              <a:p>
                <a:pPr marL="514350" indent="-514350">
                  <a:lnSpc>
                    <a:spcPct val="150000"/>
                  </a:lnSpc>
                  <a:buFontTx/>
                  <a:buAutoNum type="alphaUcParenR"/>
                </a:pPr>
                <a:r>
                  <a:rPr lang="en-US" sz="2800"/>
                  <a:t> </a:t>
                </a:r>
                <a14:m>
                  <m:oMath xmlns:m="http://schemas.openxmlformats.org/officeDocument/2006/math">
                    <m:r>
                      <a:rPr lang="en-US" sz="280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2800"/>
              </a:p>
              <a:p>
                <a:pPr marL="514350" indent="-514350">
                  <a:lnSpc>
                    <a:spcPct val="150000"/>
                  </a:lnSpc>
                  <a:buFontTx/>
                  <a:buAutoNum type="alphaUcParenR"/>
                </a:pPr>
                <a:r>
                  <a:rPr lang="en-US" sz="280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2800"/>
              </a:p>
              <a:p>
                <a:pPr marL="514350" indent="-514350">
                  <a:lnSpc>
                    <a:spcPct val="150000"/>
                  </a:lnSpc>
                  <a:buAutoNum type="alphaUcParenR"/>
                </a:pPr>
                <a:r>
                  <a:rPr lang="en-US" sz="2800"/>
                  <a:t>none of these</a:t>
                </a: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699" y="3393414"/>
                <a:ext cx="4246547" cy="3323987"/>
              </a:xfrm>
              <a:prstGeom prst="rect">
                <a:avLst/>
              </a:prstGeom>
              <a:blipFill rotWithShape="0">
                <a:blip r:embed="rId3"/>
                <a:stretch>
                  <a:fillRect l="-3017" b="-2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154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pter 19 Concept Tests - 1120_8_Circuits_Answers.pdf - Mozilla Firefox">
            <a:extLst>
              <a:ext uri="{FF2B5EF4-FFF2-40B4-BE49-F238E27FC236}">
                <a16:creationId xmlns:a16="http://schemas.microsoft.com/office/drawing/2014/main" id="{DC271C6D-38FF-4B67-B3ED-0C21FC3088B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01" t="34042" r="46870" b="39291"/>
          <a:stretch/>
        </p:blipFill>
        <p:spPr>
          <a:xfrm>
            <a:off x="3916393" y="1306808"/>
            <a:ext cx="4209690" cy="306752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D88DC1D-FAD7-47AC-818D-A98C3C43E068}"/>
                  </a:ext>
                </a:extLst>
              </p:cNvPr>
              <p:cNvSpPr txBox="1"/>
              <p:nvPr/>
            </p:nvSpPr>
            <p:spPr>
              <a:xfrm>
                <a:off x="213826" y="131598"/>
                <a:ext cx="11871782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/>
                  <a:t>The switch in the circuit below is open. What is the magnitude of the voltage across the open switch? That is, what is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800"/>
                  <a:t>?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D88DC1D-FAD7-47AC-818D-A98C3C43E0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826" y="131598"/>
                <a:ext cx="11871782" cy="954107"/>
              </a:xfrm>
              <a:prstGeom prst="rect">
                <a:avLst/>
              </a:prstGeom>
              <a:blipFill>
                <a:blip r:embed="rId3"/>
                <a:stretch>
                  <a:fillRect l="-1027" t="-6410" b="-17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597F8FA-8116-4CB9-B42B-D262B05702C6}"/>
                  </a:ext>
                </a:extLst>
              </p:cNvPr>
              <p:cNvSpPr txBox="1"/>
              <p:nvPr/>
            </p:nvSpPr>
            <p:spPr>
              <a:xfrm>
                <a:off x="213826" y="3467934"/>
                <a:ext cx="11285184" cy="3323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lnSpc>
                    <a:spcPct val="150000"/>
                  </a:lnSpc>
                  <a:buAutoNum type="alphaUcParenR"/>
                </a:pPr>
                <a:r>
                  <a:rPr lang="en-US" sz="2800" b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sz="2800" b="0"/>
              </a:p>
              <a:p>
                <a:pPr marL="514350" indent="-514350">
                  <a:lnSpc>
                    <a:spcPct val="150000"/>
                  </a:lnSpc>
                  <a:buAutoNum type="alphaUcParenR"/>
                </a:pPr>
                <a:r>
                  <a:rPr lang="en-US" sz="280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endParaRPr lang="en-US" sz="2800"/>
              </a:p>
              <a:p>
                <a:pPr marL="514350" indent="-514350">
                  <a:lnSpc>
                    <a:spcPct val="150000"/>
                  </a:lnSpc>
                  <a:buAutoNum type="alphaUcParenR"/>
                </a:pPr>
                <a:r>
                  <a:rPr lang="en-US" sz="2800"/>
                  <a:t>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800"/>
              </a:p>
              <a:p>
                <a:pPr marL="514350" indent="-514350">
                  <a:lnSpc>
                    <a:spcPct val="150000"/>
                  </a:lnSpc>
                  <a:buAutoNum type="alphaUcParenR"/>
                </a:pPr>
                <a:r>
                  <a:rPr lang="en-US" sz="2800"/>
                  <a:t>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800"/>
              </a:p>
              <a:p>
                <a:pPr marL="514350" indent="-514350">
                  <a:lnSpc>
                    <a:spcPct val="150000"/>
                  </a:lnSpc>
                  <a:buAutoNum type="alphaUcParenR"/>
                </a:pPr>
                <a:r>
                  <a:rPr lang="en-US" sz="2800"/>
                  <a:t> None of these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597F8FA-8116-4CB9-B42B-D262B05702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826" y="3467934"/>
                <a:ext cx="11285184" cy="3323987"/>
              </a:xfrm>
              <a:prstGeom prst="rect">
                <a:avLst/>
              </a:prstGeom>
              <a:blipFill>
                <a:blip r:embed="rId4"/>
                <a:stretch>
                  <a:fillRect l="-1135" b="-2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8771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9470759" y="1093576"/>
          <a:ext cx="1446212" cy="328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Picture" r:id="rId3" imgW="5657760" imgH="3714840" progId="Word.Picture.8">
                  <p:embed/>
                </p:oleObj>
              </mc:Choice>
              <mc:Fallback>
                <p:oleObj name="Picture" r:id="rId3" imgW="5657760" imgH="3714840" progId="Word.Picture.8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9215" r="50890" b="-4086"/>
                      <a:stretch>
                        <a:fillRect/>
                      </a:stretch>
                    </p:blipFill>
                    <p:spPr bwMode="auto">
                      <a:xfrm>
                        <a:off x="9470759" y="1093576"/>
                        <a:ext cx="1446212" cy="328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279399" y="139469"/>
            <a:ext cx="1171786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/>
              <a:t>A flashlight requires 2 AA (1.5V) batteries, and is arranged as shown. Notice that the switch is open. Which statement is true.?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79399" y="3412067"/>
                <a:ext cx="7425687" cy="33239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514350" indent="-514350">
                  <a:lnSpc>
                    <a:spcPct val="150000"/>
                  </a:lnSpc>
                  <a:buAutoNum type="alphaUcParenR"/>
                </a:pPr>
                <a:r>
                  <a:rPr lang="en-US" sz="2800" dirty="0"/>
                  <a:t>The bulb has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=1.5</m:t>
                    </m:r>
                  </m:oMath>
                </a14:m>
                <a:r>
                  <a:rPr lang="en-US" sz="2800" dirty="0"/>
                  <a:t> V across it, and glows</a:t>
                </a:r>
              </a:p>
              <a:p>
                <a:pPr marL="514350" indent="-514350">
                  <a:lnSpc>
                    <a:spcPct val="150000"/>
                  </a:lnSpc>
                  <a:buAutoNum type="alphaUcParenR"/>
                </a:pPr>
                <a:r>
                  <a:rPr lang="en-US" sz="2800" dirty="0"/>
                  <a:t>The bulb has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=1.5</m:t>
                    </m:r>
                  </m:oMath>
                </a14:m>
                <a:r>
                  <a:rPr lang="en-US" sz="2800" dirty="0"/>
                  <a:t> V across it, and is dark</a:t>
                </a:r>
              </a:p>
              <a:p>
                <a:pPr marL="514350" indent="-514350">
                  <a:lnSpc>
                    <a:spcPct val="150000"/>
                  </a:lnSpc>
                  <a:buAutoNum type="alphaUcParenR"/>
                </a:pPr>
                <a:r>
                  <a:rPr lang="en-US" sz="2800" dirty="0"/>
                  <a:t>The bulb has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US" sz="2800" dirty="0"/>
                  <a:t> V across it, and is dark</a:t>
                </a:r>
              </a:p>
              <a:p>
                <a:pPr marL="514350" indent="-514350">
                  <a:lnSpc>
                    <a:spcPct val="150000"/>
                  </a:lnSpc>
                  <a:buAutoNum type="alphaUcParenR"/>
                </a:pPr>
                <a:r>
                  <a:rPr lang="en-US" sz="2800" dirty="0"/>
                  <a:t>The bulb has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800" dirty="0"/>
                  <a:t> V across it, and is dark</a:t>
                </a:r>
              </a:p>
              <a:p>
                <a:pPr marL="514350" indent="-514350">
                  <a:lnSpc>
                    <a:spcPct val="150000"/>
                  </a:lnSpc>
                  <a:buAutoNum type="alphaUcParenR"/>
                </a:pPr>
                <a:r>
                  <a:rPr lang="en-US" sz="2800" dirty="0"/>
                  <a:t>The bulb has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800" dirty="0"/>
                  <a:t> V across it, and glows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399" y="3412067"/>
                <a:ext cx="7425687" cy="3323987"/>
              </a:xfrm>
              <a:prstGeom prst="rect">
                <a:avLst/>
              </a:prstGeom>
              <a:blipFill>
                <a:blip r:embed="rId5"/>
                <a:stretch>
                  <a:fillRect l="-1724" b="-2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4523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9217" y="1274913"/>
            <a:ext cx="5151229" cy="37423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6333" y="160866"/>
            <a:ext cx="11556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If you wanted to measure the current through the battery, where in the circuit would you place an ammeter?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6333" y="3355264"/>
            <a:ext cx="4156779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(A)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(B)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(C)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(D)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None of these will work</a:t>
            </a:r>
          </a:p>
        </p:txBody>
      </p:sp>
    </p:spTree>
    <p:extLst>
      <p:ext uri="{BB962C8B-B14F-4D97-AF65-F5344CB8AC3E}">
        <p14:creationId xmlns:p14="http://schemas.microsoft.com/office/powerpoint/2010/main" val="2486058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9217" y="1274913"/>
            <a:ext cx="5151229" cy="374234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96333" y="160866"/>
                <a:ext cx="11556999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/>
                  <a:t>If you wanted to measure the voltage across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/>
                  <a:t>, where in the circuit would you place a voltmeter?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333" y="160866"/>
                <a:ext cx="11556999" cy="954107"/>
              </a:xfrm>
              <a:prstGeom prst="rect">
                <a:avLst/>
              </a:prstGeom>
              <a:blipFill rotWithShape="0">
                <a:blip r:embed="rId3"/>
                <a:stretch>
                  <a:fillRect l="-1108" t="-5732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96333" y="3355264"/>
            <a:ext cx="4156779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(A)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(B)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(C)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(D)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None of these will work</a:t>
            </a:r>
          </a:p>
        </p:txBody>
      </p:sp>
    </p:spTree>
    <p:extLst>
      <p:ext uri="{BB962C8B-B14F-4D97-AF65-F5344CB8AC3E}">
        <p14:creationId xmlns:p14="http://schemas.microsoft.com/office/powerpoint/2010/main" val="2049403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988" y="988482"/>
            <a:ext cx="3550292" cy="183358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254000" y="169334"/>
            <a:ext cx="46592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/>
              <a:t>What does the ammeter read?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4000" y="3293534"/>
            <a:ext cx="4156010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6 A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3 A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2 A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0 A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The ammeter will break</a:t>
            </a:r>
          </a:p>
        </p:txBody>
      </p:sp>
    </p:spTree>
    <p:extLst>
      <p:ext uri="{BB962C8B-B14F-4D97-AF65-F5344CB8AC3E}">
        <p14:creationId xmlns:p14="http://schemas.microsoft.com/office/powerpoint/2010/main" val="2202764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1762</TotalTime>
  <Words>1141</Words>
  <Application>Microsoft Office PowerPoint</Application>
  <PresentationFormat>Widescreen</PresentationFormat>
  <Paragraphs>122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Office Theme</vt:lpstr>
      <vt:lpstr>Picture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Bolton</dc:creator>
  <cp:lastModifiedBy>Daniel Bolton</cp:lastModifiedBy>
  <cp:revision>139</cp:revision>
  <dcterms:created xsi:type="dcterms:W3CDTF">2015-09-15T04:29:09Z</dcterms:created>
  <dcterms:modified xsi:type="dcterms:W3CDTF">2019-03-31T15:00:19Z</dcterms:modified>
</cp:coreProperties>
</file>