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9" r:id="rId4"/>
    <p:sldId id="309" r:id="rId5"/>
    <p:sldId id="262" r:id="rId6"/>
    <p:sldId id="263" r:id="rId7"/>
    <p:sldId id="362" r:id="rId8"/>
    <p:sldId id="268" r:id="rId9"/>
    <p:sldId id="260" r:id="rId10"/>
    <p:sldId id="261" r:id="rId11"/>
    <p:sldId id="265" r:id="rId12"/>
    <p:sldId id="269" r:id="rId13"/>
    <p:sldId id="363" r:id="rId14"/>
    <p:sldId id="345" r:id="rId15"/>
    <p:sldId id="277" r:id="rId16"/>
    <p:sldId id="278" r:id="rId17"/>
    <p:sldId id="272" r:id="rId18"/>
    <p:sldId id="264" r:id="rId19"/>
    <p:sldId id="275" r:id="rId20"/>
    <p:sldId id="276" r:id="rId21"/>
    <p:sldId id="274" r:id="rId22"/>
    <p:sldId id="283" r:id="rId23"/>
    <p:sldId id="279" r:id="rId24"/>
    <p:sldId id="350" r:id="rId25"/>
    <p:sldId id="287" r:id="rId26"/>
    <p:sldId id="348" r:id="rId27"/>
    <p:sldId id="286" r:id="rId28"/>
    <p:sldId id="284" r:id="rId29"/>
    <p:sldId id="365" r:id="rId30"/>
    <p:sldId id="281" r:id="rId31"/>
    <p:sldId id="282" r:id="rId32"/>
    <p:sldId id="364" r:id="rId33"/>
    <p:sldId id="280" r:id="rId34"/>
    <p:sldId id="285" r:id="rId35"/>
    <p:sldId id="288" r:id="rId36"/>
    <p:sldId id="289" r:id="rId37"/>
    <p:sldId id="290" r:id="rId38"/>
    <p:sldId id="353" r:id="rId39"/>
    <p:sldId id="366" r:id="rId40"/>
    <p:sldId id="367" r:id="rId41"/>
    <p:sldId id="267" r:id="rId42"/>
    <p:sldId id="291" r:id="rId43"/>
    <p:sldId id="292" r:id="rId44"/>
    <p:sldId id="293" r:id="rId45"/>
    <p:sldId id="297" r:id="rId46"/>
    <p:sldId id="298" r:id="rId47"/>
    <p:sldId id="299" r:id="rId48"/>
    <p:sldId id="294" r:id="rId49"/>
    <p:sldId id="300" r:id="rId50"/>
    <p:sldId id="302" r:id="rId51"/>
    <p:sldId id="303" r:id="rId52"/>
    <p:sldId id="304" r:id="rId53"/>
    <p:sldId id="305" r:id="rId54"/>
    <p:sldId id="314" r:id="rId55"/>
    <p:sldId id="341" r:id="rId56"/>
    <p:sldId id="361" r:id="rId5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71B0A-0D7A-426C-91C7-D9481D1A6A9C}" v="42" dt="2019-03-31T14:59:26.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C8071B0A-0D7A-426C-91C7-D9481D1A6A9C}"/>
    <pc:docChg chg="addSld delSld modSld sldOrd modNotesMaster">
      <pc:chgData name="Daniel Bolton" userId="9c16344e-d134-4356-8cc4-132d269cedac" providerId="ADAL" clId="{C8071B0A-0D7A-426C-91C7-D9481D1A6A9C}" dt="2019-03-31T14:59:26.617" v="11"/>
      <pc:docMkLst>
        <pc:docMk/>
      </pc:docMkLst>
      <pc:sldChg chg="modNotes">
        <pc:chgData name="Daniel Bolton" userId="9c16344e-d134-4356-8cc4-132d269cedac" providerId="ADAL" clId="{C8071B0A-0D7A-426C-91C7-D9481D1A6A9C}" dt="2019-03-31T14:59:26.617" v="11"/>
        <pc:sldMkLst>
          <pc:docMk/>
          <pc:sldMk cId="2333295188" sldId="257"/>
        </pc:sldMkLst>
      </pc:sldChg>
      <pc:sldChg chg="add ord">
        <pc:chgData name="Daniel Bolton" userId="9c16344e-d134-4356-8cc4-132d269cedac" providerId="ADAL" clId="{C8071B0A-0D7A-426C-91C7-D9481D1A6A9C}" dt="2019-03-31T14:22:13.549" v="8"/>
        <pc:sldMkLst>
          <pc:docMk/>
          <pc:sldMk cId="3372504976" sldId="264"/>
        </pc:sldMkLst>
      </pc:sldChg>
      <pc:sldChg chg="add">
        <pc:chgData name="Daniel Bolton" userId="9c16344e-d134-4356-8cc4-132d269cedac" providerId="ADAL" clId="{C8071B0A-0D7A-426C-91C7-D9481D1A6A9C}" dt="2019-03-31T14:23:01.888" v="10"/>
        <pc:sldMkLst>
          <pc:docMk/>
          <pc:sldMk cId="3059527943" sldId="267"/>
        </pc:sldMkLst>
      </pc:sldChg>
      <pc:sldChg chg="add">
        <pc:chgData name="Daniel Bolton" userId="9c16344e-d134-4356-8cc4-132d269cedac" providerId="ADAL" clId="{C8071B0A-0D7A-426C-91C7-D9481D1A6A9C}" dt="2019-03-31T14:10:23.374" v="1"/>
        <pc:sldMkLst>
          <pc:docMk/>
          <pc:sldMk cId="3279290496" sldId="314"/>
        </pc:sldMkLst>
      </pc:sldChg>
      <pc:sldChg chg="add">
        <pc:chgData name="Daniel Bolton" userId="9c16344e-d134-4356-8cc4-132d269cedac" providerId="ADAL" clId="{C8071B0A-0D7A-426C-91C7-D9481D1A6A9C}" dt="2019-03-31T14:09:48.987" v="0"/>
        <pc:sldMkLst>
          <pc:docMk/>
          <pc:sldMk cId="637237996" sldId="362"/>
        </pc:sldMkLst>
      </pc:sldChg>
      <pc:sldChg chg="add ord">
        <pc:chgData name="Daniel Bolton" userId="9c16344e-d134-4356-8cc4-132d269cedac" providerId="ADAL" clId="{C8071B0A-0D7A-426C-91C7-D9481D1A6A9C}" dt="2019-03-31T14:20:04.204" v="5"/>
        <pc:sldMkLst>
          <pc:docMk/>
          <pc:sldMk cId="2264858411" sldId="363"/>
        </pc:sldMkLst>
      </pc:sldChg>
      <pc:sldChg chg="add del">
        <pc:chgData name="Daniel Bolton" userId="9c16344e-d134-4356-8cc4-132d269cedac" providerId="ADAL" clId="{C8071B0A-0D7A-426C-91C7-D9481D1A6A9C}" dt="2019-03-31T14:19:08.304" v="3" actId="2696"/>
        <pc:sldMkLst>
          <pc:docMk/>
          <pc:sldMk cId="3082313207" sldId="363"/>
        </pc:sldMkLst>
      </pc:sldChg>
      <pc:sldChg chg="add">
        <pc:chgData name="Daniel Bolton" userId="9c16344e-d134-4356-8cc4-132d269cedac" providerId="ADAL" clId="{C8071B0A-0D7A-426C-91C7-D9481D1A6A9C}" dt="2019-03-31T14:20:57.385" v="6"/>
        <pc:sldMkLst>
          <pc:docMk/>
          <pc:sldMk cId="3712675491" sldId="364"/>
        </pc:sldMkLst>
      </pc:sldChg>
      <pc:sldChg chg="add">
        <pc:chgData name="Daniel Bolton" userId="9c16344e-d134-4356-8cc4-132d269cedac" providerId="ADAL" clId="{C8071B0A-0D7A-426C-91C7-D9481D1A6A9C}" dt="2019-03-31T14:22:29.975" v="9"/>
        <pc:sldMkLst>
          <pc:docMk/>
          <pc:sldMk cId="735621954" sldId="365"/>
        </pc:sldMkLst>
      </pc:sldChg>
      <pc:sldChg chg="add">
        <pc:chgData name="Daniel Bolton" userId="9c16344e-d134-4356-8cc4-132d269cedac" providerId="ADAL" clId="{C8071B0A-0D7A-426C-91C7-D9481D1A6A9C}" dt="2019-03-31T14:23:01.888" v="10"/>
        <pc:sldMkLst>
          <pc:docMk/>
          <pc:sldMk cId="1875622130" sldId="366"/>
        </pc:sldMkLst>
      </pc:sldChg>
      <pc:sldChg chg="add">
        <pc:chgData name="Daniel Bolton" userId="9c16344e-d134-4356-8cc4-132d269cedac" providerId="ADAL" clId="{C8071B0A-0D7A-426C-91C7-D9481D1A6A9C}" dt="2019-03-31T14:23:01.888" v="10"/>
        <pc:sldMkLst>
          <pc:docMk/>
          <pc:sldMk cId="1298041690" sldId="367"/>
        </pc:sldMkLst>
      </pc:sldChg>
    </pc:docChg>
  </pc:docChgLst>
  <pc:docChgLst>
    <pc:chgData name="Daniel Bolton" userId="9c16344e-d134-4356-8cc4-132d269cedac" providerId="ADAL" clId="{4A370AEA-78EF-4BC7-8C27-2A374E348BEB}"/>
    <pc:docChg chg="addSld delSld modSld sldOrd">
      <pc:chgData name="Daniel Bolton" userId="9c16344e-d134-4356-8cc4-132d269cedac" providerId="ADAL" clId="{4A370AEA-78EF-4BC7-8C27-2A374E348BEB}" dt="2019-03-31T13:55:10.879" v="29"/>
      <pc:docMkLst>
        <pc:docMk/>
      </pc:docMkLst>
      <pc:sldChg chg="add">
        <pc:chgData name="Daniel Bolton" userId="9c16344e-d134-4356-8cc4-132d269cedac" providerId="ADAL" clId="{4A370AEA-78EF-4BC7-8C27-2A374E348BEB}" dt="2019-03-31T13:55:06.845" v="28"/>
        <pc:sldMkLst>
          <pc:docMk/>
          <pc:sldMk cId="4248857873" sldId="256"/>
        </pc:sldMkLst>
      </pc:sldChg>
      <pc:sldChg chg="add">
        <pc:chgData name="Daniel Bolton" userId="9c16344e-d134-4356-8cc4-132d269cedac" providerId="ADAL" clId="{4A370AEA-78EF-4BC7-8C27-2A374E348BEB}" dt="2019-03-31T13:51:32.549" v="22"/>
        <pc:sldMkLst>
          <pc:docMk/>
          <pc:sldMk cId="2333295188" sldId="257"/>
        </pc:sldMkLst>
      </pc:sldChg>
      <pc:sldChg chg="add ord">
        <pc:chgData name="Daniel Bolton" userId="9c16344e-d134-4356-8cc4-132d269cedac" providerId="ADAL" clId="{4A370AEA-78EF-4BC7-8C27-2A374E348BEB}" dt="2019-03-31T13:55:10.879" v="29"/>
        <pc:sldMkLst>
          <pc:docMk/>
          <pc:sldMk cId="1045370135" sldId="259"/>
        </pc:sldMkLst>
      </pc:sldChg>
      <pc:sldChg chg="add">
        <pc:chgData name="Daniel Bolton" userId="9c16344e-d134-4356-8cc4-132d269cedac" providerId="ADAL" clId="{4A370AEA-78EF-4BC7-8C27-2A374E348BEB}" dt="2019-03-31T13:50:10.816" v="21"/>
        <pc:sldMkLst>
          <pc:docMk/>
          <pc:sldMk cId="49611375" sldId="260"/>
        </pc:sldMkLst>
      </pc:sldChg>
      <pc:sldChg chg="add">
        <pc:chgData name="Daniel Bolton" userId="9c16344e-d134-4356-8cc4-132d269cedac" providerId="ADAL" clId="{4A370AEA-78EF-4BC7-8C27-2A374E348BEB}" dt="2019-03-31T13:50:10.816" v="21"/>
        <pc:sldMkLst>
          <pc:docMk/>
          <pc:sldMk cId="1686514279" sldId="261"/>
        </pc:sldMkLst>
      </pc:sldChg>
      <pc:sldChg chg="add">
        <pc:chgData name="Daniel Bolton" userId="9c16344e-d134-4356-8cc4-132d269cedac" providerId="ADAL" clId="{4A370AEA-78EF-4BC7-8C27-2A374E348BEB}" dt="2019-03-31T13:51:32.549" v="22"/>
        <pc:sldMkLst>
          <pc:docMk/>
          <pc:sldMk cId="139860145" sldId="262"/>
        </pc:sldMkLst>
      </pc:sldChg>
      <pc:sldChg chg="add ord">
        <pc:chgData name="Daniel Bolton" userId="9c16344e-d134-4356-8cc4-132d269cedac" providerId="ADAL" clId="{4A370AEA-78EF-4BC7-8C27-2A374E348BEB}" dt="2019-03-31T13:52:35.109" v="27"/>
        <pc:sldMkLst>
          <pc:docMk/>
          <pc:sldMk cId="11940221" sldId="263"/>
        </pc:sldMkLst>
      </pc:sldChg>
      <pc:sldChg chg="add">
        <pc:chgData name="Daniel Bolton" userId="9c16344e-d134-4356-8cc4-132d269cedac" providerId="ADAL" clId="{4A370AEA-78EF-4BC7-8C27-2A374E348BEB}" dt="2019-03-31T13:50:10.816" v="21"/>
        <pc:sldMkLst>
          <pc:docMk/>
          <pc:sldMk cId="2989478628" sldId="265"/>
        </pc:sldMkLst>
      </pc:sldChg>
      <pc:sldChg chg="add">
        <pc:chgData name="Daniel Bolton" userId="9c16344e-d134-4356-8cc4-132d269cedac" providerId="ADAL" clId="{4A370AEA-78EF-4BC7-8C27-2A374E348BEB}" dt="2019-03-31T13:51:32.549" v="22"/>
        <pc:sldMkLst>
          <pc:docMk/>
          <pc:sldMk cId="439292436" sldId="268"/>
        </pc:sldMkLst>
      </pc:sldChg>
      <pc:sldChg chg="add">
        <pc:chgData name="Daniel Bolton" userId="9c16344e-d134-4356-8cc4-132d269cedac" providerId="ADAL" clId="{4A370AEA-78EF-4BC7-8C27-2A374E348BEB}" dt="2019-03-31T13:50:10.816" v="21"/>
        <pc:sldMkLst>
          <pc:docMk/>
          <pc:sldMk cId="1418443901" sldId="269"/>
        </pc:sldMkLst>
      </pc:sldChg>
      <pc:sldChg chg="add">
        <pc:chgData name="Daniel Bolton" userId="9c16344e-d134-4356-8cc4-132d269cedac" providerId="ADAL" clId="{4A370AEA-78EF-4BC7-8C27-2A374E348BEB}" dt="2019-03-31T13:48:11.403" v="16"/>
        <pc:sldMkLst>
          <pc:docMk/>
          <pc:sldMk cId="2441970760" sldId="272"/>
        </pc:sldMkLst>
      </pc:sldChg>
      <pc:sldChg chg="add">
        <pc:chgData name="Daniel Bolton" userId="9c16344e-d134-4356-8cc4-132d269cedac" providerId="ADAL" clId="{4A370AEA-78EF-4BC7-8C27-2A374E348BEB}" dt="2019-03-31T13:48:11.403" v="16"/>
        <pc:sldMkLst>
          <pc:docMk/>
          <pc:sldMk cId="1984757205" sldId="274"/>
        </pc:sldMkLst>
      </pc:sldChg>
      <pc:sldChg chg="add">
        <pc:chgData name="Daniel Bolton" userId="9c16344e-d134-4356-8cc4-132d269cedac" providerId="ADAL" clId="{4A370AEA-78EF-4BC7-8C27-2A374E348BEB}" dt="2019-03-31T13:48:11.403" v="16"/>
        <pc:sldMkLst>
          <pc:docMk/>
          <pc:sldMk cId="2780904592" sldId="275"/>
        </pc:sldMkLst>
      </pc:sldChg>
      <pc:sldChg chg="add">
        <pc:chgData name="Daniel Bolton" userId="9c16344e-d134-4356-8cc4-132d269cedac" providerId="ADAL" clId="{4A370AEA-78EF-4BC7-8C27-2A374E348BEB}" dt="2019-03-31T13:48:11.403" v="16"/>
        <pc:sldMkLst>
          <pc:docMk/>
          <pc:sldMk cId="582607477" sldId="276"/>
        </pc:sldMkLst>
      </pc:sldChg>
      <pc:sldChg chg="add">
        <pc:chgData name="Daniel Bolton" userId="9c16344e-d134-4356-8cc4-132d269cedac" providerId="ADAL" clId="{4A370AEA-78EF-4BC7-8C27-2A374E348BEB}" dt="2019-03-31T13:48:11.403" v="16"/>
        <pc:sldMkLst>
          <pc:docMk/>
          <pc:sldMk cId="1179816101" sldId="277"/>
        </pc:sldMkLst>
      </pc:sldChg>
      <pc:sldChg chg="add">
        <pc:chgData name="Daniel Bolton" userId="9c16344e-d134-4356-8cc4-132d269cedac" providerId="ADAL" clId="{4A370AEA-78EF-4BC7-8C27-2A374E348BEB}" dt="2019-03-31T13:48:11.403" v="16"/>
        <pc:sldMkLst>
          <pc:docMk/>
          <pc:sldMk cId="1962228434" sldId="278"/>
        </pc:sldMkLst>
      </pc:sldChg>
      <pc:sldChg chg="add">
        <pc:chgData name="Daniel Bolton" userId="9c16344e-d134-4356-8cc4-132d269cedac" providerId="ADAL" clId="{4A370AEA-78EF-4BC7-8C27-2A374E348BEB}" dt="2019-03-31T13:46:31.381" v="11"/>
        <pc:sldMkLst>
          <pc:docMk/>
          <pc:sldMk cId="3396464058" sldId="279"/>
        </pc:sldMkLst>
      </pc:sldChg>
      <pc:sldChg chg="add">
        <pc:chgData name="Daniel Bolton" userId="9c16344e-d134-4356-8cc4-132d269cedac" providerId="ADAL" clId="{4A370AEA-78EF-4BC7-8C27-2A374E348BEB}" dt="2019-03-31T13:45:29.387" v="10"/>
        <pc:sldMkLst>
          <pc:docMk/>
          <pc:sldMk cId="235814075" sldId="280"/>
        </pc:sldMkLst>
      </pc:sldChg>
      <pc:sldChg chg="add">
        <pc:chgData name="Daniel Bolton" userId="9c16344e-d134-4356-8cc4-132d269cedac" providerId="ADAL" clId="{4A370AEA-78EF-4BC7-8C27-2A374E348BEB}" dt="2019-03-31T13:45:29.387" v="10"/>
        <pc:sldMkLst>
          <pc:docMk/>
          <pc:sldMk cId="2546821171" sldId="281"/>
        </pc:sldMkLst>
      </pc:sldChg>
      <pc:sldChg chg="add">
        <pc:chgData name="Daniel Bolton" userId="9c16344e-d134-4356-8cc4-132d269cedac" providerId="ADAL" clId="{4A370AEA-78EF-4BC7-8C27-2A374E348BEB}" dt="2019-03-31T13:45:29.387" v="10"/>
        <pc:sldMkLst>
          <pc:docMk/>
          <pc:sldMk cId="1594757521" sldId="282"/>
        </pc:sldMkLst>
      </pc:sldChg>
      <pc:sldChg chg="add">
        <pc:chgData name="Daniel Bolton" userId="9c16344e-d134-4356-8cc4-132d269cedac" providerId="ADAL" clId="{4A370AEA-78EF-4BC7-8C27-2A374E348BEB}" dt="2019-03-31T13:46:31.381" v="11"/>
        <pc:sldMkLst>
          <pc:docMk/>
          <pc:sldMk cId="2290457748" sldId="283"/>
        </pc:sldMkLst>
      </pc:sldChg>
      <pc:sldChg chg="add">
        <pc:chgData name="Daniel Bolton" userId="9c16344e-d134-4356-8cc4-132d269cedac" providerId="ADAL" clId="{4A370AEA-78EF-4BC7-8C27-2A374E348BEB}" dt="2019-03-31T13:46:31.381" v="11"/>
        <pc:sldMkLst>
          <pc:docMk/>
          <pc:sldMk cId="2750812381" sldId="284"/>
        </pc:sldMkLst>
      </pc:sldChg>
      <pc:sldChg chg="add">
        <pc:chgData name="Daniel Bolton" userId="9c16344e-d134-4356-8cc4-132d269cedac" providerId="ADAL" clId="{4A370AEA-78EF-4BC7-8C27-2A374E348BEB}" dt="2019-03-31T13:45:29.387" v="10"/>
        <pc:sldMkLst>
          <pc:docMk/>
          <pc:sldMk cId="84592696" sldId="285"/>
        </pc:sldMkLst>
      </pc:sldChg>
      <pc:sldChg chg="add">
        <pc:chgData name="Daniel Bolton" userId="9c16344e-d134-4356-8cc4-132d269cedac" providerId="ADAL" clId="{4A370AEA-78EF-4BC7-8C27-2A374E348BEB}" dt="2019-03-31T13:46:31.381" v="11"/>
        <pc:sldMkLst>
          <pc:docMk/>
          <pc:sldMk cId="1783493949" sldId="286"/>
        </pc:sldMkLst>
      </pc:sldChg>
      <pc:sldChg chg="add">
        <pc:chgData name="Daniel Bolton" userId="9c16344e-d134-4356-8cc4-132d269cedac" providerId="ADAL" clId="{4A370AEA-78EF-4BC7-8C27-2A374E348BEB}" dt="2019-03-31T13:46:31.381" v="11"/>
        <pc:sldMkLst>
          <pc:docMk/>
          <pc:sldMk cId="3923533530" sldId="287"/>
        </pc:sldMkLst>
      </pc:sldChg>
      <pc:sldChg chg="add">
        <pc:chgData name="Daniel Bolton" userId="9c16344e-d134-4356-8cc4-132d269cedac" providerId="ADAL" clId="{4A370AEA-78EF-4BC7-8C27-2A374E348BEB}" dt="2019-03-31T13:45:29.387" v="10"/>
        <pc:sldMkLst>
          <pc:docMk/>
          <pc:sldMk cId="395877775" sldId="288"/>
        </pc:sldMkLst>
      </pc:sldChg>
      <pc:sldChg chg="add">
        <pc:chgData name="Daniel Bolton" userId="9c16344e-d134-4356-8cc4-132d269cedac" providerId="ADAL" clId="{4A370AEA-78EF-4BC7-8C27-2A374E348BEB}" dt="2019-03-31T13:45:29.387" v="10"/>
        <pc:sldMkLst>
          <pc:docMk/>
          <pc:sldMk cId="2974045955" sldId="289"/>
        </pc:sldMkLst>
      </pc:sldChg>
      <pc:sldChg chg="del">
        <pc:chgData name="Daniel Bolton" userId="9c16344e-d134-4356-8cc4-132d269cedac" providerId="ADAL" clId="{4A370AEA-78EF-4BC7-8C27-2A374E348BEB}" dt="2019-03-31T13:42:03.173" v="4" actId="2696"/>
        <pc:sldMkLst>
          <pc:docMk/>
          <pc:sldMk cId="2929864824" sldId="295"/>
        </pc:sldMkLst>
      </pc:sldChg>
      <pc:sldChg chg="del">
        <pc:chgData name="Daniel Bolton" userId="9c16344e-d134-4356-8cc4-132d269cedac" providerId="ADAL" clId="{4A370AEA-78EF-4BC7-8C27-2A374E348BEB}" dt="2019-03-31T13:41:59.939" v="3" actId="2696"/>
        <pc:sldMkLst>
          <pc:docMk/>
          <pc:sldMk cId="3755234068" sldId="296"/>
        </pc:sldMkLst>
      </pc:sldChg>
      <pc:sldChg chg="add">
        <pc:chgData name="Daniel Bolton" userId="9c16344e-d134-4356-8cc4-132d269cedac" providerId="ADAL" clId="{4A370AEA-78EF-4BC7-8C27-2A374E348BEB}" dt="2019-03-31T13:51:32.549" v="22"/>
        <pc:sldMkLst>
          <pc:docMk/>
          <pc:sldMk cId="1093441245" sldId="309"/>
        </pc:sldMkLst>
      </pc:sldChg>
      <pc:sldChg chg="del">
        <pc:chgData name="Daniel Bolton" userId="9c16344e-d134-4356-8cc4-132d269cedac" providerId="ADAL" clId="{4A370AEA-78EF-4BC7-8C27-2A374E348BEB}" dt="2019-03-31T13:44:00.879" v="8" actId="2696"/>
        <pc:sldMkLst>
          <pc:docMk/>
          <pc:sldMk cId="1139507576" sldId="334"/>
        </pc:sldMkLst>
      </pc:sldChg>
      <pc:sldChg chg="del">
        <pc:chgData name="Daniel Bolton" userId="9c16344e-d134-4356-8cc4-132d269cedac" providerId="ADAL" clId="{4A370AEA-78EF-4BC7-8C27-2A374E348BEB}" dt="2019-03-31T13:42:06.524" v="5" actId="2696"/>
        <pc:sldMkLst>
          <pc:docMk/>
          <pc:sldMk cId="1716298733" sldId="338"/>
        </pc:sldMkLst>
      </pc:sldChg>
      <pc:sldChg chg="add del">
        <pc:chgData name="Daniel Bolton" userId="9c16344e-d134-4356-8cc4-132d269cedac" providerId="ADAL" clId="{4A370AEA-78EF-4BC7-8C27-2A374E348BEB}" dt="2019-03-31T13:41:36.218" v="1" actId="2696"/>
        <pc:sldMkLst>
          <pc:docMk/>
          <pc:sldMk cId="2156778869" sldId="340"/>
        </pc:sldMkLst>
      </pc:sldChg>
      <pc:sldChg chg="add">
        <pc:chgData name="Daniel Bolton" userId="9c16344e-d134-4356-8cc4-132d269cedac" providerId="ADAL" clId="{4A370AEA-78EF-4BC7-8C27-2A374E348BEB}" dt="2019-03-31T13:41:11.506" v="0"/>
        <pc:sldMkLst>
          <pc:docMk/>
          <pc:sldMk cId="529033972" sldId="341"/>
        </pc:sldMkLst>
      </pc:sldChg>
      <pc:sldChg chg="add">
        <pc:chgData name="Daniel Bolton" userId="9c16344e-d134-4356-8cc4-132d269cedac" providerId="ADAL" clId="{4A370AEA-78EF-4BC7-8C27-2A374E348BEB}" dt="2019-03-31T13:48:11.403" v="16"/>
        <pc:sldMkLst>
          <pc:docMk/>
          <pc:sldMk cId="3507122379" sldId="345"/>
        </pc:sldMkLst>
      </pc:sldChg>
      <pc:sldChg chg="add">
        <pc:chgData name="Daniel Bolton" userId="9c16344e-d134-4356-8cc4-132d269cedac" providerId="ADAL" clId="{4A370AEA-78EF-4BC7-8C27-2A374E348BEB}" dt="2019-03-31T13:46:31.381" v="11"/>
        <pc:sldMkLst>
          <pc:docMk/>
          <pc:sldMk cId="3163144240" sldId="348"/>
        </pc:sldMkLst>
      </pc:sldChg>
      <pc:sldChg chg="add">
        <pc:chgData name="Daniel Bolton" userId="9c16344e-d134-4356-8cc4-132d269cedac" providerId="ADAL" clId="{4A370AEA-78EF-4BC7-8C27-2A374E348BEB}" dt="2019-03-31T13:46:31.381" v="11"/>
        <pc:sldMkLst>
          <pc:docMk/>
          <pc:sldMk cId="3192511612" sldId="350"/>
        </pc:sldMkLst>
      </pc:sldChg>
      <pc:sldChg chg="del">
        <pc:chgData name="Daniel Bolton" userId="9c16344e-d134-4356-8cc4-132d269cedac" providerId="ADAL" clId="{4A370AEA-78EF-4BC7-8C27-2A374E348BEB}" dt="2019-03-31T13:43:56.602" v="7" actId="2696"/>
        <pc:sldMkLst>
          <pc:docMk/>
          <pc:sldMk cId="941950102" sldId="357"/>
        </pc:sldMkLst>
      </pc:sldChg>
      <pc:sldChg chg="del">
        <pc:chgData name="Daniel Bolton" userId="9c16344e-d134-4356-8cc4-132d269cedac" providerId="ADAL" clId="{4A370AEA-78EF-4BC7-8C27-2A374E348BEB}" dt="2019-03-31T13:44:03.313" v="9" actId="2696"/>
        <pc:sldMkLst>
          <pc:docMk/>
          <pc:sldMk cId="3673083772" sldId="358"/>
        </pc:sldMkLst>
      </pc:sldChg>
      <pc:sldChg chg="del">
        <pc:chgData name="Daniel Bolton" userId="9c16344e-d134-4356-8cc4-132d269cedac" providerId="ADAL" clId="{4A370AEA-78EF-4BC7-8C27-2A374E348BEB}" dt="2019-03-31T13:42:10.992" v="6" actId="2696"/>
        <pc:sldMkLst>
          <pc:docMk/>
          <pc:sldMk cId="1796878342" sldId="359"/>
        </pc:sldMkLst>
      </pc:sldChg>
      <pc:sldChg chg="add del">
        <pc:chgData name="Daniel Bolton" userId="9c16344e-d134-4356-8cc4-132d269cedac" providerId="ADAL" clId="{4A370AEA-78EF-4BC7-8C27-2A374E348BEB}" dt="2019-03-31T13:41:43.947" v="2" actId="2696"/>
        <pc:sldMkLst>
          <pc:docMk/>
          <pc:sldMk cId="1504031729" sldId="360"/>
        </pc:sldMkLst>
      </pc:sldChg>
      <pc:sldChg chg="add">
        <pc:chgData name="Daniel Bolton" userId="9c16344e-d134-4356-8cc4-132d269cedac" providerId="ADAL" clId="{4A370AEA-78EF-4BC7-8C27-2A374E348BEB}" dt="2019-03-31T13:41:11.506" v="0"/>
        <pc:sldMkLst>
          <pc:docMk/>
          <pc:sldMk cId="3351685340" sldId="361"/>
        </pc:sldMkLst>
      </pc:sldChg>
      <pc:sldChg chg="add del">
        <pc:chgData name="Daniel Bolton" userId="9c16344e-d134-4356-8cc4-132d269cedac" providerId="ADAL" clId="{4A370AEA-78EF-4BC7-8C27-2A374E348BEB}" dt="2019-03-31T13:48:52.909" v="17" actId="2696"/>
        <pc:sldMkLst>
          <pc:docMk/>
          <pc:sldMk cId="72483441" sldId="362"/>
        </pc:sldMkLst>
      </pc:sldChg>
      <pc:sldChg chg="add del">
        <pc:chgData name="Daniel Bolton" userId="9c16344e-d134-4356-8cc4-132d269cedac" providerId="ADAL" clId="{4A370AEA-78EF-4BC7-8C27-2A374E348BEB}" dt="2019-03-31T13:46:59.328" v="12" actId="2696"/>
        <pc:sldMkLst>
          <pc:docMk/>
          <pc:sldMk cId="805468869" sldId="362"/>
        </pc:sldMkLst>
      </pc:sldChg>
      <pc:sldChg chg="add del">
        <pc:chgData name="Daniel Bolton" userId="9c16344e-d134-4356-8cc4-132d269cedac" providerId="ADAL" clId="{4A370AEA-78EF-4BC7-8C27-2A374E348BEB}" dt="2019-03-31T13:52:14.752" v="26" actId="2696"/>
        <pc:sldMkLst>
          <pc:docMk/>
          <pc:sldMk cId="3540996093" sldId="362"/>
        </pc:sldMkLst>
      </pc:sldChg>
      <pc:sldChg chg="add del">
        <pc:chgData name="Daniel Bolton" userId="9c16344e-d134-4356-8cc4-132d269cedac" providerId="ADAL" clId="{4A370AEA-78EF-4BC7-8C27-2A374E348BEB}" dt="2019-03-31T13:49:20.366" v="20" actId="2696"/>
        <pc:sldMkLst>
          <pc:docMk/>
          <pc:sldMk cId="45048321" sldId="363"/>
        </pc:sldMkLst>
      </pc:sldChg>
      <pc:sldChg chg="add del">
        <pc:chgData name="Daniel Bolton" userId="9c16344e-d134-4356-8cc4-132d269cedac" providerId="ADAL" clId="{4A370AEA-78EF-4BC7-8C27-2A374E348BEB}" dt="2019-03-31T13:47:00.833" v="13" actId="2696"/>
        <pc:sldMkLst>
          <pc:docMk/>
          <pc:sldMk cId="263736921" sldId="363"/>
        </pc:sldMkLst>
      </pc:sldChg>
      <pc:sldChg chg="add del">
        <pc:chgData name="Daniel Bolton" userId="9c16344e-d134-4356-8cc4-132d269cedac" providerId="ADAL" clId="{4A370AEA-78EF-4BC7-8C27-2A374E348BEB}" dt="2019-03-31T13:51:43.382" v="23" actId="2696"/>
        <pc:sldMkLst>
          <pc:docMk/>
          <pc:sldMk cId="3099067655" sldId="363"/>
        </pc:sldMkLst>
      </pc:sldChg>
      <pc:sldChg chg="add del">
        <pc:chgData name="Daniel Bolton" userId="9c16344e-d134-4356-8cc4-132d269cedac" providerId="ADAL" clId="{4A370AEA-78EF-4BC7-8C27-2A374E348BEB}" dt="2019-03-31T13:47:04.578" v="14" actId="2696"/>
        <pc:sldMkLst>
          <pc:docMk/>
          <pc:sldMk cId="1950854038" sldId="364"/>
        </pc:sldMkLst>
      </pc:sldChg>
      <pc:sldChg chg="add del">
        <pc:chgData name="Daniel Bolton" userId="9c16344e-d134-4356-8cc4-132d269cedac" providerId="ADAL" clId="{4A370AEA-78EF-4BC7-8C27-2A374E348BEB}" dt="2019-03-31T13:51:44.258" v="24" actId="2696"/>
        <pc:sldMkLst>
          <pc:docMk/>
          <pc:sldMk cId="3163748319" sldId="364"/>
        </pc:sldMkLst>
      </pc:sldChg>
      <pc:sldChg chg="add del">
        <pc:chgData name="Daniel Bolton" userId="9c16344e-d134-4356-8cc4-132d269cedac" providerId="ADAL" clId="{4A370AEA-78EF-4BC7-8C27-2A374E348BEB}" dt="2019-03-31T13:49:20.363" v="19" actId="2696"/>
        <pc:sldMkLst>
          <pc:docMk/>
          <pc:sldMk cId="3202366909" sldId="364"/>
        </pc:sldMkLst>
      </pc:sldChg>
      <pc:sldChg chg="add del">
        <pc:chgData name="Daniel Bolton" userId="9c16344e-d134-4356-8cc4-132d269cedac" providerId="ADAL" clId="{4A370AEA-78EF-4BC7-8C27-2A374E348BEB}" dt="2019-03-31T13:47:08.997" v="15" actId="2696"/>
        <pc:sldMkLst>
          <pc:docMk/>
          <pc:sldMk cId="830672680" sldId="365"/>
        </pc:sldMkLst>
      </pc:sldChg>
      <pc:sldChg chg="add del">
        <pc:chgData name="Daniel Bolton" userId="9c16344e-d134-4356-8cc4-132d269cedac" providerId="ADAL" clId="{4A370AEA-78EF-4BC7-8C27-2A374E348BEB}" dt="2019-03-31T13:49:20.346" v="18" actId="2696"/>
        <pc:sldMkLst>
          <pc:docMk/>
          <pc:sldMk cId="1330210521" sldId="365"/>
        </pc:sldMkLst>
      </pc:sldChg>
      <pc:sldChg chg="add del">
        <pc:chgData name="Daniel Bolton" userId="9c16344e-d134-4356-8cc4-132d269cedac" providerId="ADAL" clId="{4A370AEA-78EF-4BC7-8C27-2A374E348BEB}" dt="2019-03-31T13:51:58.634" v="25" actId="2696"/>
        <pc:sldMkLst>
          <pc:docMk/>
          <pc:sldMk cId="2047966742" sldId="36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0-27T00:00:11.750"/>
    </inkml:context>
    <inkml:brush xml:id="br0">
      <inkml:brushProperty name="width" value="0.05292" units="cm"/>
      <inkml:brushProperty name="height" value="0.05292" units="cm"/>
      <inkml:brushProperty name="fitToCurve" value="1"/>
    </inkml:brush>
  </inkml:definitions>
  <inkml:trace contextRef="#ctx0" brushRef="#br0">6 39 316 0,'-9'-16'121'0,"13"12"-66"0,-4 4-77 0,5 0 13 15,-1-4-39-15,-4 1-14 16,4-1-51-16,1-4-21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634A9BC-AC8C-4CC8-8D6E-0EDAD4B87B9B}"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39D0A0C-44EC-46EF-9EAF-D9E1FC7CD86E}" type="slidenum">
              <a:rPr lang="en-US" smtClean="0"/>
              <a:t>‹#›</a:t>
            </a:fld>
            <a:endParaRPr lang="en-US"/>
          </a:p>
        </p:txBody>
      </p:sp>
    </p:spTree>
    <p:extLst>
      <p:ext uri="{BB962C8B-B14F-4D97-AF65-F5344CB8AC3E}">
        <p14:creationId xmlns:p14="http://schemas.microsoft.com/office/powerpoint/2010/main" val="177767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3EFC4-0391-4019-AA72-2FE715AAD1FB}" type="slidenum">
              <a:rPr lang="en-US">
                <a:solidFill>
                  <a:prstClr val="black"/>
                </a:solidFill>
              </a:rPr>
              <a:pPr/>
              <a:t>2</a:t>
            </a:fld>
            <a:endParaRPr lang="en-US">
              <a:solidFill>
                <a:prstClr val="black"/>
              </a:solidFill>
            </a:endParaRPr>
          </a:p>
        </p:txBody>
      </p:sp>
      <p:sp>
        <p:nvSpPr>
          <p:cNvPr id="971778" name="Rectangle 2"/>
          <p:cNvSpPr>
            <a:spLocks noGrp="1" noRot="1" noChangeAspect="1" noChangeArrowheads="1"/>
          </p:cNvSpPr>
          <p:nvPr>
            <p:ph type="sldImg"/>
          </p:nvPr>
        </p:nvSpPr>
        <p:spPr bwMode="auto">
          <a:xfrm>
            <a:off x="2286000" y="514350"/>
            <a:ext cx="4572000" cy="2571750"/>
          </a:xfrm>
          <a:prstGeom prst="rect">
            <a:avLst/>
          </a:prstGeom>
          <a:solidFill>
            <a:srgbClr val="FFFFFF"/>
          </a:solidFill>
          <a:ln>
            <a:solidFill>
              <a:srgbClr val="000000"/>
            </a:solidFill>
            <a:miter lim="800000"/>
            <a:headEnd/>
            <a:tailEnd/>
          </a:ln>
        </p:spPr>
      </p:sp>
      <p:sp>
        <p:nvSpPr>
          <p:cNvPr id="971779" name="Rectangle 3"/>
          <p:cNvSpPr>
            <a:spLocks noGrp="1" noChangeArrowheads="1"/>
          </p:cNvSpPr>
          <p:nvPr>
            <p:ph type="body" idx="1"/>
          </p:nvPr>
        </p:nvSpPr>
        <p:spPr bwMode="auto">
          <a:xfrm>
            <a:off x="914400" y="3257550"/>
            <a:ext cx="7315200" cy="30861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7666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F1E284-C5B9-4C5A-8FD9-E744B336099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235165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1E284-C5B9-4C5A-8FD9-E744B336099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342768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1E284-C5B9-4C5A-8FD9-E744B336099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109427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F1E284-C5B9-4C5A-8FD9-E744B336099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22591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1E284-C5B9-4C5A-8FD9-E744B336099A}"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141739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F1E284-C5B9-4C5A-8FD9-E744B336099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14482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F1E284-C5B9-4C5A-8FD9-E744B336099A}"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9129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F1E284-C5B9-4C5A-8FD9-E744B336099A}"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150906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1E284-C5B9-4C5A-8FD9-E744B336099A}"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154582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F1E284-C5B9-4C5A-8FD9-E744B336099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6215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F1E284-C5B9-4C5A-8FD9-E744B336099A}"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57612-140B-4250-9D97-CEF73C24A33A}" type="slidenum">
              <a:rPr lang="en-US" smtClean="0"/>
              <a:t>‹#›</a:t>
            </a:fld>
            <a:endParaRPr lang="en-US"/>
          </a:p>
        </p:txBody>
      </p:sp>
    </p:spTree>
    <p:extLst>
      <p:ext uri="{BB962C8B-B14F-4D97-AF65-F5344CB8AC3E}">
        <p14:creationId xmlns:p14="http://schemas.microsoft.com/office/powerpoint/2010/main" val="65037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1E284-C5B9-4C5A-8FD9-E744B336099A}"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57612-140B-4250-9D97-CEF73C24A33A}" type="slidenum">
              <a:rPr lang="en-US" smtClean="0"/>
              <a:t>‹#›</a:t>
            </a:fld>
            <a:endParaRPr lang="en-US"/>
          </a:p>
        </p:txBody>
      </p:sp>
    </p:spTree>
    <p:extLst>
      <p:ext uri="{BB962C8B-B14F-4D97-AF65-F5344CB8AC3E}">
        <p14:creationId xmlns:p14="http://schemas.microsoft.com/office/powerpoint/2010/main" val="159925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67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3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370.png"/></Relationships>
</file>

<file path=ppt/slides/_rels/slide4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98.png"/></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60.png"/></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358.emf"/><Relationship Id="rId4" Type="http://schemas.openxmlformats.org/officeDocument/2006/relationships/customXml" Target="../ink/ink1.xml"/></Relationships>
</file>

<file path=ppt/slides/_rels/slide53.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60.png"/></Relationships>
</file>

<file path=ppt/slides/_rels/slide5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1501.png"/></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7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3876" y="1394883"/>
            <a:ext cx="3110923" cy="2074862"/>
            <a:chOff x="2658533" y="1970617"/>
            <a:chExt cx="3110923" cy="2074862"/>
          </a:xfrm>
        </p:grpSpPr>
        <p:graphicFrame>
          <p:nvGraphicFramePr>
            <p:cNvPr id="4" name="Object 2"/>
            <p:cNvGraphicFramePr>
              <a:graphicFrameLocks noChangeAspect="1"/>
            </p:cNvGraphicFramePr>
            <p:nvPr>
              <p:extLst/>
            </p:nvPr>
          </p:nvGraphicFramePr>
          <p:xfrm>
            <a:off x="2658533" y="1970617"/>
            <a:ext cx="2994025" cy="2074862"/>
          </p:xfrm>
          <a:graphic>
            <a:graphicData uri="http://schemas.openxmlformats.org/presentationml/2006/ole">
              <mc:AlternateContent xmlns:mc="http://schemas.openxmlformats.org/markup-compatibility/2006">
                <mc:Choice xmlns:v="urn:schemas-microsoft-com:vml" Requires="v">
                  <p:oleObj spid="_x0000_s1026" name="Microsoft Draw" r:id="rId3" imgW="2692400" imgH="1866900" progId="MSDraw">
                    <p:embed/>
                  </p:oleObj>
                </mc:Choice>
                <mc:Fallback>
                  <p:oleObj name="Microsoft Draw" r:id="rId3" imgW="2692400" imgH="1866900" progId="MSDraw">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533" y="1970617"/>
                          <a:ext cx="2994025" cy="207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6" name="Picture 5"/>
            <p:cNvPicPr>
              <a:picLocks noChangeAspect="1"/>
            </p:cNvPicPr>
            <p:nvPr/>
          </p:nvPicPr>
          <p:blipFill rotWithShape="1">
            <a:blip r:embed="rId5"/>
            <a:srcRect l="49717" t="38963" b="38146"/>
            <a:stretch/>
          </p:blipFill>
          <p:spPr>
            <a:xfrm>
              <a:off x="4262966" y="3571346"/>
              <a:ext cx="1506490" cy="474133"/>
            </a:xfrm>
            <a:prstGeom prst="rect">
              <a:avLst/>
            </a:prstGeom>
            <a:solidFill>
              <a:schemeClr val="bg1"/>
            </a:solidFill>
          </p:spPr>
        </p:pic>
        <p:pic>
          <p:nvPicPr>
            <p:cNvPr id="9" name="Picture 8"/>
            <p:cNvPicPr>
              <a:picLocks noChangeAspect="1"/>
            </p:cNvPicPr>
            <p:nvPr/>
          </p:nvPicPr>
          <p:blipFill rotWithShape="1">
            <a:blip r:embed="rId6"/>
            <a:srcRect l="33469" t="47216" r="60809" b="44967"/>
            <a:stretch/>
          </p:blipFill>
          <p:spPr>
            <a:xfrm>
              <a:off x="3867149" y="3746499"/>
              <a:ext cx="171451" cy="161926"/>
            </a:xfrm>
            <a:prstGeom prst="rect">
              <a:avLst/>
            </a:prstGeom>
            <a:solidFill>
              <a:schemeClr val="bg1"/>
            </a:solidFill>
          </p:spPr>
        </p:pic>
      </p:grpSp>
      <p:sp>
        <p:nvSpPr>
          <p:cNvPr id="11" name="TextBox 10"/>
          <p:cNvSpPr txBox="1"/>
          <p:nvPr/>
        </p:nvSpPr>
        <p:spPr>
          <a:xfrm>
            <a:off x="244476" y="148423"/>
            <a:ext cx="11769724" cy="954107"/>
          </a:xfrm>
          <a:prstGeom prst="rect">
            <a:avLst/>
          </a:prstGeom>
          <a:noFill/>
        </p:spPr>
        <p:txBody>
          <a:bodyPr wrap="square" rtlCol="0">
            <a:spAutoFit/>
          </a:bodyPr>
          <a:lstStyle/>
          <a:p>
            <a:r>
              <a:rPr lang="en-US" sz="2800"/>
              <a:t>A permanent bar magnet is broken in half. One of the pieces is reversed, as shown. Do the pieces attract or repel?</a:t>
            </a:r>
          </a:p>
        </p:txBody>
      </p:sp>
      <p:sp>
        <p:nvSpPr>
          <p:cNvPr id="12" name="TextBox 11"/>
          <p:cNvSpPr txBox="1"/>
          <p:nvPr/>
        </p:nvSpPr>
        <p:spPr>
          <a:xfrm>
            <a:off x="244476" y="5350933"/>
            <a:ext cx="1669303" cy="1384995"/>
          </a:xfrm>
          <a:prstGeom prst="rect">
            <a:avLst/>
          </a:prstGeom>
          <a:noFill/>
        </p:spPr>
        <p:txBody>
          <a:bodyPr wrap="none" rtlCol="0">
            <a:spAutoFit/>
          </a:bodyPr>
          <a:lstStyle/>
          <a:p>
            <a:pPr marL="514350" indent="-514350">
              <a:lnSpc>
                <a:spcPct val="150000"/>
              </a:lnSpc>
              <a:buAutoNum type="alphaUcParenR"/>
            </a:pPr>
            <a:r>
              <a:rPr lang="en-US" sz="2800"/>
              <a:t>attract</a:t>
            </a:r>
          </a:p>
          <a:p>
            <a:pPr marL="514350" indent="-514350">
              <a:lnSpc>
                <a:spcPct val="150000"/>
              </a:lnSpc>
              <a:buAutoNum type="alphaUcParenR"/>
            </a:pPr>
            <a:r>
              <a:rPr lang="en-US" sz="2800"/>
              <a:t>repel</a:t>
            </a:r>
          </a:p>
        </p:txBody>
      </p:sp>
    </p:spTree>
    <p:extLst>
      <p:ext uri="{BB962C8B-B14F-4D97-AF65-F5344CB8AC3E}">
        <p14:creationId xmlns:p14="http://schemas.microsoft.com/office/powerpoint/2010/main" val="42488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noChangeAspect="1"/>
          </p:cNvGrpSpPr>
          <p:nvPr/>
        </p:nvGrpSpPr>
        <p:grpSpPr bwMode="auto">
          <a:xfrm>
            <a:off x="3970867" y="1927183"/>
            <a:ext cx="3800475" cy="2582863"/>
            <a:chOff x="1800" y="3421"/>
            <a:chExt cx="5984" cy="4068"/>
          </a:xfrm>
        </p:grpSpPr>
        <p:sp>
          <p:nvSpPr>
            <p:cNvPr id="4" name="AutoShape 19"/>
            <p:cNvSpPr>
              <a:spLocks noChangeAspect="1" noChangeArrowheads="1" noTextEdit="1"/>
            </p:cNvSpPr>
            <p:nvPr/>
          </p:nvSpPr>
          <p:spPr bwMode="auto">
            <a:xfrm>
              <a:off x="1800" y="3421"/>
              <a:ext cx="5984" cy="4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18"/>
            <p:cNvSpPr>
              <a:spLocks noChangeShapeType="1"/>
            </p:cNvSpPr>
            <p:nvPr/>
          </p:nvSpPr>
          <p:spPr bwMode="auto">
            <a:xfrm>
              <a:off x="2548" y="3982"/>
              <a:ext cx="4675"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7"/>
            <p:cNvSpPr>
              <a:spLocks noChangeShapeType="1"/>
            </p:cNvSpPr>
            <p:nvPr/>
          </p:nvSpPr>
          <p:spPr bwMode="auto">
            <a:xfrm>
              <a:off x="2548" y="5104"/>
              <a:ext cx="4675" cy="2"/>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6"/>
            <p:cNvSpPr>
              <a:spLocks noChangeShapeType="1"/>
            </p:cNvSpPr>
            <p:nvPr/>
          </p:nvSpPr>
          <p:spPr bwMode="auto">
            <a:xfrm>
              <a:off x="2548" y="4543"/>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5"/>
            <p:cNvSpPr>
              <a:spLocks noChangeShapeType="1"/>
            </p:cNvSpPr>
            <p:nvPr/>
          </p:nvSpPr>
          <p:spPr bwMode="auto">
            <a:xfrm>
              <a:off x="2548" y="5666"/>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4"/>
            <p:cNvSpPr>
              <a:spLocks noChangeShapeType="1"/>
            </p:cNvSpPr>
            <p:nvPr/>
          </p:nvSpPr>
          <p:spPr bwMode="auto">
            <a:xfrm>
              <a:off x="2548" y="6226"/>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a:off x="2548" y="6787"/>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a:off x="2548" y="7348"/>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11"/>
            <p:cNvSpPr txBox="1">
              <a:spLocks noChangeArrowheads="1"/>
            </p:cNvSpPr>
            <p:nvPr/>
          </p:nvSpPr>
          <p:spPr bwMode="auto">
            <a:xfrm>
              <a:off x="7223" y="3982"/>
              <a:ext cx="435"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 name="Group 7"/>
            <p:cNvGrpSpPr>
              <a:grpSpLocks/>
            </p:cNvGrpSpPr>
            <p:nvPr/>
          </p:nvGrpSpPr>
          <p:grpSpPr bwMode="auto">
            <a:xfrm>
              <a:off x="4231" y="5215"/>
              <a:ext cx="362" cy="375"/>
              <a:chOff x="4628" y="2623"/>
              <a:chExt cx="142" cy="146"/>
            </a:xfrm>
          </p:grpSpPr>
          <p:sp>
            <p:nvSpPr>
              <p:cNvPr id="19" name="Oval 10"/>
              <p:cNvSpPr>
                <a:spLocks noChangeArrowheads="1"/>
              </p:cNvSpPr>
              <p:nvPr/>
            </p:nvSpPr>
            <p:spPr bwMode="auto">
              <a:xfrm>
                <a:off x="4628" y="2623"/>
                <a:ext cx="142" cy="146"/>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9"/>
              <p:cNvSpPr>
                <a:spLocks noChangeShapeType="1"/>
              </p:cNvSpPr>
              <p:nvPr/>
            </p:nvSpPr>
            <p:spPr bwMode="auto">
              <a:xfrm>
                <a:off x="4650" y="2696"/>
                <a:ext cx="8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8"/>
              <p:cNvSpPr>
                <a:spLocks noChangeShapeType="1"/>
              </p:cNvSpPr>
              <p:nvPr/>
            </p:nvSpPr>
            <p:spPr bwMode="auto">
              <a:xfrm rot="-5400000">
                <a:off x="4650" y="2696"/>
                <a:ext cx="89"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4"/>
            <p:cNvGrpSpPr>
              <a:grpSpLocks/>
            </p:cNvGrpSpPr>
            <p:nvPr/>
          </p:nvGrpSpPr>
          <p:grpSpPr bwMode="auto">
            <a:xfrm>
              <a:off x="5353" y="6337"/>
              <a:ext cx="362" cy="375"/>
              <a:chOff x="5353" y="6413"/>
              <a:chExt cx="362" cy="375"/>
            </a:xfrm>
          </p:grpSpPr>
          <p:sp>
            <p:nvSpPr>
              <p:cNvPr id="17" name="Oval 6"/>
              <p:cNvSpPr>
                <a:spLocks noChangeArrowheads="1"/>
              </p:cNvSpPr>
              <p:nvPr/>
            </p:nvSpPr>
            <p:spPr bwMode="auto">
              <a:xfrm>
                <a:off x="5353" y="6413"/>
                <a:ext cx="362" cy="375"/>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5"/>
              <p:cNvSpPr>
                <a:spLocks noChangeShapeType="1"/>
              </p:cNvSpPr>
              <p:nvPr/>
            </p:nvSpPr>
            <p:spPr bwMode="auto">
              <a:xfrm>
                <a:off x="5409" y="6601"/>
                <a:ext cx="22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Line 3"/>
            <p:cNvSpPr>
              <a:spLocks noChangeShapeType="1"/>
            </p:cNvSpPr>
            <p:nvPr/>
          </p:nvSpPr>
          <p:spPr bwMode="auto">
            <a:xfrm flipV="1">
              <a:off x="5540" y="4655"/>
              <a:ext cx="1" cy="168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flipH="1">
              <a:off x="2735" y="5402"/>
              <a:ext cx="1496" cy="1"/>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p:nvSpPr>
        <p:spPr>
          <a:xfrm>
            <a:off x="254000" y="111301"/>
            <a:ext cx="11607800" cy="1815882"/>
          </a:xfrm>
          <a:prstGeom prst="rect">
            <a:avLst/>
          </a:prstGeom>
        </p:spPr>
        <p:txBody>
          <a:bodyPr wrap="square">
            <a:spAutoFit/>
          </a:bodyPr>
          <a:lstStyle/>
          <a:p>
            <a:r>
              <a:rPr lang="en-US" sz="2800"/>
              <a:t>A negative particle and a positive particle are moving with given velocities in a constant, uniform magnetic field </a:t>
            </a:r>
            <a:r>
              <a:rPr lang="en-US" sz="2800" b="1"/>
              <a:t>B</a:t>
            </a:r>
            <a:r>
              <a:rPr lang="en-US" sz="2800"/>
              <a:t>, as shown.  The direction of the </a:t>
            </a:r>
            <a:r>
              <a:rPr lang="en-US" sz="2800" b="1"/>
              <a:t>B</a:t>
            </a:r>
            <a:r>
              <a:rPr lang="en-US" sz="2800"/>
              <a:t>-field is to the right.  The (+) particle is moving directly left; the (–) particle is moving directly up. The force on the positive particle due to the B-field is…</a:t>
            </a:r>
          </a:p>
        </p:txBody>
      </p:sp>
      <p:sp>
        <p:nvSpPr>
          <p:cNvPr id="23" name="TextBox 22"/>
          <p:cNvSpPr txBox="1"/>
          <p:nvPr/>
        </p:nvSpPr>
        <p:spPr>
          <a:xfrm>
            <a:off x="251805" y="3352583"/>
            <a:ext cx="3191964" cy="3323987"/>
          </a:xfrm>
          <a:prstGeom prst="rect">
            <a:avLst/>
          </a:prstGeom>
          <a:noFill/>
        </p:spPr>
        <p:txBody>
          <a:bodyPr wrap="none" rtlCol="0">
            <a:spAutoFit/>
          </a:bodyPr>
          <a:lstStyle/>
          <a:p>
            <a:pPr marL="514350" indent="-514350">
              <a:lnSpc>
                <a:spcPct val="150000"/>
              </a:lnSpc>
              <a:buAutoNum type="alphaUcParenR"/>
            </a:pPr>
            <a:r>
              <a:rPr lang="en-US" sz="2800" dirty="0"/>
              <a:t>into the screen</a:t>
            </a:r>
          </a:p>
          <a:p>
            <a:pPr marL="514350" indent="-514350">
              <a:lnSpc>
                <a:spcPct val="150000"/>
              </a:lnSpc>
              <a:buAutoNum type="alphaUcParenR"/>
            </a:pPr>
            <a:r>
              <a:rPr lang="en-US" sz="2800" dirty="0"/>
              <a:t>out of the screen</a:t>
            </a:r>
          </a:p>
          <a:p>
            <a:pPr marL="514350" indent="-514350">
              <a:lnSpc>
                <a:spcPct val="150000"/>
              </a:lnSpc>
              <a:buAutoNum type="alphaUcParenR"/>
            </a:pPr>
            <a:r>
              <a:rPr lang="en-US" sz="2800" dirty="0"/>
              <a:t>zero</a:t>
            </a:r>
          </a:p>
          <a:p>
            <a:pPr marL="514350" indent="-514350">
              <a:lnSpc>
                <a:spcPct val="150000"/>
              </a:lnSpc>
              <a:buAutoNum type="alphaUcParenR"/>
            </a:pPr>
            <a:r>
              <a:rPr lang="en-US" sz="2800" dirty="0"/>
              <a:t>right</a:t>
            </a:r>
          </a:p>
          <a:p>
            <a:pPr marL="514350" indent="-514350">
              <a:lnSpc>
                <a:spcPct val="150000"/>
              </a:lnSpc>
              <a:buAutoNum type="alphaUcParenR"/>
            </a:pPr>
            <a:r>
              <a:rPr lang="en-US" sz="2800" dirty="0"/>
              <a:t>left</a:t>
            </a:r>
          </a:p>
        </p:txBody>
      </p:sp>
      <mc:AlternateContent xmlns:mc="http://schemas.openxmlformats.org/markup-compatibility/2006" xmlns:a14="http://schemas.microsoft.com/office/drawing/2010/main">
        <mc:Choice Requires="a14">
          <p:sp>
            <p:nvSpPr>
              <p:cNvPr id="24" name="TextBox 23"/>
              <p:cNvSpPr txBox="1"/>
              <p:nvPr/>
            </p:nvSpPr>
            <p:spPr>
              <a:xfrm>
                <a:off x="251805" y="3352583"/>
                <a:ext cx="3849195" cy="3323987"/>
              </a:xfrm>
              <a:prstGeom prst="rect">
                <a:avLst/>
              </a:prstGeom>
              <a:noFill/>
            </p:spPr>
            <p:txBody>
              <a:bodyPr wrap="none" rtlCol="0">
                <a:spAutoFit/>
              </a:bodyPr>
              <a:lstStyle/>
              <a:p>
                <a:pPr marL="514350" indent="-514350">
                  <a:lnSpc>
                    <a:spcPct val="150000"/>
                  </a:lnSpc>
                  <a:buAutoNum type="alphaUcParenR"/>
                </a:pPr>
                <a:r>
                  <a:rPr lang="en-US" sz="2800" dirty="0"/>
                  <a:t>into the screen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a:t>
                </a:r>
              </a:p>
              <a:p>
                <a:pPr marL="514350" indent="-514350">
                  <a:lnSpc>
                    <a:spcPct val="150000"/>
                  </a:lnSpc>
                  <a:buAutoNum type="alphaUcParenR"/>
                </a:pPr>
                <a:r>
                  <a:rPr lang="en-US" sz="2800" dirty="0"/>
                  <a:t>out of the screen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a:t>
                </a:r>
              </a:p>
              <a:p>
                <a:pPr marL="514350" indent="-514350">
                  <a:lnSpc>
                    <a:spcPct val="150000"/>
                  </a:lnSpc>
                  <a:buAutoNum type="alphaUcParenR"/>
                </a:pPr>
                <a:r>
                  <a:rPr lang="en-US" sz="2800" dirty="0"/>
                  <a:t>zero</a:t>
                </a:r>
              </a:p>
              <a:p>
                <a:pPr marL="514350" indent="-514350">
                  <a:lnSpc>
                    <a:spcPct val="150000"/>
                  </a:lnSpc>
                  <a:buFontTx/>
                  <a:buAutoNum type="alphaUcParenR"/>
                </a:pPr>
                <a:r>
                  <a:rPr lang="en-US" sz="2800" dirty="0"/>
                  <a:t>right (→)</a:t>
                </a:r>
              </a:p>
              <a:p>
                <a:pPr marL="514350" indent="-514350">
                  <a:lnSpc>
                    <a:spcPct val="150000"/>
                  </a:lnSpc>
                  <a:buAutoNum type="alphaUcParenR"/>
                </a:pPr>
                <a:r>
                  <a:rPr lang="en-US" sz="2800" dirty="0"/>
                  <a:t>left (←)</a:t>
                </a:r>
              </a:p>
            </p:txBody>
          </p:sp>
        </mc:Choice>
        <mc:Fallback xmlns="">
          <p:sp>
            <p:nvSpPr>
              <p:cNvPr id="24" name="TextBox 23"/>
              <p:cNvSpPr txBox="1">
                <a:spLocks noRot="1" noChangeAspect="1" noMove="1" noResize="1" noEditPoints="1" noAdjustHandles="1" noChangeArrowheads="1" noChangeShapeType="1" noTextEdit="1"/>
              </p:cNvSpPr>
              <p:nvPr/>
            </p:nvSpPr>
            <p:spPr>
              <a:xfrm>
                <a:off x="251805" y="3352583"/>
                <a:ext cx="3849195" cy="3323987"/>
              </a:xfrm>
              <a:prstGeom prst="rect">
                <a:avLst/>
              </a:prstGeom>
              <a:blipFill>
                <a:blip r:embed="rId2"/>
                <a:stretch>
                  <a:fillRect l="-3323" r="-2215" b="-2385"/>
                </a:stretch>
              </a:blipFill>
            </p:spPr>
            <p:txBody>
              <a:bodyPr/>
              <a:lstStyle/>
              <a:p>
                <a:r>
                  <a:rPr lang="en-US">
                    <a:noFill/>
                  </a:rPr>
                  <a:t> </a:t>
                </a:r>
              </a:p>
            </p:txBody>
          </p:sp>
        </mc:Fallback>
      </mc:AlternateContent>
    </p:spTree>
    <p:extLst>
      <p:ext uri="{BB962C8B-B14F-4D97-AF65-F5344CB8AC3E}">
        <p14:creationId xmlns:p14="http://schemas.microsoft.com/office/powerpoint/2010/main" val="168651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5371" y="2557444"/>
            <a:ext cx="9144895" cy="2082289"/>
          </a:xfrm>
          <a:prstGeom prst="rect">
            <a:avLst/>
          </a:prstGeom>
        </p:spPr>
      </p:pic>
      <p:sp>
        <p:nvSpPr>
          <p:cNvPr id="5" name="TextBox 4"/>
          <p:cNvSpPr txBox="1"/>
          <p:nvPr/>
        </p:nvSpPr>
        <p:spPr>
          <a:xfrm>
            <a:off x="237065" y="5240866"/>
            <a:ext cx="6128601" cy="1384995"/>
          </a:xfrm>
          <a:prstGeom prst="rect">
            <a:avLst/>
          </a:prstGeom>
          <a:noFill/>
        </p:spPr>
        <p:txBody>
          <a:bodyPr wrap="none" rtlCol="0">
            <a:spAutoFit/>
          </a:bodyPr>
          <a:lstStyle/>
          <a:p>
            <a:pPr marL="514350" indent="-514350">
              <a:lnSpc>
                <a:spcPct val="150000"/>
              </a:lnSpc>
              <a:buAutoNum type="alphaUcParenR"/>
            </a:pPr>
            <a:r>
              <a:rPr lang="en-US" sz="2800"/>
              <a:t>Yes, the electrons go straight through</a:t>
            </a:r>
          </a:p>
          <a:p>
            <a:pPr marL="514350" indent="-514350">
              <a:lnSpc>
                <a:spcPct val="150000"/>
              </a:lnSpc>
              <a:buAutoNum type="alphaUcParenR"/>
            </a:pPr>
            <a:r>
              <a:rPr lang="en-US" sz="2800"/>
              <a:t>No, the electrons’ paths are bent</a:t>
            </a:r>
          </a:p>
        </p:txBody>
      </p:sp>
      <p:sp>
        <p:nvSpPr>
          <p:cNvPr id="3" name="Rectangle 2"/>
          <p:cNvSpPr/>
          <p:nvPr/>
        </p:nvSpPr>
        <p:spPr>
          <a:xfrm>
            <a:off x="237064" y="124936"/>
            <a:ext cx="11633201" cy="1815882"/>
          </a:xfrm>
          <a:prstGeom prst="rect">
            <a:avLst/>
          </a:prstGeom>
        </p:spPr>
        <p:txBody>
          <a:bodyPr wrap="square">
            <a:spAutoFit/>
          </a:bodyPr>
          <a:lstStyle/>
          <a:p>
            <a:r>
              <a:rPr lang="en-US" sz="2800"/>
              <a:t>The </a:t>
            </a:r>
            <a:r>
              <a:rPr lang="en-US" sz="2800" b="1"/>
              <a:t>E</a:t>
            </a:r>
            <a:r>
              <a:rPr lang="en-US" sz="2800"/>
              <a:t>- and </a:t>
            </a:r>
            <a:r>
              <a:rPr lang="en-US" sz="2800" b="1"/>
              <a:t>B</a:t>
            </a:r>
            <a:r>
              <a:rPr lang="en-US" sz="2800"/>
              <a:t>-fields of the velocity selector are adjusted so that protons with a certain speed v pass through undeflected.  Now electrons with the same speed are shot into the velocity selector (with same </a:t>
            </a:r>
            <a:r>
              <a:rPr lang="en-US" sz="2800" b="1"/>
              <a:t>E</a:t>
            </a:r>
            <a:r>
              <a:rPr lang="en-US" sz="2800"/>
              <a:t>- and </a:t>
            </a:r>
            <a:r>
              <a:rPr lang="en-US" sz="2800" b="1"/>
              <a:t>B</a:t>
            </a:r>
            <a:r>
              <a:rPr lang="en-US" sz="2800"/>
              <a:t>-fields as before).  Do the electrons also pass through undeflected?</a:t>
            </a:r>
          </a:p>
        </p:txBody>
      </p:sp>
    </p:spTree>
    <p:extLst>
      <p:ext uri="{BB962C8B-B14F-4D97-AF65-F5344CB8AC3E}">
        <p14:creationId xmlns:p14="http://schemas.microsoft.com/office/powerpoint/2010/main" val="298947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3470273" y="1412346"/>
            <a:ext cx="5209117" cy="2570023"/>
            <a:chOff x="2044" y="2002"/>
            <a:chExt cx="5522" cy="2726"/>
          </a:xfrm>
        </p:grpSpPr>
        <p:sp>
          <p:nvSpPr>
            <p:cNvPr id="4" name="AutoShape 3"/>
            <p:cNvSpPr>
              <a:spLocks noChangeAspect="1" noChangeArrowheads="1"/>
            </p:cNvSpPr>
            <p:nvPr/>
          </p:nvSpPr>
          <p:spPr bwMode="auto">
            <a:xfrm>
              <a:off x="2044" y="2002"/>
              <a:ext cx="4464" cy="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a:spLocks noChangeArrowheads="1"/>
            </p:cNvSpPr>
            <p:nvPr/>
          </p:nvSpPr>
          <p:spPr bwMode="auto">
            <a:xfrm>
              <a:off x="2567" y="2002"/>
              <a:ext cx="2132" cy="2132"/>
            </a:xfrm>
            <a:prstGeom prst="ellipse">
              <a:avLst/>
            </a:prstGeom>
            <a:solidFill>
              <a:srgbClr val="FFFFFF"/>
            </a:solidFill>
            <a:ln w="19050" algn="ctr">
              <a:solidFill>
                <a:srgbClr val="000000"/>
              </a:solidFill>
              <a:prstDash val="lgDash"/>
              <a:round/>
              <a:headEnd/>
              <a:tailEnd type="none" w="lg"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AutoShape 5"/>
            <p:cNvSpPr>
              <a:spLocks noChangeArrowheads="1"/>
            </p:cNvSpPr>
            <p:nvPr/>
          </p:nvSpPr>
          <p:spPr bwMode="auto">
            <a:xfrm>
              <a:off x="4844" y="3485"/>
              <a:ext cx="318" cy="318"/>
            </a:xfrm>
            <a:prstGeom prst="flowChartSummingJunction">
              <a:avLst/>
            </a:prstGeom>
            <a:solidFill>
              <a:srgbClr val="FFFFFF"/>
            </a:solidFill>
            <a:ln w="9525">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Text Box 6"/>
            <p:cNvSpPr txBox="1">
              <a:spLocks noChangeArrowheads="1"/>
            </p:cNvSpPr>
            <p:nvPr/>
          </p:nvSpPr>
          <p:spPr bwMode="auto">
            <a:xfrm>
              <a:off x="4546" y="3803"/>
              <a:ext cx="3020"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rPr>
                <a:t>B (in everywhere)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Oval 7"/>
            <p:cNvSpPr>
              <a:spLocks noChangeArrowheads="1"/>
            </p:cNvSpPr>
            <p:nvPr/>
          </p:nvSpPr>
          <p:spPr bwMode="auto">
            <a:xfrm>
              <a:off x="2719" y="2344"/>
              <a:ext cx="144" cy="143"/>
            </a:xfrm>
            <a:prstGeom prst="ellipse">
              <a:avLst/>
            </a:prstGeom>
            <a:solidFill>
              <a:srgbClr val="000000"/>
            </a:solidFill>
            <a:ln w="9525" algn="ctr">
              <a:solidFill>
                <a:srgbClr val="000000"/>
              </a:solidFill>
              <a:round/>
              <a:headEnd/>
              <a:tailEnd type="none" w="lg"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a:off x="3551" y="2002"/>
              <a:ext cx="243" cy="1"/>
            </a:xfrm>
            <a:prstGeom prst="line">
              <a:avLst/>
            </a:prstGeom>
            <a:noFill/>
            <a:ln w="952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H="1">
              <a:off x="3472" y="4134"/>
              <a:ext cx="243" cy="1"/>
            </a:xfrm>
            <a:prstGeom prst="line">
              <a:avLst/>
            </a:prstGeom>
            <a:noFill/>
            <a:ln w="952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10"/>
          <p:cNvSpPr/>
          <p:nvPr/>
        </p:nvSpPr>
        <p:spPr>
          <a:xfrm>
            <a:off x="194733" y="122535"/>
            <a:ext cx="11760199" cy="954107"/>
          </a:xfrm>
          <a:prstGeom prst="rect">
            <a:avLst/>
          </a:prstGeom>
        </p:spPr>
        <p:txBody>
          <a:bodyPr wrap="square">
            <a:spAutoFit/>
          </a:bodyPr>
          <a:lstStyle/>
          <a:p>
            <a:r>
              <a:rPr lang="en-US" sz="2800"/>
              <a:t>A particle is observed to be moving clockwise in a circle in a uniform B-field pointing into page, as shown. The charge of the particle is ..</a:t>
            </a:r>
          </a:p>
        </p:txBody>
      </p:sp>
      <p:sp>
        <p:nvSpPr>
          <p:cNvPr id="12" name="TextBox 11"/>
          <p:cNvSpPr txBox="1"/>
          <p:nvPr/>
        </p:nvSpPr>
        <p:spPr>
          <a:xfrm>
            <a:off x="194733" y="4664656"/>
            <a:ext cx="6052554" cy="2031325"/>
          </a:xfrm>
          <a:prstGeom prst="rect">
            <a:avLst/>
          </a:prstGeom>
          <a:noFill/>
        </p:spPr>
        <p:txBody>
          <a:bodyPr wrap="none" rtlCol="0">
            <a:spAutoFit/>
          </a:bodyPr>
          <a:lstStyle/>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Impossible to tell from the info given</a:t>
            </a:r>
          </a:p>
        </p:txBody>
      </p:sp>
    </p:spTree>
    <p:extLst>
      <p:ext uri="{BB962C8B-B14F-4D97-AF65-F5344CB8AC3E}">
        <p14:creationId xmlns:p14="http://schemas.microsoft.com/office/powerpoint/2010/main" val="141844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406" y="103777"/>
            <a:ext cx="11870508" cy="1384995"/>
          </a:xfrm>
          <a:prstGeom prst="rect">
            <a:avLst/>
          </a:prstGeom>
          <a:noFill/>
        </p:spPr>
        <p:txBody>
          <a:bodyPr wrap="square" rtlCol="0">
            <a:spAutoFit/>
          </a:bodyPr>
          <a:lstStyle/>
          <a:p>
            <a:r>
              <a:rPr lang="en-US" sz="2800"/>
              <a:t>Two particles with the same charge but different masses are moving in circular orbits in a magnetic field. They have the same speed. Which one will have the larger radius orbit?</a:t>
            </a:r>
          </a:p>
        </p:txBody>
      </p:sp>
      <p:sp>
        <p:nvSpPr>
          <p:cNvPr id="3" name="TextBox 2"/>
          <p:cNvSpPr txBox="1"/>
          <p:nvPr/>
        </p:nvSpPr>
        <p:spPr>
          <a:xfrm>
            <a:off x="234406" y="4693920"/>
            <a:ext cx="7717434" cy="2031325"/>
          </a:xfrm>
          <a:prstGeom prst="rect">
            <a:avLst/>
          </a:prstGeom>
          <a:noFill/>
        </p:spPr>
        <p:txBody>
          <a:bodyPr wrap="none" rtlCol="0">
            <a:spAutoFit/>
          </a:bodyPr>
          <a:lstStyle/>
          <a:p>
            <a:pPr marL="514350" indent="-514350">
              <a:lnSpc>
                <a:spcPct val="150000"/>
              </a:lnSpc>
              <a:buAutoNum type="alphaUcParenR"/>
            </a:pPr>
            <a:r>
              <a:rPr lang="en-US" sz="2800"/>
              <a:t>Neither, the orbits have the same size</a:t>
            </a:r>
          </a:p>
          <a:p>
            <a:pPr marL="514350" indent="-514350">
              <a:lnSpc>
                <a:spcPct val="150000"/>
              </a:lnSpc>
              <a:buAutoNum type="alphaUcParenR"/>
            </a:pPr>
            <a:r>
              <a:rPr lang="en-US" sz="2800"/>
              <a:t>The larger mass particle will have a larger orbit</a:t>
            </a:r>
          </a:p>
          <a:p>
            <a:pPr marL="514350" indent="-514350">
              <a:lnSpc>
                <a:spcPct val="150000"/>
              </a:lnSpc>
              <a:buAutoNum type="alphaUcParenR"/>
            </a:pPr>
            <a:r>
              <a:rPr lang="en-US" sz="2800"/>
              <a:t>The smaller mass particle will have a larger orbit</a:t>
            </a:r>
          </a:p>
        </p:txBody>
      </p:sp>
    </p:spTree>
    <p:extLst>
      <p:ext uri="{BB962C8B-B14F-4D97-AF65-F5344CB8AC3E}">
        <p14:creationId xmlns:p14="http://schemas.microsoft.com/office/powerpoint/2010/main" val="226485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977B752-F381-4A17-843A-1400849DF83B}"/>
                  </a:ext>
                </a:extLst>
              </p:cNvPr>
              <p:cNvSpPr/>
              <p:nvPr/>
            </p:nvSpPr>
            <p:spPr>
              <a:xfrm>
                <a:off x="161677" y="116707"/>
                <a:ext cx="11733474" cy="1961050"/>
              </a:xfrm>
              <a:prstGeom prst="rect">
                <a:avLst/>
              </a:prstGeom>
            </p:spPr>
            <p:txBody>
              <a:bodyPr wrap="square">
                <a:spAutoFit/>
              </a:bodyPr>
              <a:lstStyle/>
              <a:p>
                <a:r>
                  <a:rPr lang="en-US" sz="2800" dirty="0"/>
                  <a:t>Particle A has twice the charge and four times the mass of particle B. Suppose A and B have the same kinetic energy and move perpendicular to a constant magnetic field. Which particle moves in the smallest circle? (Hint: KE can be expressed as </a:t>
                </a:r>
                <a14:m>
                  <m:oMath xmlns:m="http://schemas.openxmlformats.org/officeDocument/2006/math">
                    <m:r>
                      <m:rPr>
                        <m:nor/>
                      </m:rPr>
                      <a:rPr lang="en-US" sz="2400" b="0" i="0" smtClean="0">
                        <a:latin typeface="Cambria Math" panose="02040503050406030204" pitchFamily="18" charset="0"/>
                      </a:rPr>
                      <m:t>KE</m:t>
                    </m:r>
                    <m:r>
                      <a:rPr lang="en-US" sz="2400" b="0" i="0"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𝑚</m:t>
                    </m:r>
                    <m:sSup>
                      <m:sSupPr>
                        <m:ctrlPr>
                          <a:rPr lang="en-US" sz="2400" i="1">
                            <a:latin typeface="Cambria Math" panose="02040503050406030204" pitchFamily="18" charset="0"/>
                          </a:rPr>
                        </m:ctrlPr>
                      </m:sSupPr>
                      <m:e>
                        <m:r>
                          <a:rPr lang="en-US" sz="2400" b="0" i="1" smtClean="0">
                            <a:latin typeface="Cambria Math" panose="02040503050406030204" pitchFamily="18" charset="0"/>
                          </a:rPr>
                          <m:t>𝑣</m:t>
                        </m:r>
                      </m:e>
                      <m:sup>
                        <m:r>
                          <a:rPr lang="en-US" sz="2400" i="1">
                            <a:latin typeface="Cambria Math" panose="02040503050406030204" pitchFamily="18" charset="0"/>
                          </a:rPr>
                          <m:t>2</m:t>
                        </m:r>
                      </m:sup>
                    </m:sSup>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2</m:t>
                        </m:r>
                        <m:r>
                          <a:rPr lang="en-US" sz="2400" b="0" i="1" smtClean="0">
                            <a:latin typeface="Cambria Math" panose="02040503050406030204" pitchFamily="18" charset="0"/>
                          </a:rPr>
                          <m:t>𝑚</m:t>
                        </m:r>
                      </m:den>
                    </m:f>
                  </m:oMath>
                </a14:m>
                <a:r>
                  <a:rPr lang="en-US" sz="2800" dirty="0"/>
                  <a:t>.)</a:t>
                </a:r>
              </a:p>
            </p:txBody>
          </p:sp>
        </mc:Choice>
        <mc:Fallback xmlns="">
          <p:sp>
            <p:nvSpPr>
              <p:cNvPr id="2" name="Rectangle 1">
                <a:extLst>
                  <a:ext uri="{FF2B5EF4-FFF2-40B4-BE49-F238E27FC236}">
                    <a16:creationId xmlns:a16="http://schemas.microsoft.com/office/drawing/2014/main" id="{1977B752-F381-4A17-843A-1400849DF83B}"/>
                  </a:ext>
                </a:extLst>
              </p:cNvPr>
              <p:cNvSpPr>
                <a:spLocks noRot="1" noChangeAspect="1" noMove="1" noResize="1" noEditPoints="1" noAdjustHandles="1" noChangeArrowheads="1" noChangeShapeType="1" noTextEdit="1"/>
              </p:cNvSpPr>
              <p:nvPr/>
            </p:nvSpPr>
            <p:spPr>
              <a:xfrm>
                <a:off x="161677" y="116707"/>
                <a:ext cx="11733474" cy="1961050"/>
              </a:xfrm>
              <a:prstGeom prst="rect">
                <a:avLst/>
              </a:prstGeom>
              <a:blipFill>
                <a:blip r:embed="rId2"/>
                <a:stretch>
                  <a:fillRect l="-1091" t="-2795" r="-1247" b="-465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28837FE-49DA-46A4-8C1D-12B69241CEEE}"/>
              </a:ext>
            </a:extLst>
          </p:cNvPr>
          <p:cNvSpPr/>
          <p:nvPr/>
        </p:nvSpPr>
        <p:spPr>
          <a:xfrm>
            <a:off x="161677" y="4708671"/>
            <a:ext cx="9459401" cy="1964512"/>
          </a:xfrm>
          <a:prstGeom prst="rect">
            <a:avLst/>
          </a:prstGeom>
        </p:spPr>
        <p:txBody>
          <a:bodyPr wrap="square">
            <a:spAutoFit/>
          </a:bodyPr>
          <a:lstStyle/>
          <a:p>
            <a:pPr marL="514350" indent="-514350">
              <a:lnSpc>
                <a:spcPct val="150000"/>
              </a:lnSpc>
              <a:buAutoNum type="alphaUcParenR"/>
            </a:pPr>
            <a:r>
              <a:rPr lang="en-US" sz="2800" dirty="0"/>
              <a:t>Particle A moves in a smaller circle</a:t>
            </a:r>
          </a:p>
          <a:p>
            <a:pPr marL="514350" indent="-514350">
              <a:lnSpc>
                <a:spcPct val="150000"/>
              </a:lnSpc>
              <a:buAutoNum type="alphaUcParenR"/>
            </a:pPr>
            <a:r>
              <a:rPr lang="en-US" sz="2800" dirty="0"/>
              <a:t>Particle B moves in a smaller circle</a:t>
            </a:r>
          </a:p>
          <a:p>
            <a:pPr marL="514350" indent="-514350">
              <a:lnSpc>
                <a:spcPct val="150000"/>
              </a:lnSpc>
              <a:buAutoNum type="alphaUcParenR"/>
            </a:pPr>
            <a:r>
              <a:rPr lang="en-US" sz="2800" dirty="0"/>
              <a:t>Particles A and B move in circles of the same radius.</a:t>
            </a:r>
          </a:p>
        </p:txBody>
      </p:sp>
    </p:spTree>
    <p:extLst>
      <p:ext uri="{BB962C8B-B14F-4D97-AF65-F5344CB8AC3E}">
        <p14:creationId xmlns:p14="http://schemas.microsoft.com/office/powerpoint/2010/main" val="35071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4770" y="67160"/>
            <a:ext cx="11749430" cy="954107"/>
          </a:xfrm>
          <a:prstGeom prst="rect">
            <a:avLst/>
          </a:prstGeom>
        </p:spPr>
        <p:txBody>
          <a:bodyPr wrap="square">
            <a:spAutoFit/>
          </a:bodyPr>
          <a:lstStyle/>
          <a:p>
            <a:r>
              <a:rPr lang="en-US" sz="2800"/>
              <a:t>A long wire has a current. What is the direction of the B-field created by the wire, just above?</a:t>
            </a:r>
          </a:p>
        </p:txBody>
      </p:sp>
      <p:pic>
        <p:nvPicPr>
          <p:cNvPr id="41" name="Picture 40"/>
          <p:cNvPicPr>
            <a:picLocks noChangeAspect="1"/>
          </p:cNvPicPr>
          <p:nvPr/>
        </p:nvPicPr>
        <p:blipFill>
          <a:blip r:embed="rId2"/>
          <a:stretch>
            <a:fillRect/>
          </a:stretch>
        </p:blipFill>
        <p:spPr>
          <a:xfrm>
            <a:off x="2619960" y="1021267"/>
            <a:ext cx="7039049" cy="1908444"/>
          </a:xfrm>
          <a:prstGeom prst="rect">
            <a:avLst/>
          </a:prstGeom>
        </p:spPr>
      </p:pic>
      <p:pic>
        <p:nvPicPr>
          <p:cNvPr id="53" name="Picture 52"/>
          <p:cNvPicPr>
            <a:picLocks noChangeAspect="1"/>
          </p:cNvPicPr>
          <p:nvPr/>
        </p:nvPicPr>
        <p:blipFill>
          <a:blip r:embed="rId3"/>
          <a:stretch>
            <a:fillRect/>
          </a:stretch>
        </p:blipFill>
        <p:spPr>
          <a:xfrm>
            <a:off x="78503" y="3922700"/>
            <a:ext cx="1877297" cy="2716892"/>
          </a:xfrm>
          <a:prstGeom prst="rect">
            <a:avLst/>
          </a:prstGeom>
        </p:spPr>
      </p:pic>
    </p:spTree>
    <p:extLst>
      <p:ext uri="{BB962C8B-B14F-4D97-AF65-F5344CB8AC3E}">
        <p14:creationId xmlns:p14="http://schemas.microsoft.com/office/powerpoint/2010/main" val="117981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4770" y="67160"/>
            <a:ext cx="11749430" cy="954107"/>
          </a:xfrm>
          <a:prstGeom prst="rect">
            <a:avLst/>
          </a:prstGeom>
        </p:spPr>
        <p:txBody>
          <a:bodyPr wrap="square">
            <a:spAutoFit/>
          </a:bodyPr>
          <a:lstStyle/>
          <a:p>
            <a:r>
              <a:rPr lang="en-US" sz="2800"/>
              <a:t>A long wire has a current. What is the direction of the B-field created by the wire, just above?</a:t>
            </a:r>
          </a:p>
        </p:txBody>
      </p:sp>
      <p:pic>
        <p:nvPicPr>
          <p:cNvPr id="41" name="Picture 40"/>
          <p:cNvPicPr>
            <a:picLocks noChangeAspect="1"/>
          </p:cNvPicPr>
          <p:nvPr/>
        </p:nvPicPr>
        <p:blipFill>
          <a:blip r:embed="rId2"/>
          <a:stretch>
            <a:fillRect/>
          </a:stretch>
        </p:blipFill>
        <p:spPr>
          <a:xfrm>
            <a:off x="2619960" y="1021267"/>
            <a:ext cx="7039049" cy="1908444"/>
          </a:xfrm>
          <a:prstGeom prst="rect">
            <a:avLst/>
          </a:prstGeom>
        </p:spPr>
      </p:pic>
      <p:pic>
        <p:nvPicPr>
          <p:cNvPr id="53" name="Picture 52"/>
          <p:cNvPicPr>
            <a:picLocks noChangeAspect="1"/>
          </p:cNvPicPr>
          <p:nvPr/>
        </p:nvPicPr>
        <p:blipFill>
          <a:blip r:embed="rId3"/>
          <a:stretch>
            <a:fillRect/>
          </a:stretch>
        </p:blipFill>
        <p:spPr>
          <a:xfrm>
            <a:off x="78503" y="3922700"/>
            <a:ext cx="1877297" cy="2716892"/>
          </a:xfrm>
          <a:prstGeom prst="rect">
            <a:avLst/>
          </a:prstGeom>
        </p:spPr>
      </p:pic>
      <p:pic>
        <p:nvPicPr>
          <p:cNvPr id="5" name="Picture 6"/>
          <p:cNvPicPr>
            <a:picLocks noChangeAspect="1" noChangeArrowheads="1"/>
          </p:cNvPicPr>
          <p:nvPr/>
        </p:nvPicPr>
        <p:blipFill>
          <a:blip r:embed="rId4" cstate="print"/>
          <a:srcRect l="20000" t="28889" r="14815" b="26666"/>
          <a:stretch>
            <a:fillRect/>
          </a:stretch>
        </p:blipFill>
        <p:spPr bwMode="auto">
          <a:xfrm>
            <a:off x="2928065" y="1658516"/>
            <a:ext cx="2490602" cy="2264184"/>
          </a:xfrm>
          <a:prstGeom prst="rect">
            <a:avLst/>
          </a:prstGeom>
          <a:noFill/>
          <a:ln w="9525" algn="ctr">
            <a:noFill/>
            <a:miter lim="800000"/>
            <a:headEnd/>
            <a:tailEnd/>
          </a:ln>
          <a:effectLst/>
        </p:spPr>
      </p:pic>
    </p:spTree>
    <p:extLst>
      <p:ext uri="{BB962C8B-B14F-4D97-AF65-F5344CB8AC3E}">
        <p14:creationId xmlns:p14="http://schemas.microsoft.com/office/powerpoint/2010/main" val="196222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8216" y="1358906"/>
            <a:ext cx="8077900" cy="3767655"/>
          </a:xfrm>
          <a:prstGeom prst="rect">
            <a:avLst/>
          </a:prstGeom>
        </p:spPr>
      </p:pic>
      <p:sp>
        <p:nvSpPr>
          <p:cNvPr id="3" name="TextBox 2"/>
          <p:cNvSpPr txBox="1"/>
          <p:nvPr/>
        </p:nvSpPr>
        <p:spPr>
          <a:xfrm>
            <a:off x="245534" y="127000"/>
            <a:ext cx="11743265" cy="954107"/>
          </a:xfrm>
          <a:prstGeom prst="rect">
            <a:avLst/>
          </a:prstGeom>
          <a:noFill/>
        </p:spPr>
        <p:txBody>
          <a:bodyPr wrap="square" rtlCol="0">
            <a:spAutoFit/>
          </a:bodyPr>
          <a:lstStyle/>
          <a:p>
            <a:r>
              <a:rPr lang="en-US" sz="2800"/>
              <a:t>Point P is 5 cm above the wire as you look straight down at it. In which direction is the magnetic field at P?</a:t>
            </a:r>
          </a:p>
        </p:txBody>
      </p:sp>
    </p:spTree>
    <p:extLst>
      <p:ext uri="{BB962C8B-B14F-4D97-AF65-F5344CB8AC3E}">
        <p14:creationId xmlns:p14="http://schemas.microsoft.com/office/powerpoint/2010/main" val="244197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06" y="153369"/>
            <a:ext cx="9728201" cy="1815882"/>
          </a:xfrm>
          <a:prstGeom prst="rect">
            <a:avLst/>
          </a:prstGeom>
        </p:spPr>
        <p:txBody>
          <a:bodyPr wrap="square">
            <a:spAutoFit/>
          </a:bodyPr>
          <a:lstStyle/>
          <a:p>
            <a:r>
              <a:rPr lang="en-US" sz="2800"/>
              <a:t>A long U-shaped wire carries a current I in the sense shown.  Consider the magnetic field B at the point A, which is equi-distant from the two corners of the U and in the same plane as the U.  Which one of the following statements is true?</a:t>
            </a:r>
          </a:p>
        </p:txBody>
      </p:sp>
      <p:pic>
        <p:nvPicPr>
          <p:cNvPr id="3" name="Picture 2"/>
          <p:cNvPicPr>
            <a:picLocks noChangeAspect="1"/>
          </p:cNvPicPr>
          <p:nvPr/>
        </p:nvPicPr>
        <p:blipFill>
          <a:blip r:embed="rId2"/>
          <a:stretch>
            <a:fillRect/>
          </a:stretch>
        </p:blipFill>
        <p:spPr>
          <a:xfrm>
            <a:off x="10299265" y="153369"/>
            <a:ext cx="1533333" cy="2952381"/>
          </a:xfrm>
          <a:prstGeom prst="rect">
            <a:avLst/>
          </a:prstGeom>
        </p:spPr>
      </p:pic>
      <p:sp>
        <p:nvSpPr>
          <p:cNvPr id="4" name="TextBox 3"/>
          <p:cNvSpPr txBox="1"/>
          <p:nvPr/>
        </p:nvSpPr>
        <p:spPr>
          <a:xfrm>
            <a:off x="98206" y="3088257"/>
            <a:ext cx="11734392" cy="3600986"/>
          </a:xfrm>
          <a:prstGeom prst="rect">
            <a:avLst/>
          </a:prstGeom>
          <a:noFill/>
        </p:spPr>
        <p:txBody>
          <a:bodyPr wrap="square" rtlCol="0">
            <a:spAutoFit/>
          </a:bodyPr>
          <a:lstStyle/>
          <a:p>
            <a:pPr marL="514350" indent="-514350">
              <a:spcBef>
                <a:spcPts val="2400"/>
              </a:spcBef>
              <a:buAutoNum type="alphaUcParenR"/>
            </a:pPr>
            <a:r>
              <a:rPr lang="en-US" sz="2800" dirty="0"/>
              <a:t>B has a z-component only which is due entirely to the bottom segment of the U</a:t>
            </a:r>
          </a:p>
          <a:p>
            <a:pPr marL="514350" indent="-514350">
              <a:spcBef>
                <a:spcPts val="2400"/>
              </a:spcBef>
              <a:buAutoNum type="alphaUcParenR"/>
            </a:pPr>
            <a:r>
              <a:rPr lang="en-US" sz="2800" dirty="0"/>
              <a:t>B has a z-component only which has contributions from the bottom and sides of the U</a:t>
            </a:r>
          </a:p>
          <a:p>
            <a:pPr marL="514350" indent="-514350">
              <a:spcBef>
                <a:spcPts val="2400"/>
              </a:spcBef>
              <a:buAutoNum type="alphaUcParenR"/>
            </a:pPr>
            <a:r>
              <a:rPr lang="en-US" sz="2800" dirty="0"/>
              <a:t>B has a non-zero x-component, as well as a z-component</a:t>
            </a:r>
          </a:p>
          <a:p>
            <a:pPr marL="514350" indent="-514350">
              <a:spcBef>
                <a:spcPts val="2400"/>
              </a:spcBef>
              <a:buAutoNum type="alphaUcParenR"/>
            </a:pPr>
            <a:r>
              <a:rPr lang="en-US" sz="2800" dirty="0"/>
              <a:t>B has a non-zero y-component, as well as a z-component</a:t>
            </a:r>
          </a:p>
        </p:txBody>
      </p:sp>
    </p:spTree>
    <p:extLst>
      <p:ext uri="{BB962C8B-B14F-4D97-AF65-F5344CB8AC3E}">
        <p14:creationId xmlns:p14="http://schemas.microsoft.com/office/powerpoint/2010/main" val="337250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03" t="4029" r="3041" b="1696"/>
          <a:stretch/>
        </p:blipFill>
        <p:spPr>
          <a:xfrm>
            <a:off x="5110162" y="1327150"/>
            <a:ext cx="2047875" cy="2695575"/>
          </a:xfrm>
          <a:prstGeom prst="rect">
            <a:avLst/>
          </a:prstGeom>
          <a:ln>
            <a:noFill/>
          </a:ln>
        </p:spPr>
      </p:pic>
      <p:sp>
        <p:nvSpPr>
          <p:cNvPr id="3" name="Rectangle 2"/>
          <p:cNvSpPr/>
          <p:nvPr/>
        </p:nvSpPr>
        <p:spPr>
          <a:xfrm>
            <a:off x="228600" y="143560"/>
            <a:ext cx="11811000" cy="954107"/>
          </a:xfrm>
          <a:prstGeom prst="rect">
            <a:avLst/>
          </a:prstGeom>
        </p:spPr>
        <p:txBody>
          <a:bodyPr wrap="square">
            <a:spAutoFit/>
          </a:bodyPr>
          <a:lstStyle/>
          <a:p>
            <a:r>
              <a:rPr lang="en-US" sz="2800"/>
              <a:t>What is the direction of the B field created by the red wire (the one on the left) in the vicinity of the blue wire (the one on the right)?</a:t>
            </a:r>
          </a:p>
        </p:txBody>
      </p:sp>
      <p:sp>
        <p:nvSpPr>
          <p:cNvPr id="4" name="TextBox 3"/>
          <p:cNvSpPr txBox="1"/>
          <p:nvPr/>
        </p:nvSpPr>
        <p:spPr>
          <a:xfrm>
            <a:off x="228600" y="3378200"/>
            <a:ext cx="3140475" cy="3323987"/>
          </a:xfrm>
          <a:prstGeom prst="rect">
            <a:avLst/>
          </a:prstGeom>
          <a:noFill/>
        </p:spPr>
        <p:txBody>
          <a:bodyPr wrap="none" rtlCol="0">
            <a:spAutoFit/>
          </a:bodyPr>
          <a:lstStyle/>
          <a:p>
            <a:pPr marL="514350" indent="-514350">
              <a:lnSpc>
                <a:spcPct val="150000"/>
              </a:lnSpc>
              <a:buAutoNum type="alphaUcParenR"/>
            </a:pPr>
            <a:r>
              <a:rPr lang="en-US" sz="2800"/>
              <a:t>Up</a:t>
            </a:r>
          </a:p>
          <a:p>
            <a:pPr marL="514350" indent="-514350">
              <a:lnSpc>
                <a:spcPct val="150000"/>
              </a:lnSpc>
              <a:buAutoNum type="alphaUcParenR"/>
            </a:pPr>
            <a:r>
              <a:rPr lang="en-US" sz="2800"/>
              <a:t>Right</a:t>
            </a:r>
          </a:p>
          <a:p>
            <a:pPr marL="514350" indent="-514350">
              <a:lnSpc>
                <a:spcPct val="150000"/>
              </a:lnSpc>
              <a:buAutoNum type="alphaUcParenR"/>
            </a:pPr>
            <a:r>
              <a:rPr lang="en-US" sz="2800"/>
              <a:t>Left</a:t>
            </a:r>
          </a:p>
          <a:p>
            <a:pPr marL="514350" indent="-514350">
              <a:lnSpc>
                <a:spcPct val="150000"/>
              </a:lnSpc>
              <a:buAutoNum type="alphaUcParenR"/>
            </a:pPr>
            <a:r>
              <a:rPr lang="en-US" sz="2800"/>
              <a:t>Into the board</a:t>
            </a:r>
          </a:p>
          <a:p>
            <a:pPr marL="514350" indent="-514350">
              <a:lnSpc>
                <a:spcPct val="150000"/>
              </a:lnSpc>
              <a:buAutoNum type="alphaUcParenR"/>
            </a:pPr>
            <a:r>
              <a:rPr lang="en-US" sz="2800"/>
              <a:t>Out of the board</a:t>
            </a:r>
          </a:p>
        </p:txBody>
      </p:sp>
    </p:spTree>
    <p:extLst>
      <p:ext uri="{BB962C8B-B14F-4D97-AF65-F5344CB8AC3E}">
        <p14:creationId xmlns:p14="http://schemas.microsoft.com/office/powerpoint/2010/main" val="278090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p:cNvSpPr>
          <p:nvPr/>
        </p:nvSpPr>
        <p:spPr bwMode="auto">
          <a:xfrm>
            <a:off x="745067" y="138115"/>
            <a:ext cx="99060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p>
            <a:pPr defTabSz="1096406"/>
            <a:r>
              <a:rPr lang="en-US" sz="4000" dirty="0">
                <a:solidFill>
                  <a:srgbClr val="662A6D"/>
                </a:solidFill>
              </a:rPr>
              <a:t>Conceptual Example</a:t>
            </a:r>
          </a:p>
        </p:txBody>
      </p:sp>
      <p:pic>
        <p:nvPicPr>
          <p:cNvPr id="5" name="Picture 4" descr="Fig_AU_2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71" y="1096436"/>
            <a:ext cx="10866967" cy="459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951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97" t="5287" r="5528" b="2622"/>
          <a:stretch/>
        </p:blipFill>
        <p:spPr>
          <a:xfrm>
            <a:off x="5071530" y="829732"/>
            <a:ext cx="1989667" cy="2633135"/>
          </a:xfrm>
          <a:prstGeom prst="rect">
            <a:avLst/>
          </a:prstGeom>
        </p:spPr>
      </p:pic>
      <p:sp>
        <p:nvSpPr>
          <p:cNvPr id="3" name="TextBox 2"/>
          <p:cNvSpPr txBox="1"/>
          <p:nvPr/>
        </p:nvSpPr>
        <p:spPr>
          <a:xfrm>
            <a:off x="153592" y="93133"/>
            <a:ext cx="11825545" cy="523220"/>
          </a:xfrm>
          <a:prstGeom prst="rect">
            <a:avLst/>
          </a:prstGeom>
          <a:noFill/>
        </p:spPr>
        <p:txBody>
          <a:bodyPr wrap="none" rtlCol="0">
            <a:spAutoFit/>
          </a:bodyPr>
          <a:lstStyle/>
          <a:p>
            <a:r>
              <a:rPr lang="en-US" sz="2800"/>
              <a:t>What is the direction of the force acting on the blue wire (the one on the right)?</a:t>
            </a:r>
          </a:p>
        </p:txBody>
      </p:sp>
      <p:sp>
        <p:nvSpPr>
          <p:cNvPr id="5" name="TextBox 4"/>
          <p:cNvSpPr txBox="1"/>
          <p:nvPr/>
        </p:nvSpPr>
        <p:spPr>
          <a:xfrm>
            <a:off x="228600" y="3378200"/>
            <a:ext cx="3140475" cy="3323987"/>
          </a:xfrm>
          <a:prstGeom prst="rect">
            <a:avLst/>
          </a:prstGeom>
          <a:noFill/>
        </p:spPr>
        <p:txBody>
          <a:bodyPr wrap="none" rtlCol="0">
            <a:spAutoFit/>
          </a:bodyPr>
          <a:lstStyle/>
          <a:p>
            <a:pPr marL="514350" indent="-514350">
              <a:lnSpc>
                <a:spcPct val="150000"/>
              </a:lnSpc>
              <a:buAutoNum type="alphaUcParenR"/>
            </a:pPr>
            <a:r>
              <a:rPr lang="en-US" sz="2800"/>
              <a:t>Up</a:t>
            </a:r>
          </a:p>
          <a:p>
            <a:pPr marL="514350" indent="-514350">
              <a:lnSpc>
                <a:spcPct val="150000"/>
              </a:lnSpc>
              <a:buAutoNum type="alphaUcParenR"/>
            </a:pPr>
            <a:r>
              <a:rPr lang="en-US" sz="2800"/>
              <a:t>Right</a:t>
            </a:r>
          </a:p>
          <a:p>
            <a:pPr marL="514350" indent="-514350">
              <a:lnSpc>
                <a:spcPct val="150000"/>
              </a:lnSpc>
              <a:buAutoNum type="alphaUcParenR"/>
            </a:pPr>
            <a:r>
              <a:rPr lang="en-US" sz="2800"/>
              <a:t>Left</a:t>
            </a:r>
          </a:p>
          <a:p>
            <a:pPr marL="514350" indent="-514350">
              <a:lnSpc>
                <a:spcPct val="150000"/>
              </a:lnSpc>
              <a:buAutoNum type="alphaUcParenR"/>
            </a:pPr>
            <a:r>
              <a:rPr lang="en-US" sz="2800"/>
              <a:t>Into the board</a:t>
            </a:r>
          </a:p>
          <a:p>
            <a:pPr marL="514350" indent="-514350">
              <a:lnSpc>
                <a:spcPct val="150000"/>
              </a:lnSpc>
              <a:buAutoNum type="alphaUcParenR"/>
            </a:pPr>
            <a:r>
              <a:rPr lang="en-US" sz="2800"/>
              <a:t>Out of the board</a:t>
            </a:r>
          </a:p>
        </p:txBody>
      </p:sp>
    </p:spTree>
    <p:extLst>
      <p:ext uri="{BB962C8B-B14F-4D97-AF65-F5344CB8AC3E}">
        <p14:creationId xmlns:p14="http://schemas.microsoft.com/office/powerpoint/2010/main" val="58260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399"/>
          <a:stretch/>
        </p:blipFill>
        <p:spPr>
          <a:xfrm>
            <a:off x="4330813" y="1320800"/>
            <a:ext cx="3521903" cy="3725026"/>
          </a:xfrm>
          <a:prstGeom prst="rect">
            <a:avLst/>
          </a:prstGeom>
        </p:spPr>
      </p:pic>
      <p:sp>
        <p:nvSpPr>
          <p:cNvPr id="3" name="Rectangle 2"/>
          <p:cNvSpPr/>
          <p:nvPr/>
        </p:nvSpPr>
        <p:spPr>
          <a:xfrm>
            <a:off x="177799" y="71735"/>
            <a:ext cx="11827933" cy="1384995"/>
          </a:xfrm>
          <a:prstGeom prst="rect">
            <a:avLst/>
          </a:prstGeom>
        </p:spPr>
        <p:txBody>
          <a:bodyPr wrap="square">
            <a:spAutoFit/>
          </a:bodyPr>
          <a:lstStyle/>
          <a:p>
            <a:r>
              <a:rPr lang="en-US" sz="2800"/>
              <a:t>A wire carries a current as shown. Charged particles at points 1, 2, 3, and 4 move in the directions indicated.  What is the direction of the magnetic force on charge 2 if q2 &lt; 0?</a:t>
            </a:r>
          </a:p>
        </p:txBody>
      </p:sp>
      <p:sp>
        <p:nvSpPr>
          <p:cNvPr id="4" name="TextBox 3"/>
          <p:cNvSpPr txBox="1"/>
          <p:nvPr/>
        </p:nvSpPr>
        <p:spPr>
          <a:xfrm>
            <a:off x="177797" y="4089400"/>
            <a:ext cx="2985369" cy="2677656"/>
          </a:xfrm>
          <a:prstGeom prst="rect">
            <a:avLst/>
          </a:prstGeom>
          <a:noFill/>
        </p:spPr>
        <p:txBody>
          <a:bodyPr wrap="none" rtlCol="0">
            <a:spAutoFit/>
          </a:bodyPr>
          <a:lstStyle/>
          <a:p>
            <a:pPr marL="514350" indent="-514350">
              <a:lnSpc>
                <a:spcPct val="150000"/>
              </a:lnSpc>
              <a:buAutoNum type="alphaUcParenR"/>
            </a:pPr>
            <a:r>
              <a:rPr lang="en-US" sz="2800"/>
              <a:t>To the right</a:t>
            </a:r>
          </a:p>
          <a:p>
            <a:pPr marL="514350" indent="-514350">
              <a:lnSpc>
                <a:spcPct val="150000"/>
              </a:lnSpc>
              <a:buAutoNum type="alphaUcParenR"/>
            </a:pPr>
            <a:r>
              <a:rPr lang="en-US" sz="2800"/>
              <a:t>To the left</a:t>
            </a:r>
          </a:p>
          <a:p>
            <a:pPr marL="514350" indent="-514350">
              <a:lnSpc>
                <a:spcPct val="150000"/>
              </a:lnSpc>
              <a:buAutoNum type="alphaUcParenR"/>
            </a:pPr>
            <a:r>
              <a:rPr lang="en-US" sz="2800"/>
              <a:t>Into the page</a:t>
            </a:r>
          </a:p>
          <a:p>
            <a:pPr marL="514350" indent="-514350">
              <a:lnSpc>
                <a:spcPct val="150000"/>
              </a:lnSpc>
              <a:buAutoNum type="alphaUcParenR"/>
            </a:pPr>
            <a:r>
              <a:rPr lang="en-US" sz="2800"/>
              <a:t>Out of the page</a:t>
            </a:r>
          </a:p>
        </p:txBody>
      </p:sp>
    </p:spTree>
    <p:extLst>
      <p:ext uri="{BB962C8B-B14F-4D97-AF65-F5344CB8AC3E}">
        <p14:creationId xmlns:p14="http://schemas.microsoft.com/office/powerpoint/2010/main" val="198475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399"/>
          <a:stretch/>
        </p:blipFill>
        <p:spPr>
          <a:xfrm>
            <a:off x="4330813" y="1320800"/>
            <a:ext cx="3521903" cy="3725026"/>
          </a:xfrm>
          <a:prstGeom prst="rect">
            <a:avLst/>
          </a:prstGeom>
        </p:spPr>
      </p:pic>
      <p:sp>
        <p:nvSpPr>
          <p:cNvPr id="3" name="Rectangle 2"/>
          <p:cNvSpPr/>
          <p:nvPr/>
        </p:nvSpPr>
        <p:spPr>
          <a:xfrm>
            <a:off x="177799" y="71735"/>
            <a:ext cx="11827933" cy="1384995"/>
          </a:xfrm>
          <a:prstGeom prst="rect">
            <a:avLst/>
          </a:prstGeom>
        </p:spPr>
        <p:txBody>
          <a:bodyPr wrap="square">
            <a:spAutoFit/>
          </a:bodyPr>
          <a:lstStyle/>
          <a:p>
            <a:r>
              <a:rPr lang="en-US" sz="2800" dirty="0"/>
              <a:t>A wire carries a current as shown. Charged particles at points 1, 2, 3, and 4 move in the directions indicated.  What is the direction of the magnetic force on charge 1 if q1 &gt; 0?</a:t>
            </a:r>
          </a:p>
        </p:txBody>
      </p:sp>
      <p:sp>
        <p:nvSpPr>
          <p:cNvPr id="4" name="TextBox 3"/>
          <p:cNvSpPr txBox="1"/>
          <p:nvPr/>
        </p:nvSpPr>
        <p:spPr>
          <a:xfrm>
            <a:off x="177797" y="4089400"/>
            <a:ext cx="2985369" cy="2677656"/>
          </a:xfrm>
          <a:prstGeom prst="rect">
            <a:avLst/>
          </a:prstGeom>
          <a:noFill/>
        </p:spPr>
        <p:txBody>
          <a:bodyPr wrap="none" rtlCol="0">
            <a:spAutoFit/>
          </a:bodyPr>
          <a:lstStyle/>
          <a:p>
            <a:pPr marL="514350" indent="-514350">
              <a:lnSpc>
                <a:spcPct val="150000"/>
              </a:lnSpc>
              <a:buAutoNum type="alphaUcParenR"/>
            </a:pPr>
            <a:r>
              <a:rPr lang="en-US" sz="2800"/>
              <a:t>Up</a:t>
            </a:r>
          </a:p>
          <a:p>
            <a:pPr marL="514350" indent="-514350">
              <a:lnSpc>
                <a:spcPct val="150000"/>
              </a:lnSpc>
              <a:buAutoNum type="alphaUcParenR"/>
            </a:pPr>
            <a:r>
              <a:rPr lang="en-US" sz="2800"/>
              <a:t>Down</a:t>
            </a:r>
          </a:p>
          <a:p>
            <a:pPr marL="514350" indent="-514350">
              <a:lnSpc>
                <a:spcPct val="150000"/>
              </a:lnSpc>
              <a:buAutoNum type="alphaUcParenR"/>
            </a:pPr>
            <a:r>
              <a:rPr lang="en-US" sz="2800"/>
              <a:t>Into the page</a:t>
            </a:r>
          </a:p>
          <a:p>
            <a:pPr marL="514350" indent="-514350">
              <a:lnSpc>
                <a:spcPct val="150000"/>
              </a:lnSpc>
              <a:buAutoNum type="alphaUcParenR"/>
            </a:pPr>
            <a:r>
              <a:rPr lang="en-US" sz="2800"/>
              <a:t>Out of the page</a:t>
            </a:r>
          </a:p>
        </p:txBody>
      </p:sp>
    </p:spTree>
    <p:extLst>
      <p:ext uri="{BB962C8B-B14F-4D97-AF65-F5344CB8AC3E}">
        <p14:creationId xmlns:p14="http://schemas.microsoft.com/office/powerpoint/2010/main" val="2290457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4897" y="2368594"/>
            <a:ext cx="9096408" cy="3659673"/>
          </a:xfrm>
          <a:prstGeom prst="rect">
            <a:avLst/>
          </a:prstGeom>
        </p:spPr>
      </p:pic>
      <p:sp>
        <p:nvSpPr>
          <p:cNvPr id="3" name="Rectangle 2"/>
          <p:cNvSpPr/>
          <p:nvPr/>
        </p:nvSpPr>
        <p:spPr>
          <a:xfrm>
            <a:off x="296333" y="150336"/>
            <a:ext cx="11650134" cy="1815882"/>
          </a:xfrm>
          <a:prstGeom prst="rect">
            <a:avLst/>
          </a:prstGeom>
        </p:spPr>
        <p:txBody>
          <a:bodyPr wrap="square">
            <a:spAutoFit/>
          </a:bodyPr>
          <a:lstStyle/>
          <a:p>
            <a:r>
              <a:rPr lang="en-US" sz="2800"/>
              <a:t>A rectangular loop of wire is carrying a current i in the clockwise direction and is near a long straight wire carrying a current I, as shown.  What is the direction of the net force on the rectangular loop, due to the B-field from the long, straight wire.</a:t>
            </a:r>
          </a:p>
        </p:txBody>
      </p:sp>
    </p:spTree>
    <p:extLst>
      <p:ext uri="{BB962C8B-B14F-4D97-AF65-F5344CB8AC3E}">
        <p14:creationId xmlns:p14="http://schemas.microsoft.com/office/powerpoint/2010/main" val="339646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08DF75-4A85-40B4-A61B-9AEA5DC3A089}"/>
              </a:ext>
            </a:extLst>
          </p:cNvPr>
          <p:cNvPicPr>
            <a:picLocks noChangeAspect="1"/>
          </p:cNvPicPr>
          <p:nvPr/>
        </p:nvPicPr>
        <p:blipFill>
          <a:blip r:embed="rId2"/>
          <a:stretch>
            <a:fillRect/>
          </a:stretch>
        </p:blipFill>
        <p:spPr>
          <a:xfrm>
            <a:off x="3262312" y="2815093"/>
            <a:ext cx="5667375" cy="175260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D703C71-FB2D-4C68-9259-98489BC89C7B}"/>
                  </a:ext>
                </a:extLst>
              </p:cNvPr>
              <p:cNvSpPr/>
              <p:nvPr/>
            </p:nvSpPr>
            <p:spPr>
              <a:xfrm>
                <a:off x="121920" y="116707"/>
                <a:ext cx="11765280" cy="2246769"/>
              </a:xfrm>
              <a:prstGeom prst="rect">
                <a:avLst/>
              </a:prstGeom>
            </p:spPr>
            <p:txBody>
              <a:bodyPr wrap="square">
                <a:spAutoFit/>
              </a:bodyPr>
              <a:lstStyle/>
              <a:p>
                <a:r>
                  <a:rPr lang="en-US" sz="2800" dirty="0"/>
                  <a:t>The magnitude of the magnetic field at a point a distance d to the right of a long straight wire carrying current i out of the plane of the page is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1</m:t>
                        </m:r>
                      </m:sub>
                    </m:sSub>
                  </m:oMath>
                </a14:m>
                <a:r>
                  <a:rPr lang="en-US" sz="2800" dirty="0"/>
                  <a:t> (Case 1 - the red dot represents the wire). Suppose a second current carrying wire identical to the first is placed the same distance to the right of the point (Case 2). Which statement is true about the magnitude of the net field in Case 2?</a:t>
                </a:r>
              </a:p>
            </p:txBody>
          </p:sp>
        </mc:Choice>
        <mc:Fallback xmlns="">
          <p:sp>
            <p:nvSpPr>
              <p:cNvPr id="3" name="Rectangle 2">
                <a:extLst>
                  <a:ext uri="{FF2B5EF4-FFF2-40B4-BE49-F238E27FC236}">
                    <a16:creationId xmlns:a16="http://schemas.microsoft.com/office/drawing/2014/main" id="{FD703C71-FB2D-4C68-9259-98489BC89C7B}"/>
                  </a:ext>
                </a:extLst>
              </p:cNvPr>
              <p:cNvSpPr>
                <a:spLocks noRot="1" noChangeAspect="1" noMove="1" noResize="1" noEditPoints="1" noAdjustHandles="1" noChangeArrowheads="1" noChangeShapeType="1" noTextEdit="1"/>
              </p:cNvSpPr>
              <p:nvPr/>
            </p:nvSpPr>
            <p:spPr>
              <a:xfrm>
                <a:off x="121920" y="116707"/>
                <a:ext cx="11765280" cy="2246769"/>
              </a:xfrm>
              <a:prstGeom prst="rect">
                <a:avLst/>
              </a:prstGeom>
              <a:blipFill>
                <a:blip r:embed="rId3"/>
                <a:stretch>
                  <a:fillRect l="-1036" t="-2439" r="-1347" b="-6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36CFB49-0F7D-4775-ADC6-B70D617EE069}"/>
                  </a:ext>
                </a:extLst>
              </p:cNvPr>
              <p:cNvSpPr/>
              <p:nvPr/>
            </p:nvSpPr>
            <p:spPr>
              <a:xfrm>
                <a:off x="203041" y="4635683"/>
                <a:ext cx="2020425" cy="1963423"/>
              </a:xfrm>
              <a:prstGeom prst="rect">
                <a:avLst/>
              </a:prstGeom>
            </p:spPr>
            <p:txBody>
              <a:bodyPr wrap="none">
                <a:spAutoFit/>
              </a:bodyPr>
              <a:lstStyle/>
              <a:p>
                <a:pPr marL="514350" indent="-514350">
                  <a:lnSpc>
                    <a:spcPct val="150000"/>
                  </a:lnSpc>
                  <a:buFontTx/>
                  <a:buAutoNum type="alphaUcParenR"/>
                </a:pPr>
                <a:r>
                  <a:rPr lang="en-US" sz="2800" dirty="0"/>
                  <a:t> </a:t>
                </a:r>
                <a14:m>
                  <m:oMath xmlns:m="http://schemas.openxmlformats.org/officeDocument/2006/math">
                    <m:sSub>
                      <m:sSubPr>
                        <m:ctrlPr>
                          <a:rPr lang="en-US" sz="2800" i="1" dirty="0" smtClean="0">
                            <a:latin typeface="Cambria Math" panose="02040503050406030204" pitchFamily="18" charset="0"/>
                          </a:rPr>
                        </m:ctrlPr>
                      </m:sSubPr>
                      <m:e>
                        <m:r>
                          <a:rPr lang="en-US" sz="2800" i="1" dirty="0">
                            <a:latin typeface="Cambria Math" panose="02040503050406030204" pitchFamily="18" charset="0"/>
                          </a:rPr>
                          <m:t>𝐵</m:t>
                        </m:r>
                      </m:e>
                      <m:sub>
                        <m:r>
                          <a:rPr lang="en-US" sz="2800" i="1" dirty="0">
                            <a:latin typeface="Cambria Math" panose="02040503050406030204" pitchFamily="18" charset="0"/>
                          </a:rPr>
                          <m:t>2</m:t>
                        </m:r>
                      </m:sub>
                    </m:sSub>
                    <m:r>
                      <a:rPr lang="en-US" sz="2800" b="0" i="1" dirty="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𝐵</m:t>
                        </m:r>
                      </m:e>
                      <m:sub>
                        <m:r>
                          <a:rPr lang="en-US" sz="2800" i="1">
                            <a:latin typeface="Cambria Math" panose="02040503050406030204" pitchFamily="18" charset="0"/>
                          </a:rPr>
                          <m:t>1</m:t>
                        </m:r>
                      </m:sub>
                    </m:sSub>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𝐵</m:t>
                        </m:r>
                      </m:e>
                      <m:sub>
                        <m:r>
                          <a:rPr lang="en-US" sz="2800" i="1" dirty="0">
                            <a:latin typeface="Cambria Math" panose="02040503050406030204" pitchFamily="18" charset="0"/>
                          </a:rPr>
                          <m:t>2</m:t>
                        </m:r>
                      </m:sub>
                    </m:sSub>
                    <m:r>
                      <a:rPr lang="en-US" sz="2800" i="1" dirty="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rPr>
                          <m:t>𝐵</m:t>
                        </m:r>
                      </m:e>
                      <m:sub>
                        <m:r>
                          <a:rPr lang="en-US" sz="2800" i="1">
                            <a:latin typeface="Cambria Math" panose="02040503050406030204" pitchFamily="18" charset="0"/>
                          </a:rPr>
                          <m:t>1</m:t>
                        </m:r>
                      </m:sub>
                    </m:sSub>
                  </m:oMath>
                </a14:m>
                <a:endParaRPr lang="en-US" sz="2800" dirty="0"/>
              </a:p>
              <a:p>
                <a:pPr marL="514350" indent="-514350">
                  <a:lnSpc>
                    <a:spcPct val="150000"/>
                  </a:lnSpc>
                  <a:buAutoNum type="alphaUcParenR"/>
                </a:pPr>
                <a:r>
                  <a:rPr lang="en-US" sz="2800" dirty="0"/>
                  <a:t>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𝐵</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rPr>
                          <m:t>𝐵</m:t>
                        </m:r>
                      </m:e>
                      <m:sub>
                        <m:r>
                          <a:rPr lang="en-US" sz="2800" i="1">
                            <a:latin typeface="Cambria Math" panose="02040503050406030204" pitchFamily="18" charset="0"/>
                          </a:rPr>
                          <m:t>1</m:t>
                        </m:r>
                      </m:sub>
                    </m:sSub>
                  </m:oMath>
                </a14:m>
                <a:endParaRPr lang="en-US" sz="2800" dirty="0"/>
              </a:p>
            </p:txBody>
          </p:sp>
        </mc:Choice>
        <mc:Fallback xmlns="">
          <p:sp>
            <p:nvSpPr>
              <p:cNvPr id="4" name="Rectangle 3">
                <a:extLst>
                  <a:ext uri="{FF2B5EF4-FFF2-40B4-BE49-F238E27FC236}">
                    <a16:creationId xmlns:a16="http://schemas.microsoft.com/office/drawing/2014/main" id="{736CFB49-0F7D-4775-ADC6-B70D617EE069}"/>
                  </a:ext>
                </a:extLst>
              </p:cNvPr>
              <p:cNvSpPr>
                <a:spLocks noRot="1" noChangeAspect="1" noMove="1" noResize="1" noEditPoints="1" noAdjustHandles="1" noChangeArrowheads="1" noChangeShapeType="1" noTextEdit="1"/>
              </p:cNvSpPr>
              <p:nvPr/>
            </p:nvSpPr>
            <p:spPr>
              <a:xfrm>
                <a:off x="203041" y="4635683"/>
                <a:ext cx="2020425" cy="1963423"/>
              </a:xfrm>
              <a:prstGeom prst="rect">
                <a:avLst/>
              </a:prstGeom>
              <a:blipFill>
                <a:blip r:embed="rId4"/>
                <a:stretch>
                  <a:fillRect l="-6325" b="-8050"/>
                </a:stretch>
              </a:blipFill>
            </p:spPr>
            <p:txBody>
              <a:bodyPr/>
              <a:lstStyle/>
              <a:p>
                <a:r>
                  <a:rPr lang="en-US">
                    <a:noFill/>
                  </a:rPr>
                  <a:t> </a:t>
                </a:r>
              </a:p>
            </p:txBody>
          </p:sp>
        </mc:Fallback>
      </mc:AlternateContent>
    </p:spTree>
    <p:extLst>
      <p:ext uri="{BB962C8B-B14F-4D97-AF65-F5344CB8AC3E}">
        <p14:creationId xmlns:p14="http://schemas.microsoft.com/office/powerpoint/2010/main" val="319251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2"/>
          <a:stretch>
            <a:fillRect/>
          </a:stretch>
        </p:blipFill>
        <p:spPr>
          <a:xfrm>
            <a:off x="2713008" y="1841057"/>
            <a:ext cx="6706714" cy="4377295"/>
          </a:xfrm>
          <a:prstGeom prst="rect">
            <a:avLst/>
          </a:prstGeom>
        </p:spPr>
      </p:pic>
      <p:sp>
        <p:nvSpPr>
          <p:cNvPr id="71" name="Rectangle 70"/>
          <p:cNvSpPr/>
          <p:nvPr/>
        </p:nvSpPr>
        <p:spPr>
          <a:xfrm>
            <a:off x="186265" y="88668"/>
            <a:ext cx="11760201" cy="1384995"/>
          </a:xfrm>
          <a:prstGeom prst="rect">
            <a:avLst/>
          </a:prstGeom>
        </p:spPr>
        <p:txBody>
          <a:bodyPr wrap="square">
            <a:spAutoFit/>
          </a:bodyPr>
          <a:lstStyle/>
          <a:p>
            <a:r>
              <a:rPr lang="en-US" sz="2800">
                <a:ea typeface="Times New Roman" panose="02020603050405020304" pitchFamily="18" charset="0"/>
              </a:rPr>
              <a:t>4 parallel wires each carry a current I. Three of the wires carry current out the page, one carries current into the page, as shown. What is the direction of the B-field at the </a:t>
            </a:r>
            <a:r>
              <a:rPr lang="en-US" sz="2800" b="1" u="sng">
                <a:ea typeface="Times New Roman" panose="02020603050405020304" pitchFamily="18" charset="0"/>
              </a:rPr>
              <a:t>center</a:t>
            </a:r>
            <a:r>
              <a:rPr lang="en-US" sz="2800">
                <a:ea typeface="Times New Roman" panose="02020603050405020304" pitchFamily="18" charset="0"/>
              </a:rPr>
              <a:t> of the square?</a:t>
            </a:r>
            <a:endParaRPr lang="en-US">
              <a:effectLst/>
              <a:ea typeface="Times New Roman" panose="02020603050405020304" pitchFamily="18" charset="0"/>
            </a:endParaRPr>
          </a:p>
        </p:txBody>
      </p:sp>
    </p:spTree>
    <p:extLst>
      <p:ext uri="{BB962C8B-B14F-4D97-AF65-F5344CB8AC3E}">
        <p14:creationId xmlns:p14="http://schemas.microsoft.com/office/powerpoint/2010/main" val="3923533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3567" y="1881552"/>
            <a:ext cx="3085659" cy="2684767"/>
          </a:xfrm>
          <a:prstGeom prst="rect">
            <a:avLst/>
          </a:prstGeom>
        </p:spPr>
      </p:pic>
      <p:sp>
        <p:nvSpPr>
          <p:cNvPr id="3" name="Rectangle 2"/>
          <p:cNvSpPr/>
          <p:nvPr/>
        </p:nvSpPr>
        <p:spPr>
          <a:xfrm>
            <a:off x="201663" y="65670"/>
            <a:ext cx="11829469" cy="1815882"/>
          </a:xfrm>
          <a:prstGeom prst="rect">
            <a:avLst/>
          </a:prstGeom>
        </p:spPr>
        <p:txBody>
          <a:bodyPr wrap="square">
            <a:spAutoFit/>
          </a:bodyPr>
          <a:lstStyle/>
          <a:p>
            <a:r>
              <a:rPr lang="en-US" sz="2800"/>
              <a:t>The diagram below shows a current loop perpendicular to the page; the view is a “slice” through the loop. The direction of the current in the wire at the top and the bottom is shown. What is the direction of the magnetic field at a point in the center of the loop?</a:t>
            </a:r>
          </a:p>
        </p:txBody>
      </p:sp>
      <p:sp>
        <p:nvSpPr>
          <p:cNvPr id="5" name="TextBox 4"/>
          <p:cNvSpPr txBox="1"/>
          <p:nvPr/>
        </p:nvSpPr>
        <p:spPr>
          <a:xfrm>
            <a:off x="201661" y="4038600"/>
            <a:ext cx="2367956" cy="2677656"/>
          </a:xfrm>
          <a:prstGeom prst="rect">
            <a:avLst/>
          </a:prstGeom>
          <a:noFill/>
        </p:spPr>
        <p:txBody>
          <a:bodyPr wrap="none" rtlCol="0">
            <a:spAutoFit/>
          </a:bodyPr>
          <a:lstStyle/>
          <a:p>
            <a:pPr marL="514350" indent="-514350">
              <a:lnSpc>
                <a:spcPct val="150000"/>
              </a:lnSpc>
              <a:buAutoNum type="alphaUcParenR"/>
            </a:pPr>
            <a:r>
              <a:rPr lang="en-US" sz="2800"/>
              <a:t>To the left</a:t>
            </a:r>
          </a:p>
          <a:p>
            <a:pPr marL="514350" indent="-514350">
              <a:lnSpc>
                <a:spcPct val="150000"/>
              </a:lnSpc>
              <a:buAutoNum type="alphaUcParenR"/>
            </a:pPr>
            <a:r>
              <a:rPr lang="en-US" sz="2800"/>
              <a:t>Up</a:t>
            </a:r>
          </a:p>
          <a:p>
            <a:pPr marL="514350" indent="-514350">
              <a:lnSpc>
                <a:spcPct val="150000"/>
              </a:lnSpc>
              <a:buAutoNum type="alphaUcParenR"/>
            </a:pPr>
            <a:r>
              <a:rPr lang="en-US" sz="2800"/>
              <a:t>To the right</a:t>
            </a:r>
          </a:p>
          <a:p>
            <a:pPr marL="514350" indent="-514350">
              <a:lnSpc>
                <a:spcPct val="150000"/>
              </a:lnSpc>
              <a:buAutoNum type="alphaUcParenR"/>
            </a:pPr>
            <a:r>
              <a:rPr lang="en-US" sz="2800"/>
              <a:t>Down</a:t>
            </a:r>
          </a:p>
        </p:txBody>
      </p:sp>
    </p:spTree>
    <p:extLst>
      <p:ext uri="{BB962C8B-B14F-4D97-AF65-F5344CB8AC3E}">
        <p14:creationId xmlns:p14="http://schemas.microsoft.com/office/powerpoint/2010/main" val="316314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0130" y="709487"/>
            <a:ext cx="6932881" cy="2939646"/>
          </a:xfrm>
          <a:prstGeom prst="rect">
            <a:avLst/>
          </a:prstGeom>
        </p:spPr>
      </p:pic>
      <p:sp>
        <p:nvSpPr>
          <p:cNvPr id="3" name="TextBox 2"/>
          <p:cNvSpPr txBox="1"/>
          <p:nvPr/>
        </p:nvSpPr>
        <p:spPr>
          <a:xfrm>
            <a:off x="287867" y="186267"/>
            <a:ext cx="6924973" cy="523220"/>
          </a:xfrm>
          <a:prstGeom prst="rect">
            <a:avLst/>
          </a:prstGeom>
          <a:noFill/>
        </p:spPr>
        <p:txBody>
          <a:bodyPr wrap="none" rtlCol="0">
            <a:spAutoFit/>
          </a:bodyPr>
          <a:lstStyle/>
          <a:p>
            <a:r>
              <a:rPr lang="en-US" sz="2800"/>
              <a:t>Which point has the the larger magnetic field?</a:t>
            </a:r>
          </a:p>
        </p:txBody>
      </p:sp>
      <p:sp>
        <p:nvSpPr>
          <p:cNvPr id="4" name="TextBox 3"/>
          <p:cNvSpPr txBox="1"/>
          <p:nvPr/>
        </p:nvSpPr>
        <p:spPr>
          <a:xfrm>
            <a:off x="287867" y="4690533"/>
            <a:ext cx="6038704" cy="2031325"/>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The field is the same at both A and B</a:t>
            </a:r>
          </a:p>
        </p:txBody>
      </p:sp>
    </p:spTree>
    <p:extLst>
      <p:ext uri="{BB962C8B-B14F-4D97-AF65-F5344CB8AC3E}">
        <p14:creationId xmlns:p14="http://schemas.microsoft.com/office/powerpoint/2010/main" val="1783493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56" t="1509" r="1231" b="7116"/>
          <a:stretch/>
        </p:blipFill>
        <p:spPr>
          <a:xfrm>
            <a:off x="4830231" y="1176867"/>
            <a:ext cx="2548467" cy="2345268"/>
          </a:xfrm>
          <a:prstGeom prst="rect">
            <a:avLst/>
          </a:prstGeom>
        </p:spPr>
      </p:pic>
      <p:sp>
        <p:nvSpPr>
          <p:cNvPr id="3" name="Rectangle 2"/>
          <p:cNvSpPr/>
          <p:nvPr/>
        </p:nvSpPr>
        <p:spPr>
          <a:xfrm>
            <a:off x="245532" y="159435"/>
            <a:ext cx="11717867" cy="954107"/>
          </a:xfrm>
          <a:prstGeom prst="rect">
            <a:avLst/>
          </a:prstGeom>
        </p:spPr>
        <p:txBody>
          <a:bodyPr wrap="square">
            <a:spAutoFit/>
          </a:bodyPr>
          <a:lstStyle/>
          <a:p>
            <a:r>
              <a:rPr lang="en-US" sz="2800"/>
              <a:t>Two loops of wire have current going around in opposite directions. The forces between the loops are:</a:t>
            </a:r>
          </a:p>
        </p:txBody>
      </p:sp>
      <p:sp>
        <p:nvSpPr>
          <p:cNvPr id="4" name="TextBox 3"/>
          <p:cNvSpPr txBox="1"/>
          <p:nvPr/>
        </p:nvSpPr>
        <p:spPr>
          <a:xfrm>
            <a:off x="245532" y="4546600"/>
            <a:ext cx="2118465" cy="2031325"/>
          </a:xfrm>
          <a:prstGeom prst="rect">
            <a:avLst/>
          </a:prstGeom>
          <a:noFill/>
        </p:spPr>
        <p:txBody>
          <a:bodyPr wrap="none" rtlCol="0">
            <a:spAutoFit/>
          </a:bodyPr>
          <a:lstStyle/>
          <a:p>
            <a:pPr marL="514350" indent="-514350">
              <a:lnSpc>
                <a:spcPct val="150000"/>
              </a:lnSpc>
              <a:buAutoNum type="alphaUcParenR"/>
            </a:pPr>
            <a:r>
              <a:rPr lang="en-US" sz="2800"/>
              <a:t>Attractive</a:t>
            </a:r>
          </a:p>
          <a:p>
            <a:pPr marL="514350" indent="-514350">
              <a:lnSpc>
                <a:spcPct val="150000"/>
              </a:lnSpc>
              <a:buAutoNum type="alphaUcParenR"/>
            </a:pPr>
            <a:r>
              <a:rPr lang="en-US" sz="2800"/>
              <a:t>Repulsive</a:t>
            </a:r>
          </a:p>
          <a:p>
            <a:pPr marL="514350" indent="-514350">
              <a:lnSpc>
                <a:spcPct val="150000"/>
              </a:lnSpc>
              <a:buAutoNum type="alphaUcParenR"/>
            </a:pPr>
            <a:r>
              <a:rPr lang="en-US" sz="2800"/>
              <a:t>Zero</a:t>
            </a:r>
          </a:p>
        </p:txBody>
      </p:sp>
    </p:spTree>
    <p:extLst>
      <p:ext uri="{BB962C8B-B14F-4D97-AF65-F5344CB8AC3E}">
        <p14:creationId xmlns:p14="http://schemas.microsoft.com/office/powerpoint/2010/main" val="275081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059" y="1246099"/>
            <a:ext cx="4676190" cy="885714"/>
          </a:xfrm>
          <a:prstGeom prst="rect">
            <a:avLst/>
          </a:prstGeom>
        </p:spPr>
      </p:pic>
      <p:grpSp>
        <p:nvGrpSpPr>
          <p:cNvPr id="4" name="Group 1"/>
          <p:cNvGrpSpPr>
            <a:grpSpLocks noChangeAspect="1"/>
          </p:cNvGrpSpPr>
          <p:nvPr/>
        </p:nvGrpSpPr>
        <p:grpSpPr bwMode="auto">
          <a:xfrm>
            <a:off x="7594599" y="841526"/>
            <a:ext cx="4448175" cy="1890713"/>
            <a:chOff x="2527" y="1792"/>
            <a:chExt cx="5837" cy="2481"/>
          </a:xfrm>
        </p:grpSpPr>
        <p:sp>
          <p:nvSpPr>
            <p:cNvPr id="5" name="AutoShape 42"/>
            <p:cNvSpPr>
              <a:spLocks noChangeAspect="1" noChangeArrowheads="1" noTextEdit="1"/>
            </p:cNvSpPr>
            <p:nvPr/>
          </p:nvSpPr>
          <p:spPr bwMode="auto">
            <a:xfrm>
              <a:off x="2527" y="1792"/>
              <a:ext cx="5837" cy="24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9"/>
            <p:cNvGrpSpPr>
              <a:grpSpLocks/>
            </p:cNvGrpSpPr>
            <p:nvPr/>
          </p:nvGrpSpPr>
          <p:grpSpPr bwMode="auto">
            <a:xfrm>
              <a:off x="4582" y="2577"/>
              <a:ext cx="2026" cy="623"/>
              <a:chOff x="6676" y="2562"/>
              <a:chExt cx="2431" cy="748"/>
            </a:xfrm>
          </p:grpSpPr>
          <p:sp>
            <p:nvSpPr>
              <p:cNvPr id="34" name="AutoShape 41"/>
              <p:cNvSpPr>
                <a:spLocks noChangeArrowheads="1"/>
              </p:cNvSpPr>
              <p:nvPr/>
            </p:nvSpPr>
            <p:spPr bwMode="auto">
              <a:xfrm rot="-5400000">
                <a:off x="7518" y="1720"/>
                <a:ext cx="748" cy="2431"/>
              </a:xfrm>
              <a:prstGeom prst="can">
                <a:avLst>
                  <a:gd name="adj" fmla="val 45906"/>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Arc 40"/>
              <p:cNvSpPr>
                <a:spLocks/>
              </p:cNvSpPr>
              <p:nvPr/>
            </p:nvSpPr>
            <p:spPr bwMode="auto">
              <a:xfrm>
                <a:off x="7050"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Arc 39"/>
              <p:cNvSpPr>
                <a:spLocks/>
              </p:cNvSpPr>
              <p:nvPr/>
            </p:nvSpPr>
            <p:spPr bwMode="auto">
              <a:xfrm>
                <a:off x="7237"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Arc 38"/>
              <p:cNvSpPr>
                <a:spLocks/>
              </p:cNvSpPr>
              <p:nvPr/>
            </p:nvSpPr>
            <p:spPr bwMode="auto">
              <a:xfrm>
                <a:off x="7424"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Arc 37"/>
              <p:cNvSpPr>
                <a:spLocks/>
              </p:cNvSpPr>
              <p:nvPr/>
            </p:nvSpPr>
            <p:spPr bwMode="auto">
              <a:xfrm>
                <a:off x="7611"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Arc 36"/>
              <p:cNvSpPr>
                <a:spLocks/>
              </p:cNvSpPr>
              <p:nvPr/>
            </p:nvSpPr>
            <p:spPr bwMode="auto">
              <a:xfrm>
                <a:off x="7798"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Arc 35"/>
              <p:cNvSpPr>
                <a:spLocks/>
              </p:cNvSpPr>
              <p:nvPr/>
            </p:nvSpPr>
            <p:spPr bwMode="auto">
              <a:xfrm>
                <a:off x="7985"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rc 34"/>
              <p:cNvSpPr>
                <a:spLocks/>
              </p:cNvSpPr>
              <p:nvPr/>
            </p:nvSpPr>
            <p:spPr bwMode="auto">
              <a:xfrm>
                <a:off x="8172"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Arc 33"/>
              <p:cNvSpPr>
                <a:spLocks/>
              </p:cNvSpPr>
              <p:nvPr/>
            </p:nvSpPr>
            <p:spPr bwMode="auto">
              <a:xfrm>
                <a:off x="8359"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Arc 32"/>
              <p:cNvSpPr>
                <a:spLocks/>
              </p:cNvSpPr>
              <p:nvPr/>
            </p:nvSpPr>
            <p:spPr bwMode="auto">
              <a:xfrm>
                <a:off x="8546"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rc 31"/>
              <p:cNvSpPr>
                <a:spLocks/>
              </p:cNvSpPr>
              <p:nvPr/>
            </p:nvSpPr>
            <p:spPr bwMode="auto">
              <a:xfrm>
                <a:off x="8733" y="2562"/>
                <a:ext cx="190" cy="748"/>
              </a:xfrm>
              <a:custGeom>
                <a:avLst/>
                <a:gdLst>
                  <a:gd name="G0" fmla="+- 468 0 0"/>
                  <a:gd name="G1" fmla="+- 21600 0 0"/>
                  <a:gd name="G2" fmla="+- 21600 0 0"/>
                  <a:gd name="T0" fmla="*/ 468 w 22068"/>
                  <a:gd name="T1" fmla="*/ 0 h 43200"/>
                  <a:gd name="T2" fmla="*/ 0 w 22068"/>
                  <a:gd name="T3" fmla="*/ 43195 h 43200"/>
                  <a:gd name="T4" fmla="*/ 468 w 22068"/>
                  <a:gd name="T5" fmla="*/ 21600 h 43200"/>
                </a:gdLst>
                <a:ahLst/>
                <a:cxnLst>
                  <a:cxn ang="0">
                    <a:pos x="T0" y="T1"/>
                  </a:cxn>
                  <a:cxn ang="0">
                    <a:pos x="T2" y="T3"/>
                  </a:cxn>
                  <a:cxn ang="0">
                    <a:pos x="T4" y="T5"/>
                  </a:cxn>
                </a:cxnLst>
                <a:rect l="0" t="0" r="r" b="b"/>
                <a:pathLst>
                  <a:path w="22068" h="43200" fill="none" extrusionOk="0">
                    <a:moveTo>
                      <a:pt x="467" y="0"/>
                    </a:moveTo>
                    <a:cubicBezTo>
                      <a:pt x="12397" y="0"/>
                      <a:pt x="22068" y="9670"/>
                      <a:pt x="22068" y="21600"/>
                    </a:cubicBezTo>
                    <a:cubicBezTo>
                      <a:pt x="22068" y="33529"/>
                      <a:pt x="12397" y="43200"/>
                      <a:pt x="468" y="43200"/>
                    </a:cubicBezTo>
                    <a:cubicBezTo>
                      <a:pt x="311" y="43200"/>
                      <a:pt x="155" y="43198"/>
                      <a:pt x="0" y="43194"/>
                    </a:cubicBezTo>
                  </a:path>
                  <a:path w="22068" h="43200" stroke="0" extrusionOk="0">
                    <a:moveTo>
                      <a:pt x="467" y="0"/>
                    </a:moveTo>
                    <a:cubicBezTo>
                      <a:pt x="12397" y="0"/>
                      <a:pt x="22068" y="9670"/>
                      <a:pt x="22068" y="21600"/>
                    </a:cubicBezTo>
                    <a:cubicBezTo>
                      <a:pt x="22068" y="33529"/>
                      <a:pt x="12397" y="43200"/>
                      <a:pt x="468" y="43200"/>
                    </a:cubicBezTo>
                    <a:cubicBezTo>
                      <a:pt x="311" y="43200"/>
                      <a:pt x="155" y="43198"/>
                      <a:pt x="0" y="43194"/>
                    </a:cubicBezTo>
                    <a:lnTo>
                      <a:pt x="468"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30"/>
              <p:cNvSpPr>
                <a:spLocks noChangeShapeType="1"/>
              </p:cNvSpPr>
              <p:nvPr/>
            </p:nvSpPr>
            <p:spPr bwMode="auto">
              <a:xfrm>
                <a:off x="7050" y="2936"/>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Line 28"/>
            <p:cNvSpPr>
              <a:spLocks noChangeShapeType="1"/>
            </p:cNvSpPr>
            <p:nvPr/>
          </p:nvSpPr>
          <p:spPr bwMode="auto">
            <a:xfrm flipV="1">
              <a:off x="4859" y="2826"/>
              <a:ext cx="1" cy="15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27"/>
            <p:cNvSpPr>
              <a:spLocks noChangeShapeType="1"/>
            </p:cNvSpPr>
            <p:nvPr/>
          </p:nvSpPr>
          <p:spPr bwMode="auto">
            <a:xfrm flipH="1">
              <a:off x="4586" y="2809"/>
              <a:ext cx="1" cy="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6"/>
            <p:cNvSpPr>
              <a:spLocks noChangeShapeType="1"/>
            </p:cNvSpPr>
            <p:nvPr/>
          </p:nvSpPr>
          <p:spPr bwMode="auto">
            <a:xfrm flipV="1">
              <a:off x="6602" y="2834"/>
              <a:ext cx="0" cy="1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5"/>
            <p:cNvSpPr>
              <a:spLocks noChangeShapeType="1"/>
            </p:cNvSpPr>
            <p:nvPr/>
          </p:nvSpPr>
          <p:spPr bwMode="auto">
            <a:xfrm flipV="1">
              <a:off x="5052"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4"/>
            <p:cNvSpPr>
              <a:spLocks noChangeShapeType="1"/>
            </p:cNvSpPr>
            <p:nvPr/>
          </p:nvSpPr>
          <p:spPr bwMode="auto">
            <a:xfrm flipV="1">
              <a:off x="6461"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3"/>
            <p:cNvSpPr>
              <a:spLocks noChangeShapeType="1"/>
            </p:cNvSpPr>
            <p:nvPr/>
          </p:nvSpPr>
          <p:spPr bwMode="auto">
            <a:xfrm flipV="1">
              <a:off x="5361"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2"/>
            <p:cNvSpPr>
              <a:spLocks noChangeShapeType="1"/>
            </p:cNvSpPr>
            <p:nvPr/>
          </p:nvSpPr>
          <p:spPr bwMode="auto">
            <a:xfrm flipV="1">
              <a:off x="5519"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1"/>
            <p:cNvSpPr>
              <a:spLocks noChangeShapeType="1"/>
            </p:cNvSpPr>
            <p:nvPr/>
          </p:nvSpPr>
          <p:spPr bwMode="auto">
            <a:xfrm flipV="1">
              <a:off x="5202"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0"/>
            <p:cNvSpPr>
              <a:spLocks noChangeShapeType="1"/>
            </p:cNvSpPr>
            <p:nvPr/>
          </p:nvSpPr>
          <p:spPr bwMode="auto">
            <a:xfrm flipV="1">
              <a:off x="5677"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9"/>
            <p:cNvSpPr>
              <a:spLocks noChangeShapeType="1"/>
            </p:cNvSpPr>
            <p:nvPr/>
          </p:nvSpPr>
          <p:spPr bwMode="auto">
            <a:xfrm flipV="1">
              <a:off x="5836"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8"/>
            <p:cNvSpPr>
              <a:spLocks noChangeShapeType="1"/>
            </p:cNvSpPr>
            <p:nvPr/>
          </p:nvSpPr>
          <p:spPr bwMode="auto">
            <a:xfrm flipV="1">
              <a:off x="5986"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flipV="1">
              <a:off x="6136"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flipV="1">
              <a:off x="6294" y="2825"/>
              <a:ext cx="1" cy="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 Box 15"/>
            <p:cNvSpPr txBox="1">
              <a:spLocks noChangeArrowheads="1"/>
            </p:cNvSpPr>
            <p:nvPr/>
          </p:nvSpPr>
          <p:spPr bwMode="auto">
            <a:xfrm>
              <a:off x="4672" y="3220"/>
              <a:ext cx="2172"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atomic current on rim,</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like solenoid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4"/>
            <p:cNvSpPr txBox="1">
              <a:spLocks noChangeArrowheads="1"/>
            </p:cNvSpPr>
            <p:nvPr/>
          </p:nvSpPr>
          <p:spPr bwMode="auto">
            <a:xfrm>
              <a:off x="4597" y="2195"/>
              <a:ext cx="44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3"/>
            <p:cNvSpPr txBox="1">
              <a:spLocks noChangeArrowheads="1"/>
            </p:cNvSpPr>
            <p:nvPr/>
          </p:nvSpPr>
          <p:spPr bwMode="auto">
            <a:xfrm>
              <a:off x="6235" y="2220"/>
              <a:ext cx="447"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3" name="Group 8"/>
            <p:cNvGrpSpPr>
              <a:grpSpLocks/>
            </p:cNvGrpSpPr>
            <p:nvPr/>
          </p:nvGrpSpPr>
          <p:grpSpPr bwMode="auto">
            <a:xfrm>
              <a:off x="3472" y="1792"/>
              <a:ext cx="1248" cy="2175"/>
              <a:chOff x="5344" y="1620"/>
              <a:chExt cx="1497" cy="2610"/>
            </a:xfrm>
          </p:grpSpPr>
          <p:sp>
            <p:nvSpPr>
              <p:cNvPr id="30" name="Arc 12"/>
              <p:cNvSpPr>
                <a:spLocks/>
              </p:cNvSpPr>
              <p:nvPr/>
            </p:nvSpPr>
            <p:spPr bwMode="auto">
              <a:xfrm flipH="1" flipV="1">
                <a:off x="5359" y="2460"/>
                <a:ext cx="1467" cy="405"/>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rc 11"/>
              <p:cNvSpPr>
                <a:spLocks/>
              </p:cNvSpPr>
              <p:nvPr/>
            </p:nvSpPr>
            <p:spPr bwMode="auto">
              <a:xfrm flipH="1" flipV="1">
                <a:off x="5374" y="1620"/>
                <a:ext cx="1467" cy="1095"/>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rc 10"/>
              <p:cNvSpPr>
                <a:spLocks/>
              </p:cNvSpPr>
              <p:nvPr/>
            </p:nvSpPr>
            <p:spPr bwMode="auto">
              <a:xfrm flipH="1">
                <a:off x="5359" y="3000"/>
                <a:ext cx="1467" cy="405"/>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rc 9"/>
              <p:cNvSpPr>
                <a:spLocks/>
              </p:cNvSpPr>
              <p:nvPr/>
            </p:nvSpPr>
            <p:spPr bwMode="auto">
              <a:xfrm flipH="1">
                <a:off x="5344" y="3135"/>
                <a:ext cx="1467" cy="1095"/>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Text Box 7"/>
            <p:cNvSpPr txBox="1">
              <a:spLocks noChangeArrowheads="1"/>
            </p:cNvSpPr>
            <p:nvPr/>
          </p:nvSpPr>
          <p:spPr bwMode="auto">
            <a:xfrm>
              <a:off x="3160" y="3599"/>
              <a:ext cx="179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B-field comes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out of "North" 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Arc 6"/>
            <p:cNvSpPr>
              <a:spLocks/>
            </p:cNvSpPr>
            <p:nvPr/>
          </p:nvSpPr>
          <p:spPr bwMode="auto">
            <a:xfrm flipV="1">
              <a:off x="6685" y="2517"/>
              <a:ext cx="1222" cy="338"/>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rc 5"/>
            <p:cNvSpPr>
              <a:spLocks/>
            </p:cNvSpPr>
            <p:nvPr/>
          </p:nvSpPr>
          <p:spPr bwMode="auto">
            <a:xfrm flipV="1">
              <a:off x="6672" y="1817"/>
              <a:ext cx="1223" cy="913"/>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rc 4"/>
            <p:cNvSpPr>
              <a:spLocks/>
            </p:cNvSpPr>
            <p:nvPr/>
          </p:nvSpPr>
          <p:spPr bwMode="auto">
            <a:xfrm>
              <a:off x="6685" y="2967"/>
              <a:ext cx="1222" cy="338"/>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rc 3"/>
            <p:cNvSpPr>
              <a:spLocks/>
            </p:cNvSpPr>
            <p:nvPr/>
          </p:nvSpPr>
          <p:spPr bwMode="auto">
            <a:xfrm>
              <a:off x="6685" y="3080"/>
              <a:ext cx="1222" cy="912"/>
            </a:xfrm>
            <a:custGeom>
              <a:avLst/>
              <a:gdLst>
                <a:gd name="G0" fmla="+- 0 0 0"/>
                <a:gd name="G1" fmla="+- 21600 0 0"/>
                <a:gd name="G2" fmla="+- 21600 0 0"/>
                <a:gd name="T0" fmla="*/ 0 w 19919"/>
                <a:gd name="T1" fmla="*/ 0 h 21600"/>
                <a:gd name="T2" fmla="*/ 19919 w 19919"/>
                <a:gd name="T3" fmla="*/ 13245 h 21600"/>
                <a:gd name="T4" fmla="*/ 0 w 19919"/>
                <a:gd name="T5" fmla="*/ 21600 h 21600"/>
              </a:gdLst>
              <a:ahLst/>
              <a:cxnLst>
                <a:cxn ang="0">
                  <a:pos x="T0" y="T1"/>
                </a:cxn>
                <a:cxn ang="0">
                  <a:pos x="T2" y="T3"/>
                </a:cxn>
                <a:cxn ang="0">
                  <a:pos x="T4" y="T5"/>
                </a:cxn>
              </a:cxnLst>
              <a:rect l="0" t="0" r="r" b="b"/>
              <a:pathLst>
                <a:path w="19919" h="21600" fill="none" extrusionOk="0">
                  <a:moveTo>
                    <a:pt x="-1" y="0"/>
                  </a:moveTo>
                  <a:cubicBezTo>
                    <a:pt x="8701" y="0"/>
                    <a:pt x="16553" y="5221"/>
                    <a:pt x="19918" y="13245"/>
                  </a:cubicBezTo>
                </a:path>
                <a:path w="19919" h="21600" stroke="0" extrusionOk="0">
                  <a:moveTo>
                    <a:pt x="-1" y="0"/>
                  </a:moveTo>
                  <a:cubicBezTo>
                    <a:pt x="8701" y="0"/>
                    <a:pt x="16553" y="5221"/>
                    <a:pt x="19918" y="13245"/>
                  </a:cubicBezTo>
                  <a:lnTo>
                    <a:pt x="0" y="21600"/>
                  </a:lnTo>
                  <a:close/>
                </a:path>
              </a:pathLst>
            </a:custGeom>
            <a:noFill/>
            <a:ln w="9525">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 Box 2"/>
            <p:cNvSpPr txBox="1">
              <a:spLocks noChangeArrowheads="1"/>
            </p:cNvSpPr>
            <p:nvPr/>
          </p:nvSpPr>
          <p:spPr bwMode="auto">
            <a:xfrm>
              <a:off x="6660" y="3561"/>
              <a:ext cx="1409"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B-field enters</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"South" end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6" name="TextBox 45"/>
          <p:cNvSpPr txBox="1"/>
          <p:nvPr/>
        </p:nvSpPr>
        <p:spPr>
          <a:xfrm>
            <a:off x="264709" y="160701"/>
            <a:ext cx="10557057" cy="523220"/>
          </a:xfrm>
          <a:prstGeom prst="rect">
            <a:avLst/>
          </a:prstGeom>
          <a:noFill/>
        </p:spPr>
        <p:txBody>
          <a:bodyPr wrap="none" rtlCol="0">
            <a:spAutoFit/>
          </a:bodyPr>
          <a:lstStyle/>
          <a:p>
            <a:r>
              <a:rPr lang="en-US" sz="2800"/>
              <a:t>Two bar magnets are brought near each other as shown. The magnets…</a:t>
            </a:r>
          </a:p>
        </p:txBody>
      </p:sp>
      <p:sp>
        <p:nvSpPr>
          <p:cNvPr id="47" name="TextBox 46"/>
          <p:cNvSpPr txBox="1"/>
          <p:nvPr/>
        </p:nvSpPr>
        <p:spPr>
          <a:xfrm>
            <a:off x="7079938" y="1503828"/>
            <a:ext cx="893065" cy="523220"/>
          </a:xfrm>
          <a:prstGeom prst="rect">
            <a:avLst/>
          </a:prstGeom>
          <a:noFill/>
        </p:spPr>
        <p:txBody>
          <a:bodyPr wrap="none" rtlCol="0">
            <a:spAutoFit/>
          </a:bodyPr>
          <a:lstStyle/>
          <a:p>
            <a:r>
              <a:rPr lang="en-US" sz="2800"/>
              <a:t>Hint:</a:t>
            </a:r>
          </a:p>
        </p:txBody>
      </p:sp>
      <p:sp>
        <p:nvSpPr>
          <p:cNvPr id="48" name="TextBox 47"/>
          <p:cNvSpPr txBox="1"/>
          <p:nvPr/>
        </p:nvSpPr>
        <p:spPr>
          <a:xfrm>
            <a:off x="264709" y="4605867"/>
            <a:ext cx="5411225" cy="2031325"/>
          </a:xfrm>
          <a:prstGeom prst="rect">
            <a:avLst/>
          </a:prstGeom>
          <a:noFill/>
        </p:spPr>
        <p:txBody>
          <a:bodyPr wrap="none" rtlCol="0">
            <a:spAutoFit/>
          </a:bodyPr>
          <a:lstStyle/>
          <a:p>
            <a:pPr marL="514350" indent="-514350">
              <a:lnSpc>
                <a:spcPct val="150000"/>
              </a:lnSpc>
              <a:buAutoNum type="alphaUcParenR"/>
            </a:pPr>
            <a:r>
              <a:rPr lang="en-US" sz="2800"/>
              <a:t>attract</a:t>
            </a:r>
          </a:p>
          <a:p>
            <a:pPr marL="514350" indent="-514350">
              <a:lnSpc>
                <a:spcPct val="150000"/>
              </a:lnSpc>
              <a:buAutoNum type="alphaUcParenR"/>
            </a:pPr>
            <a:r>
              <a:rPr lang="en-US" sz="2800"/>
              <a:t>repel</a:t>
            </a:r>
          </a:p>
          <a:p>
            <a:pPr marL="514350" indent="-514350">
              <a:lnSpc>
                <a:spcPct val="150000"/>
              </a:lnSpc>
              <a:buAutoNum type="alphaUcParenR"/>
            </a:pPr>
            <a:r>
              <a:rPr lang="en-US" sz="2800"/>
              <a:t>exert no net force on each other</a:t>
            </a:r>
          </a:p>
        </p:txBody>
      </p:sp>
    </p:spTree>
    <p:extLst>
      <p:ext uri="{BB962C8B-B14F-4D97-AF65-F5344CB8AC3E}">
        <p14:creationId xmlns:p14="http://schemas.microsoft.com/office/powerpoint/2010/main" val="73562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5 The Force on a Current in a Magnetic Field  (Reading content) - Google Chrome"/>
          <p:cNvPicPr>
            <a:picLocks noChangeAspect="1"/>
          </p:cNvPicPr>
          <p:nvPr/>
        </p:nvPicPr>
        <p:blipFill rotWithShape="1">
          <a:blip r:embed="rId2">
            <a:extLst>
              <a:ext uri="{28A0092B-C50C-407E-A947-70E740481C1C}">
                <a14:useLocalDpi xmlns:a14="http://schemas.microsoft.com/office/drawing/2010/main" val="0"/>
              </a:ext>
            </a:extLst>
          </a:blip>
          <a:srcRect l="6956" t="27950" r="6506" b="34307"/>
          <a:stretch/>
        </p:blipFill>
        <p:spPr>
          <a:xfrm>
            <a:off x="304800" y="304800"/>
            <a:ext cx="11724640" cy="3860800"/>
          </a:xfrm>
          <a:prstGeom prst="rect">
            <a:avLst/>
          </a:prstGeom>
        </p:spPr>
      </p:pic>
    </p:spTree>
    <p:extLst>
      <p:ext uri="{BB962C8B-B14F-4D97-AF65-F5344CB8AC3E}">
        <p14:creationId xmlns:p14="http://schemas.microsoft.com/office/powerpoint/2010/main" val="1045370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6097" y="66301"/>
            <a:ext cx="5944872" cy="1548765"/>
          </a:xfrm>
          <a:prstGeom prst="rect">
            <a:avLst/>
          </a:prstGeom>
        </p:spPr>
      </p:pic>
      <p:pic>
        <p:nvPicPr>
          <p:cNvPr id="19" name="Picture 18"/>
          <p:cNvPicPr>
            <a:picLocks noChangeAspect="1"/>
          </p:cNvPicPr>
          <p:nvPr/>
        </p:nvPicPr>
        <p:blipFill>
          <a:blip r:embed="rId3"/>
          <a:stretch>
            <a:fillRect/>
          </a:stretch>
        </p:blipFill>
        <p:spPr>
          <a:xfrm>
            <a:off x="8776395" y="1615066"/>
            <a:ext cx="6333704" cy="1331745"/>
          </a:xfrm>
          <a:prstGeom prst="rect">
            <a:avLst/>
          </a:prstGeom>
        </p:spPr>
      </p:pic>
      <p:sp>
        <p:nvSpPr>
          <p:cNvPr id="20" name="Rectangle 19"/>
          <p:cNvSpPr/>
          <p:nvPr/>
        </p:nvSpPr>
        <p:spPr>
          <a:xfrm>
            <a:off x="227964" y="66301"/>
            <a:ext cx="8348134" cy="954107"/>
          </a:xfrm>
          <a:prstGeom prst="rect">
            <a:avLst/>
          </a:prstGeom>
        </p:spPr>
        <p:txBody>
          <a:bodyPr wrap="square">
            <a:spAutoFit/>
          </a:bodyPr>
          <a:lstStyle/>
          <a:p>
            <a:r>
              <a:rPr lang="en-US" sz="2800"/>
              <a:t>A square loop of wire carrying current I is a uniform magnetic field and it can rotate about an axis, as shown:</a:t>
            </a:r>
          </a:p>
        </p:txBody>
      </p:sp>
      <p:sp>
        <p:nvSpPr>
          <p:cNvPr id="21" name="Rectangle 20"/>
          <p:cNvSpPr/>
          <p:nvPr/>
        </p:nvSpPr>
        <p:spPr>
          <a:xfrm>
            <a:off x="227964" y="1615066"/>
            <a:ext cx="8348134" cy="954107"/>
          </a:xfrm>
          <a:prstGeom prst="rect">
            <a:avLst/>
          </a:prstGeom>
        </p:spPr>
        <p:txBody>
          <a:bodyPr wrap="square">
            <a:spAutoFit/>
          </a:bodyPr>
          <a:lstStyle/>
          <a:p>
            <a:r>
              <a:rPr lang="en-US" sz="2800"/>
              <a:t>Seen from along the axis of rotation, the loop is tilted relative to the B-field as shown:</a:t>
            </a:r>
          </a:p>
        </p:txBody>
      </p:sp>
      <p:sp>
        <p:nvSpPr>
          <p:cNvPr id="23" name="TextBox 22"/>
          <p:cNvSpPr txBox="1"/>
          <p:nvPr/>
        </p:nvSpPr>
        <p:spPr>
          <a:xfrm>
            <a:off x="227964" y="3910148"/>
            <a:ext cx="7616509" cy="2610843"/>
          </a:xfrm>
          <a:prstGeom prst="rect">
            <a:avLst/>
          </a:prstGeom>
          <a:noFill/>
        </p:spPr>
        <p:txBody>
          <a:bodyPr wrap="none" rtlCol="0">
            <a:spAutoFit/>
          </a:bodyPr>
          <a:lstStyle/>
          <a:p>
            <a:pPr>
              <a:lnSpc>
                <a:spcPct val="150000"/>
              </a:lnSpc>
            </a:pPr>
            <a:r>
              <a:rPr lang="en-US" sz="2800"/>
              <a:t>The magnetic forces on the loop from the B-field ...</a:t>
            </a:r>
          </a:p>
          <a:p>
            <a:pPr marL="514350" indent="-514350">
              <a:lnSpc>
                <a:spcPct val="150000"/>
              </a:lnSpc>
              <a:buAutoNum type="alphaUcParenR"/>
            </a:pPr>
            <a:r>
              <a:rPr lang="en-US" sz="2800"/>
              <a:t>Will cause the loop to rotate counter-clockwise</a:t>
            </a:r>
          </a:p>
          <a:p>
            <a:pPr marL="514350" indent="-514350">
              <a:lnSpc>
                <a:spcPct val="150000"/>
              </a:lnSpc>
              <a:buAutoNum type="alphaUcParenR"/>
            </a:pPr>
            <a:r>
              <a:rPr lang="en-US" sz="2800"/>
              <a:t>Will cause the loop to rotate clockwise</a:t>
            </a:r>
          </a:p>
          <a:p>
            <a:pPr marL="514350" indent="-514350">
              <a:lnSpc>
                <a:spcPct val="150000"/>
              </a:lnSpc>
              <a:buAutoNum type="alphaUcParenR"/>
            </a:pPr>
            <a:r>
              <a:rPr lang="en-US" sz="2800"/>
              <a:t>Will not cause the loop to rotate</a:t>
            </a:r>
          </a:p>
        </p:txBody>
      </p:sp>
    </p:spTree>
    <p:extLst>
      <p:ext uri="{BB962C8B-B14F-4D97-AF65-F5344CB8AC3E}">
        <p14:creationId xmlns:p14="http://schemas.microsoft.com/office/powerpoint/2010/main" val="2546821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6097" y="66301"/>
            <a:ext cx="5944872" cy="1548765"/>
          </a:xfrm>
          <a:prstGeom prst="rect">
            <a:avLst/>
          </a:prstGeom>
        </p:spPr>
      </p:pic>
      <p:pic>
        <p:nvPicPr>
          <p:cNvPr id="19" name="Picture 18"/>
          <p:cNvPicPr>
            <a:picLocks noChangeAspect="1"/>
          </p:cNvPicPr>
          <p:nvPr/>
        </p:nvPicPr>
        <p:blipFill>
          <a:blip r:embed="rId3"/>
          <a:stretch>
            <a:fillRect/>
          </a:stretch>
        </p:blipFill>
        <p:spPr>
          <a:xfrm>
            <a:off x="8776395" y="1615066"/>
            <a:ext cx="6333704" cy="1331745"/>
          </a:xfrm>
          <a:prstGeom prst="rect">
            <a:avLst/>
          </a:prstGeom>
        </p:spPr>
      </p:pic>
      <p:sp>
        <p:nvSpPr>
          <p:cNvPr id="20" name="Rectangle 19"/>
          <p:cNvSpPr/>
          <p:nvPr/>
        </p:nvSpPr>
        <p:spPr>
          <a:xfrm>
            <a:off x="227964" y="66301"/>
            <a:ext cx="8348134" cy="954107"/>
          </a:xfrm>
          <a:prstGeom prst="rect">
            <a:avLst/>
          </a:prstGeom>
        </p:spPr>
        <p:txBody>
          <a:bodyPr wrap="square">
            <a:spAutoFit/>
          </a:bodyPr>
          <a:lstStyle/>
          <a:p>
            <a:r>
              <a:rPr lang="en-US" sz="2800"/>
              <a:t>A square loop of wire carrying current I is a uniform magnetic field and it can rotate about an axis, as shown:</a:t>
            </a:r>
          </a:p>
        </p:txBody>
      </p:sp>
      <p:sp>
        <p:nvSpPr>
          <p:cNvPr id="21" name="Rectangle 20"/>
          <p:cNvSpPr/>
          <p:nvPr/>
        </p:nvSpPr>
        <p:spPr>
          <a:xfrm>
            <a:off x="227964" y="1615066"/>
            <a:ext cx="8348134" cy="954107"/>
          </a:xfrm>
          <a:prstGeom prst="rect">
            <a:avLst/>
          </a:prstGeom>
        </p:spPr>
        <p:txBody>
          <a:bodyPr wrap="square">
            <a:spAutoFit/>
          </a:bodyPr>
          <a:lstStyle/>
          <a:p>
            <a:r>
              <a:rPr lang="en-US" sz="2800"/>
              <a:t>Seen from along the axis of rotation, the loop is tilted relative to the B-field as shown:</a:t>
            </a:r>
          </a:p>
        </p:txBody>
      </p:sp>
      <p:sp>
        <p:nvSpPr>
          <p:cNvPr id="23" name="TextBox 22"/>
          <p:cNvSpPr txBox="1"/>
          <p:nvPr/>
        </p:nvSpPr>
        <p:spPr>
          <a:xfrm>
            <a:off x="227964" y="2743199"/>
            <a:ext cx="6461641" cy="3970318"/>
          </a:xfrm>
          <a:prstGeom prst="rect">
            <a:avLst/>
          </a:prstGeom>
          <a:noFill/>
        </p:spPr>
        <p:txBody>
          <a:bodyPr wrap="none" rtlCol="0">
            <a:spAutoFit/>
          </a:bodyPr>
          <a:lstStyle/>
          <a:p>
            <a:pPr>
              <a:lnSpc>
                <a:spcPct val="150000"/>
              </a:lnSpc>
            </a:pPr>
            <a:r>
              <a:rPr lang="en-US" sz="2800"/>
              <a:t>The direction of the torque on the loop is...</a:t>
            </a:r>
          </a:p>
          <a:p>
            <a:pPr marL="514350" indent="-514350">
              <a:lnSpc>
                <a:spcPct val="150000"/>
              </a:lnSpc>
              <a:buAutoNum type="alphaUcParenR"/>
            </a:pPr>
            <a:r>
              <a:rPr lang="en-US" sz="2800"/>
              <a:t>Into the page</a:t>
            </a:r>
          </a:p>
          <a:p>
            <a:pPr marL="514350" indent="-514350">
              <a:lnSpc>
                <a:spcPct val="150000"/>
              </a:lnSpc>
              <a:buAutoNum type="alphaUcParenR"/>
            </a:pPr>
            <a:r>
              <a:rPr lang="en-US" sz="2800"/>
              <a:t>Out of the page</a:t>
            </a:r>
          </a:p>
          <a:p>
            <a:pPr marL="514350" indent="-514350">
              <a:lnSpc>
                <a:spcPct val="150000"/>
              </a:lnSpc>
              <a:buAutoNum type="alphaUcParenR"/>
            </a:pPr>
            <a:r>
              <a:rPr lang="en-US" sz="2800"/>
              <a:t>To the right</a:t>
            </a:r>
          </a:p>
          <a:p>
            <a:pPr marL="514350" indent="-514350">
              <a:lnSpc>
                <a:spcPct val="150000"/>
              </a:lnSpc>
              <a:buAutoNum type="alphaUcParenR"/>
            </a:pPr>
            <a:r>
              <a:rPr lang="en-US" sz="2800"/>
              <a:t>To the left</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159475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5600" y="972946"/>
            <a:ext cx="3569508" cy="3243987"/>
          </a:xfrm>
          <a:prstGeom prst="rect">
            <a:avLst/>
          </a:prstGeom>
        </p:spPr>
      </p:pic>
      <p:sp>
        <p:nvSpPr>
          <p:cNvPr id="3" name="TextBox 2"/>
          <p:cNvSpPr txBox="1"/>
          <p:nvPr/>
        </p:nvSpPr>
        <p:spPr>
          <a:xfrm>
            <a:off x="226423" y="87086"/>
            <a:ext cx="11747863" cy="954107"/>
          </a:xfrm>
          <a:prstGeom prst="rect">
            <a:avLst/>
          </a:prstGeom>
          <a:noFill/>
        </p:spPr>
        <p:txBody>
          <a:bodyPr wrap="square" rtlCol="0">
            <a:spAutoFit/>
          </a:bodyPr>
          <a:lstStyle/>
          <a:p>
            <a:r>
              <a:rPr lang="en-US" sz="2800"/>
              <a:t>A coil of wire carrying current I can rotate freely about an axis in a magnetic field. If released from rest in the position shown, which way does it rotate?</a:t>
            </a:r>
          </a:p>
        </p:txBody>
      </p:sp>
      <p:sp>
        <p:nvSpPr>
          <p:cNvPr id="4" name="TextBox 3"/>
          <p:cNvSpPr txBox="1"/>
          <p:nvPr/>
        </p:nvSpPr>
        <p:spPr>
          <a:xfrm>
            <a:off x="226423" y="4641669"/>
            <a:ext cx="6471452" cy="2031325"/>
          </a:xfrm>
          <a:prstGeom prst="rect">
            <a:avLst/>
          </a:prstGeom>
          <a:noFill/>
        </p:spPr>
        <p:txBody>
          <a:bodyPr wrap="none" rtlCol="0">
            <a:spAutoFit/>
          </a:bodyPr>
          <a:lstStyle/>
          <a:p>
            <a:pPr marL="514350" indent="-514350">
              <a:lnSpc>
                <a:spcPct val="150000"/>
              </a:lnSpc>
              <a:buAutoNum type="alphaUcParenR"/>
            </a:pPr>
            <a:r>
              <a:rPr lang="en-US" sz="2800"/>
              <a:t>The right side will move out of the page</a:t>
            </a:r>
          </a:p>
          <a:p>
            <a:pPr marL="514350" indent="-514350">
              <a:lnSpc>
                <a:spcPct val="150000"/>
              </a:lnSpc>
              <a:buAutoNum type="alphaUcParenR"/>
            </a:pPr>
            <a:r>
              <a:rPr lang="en-US" sz="2800"/>
              <a:t>The left side will move out of the page</a:t>
            </a:r>
          </a:p>
          <a:p>
            <a:pPr marL="514350" indent="-514350">
              <a:lnSpc>
                <a:spcPct val="150000"/>
              </a:lnSpc>
              <a:buAutoNum type="alphaUcParenR"/>
            </a:pPr>
            <a:r>
              <a:rPr lang="en-US" sz="2800"/>
              <a:t>The loop will not rotate at all</a:t>
            </a:r>
          </a:p>
        </p:txBody>
      </p:sp>
    </p:spTree>
    <p:extLst>
      <p:ext uri="{BB962C8B-B14F-4D97-AF65-F5344CB8AC3E}">
        <p14:creationId xmlns:p14="http://schemas.microsoft.com/office/powerpoint/2010/main" val="3712675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109647" y="1638829"/>
          <a:ext cx="6142036" cy="3498947"/>
        </p:xfrm>
        <a:graphic>
          <a:graphicData uri="http://schemas.openxmlformats.org/presentationml/2006/ole">
            <mc:AlternateContent xmlns:mc="http://schemas.openxmlformats.org/markup-compatibility/2006">
              <mc:Choice xmlns:v="urn:schemas-microsoft-com:vml" Requires="v">
                <p:oleObj spid="_x0000_s2050" r:id="rId3" imgW="4648320" imgH="2648160" progId="">
                  <p:embed/>
                </p:oleObj>
              </mc:Choice>
              <mc:Fallback>
                <p:oleObj r:id="rId3" imgW="4648320" imgH="2648160" progId="">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647" y="1638829"/>
                        <a:ext cx="6142036" cy="3498947"/>
                      </a:xfrm>
                      <a:prstGeom prst="rect">
                        <a:avLst/>
                      </a:prstGeom>
                      <a:noFill/>
                      <a:ln>
                        <a:noFill/>
                      </a:ln>
                    </p:spPr>
                  </p:pic>
                </p:oleObj>
              </mc:Fallback>
            </mc:AlternateContent>
          </a:graphicData>
        </a:graphic>
      </p:graphicFrame>
      <p:sp>
        <p:nvSpPr>
          <p:cNvPr id="3" name="Rectangle 2"/>
          <p:cNvSpPr/>
          <p:nvPr/>
        </p:nvSpPr>
        <p:spPr>
          <a:xfrm>
            <a:off x="321732" y="119503"/>
            <a:ext cx="11717867" cy="1815882"/>
          </a:xfrm>
          <a:prstGeom prst="rect">
            <a:avLst/>
          </a:prstGeom>
        </p:spPr>
        <p:txBody>
          <a:bodyPr wrap="square">
            <a:spAutoFit/>
          </a:bodyPr>
          <a:lstStyle/>
          <a:p>
            <a:r>
              <a:rPr lang="en-US" sz="2800"/>
              <a:t>A square loop of wire carrying a current I, is in a constant uniform magnetic field B.  The magnetic field is perpendicular to the plane of the loop. The loop can rotate freely about the axis. The loop tends to rotate so that the near edge moves…</a:t>
            </a:r>
          </a:p>
        </p:txBody>
      </p:sp>
      <p:sp>
        <p:nvSpPr>
          <p:cNvPr id="4" name="TextBox 3"/>
          <p:cNvSpPr txBox="1"/>
          <p:nvPr/>
        </p:nvSpPr>
        <p:spPr>
          <a:xfrm>
            <a:off x="321732" y="4625777"/>
            <a:ext cx="9815572" cy="2031325"/>
          </a:xfrm>
          <a:prstGeom prst="rect">
            <a:avLst/>
          </a:prstGeom>
          <a:noFill/>
        </p:spPr>
        <p:txBody>
          <a:bodyPr wrap="none" rtlCol="0">
            <a:spAutoFit/>
          </a:bodyPr>
          <a:lstStyle/>
          <a:p>
            <a:pPr marL="514350" indent="-514350">
              <a:lnSpc>
                <a:spcPct val="150000"/>
              </a:lnSpc>
              <a:buAutoNum type="alphaUcParenR"/>
            </a:pPr>
            <a:r>
              <a:rPr lang="en-US" sz="2800"/>
              <a:t>To the right</a:t>
            </a:r>
          </a:p>
          <a:p>
            <a:pPr marL="514350" indent="-514350">
              <a:lnSpc>
                <a:spcPct val="150000"/>
              </a:lnSpc>
              <a:buAutoNum type="alphaUcParenR"/>
            </a:pPr>
            <a:r>
              <a:rPr lang="en-US" sz="2800"/>
              <a:t>To the left</a:t>
            </a:r>
          </a:p>
          <a:p>
            <a:pPr marL="514350" indent="-514350">
              <a:lnSpc>
                <a:spcPct val="150000"/>
              </a:lnSpc>
              <a:buAutoNum type="alphaUcParenR"/>
            </a:pPr>
            <a:r>
              <a:rPr lang="en-US" sz="2800"/>
              <a:t>The net torque on the loop is zero, so it does not tend to move.</a:t>
            </a:r>
          </a:p>
        </p:txBody>
      </p:sp>
    </p:spTree>
    <p:extLst>
      <p:ext uri="{BB962C8B-B14F-4D97-AF65-F5344CB8AC3E}">
        <p14:creationId xmlns:p14="http://schemas.microsoft.com/office/powerpoint/2010/main" val="23581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3143" y="1515996"/>
            <a:ext cx="2499577" cy="2292295"/>
          </a:xfrm>
          <a:prstGeom prst="rect">
            <a:avLst/>
          </a:prstGeom>
        </p:spPr>
      </p:pic>
      <p:sp>
        <p:nvSpPr>
          <p:cNvPr id="3" name="Rectangle 2"/>
          <p:cNvSpPr/>
          <p:nvPr/>
        </p:nvSpPr>
        <p:spPr>
          <a:xfrm>
            <a:off x="237066" y="131001"/>
            <a:ext cx="11751733" cy="1384995"/>
          </a:xfrm>
          <a:prstGeom prst="rect">
            <a:avLst/>
          </a:prstGeom>
        </p:spPr>
        <p:txBody>
          <a:bodyPr wrap="square">
            <a:spAutoFit/>
          </a:bodyPr>
          <a:lstStyle/>
          <a:p>
            <a:r>
              <a:rPr lang="en-US" sz="2800"/>
              <a:t>A current loop is placed in a magnetic field as indicated.  Will the loop tend to rotate clockwise, counter-clockwise, or not at all about a vertical axis (viewed from the top)?</a:t>
            </a:r>
          </a:p>
        </p:txBody>
      </p:sp>
      <p:sp>
        <p:nvSpPr>
          <p:cNvPr id="4" name="TextBox 3"/>
          <p:cNvSpPr txBox="1"/>
          <p:nvPr/>
        </p:nvSpPr>
        <p:spPr>
          <a:xfrm>
            <a:off x="237066" y="4680358"/>
            <a:ext cx="3385094" cy="2031325"/>
          </a:xfrm>
          <a:prstGeom prst="rect">
            <a:avLst/>
          </a:prstGeom>
          <a:noFill/>
        </p:spPr>
        <p:txBody>
          <a:bodyPr wrap="none" rtlCol="0">
            <a:spAutoFit/>
          </a:bodyPr>
          <a:lstStyle/>
          <a:p>
            <a:pPr marL="514350" indent="-514350">
              <a:lnSpc>
                <a:spcPct val="150000"/>
              </a:lnSpc>
              <a:buAutoNum type="alphaUcParenR"/>
            </a:pPr>
            <a:r>
              <a:rPr lang="en-US" sz="2800"/>
              <a:t>Clockwise</a:t>
            </a:r>
          </a:p>
          <a:p>
            <a:pPr marL="514350" indent="-514350">
              <a:lnSpc>
                <a:spcPct val="150000"/>
              </a:lnSpc>
              <a:buAutoNum type="alphaUcParenR"/>
            </a:pPr>
            <a:r>
              <a:rPr lang="en-US" sz="2800"/>
              <a:t>Counter-clockwise</a:t>
            </a:r>
          </a:p>
          <a:p>
            <a:pPr marL="514350" indent="-514350">
              <a:lnSpc>
                <a:spcPct val="150000"/>
              </a:lnSpc>
              <a:buAutoNum type="alphaUcParenR"/>
            </a:pPr>
            <a:r>
              <a:rPr lang="en-US" sz="2800"/>
              <a:t>Not at all</a:t>
            </a:r>
          </a:p>
        </p:txBody>
      </p:sp>
    </p:spTree>
    <p:extLst>
      <p:ext uri="{BB962C8B-B14F-4D97-AF65-F5344CB8AC3E}">
        <p14:creationId xmlns:p14="http://schemas.microsoft.com/office/powerpoint/2010/main" val="8459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2495" y="1417854"/>
            <a:ext cx="4382677" cy="27709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83028" y="172722"/>
                <a:ext cx="11680371" cy="1517275"/>
              </a:xfrm>
              <a:prstGeom prst="rect">
                <a:avLst/>
              </a:prstGeom>
            </p:spPr>
            <p:txBody>
              <a:bodyPr wrap="square">
                <a:spAutoFit/>
              </a:bodyPr>
              <a:lstStyle/>
              <a:p>
                <a:r>
                  <a:rPr lang="en-US" sz="2800"/>
                  <a:t>The imaginary loop near a wire with current I has 4 segments labeled 1, 2, 3, and 4, as shown. What is </a:t>
                </a:r>
                <a14:m>
                  <m:oMath xmlns:m="http://schemas.openxmlformats.org/officeDocument/2006/math">
                    <m:nary>
                      <m:naryPr>
                        <m:limLoc m:val="undOvr"/>
                        <m:subHide m:val="on"/>
                        <m:supHide m:val="on"/>
                        <m:ctrlPr>
                          <a:rPr lang="en-US" sz="2800" i="1" smtClean="0">
                            <a:latin typeface="Cambria Math" panose="02040503050406030204" pitchFamily="18" charset="0"/>
                          </a:rPr>
                        </m:ctrlPr>
                      </m:naryPr>
                      <m:sub/>
                      <m:sup/>
                      <m:e>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m:rPr>
                            <m:brk m:alnAt="23"/>
                          </m:rPr>
                          <a:rPr lang="en-US" sz="2800" i="1" smtClean="0">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b="1" i="1" smtClean="0">
                                <a:latin typeface="Cambria Math" panose="02040503050406030204" pitchFamily="18" charset="0"/>
                              </a:rPr>
                              <m:t>𝒅𝒍</m:t>
                            </m:r>
                          </m:e>
                        </m:acc>
                      </m:e>
                    </m:nary>
                  </m:oMath>
                </a14:m>
                <a:r>
                  <a:rPr lang="en-US" sz="2800"/>
                  <a:t> for each of the segments? For 1, 2, 3, 4, the line integral is…</a:t>
                </a:r>
              </a:p>
            </p:txBody>
          </p:sp>
        </mc:Choice>
        <mc:Fallback xmlns="">
          <p:sp>
            <p:nvSpPr>
              <p:cNvPr id="3" name="Rectangle 2"/>
              <p:cNvSpPr>
                <a:spLocks noRot="1" noChangeAspect="1" noMove="1" noResize="1" noEditPoints="1" noAdjustHandles="1" noChangeArrowheads="1" noChangeShapeType="1" noTextEdit="1"/>
              </p:cNvSpPr>
              <p:nvPr/>
            </p:nvSpPr>
            <p:spPr>
              <a:xfrm>
                <a:off x="283028" y="172722"/>
                <a:ext cx="11680371" cy="1517275"/>
              </a:xfrm>
              <a:prstGeom prst="rect">
                <a:avLst/>
              </a:prstGeom>
              <a:blipFill rotWithShape="0">
                <a:blip r:embed="rId3"/>
                <a:stretch>
                  <a:fillRect l="-1044" t="-3614" b="-10442"/>
                </a:stretch>
              </a:blipFill>
            </p:spPr>
            <p:txBody>
              <a:bodyPr/>
              <a:lstStyle/>
              <a:p>
                <a:r>
                  <a:rPr lang="en-US">
                    <a:noFill/>
                  </a:rPr>
                  <a:t> </a:t>
                </a:r>
              </a:p>
            </p:txBody>
          </p:sp>
        </mc:Fallback>
      </mc:AlternateContent>
      <p:sp>
        <p:nvSpPr>
          <p:cNvPr id="4" name="TextBox 3"/>
          <p:cNvSpPr txBox="1"/>
          <p:nvPr/>
        </p:nvSpPr>
        <p:spPr>
          <a:xfrm>
            <a:off x="283028" y="3363685"/>
            <a:ext cx="2717411" cy="3323987"/>
          </a:xfrm>
          <a:prstGeom prst="rect">
            <a:avLst/>
          </a:prstGeom>
          <a:noFill/>
        </p:spPr>
        <p:txBody>
          <a:bodyPr wrap="none" rtlCol="0">
            <a:spAutoFit/>
          </a:bodyPr>
          <a:lstStyle/>
          <a:p>
            <a:pPr marL="514350" indent="-514350">
              <a:lnSpc>
                <a:spcPct val="150000"/>
              </a:lnSpc>
              <a:buAutoNum type="alphaUcParenR"/>
            </a:pPr>
            <a:r>
              <a:rPr lang="en-US" sz="2800"/>
              <a:t>+, +, 0, -</a:t>
            </a:r>
          </a:p>
          <a:p>
            <a:pPr marL="514350" indent="-514350">
              <a:lnSpc>
                <a:spcPct val="150000"/>
              </a:lnSpc>
              <a:buAutoNum type="alphaUcParenR"/>
            </a:pPr>
            <a:r>
              <a:rPr lang="en-US" sz="2800"/>
              <a:t>0, +, -, 0</a:t>
            </a:r>
          </a:p>
          <a:p>
            <a:pPr marL="514350" indent="-514350">
              <a:lnSpc>
                <a:spcPct val="150000"/>
              </a:lnSpc>
              <a:buAutoNum type="alphaUcParenR"/>
            </a:pPr>
            <a:r>
              <a:rPr lang="en-US" sz="2800"/>
              <a:t>+, 0, -, 0</a:t>
            </a:r>
          </a:p>
          <a:p>
            <a:pPr marL="514350" indent="-514350">
              <a:lnSpc>
                <a:spcPct val="150000"/>
              </a:lnSpc>
              <a:buAutoNum type="alphaUcParenR"/>
            </a:pPr>
            <a:r>
              <a:rPr lang="en-US" sz="2800"/>
              <a:t>+, 0, +, 0</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9587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2495" y="1417854"/>
            <a:ext cx="4382677" cy="277098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83028" y="172722"/>
                <a:ext cx="11680371" cy="705001"/>
              </a:xfrm>
              <a:prstGeom prst="rect">
                <a:avLst/>
              </a:prstGeom>
            </p:spPr>
            <p:txBody>
              <a:bodyPr wrap="square">
                <a:spAutoFit/>
              </a:bodyPr>
              <a:lstStyle/>
              <a:p>
                <a:r>
                  <a:rPr lang="en-US" sz="2800"/>
                  <a:t>Let the inner radius be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1</m:t>
                        </m:r>
                      </m:sub>
                    </m:sSub>
                  </m:oMath>
                </a14:m>
                <a:r>
                  <a:rPr lang="en-US" sz="2800"/>
                  <a:t> and the outer radius be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2</m:t>
                        </m:r>
                      </m:sub>
                    </m:sSub>
                  </m:oMath>
                </a14:m>
                <a:r>
                  <a:rPr lang="en-US" sz="2800"/>
                  <a:t>. Compute </a:t>
                </a:r>
                <a14:m>
                  <m:oMath xmlns:m="http://schemas.openxmlformats.org/officeDocument/2006/math">
                    <m:nary>
                      <m:naryPr>
                        <m:chr m:val="∮"/>
                        <m:ctrlPr>
                          <a:rPr lang="en-US" sz="2800" i="1" smtClean="0">
                            <a:latin typeface="Cambria Math" panose="02040503050406030204" pitchFamily="18" charset="0"/>
                          </a:rPr>
                        </m:ctrlPr>
                      </m:naryPr>
                      <m:sub>
                        <m:r>
                          <m:rPr>
                            <m:brk m:alnAt="23"/>
                          </m:rPr>
                          <a:rPr lang="en-US" sz="2800" b="0" i="1" smtClean="0">
                            <a:latin typeface="Cambria Math" panose="02040503050406030204" pitchFamily="18" charset="0"/>
                          </a:rPr>
                          <m:t>𝑙</m:t>
                        </m:r>
                        <m:r>
                          <a:rPr lang="en-US" sz="2800" b="0" i="1" smtClean="0">
                            <a:latin typeface="Cambria Math" panose="02040503050406030204" pitchFamily="18" charset="0"/>
                          </a:rPr>
                          <m:t>𝑜𝑜𝑝</m:t>
                        </m:r>
                      </m:sub>
                      <m:sup>
                        <m:r>
                          <a:rPr lang="en-US" sz="2800" b="0" i="1" smtClean="0">
                            <a:latin typeface="Cambria Math" panose="02040503050406030204" pitchFamily="18" charset="0"/>
                          </a:rPr>
                          <m:t> </m:t>
                        </m:r>
                      </m:sup>
                      <m:e>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m:rPr>
                            <m:brk m:alnAt="23"/>
                          </m:rPr>
                          <a:rPr lang="en-US" sz="2800" i="1" smtClean="0">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b="1" i="1" smtClean="0">
                                <a:latin typeface="Cambria Math" panose="02040503050406030204" pitchFamily="18" charset="0"/>
                              </a:rPr>
                              <m:t>𝒅𝒍</m:t>
                            </m:r>
                          </m:e>
                        </m:acc>
                      </m:e>
                    </m:nary>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283028" y="172722"/>
                <a:ext cx="11680371" cy="705001"/>
              </a:xfrm>
              <a:prstGeom prst="rect">
                <a:avLst/>
              </a:prstGeom>
              <a:blipFill rotWithShape="0">
                <a:blip r:embed="rId3"/>
                <a:stretch>
                  <a:fillRect l="-1044"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83028" y="2803345"/>
                <a:ext cx="2717411" cy="4026936"/>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𝐼</m:t>
                        </m:r>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1</m:t>
                            </m:r>
                          </m:sub>
                        </m:sSub>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0</m:t>
                            </m:r>
                          </m:sub>
                        </m:sSub>
                        <m:r>
                          <a:rPr lang="en-US" sz="2800" i="1">
                            <a:latin typeface="Cambria Math" panose="02040503050406030204" pitchFamily="18" charset="0"/>
                          </a:rPr>
                          <m:t>𝐼</m:t>
                        </m:r>
                      </m:num>
                      <m:den>
                        <m:r>
                          <a:rPr lang="en-US" sz="2800" i="1">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2</m:t>
                            </m:r>
                          </m:sub>
                        </m:sSub>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0</m:t>
                            </m:r>
                          </m:sub>
                        </m:sSub>
                        <m:r>
                          <a:rPr lang="en-US" sz="2800" i="1">
                            <a:latin typeface="Cambria Math" panose="02040503050406030204" pitchFamily="18" charset="0"/>
                          </a:rPr>
                          <m:t>𝐼</m:t>
                        </m:r>
                      </m:num>
                      <m:den>
                        <m:r>
                          <a:rPr lang="en-US" sz="2800" i="1">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𝑟</m:t>
                            </m:r>
                          </m:e>
                          <m:sub>
                            <m:r>
                              <a:rPr lang="en-US" sz="2800" i="1">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𝑟</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den>
                    </m:f>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0</m:t>
                        </m:r>
                      </m:sub>
                    </m:sSub>
                    <m:r>
                      <a:rPr lang="en-US" sz="2800" i="1">
                        <a:latin typeface="Cambria Math" panose="02040503050406030204" pitchFamily="18" charset="0"/>
                      </a:rPr>
                      <m:t>𝐼</m:t>
                    </m:r>
                  </m:oMath>
                </a14:m>
                <a:endParaRPr lang="en-US" sz="2800"/>
              </a:p>
              <a:p>
                <a:pPr marL="514350" indent="-514350">
                  <a:lnSpc>
                    <a:spcPct val="150000"/>
                  </a:lnSpc>
                  <a:buAutoNum type="alphaUcParenR"/>
                </a:pPr>
                <a:r>
                  <a:rPr lang="en-US" sz="2800"/>
                  <a:t>zero</a:t>
                </a:r>
              </a:p>
              <a:p>
                <a:pPr marL="514350" indent="-514350">
                  <a:lnSpc>
                    <a:spcPct val="150000"/>
                  </a:lnSpc>
                  <a:buAutoNum type="alphaUcParenR"/>
                </a:pPr>
                <a:r>
                  <a:rPr lang="en-US" sz="2800"/>
                  <a:t>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283028" y="2803345"/>
                <a:ext cx="2717411" cy="4026936"/>
              </a:xfrm>
              <a:prstGeom prst="rect">
                <a:avLst/>
              </a:prstGeom>
              <a:blipFill rotWithShape="0">
                <a:blip r:embed="rId4"/>
                <a:stretch>
                  <a:fillRect l="-4709" r="-3363" b="-1818"/>
                </a:stretch>
              </a:blipFill>
            </p:spPr>
            <p:txBody>
              <a:bodyPr/>
              <a:lstStyle/>
              <a:p>
                <a:r>
                  <a:rPr lang="en-US">
                    <a:noFill/>
                  </a:rPr>
                  <a:t> </a:t>
                </a:r>
              </a:p>
            </p:txBody>
          </p:sp>
        </mc:Fallback>
      </mc:AlternateContent>
    </p:spTree>
    <p:extLst>
      <p:ext uri="{BB962C8B-B14F-4D97-AF65-F5344CB8AC3E}">
        <p14:creationId xmlns:p14="http://schemas.microsoft.com/office/powerpoint/2010/main" val="297404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8775" y="1631133"/>
            <a:ext cx="6890601" cy="191761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03688" y="107408"/>
                <a:ext cx="11659711" cy="1384995"/>
              </a:xfrm>
              <a:prstGeom prst="rect">
                <a:avLst/>
              </a:prstGeom>
            </p:spPr>
            <p:txBody>
              <a:bodyPr wrap="square">
                <a:spAutoFit/>
              </a:bodyPr>
              <a:lstStyle/>
              <a:p>
                <a:r>
                  <a:rPr lang="en-US" sz="2800"/>
                  <a:t>We need a sign convention for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𝑒𝑛𝑐𝑙</m:t>
                        </m:r>
                      </m:sub>
                    </m:sSub>
                  </m:oMath>
                </a14:m>
                <a:r>
                  <a:rPr lang="en-US" sz="2800"/>
                  <a:t>. Place the fingers of your right hand around the imaginary loop and your thumb points in the direction of positive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𝑒𝑛𝑐𝑙</m:t>
                        </m:r>
                      </m:sub>
                    </m:sSub>
                  </m:oMath>
                </a14:m>
                <a:r>
                  <a:rPr lang="en-US" sz="2800"/>
                  <a:t>. What 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𝑒𝑛𝑐𝑙</m:t>
                        </m:r>
                      </m:sub>
                    </m:sSub>
                  </m:oMath>
                </a14:m>
                <a:r>
                  <a:rPr lang="en-US" sz="2800"/>
                  <a:t> here, where all three wires have 5 A?</a:t>
                </a:r>
              </a:p>
            </p:txBody>
          </p:sp>
        </mc:Choice>
        <mc:Fallback xmlns="">
          <p:sp>
            <p:nvSpPr>
              <p:cNvPr id="3" name="Rectangle 2"/>
              <p:cNvSpPr>
                <a:spLocks noRot="1" noChangeAspect="1" noMove="1" noResize="1" noEditPoints="1" noAdjustHandles="1" noChangeArrowheads="1" noChangeShapeType="1" noTextEdit="1"/>
              </p:cNvSpPr>
              <p:nvPr/>
            </p:nvSpPr>
            <p:spPr>
              <a:xfrm>
                <a:off x="303688" y="107408"/>
                <a:ext cx="11659711" cy="1384995"/>
              </a:xfrm>
              <a:prstGeom prst="rect">
                <a:avLst/>
              </a:prstGeom>
              <a:blipFill rotWithShape="0">
                <a:blip r:embed="rId3"/>
                <a:stretch>
                  <a:fillRect l="-1098" t="-4405" b="-11894"/>
                </a:stretch>
              </a:blipFill>
            </p:spPr>
            <p:txBody>
              <a:bodyPr/>
              <a:lstStyle/>
              <a:p>
                <a:r>
                  <a:rPr lang="en-US">
                    <a:noFill/>
                  </a:rPr>
                  <a:t> </a:t>
                </a:r>
              </a:p>
            </p:txBody>
          </p:sp>
        </mc:Fallback>
      </mc:AlternateContent>
      <p:sp>
        <p:nvSpPr>
          <p:cNvPr id="4" name="TextBox 3"/>
          <p:cNvSpPr txBox="1"/>
          <p:nvPr/>
        </p:nvSpPr>
        <p:spPr>
          <a:xfrm>
            <a:off x="303688" y="3352800"/>
            <a:ext cx="2717411" cy="3323987"/>
          </a:xfrm>
          <a:prstGeom prst="rect">
            <a:avLst/>
          </a:prstGeom>
          <a:noFill/>
        </p:spPr>
        <p:txBody>
          <a:bodyPr wrap="none" rtlCol="0">
            <a:spAutoFit/>
          </a:bodyPr>
          <a:lstStyle/>
          <a:p>
            <a:pPr marL="514350" indent="-514350">
              <a:lnSpc>
                <a:spcPct val="150000"/>
              </a:lnSpc>
              <a:buAutoNum type="alphaUcParenR"/>
            </a:pPr>
            <a:r>
              <a:rPr lang="en-US" sz="2800"/>
              <a:t>+15 A</a:t>
            </a:r>
          </a:p>
          <a:p>
            <a:pPr marL="514350" indent="-514350">
              <a:lnSpc>
                <a:spcPct val="150000"/>
              </a:lnSpc>
              <a:buAutoNum type="alphaUcParenR"/>
            </a:pPr>
            <a:r>
              <a:rPr lang="en-US" sz="2800"/>
              <a:t>-10 A</a:t>
            </a:r>
          </a:p>
          <a:p>
            <a:pPr marL="514350" indent="-514350">
              <a:lnSpc>
                <a:spcPct val="150000"/>
              </a:lnSpc>
              <a:buAutoNum type="alphaUcParenR"/>
            </a:pPr>
            <a:r>
              <a:rPr lang="en-US" sz="2800"/>
              <a:t>+10 A</a:t>
            </a:r>
          </a:p>
          <a:p>
            <a:pPr marL="514350" indent="-514350">
              <a:lnSpc>
                <a:spcPct val="150000"/>
              </a:lnSpc>
              <a:buAutoNum type="alphaUcParenR"/>
            </a:pPr>
            <a:r>
              <a:rPr lang="en-US" sz="2800"/>
              <a:t>-5 A</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536237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34" y="210589"/>
            <a:ext cx="10291279" cy="523220"/>
          </a:xfrm>
          <a:prstGeom prst="rect">
            <a:avLst/>
          </a:prstGeom>
          <a:noFill/>
        </p:spPr>
        <p:txBody>
          <a:bodyPr wrap="none" rtlCol="0">
            <a:spAutoFit/>
          </a:bodyPr>
          <a:lstStyle/>
          <a:p>
            <a:r>
              <a:rPr lang="en-US" sz="2800" dirty="0"/>
              <a:t>Rank the magnitudes of the magnetic field at the three points shown </a:t>
            </a:r>
          </a:p>
        </p:txBody>
      </p:sp>
      <p:pic>
        <p:nvPicPr>
          <p:cNvPr id="3" name="Picture 2" descr="Chapter 30 Concept Tests - 1120_11_Magnetism2_Answers.pdf - Mozilla Firefox">
            <a:extLst>
              <a:ext uri="{FF2B5EF4-FFF2-40B4-BE49-F238E27FC236}">
                <a16:creationId xmlns:a16="http://schemas.microsoft.com/office/drawing/2014/main" id="{0F55253E-9512-4D53-9DCA-2FFC1EE5E0B3}"/>
              </a:ext>
            </a:extLst>
          </p:cNvPr>
          <p:cNvPicPr>
            <a:picLocks noChangeAspect="1"/>
          </p:cNvPicPr>
          <p:nvPr/>
        </p:nvPicPr>
        <p:blipFill rotWithShape="1">
          <a:blip r:embed="rId2">
            <a:extLst>
              <a:ext uri="{28A0092B-C50C-407E-A947-70E740481C1C}">
                <a14:useLocalDpi xmlns:a14="http://schemas.microsoft.com/office/drawing/2010/main" val="0"/>
              </a:ext>
            </a:extLst>
          </a:blip>
          <a:srcRect l="30409" t="37801" r="41502" b="37996"/>
          <a:stretch/>
        </p:blipFill>
        <p:spPr>
          <a:xfrm>
            <a:off x="3701065" y="1989513"/>
            <a:ext cx="6204803" cy="3247506"/>
          </a:xfrm>
          <a:prstGeom prst="rect">
            <a:avLst/>
          </a:prstGeom>
        </p:spPr>
      </p:pic>
      <p:sp>
        <p:nvSpPr>
          <p:cNvPr id="4" name="TextBox 3"/>
          <p:cNvSpPr txBox="1"/>
          <p:nvPr/>
        </p:nvSpPr>
        <p:spPr>
          <a:xfrm>
            <a:off x="161534" y="3380509"/>
            <a:ext cx="2760692" cy="3323987"/>
          </a:xfrm>
          <a:prstGeom prst="rect">
            <a:avLst/>
          </a:prstGeom>
          <a:noFill/>
        </p:spPr>
        <p:txBody>
          <a:bodyPr wrap="none" rtlCol="0">
            <a:spAutoFit/>
          </a:bodyPr>
          <a:lstStyle/>
          <a:p>
            <a:pPr marL="514350" indent="-514350">
              <a:lnSpc>
                <a:spcPct val="150000"/>
              </a:lnSpc>
              <a:buAutoNum type="alphaUcParenR"/>
            </a:pPr>
            <a:r>
              <a:rPr lang="en-US" sz="2800" dirty="0"/>
              <a:t>A &gt; B &gt; C</a:t>
            </a:r>
          </a:p>
          <a:p>
            <a:pPr marL="514350" indent="-514350">
              <a:lnSpc>
                <a:spcPct val="150000"/>
              </a:lnSpc>
              <a:buAutoNum type="alphaUcParenR"/>
            </a:pPr>
            <a:r>
              <a:rPr lang="en-US" sz="2800" dirty="0"/>
              <a:t>C &gt; B &gt; A</a:t>
            </a:r>
          </a:p>
          <a:p>
            <a:pPr marL="514350" indent="-514350">
              <a:lnSpc>
                <a:spcPct val="150000"/>
              </a:lnSpc>
              <a:buAutoNum type="alphaUcParenR"/>
            </a:pPr>
            <a:r>
              <a:rPr lang="en-US" sz="2800" dirty="0"/>
              <a:t>B &gt; C &gt; A</a:t>
            </a:r>
          </a:p>
          <a:p>
            <a:pPr marL="514350" indent="-514350">
              <a:lnSpc>
                <a:spcPct val="150000"/>
              </a:lnSpc>
              <a:buAutoNum type="alphaUcParenR"/>
            </a:pPr>
            <a:r>
              <a:rPr lang="en-US" sz="2800" dirty="0"/>
              <a:t>A &gt; C &gt; B</a:t>
            </a:r>
          </a:p>
          <a:p>
            <a:pPr marL="514350" indent="-514350">
              <a:lnSpc>
                <a:spcPct val="150000"/>
              </a:lnSpc>
              <a:buAutoNum type="alphaUcParenR"/>
            </a:pPr>
            <a:r>
              <a:rPr lang="en-US" sz="2800" dirty="0"/>
              <a:t>None of these</a:t>
            </a:r>
          </a:p>
        </p:txBody>
      </p:sp>
    </p:spTree>
    <p:extLst>
      <p:ext uri="{BB962C8B-B14F-4D97-AF65-F5344CB8AC3E}">
        <p14:creationId xmlns:p14="http://schemas.microsoft.com/office/powerpoint/2010/main" val="2751247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7099" y="1902928"/>
            <a:ext cx="4060147" cy="212043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91587" y="118795"/>
                <a:ext cx="11782699" cy="1545488"/>
              </a:xfrm>
              <a:prstGeom prst="rect">
                <a:avLst/>
              </a:prstGeom>
            </p:spPr>
            <p:txBody>
              <a:bodyPr wrap="square">
                <a:spAutoFit/>
              </a:bodyPr>
              <a:lstStyle/>
              <a:p>
                <a:r>
                  <a:rPr lang="en-US" sz="2800"/>
                  <a:t>A long U-shaped wire carries a current I in the sense shown.  Consider the (imaginary) loop of radius r centered on the right side of the U as shown. True or False? For the loop shown, </a:t>
                </a:r>
                <a14:m>
                  <m:oMath xmlns:m="http://schemas.openxmlformats.org/officeDocument/2006/math">
                    <m:nary>
                      <m:naryPr>
                        <m:chr m:val="∮"/>
                        <m:limLoc m:val="undOvr"/>
                        <m:subHide m:val="on"/>
                        <m:supHide m:val="on"/>
                        <m:ctrlPr>
                          <a:rPr lang="en-US" sz="2800" i="1" smtClean="0">
                            <a:latin typeface="Cambria Math" panose="02040503050406030204" pitchFamily="18" charset="0"/>
                          </a:rPr>
                        </m:ctrlPr>
                      </m:naryPr>
                      <m:sub/>
                      <m:sup/>
                      <m:e>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m:rPr>
                            <m:brk/>
                          </m:rP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acc>
                          <m:accPr>
                            <m:chr m:val="⃗"/>
                            <m:ctrlPr>
                              <a:rPr lang="en-US" sz="2800" b="1" i="1" smtClean="0">
                                <a:latin typeface="Cambria Math" panose="02040503050406030204" pitchFamily="18" charset="0"/>
                                <a:ea typeface="Cambria Math" panose="02040503050406030204" pitchFamily="18" charset="0"/>
                              </a:rPr>
                            </m:ctrlPr>
                          </m:accPr>
                          <m:e>
                            <m:r>
                              <a:rPr lang="en-US" sz="2800" b="1" i="1" smtClean="0">
                                <a:latin typeface="Cambria Math" panose="02040503050406030204" pitchFamily="18" charset="0"/>
                                <a:ea typeface="Cambria Math" panose="02040503050406030204" pitchFamily="18" charset="0"/>
                              </a:rPr>
                              <m:t>𝒍</m:t>
                            </m:r>
                          </m:e>
                        </m:acc>
                      </m:e>
                    </m:nary>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𝐼</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91587" y="118795"/>
                <a:ext cx="11782699" cy="1545488"/>
              </a:xfrm>
              <a:prstGeom prst="rect">
                <a:avLst/>
              </a:prstGeom>
              <a:blipFill rotWithShape="0">
                <a:blip r:embed="rId3"/>
                <a:stretch>
                  <a:fillRect l="-1035" t="-3543" r="-1707" b="-4724"/>
                </a:stretch>
              </a:blipFill>
            </p:spPr>
            <p:txBody>
              <a:bodyPr/>
              <a:lstStyle/>
              <a:p>
                <a:r>
                  <a:rPr lang="en-US">
                    <a:noFill/>
                  </a:rPr>
                  <a:t> </a:t>
                </a:r>
              </a:p>
            </p:txBody>
          </p:sp>
        </mc:Fallback>
      </mc:AlternateContent>
      <p:sp>
        <p:nvSpPr>
          <p:cNvPr id="4" name="TextBox 3"/>
          <p:cNvSpPr txBox="1"/>
          <p:nvPr/>
        </p:nvSpPr>
        <p:spPr>
          <a:xfrm>
            <a:off x="191587" y="5181600"/>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187562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 y="118534"/>
            <a:ext cx="7286738" cy="523220"/>
          </a:xfrm>
          <a:prstGeom prst="rect">
            <a:avLst/>
          </a:prstGeom>
          <a:noFill/>
        </p:spPr>
        <p:txBody>
          <a:bodyPr wrap="none" rtlCol="0">
            <a:spAutoFit/>
          </a:bodyPr>
          <a:lstStyle/>
          <a:p>
            <a:r>
              <a:rPr lang="en-US" sz="2800"/>
              <a:t>The wire will feel a force (and thus will “jump”)…</a:t>
            </a:r>
          </a:p>
        </p:txBody>
      </p:sp>
      <mc:AlternateContent xmlns:mc="http://schemas.openxmlformats.org/markup-compatibility/2006" xmlns:a14="http://schemas.microsoft.com/office/drawing/2010/main">
        <mc:Choice Requires="a14">
          <p:sp>
            <p:nvSpPr>
              <p:cNvPr id="3" name="TextBox 2"/>
              <p:cNvSpPr txBox="1"/>
              <p:nvPr/>
            </p:nvSpPr>
            <p:spPr>
              <a:xfrm>
                <a:off x="110066" y="3462867"/>
                <a:ext cx="4277325" cy="3323987"/>
              </a:xfrm>
              <a:prstGeom prst="rect">
                <a:avLst/>
              </a:prstGeom>
              <a:noFill/>
            </p:spPr>
            <p:txBody>
              <a:bodyPr wrap="none" rtlCol="0">
                <a:spAutoFit/>
              </a:bodyPr>
              <a:lstStyle/>
              <a:p>
                <a:pPr marL="514350" indent="-514350">
                  <a:lnSpc>
                    <a:spcPct val="150000"/>
                  </a:lnSpc>
                  <a:buAutoNum type="alphaUcParenR"/>
                </a:pPr>
                <a:r>
                  <a:rPr lang="en-US" sz="2800" dirty="0"/>
                  <a:t>to the right, →</a:t>
                </a:r>
              </a:p>
              <a:p>
                <a:pPr marL="514350" indent="-514350">
                  <a:lnSpc>
                    <a:spcPct val="150000"/>
                  </a:lnSpc>
                  <a:buAutoNum type="alphaUcParenR"/>
                </a:pPr>
                <a:r>
                  <a:rPr lang="en-US" sz="2800" dirty="0"/>
                  <a:t>to the left, ←</a:t>
                </a:r>
              </a:p>
              <a:p>
                <a:pPr marL="514350" indent="-514350">
                  <a:lnSpc>
                    <a:spcPct val="150000"/>
                  </a:lnSpc>
                  <a:buAutoNum type="alphaUcParenR"/>
                </a:pPr>
                <a:r>
                  <a:rPr lang="en-US" sz="2800" dirty="0"/>
                  <a:t>toward the board,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endParaRPr lang="en-US" sz="2800" dirty="0"/>
              </a:p>
              <a:p>
                <a:pPr marL="514350" indent="-514350">
                  <a:lnSpc>
                    <a:spcPct val="150000"/>
                  </a:lnSpc>
                  <a:buAutoNum type="alphaUcParenR"/>
                </a:pPr>
                <a:r>
                  <a:rPr lang="en-US" sz="2800" dirty="0"/>
                  <a:t>away from the board,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endParaRPr lang="en-US" sz="2800" dirty="0"/>
              </a:p>
              <a:p>
                <a:pPr marL="514350" indent="-514350">
                  <a:lnSpc>
                    <a:spcPct val="150000"/>
                  </a:lnSpc>
                  <a:buAutoNum type="alphaUcParenR"/>
                </a:pPr>
                <a:r>
                  <a:rPr lang="en-US" sz="2800" dirty="0"/>
                  <a:t>None of these</a:t>
                </a:r>
              </a:p>
            </p:txBody>
          </p:sp>
        </mc:Choice>
        <mc:Fallback xmlns="">
          <p:sp>
            <p:nvSpPr>
              <p:cNvPr id="3" name="TextBox 2"/>
              <p:cNvSpPr txBox="1">
                <a:spLocks noRot="1" noChangeAspect="1" noMove="1" noResize="1" noEditPoints="1" noAdjustHandles="1" noChangeArrowheads="1" noChangeShapeType="1" noTextEdit="1"/>
              </p:cNvSpPr>
              <p:nvPr/>
            </p:nvSpPr>
            <p:spPr>
              <a:xfrm>
                <a:off x="110066" y="3462867"/>
                <a:ext cx="4277325" cy="3323987"/>
              </a:xfrm>
              <a:prstGeom prst="rect">
                <a:avLst/>
              </a:prstGeom>
              <a:blipFill>
                <a:blip r:embed="rId2"/>
                <a:stretch>
                  <a:fillRect l="-2991" b="-2569"/>
                </a:stretch>
              </a:blipFill>
            </p:spPr>
            <p:txBody>
              <a:bodyPr/>
              <a:lstStyle/>
              <a:p>
                <a:r>
                  <a:rPr lang="en-US">
                    <a:noFill/>
                  </a:rPr>
                  <a:t> </a:t>
                </a:r>
              </a:p>
            </p:txBody>
          </p:sp>
        </mc:Fallback>
      </mc:AlternateContent>
    </p:spTree>
    <p:extLst>
      <p:ext uri="{BB962C8B-B14F-4D97-AF65-F5344CB8AC3E}">
        <p14:creationId xmlns:p14="http://schemas.microsoft.com/office/powerpoint/2010/main" val="1093441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7099" y="1902928"/>
            <a:ext cx="4060147" cy="212043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91587" y="118795"/>
                <a:ext cx="11782699" cy="1565942"/>
              </a:xfrm>
              <a:prstGeom prst="rect">
                <a:avLst/>
              </a:prstGeom>
            </p:spPr>
            <p:txBody>
              <a:bodyPr wrap="square">
                <a:spAutoFit/>
              </a:bodyPr>
              <a:lstStyle/>
              <a:p>
                <a:r>
                  <a:rPr lang="en-US" sz="2800"/>
                  <a:t>A long U-shaped wire carries a current I in the sense shown.  Consider the (imaginary) loop of radius r centered on the right side of the U as shown. True or False? At point A, the magnitude of the magnetic field is </a:t>
                </a:r>
                <a14:m>
                  <m:oMath xmlns:m="http://schemas.openxmlformats.org/officeDocument/2006/math">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𝐼</m:t>
                        </m:r>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𝑟</m:t>
                        </m:r>
                      </m:den>
                    </m:f>
                  </m:oMath>
                </a14:m>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191587" y="118795"/>
                <a:ext cx="11782699" cy="1565942"/>
              </a:xfrm>
              <a:prstGeom prst="rect">
                <a:avLst/>
              </a:prstGeom>
              <a:blipFill rotWithShape="0">
                <a:blip r:embed="rId3"/>
                <a:stretch>
                  <a:fillRect l="-1035" t="-3502" r="-1707" b="-4669"/>
                </a:stretch>
              </a:blipFill>
            </p:spPr>
            <p:txBody>
              <a:bodyPr/>
              <a:lstStyle/>
              <a:p>
                <a:r>
                  <a:rPr lang="en-US">
                    <a:noFill/>
                  </a:rPr>
                  <a:t> </a:t>
                </a:r>
              </a:p>
            </p:txBody>
          </p:sp>
        </mc:Fallback>
      </mc:AlternateContent>
      <p:sp>
        <p:nvSpPr>
          <p:cNvPr id="4" name="TextBox 3"/>
          <p:cNvSpPr txBox="1"/>
          <p:nvPr/>
        </p:nvSpPr>
        <p:spPr>
          <a:xfrm>
            <a:off x="191587" y="5181600"/>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1298041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7350" y="1389190"/>
            <a:ext cx="3613499" cy="2522410"/>
          </a:xfrm>
          <a:prstGeom prst="rect">
            <a:avLst/>
          </a:prstGeom>
        </p:spPr>
      </p:pic>
      <p:sp>
        <p:nvSpPr>
          <p:cNvPr id="3" name="TextBox 2"/>
          <p:cNvSpPr txBox="1"/>
          <p:nvPr/>
        </p:nvSpPr>
        <p:spPr>
          <a:xfrm>
            <a:off x="270933" y="152400"/>
            <a:ext cx="11726334" cy="1384995"/>
          </a:xfrm>
          <a:prstGeom prst="rect">
            <a:avLst/>
          </a:prstGeom>
          <a:noFill/>
        </p:spPr>
        <p:txBody>
          <a:bodyPr wrap="square" rtlCol="0">
            <a:spAutoFit/>
          </a:bodyPr>
          <a:lstStyle/>
          <a:p>
            <a:r>
              <a:rPr lang="en-US" sz="2800"/>
              <a:t>Consider the following configuration of B-field lines (solid lines) and the imaginary rectangular loop (dotted line). Which one of the following statements is true?</a:t>
            </a:r>
          </a:p>
        </p:txBody>
      </p:sp>
      <p:sp>
        <p:nvSpPr>
          <p:cNvPr id="4" name="TextBox 3"/>
          <p:cNvSpPr txBox="1"/>
          <p:nvPr/>
        </p:nvSpPr>
        <p:spPr>
          <a:xfrm>
            <a:off x="270932" y="3799599"/>
            <a:ext cx="11726334" cy="2862322"/>
          </a:xfrm>
          <a:prstGeom prst="rect">
            <a:avLst/>
          </a:prstGeom>
          <a:noFill/>
        </p:spPr>
        <p:txBody>
          <a:bodyPr wrap="square" rtlCol="0">
            <a:spAutoFit/>
          </a:bodyPr>
          <a:lstStyle/>
          <a:p>
            <a:pPr marL="514350" indent="-514350">
              <a:spcBef>
                <a:spcPts val="2400"/>
              </a:spcBef>
              <a:buAutoNum type="alphaUcParenR"/>
            </a:pPr>
            <a:r>
              <a:rPr lang="en-US" sz="2800"/>
              <a:t>There must be a non-zero current going through the imaginary loop into the page</a:t>
            </a:r>
          </a:p>
          <a:p>
            <a:pPr marL="514350" indent="-514350">
              <a:spcBef>
                <a:spcPts val="2400"/>
              </a:spcBef>
              <a:buAutoNum type="alphaUcParenR"/>
            </a:pPr>
            <a:r>
              <a:rPr lang="en-US" sz="2800"/>
              <a:t>There must be a non-zero current going through the imaginary loop out of the page</a:t>
            </a:r>
          </a:p>
          <a:p>
            <a:pPr marL="514350" indent="-514350">
              <a:spcBef>
                <a:spcPts val="2400"/>
              </a:spcBef>
              <a:buAutoNum type="alphaUcParenR"/>
            </a:pPr>
            <a:r>
              <a:rPr lang="en-US" sz="2800"/>
              <a:t>There is no current going through the imaginary loop</a:t>
            </a:r>
          </a:p>
        </p:txBody>
      </p:sp>
    </p:spTree>
    <p:extLst>
      <p:ext uri="{BB962C8B-B14F-4D97-AF65-F5344CB8AC3E}">
        <p14:creationId xmlns:p14="http://schemas.microsoft.com/office/powerpoint/2010/main" val="3059527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83028" y="132193"/>
                <a:ext cx="8073794" cy="2427716"/>
              </a:xfrm>
              <a:prstGeom prst="rect">
                <a:avLst/>
              </a:prstGeom>
            </p:spPr>
            <p:txBody>
              <a:bodyPr wrap="square">
                <a:spAutoFit/>
              </a:bodyPr>
              <a:lstStyle/>
              <a:p>
                <a:r>
                  <a:rPr lang="en-US" sz="2800" dirty="0"/>
                  <a:t>A long straight copper wire has radius b and carries a constant current of magnitude </a:t>
                </a:r>
                <a14:m>
                  <m:oMath xmlns:m="http://schemas.openxmlformats.org/officeDocument/2006/math">
                    <m:r>
                      <a:rPr lang="en-US" sz="2800" b="0" i="1" smtClean="0">
                        <a:latin typeface="Cambria Math" panose="02040503050406030204" pitchFamily="18" charset="0"/>
                      </a:rPr>
                      <m:t>𝐼</m:t>
                    </m:r>
                  </m:oMath>
                </a14:m>
                <a:r>
                  <a:rPr lang="en-US" sz="2800" dirty="0"/>
                  <a:t>. The current density of magnitude </a:t>
                </a:r>
                <a14:m>
                  <m:oMath xmlns:m="http://schemas.openxmlformats.org/officeDocument/2006/math">
                    <m:r>
                      <a:rPr lang="en-US" sz="2800" b="0" i="1" smtClean="0">
                        <a:latin typeface="Cambria Math" panose="02040503050406030204" pitchFamily="18" charset="0"/>
                      </a:rPr>
                      <m:t>𝐽</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𝐼</m:t>
                        </m:r>
                      </m:num>
                      <m:den>
                        <m:r>
                          <a:rPr lang="en-US" sz="2800" b="0" i="1" smtClean="0">
                            <a:latin typeface="Cambria Math" panose="02040503050406030204" pitchFamily="18" charset="0"/>
                            <a:ea typeface="Cambria Math" panose="02040503050406030204" pitchFamily="18" charset="0"/>
                          </a:rPr>
                          <m:t>𝜋</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𝑏</m:t>
                            </m:r>
                          </m:e>
                          <m:sup>
                            <m:r>
                              <a:rPr lang="en-US" sz="2800" b="0" i="1" smtClean="0">
                                <a:latin typeface="Cambria Math" panose="02040503050406030204" pitchFamily="18" charset="0"/>
                                <a:ea typeface="Cambria Math" panose="02040503050406030204" pitchFamily="18" charset="0"/>
                              </a:rPr>
                              <m:t>2</m:t>
                            </m:r>
                          </m:sup>
                        </m:sSup>
                      </m:den>
                    </m:f>
                  </m:oMath>
                </a14:m>
                <a:r>
                  <a:rPr lang="en-US" sz="2800" dirty="0"/>
                  <a:t> is uniform throughout the wire. What is the current enclosed in the dashed </a:t>
                </a:r>
                <a:r>
                  <a:rPr lang="en-US" sz="2800" i="1" dirty="0" err="1"/>
                  <a:t>Amperian</a:t>
                </a:r>
                <a:r>
                  <a:rPr lang="en-US" sz="2800" dirty="0"/>
                  <a:t> loop, with radius </a:t>
                </a:r>
                <a14:m>
                  <m:oMath xmlns:m="http://schemas.openxmlformats.org/officeDocument/2006/math">
                    <m:r>
                      <a:rPr lang="en-US" sz="2800" b="0" i="1" smtClean="0">
                        <a:latin typeface="Cambria Math" panose="02040503050406030204" pitchFamily="18" charset="0"/>
                      </a:rPr>
                      <m:t>𝑟</m:t>
                    </m:r>
                  </m:oMath>
                </a14:m>
                <a:r>
                  <a:rPr lang="en-US" sz="2800" dirty="0"/>
                  <a:t>?</a:t>
                </a:r>
              </a:p>
            </p:txBody>
          </p:sp>
        </mc:Choice>
        <mc:Fallback xmlns="">
          <p:sp>
            <p:nvSpPr>
              <p:cNvPr id="2" name="Rectangle 1"/>
              <p:cNvSpPr>
                <a:spLocks noRot="1" noChangeAspect="1" noMove="1" noResize="1" noEditPoints="1" noAdjustHandles="1" noChangeArrowheads="1" noChangeShapeType="1" noTextEdit="1"/>
              </p:cNvSpPr>
              <p:nvPr/>
            </p:nvSpPr>
            <p:spPr>
              <a:xfrm>
                <a:off x="283028" y="132193"/>
                <a:ext cx="8073794" cy="2427716"/>
              </a:xfrm>
              <a:prstGeom prst="rect">
                <a:avLst/>
              </a:prstGeom>
              <a:blipFill>
                <a:blip r:embed="rId2"/>
                <a:stretch>
                  <a:fillRect l="-1509" t="-2513" r="-528" b="-6281"/>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8498040" y="206726"/>
            <a:ext cx="3583314" cy="346555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83026" y="2895600"/>
                <a:ext cx="2799164" cy="3726469"/>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𝑟</m:t>
                        </m:r>
                      </m:num>
                      <m:den>
                        <m:r>
                          <a:rPr lang="en-US" sz="2800" b="0" i="1" smtClean="0">
                            <a:latin typeface="Cambria Math" panose="02040503050406030204" pitchFamily="18" charset="0"/>
                          </a:rPr>
                          <m:t>𝑏</m:t>
                        </m:r>
                      </m:den>
                    </m:f>
                    <m:r>
                      <a:rPr lang="en-US" sz="2800" b="0" i="1" smtClean="0">
                        <a:latin typeface="Cambria Math" panose="02040503050406030204" pitchFamily="18" charset="0"/>
                      </a:rPr>
                      <m:t>𝐼</m:t>
                    </m:r>
                  </m:oMath>
                </a14:m>
                <a:endParaRPr lang="en-US" sz="2800" dirty="0"/>
              </a:p>
              <a:p>
                <a:pPr marL="514350" indent="-514350">
                  <a:lnSpc>
                    <a:spcPct val="150000"/>
                  </a:lnSpc>
                  <a:buFontTx/>
                  <a:buAutoNum type="alphaUcParenR"/>
                </a:pPr>
                <a:r>
                  <a:rPr lang="en-US" sz="2800" dirty="0"/>
                  <a:t> </a:t>
                </a:r>
                <a14:m>
                  <m:oMath xmlns:m="http://schemas.openxmlformats.org/officeDocument/2006/math">
                    <m:sSup>
                      <m:sSupPr>
                        <m:ctrlPr>
                          <a:rPr lang="en-US" sz="2800" i="1" smtClean="0">
                            <a:latin typeface="Cambria Math" panose="02040503050406030204" pitchFamily="18" charset="0"/>
                          </a:rPr>
                        </m:ctrlPr>
                      </m:sSupPr>
                      <m:e>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𝑟</m:t>
                                </m:r>
                              </m:num>
                              <m:den>
                                <m:r>
                                  <a:rPr lang="en-US" sz="2800" b="0" i="1" smtClean="0">
                                    <a:latin typeface="Cambria Math" panose="02040503050406030204" pitchFamily="18" charset="0"/>
                                  </a:rPr>
                                  <m:t>𝑏</m:t>
                                </m:r>
                              </m:den>
                            </m:f>
                          </m:e>
                        </m:d>
                      </m:e>
                      <m:sup>
                        <m:r>
                          <a:rPr lang="en-US" sz="2800" b="0" i="1" smtClean="0">
                            <a:latin typeface="Cambria Math" panose="02040503050406030204" pitchFamily="18" charset="0"/>
                          </a:rPr>
                          <m:t>2</m:t>
                        </m:r>
                      </m:sup>
                    </m:sSup>
                    <m:r>
                      <a:rPr lang="en-US" sz="2800" i="1">
                        <a:latin typeface="Cambria Math" panose="02040503050406030204" pitchFamily="18" charset="0"/>
                      </a:rPr>
                      <m:t>𝐼</m:t>
                    </m:r>
                  </m:oMath>
                </a14:m>
                <a:endParaRPr lang="en-US" sz="2800" dirty="0"/>
              </a:p>
              <a:p>
                <a:pPr marL="514350" indent="-514350">
                  <a:lnSpc>
                    <a:spcPct val="150000"/>
                  </a:lnSpc>
                  <a:buFontTx/>
                  <a:buAutoNum type="alphaUcParenR"/>
                </a:pPr>
                <a:r>
                  <a:rPr lang="en-US" sz="2800" dirty="0"/>
                  <a:t> </a:t>
                </a:r>
                <a14:m>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𝑟</m:t>
                                </m:r>
                              </m:num>
                              <m:den>
                                <m:r>
                                  <a:rPr lang="en-US" sz="2800" i="1">
                                    <a:latin typeface="Cambria Math" panose="02040503050406030204" pitchFamily="18" charset="0"/>
                                  </a:rPr>
                                  <m:t>𝑏</m:t>
                                </m:r>
                              </m:den>
                            </m:f>
                          </m:e>
                        </m:d>
                      </m:e>
                      <m:sup>
                        <m:r>
                          <a:rPr lang="en-US" sz="2800" b="0" i="1" smtClean="0">
                            <a:latin typeface="Cambria Math" panose="02040503050406030204" pitchFamily="18" charset="0"/>
                          </a:rPr>
                          <m:t>3</m:t>
                        </m:r>
                      </m:sup>
                    </m:sSup>
                    <m:r>
                      <a:rPr lang="en-US" sz="2800" i="1">
                        <a:latin typeface="Cambria Math" panose="02040503050406030204" pitchFamily="18" charset="0"/>
                      </a:rPr>
                      <m:t>𝐼</m:t>
                    </m:r>
                  </m:oMath>
                </a14:m>
                <a:endParaRPr lang="en-US" sz="2800" dirty="0"/>
              </a:p>
              <a:p>
                <a:pPr marL="514350" indent="-514350">
                  <a:lnSpc>
                    <a:spcPct val="150000"/>
                  </a:lnSpc>
                  <a:buAutoNum type="alphaUcParenR"/>
                </a:pPr>
                <a:r>
                  <a:rPr lang="en-US" sz="2800" dirty="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283026" y="2895600"/>
                <a:ext cx="2799164" cy="3726469"/>
              </a:xfrm>
              <a:prstGeom prst="rect">
                <a:avLst/>
              </a:prstGeom>
              <a:blipFill rotWithShape="0">
                <a:blip r:embed="rId4"/>
                <a:stretch>
                  <a:fillRect l="-4565" r="-3043" b="-3764"/>
                </a:stretch>
              </a:blipFill>
            </p:spPr>
            <p:txBody>
              <a:bodyPr/>
              <a:lstStyle/>
              <a:p>
                <a:r>
                  <a:rPr lang="en-US">
                    <a:noFill/>
                  </a:rPr>
                  <a:t> </a:t>
                </a:r>
              </a:p>
            </p:txBody>
          </p:sp>
        </mc:Fallback>
      </mc:AlternateContent>
    </p:spTree>
    <p:extLst>
      <p:ext uri="{BB962C8B-B14F-4D97-AF65-F5344CB8AC3E}">
        <p14:creationId xmlns:p14="http://schemas.microsoft.com/office/powerpoint/2010/main" val="3876496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7" y="132193"/>
            <a:ext cx="8222964" cy="954107"/>
          </a:xfrm>
          <a:prstGeom prst="rect">
            <a:avLst/>
          </a:prstGeom>
        </p:spPr>
        <p:txBody>
          <a:bodyPr wrap="square">
            <a:spAutoFit/>
          </a:bodyPr>
          <a:lstStyle/>
          <a:p>
            <a:r>
              <a:rPr lang="en-US" sz="2800" dirty="0"/>
              <a:t>How does the magnitude of the B-field a distance r &lt; b from the center of the wire depend on r?</a:t>
            </a:r>
          </a:p>
        </p:txBody>
      </p:sp>
      <p:pic>
        <p:nvPicPr>
          <p:cNvPr id="3" name="Picture 2"/>
          <p:cNvPicPr>
            <a:picLocks noChangeAspect="1"/>
          </p:cNvPicPr>
          <p:nvPr/>
        </p:nvPicPr>
        <p:blipFill>
          <a:blip r:embed="rId2"/>
          <a:stretch>
            <a:fillRect/>
          </a:stretch>
        </p:blipFill>
        <p:spPr>
          <a:xfrm>
            <a:off x="8505991" y="227559"/>
            <a:ext cx="3583314" cy="346555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83026" y="3418115"/>
                <a:ext cx="2799164" cy="3257174"/>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𝑟</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𝑐𝑜𝑛𝑠𝑡</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𝐵</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𝑟</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𝐵</m:t>
                    </m:r>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FontTx/>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283026" y="3418115"/>
                <a:ext cx="2799164" cy="3257174"/>
              </a:xfrm>
              <a:prstGeom prst="rect">
                <a:avLst/>
              </a:prstGeom>
              <a:blipFill rotWithShape="0">
                <a:blip r:embed="rId3"/>
                <a:stretch>
                  <a:fillRect l="-4565" r="-3043" b="-4494"/>
                </a:stretch>
              </a:blipFill>
            </p:spPr>
            <p:txBody>
              <a:bodyPr/>
              <a:lstStyle/>
              <a:p>
                <a:r>
                  <a:rPr lang="en-US">
                    <a:noFill/>
                  </a:rPr>
                  <a:t> </a:t>
                </a:r>
              </a:p>
            </p:txBody>
          </p:sp>
        </mc:Fallback>
      </mc:AlternateContent>
    </p:spTree>
    <p:extLst>
      <p:ext uri="{BB962C8B-B14F-4D97-AF65-F5344CB8AC3E}">
        <p14:creationId xmlns:p14="http://schemas.microsoft.com/office/powerpoint/2010/main" val="826030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43427" y="195381"/>
            <a:ext cx="3780952" cy="283809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70933" y="118533"/>
                <a:ext cx="7195342" cy="1135888"/>
              </a:xfrm>
              <a:prstGeom prst="rect">
                <a:avLst/>
              </a:prstGeom>
              <a:noFill/>
            </p:spPr>
            <p:txBody>
              <a:bodyPr wrap="square" rtlCol="0">
                <a:spAutoFit/>
              </a:bodyPr>
              <a:lstStyle/>
              <a:p>
                <a:r>
                  <a:rPr lang="en-US" sz="2800" dirty="0"/>
                  <a:t>For the dashed </a:t>
                </a:r>
                <a:r>
                  <a:rPr lang="en-US" sz="2800" i="1" dirty="0" err="1"/>
                  <a:t>Amperian</a:t>
                </a:r>
                <a:r>
                  <a:rPr lang="en-US" sz="2800" dirty="0"/>
                  <a:t> loop shown, compute </a:t>
                </a:r>
                <a14:m>
                  <m:oMath xmlns:m="http://schemas.openxmlformats.org/officeDocument/2006/math">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𝑙</m:t>
                        </m:r>
                        <m:r>
                          <a:rPr lang="en-US" sz="2800" i="1">
                            <a:latin typeface="Cambria Math" panose="02040503050406030204" pitchFamily="18" charset="0"/>
                          </a:rPr>
                          <m:t>𝑜𝑜𝑝</m:t>
                        </m:r>
                      </m:sub>
                      <m:sup>
                        <m:r>
                          <a:rPr lang="en-US" sz="2800" i="1">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a:latin typeface="Cambria Math" panose="02040503050406030204" pitchFamily="18" charset="0"/>
                              </a:rPr>
                              <m:t>𝑩</m:t>
                            </m:r>
                          </m:e>
                        </m:acc>
                        <m:r>
                          <m:rPr>
                            <m:brk m:alnAt="23"/>
                          </m:rP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b="1" i="1">
                                <a:latin typeface="Cambria Math" panose="02040503050406030204" pitchFamily="18" charset="0"/>
                              </a:rPr>
                              <m:t>𝒅𝒍</m:t>
                            </m:r>
                          </m:e>
                        </m:acc>
                      </m:e>
                    </m:nary>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70933" y="118533"/>
                <a:ext cx="7195342" cy="1135888"/>
              </a:xfrm>
              <a:prstGeom prst="rect">
                <a:avLst/>
              </a:prstGeom>
              <a:blipFill>
                <a:blip r:embed="rId3"/>
                <a:stretch>
                  <a:fillRect l="-1693" t="-4813" r="-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70933" y="3361267"/>
                <a:ext cx="3674852" cy="3323987"/>
              </a:xfrm>
              <a:prstGeom prst="rect">
                <a:avLst/>
              </a:prstGeom>
              <a:noFill/>
            </p:spPr>
            <p:txBody>
              <a:bodyPr wrap="none" rtlCol="0">
                <a:spAutoFit/>
              </a:bodyPr>
              <a:lstStyle/>
              <a:p>
                <a:pPr marL="514350" indent="-514350">
                  <a:lnSpc>
                    <a:spcPct val="150000"/>
                  </a:lnSpc>
                  <a:buAutoNum type="alphaUcParenR"/>
                </a:pPr>
                <a:r>
                  <a:rPr lang="en-US" sz="2800" dirty="0"/>
                  <a:t> </a:t>
                </a:r>
                <a14:m>
                  <m:oMath xmlns:m="http://schemas.openxmlformats.org/officeDocument/2006/math">
                    <m:r>
                      <a:rPr lang="en-US" sz="2800" b="0" i="0"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𝐼</m:t>
                    </m:r>
                    <m:r>
                      <a:rPr lang="en-US" sz="2800" b="0" i="1" smtClean="0">
                        <a:latin typeface="Cambria Math" panose="02040503050406030204" pitchFamily="18" charset="0"/>
                      </a:rPr>
                      <m:t>/2</m:t>
                    </m:r>
                  </m:oMath>
                </a14:m>
                <a:endParaRPr lang="en-US" sz="2800" dirty="0"/>
              </a:p>
              <a:p>
                <a:pPr marL="514350" indent="-514350">
                  <a:lnSpc>
                    <a:spcPct val="150000"/>
                  </a:lnSpc>
                  <a:buFontTx/>
                  <a:buAutoNum type="alphaUcParenR"/>
                </a:pPr>
                <a:r>
                  <a:rPr lang="en-US" sz="2800" dirty="0"/>
                  <a:t> </a:t>
                </a:r>
                <a14:m>
                  <m:oMath xmlns:m="http://schemas.openxmlformats.org/officeDocument/2006/math">
                    <m:r>
                      <a:rPr lang="en-US" sz="2800" b="0" i="0" smtClean="0">
                        <a:latin typeface="Cambria Math" panose="02040503050406030204" pitchFamily="18" charset="0"/>
                      </a:rPr>
                      <m:t>&gt;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0</m:t>
                        </m:r>
                      </m:sub>
                    </m:sSub>
                    <m:r>
                      <a:rPr lang="en-US" sz="2800" i="1">
                        <a:latin typeface="Cambria Math" panose="02040503050406030204" pitchFamily="18" charset="0"/>
                      </a:rPr>
                      <m:t>𝐼</m:t>
                    </m:r>
                    <m:r>
                      <a:rPr lang="en-US" sz="2800" i="1">
                        <a:latin typeface="Cambria Math" panose="02040503050406030204" pitchFamily="18" charset="0"/>
                      </a:rPr>
                      <m:t>/2</m:t>
                    </m:r>
                  </m:oMath>
                </a14:m>
                <a:r>
                  <a:rPr lang="en-US" sz="2800" dirty="0"/>
                  <a:t>, but </a:t>
                </a:r>
                <a14:m>
                  <m:oMath xmlns:m="http://schemas.openxmlformats.org/officeDocument/2006/math">
                    <m:r>
                      <a:rPr lang="en-US" sz="2800"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0</m:t>
                        </m:r>
                      </m:sub>
                    </m:sSub>
                    <m:r>
                      <a:rPr lang="en-US" sz="2800" i="1">
                        <a:latin typeface="Cambria Math" panose="02040503050406030204" pitchFamily="18" charset="0"/>
                      </a:rPr>
                      <m:t>𝐼</m:t>
                    </m:r>
                  </m:oMath>
                </a14:m>
                <a:endParaRPr lang="en-US" sz="2800" dirty="0"/>
              </a:p>
              <a:p>
                <a:pPr marL="514350" indent="-514350">
                  <a:lnSpc>
                    <a:spcPct val="150000"/>
                  </a:lnSpc>
                  <a:buFontTx/>
                  <a:buAutoNum type="alphaUcParenR"/>
                </a:pPr>
                <a:r>
                  <a:rPr lang="en-US" sz="2800" dirty="0"/>
                  <a:t> </a:t>
                </a:r>
                <a14:m>
                  <m:oMath xmlns:m="http://schemas.openxmlformats.org/officeDocument/2006/math">
                    <m:r>
                      <a:rPr lang="en-US" sz="2800" b="0" i="0" smtClean="0">
                        <a:latin typeface="Cambria Math" panose="02040503050406030204" pitchFamily="18" charset="0"/>
                      </a:rPr>
                      <m:t>&lt;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0</m:t>
                        </m:r>
                      </m:sub>
                    </m:sSub>
                    <m:r>
                      <a:rPr lang="en-US" sz="2800" i="1">
                        <a:latin typeface="Cambria Math" panose="02040503050406030204" pitchFamily="18" charset="0"/>
                      </a:rPr>
                      <m:t>𝐼</m:t>
                    </m:r>
                    <m:r>
                      <a:rPr lang="en-US" sz="2800" i="1">
                        <a:latin typeface="Cambria Math" panose="02040503050406030204" pitchFamily="18" charset="0"/>
                      </a:rPr>
                      <m:t>/2</m:t>
                    </m:r>
                  </m:oMath>
                </a14:m>
                <a:endParaRPr lang="en-US" sz="2800" dirty="0"/>
              </a:p>
              <a:p>
                <a:pPr marL="514350" indent="-514350">
                  <a:lnSpc>
                    <a:spcPct val="150000"/>
                  </a:lnSpc>
                  <a:buFontTx/>
                  <a:buAutoNum type="alphaUcParenR"/>
                </a:pP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0</m:t>
                        </m:r>
                      </m:sub>
                    </m:sSub>
                    <m:r>
                      <a:rPr lang="en-US" sz="2800" i="1">
                        <a:latin typeface="Cambria Math" panose="02040503050406030204" pitchFamily="18" charset="0"/>
                      </a:rPr>
                      <m:t>𝐼</m:t>
                    </m:r>
                  </m:oMath>
                </a14:m>
                <a:endParaRPr lang="en-US" sz="2800" dirty="0"/>
              </a:p>
              <a:p>
                <a:pPr marL="514350" indent="-514350">
                  <a:lnSpc>
                    <a:spcPct val="150000"/>
                  </a:lnSpc>
                  <a:buAutoNum type="alphaUcParenR"/>
                </a:pPr>
                <a:r>
                  <a:rPr lang="en-US" sz="2800" dirty="0"/>
                  <a:t> None of these</a:t>
                </a:r>
              </a:p>
            </p:txBody>
          </p:sp>
        </mc:Choice>
        <mc:Fallback xmlns="">
          <p:sp>
            <p:nvSpPr>
              <p:cNvPr id="5" name="TextBox 4"/>
              <p:cNvSpPr txBox="1">
                <a:spLocks noRot="1" noChangeAspect="1" noMove="1" noResize="1" noEditPoints="1" noAdjustHandles="1" noChangeArrowheads="1" noChangeShapeType="1" noTextEdit="1"/>
              </p:cNvSpPr>
              <p:nvPr/>
            </p:nvSpPr>
            <p:spPr>
              <a:xfrm>
                <a:off x="270933" y="3361267"/>
                <a:ext cx="3674852" cy="3323987"/>
              </a:xfrm>
              <a:prstGeom prst="rect">
                <a:avLst/>
              </a:prstGeom>
              <a:blipFill>
                <a:blip r:embed="rId4"/>
                <a:stretch>
                  <a:fillRect l="-3483" b="-2381"/>
                </a:stretch>
              </a:blipFill>
            </p:spPr>
            <p:txBody>
              <a:bodyPr/>
              <a:lstStyle/>
              <a:p>
                <a:r>
                  <a:rPr lang="en-US">
                    <a:noFill/>
                  </a:rPr>
                  <a:t> </a:t>
                </a:r>
              </a:p>
            </p:txBody>
          </p:sp>
        </mc:Fallback>
      </mc:AlternateContent>
    </p:spTree>
    <p:extLst>
      <p:ext uri="{BB962C8B-B14F-4D97-AF65-F5344CB8AC3E}">
        <p14:creationId xmlns:p14="http://schemas.microsoft.com/office/powerpoint/2010/main" val="3898621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26344" y="741570"/>
            <a:ext cx="4164712" cy="3578376"/>
          </a:xfrm>
          <a:prstGeom prst="rect">
            <a:avLst/>
          </a:prstGeom>
        </p:spPr>
      </p:pic>
      <p:sp>
        <p:nvSpPr>
          <p:cNvPr id="4" name="Rectangle 3"/>
          <p:cNvSpPr/>
          <p:nvPr/>
        </p:nvSpPr>
        <p:spPr>
          <a:xfrm>
            <a:off x="237067" y="117101"/>
            <a:ext cx="11743266" cy="954107"/>
          </a:xfrm>
          <a:prstGeom prst="rect">
            <a:avLst/>
          </a:prstGeom>
        </p:spPr>
        <p:txBody>
          <a:bodyPr wrap="square">
            <a:spAutoFit/>
          </a:bodyPr>
          <a:lstStyle/>
          <a:p>
            <a:r>
              <a:rPr lang="en-US" sz="2800" dirty="0"/>
              <a:t>An infinite sheet of current coming out of the board produces a magnetic field pointing in what direction at point P?</a:t>
            </a:r>
          </a:p>
        </p:txBody>
      </p:sp>
      <p:sp>
        <p:nvSpPr>
          <p:cNvPr id="5" name="TextBox 4"/>
          <p:cNvSpPr txBox="1"/>
          <p:nvPr/>
        </p:nvSpPr>
        <p:spPr>
          <a:xfrm>
            <a:off x="237067" y="3242734"/>
            <a:ext cx="2760692" cy="3323987"/>
          </a:xfrm>
          <a:prstGeom prst="rect">
            <a:avLst/>
          </a:prstGeom>
          <a:noFill/>
        </p:spPr>
        <p:txBody>
          <a:bodyPr wrap="none" rtlCol="0">
            <a:spAutoFit/>
          </a:bodyPr>
          <a:lstStyle/>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2697830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6321" y="973909"/>
            <a:ext cx="4562665" cy="2951832"/>
          </a:xfrm>
          <a:prstGeom prst="rect">
            <a:avLst/>
          </a:prstGeom>
        </p:spPr>
      </p:pic>
      <p:sp>
        <p:nvSpPr>
          <p:cNvPr id="3" name="Rectangle 2"/>
          <p:cNvSpPr/>
          <p:nvPr/>
        </p:nvSpPr>
        <p:spPr>
          <a:xfrm>
            <a:off x="256576" y="103201"/>
            <a:ext cx="11622157" cy="954107"/>
          </a:xfrm>
          <a:prstGeom prst="rect">
            <a:avLst/>
          </a:prstGeom>
        </p:spPr>
        <p:txBody>
          <a:bodyPr wrap="square">
            <a:spAutoFit/>
          </a:bodyPr>
          <a:lstStyle/>
          <a:p>
            <a:r>
              <a:rPr lang="en-US" sz="2800"/>
              <a:t>Suppose the current per unit length is </a:t>
            </a:r>
            <a:r>
              <a:rPr lang="el-GR" sz="2800"/>
              <a:t>λ</a:t>
            </a:r>
            <a:r>
              <a:rPr lang="en-US" sz="2800"/>
              <a:t> A/m. How much current is encircled by the Amperian Loop?</a:t>
            </a:r>
          </a:p>
        </p:txBody>
      </p:sp>
      <mc:AlternateContent xmlns:mc="http://schemas.openxmlformats.org/markup-compatibility/2006" xmlns:a14="http://schemas.microsoft.com/office/drawing/2010/main">
        <mc:Choice Requires="a14">
          <p:sp>
            <p:nvSpPr>
              <p:cNvPr id="4" name="TextBox 3"/>
              <p:cNvSpPr txBox="1"/>
              <p:nvPr/>
            </p:nvSpPr>
            <p:spPr>
              <a:xfrm>
                <a:off x="256574" y="3420534"/>
                <a:ext cx="1405128" cy="3323987"/>
              </a:xfrm>
              <a:prstGeom prst="rect">
                <a:avLst/>
              </a:prstGeom>
              <a:noFill/>
            </p:spPr>
            <p:txBody>
              <a:bodyPr wrap="none" rtlCol="0">
                <a:spAutoFit/>
              </a:bodyPr>
              <a:lstStyle/>
              <a:p>
                <a:pPr marL="514350" indent="-514350">
                  <a:lnSpc>
                    <a:spcPct val="150000"/>
                  </a:lnSpc>
                  <a:buAutoNum type="alphaUcParenR"/>
                </a:pPr>
                <a:r>
                  <a:rPr lang="en-US" sz="280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𝐿</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𝑑</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𝜆</m:t>
                    </m:r>
                    <m:r>
                      <a:rPr lang="en-US" sz="2800" i="1">
                        <a:latin typeface="Cambria Math" panose="02040503050406030204" pitchFamily="18" charset="0"/>
                        <a:ea typeface="Cambria Math" panose="02040503050406030204" pitchFamily="18" charset="0"/>
                      </a:rPr>
                      <m:t>𝐿</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𝑑</m:t>
                    </m:r>
                  </m:oMath>
                </a14:m>
                <a:endParaRPr lang="en-US" sz="2800"/>
              </a:p>
              <a:p>
                <a:pPr marL="514350" indent="-514350">
                  <a:lnSpc>
                    <a:spcPct val="150000"/>
                  </a:lnSpc>
                  <a:buAutoNum type="alphaUcParenR"/>
                </a:pPr>
                <a:r>
                  <a:rPr lang="en-US" sz="2800"/>
                  <a:t> zero</a:t>
                </a:r>
              </a:p>
            </p:txBody>
          </p:sp>
        </mc:Choice>
        <mc:Fallback xmlns="">
          <p:sp>
            <p:nvSpPr>
              <p:cNvPr id="4" name="TextBox 3"/>
              <p:cNvSpPr txBox="1">
                <a:spLocks noRot="1" noChangeAspect="1" noMove="1" noResize="1" noEditPoints="1" noAdjustHandles="1" noChangeArrowheads="1" noChangeShapeType="1" noTextEdit="1"/>
              </p:cNvSpPr>
              <p:nvPr/>
            </p:nvSpPr>
            <p:spPr>
              <a:xfrm>
                <a:off x="256574" y="3420534"/>
                <a:ext cx="1405128" cy="3323987"/>
              </a:xfrm>
              <a:prstGeom prst="rect">
                <a:avLst/>
              </a:prstGeom>
              <a:blipFill rotWithShape="0">
                <a:blip r:embed="rId3"/>
                <a:stretch>
                  <a:fillRect l="-9091" r="-7792" b="-2569"/>
                </a:stretch>
              </a:blipFill>
            </p:spPr>
            <p:txBody>
              <a:bodyPr/>
              <a:lstStyle/>
              <a:p>
                <a:r>
                  <a:rPr lang="en-US">
                    <a:noFill/>
                  </a:rPr>
                  <a:t> </a:t>
                </a:r>
              </a:p>
            </p:txBody>
          </p:sp>
        </mc:Fallback>
      </mc:AlternateContent>
    </p:spTree>
    <p:extLst>
      <p:ext uri="{BB962C8B-B14F-4D97-AF65-F5344CB8AC3E}">
        <p14:creationId xmlns:p14="http://schemas.microsoft.com/office/powerpoint/2010/main" val="2180307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6321" y="973909"/>
            <a:ext cx="4562665" cy="295183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56576" y="103201"/>
                <a:ext cx="11622157" cy="705001"/>
              </a:xfrm>
              <a:prstGeom prst="rect">
                <a:avLst/>
              </a:prstGeom>
            </p:spPr>
            <p:txBody>
              <a:bodyPr wrap="square">
                <a:spAutoFit/>
              </a:bodyPr>
              <a:lstStyle/>
              <a:p>
                <a:r>
                  <a:rPr lang="en-US" sz="2800" dirty="0"/>
                  <a:t>Use symmetry to simplify the loop integral </a:t>
                </a:r>
                <a14:m>
                  <m:oMath xmlns:m="http://schemas.openxmlformats.org/officeDocument/2006/math">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𝑙</m:t>
                        </m:r>
                        <m:r>
                          <a:rPr lang="en-US" sz="2800" i="1">
                            <a:latin typeface="Cambria Math" panose="02040503050406030204" pitchFamily="18" charset="0"/>
                          </a:rPr>
                          <m:t>𝑜𝑜𝑝</m:t>
                        </m:r>
                      </m:sub>
                      <m:sup>
                        <m:r>
                          <a:rPr lang="en-US" sz="2800" i="1">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a:latin typeface="Cambria Math" panose="02040503050406030204" pitchFamily="18" charset="0"/>
                              </a:rPr>
                              <m:t>𝑩</m:t>
                            </m:r>
                          </m:e>
                        </m:acc>
                        <m:r>
                          <m:rPr>
                            <m:brk m:alnAt="23"/>
                          </m:rP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b="1" i="1">
                                <a:latin typeface="Cambria Math" panose="02040503050406030204" pitchFamily="18" charset="0"/>
                              </a:rPr>
                              <m:t>𝒅𝒍</m:t>
                            </m:r>
                          </m:e>
                        </m:acc>
                      </m:e>
                    </m:nary>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56576" y="103201"/>
                <a:ext cx="11622157" cy="705001"/>
              </a:xfrm>
              <a:prstGeom prst="rect">
                <a:avLst/>
              </a:prstGeom>
              <a:blipFill>
                <a:blip r:embed="rId3"/>
                <a:stretch>
                  <a:fillRect l="-1049"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6574" y="3420534"/>
                <a:ext cx="2799164" cy="3323987"/>
              </a:xfrm>
              <a:prstGeom prst="rect">
                <a:avLst/>
              </a:prstGeom>
              <a:noFill/>
            </p:spPr>
            <p:txBody>
              <a:bodyPr wrap="none" rtlCol="0">
                <a:spAutoFit/>
              </a:bodyPr>
              <a:lstStyle/>
              <a:p>
                <a:pPr marL="514350" indent="-514350">
                  <a:lnSpc>
                    <a:spcPct val="150000"/>
                  </a:lnSpc>
                  <a:buAutoNum type="alphaUcParenR"/>
                </a:pPr>
                <a:r>
                  <a:rPr lang="en-US" sz="2800">
                    <a:ea typeface="Cambria Math" panose="02040503050406030204" pitchFamily="18" charset="0"/>
                  </a:rPr>
                  <a:t>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B</m:t>
                    </m:r>
                    <m:r>
                      <a:rPr lang="en-US" sz="2800" b="0" i="1" smtClean="0">
                        <a:latin typeface="Cambria Math" panose="02040503050406030204" pitchFamily="18" charset="0"/>
                        <a:ea typeface="Cambria Math" panose="02040503050406030204" pitchFamily="18" charset="0"/>
                      </a:rPr>
                      <m:t>𝐿𝑑</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4</m:t>
                    </m:r>
                    <m:r>
                      <m:rPr>
                        <m:sty m:val="p"/>
                      </m:rPr>
                      <a:rPr lang="en-US" sz="2800" b="0" i="0" smtClean="0">
                        <a:latin typeface="Cambria Math" panose="02040503050406030204" pitchFamily="18" charset="0"/>
                        <a:ea typeface="Cambria Math" panose="02040503050406030204" pitchFamily="18" charset="0"/>
                      </a:rPr>
                      <m:t>B</m:t>
                    </m:r>
                    <m:r>
                      <a:rPr lang="en-US" sz="2800" b="0" i="1" smtClean="0">
                        <a:latin typeface="Cambria Math" panose="02040503050406030204" pitchFamily="18" charset="0"/>
                        <a:ea typeface="Cambria Math" panose="02040503050406030204" pitchFamily="18" charset="0"/>
                      </a:rPr>
                      <m:t>𝐿𝑑</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2</m:t>
                    </m:r>
                    <m:r>
                      <m:rPr>
                        <m:sty m:val="p"/>
                      </m:rPr>
                      <a:rPr lang="en-US" sz="2800" b="0" i="0" smtClean="0">
                        <a:latin typeface="Cambria Math" panose="02040503050406030204" pitchFamily="18" charset="0"/>
                        <a:ea typeface="Cambria Math" panose="02040503050406030204" pitchFamily="18" charset="0"/>
                      </a:rPr>
                      <m:t>B</m:t>
                    </m:r>
                    <m:r>
                      <a:rPr lang="en-US" sz="2800" i="1">
                        <a:latin typeface="Cambria Math" panose="02040503050406030204" pitchFamily="18" charset="0"/>
                        <a:ea typeface="Cambria Math" panose="02040503050406030204" pitchFamily="18" charset="0"/>
                      </a:rPr>
                      <m:t>𝐿</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BL</m:t>
                    </m:r>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256574" y="3420534"/>
                <a:ext cx="2799164" cy="3323987"/>
              </a:xfrm>
              <a:prstGeom prst="rect">
                <a:avLst/>
              </a:prstGeom>
              <a:blipFill rotWithShape="0">
                <a:blip r:embed="rId4"/>
                <a:stretch>
                  <a:fillRect l="-4575" r="-3268" b="-2569"/>
                </a:stretch>
              </a:blipFill>
            </p:spPr>
            <p:txBody>
              <a:bodyPr/>
              <a:lstStyle/>
              <a:p>
                <a:r>
                  <a:rPr lang="en-US">
                    <a:noFill/>
                  </a:rPr>
                  <a:t> </a:t>
                </a:r>
              </a:p>
            </p:txBody>
          </p:sp>
        </mc:Fallback>
      </mc:AlternateContent>
    </p:spTree>
    <p:extLst>
      <p:ext uri="{BB962C8B-B14F-4D97-AF65-F5344CB8AC3E}">
        <p14:creationId xmlns:p14="http://schemas.microsoft.com/office/powerpoint/2010/main" val="1226947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99" t="982" r="1799" b="2097"/>
          <a:stretch/>
        </p:blipFill>
        <p:spPr>
          <a:xfrm>
            <a:off x="4279898" y="1202265"/>
            <a:ext cx="3589867" cy="3683001"/>
          </a:xfrm>
          <a:prstGeom prst="rect">
            <a:avLst/>
          </a:prstGeom>
        </p:spPr>
      </p:pic>
      <p:sp>
        <p:nvSpPr>
          <p:cNvPr id="3" name="Rectangle 2"/>
          <p:cNvSpPr/>
          <p:nvPr/>
        </p:nvSpPr>
        <p:spPr>
          <a:xfrm>
            <a:off x="211666" y="94103"/>
            <a:ext cx="11726333" cy="954107"/>
          </a:xfrm>
          <a:prstGeom prst="rect">
            <a:avLst/>
          </a:prstGeom>
        </p:spPr>
        <p:txBody>
          <a:bodyPr wrap="square">
            <a:spAutoFit/>
          </a:bodyPr>
          <a:lstStyle/>
          <a:p>
            <a:r>
              <a:rPr lang="en-US" sz="2800"/>
              <a:t>The (perhaps incorrect) magnetic field lines around an object are partly obscured by a screen. Is this partial field line diagram possible?</a:t>
            </a:r>
          </a:p>
        </p:txBody>
      </p:sp>
      <p:sp>
        <p:nvSpPr>
          <p:cNvPr id="4" name="TextBox 3"/>
          <p:cNvSpPr txBox="1"/>
          <p:nvPr/>
        </p:nvSpPr>
        <p:spPr>
          <a:xfrm>
            <a:off x="211666" y="5317067"/>
            <a:ext cx="1171988" cy="1384995"/>
          </a:xfrm>
          <a:prstGeom prst="rect">
            <a:avLst/>
          </a:prstGeom>
          <a:noFill/>
        </p:spPr>
        <p:txBody>
          <a:bodyPr wrap="none" rtlCol="0">
            <a:spAutoFit/>
          </a:bodyPr>
          <a:lstStyle/>
          <a:p>
            <a:pPr marL="514350" indent="-514350">
              <a:lnSpc>
                <a:spcPct val="150000"/>
              </a:lnSpc>
              <a:buAutoNum type="alphaUcParenR"/>
            </a:pPr>
            <a:r>
              <a:rPr lang="en-US" sz="2800"/>
              <a:t>Yes</a:t>
            </a:r>
          </a:p>
          <a:p>
            <a:pPr marL="514350" indent="-514350">
              <a:lnSpc>
                <a:spcPct val="150000"/>
              </a:lnSpc>
              <a:buAutoNum type="alphaUcParenR"/>
            </a:pPr>
            <a:r>
              <a:rPr lang="en-US" sz="2800"/>
              <a:t>No</a:t>
            </a:r>
          </a:p>
        </p:txBody>
      </p:sp>
    </p:spTree>
    <p:extLst>
      <p:ext uri="{BB962C8B-B14F-4D97-AF65-F5344CB8AC3E}">
        <p14:creationId xmlns:p14="http://schemas.microsoft.com/office/powerpoint/2010/main" val="3336044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0759" y="1034309"/>
            <a:ext cx="4471211" cy="2687348"/>
          </a:xfrm>
          <a:prstGeom prst="rect">
            <a:avLst/>
          </a:prstGeom>
        </p:spPr>
      </p:pic>
      <p:sp>
        <p:nvSpPr>
          <p:cNvPr id="3" name="Rectangle 2"/>
          <p:cNvSpPr/>
          <p:nvPr/>
        </p:nvSpPr>
        <p:spPr>
          <a:xfrm>
            <a:off x="211665" y="80202"/>
            <a:ext cx="11709401" cy="954107"/>
          </a:xfrm>
          <a:prstGeom prst="rect">
            <a:avLst/>
          </a:prstGeom>
        </p:spPr>
        <p:txBody>
          <a:bodyPr wrap="square">
            <a:spAutoFit/>
          </a:bodyPr>
          <a:lstStyle/>
          <a:p>
            <a:r>
              <a:rPr lang="en-US" sz="2800"/>
              <a:t>Now take an identical infinite sheet of current, except the current runs AWAY from you. What is the B field at a point  P above the sheet?</a:t>
            </a:r>
          </a:p>
        </p:txBody>
      </p:sp>
      <p:sp>
        <p:nvSpPr>
          <p:cNvPr id="6" name="TextBox 5"/>
          <p:cNvSpPr txBox="1"/>
          <p:nvPr/>
        </p:nvSpPr>
        <p:spPr>
          <a:xfrm>
            <a:off x="237067" y="3242734"/>
            <a:ext cx="2760692" cy="3323987"/>
          </a:xfrm>
          <a:prstGeom prst="rect">
            <a:avLst/>
          </a:prstGeom>
          <a:noFill/>
        </p:spPr>
        <p:txBody>
          <a:bodyPr wrap="none" rtlCol="0">
            <a:spAutoFit/>
          </a:bodyPr>
          <a:lstStyle/>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369139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2"/>
          <a:stretch>
            <a:fillRect/>
          </a:stretch>
        </p:blipFill>
        <p:spPr>
          <a:xfrm>
            <a:off x="2234880" y="2356470"/>
            <a:ext cx="7662969" cy="4140101"/>
          </a:xfrm>
          <a:prstGeom prst="rect">
            <a:avLst/>
          </a:prstGeom>
        </p:spPr>
      </p:pic>
      <p:sp>
        <p:nvSpPr>
          <p:cNvPr id="61" name="Rectangle 60"/>
          <p:cNvSpPr/>
          <p:nvPr/>
        </p:nvSpPr>
        <p:spPr>
          <a:xfrm>
            <a:off x="203199" y="116469"/>
            <a:ext cx="11726333" cy="1815882"/>
          </a:xfrm>
          <a:prstGeom prst="rect">
            <a:avLst/>
          </a:prstGeom>
        </p:spPr>
        <p:txBody>
          <a:bodyPr wrap="square">
            <a:spAutoFit/>
          </a:bodyPr>
          <a:lstStyle/>
          <a:p>
            <a:r>
              <a:rPr lang="en-US" sz="2800"/>
              <a:t>A positive particle is released from rest in a region of space where there  is constant, uniform, electric field </a:t>
            </a:r>
            <a:r>
              <a:rPr lang="en-US" sz="2800" b="1"/>
              <a:t>E</a:t>
            </a:r>
            <a:r>
              <a:rPr lang="en-US" sz="2800"/>
              <a:t>, and a constant, uniform magnetic field </a:t>
            </a:r>
            <a:r>
              <a:rPr lang="en-US" sz="2800" b="1"/>
              <a:t>B</a:t>
            </a:r>
            <a:r>
              <a:rPr lang="en-US" sz="2800"/>
              <a:t>.  The electric field points up and the magnetic field points out of the page in the diagram below. Which path will the positive particle follow?</a:t>
            </a:r>
          </a:p>
        </p:txBody>
      </p:sp>
    </p:spTree>
    <p:extLst>
      <p:ext uri="{BB962C8B-B14F-4D97-AF65-F5344CB8AC3E}">
        <p14:creationId xmlns:p14="http://schemas.microsoft.com/office/powerpoint/2010/main" val="139860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4047" y="893391"/>
            <a:ext cx="3730820" cy="2908624"/>
          </a:xfrm>
          <a:prstGeom prst="rect">
            <a:avLst/>
          </a:prstGeom>
        </p:spPr>
      </p:pic>
      <p:sp>
        <p:nvSpPr>
          <p:cNvPr id="3" name="TextBox 2"/>
          <p:cNvSpPr txBox="1"/>
          <p:nvPr/>
        </p:nvSpPr>
        <p:spPr>
          <a:xfrm>
            <a:off x="237067" y="135467"/>
            <a:ext cx="10244536" cy="523220"/>
          </a:xfrm>
          <a:prstGeom prst="rect">
            <a:avLst/>
          </a:prstGeom>
          <a:noFill/>
        </p:spPr>
        <p:txBody>
          <a:bodyPr wrap="none" rtlCol="0">
            <a:spAutoFit/>
          </a:bodyPr>
          <a:lstStyle/>
          <a:p>
            <a:r>
              <a:rPr lang="en-US" sz="2800"/>
              <a:t>What is the direction of the B field in the region between the sheets?</a:t>
            </a:r>
          </a:p>
        </p:txBody>
      </p:sp>
      <p:sp>
        <p:nvSpPr>
          <p:cNvPr id="4" name="TextBox 3"/>
          <p:cNvSpPr txBox="1"/>
          <p:nvPr/>
        </p:nvSpPr>
        <p:spPr>
          <a:xfrm>
            <a:off x="237067" y="3242734"/>
            <a:ext cx="2760692" cy="3323987"/>
          </a:xfrm>
          <a:prstGeom prst="rect">
            <a:avLst/>
          </a:prstGeom>
          <a:noFill/>
        </p:spPr>
        <p:txBody>
          <a:bodyPr wrap="none" rtlCol="0">
            <a:spAutoFit/>
          </a:bodyPr>
          <a:lstStyle/>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1152903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067" y="135467"/>
            <a:ext cx="10054227" cy="523220"/>
          </a:xfrm>
          <a:prstGeom prst="rect">
            <a:avLst/>
          </a:prstGeom>
          <a:noFill/>
        </p:spPr>
        <p:txBody>
          <a:bodyPr wrap="none" rtlCol="0">
            <a:spAutoFit/>
          </a:bodyPr>
          <a:lstStyle/>
          <a:p>
            <a:r>
              <a:rPr lang="en-US" sz="2800"/>
              <a:t>What is the direction of the B field in the region below both sheets?</a:t>
            </a:r>
          </a:p>
        </p:txBody>
      </p:sp>
      <p:sp>
        <p:nvSpPr>
          <p:cNvPr id="4" name="TextBox 3"/>
          <p:cNvSpPr txBox="1"/>
          <p:nvPr/>
        </p:nvSpPr>
        <p:spPr>
          <a:xfrm>
            <a:off x="237067" y="3242734"/>
            <a:ext cx="2760692" cy="3323987"/>
          </a:xfrm>
          <a:prstGeom prst="rect">
            <a:avLst/>
          </a:prstGeom>
          <a:noFill/>
        </p:spPr>
        <p:txBody>
          <a:bodyPr wrap="none" rtlCol="0">
            <a:spAutoFit/>
          </a:bodyPr>
          <a:lstStyle/>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None of these</a:t>
            </a:r>
          </a:p>
        </p:txBody>
      </p:sp>
      <p:pic>
        <p:nvPicPr>
          <p:cNvPr id="5" name="Picture 4"/>
          <p:cNvPicPr>
            <a:picLocks noChangeAspect="1"/>
          </p:cNvPicPr>
          <p:nvPr/>
        </p:nvPicPr>
        <p:blipFill>
          <a:blip r:embed="rId2"/>
          <a:stretch>
            <a:fillRect/>
          </a:stretch>
        </p:blipFill>
        <p:spPr>
          <a:xfrm>
            <a:off x="4387885" y="935724"/>
            <a:ext cx="3646982" cy="2841744"/>
          </a:xfrm>
          <a:prstGeom prst="rect">
            <a:avLst/>
          </a:prstGeom>
        </p:spPr>
      </p:pic>
    </p:spTree>
    <p:extLst>
      <p:ext uri="{BB962C8B-B14F-4D97-AF65-F5344CB8AC3E}">
        <p14:creationId xmlns:p14="http://schemas.microsoft.com/office/powerpoint/2010/main" val="2955330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3918" y="948141"/>
            <a:ext cx="3989637" cy="3477207"/>
          </a:xfrm>
          <a:prstGeom prst="rect">
            <a:avLst/>
          </a:prstGeom>
        </p:spPr>
      </p:pic>
      <p:sp>
        <p:nvSpPr>
          <p:cNvPr id="4" name="TextBox 3"/>
          <p:cNvSpPr txBox="1"/>
          <p:nvPr/>
        </p:nvSpPr>
        <p:spPr>
          <a:xfrm>
            <a:off x="262467" y="177799"/>
            <a:ext cx="8022902" cy="523220"/>
          </a:xfrm>
          <a:prstGeom prst="rect">
            <a:avLst/>
          </a:prstGeom>
          <a:noFill/>
        </p:spPr>
        <p:txBody>
          <a:bodyPr wrap="none" rtlCol="0">
            <a:spAutoFit/>
          </a:bodyPr>
          <a:lstStyle/>
          <a:p>
            <a:r>
              <a:rPr lang="en-US" sz="2800"/>
              <a:t>How much current is encircled by the Amperian loop?</a:t>
            </a:r>
          </a:p>
        </p:txBody>
      </p:sp>
      <mc:AlternateContent xmlns:mc="http://schemas.openxmlformats.org/markup-compatibility/2006" xmlns:a14="http://schemas.microsoft.com/office/drawing/2010/main">
        <mc:Choice Requires="a14">
          <p:sp>
            <p:nvSpPr>
              <p:cNvPr id="5" name="TextBox 4"/>
              <p:cNvSpPr txBox="1"/>
              <p:nvPr/>
            </p:nvSpPr>
            <p:spPr>
              <a:xfrm>
                <a:off x="256574" y="3420534"/>
                <a:ext cx="1405128" cy="3323987"/>
              </a:xfrm>
              <a:prstGeom prst="rect">
                <a:avLst/>
              </a:prstGeom>
              <a:noFill/>
            </p:spPr>
            <p:txBody>
              <a:bodyPr wrap="none" rtlCol="0">
                <a:spAutoFit/>
              </a:bodyPr>
              <a:lstStyle/>
              <a:p>
                <a:pPr marL="514350" indent="-514350">
                  <a:lnSpc>
                    <a:spcPct val="150000"/>
                  </a:lnSpc>
                  <a:buAutoNum type="alphaUcParenR"/>
                </a:pPr>
                <a:r>
                  <a:rPr lang="en-US" sz="2800" dirty="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𝐿</m:t>
                    </m:r>
                  </m:oMath>
                </a14:m>
                <a:endParaRPr lang="en-US" sz="2800" dirty="0"/>
              </a:p>
              <a:p>
                <a:pPr marL="514350" indent="-514350">
                  <a:lnSpc>
                    <a:spcPct val="150000"/>
                  </a:lnSpc>
                  <a:buFontTx/>
                  <a:buAutoNum type="alphaUcParenR"/>
                </a:pPr>
                <a:r>
                  <a:rPr lang="en-US" sz="2800" dirty="0">
                    <a:ea typeface="Cambria Math" panose="02040503050406030204" pitchFamily="18" charset="0"/>
                  </a:rPr>
                  <a:t> </a:t>
                </a:r>
                <a14:m>
                  <m:oMath xmlns:m="http://schemas.openxmlformats.org/officeDocument/2006/math">
                    <m:r>
                      <a:rPr lang="en-US" sz="2800" i="1">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𝑑</m:t>
                    </m:r>
                  </m:oMath>
                </a14:m>
                <a:endParaRPr lang="en-US" sz="2800" dirty="0"/>
              </a:p>
              <a:p>
                <a:pPr marL="514350" indent="-514350">
                  <a:lnSpc>
                    <a:spcPct val="150000"/>
                  </a:lnSpc>
                  <a:buFontTx/>
                  <a:buAutoNum type="alphaUcParenR"/>
                </a:pPr>
                <a:r>
                  <a:rPr lang="en-US" sz="2800" dirty="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𝜆</m:t>
                    </m:r>
                    <m:r>
                      <a:rPr lang="en-US" sz="2800" i="1">
                        <a:latin typeface="Cambria Math" panose="02040503050406030204" pitchFamily="18" charset="0"/>
                        <a:ea typeface="Cambria Math" panose="02040503050406030204" pitchFamily="18" charset="0"/>
                      </a:rPr>
                      <m:t>𝐿</m:t>
                    </m:r>
                  </m:oMath>
                </a14:m>
                <a:endParaRPr lang="en-US" sz="2800" dirty="0"/>
              </a:p>
              <a:p>
                <a:pPr marL="514350" indent="-514350">
                  <a:lnSpc>
                    <a:spcPct val="150000"/>
                  </a:lnSpc>
                  <a:buFontTx/>
                  <a:buAutoNum type="alphaUcParenR"/>
                </a:pPr>
                <a:r>
                  <a:rPr lang="en-US" sz="2800" dirty="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𝜆</m:t>
                    </m:r>
                    <m:r>
                      <a:rPr lang="en-US" sz="2800" b="0" i="1" smtClean="0">
                        <a:latin typeface="Cambria Math" panose="02040503050406030204" pitchFamily="18" charset="0"/>
                        <a:ea typeface="Cambria Math" panose="02040503050406030204" pitchFamily="18" charset="0"/>
                      </a:rPr>
                      <m:t>𝑑</m:t>
                    </m:r>
                  </m:oMath>
                </a14:m>
                <a:endParaRPr lang="en-US" sz="2800" dirty="0"/>
              </a:p>
              <a:p>
                <a:pPr marL="514350" indent="-514350">
                  <a:lnSpc>
                    <a:spcPct val="150000"/>
                  </a:lnSpc>
                  <a:buAutoNum type="alphaUcParenR"/>
                </a:pPr>
                <a:r>
                  <a:rPr lang="en-US" sz="2800" dirty="0"/>
                  <a:t> zero</a:t>
                </a:r>
              </a:p>
            </p:txBody>
          </p:sp>
        </mc:Choice>
        <mc:Fallback xmlns="">
          <p:sp>
            <p:nvSpPr>
              <p:cNvPr id="5" name="TextBox 4"/>
              <p:cNvSpPr txBox="1">
                <a:spLocks noRot="1" noChangeAspect="1" noMove="1" noResize="1" noEditPoints="1" noAdjustHandles="1" noChangeArrowheads="1" noChangeShapeType="1" noTextEdit="1"/>
              </p:cNvSpPr>
              <p:nvPr/>
            </p:nvSpPr>
            <p:spPr>
              <a:xfrm>
                <a:off x="256574" y="3420534"/>
                <a:ext cx="1405128" cy="3323987"/>
              </a:xfrm>
              <a:prstGeom prst="rect">
                <a:avLst/>
              </a:prstGeom>
              <a:blipFill rotWithShape="0">
                <a:blip r:embed="rId3"/>
                <a:stretch>
                  <a:fillRect l="-9091" r="-7792" b="-2569"/>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213712" y="3453451"/>
              <a:ext cx="6840" cy="14400"/>
            </p14:xfrm>
          </p:contentPart>
        </mc:Choice>
        <mc:Fallback xmlns="">
          <p:pic>
            <p:nvPicPr>
              <p:cNvPr id="6" name="Ink 5"/>
              <p:cNvPicPr/>
              <p:nvPr/>
            </p:nvPicPr>
            <p:blipFill>
              <a:blip r:embed="rId5"/>
              <a:stretch>
                <a:fillRect/>
              </a:stretch>
            </p:blipFill>
            <p:spPr>
              <a:xfrm>
                <a:off x="1205072" y="3449491"/>
                <a:ext cx="20520" cy="25200"/>
              </a:xfrm>
              <a:prstGeom prst="rect">
                <a:avLst/>
              </a:prstGeom>
            </p:spPr>
          </p:pic>
        </mc:Fallback>
      </mc:AlternateContent>
    </p:spTree>
    <p:extLst>
      <p:ext uri="{BB962C8B-B14F-4D97-AF65-F5344CB8AC3E}">
        <p14:creationId xmlns:p14="http://schemas.microsoft.com/office/powerpoint/2010/main" val="1899721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3918" y="948141"/>
            <a:ext cx="3989637" cy="3477207"/>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62467" y="177799"/>
                <a:ext cx="6952096" cy="705001"/>
              </a:xfrm>
              <a:prstGeom prst="rect">
                <a:avLst/>
              </a:prstGeom>
              <a:noFill/>
            </p:spPr>
            <p:txBody>
              <a:bodyPr wrap="none" rtlCol="0">
                <a:spAutoFit/>
              </a:bodyPr>
              <a:lstStyle/>
              <a:p>
                <a:r>
                  <a:rPr lang="en-US" sz="2800"/>
                  <a:t>What is the loop integral </a:t>
                </a:r>
                <a14:m>
                  <m:oMath xmlns:m="http://schemas.openxmlformats.org/officeDocument/2006/math">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𝑙</m:t>
                        </m:r>
                        <m:r>
                          <a:rPr lang="en-US" sz="2800" i="1">
                            <a:latin typeface="Cambria Math" panose="02040503050406030204" pitchFamily="18" charset="0"/>
                          </a:rPr>
                          <m:t>𝑜𝑜𝑝</m:t>
                        </m:r>
                      </m:sub>
                      <m:sup>
                        <m:r>
                          <a:rPr lang="en-US" sz="2800" i="1">
                            <a:latin typeface="Cambria Math" panose="02040503050406030204" pitchFamily="18" charset="0"/>
                          </a:rPr>
                          <m:t> </m:t>
                        </m:r>
                      </m:sup>
                      <m:e>
                        <m:acc>
                          <m:accPr>
                            <m:chr m:val="⃗"/>
                            <m:ctrlPr>
                              <a:rPr lang="en-US" sz="2800" i="1">
                                <a:latin typeface="Cambria Math" panose="02040503050406030204" pitchFamily="18" charset="0"/>
                              </a:rPr>
                            </m:ctrlPr>
                          </m:accPr>
                          <m:e>
                            <m:r>
                              <a:rPr lang="en-US" sz="2800" b="1" i="1">
                                <a:latin typeface="Cambria Math" panose="02040503050406030204" pitchFamily="18" charset="0"/>
                              </a:rPr>
                              <m:t>𝑩</m:t>
                            </m:r>
                          </m:e>
                        </m:acc>
                        <m:r>
                          <m:rPr>
                            <m:brk m:alnAt="23"/>
                          </m:rPr>
                          <a:rPr lang="en-US" sz="2800" i="1">
                            <a:latin typeface="Cambria Math" panose="02040503050406030204" pitchFamily="18" charset="0"/>
                            <a:ea typeface="Cambria Math" panose="02040503050406030204" pitchFamily="18" charset="0"/>
                          </a:rPr>
                          <m:t>∙</m:t>
                        </m:r>
                        <m:acc>
                          <m:accPr>
                            <m:chr m:val="⃗"/>
                            <m:ctrlPr>
                              <a:rPr lang="en-US" sz="2800" i="1">
                                <a:latin typeface="Cambria Math" panose="02040503050406030204" pitchFamily="18" charset="0"/>
                              </a:rPr>
                            </m:ctrlPr>
                          </m:accPr>
                          <m:e>
                            <m:r>
                              <a:rPr lang="en-US" sz="2800" b="1" i="1">
                                <a:latin typeface="Cambria Math" panose="02040503050406030204" pitchFamily="18" charset="0"/>
                              </a:rPr>
                              <m:t>𝒅𝒍</m:t>
                            </m:r>
                          </m:e>
                        </m:acc>
                      </m:e>
                    </m:nary>
                  </m:oMath>
                </a14:m>
                <a:r>
                  <a:rPr lang="en-US" sz="2800"/>
                  <a:t> equal to?</a:t>
                </a:r>
              </a:p>
            </p:txBody>
          </p:sp>
        </mc:Choice>
        <mc:Fallback xmlns="">
          <p:sp>
            <p:nvSpPr>
              <p:cNvPr id="4" name="TextBox 3"/>
              <p:cNvSpPr txBox="1">
                <a:spLocks noRot="1" noChangeAspect="1" noMove="1" noResize="1" noEditPoints="1" noAdjustHandles="1" noChangeArrowheads="1" noChangeShapeType="1" noTextEdit="1"/>
              </p:cNvSpPr>
              <p:nvPr/>
            </p:nvSpPr>
            <p:spPr>
              <a:xfrm>
                <a:off x="262467" y="177799"/>
                <a:ext cx="6952096" cy="705001"/>
              </a:xfrm>
              <a:prstGeom prst="rect">
                <a:avLst/>
              </a:prstGeom>
              <a:blipFill rotWithShape="0">
                <a:blip r:embed="rId3"/>
                <a:stretch>
                  <a:fillRect l="-1754" r="-877" b="-8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6574" y="3420534"/>
                <a:ext cx="2799164" cy="3323987"/>
              </a:xfrm>
              <a:prstGeom prst="rect">
                <a:avLst/>
              </a:prstGeom>
              <a:noFill/>
            </p:spPr>
            <p:txBody>
              <a:bodyPr wrap="none" rtlCol="0">
                <a:spAutoFit/>
              </a:bodyPr>
              <a:lstStyle/>
              <a:p>
                <a:pPr marL="514350" indent="-514350">
                  <a:lnSpc>
                    <a:spcPct val="150000"/>
                  </a:lnSpc>
                  <a:buAutoNum type="alphaUcParenR"/>
                </a:pPr>
                <a:r>
                  <a:rPr lang="en-US" sz="2800">
                    <a:ea typeface="Cambria Math" panose="02040503050406030204" pitchFamily="18" charset="0"/>
                  </a:rPr>
                  <a:t>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B</m:t>
                    </m:r>
                    <m:r>
                      <a:rPr lang="en-US" sz="2800" b="0" i="1" smtClean="0">
                        <a:latin typeface="Cambria Math" panose="02040503050406030204" pitchFamily="18" charset="0"/>
                        <a:ea typeface="Cambria Math" panose="02040503050406030204" pitchFamily="18" charset="0"/>
                      </a:rPr>
                      <m:t>𝐿𝑑</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4</m:t>
                    </m:r>
                    <m:r>
                      <m:rPr>
                        <m:sty m:val="p"/>
                      </m:rPr>
                      <a:rPr lang="en-US" sz="2800" b="0" i="0" smtClean="0">
                        <a:latin typeface="Cambria Math" panose="02040503050406030204" pitchFamily="18" charset="0"/>
                        <a:ea typeface="Cambria Math" panose="02040503050406030204" pitchFamily="18" charset="0"/>
                      </a:rPr>
                      <m:t>B</m:t>
                    </m:r>
                    <m:r>
                      <a:rPr lang="en-US" sz="2800" b="0" i="1" smtClean="0">
                        <a:latin typeface="Cambria Math" panose="02040503050406030204" pitchFamily="18" charset="0"/>
                        <a:ea typeface="Cambria Math" panose="02040503050406030204" pitchFamily="18" charset="0"/>
                      </a:rPr>
                      <m:t>𝐿𝑑</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a:rPr lang="en-US" sz="2800" b="0" i="0" smtClean="0">
                        <a:latin typeface="Cambria Math" panose="02040503050406030204" pitchFamily="18" charset="0"/>
                        <a:ea typeface="Cambria Math" panose="02040503050406030204" pitchFamily="18" charset="0"/>
                      </a:rPr>
                      <m:t>2</m:t>
                    </m:r>
                    <m:r>
                      <m:rPr>
                        <m:sty m:val="p"/>
                      </m:rPr>
                      <a:rPr lang="en-US" sz="2800" b="0" i="0" smtClean="0">
                        <a:latin typeface="Cambria Math" panose="02040503050406030204" pitchFamily="18" charset="0"/>
                        <a:ea typeface="Cambria Math" panose="02040503050406030204" pitchFamily="18" charset="0"/>
                      </a:rPr>
                      <m:t>B</m:t>
                    </m:r>
                    <m:r>
                      <a:rPr lang="en-US" sz="2800" i="1">
                        <a:latin typeface="Cambria Math" panose="02040503050406030204" pitchFamily="18" charset="0"/>
                        <a:ea typeface="Cambria Math" panose="02040503050406030204" pitchFamily="18" charset="0"/>
                      </a:rPr>
                      <m:t>𝐿</m:t>
                    </m:r>
                  </m:oMath>
                </a14:m>
                <a:endParaRPr lang="en-US" sz="2800"/>
              </a:p>
              <a:p>
                <a:pPr marL="514350" indent="-514350">
                  <a:lnSpc>
                    <a:spcPct val="150000"/>
                  </a:lnSpc>
                  <a:buFontTx/>
                  <a:buAutoNum type="alphaUcParenR"/>
                </a:pPr>
                <a:r>
                  <a:rPr lang="en-US" sz="2800">
                    <a:ea typeface="Cambria Math" panose="02040503050406030204" pitchFamily="18" charset="0"/>
                  </a:rPr>
                  <a:t>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BL</m:t>
                    </m:r>
                  </m:oMath>
                </a14:m>
                <a:endParaRPr lang="en-US" sz="2800"/>
              </a:p>
              <a:p>
                <a:pPr marL="514350" indent="-514350">
                  <a:lnSpc>
                    <a:spcPct val="150000"/>
                  </a:lnSpc>
                  <a:buAutoNum type="alphaUcParenR"/>
                </a:pPr>
                <a:r>
                  <a:rPr lang="en-US" sz="2800"/>
                  <a:t> none of these</a:t>
                </a:r>
              </a:p>
            </p:txBody>
          </p:sp>
        </mc:Choice>
        <mc:Fallback xmlns="">
          <p:sp>
            <p:nvSpPr>
              <p:cNvPr id="6" name="TextBox 5"/>
              <p:cNvSpPr txBox="1">
                <a:spLocks noRot="1" noChangeAspect="1" noMove="1" noResize="1" noEditPoints="1" noAdjustHandles="1" noChangeArrowheads="1" noChangeShapeType="1" noTextEdit="1"/>
              </p:cNvSpPr>
              <p:nvPr/>
            </p:nvSpPr>
            <p:spPr>
              <a:xfrm>
                <a:off x="256574" y="3420534"/>
                <a:ext cx="2799164" cy="3323987"/>
              </a:xfrm>
              <a:prstGeom prst="rect">
                <a:avLst/>
              </a:prstGeom>
              <a:blipFill rotWithShape="0">
                <a:blip r:embed="rId4"/>
                <a:stretch>
                  <a:fillRect l="-4575" r="-3268" b="-2569"/>
                </a:stretch>
              </a:blipFill>
            </p:spPr>
            <p:txBody>
              <a:bodyPr/>
              <a:lstStyle/>
              <a:p>
                <a:r>
                  <a:rPr lang="en-US">
                    <a:noFill/>
                  </a:rPr>
                  <a:t> </a:t>
                </a:r>
              </a:p>
            </p:txBody>
          </p:sp>
        </mc:Fallback>
      </mc:AlternateContent>
    </p:spTree>
    <p:extLst>
      <p:ext uri="{BB962C8B-B14F-4D97-AF65-F5344CB8AC3E}">
        <p14:creationId xmlns:p14="http://schemas.microsoft.com/office/powerpoint/2010/main" val="2176763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30311" y="336496"/>
            <a:ext cx="3831125" cy="185171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9334" y="116469"/>
                <a:ext cx="8186102" cy="2809936"/>
              </a:xfrm>
              <a:prstGeom prst="rect">
                <a:avLst/>
              </a:prstGeom>
            </p:spPr>
            <p:txBody>
              <a:bodyPr wrap="square">
                <a:spAutoFit/>
              </a:bodyPr>
              <a:lstStyle/>
              <a:p>
                <a:r>
                  <a:rPr lang="en-US" sz="2800" dirty="0"/>
                  <a:t>A long solenoid with many turns per length has a uniform magnetic field B within its interior. Consider the imaginary rectangular path of length c and width a with one edge entirely within the solenoid as shown. Use symmetry to simplify the LHS of Ampere’s Law: </a:t>
                </a:r>
                <a14:m>
                  <m:oMath xmlns:m="http://schemas.openxmlformats.org/officeDocument/2006/math">
                    <m:nary>
                      <m:naryPr>
                        <m:chr m:val="∮"/>
                        <m:limLoc m:val="undOvr"/>
                        <m:subHide m:val="on"/>
                        <m:supHide m:val="on"/>
                        <m:ctrlPr>
                          <a:rPr lang="en-US" sz="2800" i="1" smtClean="0">
                            <a:latin typeface="Cambria Math" panose="02040503050406030204" pitchFamily="18" charset="0"/>
                          </a:rPr>
                        </m:ctrlPr>
                      </m:naryPr>
                      <m:sub/>
                      <m:sup/>
                      <m:e>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𝑩</m:t>
                            </m:r>
                          </m:e>
                        </m:acc>
                        <m:r>
                          <m:rPr>
                            <m:brk/>
                          </m:rP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𝑑</m:t>
                        </m:r>
                        <m:acc>
                          <m:accPr>
                            <m:chr m:val="⃗"/>
                            <m:ctrlPr>
                              <a:rPr lang="en-US" sz="2800" b="0" i="1" smtClean="0">
                                <a:latin typeface="Cambria Math" panose="02040503050406030204" pitchFamily="18" charset="0"/>
                                <a:ea typeface="Cambria Math" panose="02040503050406030204" pitchFamily="18" charset="0"/>
                              </a:rPr>
                            </m:ctrlPr>
                          </m:accPr>
                          <m:e>
                            <m:r>
                              <a:rPr lang="en-US" sz="2800" b="1" i="1" smtClean="0">
                                <a:latin typeface="Cambria Math" panose="02040503050406030204" pitchFamily="18" charset="0"/>
                                <a:ea typeface="Cambria Math" panose="02040503050406030204" pitchFamily="18" charset="0"/>
                              </a:rPr>
                              <m:t>𝒍</m:t>
                            </m:r>
                          </m:e>
                        </m:acc>
                      </m:e>
                    </m:nary>
                    <m:r>
                      <a:rPr lang="en-US" sz="2800" b="0" i="1" smtClean="0">
                        <a:latin typeface="Cambria Math" panose="02040503050406030204" pitchFamily="18" charset="0"/>
                        <a:ea typeface="Cambria Math" panose="02040503050406030204" pitchFamily="18" charset="0"/>
                      </a:rPr>
                      <m:t>=…</m:t>
                    </m:r>
                  </m:oMath>
                </a14:m>
                <a:r>
                  <a:rPr lang="en-US" sz="28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169334" y="116469"/>
                <a:ext cx="8186102" cy="2809936"/>
              </a:xfrm>
              <a:prstGeom prst="rect">
                <a:avLst/>
              </a:prstGeom>
              <a:blipFill>
                <a:blip r:embed="rId3"/>
                <a:stretch>
                  <a:fillRect l="-1564" t="-1952" r="-521" b="-3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9333" y="4038600"/>
                <a:ext cx="2842445" cy="2610843"/>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𝐵𝑐</m:t>
                    </m:r>
                  </m:oMath>
                </a14:m>
                <a:endParaRPr lang="en-US" sz="2800"/>
              </a:p>
              <a:p>
                <a:pPr marL="514350" indent="-514350">
                  <a:lnSpc>
                    <a:spcPct val="150000"/>
                  </a:lnSpc>
                  <a:buFontTx/>
                  <a:buAutoNum type="alphaUcParenR"/>
                </a:pPr>
                <a:r>
                  <a:rPr lang="en-US" sz="2800" b="0"/>
                  <a:t> </a:t>
                </a:r>
                <a14:m>
                  <m:oMath xmlns:m="http://schemas.openxmlformats.org/officeDocument/2006/math">
                    <m:r>
                      <a:rPr lang="en-US" sz="2800" b="0" i="0" smtClean="0">
                        <a:latin typeface="Cambria Math" panose="02040503050406030204" pitchFamily="18" charset="0"/>
                      </a:rPr>
                      <m:t>2</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endParaRPr lang="en-US" sz="2800"/>
              </a:p>
              <a:p>
                <a:pPr marL="514350" indent="-514350">
                  <a:lnSpc>
                    <a:spcPct val="150000"/>
                  </a:lnSpc>
                  <a:buFontTx/>
                  <a:buAutoNum type="alphaUcParenR"/>
                </a:pPr>
                <a:r>
                  <a:rPr lang="en-US" sz="2800" b="0"/>
                  <a:t> </a:t>
                </a:r>
                <a14:m>
                  <m:oMath xmlns:m="http://schemas.openxmlformats.org/officeDocument/2006/math">
                    <m:r>
                      <a:rPr lang="en-US" sz="2800" b="0" i="0" smtClean="0">
                        <a:latin typeface="Cambria Math" panose="02040503050406030204" pitchFamily="18" charset="0"/>
                      </a:rPr>
                      <m:t>2</m:t>
                    </m:r>
                    <m:r>
                      <a:rPr lang="en-US" sz="2800" b="0" i="1" smtClean="0">
                        <a:latin typeface="Cambria Math" panose="02040503050406030204" pitchFamily="18" charset="0"/>
                      </a:rPr>
                      <m:t>𝐵𝑐</m:t>
                    </m:r>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69333" y="4038600"/>
                <a:ext cx="2842445" cy="2610843"/>
              </a:xfrm>
              <a:prstGeom prst="rect">
                <a:avLst/>
              </a:prstGeom>
              <a:blipFill rotWithShape="0">
                <a:blip r:embed="rId4"/>
                <a:stretch>
                  <a:fillRect l="-4506" r="-3004" b="-5841"/>
                </a:stretch>
              </a:blipFill>
            </p:spPr>
            <p:txBody>
              <a:bodyPr/>
              <a:lstStyle/>
              <a:p>
                <a:r>
                  <a:rPr lang="en-US">
                    <a:noFill/>
                  </a:rPr>
                  <a:t> </a:t>
                </a:r>
              </a:p>
            </p:txBody>
          </p:sp>
        </mc:Fallback>
      </mc:AlternateContent>
    </p:spTree>
    <p:extLst>
      <p:ext uri="{BB962C8B-B14F-4D97-AF65-F5344CB8AC3E}">
        <p14:creationId xmlns:p14="http://schemas.microsoft.com/office/powerpoint/2010/main" val="3279290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999" y="161205"/>
            <a:ext cx="11802533" cy="1384995"/>
          </a:xfrm>
          <a:prstGeom prst="rect">
            <a:avLst/>
          </a:prstGeom>
        </p:spPr>
        <p:txBody>
          <a:bodyPr wrap="square">
            <a:spAutoFit/>
          </a:bodyPr>
          <a:lstStyle/>
          <a:p>
            <a:r>
              <a:rPr lang="en-US" sz="2800"/>
              <a:t>Three long straight solenoids all of length L and all with the same (large) number of closely-packed turns N, all with the same current I, have different cross-sections as shown. Which solenoid has the largest field B at its center?</a:t>
            </a:r>
          </a:p>
        </p:txBody>
      </p:sp>
      <p:pic>
        <p:nvPicPr>
          <p:cNvPr id="3" name="Picture 2"/>
          <p:cNvPicPr>
            <a:picLocks noChangeAspect="1"/>
          </p:cNvPicPr>
          <p:nvPr/>
        </p:nvPicPr>
        <p:blipFill>
          <a:blip r:embed="rId2"/>
          <a:stretch>
            <a:fillRect/>
          </a:stretch>
        </p:blipFill>
        <p:spPr>
          <a:xfrm>
            <a:off x="253999" y="2429533"/>
            <a:ext cx="3677029" cy="3153816"/>
          </a:xfrm>
          <a:prstGeom prst="rect">
            <a:avLst/>
          </a:prstGeom>
        </p:spPr>
      </p:pic>
      <p:sp>
        <p:nvSpPr>
          <p:cNvPr id="4" name="TextBox 3"/>
          <p:cNvSpPr txBox="1"/>
          <p:nvPr/>
        </p:nvSpPr>
        <p:spPr>
          <a:xfrm>
            <a:off x="550333" y="5740400"/>
            <a:ext cx="5154168" cy="523220"/>
          </a:xfrm>
          <a:prstGeom prst="rect">
            <a:avLst/>
          </a:prstGeom>
          <a:noFill/>
        </p:spPr>
        <p:txBody>
          <a:bodyPr wrap="none" rtlCol="0">
            <a:spAutoFit/>
          </a:bodyPr>
          <a:lstStyle/>
          <a:p>
            <a:r>
              <a:rPr lang="en-US" sz="2800"/>
              <a:t>or D) All three have the same field</a:t>
            </a:r>
          </a:p>
        </p:txBody>
      </p:sp>
    </p:spTree>
    <p:extLst>
      <p:ext uri="{BB962C8B-B14F-4D97-AF65-F5344CB8AC3E}">
        <p14:creationId xmlns:p14="http://schemas.microsoft.com/office/powerpoint/2010/main" val="529033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80096" y="870914"/>
            <a:ext cx="3676207" cy="3151905"/>
          </a:xfrm>
          <a:prstGeom prst="rect">
            <a:avLst/>
          </a:prstGeom>
        </p:spPr>
      </p:pic>
      <p:sp>
        <p:nvSpPr>
          <p:cNvPr id="3" name="TextBox 2"/>
          <p:cNvSpPr txBox="1"/>
          <p:nvPr/>
        </p:nvSpPr>
        <p:spPr>
          <a:xfrm>
            <a:off x="228600" y="135467"/>
            <a:ext cx="10527562" cy="523220"/>
          </a:xfrm>
          <a:prstGeom prst="rect">
            <a:avLst/>
          </a:prstGeom>
          <a:noFill/>
        </p:spPr>
        <p:txBody>
          <a:bodyPr wrap="none" rtlCol="0">
            <a:spAutoFit/>
          </a:bodyPr>
          <a:lstStyle/>
          <a:p>
            <a:r>
              <a:rPr lang="en-US" sz="2800"/>
              <a:t>True or False: All three solenoids have uniform B-fields in their interiors</a:t>
            </a:r>
          </a:p>
        </p:txBody>
      </p:sp>
      <p:sp>
        <p:nvSpPr>
          <p:cNvPr id="4" name="TextBox 3"/>
          <p:cNvSpPr txBox="1"/>
          <p:nvPr/>
        </p:nvSpPr>
        <p:spPr>
          <a:xfrm>
            <a:off x="228600" y="5240867"/>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335168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2"/>
          <a:stretch>
            <a:fillRect/>
          </a:stretch>
        </p:blipFill>
        <p:spPr>
          <a:xfrm>
            <a:off x="2234880" y="1932351"/>
            <a:ext cx="7662969" cy="4140101"/>
          </a:xfrm>
          <a:prstGeom prst="rect">
            <a:avLst/>
          </a:prstGeom>
        </p:spPr>
      </p:pic>
      <p:sp>
        <p:nvSpPr>
          <p:cNvPr id="61" name="Rectangle 60"/>
          <p:cNvSpPr/>
          <p:nvPr/>
        </p:nvSpPr>
        <p:spPr>
          <a:xfrm>
            <a:off x="203199" y="116469"/>
            <a:ext cx="11726333" cy="1815882"/>
          </a:xfrm>
          <a:prstGeom prst="rect">
            <a:avLst/>
          </a:prstGeom>
        </p:spPr>
        <p:txBody>
          <a:bodyPr wrap="square">
            <a:spAutoFit/>
          </a:bodyPr>
          <a:lstStyle/>
          <a:p>
            <a:r>
              <a:rPr lang="en-US" sz="2800"/>
              <a:t>A positive particle is released from rest in a region of space where there  is constant, uniform, electric field </a:t>
            </a:r>
            <a:r>
              <a:rPr lang="en-US" sz="2800" b="1"/>
              <a:t>E</a:t>
            </a:r>
            <a:r>
              <a:rPr lang="en-US" sz="2800"/>
              <a:t>, and a constant, uniform magnetic field </a:t>
            </a:r>
            <a:r>
              <a:rPr lang="en-US" sz="2800" b="1"/>
              <a:t>B</a:t>
            </a:r>
            <a:r>
              <a:rPr lang="en-US" sz="2800"/>
              <a:t>.  The electric field points up and the magnetic field points out of the page in the diagram below. The work done by the </a:t>
            </a:r>
            <a:r>
              <a:rPr lang="en-US" sz="2800" b="1" i="1"/>
              <a:t>magnetic</a:t>
            </a:r>
            <a:r>
              <a:rPr lang="en-US" sz="2800"/>
              <a:t> field on the particle is…</a:t>
            </a:r>
          </a:p>
        </p:txBody>
      </p:sp>
      <p:sp>
        <p:nvSpPr>
          <p:cNvPr id="2" name="TextBox 1"/>
          <p:cNvSpPr txBox="1"/>
          <p:nvPr/>
        </p:nvSpPr>
        <p:spPr>
          <a:xfrm>
            <a:off x="203197" y="4656667"/>
            <a:ext cx="1939249" cy="2031325"/>
          </a:xfrm>
          <a:prstGeom prst="rect">
            <a:avLst/>
          </a:prstGeom>
          <a:noFill/>
        </p:spPr>
        <p:txBody>
          <a:bodyPr wrap="none" rtlCol="0">
            <a:spAutoFit/>
          </a:bodyPr>
          <a:lstStyle/>
          <a:p>
            <a:pPr marL="514350" indent="-514350">
              <a:lnSpc>
                <a:spcPct val="150000"/>
              </a:lnSpc>
              <a:buAutoNum type="alphaUcParenR"/>
            </a:pPr>
            <a:r>
              <a:rPr lang="en-US" sz="2800"/>
              <a:t>positive</a:t>
            </a:r>
          </a:p>
          <a:p>
            <a:pPr marL="514350" indent="-514350">
              <a:lnSpc>
                <a:spcPct val="150000"/>
              </a:lnSpc>
              <a:buAutoNum type="alphaUcParenR"/>
            </a:pPr>
            <a:r>
              <a:rPr lang="en-US" sz="2800"/>
              <a:t>negative</a:t>
            </a:r>
          </a:p>
          <a:p>
            <a:pPr marL="514350" indent="-514350">
              <a:lnSpc>
                <a:spcPct val="150000"/>
              </a:lnSpc>
              <a:buAutoNum type="alphaUcParenR"/>
            </a:pPr>
            <a:r>
              <a:rPr lang="en-US" sz="2800"/>
              <a:t>zero</a:t>
            </a:r>
          </a:p>
        </p:txBody>
      </p:sp>
    </p:spTree>
    <p:extLst>
      <p:ext uri="{BB962C8B-B14F-4D97-AF65-F5344CB8AC3E}">
        <p14:creationId xmlns:p14="http://schemas.microsoft.com/office/powerpoint/2010/main" val="1194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7648" y="1510564"/>
            <a:ext cx="3419767" cy="185307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0866" y="125569"/>
                <a:ext cx="11853333" cy="1384995"/>
              </a:xfrm>
              <a:prstGeom prst="rect">
                <a:avLst/>
              </a:prstGeom>
            </p:spPr>
            <p:txBody>
              <a:bodyPr wrap="square">
                <a:spAutoFit/>
              </a:bodyPr>
              <a:lstStyle/>
              <a:p>
                <a:r>
                  <a:rPr lang="en-US" sz="2800"/>
                  <a:t>At time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0</m:t>
                        </m:r>
                      </m:sub>
                    </m:sSub>
                  </m:oMath>
                </a14:m>
                <a:r>
                  <a:rPr lang="en-US" sz="2800"/>
                  <a:t>, a particle with charge </a:t>
                </a:r>
                <a14:m>
                  <m:oMath xmlns:m="http://schemas.openxmlformats.org/officeDocument/2006/math">
                    <m:r>
                      <a:rPr lang="en-US" sz="2800" b="0" i="1" smtClean="0">
                        <a:latin typeface="Cambria Math" panose="02040503050406030204" pitchFamily="18" charset="0"/>
                      </a:rPr>
                      <m:t>𝑞</m:t>
                    </m:r>
                  </m:oMath>
                </a14:m>
                <a:r>
                  <a:rPr lang="en-US" sz="2800"/>
                  <a:t> has instantaneous velocity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𝒗</m:t>
                        </m:r>
                      </m:e>
                    </m:acc>
                  </m:oMath>
                </a14:m>
                <a:r>
                  <a:rPr lang="en-US" sz="2800"/>
                  <a:t> as shown and is moving in a uniform magnetic field. Is the following statement true or false? </a:t>
                </a:r>
                <a:r>
                  <a:rPr lang="en-US" sz="2800" i="1"/>
                  <a:t>As time increases, the x-component of the velocity,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𝑥</m:t>
                        </m:r>
                      </m:sub>
                    </m:sSub>
                  </m:oMath>
                </a14:m>
                <a:r>
                  <a:rPr lang="en-US" sz="2800" i="1"/>
                  <a:t>, remains constant.</a:t>
                </a:r>
                <a:endParaRPr lang="en-US" sz="2800"/>
              </a:p>
            </p:txBody>
          </p:sp>
        </mc:Choice>
        <mc:Fallback xmlns="">
          <p:sp>
            <p:nvSpPr>
              <p:cNvPr id="3" name="Rectangle 2"/>
              <p:cNvSpPr>
                <a:spLocks noRot="1" noChangeAspect="1" noMove="1" noResize="1" noEditPoints="1" noAdjustHandles="1" noChangeArrowheads="1" noChangeShapeType="1" noTextEdit="1"/>
              </p:cNvSpPr>
              <p:nvPr/>
            </p:nvSpPr>
            <p:spPr>
              <a:xfrm>
                <a:off x="160866" y="125569"/>
                <a:ext cx="11853333" cy="1384995"/>
              </a:xfrm>
              <a:prstGeom prst="rect">
                <a:avLst/>
              </a:prstGeom>
              <a:blipFill rotWithShape="0">
                <a:blip r:embed="rId3"/>
                <a:stretch>
                  <a:fillRect l="-1028" t="-4405" r="-566" b="-11894"/>
                </a:stretch>
              </a:blipFill>
            </p:spPr>
            <p:txBody>
              <a:bodyPr/>
              <a:lstStyle/>
              <a:p>
                <a:r>
                  <a:rPr lang="en-US">
                    <a:noFill/>
                  </a:rPr>
                  <a:t> </a:t>
                </a:r>
              </a:p>
            </p:txBody>
          </p:sp>
        </mc:Fallback>
      </mc:AlternateContent>
      <p:sp>
        <p:nvSpPr>
          <p:cNvPr id="4" name="TextBox 3"/>
          <p:cNvSpPr txBox="1"/>
          <p:nvPr/>
        </p:nvSpPr>
        <p:spPr>
          <a:xfrm>
            <a:off x="160866" y="5300134"/>
            <a:ext cx="1431802" cy="1384995"/>
          </a:xfrm>
          <a:prstGeom prst="rect">
            <a:avLst/>
          </a:prstGeom>
          <a:noFill/>
        </p:spPr>
        <p:txBody>
          <a:bodyPr wrap="none" rtlCol="0">
            <a:spAutoFit/>
          </a:bodyPr>
          <a:lstStyle/>
          <a:p>
            <a:pPr marL="514350" indent="-514350">
              <a:lnSpc>
                <a:spcPct val="150000"/>
              </a:lnSpc>
              <a:buAutoNum type="alphaUcParenR"/>
            </a:pPr>
            <a:r>
              <a:rPr lang="en-US" sz="2800"/>
              <a:t>True</a:t>
            </a:r>
          </a:p>
          <a:p>
            <a:pPr marL="514350" indent="-514350">
              <a:lnSpc>
                <a:spcPct val="150000"/>
              </a:lnSpc>
              <a:buAutoNum type="alphaUcParenR"/>
            </a:pPr>
            <a:r>
              <a:rPr lang="en-US" sz="2800"/>
              <a:t>False</a:t>
            </a:r>
          </a:p>
        </p:txBody>
      </p:sp>
    </p:spTree>
    <p:extLst>
      <p:ext uri="{BB962C8B-B14F-4D97-AF65-F5344CB8AC3E}">
        <p14:creationId xmlns:p14="http://schemas.microsoft.com/office/powerpoint/2010/main" val="63723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5H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51530" y="1250213"/>
            <a:ext cx="4976806" cy="2315765"/>
          </a:xfrm>
          <a:prstGeom prst="rect">
            <a:avLst/>
          </a:prstGeom>
        </p:spPr>
      </p:pic>
      <p:sp>
        <p:nvSpPr>
          <p:cNvPr id="3" name="Rectangle 2"/>
          <p:cNvSpPr/>
          <p:nvPr/>
        </p:nvSpPr>
        <p:spPr>
          <a:xfrm>
            <a:off x="253999" y="125568"/>
            <a:ext cx="11726333" cy="954107"/>
          </a:xfrm>
          <a:prstGeom prst="rect">
            <a:avLst/>
          </a:prstGeom>
        </p:spPr>
        <p:txBody>
          <a:bodyPr wrap="square">
            <a:spAutoFit/>
          </a:bodyPr>
          <a:lstStyle/>
          <a:p>
            <a:r>
              <a:rPr lang="en-US" sz="2800" dirty="0"/>
              <a:t>When the B field points INTO the board, what's the direction of the force on the electrons? Note: the electrons are moving left to right through the tube.</a:t>
            </a:r>
          </a:p>
        </p:txBody>
      </p:sp>
      <mc:AlternateContent xmlns:mc="http://schemas.openxmlformats.org/markup-compatibility/2006" xmlns:a14="http://schemas.microsoft.com/office/drawing/2010/main">
        <mc:Choice Requires="a14">
          <p:sp>
            <p:nvSpPr>
              <p:cNvPr id="4" name="TextBox 3"/>
              <p:cNvSpPr txBox="1"/>
              <p:nvPr/>
            </p:nvSpPr>
            <p:spPr>
              <a:xfrm>
                <a:off x="253999" y="3378200"/>
                <a:ext cx="3797706" cy="3323987"/>
              </a:xfrm>
              <a:prstGeom prst="rect">
                <a:avLst/>
              </a:prstGeom>
              <a:noFill/>
            </p:spPr>
            <p:txBody>
              <a:bodyPr wrap="none" rtlCol="0">
                <a:spAutoFit/>
              </a:bodyPr>
              <a:lstStyle/>
              <a:p>
                <a:pPr marL="514350" indent="-514350">
                  <a:lnSpc>
                    <a:spcPct val="150000"/>
                  </a:lnSpc>
                  <a:buAutoNum type="alphaUcParenR"/>
                </a:pPr>
                <a:r>
                  <a:rPr lang="en-US" sz="2800" dirty="0"/>
                  <a:t>Left (←)</a:t>
                </a:r>
              </a:p>
              <a:p>
                <a:pPr marL="514350" indent="-514350">
                  <a:lnSpc>
                    <a:spcPct val="150000"/>
                  </a:lnSpc>
                  <a:buAutoNum type="alphaUcParenR"/>
                </a:pPr>
                <a:r>
                  <a:rPr lang="en-US" sz="2800" dirty="0"/>
                  <a:t>Up (↑)</a:t>
                </a:r>
              </a:p>
              <a:p>
                <a:pPr marL="514350" indent="-514350">
                  <a:lnSpc>
                    <a:spcPct val="150000"/>
                  </a:lnSpc>
                  <a:buAutoNum type="alphaUcParenR"/>
                </a:pPr>
                <a:r>
                  <a:rPr lang="en-US" sz="2800" dirty="0"/>
                  <a:t>Down (↓)</a:t>
                </a:r>
              </a:p>
              <a:p>
                <a:pPr marL="514350" indent="-514350">
                  <a:lnSpc>
                    <a:spcPct val="150000"/>
                  </a:lnSpc>
                  <a:buAutoNum type="alphaUcParenR"/>
                </a:pPr>
                <a:r>
                  <a:rPr lang="en-US" sz="2800" dirty="0"/>
                  <a:t>Into the board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a:t>
                </a:r>
              </a:p>
              <a:p>
                <a:pPr marL="514350" indent="-514350">
                  <a:lnSpc>
                    <a:spcPct val="150000"/>
                  </a:lnSpc>
                  <a:buAutoNum type="alphaUcParenR"/>
                </a:pPr>
                <a:r>
                  <a:rPr lang="en-US" sz="2800" dirty="0"/>
                  <a:t>Out of the board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253999" y="3378200"/>
                <a:ext cx="3797706" cy="3323987"/>
              </a:xfrm>
              <a:prstGeom prst="rect">
                <a:avLst/>
              </a:prstGeom>
              <a:blipFill>
                <a:blip r:embed="rId3"/>
                <a:stretch>
                  <a:fillRect l="-3371" r="-2247" b="-2569"/>
                </a:stretch>
              </a:blipFill>
            </p:spPr>
            <p:txBody>
              <a:bodyPr/>
              <a:lstStyle/>
              <a:p>
                <a:r>
                  <a:rPr lang="en-US">
                    <a:noFill/>
                  </a:rPr>
                  <a:t> </a:t>
                </a:r>
              </a:p>
            </p:txBody>
          </p:sp>
        </mc:Fallback>
      </mc:AlternateContent>
    </p:spTree>
    <p:extLst>
      <p:ext uri="{BB962C8B-B14F-4D97-AF65-F5344CB8AC3E}">
        <p14:creationId xmlns:p14="http://schemas.microsoft.com/office/powerpoint/2010/main" val="43929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noChangeAspect="1"/>
          </p:cNvGrpSpPr>
          <p:nvPr/>
        </p:nvGrpSpPr>
        <p:grpSpPr bwMode="auto">
          <a:xfrm>
            <a:off x="3970867" y="1927183"/>
            <a:ext cx="3800475" cy="2582863"/>
            <a:chOff x="1800" y="3421"/>
            <a:chExt cx="5984" cy="4068"/>
          </a:xfrm>
        </p:grpSpPr>
        <p:sp>
          <p:nvSpPr>
            <p:cNvPr id="4" name="AutoShape 19"/>
            <p:cNvSpPr>
              <a:spLocks noChangeAspect="1" noChangeArrowheads="1" noTextEdit="1"/>
            </p:cNvSpPr>
            <p:nvPr/>
          </p:nvSpPr>
          <p:spPr bwMode="auto">
            <a:xfrm>
              <a:off x="1800" y="3421"/>
              <a:ext cx="5984" cy="40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18"/>
            <p:cNvSpPr>
              <a:spLocks noChangeShapeType="1"/>
            </p:cNvSpPr>
            <p:nvPr/>
          </p:nvSpPr>
          <p:spPr bwMode="auto">
            <a:xfrm>
              <a:off x="2548" y="3982"/>
              <a:ext cx="4675" cy="0"/>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17"/>
            <p:cNvSpPr>
              <a:spLocks noChangeShapeType="1"/>
            </p:cNvSpPr>
            <p:nvPr/>
          </p:nvSpPr>
          <p:spPr bwMode="auto">
            <a:xfrm>
              <a:off x="2548" y="5104"/>
              <a:ext cx="4675" cy="2"/>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6"/>
            <p:cNvSpPr>
              <a:spLocks noChangeShapeType="1"/>
            </p:cNvSpPr>
            <p:nvPr/>
          </p:nvSpPr>
          <p:spPr bwMode="auto">
            <a:xfrm>
              <a:off x="2548" y="4543"/>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5"/>
            <p:cNvSpPr>
              <a:spLocks noChangeShapeType="1"/>
            </p:cNvSpPr>
            <p:nvPr/>
          </p:nvSpPr>
          <p:spPr bwMode="auto">
            <a:xfrm>
              <a:off x="2548" y="5666"/>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4"/>
            <p:cNvSpPr>
              <a:spLocks noChangeShapeType="1"/>
            </p:cNvSpPr>
            <p:nvPr/>
          </p:nvSpPr>
          <p:spPr bwMode="auto">
            <a:xfrm>
              <a:off x="2548" y="6226"/>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a:off x="2548" y="6787"/>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a:off x="2548" y="7348"/>
              <a:ext cx="4675" cy="1"/>
            </a:xfrm>
            <a:prstGeom prst="line">
              <a:avLst/>
            </a:prstGeom>
            <a:noFill/>
            <a:ln w="1905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11"/>
            <p:cNvSpPr txBox="1">
              <a:spLocks noChangeArrowheads="1"/>
            </p:cNvSpPr>
            <p:nvPr/>
          </p:nvSpPr>
          <p:spPr bwMode="auto">
            <a:xfrm>
              <a:off x="7223" y="3982"/>
              <a:ext cx="435"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 name="Group 7"/>
            <p:cNvGrpSpPr>
              <a:grpSpLocks/>
            </p:cNvGrpSpPr>
            <p:nvPr/>
          </p:nvGrpSpPr>
          <p:grpSpPr bwMode="auto">
            <a:xfrm>
              <a:off x="4231" y="5215"/>
              <a:ext cx="362" cy="375"/>
              <a:chOff x="4628" y="2623"/>
              <a:chExt cx="142" cy="146"/>
            </a:xfrm>
          </p:grpSpPr>
          <p:sp>
            <p:nvSpPr>
              <p:cNvPr id="19" name="Oval 10"/>
              <p:cNvSpPr>
                <a:spLocks noChangeArrowheads="1"/>
              </p:cNvSpPr>
              <p:nvPr/>
            </p:nvSpPr>
            <p:spPr bwMode="auto">
              <a:xfrm>
                <a:off x="4628" y="2623"/>
                <a:ext cx="142" cy="146"/>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9"/>
              <p:cNvSpPr>
                <a:spLocks noChangeShapeType="1"/>
              </p:cNvSpPr>
              <p:nvPr/>
            </p:nvSpPr>
            <p:spPr bwMode="auto">
              <a:xfrm>
                <a:off x="4650" y="2696"/>
                <a:ext cx="8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8"/>
              <p:cNvSpPr>
                <a:spLocks noChangeShapeType="1"/>
              </p:cNvSpPr>
              <p:nvPr/>
            </p:nvSpPr>
            <p:spPr bwMode="auto">
              <a:xfrm rot="-5400000">
                <a:off x="4650" y="2696"/>
                <a:ext cx="89"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4"/>
            <p:cNvGrpSpPr>
              <a:grpSpLocks/>
            </p:cNvGrpSpPr>
            <p:nvPr/>
          </p:nvGrpSpPr>
          <p:grpSpPr bwMode="auto">
            <a:xfrm>
              <a:off x="5353" y="6337"/>
              <a:ext cx="362" cy="375"/>
              <a:chOff x="5353" y="6413"/>
              <a:chExt cx="362" cy="375"/>
            </a:xfrm>
          </p:grpSpPr>
          <p:sp>
            <p:nvSpPr>
              <p:cNvPr id="17" name="Oval 6"/>
              <p:cNvSpPr>
                <a:spLocks noChangeArrowheads="1"/>
              </p:cNvSpPr>
              <p:nvPr/>
            </p:nvSpPr>
            <p:spPr bwMode="auto">
              <a:xfrm>
                <a:off x="5353" y="6413"/>
                <a:ext cx="362" cy="375"/>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5"/>
              <p:cNvSpPr>
                <a:spLocks noChangeShapeType="1"/>
              </p:cNvSpPr>
              <p:nvPr/>
            </p:nvSpPr>
            <p:spPr bwMode="auto">
              <a:xfrm>
                <a:off x="5409" y="6601"/>
                <a:ext cx="22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Line 3"/>
            <p:cNvSpPr>
              <a:spLocks noChangeShapeType="1"/>
            </p:cNvSpPr>
            <p:nvPr/>
          </p:nvSpPr>
          <p:spPr bwMode="auto">
            <a:xfrm flipV="1">
              <a:off x="5540" y="4655"/>
              <a:ext cx="1" cy="168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flipH="1">
              <a:off x="2735" y="5402"/>
              <a:ext cx="1496" cy="1"/>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p:cNvSpPr/>
          <p:nvPr/>
        </p:nvSpPr>
        <p:spPr>
          <a:xfrm>
            <a:off x="254000" y="111301"/>
            <a:ext cx="11607800" cy="1815882"/>
          </a:xfrm>
          <a:prstGeom prst="rect">
            <a:avLst/>
          </a:prstGeom>
        </p:spPr>
        <p:txBody>
          <a:bodyPr wrap="square">
            <a:spAutoFit/>
          </a:bodyPr>
          <a:lstStyle/>
          <a:p>
            <a:r>
              <a:rPr lang="en-US" sz="2800" dirty="0"/>
              <a:t>A negative particle and a positive particle are moving with given velocities in a constant, uniform magnetic field </a:t>
            </a:r>
            <a:r>
              <a:rPr lang="en-US" sz="2800" b="1" dirty="0"/>
              <a:t>B</a:t>
            </a:r>
            <a:r>
              <a:rPr lang="en-US" sz="2800" dirty="0"/>
              <a:t>, as shown.  The direction of the </a:t>
            </a:r>
            <a:r>
              <a:rPr lang="en-US" sz="2800" b="1" dirty="0"/>
              <a:t>B</a:t>
            </a:r>
            <a:r>
              <a:rPr lang="en-US" sz="2800" dirty="0"/>
              <a:t>-field is to the right.  The (+) particle is moving directly left; the (–) particle is moving directly up. The force on the negative particle due to the B-field is…</a:t>
            </a:r>
          </a:p>
        </p:txBody>
      </p:sp>
      <mc:AlternateContent xmlns:mc="http://schemas.openxmlformats.org/markup-compatibility/2006" xmlns:a14="http://schemas.microsoft.com/office/drawing/2010/main">
        <mc:Choice Requires="a14">
          <p:sp>
            <p:nvSpPr>
              <p:cNvPr id="23" name="TextBox 22"/>
              <p:cNvSpPr txBox="1"/>
              <p:nvPr/>
            </p:nvSpPr>
            <p:spPr>
              <a:xfrm>
                <a:off x="251805" y="3352583"/>
                <a:ext cx="3849195" cy="3323987"/>
              </a:xfrm>
              <a:prstGeom prst="rect">
                <a:avLst/>
              </a:prstGeom>
              <a:noFill/>
            </p:spPr>
            <p:txBody>
              <a:bodyPr wrap="none" rtlCol="0">
                <a:spAutoFit/>
              </a:bodyPr>
              <a:lstStyle/>
              <a:p>
                <a:pPr marL="514350" indent="-514350">
                  <a:lnSpc>
                    <a:spcPct val="150000"/>
                  </a:lnSpc>
                  <a:buAutoNum type="alphaUcParenR"/>
                </a:pPr>
                <a:r>
                  <a:rPr lang="en-US" sz="2800" dirty="0"/>
                  <a:t>into the screen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a:t>
                </a:r>
              </a:p>
              <a:p>
                <a:pPr marL="514350" indent="-514350">
                  <a:lnSpc>
                    <a:spcPct val="150000"/>
                  </a:lnSpc>
                  <a:buAutoNum type="alphaUcParenR"/>
                </a:pPr>
                <a:r>
                  <a:rPr lang="en-US" sz="2800" dirty="0"/>
                  <a:t>out of the screen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a:t>
                </a:r>
              </a:p>
              <a:p>
                <a:pPr marL="514350" indent="-514350">
                  <a:lnSpc>
                    <a:spcPct val="150000"/>
                  </a:lnSpc>
                  <a:buAutoNum type="alphaUcParenR"/>
                </a:pPr>
                <a:r>
                  <a:rPr lang="en-US" sz="2800" dirty="0"/>
                  <a:t>zero</a:t>
                </a:r>
              </a:p>
              <a:p>
                <a:pPr marL="514350" indent="-514350">
                  <a:lnSpc>
                    <a:spcPct val="150000"/>
                  </a:lnSpc>
                  <a:buFontTx/>
                  <a:buAutoNum type="alphaUcParenR"/>
                </a:pPr>
                <a:r>
                  <a:rPr lang="en-US" sz="2800" dirty="0"/>
                  <a:t>right (→)</a:t>
                </a:r>
              </a:p>
              <a:p>
                <a:pPr marL="514350" indent="-514350">
                  <a:lnSpc>
                    <a:spcPct val="150000"/>
                  </a:lnSpc>
                  <a:buAutoNum type="alphaUcParenR"/>
                </a:pPr>
                <a:r>
                  <a:rPr lang="en-US" sz="2800" dirty="0"/>
                  <a:t>left (←)</a:t>
                </a:r>
              </a:p>
            </p:txBody>
          </p:sp>
        </mc:Choice>
        <mc:Fallback xmlns="">
          <p:sp>
            <p:nvSpPr>
              <p:cNvPr id="23" name="TextBox 22"/>
              <p:cNvSpPr txBox="1">
                <a:spLocks noRot="1" noChangeAspect="1" noMove="1" noResize="1" noEditPoints="1" noAdjustHandles="1" noChangeArrowheads="1" noChangeShapeType="1" noTextEdit="1"/>
              </p:cNvSpPr>
              <p:nvPr/>
            </p:nvSpPr>
            <p:spPr>
              <a:xfrm>
                <a:off x="251805" y="3352583"/>
                <a:ext cx="3849195" cy="3323987"/>
              </a:xfrm>
              <a:prstGeom prst="rect">
                <a:avLst/>
              </a:prstGeom>
              <a:blipFill>
                <a:blip r:embed="rId2"/>
                <a:stretch>
                  <a:fillRect l="-3323" r="-2215" b="-2385"/>
                </a:stretch>
              </a:blipFill>
            </p:spPr>
            <p:txBody>
              <a:bodyPr/>
              <a:lstStyle/>
              <a:p>
                <a:r>
                  <a:rPr lang="en-US">
                    <a:noFill/>
                  </a:rPr>
                  <a:t> </a:t>
                </a:r>
              </a:p>
            </p:txBody>
          </p:sp>
        </mc:Fallback>
      </mc:AlternateContent>
    </p:spTree>
    <p:extLst>
      <p:ext uri="{BB962C8B-B14F-4D97-AF65-F5344CB8AC3E}">
        <p14:creationId xmlns:p14="http://schemas.microsoft.com/office/powerpoint/2010/main" val="49611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TotalTime>
  <Words>2632</Words>
  <Application>Microsoft Office PowerPoint</Application>
  <PresentationFormat>Widescreen</PresentationFormat>
  <Paragraphs>260</Paragraphs>
  <Slides>56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Arial</vt:lpstr>
      <vt:lpstr>Calibri</vt:lpstr>
      <vt:lpstr>Calibri Light</vt:lpstr>
      <vt:lpstr>Cambria Math</vt:lpstr>
      <vt:lpstr>Times New Roman</vt:lpstr>
      <vt:lpstr>Office Theme</vt:lpstr>
      <vt:lpstr>Microsoft 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128</cp:revision>
  <dcterms:created xsi:type="dcterms:W3CDTF">2015-10-05T18:15:23Z</dcterms:created>
  <dcterms:modified xsi:type="dcterms:W3CDTF">2019-03-31T14:59:37Z</dcterms:modified>
</cp:coreProperties>
</file>