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42" r:id="rId2"/>
    <p:sldId id="343" r:id="rId3"/>
    <p:sldId id="344" r:id="rId4"/>
    <p:sldId id="345" r:id="rId5"/>
    <p:sldId id="318" r:id="rId6"/>
    <p:sldId id="257" r:id="rId7"/>
    <p:sldId id="265" r:id="rId8"/>
    <p:sldId id="269" r:id="rId9"/>
    <p:sldId id="266" r:id="rId10"/>
    <p:sldId id="259" r:id="rId11"/>
    <p:sldId id="346" r:id="rId12"/>
    <p:sldId id="347" r:id="rId13"/>
    <p:sldId id="352" r:id="rId14"/>
    <p:sldId id="349" r:id="rId15"/>
    <p:sldId id="348" r:id="rId16"/>
    <p:sldId id="319" r:id="rId17"/>
    <p:sldId id="290" r:id="rId18"/>
    <p:sldId id="295" r:id="rId19"/>
    <p:sldId id="320" r:id="rId20"/>
    <p:sldId id="268" r:id="rId21"/>
    <p:sldId id="313" r:id="rId22"/>
    <p:sldId id="314" r:id="rId23"/>
    <p:sldId id="350" r:id="rId24"/>
    <p:sldId id="271" r:id="rId25"/>
    <p:sldId id="315" r:id="rId26"/>
    <p:sldId id="316" r:id="rId27"/>
    <p:sldId id="317" r:id="rId28"/>
    <p:sldId id="351" r:id="rId29"/>
    <p:sldId id="258" r:id="rId30"/>
    <p:sldId id="261" r:id="rId31"/>
    <p:sldId id="262" r:id="rId32"/>
    <p:sldId id="263" r:id="rId33"/>
    <p:sldId id="264" r:id="rId34"/>
    <p:sldId id="310" r:id="rId35"/>
    <p:sldId id="311" r:id="rId36"/>
    <p:sldId id="292" r:id="rId37"/>
    <p:sldId id="293" r:id="rId38"/>
    <p:sldId id="260" r:id="rId39"/>
    <p:sldId id="301" r:id="rId40"/>
    <p:sldId id="281" r:id="rId41"/>
    <p:sldId id="282" r:id="rId42"/>
    <p:sldId id="283" r:id="rId43"/>
    <p:sldId id="312" r:id="rId44"/>
    <p:sldId id="270" r:id="rId45"/>
    <p:sldId id="300" r:id="rId46"/>
    <p:sldId id="272" r:id="rId47"/>
    <p:sldId id="273" r:id="rId48"/>
    <p:sldId id="274" r:id="rId49"/>
    <p:sldId id="294" r:id="rId50"/>
    <p:sldId id="275" r:id="rId51"/>
    <p:sldId id="299" r:id="rId52"/>
    <p:sldId id="276" r:id="rId53"/>
    <p:sldId id="277" r:id="rId54"/>
    <p:sldId id="278" r:id="rId5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13795-F031-4763-B151-19A56A94D121}" v="49" dt="2019-03-31T14:57:38.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 autoAdjust="0"/>
    <p:restoredTop sz="94660"/>
  </p:normalViewPr>
  <p:slideViewPr>
    <p:cSldViewPr snapToGrid="0">
      <p:cViewPr varScale="1">
        <p:scale>
          <a:sx n="114" d="100"/>
          <a:sy n="114"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39E802FF-317D-4AA5-BF8C-03458F0CAB42}"/>
    <pc:docChg chg="custSel addSld delSld modSld sldOrd">
      <pc:chgData name="Daniel Bolton" userId="9c16344e-d134-4356-8cc4-132d269cedac" providerId="ADAL" clId="{39E802FF-317D-4AA5-BF8C-03458F0CAB42}" dt="2019-03-31T13:41:01.235" v="34" actId="2696"/>
      <pc:docMkLst>
        <pc:docMk/>
      </pc:docMkLst>
      <pc:sldChg chg="add">
        <pc:chgData name="Daniel Bolton" userId="9c16344e-d134-4356-8cc4-132d269cedac" providerId="ADAL" clId="{39E802FF-317D-4AA5-BF8C-03458F0CAB42}" dt="2019-03-31T13:33:53.739" v="23"/>
        <pc:sldMkLst>
          <pc:docMk/>
          <pc:sldMk cId="1981012378" sldId="257"/>
        </pc:sldMkLst>
      </pc:sldChg>
      <pc:sldChg chg="add">
        <pc:chgData name="Daniel Bolton" userId="9c16344e-d134-4356-8cc4-132d269cedac" providerId="ADAL" clId="{39E802FF-317D-4AA5-BF8C-03458F0CAB42}" dt="2019-03-31T13:31:43.740" v="19"/>
        <pc:sldMkLst>
          <pc:docMk/>
          <pc:sldMk cId="317714376" sldId="258"/>
        </pc:sldMkLst>
      </pc:sldChg>
      <pc:sldChg chg="add">
        <pc:chgData name="Daniel Bolton" userId="9c16344e-d134-4356-8cc4-132d269cedac" providerId="ADAL" clId="{39E802FF-317D-4AA5-BF8C-03458F0CAB42}" dt="2019-03-31T13:33:53.739" v="23"/>
        <pc:sldMkLst>
          <pc:docMk/>
          <pc:sldMk cId="3748054995" sldId="259"/>
        </pc:sldMkLst>
      </pc:sldChg>
      <pc:sldChg chg="del">
        <pc:chgData name="Daniel Bolton" userId="9c16344e-d134-4356-8cc4-132d269cedac" providerId="ADAL" clId="{39E802FF-317D-4AA5-BF8C-03458F0CAB42}" dt="2019-03-31T13:22:56.622" v="8" actId="2696"/>
        <pc:sldMkLst>
          <pc:docMk/>
          <pc:sldMk cId="159410259" sldId="260"/>
        </pc:sldMkLst>
      </pc:sldChg>
      <pc:sldChg chg="add">
        <pc:chgData name="Daniel Bolton" userId="9c16344e-d134-4356-8cc4-132d269cedac" providerId="ADAL" clId="{39E802FF-317D-4AA5-BF8C-03458F0CAB42}" dt="2019-03-31T13:26:05.329" v="16"/>
        <pc:sldMkLst>
          <pc:docMk/>
          <pc:sldMk cId="3888775386" sldId="260"/>
        </pc:sldMkLst>
      </pc:sldChg>
      <pc:sldChg chg="add">
        <pc:chgData name="Daniel Bolton" userId="9c16344e-d134-4356-8cc4-132d269cedac" providerId="ADAL" clId="{39E802FF-317D-4AA5-BF8C-03458F0CAB42}" dt="2019-03-31T13:31:43.740" v="19"/>
        <pc:sldMkLst>
          <pc:docMk/>
          <pc:sldMk cId="500103995" sldId="261"/>
        </pc:sldMkLst>
      </pc:sldChg>
      <pc:sldChg chg="del">
        <pc:chgData name="Daniel Bolton" userId="9c16344e-d134-4356-8cc4-132d269cedac" providerId="ADAL" clId="{39E802FF-317D-4AA5-BF8C-03458F0CAB42}" dt="2019-03-31T13:22:56.037" v="7" actId="2696"/>
        <pc:sldMkLst>
          <pc:docMk/>
          <pc:sldMk cId="3622274378" sldId="262"/>
        </pc:sldMkLst>
      </pc:sldChg>
      <pc:sldChg chg="add">
        <pc:chgData name="Daniel Bolton" userId="9c16344e-d134-4356-8cc4-132d269cedac" providerId="ADAL" clId="{39E802FF-317D-4AA5-BF8C-03458F0CAB42}" dt="2019-03-31T13:31:43.740" v="19"/>
        <pc:sldMkLst>
          <pc:docMk/>
          <pc:sldMk cId="4223084714" sldId="262"/>
        </pc:sldMkLst>
      </pc:sldChg>
      <pc:sldChg chg="add">
        <pc:chgData name="Daniel Bolton" userId="9c16344e-d134-4356-8cc4-132d269cedac" providerId="ADAL" clId="{39E802FF-317D-4AA5-BF8C-03458F0CAB42}" dt="2019-03-31T13:31:43.740" v="19"/>
        <pc:sldMkLst>
          <pc:docMk/>
          <pc:sldMk cId="1839956693" sldId="263"/>
        </pc:sldMkLst>
      </pc:sldChg>
      <pc:sldChg chg="add">
        <pc:chgData name="Daniel Bolton" userId="9c16344e-d134-4356-8cc4-132d269cedac" providerId="ADAL" clId="{39E802FF-317D-4AA5-BF8C-03458F0CAB42}" dt="2019-03-31T13:31:43.740" v="19"/>
        <pc:sldMkLst>
          <pc:docMk/>
          <pc:sldMk cId="1333337159" sldId="264"/>
        </pc:sldMkLst>
      </pc:sldChg>
      <pc:sldChg chg="add">
        <pc:chgData name="Daniel Bolton" userId="9c16344e-d134-4356-8cc4-132d269cedac" providerId="ADAL" clId="{39E802FF-317D-4AA5-BF8C-03458F0CAB42}" dt="2019-03-31T13:33:53.739" v="23"/>
        <pc:sldMkLst>
          <pc:docMk/>
          <pc:sldMk cId="1513608483" sldId="265"/>
        </pc:sldMkLst>
      </pc:sldChg>
      <pc:sldChg chg="add del">
        <pc:chgData name="Daniel Bolton" userId="9c16344e-d134-4356-8cc4-132d269cedac" providerId="ADAL" clId="{39E802FF-317D-4AA5-BF8C-03458F0CAB42}" dt="2019-03-31T13:31:55.551" v="20" actId="2696"/>
        <pc:sldMkLst>
          <pc:docMk/>
          <pc:sldMk cId="1715842509" sldId="265"/>
        </pc:sldMkLst>
      </pc:sldChg>
      <pc:sldChg chg="del">
        <pc:chgData name="Daniel Bolton" userId="9c16344e-d134-4356-8cc4-132d269cedac" providerId="ADAL" clId="{39E802FF-317D-4AA5-BF8C-03458F0CAB42}" dt="2019-03-31T13:22:54.288" v="4" actId="2696"/>
        <pc:sldMkLst>
          <pc:docMk/>
          <pc:sldMk cId="4200307163" sldId="265"/>
        </pc:sldMkLst>
      </pc:sldChg>
      <pc:sldChg chg="del">
        <pc:chgData name="Daniel Bolton" userId="9c16344e-d134-4356-8cc4-132d269cedac" providerId="ADAL" clId="{39E802FF-317D-4AA5-BF8C-03458F0CAB42}" dt="2019-03-31T13:22:54.871" v="5" actId="2696"/>
        <pc:sldMkLst>
          <pc:docMk/>
          <pc:sldMk cId="669473590" sldId="266"/>
        </pc:sldMkLst>
      </pc:sldChg>
      <pc:sldChg chg="add">
        <pc:chgData name="Daniel Bolton" userId="9c16344e-d134-4356-8cc4-132d269cedac" providerId="ADAL" clId="{39E802FF-317D-4AA5-BF8C-03458F0CAB42}" dt="2019-03-31T13:33:53.739" v="23"/>
        <pc:sldMkLst>
          <pc:docMk/>
          <pc:sldMk cId="2941325646" sldId="266"/>
        </pc:sldMkLst>
      </pc:sldChg>
      <pc:sldChg chg="del">
        <pc:chgData name="Daniel Bolton" userId="9c16344e-d134-4356-8cc4-132d269cedac" providerId="ADAL" clId="{39E802FF-317D-4AA5-BF8C-03458F0CAB42}" dt="2019-03-31T13:22:55.391" v="6" actId="2696"/>
        <pc:sldMkLst>
          <pc:docMk/>
          <pc:sldMk cId="1736906649" sldId="267"/>
        </pc:sldMkLst>
      </pc:sldChg>
      <pc:sldChg chg="del">
        <pc:chgData name="Daniel Bolton" userId="9c16344e-d134-4356-8cc4-132d269cedac" providerId="ADAL" clId="{39E802FF-317D-4AA5-BF8C-03458F0CAB42}" dt="2019-03-31T13:22:57.425" v="9" actId="2696"/>
        <pc:sldMkLst>
          <pc:docMk/>
          <pc:sldMk cId="1030555349" sldId="268"/>
        </pc:sldMkLst>
      </pc:sldChg>
      <pc:sldChg chg="add">
        <pc:chgData name="Daniel Bolton" userId="9c16344e-d134-4356-8cc4-132d269cedac" providerId="ADAL" clId="{39E802FF-317D-4AA5-BF8C-03458F0CAB42}" dt="2019-03-31T13:33:06.209" v="22"/>
        <pc:sldMkLst>
          <pc:docMk/>
          <pc:sldMk cId="1547783264" sldId="268"/>
        </pc:sldMkLst>
      </pc:sldChg>
      <pc:sldChg chg="add del">
        <pc:chgData name="Daniel Bolton" userId="9c16344e-d134-4356-8cc4-132d269cedac" providerId="ADAL" clId="{39E802FF-317D-4AA5-BF8C-03458F0CAB42}" dt="2019-03-31T13:31:57.874" v="21" actId="2696"/>
        <pc:sldMkLst>
          <pc:docMk/>
          <pc:sldMk cId="3115441372" sldId="268"/>
        </pc:sldMkLst>
      </pc:sldChg>
      <pc:sldChg chg="del">
        <pc:chgData name="Daniel Bolton" userId="9c16344e-d134-4356-8cc4-132d269cedac" providerId="ADAL" clId="{39E802FF-317D-4AA5-BF8C-03458F0CAB42}" dt="2019-03-31T13:22:57.959" v="10" actId="2696"/>
        <pc:sldMkLst>
          <pc:docMk/>
          <pc:sldMk cId="423363947" sldId="269"/>
        </pc:sldMkLst>
      </pc:sldChg>
      <pc:sldChg chg="add">
        <pc:chgData name="Daniel Bolton" userId="9c16344e-d134-4356-8cc4-132d269cedac" providerId="ADAL" clId="{39E802FF-317D-4AA5-BF8C-03458F0CAB42}" dt="2019-03-31T13:33:53.739" v="23"/>
        <pc:sldMkLst>
          <pc:docMk/>
          <pc:sldMk cId="1781085600" sldId="269"/>
        </pc:sldMkLst>
      </pc:sldChg>
      <pc:sldChg chg="add">
        <pc:chgData name="Daniel Bolton" userId="9c16344e-d134-4356-8cc4-132d269cedac" providerId="ADAL" clId="{39E802FF-317D-4AA5-BF8C-03458F0CAB42}" dt="2019-03-31T13:24:59.845" v="14"/>
        <pc:sldMkLst>
          <pc:docMk/>
          <pc:sldMk cId="553900437" sldId="270"/>
        </pc:sldMkLst>
      </pc:sldChg>
      <pc:sldChg chg="add">
        <pc:chgData name="Daniel Bolton" userId="9c16344e-d134-4356-8cc4-132d269cedac" providerId="ADAL" clId="{39E802FF-317D-4AA5-BF8C-03458F0CAB42}" dt="2019-03-31T13:33:06.209" v="22"/>
        <pc:sldMkLst>
          <pc:docMk/>
          <pc:sldMk cId="2711718460" sldId="271"/>
        </pc:sldMkLst>
      </pc:sldChg>
      <pc:sldChg chg="add">
        <pc:chgData name="Daniel Bolton" userId="9c16344e-d134-4356-8cc4-132d269cedac" providerId="ADAL" clId="{39E802FF-317D-4AA5-BF8C-03458F0CAB42}" dt="2019-03-31T13:24:08.095" v="11"/>
        <pc:sldMkLst>
          <pc:docMk/>
          <pc:sldMk cId="473227856" sldId="272"/>
        </pc:sldMkLst>
      </pc:sldChg>
      <pc:sldChg chg="add">
        <pc:chgData name="Daniel Bolton" userId="9c16344e-d134-4356-8cc4-132d269cedac" providerId="ADAL" clId="{39E802FF-317D-4AA5-BF8C-03458F0CAB42}" dt="2019-03-31T13:24:08.095" v="11"/>
        <pc:sldMkLst>
          <pc:docMk/>
          <pc:sldMk cId="3840304118" sldId="273"/>
        </pc:sldMkLst>
      </pc:sldChg>
      <pc:sldChg chg="add">
        <pc:chgData name="Daniel Bolton" userId="9c16344e-d134-4356-8cc4-132d269cedac" providerId="ADAL" clId="{39E802FF-317D-4AA5-BF8C-03458F0CAB42}" dt="2019-03-31T13:24:08.095" v="11"/>
        <pc:sldMkLst>
          <pc:docMk/>
          <pc:sldMk cId="1637112376" sldId="274"/>
        </pc:sldMkLst>
      </pc:sldChg>
      <pc:sldChg chg="add">
        <pc:chgData name="Daniel Bolton" userId="9c16344e-d134-4356-8cc4-132d269cedac" providerId="ADAL" clId="{39E802FF-317D-4AA5-BF8C-03458F0CAB42}" dt="2019-03-31T13:24:08.095" v="11"/>
        <pc:sldMkLst>
          <pc:docMk/>
          <pc:sldMk cId="1832524451" sldId="275"/>
        </pc:sldMkLst>
      </pc:sldChg>
      <pc:sldChg chg="add">
        <pc:chgData name="Daniel Bolton" userId="9c16344e-d134-4356-8cc4-132d269cedac" providerId="ADAL" clId="{39E802FF-317D-4AA5-BF8C-03458F0CAB42}" dt="2019-03-31T13:24:08.095" v="11"/>
        <pc:sldMkLst>
          <pc:docMk/>
          <pc:sldMk cId="2461542554" sldId="276"/>
        </pc:sldMkLst>
      </pc:sldChg>
      <pc:sldChg chg="del">
        <pc:chgData name="Daniel Bolton" userId="9c16344e-d134-4356-8cc4-132d269cedac" providerId="ADAL" clId="{39E802FF-317D-4AA5-BF8C-03458F0CAB42}" dt="2019-03-31T13:22:49.621" v="2" actId="2696"/>
        <pc:sldMkLst>
          <pc:docMk/>
          <pc:sldMk cId="450804016" sldId="280"/>
        </pc:sldMkLst>
      </pc:sldChg>
      <pc:sldChg chg="del">
        <pc:chgData name="Daniel Bolton" userId="9c16344e-d134-4356-8cc4-132d269cedac" providerId="ADAL" clId="{39E802FF-317D-4AA5-BF8C-03458F0CAB42}" dt="2019-03-31T13:22:48.209" v="0" actId="2696"/>
        <pc:sldMkLst>
          <pc:docMk/>
          <pc:sldMk cId="1201444465" sldId="281"/>
        </pc:sldMkLst>
      </pc:sldChg>
      <pc:sldChg chg="add">
        <pc:chgData name="Daniel Bolton" userId="9c16344e-d134-4356-8cc4-132d269cedac" providerId="ADAL" clId="{39E802FF-317D-4AA5-BF8C-03458F0CAB42}" dt="2019-03-31T13:26:05.329" v="16"/>
        <pc:sldMkLst>
          <pc:docMk/>
          <pc:sldMk cId="3070651432" sldId="281"/>
        </pc:sldMkLst>
      </pc:sldChg>
      <pc:sldChg chg="del">
        <pc:chgData name="Daniel Bolton" userId="9c16344e-d134-4356-8cc4-132d269cedac" providerId="ADAL" clId="{39E802FF-317D-4AA5-BF8C-03458F0CAB42}" dt="2019-03-31T13:22:48.893" v="1" actId="2696"/>
        <pc:sldMkLst>
          <pc:docMk/>
          <pc:sldMk cId="3691382665" sldId="282"/>
        </pc:sldMkLst>
      </pc:sldChg>
      <pc:sldChg chg="add">
        <pc:chgData name="Daniel Bolton" userId="9c16344e-d134-4356-8cc4-132d269cedac" providerId="ADAL" clId="{39E802FF-317D-4AA5-BF8C-03458F0CAB42}" dt="2019-03-31T13:26:05.329" v="16"/>
        <pc:sldMkLst>
          <pc:docMk/>
          <pc:sldMk cId="4005885621" sldId="282"/>
        </pc:sldMkLst>
      </pc:sldChg>
      <pc:sldChg chg="add">
        <pc:chgData name="Daniel Bolton" userId="9c16344e-d134-4356-8cc4-132d269cedac" providerId="ADAL" clId="{39E802FF-317D-4AA5-BF8C-03458F0CAB42}" dt="2019-03-31T13:26:05.329" v="16"/>
        <pc:sldMkLst>
          <pc:docMk/>
          <pc:sldMk cId="3238134721" sldId="283"/>
        </pc:sldMkLst>
      </pc:sldChg>
      <pc:sldChg chg="add del">
        <pc:chgData name="Daniel Bolton" userId="9c16344e-d134-4356-8cc4-132d269cedac" providerId="ADAL" clId="{39E802FF-317D-4AA5-BF8C-03458F0CAB42}" dt="2019-03-31T13:29:37.050" v="18" actId="2696"/>
        <pc:sldMkLst>
          <pc:docMk/>
          <pc:sldMk cId="161920809" sldId="284"/>
        </pc:sldMkLst>
      </pc:sldChg>
      <pc:sldChg chg="add">
        <pc:chgData name="Daniel Bolton" userId="9c16344e-d134-4356-8cc4-132d269cedac" providerId="ADAL" clId="{39E802FF-317D-4AA5-BF8C-03458F0CAB42}" dt="2019-03-31T13:33:53.739" v="23"/>
        <pc:sldMkLst>
          <pc:docMk/>
          <pc:sldMk cId="2249426564" sldId="290"/>
        </pc:sldMkLst>
      </pc:sldChg>
      <pc:sldChg chg="del">
        <pc:chgData name="Daniel Bolton" userId="9c16344e-d134-4356-8cc4-132d269cedac" providerId="ADAL" clId="{39E802FF-317D-4AA5-BF8C-03458F0CAB42}" dt="2019-03-31T13:22:53.703" v="3" actId="2696"/>
        <pc:sldMkLst>
          <pc:docMk/>
          <pc:sldMk cId="287942629" sldId="291"/>
        </pc:sldMkLst>
      </pc:sldChg>
      <pc:sldChg chg="add">
        <pc:chgData name="Daniel Bolton" userId="9c16344e-d134-4356-8cc4-132d269cedac" providerId="ADAL" clId="{39E802FF-317D-4AA5-BF8C-03458F0CAB42}" dt="2019-03-31T13:33:53.739" v="23"/>
        <pc:sldMkLst>
          <pc:docMk/>
          <pc:sldMk cId="2713161815" sldId="295"/>
        </pc:sldMkLst>
      </pc:sldChg>
      <pc:sldChg chg="add del">
        <pc:chgData name="Daniel Bolton" userId="9c16344e-d134-4356-8cc4-132d269cedac" providerId="ADAL" clId="{39E802FF-317D-4AA5-BF8C-03458F0CAB42}" dt="2019-03-31T13:41:01.230" v="31" actId="2696"/>
        <pc:sldMkLst>
          <pc:docMk/>
          <pc:sldMk cId="3755234068" sldId="296"/>
        </pc:sldMkLst>
      </pc:sldChg>
      <pc:sldChg chg="add">
        <pc:chgData name="Daniel Bolton" userId="9c16344e-d134-4356-8cc4-132d269cedac" providerId="ADAL" clId="{39E802FF-317D-4AA5-BF8C-03458F0CAB42}" dt="2019-03-31T13:24:08.095" v="11"/>
        <pc:sldMkLst>
          <pc:docMk/>
          <pc:sldMk cId="3951734897" sldId="299"/>
        </pc:sldMkLst>
      </pc:sldChg>
      <pc:sldChg chg="add del">
        <pc:chgData name="Daniel Bolton" userId="9c16344e-d134-4356-8cc4-132d269cedac" providerId="ADAL" clId="{39E802FF-317D-4AA5-BF8C-03458F0CAB42}" dt="2019-03-31T13:24:12.993" v="12" actId="2696"/>
        <pc:sldMkLst>
          <pc:docMk/>
          <pc:sldMk cId="1058057565" sldId="300"/>
        </pc:sldMkLst>
      </pc:sldChg>
      <pc:sldChg chg="add">
        <pc:chgData name="Daniel Bolton" userId="9c16344e-d134-4356-8cc4-132d269cedac" providerId="ADAL" clId="{39E802FF-317D-4AA5-BF8C-03458F0CAB42}" dt="2019-03-31T13:24:59.845" v="14"/>
        <pc:sldMkLst>
          <pc:docMk/>
          <pc:sldMk cId="3575445460" sldId="300"/>
        </pc:sldMkLst>
      </pc:sldChg>
      <pc:sldChg chg="add ord">
        <pc:chgData name="Daniel Bolton" userId="9c16344e-d134-4356-8cc4-132d269cedac" providerId="ADAL" clId="{39E802FF-317D-4AA5-BF8C-03458F0CAB42}" dt="2019-03-31T13:28:20.059" v="17"/>
        <pc:sldMkLst>
          <pc:docMk/>
          <pc:sldMk cId="1090423687" sldId="301"/>
        </pc:sldMkLst>
      </pc:sldChg>
      <pc:sldChg chg="add del">
        <pc:chgData name="Daniel Bolton" userId="9c16344e-d134-4356-8cc4-132d269cedac" providerId="ADAL" clId="{39E802FF-317D-4AA5-BF8C-03458F0CAB42}" dt="2019-03-31T13:24:13.914" v="13" actId="2696"/>
        <pc:sldMkLst>
          <pc:docMk/>
          <pc:sldMk cId="1186964326" sldId="301"/>
        </pc:sldMkLst>
      </pc:sldChg>
      <pc:sldChg chg="add del">
        <pc:chgData name="Daniel Bolton" userId="9c16344e-d134-4356-8cc4-132d269cedac" providerId="ADAL" clId="{39E802FF-317D-4AA5-BF8C-03458F0CAB42}" dt="2019-03-31T13:25:06.208" v="15" actId="2696"/>
        <pc:sldMkLst>
          <pc:docMk/>
          <pc:sldMk cId="1230815987" sldId="301"/>
        </pc:sldMkLst>
      </pc:sldChg>
      <pc:sldChg chg="add del">
        <pc:chgData name="Daniel Bolton" userId="9c16344e-d134-4356-8cc4-132d269cedac" providerId="ADAL" clId="{39E802FF-317D-4AA5-BF8C-03458F0CAB42}" dt="2019-03-31T13:41:01.235" v="34" actId="2696"/>
        <pc:sldMkLst>
          <pc:docMk/>
          <pc:sldMk cId="1152903950" sldId="302"/>
        </pc:sldMkLst>
      </pc:sldChg>
      <pc:sldChg chg="add">
        <pc:chgData name="Daniel Bolton" userId="9c16344e-d134-4356-8cc4-132d269cedac" providerId="ADAL" clId="{39E802FF-317D-4AA5-BF8C-03458F0CAB42}" dt="2019-03-31T13:26:05.329" v="16"/>
        <pc:sldMkLst>
          <pc:docMk/>
          <pc:sldMk cId="3955550988" sldId="310"/>
        </pc:sldMkLst>
      </pc:sldChg>
      <pc:sldChg chg="add">
        <pc:chgData name="Daniel Bolton" userId="9c16344e-d134-4356-8cc4-132d269cedac" providerId="ADAL" clId="{39E802FF-317D-4AA5-BF8C-03458F0CAB42}" dt="2019-03-31T13:26:05.329" v="16"/>
        <pc:sldMkLst>
          <pc:docMk/>
          <pc:sldMk cId="2975425861" sldId="311"/>
        </pc:sldMkLst>
      </pc:sldChg>
      <pc:sldChg chg="add">
        <pc:chgData name="Daniel Bolton" userId="9c16344e-d134-4356-8cc4-132d269cedac" providerId="ADAL" clId="{39E802FF-317D-4AA5-BF8C-03458F0CAB42}" dt="2019-03-31T13:26:05.329" v="16"/>
        <pc:sldMkLst>
          <pc:docMk/>
          <pc:sldMk cId="3731448173" sldId="312"/>
        </pc:sldMkLst>
      </pc:sldChg>
      <pc:sldChg chg="add">
        <pc:chgData name="Daniel Bolton" userId="9c16344e-d134-4356-8cc4-132d269cedac" providerId="ADAL" clId="{39E802FF-317D-4AA5-BF8C-03458F0CAB42}" dt="2019-03-31T13:33:06.209" v="22"/>
        <pc:sldMkLst>
          <pc:docMk/>
          <pc:sldMk cId="2238974730" sldId="313"/>
        </pc:sldMkLst>
      </pc:sldChg>
      <pc:sldChg chg="add">
        <pc:chgData name="Daniel Bolton" userId="9c16344e-d134-4356-8cc4-132d269cedac" providerId="ADAL" clId="{39E802FF-317D-4AA5-BF8C-03458F0CAB42}" dt="2019-03-31T13:33:06.209" v="22"/>
        <pc:sldMkLst>
          <pc:docMk/>
          <pc:sldMk cId="2522792808" sldId="314"/>
        </pc:sldMkLst>
      </pc:sldChg>
      <pc:sldChg chg="add">
        <pc:chgData name="Daniel Bolton" userId="9c16344e-d134-4356-8cc4-132d269cedac" providerId="ADAL" clId="{39E802FF-317D-4AA5-BF8C-03458F0CAB42}" dt="2019-03-31T13:33:06.209" v="22"/>
        <pc:sldMkLst>
          <pc:docMk/>
          <pc:sldMk cId="2649189146" sldId="315"/>
        </pc:sldMkLst>
      </pc:sldChg>
      <pc:sldChg chg="add">
        <pc:chgData name="Daniel Bolton" userId="9c16344e-d134-4356-8cc4-132d269cedac" providerId="ADAL" clId="{39E802FF-317D-4AA5-BF8C-03458F0CAB42}" dt="2019-03-31T13:33:06.209" v="22"/>
        <pc:sldMkLst>
          <pc:docMk/>
          <pc:sldMk cId="2123414635" sldId="316"/>
        </pc:sldMkLst>
      </pc:sldChg>
      <pc:sldChg chg="add">
        <pc:chgData name="Daniel Bolton" userId="9c16344e-d134-4356-8cc4-132d269cedac" providerId="ADAL" clId="{39E802FF-317D-4AA5-BF8C-03458F0CAB42}" dt="2019-03-31T13:33:06.209" v="22"/>
        <pc:sldMkLst>
          <pc:docMk/>
          <pc:sldMk cId="1437467561" sldId="317"/>
        </pc:sldMkLst>
      </pc:sldChg>
      <pc:sldChg chg="add">
        <pc:chgData name="Daniel Bolton" userId="9c16344e-d134-4356-8cc4-132d269cedac" providerId="ADAL" clId="{39E802FF-317D-4AA5-BF8C-03458F0CAB42}" dt="2019-03-31T13:33:53.739" v="23"/>
        <pc:sldMkLst>
          <pc:docMk/>
          <pc:sldMk cId="3198955980" sldId="318"/>
        </pc:sldMkLst>
      </pc:sldChg>
      <pc:sldChg chg="add">
        <pc:chgData name="Daniel Bolton" userId="9c16344e-d134-4356-8cc4-132d269cedac" providerId="ADAL" clId="{39E802FF-317D-4AA5-BF8C-03458F0CAB42}" dt="2019-03-31T13:33:53.739" v="23"/>
        <pc:sldMkLst>
          <pc:docMk/>
          <pc:sldMk cId="2392080146" sldId="319"/>
        </pc:sldMkLst>
      </pc:sldChg>
      <pc:sldChg chg="add">
        <pc:chgData name="Daniel Bolton" userId="9c16344e-d134-4356-8cc4-132d269cedac" providerId="ADAL" clId="{39E802FF-317D-4AA5-BF8C-03458F0CAB42}" dt="2019-03-31T13:33:53.739" v="23"/>
        <pc:sldMkLst>
          <pc:docMk/>
          <pc:sldMk cId="2170115220" sldId="320"/>
        </pc:sldMkLst>
      </pc:sldChg>
      <pc:sldChg chg="add del">
        <pc:chgData name="Daniel Bolton" userId="9c16344e-d134-4356-8cc4-132d269cedac" providerId="ADAL" clId="{39E802FF-317D-4AA5-BF8C-03458F0CAB42}" dt="2019-03-31T13:34:07.062" v="25" actId="2696"/>
        <pc:sldMkLst>
          <pc:docMk/>
          <pc:sldMk cId="1695705574" sldId="321"/>
        </pc:sldMkLst>
      </pc:sldChg>
      <pc:sldChg chg="add del">
        <pc:chgData name="Daniel Bolton" userId="9c16344e-d134-4356-8cc4-132d269cedac" providerId="ADAL" clId="{39E802FF-317D-4AA5-BF8C-03458F0CAB42}" dt="2019-03-31T13:34:04.386" v="24" actId="2696"/>
        <pc:sldMkLst>
          <pc:docMk/>
          <pc:sldMk cId="1449712290" sldId="322"/>
        </pc:sldMkLst>
      </pc:sldChg>
      <pc:sldChg chg="add del">
        <pc:chgData name="Daniel Bolton" userId="9c16344e-d134-4356-8cc4-132d269cedac" providerId="ADAL" clId="{39E802FF-317D-4AA5-BF8C-03458F0CAB42}" dt="2019-03-31T13:41:01.235" v="33" actId="2696"/>
        <pc:sldMkLst>
          <pc:docMk/>
          <pc:sldMk cId="2955330454" sldId="340"/>
        </pc:sldMkLst>
      </pc:sldChg>
      <pc:sldChg chg="add del">
        <pc:chgData name="Daniel Bolton" userId="9c16344e-d134-4356-8cc4-132d269cedac" providerId="ADAL" clId="{39E802FF-317D-4AA5-BF8C-03458F0CAB42}" dt="2019-03-31T13:41:01.234" v="32" actId="2696"/>
        <pc:sldMkLst>
          <pc:docMk/>
          <pc:sldMk cId="2929864824" sldId="341"/>
        </pc:sldMkLst>
      </pc:sldChg>
      <pc:sldChg chg="add">
        <pc:chgData name="Daniel Bolton" userId="9c16344e-d134-4356-8cc4-132d269cedac" providerId="ADAL" clId="{39E802FF-317D-4AA5-BF8C-03458F0CAB42}" dt="2019-03-31T13:36:10.143" v="26"/>
        <pc:sldMkLst>
          <pc:docMk/>
          <pc:sldMk cId="4082833184" sldId="342"/>
        </pc:sldMkLst>
      </pc:sldChg>
      <pc:sldChg chg="add">
        <pc:chgData name="Daniel Bolton" userId="9c16344e-d134-4356-8cc4-132d269cedac" providerId="ADAL" clId="{39E802FF-317D-4AA5-BF8C-03458F0CAB42}" dt="2019-03-31T13:36:10.143" v="26"/>
        <pc:sldMkLst>
          <pc:docMk/>
          <pc:sldMk cId="1459482727" sldId="343"/>
        </pc:sldMkLst>
      </pc:sldChg>
      <pc:sldChg chg="add">
        <pc:chgData name="Daniel Bolton" userId="9c16344e-d134-4356-8cc4-132d269cedac" providerId="ADAL" clId="{39E802FF-317D-4AA5-BF8C-03458F0CAB42}" dt="2019-03-31T13:36:10.143" v="26"/>
        <pc:sldMkLst>
          <pc:docMk/>
          <pc:sldMk cId="397080208" sldId="344"/>
        </pc:sldMkLst>
      </pc:sldChg>
      <pc:sldChg chg="add">
        <pc:chgData name="Daniel Bolton" userId="9c16344e-d134-4356-8cc4-132d269cedac" providerId="ADAL" clId="{39E802FF-317D-4AA5-BF8C-03458F0CAB42}" dt="2019-03-31T13:36:10.143" v="26"/>
        <pc:sldMkLst>
          <pc:docMk/>
          <pc:sldMk cId="567703475" sldId="345"/>
        </pc:sldMkLst>
      </pc:sldChg>
      <pc:sldChg chg="add del">
        <pc:chgData name="Daniel Bolton" userId="9c16344e-d134-4356-8cc4-132d269cedac" providerId="ADAL" clId="{39E802FF-317D-4AA5-BF8C-03458F0CAB42}" dt="2019-03-31T13:36:31.058" v="27" actId="2696"/>
        <pc:sldMkLst>
          <pc:docMk/>
          <pc:sldMk cId="2059636518" sldId="346"/>
        </pc:sldMkLst>
      </pc:sldChg>
      <pc:sldChg chg="add del">
        <pc:chgData name="Daniel Bolton" userId="9c16344e-d134-4356-8cc4-132d269cedac" providerId="ADAL" clId="{39E802FF-317D-4AA5-BF8C-03458F0CAB42}" dt="2019-03-31T13:36:33.140" v="28" actId="2696"/>
        <pc:sldMkLst>
          <pc:docMk/>
          <pc:sldMk cId="3767182217" sldId="347"/>
        </pc:sldMkLst>
      </pc:sldChg>
      <pc:sldChg chg="add del">
        <pc:chgData name="Daniel Bolton" userId="9c16344e-d134-4356-8cc4-132d269cedac" providerId="ADAL" clId="{39E802FF-317D-4AA5-BF8C-03458F0CAB42}" dt="2019-03-31T13:36:35.225" v="29" actId="2696"/>
        <pc:sldMkLst>
          <pc:docMk/>
          <pc:sldMk cId="3957144533" sldId="348"/>
        </pc:sldMkLst>
      </pc:sldChg>
      <pc:sldChg chg="add del">
        <pc:chgData name="Daniel Bolton" userId="9c16344e-d134-4356-8cc4-132d269cedac" providerId="ADAL" clId="{39E802FF-317D-4AA5-BF8C-03458F0CAB42}" dt="2019-03-31T13:36:36.101" v="30" actId="2696"/>
        <pc:sldMkLst>
          <pc:docMk/>
          <pc:sldMk cId="342921173" sldId="349"/>
        </pc:sldMkLst>
      </pc:sldChg>
    </pc:docChg>
  </pc:docChgLst>
  <pc:docChgLst>
    <pc:chgData name="Daniel Bolton" userId="9c16344e-d134-4356-8cc4-132d269cedac" providerId="ADAL" clId="{E2413795-F031-4763-B151-19A56A94D121}"/>
    <pc:docChg chg="custSel addSld delSld modSld sldOrd modNotesMaster">
      <pc:chgData name="Daniel Bolton" userId="9c16344e-d134-4356-8cc4-132d269cedac" providerId="ADAL" clId="{E2413795-F031-4763-B151-19A56A94D121}" dt="2019-03-31T14:57:38.865" v="13"/>
      <pc:docMkLst>
        <pc:docMk/>
      </pc:docMkLst>
      <pc:sldChg chg="add ord">
        <pc:chgData name="Daniel Bolton" userId="9c16344e-d134-4356-8cc4-132d269cedac" providerId="ADAL" clId="{E2413795-F031-4763-B151-19A56A94D121}" dt="2019-03-31T14:13:29.600" v="2"/>
        <pc:sldMkLst>
          <pc:docMk/>
          <pc:sldMk cId="2604193199" sldId="292"/>
        </pc:sldMkLst>
      </pc:sldChg>
      <pc:sldChg chg="add ord">
        <pc:chgData name="Daniel Bolton" userId="9c16344e-d134-4356-8cc4-132d269cedac" providerId="ADAL" clId="{E2413795-F031-4763-B151-19A56A94D121}" dt="2019-03-31T14:13:29.600" v="2"/>
        <pc:sldMkLst>
          <pc:docMk/>
          <pc:sldMk cId="2422177509" sldId="293"/>
        </pc:sldMkLst>
      </pc:sldChg>
      <pc:sldChg chg="add">
        <pc:chgData name="Daniel Bolton" userId="9c16344e-d134-4356-8cc4-132d269cedac" providerId="ADAL" clId="{E2413795-F031-4763-B151-19A56A94D121}" dt="2019-03-31T14:14:37.070" v="5"/>
        <pc:sldMkLst>
          <pc:docMk/>
          <pc:sldMk cId="3021728583" sldId="294"/>
        </pc:sldMkLst>
      </pc:sldChg>
      <pc:sldChg chg="add del">
        <pc:chgData name="Daniel Bolton" userId="9c16344e-d134-4356-8cc4-132d269cedac" providerId="ADAL" clId="{E2413795-F031-4763-B151-19A56A94D121}" dt="2019-03-31T14:14:28.856" v="4" actId="2696"/>
        <pc:sldMkLst>
          <pc:docMk/>
          <pc:sldMk cId="4059738831" sldId="294"/>
        </pc:sldMkLst>
      </pc:sldChg>
      <pc:sldChg chg="add">
        <pc:chgData name="Daniel Bolton" userId="9c16344e-d134-4356-8cc4-132d269cedac" providerId="ADAL" clId="{E2413795-F031-4763-B151-19A56A94D121}" dt="2019-03-31T14:11:51.366" v="0"/>
        <pc:sldMkLst>
          <pc:docMk/>
          <pc:sldMk cId="2716511123" sldId="346"/>
        </pc:sldMkLst>
      </pc:sldChg>
      <pc:sldChg chg="add">
        <pc:chgData name="Daniel Bolton" userId="9c16344e-d134-4356-8cc4-132d269cedac" providerId="ADAL" clId="{E2413795-F031-4763-B151-19A56A94D121}" dt="2019-03-31T14:11:51.366" v="0"/>
        <pc:sldMkLst>
          <pc:docMk/>
          <pc:sldMk cId="2578285398" sldId="347"/>
        </pc:sldMkLst>
      </pc:sldChg>
      <pc:sldChg chg="add">
        <pc:chgData name="Daniel Bolton" userId="9c16344e-d134-4356-8cc4-132d269cedac" providerId="ADAL" clId="{E2413795-F031-4763-B151-19A56A94D121}" dt="2019-03-31T14:23:52.301" v="6"/>
        <pc:sldMkLst>
          <pc:docMk/>
          <pc:sldMk cId="2045022545" sldId="348"/>
        </pc:sldMkLst>
      </pc:sldChg>
      <pc:sldChg chg="add">
        <pc:chgData name="Daniel Bolton" userId="9c16344e-d134-4356-8cc4-132d269cedac" providerId="ADAL" clId="{E2413795-F031-4763-B151-19A56A94D121}" dt="2019-03-31T14:24:26.676" v="7"/>
        <pc:sldMkLst>
          <pc:docMk/>
          <pc:sldMk cId="3563323140" sldId="349"/>
        </pc:sldMkLst>
      </pc:sldChg>
      <pc:sldChg chg="add">
        <pc:chgData name="Daniel Bolton" userId="9c16344e-d134-4356-8cc4-132d269cedac" providerId="ADAL" clId="{E2413795-F031-4763-B151-19A56A94D121}" dt="2019-03-31T14:25:16.167" v="10"/>
        <pc:sldMkLst>
          <pc:docMk/>
          <pc:sldMk cId="434826639" sldId="350"/>
        </pc:sldMkLst>
      </pc:sldChg>
      <pc:sldChg chg="add del">
        <pc:chgData name="Daniel Bolton" userId="9c16344e-d134-4356-8cc4-132d269cedac" providerId="ADAL" clId="{E2413795-F031-4763-B151-19A56A94D121}" dt="2019-03-31T14:25:08.175" v="9"/>
        <pc:sldMkLst>
          <pc:docMk/>
          <pc:sldMk cId="4227524272" sldId="350"/>
        </pc:sldMkLst>
      </pc:sldChg>
      <pc:sldChg chg="add">
        <pc:chgData name="Daniel Bolton" userId="9c16344e-d134-4356-8cc4-132d269cedac" providerId="ADAL" clId="{E2413795-F031-4763-B151-19A56A94D121}" dt="2019-03-31T14:26:13.257" v="11"/>
        <pc:sldMkLst>
          <pc:docMk/>
          <pc:sldMk cId="1033964669" sldId="351"/>
        </pc:sldMkLst>
      </pc:sldChg>
      <pc:sldChg chg="add">
        <pc:chgData name="Daniel Bolton" userId="9c16344e-d134-4356-8cc4-132d269cedac" providerId="ADAL" clId="{E2413795-F031-4763-B151-19A56A94D121}" dt="2019-03-31T14:27:13.267" v="12"/>
        <pc:sldMkLst>
          <pc:docMk/>
          <pc:sldMk cId="1294991388" sldId="35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C5BEB89-2672-4192-B6B3-42A80F8FE471}"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7C62A67-3CB1-4536-982B-EF77F6CC5AA2}" type="slidenum">
              <a:rPr lang="en-US" smtClean="0"/>
              <a:t>‹#›</a:t>
            </a:fld>
            <a:endParaRPr lang="en-US"/>
          </a:p>
        </p:txBody>
      </p:sp>
    </p:spTree>
    <p:extLst>
      <p:ext uri="{BB962C8B-B14F-4D97-AF65-F5344CB8AC3E}">
        <p14:creationId xmlns:p14="http://schemas.microsoft.com/office/powerpoint/2010/main" val="331713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1AC1C3-E497-46EB-B3E1-7E82FFE4A33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331193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AC1C3-E497-46EB-B3E1-7E82FFE4A33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112581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AC1C3-E497-46EB-B3E1-7E82FFE4A33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389908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AC1C3-E497-46EB-B3E1-7E82FFE4A33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245461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1AC1C3-E497-46EB-B3E1-7E82FFE4A33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356868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1AC1C3-E497-46EB-B3E1-7E82FFE4A33D}"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232395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1AC1C3-E497-46EB-B3E1-7E82FFE4A33D}"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38594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1AC1C3-E497-46EB-B3E1-7E82FFE4A33D}"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6793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AC1C3-E497-46EB-B3E1-7E82FFE4A33D}"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207512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AC1C3-E497-46EB-B3E1-7E82FFE4A33D}"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78609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AC1C3-E497-46EB-B3E1-7E82FFE4A33D}"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36238-6FF8-4408-8506-B8634C9AE09D}" type="slidenum">
              <a:rPr lang="en-US" smtClean="0"/>
              <a:t>‹#›</a:t>
            </a:fld>
            <a:endParaRPr lang="en-US"/>
          </a:p>
        </p:txBody>
      </p:sp>
    </p:spTree>
    <p:extLst>
      <p:ext uri="{BB962C8B-B14F-4D97-AF65-F5344CB8AC3E}">
        <p14:creationId xmlns:p14="http://schemas.microsoft.com/office/powerpoint/2010/main" val="96182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AC1C3-E497-46EB-B3E1-7E82FFE4A33D}"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36238-6FF8-4408-8506-B8634C9AE09D}" type="slidenum">
              <a:rPr lang="en-US" smtClean="0"/>
              <a:t>‹#›</a:t>
            </a:fld>
            <a:endParaRPr lang="en-US"/>
          </a:p>
        </p:txBody>
      </p:sp>
    </p:spTree>
    <p:extLst>
      <p:ext uri="{BB962C8B-B14F-4D97-AF65-F5344CB8AC3E}">
        <p14:creationId xmlns:p14="http://schemas.microsoft.com/office/powerpoint/2010/main" val="73039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42.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00.png"/></Relationships>
</file>

<file path=ppt/slides/_rels/slide4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37.emf"/></Relationships>
</file>

<file path=ppt/slides/_rels/slide5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00.png"/><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5212" y="1947591"/>
            <a:ext cx="2091109" cy="189602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86267" y="76199"/>
                <a:ext cx="11895666" cy="1384995"/>
              </a:xfrm>
              <a:prstGeom prst="rect">
                <a:avLst/>
              </a:prstGeom>
              <a:noFill/>
            </p:spPr>
            <p:txBody>
              <a:bodyPr wrap="square" rtlCol="0">
                <a:spAutoFit/>
              </a:bodyPr>
              <a:lstStyle/>
              <a:p>
                <a:r>
                  <a:rPr lang="en-US" sz="2800"/>
                  <a:t>Imagine a square imaginary loop. There is a uniform B-field in the region as shown. How does the magnitude of the magnetic flux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l-GR" sz="2800" i="1" smtClean="0">
                                <a:latin typeface="Cambria Math" panose="02040503050406030204" pitchFamily="18" charset="0"/>
                                <a:ea typeface="Cambria Math" panose="02040503050406030204" pitchFamily="18" charset="0"/>
                              </a:rPr>
                              <m:t>Φ</m:t>
                            </m:r>
                          </m:e>
                          <m:sub>
                            <m:r>
                              <a:rPr lang="en-US" sz="2800" b="0" i="1" smtClean="0">
                                <a:latin typeface="Cambria Math" panose="02040503050406030204" pitchFamily="18" charset="0"/>
                              </a:rPr>
                              <m:t>𝐵</m:t>
                            </m:r>
                          </m:sub>
                        </m:sSub>
                      </m:e>
                    </m:d>
                  </m:oMath>
                </a14:m>
                <a:r>
                  <a:rPr lang="en-US" sz="2800"/>
                  <a:t> change if we half the B-field strength and double the length of the sides of the square?</a:t>
                </a:r>
              </a:p>
            </p:txBody>
          </p:sp>
        </mc:Choice>
        <mc:Fallback xmlns="">
          <p:sp>
            <p:nvSpPr>
              <p:cNvPr id="3" name="TextBox 2"/>
              <p:cNvSpPr txBox="1">
                <a:spLocks noRot="1" noChangeAspect="1" noMove="1" noResize="1" noEditPoints="1" noAdjustHandles="1" noChangeArrowheads="1" noChangeShapeType="1" noTextEdit="1"/>
              </p:cNvSpPr>
              <p:nvPr/>
            </p:nvSpPr>
            <p:spPr>
              <a:xfrm>
                <a:off x="186267" y="76199"/>
                <a:ext cx="11895666" cy="1384995"/>
              </a:xfrm>
              <a:prstGeom prst="rect">
                <a:avLst/>
              </a:prstGeom>
              <a:blipFill rotWithShape="0">
                <a:blip r:embed="rId3"/>
                <a:stretch>
                  <a:fillRect l="-1076" t="-3947" r="-718"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86267" y="3534013"/>
                <a:ext cx="5293180" cy="3323987"/>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l-GR" sz="2800" i="1" smtClean="0">
                                <a:latin typeface="Cambria Math" panose="02040503050406030204" pitchFamily="18" charset="0"/>
                                <a:ea typeface="Cambria Math" panose="02040503050406030204" pitchFamily="18" charset="0"/>
                              </a:rPr>
                              <m:t>Φ</m:t>
                            </m:r>
                          </m:e>
                          <m:sub>
                            <m:r>
                              <a:rPr lang="en-US" sz="2800" b="0" i="1" smtClean="0">
                                <a:latin typeface="Cambria Math" panose="02040503050406030204" pitchFamily="18" charset="0"/>
                              </a:rPr>
                              <m:t>𝐵</m:t>
                            </m:r>
                          </m:sub>
                        </m:sSub>
                      </m:e>
                    </m:d>
                  </m:oMath>
                </a14:m>
                <a:r>
                  <a:rPr lang="en-US" sz="2800"/>
                  <a:t> decreases by a factor of 2</a:t>
                </a:r>
              </a:p>
              <a:p>
                <a:pPr marL="514350" indent="-514350">
                  <a:lnSpc>
                    <a:spcPct val="150000"/>
                  </a:lnSpc>
                  <a:buAutoNum type="alphaUcParenR"/>
                </a:pPr>
                <a:r>
                  <a:rPr lang="en-US" sz="2800"/>
                  <a:t>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l-GR" sz="2800" i="1" smtClean="0">
                                <a:latin typeface="Cambria Math" panose="02040503050406030204" pitchFamily="18" charset="0"/>
                                <a:ea typeface="Cambria Math" panose="02040503050406030204" pitchFamily="18" charset="0"/>
                              </a:rPr>
                              <m:t>Φ</m:t>
                            </m:r>
                          </m:e>
                          <m:sub>
                            <m:r>
                              <a:rPr lang="en-US" sz="2800" b="0" i="1" smtClean="0">
                                <a:latin typeface="Cambria Math" panose="02040503050406030204" pitchFamily="18" charset="0"/>
                              </a:rPr>
                              <m:t>𝐵</m:t>
                            </m:r>
                          </m:sub>
                        </m:sSub>
                      </m:e>
                    </m:d>
                  </m:oMath>
                </a14:m>
                <a:r>
                  <a:rPr lang="en-US" sz="2800"/>
                  <a:t> decreases by a factor of 4</a:t>
                </a:r>
              </a:p>
              <a:p>
                <a:pPr marL="514350" indent="-514350">
                  <a:lnSpc>
                    <a:spcPct val="150000"/>
                  </a:lnSpc>
                  <a:buAutoNum type="alphaUcParenR"/>
                </a:pPr>
                <a:r>
                  <a:rPr lang="en-US" sz="2800"/>
                  <a:t>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l-GR" sz="2800" i="1" smtClean="0">
                                <a:latin typeface="Cambria Math" panose="02040503050406030204" pitchFamily="18" charset="0"/>
                                <a:ea typeface="Cambria Math" panose="02040503050406030204" pitchFamily="18" charset="0"/>
                              </a:rPr>
                              <m:t>Φ</m:t>
                            </m:r>
                          </m:e>
                          <m:sub>
                            <m:r>
                              <a:rPr lang="en-US" sz="2800" b="0" i="1" smtClean="0">
                                <a:latin typeface="Cambria Math" panose="02040503050406030204" pitchFamily="18" charset="0"/>
                              </a:rPr>
                              <m:t>𝐵</m:t>
                            </m:r>
                          </m:sub>
                        </m:sSub>
                      </m:e>
                    </m:d>
                  </m:oMath>
                </a14:m>
                <a:r>
                  <a:rPr lang="en-US" sz="2800"/>
                  <a:t> remains the same</a:t>
                </a:r>
              </a:p>
              <a:p>
                <a:pPr marL="514350" indent="-514350">
                  <a:lnSpc>
                    <a:spcPct val="150000"/>
                  </a:lnSpc>
                  <a:buAutoNum type="alphaUcParenR"/>
                </a:pPr>
                <a:r>
                  <a:rPr lang="en-US" sz="2800"/>
                  <a:t>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l-GR" sz="2800" i="1" smtClean="0">
                                <a:latin typeface="Cambria Math" panose="02040503050406030204" pitchFamily="18" charset="0"/>
                                <a:ea typeface="Cambria Math" panose="02040503050406030204" pitchFamily="18" charset="0"/>
                              </a:rPr>
                              <m:t>Φ</m:t>
                            </m:r>
                          </m:e>
                          <m:sub>
                            <m:r>
                              <a:rPr lang="en-US" sz="2800" b="0" i="1" smtClean="0">
                                <a:latin typeface="Cambria Math" panose="02040503050406030204" pitchFamily="18" charset="0"/>
                              </a:rPr>
                              <m:t>𝐵</m:t>
                            </m:r>
                          </m:sub>
                        </m:sSub>
                      </m:e>
                    </m:d>
                  </m:oMath>
                </a14:m>
                <a:r>
                  <a:rPr lang="en-US" sz="2800"/>
                  <a:t> increases by a factor of 2</a:t>
                </a:r>
              </a:p>
              <a:p>
                <a:pPr marL="514350" indent="-514350">
                  <a:lnSpc>
                    <a:spcPct val="150000"/>
                  </a:lnSpc>
                  <a:buAutoNum type="alphaUcParenR"/>
                </a:pPr>
                <a:r>
                  <a:rPr lang="en-US" sz="2800"/>
                  <a:t>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m:rPr>
                                <m:sty m:val="p"/>
                              </m:rPr>
                              <a:rPr lang="el-GR" sz="2800" i="1" smtClean="0">
                                <a:latin typeface="Cambria Math" panose="02040503050406030204" pitchFamily="18" charset="0"/>
                                <a:ea typeface="Cambria Math" panose="02040503050406030204" pitchFamily="18" charset="0"/>
                              </a:rPr>
                              <m:t>Φ</m:t>
                            </m:r>
                          </m:e>
                          <m:sub>
                            <m:r>
                              <a:rPr lang="en-US" sz="2800" b="0" i="1" smtClean="0">
                                <a:latin typeface="Cambria Math" panose="02040503050406030204" pitchFamily="18" charset="0"/>
                              </a:rPr>
                              <m:t>𝐵</m:t>
                            </m:r>
                          </m:sub>
                        </m:sSub>
                      </m:e>
                    </m:d>
                  </m:oMath>
                </a14:m>
                <a:r>
                  <a:rPr lang="en-US" sz="2800"/>
                  <a:t> increases by a factor of 4</a:t>
                </a:r>
              </a:p>
            </p:txBody>
          </p:sp>
        </mc:Choice>
        <mc:Fallback xmlns="">
          <p:sp>
            <p:nvSpPr>
              <p:cNvPr id="4" name="TextBox 3"/>
              <p:cNvSpPr txBox="1">
                <a:spLocks noRot="1" noChangeAspect="1" noMove="1" noResize="1" noEditPoints="1" noAdjustHandles="1" noChangeArrowheads="1" noChangeShapeType="1" noTextEdit="1"/>
              </p:cNvSpPr>
              <p:nvPr/>
            </p:nvSpPr>
            <p:spPr>
              <a:xfrm>
                <a:off x="186267" y="3534013"/>
                <a:ext cx="5293180" cy="3323987"/>
              </a:xfrm>
              <a:prstGeom prst="rect">
                <a:avLst/>
              </a:prstGeom>
              <a:blipFill rotWithShape="0">
                <a:blip r:embed="rId4"/>
                <a:stretch>
                  <a:fillRect l="-2419" r="-1267" b="-2385"/>
                </a:stretch>
              </a:blipFill>
            </p:spPr>
            <p:txBody>
              <a:bodyPr/>
              <a:lstStyle/>
              <a:p>
                <a:r>
                  <a:rPr lang="en-US">
                    <a:noFill/>
                  </a:rPr>
                  <a:t> </a:t>
                </a:r>
              </a:p>
            </p:txBody>
          </p:sp>
        </mc:Fallback>
      </mc:AlternateContent>
    </p:spTree>
    <p:extLst>
      <p:ext uri="{BB962C8B-B14F-4D97-AF65-F5344CB8AC3E}">
        <p14:creationId xmlns:p14="http://schemas.microsoft.com/office/powerpoint/2010/main" val="408283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337"/>
          <a:stretch/>
        </p:blipFill>
        <p:spPr>
          <a:xfrm>
            <a:off x="600783" y="1574799"/>
            <a:ext cx="11225811" cy="2252133"/>
          </a:xfrm>
          <a:prstGeom prst="rect">
            <a:avLst/>
          </a:prstGeom>
        </p:spPr>
      </p:pic>
      <p:sp>
        <p:nvSpPr>
          <p:cNvPr id="3" name="Rectangle 2"/>
          <p:cNvSpPr/>
          <p:nvPr/>
        </p:nvSpPr>
        <p:spPr>
          <a:xfrm>
            <a:off x="126153" y="71735"/>
            <a:ext cx="11879579" cy="1384995"/>
          </a:xfrm>
          <a:prstGeom prst="rect">
            <a:avLst/>
          </a:prstGeom>
        </p:spPr>
        <p:txBody>
          <a:bodyPr wrap="square">
            <a:spAutoFit/>
          </a:bodyPr>
          <a:lstStyle/>
          <a:p>
            <a:r>
              <a:rPr lang="en-US" sz="2800"/>
              <a:t>A square metal loop moves at constant velocity v through a region with a magnetic field directed into the page.  At which point(s) does the induced current in the loop flow clockwise?</a:t>
            </a:r>
          </a:p>
        </p:txBody>
      </p:sp>
      <p:sp>
        <p:nvSpPr>
          <p:cNvPr id="4" name="TextBox 3"/>
          <p:cNvSpPr txBox="1"/>
          <p:nvPr/>
        </p:nvSpPr>
        <p:spPr>
          <a:xfrm>
            <a:off x="126153" y="3945001"/>
            <a:ext cx="2552302" cy="2677656"/>
          </a:xfrm>
          <a:prstGeom prst="rect">
            <a:avLst/>
          </a:prstGeom>
          <a:noFill/>
        </p:spPr>
        <p:txBody>
          <a:bodyPr wrap="none" rtlCol="0">
            <a:spAutoFit/>
          </a:bodyPr>
          <a:lstStyle/>
          <a:p>
            <a:pPr marL="514350" indent="-514350">
              <a:lnSpc>
                <a:spcPct val="150000"/>
              </a:lnSpc>
              <a:buAutoNum type="alphaUcParenR"/>
            </a:pPr>
            <a:r>
              <a:rPr lang="en-US" sz="2800"/>
              <a:t>2</a:t>
            </a:r>
          </a:p>
          <a:p>
            <a:pPr marL="514350" indent="-514350">
              <a:lnSpc>
                <a:spcPct val="150000"/>
              </a:lnSpc>
              <a:buAutoNum type="alphaUcParenR"/>
            </a:pPr>
            <a:r>
              <a:rPr lang="en-US" sz="2800"/>
              <a:t>3</a:t>
            </a:r>
          </a:p>
          <a:p>
            <a:pPr marL="514350" indent="-514350">
              <a:lnSpc>
                <a:spcPct val="150000"/>
              </a:lnSpc>
              <a:buAutoNum type="alphaUcParenR"/>
            </a:pPr>
            <a:r>
              <a:rPr lang="en-US" sz="2800"/>
              <a:t>4</a:t>
            </a:r>
          </a:p>
          <a:p>
            <a:pPr marL="514350" indent="-514350">
              <a:lnSpc>
                <a:spcPct val="150000"/>
              </a:lnSpc>
              <a:buAutoNum type="alphaUcParenR"/>
            </a:pPr>
            <a:r>
              <a:rPr lang="en-US" sz="2800"/>
              <a:t>both 2 and 4</a:t>
            </a:r>
          </a:p>
        </p:txBody>
      </p:sp>
    </p:spTree>
    <p:extLst>
      <p:ext uri="{BB962C8B-B14F-4D97-AF65-F5344CB8AC3E}">
        <p14:creationId xmlns:p14="http://schemas.microsoft.com/office/powerpoint/2010/main" val="374805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9490" y="2380171"/>
            <a:ext cx="5047619" cy="1571429"/>
          </a:xfrm>
          <a:prstGeom prst="rect">
            <a:avLst/>
          </a:prstGeom>
        </p:spPr>
      </p:pic>
      <p:sp>
        <p:nvSpPr>
          <p:cNvPr id="3" name="Rectangle 2"/>
          <p:cNvSpPr/>
          <p:nvPr/>
        </p:nvSpPr>
        <p:spPr>
          <a:xfrm>
            <a:off x="220133" y="133402"/>
            <a:ext cx="11726334" cy="2246769"/>
          </a:xfrm>
          <a:prstGeom prst="rect">
            <a:avLst/>
          </a:prstGeom>
        </p:spPr>
        <p:txBody>
          <a:bodyPr wrap="square">
            <a:spAutoFit/>
          </a:bodyPr>
          <a:lstStyle/>
          <a:p>
            <a:r>
              <a:rPr lang="en-US" sz="2800"/>
              <a:t>A horizontal loop of wire is in a vertical magnetic field.  (caused by an external magnet). The magnetic field varies smoothly from pointing upward to pointing downward, as shown. (The B-field gradually gets smaller, goes to zero, then grows in the other direction.) At the moment when the external magnetic field in the loop is zero, is there an induced current in the loop?</a:t>
            </a:r>
          </a:p>
        </p:txBody>
      </p:sp>
      <p:sp>
        <p:nvSpPr>
          <p:cNvPr id="4" name="TextBox 3"/>
          <p:cNvSpPr txBox="1"/>
          <p:nvPr/>
        </p:nvSpPr>
        <p:spPr>
          <a:xfrm>
            <a:off x="220133" y="5240866"/>
            <a:ext cx="1171988" cy="1384995"/>
          </a:xfrm>
          <a:prstGeom prst="rect">
            <a:avLst/>
          </a:prstGeom>
          <a:noFill/>
        </p:spPr>
        <p:txBody>
          <a:bodyPr wrap="none" rtlCol="0">
            <a:spAutoFit/>
          </a:bodyPr>
          <a:lstStyle/>
          <a:p>
            <a:pPr marL="514350" indent="-514350">
              <a:lnSpc>
                <a:spcPct val="150000"/>
              </a:lnSpc>
              <a:buAutoNum type="alphaUcParenR"/>
            </a:pPr>
            <a:r>
              <a:rPr lang="en-US" sz="2800"/>
              <a:t>Yes</a:t>
            </a:r>
          </a:p>
          <a:p>
            <a:pPr marL="514350" indent="-514350">
              <a:lnSpc>
                <a:spcPct val="150000"/>
              </a:lnSpc>
              <a:buAutoNum type="alphaUcParenR"/>
            </a:pPr>
            <a:r>
              <a:rPr lang="en-US" sz="2800"/>
              <a:t>No</a:t>
            </a:r>
          </a:p>
        </p:txBody>
      </p:sp>
    </p:spTree>
    <p:extLst>
      <p:ext uri="{BB962C8B-B14F-4D97-AF65-F5344CB8AC3E}">
        <p14:creationId xmlns:p14="http://schemas.microsoft.com/office/powerpoint/2010/main" val="271651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9490" y="2380171"/>
            <a:ext cx="5047619" cy="1571429"/>
          </a:xfrm>
          <a:prstGeom prst="rect">
            <a:avLst/>
          </a:prstGeom>
        </p:spPr>
      </p:pic>
      <p:sp>
        <p:nvSpPr>
          <p:cNvPr id="3" name="Rectangle 2"/>
          <p:cNvSpPr/>
          <p:nvPr/>
        </p:nvSpPr>
        <p:spPr>
          <a:xfrm>
            <a:off x="220133" y="133402"/>
            <a:ext cx="11726334" cy="2246769"/>
          </a:xfrm>
          <a:prstGeom prst="rect">
            <a:avLst/>
          </a:prstGeom>
        </p:spPr>
        <p:txBody>
          <a:bodyPr wrap="square">
            <a:spAutoFit/>
          </a:bodyPr>
          <a:lstStyle/>
          <a:p>
            <a:r>
              <a:rPr lang="en-US" sz="2800"/>
              <a:t>A horizontal loop of wire is in a vertical magnetic field.  (caused by an external magnet). The magnetic field varies smoothly from pointing upward to pointing downward, as shown. (The B-field gradually gets smaller, goes to zero, then grows in the other direction.) At the moment when the external B-field in the loop is zero, what is the direction of the induced current?</a:t>
            </a:r>
          </a:p>
        </p:txBody>
      </p:sp>
      <p:sp>
        <p:nvSpPr>
          <p:cNvPr id="4" name="TextBox 3"/>
          <p:cNvSpPr txBox="1"/>
          <p:nvPr/>
        </p:nvSpPr>
        <p:spPr>
          <a:xfrm>
            <a:off x="220133" y="4626940"/>
            <a:ext cx="9860584" cy="2031325"/>
          </a:xfrm>
          <a:prstGeom prst="rect">
            <a:avLst/>
          </a:prstGeom>
          <a:noFill/>
        </p:spPr>
        <p:txBody>
          <a:bodyPr wrap="none" rtlCol="0">
            <a:spAutoFit/>
          </a:bodyPr>
          <a:lstStyle/>
          <a:p>
            <a:pPr marL="514350" indent="-514350">
              <a:lnSpc>
                <a:spcPct val="150000"/>
              </a:lnSpc>
              <a:buAutoNum type="alphaUcParenR"/>
            </a:pPr>
            <a:r>
              <a:rPr lang="en-US" sz="2800"/>
              <a:t>Clockwise (as seen from above)</a:t>
            </a:r>
          </a:p>
          <a:p>
            <a:pPr marL="514350" indent="-514350">
              <a:lnSpc>
                <a:spcPct val="150000"/>
              </a:lnSpc>
              <a:buAutoNum type="alphaUcParenR"/>
            </a:pPr>
            <a:r>
              <a:rPr lang="en-US" sz="2800"/>
              <a:t>Counterclockwise (as seen from above)</a:t>
            </a:r>
          </a:p>
          <a:p>
            <a:pPr marL="514350" indent="-514350">
              <a:lnSpc>
                <a:spcPct val="150000"/>
              </a:lnSpc>
              <a:buAutoNum type="alphaUcParenR"/>
            </a:pPr>
            <a:r>
              <a:rPr lang="en-US" sz="2800"/>
              <a:t>No direction because the induced current is reversing direction</a:t>
            </a:r>
          </a:p>
        </p:txBody>
      </p:sp>
    </p:spTree>
    <p:extLst>
      <p:ext uri="{BB962C8B-B14F-4D97-AF65-F5344CB8AC3E}">
        <p14:creationId xmlns:p14="http://schemas.microsoft.com/office/powerpoint/2010/main" val="257828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0176" y="1668525"/>
            <a:ext cx="3017782" cy="1963082"/>
          </a:xfrm>
          <a:prstGeom prst="rect">
            <a:avLst/>
          </a:prstGeom>
        </p:spPr>
      </p:pic>
      <p:sp>
        <p:nvSpPr>
          <p:cNvPr id="4" name="Rectangle 3"/>
          <p:cNvSpPr/>
          <p:nvPr/>
        </p:nvSpPr>
        <p:spPr>
          <a:xfrm>
            <a:off x="186267" y="108635"/>
            <a:ext cx="11785600" cy="954107"/>
          </a:xfrm>
          <a:prstGeom prst="rect">
            <a:avLst/>
          </a:prstGeom>
        </p:spPr>
        <p:txBody>
          <a:bodyPr wrap="square">
            <a:spAutoFit/>
          </a:bodyPr>
          <a:lstStyle/>
          <a:p>
            <a:r>
              <a:rPr lang="en-US" sz="2800" dirty="0"/>
              <a:t>A loop of wire is moving rapidly through a uniform magnetic field as shown. The induced current in the loop flows…?</a:t>
            </a:r>
          </a:p>
        </p:txBody>
      </p:sp>
      <p:sp>
        <p:nvSpPr>
          <p:cNvPr id="5" name="TextBox 4"/>
          <p:cNvSpPr txBox="1"/>
          <p:nvPr/>
        </p:nvSpPr>
        <p:spPr>
          <a:xfrm>
            <a:off x="186267" y="4623787"/>
            <a:ext cx="4711546" cy="2031325"/>
          </a:xfrm>
          <a:prstGeom prst="rect">
            <a:avLst/>
          </a:prstGeom>
          <a:noFill/>
        </p:spPr>
        <p:txBody>
          <a:bodyPr wrap="none" rtlCol="0">
            <a:spAutoFit/>
          </a:bodyPr>
          <a:lstStyle/>
          <a:p>
            <a:pPr marL="514350" indent="-514350">
              <a:lnSpc>
                <a:spcPct val="150000"/>
              </a:lnSpc>
              <a:buAutoNum type="alphaUcParenR"/>
            </a:pPr>
            <a:r>
              <a:rPr lang="en-US" sz="2800" dirty="0"/>
              <a:t>Clockwise</a:t>
            </a:r>
          </a:p>
          <a:p>
            <a:pPr marL="514350" indent="-514350">
              <a:lnSpc>
                <a:spcPct val="150000"/>
              </a:lnSpc>
              <a:buAutoNum type="alphaUcParenR"/>
            </a:pPr>
            <a:r>
              <a:rPr lang="en-US" sz="2800" dirty="0"/>
              <a:t>Counterclockwise</a:t>
            </a:r>
          </a:p>
          <a:p>
            <a:pPr marL="514350" indent="-514350">
              <a:lnSpc>
                <a:spcPct val="150000"/>
              </a:lnSpc>
              <a:buAutoNum type="alphaUcParenR"/>
            </a:pPr>
            <a:r>
              <a:rPr lang="en-US" sz="2800" dirty="0"/>
              <a:t>There is no induced current</a:t>
            </a:r>
          </a:p>
        </p:txBody>
      </p:sp>
    </p:spTree>
    <p:extLst>
      <p:ext uri="{BB962C8B-B14F-4D97-AF65-F5344CB8AC3E}">
        <p14:creationId xmlns:p14="http://schemas.microsoft.com/office/powerpoint/2010/main" val="129499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3670" y="1592843"/>
            <a:ext cx="1676190" cy="1942857"/>
          </a:xfrm>
          <a:prstGeom prst="rect">
            <a:avLst/>
          </a:prstGeom>
        </p:spPr>
      </p:pic>
      <p:graphicFrame>
        <p:nvGraphicFramePr>
          <p:cNvPr id="3" name="Object 2"/>
          <p:cNvGraphicFramePr>
            <a:graphicFrameLocks noChangeAspect="1"/>
          </p:cNvGraphicFramePr>
          <p:nvPr>
            <p:extLst/>
          </p:nvPr>
        </p:nvGraphicFramePr>
        <p:xfrm>
          <a:off x="7611531" y="3886516"/>
          <a:ext cx="4487335" cy="2858005"/>
        </p:xfrm>
        <a:graphic>
          <a:graphicData uri="http://schemas.openxmlformats.org/presentationml/2006/ole">
            <mc:AlternateContent xmlns:mc="http://schemas.openxmlformats.org/markup-compatibility/2006">
              <mc:Choice xmlns:v="urn:schemas-microsoft-com:vml" Requires="v">
                <p:oleObj spid="_x0000_s1026" r:id="rId4" imgW="3200400" imgH="2038680" progId="">
                  <p:embed/>
                </p:oleObj>
              </mc:Choice>
              <mc:Fallback>
                <p:oleObj r:id="rId4" imgW="3200400" imgH="2038680" progId="">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1531" y="3886516"/>
                        <a:ext cx="4487335" cy="2858005"/>
                      </a:xfrm>
                      <a:prstGeom prst="rect">
                        <a:avLst/>
                      </a:prstGeom>
                      <a:noFill/>
                      <a:ln>
                        <a:noFill/>
                      </a:ln>
                    </p:spPr>
                  </p:pic>
                </p:oleObj>
              </mc:Fallback>
            </mc:AlternateContent>
          </a:graphicData>
        </a:graphic>
      </p:graphicFrame>
      <p:sp>
        <p:nvSpPr>
          <p:cNvPr id="4" name="Rectangle 3"/>
          <p:cNvSpPr/>
          <p:nvPr/>
        </p:nvSpPr>
        <p:spPr>
          <a:xfrm>
            <a:off x="160865" y="94103"/>
            <a:ext cx="11861801" cy="1384995"/>
          </a:xfrm>
          <a:prstGeom prst="rect">
            <a:avLst/>
          </a:prstGeom>
        </p:spPr>
        <p:txBody>
          <a:bodyPr wrap="square">
            <a:spAutoFit/>
          </a:bodyPr>
          <a:lstStyle/>
          <a:p>
            <a:r>
              <a:rPr lang="en-US" sz="2800"/>
              <a:t>A coil of wire attached to a resistor is in an oscillating magnetic field, as shown. The B-field vs. time is shown.  At what point in time is the magnitude of the current through the resistor a maximum?</a:t>
            </a:r>
          </a:p>
        </p:txBody>
      </p:sp>
      <p:sp>
        <p:nvSpPr>
          <p:cNvPr id="5" name="TextBox 4"/>
          <p:cNvSpPr txBox="1"/>
          <p:nvPr/>
        </p:nvSpPr>
        <p:spPr>
          <a:xfrm>
            <a:off x="160865" y="3420534"/>
            <a:ext cx="3464410" cy="3323987"/>
          </a:xfrm>
          <a:prstGeom prst="rect">
            <a:avLst/>
          </a:prstGeom>
          <a:noFill/>
        </p:spPr>
        <p:txBody>
          <a:bodyPr wrap="none" rtlCol="0">
            <a:spAutoFit/>
          </a:bodyPr>
          <a:lstStyle/>
          <a:p>
            <a:pPr marL="514350" indent="-514350">
              <a:lnSpc>
                <a:spcPct val="150000"/>
              </a:lnSpc>
              <a:buAutoNum type="alphaUcParenR"/>
            </a:pPr>
            <a:r>
              <a:rPr lang="en-US" sz="2800"/>
              <a:t>don’t choose this…</a:t>
            </a:r>
          </a:p>
          <a:p>
            <a:pPr marL="514350" indent="-514350">
              <a:lnSpc>
                <a:spcPct val="150000"/>
              </a:lnSpc>
              <a:buAutoNum type="alphaUcParenR"/>
            </a:pPr>
            <a:r>
              <a:rPr lang="en-US" sz="2800"/>
              <a:t>B</a:t>
            </a:r>
          </a:p>
          <a:p>
            <a:pPr marL="514350" indent="-514350">
              <a:lnSpc>
                <a:spcPct val="150000"/>
              </a:lnSpc>
              <a:buAutoNum type="alphaUcParenR"/>
            </a:pPr>
            <a:r>
              <a:rPr lang="en-US" sz="2800"/>
              <a:t>C</a:t>
            </a:r>
          </a:p>
          <a:p>
            <a:pPr marL="514350" indent="-514350">
              <a:lnSpc>
                <a:spcPct val="150000"/>
              </a:lnSpc>
              <a:buAutoNum type="alphaUcParenR"/>
            </a:pPr>
            <a:r>
              <a:rPr lang="en-US" sz="2800"/>
              <a:t>D</a:t>
            </a:r>
          </a:p>
          <a:p>
            <a:pPr marL="514350" indent="-514350">
              <a:lnSpc>
                <a:spcPct val="150000"/>
              </a:lnSpc>
              <a:buAutoNum type="alphaUcParenR"/>
            </a:pPr>
            <a:r>
              <a:rPr lang="en-US" sz="2800"/>
              <a:t>E</a:t>
            </a:r>
          </a:p>
        </p:txBody>
      </p:sp>
    </p:spTree>
    <p:extLst>
      <p:ext uri="{BB962C8B-B14F-4D97-AF65-F5344CB8AC3E}">
        <p14:creationId xmlns:p14="http://schemas.microsoft.com/office/powerpoint/2010/main" val="3563323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2390" y="1017375"/>
            <a:ext cx="3361085" cy="2178071"/>
          </a:xfrm>
          <a:prstGeom prst="rect">
            <a:avLst/>
          </a:prstGeom>
        </p:spPr>
      </p:pic>
      <p:sp>
        <p:nvSpPr>
          <p:cNvPr id="3" name="Rectangle 2"/>
          <p:cNvSpPr/>
          <p:nvPr/>
        </p:nvSpPr>
        <p:spPr>
          <a:xfrm>
            <a:off x="194733" y="63268"/>
            <a:ext cx="11836400" cy="954107"/>
          </a:xfrm>
          <a:prstGeom prst="rect">
            <a:avLst/>
          </a:prstGeom>
        </p:spPr>
        <p:txBody>
          <a:bodyPr wrap="square">
            <a:spAutoFit/>
          </a:bodyPr>
          <a:lstStyle/>
          <a:p>
            <a:r>
              <a:rPr lang="en-US" sz="2800"/>
              <a:t>A circuit with a battery and a variable resistor is near a loop of wire as shown.  When the resistance R is decreased, the induced current in the loop is…</a:t>
            </a:r>
          </a:p>
        </p:txBody>
      </p:sp>
      <p:sp>
        <p:nvSpPr>
          <p:cNvPr id="4" name="TextBox 3"/>
          <p:cNvSpPr txBox="1"/>
          <p:nvPr/>
        </p:nvSpPr>
        <p:spPr>
          <a:xfrm>
            <a:off x="194733" y="4690534"/>
            <a:ext cx="4269502" cy="2031325"/>
          </a:xfrm>
          <a:prstGeom prst="rect">
            <a:avLst/>
          </a:prstGeom>
          <a:noFill/>
        </p:spPr>
        <p:txBody>
          <a:bodyPr wrap="none" rtlCol="0">
            <a:spAutoFit/>
          </a:bodyPr>
          <a:lstStyle/>
          <a:p>
            <a:pPr marL="514350" indent="-514350">
              <a:lnSpc>
                <a:spcPct val="150000"/>
              </a:lnSpc>
              <a:buAutoNum type="alphaUcParenR"/>
            </a:pPr>
            <a:r>
              <a:rPr lang="en-US" sz="2800"/>
              <a:t>Clockwise (CW)</a:t>
            </a:r>
          </a:p>
          <a:p>
            <a:pPr marL="514350" indent="-514350">
              <a:lnSpc>
                <a:spcPct val="150000"/>
              </a:lnSpc>
              <a:buAutoNum type="alphaUcParenR"/>
            </a:pPr>
            <a:r>
              <a:rPr lang="en-US" sz="2800"/>
              <a:t>Counterclockwise (CCW)</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204502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53" t="17382" r="9374" b="10462"/>
          <a:stretch/>
        </p:blipFill>
        <p:spPr>
          <a:xfrm>
            <a:off x="3934185" y="1312333"/>
            <a:ext cx="4357495" cy="2142067"/>
          </a:xfrm>
          <a:prstGeom prst="rect">
            <a:avLst/>
          </a:prstGeom>
        </p:spPr>
      </p:pic>
      <p:sp>
        <p:nvSpPr>
          <p:cNvPr id="3" name="Rectangle 2"/>
          <p:cNvSpPr/>
          <p:nvPr/>
        </p:nvSpPr>
        <p:spPr>
          <a:xfrm>
            <a:off x="220133" y="108635"/>
            <a:ext cx="11785600" cy="954107"/>
          </a:xfrm>
          <a:prstGeom prst="rect">
            <a:avLst/>
          </a:prstGeom>
        </p:spPr>
        <p:txBody>
          <a:bodyPr wrap="square">
            <a:spAutoFit/>
          </a:bodyPr>
          <a:lstStyle/>
          <a:p>
            <a:r>
              <a:rPr lang="en-US" sz="2800"/>
              <a:t>A loop of wire sits in a uniform B field (shown) which is steadily increasing in magnitude. The current induced in the loop is… </a:t>
            </a:r>
          </a:p>
        </p:txBody>
      </p:sp>
      <p:sp>
        <p:nvSpPr>
          <p:cNvPr id="4" name="TextBox 3"/>
          <p:cNvSpPr txBox="1"/>
          <p:nvPr/>
        </p:nvSpPr>
        <p:spPr>
          <a:xfrm>
            <a:off x="220133" y="4690533"/>
            <a:ext cx="4083682" cy="2031325"/>
          </a:xfrm>
          <a:prstGeom prst="rect">
            <a:avLst/>
          </a:prstGeom>
          <a:noFill/>
        </p:spPr>
        <p:txBody>
          <a:bodyPr wrap="none" rtlCol="0">
            <a:spAutoFit/>
          </a:bodyPr>
          <a:lstStyle/>
          <a:p>
            <a:pPr marL="514350" indent="-514350">
              <a:lnSpc>
                <a:spcPct val="150000"/>
              </a:lnSpc>
              <a:buAutoNum type="alphaUcParenR"/>
            </a:pPr>
            <a:r>
              <a:rPr lang="en-US" sz="2800"/>
              <a:t>Clockwise (CW)</a:t>
            </a:r>
          </a:p>
          <a:p>
            <a:pPr marL="514350" indent="-514350">
              <a:lnSpc>
                <a:spcPct val="150000"/>
              </a:lnSpc>
              <a:buAutoNum type="alphaUcParenR"/>
            </a:pPr>
            <a:r>
              <a:rPr lang="en-US" sz="2800"/>
              <a:t>Couterclockwise (CCW)</a:t>
            </a:r>
          </a:p>
          <a:p>
            <a:pPr marL="514350" indent="-514350">
              <a:lnSpc>
                <a:spcPct val="150000"/>
              </a:lnSpc>
              <a:buAutoNum type="alphaUcParenR"/>
            </a:pPr>
            <a:r>
              <a:rPr lang="en-US" sz="2800"/>
              <a:t>No induced current</a:t>
            </a:r>
          </a:p>
        </p:txBody>
      </p:sp>
    </p:spTree>
    <p:extLst>
      <p:ext uri="{BB962C8B-B14F-4D97-AF65-F5344CB8AC3E}">
        <p14:creationId xmlns:p14="http://schemas.microsoft.com/office/powerpoint/2010/main" val="239208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53" t="17382" r="9374" b="10462"/>
          <a:stretch/>
        </p:blipFill>
        <p:spPr>
          <a:xfrm>
            <a:off x="3934185" y="1994123"/>
            <a:ext cx="4357495" cy="2142067"/>
          </a:xfrm>
          <a:prstGeom prst="rect">
            <a:avLst/>
          </a:prstGeom>
        </p:spPr>
      </p:pic>
      <p:sp>
        <p:nvSpPr>
          <p:cNvPr id="3" name="Rectangle 2"/>
          <p:cNvSpPr/>
          <p:nvPr/>
        </p:nvSpPr>
        <p:spPr>
          <a:xfrm>
            <a:off x="220133" y="108635"/>
            <a:ext cx="11785600" cy="1815882"/>
          </a:xfrm>
          <a:prstGeom prst="rect">
            <a:avLst/>
          </a:prstGeom>
        </p:spPr>
        <p:txBody>
          <a:bodyPr wrap="square">
            <a:spAutoFit/>
          </a:bodyPr>
          <a:lstStyle/>
          <a:p>
            <a:r>
              <a:rPr lang="en-US" sz="2800"/>
              <a:t>A loop of wire sits in a uniform B field (shown) which is steadily increasing in magnitude. Lenz’s law tells us that the induced current will flow counterclockwise. Once it starts flowing, this induced current will feel a force (due to the external B) that… </a:t>
            </a:r>
          </a:p>
        </p:txBody>
      </p:sp>
      <p:sp>
        <p:nvSpPr>
          <p:cNvPr id="4" name="TextBox 3"/>
          <p:cNvSpPr txBox="1"/>
          <p:nvPr/>
        </p:nvSpPr>
        <p:spPr>
          <a:xfrm>
            <a:off x="220133" y="4136190"/>
            <a:ext cx="9494009" cy="2677656"/>
          </a:xfrm>
          <a:prstGeom prst="rect">
            <a:avLst/>
          </a:prstGeom>
          <a:noFill/>
        </p:spPr>
        <p:txBody>
          <a:bodyPr wrap="none" rtlCol="0">
            <a:spAutoFit/>
          </a:bodyPr>
          <a:lstStyle/>
          <a:p>
            <a:pPr marL="514350" indent="-514350">
              <a:lnSpc>
                <a:spcPct val="150000"/>
              </a:lnSpc>
              <a:buAutoNum type="alphaUcParenR"/>
            </a:pPr>
            <a:r>
              <a:rPr lang="en-US" sz="2800"/>
              <a:t>tries to move the loop out of the page.</a:t>
            </a:r>
          </a:p>
          <a:p>
            <a:pPr marL="514350" indent="-514350">
              <a:lnSpc>
                <a:spcPct val="150000"/>
              </a:lnSpc>
              <a:buAutoNum type="alphaUcParenR"/>
            </a:pPr>
            <a:r>
              <a:rPr lang="en-US" sz="2800"/>
              <a:t>tries to move the loop into the page.</a:t>
            </a:r>
          </a:p>
          <a:p>
            <a:pPr marL="514350" indent="-514350">
              <a:lnSpc>
                <a:spcPct val="150000"/>
              </a:lnSpc>
              <a:buAutoNum type="alphaUcParenR"/>
            </a:pPr>
            <a:r>
              <a:rPr lang="en-US" sz="2800"/>
              <a:t>tries to expand the loop (stretch it out, increasing its radius).</a:t>
            </a:r>
          </a:p>
          <a:p>
            <a:pPr marL="514350" indent="-514350">
              <a:lnSpc>
                <a:spcPct val="150000"/>
              </a:lnSpc>
              <a:buAutoNum type="alphaUcParenR"/>
            </a:pPr>
            <a:r>
              <a:rPr lang="en-US" sz="2800"/>
              <a:t>tries to contract the loop (shrink it, decreasing its radius). </a:t>
            </a:r>
          </a:p>
        </p:txBody>
      </p:sp>
    </p:spTree>
    <p:extLst>
      <p:ext uri="{BB962C8B-B14F-4D97-AF65-F5344CB8AC3E}">
        <p14:creationId xmlns:p14="http://schemas.microsoft.com/office/powerpoint/2010/main" val="224942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724" y="2490089"/>
            <a:ext cx="7360686" cy="3424015"/>
          </a:xfrm>
          <a:prstGeom prst="rect">
            <a:avLst/>
          </a:prstGeom>
        </p:spPr>
      </p:pic>
      <p:sp>
        <p:nvSpPr>
          <p:cNvPr id="3" name="Rectangle 2"/>
          <p:cNvSpPr/>
          <p:nvPr/>
        </p:nvSpPr>
        <p:spPr>
          <a:xfrm>
            <a:off x="177799" y="68703"/>
            <a:ext cx="11853333" cy="1815882"/>
          </a:xfrm>
          <a:prstGeom prst="rect">
            <a:avLst/>
          </a:prstGeom>
        </p:spPr>
        <p:txBody>
          <a:bodyPr wrap="square">
            <a:spAutoFit/>
          </a:bodyPr>
          <a:lstStyle/>
          <a:p>
            <a:r>
              <a:rPr lang="en-US" sz="2800"/>
              <a:t>A bar  magnet is  positioned below a horizontal loop of wire with its North pole pointing toward the loop. Then the magnet is pulled down, away from the loop. As viewed from above, is the induced current in the loop clockwise or counterclockwise?</a:t>
            </a:r>
          </a:p>
        </p:txBody>
      </p:sp>
    </p:spTree>
    <p:extLst>
      <p:ext uri="{BB962C8B-B14F-4D97-AF65-F5344CB8AC3E}">
        <p14:creationId xmlns:p14="http://schemas.microsoft.com/office/powerpoint/2010/main" val="271316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65" t="1239" r="1618" b="3708"/>
          <a:stretch/>
        </p:blipFill>
        <p:spPr>
          <a:xfrm>
            <a:off x="5072262" y="1286933"/>
            <a:ext cx="2039010" cy="2921000"/>
          </a:xfrm>
          <a:prstGeom prst="rect">
            <a:avLst/>
          </a:prstGeom>
        </p:spPr>
      </p:pic>
      <p:sp>
        <p:nvSpPr>
          <p:cNvPr id="3" name="Rectangle 2"/>
          <p:cNvSpPr/>
          <p:nvPr/>
        </p:nvSpPr>
        <p:spPr>
          <a:xfrm>
            <a:off x="211667" y="83235"/>
            <a:ext cx="11760200" cy="954107"/>
          </a:xfrm>
          <a:prstGeom prst="rect">
            <a:avLst/>
          </a:prstGeom>
        </p:spPr>
        <p:txBody>
          <a:bodyPr wrap="square">
            <a:spAutoFit/>
          </a:bodyPr>
          <a:lstStyle/>
          <a:p>
            <a:r>
              <a:rPr lang="en-US" sz="2800"/>
              <a:t>A magnet falls towards a conducting ring. As it falls, a current is induced in the ring. Does this induced current…</a:t>
            </a:r>
          </a:p>
        </p:txBody>
      </p:sp>
      <p:sp>
        <p:nvSpPr>
          <p:cNvPr id="4" name="TextBox 3"/>
          <p:cNvSpPr txBox="1"/>
          <p:nvPr/>
        </p:nvSpPr>
        <p:spPr>
          <a:xfrm>
            <a:off x="211667" y="4682067"/>
            <a:ext cx="5178149" cy="2031325"/>
          </a:xfrm>
          <a:prstGeom prst="rect">
            <a:avLst/>
          </a:prstGeom>
          <a:noFill/>
        </p:spPr>
        <p:txBody>
          <a:bodyPr wrap="none" rtlCol="0">
            <a:spAutoFit/>
          </a:bodyPr>
          <a:lstStyle/>
          <a:p>
            <a:pPr marL="514350" indent="-514350">
              <a:lnSpc>
                <a:spcPct val="150000"/>
              </a:lnSpc>
              <a:buAutoNum type="alphaUcParenR"/>
            </a:pPr>
            <a:r>
              <a:rPr lang="en-US" sz="2800"/>
              <a:t>have no effect on the magnet</a:t>
            </a:r>
          </a:p>
          <a:p>
            <a:pPr marL="514350" indent="-514350">
              <a:lnSpc>
                <a:spcPct val="150000"/>
              </a:lnSpc>
              <a:buAutoNum type="alphaUcParenR"/>
            </a:pPr>
            <a:r>
              <a:rPr lang="en-US" sz="2800"/>
              <a:t>repel (hold up) the magnet</a:t>
            </a:r>
          </a:p>
          <a:p>
            <a:pPr marL="514350" indent="-514350">
              <a:lnSpc>
                <a:spcPct val="150000"/>
              </a:lnSpc>
              <a:buAutoNum type="alphaUcParenR"/>
            </a:pPr>
            <a:r>
              <a:rPr lang="en-US" sz="2800"/>
              <a:t>attract (pull down) the magnet</a:t>
            </a:r>
          </a:p>
        </p:txBody>
      </p:sp>
    </p:spTree>
    <p:extLst>
      <p:ext uri="{BB962C8B-B14F-4D97-AF65-F5344CB8AC3E}">
        <p14:creationId xmlns:p14="http://schemas.microsoft.com/office/powerpoint/2010/main" val="217011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0176" y="1668525"/>
            <a:ext cx="3017782" cy="1963082"/>
          </a:xfrm>
          <a:prstGeom prst="rect">
            <a:avLst/>
          </a:prstGeom>
        </p:spPr>
      </p:pic>
      <p:sp>
        <p:nvSpPr>
          <p:cNvPr id="4" name="Rectangle 3"/>
          <p:cNvSpPr/>
          <p:nvPr/>
        </p:nvSpPr>
        <p:spPr>
          <a:xfrm>
            <a:off x="186267" y="108635"/>
            <a:ext cx="11785600" cy="954107"/>
          </a:xfrm>
          <a:prstGeom prst="rect">
            <a:avLst/>
          </a:prstGeom>
        </p:spPr>
        <p:txBody>
          <a:bodyPr wrap="square">
            <a:spAutoFit/>
          </a:bodyPr>
          <a:lstStyle/>
          <a:p>
            <a:r>
              <a:rPr lang="en-US" sz="2800" dirty="0"/>
              <a:t>A loop of wire is moving rapidly through a uniform magnetic field. Is a non-zero current induced in the loop (assuming it remains within the region of the field)?</a:t>
            </a:r>
          </a:p>
        </p:txBody>
      </p:sp>
      <p:sp>
        <p:nvSpPr>
          <p:cNvPr id="5" name="TextBox 4"/>
          <p:cNvSpPr txBox="1"/>
          <p:nvPr/>
        </p:nvSpPr>
        <p:spPr>
          <a:xfrm>
            <a:off x="186267" y="5240867"/>
            <a:ext cx="2961067" cy="1384995"/>
          </a:xfrm>
          <a:prstGeom prst="rect">
            <a:avLst/>
          </a:prstGeom>
          <a:noFill/>
        </p:spPr>
        <p:txBody>
          <a:bodyPr wrap="none" rtlCol="0">
            <a:spAutoFit/>
          </a:bodyPr>
          <a:lstStyle/>
          <a:p>
            <a:pPr marL="514350" indent="-514350">
              <a:lnSpc>
                <a:spcPct val="150000"/>
              </a:lnSpc>
              <a:buAutoNum type="alphaUcParenR"/>
            </a:pPr>
            <a:r>
              <a:rPr lang="en-US" sz="2800"/>
              <a:t>Yes, there is</a:t>
            </a:r>
          </a:p>
          <a:p>
            <a:pPr marL="514350" indent="-514350">
              <a:lnSpc>
                <a:spcPct val="150000"/>
              </a:lnSpc>
              <a:buAutoNum type="alphaUcParenR"/>
            </a:pPr>
            <a:r>
              <a:rPr lang="en-US" sz="2800"/>
              <a:t>No, there is not</a:t>
            </a:r>
          </a:p>
        </p:txBody>
      </p:sp>
    </p:spTree>
    <p:extLst>
      <p:ext uri="{BB962C8B-B14F-4D97-AF65-F5344CB8AC3E}">
        <p14:creationId xmlns:p14="http://schemas.microsoft.com/office/powerpoint/2010/main" val="1459482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3584" y="1507530"/>
            <a:ext cx="3773295" cy="4018618"/>
          </a:xfrm>
          <a:prstGeom prst="rect">
            <a:avLst/>
          </a:prstGeom>
        </p:spPr>
      </p:pic>
      <p:sp>
        <p:nvSpPr>
          <p:cNvPr id="3" name="Rectangle 2"/>
          <p:cNvSpPr/>
          <p:nvPr/>
        </p:nvSpPr>
        <p:spPr>
          <a:xfrm>
            <a:off x="211666" y="122535"/>
            <a:ext cx="11777133" cy="1384995"/>
          </a:xfrm>
          <a:prstGeom prst="rect">
            <a:avLst/>
          </a:prstGeom>
        </p:spPr>
        <p:txBody>
          <a:bodyPr wrap="square">
            <a:spAutoFit/>
          </a:bodyPr>
          <a:lstStyle/>
          <a:p>
            <a:r>
              <a:rPr lang="en-US" sz="2800"/>
              <a:t>A long, straight wire carrying an increasing current I passes along a diameter of a wire loop. The straight wire and the loop are in the same plane but are not in electrical contact. The induced current in the loop is…</a:t>
            </a:r>
          </a:p>
        </p:txBody>
      </p:sp>
      <p:sp>
        <p:nvSpPr>
          <p:cNvPr id="4" name="TextBox 3"/>
          <p:cNvSpPr txBox="1"/>
          <p:nvPr/>
        </p:nvSpPr>
        <p:spPr>
          <a:xfrm>
            <a:off x="211664" y="4673600"/>
            <a:ext cx="3227807"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counterclockwise</a:t>
            </a:r>
          </a:p>
          <a:p>
            <a:pPr marL="514350" indent="-514350">
              <a:lnSpc>
                <a:spcPct val="150000"/>
              </a:lnSpc>
              <a:buAutoNum type="alphaUcParenR"/>
            </a:pPr>
            <a:r>
              <a:rPr lang="en-US" sz="2800"/>
              <a:t>clockwise</a:t>
            </a:r>
          </a:p>
        </p:txBody>
      </p:sp>
    </p:spTree>
    <p:extLst>
      <p:ext uri="{BB962C8B-B14F-4D97-AF65-F5344CB8AC3E}">
        <p14:creationId xmlns:p14="http://schemas.microsoft.com/office/powerpoint/2010/main" val="154778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538" t="50412" r="37861"/>
          <a:stretch/>
        </p:blipFill>
        <p:spPr>
          <a:xfrm>
            <a:off x="4952031" y="1836539"/>
            <a:ext cx="2284792" cy="2436650"/>
          </a:xfrm>
          <a:prstGeom prst="rect">
            <a:avLst/>
          </a:prstGeom>
        </p:spPr>
      </p:pic>
      <p:sp>
        <p:nvSpPr>
          <p:cNvPr id="3" name="TextBox 2"/>
          <p:cNvSpPr txBox="1"/>
          <p:nvPr/>
        </p:nvSpPr>
        <p:spPr>
          <a:xfrm>
            <a:off x="194733" y="93133"/>
            <a:ext cx="11836399" cy="1569660"/>
          </a:xfrm>
          <a:prstGeom prst="rect">
            <a:avLst/>
          </a:prstGeom>
          <a:noFill/>
        </p:spPr>
        <p:txBody>
          <a:bodyPr wrap="square" rtlCol="0">
            <a:spAutoFit/>
          </a:bodyPr>
          <a:lstStyle/>
          <a:p>
            <a:r>
              <a:rPr lang="en-US" sz="2400"/>
              <a:t>The drawing shows a top view of two circular coils of conducting wire lying on a flat surface. The centers of the coils coincide. In the larger coil there is a switch and a battery. The smaller coil contains no switch and no battery. Describe the induced current that appears (or not) in the smaller coil when the switch in the larger coil is closed.</a:t>
            </a:r>
          </a:p>
        </p:txBody>
      </p:sp>
      <p:sp>
        <p:nvSpPr>
          <p:cNvPr id="4" name="TextBox 3"/>
          <p:cNvSpPr txBox="1"/>
          <p:nvPr/>
        </p:nvSpPr>
        <p:spPr>
          <a:xfrm>
            <a:off x="194733" y="4488059"/>
            <a:ext cx="10949792" cy="2251065"/>
          </a:xfrm>
          <a:prstGeom prst="rect">
            <a:avLst/>
          </a:prstGeom>
          <a:noFill/>
        </p:spPr>
        <p:txBody>
          <a:bodyPr wrap="none" rtlCol="0">
            <a:spAutoFit/>
          </a:bodyPr>
          <a:lstStyle/>
          <a:p>
            <a:pPr marL="514350" indent="-514350">
              <a:lnSpc>
                <a:spcPct val="150000"/>
              </a:lnSpc>
              <a:buAutoNum type="alphaUcParenR"/>
            </a:pPr>
            <a:r>
              <a:rPr lang="en-US" sz="2400"/>
              <a:t>It flows counterclockwise forever after the switch is closed</a:t>
            </a:r>
          </a:p>
          <a:p>
            <a:pPr marL="514350" indent="-514350">
              <a:lnSpc>
                <a:spcPct val="150000"/>
              </a:lnSpc>
              <a:buAutoNum type="alphaUcParenR"/>
            </a:pPr>
            <a:r>
              <a:rPr lang="en-US" sz="2400"/>
              <a:t>It flows clockwise forever after the switch is closed</a:t>
            </a:r>
          </a:p>
          <a:p>
            <a:pPr marL="514350" indent="-514350">
              <a:lnSpc>
                <a:spcPct val="150000"/>
              </a:lnSpc>
              <a:buAutoNum type="alphaUcParenR"/>
            </a:pPr>
            <a:r>
              <a:rPr lang="en-US" sz="2400"/>
              <a:t>It flows counterclockwise, but only for a short period just after the switch is closed</a:t>
            </a:r>
          </a:p>
          <a:p>
            <a:pPr marL="514350" indent="-514350">
              <a:lnSpc>
                <a:spcPct val="150000"/>
              </a:lnSpc>
              <a:buAutoNum type="alphaUcParenR"/>
            </a:pPr>
            <a:r>
              <a:rPr lang="en-US" sz="2400"/>
              <a:t>It flows clockwise, but only for a short period just after the switch is closed</a:t>
            </a:r>
          </a:p>
        </p:txBody>
      </p:sp>
    </p:spTree>
    <p:extLst>
      <p:ext uri="{BB962C8B-B14F-4D97-AF65-F5344CB8AC3E}">
        <p14:creationId xmlns:p14="http://schemas.microsoft.com/office/powerpoint/2010/main" val="223897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4949" y="1737299"/>
            <a:ext cx="3867354" cy="1750968"/>
          </a:xfrm>
          <a:prstGeom prst="rect">
            <a:avLst/>
          </a:prstGeom>
        </p:spPr>
      </p:pic>
      <p:pic>
        <p:nvPicPr>
          <p:cNvPr id="3" name="Picture 2"/>
          <p:cNvPicPr>
            <a:picLocks noChangeAspect="1"/>
          </p:cNvPicPr>
          <p:nvPr/>
        </p:nvPicPr>
        <p:blipFill>
          <a:blip r:embed="rId3"/>
          <a:stretch>
            <a:fillRect/>
          </a:stretch>
        </p:blipFill>
        <p:spPr>
          <a:xfrm>
            <a:off x="214477" y="4130101"/>
            <a:ext cx="5480779" cy="2530059"/>
          </a:xfrm>
          <a:prstGeom prst="rect">
            <a:avLst/>
          </a:prstGeom>
        </p:spPr>
      </p:pic>
      <p:sp>
        <p:nvSpPr>
          <p:cNvPr id="4" name="Rectangle 3"/>
          <p:cNvSpPr/>
          <p:nvPr/>
        </p:nvSpPr>
        <p:spPr>
          <a:xfrm>
            <a:off x="214476" y="91702"/>
            <a:ext cx="11799723" cy="1384995"/>
          </a:xfrm>
          <a:prstGeom prst="rect">
            <a:avLst/>
          </a:prstGeom>
        </p:spPr>
        <p:txBody>
          <a:bodyPr wrap="square">
            <a:spAutoFit/>
          </a:bodyPr>
          <a:lstStyle/>
          <a:p>
            <a:r>
              <a:rPr lang="en-US" sz="2800"/>
              <a:t>A metal bar moves with speed v in a region where there is a uniform magnetic field as shown. How do the charges separate inside the copper bar as it is moved through a region of uniform magnetic field?</a:t>
            </a:r>
          </a:p>
        </p:txBody>
      </p:sp>
    </p:spTree>
    <p:extLst>
      <p:ext uri="{BB962C8B-B14F-4D97-AF65-F5344CB8AC3E}">
        <p14:creationId xmlns:p14="http://schemas.microsoft.com/office/powerpoint/2010/main" val="25227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5018" y="860533"/>
            <a:ext cx="3152648" cy="2681224"/>
          </a:xfrm>
          <a:prstGeom prst="rect">
            <a:avLst/>
          </a:prstGeom>
        </p:spPr>
      </p:pic>
      <p:sp>
        <p:nvSpPr>
          <p:cNvPr id="5" name="Rectangle 4"/>
          <p:cNvSpPr/>
          <p:nvPr/>
        </p:nvSpPr>
        <p:spPr>
          <a:xfrm>
            <a:off x="237066" y="88668"/>
            <a:ext cx="11777134" cy="954107"/>
          </a:xfrm>
          <a:prstGeom prst="rect">
            <a:avLst/>
          </a:prstGeom>
        </p:spPr>
        <p:txBody>
          <a:bodyPr wrap="square">
            <a:spAutoFit/>
          </a:bodyPr>
          <a:lstStyle/>
          <a:p>
            <a:r>
              <a:rPr lang="en-US" sz="2800"/>
              <a:t>A metal bar (not attached to any outside circuitry) is moving through a uniform magnetic field as shown.  The electric field E within the bar is…</a:t>
            </a:r>
          </a:p>
        </p:txBody>
      </p:sp>
      <p:sp>
        <p:nvSpPr>
          <p:cNvPr id="6" name="TextBox 5"/>
          <p:cNvSpPr txBox="1"/>
          <p:nvPr/>
        </p:nvSpPr>
        <p:spPr>
          <a:xfrm>
            <a:off x="237066" y="4622800"/>
            <a:ext cx="4675254" cy="2031325"/>
          </a:xfrm>
          <a:prstGeom prst="rect">
            <a:avLst/>
          </a:prstGeom>
          <a:noFill/>
        </p:spPr>
        <p:txBody>
          <a:bodyPr wrap="none" rtlCol="0">
            <a:spAutoFit/>
          </a:bodyPr>
          <a:lstStyle/>
          <a:p>
            <a:pPr marL="514350" indent="-514350">
              <a:lnSpc>
                <a:spcPct val="150000"/>
              </a:lnSpc>
              <a:buAutoNum type="alphaUcParenR"/>
            </a:pPr>
            <a:r>
              <a:rPr lang="en-US" sz="2800"/>
              <a:t>non-zero and downward ↓</a:t>
            </a:r>
          </a:p>
          <a:p>
            <a:pPr marL="514350" indent="-514350">
              <a:lnSpc>
                <a:spcPct val="150000"/>
              </a:lnSpc>
              <a:buAutoNum type="alphaUcParenR"/>
            </a:pPr>
            <a:r>
              <a:rPr lang="en-US" sz="2800"/>
              <a:t>non-zero and upward ↑</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434826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8687" y="1144631"/>
            <a:ext cx="4016955" cy="181870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53999" y="108635"/>
                <a:ext cx="11726333" cy="954107"/>
              </a:xfrm>
              <a:prstGeom prst="rect">
                <a:avLst/>
              </a:prstGeom>
            </p:spPr>
            <p:txBody>
              <a:bodyPr wrap="square">
                <a:spAutoFit/>
              </a:bodyPr>
              <a:lstStyle/>
              <a:p>
                <a:r>
                  <a:rPr lang="en-US" sz="2800" dirty="0"/>
                  <a:t>What is the magnitude of the potential difference from the top to the bottom of the rod (length </a:t>
                </a:r>
                <a14:m>
                  <m:oMath xmlns:m="http://schemas.openxmlformats.org/officeDocument/2006/math">
                    <m:r>
                      <a:rPr lang="en-US" sz="2800" b="0" i="1" smtClean="0">
                        <a:latin typeface="Cambria Math" panose="02040503050406030204" pitchFamily="18" charset="0"/>
                      </a:rPr>
                      <m:t>𝐿</m:t>
                    </m:r>
                  </m:oMath>
                </a14:m>
                <a:r>
                  <a:rPr lang="en-US" sz="28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53999" y="108635"/>
                <a:ext cx="11726333" cy="954107"/>
              </a:xfrm>
              <a:prstGeom prst="rect">
                <a:avLst/>
              </a:prstGeom>
              <a:blipFill>
                <a:blip r:embed="rId3"/>
                <a:stretch>
                  <a:fillRect l="-1092" t="-6410" b="-17949"/>
                </a:stretch>
              </a:blipFill>
            </p:spPr>
            <p:txBody>
              <a:bodyPr/>
              <a:lstStyle/>
              <a:p>
                <a:r>
                  <a:rPr lang="en-US">
                    <a:noFill/>
                  </a:rPr>
                  <a:t> </a:t>
                </a:r>
              </a:p>
            </p:txBody>
          </p:sp>
        </mc:Fallback>
      </mc:AlternateContent>
      <p:sp>
        <p:nvSpPr>
          <p:cNvPr id="4" name="TextBox 3"/>
          <p:cNvSpPr txBox="1"/>
          <p:nvPr/>
        </p:nvSpPr>
        <p:spPr>
          <a:xfrm>
            <a:off x="253999" y="3403599"/>
            <a:ext cx="1401346" cy="3323987"/>
          </a:xfrm>
          <a:prstGeom prst="rect">
            <a:avLst/>
          </a:prstGeom>
          <a:noFill/>
        </p:spPr>
        <p:txBody>
          <a:bodyPr wrap="none" rtlCol="0">
            <a:spAutoFit/>
          </a:bodyPr>
          <a:lstStyle/>
          <a:p>
            <a:pPr marL="514350" indent="-514350">
              <a:lnSpc>
                <a:spcPct val="150000"/>
              </a:lnSpc>
              <a:buAutoNum type="alphaUcParenR"/>
            </a:pPr>
            <a:r>
              <a:rPr lang="en-US" sz="2800"/>
              <a:t>qvBL</a:t>
            </a:r>
          </a:p>
          <a:p>
            <a:pPr marL="514350" indent="-514350">
              <a:lnSpc>
                <a:spcPct val="150000"/>
              </a:lnSpc>
              <a:buAutoNum type="alphaUcParenR"/>
            </a:pPr>
            <a:r>
              <a:rPr lang="en-US" sz="2800"/>
              <a:t>BL</a:t>
            </a:r>
          </a:p>
          <a:p>
            <a:pPr marL="514350" indent="-514350">
              <a:lnSpc>
                <a:spcPct val="150000"/>
              </a:lnSpc>
              <a:buAutoNum type="alphaUcParenR"/>
            </a:pPr>
            <a:r>
              <a:rPr lang="en-US" sz="2800"/>
              <a:t>vBL</a:t>
            </a:r>
          </a:p>
          <a:p>
            <a:pPr marL="514350" indent="-514350">
              <a:lnSpc>
                <a:spcPct val="150000"/>
              </a:lnSpc>
              <a:buAutoNum type="alphaUcParenR"/>
            </a:pPr>
            <a:r>
              <a:rPr lang="en-US" sz="2800"/>
              <a:t>2vBL</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271171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0" y="84667"/>
            <a:ext cx="10659393" cy="523220"/>
          </a:xfrm>
          <a:prstGeom prst="rect">
            <a:avLst/>
          </a:prstGeom>
          <a:noFill/>
        </p:spPr>
        <p:txBody>
          <a:bodyPr wrap="none" rtlCol="0">
            <a:spAutoFit/>
          </a:bodyPr>
          <a:lstStyle/>
          <a:p>
            <a:r>
              <a:rPr lang="en-US" sz="2800"/>
              <a:t>While the rod slides right, what is the magnetic force on the sliding rod?</a:t>
            </a:r>
          </a:p>
        </p:txBody>
      </p:sp>
      <p:sp>
        <p:nvSpPr>
          <p:cNvPr id="4" name="TextBox 3"/>
          <p:cNvSpPr txBox="1"/>
          <p:nvPr/>
        </p:nvSpPr>
        <p:spPr>
          <a:xfrm>
            <a:off x="203200" y="3428999"/>
            <a:ext cx="3375924" cy="3323987"/>
          </a:xfrm>
          <a:prstGeom prst="rect">
            <a:avLst/>
          </a:prstGeom>
          <a:noFill/>
        </p:spPr>
        <p:txBody>
          <a:bodyPr wrap="none" rtlCol="0">
            <a:spAutoFit/>
          </a:bodyPr>
          <a:lstStyle/>
          <a:p>
            <a:pPr marL="514350" indent="-514350">
              <a:lnSpc>
                <a:spcPct val="150000"/>
              </a:lnSpc>
              <a:buAutoNum type="alphaUcParenR"/>
            </a:pPr>
            <a:r>
              <a:rPr lang="en-US" sz="2800"/>
              <a:t>Left</a:t>
            </a:r>
          </a:p>
          <a:p>
            <a:pPr marL="514350" indent="-514350">
              <a:lnSpc>
                <a:spcPct val="150000"/>
              </a:lnSpc>
              <a:buAutoNum type="alphaUcParenR"/>
            </a:pPr>
            <a:r>
              <a:rPr lang="en-US" sz="2800"/>
              <a:t>Right</a:t>
            </a:r>
          </a:p>
          <a:p>
            <a:pPr marL="514350" indent="-514350">
              <a:lnSpc>
                <a:spcPct val="150000"/>
              </a:lnSpc>
              <a:buAutoNum type="alphaUcParenR"/>
            </a:pPr>
            <a:r>
              <a:rPr lang="en-US" sz="2800"/>
              <a:t>Up</a:t>
            </a:r>
          </a:p>
          <a:p>
            <a:pPr marL="514350" indent="-514350">
              <a:lnSpc>
                <a:spcPct val="150000"/>
              </a:lnSpc>
              <a:buAutoNum type="alphaUcParenR"/>
            </a:pPr>
            <a:r>
              <a:rPr lang="en-US" sz="2800"/>
              <a:t>Out of the page</a:t>
            </a:r>
          </a:p>
          <a:p>
            <a:pPr marL="514350" indent="-514350">
              <a:lnSpc>
                <a:spcPct val="150000"/>
              </a:lnSpc>
              <a:buAutoNum type="alphaUcParenR"/>
            </a:pPr>
            <a:r>
              <a:rPr lang="en-US" sz="2800"/>
              <a:t>No magnetic force</a:t>
            </a:r>
          </a:p>
        </p:txBody>
      </p:sp>
      <p:pic>
        <p:nvPicPr>
          <p:cNvPr id="5" name="Picture 4"/>
          <p:cNvPicPr>
            <a:picLocks noChangeAspect="1"/>
          </p:cNvPicPr>
          <p:nvPr/>
        </p:nvPicPr>
        <p:blipFill>
          <a:blip r:embed="rId2"/>
          <a:stretch>
            <a:fillRect/>
          </a:stretch>
        </p:blipFill>
        <p:spPr>
          <a:xfrm>
            <a:off x="4199643" y="1094029"/>
            <a:ext cx="3724979" cy="2334970"/>
          </a:xfrm>
          <a:prstGeom prst="rect">
            <a:avLst/>
          </a:prstGeom>
        </p:spPr>
      </p:pic>
    </p:spTree>
    <p:extLst>
      <p:ext uri="{BB962C8B-B14F-4D97-AF65-F5344CB8AC3E}">
        <p14:creationId xmlns:p14="http://schemas.microsoft.com/office/powerpoint/2010/main" val="264918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861"/>
          <a:stretch/>
        </p:blipFill>
        <p:spPr>
          <a:xfrm>
            <a:off x="4458300" y="1867078"/>
            <a:ext cx="3566956" cy="2604810"/>
          </a:xfrm>
          <a:prstGeom prst="rect">
            <a:avLst/>
          </a:prstGeom>
        </p:spPr>
      </p:pic>
      <p:sp>
        <p:nvSpPr>
          <p:cNvPr id="3" name="TextBox 2"/>
          <p:cNvSpPr txBox="1"/>
          <p:nvPr/>
        </p:nvSpPr>
        <p:spPr>
          <a:xfrm>
            <a:off x="169029" y="68702"/>
            <a:ext cx="11848800" cy="1384995"/>
          </a:xfrm>
          <a:prstGeom prst="rect">
            <a:avLst/>
          </a:prstGeom>
          <a:noFill/>
        </p:spPr>
        <p:txBody>
          <a:bodyPr wrap="square" rtlCol="0">
            <a:spAutoFit/>
          </a:bodyPr>
          <a:lstStyle/>
          <a:p>
            <a:r>
              <a:rPr lang="en-US" sz="2800"/>
              <a:t>A conducting loop is halfway into a magnetic field. Suppose the loop is given a quick push to the left so that the flux through the loop begins to increase. Which direction is the induced current?</a:t>
            </a:r>
          </a:p>
        </p:txBody>
      </p:sp>
      <p:sp>
        <p:nvSpPr>
          <p:cNvPr id="4" name="TextBox 3"/>
          <p:cNvSpPr txBox="1"/>
          <p:nvPr/>
        </p:nvSpPr>
        <p:spPr>
          <a:xfrm>
            <a:off x="169029" y="4691742"/>
            <a:ext cx="3528466" cy="2031325"/>
          </a:xfrm>
          <a:prstGeom prst="rect">
            <a:avLst/>
          </a:prstGeom>
          <a:noFill/>
        </p:spPr>
        <p:txBody>
          <a:bodyPr wrap="none" rtlCol="0">
            <a:spAutoFit/>
          </a:bodyPr>
          <a:lstStyle/>
          <a:p>
            <a:pPr marL="514350" indent="-514350">
              <a:lnSpc>
                <a:spcPct val="150000"/>
              </a:lnSpc>
              <a:buAutoNum type="alphaUcParenR"/>
            </a:pPr>
            <a:r>
              <a:rPr lang="en-US" sz="2800"/>
              <a:t>Clockwise</a:t>
            </a:r>
          </a:p>
          <a:p>
            <a:pPr marL="514350" indent="-514350">
              <a:lnSpc>
                <a:spcPct val="150000"/>
              </a:lnSpc>
              <a:buAutoNum type="alphaUcParenR"/>
            </a:pPr>
            <a:r>
              <a:rPr lang="en-US" sz="2800"/>
              <a:t>No induced current</a:t>
            </a:r>
          </a:p>
          <a:p>
            <a:pPr marL="514350" indent="-514350">
              <a:lnSpc>
                <a:spcPct val="150000"/>
              </a:lnSpc>
              <a:buAutoNum type="alphaUcParenR"/>
            </a:pPr>
            <a:r>
              <a:rPr lang="en-US" sz="2800"/>
              <a:t>Counterclockwise</a:t>
            </a:r>
          </a:p>
        </p:txBody>
      </p:sp>
    </p:spTree>
    <p:extLst>
      <p:ext uri="{BB962C8B-B14F-4D97-AF65-F5344CB8AC3E}">
        <p14:creationId xmlns:p14="http://schemas.microsoft.com/office/powerpoint/2010/main" val="212341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861"/>
          <a:stretch/>
        </p:blipFill>
        <p:spPr>
          <a:xfrm>
            <a:off x="4745380" y="1703755"/>
            <a:ext cx="3566956" cy="2604810"/>
          </a:xfrm>
          <a:prstGeom prst="rect">
            <a:avLst/>
          </a:prstGeom>
        </p:spPr>
      </p:pic>
      <p:sp>
        <p:nvSpPr>
          <p:cNvPr id="3" name="TextBox 2"/>
          <p:cNvSpPr txBox="1"/>
          <p:nvPr/>
        </p:nvSpPr>
        <p:spPr>
          <a:xfrm>
            <a:off x="169029" y="68702"/>
            <a:ext cx="11848800" cy="1384995"/>
          </a:xfrm>
          <a:prstGeom prst="rect">
            <a:avLst/>
          </a:prstGeom>
          <a:noFill/>
        </p:spPr>
        <p:txBody>
          <a:bodyPr wrap="square" rtlCol="0">
            <a:spAutoFit/>
          </a:bodyPr>
          <a:lstStyle/>
          <a:p>
            <a:r>
              <a:rPr lang="en-US" sz="2800"/>
              <a:t>We have seen that the quick push to the left caused a counterclockwise induced current. If this push is not sustained, what happens to the loop? [Assume the loop is large so that it remains only partially in the region of magnetic field]</a:t>
            </a:r>
          </a:p>
        </p:txBody>
      </p:sp>
      <p:sp>
        <p:nvSpPr>
          <p:cNvPr id="4" name="TextBox 3"/>
          <p:cNvSpPr txBox="1"/>
          <p:nvPr/>
        </p:nvSpPr>
        <p:spPr>
          <a:xfrm>
            <a:off x="169029" y="4023589"/>
            <a:ext cx="8885766" cy="3323987"/>
          </a:xfrm>
          <a:prstGeom prst="rect">
            <a:avLst/>
          </a:prstGeom>
          <a:noFill/>
        </p:spPr>
        <p:txBody>
          <a:bodyPr wrap="none" rtlCol="0">
            <a:spAutoFit/>
          </a:bodyPr>
          <a:lstStyle/>
          <a:p>
            <a:pPr marL="514350" indent="-514350">
              <a:lnSpc>
                <a:spcPct val="150000"/>
              </a:lnSpc>
              <a:buAutoNum type="alphaUcParenR"/>
            </a:pPr>
            <a:r>
              <a:rPr lang="en-US" sz="2800"/>
              <a:t>It accelerates to the left</a:t>
            </a:r>
          </a:p>
          <a:p>
            <a:pPr marL="514350" indent="-514350">
              <a:lnSpc>
                <a:spcPct val="150000"/>
              </a:lnSpc>
              <a:buAutoNum type="alphaUcParenR"/>
            </a:pPr>
            <a:r>
              <a:rPr lang="en-US" sz="2800"/>
              <a:t>It moves with constant speed to the left</a:t>
            </a:r>
          </a:p>
          <a:p>
            <a:pPr marL="514350" indent="-514350">
              <a:lnSpc>
                <a:spcPct val="150000"/>
              </a:lnSpc>
              <a:buAutoNum type="alphaUcParenR"/>
            </a:pPr>
            <a:r>
              <a:rPr lang="en-US" sz="2800"/>
              <a:t>It slows down to a stop</a:t>
            </a:r>
          </a:p>
          <a:p>
            <a:pPr marL="514350" indent="-514350">
              <a:lnSpc>
                <a:spcPct val="150000"/>
              </a:lnSpc>
              <a:buAutoNum type="alphaUcParenR"/>
            </a:pPr>
            <a:r>
              <a:rPr lang="en-US" sz="2800"/>
              <a:t>It slows down to a stop and then accelerates to the right</a:t>
            </a:r>
          </a:p>
          <a:p>
            <a:pPr marL="514350" indent="-514350">
              <a:lnSpc>
                <a:spcPct val="150000"/>
              </a:lnSpc>
              <a:buAutoNum type="alphaUcParenR"/>
            </a:pPr>
            <a:endParaRPr lang="en-US" sz="2800"/>
          </a:p>
        </p:txBody>
      </p:sp>
    </p:spTree>
    <p:extLst>
      <p:ext uri="{BB962C8B-B14F-4D97-AF65-F5344CB8AC3E}">
        <p14:creationId xmlns:p14="http://schemas.microsoft.com/office/powerpoint/2010/main" val="1437467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6404" y="1260581"/>
            <a:ext cx="3099191" cy="2367622"/>
          </a:xfrm>
          <a:prstGeom prst="rect">
            <a:avLst/>
          </a:prstGeom>
        </p:spPr>
      </p:pic>
      <p:sp>
        <p:nvSpPr>
          <p:cNvPr id="6" name="Rectangle 5"/>
          <p:cNvSpPr/>
          <p:nvPr/>
        </p:nvSpPr>
        <p:spPr>
          <a:xfrm>
            <a:off x="186267" y="83235"/>
            <a:ext cx="11819466" cy="954107"/>
          </a:xfrm>
          <a:prstGeom prst="rect">
            <a:avLst/>
          </a:prstGeom>
        </p:spPr>
        <p:txBody>
          <a:bodyPr wrap="square">
            <a:spAutoFit/>
          </a:bodyPr>
          <a:lstStyle/>
          <a:p>
            <a:r>
              <a:rPr lang="en-US" sz="2800"/>
              <a:t>A uniform solid sphere of copper rotates about a stationary axis in a uniform magnetic field B.  Are there eddy currents?</a:t>
            </a:r>
          </a:p>
        </p:txBody>
      </p:sp>
      <p:sp>
        <p:nvSpPr>
          <p:cNvPr id="7" name="TextBox 6"/>
          <p:cNvSpPr txBox="1"/>
          <p:nvPr/>
        </p:nvSpPr>
        <p:spPr>
          <a:xfrm>
            <a:off x="186267" y="5223933"/>
            <a:ext cx="5272597" cy="1384995"/>
          </a:xfrm>
          <a:prstGeom prst="rect">
            <a:avLst/>
          </a:prstGeom>
          <a:noFill/>
        </p:spPr>
        <p:txBody>
          <a:bodyPr wrap="none" rtlCol="0">
            <a:spAutoFit/>
          </a:bodyPr>
          <a:lstStyle/>
          <a:p>
            <a:pPr marL="514350" indent="-514350">
              <a:lnSpc>
                <a:spcPct val="150000"/>
              </a:lnSpc>
              <a:buAutoNum type="alphaUcParenR"/>
            </a:pPr>
            <a:r>
              <a:rPr lang="en-US" sz="2800"/>
              <a:t>Yes, there are eddy currents.</a:t>
            </a:r>
          </a:p>
          <a:p>
            <a:pPr marL="514350" indent="-514350">
              <a:lnSpc>
                <a:spcPct val="150000"/>
              </a:lnSpc>
              <a:buAutoNum type="alphaUcParenR"/>
            </a:pPr>
            <a:r>
              <a:rPr lang="en-US" sz="2800"/>
              <a:t>No, there are no eddy currents.</a:t>
            </a:r>
          </a:p>
        </p:txBody>
      </p:sp>
    </p:spTree>
    <p:extLst>
      <p:ext uri="{BB962C8B-B14F-4D97-AF65-F5344CB8AC3E}">
        <p14:creationId xmlns:p14="http://schemas.microsoft.com/office/powerpoint/2010/main" val="103396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9518" y="1469662"/>
            <a:ext cx="5111495" cy="2400492"/>
          </a:xfrm>
          <a:prstGeom prst="rect">
            <a:avLst/>
          </a:prstGeom>
        </p:spPr>
      </p:pic>
      <p:sp>
        <p:nvSpPr>
          <p:cNvPr id="3" name="TextBox 2"/>
          <p:cNvSpPr txBox="1"/>
          <p:nvPr/>
        </p:nvSpPr>
        <p:spPr>
          <a:xfrm>
            <a:off x="270933" y="84667"/>
            <a:ext cx="11768667" cy="1384995"/>
          </a:xfrm>
          <a:prstGeom prst="rect">
            <a:avLst/>
          </a:prstGeom>
          <a:noFill/>
        </p:spPr>
        <p:txBody>
          <a:bodyPr wrap="square" rtlCol="0">
            <a:spAutoFit/>
          </a:bodyPr>
          <a:lstStyle/>
          <a:p>
            <a:r>
              <a:rPr lang="en-US" sz="2800"/>
              <a:t>Inductor 1 consists of a single loop of wire. Inductor 2 is identical to inductor 1 except that it has two loops. How do the self-inductances of the two loops compare?</a:t>
            </a:r>
          </a:p>
        </p:txBody>
      </p:sp>
      <mc:AlternateContent xmlns:mc="http://schemas.openxmlformats.org/markup-compatibility/2006" xmlns:a14="http://schemas.microsoft.com/office/drawing/2010/main">
        <mc:Choice Requires="a14">
          <p:sp>
            <p:nvSpPr>
              <p:cNvPr id="4" name="TextBox 3"/>
              <p:cNvSpPr txBox="1"/>
              <p:nvPr/>
            </p:nvSpPr>
            <p:spPr>
              <a:xfrm>
                <a:off x="270933" y="4622800"/>
                <a:ext cx="2159374"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𝐿</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b="0" i="1" smtClean="0">
                            <a:latin typeface="Cambria Math" panose="02040503050406030204" pitchFamily="18" charset="0"/>
                          </a:rPr>
                          <m:t>1</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2</m:t>
                        </m:r>
                      </m:sub>
                    </m:sSub>
                    <m:r>
                      <a:rPr lang="en-US" sz="2800" b="0" i="1" smtClean="0">
                        <a:latin typeface="Cambria Math" panose="02040503050406030204" pitchFamily="18" charset="0"/>
                      </a:rPr>
                      <m:t>&gt;</m:t>
                    </m:r>
                    <m:r>
                      <a:rPr lang="en-US" sz="2800" i="1">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1</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2</m:t>
                        </m:r>
                      </m:sub>
                    </m:sSub>
                    <m:r>
                      <a:rPr lang="en-US" sz="2800" b="0" i="1" smtClean="0">
                        <a:latin typeface="Cambria Math" panose="02040503050406030204" pitchFamily="18" charset="0"/>
                      </a:rPr>
                      <m:t>&lt;</m:t>
                    </m:r>
                    <m:r>
                      <a:rPr lang="en-US" sz="2800" i="1">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𝐿</m:t>
                        </m:r>
                      </m:e>
                      <m:sub>
                        <m:r>
                          <a:rPr lang="en-US" sz="2800" i="1">
                            <a:latin typeface="Cambria Math" panose="02040503050406030204" pitchFamily="18" charset="0"/>
                          </a:rPr>
                          <m:t>1</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70933" y="4622800"/>
                <a:ext cx="2159374" cy="2031325"/>
              </a:xfrm>
              <a:prstGeom prst="rect">
                <a:avLst/>
              </a:prstGeom>
              <a:blipFill rotWithShape="0">
                <a:blip r:embed="rId3"/>
                <a:stretch>
                  <a:fillRect l="-5915" b="-4491"/>
                </a:stretch>
              </a:blipFill>
            </p:spPr>
            <p:txBody>
              <a:bodyPr/>
              <a:lstStyle/>
              <a:p>
                <a:r>
                  <a:rPr lang="en-US">
                    <a:noFill/>
                  </a:rPr>
                  <a:t> </a:t>
                </a:r>
              </a:p>
            </p:txBody>
          </p:sp>
        </mc:Fallback>
      </mc:AlternateContent>
    </p:spTree>
    <p:extLst>
      <p:ext uri="{BB962C8B-B14F-4D97-AF65-F5344CB8AC3E}">
        <p14:creationId xmlns:p14="http://schemas.microsoft.com/office/powerpoint/2010/main" val="31771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87024" y="1531024"/>
            <a:ext cx="2834886" cy="2017951"/>
          </a:xfrm>
          <a:prstGeom prst="rect">
            <a:avLst/>
          </a:prstGeom>
        </p:spPr>
      </p:pic>
      <p:sp>
        <p:nvSpPr>
          <p:cNvPr id="3" name="Rectangle 2"/>
          <p:cNvSpPr/>
          <p:nvPr/>
        </p:nvSpPr>
        <p:spPr>
          <a:xfrm>
            <a:off x="211667" y="131002"/>
            <a:ext cx="11785600" cy="954107"/>
          </a:xfrm>
          <a:prstGeom prst="rect">
            <a:avLst/>
          </a:prstGeom>
        </p:spPr>
        <p:txBody>
          <a:bodyPr wrap="square">
            <a:spAutoFit/>
          </a:bodyPr>
          <a:lstStyle/>
          <a:p>
            <a:r>
              <a:rPr lang="en-US" sz="2800"/>
              <a:t>A loop of wire is spinning rapidly about a stationary axis in a uniform B- field. Is a non-zero current induced in the loop?</a:t>
            </a:r>
          </a:p>
        </p:txBody>
      </p:sp>
      <p:sp>
        <p:nvSpPr>
          <p:cNvPr id="4" name="TextBox 3"/>
          <p:cNvSpPr txBox="1"/>
          <p:nvPr/>
        </p:nvSpPr>
        <p:spPr>
          <a:xfrm>
            <a:off x="186267" y="5240867"/>
            <a:ext cx="2961067" cy="1384995"/>
          </a:xfrm>
          <a:prstGeom prst="rect">
            <a:avLst/>
          </a:prstGeom>
          <a:noFill/>
        </p:spPr>
        <p:txBody>
          <a:bodyPr wrap="none" rtlCol="0">
            <a:spAutoFit/>
          </a:bodyPr>
          <a:lstStyle/>
          <a:p>
            <a:pPr marL="514350" indent="-514350">
              <a:lnSpc>
                <a:spcPct val="150000"/>
              </a:lnSpc>
              <a:buAutoNum type="alphaUcParenR"/>
            </a:pPr>
            <a:r>
              <a:rPr lang="en-US" sz="2800"/>
              <a:t>Yes, there is</a:t>
            </a:r>
          </a:p>
          <a:p>
            <a:pPr marL="514350" indent="-514350">
              <a:lnSpc>
                <a:spcPct val="150000"/>
              </a:lnSpc>
              <a:buAutoNum type="alphaUcParenR"/>
            </a:pPr>
            <a:r>
              <a:rPr lang="en-US" sz="2800"/>
              <a:t>No, there is not</a:t>
            </a:r>
          </a:p>
        </p:txBody>
      </p:sp>
    </p:spTree>
    <p:extLst>
      <p:ext uri="{BB962C8B-B14F-4D97-AF65-F5344CB8AC3E}">
        <p14:creationId xmlns:p14="http://schemas.microsoft.com/office/powerpoint/2010/main" val="397080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8389" y="1229280"/>
            <a:ext cx="5119886" cy="158053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94733" y="88668"/>
                <a:ext cx="11887199" cy="954107"/>
              </a:xfrm>
              <a:prstGeom prst="rect">
                <a:avLst/>
              </a:prstGeom>
            </p:spPr>
            <p:txBody>
              <a:bodyPr wrap="square">
                <a:spAutoFit/>
              </a:bodyPr>
              <a:lstStyle/>
              <a:p>
                <a:r>
                  <a:rPr lang="en-US" sz="2800" dirty="0"/>
                  <a:t>Current is flowing through an inductor (only part of the circuit is shown). A voltmeter measures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𝑏</m:t>
                        </m:r>
                      </m:sub>
                    </m:sSub>
                  </m:oMath>
                </a14:m>
                <a:r>
                  <a:rPr lang="en-US" sz="2800" dirty="0"/>
                  <a:t>. Which of the statements could be true?</a:t>
                </a:r>
              </a:p>
            </p:txBody>
          </p:sp>
        </mc:Choice>
        <mc:Fallback xmlns="">
          <p:sp>
            <p:nvSpPr>
              <p:cNvPr id="3" name="Rectangle 2"/>
              <p:cNvSpPr>
                <a:spLocks noRot="1" noChangeAspect="1" noMove="1" noResize="1" noEditPoints="1" noAdjustHandles="1" noChangeArrowheads="1" noChangeShapeType="1" noTextEdit="1"/>
              </p:cNvSpPr>
              <p:nvPr/>
            </p:nvSpPr>
            <p:spPr>
              <a:xfrm>
                <a:off x="194733" y="88668"/>
                <a:ext cx="11887199" cy="954107"/>
              </a:xfrm>
              <a:prstGeom prst="rect">
                <a:avLst/>
              </a:prstGeom>
              <a:blipFill>
                <a:blip r:embed="rId3"/>
                <a:stretch>
                  <a:fillRect l="-1077" t="-6410" b="-17949"/>
                </a:stretch>
              </a:blipFill>
            </p:spPr>
            <p:txBody>
              <a:bodyPr/>
              <a:lstStyle/>
              <a:p>
                <a:r>
                  <a:rPr lang="en-US">
                    <a:noFill/>
                  </a:rPr>
                  <a:t> </a:t>
                </a:r>
              </a:p>
            </p:txBody>
          </p:sp>
        </mc:Fallback>
      </mc:AlternateContent>
      <p:sp>
        <p:nvSpPr>
          <p:cNvPr id="4" name="TextBox 3"/>
          <p:cNvSpPr txBox="1"/>
          <p:nvPr/>
        </p:nvSpPr>
        <p:spPr>
          <a:xfrm>
            <a:off x="194733" y="3249587"/>
            <a:ext cx="7435562" cy="3257174"/>
          </a:xfrm>
          <a:prstGeom prst="rect">
            <a:avLst/>
          </a:prstGeom>
          <a:noFill/>
        </p:spPr>
        <p:txBody>
          <a:bodyPr wrap="none" rtlCol="0">
            <a:spAutoFit/>
          </a:bodyPr>
          <a:lstStyle/>
          <a:p>
            <a:pPr marL="514350" indent="-514350">
              <a:lnSpc>
                <a:spcPct val="150000"/>
              </a:lnSpc>
              <a:buAutoNum type="alphaUcParenR"/>
            </a:pPr>
            <a:r>
              <a:rPr lang="en-US" sz="2800" dirty="0"/>
              <a:t>Current is flowing from </a:t>
            </a:r>
            <a:r>
              <a:rPr lang="en-US" sz="2800" i="1" dirty="0"/>
              <a:t>a</a:t>
            </a:r>
            <a:r>
              <a:rPr lang="en-US" sz="2800" dirty="0"/>
              <a:t> to </a:t>
            </a:r>
            <a:r>
              <a:rPr lang="en-US" sz="2800" i="1" dirty="0"/>
              <a:t>b</a:t>
            </a:r>
            <a:r>
              <a:rPr lang="en-US" sz="2800" dirty="0"/>
              <a:t> and is steady.</a:t>
            </a:r>
          </a:p>
          <a:p>
            <a:pPr marL="514350" indent="-514350">
              <a:lnSpc>
                <a:spcPct val="150000"/>
              </a:lnSpc>
              <a:buFontTx/>
              <a:buAutoNum type="alphaUcParenR"/>
            </a:pPr>
            <a:r>
              <a:rPr lang="en-US" sz="2800" dirty="0"/>
              <a:t>Current is flowing from </a:t>
            </a:r>
            <a:r>
              <a:rPr lang="en-US" sz="2800" i="1" dirty="0"/>
              <a:t>a</a:t>
            </a:r>
            <a:r>
              <a:rPr lang="en-US" sz="2800" dirty="0"/>
              <a:t> to </a:t>
            </a:r>
            <a:r>
              <a:rPr lang="en-US" sz="2800" i="1" dirty="0"/>
              <a:t>b</a:t>
            </a:r>
            <a:r>
              <a:rPr lang="en-US" sz="2800" dirty="0"/>
              <a:t> and increasing.</a:t>
            </a:r>
          </a:p>
          <a:p>
            <a:pPr marL="514350" indent="-514350">
              <a:lnSpc>
                <a:spcPct val="150000"/>
              </a:lnSpc>
              <a:buFontTx/>
              <a:buAutoNum type="alphaUcParenR"/>
            </a:pPr>
            <a:r>
              <a:rPr lang="en-US" sz="2800" dirty="0"/>
              <a:t>Current is flowing from </a:t>
            </a:r>
            <a:r>
              <a:rPr lang="en-US" sz="2800" i="1" dirty="0"/>
              <a:t>a</a:t>
            </a:r>
            <a:r>
              <a:rPr lang="en-US" sz="2800" dirty="0"/>
              <a:t> to </a:t>
            </a:r>
            <a:r>
              <a:rPr lang="en-US" sz="2800" i="1" dirty="0"/>
              <a:t>b</a:t>
            </a:r>
            <a:r>
              <a:rPr lang="en-US" sz="2800" dirty="0"/>
              <a:t> and decreasing.</a:t>
            </a:r>
          </a:p>
          <a:p>
            <a:pPr marL="514350" indent="-514350">
              <a:lnSpc>
                <a:spcPct val="150000"/>
              </a:lnSpc>
              <a:buFontTx/>
              <a:buAutoNum type="alphaUcParenR"/>
            </a:pPr>
            <a:r>
              <a:rPr lang="en-US" sz="2800" dirty="0"/>
              <a:t>Current is flowing from </a:t>
            </a:r>
            <a:r>
              <a:rPr lang="en-US" sz="2800" i="1" dirty="0"/>
              <a:t>b</a:t>
            </a:r>
            <a:r>
              <a:rPr lang="en-US" sz="2800" dirty="0"/>
              <a:t> to a and steady.</a:t>
            </a:r>
          </a:p>
          <a:p>
            <a:pPr marL="514350" indent="-514350">
              <a:lnSpc>
                <a:spcPct val="150000"/>
              </a:lnSpc>
              <a:buFontTx/>
              <a:buAutoNum type="alphaUcParenR"/>
            </a:pPr>
            <a:r>
              <a:rPr lang="en-US" sz="2800" dirty="0"/>
              <a:t>Current is flowing from </a:t>
            </a:r>
            <a:r>
              <a:rPr lang="en-US" sz="2800" i="1" dirty="0"/>
              <a:t>b</a:t>
            </a:r>
            <a:r>
              <a:rPr lang="en-US" sz="2800" dirty="0"/>
              <a:t> to a and increasing.</a:t>
            </a:r>
          </a:p>
        </p:txBody>
      </p:sp>
    </p:spTree>
    <p:extLst>
      <p:ext uri="{BB962C8B-B14F-4D97-AF65-F5344CB8AC3E}">
        <p14:creationId xmlns:p14="http://schemas.microsoft.com/office/powerpoint/2010/main" val="50010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3401" y="1593427"/>
            <a:ext cx="5214936" cy="2140371"/>
          </a:xfrm>
          <a:prstGeom prst="rect">
            <a:avLst/>
          </a:prstGeom>
        </p:spPr>
      </p:pic>
      <p:sp>
        <p:nvSpPr>
          <p:cNvPr id="3" name="TextBox 2"/>
          <p:cNvSpPr txBox="1"/>
          <p:nvPr/>
        </p:nvSpPr>
        <p:spPr>
          <a:xfrm>
            <a:off x="194734" y="84667"/>
            <a:ext cx="11844866" cy="1384995"/>
          </a:xfrm>
          <a:prstGeom prst="rect">
            <a:avLst/>
          </a:prstGeom>
          <a:noFill/>
        </p:spPr>
        <p:txBody>
          <a:bodyPr wrap="square" rtlCol="0">
            <a:spAutoFit/>
          </a:bodyPr>
          <a:lstStyle/>
          <a:p>
            <a:r>
              <a:rPr lang="en-US" sz="2800"/>
              <a:t>An LR circuit is shown below. Initially the switch is open. At time t=0, the switch is closed. What is the current through the inductor L immediately after the switch is closed (time t=0+</a:t>
            </a:r>
            <a:r>
              <a:rPr lang="el-GR" sz="2800"/>
              <a:t>ε</a:t>
            </a:r>
            <a:r>
              <a:rPr lang="en-US" sz="2800"/>
              <a:t>)?</a:t>
            </a:r>
          </a:p>
        </p:txBody>
      </p:sp>
      <p:sp>
        <p:nvSpPr>
          <p:cNvPr id="4" name="TextBox 3"/>
          <p:cNvSpPr txBox="1"/>
          <p:nvPr/>
        </p:nvSpPr>
        <p:spPr>
          <a:xfrm>
            <a:off x="194734" y="3398546"/>
            <a:ext cx="2717411" cy="3323987"/>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1 A</a:t>
            </a:r>
          </a:p>
          <a:p>
            <a:pPr marL="514350" indent="-514350">
              <a:lnSpc>
                <a:spcPct val="150000"/>
              </a:lnSpc>
              <a:buAutoNum type="alphaUcParenR"/>
            </a:pPr>
            <a:r>
              <a:rPr lang="en-US" sz="2800"/>
              <a:t>0.5 A</a:t>
            </a:r>
          </a:p>
          <a:p>
            <a:pPr marL="514350" indent="-514350">
              <a:lnSpc>
                <a:spcPct val="150000"/>
              </a:lnSpc>
              <a:buAutoNum type="alphaUcParenR"/>
            </a:pPr>
            <a:r>
              <a:rPr lang="en-US" sz="2800"/>
              <a:t>2 A</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4223084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3401" y="1593427"/>
            <a:ext cx="5214936" cy="2140371"/>
          </a:xfrm>
          <a:prstGeom prst="rect">
            <a:avLst/>
          </a:prstGeom>
        </p:spPr>
      </p:pic>
      <p:sp>
        <p:nvSpPr>
          <p:cNvPr id="3" name="TextBox 2"/>
          <p:cNvSpPr txBox="1"/>
          <p:nvPr/>
        </p:nvSpPr>
        <p:spPr>
          <a:xfrm>
            <a:off x="194734" y="84667"/>
            <a:ext cx="11844866" cy="954107"/>
          </a:xfrm>
          <a:prstGeom prst="rect">
            <a:avLst/>
          </a:prstGeom>
          <a:noFill/>
        </p:spPr>
        <p:txBody>
          <a:bodyPr wrap="square" rtlCol="0">
            <a:spAutoFit/>
          </a:bodyPr>
          <a:lstStyle/>
          <a:p>
            <a:r>
              <a:rPr lang="en-US" sz="2800"/>
              <a:t>An LR circuit is shown below. Initially the switch is open. At time t=0, the switch is closed. After a long time, what is the current through the battery?</a:t>
            </a:r>
          </a:p>
        </p:txBody>
      </p:sp>
      <p:sp>
        <p:nvSpPr>
          <p:cNvPr id="6" name="TextBox 5"/>
          <p:cNvSpPr txBox="1"/>
          <p:nvPr/>
        </p:nvSpPr>
        <p:spPr>
          <a:xfrm>
            <a:off x="194734" y="3398546"/>
            <a:ext cx="2717411" cy="3323987"/>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1 A</a:t>
            </a:r>
          </a:p>
          <a:p>
            <a:pPr marL="514350" indent="-514350">
              <a:lnSpc>
                <a:spcPct val="150000"/>
              </a:lnSpc>
              <a:buAutoNum type="alphaUcParenR"/>
            </a:pPr>
            <a:r>
              <a:rPr lang="en-US" sz="2800"/>
              <a:t>0.5 A</a:t>
            </a:r>
          </a:p>
          <a:p>
            <a:pPr marL="514350" indent="-514350">
              <a:lnSpc>
                <a:spcPct val="150000"/>
              </a:lnSpc>
              <a:buAutoNum type="alphaUcParenR"/>
            </a:pPr>
            <a:r>
              <a:rPr lang="en-US" sz="2800"/>
              <a:t>2 A</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1839956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13401" y="1593427"/>
            <a:ext cx="5214936" cy="214037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94734" y="84667"/>
                <a:ext cx="11844866" cy="954107"/>
              </a:xfrm>
              <a:prstGeom prst="rect">
                <a:avLst/>
              </a:prstGeom>
              <a:noFill/>
            </p:spPr>
            <p:txBody>
              <a:bodyPr wrap="square" rtlCol="0">
                <a:spAutoFit/>
              </a:bodyPr>
              <a:lstStyle/>
              <a:p>
                <a:r>
                  <a:rPr lang="en-US" sz="2800"/>
                  <a:t>Now suppose the switch has been closed for a long time and is then opened. Immediately after the switch is opened, the current through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2</m:t>
                        </m:r>
                      </m:sub>
                    </m:sSub>
                  </m:oMath>
                </a14:m>
                <a:r>
                  <a:rPr lang="en-US" sz="2800"/>
                  <a:t> is…</a:t>
                </a:r>
              </a:p>
            </p:txBody>
          </p:sp>
        </mc:Choice>
        <mc:Fallback xmlns="">
          <p:sp>
            <p:nvSpPr>
              <p:cNvPr id="3" name="TextBox 2"/>
              <p:cNvSpPr txBox="1">
                <a:spLocks noRot="1" noChangeAspect="1" noMove="1" noResize="1" noEditPoints="1" noAdjustHandles="1" noChangeArrowheads="1" noChangeShapeType="1" noTextEdit="1"/>
              </p:cNvSpPr>
              <p:nvPr/>
            </p:nvSpPr>
            <p:spPr>
              <a:xfrm>
                <a:off x="194734" y="84667"/>
                <a:ext cx="11844866" cy="954107"/>
              </a:xfrm>
              <a:prstGeom prst="rect">
                <a:avLst/>
              </a:prstGeom>
              <a:blipFill rotWithShape="0">
                <a:blip r:embed="rId3"/>
                <a:stretch>
                  <a:fillRect l="-1081" t="-6410" b="-17949"/>
                </a:stretch>
              </a:blipFill>
            </p:spPr>
            <p:txBody>
              <a:bodyPr/>
              <a:lstStyle/>
              <a:p>
                <a:r>
                  <a:rPr lang="en-US">
                    <a:noFill/>
                  </a:rPr>
                  <a:t> </a:t>
                </a:r>
              </a:p>
            </p:txBody>
          </p:sp>
        </mc:Fallback>
      </mc:AlternateContent>
      <p:sp>
        <p:nvSpPr>
          <p:cNvPr id="4" name="TextBox 3"/>
          <p:cNvSpPr txBox="1"/>
          <p:nvPr/>
        </p:nvSpPr>
        <p:spPr>
          <a:xfrm>
            <a:off x="194734" y="5222238"/>
            <a:ext cx="1903663" cy="138499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not zero</a:t>
            </a:r>
          </a:p>
        </p:txBody>
      </p:sp>
    </p:spTree>
    <p:extLst>
      <p:ext uri="{BB962C8B-B14F-4D97-AF65-F5344CB8AC3E}">
        <p14:creationId xmlns:p14="http://schemas.microsoft.com/office/powerpoint/2010/main" val="1333337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5371" y="1557960"/>
            <a:ext cx="3832055" cy="2158905"/>
          </a:xfrm>
          <a:prstGeom prst="rect">
            <a:avLst/>
          </a:prstGeom>
        </p:spPr>
      </p:pic>
      <p:sp>
        <p:nvSpPr>
          <p:cNvPr id="3" name="TextBox 2"/>
          <p:cNvSpPr txBox="1"/>
          <p:nvPr/>
        </p:nvSpPr>
        <p:spPr>
          <a:xfrm>
            <a:off x="237066" y="101600"/>
            <a:ext cx="11768667" cy="954107"/>
          </a:xfrm>
          <a:prstGeom prst="rect">
            <a:avLst/>
          </a:prstGeom>
          <a:noFill/>
        </p:spPr>
        <p:txBody>
          <a:bodyPr wrap="square" rtlCol="0">
            <a:spAutoFit/>
          </a:bodyPr>
          <a:lstStyle/>
          <a:p>
            <a:r>
              <a:rPr lang="en-US" sz="2800"/>
              <a:t>The switch in the circuit below is closed at t=0. What is the current through the resistor immediately after the switch is closed?</a:t>
            </a:r>
          </a:p>
        </p:txBody>
      </p:sp>
      <p:sp>
        <p:nvSpPr>
          <p:cNvPr id="4" name="TextBox 3"/>
          <p:cNvSpPr txBox="1"/>
          <p:nvPr/>
        </p:nvSpPr>
        <p:spPr>
          <a:xfrm>
            <a:off x="237066" y="3386667"/>
            <a:ext cx="2717411" cy="3323987"/>
          </a:xfrm>
          <a:prstGeom prst="rect">
            <a:avLst/>
          </a:prstGeom>
          <a:noFill/>
        </p:spPr>
        <p:txBody>
          <a:bodyPr wrap="none" rtlCol="0">
            <a:spAutoFit/>
          </a:bodyPr>
          <a:lstStyle/>
          <a:p>
            <a:pPr marL="514350" indent="-514350">
              <a:lnSpc>
                <a:spcPct val="150000"/>
              </a:lnSpc>
              <a:buAutoNum type="alphaUcParenR"/>
            </a:pPr>
            <a:r>
              <a:rPr lang="en-US" sz="2800"/>
              <a:t>0 A</a:t>
            </a:r>
          </a:p>
          <a:p>
            <a:pPr marL="514350" indent="-514350">
              <a:lnSpc>
                <a:spcPct val="150000"/>
              </a:lnSpc>
              <a:buAutoNum type="alphaUcParenR"/>
            </a:pPr>
            <a:r>
              <a:rPr lang="en-US" sz="2800"/>
              <a:t>0.5 A</a:t>
            </a:r>
          </a:p>
          <a:p>
            <a:pPr marL="514350" indent="-514350">
              <a:lnSpc>
                <a:spcPct val="150000"/>
              </a:lnSpc>
              <a:buAutoNum type="alphaUcParenR"/>
            </a:pPr>
            <a:r>
              <a:rPr lang="en-US" sz="2800"/>
              <a:t>1 A</a:t>
            </a:r>
          </a:p>
          <a:p>
            <a:pPr marL="514350" indent="-514350">
              <a:lnSpc>
                <a:spcPct val="150000"/>
              </a:lnSpc>
              <a:buAutoNum type="alphaUcParenR"/>
            </a:pPr>
            <a:r>
              <a:rPr lang="en-US" sz="2800"/>
              <a:t>10 A</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955550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5371" y="1557960"/>
            <a:ext cx="3832055" cy="2158905"/>
          </a:xfrm>
          <a:prstGeom prst="rect">
            <a:avLst/>
          </a:prstGeom>
        </p:spPr>
      </p:pic>
      <p:sp>
        <p:nvSpPr>
          <p:cNvPr id="3" name="TextBox 2"/>
          <p:cNvSpPr txBox="1"/>
          <p:nvPr/>
        </p:nvSpPr>
        <p:spPr>
          <a:xfrm>
            <a:off x="237066" y="101600"/>
            <a:ext cx="11768667" cy="1384995"/>
          </a:xfrm>
          <a:prstGeom prst="rect">
            <a:avLst/>
          </a:prstGeom>
          <a:noFill/>
        </p:spPr>
        <p:txBody>
          <a:bodyPr wrap="square" rtlCol="0">
            <a:spAutoFit/>
          </a:bodyPr>
          <a:lstStyle/>
          <a:p>
            <a:r>
              <a:rPr lang="en-US" sz="2800"/>
              <a:t>The switch in the circuit below is closed at t=0. What is the initial rate of change of current dI/dt in the inductor, immediately after the switch is closed? [Hint: what is the intial voltage across the inductor?</a:t>
            </a:r>
          </a:p>
        </p:txBody>
      </p:sp>
      <p:sp>
        <p:nvSpPr>
          <p:cNvPr id="4" name="TextBox 3"/>
          <p:cNvSpPr txBox="1"/>
          <p:nvPr/>
        </p:nvSpPr>
        <p:spPr>
          <a:xfrm>
            <a:off x="237066" y="3386667"/>
            <a:ext cx="2717411" cy="3323987"/>
          </a:xfrm>
          <a:prstGeom prst="rect">
            <a:avLst/>
          </a:prstGeom>
          <a:noFill/>
        </p:spPr>
        <p:txBody>
          <a:bodyPr wrap="none" rtlCol="0">
            <a:spAutoFit/>
          </a:bodyPr>
          <a:lstStyle/>
          <a:p>
            <a:pPr marL="514350" indent="-514350">
              <a:lnSpc>
                <a:spcPct val="150000"/>
              </a:lnSpc>
              <a:buAutoNum type="alphaUcParenR"/>
            </a:pPr>
            <a:r>
              <a:rPr lang="en-US" sz="2800"/>
              <a:t>0 A/s</a:t>
            </a:r>
          </a:p>
          <a:p>
            <a:pPr marL="514350" indent="-514350">
              <a:lnSpc>
                <a:spcPct val="150000"/>
              </a:lnSpc>
              <a:buAutoNum type="alphaUcParenR"/>
            </a:pPr>
            <a:r>
              <a:rPr lang="en-US" sz="2800"/>
              <a:t>0.5 A/s</a:t>
            </a:r>
          </a:p>
          <a:p>
            <a:pPr marL="514350" indent="-514350">
              <a:lnSpc>
                <a:spcPct val="150000"/>
              </a:lnSpc>
              <a:buAutoNum type="alphaUcParenR"/>
            </a:pPr>
            <a:r>
              <a:rPr lang="en-US" sz="2800"/>
              <a:t>1 A/s</a:t>
            </a:r>
          </a:p>
          <a:p>
            <a:pPr marL="514350" indent="-514350">
              <a:lnSpc>
                <a:spcPct val="150000"/>
              </a:lnSpc>
              <a:buAutoNum type="alphaUcParenR"/>
            </a:pPr>
            <a:r>
              <a:rPr lang="en-US" sz="2800"/>
              <a:t>10 A/s</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975425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8580" y="2348707"/>
            <a:ext cx="3634838" cy="1635048"/>
          </a:xfrm>
          <a:prstGeom prst="rect">
            <a:avLst/>
          </a:prstGeom>
        </p:spPr>
      </p:pic>
      <p:sp>
        <p:nvSpPr>
          <p:cNvPr id="3" name="Rectangle 2"/>
          <p:cNvSpPr/>
          <p:nvPr/>
        </p:nvSpPr>
        <p:spPr>
          <a:xfrm>
            <a:off x="194733" y="101938"/>
            <a:ext cx="11802533" cy="2246769"/>
          </a:xfrm>
          <a:prstGeom prst="rect">
            <a:avLst/>
          </a:prstGeom>
        </p:spPr>
        <p:txBody>
          <a:bodyPr wrap="square">
            <a:spAutoFit/>
          </a:bodyPr>
          <a:lstStyle/>
          <a:p>
            <a:r>
              <a:rPr lang="en-US" sz="2800"/>
              <a:t>The circuit shown has two resistors, both with resistance R, an inductor with inductance L, a battery with constant voltage V, and a switch which can be in position A or B. Suppose the switch has been in position A for a long time and is then switched to position B. Immediately after the switch is thrown to B, what is the current in the inductor? </a:t>
            </a:r>
          </a:p>
        </p:txBody>
      </p:sp>
      <p:sp>
        <p:nvSpPr>
          <p:cNvPr id="4" name="TextBox 3"/>
          <p:cNvSpPr txBox="1"/>
          <p:nvPr/>
        </p:nvSpPr>
        <p:spPr>
          <a:xfrm>
            <a:off x="194732" y="3403600"/>
            <a:ext cx="2760692" cy="3323987"/>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V/R</a:t>
            </a:r>
          </a:p>
          <a:p>
            <a:pPr marL="514350" indent="-514350">
              <a:lnSpc>
                <a:spcPct val="150000"/>
              </a:lnSpc>
              <a:buAutoNum type="alphaUcParenR"/>
            </a:pPr>
            <a:r>
              <a:rPr lang="en-US" sz="2800"/>
              <a:t>V/(2R)</a:t>
            </a:r>
          </a:p>
          <a:p>
            <a:pPr marL="514350" indent="-514350">
              <a:lnSpc>
                <a:spcPct val="150000"/>
              </a:lnSpc>
              <a:buAutoNum type="alphaUcParenR"/>
            </a:pPr>
            <a:r>
              <a:rPr lang="en-US" sz="2800"/>
              <a:t>2V/R</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604193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8580" y="2348707"/>
            <a:ext cx="3634838" cy="1635048"/>
          </a:xfrm>
          <a:prstGeom prst="rect">
            <a:avLst/>
          </a:prstGeom>
        </p:spPr>
      </p:pic>
      <p:sp>
        <p:nvSpPr>
          <p:cNvPr id="3" name="Rectangle 2"/>
          <p:cNvSpPr/>
          <p:nvPr/>
        </p:nvSpPr>
        <p:spPr>
          <a:xfrm>
            <a:off x="194733" y="101938"/>
            <a:ext cx="11802533" cy="2246769"/>
          </a:xfrm>
          <a:prstGeom prst="rect">
            <a:avLst/>
          </a:prstGeom>
        </p:spPr>
        <p:txBody>
          <a:bodyPr wrap="square">
            <a:spAutoFit/>
          </a:bodyPr>
          <a:lstStyle/>
          <a:p>
            <a:r>
              <a:rPr lang="en-US" sz="2800"/>
              <a:t>The circuit shown has two resistors, both with resistance R, an inductor with inductance L, a battery with constant voltage V, and a switch which can be in position A or B. Suppose the switch has been in position A for a long time and is then switched to position B. Immediately after the switch is thrown to B, what is the voltage across the inductor L? </a:t>
            </a:r>
          </a:p>
        </p:txBody>
      </p:sp>
      <p:sp>
        <p:nvSpPr>
          <p:cNvPr id="4" name="TextBox 3"/>
          <p:cNvSpPr txBox="1"/>
          <p:nvPr/>
        </p:nvSpPr>
        <p:spPr>
          <a:xfrm>
            <a:off x="194732" y="3403600"/>
            <a:ext cx="2760692" cy="3323987"/>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V</a:t>
            </a:r>
          </a:p>
          <a:p>
            <a:pPr marL="514350" indent="-514350">
              <a:lnSpc>
                <a:spcPct val="150000"/>
              </a:lnSpc>
              <a:buAutoNum type="alphaUcParenR"/>
            </a:pPr>
            <a:r>
              <a:rPr lang="en-US" sz="2800"/>
              <a:t>2V</a:t>
            </a:r>
          </a:p>
          <a:p>
            <a:pPr marL="514350" indent="-514350">
              <a:lnSpc>
                <a:spcPct val="150000"/>
              </a:lnSpc>
              <a:buAutoNum type="alphaUcParenR"/>
            </a:pPr>
            <a:r>
              <a:rPr lang="en-US" sz="2800"/>
              <a:t>V/2</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422177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5912" y="2114098"/>
            <a:ext cx="4431355" cy="174804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87867" y="161836"/>
                <a:ext cx="11616266" cy="2102948"/>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The same current I is flowing through solenoid 1 and solenoid 2. Solenoid 2 is twice as long and has twice as many turns as solenoid 1, and has twice the diameter. What is the ratio of the magnetic energy contained in solenoid 2 to that in solenoid 1, that is, what is </a:t>
                </a:r>
                <a14:m>
                  <m:oMath xmlns:m="http://schemas.openxmlformats.org/officeDocument/2006/math">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𝑈</m:t>
                            </m:r>
                          </m:e>
                          <m:sub>
                            <m:r>
                              <a:rPr lang="en-US" sz="2800" b="0" i="1" smtClean="0">
                                <a:latin typeface="Cambria Math" panose="02040503050406030204" pitchFamily="18" charset="0"/>
                              </a:rPr>
                              <m:t>2</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𝑈</m:t>
                            </m:r>
                          </m:e>
                          <m:sub>
                            <m:r>
                              <a:rPr lang="en-US" sz="2800" b="0" i="1" smtClean="0">
                                <a:latin typeface="Cambria Math" panose="02040503050406030204" pitchFamily="18" charset="0"/>
                              </a:rPr>
                              <m:t>1</m:t>
                            </m:r>
                          </m:sub>
                        </m:sSub>
                      </m:den>
                    </m:f>
                  </m:oMath>
                </a14:m>
                <a:r>
                  <a:rPr lang="en-US" sz="2800">
                    <a:latin typeface="Times New Roman" panose="02020603050405020304" pitchFamily="18" charset="0"/>
                    <a:ea typeface="Times New Roman" panose="02020603050405020304" pitchFamily="18" charset="0"/>
                  </a:rPr>
                  <a:t>? [Hint: for a solenoid B =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800" baseline="-25000">
                    <a:latin typeface="Times New Roman" panose="02020603050405020304" pitchFamily="18" charset="0"/>
                    <a:ea typeface="Times New Roman" panose="02020603050405020304" pitchFamily="18" charset="0"/>
                  </a:rPr>
                  <a:t>o</a:t>
                </a:r>
                <a:r>
                  <a:rPr lang="en-US" sz="2800">
                    <a:latin typeface="Times New Roman" panose="02020603050405020304" pitchFamily="18" charset="0"/>
                    <a:ea typeface="Times New Roman" panose="02020603050405020304" pitchFamily="18" charset="0"/>
                  </a:rPr>
                  <a:t> n I ]</a:t>
                </a:r>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287867" y="161836"/>
                <a:ext cx="11616266" cy="2102948"/>
              </a:xfrm>
              <a:prstGeom prst="rect">
                <a:avLst/>
              </a:prstGeom>
              <a:blipFill rotWithShape="0">
                <a:blip r:embed="rId3"/>
                <a:stretch>
                  <a:fillRect l="-1049" t="-3188"/>
                </a:stretch>
              </a:blipFill>
            </p:spPr>
            <p:txBody>
              <a:bodyPr/>
              <a:lstStyle/>
              <a:p>
                <a:r>
                  <a:rPr lang="en-US">
                    <a:noFill/>
                  </a:rPr>
                  <a:t> </a:t>
                </a:r>
              </a:p>
            </p:txBody>
          </p:sp>
        </mc:Fallback>
      </mc:AlternateContent>
      <p:sp>
        <p:nvSpPr>
          <p:cNvPr id="4" name="TextBox 3"/>
          <p:cNvSpPr txBox="1"/>
          <p:nvPr/>
        </p:nvSpPr>
        <p:spPr>
          <a:xfrm>
            <a:off x="287867" y="3369734"/>
            <a:ext cx="2717411" cy="3323987"/>
          </a:xfrm>
          <a:prstGeom prst="rect">
            <a:avLst/>
          </a:prstGeom>
          <a:noFill/>
        </p:spPr>
        <p:txBody>
          <a:bodyPr wrap="none" rtlCol="0">
            <a:spAutoFit/>
          </a:bodyPr>
          <a:lstStyle/>
          <a:p>
            <a:pPr marL="514350" indent="-514350">
              <a:lnSpc>
                <a:spcPct val="150000"/>
              </a:lnSpc>
              <a:buAutoNum type="alphaUcParenR"/>
            </a:pPr>
            <a:r>
              <a:rPr lang="en-US" sz="2800"/>
              <a:t>2</a:t>
            </a:r>
          </a:p>
          <a:p>
            <a:pPr marL="514350" indent="-514350">
              <a:lnSpc>
                <a:spcPct val="150000"/>
              </a:lnSpc>
              <a:buAutoNum type="alphaUcParenR"/>
            </a:pPr>
            <a:r>
              <a:rPr lang="en-US" sz="2800"/>
              <a:t>4</a:t>
            </a:r>
          </a:p>
          <a:p>
            <a:pPr marL="514350" indent="-514350">
              <a:lnSpc>
                <a:spcPct val="150000"/>
              </a:lnSpc>
              <a:buAutoNum type="alphaUcParenR"/>
            </a:pPr>
            <a:r>
              <a:rPr lang="en-US" sz="2800"/>
              <a:t>8</a:t>
            </a:r>
          </a:p>
          <a:p>
            <a:pPr marL="514350" indent="-514350">
              <a:lnSpc>
                <a:spcPct val="150000"/>
              </a:lnSpc>
              <a:buAutoNum type="alphaUcParenR"/>
            </a:pPr>
            <a:r>
              <a:rPr lang="en-US" sz="2800"/>
              <a:t>16</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888775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00238" y="1277752"/>
            <a:ext cx="2876190" cy="2752381"/>
          </a:xfrm>
          <a:prstGeom prst="rect">
            <a:avLst/>
          </a:prstGeom>
        </p:spPr>
      </p:pic>
      <p:sp>
        <p:nvSpPr>
          <p:cNvPr id="4" name="Rectangle 3"/>
          <p:cNvSpPr/>
          <p:nvPr/>
        </p:nvSpPr>
        <p:spPr>
          <a:xfrm>
            <a:off x="220133" y="105602"/>
            <a:ext cx="11836400" cy="954107"/>
          </a:xfrm>
          <a:prstGeom prst="rect">
            <a:avLst/>
          </a:prstGeom>
        </p:spPr>
        <p:txBody>
          <a:bodyPr wrap="square">
            <a:spAutoFit/>
          </a:bodyPr>
          <a:lstStyle/>
          <a:p>
            <a:r>
              <a:rPr lang="en-US" sz="2800">
                <a:ea typeface="Times New Roman" panose="02020603050405020304" pitchFamily="18" charset="0"/>
              </a:rPr>
              <a:t>Two long solenoids, each of inductance L, are connected together to form a single very long solenoid of inductance L</a:t>
            </a:r>
            <a:r>
              <a:rPr lang="en-US" sz="2800" baseline="-25000">
                <a:ea typeface="Times New Roman" panose="02020603050405020304" pitchFamily="18" charset="0"/>
              </a:rPr>
              <a:t>total</a:t>
            </a:r>
            <a:r>
              <a:rPr lang="en-US" sz="2800">
                <a:ea typeface="Times New Roman" panose="02020603050405020304" pitchFamily="18" charset="0"/>
              </a:rPr>
              <a:t>. What is L</a:t>
            </a:r>
            <a:r>
              <a:rPr lang="en-US" sz="2800" baseline="-25000">
                <a:ea typeface="Times New Roman" panose="02020603050405020304" pitchFamily="18" charset="0"/>
              </a:rPr>
              <a:t>total</a:t>
            </a:r>
            <a:r>
              <a:rPr lang="en-US" sz="2800">
                <a:ea typeface="Times New Roman" panose="02020603050405020304" pitchFamily="18" charset="0"/>
              </a:rPr>
              <a:t>?</a:t>
            </a:r>
            <a:endParaRPr lang="en-US">
              <a:effectLst/>
              <a:ea typeface="Times New Roman" panose="02020603050405020304" pitchFamily="18" charset="0"/>
            </a:endParaRPr>
          </a:p>
        </p:txBody>
      </p:sp>
      <p:sp>
        <p:nvSpPr>
          <p:cNvPr id="5" name="TextBox 4"/>
          <p:cNvSpPr txBox="1"/>
          <p:nvPr/>
        </p:nvSpPr>
        <p:spPr>
          <a:xfrm>
            <a:off x="220133" y="4030133"/>
            <a:ext cx="2717411" cy="2677656"/>
          </a:xfrm>
          <a:prstGeom prst="rect">
            <a:avLst/>
          </a:prstGeom>
          <a:noFill/>
        </p:spPr>
        <p:txBody>
          <a:bodyPr wrap="none" rtlCol="0">
            <a:spAutoFit/>
          </a:bodyPr>
          <a:lstStyle/>
          <a:p>
            <a:pPr marL="514350" indent="-514350">
              <a:lnSpc>
                <a:spcPct val="150000"/>
              </a:lnSpc>
              <a:buAutoNum type="alphaUcParenR"/>
            </a:pPr>
            <a:r>
              <a:rPr lang="en-US" sz="2800"/>
              <a:t>2L</a:t>
            </a:r>
          </a:p>
          <a:p>
            <a:pPr marL="514350" indent="-514350">
              <a:lnSpc>
                <a:spcPct val="150000"/>
              </a:lnSpc>
              <a:buAutoNum type="alphaUcParenR"/>
            </a:pPr>
            <a:r>
              <a:rPr lang="en-US" sz="2800"/>
              <a:t>4L</a:t>
            </a:r>
          </a:p>
          <a:p>
            <a:pPr marL="514350" indent="-514350">
              <a:lnSpc>
                <a:spcPct val="150000"/>
              </a:lnSpc>
              <a:buAutoNum type="alphaUcParenR"/>
            </a:pPr>
            <a:r>
              <a:rPr lang="en-US" sz="2800"/>
              <a:t>8L</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109042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2611" y="1479098"/>
            <a:ext cx="2798307" cy="1810669"/>
          </a:xfrm>
          <a:prstGeom prst="rect">
            <a:avLst/>
          </a:prstGeom>
        </p:spPr>
      </p:pic>
      <p:sp>
        <p:nvSpPr>
          <p:cNvPr id="4" name="Rectangle 3"/>
          <p:cNvSpPr/>
          <p:nvPr/>
        </p:nvSpPr>
        <p:spPr>
          <a:xfrm>
            <a:off x="177799" y="94103"/>
            <a:ext cx="11827933" cy="1384995"/>
          </a:xfrm>
          <a:prstGeom prst="rect">
            <a:avLst/>
          </a:prstGeom>
        </p:spPr>
        <p:txBody>
          <a:bodyPr wrap="square">
            <a:spAutoFit/>
          </a:bodyPr>
          <a:lstStyle/>
          <a:p>
            <a:r>
              <a:rPr lang="en-US" sz="2800"/>
              <a:t>What if that loop were spun around an axis oriented perpendicular to the plane of the page, running through the center? Is a non-zero current induced in the loop?</a:t>
            </a:r>
          </a:p>
        </p:txBody>
      </p:sp>
      <p:sp>
        <p:nvSpPr>
          <p:cNvPr id="5" name="TextBox 4"/>
          <p:cNvSpPr txBox="1"/>
          <p:nvPr/>
        </p:nvSpPr>
        <p:spPr>
          <a:xfrm>
            <a:off x="177799" y="5283200"/>
            <a:ext cx="2961067" cy="1384995"/>
          </a:xfrm>
          <a:prstGeom prst="rect">
            <a:avLst/>
          </a:prstGeom>
          <a:noFill/>
        </p:spPr>
        <p:txBody>
          <a:bodyPr wrap="none" rtlCol="0">
            <a:spAutoFit/>
          </a:bodyPr>
          <a:lstStyle/>
          <a:p>
            <a:pPr marL="514350" indent="-514350">
              <a:lnSpc>
                <a:spcPct val="150000"/>
              </a:lnSpc>
              <a:buAutoNum type="alphaUcParenR"/>
            </a:pPr>
            <a:r>
              <a:rPr lang="en-US" sz="2800"/>
              <a:t>Yes, there is</a:t>
            </a:r>
          </a:p>
          <a:p>
            <a:pPr marL="514350" indent="-514350">
              <a:lnSpc>
                <a:spcPct val="150000"/>
              </a:lnSpc>
              <a:buAutoNum type="alphaUcParenR"/>
            </a:pPr>
            <a:r>
              <a:rPr lang="en-US" sz="2800"/>
              <a:t>No, there is not</a:t>
            </a:r>
          </a:p>
        </p:txBody>
      </p:sp>
    </p:spTree>
    <p:extLst>
      <p:ext uri="{BB962C8B-B14F-4D97-AF65-F5344CB8AC3E}">
        <p14:creationId xmlns:p14="http://schemas.microsoft.com/office/powerpoint/2010/main" val="567703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7603" y="3123323"/>
            <a:ext cx="2485714" cy="29142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69189" y="108002"/>
                <a:ext cx="11787343" cy="3298211"/>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A long solenoid of radius R has an </a:t>
                </a:r>
                <a:r>
                  <a:rPr lang="en-US" sz="2800" b="1" i="1">
                    <a:latin typeface="Times New Roman" panose="02020603050405020304" pitchFamily="18" charset="0"/>
                    <a:ea typeface="Times New Roman" panose="02020603050405020304" pitchFamily="18" charset="0"/>
                  </a:rPr>
                  <a:t>increasing</a:t>
                </a:r>
                <a:r>
                  <a:rPr lang="en-US" sz="2800">
                    <a:latin typeface="Times New Roman" panose="02020603050405020304" pitchFamily="18" charset="0"/>
                    <a:ea typeface="Times New Roman" panose="02020603050405020304" pitchFamily="18" charset="0"/>
                  </a:rPr>
                  <a:t> current causing an </a:t>
                </a:r>
                <a:r>
                  <a:rPr lang="en-US" sz="2800" b="1" i="1">
                    <a:latin typeface="Times New Roman" panose="02020603050405020304" pitchFamily="18" charset="0"/>
                    <a:ea typeface="Times New Roman" panose="02020603050405020304" pitchFamily="18" charset="0"/>
                  </a:rPr>
                  <a:t>increasing</a:t>
                </a:r>
                <a:r>
                  <a:rPr lang="en-US" sz="2800">
                    <a:latin typeface="Times New Roman" panose="02020603050405020304" pitchFamily="18" charset="0"/>
                    <a:ea typeface="Times New Roman" panose="02020603050405020304" pitchFamily="18" charset="0"/>
                  </a:rPr>
                  <a:t> B-field in its interior.  An end-on view of the solenoid is shown below.  A student wishes to compute the E-field outside the solenoid at a distance r (r &gt; R) from the center.  She applies Faraday’s Law in the form,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𝐿</m:t>
                        </m:r>
                      </m:sub>
                      <m:sup>
                        <m:r>
                          <a:rPr lang="en-US" sz="2800" b="0" i="1" smtClean="0">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a:latin typeface="Cambria Math" panose="02040503050406030204" pitchFamily="18" charset="0"/>
                              </a:rPr>
                              <m:t>𝑬</m:t>
                            </m:r>
                          </m:e>
                        </m:acc>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i="1">
                                <a:latin typeface="Cambria Math" panose="02040503050406030204" pitchFamily="18" charset="0"/>
                                <a:ea typeface="Cambria Math" panose="02040503050406030204" pitchFamily="18" charset="0"/>
                              </a:rPr>
                            </m:ctrlPr>
                          </m:accPr>
                          <m:e>
                            <m:r>
                              <a:rPr lang="en-US" sz="2800" b="1" i="1">
                                <a:latin typeface="Cambria Math" panose="02040503050406030204" pitchFamily="18" charset="0"/>
                                <a:ea typeface="Cambria Math" panose="02040503050406030204" pitchFamily="18" charset="0"/>
                              </a:rPr>
                              <m:t>𝒍</m:t>
                            </m:r>
                          </m:e>
                        </m:acc>
                      </m:e>
                    </m:nary>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𝑑𝑡</m:t>
                        </m:r>
                      </m:den>
                    </m:f>
                    <m:d>
                      <m:dPr>
                        <m:begChr m:val="["/>
                        <m:endChr m:val="]"/>
                        <m:ctrlPr>
                          <a:rPr lang="en-US" sz="2800" b="0" i="1" smtClean="0">
                            <a:latin typeface="Cambria Math" panose="02040503050406030204" pitchFamily="18" charset="0"/>
                          </a:rPr>
                        </m:ctrlPr>
                      </m:dPr>
                      <m:e>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𝐴</m:t>
                            </m:r>
                          </m:sub>
                          <m:sup>
                            <m:r>
                              <a:rPr lang="en-US" sz="2800" b="0" i="1" smtClean="0">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smtClean="0">
                                    <a:latin typeface="Cambria Math" panose="02040503050406030204" pitchFamily="18" charset="0"/>
                                  </a:rPr>
                                  <m:t>𝑩</m:t>
                                </m:r>
                              </m:e>
                            </m:acc>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i="1">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𝑨</m:t>
                                </m:r>
                              </m:e>
                            </m:acc>
                          </m:e>
                        </m:nary>
                      </m:e>
                    </m:d>
                  </m:oMath>
                </a14:m>
                <a:r>
                  <a:rPr lang="en-US" sz="2800"/>
                  <a:t>, where </a:t>
                </a:r>
                <a:r>
                  <a:rPr lang="en-US" sz="2800" i="1"/>
                  <a:t>A</a:t>
                </a:r>
                <a:r>
                  <a:rPr lang="en-US" sz="2800"/>
                  <a:t> is the area bounded by the (imaginary) loop L of radius r.</a:t>
                </a:r>
              </a:p>
              <a:p>
                <a:endParaRPr lang="en-US" sz="2800"/>
              </a:p>
              <a:p>
                <a:r>
                  <a:rPr lang="en-US" sz="2800"/>
                  <a:t>Is there a non-zero E-field outside the solenoid?</a:t>
                </a:r>
              </a:p>
            </p:txBody>
          </p:sp>
        </mc:Choice>
        <mc:Fallback xmlns="">
          <p:sp>
            <p:nvSpPr>
              <p:cNvPr id="3" name="Rectangle 2"/>
              <p:cNvSpPr>
                <a:spLocks noRot="1" noChangeAspect="1" noMove="1" noResize="1" noEditPoints="1" noAdjustHandles="1" noChangeArrowheads="1" noChangeShapeType="1" noTextEdit="1"/>
              </p:cNvSpPr>
              <p:nvPr/>
            </p:nvSpPr>
            <p:spPr>
              <a:xfrm>
                <a:off x="269189" y="108002"/>
                <a:ext cx="11787343" cy="3298211"/>
              </a:xfrm>
              <a:prstGeom prst="rect">
                <a:avLst/>
              </a:prstGeom>
              <a:blipFill rotWithShape="0">
                <a:blip r:embed="rId3"/>
                <a:stretch>
                  <a:fillRect l="-1034" t="-2033" r="-1655" b="-4251"/>
                </a:stretch>
              </a:blipFill>
            </p:spPr>
            <p:txBody>
              <a:bodyPr/>
              <a:lstStyle/>
              <a:p>
                <a:r>
                  <a:rPr lang="en-US">
                    <a:noFill/>
                  </a:rPr>
                  <a:t> </a:t>
                </a:r>
              </a:p>
            </p:txBody>
          </p:sp>
        </mc:Fallback>
      </mc:AlternateContent>
      <p:sp>
        <p:nvSpPr>
          <p:cNvPr id="4" name="TextBox 3"/>
          <p:cNvSpPr txBox="1"/>
          <p:nvPr/>
        </p:nvSpPr>
        <p:spPr>
          <a:xfrm>
            <a:off x="269189" y="3970867"/>
            <a:ext cx="5082097" cy="2677656"/>
          </a:xfrm>
          <a:prstGeom prst="rect">
            <a:avLst/>
          </a:prstGeom>
          <a:noFill/>
        </p:spPr>
        <p:txBody>
          <a:bodyPr wrap="none" rtlCol="0">
            <a:spAutoFit/>
          </a:bodyPr>
          <a:lstStyle/>
          <a:p>
            <a:pPr marL="514350" indent="-514350">
              <a:lnSpc>
                <a:spcPct val="150000"/>
              </a:lnSpc>
              <a:buAutoNum type="alphaUcParenR"/>
            </a:pPr>
            <a:r>
              <a:rPr lang="en-US" sz="2800"/>
              <a:t>No, E=0 outside the solenoid</a:t>
            </a:r>
          </a:p>
          <a:p>
            <a:pPr marL="514350" indent="-514350">
              <a:lnSpc>
                <a:spcPct val="150000"/>
              </a:lnSpc>
              <a:buAutoNum type="alphaUcParenR"/>
            </a:pPr>
            <a:r>
              <a:rPr lang="en-US" sz="2800"/>
              <a:t>Yes, the E-field circulates CCW</a:t>
            </a:r>
          </a:p>
          <a:p>
            <a:pPr marL="514350" indent="-514350">
              <a:lnSpc>
                <a:spcPct val="150000"/>
              </a:lnSpc>
              <a:buAutoNum type="alphaUcParenR"/>
            </a:pPr>
            <a:r>
              <a:rPr lang="en-US" sz="2800"/>
              <a:t>Yes, the E-field circulates CW</a:t>
            </a:r>
          </a:p>
          <a:p>
            <a:pPr marL="514350" indent="-514350">
              <a:lnSpc>
                <a:spcPct val="150000"/>
              </a:lnSpc>
              <a:buAutoNum type="alphaUcParenR"/>
            </a:pPr>
            <a:r>
              <a:rPr lang="en-US" sz="2800"/>
              <a:t>Yes, there is a radial E-field</a:t>
            </a:r>
          </a:p>
        </p:txBody>
      </p:sp>
    </p:spTree>
    <p:extLst>
      <p:ext uri="{BB962C8B-B14F-4D97-AF65-F5344CB8AC3E}">
        <p14:creationId xmlns:p14="http://schemas.microsoft.com/office/powerpoint/2010/main" val="307065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7603" y="3123323"/>
            <a:ext cx="2485714" cy="29142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69189" y="108002"/>
                <a:ext cx="11787343" cy="1574662"/>
              </a:xfrm>
              <a:prstGeom prst="rect">
                <a:avLst/>
              </a:prstGeom>
            </p:spPr>
            <p:txBody>
              <a:bodyPr wrap="square">
                <a:spAutoFit/>
              </a:bodyPr>
              <a:lstStyle/>
              <a:p>
                <a:r>
                  <a:rPr lang="en-US" sz="2800"/>
                  <a:t>The student begins by writing </a:t>
                </a:r>
                <a14:m>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𝑑𝑡</m:t>
                        </m:r>
                      </m:den>
                    </m:f>
                    <m:d>
                      <m:dPr>
                        <m:begChr m:val="["/>
                        <m:endChr m:val="]"/>
                        <m:ctrlPr>
                          <a:rPr lang="en-US" sz="2800" b="0" i="1" smtClean="0">
                            <a:latin typeface="Cambria Math" panose="02040503050406030204" pitchFamily="18" charset="0"/>
                          </a:rPr>
                        </m:ctrlPr>
                      </m:dPr>
                      <m:e>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𝐴</m:t>
                            </m:r>
                          </m:sub>
                          <m:sup>
                            <m:r>
                              <a:rPr lang="en-US" sz="2800" i="1">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a:latin typeface="Cambria Math" panose="02040503050406030204" pitchFamily="18" charset="0"/>
                                  </a:rPr>
                                  <m:t>𝑩</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𝑑</m:t>
                            </m:r>
                            <m:acc>
                              <m:accPr>
                                <m:chr m:val="⃗"/>
                                <m:ctrlPr>
                                  <a:rPr lang="en-US" sz="2800" i="1">
                                    <a:latin typeface="Cambria Math" panose="02040503050406030204" pitchFamily="18" charset="0"/>
                                    <a:ea typeface="Cambria Math" panose="02040503050406030204" pitchFamily="18" charset="0"/>
                                  </a:rPr>
                                </m:ctrlPr>
                              </m:accPr>
                              <m:e>
                                <m:r>
                                  <a:rPr lang="en-US" sz="2800" b="1" i="1">
                                    <a:latin typeface="Cambria Math" panose="02040503050406030204" pitchFamily="18" charset="0"/>
                                    <a:ea typeface="Cambria Math" panose="02040503050406030204" pitchFamily="18" charset="0"/>
                                  </a:rPr>
                                  <m:t>𝑨</m:t>
                                </m:r>
                              </m:e>
                            </m:acc>
                          </m:e>
                        </m:nary>
                      </m:e>
                    </m:d>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𝑑</m:t>
                        </m:r>
                      </m:num>
                      <m:den>
                        <m:r>
                          <a:rPr lang="en-US" sz="2800" i="1">
                            <a:latin typeface="Cambria Math" panose="02040503050406030204" pitchFamily="18" charset="0"/>
                          </a:rPr>
                          <m:t>𝑑𝑡</m:t>
                        </m:r>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𝐵𝐴</m:t>
                        </m:r>
                      </m:e>
                    </m:d>
                    <m:r>
                      <a:rPr lang="en-US" sz="2800" b="0" i="1" smtClean="0">
                        <a:latin typeface="Cambria Math" panose="02040503050406030204" pitchFamily="18" charset="0"/>
                      </a:rPr>
                      <m:t>=−</m:t>
                    </m:r>
                    <m:r>
                      <a:rPr lang="en-US" sz="2800" b="0" i="1" smtClean="0">
                        <a:latin typeface="Cambria Math" panose="02040503050406030204" pitchFamily="18" charset="0"/>
                      </a:rPr>
                      <m:t>𝐴</m:t>
                    </m:r>
                    <m:f>
                      <m:fPr>
                        <m:ctrlPr>
                          <a:rPr lang="en-US" sz="2800" i="1">
                            <a:latin typeface="Cambria Math" panose="02040503050406030204" pitchFamily="18" charset="0"/>
                          </a:rPr>
                        </m:ctrlPr>
                      </m:fPr>
                      <m:num>
                        <m:r>
                          <a:rPr lang="en-US" sz="2800" i="1">
                            <a:latin typeface="Cambria Math" panose="02040503050406030204" pitchFamily="18" charset="0"/>
                          </a:rPr>
                          <m:t>𝑑</m:t>
                        </m:r>
                        <m:r>
                          <a:rPr lang="en-US" sz="2800" b="0" i="1" smtClean="0">
                            <a:latin typeface="Cambria Math" panose="02040503050406030204" pitchFamily="18" charset="0"/>
                          </a:rPr>
                          <m:t>𝐵</m:t>
                        </m:r>
                      </m:num>
                      <m:den>
                        <m:r>
                          <a:rPr lang="en-US" sz="2800" i="1">
                            <a:latin typeface="Cambria Math" panose="02040503050406030204" pitchFamily="18" charset="0"/>
                          </a:rPr>
                          <m:t>𝑑𝑡</m:t>
                        </m:r>
                      </m:den>
                    </m:f>
                  </m:oMath>
                </a14:m>
                <a:endParaRPr lang="en-US" sz="2800"/>
              </a:p>
              <a:p>
                <a:endParaRPr lang="en-US" sz="2800"/>
              </a:p>
              <a:p>
                <a:r>
                  <a:rPr lang="en-US" sz="2800"/>
                  <a:t>What is the correct expression for A?</a:t>
                </a:r>
              </a:p>
            </p:txBody>
          </p:sp>
        </mc:Choice>
        <mc:Fallback xmlns="">
          <p:sp>
            <p:nvSpPr>
              <p:cNvPr id="3" name="Rectangle 2"/>
              <p:cNvSpPr>
                <a:spLocks noRot="1" noChangeAspect="1" noMove="1" noResize="1" noEditPoints="1" noAdjustHandles="1" noChangeArrowheads="1" noChangeShapeType="1" noTextEdit="1"/>
              </p:cNvSpPr>
              <p:nvPr/>
            </p:nvSpPr>
            <p:spPr>
              <a:xfrm>
                <a:off x="269189" y="108002"/>
                <a:ext cx="11787343" cy="1574662"/>
              </a:xfrm>
              <a:prstGeom prst="rect">
                <a:avLst/>
              </a:prstGeom>
              <a:blipFill rotWithShape="0">
                <a:blip r:embed="rId3"/>
                <a:stretch>
                  <a:fillRect l="-1034" b="-10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69189" y="3386667"/>
                <a:ext cx="2880917" cy="3355983"/>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ea typeface="Cambria Math" panose="02040503050406030204" pitchFamily="18" charset="0"/>
                      </a:rPr>
                      <m:t>𝜋</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𝑅</m:t>
                        </m:r>
                      </m:e>
                      <m:sup>
                        <m:r>
                          <a:rPr lang="en-US" sz="2800" i="1">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ea typeface="Cambria Math" panose="02040503050406030204" pitchFamily="18" charset="0"/>
                      </a:rPr>
                      <m:t>4</m:t>
                    </m:r>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ea typeface="Cambria Math" panose="02040503050406030204" pitchFamily="18" charset="0"/>
                      </a:rPr>
                      <m:t>4</m:t>
                    </m:r>
                    <m:r>
                      <a:rPr lang="en-US" sz="2800" i="1">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𝑅</m:t>
                        </m:r>
                      </m:e>
                      <m:sup>
                        <m:r>
                          <a:rPr lang="en-US" sz="2800" i="1">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AutoNum type="alphaUcParenR"/>
                </a:pPr>
                <a:r>
                  <a:rPr lang="en-US" sz="2800"/>
                  <a:t> none of these </a:t>
                </a:r>
              </a:p>
            </p:txBody>
          </p:sp>
        </mc:Choice>
        <mc:Fallback xmlns="">
          <p:sp>
            <p:nvSpPr>
              <p:cNvPr id="4" name="TextBox 3"/>
              <p:cNvSpPr txBox="1">
                <a:spLocks noRot="1" noChangeAspect="1" noMove="1" noResize="1" noEditPoints="1" noAdjustHandles="1" noChangeArrowheads="1" noChangeShapeType="1" noTextEdit="1"/>
              </p:cNvSpPr>
              <p:nvPr/>
            </p:nvSpPr>
            <p:spPr>
              <a:xfrm>
                <a:off x="269189" y="3386667"/>
                <a:ext cx="2880917" cy="3355983"/>
              </a:xfrm>
              <a:prstGeom prst="rect">
                <a:avLst/>
              </a:prstGeom>
              <a:blipFill rotWithShape="0">
                <a:blip r:embed="rId4"/>
                <a:stretch>
                  <a:fillRect l="-4440" r="-3383" b="-1455"/>
                </a:stretch>
              </a:blipFill>
            </p:spPr>
            <p:txBody>
              <a:bodyPr/>
              <a:lstStyle/>
              <a:p>
                <a:r>
                  <a:rPr lang="en-US">
                    <a:noFill/>
                  </a:rPr>
                  <a:t> </a:t>
                </a:r>
              </a:p>
            </p:txBody>
          </p:sp>
        </mc:Fallback>
      </mc:AlternateContent>
    </p:spTree>
    <p:extLst>
      <p:ext uri="{BB962C8B-B14F-4D97-AF65-F5344CB8AC3E}">
        <p14:creationId xmlns:p14="http://schemas.microsoft.com/office/powerpoint/2010/main" val="400588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7603" y="3123323"/>
            <a:ext cx="2485714" cy="29142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69189" y="108002"/>
                <a:ext cx="11787343" cy="2026709"/>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We have seen that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𝐿</m:t>
                        </m:r>
                      </m:sub>
                      <m:sup>
                        <m:r>
                          <a:rPr lang="en-US" sz="2800" b="0" i="1" smtClean="0">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a:latin typeface="Cambria Math" panose="02040503050406030204" pitchFamily="18" charset="0"/>
                              </a:rPr>
                              <m:t>𝑬</m:t>
                            </m:r>
                          </m:e>
                        </m:acc>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i="1">
                                <a:latin typeface="Cambria Math" panose="02040503050406030204" pitchFamily="18" charset="0"/>
                                <a:ea typeface="Cambria Math" panose="02040503050406030204" pitchFamily="18" charset="0"/>
                              </a:rPr>
                            </m:ctrlPr>
                          </m:accPr>
                          <m:e>
                            <m:r>
                              <a:rPr lang="en-US" sz="2800" b="1" i="1">
                                <a:latin typeface="Cambria Math" panose="02040503050406030204" pitchFamily="18" charset="0"/>
                                <a:ea typeface="Cambria Math" panose="02040503050406030204" pitchFamily="18" charset="0"/>
                              </a:rPr>
                              <m:t>𝒍</m:t>
                            </m:r>
                          </m:e>
                        </m:acc>
                      </m:e>
                    </m:nary>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𝑑𝑡</m:t>
                        </m:r>
                      </m:den>
                    </m:f>
                    <m:d>
                      <m:dPr>
                        <m:begChr m:val="["/>
                        <m:endChr m:val="]"/>
                        <m:ctrlPr>
                          <a:rPr lang="en-US" sz="2800" b="0" i="1" smtClean="0">
                            <a:latin typeface="Cambria Math" panose="02040503050406030204" pitchFamily="18" charset="0"/>
                          </a:rPr>
                        </m:ctrlPr>
                      </m:dPr>
                      <m:e>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𝐴</m:t>
                            </m:r>
                          </m:sub>
                          <m:sup>
                            <m:r>
                              <a:rPr lang="en-US" sz="2800" b="0" i="1" smtClean="0">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smtClean="0">
                                    <a:latin typeface="Cambria Math" panose="02040503050406030204" pitchFamily="18" charset="0"/>
                                  </a:rPr>
                                  <m:t>𝑩</m:t>
                                </m:r>
                              </m:e>
                            </m:acc>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i="1">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𝑨</m:t>
                                </m:r>
                              </m:e>
                            </m:acc>
                          </m:e>
                        </m:nary>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𝑅</m:t>
                        </m:r>
                      </m:e>
                      <m:sup>
                        <m:r>
                          <a:rPr lang="en-US" sz="2800" b="0" i="1" smtClean="0">
                            <a:latin typeface="Cambria Math" panose="02040503050406030204" pitchFamily="18" charset="0"/>
                            <a:ea typeface="Cambria Math" panose="02040503050406030204" pitchFamily="18" charset="0"/>
                          </a:rPr>
                          <m:t>2</m:t>
                        </m:r>
                      </m:sup>
                    </m:sSup>
                    <m:f>
                      <m:fPr>
                        <m:ctrlPr>
                          <a:rPr lang="en-US" sz="2800" i="1">
                            <a:latin typeface="Cambria Math" panose="02040503050406030204" pitchFamily="18" charset="0"/>
                          </a:rPr>
                        </m:ctrlPr>
                      </m:fPr>
                      <m:num>
                        <m:r>
                          <a:rPr lang="en-US" sz="2800" i="1">
                            <a:latin typeface="Cambria Math" panose="02040503050406030204" pitchFamily="18" charset="0"/>
                          </a:rPr>
                          <m:t>𝑑𝐵</m:t>
                        </m:r>
                      </m:num>
                      <m:den>
                        <m:r>
                          <a:rPr lang="en-US" sz="2800" i="1">
                            <a:latin typeface="Cambria Math" panose="02040503050406030204" pitchFamily="18" charset="0"/>
                          </a:rPr>
                          <m:t>𝑑𝑡</m:t>
                        </m:r>
                      </m:den>
                    </m:f>
                  </m:oMath>
                </a14:m>
                <a:endParaRPr lang="en-US" sz="2800" dirty="0"/>
              </a:p>
              <a:p>
                <a:endParaRPr lang="en-US" sz="2800" dirty="0"/>
              </a:p>
              <a:p>
                <a:r>
                  <a:rPr lang="en-US" sz="2800" dirty="0"/>
                  <a:t>For distances </a:t>
                </a: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&gt;</m:t>
                    </m:r>
                    <m:r>
                      <a:rPr lang="en-US" sz="2800" b="0" i="1" smtClean="0">
                        <a:latin typeface="Cambria Math" panose="02040503050406030204" pitchFamily="18" charset="0"/>
                      </a:rPr>
                      <m:t>𝑅</m:t>
                    </m:r>
                  </m:oMath>
                </a14:m>
                <a:r>
                  <a:rPr lang="en-US" sz="2800" dirty="0"/>
                  <a:t> from the center of the solenoid, how does the magnitude of the induced </a:t>
                </a:r>
                <a:r>
                  <a:rPr lang="en-US" sz="2800" b="1" u="sng" dirty="0"/>
                  <a:t>electric</a:t>
                </a:r>
                <a:r>
                  <a:rPr lang="en-US" sz="2800" dirty="0"/>
                  <a:t> field depend on r?</a:t>
                </a:r>
              </a:p>
            </p:txBody>
          </p:sp>
        </mc:Choice>
        <mc:Fallback xmlns="">
          <p:sp>
            <p:nvSpPr>
              <p:cNvPr id="3" name="Rectangle 2"/>
              <p:cNvSpPr>
                <a:spLocks noRot="1" noChangeAspect="1" noMove="1" noResize="1" noEditPoints="1" noAdjustHandles="1" noChangeArrowheads="1" noChangeShapeType="1" noTextEdit="1"/>
              </p:cNvSpPr>
              <p:nvPr/>
            </p:nvSpPr>
            <p:spPr>
              <a:xfrm>
                <a:off x="269189" y="108002"/>
                <a:ext cx="11787343" cy="2026709"/>
              </a:xfrm>
              <a:prstGeom prst="rect">
                <a:avLst/>
              </a:prstGeom>
              <a:blipFill>
                <a:blip r:embed="rId3"/>
                <a:stretch>
                  <a:fillRect l="-1034" r="-1706" b="-7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69189" y="3335867"/>
                <a:ext cx="2029979" cy="3328540"/>
              </a:xfrm>
              <a:prstGeom prst="rect">
                <a:avLst/>
              </a:prstGeom>
              <a:noFill/>
            </p:spPr>
            <p:txBody>
              <a:bodyPr wrap="none" rtlCol="0">
                <a:spAutoFit/>
              </a:bodyPr>
              <a:lstStyle/>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b="0" i="1" smtClean="0">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𝑟</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3</m:t>
                        </m:r>
                      </m:sup>
                    </m:sSup>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69189" y="3335867"/>
                <a:ext cx="2029979" cy="3328540"/>
              </a:xfrm>
              <a:prstGeom prst="rect">
                <a:avLst/>
              </a:prstGeom>
              <a:blipFill rotWithShape="0">
                <a:blip r:embed="rId4"/>
                <a:stretch>
                  <a:fillRect l="-6306" b="-2381"/>
                </a:stretch>
              </a:blipFill>
            </p:spPr>
            <p:txBody>
              <a:bodyPr/>
              <a:lstStyle/>
              <a:p>
                <a:r>
                  <a:rPr lang="en-US">
                    <a:noFill/>
                  </a:rPr>
                  <a:t> </a:t>
                </a:r>
              </a:p>
            </p:txBody>
          </p:sp>
        </mc:Fallback>
      </mc:AlternateContent>
    </p:spTree>
    <p:extLst>
      <p:ext uri="{BB962C8B-B14F-4D97-AF65-F5344CB8AC3E}">
        <p14:creationId xmlns:p14="http://schemas.microsoft.com/office/powerpoint/2010/main" val="3238134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2580" y="2840152"/>
            <a:ext cx="2161905" cy="1838095"/>
          </a:xfrm>
          <a:prstGeom prst="rect">
            <a:avLst/>
          </a:prstGeom>
        </p:spPr>
      </p:pic>
      <p:sp>
        <p:nvSpPr>
          <p:cNvPr id="3" name="Rectangle 2"/>
          <p:cNvSpPr/>
          <p:nvPr/>
        </p:nvSpPr>
        <p:spPr>
          <a:xfrm>
            <a:off x="194733" y="102569"/>
            <a:ext cx="11827934" cy="1815882"/>
          </a:xfrm>
          <a:prstGeom prst="rect">
            <a:avLst/>
          </a:prstGeom>
        </p:spPr>
        <p:txBody>
          <a:bodyPr wrap="square">
            <a:spAutoFit/>
          </a:bodyPr>
          <a:lstStyle/>
          <a:p>
            <a:r>
              <a:rPr lang="en-US" sz="2800" dirty="0"/>
              <a:t>Now suppose the path is </a:t>
            </a:r>
            <a:r>
              <a:rPr lang="en-US" sz="2800" b="1" i="1" dirty="0"/>
              <a:t>inside</a:t>
            </a:r>
            <a:r>
              <a:rPr lang="en-US" sz="2800" b="1" dirty="0"/>
              <a:t> </a:t>
            </a:r>
            <a:r>
              <a:rPr lang="en-US" sz="2800" dirty="0"/>
              <a:t>the solenoid (she is trying to find the electric field at positions where r &lt; R).</a:t>
            </a:r>
          </a:p>
          <a:p>
            <a:endParaRPr lang="en-US" sz="2800" dirty="0"/>
          </a:p>
          <a:p>
            <a:r>
              <a:rPr lang="en-US" sz="2800" dirty="0"/>
              <a:t>How does the magnitude of the induced </a:t>
            </a:r>
            <a:r>
              <a:rPr lang="en-US" sz="2800" b="1" u="sng" dirty="0"/>
              <a:t>electric</a:t>
            </a:r>
            <a:r>
              <a:rPr lang="en-US" sz="2800" dirty="0"/>
              <a:t> field depend on r?</a:t>
            </a:r>
          </a:p>
        </p:txBody>
      </p:sp>
      <mc:AlternateContent xmlns:mc="http://schemas.openxmlformats.org/markup-compatibility/2006" xmlns:a14="http://schemas.microsoft.com/office/drawing/2010/main">
        <mc:Choice Requires="a14">
          <p:sp>
            <p:nvSpPr>
              <p:cNvPr id="4" name="TextBox 3"/>
              <p:cNvSpPr txBox="1"/>
              <p:nvPr/>
            </p:nvSpPr>
            <p:spPr>
              <a:xfrm>
                <a:off x="269189" y="3335867"/>
                <a:ext cx="2029979" cy="3328540"/>
              </a:xfrm>
              <a:prstGeom prst="rect">
                <a:avLst/>
              </a:prstGeom>
              <a:noFill/>
            </p:spPr>
            <p:txBody>
              <a:bodyPr wrap="none" rtlCol="0">
                <a:spAutoFit/>
              </a:bodyPr>
              <a:lstStyle/>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b="0" i="1" smtClean="0">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𝑟</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𝑟</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𝐸</m:t>
                    </m:r>
                    <m:r>
                      <a:rPr lang="en-US" sz="2800" i="1">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3</m:t>
                        </m:r>
                      </m:sup>
                    </m:sSup>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69189" y="3335867"/>
                <a:ext cx="2029979" cy="3328540"/>
              </a:xfrm>
              <a:prstGeom prst="rect">
                <a:avLst/>
              </a:prstGeom>
              <a:blipFill rotWithShape="0">
                <a:blip r:embed="rId3"/>
                <a:stretch>
                  <a:fillRect l="-6306" b="-2381"/>
                </a:stretch>
              </a:blipFill>
            </p:spPr>
            <p:txBody>
              <a:bodyPr/>
              <a:lstStyle/>
              <a:p>
                <a:r>
                  <a:rPr lang="en-US">
                    <a:noFill/>
                  </a:rPr>
                  <a:t> </a:t>
                </a:r>
              </a:p>
            </p:txBody>
          </p:sp>
        </mc:Fallback>
      </mc:AlternateContent>
    </p:spTree>
    <p:extLst>
      <p:ext uri="{BB962C8B-B14F-4D97-AF65-F5344CB8AC3E}">
        <p14:creationId xmlns:p14="http://schemas.microsoft.com/office/powerpoint/2010/main" val="3731448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2470" y="1932572"/>
            <a:ext cx="6096528" cy="458458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11666" y="88669"/>
                <a:ext cx="11751733" cy="1601529"/>
              </a:xfrm>
              <a:prstGeom prst="rect">
                <a:avLst/>
              </a:prstGeom>
            </p:spPr>
            <p:txBody>
              <a:bodyPr wrap="square">
                <a:spAutoFit/>
              </a:bodyPr>
              <a:lstStyle/>
              <a:p>
                <a:r>
                  <a:rPr lang="en-US" sz="2800" dirty="0"/>
                  <a:t>The graph shows the current as a function of time for an electrical device plugged into a outlet with an </a:t>
                </a:r>
                <a:r>
                  <a:rPr lang="en-US" sz="2800" dirty="0" err="1"/>
                  <a:t>rms</a:t>
                </a:r>
                <a:r>
                  <a:rPr lang="en-US" sz="2800" dirty="0"/>
                  <a:t> voltage of 120 V.  What is the resistance of the device? Hint: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den>
                    </m:f>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0.7</m:t>
                    </m:r>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11666" y="88669"/>
                <a:ext cx="11751733" cy="1601529"/>
              </a:xfrm>
              <a:prstGeom prst="rect">
                <a:avLst/>
              </a:prstGeom>
              <a:blipFill rotWithShape="0">
                <a:blip r:embed="rId3"/>
                <a:stretch>
                  <a:fillRect l="-1090" t="-3817" r="-1557" b="-2672"/>
                </a:stretch>
              </a:blipFill>
            </p:spPr>
            <p:txBody>
              <a:bodyPr/>
              <a:lstStyle/>
              <a:p>
                <a:r>
                  <a:rPr lang="en-US">
                    <a:noFill/>
                  </a:rPr>
                  <a:t> </a:t>
                </a:r>
              </a:p>
            </p:txBody>
          </p:sp>
        </mc:Fallback>
      </mc:AlternateContent>
      <p:sp>
        <p:nvSpPr>
          <p:cNvPr id="4" name="TextBox 3"/>
          <p:cNvSpPr txBox="1"/>
          <p:nvPr/>
        </p:nvSpPr>
        <p:spPr>
          <a:xfrm>
            <a:off x="211666" y="3361267"/>
            <a:ext cx="1390124" cy="3323987"/>
          </a:xfrm>
          <a:prstGeom prst="rect">
            <a:avLst/>
          </a:prstGeom>
          <a:noFill/>
        </p:spPr>
        <p:txBody>
          <a:bodyPr wrap="none" rtlCol="0">
            <a:spAutoFit/>
          </a:bodyPr>
          <a:lstStyle/>
          <a:p>
            <a:pPr marL="514350" indent="-514350">
              <a:lnSpc>
                <a:spcPct val="150000"/>
              </a:lnSpc>
              <a:buAutoNum type="alphaUcParenR"/>
            </a:pPr>
            <a:r>
              <a:rPr lang="en-US" sz="2800"/>
              <a:t>24 </a:t>
            </a:r>
            <a:r>
              <a:rPr lang="el-GR" sz="2800"/>
              <a:t>Ω</a:t>
            </a:r>
            <a:endParaRPr lang="en-US" sz="2800"/>
          </a:p>
          <a:p>
            <a:pPr marL="514350" indent="-514350">
              <a:lnSpc>
                <a:spcPct val="150000"/>
              </a:lnSpc>
              <a:buFontTx/>
              <a:buAutoNum type="alphaUcParenR"/>
            </a:pPr>
            <a:r>
              <a:rPr lang="en-US" sz="2800"/>
              <a:t>21 </a:t>
            </a:r>
            <a:r>
              <a:rPr lang="el-GR" sz="2800"/>
              <a:t>Ω</a:t>
            </a:r>
            <a:endParaRPr lang="en-US" sz="2800"/>
          </a:p>
          <a:p>
            <a:pPr marL="514350" indent="-514350">
              <a:lnSpc>
                <a:spcPct val="150000"/>
              </a:lnSpc>
              <a:buFontTx/>
              <a:buAutoNum type="alphaUcParenR"/>
            </a:pPr>
            <a:r>
              <a:rPr lang="en-US" sz="2800"/>
              <a:t>17 </a:t>
            </a:r>
            <a:r>
              <a:rPr lang="el-GR" sz="2800"/>
              <a:t>Ω</a:t>
            </a:r>
            <a:endParaRPr lang="en-US" sz="2800"/>
          </a:p>
          <a:p>
            <a:pPr marL="514350" indent="-514350">
              <a:lnSpc>
                <a:spcPct val="150000"/>
              </a:lnSpc>
              <a:buFontTx/>
              <a:buAutoNum type="alphaUcParenR"/>
            </a:pPr>
            <a:r>
              <a:rPr lang="en-US" sz="2800"/>
              <a:t>14 </a:t>
            </a:r>
            <a:r>
              <a:rPr lang="el-GR" sz="2800"/>
              <a:t>Ω</a:t>
            </a:r>
            <a:endParaRPr lang="en-US" sz="2800"/>
          </a:p>
          <a:p>
            <a:pPr marL="514350" indent="-514350">
              <a:lnSpc>
                <a:spcPct val="150000"/>
              </a:lnSpc>
              <a:buFontTx/>
              <a:buAutoNum type="alphaUcParenR"/>
            </a:pPr>
            <a:r>
              <a:rPr lang="en-US" sz="2800"/>
              <a:t>12 </a:t>
            </a:r>
            <a:r>
              <a:rPr lang="el-GR" sz="2800"/>
              <a:t>Ω</a:t>
            </a:r>
            <a:endParaRPr lang="en-US" sz="2800"/>
          </a:p>
        </p:txBody>
      </p:sp>
      <p:sp>
        <p:nvSpPr>
          <p:cNvPr id="5" name="TextBox 4"/>
          <p:cNvSpPr txBox="1"/>
          <p:nvPr/>
        </p:nvSpPr>
        <p:spPr>
          <a:xfrm>
            <a:off x="8568266" y="6315922"/>
            <a:ext cx="987771" cy="338554"/>
          </a:xfrm>
          <a:prstGeom prst="rect">
            <a:avLst/>
          </a:prstGeom>
          <a:solidFill>
            <a:schemeClr val="bg1"/>
          </a:solidFill>
        </p:spPr>
        <p:txBody>
          <a:bodyPr wrap="none" rtlCol="0">
            <a:spAutoFit/>
          </a:bodyPr>
          <a:lstStyle/>
          <a:p>
            <a:r>
              <a:rPr lang="en-US" sz="1600"/>
              <a:t>   Time (s)</a:t>
            </a:r>
          </a:p>
        </p:txBody>
      </p:sp>
    </p:spTree>
    <p:extLst>
      <p:ext uri="{BB962C8B-B14F-4D97-AF65-F5344CB8AC3E}">
        <p14:creationId xmlns:p14="http://schemas.microsoft.com/office/powerpoint/2010/main" val="553900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B97871-7891-4A98-8FAD-C2C7B417606F}"/>
              </a:ext>
            </a:extLst>
          </p:cNvPr>
          <p:cNvSpPr txBox="1"/>
          <p:nvPr/>
        </p:nvSpPr>
        <p:spPr>
          <a:xfrm>
            <a:off x="184558" y="109057"/>
            <a:ext cx="8675357" cy="1384995"/>
          </a:xfrm>
          <a:prstGeom prst="rect">
            <a:avLst/>
          </a:prstGeom>
          <a:noFill/>
        </p:spPr>
        <p:txBody>
          <a:bodyPr wrap="square" rtlCol="0">
            <a:spAutoFit/>
          </a:bodyPr>
          <a:lstStyle/>
          <a:p>
            <a:r>
              <a:rPr lang="en-US" sz="2800" dirty="0"/>
              <a:t>You are building an LC oscillator circuit and you would like to </a:t>
            </a:r>
            <a:r>
              <a:rPr lang="en-US" sz="2800" b="1" i="1" dirty="0"/>
              <a:t>maximize</a:t>
            </a:r>
            <a:r>
              <a:rPr lang="en-US" sz="2800" dirty="0"/>
              <a:t> the oscillator’s frequency. Which components should you choose?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B383C2C-E08C-412D-929B-60F0E04B9034}"/>
                  </a:ext>
                </a:extLst>
              </p:cNvPr>
              <p:cNvSpPr txBox="1"/>
              <p:nvPr/>
            </p:nvSpPr>
            <p:spPr>
              <a:xfrm>
                <a:off x="184558" y="3993160"/>
                <a:ext cx="4526496" cy="2609753"/>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𝐿</m:t>
                    </m:r>
                    <m:r>
                      <a:rPr lang="en-US" sz="2800" b="0" i="1" smtClean="0">
                        <a:latin typeface="Cambria Math" panose="02040503050406030204" pitchFamily="18" charset="0"/>
                      </a:rPr>
                      <m:t>=100 </m:t>
                    </m:r>
                    <m:r>
                      <a:rPr lang="en-US" sz="2800" b="0" i="1" smtClean="0">
                        <a:latin typeface="Cambria Math" panose="02040503050406030204" pitchFamily="18" charset="0"/>
                        <a:ea typeface="Cambria Math" panose="02040503050406030204" pitchFamily="18" charset="0"/>
                      </a:rPr>
                      <m:t>𝜇</m:t>
                    </m:r>
                  </m:oMath>
                </a14:m>
                <a:r>
                  <a:rPr lang="en-US" sz="2800" dirty="0"/>
                  <a:t>H , </a:t>
                </a:r>
                <a14:m>
                  <m:oMath xmlns:m="http://schemas.openxmlformats.org/officeDocument/2006/math">
                    <m:r>
                      <m:rPr>
                        <m:sty m:val="p"/>
                      </m:rPr>
                      <a:rPr lang="en-US" sz="2800" b="0" i="0" smtClean="0">
                        <a:latin typeface="Cambria Math" panose="02040503050406030204" pitchFamily="18" charset="0"/>
                      </a:rPr>
                      <m:t>C</m:t>
                    </m:r>
                    <m:r>
                      <a:rPr lang="en-US" sz="2800" i="1">
                        <a:latin typeface="Cambria Math" panose="02040503050406030204" pitchFamily="18" charset="0"/>
                      </a:rPr>
                      <m:t>=10 </m:t>
                    </m:r>
                    <m:r>
                      <a:rPr lang="en-US" sz="2800" i="1">
                        <a:latin typeface="Cambria Math" panose="02040503050406030204" pitchFamily="18" charset="0"/>
                        <a:ea typeface="Cambria Math" panose="02040503050406030204" pitchFamily="18" charset="0"/>
                      </a:rPr>
                      <m:t>𝜇</m:t>
                    </m:r>
                  </m:oMath>
                </a14:m>
                <a:r>
                  <a:rPr lang="en-US" sz="2800" dirty="0"/>
                  <a:t>F</a:t>
                </a:r>
              </a:p>
              <a:p>
                <a:pPr marL="514350" indent="-514350">
                  <a:lnSpc>
                    <a:spcPct val="150000"/>
                  </a:lnSpc>
                  <a:buFontTx/>
                  <a:buAutoNum type="alphaUcParenR"/>
                </a:pPr>
                <a:r>
                  <a:rPr lang="en-US" sz="2800" dirty="0"/>
                  <a:t> </a:t>
                </a:r>
                <a14:m>
                  <m:oMath xmlns:m="http://schemas.openxmlformats.org/officeDocument/2006/math">
                    <m:r>
                      <a:rPr lang="en-US" sz="2800" i="1">
                        <a:latin typeface="Cambria Math" panose="02040503050406030204" pitchFamily="18" charset="0"/>
                      </a:rPr>
                      <m:t>𝐿</m:t>
                    </m:r>
                    <m:r>
                      <a:rPr lang="en-US" sz="2800" i="1">
                        <a:latin typeface="Cambria Math" panose="02040503050406030204" pitchFamily="18" charset="0"/>
                      </a:rPr>
                      <m:t>=10 </m:t>
                    </m:r>
                    <m:r>
                      <a:rPr lang="en-US" sz="2800" i="1">
                        <a:latin typeface="Cambria Math" panose="02040503050406030204" pitchFamily="18" charset="0"/>
                        <a:ea typeface="Cambria Math" panose="02040503050406030204" pitchFamily="18" charset="0"/>
                      </a:rPr>
                      <m:t>𝜇</m:t>
                    </m:r>
                  </m:oMath>
                </a14:m>
                <a:r>
                  <a:rPr lang="en-US" sz="2800" dirty="0"/>
                  <a:t>H , </a:t>
                </a:r>
                <a14:m>
                  <m:oMath xmlns:m="http://schemas.openxmlformats.org/officeDocument/2006/math">
                    <m:r>
                      <m:rPr>
                        <m:sty m:val="p"/>
                      </m:rPr>
                      <a:rPr lang="en-US" sz="2800">
                        <a:latin typeface="Cambria Math" panose="02040503050406030204" pitchFamily="18" charset="0"/>
                      </a:rPr>
                      <m:t>C</m:t>
                    </m:r>
                    <m:r>
                      <a:rPr lang="en-US" sz="2800" i="1">
                        <a:latin typeface="Cambria Math" panose="02040503050406030204" pitchFamily="18" charset="0"/>
                      </a:rPr>
                      <m:t>=100 </m:t>
                    </m:r>
                    <m:r>
                      <a:rPr lang="en-US" sz="2800" i="1">
                        <a:latin typeface="Cambria Math" panose="02040503050406030204" pitchFamily="18" charset="0"/>
                        <a:ea typeface="Cambria Math" panose="02040503050406030204" pitchFamily="18" charset="0"/>
                      </a:rPr>
                      <m:t>𝜇</m:t>
                    </m:r>
                  </m:oMath>
                </a14:m>
                <a:r>
                  <a:rPr lang="en-US" sz="2800" dirty="0"/>
                  <a:t>F</a:t>
                </a:r>
              </a:p>
              <a:p>
                <a:pPr marL="514350" indent="-514350">
                  <a:lnSpc>
                    <a:spcPct val="150000"/>
                  </a:lnSpc>
                  <a:buFontTx/>
                  <a:buAutoNum type="alphaUcParenR"/>
                </a:pPr>
                <a:r>
                  <a:rPr lang="en-US" sz="2800" dirty="0"/>
                  <a:t> </a:t>
                </a:r>
                <a14:m>
                  <m:oMath xmlns:m="http://schemas.openxmlformats.org/officeDocument/2006/math">
                    <m:r>
                      <a:rPr lang="en-US" sz="2800" i="1">
                        <a:latin typeface="Cambria Math" panose="02040503050406030204" pitchFamily="18" charset="0"/>
                      </a:rPr>
                      <m:t>𝐿</m:t>
                    </m:r>
                    <m:r>
                      <a:rPr lang="en-US" sz="2800" i="1">
                        <a:latin typeface="Cambria Math" panose="02040503050406030204" pitchFamily="18" charset="0"/>
                      </a:rPr>
                      <m:t>=100 </m:t>
                    </m:r>
                    <m:r>
                      <a:rPr lang="en-US" sz="2800" i="1">
                        <a:latin typeface="Cambria Math" panose="02040503050406030204" pitchFamily="18" charset="0"/>
                        <a:ea typeface="Cambria Math" panose="02040503050406030204" pitchFamily="18" charset="0"/>
                      </a:rPr>
                      <m:t>𝜇</m:t>
                    </m:r>
                  </m:oMath>
                </a14:m>
                <a:r>
                  <a:rPr lang="en-US" sz="2800" dirty="0"/>
                  <a:t>H , </a:t>
                </a:r>
                <a14:m>
                  <m:oMath xmlns:m="http://schemas.openxmlformats.org/officeDocument/2006/math">
                    <m:r>
                      <m:rPr>
                        <m:sty m:val="p"/>
                      </m:rPr>
                      <a:rPr lang="en-US" sz="2800">
                        <a:latin typeface="Cambria Math" panose="02040503050406030204" pitchFamily="18" charset="0"/>
                      </a:rPr>
                      <m:t>C</m:t>
                    </m:r>
                    <m:r>
                      <a:rPr lang="en-US" sz="2800" i="1">
                        <a:latin typeface="Cambria Math" panose="02040503050406030204" pitchFamily="18" charset="0"/>
                      </a:rPr>
                      <m:t>=100 </m:t>
                    </m:r>
                    <m:r>
                      <a:rPr lang="en-US" sz="2800" i="1">
                        <a:latin typeface="Cambria Math" panose="02040503050406030204" pitchFamily="18" charset="0"/>
                        <a:ea typeface="Cambria Math" panose="02040503050406030204" pitchFamily="18" charset="0"/>
                      </a:rPr>
                      <m:t>𝜇</m:t>
                    </m:r>
                  </m:oMath>
                </a14:m>
                <a:r>
                  <a:rPr lang="en-US" sz="2800" dirty="0"/>
                  <a:t>F</a:t>
                </a:r>
              </a:p>
              <a:p>
                <a:pPr marL="514350" indent="-514350">
                  <a:lnSpc>
                    <a:spcPct val="150000"/>
                  </a:lnSpc>
                  <a:buFontTx/>
                  <a:buAutoNum type="alphaUcParenR"/>
                </a:pPr>
                <a:r>
                  <a:rPr lang="en-US" sz="2800" dirty="0"/>
                  <a:t> </a:t>
                </a:r>
                <a14:m>
                  <m:oMath xmlns:m="http://schemas.openxmlformats.org/officeDocument/2006/math">
                    <m:r>
                      <a:rPr lang="en-US" sz="2800" i="1">
                        <a:latin typeface="Cambria Math" panose="02040503050406030204" pitchFamily="18" charset="0"/>
                      </a:rPr>
                      <m:t>𝐿</m:t>
                    </m:r>
                    <m:r>
                      <a:rPr lang="en-US" sz="2800" i="1">
                        <a:latin typeface="Cambria Math" panose="02040503050406030204" pitchFamily="18" charset="0"/>
                      </a:rPr>
                      <m:t>=10 </m:t>
                    </m:r>
                    <m:r>
                      <a:rPr lang="en-US" sz="2800" i="1">
                        <a:latin typeface="Cambria Math" panose="02040503050406030204" pitchFamily="18" charset="0"/>
                        <a:ea typeface="Cambria Math" panose="02040503050406030204" pitchFamily="18" charset="0"/>
                      </a:rPr>
                      <m:t>𝜇</m:t>
                    </m:r>
                  </m:oMath>
                </a14:m>
                <a:r>
                  <a:rPr lang="en-US" sz="2800" dirty="0"/>
                  <a:t>H , </a:t>
                </a:r>
                <a14:m>
                  <m:oMath xmlns:m="http://schemas.openxmlformats.org/officeDocument/2006/math">
                    <m:r>
                      <m:rPr>
                        <m:sty m:val="p"/>
                      </m:rPr>
                      <a:rPr lang="en-US" sz="2800">
                        <a:latin typeface="Cambria Math" panose="02040503050406030204" pitchFamily="18" charset="0"/>
                      </a:rPr>
                      <m:t>C</m:t>
                    </m:r>
                    <m:r>
                      <a:rPr lang="en-US" sz="2800" i="1">
                        <a:latin typeface="Cambria Math" panose="02040503050406030204" pitchFamily="18" charset="0"/>
                      </a:rPr>
                      <m:t>=10 </m:t>
                    </m:r>
                    <m:r>
                      <a:rPr lang="en-US" sz="2800" i="1">
                        <a:latin typeface="Cambria Math" panose="02040503050406030204" pitchFamily="18" charset="0"/>
                        <a:ea typeface="Cambria Math" panose="02040503050406030204" pitchFamily="18" charset="0"/>
                      </a:rPr>
                      <m:t>𝜇</m:t>
                    </m:r>
                  </m:oMath>
                </a14:m>
                <a:r>
                  <a:rPr lang="en-US" sz="2800" dirty="0"/>
                  <a:t>F</a:t>
                </a:r>
              </a:p>
            </p:txBody>
          </p:sp>
        </mc:Choice>
        <mc:Fallback xmlns="">
          <p:sp>
            <p:nvSpPr>
              <p:cNvPr id="3" name="TextBox 2">
                <a:extLst>
                  <a:ext uri="{FF2B5EF4-FFF2-40B4-BE49-F238E27FC236}">
                    <a16:creationId xmlns:a16="http://schemas.microsoft.com/office/drawing/2014/main" id="{AB383C2C-E08C-412D-929B-60F0E04B9034}"/>
                  </a:ext>
                </a:extLst>
              </p:cNvPr>
              <p:cNvSpPr txBox="1">
                <a:spLocks noRot="1" noChangeAspect="1" noMove="1" noResize="1" noEditPoints="1" noAdjustHandles="1" noChangeArrowheads="1" noChangeShapeType="1" noTextEdit="1"/>
              </p:cNvSpPr>
              <p:nvPr/>
            </p:nvSpPr>
            <p:spPr>
              <a:xfrm>
                <a:off x="184558" y="3993160"/>
                <a:ext cx="4526496" cy="2609753"/>
              </a:xfrm>
              <a:prstGeom prst="rect">
                <a:avLst/>
              </a:prstGeom>
              <a:blipFill>
                <a:blip r:embed="rId2"/>
                <a:stretch>
                  <a:fillRect l="-2826" r="-1750" b="-60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BD0E242-9767-4044-A8A4-7D71BB49A0B8}"/>
              </a:ext>
            </a:extLst>
          </p:cNvPr>
          <p:cNvPicPr preferRelativeResize="0">
            <a:picLocks noChangeAspect="1"/>
          </p:cNvPicPr>
          <p:nvPr/>
        </p:nvPicPr>
        <p:blipFill rotWithShape="1">
          <a:blip r:embed="rId3"/>
          <a:srcRect b="12644"/>
          <a:stretch/>
        </p:blipFill>
        <p:spPr>
          <a:xfrm>
            <a:off x="8774385" y="109057"/>
            <a:ext cx="3308558" cy="2465754"/>
          </a:xfrm>
          <a:prstGeom prst="rect">
            <a:avLst/>
          </a:prstGeom>
        </p:spPr>
      </p:pic>
    </p:spTree>
    <p:extLst>
      <p:ext uri="{BB962C8B-B14F-4D97-AF65-F5344CB8AC3E}">
        <p14:creationId xmlns:p14="http://schemas.microsoft.com/office/powerpoint/2010/main" val="3575445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467" y="126075"/>
            <a:ext cx="11743266" cy="954107"/>
          </a:xfrm>
          <a:prstGeom prst="rect">
            <a:avLst/>
          </a:prstGeom>
        </p:spPr>
        <p:txBody>
          <a:bodyPr wrap="square">
            <a:spAutoFit/>
          </a:bodyPr>
          <a:lstStyle/>
          <a:p>
            <a:r>
              <a:rPr lang="en-US" sz="2800"/>
              <a:t>The current in an oscillating LC circuit is zero. Which one of the following statements is true?</a:t>
            </a:r>
          </a:p>
        </p:txBody>
      </p:sp>
      <p:sp>
        <p:nvSpPr>
          <p:cNvPr id="4" name="TextBox 3"/>
          <p:cNvSpPr txBox="1"/>
          <p:nvPr/>
        </p:nvSpPr>
        <p:spPr>
          <a:xfrm>
            <a:off x="262467" y="3378200"/>
            <a:ext cx="10932160" cy="3257174"/>
          </a:xfrm>
          <a:prstGeom prst="rect">
            <a:avLst/>
          </a:prstGeom>
          <a:noFill/>
        </p:spPr>
        <p:txBody>
          <a:bodyPr wrap="none" rtlCol="0">
            <a:spAutoFit/>
          </a:bodyPr>
          <a:lstStyle/>
          <a:p>
            <a:pPr marL="514350" indent="-514350">
              <a:lnSpc>
                <a:spcPct val="150000"/>
              </a:lnSpc>
              <a:buAutoNum type="alphaUcParenR"/>
            </a:pPr>
            <a:r>
              <a:rPr lang="en-US" sz="2800"/>
              <a:t>The charge on the capacitor is equal to zero coulombs.</a:t>
            </a:r>
          </a:p>
          <a:p>
            <a:pPr marL="514350" indent="-514350">
              <a:lnSpc>
                <a:spcPct val="150000"/>
              </a:lnSpc>
              <a:buAutoNum type="alphaUcParenR"/>
            </a:pPr>
            <a:r>
              <a:rPr lang="en-US" sz="2800"/>
              <a:t>Charge is moving through the inductor.</a:t>
            </a:r>
          </a:p>
          <a:p>
            <a:pPr marL="514350" indent="-514350">
              <a:lnSpc>
                <a:spcPct val="150000"/>
              </a:lnSpc>
              <a:buAutoNum type="alphaUcParenR"/>
            </a:pPr>
            <a:r>
              <a:rPr lang="en-US" sz="2800"/>
              <a:t>The energy is equally shared between the electric and magnetic fields.</a:t>
            </a:r>
          </a:p>
          <a:p>
            <a:pPr marL="514350" indent="-514350">
              <a:lnSpc>
                <a:spcPct val="150000"/>
              </a:lnSpc>
              <a:buAutoNum type="alphaUcParenR"/>
            </a:pPr>
            <a:r>
              <a:rPr lang="en-US" sz="2800"/>
              <a:t>The energy in the electric field is maximized.</a:t>
            </a:r>
          </a:p>
          <a:p>
            <a:pPr marL="514350" indent="-514350">
              <a:lnSpc>
                <a:spcPct val="150000"/>
              </a:lnSpc>
              <a:buAutoNum type="alphaUcParenR"/>
            </a:pPr>
            <a:r>
              <a:rPr lang="en-US" sz="2800"/>
              <a:t>The energy in the magnetic field is maximized.</a:t>
            </a:r>
          </a:p>
        </p:txBody>
      </p:sp>
    </p:spTree>
    <p:extLst>
      <p:ext uri="{BB962C8B-B14F-4D97-AF65-F5344CB8AC3E}">
        <p14:creationId xmlns:p14="http://schemas.microsoft.com/office/powerpoint/2010/main" val="473227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9401" y="160866"/>
                <a:ext cx="11802532" cy="954107"/>
              </a:xfrm>
              <a:prstGeom prst="rect">
                <a:avLst/>
              </a:prstGeom>
              <a:noFill/>
            </p:spPr>
            <p:txBody>
              <a:bodyPr wrap="square" rtlCol="0">
                <a:spAutoFit/>
              </a:bodyPr>
              <a:lstStyle/>
              <a:p>
                <a:r>
                  <a:rPr lang="en-US" sz="2800"/>
                  <a:t>An ac voltage source </a:t>
                </a:r>
                <a14:m>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0</m:t>
                        </m:r>
                      </m:sub>
                    </m:sSub>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rPr>
                          <m:t>)</m:t>
                        </m:r>
                      </m:e>
                    </m:func>
                  </m:oMath>
                </a14:m>
                <a:r>
                  <a:rPr lang="en-US" sz="2800"/>
                  <a:t> is connected to a resistor. What is the </a:t>
                </a:r>
                <a:r>
                  <a:rPr lang="en-US" sz="2800" b="1"/>
                  <a:t>average </a:t>
                </a:r>
                <a:r>
                  <a:rPr lang="en-US" sz="2800"/>
                  <a:t>power dissipated by the resistor?</a:t>
                </a:r>
              </a:p>
            </p:txBody>
          </p:sp>
        </mc:Choice>
        <mc:Fallback xmlns="">
          <p:sp>
            <p:nvSpPr>
              <p:cNvPr id="2" name="TextBox 1"/>
              <p:cNvSpPr txBox="1">
                <a:spLocks noRot="1" noChangeAspect="1" noMove="1" noResize="1" noEditPoints="1" noAdjustHandles="1" noChangeArrowheads="1" noChangeShapeType="1" noTextEdit="1"/>
              </p:cNvSpPr>
              <p:nvPr/>
            </p:nvSpPr>
            <p:spPr>
              <a:xfrm>
                <a:off x="279401" y="160866"/>
                <a:ext cx="11802532" cy="954107"/>
              </a:xfrm>
              <a:prstGeom prst="rect">
                <a:avLst/>
              </a:prstGeom>
              <a:blipFill rotWithShape="0">
                <a:blip r:embed="rId2"/>
                <a:stretch>
                  <a:fillRect l="-1085" t="-5732" b="-17197"/>
                </a:stretch>
              </a:blipFill>
            </p:spPr>
            <p:txBody>
              <a:bodyPr/>
              <a:lstStyle/>
              <a:p>
                <a:r>
                  <a:rPr lang="en-US">
                    <a:noFill/>
                  </a:rPr>
                  <a:t> </a:t>
                </a:r>
              </a:p>
            </p:txBody>
          </p:sp>
        </mc:Fallback>
      </mc:AlternateContent>
      <p:sp>
        <p:nvSpPr>
          <p:cNvPr id="3" name="TextBox 2"/>
          <p:cNvSpPr txBox="1"/>
          <p:nvPr/>
        </p:nvSpPr>
        <p:spPr>
          <a:xfrm>
            <a:off x="279401" y="4013200"/>
            <a:ext cx="4188775" cy="2677656"/>
          </a:xfrm>
          <a:prstGeom prst="rect">
            <a:avLst/>
          </a:prstGeom>
          <a:noFill/>
        </p:spPr>
        <p:txBody>
          <a:bodyPr wrap="none" rtlCol="0">
            <a:spAutoFit/>
          </a:bodyPr>
          <a:lstStyle/>
          <a:p>
            <a:pPr marL="514350" indent="-514350">
              <a:lnSpc>
                <a:spcPct val="150000"/>
              </a:lnSpc>
              <a:buAutoNum type="alphaUcParenR"/>
            </a:pPr>
            <a:r>
              <a:rPr lang="en-US" sz="2800" dirty="0"/>
              <a:t>zero</a:t>
            </a:r>
          </a:p>
          <a:p>
            <a:pPr marL="514350" indent="-514350">
              <a:lnSpc>
                <a:spcPct val="150000"/>
              </a:lnSpc>
              <a:buAutoNum type="alphaUcParenR"/>
            </a:pPr>
            <a:r>
              <a:rPr lang="en-US" sz="2800" dirty="0"/>
              <a:t>positive</a:t>
            </a:r>
          </a:p>
          <a:p>
            <a:pPr marL="514350" indent="-514350">
              <a:lnSpc>
                <a:spcPct val="150000"/>
              </a:lnSpc>
              <a:buAutoNum type="alphaUcParenR"/>
            </a:pPr>
            <a:r>
              <a:rPr lang="en-US" sz="2800" dirty="0"/>
              <a:t>negative</a:t>
            </a:r>
          </a:p>
          <a:p>
            <a:pPr marL="514350" indent="-514350">
              <a:lnSpc>
                <a:spcPct val="150000"/>
              </a:lnSpc>
              <a:buAutoNum type="alphaUcParenR"/>
            </a:pPr>
            <a:r>
              <a:rPr lang="en-US" sz="2800" dirty="0"/>
              <a:t>not enough information</a:t>
            </a:r>
          </a:p>
        </p:txBody>
      </p:sp>
    </p:spTree>
    <p:extLst>
      <p:ext uri="{BB962C8B-B14F-4D97-AF65-F5344CB8AC3E}">
        <p14:creationId xmlns:p14="http://schemas.microsoft.com/office/powerpoint/2010/main" val="3840304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1" y="118534"/>
            <a:ext cx="11751732" cy="954107"/>
          </a:xfrm>
          <a:prstGeom prst="rect">
            <a:avLst/>
          </a:prstGeom>
          <a:noFill/>
        </p:spPr>
        <p:txBody>
          <a:bodyPr wrap="square" rtlCol="0">
            <a:spAutoFit/>
          </a:bodyPr>
          <a:lstStyle/>
          <a:p>
            <a:r>
              <a:rPr lang="en-US" sz="2800"/>
              <a:t>A 100 W light bulb (average power) is attached to a wall plug (120 V rms, 60 Hz). What is the </a:t>
            </a:r>
            <a:r>
              <a:rPr lang="en-US" sz="2800" b="1"/>
              <a:t>peak</a:t>
            </a:r>
            <a:r>
              <a:rPr lang="en-US" sz="2800"/>
              <a:t> power output to the bulb?</a:t>
            </a:r>
          </a:p>
        </p:txBody>
      </p:sp>
      <mc:AlternateContent xmlns:mc="http://schemas.openxmlformats.org/markup-compatibility/2006" xmlns:a14="http://schemas.microsoft.com/office/drawing/2010/main">
        <mc:Choice Requires="a14">
          <p:sp>
            <p:nvSpPr>
              <p:cNvPr id="3" name="TextBox 2"/>
              <p:cNvSpPr txBox="1"/>
              <p:nvPr/>
            </p:nvSpPr>
            <p:spPr>
              <a:xfrm>
                <a:off x="203201" y="3945467"/>
                <a:ext cx="2717411" cy="2740558"/>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100</m:t>
                    </m:r>
                  </m:oMath>
                </a14:m>
                <a:r>
                  <a:rPr lang="en-US" sz="2800"/>
                  <a:t> W</a:t>
                </a:r>
              </a:p>
              <a:p>
                <a:pPr marL="514350" indent="-514350">
                  <a:lnSpc>
                    <a:spcPct val="150000"/>
                  </a:lnSpc>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r>
                      <a:rPr lang="en-US" sz="2800">
                        <a:latin typeface="Cambria Math" panose="02040503050406030204" pitchFamily="18" charset="0"/>
                        <a:ea typeface="Cambria Math" panose="02040503050406030204" pitchFamily="18" charset="0"/>
                      </a:rPr>
                      <m:t>∙</m:t>
                    </m:r>
                    <m:r>
                      <a:rPr lang="en-US" sz="2800" b="0" i="0" smtClean="0">
                        <a:latin typeface="Cambria Math" panose="02040503050406030204" pitchFamily="18" charset="0"/>
                        <a:ea typeface="Cambria Math" panose="02040503050406030204" pitchFamily="18" charset="0"/>
                      </a:rPr>
                      <m:t>100</m:t>
                    </m:r>
                  </m:oMath>
                </a14:m>
                <a:r>
                  <a:rPr lang="en-US" sz="2800"/>
                  <a:t> W</a:t>
                </a:r>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200</m:t>
                    </m:r>
                  </m:oMath>
                </a14:m>
                <a:r>
                  <a:rPr lang="en-US" sz="2800"/>
                  <a:t> W</a:t>
                </a:r>
              </a:p>
              <a:p>
                <a:pPr marL="514350" indent="-514350">
                  <a:lnSpc>
                    <a:spcPct val="150000"/>
                  </a:lnSpc>
                  <a:buAutoNum type="alphaUcParenR"/>
                </a:pPr>
                <a:r>
                  <a:rPr lang="en-US" sz="2800"/>
                  <a:t>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203201" y="3945467"/>
                <a:ext cx="2717411" cy="2740558"/>
              </a:xfrm>
              <a:prstGeom prst="rect">
                <a:avLst/>
              </a:prstGeom>
              <a:blipFill rotWithShape="0">
                <a:blip r:embed="rId2"/>
                <a:stretch>
                  <a:fillRect l="-4709" r="-3363" b="-3111"/>
                </a:stretch>
              </a:blipFill>
            </p:spPr>
            <p:txBody>
              <a:bodyPr/>
              <a:lstStyle/>
              <a:p>
                <a:r>
                  <a:rPr lang="en-US">
                    <a:noFill/>
                  </a:rPr>
                  <a:t> </a:t>
                </a:r>
              </a:p>
            </p:txBody>
          </p:sp>
        </mc:Fallback>
      </mc:AlternateContent>
    </p:spTree>
    <p:extLst>
      <p:ext uri="{BB962C8B-B14F-4D97-AF65-F5344CB8AC3E}">
        <p14:creationId xmlns:p14="http://schemas.microsoft.com/office/powerpoint/2010/main" val="1637112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7636" y="1619895"/>
            <a:ext cx="4542857" cy="1857143"/>
          </a:xfrm>
          <a:prstGeom prst="rect">
            <a:avLst/>
          </a:prstGeom>
        </p:spPr>
      </p:pic>
      <p:sp>
        <p:nvSpPr>
          <p:cNvPr id="3" name="Rectangle 2"/>
          <p:cNvSpPr/>
          <p:nvPr/>
        </p:nvSpPr>
        <p:spPr>
          <a:xfrm>
            <a:off x="177799" y="85636"/>
            <a:ext cx="11802533" cy="1384995"/>
          </a:xfrm>
          <a:prstGeom prst="rect">
            <a:avLst/>
          </a:prstGeom>
        </p:spPr>
        <p:txBody>
          <a:bodyPr wrap="square">
            <a:spAutoFit/>
          </a:bodyPr>
          <a:lstStyle/>
          <a:p>
            <a:r>
              <a:rPr lang="en-US" sz="2800" dirty="0"/>
              <a:t>A resistor with resistance R is plugged into a 120 V AC wall socket. The graph below is either voltage V across, current I thru, or power P dissipated in the resistor vs. time. What could the graph be?</a:t>
            </a:r>
          </a:p>
        </p:txBody>
      </p:sp>
      <p:sp>
        <p:nvSpPr>
          <p:cNvPr id="4" name="TextBox 3"/>
          <p:cNvSpPr txBox="1"/>
          <p:nvPr/>
        </p:nvSpPr>
        <p:spPr>
          <a:xfrm>
            <a:off x="177799" y="3352800"/>
            <a:ext cx="4322145" cy="3323987"/>
          </a:xfrm>
          <a:prstGeom prst="rect">
            <a:avLst/>
          </a:prstGeom>
          <a:noFill/>
        </p:spPr>
        <p:txBody>
          <a:bodyPr wrap="none" rtlCol="0">
            <a:spAutoFit/>
          </a:bodyPr>
          <a:lstStyle/>
          <a:p>
            <a:pPr marL="514350" indent="-514350">
              <a:lnSpc>
                <a:spcPct val="150000"/>
              </a:lnSpc>
              <a:buAutoNum type="alphaUcParenR"/>
            </a:pPr>
            <a:r>
              <a:rPr lang="en-US" sz="2800"/>
              <a:t>V only</a:t>
            </a:r>
          </a:p>
          <a:p>
            <a:pPr marL="514350" indent="-514350">
              <a:lnSpc>
                <a:spcPct val="150000"/>
              </a:lnSpc>
              <a:buAutoNum type="alphaUcParenR"/>
            </a:pPr>
            <a:r>
              <a:rPr lang="en-US" sz="2800"/>
              <a:t>I only</a:t>
            </a:r>
          </a:p>
          <a:p>
            <a:pPr marL="514350" indent="-514350">
              <a:lnSpc>
                <a:spcPct val="150000"/>
              </a:lnSpc>
              <a:buAutoNum type="alphaUcParenR"/>
            </a:pPr>
            <a:r>
              <a:rPr lang="en-US" sz="2800"/>
              <a:t>V or I only</a:t>
            </a:r>
          </a:p>
          <a:p>
            <a:pPr marL="514350" indent="-514350">
              <a:lnSpc>
                <a:spcPct val="150000"/>
              </a:lnSpc>
              <a:buAutoNum type="alphaUcParenR"/>
            </a:pPr>
            <a:r>
              <a:rPr lang="en-US" sz="2800"/>
              <a:t>V, I, or P</a:t>
            </a:r>
          </a:p>
          <a:p>
            <a:pPr marL="514350" indent="-514350">
              <a:lnSpc>
                <a:spcPct val="150000"/>
              </a:lnSpc>
              <a:buAutoNum type="alphaUcParenR"/>
            </a:pPr>
            <a:r>
              <a:rPr lang="en-US" sz="2800"/>
              <a:t>Some other combination</a:t>
            </a:r>
          </a:p>
        </p:txBody>
      </p:sp>
    </p:spTree>
    <p:extLst>
      <p:ext uri="{BB962C8B-B14F-4D97-AF65-F5344CB8AC3E}">
        <p14:creationId xmlns:p14="http://schemas.microsoft.com/office/powerpoint/2010/main" val="302172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2611" y="1479098"/>
            <a:ext cx="2798307" cy="1810669"/>
          </a:xfrm>
          <a:prstGeom prst="rect">
            <a:avLst/>
          </a:prstGeom>
        </p:spPr>
      </p:pic>
      <p:sp>
        <p:nvSpPr>
          <p:cNvPr id="4" name="Rectangle 3"/>
          <p:cNvSpPr/>
          <p:nvPr/>
        </p:nvSpPr>
        <p:spPr>
          <a:xfrm>
            <a:off x="177799" y="94103"/>
            <a:ext cx="11827933" cy="1384995"/>
          </a:xfrm>
          <a:prstGeom prst="rect">
            <a:avLst/>
          </a:prstGeom>
        </p:spPr>
        <p:txBody>
          <a:bodyPr wrap="square">
            <a:spAutoFit/>
          </a:bodyPr>
          <a:lstStyle/>
          <a:p>
            <a:r>
              <a:rPr lang="en-US" sz="2800"/>
              <a:t>What if that loop were spun around an axis oriented perpendicular to the plane of the page, running through the center? Is a non-zero current induced in the loop?</a:t>
            </a:r>
          </a:p>
        </p:txBody>
      </p:sp>
      <p:sp>
        <p:nvSpPr>
          <p:cNvPr id="5" name="TextBox 4"/>
          <p:cNvSpPr txBox="1"/>
          <p:nvPr/>
        </p:nvSpPr>
        <p:spPr>
          <a:xfrm>
            <a:off x="177799" y="5283200"/>
            <a:ext cx="2961067" cy="1384995"/>
          </a:xfrm>
          <a:prstGeom prst="rect">
            <a:avLst/>
          </a:prstGeom>
          <a:noFill/>
        </p:spPr>
        <p:txBody>
          <a:bodyPr wrap="none" rtlCol="0">
            <a:spAutoFit/>
          </a:bodyPr>
          <a:lstStyle/>
          <a:p>
            <a:pPr marL="514350" indent="-514350">
              <a:lnSpc>
                <a:spcPct val="150000"/>
              </a:lnSpc>
              <a:buAutoNum type="alphaUcParenR"/>
            </a:pPr>
            <a:r>
              <a:rPr lang="en-US" sz="2800"/>
              <a:t>Yes, there is</a:t>
            </a:r>
          </a:p>
          <a:p>
            <a:pPr marL="514350" indent="-514350">
              <a:lnSpc>
                <a:spcPct val="150000"/>
              </a:lnSpc>
              <a:buAutoNum type="alphaUcParenR"/>
            </a:pPr>
            <a:r>
              <a:rPr lang="en-US" sz="2800"/>
              <a:t>No, there is not</a:t>
            </a:r>
          </a:p>
        </p:txBody>
      </p:sp>
    </p:spTree>
    <p:extLst>
      <p:ext uri="{BB962C8B-B14F-4D97-AF65-F5344CB8AC3E}">
        <p14:creationId xmlns:p14="http://schemas.microsoft.com/office/powerpoint/2010/main" val="3198955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5245" y="1162839"/>
            <a:ext cx="7340436" cy="2460894"/>
          </a:xfrm>
          <a:prstGeom prst="rect">
            <a:avLst/>
          </a:prstGeom>
        </p:spPr>
      </p:pic>
      <p:sp>
        <p:nvSpPr>
          <p:cNvPr id="3" name="Rectangle 2"/>
          <p:cNvSpPr/>
          <p:nvPr/>
        </p:nvSpPr>
        <p:spPr>
          <a:xfrm>
            <a:off x="228600" y="108635"/>
            <a:ext cx="11785600" cy="954107"/>
          </a:xfrm>
          <a:prstGeom prst="rect">
            <a:avLst/>
          </a:prstGeom>
        </p:spPr>
        <p:txBody>
          <a:bodyPr wrap="square">
            <a:spAutoFit/>
          </a:bodyPr>
          <a:lstStyle/>
          <a:p>
            <a:r>
              <a:rPr lang="en-US" sz="2800" dirty="0"/>
              <a:t>A transformer is connected to a battery as shown. The voltage across the resistor R is…</a:t>
            </a:r>
          </a:p>
        </p:txBody>
      </p:sp>
      <mc:AlternateContent xmlns:mc="http://schemas.openxmlformats.org/markup-compatibility/2006" xmlns:a14="http://schemas.microsoft.com/office/drawing/2010/main">
        <mc:Choice Requires="a14">
          <p:sp>
            <p:nvSpPr>
              <p:cNvPr id="4" name="TextBox 3"/>
              <p:cNvSpPr txBox="1"/>
              <p:nvPr/>
            </p:nvSpPr>
            <p:spPr>
              <a:xfrm>
                <a:off x="228600" y="2760133"/>
                <a:ext cx="5714449" cy="3953390"/>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𝑉</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2</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1</m:t>
                            </m:r>
                          </m:sub>
                        </m:sSub>
                      </m:den>
                    </m:f>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𝑉</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b="0" i="1" smtClean="0">
                                <a:latin typeface="Cambria Math" panose="02040503050406030204" pitchFamily="18" charset="0"/>
                              </a:rPr>
                              <m:t>1</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b="0" i="1" smtClean="0">
                                <a:latin typeface="Cambria Math" panose="02040503050406030204" pitchFamily="18" charset="0"/>
                              </a:rPr>
                              <m:t>2</m:t>
                            </m:r>
                          </m:sub>
                        </m:sSub>
                      </m:den>
                    </m:f>
                  </m:oMath>
                </a14:m>
                <a:endParaRPr lang="en-US" sz="2800"/>
              </a:p>
              <a:p>
                <a:pPr marL="514350" indent="-514350">
                  <a:lnSpc>
                    <a:spcPct val="150000"/>
                  </a:lnSpc>
                  <a:buAutoNum type="alphaUcParenR"/>
                </a:pPr>
                <a:r>
                  <a:rPr lang="en-US" sz="2800"/>
                  <a:t> </a:t>
                </a:r>
                <a14:m>
                  <m:oMath xmlns:m="http://schemas.openxmlformats.org/officeDocument/2006/math">
                    <m:r>
                      <a:rPr lang="en-US" sz="2800" i="1">
                        <a:latin typeface="Cambria Math" panose="02040503050406030204" pitchFamily="18" charset="0"/>
                      </a:rPr>
                      <m:t>𝑉</m:t>
                    </m:r>
                  </m:oMath>
                </a14:m>
                <a:endParaRPr lang="en-US" sz="2800"/>
              </a:p>
              <a:p>
                <a:pPr marL="514350" indent="-514350">
                  <a:lnSpc>
                    <a:spcPct val="150000"/>
                  </a:lnSpc>
                  <a:buAutoNum type="alphaUcParenR"/>
                </a:pPr>
                <a:r>
                  <a:rPr lang="en-US" sz="2800"/>
                  <a:t>zero</a:t>
                </a:r>
              </a:p>
              <a:p>
                <a:pPr marL="514350" indent="-514350">
                  <a:lnSpc>
                    <a:spcPct val="150000"/>
                  </a:lnSpc>
                  <a:buAutoNum type="alphaUcParenR"/>
                </a:pPr>
                <a:r>
                  <a:rPr lang="en-US" sz="2800"/>
                  <a:t>not enough information to answer</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2760133"/>
                <a:ext cx="5714449" cy="3953390"/>
              </a:xfrm>
              <a:prstGeom prst="rect">
                <a:avLst/>
              </a:prstGeom>
              <a:blipFill rotWithShape="0">
                <a:blip r:embed="rId3"/>
                <a:stretch>
                  <a:fillRect l="-2241" r="-961" b="-3549"/>
                </a:stretch>
              </a:blipFill>
            </p:spPr>
            <p:txBody>
              <a:bodyPr/>
              <a:lstStyle/>
              <a:p>
                <a:r>
                  <a:rPr lang="en-US">
                    <a:noFill/>
                  </a:rPr>
                  <a:t> </a:t>
                </a:r>
              </a:p>
            </p:txBody>
          </p:sp>
        </mc:Fallback>
      </mc:AlternateContent>
    </p:spTree>
    <p:extLst>
      <p:ext uri="{BB962C8B-B14F-4D97-AF65-F5344CB8AC3E}">
        <p14:creationId xmlns:p14="http://schemas.microsoft.com/office/powerpoint/2010/main" val="1832524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5245" y="1162839"/>
            <a:ext cx="7340436" cy="2460894"/>
          </a:xfrm>
          <a:prstGeom prst="rect">
            <a:avLst/>
          </a:prstGeom>
        </p:spPr>
      </p:pic>
      <p:sp>
        <p:nvSpPr>
          <p:cNvPr id="3" name="Rectangle 2"/>
          <p:cNvSpPr/>
          <p:nvPr/>
        </p:nvSpPr>
        <p:spPr>
          <a:xfrm>
            <a:off x="228600" y="108635"/>
            <a:ext cx="11785600" cy="954107"/>
          </a:xfrm>
          <a:prstGeom prst="rect">
            <a:avLst/>
          </a:prstGeom>
        </p:spPr>
        <p:txBody>
          <a:bodyPr wrap="square">
            <a:spAutoFit/>
          </a:bodyPr>
          <a:lstStyle/>
          <a:p>
            <a:r>
              <a:rPr lang="en-US" sz="2800" dirty="0"/>
              <a:t>A transformer is connected to an AC generator as shown. The voltage across the resistor R is…</a:t>
            </a:r>
          </a:p>
        </p:txBody>
      </p:sp>
      <mc:AlternateContent xmlns:mc="http://schemas.openxmlformats.org/markup-compatibility/2006" xmlns:a14="http://schemas.microsoft.com/office/drawing/2010/main">
        <mc:Choice Requires="a14">
          <p:sp>
            <p:nvSpPr>
              <p:cNvPr id="4" name="TextBox 3"/>
              <p:cNvSpPr txBox="1"/>
              <p:nvPr/>
            </p:nvSpPr>
            <p:spPr>
              <a:xfrm>
                <a:off x="228600" y="2760133"/>
                <a:ext cx="5714449" cy="3953390"/>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𝑉</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2</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1</m:t>
                            </m:r>
                          </m:sub>
                        </m:sSub>
                      </m:den>
                    </m:f>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i="1">
                        <a:latin typeface="Cambria Math" panose="02040503050406030204" pitchFamily="18" charset="0"/>
                      </a:rPr>
                      <m:t>𝑉</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b="0" i="1" smtClean="0">
                                <a:latin typeface="Cambria Math" panose="02040503050406030204" pitchFamily="18" charset="0"/>
                              </a:rPr>
                              <m:t>1</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b="0" i="1" smtClean="0">
                                <a:latin typeface="Cambria Math" panose="02040503050406030204" pitchFamily="18" charset="0"/>
                              </a:rPr>
                              <m:t>2</m:t>
                            </m:r>
                          </m:sub>
                        </m:sSub>
                      </m:den>
                    </m:f>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i="1">
                        <a:latin typeface="Cambria Math" panose="02040503050406030204" pitchFamily="18" charset="0"/>
                      </a:rPr>
                      <m:t>𝑉</m:t>
                    </m:r>
                  </m:oMath>
                </a14:m>
                <a:endParaRPr lang="en-US" sz="2800" dirty="0"/>
              </a:p>
              <a:p>
                <a:pPr marL="514350" indent="-514350">
                  <a:lnSpc>
                    <a:spcPct val="150000"/>
                  </a:lnSpc>
                  <a:buAutoNum type="alphaUcParenR"/>
                </a:pPr>
                <a:r>
                  <a:rPr lang="en-US" sz="2800" dirty="0"/>
                  <a:t>zero</a:t>
                </a:r>
              </a:p>
              <a:p>
                <a:pPr marL="514350" indent="-514350">
                  <a:lnSpc>
                    <a:spcPct val="150000"/>
                  </a:lnSpc>
                  <a:buAutoNum type="alphaUcParenR"/>
                </a:pPr>
                <a:r>
                  <a:rPr lang="en-US" sz="2800" dirty="0"/>
                  <a:t>not enough information to answer</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2760133"/>
                <a:ext cx="5714449" cy="3953390"/>
              </a:xfrm>
              <a:prstGeom prst="rect">
                <a:avLst/>
              </a:prstGeom>
              <a:blipFill rotWithShape="0">
                <a:blip r:embed="rId3"/>
                <a:stretch>
                  <a:fillRect l="-2241" r="-961" b="-354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349F842-2FF1-49EC-A8F2-4D6075D18CB8}"/>
              </a:ext>
            </a:extLst>
          </p:cNvPr>
          <p:cNvSpPr/>
          <p:nvPr/>
        </p:nvSpPr>
        <p:spPr>
          <a:xfrm>
            <a:off x="3775245" y="1721791"/>
            <a:ext cx="656947" cy="5504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8236360F-718B-48D7-9DD3-0417E26245BD}"/>
              </a:ext>
            </a:extLst>
          </p:cNvPr>
          <p:cNvPicPr>
            <a:picLocks noChangeAspect="1"/>
          </p:cNvPicPr>
          <p:nvPr/>
        </p:nvPicPr>
        <p:blipFill rotWithShape="1">
          <a:blip r:embed="rId4"/>
          <a:srcRect l="9687" t="45518" r="84046" b="36520"/>
          <a:stretch/>
        </p:blipFill>
        <p:spPr>
          <a:xfrm>
            <a:off x="3784123" y="1665492"/>
            <a:ext cx="578375" cy="66301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E08F8A-D428-45B9-A765-91B1A83B9624}"/>
                  </a:ext>
                </a:extLst>
              </p:cNvPr>
              <p:cNvSpPr txBox="1"/>
              <p:nvPr/>
            </p:nvSpPr>
            <p:spPr>
              <a:xfrm>
                <a:off x="3400147" y="1703191"/>
                <a:ext cx="50225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𝑉</m:t>
                      </m:r>
                    </m:oMath>
                  </m:oMathPara>
                </a14:m>
                <a:endParaRPr lang="en-US" sz="2800" dirty="0"/>
              </a:p>
            </p:txBody>
          </p:sp>
        </mc:Choice>
        <mc:Fallback xmlns="">
          <p:sp>
            <p:nvSpPr>
              <p:cNvPr id="7" name="TextBox 6">
                <a:extLst>
                  <a:ext uri="{FF2B5EF4-FFF2-40B4-BE49-F238E27FC236}">
                    <a16:creationId xmlns:a16="http://schemas.microsoft.com/office/drawing/2014/main" id="{DCE08F8A-D428-45B9-A765-91B1A83B9624}"/>
                  </a:ext>
                </a:extLst>
              </p:cNvPr>
              <p:cNvSpPr txBox="1">
                <a:spLocks noRot="1" noChangeAspect="1" noMove="1" noResize="1" noEditPoints="1" noAdjustHandles="1" noChangeArrowheads="1" noChangeShapeType="1" noTextEdit="1"/>
              </p:cNvSpPr>
              <p:nvPr/>
            </p:nvSpPr>
            <p:spPr>
              <a:xfrm>
                <a:off x="3400147" y="1703191"/>
                <a:ext cx="502252"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1734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1445" y="1487565"/>
            <a:ext cx="7080385" cy="2336346"/>
          </a:xfrm>
          <a:prstGeom prst="rect">
            <a:avLst/>
          </a:prstGeom>
        </p:spPr>
      </p:pic>
      <p:sp>
        <p:nvSpPr>
          <p:cNvPr id="3" name="Rectangle 2"/>
          <p:cNvSpPr/>
          <p:nvPr/>
        </p:nvSpPr>
        <p:spPr>
          <a:xfrm>
            <a:off x="210777" y="102570"/>
            <a:ext cx="11769555" cy="1384995"/>
          </a:xfrm>
          <a:prstGeom prst="rect">
            <a:avLst/>
          </a:prstGeom>
        </p:spPr>
        <p:txBody>
          <a:bodyPr wrap="square">
            <a:spAutoFit/>
          </a:bodyPr>
          <a:lstStyle/>
          <a:p>
            <a:r>
              <a:rPr lang="en-US" sz="2800"/>
              <a:t>The primary coil of a transformer is connected to a battery, a resistor, and a switch.  The secondary coil is connected to an ammeter.  When the switch is thrown closed, the ammeter shows…</a:t>
            </a:r>
          </a:p>
        </p:txBody>
      </p:sp>
      <p:sp>
        <p:nvSpPr>
          <p:cNvPr id="4" name="TextBox 3"/>
          <p:cNvSpPr txBox="1"/>
          <p:nvPr/>
        </p:nvSpPr>
        <p:spPr>
          <a:xfrm>
            <a:off x="210777" y="4605867"/>
            <a:ext cx="9465796" cy="2031325"/>
          </a:xfrm>
          <a:prstGeom prst="rect">
            <a:avLst/>
          </a:prstGeom>
          <a:noFill/>
        </p:spPr>
        <p:txBody>
          <a:bodyPr wrap="none" rtlCol="0">
            <a:spAutoFit/>
          </a:bodyPr>
          <a:lstStyle/>
          <a:p>
            <a:pPr marL="514350" indent="-514350">
              <a:lnSpc>
                <a:spcPct val="150000"/>
              </a:lnSpc>
              <a:buAutoNum type="alphaUcParenR"/>
            </a:pPr>
            <a:r>
              <a:rPr lang="en-US" sz="2800"/>
              <a:t>a zero current all the time</a:t>
            </a:r>
          </a:p>
          <a:p>
            <a:pPr marL="514350" indent="-514350">
              <a:lnSpc>
                <a:spcPct val="150000"/>
              </a:lnSpc>
              <a:buAutoNum type="alphaUcParenR"/>
            </a:pPr>
            <a:r>
              <a:rPr lang="en-US" sz="2800"/>
              <a:t>a non-zero current for a brief time when the switch is closed</a:t>
            </a:r>
          </a:p>
          <a:p>
            <a:pPr marL="514350" indent="-514350">
              <a:lnSpc>
                <a:spcPct val="150000"/>
              </a:lnSpc>
              <a:buAutoNum type="alphaUcParenR"/>
            </a:pPr>
            <a:r>
              <a:rPr lang="en-US" sz="2800"/>
              <a:t>a steady non-zero current after the switch is closed</a:t>
            </a:r>
          </a:p>
        </p:txBody>
      </p:sp>
    </p:spTree>
    <p:extLst>
      <p:ext uri="{BB962C8B-B14F-4D97-AF65-F5344CB8AC3E}">
        <p14:creationId xmlns:p14="http://schemas.microsoft.com/office/powerpoint/2010/main" val="2461542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3139" y="1443133"/>
            <a:ext cx="4710990" cy="2503199"/>
          </a:xfrm>
          <a:prstGeom prst="rect">
            <a:avLst/>
          </a:prstGeom>
        </p:spPr>
      </p:pic>
      <p:sp>
        <p:nvSpPr>
          <p:cNvPr id="3" name="Rectangle 2"/>
          <p:cNvSpPr/>
          <p:nvPr/>
        </p:nvSpPr>
        <p:spPr>
          <a:xfrm>
            <a:off x="220134" y="102569"/>
            <a:ext cx="11557000" cy="1815882"/>
          </a:xfrm>
          <a:prstGeom prst="rect">
            <a:avLst/>
          </a:prstGeom>
        </p:spPr>
        <p:txBody>
          <a:bodyPr wrap="square">
            <a:spAutoFit/>
          </a:bodyPr>
          <a:lstStyle/>
          <a:p>
            <a:r>
              <a:rPr lang="en-US" sz="2800"/>
              <a:t>A step-down transformer is attached to an AC voltage source and a resistor as shown.  How does the current in the resistor I R compare to the current drawn from the AC source Iinput?  (With AC circuits, we always use rms values of I and V.)</a:t>
            </a:r>
          </a:p>
        </p:txBody>
      </p:sp>
      <mc:AlternateContent xmlns:mc="http://schemas.openxmlformats.org/markup-compatibility/2006" xmlns:a14="http://schemas.microsoft.com/office/drawing/2010/main">
        <mc:Choice Requires="a14">
          <p:sp>
            <p:nvSpPr>
              <p:cNvPr id="4" name="TextBox 3"/>
              <p:cNvSpPr txBox="1"/>
              <p:nvPr/>
            </p:nvSpPr>
            <p:spPr>
              <a:xfrm>
                <a:off x="220134" y="3948068"/>
                <a:ext cx="4816831" cy="267765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𝑅</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𝑖𝑛</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𝑅</m:t>
                        </m:r>
                      </m:sub>
                    </m:sSub>
                    <m:r>
                      <a:rPr lang="en-US" sz="2800" b="0" i="1"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𝑖𝑛</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𝑅</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𝑖𝑛</m:t>
                        </m:r>
                      </m:sub>
                    </m:sSub>
                  </m:oMath>
                </a14:m>
                <a:endParaRPr lang="en-US" sz="2800"/>
              </a:p>
              <a:p>
                <a:pPr marL="514350" indent="-514350">
                  <a:lnSpc>
                    <a:spcPct val="150000"/>
                  </a:lnSpc>
                  <a:buAutoNum type="alphaUcParenR"/>
                </a:pPr>
                <a:r>
                  <a:rPr lang="en-US" sz="2800"/>
                  <a:t> Depends on the value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𝑖𝑛</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20134" y="3948068"/>
                <a:ext cx="4816831" cy="2677656"/>
              </a:xfrm>
              <a:prstGeom prst="rect">
                <a:avLst/>
              </a:prstGeom>
              <a:blipFill rotWithShape="0">
                <a:blip r:embed="rId3"/>
                <a:stretch>
                  <a:fillRect l="-2658" b="-3189"/>
                </a:stretch>
              </a:blipFill>
            </p:spPr>
            <p:txBody>
              <a:bodyPr/>
              <a:lstStyle/>
              <a:p>
                <a:r>
                  <a:rPr lang="en-US">
                    <a:noFill/>
                  </a:rPr>
                  <a:t> </a:t>
                </a:r>
              </a:p>
            </p:txBody>
          </p:sp>
        </mc:Fallback>
      </mc:AlternateContent>
    </p:spTree>
    <p:extLst>
      <p:ext uri="{BB962C8B-B14F-4D97-AF65-F5344CB8AC3E}">
        <p14:creationId xmlns:p14="http://schemas.microsoft.com/office/powerpoint/2010/main" val="2933626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0977" y="1870052"/>
            <a:ext cx="5488177" cy="21951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62467" y="130370"/>
                <a:ext cx="11760200" cy="2246769"/>
              </a:xfrm>
              <a:prstGeom prst="rect">
                <a:avLst/>
              </a:prstGeom>
            </p:spPr>
            <p:txBody>
              <a:bodyPr wrap="square">
                <a:spAutoFit/>
              </a:bodyPr>
              <a:lstStyle/>
              <a:p>
                <a:r>
                  <a:rPr lang="en-US" sz="2800"/>
                  <a:t>An electrical engineer at a power plant wants to reduce the energy wasted during power transmission from the plant to the city.   The power output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𝑜</m:t>
                        </m:r>
                      </m:sub>
                    </m:sSub>
                    <m:r>
                      <a:rPr lang="en-US" sz="2800" b="0" i="1" smtClean="0">
                        <a:latin typeface="Cambria Math" panose="02040503050406030204" pitchFamily="18" charset="0"/>
                      </a:rPr>
                      <m:t>=</m:t>
                    </m:r>
                    <m:r>
                      <a:rPr lang="en-US" sz="2800" b="0" i="1" smtClean="0">
                        <a:latin typeface="Cambria Math" panose="02040503050406030204" pitchFamily="18" charset="0"/>
                      </a:rPr>
                      <m:t>𝐼𝑉</m:t>
                    </m:r>
                  </m:oMath>
                </a14:m>
                <a:r>
                  <a:rPr lang="en-US" sz="2800"/>
                  <a:t> of the plant is </a:t>
                </a:r>
                <a:r>
                  <a:rPr lang="en-US" sz="2800" u="sng"/>
                  <a:t>fixed</a:t>
                </a:r>
                <a:r>
                  <a:rPr lang="en-US" sz="2800"/>
                  <a:t> at 100 MW.  The engineer decides to double the output voltage V.   By what factor does the power lost in the cable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𝑙𝑜𝑠𝑡</m:t>
                        </m:r>
                      </m:sub>
                    </m:sSub>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𝐼</m:t>
                        </m:r>
                      </m:e>
                      <m:sup>
                        <m:r>
                          <a:rPr lang="en-US" sz="2800" b="0" i="1" smtClean="0">
                            <a:latin typeface="Cambria Math" panose="02040503050406030204" pitchFamily="18" charset="0"/>
                          </a:rPr>
                          <m:t>2</m:t>
                        </m:r>
                      </m:sup>
                    </m:s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𝑐𝑎𝑏𝑙𝑒</m:t>
                        </m:r>
                      </m:sub>
                    </m:sSub>
                  </m:oMath>
                </a14:m>
                <a:r>
                  <a:rPr lang="en-US" sz="2800"/>
                  <a:t> change?</a:t>
                </a:r>
              </a:p>
            </p:txBody>
          </p:sp>
        </mc:Choice>
        <mc:Fallback xmlns="">
          <p:sp>
            <p:nvSpPr>
              <p:cNvPr id="3" name="Rectangle 2"/>
              <p:cNvSpPr>
                <a:spLocks noRot="1" noChangeAspect="1" noMove="1" noResize="1" noEditPoints="1" noAdjustHandles="1" noChangeArrowheads="1" noChangeShapeType="1" noTextEdit="1"/>
              </p:cNvSpPr>
              <p:nvPr/>
            </p:nvSpPr>
            <p:spPr>
              <a:xfrm>
                <a:off x="262467" y="130370"/>
                <a:ext cx="11760200" cy="2246769"/>
              </a:xfrm>
              <a:prstGeom prst="rect">
                <a:avLst/>
              </a:prstGeom>
              <a:blipFill rotWithShape="0">
                <a:blip r:embed="rId3"/>
                <a:stretch>
                  <a:fillRect l="-1037" t="-2439" b="-6775"/>
                </a:stretch>
              </a:blipFill>
            </p:spPr>
            <p:txBody>
              <a:bodyPr/>
              <a:lstStyle/>
              <a:p>
                <a:r>
                  <a:rPr lang="en-US">
                    <a:noFill/>
                  </a:rPr>
                  <a:t> </a:t>
                </a:r>
              </a:p>
            </p:txBody>
          </p:sp>
        </mc:Fallback>
      </mc:AlternateContent>
      <p:sp>
        <p:nvSpPr>
          <p:cNvPr id="4" name="TextBox 3"/>
          <p:cNvSpPr txBox="1"/>
          <p:nvPr/>
        </p:nvSpPr>
        <p:spPr>
          <a:xfrm>
            <a:off x="262467" y="3387818"/>
            <a:ext cx="6079421" cy="3323987"/>
          </a:xfrm>
          <a:prstGeom prst="rect">
            <a:avLst/>
          </a:prstGeom>
          <a:noFill/>
        </p:spPr>
        <p:txBody>
          <a:bodyPr wrap="none" rtlCol="0">
            <a:spAutoFit/>
          </a:bodyPr>
          <a:lstStyle/>
          <a:p>
            <a:pPr marL="514350" indent="-514350">
              <a:lnSpc>
                <a:spcPct val="150000"/>
              </a:lnSpc>
              <a:buAutoNum type="alphaUcParenR"/>
            </a:pPr>
            <a:r>
              <a:rPr lang="en-US" sz="2800"/>
              <a:t>No change</a:t>
            </a:r>
          </a:p>
          <a:p>
            <a:pPr marL="514350" indent="-514350">
              <a:lnSpc>
                <a:spcPct val="150000"/>
              </a:lnSpc>
              <a:buAutoNum type="alphaUcParenR"/>
            </a:pPr>
            <a:r>
              <a:rPr lang="en-US" sz="2800"/>
              <a:t>Factor of 2 decrease in power lost</a:t>
            </a:r>
          </a:p>
          <a:p>
            <a:pPr marL="514350" indent="-514350">
              <a:lnSpc>
                <a:spcPct val="150000"/>
              </a:lnSpc>
              <a:buAutoNum type="alphaUcParenR"/>
            </a:pPr>
            <a:r>
              <a:rPr lang="en-US" sz="2800"/>
              <a:t>Factor of 4 decrease in power lost</a:t>
            </a:r>
          </a:p>
          <a:p>
            <a:pPr marL="514350" indent="-514350">
              <a:lnSpc>
                <a:spcPct val="150000"/>
              </a:lnSpc>
              <a:buAutoNum type="alphaUcParenR"/>
            </a:pPr>
            <a:r>
              <a:rPr lang="en-US" sz="2800"/>
              <a:t>Factor of 8 decrease in power lost</a:t>
            </a:r>
          </a:p>
          <a:p>
            <a:pPr marL="514350" indent="-514350">
              <a:lnSpc>
                <a:spcPct val="150000"/>
              </a:lnSpc>
              <a:buAutoNum type="alphaUcParenR"/>
            </a:pPr>
            <a:r>
              <a:rPr lang="en-US" sz="2800"/>
              <a:t>Power lost in cable actually </a:t>
            </a:r>
            <a:r>
              <a:rPr lang="en-US" sz="2800" i="1"/>
              <a:t>increases</a:t>
            </a:r>
            <a:endParaRPr lang="en-US" sz="2800"/>
          </a:p>
        </p:txBody>
      </p:sp>
    </p:spTree>
    <p:extLst>
      <p:ext uri="{BB962C8B-B14F-4D97-AF65-F5344CB8AC3E}">
        <p14:creationId xmlns:p14="http://schemas.microsoft.com/office/powerpoint/2010/main" val="212913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58186" y="998283"/>
            <a:ext cx="2519413" cy="3746581"/>
          </a:xfrm>
          <a:prstGeom prst="rect">
            <a:avLst/>
          </a:prstGeom>
        </p:spPr>
      </p:pic>
      <p:sp>
        <p:nvSpPr>
          <p:cNvPr id="3" name="Rectangle 2"/>
          <p:cNvSpPr/>
          <p:nvPr/>
        </p:nvSpPr>
        <p:spPr>
          <a:xfrm>
            <a:off x="224366" y="117102"/>
            <a:ext cx="11544301" cy="954107"/>
          </a:xfrm>
          <a:prstGeom prst="rect">
            <a:avLst/>
          </a:prstGeom>
        </p:spPr>
        <p:txBody>
          <a:bodyPr wrap="square">
            <a:spAutoFit/>
          </a:bodyPr>
          <a:lstStyle/>
          <a:p>
            <a:r>
              <a:rPr lang="en-US" sz="2800"/>
              <a:t>In order to change the magnetic flux through the loop, what would you have to do?</a:t>
            </a:r>
          </a:p>
        </p:txBody>
      </p:sp>
      <p:sp>
        <p:nvSpPr>
          <p:cNvPr id="4" name="TextBox 3"/>
          <p:cNvSpPr txBox="1"/>
          <p:nvPr/>
        </p:nvSpPr>
        <p:spPr>
          <a:xfrm>
            <a:off x="228807" y="3251200"/>
            <a:ext cx="4685513" cy="3323987"/>
          </a:xfrm>
          <a:prstGeom prst="rect">
            <a:avLst/>
          </a:prstGeom>
          <a:noFill/>
        </p:spPr>
        <p:txBody>
          <a:bodyPr wrap="none" rtlCol="0">
            <a:spAutoFit/>
          </a:bodyPr>
          <a:lstStyle/>
          <a:p>
            <a:pPr marL="514350" indent="-514350">
              <a:lnSpc>
                <a:spcPct val="150000"/>
              </a:lnSpc>
              <a:buAutoNum type="alphaUcParenR"/>
            </a:pPr>
            <a:r>
              <a:rPr lang="en-US" sz="2800"/>
              <a:t>Drop the magnet</a:t>
            </a:r>
          </a:p>
          <a:p>
            <a:pPr marL="514350" indent="-514350">
              <a:lnSpc>
                <a:spcPct val="150000"/>
              </a:lnSpc>
              <a:buAutoNum type="alphaUcParenR"/>
            </a:pPr>
            <a:r>
              <a:rPr lang="en-US" sz="2800"/>
              <a:t>Move the magnet upward</a:t>
            </a:r>
          </a:p>
          <a:p>
            <a:pPr marL="514350" indent="-514350">
              <a:lnSpc>
                <a:spcPct val="150000"/>
              </a:lnSpc>
              <a:buAutoNum type="alphaUcParenR"/>
            </a:pPr>
            <a:r>
              <a:rPr lang="en-US" sz="2800"/>
              <a:t>Move the magnet sideways</a:t>
            </a:r>
          </a:p>
          <a:p>
            <a:pPr marL="514350" indent="-514350">
              <a:lnSpc>
                <a:spcPct val="150000"/>
              </a:lnSpc>
              <a:buAutoNum type="alphaUcParenR"/>
            </a:pPr>
            <a:r>
              <a:rPr lang="en-US" sz="2800"/>
              <a:t>Only A) or B) will work</a:t>
            </a:r>
          </a:p>
          <a:p>
            <a:pPr marL="514350" indent="-514350">
              <a:lnSpc>
                <a:spcPct val="150000"/>
              </a:lnSpc>
              <a:buAutoNum type="alphaUcParenR"/>
            </a:pPr>
            <a:r>
              <a:rPr lang="en-US" sz="2800"/>
              <a:t>A), B), or C) will work</a:t>
            </a:r>
          </a:p>
        </p:txBody>
      </p:sp>
    </p:spTree>
    <p:extLst>
      <p:ext uri="{BB962C8B-B14F-4D97-AF65-F5344CB8AC3E}">
        <p14:creationId xmlns:p14="http://schemas.microsoft.com/office/powerpoint/2010/main" val="198101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3060" y="957187"/>
            <a:ext cx="7502809" cy="2285545"/>
          </a:xfrm>
          <a:prstGeom prst="rect">
            <a:avLst/>
          </a:prstGeom>
        </p:spPr>
      </p:pic>
      <p:sp>
        <p:nvSpPr>
          <p:cNvPr id="3" name="Rectangle 2"/>
          <p:cNvSpPr/>
          <p:nvPr/>
        </p:nvSpPr>
        <p:spPr>
          <a:xfrm>
            <a:off x="203199" y="114068"/>
            <a:ext cx="11802533" cy="954107"/>
          </a:xfrm>
          <a:prstGeom prst="rect">
            <a:avLst/>
          </a:prstGeom>
        </p:spPr>
        <p:txBody>
          <a:bodyPr wrap="square">
            <a:spAutoFit/>
          </a:bodyPr>
          <a:lstStyle/>
          <a:p>
            <a:r>
              <a:rPr lang="en-US" sz="2800"/>
              <a:t>The magnetic flux through a loop of wire is shown.  At which time is the magnitude of the emf induced in the loop a maximum?</a:t>
            </a:r>
          </a:p>
        </p:txBody>
      </p:sp>
      <p:sp>
        <p:nvSpPr>
          <p:cNvPr id="4" name="TextBox 3"/>
          <p:cNvSpPr txBox="1"/>
          <p:nvPr/>
        </p:nvSpPr>
        <p:spPr>
          <a:xfrm>
            <a:off x="203199" y="3534013"/>
            <a:ext cx="3158109" cy="3323987"/>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C</a:t>
            </a:r>
          </a:p>
          <a:p>
            <a:pPr marL="514350" indent="-514350">
              <a:lnSpc>
                <a:spcPct val="150000"/>
              </a:lnSpc>
              <a:buAutoNum type="alphaUcParenR"/>
            </a:pPr>
            <a:r>
              <a:rPr lang="en-US" sz="2800"/>
              <a:t>D</a:t>
            </a:r>
          </a:p>
          <a:p>
            <a:pPr marL="514350" indent="-514350">
              <a:lnSpc>
                <a:spcPct val="150000"/>
              </a:lnSpc>
              <a:buAutoNum type="alphaUcParenR"/>
            </a:pPr>
            <a:r>
              <a:rPr lang="en-US" sz="2800"/>
              <a:t>same at all times</a:t>
            </a:r>
          </a:p>
        </p:txBody>
      </p:sp>
    </p:spTree>
    <p:extLst>
      <p:ext uri="{BB962C8B-B14F-4D97-AF65-F5344CB8AC3E}">
        <p14:creationId xmlns:p14="http://schemas.microsoft.com/office/powerpoint/2010/main" val="151360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0773" y="2060265"/>
            <a:ext cx="7603995" cy="2766410"/>
          </a:xfrm>
          <a:prstGeom prst="rect">
            <a:avLst/>
          </a:prstGeom>
        </p:spPr>
      </p:pic>
      <p:sp>
        <p:nvSpPr>
          <p:cNvPr id="3" name="Rectangle 2"/>
          <p:cNvSpPr/>
          <p:nvPr/>
        </p:nvSpPr>
        <p:spPr>
          <a:xfrm>
            <a:off x="237067" y="109153"/>
            <a:ext cx="11861800" cy="1815882"/>
          </a:xfrm>
          <a:prstGeom prst="rect">
            <a:avLst/>
          </a:prstGeom>
        </p:spPr>
        <p:txBody>
          <a:bodyPr wrap="square">
            <a:spAutoFit/>
          </a:bodyPr>
          <a:lstStyle/>
          <a:p>
            <a:r>
              <a:rPr lang="en-US" sz="2800"/>
              <a:t>A loop of wire is sitting in a uniform, constant magnet field  as shown. Suddenly, the loop is bent into a smaller area loop. During the bending of the loop, there will be an induced EMF that will create an induced current in the loop. This induced current will create a magnetic field in the loop that is…</a:t>
            </a:r>
          </a:p>
        </p:txBody>
      </p:sp>
      <p:sp>
        <p:nvSpPr>
          <p:cNvPr id="4" name="TextBox 3"/>
          <p:cNvSpPr txBox="1"/>
          <p:nvPr/>
        </p:nvSpPr>
        <p:spPr>
          <a:xfrm>
            <a:off x="237067" y="4090075"/>
            <a:ext cx="3140475" cy="2677656"/>
          </a:xfrm>
          <a:prstGeom prst="rect">
            <a:avLst/>
          </a:prstGeom>
          <a:noFill/>
        </p:spPr>
        <p:txBody>
          <a:bodyPr wrap="none" rtlCol="0">
            <a:spAutoFit/>
          </a:bodyPr>
          <a:lstStyle/>
          <a:p>
            <a:pPr marL="514350" indent="-514350">
              <a:lnSpc>
                <a:spcPct val="150000"/>
              </a:lnSpc>
              <a:buAutoNum type="alphaUcParenR"/>
            </a:pPr>
            <a:r>
              <a:rPr lang="en-US" sz="2800"/>
              <a:t>Left</a:t>
            </a:r>
          </a:p>
          <a:p>
            <a:pPr marL="514350" indent="-514350">
              <a:lnSpc>
                <a:spcPct val="150000"/>
              </a:lnSpc>
              <a:buAutoNum type="alphaUcParenR"/>
            </a:pPr>
            <a:r>
              <a:rPr lang="en-US" sz="2800"/>
              <a:t>Right</a:t>
            </a:r>
          </a:p>
          <a:p>
            <a:pPr marL="514350" indent="-514350">
              <a:lnSpc>
                <a:spcPct val="150000"/>
              </a:lnSpc>
              <a:buAutoNum type="alphaUcParenR"/>
            </a:pPr>
            <a:r>
              <a:rPr lang="en-US" sz="2800"/>
              <a:t>Into the board</a:t>
            </a:r>
          </a:p>
          <a:p>
            <a:pPr marL="514350" indent="-514350">
              <a:lnSpc>
                <a:spcPct val="150000"/>
              </a:lnSpc>
              <a:buAutoNum type="alphaUcParenR"/>
            </a:pPr>
            <a:r>
              <a:rPr lang="en-US" sz="2800"/>
              <a:t>Out of the board</a:t>
            </a:r>
          </a:p>
        </p:txBody>
      </p:sp>
    </p:spTree>
    <p:extLst>
      <p:ext uri="{BB962C8B-B14F-4D97-AF65-F5344CB8AC3E}">
        <p14:creationId xmlns:p14="http://schemas.microsoft.com/office/powerpoint/2010/main" val="178108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7773" y="2217016"/>
            <a:ext cx="7603995" cy="2766410"/>
          </a:xfrm>
          <a:prstGeom prst="rect">
            <a:avLst/>
          </a:prstGeom>
        </p:spPr>
      </p:pic>
      <p:sp>
        <p:nvSpPr>
          <p:cNvPr id="3" name="Rectangle 2"/>
          <p:cNvSpPr/>
          <p:nvPr/>
        </p:nvSpPr>
        <p:spPr>
          <a:xfrm>
            <a:off x="237067" y="109153"/>
            <a:ext cx="11861800" cy="1815882"/>
          </a:xfrm>
          <a:prstGeom prst="rect">
            <a:avLst/>
          </a:prstGeom>
        </p:spPr>
        <p:txBody>
          <a:bodyPr wrap="square">
            <a:spAutoFit/>
          </a:bodyPr>
          <a:lstStyle/>
          <a:p>
            <a:r>
              <a:rPr lang="en-US" sz="2800"/>
              <a:t>A loop of wire is sitting in a uniform, constant magnet field  as shown. Suddenly, the loop is bent into a smaller area loop. We have decided that the induced current will create a magnetic field in the loop that is into the board. Which direction must the induced current be flowing?</a:t>
            </a:r>
          </a:p>
        </p:txBody>
      </p:sp>
      <p:sp>
        <p:nvSpPr>
          <p:cNvPr id="4" name="TextBox 3"/>
          <p:cNvSpPr txBox="1"/>
          <p:nvPr/>
        </p:nvSpPr>
        <p:spPr>
          <a:xfrm>
            <a:off x="237067" y="5275408"/>
            <a:ext cx="3269228" cy="1318181"/>
          </a:xfrm>
          <a:prstGeom prst="rect">
            <a:avLst/>
          </a:prstGeom>
          <a:noFill/>
        </p:spPr>
        <p:txBody>
          <a:bodyPr wrap="none" rtlCol="0">
            <a:spAutoFit/>
          </a:bodyPr>
          <a:lstStyle/>
          <a:p>
            <a:pPr marL="514350" indent="-514350">
              <a:lnSpc>
                <a:spcPct val="150000"/>
              </a:lnSpc>
              <a:buAutoNum type="alphaUcParenR"/>
            </a:pPr>
            <a:r>
              <a:rPr lang="en-US" sz="2800"/>
              <a:t>Clockwise</a:t>
            </a:r>
          </a:p>
          <a:p>
            <a:pPr marL="514350" indent="-514350">
              <a:lnSpc>
                <a:spcPct val="150000"/>
              </a:lnSpc>
              <a:buAutoNum type="alphaUcParenR"/>
            </a:pPr>
            <a:r>
              <a:rPr lang="en-US" sz="2800"/>
              <a:t>Counterclockwise</a:t>
            </a:r>
          </a:p>
        </p:txBody>
      </p:sp>
    </p:spTree>
    <p:extLst>
      <p:ext uri="{BB962C8B-B14F-4D97-AF65-F5344CB8AC3E}">
        <p14:creationId xmlns:p14="http://schemas.microsoft.com/office/powerpoint/2010/main" val="294132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2862</TotalTime>
  <Words>3051</Words>
  <Application>Microsoft Office PowerPoint</Application>
  <PresentationFormat>Widescreen</PresentationFormat>
  <Paragraphs>269</Paragraphs>
  <Slides>54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54</vt:i4>
      </vt:variant>
    </vt:vector>
  </HeadingPairs>
  <TitlesOfParts>
    <vt:vector size="61"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102</cp:revision>
  <dcterms:created xsi:type="dcterms:W3CDTF">2015-11-09T16:12:35Z</dcterms:created>
  <dcterms:modified xsi:type="dcterms:W3CDTF">2019-03-31T14:57:49Z</dcterms:modified>
</cp:coreProperties>
</file>