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6" r:id="rId2"/>
    <p:sldId id="267" r:id="rId3"/>
    <p:sldId id="268" r:id="rId4"/>
    <p:sldId id="269" r:id="rId5"/>
    <p:sldId id="270" r:id="rId6"/>
    <p:sldId id="272" r:id="rId7"/>
    <p:sldId id="314" r:id="rId8"/>
    <p:sldId id="315" r:id="rId9"/>
    <p:sldId id="285" r:id="rId10"/>
    <p:sldId id="274" r:id="rId11"/>
    <p:sldId id="273" r:id="rId12"/>
    <p:sldId id="286" r:id="rId13"/>
    <p:sldId id="333" r:id="rId14"/>
    <p:sldId id="289" r:id="rId15"/>
    <p:sldId id="327" r:id="rId16"/>
    <p:sldId id="276" r:id="rId17"/>
    <p:sldId id="275" r:id="rId18"/>
    <p:sldId id="258" r:id="rId19"/>
    <p:sldId id="259" r:id="rId20"/>
    <p:sldId id="260" r:id="rId21"/>
    <p:sldId id="262" r:id="rId22"/>
    <p:sldId id="256" r:id="rId23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3994A8-4B82-40FE-BED5-3FDA618A3418}" v="27" dt="2019-03-31T14:56:44.8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9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Bolton" userId="9c16344e-d134-4356-8cc4-132d269cedac" providerId="ADAL" clId="{4F767A2F-B22D-4128-A637-F024E85EF39B}"/>
    <pc:docChg chg="undo custSel addSld delSld modSld sldOrd">
      <pc:chgData name="Daniel Bolton" userId="9c16344e-d134-4356-8cc4-132d269cedac" providerId="ADAL" clId="{4F767A2F-B22D-4128-A637-F024E85EF39B}" dt="2019-03-31T13:21:53.360" v="23" actId="478"/>
      <pc:docMkLst>
        <pc:docMk/>
      </pc:docMkLst>
      <pc:sldChg chg="add del">
        <pc:chgData name="Daniel Bolton" userId="9c16344e-d134-4356-8cc4-132d269cedac" providerId="ADAL" clId="{4F767A2F-B22D-4128-A637-F024E85EF39B}" dt="2019-03-31T13:09:43.131" v="9" actId="2696"/>
        <pc:sldMkLst>
          <pc:docMk/>
          <pc:sldMk cId="2586597149" sldId="256"/>
        </pc:sldMkLst>
      </pc:sldChg>
      <pc:sldChg chg="del">
        <pc:chgData name="Daniel Bolton" userId="9c16344e-d134-4356-8cc4-132d269cedac" providerId="ADAL" clId="{4F767A2F-B22D-4128-A637-F024E85EF39B}" dt="2019-03-31T13:09:18.903" v="4" actId="2696"/>
        <pc:sldMkLst>
          <pc:docMk/>
          <pc:sldMk cId="1865978578" sldId="257"/>
        </pc:sldMkLst>
      </pc:sldChg>
      <pc:sldChg chg="del">
        <pc:chgData name="Daniel Bolton" userId="9c16344e-d134-4356-8cc4-132d269cedac" providerId="ADAL" clId="{4F767A2F-B22D-4128-A637-F024E85EF39B}" dt="2019-03-31T13:09:29.035" v="7" actId="2696"/>
        <pc:sldMkLst>
          <pc:docMk/>
          <pc:sldMk cId="2599238689" sldId="261"/>
        </pc:sldMkLst>
      </pc:sldChg>
      <pc:sldChg chg="add">
        <pc:chgData name="Daniel Bolton" userId="9c16344e-d134-4356-8cc4-132d269cedac" providerId="ADAL" clId="{4F767A2F-B22D-4128-A637-F024E85EF39B}" dt="2019-03-31T13:21:38.334" v="19"/>
        <pc:sldMkLst>
          <pc:docMk/>
          <pc:sldMk cId="669473590" sldId="266"/>
        </pc:sldMkLst>
      </pc:sldChg>
      <pc:sldChg chg="add">
        <pc:chgData name="Daniel Bolton" userId="9c16344e-d134-4356-8cc4-132d269cedac" providerId="ADAL" clId="{4F767A2F-B22D-4128-A637-F024E85EF39B}" dt="2019-03-31T13:21:38.334" v="19"/>
        <pc:sldMkLst>
          <pc:docMk/>
          <pc:sldMk cId="1736906649" sldId="267"/>
        </pc:sldMkLst>
      </pc:sldChg>
      <pc:sldChg chg="delSp add">
        <pc:chgData name="Daniel Bolton" userId="9c16344e-d134-4356-8cc4-132d269cedac" providerId="ADAL" clId="{4F767A2F-B22D-4128-A637-F024E85EF39B}" dt="2019-03-31T13:21:46.227" v="21" actId="478"/>
        <pc:sldMkLst>
          <pc:docMk/>
          <pc:sldMk cId="1030555349" sldId="268"/>
        </pc:sldMkLst>
        <pc:inkChg chg="del">
          <ac:chgData name="Daniel Bolton" userId="9c16344e-d134-4356-8cc4-132d269cedac" providerId="ADAL" clId="{4F767A2F-B22D-4128-A637-F024E85EF39B}" dt="2019-03-31T13:21:43.669" v="20" actId="478"/>
          <ac:inkMkLst>
            <pc:docMk/>
            <pc:sldMk cId="1030555349" sldId="268"/>
            <ac:inkMk id="10" creationId="{00000000-0000-0000-0000-000000000000}"/>
          </ac:inkMkLst>
        </pc:inkChg>
        <pc:inkChg chg="del">
          <ac:chgData name="Daniel Bolton" userId="9c16344e-d134-4356-8cc4-132d269cedac" providerId="ADAL" clId="{4F767A2F-B22D-4128-A637-F024E85EF39B}" dt="2019-03-31T13:21:46.227" v="21" actId="478"/>
          <ac:inkMkLst>
            <pc:docMk/>
            <pc:sldMk cId="1030555349" sldId="268"/>
            <ac:inkMk id="107" creationId="{00000000-0000-0000-0000-000000000000}"/>
          </ac:inkMkLst>
        </pc:inkChg>
      </pc:sldChg>
      <pc:sldChg chg="addSp delSp add">
        <pc:chgData name="Daniel Bolton" userId="9c16344e-d134-4356-8cc4-132d269cedac" providerId="ADAL" clId="{4F767A2F-B22D-4128-A637-F024E85EF39B}" dt="2019-03-31T13:21:53.360" v="23" actId="478"/>
        <pc:sldMkLst>
          <pc:docMk/>
          <pc:sldMk cId="423363947" sldId="269"/>
        </pc:sldMkLst>
        <pc:inkChg chg="add del">
          <ac:chgData name="Daniel Bolton" userId="9c16344e-d134-4356-8cc4-132d269cedac" providerId="ADAL" clId="{4F767A2F-B22D-4128-A637-F024E85EF39B}" dt="2019-03-31T13:21:50.259" v="22" actId="478"/>
          <ac:inkMkLst>
            <pc:docMk/>
            <pc:sldMk cId="423363947" sldId="269"/>
            <ac:inkMk id="5" creationId="{00000000-0000-0000-0000-000000000000}"/>
          </ac:inkMkLst>
        </pc:inkChg>
        <pc:inkChg chg="add del">
          <ac:chgData name="Daniel Bolton" userId="9c16344e-d134-4356-8cc4-132d269cedac" providerId="ADAL" clId="{4F767A2F-B22D-4128-A637-F024E85EF39B}" dt="2019-03-31T13:21:53.360" v="23" actId="478"/>
          <ac:inkMkLst>
            <pc:docMk/>
            <pc:sldMk cId="423363947" sldId="269"/>
            <ac:inkMk id="6" creationId="{00000000-0000-0000-0000-000000000000}"/>
          </ac:inkMkLst>
        </pc:inkChg>
      </pc:sldChg>
      <pc:sldChg chg="add">
        <pc:chgData name="Daniel Bolton" userId="9c16344e-d134-4356-8cc4-132d269cedac" providerId="ADAL" clId="{4F767A2F-B22D-4128-A637-F024E85EF39B}" dt="2019-03-31T13:16:33.892" v="14"/>
        <pc:sldMkLst>
          <pc:docMk/>
          <pc:sldMk cId="2278497029" sldId="270"/>
        </pc:sldMkLst>
      </pc:sldChg>
      <pc:sldChg chg="add">
        <pc:chgData name="Daniel Bolton" userId="9c16344e-d134-4356-8cc4-132d269cedac" providerId="ADAL" clId="{4F767A2F-B22D-4128-A637-F024E85EF39B}" dt="2019-03-31T13:16:33.892" v="14"/>
        <pc:sldMkLst>
          <pc:docMk/>
          <pc:sldMk cId="1556680847" sldId="272"/>
        </pc:sldMkLst>
      </pc:sldChg>
      <pc:sldChg chg="add del">
        <pc:chgData name="Daniel Bolton" userId="9c16344e-d134-4356-8cc4-132d269cedac" providerId="ADAL" clId="{4F767A2F-B22D-4128-A637-F024E85EF39B}" dt="2019-03-31T13:14:32.503" v="12"/>
        <pc:sldMkLst>
          <pc:docMk/>
          <pc:sldMk cId="406037319" sldId="273"/>
        </pc:sldMkLst>
      </pc:sldChg>
      <pc:sldChg chg="add del">
        <pc:chgData name="Daniel Bolton" userId="9c16344e-d134-4356-8cc4-132d269cedac" providerId="ADAL" clId="{4F767A2F-B22D-4128-A637-F024E85EF39B}" dt="2019-03-31T13:14:32.503" v="12"/>
        <pc:sldMkLst>
          <pc:docMk/>
          <pc:sldMk cId="3626306496" sldId="274"/>
        </pc:sldMkLst>
      </pc:sldChg>
      <pc:sldChg chg="add del">
        <pc:chgData name="Daniel Bolton" userId="9c16344e-d134-4356-8cc4-132d269cedac" providerId="ADAL" clId="{4F767A2F-B22D-4128-A637-F024E85EF39B}" dt="2019-03-31T13:14:32.503" v="12"/>
        <pc:sldMkLst>
          <pc:docMk/>
          <pc:sldMk cId="3086947164" sldId="285"/>
        </pc:sldMkLst>
      </pc:sldChg>
      <pc:sldChg chg="add del ord">
        <pc:chgData name="Daniel Bolton" userId="9c16344e-d134-4356-8cc4-132d269cedac" providerId="ADAL" clId="{4F767A2F-B22D-4128-A637-F024E85EF39B}" dt="2019-03-31T13:15:07.431" v="13"/>
        <pc:sldMkLst>
          <pc:docMk/>
          <pc:sldMk cId="4242789927" sldId="286"/>
        </pc:sldMkLst>
      </pc:sldChg>
      <pc:sldChg chg="del">
        <pc:chgData name="Daniel Bolton" userId="9c16344e-d134-4356-8cc4-132d269cedac" providerId="ADAL" clId="{4F767A2F-B22D-4128-A637-F024E85EF39B}" dt="2019-03-31T13:09:15.857" v="2" actId="2696"/>
        <pc:sldMkLst>
          <pc:docMk/>
          <pc:sldMk cId="1045536630" sldId="287"/>
        </pc:sldMkLst>
      </pc:sldChg>
      <pc:sldChg chg="add del">
        <pc:chgData name="Daniel Bolton" userId="9c16344e-d134-4356-8cc4-132d269cedac" providerId="ADAL" clId="{4F767A2F-B22D-4128-A637-F024E85EF39B}" dt="2019-03-31T13:14:32.503" v="12"/>
        <pc:sldMkLst>
          <pc:docMk/>
          <pc:sldMk cId="140535875" sldId="289"/>
        </pc:sldMkLst>
      </pc:sldChg>
      <pc:sldChg chg="add">
        <pc:chgData name="Daniel Bolton" userId="9c16344e-d134-4356-8cc4-132d269cedac" providerId="ADAL" clId="{4F767A2F-B22D-4128-A637-F024E85EF39B}" dt="2019-03-31T13:17:15.457" v="15"/>
        <pc:sldMkLst>
          <pc:docMk/>
          <pc:sldMk cId="3995366274" sldId="314"/>
        </pc:sldMkLst>
      </pc:sldChg>
      <pc:sldChg chg="add">
        <pc:chgData name="Daniel Bolton" userId="9c16344e-d134-4356-8cc4-132d269cedac" providerId="ADAL" clId="{4F767A2F-B22D-4128-A637-F024E85EF39B}" dt="2019-03-31T13:17:15.457" v="15"/>
        <pc:sldMkLst>
          <pc:docMk/>
          <pc:sldMk cId="670152614" sldId="315"/>
        </pc:sldMkLst>
      </pc:sldChg>
      <pc:sldChg chg="add del">
        <pc:chgData name="Daniel Bolton" userId="9c16344e-d134-4356-8cc4-132d269cedac" providerId="ADAL" clId="{4F767A2F-B22D-4128-A637-F024E85EF39B}" dt="2019-03-31T13:14:32.503" v="12"/>
        <pc:sldMkLst>
          <pc:docMk/>
          <pc:sldMk cId="1404795856" sldId="327"/>
        </pc:sldMkLst>
      </pc:sldChg>
      <pc:sldChg chg="del">
        <pc:chgData name="Daniel Bolton" userId="9c16344e-d134-4356-8cc4-132d269cedac" providerId="ADAL" clId="{4F767A2F-B22D-4128-A637-F024E85EF39B}" dt="2019-03-31T13:09:11.450" v="1" actId="2696"/>
        <pc:sldMkLst>
          <pc:docMk/>
          <pc:sldMk cId="969684913" sldId="330"/>
        </pc:sldMkLst>
      </pc:sldChg>
      <pc:sldChg chg="add del">
        <pc:chgData name="Daniel Bolton" userId="9c16344e-d134-4356-8cc4-132d269cedac" providerId="ADAL" clId="{4F767A2F-B22D-4128-A637-F024E85EF39B}" dt="2019-03-31T13:14:32.503" v="12"/>
        <pc:sldMkLst>
          <pc:docMk/>
          <pc:sldMk cId="918661634" sldId="333"/>
        </pc:sldMkLst>
      </pc:sldChg>
      <pc:sldChg chg="del">
        <pc:chgData name="Daniel Bolton" userId="9c16344e-d134-4356-8cc4-132d269cedac" providerId="ADAL" clId="{4F767A2F-B22D-4128-A637-F024E85EF39B}" dt="2019-03-31T13:09:20.302" v="5" actId="2696"/>
        <pc:sldMkLst>
          <pc:docMk/>
          <pc:sldMk cId="916886097" sldId="335"/>
        </pc:sldMkLst>
      </pc:sldChg>
      <pc:sldChg chg="del">
        <pc:chgData name="Daniel Bolton" userId="9c16344e-d134-4356-8cc4-132d269cedac" providerId="ADAL" clId="{4F767A2F-B22D-4128-A637-F024E85EF39B}" dt="2019-03-31T13:09:26.132" v="6" actId="2696"/>
        <pc:sldMkLst>
          <pc:docMk/>
          <pc:sldMk cId="491440761" sldId="336"/>
        </pc:sldMkLst>
      </pc:sldChg>
      <pc:sldChg chg="del">
        <pc:chgData name="Daniel Bolton" userId="9c16344e-d134-4356-8cc4-132d269cedac" providerId="ADAL" clId="{4F767A2F-B22D-4128-A637-F024E85EF39B}" dt="2019-03-31T13:09:08.755" v="0" actId="2696"/>
        <pc:sldMkLst>
          <pc:docMk/>
          <pc:sldMk cId="1789501137" sldId="337"/>
        </pc:sldMkLst>
      </pc:sldChg>
      <pc:sldChg chg="del">
        <pc:chgData name="Daniel Bolton" userId="9c16344e-d134-4356-8cc4-132d269cedac" providerId="ADAL" clId="{4F767A2F-B22D-4128-A637-F024E85EF39B}" dt="2019-03-31T13:09:17.237" v="3" actId="2696"/>
        <pc:sldMkLst>
          <pc:docMk/>
          <pc:sldMk cId="3213617313" sldId="338"/>
        </pc:sldMkLst>
      </pc:sldChg>
    </pc:docChg>
  </pc:docChgLst>
  <pc:docChgLst>
    <pc:chgData name="Daniel Bolton" userId="9c16344e-d134-4356-8cc4-132d269cedac" providerId="ADAL" clId="{173994A8-4B82-40FE-BED5-3FDA618A3418}"/>
    <pc:docChg chg="addSld delSld modSld modNotesMaster">
      <pc:chgData name="Daniel Bolton" userId="9c16344e-d134-4356-8cc4-132d269cedac" providerId="ADAL" clId="{173994A8-4B82-40FE-BED5-3FDA618A3418}" dt="2019-03-31T14:56:44.882" v="2"/>
      <pc:docMkLst>
        <pc:docMk/>
      </pc:docMkLst>
      <pc:sldChg chg="add del">
        <pc:chgData name="Daniel Bolton" userId="9c16344e-d134-4356-8cc4-132d269cedac" providerId="ADAL" clId="{173994A8-4B82-40FE-BED5-3FDA618A3418}" dt="2019-03-31T14:15:13.126" v="1" actId="2696"/>
        <pc:sldMkLst>
          <pc:docMk/>
          <pc:sldMk cId="876084943" sldId="32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CFFC1-2F64-41FE-B95F-50D9AC301B2A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147CE-0DA7-4D90-BF7D-021F02F10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38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D53E-7757-4018-B2D0-2B7BAAB2544C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579B-4E7C-43A9-9137-1C1548E2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1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D53E-7757-4018-B2D0-2B7BAAB2544C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579B-4E7C-43A9-9137-1C1548E2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2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D53E-7757-4018-B2D0-2B7BAAB2544C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579B-4E7C-43A9-9137-1C1548E2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26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D53E-7757-4018-B2D0-2B7BAAB2544C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579B-4E7C-43A9-9137-1C1548E2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0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D53E-7757-4018-B2D0-2B7BAAB2544C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579B-4E7C-43A9-9137-1C1548E2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1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D53E-7757-4018-B2D0-2B7BAAB2544C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579B-4E7C-43A9-9137-1C1548E2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1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D53E-7757-4018-B2D0-2B7BAAB2544C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579B-4E7C-43A9-9137-1C1548E2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3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D53E-7757-4018-B2D0-2B7BAAB2544C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579B-4E7C-43A9-9137-1C1548E2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77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D53E-7757-4018-B2D0-2B7BAAB2544C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579B-4E7C-43A9-9137-1C1548E2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4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D53E-7757-4018-B2D0-2B7BAAB2544C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579B-4E7C-43A9-9137-1C1548E2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7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D53E-7757-4018-B2D0-2B7BAAB2544C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579B-4E7C-43A9-9137-1C1548E2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4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9D53E-7757-4018-B2D0-2B7BAAB2544C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D579B-4E7C-43A9-9137-1C1548E2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6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4.png"/><Relationship Id="rId5" Type="http://schemas.openxmlformats.org/officeDocument/2006/relationships/image" Target="../media/image163.png"/><Relationship Id="rId4" Type="http://schemas.openxmlformats.org/officeDocument/2006/relationships/image" Target="../media/image16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png"/><Relationship Id="rId2" Type="http://schemas.openxmlformats.org/officeDocument/2006/relationships/image" Target="../media/image16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9.png"/><Relationship Id="rId4" Type="http://schemas.openxmlformats.org/officeDocument/2006/relationships/image" Target="../media/image19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6123" y="1205551"/>
            <a:ext cx="5175953" cy="23471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8600" y="80202"/>
            <a:ext cx="11811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/>
              <a:t>Consider the Biot-Savart Law for magnetic fields. Is there a magnetic field at the point labeled between the plates?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5156200"/>
            <a:ext cx="410939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Yes, there is a B-field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No, there is zero B-field</a:t>
            </a:r>
          </a:p>
        </p:txBody>
      </p:sp>
    </p:spTree>
    <p:extLst>
      <p:ext uri="{BB962C8B-B14F-4D97-AF65-F5344CB8AC3E}">
        <p14:creationId xmlns:p14="http://schemas.microsoft.com/office/powerpoint/2010/main" val="669473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8599" y="101599"/>
                <a:ext cx="11794067" cy="4103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An EM plane wave is described by,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</m:acc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</m:acc>
                  </m:oMath>
                </a14:m>
                <a:r>
                  <a:rPr lang="en-US" sz="2400" dirty="0"/>
                  <a:t>		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acc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𝑘𝑥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</m:acc>
                  </m:oMath>
                </a14:m>
                <a:endParaRPr lang="en-US" sz="2400" dirty="0"/>
              </a:p>
              <a:p>
                <a:pPr>
                  <a:lnSpc>
                    <a:spcPct val="150000"/>
                  </a:lnSpc>
                  <a:spcAft>
                    <a:spcPts val="1200"/>
                  </a:spcAft>
                </a:pPr>
                <a:r>
                  <a:rPr lang="en-US" sz="2400" dirty="0"/>
                  <a:t>The figure shows the electric field 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/>
                  <a:t> with a dashed line.</a:t>
                </a:r>
              </a:p>
              <a:p>
                <a:pPr>
                  <a:lnSpc>
                    <a:spcPct val="150000"/>
                  </a:lnSpc>
                  <a:spcAft>
                    <a:spcPts val="1200"/>
                  </a:spcAft>
                </a:pPr>
                <a:r>
                  <a:rPr lang="en-US" sz="2400" dirty="0"/>
                  <a:t>Consider 3 antennas, labeled 1, 2, and 3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Antenna 1 is on the x axis.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Antenna 2 is in the </a:t>
                </a:r>
                <a:r>
                  <a:rPr lang="en-US" sz="2400" dirty="0" err="1"/>
                  <a:t>xy</a:t>
                </a:r>
                <a:r>
                  <a:rPr lang="en-US" sz="2400" dirty="0"/>
                  <a:t> plane, above 1.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Antenna 3 is off the x axis at the location shown.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Rank the antennas by the </a:t>
                </a:r>
                <a:r>
                  <a:rPr lang="en-US" sz="2400" b="1" dirty="0"/>
                  <a:t>rms average </a:t>
                </a:r>
                <a:r>
                  <a:rPr lang="en-US" sz="2400" dirty="0"/>
                  <a:t>signal strength received, from largest to smallest: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" y="101599"/>
                <a:ext cx="11794067" cy="4103303"/>
              </a:xfrm>
              <a:prstGeom prst="rect">
                <a:avLst/>
              </a:prstGeom>
              <a:blipFill>
                <a:blip r:embed="rId2"/>
                <a:stretch>
                  <a:fillRect l="-775" t="-1189" b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28599" y="4990012"/>
            <a:ext cx="142058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AutoNum type="alphaUcParenR"/>
            </a:pPr>
            <a:r>
              <a:rPr lang="en-US" sz="2400"/>
              <a:t>1&gt;2&gt;3</a:t>
            </a:r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en-US" sz="2400"/>
              <a:t>1=2=3</a:t>
            </a:r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en-US" sz="2400"/>
              <a:t>1=2&gt;3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01721C9-8409-4ABD-879C-1837CB0D5E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12" y="1865628"/>
            <a:ext cx="5218176" cy="186537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80D4ED0-2460-4826-9BAA-BDA295E5C474}"/>
                  </a:ext>
                </a:extLst>
              </p:cNvPr>
              <p:cNvSpPr txBox="1"/>
              <p:nvPr/>
            </p:nvSpPr>
            <p:spPr>
              <a:xfrm>
                <a:off x="7674664" y="1701325"/>
                <a:ext cx="3910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80D4ED0-2460-4826-9BAA-BDA295E5C4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4664" y="1701325"/>
                <a:ext cx="391004" cy="400110"/>
              </a:xfrm>
              <a:prstGeom prst="rect">
                <a:avLst/>
              </a:prstGeom>
              <a:blipFill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C7210AB-B7E4-4487-B523-18F13E0E341F}"/>
                  </a:ext>
                </a:extLst>
              </p:cNvPr>
              <p:cNvSpPr txBox="1"/>
              <p:nvPr/>
            </p:nvSpPr>
            <p:spPr>
              <a:xfrm>
                <a:off x="7147556" y="3257839"/>
                <a:ext cx="37016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C7210AB-B7E4-4487-B523-18F13E0E34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7556" y="3257839"/>
                <a:ext cx="370165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2AB5D36-D0F7-456E-91E4-E72DAEC271DA}"/>
                  </a:ext>
                </a:extLst>
              </p:cNvPr>
              <p:cNvSpPr txBox="1"/>
              <p:nvPr/>
            </p:nvSpPr>
            <p:spPr>
              <a:xfrm>
                <a:off x="11501213" y="2659069"/>
                <a:ext cx="3910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2AB5D36-D0F7-456E-91E4-E72DAEC271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01213" y="2659069"/>
                <a:ext cx="391004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6306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800" y="101600"/>
            <a:ext cx="4427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Which has higher frequency?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7800" y="3962400"/>
            <a:ext cx="592508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Red light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Violet-blue light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Both have the same frequency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It depends on how the light is made</a:t>
            </a:r>
          </a:p>
        </p:txBody>
      </p:sp>
    </p:spTree>
    <p:extLst>
      <p:ext uri="{BB962C8B-B14F-4D97-AF65-F5344CB8AC3E}">
        <p14:creationId xmlns:p14="http://schemas.microsoft.com/office/powerpoint/2010/main" val="406037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999" y="117102"/>
            <a:ext cx="118025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/>
              <a:t>Imagine you are an alien from another planet with infrared eyes. What do you see when you look around the room?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3999" y="4005703"/>
            <a:ext cx="11599334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Bright spots where the bodies are and dark elsewhere.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Dark spots where the bodies are and bright elsewhere.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The same as what we see, only everything looks red.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The same as what we see, except that red is invisible.</a:t>
            </a:r>
          </a:p>
        </p:txBody>
      </p:sp>
    </p:spTree>
    <p:extLst>
      <p:ext uri="{BB962C8B-B14F-4D97-AF65-F5344CB8AC3E}">
        <p14:creationId xmlns:p14="http://schemas.microsoft.com/office/powerpoint/2010/main" val="4242789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7801" y="101600"/>
                <a:ext cx="11793290" cy="1418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At a certain location, the electric field in the EM wave created by radio station P is stronger than that of radio station Q: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=2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</m:oMath>
                </a14:m>
                <a:r>
                  <a:rPr lang="en-US" sz="2800" dirty="0"/>
                  <a:t>. How do the intensities of these waves compare? How do the magnetic fields compare?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1" y="101600"/>
                <a:ext cx="11793290" cy="1418209"/>
              </a:xfrm>
              <a:prstGeom prst="rect">
                <a:avLst/>
              </a:prstGeom>
              <a:blipFill>
                <a:blip r:embed="rId2"/>
                <a:stretch>
                  <a:fillRect l="-1034" t="-4310" r="-1654" b="-11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7801" y="2825131"/>
                <a:ext cx="5309787" cy="39312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e>
                    </m:bar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sub>
                        </m:sSub>
                      </m:e>
                    </m:bar>
                  </m:oMath>
                </a14:m>
                <a:r>
                  <a:rPr lang="en-US" sz="2800" dirty="0"/>
                  <a:t>   and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=2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</m:oMath>
                </a14:m>
                <a:endParaRPr lang="en-US" sz="2800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FontTx/>
                  <a:buAutoNum type="alphaUcParenR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e>
                    </m:bar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sub>
                        </m:sSub>
                      </m:e>
                    </m:bar>
                  </m:oMath>
                </a14:m>
                <a:r>
                  <a:rPr lang="en-US" sz="2800" dirty="0"/>
                  <a:t>   and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</m:oMath>
                </a14:m>
                <a:endParaRPr lang="en-US" sz="2800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FontTx/>
                  <a:buAutoNum type="alphaUcParenR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e>
                    </m:bar>
                    <m:r>
                      <a:rPr lang="en-US" sz="2800" i="1">
                        <a:latin typeface="Cambria Math" panose="02040503050406030204" pitchFamily="18" charset="0"/>
                      </a:rPr>
                      <m:t>=4 </m:t>
                    </m:r>
                    <m:bar>
                      <m:barPr>
                        <m:pos m:val="top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sub>
                        </m:sSub>
                      </m:e>
                    </m:bar>
                  </m:oMath>
                </a14:m>
                <a:r>
                  <a:rPr lang="en-US" sz="2800" dirty="0"/>
                  <a:t>   and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</m:oMath>
                </a14:m>
                <a:endParaRPr lang="en-US" sz="2800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FontTx/>
                  <a:buAutoNum type="alphaUcParenR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e>
                    </m:bar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sub>
                        </m:sSub>
                      </m:e>
                    </m:bar>
                  </m:oMath>
                </a14:m>
                <a:r>
                  <a:rPr lang="en-US" sz="2800" dirty="0"/>
                  <a:t>   and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</m:oMath>
                </a14:m>
                <a:endParaRPr lang="en-US" sz="2800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FontTx/>
                  <a:buAutoNum type="alphaUcParenR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e>
                    </m:bar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sub>
                        </m:sSub>
                      </m:e>
                    </m:bar>
                  </m:oMath>
                </a14:m>
                <a:r>
                  <a:rPr lang="en-US" sz="2800" dirty="0"/>
                  <a:t>   and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</m:oMath>
                </a14:m>
                <a:endParaRPr lang="en-US" sz="28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1" y="2825131"/>
                <a:ext cx="5309787" cy="3931269"/>
              </a:xfrm>
              <a:prstGeom prst="rect">
                <a:avLst/>
              </a:prstGeom>
              <a:blipFill>
                <a:blip r:embed="rId3"/>
                <a:stretch>
                  <a:fillRect l="-2411" b="-29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8661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3696"/>
          <a:stretch/>
        </p:blipFill>
        <p:spPr>
          <a:xfrm>
            <a:off x="2775601" y="1746418"/>
            <a:ext cx="6691598" cy="17333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28600" y="94103"/>
                <a:ext cx="11785600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/>
                  <a:t>Two radio dishes receive signals from a radio station which is sending out radio waves in all directions with power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800"/>
                  <a:t>. Dish B is has twice the diameter of Dish A, but is twice as far away. What is the ratio of power received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2800"/>
                  <a:t>)?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94103"/>
                <a:ext cx="11785600" cy="1384995"/>
              </a:xfrm>
              <a:prstGeom prst="rect">
                <a:avLst/>
              </a:prstGeom>
              <a:blipFill rotWithShape="0">
                <a:blip r:embed="rId3"/>
                <a:stretch>
                  <a:fillRect l="-1086" t="-3947" r="-310" b="-11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28600" y="3479801"/>
            <a:ext cx="2760692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1:1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2:1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4:1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16:1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None of these</a:t>
            </a:r>
          </a:p>
        </p:txBody>
      </p:sp>
    </p:spTree>
    <p:extLst>
      <p:ext uri="{BB962C8B-B14F-4D97-AF65-F5344CB8AC3E}">
        <p14:creationId xmlns:p14="http://schemas.microsoft.com/office/powerpoint/2010/main" val="140535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867" y="101600"/>
            <a:ext cx="1192106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/>
              <a:t>An electromagnetic wave is created at point A and it propagates to point B. Consider the following statements: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sz="2800" dirty="0"/>
              <a:t>The wave consists of a stream of electrons that pass from A to B.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800" dirty="0"/>
              <a:t>An electromagnetic wave requires a “medium” of electrons that vibrate as the wave passes by.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867" y="4073944"/>
            <a:ext cx="11843779" cy="2610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Only statement I. is true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Only statement II. is true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Both statements are true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Neither statement is true</a:t>
            </a:r>
          </a:p>
        </p:txBody>
      </p:sp>
    </p:spTree>
    <p:extLst>
      <p:ext uri="{BB962C8B-B14F-4D97-AF65-F5344CB8AC3E}">
        <p14:creationId xmlns:p14="http://schemas.microsoft.com/office/powerpoint/2010/main" val="1404795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891" y="1967883"/>
            <a:ext cx="2780952" cy="25428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86267" y="110067"/>
                <a:ext cx="11760200" cy="1426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An unpolarized beam of light passes through 2 polaroid filters oriented at 45° with respect to each other. The intensity of the original beam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dirty="0"/>
                  <a:t>. What is the intensity of the outgoing light after both filters? [Hint: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45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e>
                    </m:fun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=1/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800" dirty="0"/>
                  <a:t>]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267" y="110067"/>
                <a:ext cx="11760200" cy="1426929"/>
              </a:xfrm>
              <a:prstGeom prst="rect">
                <a:avLst/>
              </a:prstGeom>
              <a:blipFill>
                <a:blip r:embed="rId3"/>
                <a:stretch>
                  <a:fillRect l="-1089" t="-3846" b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6267" y="2235200"/>
                <a:ext cx="3446456" cy="43958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/>
              </a:p>
              <a:p>
                <a:pPr marL="514350" indent="-514350">
                  <a:lnSpc>
                    <a:spcPct val="150000"/>
                  </a:lnSpc>
                  <a:buFontTx/>
                  <a:buAutoNum type="alphaUcParenR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/>
              </a:p>
              <a:p>
                <a:pPr marL="514350" indent="-514350">
                  <a:lnSpc>
                    <a:spcPct val="150000"/>
                  </a:lnSpc>
                  <a:buFontTx/>
                  <a:buAutoNum type="alphaUcParenR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2800" dirty="0"/>
              </a:p>
              <a:p>
                <a:pPr marL="514350" indent="-514350">
                  <a:lnSpc>
                    <a:spcPct val="150000"/>
                  </a:lnSpc>
                  <a:buFontTx/>
                  <a:buAutoNum type="alphaUcParenR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en-US" sz="2800" dirty="0"/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 dirty="0"/>
                  <a:t> none of the above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267" y="2235200"/>
                <a:ext cx="3446456" cy="4395819"/>
              </a:xfrm>
              <a:prstGeom prst="rect">
                <a:avLst/>
              </a:prstGeom>
              <a:blipFill>
                <a:blip r:embed="rId4"/>
                <a:stretch>
                  <a:fillRect l="-3717" r="-2478" b="-20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E4D9180-2965-4553-9A67-6B25D024C4F5}"/>
                  </a:ext>
                </a:extLst>
              </p:cNvPr>
              <p:cNvSpPr txBox="1"/>
              <p:nvPr/>
            </p:nvSpPr>
            <p:spPr>
              <a:xfrm>
                <a:off x="5310232" y="1967883"/>
                <a:ext cx="45659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E4D9180-2965-4553-9A67-6B25D024C4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232" y="1967883"/>
                <a:ext cx="45659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4500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3901" y="1748268"/>
            <a:ext cx="2780952" cy="254285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9965" y="103053"/>
            <a:ext cx="118088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ea typeface="Times New Roman" panose="02020603050405020304" pitchFamily="18" charset="0"/>
              </a:rPr>
              <a:t>A polarized beam of light passes through three ideal polaroid filters. The filters, in order 1</a:t>
            </a:r>
            <a:r>
              <a:rPr lang="en-US" sz="2800" baseline="30000">
                <a:ea typeface="Times New Roman" panose="02020603050405020304" pitchFamily="18" charset="0"/>
              </a:rPr>
              <a:t>st</a:t>
            </a:r>
            <a:r>
              <a:rPr lang="en-US" sz="2800">
                <a:ea typeface="Times New Roman" panose="02020603050405020304" pitchFamily="18" charset="0"/>
              </a:rPr>
              <a:t>, 2</a:t>
            </a:r>
            <a:r>
              <a:rPr lang="en-US" sz="2800" baseline="30000">
                <a:ea typeface="Times New Roman" panose="02020603050405020304" pitchFamily="18" charset="0"/>
              </a:rPr>
              <a:t>nd</a:t>
            </a:r>
            <a:r>
              <a:rPr lang="en-US" sz="2800">
                <a:ea typeface="Times New Roman" panose="02020603050405020304" pitchFamily="18" charset="0"/>
              </a:rPr>
              <a:t>, 3</a:t>
            </a:r>
            <a:r>
              <a:rPr lang="en-US" sz="2800" baseline="30000">
                <a:ea typeface="Times New Roman" panose="02020603050405020304" pitchFamily="18" charset="0"/>
              </a:rPr>
              <a:t>rd</a:t>
            </a:r>
            <a:r>
              <a:rPr lang="en-US" sz="2800">
                <a:ea typeface="Times New Roman" panose="02020603050405020304" pitchFamily="18" charset="0"/>
              </a:rPr>
              <a:t>, are tilted at 0</a:t>
            </a:r>
            <a:r>
              <a:rPr lang="en-US" sz="2800" baseline="30000">
                <a:ea typeface="Times New Roman" panose="02020603050405020304" pitchFamily="18" charset="0"/>
              </a:rPr>
              <a:t>o</a:t>
            </a:r>
            <a:r>
              <a:rPr lang="en-US" sz="2800">
                <a:ea typeface="Times New Roman" panose="02020603050405020304" pitchFamily="18" charset="0"/>
              </a:rPr>
              <a:t>, 45</a:t>
            </a:r>
            <a:r>
              <a:rPr lang="en-US" sz="2800" baseline="30000">
                <a:ea typeface="Times New Roman" panose="02020603050405020304" pitchFamily="18" charset="0"/>
              </a:rPr>
              <a:t>o</a:t>
            </a:r>
            <a:r>
              <a:rPr lang="en-US" sz="2800">
                <a:ea typeface="Times New Roman" panose="02020603050405020304" pitchFamily="18" charset="0"/>
              </a:rPr>
              <a:t>, and 90</a:t>
            </a:r>
            <a:r>
              <a:rPr lang="en-US" sz="2800" baseline="30000">
                <a:ea typeface="Times New Roman" panose="02020603050405020304" pitchFamily="18" charset="0"/>
              </a:rPr>
              <a:t>o</a:t>
            </a:r>
            <a:r>
              <a:rPr lang="en-US" sz="2800">
                <a:ea typeface="Times New Roman" panose="02020603050405020304" pitchFamily="18" charset="0"/>
              </a:rPr>
              <a:t> with respect to the incoming beam's axis. Does any light get through the all the filters and come out the other side?</a:t>
            </a:r>
            <a:endParaRPr lang="en-US">
              <a:effectLst/>
              <a:ea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65" y="5233852"/>
            <a:ext cx="41733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Some light gets through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No light gets through</a:t>
            </a:r>
          </a:p>
        </p:txBody>
      </p:sp>
    </p:spTree>
    <p:extLst>
      <p:ext uri="{BB962C8B-B14F-4D97-AF65-F5344CB8AC3E}">
        <p14:creationId xmlns:p14="http://schemas.microsoft.com/office/powerpoint/2010/main" val="2362848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423" y="139337"/>
            <a:ext cx="118436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is the angle of refraction for the light ray incident from air into plastic as shown?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2000" y="743559"/>
            <a:ext cx="4672502" cy="26614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6423" y="4093030"/>
            <a:ext cx="276069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35°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45°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55°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None of these</a:t>
            </a:r>
          </a:p>
        </p:txBody>
      </p:sp>
    </p:spTree>
    <p:extLst>
      <p:ext uri="{BB962C8B-B14F-4D97-AF65-F5344CB8AC3E}">
        <p14:creationId xmlns:p14="http://schemas.microsoft.com/office/powerpoint/2010/main" val="10648319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7436" y="1261338"/>
            <a:ext cx="4773582" cy="228010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6753" y="76089"/>
            <a:ext cx="118349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Parallel light rays cross interfaces from air into two different media, 1 and 2, as shown in the figures below. In which of the media is the light traveling faster?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6753" y="4693919"/>
            <a:ext cx="282641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Medium 1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Medium 2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Both the same</a:t>
            </a:r>
          </a:p>
        </p:txBody>
      </p:sp>
    </p:spTree>
    <p:extLst>
      <p:ext uri="{BB962C8B-B14F-4D97-AF65-F5344CB8AC3E}">
        <p14:creationId xmlns:p14="http://schemas.microsoft.com/office/powerpoint/2010/main" val="2205624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8555" y="1398612"/>
            <a:ext cx="5285690" cy="1859441"/>
          </a:xfrm>
          <a:prstGeom prst="rect">
            <a:avLst/>
          </a:prstGeom>
        </p:spPr>
      </p:pic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188493" y="3110386"/>
            <a:ext cx="735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333399"/>
                </a:solidFill>
                <a:latin typeface="Arial" charset="0"/>
              </a:rPr>
              <a:t>B=?</a:t>
            </a:r>
          </a:p>
        </p:txBody>
      </p:sp>
      <p:sp>
        <p:nvSpPr>
          <p:cNvPr id="5" name="Rectangle 4"/>
          <p:cNvSpPr/>
          <p:nvPr/>
        </p:nvSpPr>
        <p:spPr>
          <a:xfrm>
            <a:off x="194734" y="114068"/>
            <a:ext cx="117940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/>
              <a:t>Now consider an Amperian Loop as drawn. According to Ampere’s Law is there a magnetic field at the point labeled between the plates?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4734" y="5283200"/>
            <a:ext cx="410939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Yes, there is a B-field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No, there is zero B-field</a:t>
            </a:r>
          </a:p>
        </p:txBody>
      </p:sp>
    </p:spTree>
    <p:extLst>
      <p:ext uri="{BB962C8B-B14F-4D97-AF65-F5344CB8AC3E}">
        <p14:creationId xmlns:p14="http://schemas.microsoft.com/office/powerpoint/2010/main" val="1736906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2597" y="847252"/>
            <a:ext cx="3200677" cy="211549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9005" y="102215"/>
            <a:ext cx="117478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 horizontal light ray is incident on a triangular prism. After passing through the prism, the exiting light ray is…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9005" y="4728754"/>
            <a:ext cx="393992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deflected upwards.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horizontal.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deflected downwards.</a:t>
            </a:r>
          </a:p>
        </p:txBody>
      </p:sp>
    </p:spTree>
    <p:extLst>
      <p:ext uri="{BB962C8B-B14F-4D97-AF65-F5344CB8AC3E}">
        <p14:creationId xmlns:p14="http://schemas.microsoft.com/office/powerpoint/2010/main" val="3067554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0173" y="860400"/>
            <a:ext cx="5945652" cy="96492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8599" y="93472"/>
            <a:ext cx="118448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 light ray inside glass (n=1.5) is totally internally reflected from an air-glass interface as shown.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599" y="2044469"/>
            <a:ext cx="117686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Now, the air surrounding the glass is replaced with water (n=1.3). With the same light ray in the glass, will total internal reflection still occur?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599" y="4732867"/>
            <a:ext cx="549830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Definitely not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Definitely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Not enough information to know</a:t>
            </a:r>
          </a:p>
        </p:txBody>
      </p:sp>
    </p:spTree>
    <p:extLst>
      <p:ext uri="{BB962C8B-B14F-4D97-AF65-F5344CB8AC3E}">
        <p14:creationId xmlns:p14="http://schemas.microsoft.com/office/powerpoint/2010/main" val="6236827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086" y="104744"/>
            <a:ext cx="118037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will you see if you black out the bottom half of a full length mirror you’re standing in front of?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086" y="4049486"/>
            <a:ext cx="451873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Your upper half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Your lower half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The same complete image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A monster</a:t>
            </a:r>
          </a:p>
        </p:txBody>
      </p:sp>
    </p:spTree>
    <p:extLst>
      <p:ext uri="{BB962C8B-B14F-4D97-AF65-F5344CB8AC3E}">
        <p14:creationId xmlns:p14="http://schemas.microsoft.com/office/powerpoint/2010/main" val="2586597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1667" y="684087"/>
            <a:ext cx="2893666" cy="18421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3200" y="160867"/>
            <a:ext cx="98583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Consider the following configuration of field lines. This could be a…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3200" y="4622800"/>
            <a:ext cx="250260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E-field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B-field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Either E or B</a:t>
            </a:r>
          </a:p>
        </p:txBody>
      </p:sp>
    </p:spTree>
    <p:extLst>
      <p:ext uri="{BB962C8B-B14F-4D97-AF65-F5344CB8AC3E}">
        <p14:creationId xmlns:p14="http://schemas.microsoft.com/office/powerpoint/2010/main" val="1030555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8943" y="1004426"/>
            <a:ext cx="1438781" cy="13778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3200" y="160867"/>
            <a:ext cx="98583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Consider the following configuration of field lines. This could be a…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3200" y="4622800"/>
            <a:ext cx="250260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E-field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B-field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Either E or B</a:t>
            </a:r>
          </a:p>
        </p:txBody>
      </p:sp>
    </p:spTree>
    <p:extLst>
      <p:ext uri="{BB962C8B-B14F-4D97-AF65-F5344CB8AC3E}">
        <p14:creationId xmlns:p14="http://schemas.microsoft.com/office/powerpoint/2010/main" val="423363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5533" y="110067"/>
                <a:ext cx="117348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/>
                  <a:t>Two traveling waves 1 and 2 are described by the equations</a:t>
                </a:r>
              </a:p>
              <a:p>
                <a:endParaRPr lang="en-US" sz="280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b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=4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b="0"/>
              </a:p>
              <a:p>
                <a:endParaRPr lang="en-US" sz="2800"/>
              </a:p>
              <a:p>
                <a:r>
                  <a:rPr lang="en-US" sz="2800"/>
                  <a:t>The wavelength </a:t>
                </a:r>
                <a:r>
                  <a:rPr lang="el-GR" sz="2800"/>
                  <a:t>λ</a:t>
                </a:r>
                <a:r>
                  <a:rPr lang="en-US" sz="2800"/>
                  <a:t> of wave 1 is most nearly…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533" y="110067"/>
                <a:ext cx="11734800" cy="2677656"/>
              </a:xfrm>
              <a:prstGeom prst="rect">
                <a:avLst/>
              </a:prstGeom>
              <a:blipFill rotWithShape="0">
                <a:blip r:embed="rId2"/>
                <a:stretch>
                  <a:fillRect l="-1039" t="-2050" b="-5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45533" y="3327401"/>
            <a:ext cx="3198953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1 m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2 m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3 m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4 m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Impossible to tell</a:t>
            </a:r>
          </a:p>
        </p:txBody>
      </p:sp>
    </p:spTree>
    <p:extLst>
      <p:ext uri="{BB962C8B-B14F-4D97-AF65-F5344CB8AC3E}">
        <p14:creationId xmlns:p14="http://schemas.microsoft.com/office/powerpoint/2010/main" val="2278497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5533" y="110067"/>
                <a:ext cx="11734800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/>
                  <a:t>Two traveling waves 1 and 2 are described by the equations</a:t>
                </a:r>
              </a:p>
              <a:p>
                <a:endParaRPr lang="en-US" sz="280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b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=4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b="0"/>
              </a:p>
              <a:p>
                <a:endParaRPr lang="en-US" sz="2800"/>
              </a:p>
              <a:p>
                <a:r>
                  <a:rPr lang="en-US" sz="2800"/>
                  <a:t>All the numbers are in the appropriate SI units. Which wave has the higher speed?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533" y="110067"/>
                <a:ext cx="11734800" cy="3108543"/>
              </a:xfrm>
              <a:prstGeom prst="rect">
                <a:avLst/>
              </a:prstGeom>
              <a:blipFill rotWithShape="0">
                <a:blip r:embed="rId2"/>
                <a:stretch>
                  <a:fillRect l="-1039" t="-1765" b="-4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45533" y="4547864"/>
            <a:ext cx="45305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Wave 1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Wave 2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Both have the same speed</a:t>
            </a:r>
          </a:p>
        </p:txBody>
      </p:sp>
    </p:spTree>
    <p:extLst>
      <p:ext uri="{BB962C8B-B14F-4D97-AF65-F5344CB8AC3E}">
        <p14:creationId xmlns:p14="http://schemas.microsoft.com/office/powerpoint/2010/main" val="1556680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476" y="2253467"/>
            <a:ext cx="5209524" cy="4400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5532" y="108003"/>
            <a:ext cx="1169246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/>
              <a:t>Three waves are traveling along identical strings (same mass per length, same tension, same everything).  Wave B has twice the amplitude of the other two.  Wave C has 1/2 the wavelength than A or B. Which wave goes slowest?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5532" y="3975811"/>
            <a:ext cx="295157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A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B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C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All have same v</a:t>
            </a:r>
          </a:p>
        </p:txBody>
      </p:sp>
    </p:spTree>
    <p:extLst>
      <p:ext uri="{BB962C8B-B14F-4D97-AF65-F5344CB8AC3E}">
        <p14:creationId xmlns:p14="http://schemas.microsoft.com/office/powerpoint/2010/main" val="3995366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476" y="2253467"/>
            <a:ext cx="5209524" cy="4400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5532" y="108003"/>
            <a:ext cx="1169246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/>
              <a:t>Three waves are traveling along identical strings (same mass per length, same tension, same everything).  Wave B has twice the amplitude of the other two.  Wave C has 1/2 the wavelength than A or B. Which wave has the highest frequency?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5532" y="3975811"/>
            <a:ext cx="289867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A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B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C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All have same f</a:t>
            </a:r>
          </a:p>
        </p:txBody>
      </p:sp>
    </p:spTree>
    <p:extLst>
      <p:ext uri="{BB962C8B-B14F-4D97-AF65-F5344CB8AC3E}">
        <p14:creationId xmlns:p14="http://schemas.microsoft.com/office/powerpoint/2010/main" val="670152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867" y="101600"/>
            <a:ext cx="119210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A plane electromagnetic wave has electric and magnetic fields at all points in the plane as noted below. With the fields oriented as shown, the wave is moving…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867" y="3318934"/>
            <a:ext cx="4926349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into the plane of the paper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out of the plane of the paper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to the left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to the right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toward the top of the paper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1025" y="1373783"/>
            <a:ext cx="2373775" cy="239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947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1024</Words>
  <Application>Microsoft Office PowerPoint</Application>
  <PresentationFormat>Widescreen</PresentationFormat>
  <Paragraphs>127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Bolton</dc:creator>
  <cp:lastModifiedBy>Daniel Bolton</cp:lastModifiedBy>
  <cp:revision>96</cp:revision>
  <dcterms:created xsi:type="dcterms:W3CDTF">2015-11-18T17:56:08Z</dcterms:created>
  <dcterms:modified xsi:type="dcterms:W3CDTF">2019-03-31T14:56:55Z</dcterms:modified>
</cp:coreProperties>
</file>