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embeddings/oleObject1.bin" ContentType="application/vnd.openxmlformats-officedocument.oleObject"/>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embeddings/oleObject2.bin" ContentType="application/vnd.openxmlformats-officedocument.oleObject"/>
  <Override PartName="/ppt/notesSlides/notesSlide28.xml" ContentType="application/vnd.openxmlformats-officedocument.presentationml.notesSlide+xml"/>
  <Override PartName="/ppt/embeddings/oleObject3.bin" ContentType="application/vnd.openxmlformats-officedocument.oleObject"/>
  <Override PartName="/ppt/embeddings/oleObject4.bin" ContentType="application/vnd.openxmlformats-officedocument.oleObject"/>
  <Override PartName="/ppt/notesSlides/notesSlide29.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notesSlides/notesSlide30.xml" ContentType="application/vnd.openxmlformats-officedocument.presentationml.notesSlide+xml"/>
  <Override PartName="/ppt/embeddings/oleObject7.bin" ContentType="application/vnd.openxmlformats-officedocument.oleObject"/>
  <Override PartName="/ppt/embeddings/oleObject8.bin" ContentType="application/vnd.openxmlformats-officedocument.oleObject"/>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embeddings/oleObject9.bin" ContentType="application/vnd.openxmlformats-officedocument.oleObject"/>
  <Override PartName="/ppt/embeddings/oleObject10.bin" ContentType="application/vnd.openxmlformats-officedocument.oleObject"/>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embeddings/oleObject11.bin" ContentType="application/vnd.openxmlformats-officedocument.oleObject"/>
  <Override PartName="/ppt/embeddings/oleObject12.bin" ContentType="application/vnd.openxmlformats-officedocument.oleObject"/>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embeddings/oleObject13.bin" ContentType="application/vnd.openxmlformats-officedocument.oleObject"/>
  <Override PartName="/ppt/embeddings/oleObject14.bin" ContentType="application/vnd.openxmlformats-officedocument.oleObject"/>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embeddings/oleObject15.bin" ContentType="application/vnd.openxmlformats-officedocument.oleObject"/>
  <Override PartName="/ppt/embeddings/oleObject16.bin" ContentType="application/vnd.openxmlformats-officedocument.oleObject"/>
  <Override PartName="/ppt/notesSlides/notesSlide52.xml" ContentType="application/vnd.openxmlformats-officedocument.presentationml.notesSlide+xml"/>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notesSlides/notesSlide53.xml" ContentType="application/vnd.openxmlformats-officedocument.presentationml.notesSlide+xml"/>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63"/>
  </p:notesMasterIdLst>
  <p:handoutMasterIdLst>
    <p:handoutMasterId r:id="rId64"/>
  </p:handoutMasterIdLst>
  <p:sldIdLst>
    <p:sldId id="626" r:id="rId2"/>
    <p:sldId id="578" r:id="rId3"/>
    <p:sldId id="579" r:id="rId4"/>
    <p:sldId id="580" r:id="rId5"/>
    <p:sldId id="627" r:id="rId6"/>
    <p:sldId id="628" r:id="rId7"/>
    <p:sldId id="629" r:id="rId8"/>
    <p:sldId id="581" r:id="rId9"/>
    <p:sldId id="582" r:id="rId10"/>
    <p:sldId id="583" r:id="rId11"/>
    <p:sldId id="644" r:id="rId12"/>
    <p:sldId id="630" r:id="rId13"/>
    <p:sldId id="584" r:id="rId14"/>
    <p:sldId id="585" r:id="rId15"/>
    <p:sldId id="586" r:id="rId16"/>
    <p:sldId id="587" r:id="rId17"/>
    <p:sldId id="588" r:id="rId18"/>
    <p:sldId id="589" r:id="rId19"/>
    <p:sldId id="631" r:id="rId20"/>
    <p:sldId id="590" r:id="rId21"/>
    <p:sldId id="591" r:id="rId22"/>
    <p:sldId id="592" r:id="rId23"/>
    <p:sldId id="593" r:id="rId24"/>
    <p:sldId id="594" r:id="rId25"/>
    <p:sldId id="633" r:id="rId26"/>
    <p:sldId id="632" r:id="rId27"/>
    <p:sldId id="595" r:id="rId28"/>
    <p:sldId id="596" r:id="rId29"/>
    <p:sldId id="597" r:id="rId30"/>
    <p:sldId id="598" r:id="rId31"/>
    <p:sldId id="634" r:id="rId32"/>
    <p:sldId id="599" r:id="rId33"/>
    <p:sldId id="600" r:id="rId34"/>
    <p:sldId id="635" r:id="rId35"/>
    <p:sldId id="601" r:id="rId36"/>
    <p:sldId id="636" r:id="rId37"/>
    <p:sldId id="602" r:id="rId38"/>
    <p:sldId id="637" r:id="rId39"/>
    <p:sldId id="603" r:id="rId40"/>
    <p:sldId id="607" r:id="rId41"/>
    <p:sldId id="608" r:id="rId42"/>
    <p:sldId id="609" r:id="rId43"/>
    <p:sldId id="610" r:id="rId44"/>
    <p:sldId id="611" r:id="rId45"/>
    <p:sldId id="639" r:id="rId46"/>
    <p:sldId id="612" r:id="rId47"/>
    <p:sldId id="640" r:id="rId48"/>
    <p:sldId id="613" r:id="rId49"/>
    <p:sldId id="614" r:id="rId50"/>
    <p:sldId id="615" r:id="rId51"/>
    <p:sldId id="641" r:id="rId52"/>
    <p:sldId id="616" r:id="rId53"/>
    <p:sldId id="617" r:id="rId54"/>
    <p:sldId id="618" r:id="rId55"/>
    <p:sldId id="619" r:id="rId56"/>
    <p:sldId id="643" r:id="rId57"/>
    <p:sldId id="642" r:id="rId58"/>
    <p:sldId id="620" r:id="rId59"/>
    <p:sldId id="621" r:id="rId60"/>
    <p:sldId id="622" r:id="rId61"/>
    <p:sldId id="624" r:id="rId6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C5C701"/>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3262" autoAdjust="0"/>
    <p:restoredTop sz="73913" autoAdjust="0"/>
  </p:normalViewPr>
  <p:slideViewPr>
    <p:cSldViewPr snapToGrid="0" snapToObjects="1">
      <p:cViewPr>
        <p:scale>
          <a:sx n="100" d="100"/>
          <a:sy n="100" d="100"/>
        </p:scale>
        <p:origin x="-600" y="-72"/>
      </p:cViewPr>
      <p:guideLst>
        <p:guide orient="horz" pos="2160"/>
        <p:guide pos="2880"/>
      </p:guideLst>
    </p:cSldViewPr>
  </p:slideViewPr>
  <p:outlineViewPr>
    <p:cViewPr>
      <p:scale>
        <a:sx n="33" d="100"/>
        <a:sy n="33" d="100"/>
      </p:scale>
      <p:origin x="0" y="5976"/>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notesMaster" Target="notesMasters/notesMaster1.xml"/><Relationship Id="rId64" Type="http://schemas.openxmlformats.org/officeDocument/2006/relationships/handoutMaster" Target="handoutMasters/handoutMaster1.xml"/><Relationship Id="rId65" Type="http://schemas.openxmlformats.org/officeDocument/2006/relationships/printerSettings" Target="printerSettings/printerSettings1.bin"/><Relationship Id="rId66" Type="http://schemas.openxmlformats.org/officeDocument/2006/relationships/presProps" Target="presProps.xml"/><Relationship Id="rId67" Type="http://schemas.openxmlformats.org/officeDocument/2006/relationships/viewProps" Target="viewProps.xml"/><Relationship Id="rId68" Type="http://schemas.openxmlformats.org/officeDocument/2006/relationships/theme" Target="theme/theme1.xml"/><Relationship Id="rId69"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 Id="rId3"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 Id="rId3"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 Id="rId2"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 Id="rId2"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wmf"/><Relationship Id="rId2"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 Id="rId2"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107" charset="0"/>
                <a:ea typeface="ＭＳ Ｐゴシック" pitchFamily="-107" charset="-128"/>
                <a:cs typeface="ＭＳ Ｐゴシック" pitchFamily="-107"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itchFamily="-107" charset="0"/>
                <a:ea typeface="ＭＳ Ｐゴシック" pitchFamily="-107" charset="-128"/>
                <a:cs typeface="ＭＳ Ｐゴシック" pitchFamily="-107" charset="-128"/>
              </a:defRPr>
            </a:lvl1pPr>
          </a:lstStyle>
          <a:p>
            <a:pPr>
              <a:defRPr/>
            </a:pPr>
            <a:fld id="{87BF62CB-2F49-6345-8734-8AC8E8D96A2D}" type="datetimeFigureOut">
              <a:rPr lang="en-US"/>
              <a:pPr>
                <a:defRPr/>
              </a:pPr>
              <a:t>11/18/13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itchFamily="-107" charset="0"/>
                <a:ea typeface="ＭＳ Ｐゴシック" pitchFamily="-107" charset="-128"/>
                <a:cs typeface="ＭＳ Ｐゴシック" pitchFamily="-107"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pitchFamily="-107" charset="0"/>
                <a:ea typeface="ＭＳ Ｐゴシック" pitchFamily="-107" charset="-128"/>
                <a:cs typeface="ＭＳ Ｐゴシック" pitchFamily="-107" charset="-128"/>
              </a:defRPr>
            </a:lvl1pPr>
          </a:lstStyle>
          <a:p>
            <a:pPr>
              <a:defRPr/>
            </a:pPr>
            <a:fld id="{A1361AA9-3881-644C-8AFE-013A0BD562A6}" type="slidenum">
              <a:rPr lang="en-US"/>
              <a:pPr>
                <a:defRPr/>
              </a:pPr>
              <a:t>‹#›</a:t>
            </a:fld>
            <a:endParaRPr lang="en-US"/>
          </a:p>
        </p:txBody>
      </p:sp>
    </p:spTree>
    <p:extLst>
      <p:ext uri="{BB962C8B-B14F-4D97-AF65-F5344CB8AC3E}">
        <p14:creationId xmlns:p14="http://schemas.microsoft.com/office/powerpoint/2010/main" val="3892886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07" charset="0"/>
                <a:ea typeface="ＭＳ Ｐゴシック" pitchFamily="-107" charset="-128"/>
                <a:cs typeface="ＭＳ Ｐゴシック" pitchFamily="-107"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7" charset="0"/>
                <a:ea typeface="ＭＳ Ｐゴシック" pitchFamily="-107" charset="-128"/>
                <a:cs typeface="ＭＳ Ｐゴシック" pitchFamily="-107" charset="-128"/>
              </a:defRPr>
            </a:lvl1pPr>
          </a:lstStyle>
          <a:p>
            <a:pPr>
              <a:defRPr/>
            </a:pPr>
            <a:fld id="{F847D306-F7E8-A44C-B2F3-A42A53F64020}" type="datetime1">
              <a:rPr lang="en-US"/>
              <a:pPr>
                <a:defRPr/>
              </a:pPr>
              <a:t>11/18/13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07" charset="0"/>
                <a:ea typeface="ＭＳ Ｐゴシック" pitchFamily="-107" charset="-128"/>
                <a:cs typeface="ＭＳ Ｐゴシック" pitchFamily="-107"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7" charset="0"/>
                <a:ea typeface="ＭＳ Ｐゴシック" pitchFamily="-107" charset="-128"/>
                <a:cs typeface="ＭＳ Ｐゴシック" pitchFamily="-107" charset="-128"/>
              </a:defRPr>
            </a:lvl1pPr>
          </a:lstStyle>
          <a:p>
            <a:pPr>
              <a:defRPr/>
            </a:pPr>
            <a:fld id="{20737D2B-F4D4-8E43-810E-08EF173F04EC}" type="slidenum">
              <a:rPr lang="en-US"/>
              <a:pPr>
                <a:defRPr/>
              </a:pPr>
              <a:t>‹#›</a:t>
            </a:fld>
            <a:endParaRPr lang="en-US"/>
          </a:p>
        </p:txBody>
      </p:sp>
    </p:spTree>
    <p:extLst>
      <p:ext uri="{BB962C8B-B14F-4D97-AF65-F5344CB8AC3E}">
        <p14:creationId xmlns:p14="http://schemas.microsoft.com/office/powerpoint/2010/main" val="98844151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ln>
            <a:miter lim="800000"/>
            <a:headEnd/>
            <a:tailEnd/>
          </a:ln>
        </p:spPr>
        <p:txBody>
          <a:bodyPr/>
          <a:lstStyle/>
          <a:p>
            <a:fld id="{87940930-643F-2E4B-80A0-783A8AEF4B8B}" type="slidenum">
              <a:rPr lang="en-US">
                <a:solidFill>
                  <a:srgbClr val="000000"/>
                </a:solidFill>
                <a:latin typeface="Calibri" charset="0"/>
                <a:ea typeface="ＭＳ Ｐゴシック" charset="-128"/>
                <a:cs typeface="ＭＳ Ｐゴシック" charset="-128"/>
              </a:rPr>
              <a:pPr/>
              <a:t>2</a:t>
            </a:fld>
            <a:endParaRPr lang="en-US">
              <a:solidFill>
                <a:srgbClr val="000000"/>
              </a:solidFill>
              <a:latin typeface="Calibri" charset="0"/>
              <a:ea typeface="ＭＳ Ｐゴシック" charset="-128"/>
              <a:cs typeface="ＭＳ Ｐゴシック" charset="-128"/>
            </a:endParaRPr>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bwMode="auto">
          <a:noFill/>
          <a:ln>
            <a:miter lim="800000"/>
            <a:headEnd/>
            <a:tailEnd/>
          </a:ln>
        </p:spPr>
        <p:txBody>
          <a:bodyPr/>
          <a:lstStyle/>
          <a:p>
            <a:fld id="{3B501A33-CC5C-F74F-B6DB-FA4FA3051F36}" type="slidenum">
              <a:rPr lang="en-US">
                <a:solidFill>
                  <a:srgbClr val="000000"/>
                </a:solidFill>
                <a:latin typeface="Calibri" charset="0"/>
                <a:ea typeface="ＭＳ Ｐゴシック" charset="-128"/>
                <a:cs typeface="ＭＳ Ｐゴシック" charset="-128"/>
              </a:rPr>
              <a:pPr/>
              <a:t>14</a:t>
            </a:fld>
            <a:endParaRPr lang="en-US">
              <a:solidFill>
                <a:srgbClr val="000000"/>
              </a:solidFill>
              <a:latin typeface="Calibri" charset="0"/>
              <a:ea typeface="ＭＳ Ｐゴシック" charset="-128"/>
              <a:cs typeface="ＭＳ Ｐゴシック" charset="-128"/>
            </a:endParaRPr>
          </a:p>
        </p:txBody>
      </p:sp>
      <p:sp>
        <p:nvSpPr>
          <p:cNvPr id="460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ln>
            <a:miter lim="800000"/>
            <a:headEnd/>
            <a:tailEnd/>
          </a:ln>
        </p:spPr>
        <p:txBody>
          <a:bodyPr/>
          <a:lstStyle/>
          <a:p>
            <a:fld id="{05737E3A-C791-F04F-AAB9-1F9156A10BAE}" type="slidenum">
              <a:rPr lang="en-US">
                <a:solidFill>
                  <a:srgbClr val="000000"/>
                </a:solidFill>
                <a:latin typeface="Calibri" charset="0"/>
                <a:ea typeface="ＭＳ Ｐゴシック" charset="-128"/>
                <a:cs typeface="ＭＳ Ｐゴシック" charset="-128"/>
              </a:rPr>
              <a:pPr/>
              <a:t>15</a:t>
            </a:fld>
            <a:endParaRPr lang="en-US">
              <a:solidFill>
                <a:srgbClr val="000000"/>
              </a:solidFill>
              <a:latin typeface="Calibri" charset="0"/>
              <a:ea typeface="ＭＳ Ｐゴシック" charset="-128"/>
              <a:cs typeface="ＭＳ Ｐゴシック" charset="-128"/>
            </a:endParaRP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bwMode="auto">
          <a:noFill/>
          <a:ln>
            <a:miter lim="800000"/>
            <a:headEnd/>
            <a:tailEnd/>
          </a:ln>
        </p:spPr>
        <p:txBody>
          <a:bodyPr/>
          <a:lstStyle/>
          <a:p>
            <a:fld id="{6A89EEE7-FD5B-0149-8353-0F003713BB6F}" type="slidenum">
              <a:rPr lang="en-US">
                <a:solidFill>
                  <a:srgbClr val="000000"/>
                </a:solidFill>
                <a:latin typeface="Calibri" charset="0"/>
                <a:ea typeface="ＭＳ Ｐゴシック" charset="-128"/>
                <a:cs typeface="ＭＳ Ｐゴシック" charset="-128"/>
              </a:rPr>
              <a:pPr/>
              <a:t>16</a:t>
            </a:fld>
            <a:endParaRPr lang="en-US">
              <a:solidFill>
                <a:srgbClr val="000000"/>
              </a:solidFill>
              <a:latin typeface="Calibri" charset="0"/>
              <a:ea typeface="ＭＳ Ｐゴシック" charset="-128"/>
              <a:cs typeface="ＭＳ Ｐゴシック" charset="-128"/>
            </a:endParaRPr>
          </a:p>
        </p:txBody>
      </p:sp>
      <p:sp>
        <p:nvSpPr>
          <p:cNvPr id="5017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018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a:lstStyle/>
          <a:p>
            <a:fld id="{84031D7B-45EA-754B-B9C1-0364BB052083}" type="slidenum">
              <a:rPr lang="en-US">
                <a:solidFill>
                  <a:srgbClr val="000000"/>
                </a:solidFill>
                <a:latin typeface="Calibri" charset="0"/>
                <a:ea typeface="ＭＳ Ｐゴシック" charset="-128"/>
                <a:cs typeface="ＭＳ Ｐゴシック" charset="-128"/>
              </a:rPr>
              <a:pPr/>
              <a:t>17</a:t>
            </a:fld>
            <a:endParaRPr lang="en-US">
              <a:solidFill>
                <a:srgbClr val="000000"/>
              </a:solidFill>
              <a:latin typeface="Calibri" charset="0"/>
              <a:ea typeface="ＭＳ Ｐゴシック" charset="-128"/>
              <a:cs typeface="ＭＳ Ｐゴシック" charset="-128"/>
            </a:endParaRPr>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a:lstStyle/>
          <a:p>
            <a:fld id="{3A6FB2E4-D7CF-CA44-B9A5-D7A1A7A9BBF9}" type="slidenum">
              <a:rPr lang="en-US">
                <a:solidFill>
                  <a:srgbClr val="000000"/>
                </a:solidFill>
                <a:latin typeface="Calibri" charset="0"/>
                <a:ea typeface="ＭＳ Ｐゴシック" charset="-128"/>
                <a:cs typeface="ＭＳ Ｐゴシック" charset="-128"/>
              </a:rPr>
              <a:pPr/>
              <a:t>18</a:t>
            </a:fld>
            <a:endParaRPr lang="en-US">
              <a:solidFill>
                <a:srgbClr val="000000"/>
              </a:solidFill>
              <a:latin typeface="Calibri" charset="0"/>
              <a:ea typeface="ＭＳ Ｐゴシック" charset="-128"/>
              <a:cs typeface="ＭＳ Ｐゴシック" charset="-128"/>
            </a:endParaRPr>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a:lstStyle/>
          <a:p>
            <a:fld id="{3A6FB2E4-D7CF-CA44-B9A5-D7A1A7A9BBF9}" type="slidenum">
              <a:rPr lang="en-US">
                <a:solidFill>
                  <a:srgbClr val="000000"/>
                </a:solidFill>
                <a:latin typeface="Calibri" charset="0"/>
                <a:ea typeface="ＭＳ Ｐゴシック" charset="-128"/>
                <a:cs typeface="ＭＳ Ｐゴシック" charset="-128"/>
              </a:rPr>
              <a:pPr/>
              <a:t>19</a:t>
            </a:fld>
            <a:endParaRPr lang="en-US">
              <a:solidFill>
                <a:srgbClr val="000000"/>
              </a:solidFill>
              <a:latin typeface="Calibri" charset="0"/>
              <a:ea typeface="ＭＳ Ｐゴシック" charset="-128"/>
              <a:cs typeface="ＭＳ Ｐゴシック" charset="-128"/>
            </a:endParaRPr>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ln>
            <a:miter lim="800000"/>
            <a:headEnd/>
            <a:tailEnd/>
          </a:ln>
        </p:spPr>
        <p:txBody>
          <a:bodyPr/>
          <a:lstStyle/>
          <a:p>
            <a:fld id="{57C807E6-0368-164B-ADE5-5FCCC28529D1}" type="slidenum">
              <a:rPr lang="en-US">
                <a:solidFill>
                  <a:srgbClr val="000000"/>
                </a:solidFill>
                <a:latin typeface="Calibri" charset="0"/>
                <a:ea typeface="ＭＳ Ｐゴシック" charset="-128"/>
                <a:cs typeface="ＭＳ Ｐゴシック" charset="-128"/>
              </a:rPr>
              <a:pPr/>
              <a:t>20</a:t>
            </a:fld>
            <a:endParaRPr lang="en-US">
              <a:solidFill>
                <a:srgbClr val="000000"/>
              </a:solidFill>
              <a:latin typeface="Calibri" charset="0"/>
              <a:ea typeface="ＭＳ Ｐゴシック" charset="-128"/>
              <a:cs typeface="ＭＳ Ｐゴシック" charset="-128"/>
            </a:endParaRPr>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ln>
            <a:miter lim="800000"/>
            <a:headEnd/>
            <a:tailEnd/>
          </a:ln>
        </p:spPr>
        <p:txBody>
          <a:bodyPr/>
          <a:lstStyle/>
          <a:p>
            <a:fld id="{C29A15D1-D58C-C644-A662-217BE3AEAA6A}" type="slidenum">
              <a:rPr lang="en-US">
                <a:solidFill>
                  <a:srgbClr val="000000"/>
                </a:solidFill>
                <a:latin typeface="Calibri" charset="0"/>
                <a:ea typeface="ＭＳ Ｐゴシック" charset="-128"/>
                <a:cs typeface="ＭＳ Ｐゴシック" charset="-128"/>
              </a:rPr>
              <a:pPr/>
              <a:t>21</a:t>
            </a:fld>
            <a:endParaRPr lang="en-US">
              <a:solidFill>
                <a:srgbClr val="000000"/>
              </a:solidFill>
              <a:latin typeface="Calibri" charset="0"/>
              <a:ea typeface="ＭＳ Ｐゴシック" charset="-128"/>
              <a:cs typeface="ＭＳ Ｐゴシック" charset="-128"/>
            </a:endParaRPr>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837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bwMode="auto">
          <a:noFill/>
          <a:ln>
            <a:miter lim="800000"/>
            <a:headEnd/>
            <a:tailEnd/>
          </a:ln>
        </p:spPr>
        <p:txBody>
          <a:bodyPr/>
          <a:lstStyle/>
          <a:p>
            <a:fld id="{5D324A96-A157-9B49-BBD6-3BBA07B45DDC}" type="slidenum">
              <a:rPr lang="en-US">
                <a:solidFill>
                  <a:srgbClr val="000000"/>
                </a:solidFill>
                <a:latin typeface="Calibri" charset="0"/>
                <a:ea typeface="ＭＳ Ｐゴシック" charset="-128"/>
                <a:cs typeface="ＭＳ Ｐゴシック" charset="-128"/>
              </a:rPr>
              <a:pPr/>
              <a:t>22</a:t>
            </a:fld>
            <a:endParaRPr lang="en-US">
              <a:solidFill>
                <a:srgbClr val="000000"/>
              </a:solidFill>
              <a:latin typeface="Calibri" charset="0"/>
              <a:ea typeface="ＭＳ Ｐゴシック" charset="-128"/>
              <a:cs typeface="ＭＳ Ｐゴシック" charset="-128"/>
            </a:endParaRPr>
          </a:p>
        </p:txBody>
      </p:sp>
      <p:sp>
        <p:nvSpPr>
          <p:cNvPr id="604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042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bwMode="auto">
          <a:noFill/>
          <a:ln>
            <a:miter lim="800000"/>
            <a:headEnd/>
            <a:tailEnd/>
          </a:ln>
        </p:spPr>
        <p:txBody>
          <a:bodyPr/>
          <a:lstStyle/>
          <a:p>
            <a:fld id="{A162CD4D-D24A-274E-9280-C81BA094E9D4}" type="slidenum">
              <a:rPr lang="en-US">
                <a:solidFill>
                  <a:srgbClr val="000000"/>
                </a:solidFill>
                <a:latin typeface="Calibri" charset="0"/>
                <a:ea typeface="ＭＳ Ｐゴシック" charset="-128"/>
                <a:cs typeface="ＭＳ Ｐゴシック" charset="-128"/>
              </a:rPr>
              <a:pPr/>
              <a:t>23</a:t>
            </a:fld>
            <a:endParaRPr lang="en-US">
              <a:solidFill>
                <a:srgbClr val="000000"/>
              </a:solidFill>
              <a:latin typeface="Calibri" charset="0"/>
              <a:ea typeface="ＭＳ Ｐゴシック" charset="-128"/>
              <a:cs typeface="ＭＳ Ｐゴシック" charset="-128"/>
            </a:endParaRPr>
          </a:p>
        </p:txBody>
      </p:sp>
      <p:sp>
        <p:nvSpPr>
          <p:cNvPr id="624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246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noFill/>
          <a:ln>
            <a:miter lim="800000"/>
            <a:headEnd/>
            <a:tailEnd/>
          </a:ln>
        </p:spPr>
        <p:txBody>
          <a:bodyPr/>
          <a:lstStyle/>
          <a:p>
            <a:fld id="{4A2648CA-9FA8-BA4F-834B-8FBD1E0C070B}" type="slidenum">
              <a:rPr lang="en-US">
                <a:solidFill>
                  <a:srgbClr val="000000"/>
                </a:solidFill>
                <a:latin typeface="Calibri" charset="0"/>
                <a:ea typeface="ＭＳ Ｐゴシック" charset="-128"/>
                <a:cs typeface="ＭＳ Ｐゴシック" charset="-128"/>
              </a:rPr>
              <a:pPr/>
              <a:t>3</a:t>
            </a:fld>
            <a:endParaRPr lang="en-US">
              <a:solidFill>
                <a:srgbClr val="000000"/>
              </a:solidFill>
              <a:latin typeface="Calibri" charset="0"/>
              <a:ea typeface="ＭＳ Ｐゴシック" charset="-128"/>
              <a:cs typeface="ＭＳ Ｐゴシック" charset="-128"/>
            </a:endParaRPr>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ln>
            <a:miter lim="800000"/>
            <a:headEnd/>
            <a:tailEnd/>
          </a:ln>
        </p:spPr>
        <p:txBody>
          <a:bodyPr/>
          <a:lstStyle/>
          <a:p>
            <a:fld id="{E712FC87-252B-7F4C-B9F4-5BB11A20BC0F}" type="slidenum">
              <a:rPr lang="en-US">
                <a:solidFill>
                  <a:srgbClr val="000000"/>
                </a:solidFill>
                <a:latin typeface="Calibri" charset="0"/>
                <a:ea typeface="ＭＳ Ｐゴシック" charset="-128"/>
                <a:cs typeface="ＭＳ Ｐゴシック" charset="-128"/>
              </a:rPr>
              <a:pPr/>
              <a:t>24</a:t>
            </a:fld>
            <a:endParaRPr lang="en-US">
              <a:solidFill>
                <a:srgbClr val="000000"/>
              </a:solidFill>
              <a:latin typeface="Calibri" charset="0"/>
              <a:ea typeface="ＭＳ Ｐゴシック" charset="-128"/>
              <a:cs typeface="ＭＳ Ｐゴシック" charset="-128"/>
            </a:endParaRPr>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bwMode="auto">
          <a:noFill/>
          <a:ln>
            <a:miter lim="800000"/>
            <a:headEnd/>
            <a:tailEnd/>
          </a:ln>
        </p:spPr>
        <p:txBody>
          <a:bodyPr/>
          <a:lstStyle/>
          <a:p>
            <a:fld id="{E712FC87-252B-7F4C-B9F4-5BB11A20BC0F}" type="slidenum">
              <a:rPr lang="en-US">
                <a:solidFill>
                  <a:srgbClr val="000000"/>
                </a:solidFill>
                <a:latin typeface="Calibri" charset="0"/>
                <a:ea typeface="ＭＳ Ｐゴシック" charset="-128"/>
                <a:cs typeface="ＭＳ Ｐゴシック" charset="-128"/>
              </a:rPr>
              <a:pPr/>
              <a:t>26</a:t>
            </a:fld>
            <a:endParaRPr lang="en-US">
              <a:solidFill>
                <a:srgbClr val="000000"/>
              </a:solidFill>
              <a:latin typeface="Calibri" charset="0"/>
              <a:ea typeface="ＭＳ Ｐゴシック" charset="-128"/>
              <a:cs typeface="ＭＳ Ｐゴシック" charset="-128"/>
            </a:endParaRPr>
          </a:p>
        </p:txBody>
      </p:sp>
      <p:sp>
        <p:nvSpPr>
          <p:cNvPr id="645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451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ln>
            <a:miter lim="800000"/>
            <a:headEnd/>
            <a:tailEnd/>
          </a:ln>
        </p:spPr>
        <p:txBody>
          <a:bodyPr/>
          <a:lstStyle/>
          <a:p>
            <a:fld id="{5AD804E7-FA27-3A49-8DC0-E6B73EADE54C}" type="slidenum">
              <a:rPr lang="en-US">
                <a:solidFill>
                  <a:srgbClr val="000000"/>
                </a:solidFill>
                <a:latin typeface="Calibri" charset="0"/>
                <a:ea typeface="ＭＳ Ｐゴシック" charset="-128"/>
                <a:cs typeface="ＭＳ Ｐゴシック" charset="-128"/>
              </a:rPr>
              <a:pPr/>
              <a:t>27</a:t>
            </a:fld>
            <a:endParaRPr lang="en-US">
              <a:solidFill>
                <a:srgbClr val="000000"/>
              </a:solidFill>
              <a:latin typeface="Calibri" charset="0"/>
              <a:ea typeface="ＭＳ Ｐゴシック" charset="-128"/>
              <a:cs typeface="ＭＳ Ｐゴシック" charset="-128"/>
            </a:endParaRPr>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656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bwMode="auto">
          <a:noFill/>
          <a:ln>
            <a:miter lim="800000"/>
            <a:headEnd/>
            <a:tailEnd/>
          </a:ln>
        </p:spPr>
        <p:txBody>
          <a:bodyPr/>
          <a:lstStyle/>
          <a:p>
            <a:fld id="{AD86569F-96B8-7C4A-8890-4D481503AC86}" type="slidenum">
              <a:rPr lang="en-US">
                <a:solidFill>
                  <a:srgbClr val="000000"/>
                </a:solidFill>
                <a:latin typeface="Calibri" charset="0"/>
                <a:ea typeface="ＭＳ Ｐゴシック" charset="-128"/>
                <a:cs typeface="ＭＳ Ｐゴシック" charset="-128"/>
              </a:rPr>
              <a:pPr/>
              <a:t>28</a:t>
            </a:fld>
            <a:endParaRPr lang="en-US">
              <a:solidFill>
                <a:srgbClr val="000000"/>
              </a:solidFill>
              <a:latin typeface="Calibri" charset="0"/>
              <a:ea typeface="ＭＳ Ｐゴシック" charset="-128"/>
              <a:cs typeface="ＭＳ Ｐゴシック" charset="-128"/>
            </a:endParaRPr>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861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bwMode="auto">
          <a:noFill/>
          <a:ln>
            <a:miter lim="800000"/>
            <a:headEnd/>
            <a:tailEnd/>
          </a:ln>
        </p:spPr>
        <p:txBody>
          <a:bodyPr/>
          <a:lstStyle/>
          <a:p>
            <a:fld id="{47C2500C-A14D-6A49-AE1B-68D454D2A75F}" type="slidenum">
              <a:rPr lang="en-US">
                <a:solidFill>
                  <a:srgbClr val="000000"/>
                </a:solidFill>
                <a:latin typeface="Calibri" charset="0"/>
                <a:ea typeface="ＭＳ Ｐゴシック" charset="-128"/>
                <a:cs typeface="ＭＳ Ｐゴシック" charset="-128"/>
              </a:rPr>
              <a:pPr/>
              <a:t>29</a:t>
            </a:fld>
            <a:endParaRPr lang="en-US">
              <a:solidFill>
                <a:srgbClr val="000000"/>
              </a:solidFill>
              <a:latin typeface="Calibri" charset="0"/>
              <a:ea typeface="ＭＳ Ｐゴシック" charset="-128"/>
              <a:cs typeface="ＭＳ Ｐゴシック" charset="-128"/>
            </a:endParaRPr>
          </a:p>
        </p:txBody>
      </p:sp>
      <p:sp>
        <p:nvSpPr>
          <p:cNvPr id="706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066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ln>
            <a:miter lim="800000"/>
            <a:headEnd/>
            <a:tailEnd/>
          </a:ln>
        </p:spPr>
        <p:txBody>
          <a:bodyPr/>
          <a:lstStyle/>
          <a:p>
            <a:fld id="{50C4B211-C28A-334E-BBDF-5EB5389D71BA}" type="slidenum">
              <a:rPr lang="en-US">
                <a:solidFill>
                  <a:srgbClr val="000000"/>
                </a:solidFill>
                <a:latin typeface="Calibri" charset="0"/>
                <a:ea typeface="ＭＳ Ｐゴシック" charset="-128"/>
                <a:cs typeface="ＭＳ Ｐゴシック" charset="-128"/>
              </a:rPr>
              <a:pPr/>
              <a:t>30</a:t>
            </a:fld>
            <a:endParaRPr lang="en-US">
              <a:solidFill>
                <a:srgbClr val="000000"/>
              </a:solidFill>
              <a:latin typeface="Calibri" charset="0"/>
              <a:ea typeface="ＭＳ Ｐゴシック" charset="-128"/>
              <a:cs typeface="ＭＳ Ｐゴシック" charset="-128"/>
            </a:endParaRPr>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ln>
            <a:miter lim="800000"/>
            <a:headEnd/>
            <a:tailEnd/>
          </a:ln>
        </p:spPr>
        <p:txBody>
          <a:bodyPr/>
          <a:lstStyle/>
          <a:p>
            <a:fld id="{50C4B211-C28A-334E-BBDF-5EB5389D71BA}" type="slidenum">
              <a:rPr lang="en-US">
                <a:solidFill>
                  <a:srgbClr val="000000"/>
                </a:solidFill>
                <a:latin typeface="Calibri" charset="0"/>
                <a:ea typeface="ＭＳ Ｐゴシック" charset="-128"/>
                <a:cs typeface="ＭＳ Ｐゴシック" charset="-128"/>
              </a:rPr>
              <a:pPr/>
              <a:t>31</a:t>
            </a:fld>
            <a:endParaRPr lang="en-US">
              <a:solidFill>
                <a:srgbClr val="000000"/>
              </a:solidFill>
              <a:latin typeface="Calibri" charset="0"/>
              <a:ea typeface="ＭＳ Ｐゴシック" charset="-128"/>
              <a:cs typeface="ＭＳ Ｐゴシック" charset="-128"/>
            </a:endParaRPr>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ln>
            <a:miter lim="800000"/>
            <a:headEnd/>
            <a:tailEnd/>
          </a:ln>
        </p:spPr>
        <p:txBody>
          <a:bodyPr/>
          <a:lstStyle/>
          <a:p>
            <a:fld id="{0BD9CD6C-5D70-2045-803F-A35BC8C771ED}" type="slidenum">
              <a:rPr lang="en-US">
                <a:solidFill>
                  <a:srgbClr val="000000"/>
                </a:solidFill>
                <a:latin typeface="Calibri" charset="0"/>
                <a:ea typeface="ＭＳ Ｐゴシック" charset="-128"/>
                <a:cs typeface="ＭＳ Ｐゴシック" charset="-128"/>
              </a:rPr>
              <a:pPr/>
              <a:t>32</a:t>
            </a:fld>
            <a:endParaRPr lang="en-US">
              <a:solidFill>
                <a:srgbClr val="000000"/>
              </a:solidFill>
              <a:latin typeface="Calibri" charset="0"/>
              <a:ea typeface="ＭＳ Ｐゴシック" charset="-128"/>
              <a:cs typeface="ＭＳ Ｐゴシック" charset="-128"/>
            </a:endParaRPr>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ln>
            <a:miter lim="800000"/>
            <a:headEnd/>
            <a:tailEnd/>
          </a:ln>
        </p:spPr>
        <p:txBody>
          <a:bodyPr/>
          <a:lstStyle/>
          <a:p>
            <a:fld id="{BBAFC7F2-1E44-DA4E-91D0-397B9F143F47}" type="slidenum">
              <a:rPr lang="en-US">
                <a:solidFill>
                  <a:srgbClr val="000000"/>
                </a:solidFill>
                <a:latin typeface="Calibri" charset="0"/>
                <a:ea typeface="ＭＳ Ｐゴシック" charset="-128"/>
                <a:cs typeface="ＭＳ Ｐゴシック" charset="-128"/>
              </a:rPr>
              <a:pPr/>
              <a:t>33</a:t>
            </a:fld>
            <a:endParaRPr lang="en-US">
              <a:solidFill>
                <a:srgbClr val="000000"/>
              </a:solidFill>
              <a:latin typeface="Calibri" charset="0"/>
              <a:ea typeface="ＭＳ Ｐゴシック" charset="-128"/>
              <a:cs typeface="ＭＳ Ｐゴシック" charset="-128"/>
            </a:endParaRPr>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noFill/>
          <a:ln>
            <a:miter lim="800000"/>
            <a:headEnd/>
            <a:tailEnd/>
          </a:ln>
        </p:spPr>
        <p:txBody>
          <a:bodyPr/>
          <a:lstStyle/>
          <a:p>
            <a:fld id="{C2097491-281F-7D43-A9FC-3DF2BFF67C8F}" type="slidenum">
              <a:rPr lang="en-US">
                <a:solidFill>
                  <a:srgbClr val="000000"/>
                </a:solidFill>
                <a:latin typeface="Calibri" charset="0"/>
                <a:ea typeface="ＭＳ Ｐゴシック" charset="-128"/>
                <a:cs typeface="ＭＳ Ｐゴシック" charset="-128"/>
              </a:rPr>
              <a:pPr/>
              <a:t>35</a:t>
            </a:fld>
            <a:endParaRPr lang="en-US">
              <a:solidFill>
                <a:srgbClr val="000000"/>
              </a:solidFill>
              <a:latin typeface="Calibri" charset="0"/>
              <a:ea typeface="ＭＳ Ｐゴシック" charset="-128"/>
              <a:cs typeface="ＭＳ Ｐゴシック" charset="-128"/>
            </a:endParaRPr>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bwMode="auto">
          <a:noFill/>
          <a:ln>
            <a:miter lim="800000"/>
            <a:headEnd/>
            <a:tailEnd/>
          </a:ln>
        </p:spPr>
        <p:txBody>
          <a:bodyPr/>
          <a:lstStyle/>
          <a:p>
            <a:fld id="{EB9A30E5-4F8B-2244-80FC-C4CE841D8C36}" type="slidenum">
              <a:rPr lang="en-US">
                <a:solidFill>
                  <a:srgbClr val="000000"/>
                </a:solidFill>
                <a:latin typeface="Calibri" charset="0"/>
                <a:ea typeface="ＭＳ Ｐゴシック" charset="-128"/>
                <a:cs typeface="ＭＳ Ｐゴシック" charset="-128"/>
              </a:rPr>
              <a:pPr/>
              <a:t>4</a:t>
            </a:fld>
            <a:endParaRPr lang="en-US">
              <a:solidFill>
                <a:srgbClr val="000000"/>
              </a:solidFill>
              <a:latin typeface="Calibri" charset="0"/>
              <a:ea typeface="ＭＳ Ｐゴシック" charset="-128"/>
              <a:cs typeface="ＭＳ Ｐゴシック" charset="-128"/>
            </a:endParaRPr>
          </a:p>
        </p:txBody>
      </p:sp>
      <p:sp>
        <p:nvSpPr>
          <p:cNvPr id="358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84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noFill/>
          <a:ln>
            <a:miter lim="800000"/>
            <a:headEnd/>
            <a:tailEnd/>
          </a:ln>
        </p:spPr>
        <p:txBody>
          <a:bodyPr/>
          <a:lstStyle/>
          <a:p>
            <a:fld id="{C2097491-281F-7D43-A9FC-3DF2BFF67C8F}" type="slidenum">
              <a:rPr lang="en-US">
                <a:solidFill>
                  <a:srgbClr val="000000"/>
                </a:solidFill>
                <a:latin typeface="Calibri" charset="0"/>
                <a:ea typeface="ＭＳ Ｐゴシック" charset="-128"/>
                <a:cs typeface="ＭＳ Ｐゴシック" charset="-128"/>
              </a:rPr>
              <a:pPr/>
              <a:t>36</a:t>
            </a:fld>
            <a:endParaRPr lang="en-US">
              <a:solidFill>
                <a:srgbClr val="000000"/>
              </a:solidFill>
              <a:latin typeface="Calibri" charset="0"/>
              <a:ea typeface="ＭＳ Ｐゴシック" charset="-128"/>
              <a:cs typeface="ＭＳ Ｐゴシック" charset="-128"/>
            </a:endParaRPr>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ln>
            <a:miter lim="800000"/>
            <a:headEnd/>
            <a:tailEnd/>
          </a:ln>
        </p:spPr>
        <p:txBody>
          <a:bodyPr/>
          <a:lstStyle/>
          <a:p>
            <a:fld id="{E07ADEA7-8F8B-F34E-9094-BEC927B061EA}" type="slidenum">
              <a:rPr lang="en-US">
                <a:solidFill>
                  <a:srgbClr val="000000"/>
                </a:solidFill>
                <a:latin typeface="Calibri" charset="0"/>
                <a:ea typeface="ＭＳ Ｐゴシック" charset="-128"/>
                <a:cs typeface="ＭＳ Ｐゴシック" charset="-128"/>
              </a:rPr>
              <a:pPr/>
              <a:t>37</a:t>
            </a:fld>
            <a:endParaRPr lang="en-US">
              <a:solidFill>
                <a:srgbClr val="000000"/>
              </a:solidFill>
              <a:latin typeface="Calibri" charset="0"/>
              <a:ea typeface="ＭＳ Ｐゴシック" charset="-128"/>
              <a:cs typeface="ＭＳ Ｐゴシック" charset="-128"/>
            </a:endParaRPr>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ln>
            <a:miter lim="800000"/>
            <a:headEnd/>
            <a:tailEnd/>
          </a:ln>
        </p:spPr>
        <p:txBody>
          <a:bodyPr/>
          <a:lstStyle/>
          <a:p>
            <a:fld id="{E07ADEA7-8F8B-F34E-9094-BEC927B061EA}" type="slidenum">
              <a:rPr lang="en-US">
                <a:solidFill>
                  <a:srgbClr val="000000"/>
                </a:solidFill>
                <a:latin typeface="Calibri" charset="0"/>
                <a:ea typeface="ＭＳ Ｐゴシック" charset="-128"/>
                <a:cs typeface="ＭＳ Ｐゴシック" charset="-128"/>
              </a:rPr>
              <a:pPr/>
              <a:t>38</a:t>
            </a:fld>
            <a:endParaRPr lang="en-US">
              <a:solidFill>
                <a:srgbClr val="000000"/>
              </a:solidFill>
              <a:latin typeface="Calibri" charset="0"/>
              <a:ea typeface="ＭＳ Ｐゴシック" charset="-128"/>
              <a:cs typeface="ＭＳ Ｐゴシック" charset="-128"/>
            </a:endParaRPr>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ln>
            <a:miter lim="800000"/>
            <a:headEnd/>
            <a:tailEnd/>
          </a:ln>
        </p:spPr>
        <p:txBody>
          <a:bodyPr/>
          <a:lstStyle/>
          <a:p>
            <a:fld id="{9F786A66-BBEB-4E4D-B685-158EEA6E65CF}" type="slidenum">
              <a:rPr lang="en-US">
                <a:solidFill>
                  <a:srgbClr val="000000"/>
                </a:solidFill>
                <a:latin typeface="Calibri" charset="0"/>
                <a:ea typeface="ＭＳ Ｐゴシック" charset="-128"/>
                <a:cs typeface="ＭＳ Ｐゴシック" charset="-128"/>
              </a:rPr>
              <a:pPr/>
              <a:t>39</a:t>
            </a:fld>
            <a:endParaRPr lang="en-US">
              <a:solidFill>
                <a:srgbClr val="000000"/>
              </a:solidFill>
              <a:latin typeface="Calibri" charset="0"/>
              <a:ea typeface="ＭＳ Ｐゴシック" charset="-128"/>
              <a:cs typeface="ＭＳ Ｐゴシック" charset="-128"/>
            </a:endParaRPr>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294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ln>
            <a:miter lim="800000"/>
            <a:headEnd/>
            <a:tailEnd/>
          </a:ln>
        </p:spPr>
        <p:txBody>
          <a:bodyPr/>
          <a:lstStyle/>
          <a:p>
            <a:fld id="{2D20AFAE-F76B-6A41-B3CB-CAA5F4195465}" type="slidenum">
              <a:rPr lang="en-US">
                <a:solidFill>
                  <a:srgbClr val="000000"/>
                </a:solidFill>
                <a:latin typeface="Calibri" charset="0"/>
                <a:ea typeface="ＭＳ Ｐゴシック" charset="-128"/>
                <a:cs typeface="ＭＳ Ｐゴシック" charset="-128"/>
              </a:rPr>
              <a:pPr/>
              <a:t>40</a:t>
            </a:fld>
            <a:endParaRPr lang="en-US">
              <a:solidFill>
                <a:srgbClr val="000000"/>
              </a:solidFill>
              <a:latin typeface="Calibri" charset="0"/>
              <a:ea typeface="ＭＳ Ｐゴシック" charset="-128"/>
              <a:cs typeface="ＭＳ Ｐゴシック" charset="-128"/>
            </a:endParaRPr>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noFill/>
          <a:ln>
            <a:miter lim="800000"/>
            <a:headEnd/>
            <a:tailEnd/>
          </a:ln>
        </p:spPr>
        <p:txBody>
          <a:bodyPr/>
          <a:lstStyle/>
          <a:p>
            <a:fld id="{A13EDA3A-AEA8-1A40-B091-AA6EB1AF1AFE}" type="slidenum">
              <a:rPr lang="en-US">
                <a:solidFill>
                  <a:srgbClr val="000000"/>
                </a:solidFill>
                <a:latin typeface="Calibri" charset="0"/>
                <a:ea typeface="ＭＳ Ｐゴシック" charset="-128"/>
                <a:cs typeface="ＭＳ Ｐゴシック" charset="-128"/>
              </a:rPr>
              <a:pPr/>
              <a:t>41</a:t>
            </a:fld>
            <a:endParaRPr lang="en-US">
              <a:solidFill>
                <a:srgbClr val="000000"/>
              </a:solidFill>
              <a:latin typeface="Calibri" charset="0"/>
              <a:ea typeface="ＭＳ Ｐゴシック" charset="-128"/>
              <a:cs typeface="ＭＳ Ｐゴシック" charset="-128"/>
            </a:endParaRPr>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a:lstStyle/>
          <a:p>
            <a:fld id="{3C53993D-2EFF-DD45-BF0C-85A159581C71}" type="slidenum">
              <a:rPr lang="en-US">
                <a:solidFill>
                  <a:srgbClr val="000000"/>
                </a:solidFill>
                <a:latin typeface="Calibri" charset="0"/>
                <a:ea typeface="ＭＳ Ｐゴシック" charset="-128"/>
                <a:cs typeface="ＭＳ Ｐゴシック" charset="-128"/>
              </a:rPr>
              <a:pPr/>
              <a:t>42</a:t>
            </a:fld>
            <a:endParaRPr lang="en-US">
              <a:solidFill>
                <a:srgbClr val="000000"/>
              </a:solidFill>
              <a:latin typeface="Calibri" charset="0"/>
              <a:ea typeface="ＭＳ Ｐゴシック" charset="-128"/>
              <a:cs typeface="ＭＳ Ｐゴシック" charset="-128"/>
            </a:endParaRPr>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ln>
            <a:miter lim="800000"/>
            <a:headEnd/>
            <a:tailEnd/>
          </a:ln>
        </p:spPr>
        <p:txBody>
          <a:bodyPr/>
          <a:lstStyle/>
          <a:p>
            <a:fld id="{BD1B50AE-75FE-0943-9D1B-B9A79F1F716A}" type="slidenum">
              <a:rPr lang="en-US">
                <a:solidFill>
                  <a:srgbClr val="000000"/>
                </a:solidFill>
                <a:latin typeface="Calibri" charset="0"/>
                <a:ea typeface="ＭＳ Ｐゴシック" charset="-128"/>
                <a:cs typeface="ＭＳ Ｐゴシック" charset="-128"/>
              </a:rPr>
              <a:pPr/>
              <a:t>43</a:t>
            </a:fld>
            <a:endParaRPr lang="en-US">
              <a:solidFill>
                <a:srgbClr val="000000"/>
              </a:solidFill>
              <a:latin typeface="Calibri" charset="0"/>
              <a:ea typeface="ＭＳ Ｐゴシック" charset="-128"/>
              <a:cs typeface="ＭＳ Ｐゴシック" charset="-128"/>
            </a:endParaRPr>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ln>
            <a:miter lim="800000"/>
            <a:headEnd/>
            <a:tailEnd/>
          </a:ln>
        </p:spPr>
        <p:txBody>
          <a:bodyPr/>
          <a:lstStyle/>
          <a:p>
            <a:fld id="{A95C5808-A65D-A448-9ACD-F9AD197E9573}" type="slidenum">
              <a:rPr lang="en-US">
                <a:solidFill>
                  <a:srgbClr val="000000"/>
                </a:solidFill>
                <a:latin typeface="Calibri" charset="0"/>
                <a:ea typeface="ＭＳ Ｐゴシック" charset="-128"/>
                <a:cs typeface="ＭＳ Ｐゴシック" charset="-128"/>
              </a:rPr>
              <a:pPr/>
              <a:t>44</a:t>
            </a:fld>
            <a:endParaRPr lang="en-US">
              <a:solidFill>
                <a:srgbClr val="000000"/>
              </a:solidFill>
              <a:latin typeface="Calibri" charset="0"/>
              <a:ea typeface="ＭＳ Ｐゴシック" charset="-128"/>
              <a:cs typeface="ＭＳ Ｐゴシック" charset="-128"/>
            </a:endParaRPr>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ln>
            <a:miter lim="800000"/>
            <a:headEnd/>
            <a:tailEnd/>
          </a:ln>
        </p:spPr>
        <p:txBody>
          <a:bodyPr/>
          <a:lstStyle/>
          <a:p>
            <a:fld id="{A95C5808-A65D-A448-9ACD-F9AD197E9573}" type="slidenum">
              <a:rPr lang="en-US">
                <a:solidFill>
                  <a:srgbClr val="000000"/>
                </a:solidFill>
                <a:latin typeface="Calibri" charset="0"/>
                <a:ea typeface="ＭＳ Ｐゴシック" charset="-128"/>
                <a:cs typeface="ＭＳ Ｐゴシック" charset="-128"/>
              </a:rPr>
              <a:pPr/>
              <a:t>45</a:t>
            </a:fld>
            <a:endParaRPr lang="en-US">
              <a:solidFill>
                <a:srgbClr val="000000"/>
              </a:solidFill>
              <a:latin typeface="Calibri" charset="0"/>
              <a:ea typeface="ＭＳ Ｐゴシック" charset="-128"/>
              <a:cs typeface="ＭＳ Ｐゴシック" charset="-128"/>
            </a:endParaRPr>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ln>
            <a:miter lim="800000"/>
            <a:headEnd/>
            <a:tailEnd/>
          </a:ln>
        </p:spPr>
        <p:txBody>
          <a:bodyPr/>
          <a:lstStyle/>
          <a:p>
            <a:fld id="{261DFEEC-69BF-D549-B5EB-A836C4DD222D}" type="slidenum">
              <a:rPr lang="en-US">
                <a:solidFill>
                  <a:srgbClr val="000000"/>
                </a:solidFill>
                <a:latin typeface="Calibri" charset="0"/>
                <a:ea typeface="ＭＳ Ｐゴシック" charset="-128"/>
                <a:cs typeface="ＭＳ Ｐゴシック" charset="-128"/>
              </a:rPr>
              <a:pPr/>
              <a:t>5</a:t>
            </a:fld>
            <a:endParaRPr lang="en-US">
              <a:solidFill>
                <a:srgbClr val="000000"/>
              </a:solidFill>
              <a:latin typeface="Calibri" charset="0"/>
              <a:ea typeface="ＭＳ Ｐゴシック" charset="-128"/>
              <a:cs typeface="ＭＳ Ｐゴシック" charset="-128"/>
            </a:endParaRPr>
          </a:p>
        </p:txBody>
      </p:sp>
      <p:sp>
        <p:nvSpPr>
          <p:cNvPr id="378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ln>
            <a:miter lim="800000"/>
            <a:headEnd/>
            <a:tailEnd/>
          </a:ln>
        </p:spPr>
        <p:txBody>
          <a:bodyPr/>
          <a:lstStyle/>
          <a:p>
            <a:fld id="{9C717513-F3CB-0D40-9D3E-82B16A3F5F8A}" type="slidenum">
              <a:rPr lang="en-US">
                <a:solidFill>
                  <a:srgbClr val="000000"/>
                </a:solidFill>
                <a:latin typeface="Calibri" charset="0"/>
                <a:ea typeface="ＭＳ Ｐゴシック" charset="-128"/>
                <a:cs typeface="ＭＳ Ｐゴシック" charset="-128"/>
              </a:rPr>
              <a:pPr/>
              <a:t>46</a:t>
            </a:fld>
            <a:endParaRPr lang="en-US">
              <a:solidFill>
                <a:srgbClr val="000000"/>
              </a:solidFill>
              <a:latin typeface="Calibri" charset="0"/>
              <a:ea typeface="ＭＳ Ｐゴシック" charset="-128"/>
              <a:cs typeface="ＭＳ Ｐゴシック" charset="-128"/>
            </a:endParaRPr>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bwMode="auto">
          <a:noFill/>
          <a:ln>
            <a:miter lim="800000"/>
            <a:headEnd/>
            <a:tailEnd/>
          </a:ln>
        </p:spPr>
        <p:txBody>
          <a:bodyPr/>
          <a:lstStyle/>
          <a:p>
            <a:fld id="{9C717513-F3CB-0D40-9D3E-82B16A3F5F8A}" type="slidenum">
              <a:rPr lang="en-US">
                <a:solidFill>
                  <a:srgbClr val="000000"/>
                </a:solidFill>
                <a:latin typeface="Calibri" charset="0"/>
                <a:ea typeface="ＭＳ Ｐゴシック" charset="-128"/>
                <a:cs typeface="ＭＳ Ｐゴシック" charset="-128"/>
              </a:rPr>
              <a:pPr/>
              <a:t>47</a:t>
            </a:fld>
            <a:endParaRPr lang="en-US">
              <a:solidFill>
                <a:srgbClr val="000000"/>
              </a:solidFill>
              <a:latin typeface="Calibri" charset="0"/>
              <a:ea typeface="ＭＳ Ｐゴシック" charset="-128"/>
              <a:cs typeface="ＭＳ Ｐゴシック" charset="-128"/>
            </a:endParaRPr>
          </a:p>
        </p:txBody>
      </p:sp>
      <p:sp>
        <p:nvSpPr>
          <p:cNvPr id="3686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86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bwMode="auto">
          <a:noFill/>
          <a:ln>
            <a:miter lim="800000"/>
            <a:headEnd/>
            <a:tailEnd/>
          </a:ln>
        </p:spPr>
        <p:txBody>
          <a:bodyPr/>
          <a:lstStyle/>
          <a:p>
            <a:fld id="{82D67832-13C6-1649-8B34-72A7259CA86E}" type="slidenum">
              <a:rPr lang="en-US">
                <a:solidFill>
                  <a:srgbClr val="000000"/>
                </a:solidFill>
                <a:latin typeface="Calibri" charset="0"/>
                <a:ea typeface="ＭＳ Ｐゴシック" charset="-128"/>
                <a:cs typeface="ＭＳ Ｐゴシック" charset="-128"/>
              </a:rPr>
              <a:pPr/>
              <a:t>48</a:t>
            </a:fld>
            <a:endParaRPr lang="en-US">
              <a:solidFill>
                <a:srgbClr val="000000"/>
              </a:solidFill>
              <a:latin typeface="Calibri" charset="0"/>
              <a:ea typeface="ＭＳ Ｐゴシック" charset="-128"/>
              <a:cs typeface="ＭＳ Ｐゴシック" charset="-128"/>
            </a:endParaRPr>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bwMode="auto">
          <a:noFill/>
          <a:ln>
            <a:miter lim="800000"/>
            <a:headEnd/>
            <a:tailEnd/>
          </a:ln>
        </p:spPr>
        <p:txBody>
          <a:bodyPr/>
          <a:lstStyle/>
          <a:p>
            <a:fld id="{4E6D2787-E5E9-E04D-A97C-0EA87D09CF9D}" type="slidenum">
              <a:rPr lang="en-US">
                <a:solidFill>
                  <a:srgbClr val="000000"/>
                </a:solidFill>
                <a:latin typeface="Calibri" charset="0"/>
                <a:ea typeface="ＭＳ Ｐゴシック" charset="-128"/>
                <a:cs typeface="ＭＳ Ｐゴシック" charset="-128"/>
              </a:rPr>
              <a:pPr/>
              <a:t>49</a:t>
            </a:fld>
            <a:endParaRPr lang="en-US">
              <a:solidFill>
                <a:srgbClr val="000000"/>
              </a:solidFill>
              <a:latin typeface="Calibri" charset="0"/>
              <a:ea typeface="ＭＳ Ｐゴシック" charset="-128"/>
              <a:cs typeface="ＭＳ Ｐゴシック" charset="-128"/>
            </a:endParaRPr>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096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ln>
            <a:miter lim="800000"/>
            <a:headEnd/>
            <a:tailEnd/>
          </a:ln>
        </p:spPr>
        <p:txBody>
          <a:bodyPr/>
          <a:lstStyle/>
          <a:p>
            <a:fld id="{84B4A02A-01C7-1647-A8DA-D7410BC7F55E}" type="slidenum">
              <a:rPr lang="en-US">
                <a:solidFill>
                  <a:srgbClr val="000000"/>
                </a:solidFill>
                <a:latin typeface="Calibri" charset="0"/>
                <a:ea typeface="ＭＳ Ｐゴシック" charset="-128"/>
                <a:cs typeface="ＭＳ Ｐゴシック" charset="-128"/>
              </a:rPr>
              <a:pPr/>
              <a:t>50</a:t>
            </a:fld>
            <a:endParaRPr lang="en-US">
              <a:solidFill>
                <a:srgbClr val="000000"/>
              </a:solidFill>
              <a:latin typeface="Calibri" charset="0"/>
              <a:ea typeface="ＭＳ Ｐゴシック" charset="-128"/>
              <a:cs typeface="ＭＳ Ｐゴシック" charset="-128"/>
            </a:endParaRPr>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ln>
            <a:miter lim="800000"/>
            <a:headEnd/>
            <a:tailEnd/>
          </a:ln>
        </p:spPr>
        <p:txBody>
          <a:bodyPr/>
          <a:lstStyle/>
          <a:p>
            <a:fld id="{84B4A02A-01C7-1647-A8DA-D7410BC7F55E}" type="slidenum">
              <a:rPr lang="en-US">
                <a:solidFill>
                  <a:srgbClr val="000000"/>
                </a:solidFill>
                <a:latin typeface="Calibri" charset="0"/>
                <a:ea typeface="ＭＳ Ｐゴシック" charset="-128"/>
                <a:cs typeface="ＭＳ Ｐゴシック" charset="-128"/>
              </a:rPr>
              <a:pPr/>
              <a:t>51</a:t>
            </a:fld>
            <a:endParaRPr lang="en-US">
              <a:solidFill>
                <a:srgbClr val="000000"/>
              </a:solidFill>
              <a:latin typeface="Calibri" charset="0"/>
              <a:ea typeface="ＭＳ Ｐゴシック" charset="-128"/>
              <a:cs typeface="ＭＳ Ｐゴシック" charset="-128"/>
            </a:endParaRPr>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301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ln>
            <a:miter lim="800000"/>
            <a:headEnd/>
            <a:tailEnd/>
          </a:ln>
        </p:spPr>
        <p:txBody>
          <a:bodyPr/>
          <a:lstStyle/>
          <a:p>
            <a:fld id="{61CC317D-7235-2E4E-97DE-444FA045124A}" type="slidenum">
              <a:rPr lang="en-US">
                <a:solidFill>
                  <a:srgbClr val="000000"/>
                </a:solidFill>
                <a:latin typeface="Calibri" charset="0"/>
                <a:ea typeface="ＭＳ Ｐゴシック" charset="-128"/>
                <a:cs typeface="ＭＳ Ｐゴシック" charset="-128"/>
              </a:rPr>
              <a:pPr/>
              <a:t>52</a:t>
            </a:fld>
            <a:endParaRPr lang="en-US">
              <a:solidFill>
                <a:srgbClr val="000000"/>
              </a:solidFill>
              <a:latin typeface="Calibri" charset="0"/>
              <a:ea typeface="ＭＳ Ｐゴシック" charset="-128"/>
              <a:cs typeface="ＭＳ Ｐゴシック" charset="-128"/>
            </a:endParaRPr>
          </a:p>
        </p:txBody>
      </p:sp>
      <p:sp>
        <p:nvSpPr>
          <p:cNvPr id="4505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506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noFill/>
          <a:ln>
            <a:miter lim="800000"/>
            <a:headEnd/>
            <a:tailEnd/>
          </a:ln>
        </p:spPr>
        <p:txBody>
          <a:bodyPr/>
          <a:lstStyle/>
          <a:p>
            <a:fld id="{4A41B69B-3F0C-C045-87F7-D4A4F941CDD9}" type="slidenum">
              <a:rPr lang="en-US">
                <a:solidFill>
                  <a:srgbClr val="000000"/>
                </a:solidFill>
                <a:latin typeface="Calibri" charset="0"/>
                <a:ea typeface="ＭＳ Ｐゴシック" charset="-128"/>
                <a:cs typeface="ＭＳ Ｐゴシック" charset="-128"/>
              </a:rPr>
              <a:pPr/>
              <a:t>53</a:t>
            </a:fld>
            <a:endParaRPr lang="en-US">
              <a:solidFill>
                <a:srgbClr val="000000"/>
              </a:solidFill>
              <a:latin typeface="Calibri" charset="0"/>
              <a:ea typeface="ＭＳ Ｐゴシック" charset="-128"/>
              <a:cs typeface="ＭＳ Ｐゴシック" charset="-128"/>
            </a:endParaRPr>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ln>
            <a:miter lim="800000"/>
            <a:headEnd/>
            <a:tailEnd/>
          </a:ln>
        </p:spPr>
        <p:txBody>
          <a:bodyPr/>
          <a:lstStyle/>
          <a:p>
            <a:fld id="{19B12FE4-5CB9-3E45-B0D2-8B2AAFA7A576}" type="slidenum">
              <a:rPr lang="en-US">
                <a:solidFill>
                  <a:srgbClr val="000000"/>
                </a:solidFill>
                <a:latin typeface="Calibri" charset="0"/>
                <a:ea typeface="ＭＳ Ｐゴシック" charset="-128"/>
                <a:cs typeface="ＭＳ Ｐゴシック" charset="-128"/>
              </a:rPr>
              <a:pPr/>
              <a:t>54</a:t>
            </a:fld>
            <a:endParaRPr lang="en-US">
              <a:solidFill>
                <a:srgbClr val="000000"/>
              </a:solidFill>
              <a:latin typeface="Calibri" charset="0"/>
              <a:ea typeface="ＭＳ Ｐゴシック" charset="-128"/>
              <a:cs typeface="ＭＳ Ｐゴシック" charset="-128"/>
            </a:endParaRPr>
          </a:p>
        </p:txBody>
      </p:sp>
      <p:sp>
        <p:nvSpPr>
          <p:cNvPr id="491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915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a:lstStyle/>
          <a:p>
            <a:fld id="{9B245A2D-DBB0-174B-8A57-96EE4517E4D9}" type="slidenum">
              <a:rPr lang="en-US">
                <a:solidFill>
                  <a:srgbClr val="000000"/>
                </a:solidFill>
                <a:latin typeface="Calibri" charset="0"/>
                <a:ea typeface="ＭＳ Ｐゴシック" charset="-128"/>
                <a:cs typeface="ＭＳ Ｐゴシック" charset="-128"/>
              </a:rPr>
              <a:pPr/>
              <a:t>55</a:t>
            </a:fld>
            <a:endParaRPr lang="en-US">
              <a:solidFill>
                <a:srgbClr val="000000"/>
              </a:solidFill>
              <a:latin typeface="Calibri" charset="0"/>
              <a:ea typeface="ＭＳ Ｐゴシック" charset="-128"/>
              <a:cs typeface="ＭＳ Ｐゴシック" charset="-128"/>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noFill/>
          <a:ln>
            <a:miter lim="800000"/>
            <a:headEnd/>
            <a:tailEnd/>
          </a:ln>
        </p:spPr>
        <p:txBody>
          <a:bodyPr/>
          <a:lstStyle/>
          <a:p>
            <a:fld id="{261DFEEC-69BF-D549-B5EB-A836C4DD222D}" type="slidenum">
              <a:rPr lang="en-US">
                <a:solidFill>
                  <a:srgbClr val="000000"/>
                </a:solidFill>
                <a:latin typeface="Calibri" charset="0"/>
                <a:ea typeface="ＭＳ Ｐゴシック" charset="-128"/>
                <a:cs typeface="ＭＳ Ｐゴシック" charset="-128"/>
              </a:rPr>
              <a:pPr/>
              <a:t>8</a:t>
            </a:fld>
            <a:endParaRPr lang="en-US">
              <a:solidFill>
                <a:srgbClr val="000000"/>
              </a:solidFill>
              <a:latin typeface="Calibri" charset="0"/>
              <a:ea typeface="ＭＳ Ｐゴシック" charset="-128"/>
              <a:cs typeface="ＭＳ Ｐゴシック" charset="-128"/>
            </a:endParaRPr>
          </a:p>
        </p:txBody>
      </p:sp>
      <p:sp>
        <p:nvSpPr>
          <p:cNvPr id="378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bwMode="auto">
          <a:noFill/>
          <a:ln>
            <a:miter lim="800000"/>
            <a:headEnd/>
            <a:tailEnd/>
          </a:ln>
        </p:spPr>
        <p:txBody>
          <a:bodyPr/>
          <a:lstStyle/>
          <a:p>
            <a:fld id="{9B245A2D-DBB0-174B-8A57-96EE4517E4D9}" type="slidenum">
              <a:rPr lang="en-US">
                <a:solidFill>
                  <a:srgbClr val="000000"/>
                </a:solidFill>
                <a:latin typeface="Calibri" charset="0"/>
                <a:ea typeface="ＭＳ Ｐゴシック" charset="-128"/>
                <a:cs typeface="ＭＳ Ｐゴシック" charset="-128"/>
              </a:rPr>
              <a:pPr/>
              <a:t>57</a:t>
            </a:fld>
            <a:endParaRPr lang="en-US">
              <a:solidFill>
                <a:srgbClr val="000000"/>
              </a:solidFill>
              <a:latin typeface="Calibri" charset="0"/>
              <a:ea typeface="ＭＳ Ｐゴシック" charset="-128"/>
              <a:cs typeface="ＭＳ Ｐゴシック" charset="-128"/>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a:lstStyle/>
          <a:p>
            <a:fld id="{4A74DE1B-573B-D244-9730-26530AC581BF}" type="slidenum">
              <a:rPr lang="en-US">
                <a:solidFill>
                  <a:srgbClr val="000000"/>
                </a:solidFill>
                <a:latin typeface="Calibri" charset="0"/>
                <a:ea typeface="ＭＳ Ｐゴシック" charset="-128"/>
                <a:cs typeface="ＭＳ Ｐゴシック" charset="-128"/>
              </a:rPr>
              <a:pPr/>
              <a:t>58</a:t>
            </a:fld>
            <a:endParaRPr lang="en-US">
              <a:solidFill>
                <a:srgbClr val="000000"/>
              </a:solidFill>
              <a:latin typeface="Calibri" charset="0"/>
              <a:ea typeface="ＭＳ Ｐゴシック" charset="-128"/>
              <a:cs typeface="ＭＳ Ｐゴシック" charset="-128"/>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ln>
            <a:miter lim="800000"/>
            <a:headEnd/>
            <a:tailEnd/>
          </a:ln>
        </p:spPr>
        <p:txBody>
          <a:bodyPr/>
          <a:lstStyle/>
          <a:p>
            <a:fld id="{E70BC81E-6752-8E43-8984-B04973DCE044}" type="slidenum">
              <a:rPr lang="en-US">
                <a:solidFill>
                  <a:srgbClr val="000000"/>
                </a:solidFill>
                <a:latin typeface="Calibri" charset="0"/>
                <a:ea typeface="ＭＳ Ｐゴシック" charset="-128"/>
                <a:cs typeface="ＭＳ Ｐゴシック" charset="-128"/>
              </a:rPr>
              <a:pPr/>
              <a:t>59</a:t>
            </a:fld>
            <a:endParaRPr lang="en-US">
              <a:solidFill>
                <a:srgbClr val="000000"/>
              </a:solidFill>
              <a:latin typeface="Calibri" charset="0"/>
              <a:ea typeface="ＭＳ Ｐゴシック" charset="-128"/>
              <a:cs typeface="ＭＳ Ｐゴシック" charset="-128"/>
            </a:endParaRPr>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30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ln>
            <a:miter lim="800000"/>
            <a:headEnd/>
            <a:tailEnd/>
          </a:ln>
        </p:spPr>
        <p:txBody>
          <a:bodyPr/>
          <a:lstStyle/>
          <a:p>
            <a:fld id="{8A8EA778-3EF0-2F47-A13F-F8D6F9F9835D}" type="slidenum">
              <a:rPr lang="en-US">
                <a:solidFill>
                  <a:srgbClr val="000000"/>
                </a:solidFill>
                <a:latin typeface="Calibri" charset="0"/>
                <a:ea typeface="ＭＳ Ｐゴシック" charset="-128"/>
                <a:cs typeface="ＭＳ Ｐゴシック" charset="-128"/>
              </a:rPr>
              <a:pPr/>
              <a:t>60</a:t>
            </a:fld>
            <a:endParaRPr lang="en-US">
              <a:solidFill>
                <a:srgbClr val="000000"/>
              </a:solidFill>
              <a:latin typeface="Calibri" charset="0"/>
              <a:ea typeface="ＭＳ Ｐゴシック" charset="-128"/>
              <a:cs typeface="ＭＳ Ｐゴシック" charset="-128"/>
            </a:endParaRPr>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ln>
            <a:miter lim="800000"/>
            <a:headEnd/>
            <a:tailEnd/>
          </a:ln>
        </p:spPr>
        <p:txBody>
          <a:bodyPr/>
          <a:lstStyle/>
          <a:p>
            <a:fld id="{71F5746C-F494-A94B-9B81-483933C7F246}" type="slidenum">
              <a:rPr lang="en-US">
                <a:solidFill>
                  <a:srgbClr val="000000"/>
                </a:solidFill>
                <a:latin typeface="Calibri" charset="0"/>
                <a:ea typeface="ＭＳ Ｐゴシック" charset="-128"/>
                <a:cs typeface="ＭＳ Ｐゴシック" charset="-128"/>
              </a:rPr>
              <a:pPr/>
              <a:t>61</a:t>
            </a:fld>
            <a:endParaRPr lang="en-US">
              <a:solidFill>
                <a:srgbClr val="000000"/>
              </a:solidFill>
              <a:latin typeface="Calibri" charset="0"/>
              <a:ea typeface="ＭＳ Ｐゴシック" charset="-128"/>
              <a:cs typeface="ＭＳ Ｐゴシック" charset="-128"/>
            </a:endParaRPr>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bwMode="auto">
          <a:noFill/>
          <a:ln>
            <a:miter lim="800000"/>
            <a:headEnd/>
            <a:tailEnd/>
          </a:ln>
        </p:spPr>
        <p:txBody>
          <a:bodyPr/>
          <a:lstStyle/>
          <a:p>
            <a:fld id="{CBFA528C-A726-A34D-B068-A2DC6B028FD9}" type="slidenum">
              <a:rPr lang="en-US">
                <a:solidFill>
                  <a:srgbClr val="000000"/>
                </a:solidFill>
                <a:latin typeface="Calibri" charset="0"/>
                <a:ea typeface="ＭＳ Ｐゴシック" charset="-128"/>
                <a:cs typeface="ＭＳ Ｐゴシック" charset="-128"/>
              </a:rPr>
              <a:pPr/>
              <a:t>9</a:t>
            </a:fld>
            <a:endParaRPr lang="en-US">
              <a:solidFill>
                <a:srgbClr val="000000"/>
              </a:solidFill>
              <a:latin typeface="Calibri" charset="0"/>
              <a:ea typeface="ＭＳ Ｐゴシック" charset="-128"/>
              <a:cs typeface="ＭＳ Ｐゴシック" charset="-128"/>
            </a:endParaRPr>
          </a:p>
        </p:txBody>
      </p:sp>
      <p:sp>
        <p:nvSpPr>
          <p:cNvPr id="3993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40"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ln>
            <a:miter lim="800000"/>
            <a:headEnd/>
            <a:tailEnd/>
          </a:ln>
        </p:spPr>
        <p:txBody>
          <a:bodyPr/>
          <a:lstStyle/>
          <a:p>
            <a:fld id="{5C3F06AC-EB48-FC40-95CB-FC75E09EEBF4}" type="slidenum">
              <a:rPr lang="en-US">
                <a:solidFill>
                  <a:srgbClr val="000000"/>
                </a:solidFill>
                <a:latin typeface="Calibri" charset="0"/>
                <a:ea typeface="ＭＳ Ｐゴシック" charset="-128"/>
                <a:cs typeface="ＭＳ Ｐゴシック" charset="-128"/>
              </a:rPr>
              <a:pPr/>
              <a:t>10</a:t>
            </a:fld>
            <a:endParaRPr lang="en-US">
              <a:solidFill>
                <a:srgbClr val="000000"/>
              </a:solidFill>
              <a:latin typeface="Calibri" charset="0"/>
              <a:ea typeface="ＭＳ Ｐゴシック" charset="-128"/>
              <a:cs typeface="ＭＳ Ｐゴシック" charset="-128"/>
            </a:endParaRPr>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ln>
            <a:miter lim="800000"/>
            <a:headEnd/>
            <a:tailEnd/>
          </a:ln>
        </p:spPr>
        <p:txBody>
          <a:bodyPr/>
          <a:lstStyle/>
          <a:p>
            <a:fld id="{5C3F06AC-EB48-FC40-95CB-FC75E09EEBF4}" type="slidenum">
              <a:rPr lang="en-US">
                <a:solidFill>
                  <a:srgbClr val="000000"/>
                </a:solidFill>
                <a:latin typeface="Calibri" charset="0"/>
                <a:ea typeface="ＭＳ Ｐゴシック" charset="-128"/>
                <a:cs typeface="ＭＳ Ｐゴシック" charset="-128"/>
              </a:rPr>
              <a:pPr/>
              <a:t>12</a:t>
            </a:fld>
            <a:endParaRPr lang="en-US">
              <a:solidFill>
                <a:srgbClr val="000000"/>
              </a:solidFill>
              <a:latin typeface="Calibri" charset="0"/>
              <a:ea typeface="ＭＳ Ｐゴシック" charset="-128"/>
              <a:cs typeface="ＭＳ Ｐゴシック" charset="-128"/>
            </a:endParaRPr>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8"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bwMode="auto">
          <a:noFill/>
          <a:ln>
            <a:miter lim="800000"/>
            <a:headEnd/>
            <a:tailEnd/>
          </a:ln>
        </p:spPr>
        <p:txBody>
          <a:bodyPr/>
          <a:lstStyle/>
          <a:p>
            <a:fld id="{36F9B8BF-D8C5-3B4C-A12D-24471F6140D6}" type="slidenum">
              <a:rPr lang="en-US">
                <a:solidFill>
                  <a:srgbClr val="000000"/>
                </a:solidFill>
                <a:latin typeface="Calibri" charset="0"/>
                <a:ea typeface="ＭＳ Ｐゴシック" charset="-128"/>
                <a:cs typeface="ＭＳ Ｐゴシック" charset="-128"/>
              </a:rPr>
              <a:pPr/>
              <a:t>13</a:t>
            </a:fld>
            <a:endParaRPr lang="en-US">
              <a:solidFill>
                <a:srgbClr val="000000"/>
              </a:solidFill>
              <a:latin typeface="Calibri" charset="0"/>
              <a:ea typeface="ＭＳ Ｐゴシック" charset="-128"/>
              <a:cs typeface="ＭＳ Ｐゴシック" charset="-128"/>
            </a:endParaRPr>
          </a:p>
        </p:txBody>
      </p:sp>
      <p:sp>
        <p:nvSpPr>
          <p:cNvPr id="4403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6" name="Rectangle 3"/>
          <p:cNvSpPr>
            <a:spLocks noGrp="1" noChangeArrowheads="1"/>
          </p:cNvSpPr>
          <p:nvPr>
            <p:ph type="body" idx="1"/>
          </p:nvPr>
        </p:nvSpPr>
        <p:spPr bwMode="auto">
          <a:noFill/>
        </p:spPr>
        <p:txBody>
          <a:bodyPr/>
          <a:lstStyle/>
          <a:p>
            <a:endParaRPr lang="en-US">
              <a:ea typeface="ＭＳ Ｐゴシック" charset="-128"/>
              <a:cs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BC65F-664B-B84F-AAEB-306FC28D6992}" type="datetimeFigureOut">
              <a:t>11/18/13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3A8B8B-4BD9-194B-A935-7CD812C90F24}" type="slidenum">
              <a:t>‹#›</a:t>
            </a:fld>
            <a:endParaRPr lang="en-US"/>
          </a:p>
        </p:txBody>
      </p:sp>
    </p:spTree>
    <p:extLst>
      <p:ext uri="{BB962C8B-B14F-4D97-AF65-F5344CB8AC3E}">
        <p14:creationId xmlns:p14="http://schemas.microsoft.com/office/powerpoint/2010/main" val="1563340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8BC65F-664B-B84F-AAEB-306FC28D6992}" type="datetimeFigureOut">
              <a:t>11/18/13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3A8B8B-4BD9-194B-A935-7CD812C90F24}" type="slidenum">
              <a:t>‹#›</a:t>
            </a:fld>
            <a:endParaRPr lang="en-US"/>
          </a:p>
        </p:txBody>
      </p:sp>
    </p:spTree>
    <p:extLst>
      <p:ext uri="{BB962C8B-B14F-4D97-AF65-F5344CB8AC3E}">
        <p14:creationId xmlns:p14="http://schemas.microsoft.com/office/powerpoint/2010/main" val="1369270013"/>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atin typeface="Arial" pitchFamily="-107" charset="0"/>
                <a:ea typeface="ＭＳ Ｐゴシック" pitchFamily="-107" charset="-128"/>
                <a:cs typeface="ＭＳ Ｐゴシック" pitchFamily="-107"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atin typeface="Arial" pitchFamily="-107" charset="0"/>
                <a:ea typeface="ＭＳ Ｐゴシック" pitchFamily="-107" charset="-128"/>
                <a:cs typeface="ＭＳ Ｐゴシック" pitchFamily="-107" charset="-128"/>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atin typeface="Arial" pitchFamily="-107" charset="0"/>
                <a:ea typeface="ＭＳ Ｐゴシック" pitchFamily="-107" charset="-128"/>
                <a:cs typeface="ＭＳ Ｐゴシック" pitchFamily="-107" charset="-128"/>
              </a:defRPr>
            </a:lvl1pPr>
          </a:lstStyle>
          <a:p>
            <a:pPr>
              <a:defRPr/>
            </a:pPr>
            <a:fld id="{F562A6F8-15EA-DB49-8DFA-30F914BAD560}" type="slidenum">
              <a:rPr lang="en-US"/>
              <a:pPr>
                <a:defRPr/>
              </a:pPr>
              <a:t>‹#›</a:t>
            </a:fld>
            <a:endParaRPr lang="en-US"/>
          </a:p>
        </p:txBody>
      </p:sp>
      <p:sp>
        <p:nvSpPr>
          <p:cNvPr id="7" name="Text Box 8"/>
          <p:cNvSpPr txBox="1">
            <a:spLocks noChangeArrowheads="1"/>
          </p:cNvSpPr>
          <p:nvPr userDrawn="1"/>
        </p:nvSpPr>
        <p:spPr bwMode="auto">
          <a:xfrm>
            <a:off x="0" y="0"/>
            <a:ext cx="332944" cy="215444"/>
          </a:xfrm>
          <a:prstGeom prst="rect">
            <a:avLst/>
          </a:prstGeom>
          <a:noFill/>
          <a:ln w="9525">
            <a:noFill/>
            <a:miter lim="800000"/>
            <a:headEnd/>
            <a:tailEnd/>
          </a:ln>
        </p:spPr>
        <p:txBody>
          <a:bodyPr wrap="none">
            <a:prstTxWarp prst="textNoShape">
              <a:avLst/>
            </a:prstTxWarp>
            <a:spAutoFit/>
          </a:bodyPr>
          <a:lstStyle/>
          <a:p>
            <a:r>
              <a:rPr lang="en-US" sz="800"/>
              <a:t>r</a:t>
            </a:r>
            <a:fld id="{874745D0-8D1C-E948-83D0-85D2FFB85F51}" type="slidenum">
              <a:rPr lang="en-US" sz="800"/>
              <a:pPr/>
              <a:t>‹#›</a:t>
            </a:fld>
            <a:endParaRPr lang="en-US" sz="800"/>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2400">
          <a:solidFill>
            <a:schemeClr val="tx2"/>
          </a:solidFill>
          <a:latin typeface="+mj-lt"/>
          <a:ea typeface="+mj-ea"/>
          <a:cs typeface="ヒラギノ角ゴ Pro W3" pitchFamily="-106" charset="-128"/>
        </a:defRPr>
      </a:lvl1pPr>
      <a:lvl2pPr algn="ctr" rtl="0" eaLnBrk="0" fontAlgn="base" hangingPunct="0">
        <a:spcBef>
          <a:spcPct val="0"/>
        </a:spcBef>
        <a:spcAft>
          <a:spcPct val="0"/>
        </a:spcAft>
        <a:defRPr sz="2400">
          <a:solidFill>
            <a:schemeClr val="tx2"/>
          </a:solidFill>
          <a:latin typeface="Arial" charset="0"/>
          <a:ea typeface="ヒラギノ角ゴ Pro W3" pitchFamily="16" charset="-128"/>
          <a:cs typeface="ヒラギノ角ゴ Pro W3" pitchFamily="-106" charset="-128"/>
        </a:defRPr>
      </a:lvl2pPr>
      <a:lvl3pPr algn="ctr" rtl="0" eaLnBrk="0" fontAlgn="base" hangingPunct="0">
        <a:spcBef>
          <a:spcPct val="0"/>
        </a:spcBef>
        <a:spcAft>
          <a:spcPct val="0"/>
        </a:spcAft>
        <a:defRPr sz="2400">
          <a:solidFill>
            <a:schemeClr val="tx2"/>
          </a:solidFill>
          <a:latin typeface="Arial" charset="0"/>
          <a:ea typeface="ヒラギノ角ゴ Pro W3" pitchFamily="16" charset="-128"/>
          <a:cs typeface="ヒラギノ角ゴ Pro W3" pitchFamily="-106" charset="-128"/>
        </a:defRPr>
      </a:lvl3pPr>
      <a:lvl4pPr algn="ctr" rtl="0" eaLnBrk="0" fontAlgn="base" hangingPunct="0">
        <a:spcBef>
          <a:spcPct val="0"/>
        </a:spcBef>
        <a:spcAft>
          <a:spcPct val="0"/>
        </a:spcAft>
        <a:defRPr sz="2400">
          <a:solidFill>
            <a:schemeClr val="tx2"/>
          </a:solidFill>
          <a:latin typeface="Arial" charset="0"/>
          <a:ea typeface="ヒラギノ角ゴ Pro W3" pitchFamily="16" charset="-128"/>
          <a:cs typeface="ヒラギノ角ゴ Pro W3" pitchFamily="-106" charset="-128"/>
        </a:defRPr>
      </a:lvl4pPr>
      <a:lvl5pPr algn="ctr" rtl="0" eaLnBrk="0" fontAlgn="base" hangingPunct="0">
        <a:spcBef>
          <a:spcPct val="0"/>
        </a:spcBef>
        <a:spcAft>
          <a:spcPct val="0"/>
        </a:spcAft>
        <a:defRPr sz="2400">
          <a:solidFill>
            <a:schemeClr val="tx2"/>
          </a:solidFill>
          <a:latin typeface="Arial" charset="0"/>
          <a:ea typeface="ヒラギノ角ゴ Pro W3" pitchFamily="16" charset="-128"/>
          <a:cs typeface="ヒラギノ角ゴ Pro W3" pitchFamily="-106" charset="-128"/>
        </a:defRPr>
      </a:lvl5pPr>
      <a:lvl6pPr marL="457200" algn="ctr" rtl="0" fontAlgn="base">
        <a:spcBef>
          <a:spcPct val="0"/>
        </a:spcBef>
        <a:spcAft>
          <a:spcPct val="0"/>
        </a:spcAft>
        <a:defRPr sz="2400">
          <a:solidFill>
            <a:schemeClr val="tx2"/>
          </a:solidFill>
          <a:latin typeface="Arial" charset="0"/>
          <a:ea typeface="ヒラギノ角ゴ Pro W3" pitchFamily="16" charset="-128"/>
        </a:defRPr>
      </a:lvl6pPr>
      <a:lvl7pPr marL="914400" algn="ctr" rtl="0" fontAlgn="base">
        <a:spcBef>
          <a:spcPct val="0"/>
        </a:spcBef>
        <a:spcAft>
          <a:spcPct val="0"/>
        </a:spcAft>
        <a:defRPr sz="2400">
          <a:solidFill>
            <a:schemeClr val="tx2"/>
          </a:solidFill>
          <a:latin typeface="Arial" charset="0"/>
          <a:ea typeface="ヒラギノ角ゴ Pro W3" pitchFamily="16" charset="-128"/>
        </a:defRPr>
      </a:lvl7pPr>
      <a:lvl8pPr marL="1371600" algn="ctr" rtl="0" fontAlgn="base">
        <a:spcBef>
          <a:spcPct val="0"/>
        </a:spcBef>
        <a:spcAft>
          <a:spcPct val="0"/>
        </a:spcAft>
        <a:defRPr sz="2400">
          <a:solidFill>
            <a:schemeClr val="tx2"/>
          </a:solidFill>
          <a:latin typeface="Arial" charset="0"/>
          <a:ea typeface="ヒラギノ角ゴ Pro W3" pitchFamily="16" charset="-128"/>
        </a:defRPr>
      </a:lvl8pPr>
      <a:lvl9pPr marL="1828800" algn="ctr" rtl="0" fontAlgn="base">
        <a:spcBef>
          <a:spcPct val="0"/>
        </a:spcBef>
        <a:spcAft>
          <a:spcPct val="0"/>
        </a:spcAft>
        <a:defRPr sz="2400">
          <a:solidFill>
            <a:schemeClr val="tx2"/>
          </a:solidFill>
          <a:latin typeface="Arial" charset="0"/>
          <a:ea typeface="ヒラギノ角ゴ Pro W3" pitchFamily="16" charset="-128"/>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ヒラギノ角ゴ Pro W3" pitchFamily="-106" charset="-128"/>
        </a:defRPr>
      </a:lvl1pPr>
      <a:lvl2pPr marL="742950" indent="-285750" algn="l" rtl="0" eaLnBrk="0" fontAlgn="base" hangingPunct="0">
        <a:spcBef>
          <a:spcPct val="20000"/>
        </a:spcBef>
        <a:spcAft>
          <a:spcPct val="0"/>
        </a:spcAft>
        <a:buChar char="–"/>
        <a:defRPr sz="2000">
          <a:solidFill>
            <a:schemeClr val="tx1"/>
          </a:solidFill>
          <a:latin typeface="+mn-lt"/>
          <a:ea typeface="+mn-ea"/>
          <a:cs typeface="ヒラギノ角ゴ Pro W3" pitchFamily="-106" charset="-128"/>
        </a:defRPr>
      </a:lvl2pPr>
      <a:lvl3pPr marL="1143000" indent="-228600" algn="l" rtl="0" eaLnBrk="0" fontAlgn="base" hangingPunct="0">
        <a:spcBef>
          <a:spcPct val="20000"/>
        </a:spcBef>
        <a:spcAft>
          <a:spcPct val="0"/>
        </a:spcAft>
        <a:buChar char="•"/>
        <a:defRPr sz="2000">
          <a:solidFill>
            <a:schemeClr val="tx1"/>
          </a:solidFill>
          <a:latin typeface="+mn-lt"/>
          <a:ea typeface="+mn-ea"/>
          <a:cs typeface="ヒラギノ角ゴ Pro W3" pitchFamily="-106" charset="-128"/>
        </a:defRPr>
      </a:lvl3pPr>
      <a:lvl4pPr marL="1600200" indent="-228600" algn="l" rtl="0" eaLnBrk="0" fontAlgn="base" hangingPunct="0">
        <a:spcBef>
          <a:spcPct val="20000"/>
        </a:spcBef>
        <a:spcAft>
          <a:spcPct val="0"/>
        </a:spcAft>
        <a:buChar char="–"/>
        <a:defRPr sz="2000">
          <a:solidFill>
            <a:schemeClr val="tx1"/>
          </a:solidFill>
          <a:latin typeface="+mn-lt"/>
          <a:ea typeface="+mn-ea"/>
          <a:cs typeface="ヒラギノ角ゴ Pro W3" pitchFamily="-106" charset="-128"/>
        </a:defRPr>
      </a:lvl4pPr>
      <a:lvl5pPr marL="2057400" indent="-228600" algn="l" rtl="0" eaLnBrk="0" fontAlgn="base" hangingPunct="0">
        <a:spcBef>
          <a:spcPct val="20000"/>
        </a:spcBef>
        <a:spcAft>
          <a:spcPct val="0"/>
        </a:spcAft>
        <a:buChar char="»"/>
        <a:defRPr sz="2000">
          <a:solidFill>
            <a:schemeClr val="tx1"/>
          </a:solidFill>
          <a:latin typeface="+mn-lt"/>
          <a:ea typeface="+mn-ea"/>
          <a:cs typeface="ヒラギノ角ゴ Pro W3" pitchFamily="-106" charset="-128"/>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oleObject" Target="../embeddings/oleObject1.bin"/><Relationship Id="rId5"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7.xml"/><Relationship Id="rId4" Type="http://schemas.openxmlformats.org/officeDocument/2006/relationships/oleObject" Target="../embeddings/oleObject2.bin"/><Relationship Id="rId5"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8.xml"/><Relationship Id="rId4" Type="http://schemas.openxmlformats.org/officeDocument/2006/relationships/oleObject" Target="../embeddings/oleObject3.bin"/><Relationship Id="rId5" Type="http://schemas.openxmlformats.org/officeDocument/2006/relationships/image" Target="../media/image4.wmf"/><Relationship Id="rId6" Type="http://schemas.openxmlformats.org/officeDocument/2006/relationships/oleObject" Target="../embeddings/oleObject4.bin"/><Relationship Id="rId7" Type="http://schemas.openxmlformats.org/officeDocument/2006/relationships/image" Target="../media/image5.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29.xml"/><Relationship Id="rId4" Type="http://schemas.openxmlformats.org/officeDocument/2006/relationships/oleObject" Target="../embeddings/oleObject5.bin"/><Relationship Id="rId5" Type="http://schemas.openxmlformats.org/officeDocument/2006/relationships/image" Target="../media/image6.wmf"/><Relationship Id="rId6" Type="http://schemas.openxmlformats.org/officeDocument/2006/relationships/oleObject" Target="../embeddings/oleObject6.bin"/><Relationship Id="rId7" Type="http://schemas.openxmlformats.org/officeDocument/2006/relationships/image" Target="../media/image7.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0.xml"/><Relationship Id="rId4" Type="http://schemas.openxmlformats.org/officeDocument/2006/relationships/oleObject" Target="../embeddings/oleObject7.bin"/><Relationship Id="rId5" Type="http://schemas.openxmlformats.org/officeDocument/2006/relationships/image" Target="../media/image6.wmf"/><Relationship Id="rId6" Type="http://schemas.openxmlformats.org/officeDocument/2006/relationships/oleObject" Target="../embeddings/oleObject8.bin"/><Relationship Id="rId7" Type="http://schemas.openxmlformats.org/officeDocument/2006/relationships/image" Target="../media/image7.w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3.xml"/><Relationship Id="rId4" Type="http://schemas.openxmlformats.org/officeDocument/2006/relationships/oleObject" Target="../embeddings/oleObject9.bin"/><Relationship Id="rId5" Type="http://schemas.openxmlformats.org/officeDocument/2006/relationships/image" Target="../media/image8.wmf"/><Relationship Id="rId6" Type="http://schemas.openxmlformats.org/officeDocument/2006/relationships/oleObject" Target="../embeddings/oleObject10.bin"/><Relationship Id="rId7" Type="http://schemas.openxmlformats.org/officeDocument/2006/relationships/image" Target="../media/image9.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1.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1.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1.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1.jpeg"/></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2.xml"/><Relationship Id="rId4" Type="http://schemas.openxmlformats.org/officeDocument/2006/relationships/oleObject" Target="../embeddings/oleObject11.bin"/><Relationship Id="rId5" Type="http://schemas.openxmlformats.org/officeDocument/2006/relationships/image" Target="../media/image11.wmf"/><Relationship Id="rId6" Type="http://schemas.openxmlformats.org/officeDocument/2006/relationships/oleObject" Target="../embeddings/oleObject12.bin"/><Relationship Id="rId7" Type="http://schemas.openxmlformats.org/officeDocument/2006/relationships/image" Target="../media/image12.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1.jpe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1.jpe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image" Target="../media/image1.jpeg"/></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47.xml"/><Relationship Id="rId4" Type="http://schemas.openxmlformats.org/officeDocument/2006/relationships/oleObject" Target="../embeddings/oleObject13.bin"/><Relationship Id="rId5" Type="http://schemas.openxmlformats.org/officeDocument/2006/relationships/image" Target="../media/image13.wmf"/><Relationship Id="rId6" Type="http://schemas.openxmlformats.org/officeDocument/2006/relationships/oleObject" Target="../embeddings/oleObject14.bin"/><Relationship Id="rId7" Type="http://schemas.openxmlformats.org/officeDocument/2006/relationships/image" Target="../media/image14.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 Id="rId3" Type="http://schemas.openxmlformats.org/officeDocument/2006/relationships/image" Target="../media/image1.jpe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image" Target="../media/image1.jpe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 Id="rId3" Type="http://schemas.openxmlformats.org/officeDocument/2006/relationships/image" Target="../media/image1.jpeg"/></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1.xml"/><Relationship Id="rId4" Type="http://schemas.openxmlformats.org/officeDocument/2006/relationships/image" Target="../media/image1.jpeg"/><Relationship Id="rId5" Type="http://schemas.openxmlformats.org/officeDocument/2006/relationships/oleObject" Target="../embeddings/oleObject15.bin"/><Relationship Id="rId6" Type="http://schemas.openxmlformats.org/officeDocument/2006/relationships/image" Target="../media/image15.wmf"/><Relationship Id="rId7" Type="http://schemas.openxmlformats.org/officeDocument/2006/relationships/oleObject" Target="../embeddings/oleObject16.bin"/><Relationship Id="rId8" Type="http://schemas.openxmlformats.org/officeDocument/2006/relationships/image" Target="../media/image16.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2.xml"/><Relationship Id="rId4" Type="http://schemas.openxmlformats.org/officeDocument/2006/relationships/oleObject" Target="../embeddings/oleObject17.bin"/><Relationship Id="rId5" Type="http://schemas.openxmlformats.org/officeDocument/2006/relationships/image" Target="../media/image13.wmf"/><Relationship Id="rId6" Type="http://schemas.openxmlformats.org/officeDocument/2006/relationships/oleObject" Target="../embeddings/oleObject18.bin"/><Relationship Id="rId7" Type="http://schemas.openxmlformats.org/officeDocument/2006/relationships/image" Target="../media/image14.wmf"/><Relationship Id="rId8" Type="http://schemas.openxmlformats.org/officeDocument/2006/relationships/oleObject" Target="../embeddings/oleObject19.bin"/><Relationship Id="rId9" Type="http://schemas.openxmlformats.org/officeDocument/2006/relationships/image" Target="../media/image17.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53.xml"/><Relationship Id="rId4" Type="http://schemas.openxmlformats.org/officeDocument/2006/relationships/oleObject" Target="../embeddings/oleObject20.bin"/><Relationship Id="rId5" Type="http://schemas.openxmlformats.org/officeDocument/2006/relationships/image" Target="../media/image13.wmf"/><Relationship Id="rId6" Type="http://schemas.openxmlformats.org/officeDocument/2006/relationships/oleObject" Target="../embeddings/oleObject21.bin"/><Relationship Id="rId7" Type="http://schemas.openxmlformats.org/officeDocument/2006/relationships/image" Target="../media/image14.wmf"/><Relationship Id="rId8" Type="http://schemas.openxmlformats.org/officeDocument/2006/relationships/oleObject" Target="../embeddings/oleObject22.bin"/><Relationship Id="rId9" Type="http://schemas.openxmlformats.org/officeDocument/2006/relationships/image" Target="../media/image17.wmf"/><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41500" y="2235200"/>
            <a:ext cx="5304232" cy="923330"/>
          </a:xfrm>
          <a:prstGeom prst="rect">
            <a:avLst/>
          </a:prstGeom>
          <a:noFill/>
        </p:spPr>
        <p:txBody>
          <a:bodyPr wrap="none" rtlCol="0">
            <a:spAutoFit/>
          </a:bodyPr>
          <a:lstStyle/>
          <a:p>
            <a:r>
              <a:rPr lang="en-US" dirty="0" smtClean="0"/>
              <a:t>Everything should be made as simple as possible, </a:t>
            </a:r>
          </a:p>
          <a:p>
            <a:r>
              <a:rPr lang="en-US" dirty="0"/>
              <a:t>b</a:t>
            </a:r>
            <a:r>
              <a:rPr lang="en-US" smtClean="0"/>
              <a:t>ut </a:t>
            </a:r>
            <a:r>
              <a:rPr lang="en-US" dirty="0" smtClean="0"/>
              <a:t>not simpler</a:t>
            </a:r>
          </a:p>
          <a:p>
            <a:r>
              <a:rPr lang="en-US" dirty="0"/>
              <a:t> </a:t>
            </a:r>
            <a:r>
              <a:rPr lang="en-US" dirty="0" smtClean="0"/>
              <a:t>   							-</a:t>
            </a:r>
            <a:r>
              <a:rPr lang="en-US" i="1" dirty="0" smtClean="0"/>
              <a:t>A. Einstein</a:t>
            </a:r>
            <a:endParaRPr lang="en-US" dirty="0"/>
          </a:p>
        </p:txBody>
      </p:sp>
    </p:spTree>
    <p:extLst>
      <p:ext uri="{BB962C8B-B14F-4D97-AF65-F5344CB8AC3E}">
        <p14:creationId xmlns:p14="http://schemas.microsoft.com/office/powerpoint/2010/main" val="123496649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0" y="1143000"/>
            <a:ext cx="4648200" cy="1371600"/>
            <a:chOff x="1344" y="1392"/>
            <a:chExt cx="2928" cy="864"/>
          </a:xfrm>
        </p:grpSpPr>
        <p:sp>
          <p:nvSpPr>
            <p:cNvPr id="40976" name="Oval 3"/>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0977" name="Oval 4"/>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0978"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grpSp>
        <p:nvGrpSpPr>
          <p:cNvPr id="3" name="Group 6"/>
          <p:cNvGrpSpPr>
            <a:grpSpLocks/>
          </p:cNvGrpSpPr>
          <p:nvPr/>
        </p:nvGrpSpPr>
        <p:grpSpPr bwMode="auto">
          <a:xfrm>
            <a:off x="4343400" y="1524000"/>
            <a:ext cx="533400" cy="609600"/>
            <a:chOff x="960" y="816"/>
            <a:chExt cx="336" cy="384"/>
          </a:xfrm>
        </p:grpSpPr>
        <p:sp>
          <p:nvSpPr>
            <p:cNvPr id="40974" name="AutoShape 7"/>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0975" name="Rectangle 8"/>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0964" name="Text Box 9"/>
          <p:cNvSpPr txBox="1">
            <a:spLocks noChangeArrowheads="1"/>
          </p:cNvSpPr>
          <p:nvPr/>
        </p:nvSpPr>
        <p:spPr bwMode="auto">
          <a:xfrm>
            <a:off x="4124325" y="10668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40965" name="Text Box 10"/>
          <p:cNvSpPr txBox="1">
            <a:spLocks noChangeArrowheads="1"/>
          </p:cNvSpPr>
          <p:nvPr/>
        </p:nvSpPr>
        <p:spPr bwMode="auto">
          <a:xfrm>
            <a:off x="822325" y="3544888"/>
            <a:ext cx="7331075" cy="3013075"/>
          </a:xfrm>
          <a:prstGeom prst="rect">
            <a:avLst/>
          </a:prstGeom>
          <a:noFill/>
          <a:ln w="9525">
            <a:noFill/>
            <a:miter lim="800000"/>
            <a:headEnd/>
            <a:tailEnd/>
          </a:ln>
        </p:spPr>
        <p:txBody>
          <a:bodyPr>
            <a:prstTxWarp prst="textNoShape">
              <a:avLst/>
            </a:prstTxWarp>
            <a:spAutoFit/>
          </a:bodyPr>
          <a:lstStyle/>
          <a:p>
            <a:pPr defTabSz="914400"/>
            <a:r>
              <a:rPr lang="en-US" sz="2400" dirty="0">
                <a:solidFill>
                  <a:srgbClr val="000000"/>
                </a:solidFill>
              </a:rPr>
              <a:t>Lucy’s friend Ethel is standing still next to the tracks, watching the train move to the right.  According to Ethel, which end of the train car does the light reach first?</a:t>
            </a:r>
          </a:p>
          <a:p>
            <a:pPr defTabSz="914400"/>
            <a:r>
              <a:rPr lang="en-US" sz="2400" dirty="0">
                <a:solidFill>
                  <a:srgbClr val="000000"/>
                </a:solidFill>
              </a:rPr>
              <a:t>	</a:t>
            </a:r>
          </a:p>
          <a:p>
            <a:pPr defTabSz="914400"/>
            <a:r>
              <a:rPr lang="en-US" sz="2400" dirty="0">
                <a:solidFill>
                  <a:srgbClr val="000000"/>
                </a:solidFill>
              </a:rPr>
              <a:t>	a) both ends at once</a:t>
            </a:r>
          </a:p>
          <a:p>
            <a:pPr defTabSz="914400"/>
            <a:r>
              <a:rPr lang="en-US" sz="2400" dirty="0">
                <a:solidFill>
                  <a:srgbClr val="000000"/>
                </a:solidFill>
              </a:rPr>
              <a:t>	b) the left end, L</a:t>
            </a:r>
          </a:p>
          <a:p>
            <a:pPr defTabSz="914400"/>
            <a:r>
              <a:rPr lang="en-US" sz="2400" dirty="0">
                <a:solidFill>
                  <a:srgbClr val="000000"/>
                </a:solidFill>
              </a:rPr>
              <a:t>	c) the right end, R</a:t>
            </a:r>
          </a:p>
        </p:txBody>
      </p:sp>
      <p:sp>
        <p:nvSpPr>
          <p:cNvPr id="40966" name="Text Box 11"/>
          <p:cNvSpPr txBox="1">
            <a:spLocks noChangeArrowheads="1"/>
          </p:cNvSpPr>
          <p:nvPr/>
        </p:nvSpPr>
        <p:spPr bwMode="auto">
          <a:xfrm>
            <a:off x="2193925" y="457200"/>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40967" name="Text Box 12"/>
          <p:cNvSpPr txBox="1">
            <a:spLocks noChangeArrowheads="1"/>
          </p:cNvSpPr>
          <p:nvPr/>
        </p:nvSpPr>
        <p:spPr bwMode="auto">
          <a:xfrm>
            <a:off x="6681788" y="533400"/>
            <a:ext cx="404812"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40970" name="Line 15"/>
          <p:cNvSpPr>
            <a:spLocks noChangeShapeType="1"/>
          </p:cNvSpPr>
          <p:nvPr/>
        </p:nvSpPr>
        <p:spPr bwMode="auto">
          <a:xfrm>
            <a:off x="7239000" y="1676400"/>
            <a:ext cx="9144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40971" name="Text Box 16"/>
          <p:cNvSpPr txBox="1">
            <a:spLocks noChangeArrowheads="1"/>
          </p:cNvSpPr>
          <p:nvPr/>
        </p:nvSpPr>
        <p:spPr bwMode="auto">
          <a:xfrm>
            <a:off x="7375525" y="9540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40972" name="Text Box 17"/>
          <p:cNvSpPr txBox="1">
            <a:spLocks noChangeArrowheads="1"/>
          </p:cNvSpPr>
          <p:nvPr/>
        </p:nvSpPr>
        <p:spPr bwMode="auto">
          <a:xfrm>
            <a:off x="2803525" y="26304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40973" name="TextBox 17"/>
          <p:cNvSpPr txBox="1">
            <a:spLocks noChangeArrowheads="1"/>
          </p:cNvSpPr>
          <p:nvPr/>
        </p:nvSpPr>
        <p:spPr bwMode="auto">
          <a:xfrm>
            <a:off x="304800" y="457200"/>
            <a:ext cx="1004888" cy="369888"/>
          </a:xfrm>
          <a:prstGeom prst="rect">
            <a:avLst/>
          </a:prstGeom>
          <a:noFill/>
          <a:ln w="9525">
            <a:noFill/>
            <a:miter lim="800000"/>
            <a:headEnd/>
            <a:tailEnd/>
          </a:ln>
        </p:spPr>
        <p:txBody>
          <a:bodyPr wrap="none">
            <a:prstTxWarp prst="textNoShape">
              <a:avLst/>
            </a:prstTxWarp>
            <a:spAutoFit/>
          </a:bodyPr>
          <a:lstStyle/>
          <a:p>
            <a:r>
              <a:rPr lang="en-US"/>
              <a:t>CT-SR6</a:t>
            </a:r>
          </a:p>
        </p:txBody>
      </p:sp>
    </p:spTree>
    <p:extLst>
      <p:ext uri="{BB962C8B-B14F-4D97-AF65-F5344CB8AC3E}">
        <p14:creationId xmlns:p14="http://schemas.microsoft.com/office/powerpoint/2010/main" val="16511839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(That was a concept question – </a:t>
            </a:r>
            <a:br>
              <a:rPr lang="en-US" dirty="0" smtClean="0"/>
            </a:br>
            <a:r>
              <a:rPr lang="en-US" dirty="0" smtClean="0"/>
              <a:t>did you decide on an answer?)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406251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286000" y="1143000"/>
            <a:ext cx="4648200" cy="1371600"/>
            <a:chOff x="1344" y="1392"/>
            <a:chExt cx="2928" cy="864"/>
          </a:xfrm>
        </p:grpSpPr>
        <p:sp>
          <p:nvSpPr>
            <p:cNvPr id="40976" name="Oval 3"/>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0977" name="Oval 4"/>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0978"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grpSp>
        <p:nvGrpSpPr>
          <p:cNvPr id="3" name="Group 6"/>
          <p:cNvGrpSpPr>
            <a:grpSpLocks/>
          </p:cNvGrpSpPr>
          <p:nvPr/>
        </p:nvGrpSpPr>
        <p:grpSpPr bwMode="auto">
          <a:xfrm>
            <a:off x="4343400" y="1524000"/>
            <a:ext cx="533400" cy="609600"/>
            <a:chOff x="960" y="816"/>
            <a:chExt cx="336" cy="384"/>
          </a:xfrm>
        </p:grpSpPr>
        <p:sp>
          <p:nvSpPr>
            <p:cNvPr id="40974" name="AutoShape 7"/>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0975" name="Rectangle 8"/>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0964" name="Text Box 9"/>
          <p:cNvSpPr txBox="1">
            <a:spLocks noChangeArrowheads="1"/>
          </p:cNvSpPr>
          <p:nvPr/>
        </p:nvSpPr>
        <p:spPr bwMode="auto">
          <a:xfrm>
            <a:off x="4124325" y="10668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40965" name="Text Box 10"/>
          <p:cNvSpPr txBox="1">
            <a:spLocks noChangeArrowheads="1"/>
          </p:cNvSpPr>
          <p:nvPr/>
        </p:nvSpPr>
        <p:spPr bwMode="auto">
          <a:xfrm>
            <a:off x="822325" y="3544888"/>
            <a:ext cx="7331075" cy="301307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Lucy’s friend Ethel is standing still next to the tracks, watching the train move to the right.  According to Ethel, which end of the train car does the light reach first?</a:t>
            </a:r>
          </a:p>
          <a:p>
            <a:pPr defTabSz="914400"/>
            <a:r>
              <a:rPr lang="en-US" sz="2400">
                <a:solidFill>
                  <a:srgbClr val="000000"/>
                </a:solidFill>
              </a:rPr>
              <a:t>	</a:t>
            </a:r>
          </a:p>
          <a:p>
            <a:pPr defTabSz="914400"/>
            <a:r>
              <a:rPr lang="en-US" sz="2400">
                <a:solidFill>
                  <a:srgbClr val="000000"/>
                </a:solidFill>
              </a:rPr>
              <a:t>	a) both ends at once</a:t>
            </a:r>
          </a:p>
          <a:p>
            <a:pPr defTabSz="914400"/>
            <a:r>
              <a:rPr lang="en-US" sz="2400">
                <a:solidFill>
                  <a:srgbClr val="000000"/>
                </a:solidFill>
              </a:rPr>
              <a:t>	b) the left end, L</a:t>
            </a:r>
          </a:p>
          <a:p>
            <a:pPr defTabSz="914400"/>
            <a:r>
              <a:rPr lang="en-US" sz="2400">
                <a:solidFill>
                  <a:srgbClr val="000000"/>
                </a:solidFill>
              </a:rPr>
              <a:t>	c) the right end, R</a:t>
            </a:r>
          </a:p>
        </p:txBody>
      </p:sp>
      <p:sp>
        <p:nvSpPr>
          <p:cNvPr id="40966" name="Text Box 11"/>
          <p:cNvSpPr txBox="1">
            <a:spLocks noChangeArrowheads="1"/>
          </p:cNvSpPr>
          <p:nvPr/>
        </p:nvSpPr>
        <p:spPr bwMode="auto">
          <a:xfrm>
            <a:off x="2193925" y="457200"/>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40967" name="Text Box 12"/>
          <p:cNvSpPr txBox="1">
            <a:spLocks noChangeArrowheads="1"/>
          </p:cNvSpPr>
          <p:nvPr/>
        </p:nvSpPr>
        <p:spPr bwMode="auto">
          <a:xfrm>
            <a:off x="6681788" y="533400"/>
            <a:ext cx="404812"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22541" name="Oval 13"/>
          <p:cNvSpPr>
            <a:spLocks noChangeArrowheads="1"/>
          </p:cNvSpPr>
          <p:nvPr/>
        </p:nvSpPr>
        <p:spPr bwMode="auto">
          <a:xfrm>
            <a:off x="1524000" y="5791200"/>
            <a:ext cx="3124200" cy="3810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22542" name="Text Box 14"/>
          <p:cNvSpPr txBox="1">
            <a:spLocks noChangeArrowheads="1"/>
          </p:cNvSpPr>
          <p:nvPr/>
        </p:nvSpPr>
        <p:spPr bwMode="auto">
          <a:xfrm>
            <a:off x="5851525" y="5289550"/>
            <a:ext cx="30638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In Ethel’s frame, these events are </a:t>
            </a:r>
            <a:r>
              <a:rPr lang="en-US" sz="2400" i="1">
                <a:solidFill>
                  <a:srgbClr val="000000"/>
                </a:solidFill>
              </a:rPr>
              <a:t>not</a:t>
            </a:r>
            <a:r>
              <a:rPr lang="en-US" sz="2400">
                <a:solidFill>
                  <a:srgbClr val="000000"/>
                </a:solidFill>
              </a:rPr>
              <a:t> simultaneous.</a:t>
            </a:r>
          </a:p>
        </p:txBody>
      </p:sp>
      <p:sp>
        <p:nvSpPr>
          <p:cNvPr id="40970" name="Line 15"/>
          <p:cNvSpPr>
            <a:spLocks noChangeShapeType="1"/>
          </p:cNvSpPr>
          <p:nvPr/>
        </p:nvSpPr>
        <p:spPr bwMode="auto">
          <a:xfrm>
            <a:off x="7239000" y="1676400"/>
            <a:ext cx="9144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40971" name="Text Box 16"/>
          <p:cNvSpPr txBox="1">
            <a:spLocks noChangeArrowheads="1"/>
          </p:cNvSpPr>
          <p:nvPr/>
        </p:nvSpPr>
        <p:spPr bwMode="auto">
          <a:xfrm>
            <a:off x="7375525" y="9540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40972" name="Text Box 17"/>
          <p:cNvSpPr txBox="1">
            <a:spLocks noChangeArrowheads="1"/>
          </p:cNvSpPr>
          <p:nvPr/>
        </p:nvSpPr>
        <p:spPr bwMode="auto">
          <a:xfrm>
            <a:off x="2803525" y="26304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40973" name="TextBox 17"/>
          <p:cNvSpPr txBox="1">
            <a:spLocks noChangeArrowheads="1"/>
          </p:cNvSpPr>
          <p:nvPr/>
        </p:nvSpPr>
        <p:spPr bwMode="auto">
          <a:xfrm>
            <a:off x="304800" y="457200"/>
            <a:ext cx="1004888" cy="369888"/>
          </a:xfrm>
          <a:prstGeom prst="rect">
            <a:avLst/>
          </a:prstGeom>
          <a:noFill/>
          <a:ln w="9525">
            <a:noFill/>
            <a:miter lim="800000"/>
            <a:headEnd/>
            <a:tailEnd/>
          </a:ln>
        </p:spPr>
        <p:txBody>
          <a:bodyPr wrap="none">
            <a:prstTxWarp prst="textNoShape">
              <a:avLst/>
            </a:prstTxWarp>
            <a:spAutoFit/>
          </a:bodyPr>
          <a:lstStyle/>
          <a:p>
            <a:r>
              <a:rPr lang="en-US"/>
              <a:t>CT-SR6</a:t>
            </a:r>
          </a:p>
        </p:txBody>
      </p:sp>
    </p:spTree>
    <p:extLst>
      <p:ext uri="{BB962C8B-B14F-4D97-AF65-F5344CB8AC3E}">
        <p14:creationId xmlns:p14="http://schemas.microsoft.com/office/powerpoint/2010/main" val="114714096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57200" y="954088"/>
            <a:ext cx="5867400" cy="1560512"/>
            <a:chOff x="1440" y="601"/>
            <a:chExt cx="3696" cy="983"/>
          </a:xfrm>
        </p:grpSpPr>
        <p:grpSp>
          <p:nvGrpSpPr>
            <p:cNvPr id="3" name="Group 3"/>
            <p:cNvGrpSpPr>
              <a:grpSpLocks/>
            </p:cNvGrpSpPr>
            <p:nvPr/>
          </p:nvGrpSpPr>
          <p:grpSpPr bwMode="auto">
            <a:xfrm>
              <a:off x="1440" y="720"/>
              <a:ext cx="2928" cy="864"/>
              <a:chOff x="1344" y="1392"/>
              <a:chExt cx="2928" cy="864"/>
            </a:xfrm>
          </p:grpSpPr>
          <p:sp>
            <p:nvSpPr>
              <p:cNvPr id="43033" name="Oval 4"/>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3034" name="Oval 5"/>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3035"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3031" name="Line 7"/>
            <p:cNvSpPr>
              <a:spLocks noChangeShapeType="1"/>
            </p:cNvSpPr>
            <p:nvPr/>
          </p:nvSpPr>
          <p:spPr bwMode="auto">
            <a:xfrm>
              <a:off x="4560" y="1056"/>
              <a:ext cx="576"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43032" name="Text Box 8"/>
            <p:cNvSpPr txBox="1">
              <a:spLocks noChangeArrowheads="1"/>
            </p:cNvSpPr>
            <p:nvPr/>
          </p:nvSpPr>
          <p:spPr bwMode="auto">
            <a:xfrm>
              <a:off x="4646" y="601"/>
              <a:ext cx="21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grpSp>
      <p:grpSp>
        <p:nvGrpSpPr>
          <p:cNvPr id="4" name="Group 9"/>
          <p:cNvGrpSpPr>
            <a:grpSpLocks/>
          </p:cNvGrpSpPr>
          <p:nvPr/>
        </p:nvGrpSpPr>
        <p:grpSpPr bwMode="auto">
          <a:xfrm>
            <a:off x="304800" y="2743200"/>
            <a:ext cx="4730750" cy="708025"/>
            <a:chOff x="96" y="1858"/>
            <a:chExt cx="2980" cy="446"/>
          </a:xfrm>
        </p:grpSpPr>
        <p:sp>
          <p:nvSpPr>
            <p:cNvPr id="43021" name="Line 10"/>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3022" name="Line 11"/>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3023" name="Line 12"/>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4" name="Line 13"/>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5" name="Line 14"/>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6" name="Line 15"/>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7" name="Line 16"/>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8" name="Line 17"/>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3029" name="Text Box 18"/>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sp>
        <p:nvSpPr>
          <p:cNvPr id="43012" name="Text Box 19"/>
          <p:cNvSpPr txBox="1">
            <a:spLocks noChangeArrowheads="1"/>
          </p:cNvSpPr>
          <p:nvPr/>
        </p:nvSpPr>
        <p:spPr bwMode="auto">
          <a:xfrm>
            <a:off x="2286000" y="3505200"/>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grpSp>
        <p:nvGrpSpPr>
          <p:cNvPr id="5" name="Group 20"/>
          <p:cNvGrpSpPr>
            <a:grpSpLocks/>
          </p:cNvGrpSpPr>
          <p:nvPr/>
        </p:nvGrpSpPr>
        <p:grpSpPr bwMode="auto">
          <a:xfrm>
            <a:off x="2505075" y="1524000"/>
            <a:ext cx="533400" cy="609600"/>
            <a:chOff x="960" y="816"/>
            <a:chExt cx="336" cy="384"/>
          </a:xfrm>
        </p:grpSpPr>
        <p:sp>
          <p:nvSpPr>
            <p:cNvPr id="43019" name="AutoShape 21"/>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3020" name="Rectangle 22"/>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3014" name="Text Box 23"/>
          <p:cNvSpPr txBox="1">
            <a:spLocks noChangeArrowheads="1"/>
          </p:cNvSpPr>
          <p:nvPr/>
        </p:nvSpPr>
        <p:spPr bwMode="auto">
          <a:xfrm>
            <a:off x="2286000" y="10668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43015" name="Text Box 24"/>
          <p:cNvSpPr txBox="1">
            <a:spLocks noChangeArrowheads="1"/>
          </p:cNvSpPr>
          <p:nvPr/>
        </p:nvSpPr>
        <p:spPr bwMode="auto">
          <a:xfrm>
            <a:off x="898525" y="4764088"/>
            <a:ext cx="7254875" cy="8223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Suppose Lucy’s firecracker explodes at the origin of Ethel’s reference frame.</a:t>
            </a:r>
          </a:p>
        </p:txBody>
      </p:sp>
      <p:sp>
        <p:nvSpPr>
          <p:cNvPr id="43016" name="Text Box 25"/>
          <p:cNvSpPr txBox="1">
            <a:spLocks noChangeArrowheads="1"/>
          </p:cNvSpPr>
          <p:nvPr/>
        </p:nvSpPr>
        <p:spPr bwMode="auto">
          <a:xfrm>
            <a:off x="288925" y="2682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43017" name="Text Box 26"/>
          <p:cNvSpPr txBox="1">
            <a:spLocks noChangeArrowheads="1"/>
          </p:cNvSpPr>
          <p:nvPr/>
        </p:nvSpPr>
        <p:spPr bwMode="auto">
          <a:xfrm>
            <a:off x="4937125" y="344488"/>
            <a:ext cx="4048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43018" name="TextBox 26"/>
          <p:cNvSpPr txBox="1">
            <a:spLocks noChangeArrowheads="1"/>
          </p:cNvSpPr>
          <p:nvPr/>
        </p:nvSpPr>
        <p:spPr bwMode="auto">
          <a:xfrm>
            <a:off x="457200" y="6477000"/>
            <a:ext cx="633413" cy="369888"/>
          </a:xfrm>
          <a:prstGeom prst="rect">
            <a:avLst/>
          </a:prstGeom>
          <a:noFill/>
          <a:ln w="9525">
            <a:noFill/>
            <a:miter lim="800000"/>
            <a:headEnd/>
            <a:tailEnd/>
          </a:ln>
        </p:spPr>
        <p:txBody>
          <a:bodyPr wrap="none">
            <a:prstTxWarp prst="textNoShape">
              <a:avLst/>
            </a:prstTxWarp>
            <a:spAutoFit/>
          </a:bodyPr>
          <a:lstStyle/>
          <a:p>
            <a:r>
              <a:rPr lang="en-US"/>
              <a:t>SR7</a:t>
            </a:r>
          </a:p>
        </p:txBody>
      </p:sp>
      <p:sp>
        <p:nvSpPr>
          <p:cNvPr id="28" name="TextBox 84"/>
          <p:cNvSpPr txBox="1">
            <a:spLocks noChangeArrowheads="1"/>
          </p:cNvSpPr>
          <p:nvPr/>
        </p:nvSpPr>
        <p:spPr bwMode="auto">
          <a:xfrm>
            <a:off x="261895" y="26988"/>
            <a:ext cx="762085" cy="369332"/>
          </a:xfrm>
          <a:prstGeom prst="rect">
            <a:avLst/>
          </a:prstGeom>
          <a:noFill/>
          <a:ln w="9525">
            <a:noFill/>
            <a:miter lim="800000"/>
            <a:headEnd/>
            <a:tailEnd/>
          </a:ln>
        </p:spPr>
        <p:txBody>
          <a:bodyPr wrap="none">
            <a:prstTxWarp prst="textNoShape">
              <a:avLst/>
            </a:prstTxWarp>
            <a:spAutoFit/>
          </a:bodyPr>
          <a:lstStyle/>
          <a:p>
            <a:r>
              <a:rPr lang="en-US" dirty="0" smtClean="0"/>
              <a:t>SR7a</a:t>
            </a:r>
            <a:endParaRPr lang="en-US" dirty="0"/>
          </a:p>
        </p:txBody>
      </p:sp>
    </p:spTree>
    <p:extLst>
      <p:ext uri="{BB962C8B-B14F-4D97-AF65-F5344CB8AC3E}">
        <p14:creationId xmlns:p14="http://schemas.microsoft.com/office/powerpoint/2010/main" val="211142544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4800" y="2743200"/>
            <a:ext cx="4730750" cy="708025"/>
            <a:chOff x="96" y="1858"/>
            <a:chExt cx="2980" cy="446"/>
          </a:xfrm>
        </p:grpSpPr>
        <p:sp>
          <p:nvSpPr>
            <p:cNvPr id="45077"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5078"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5079"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0"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1"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2"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3"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4"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5085" name="Text Box 11"/>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sp>
        <p:nvSpPr>
          <p:cNvPr id="45059" name="Text Box 12"/>
          <p:cNvSpPr txBox="1">
            <a:spLocks noChangeArrowheads="1"/>
          </p:cNvSpPr>
          <p:nvPr/>
        </p:nvSpPr>
        <p:spPr bwMode="auto">
          <a:xfrm>
            <a:off x="2286000" y="3505200"/>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45060" name="Text Box 13"/>
          <p:cNvSpPr txBox="1">
            <a:spLocks noChangeArrowheads="1"/>
          </p:cNvSpPr>
          <p:nvPr/>
        </p:nvSpPr>
        <p:spPr bwMode="auto">
          <a:xfrm>
            <a:off x="898525" y="4764088"/>
            <a:ext cx="7254875" cy="155257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The light spreads out in Ethel’s frame from the point she saw it explode.  Because the train car is moving, the light in Ethel’s frame arrives at the left end first.</a:t>
            </a:r>
          </a:p>
        </p:txBody>
      </p:sp>
      <p:sp>
        <p:nvSpPr>
          <p:cNvPr id="45061" name="Oval 14"/>
          <p:cNvSpPr>
            <a:spLocks noChangeArrowheads="1"/>
          </p:cNvSpPr>
          <p:nvPr/>
        </p:nvSpPr>
        <p:spPr bwMode="auto">
          <a:xfrm>
            <a:off x="1295400" y="304800"/>
            <a:ext cx="2895600" cy="2819400"/>
          </a:xfrm>
          <a:prstGeom prst="ellipse">
            <a:avLst/>
          </a:prstGeom>
          <a:noFill/>
          <a:ln w="635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grpSp>
        <p:nvGrpSpPr>
          <p:cNvPr id="3" name="Group 30"/>
          <p:cNvGrpSpPr>
            <a:grpSpLocks/>
          </p:cNvGrpSpPr>
          <p:nvPr/>
        </p:nvGrpSpPr>
        <p:grpSpPr bwMode="auto">
          <a:xfrm>
            <a:off x="1295400" y="954088"/>
            <a:ext cx="5867400" cy="1560512"/>
            <a:chOff x="816" y="601"/>
            <a:chExt cx="3696" cy="983"/>
          </a:xfrm>
        </p:grpSpPr>
        <p:grpSp>
          <p:nvGrpSpPr>
            <p:cNvPr id="4" name="Group 16"/>
            <p:cNvGrpSpPr>
              <a:grpSpLocks/>
            </p:cNvGrpSpPr>
            <p:nvPr/>
          </p:nvGrpSpPr>
          <p:grpSpPr bwMode="auto">
            <a:xfrm>
              <a:off x="816" y="601"/>
              <a:ext cx="3696" cy="983"/>
              <a:chOff x="288" y="601"/>
              <a:chExt cx="3696" cy="983"/>
            </a:xfrm>
          </p:grpSpPr>
          <p:grpSp>
            <p:nvGrpSpPr>
              <p:cNvPr id="5" name="Group 17"/>
              <p:cNvGrpSpPr>
                <a:grpSpLocks/>
              </p:cNvGrpSpPr>
              <p:nvPr/>
            </p:nvGrpSpPr>
            <p:grpSpPr bwMode="auto">
              <a:xfrm>
                <a:off x="288" y="601"/>
                <a:ext cx="3696" cy="983"/>
                <a:chOff x="1440" y="601"/>
                <a:chExt cx="3696" cy="983"/>
              </a:xfrm>
            </p:grpSpPr>
            <p:grpSp>
              <p:nvGrpSpPr>
                <p:cNvPr id="6" name="Group 18"/>
                <p:cNvGrpSpPr>
                  <a:grpSpLocks/>
                </p:cNvGrpSpPr>
                <p:nvPr/>
              </p:nvGrpSpPr>
              <p:grpSpPr bwMode="auto">
                <a:xfrm>
                  <a:off x="1440" y="720"/>
                  <a:ext cx="2928" cy="864"/>
                  <a:chOff x="1344" y="1392"/>
                  <a:chExt cx="2928" cy="864"/>
                </a:xfrm>
              </p:grpSpPr>
              <p:sp>
                <p:nvSpPr>
                  <p:cNvPr id="45074" name="Oval 19"/>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5075" name="Oval 20"/>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5076" name="Rectangle 21"/>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5072" name="Line 22"/>
                <p:cNvSpPr>
                  <a:spLocks noChangeShapeType="1"/>
                </p:cNvSpPr>
                <p:nvPr/>
              </p:nvSpPr>
              <p:spPr bwMode="auto">
                <a:xfrm>
                  <a:off x="4560" y="1056"/>
                  <a:ext cx="576"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45073" name="Text Box 23"/>
                <p:cNvSpPr txBox="1">
                  <a:spLocks noChangeArrowheads="1"/>
                </p:cNvSpPr>
                <p:nvPr/>
              </p:nvSpPr>
              <p:spPr bwMode="auto">
                <a:xfrm>
                  <a:off x="4646" y="601"/>
                  <a:ext cx="21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grpSp>
          <p:sp>
            <p:nvSpPr>
              <p:cNvPr id="45070" name="Text Box 24"/>
              <p:cNvSpPr txBox="1">
                <a:spLocks noChangeArrowheads="1"/>
              </p:cNvSpPr>
              <p:nvPr/>
            </p:nvSpPr>
            <p:spPr bwMode="auto">
              <a:xfrm>
                <a:off x="1440" y="672"/>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grpSp>
          <p:nvGrpSpPr>
            <p:cNvPr id="7" name="Group 25"/>
            <p:cNvGrpSpPr>
              <a:grpSpLocks/>
            </p:cNvGrpSpPr>
            <p:nvPr/>
          </p:nvGrpSpPr>
          <p:grpSpPr bwMode="auto">
            <a:xfrm>
              <a:off x="2064" y="1056"/>
              <a:ext cx="336" cy="288"/>
              <a:chOff x="2064" y="1056"/>
              <a:chExt cx="336" cy="288"/>
            </a:xfrm>
          </p:grpSpPr>
          <p:sp>
            <p:nvSpPr>
              <p:cNvPr id="45067" name="Rectangle 26"/>
              <p:cNvSpPr>
                <a:spLocks noChangeArrowheads="1"/>
              </p:cNvSpPr>
              <p:nvPr/>
            </p:nvSpPr>
            <p:spPr bwMode="auto">
              <a:xfrm>
                <a:off x="2208" y="1056"/>
                <a:ext cx="48" cy="240"/>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5068" name="AutoShape 27"/>
              <p:cNvSpPr>
                <a:spLocks noChangeArrowheads="1"/>
              </p:cNvSpPr>
              <p:nvPr/>
            </p:nvSpPr>
            <p:spPr bwMode="auto">
              <a:xfrm>
                <a:off x="2064" y="1200"/>
                <a:ext cx="336" cy="144"/>
              </a:xfrm>
              <a:prstGeom prst="irregularSeal1">
                <a:avLst/>
              </a:prstGeom>
              <a:solidFill>
                <a:srgbClr val="00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grpSp>
      <p:sp>
        <p:nvSpPr>
          <p:cNvPr id="45063" name="Text Box 28"/>
          <p:cNvSpPr txBox="1">
            <a:spLocks noChangeArrowheads="1"/>
          </p:cNvSpPr>
          <p:nvPr/>
        </p:nvSpPr>
        <p:spPr bwMode="auto">
          <a:xfrm>
            <a:off x="1127125" y="2682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45064" name="Text Box 29"/>
          <p:cNvSpPr txBox="1">
            <a:spLocks noChangeArrowheads="1"/>
          </p:cNvSpPr>
          <p:nvPr/>
        </p:nvSpPr>
        <p:spPr bwMode="auto">
          <a:xfrm>
            <a:off x="5715000" y="344488"/>
            <a:ext cx="4048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30" name="TextBox 84"/>
          <p:cNvSpPr txBox="1">
            <a:spLocks noChangeArrowheads="1"/>
          </p:cNvSpPr>
          <p:nvPr/>
        </p:nvSpPr>
        <p:spPr bwMode="auto">
          <a:xfrm>
            <a:off x="254000" y="-24844"/>
            <a:ext cx="762085" cy="369332"/>
          </a:xfrm>
          <a:prstGeom prst="rect">
            <a:avLst/>
          </a:prstGeom>
          <a:noFill/>
          <a:ln w="9525">
            <a:noFill/>
            <a:miter lim="800000"/>
            <a:headEnd/>
            <a:tailEnd/>
          </a:ln>
        </p:spPr>
        <p:txBody>
          <a:bodyPr wrap="none">
            <a:prstTxWarp prst="textNoShape">
              <a:avLst/>
            </a:prstTxWarp>
            <a:spAutoFit/>
          </a:bodyPr>
          <a:lstStyle/>
          <a:p>
            <a:r>
              <a:rPr lang="en-US" dirty="0" smtClean="0"/>
              <a:t>SR7b</a:t>
            </a:r>
            <a:endParaRPr lang="en-US" dirty="0"/>
          </a:p>
        </p:txBody>
      </p:sp>
    </p:spTree>
    <p:extLst>
      <p:ext uri="{BB962C8B-B14F-4D97-AF65-F5344CB8AC3E}">
        <p14:creationId xmlns:p14="http://schemas.microsoft.com/office/powerpoint/2010/main" val="325285064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04800" y="2743200"/>
            <a:ext cx="4730750" cy="708025"/>
            <a:chOff x="96" y="1858"/>
            <a:chExt cx="2980" cy="446"/>
          </a:xfrm>
        </p:grpSpPr>
        <p:sp>
          <p:nvSpPr>
            <p:cNvPr id="47124"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7125"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7126"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27"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28"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29"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30"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31"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7132" name="Text Box 11"/>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sp>
        <p:nvSpPr>
          <p:cNvPr id="47107" name="Text Box 12"/>
          <p:cNvSpPr txBox="1">
            <a:spLocks noChangeArrowheads="1"/>
          </p:cNvSpPr>
          <p:nvPr/>
        </p:nvSpPr>
        <p:spPr bwMode="auto">
          <a:xfrm>
            <a:off x="2286000" y="3505200"/>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47108" name="Text Box 13"/>
          <p:cNvSpPr txBox="1">
            <a:spLocks noChangeArrowheads="1"/>
          </p:cNvSpPr>
          <p:nvPr/>
        </p:nvSpPr>
        <p:spPr bwMode="auto">
          <a:xfrm>
            <a:off x="898525" y="5060950"/>
            <a:ext cx="72548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Sometime later, in Ethel’s frame, the light catches up to the right end of the train (the light is going faster than the train).</a:t>
            </a:r>
          </a:p>
        </p:txBody>
      </p:sp>
      <p:sp>
        <p:nvSpPr>
          <p:cNvPr id="47109" name="Oval 14"/>
          <p:cNvSpPr>
            <a:spLocks noChangeArrowheads="1"/>
          </p:cNvSpPr>
          <p:nvPr/>
        </p:nvSpPr>
        <p:spPr bwMode="auto">
          <a:xfrm>
            <a:off x="-609600" y="-1752600"/>
            <a:ext cx="7391400" cy="6858000"/>
          </a:xfrm>
          <a:prstGeom prst="ellipse">
            <a:avLst/>
          </a:prstGeom>
          <a:noFill/>
          <a:ln w="635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grpSp>
        <p:nvGrpSpPr>
          <p:cNvPr id="3" name="Group 15"/>
          <p:cNvGrpSpPr>
            <a:grpSpLocks/>
          </p:cNvGrpSpPr>
          <p:nvPr/>
        </p:nvGrpSpPr>
        <p:grpSpPr bwMode="auto">
          <a:xfrm>
            <a:off x="2209800" y="954088"/>
            <a:ext cx="5867400" cy="1560512"/>
            <a:chOff x="288" y="601"/>
            <a:chExt cx="3696" cy="983"/>
          </a:xfrm>
        </p:grpSpPr>
        <p:grpSp>
          <p:nvGrpSpPr>
            <p:cNvPr id="4" name="Group 16"/>
            <p:cNvGrpSpPr>
              <a:grpSpLocks/>
            </p:cNvGrpSpPr>
            <p:nvPr/>
          </p:nvGrpSpPr>
          <p:grpSpPr bwMode="auto">
            <a:xfrm>
              <a:off x="288" y="601"/>
              <a:ext cx="3696" cy="983"/>
              <a:chOff x="288" y="601"/>
              <a:chExt cx="3696" cy="983"/>
            </a:xfrm>
          </p:grpSpPr>
          <p:grpSp>
            <p:nvGrpSpPr>
              <p:cNvPr id="5" name="Group 17"/>
              <p:cNvGrpSpPr>
                <a:grpSpLocks/>
              </p:cNvGrpSpPr>
              <p:nvPr/>
            </p:nvGrpSpPr>
            <p:grpSpPr bwMode="auto">
              <a:xfrm>
                <a:off x="288" y="601"/>
                <a:ext cx="3696" cy="983"/>
                <a:chOff x="1440" y="601"/>
                <a:chExt cx="3696" cy="983"/>
              </a:xfrm>
            </p:grpSpPr>
            <p:grpSp>
              <p:nvGrpSpPr>
                <p:cNvPr id="6" name="Group 18"/>
                <p:cNvGrpSpPr>
                  <a:grpSpLocks/>
                </p:cNvGrpSpPr>
                <p:nvPr/>
              </p:nvGrpSpPr>
              <p:grpSpPr bwMode="auto">
                <a:xfrm>
                  <a:off x="1440" y="720"/>
                  <a:ext cx="2928" cy="864"/>
                  <a:chOff x="1344" y="1392"/>
                  <a:chExt cx="2928" cy="864"/>
                </a:xfrm>
              </p:grpSpPr>
              <p:sp>
                <p:nvSpPr>
                  <p:cNvPr id="47121" name="Oval 19"/>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7122" name="Oval 20"/>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7123" name="Rectangle 21"/>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7119" name="Line 22"/>
                <p:cNvSpPr>
                  <a:spLocks noChangeShapeType="1"/>
                </p:cNvSpPr>
                <p:nvPr/>
              </p:nvSpPr>
              <p:spPr bwMode="auto">
                <a:xfrm>
                  <a:off x="4560" y="1056"/>
                  <a:ext cx="576"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47120" name="Text Box 23"/>
                <p:cNvSpPr txBox="1">
                  <a:spLocks noChangeArrowheads="1"/>
                </p:cNvSpPr>
                <p:nvPr/>
              </p:nvSpPr>
              <p:spPr bwMode="auto">
                <a:xfrm>
                  <a:off x="4646" y="601"/>
                  <a:ext cx="21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grpSp>
          <p:sp>
            <p:nvSpPr>
              <p:cNvPr id="47117" name="Text Box 24"/>
              <p:cNvSpPr txBox="1">
                <a:spLocks noChangeArrowheads="1"/>
              </p:cNvSpPr>
              <p:nvPr/>
            </p:nvSpPr>
            <p:spPr bwMode="auto">
              <a:xfrm>
                <a:off x="1440" y="672"/>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sp>
          <p:nvSpPr>
            <p:cNvPr id="47114" name="Rectangle 25"/>
            <p:cNvSpPr>
              <a:spLocks noChangeArrowheads="1"/>
            </p:cNvSpPr>
            <p:nvPr/>
          </p:nvSpPr>
          <p:spPr bwMode="auto">
            <a:xfrm>
              <a:off x="1680" y="1056"/>
              <a:ext cx="48" cy="240"/>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7115" name="AutoShape 26"/>
            <p:cNvSpPr>
              <a:spLocks noChangeArrowheads="1"/>
            </p:cNvSpPr>
            <p:nvPr/>
          </p:nvSpPr>
          <p:spPr bwMode="auto">
            <a:xfrm>
              <a:off x="1536" y="1200"/>
              <a:ext cx="336" cy="144"/>
            </a:xfrm>
            <a:prstGeom prst="irregularSeal1">
              <a:avLst/>
            </a:prstGeom>
            <a:solidFill>
              <a:srgbClr val="00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47111" name="Text Box 27"/>
          <p:cNvSpPr txBox="1">
            <a:spLocks noChangeArrowheads="1"/>
          </p:cNvSpPr>
          <p:nvPr/>
        </p:nvSpPr>
        <p:spPr bwMode="auto">
          <a:xfrm>
            <a:off x="2041525" y="3444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47112" name="Text Box 28"/>
          <p:cNvSpPr txBox="1">
            <a:spLocks noChangeArrowheads="1"/>
          </p:cNvSpPr>
          <p:nvPr/>
        </p:nvSpPr>
        <p:spPr bwMode="auto">
          <a:xfrm>
            <a:off x="6689725" y="304800"/>
            <a:ext cx="4048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29" name="TextBox 84"/>
          <p:cNvSpPr txBox="1">
            <a:spLocks noChangeArrowheads="1"/>
          </p:cNvSpPr>
          <p:nvPr/>
        </p:nvSpPr>
        <p:spPr bwMode="auto">
          <a:xfrm>
            <a:off x="304800" y="46038"/>
            <a:ext cx="749123" cy="369332"/>
          </a:xfrm>
          <a:prstGeom prst="rect">
            <a:avLst/>
          </a:prstGeom>
          <a:noFill/>
          <a:ln w="9525">
            <a:noFill/>
            <a:miter lim="800000"/>
            <a:headEnd/>
            <a:tailEnd/>
          </a:ln>
        </p:spPr>
        <p:txBody>
          <a:bodyPr wrap="none">
            <a:prstTxWarp prst="textNoShape">
              <a:avLst/>
            </a:prstTxWarp>
            <a:spAutoFit/>
          </a:bodyPr>
          <a:lstStyle/>
          <a:p>
            <a:r>
              <a:rPr lang="en-US" dirty="0" smtClean="0"/>
              <a:t>SR7c</a:t>
            </a:r>
            <a:endParaRPr lang="en-US" dirty="0"/>
          </a:p>
        </p:txBody>
      </p:sp>
    </p:spTree>
    <p:extLst>
      <p:ext uri="{BB962C8B-B14F-4D97-AF65-F5344CB8AC3E}">
        <p14:creationId xmlns:p14="http://schemas.microsoft.com/office/powerpoint/2010/main" val="18949176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ea typeface="ＭＳ Ｐゴシック" charset="-128"/>
                <a:cs typeface="ＭＳ Ｐゴシック" charset="-128"/>
              </a:rPr>
              <a:t>An important conclusion</a:t>
            </a:r>
          </a:p>
        </p:txBody>
      </p:sp>
      <p:sp>
        <p:nvSpPr>
          <p:cNvPr id="26627" name="Rectangle 3"/>
          <p:cNvSpPr>
            <a:spLocks noGrp="1" noChangeArrowheads="1"/>
          </p:cNvSpPr>
          <p:nvPr>
            <p:ph type="body" idx="1"/>
          </p:nvPr>
        </p:nvSpPr>
        <p:spPr/>
        <p:txBody>
          <a:bodyPr>
            <a:normAutofit fontScale="92500" lnSpcReduction="10000"/>
          </a:bodyPr>
          <a:lstStyle/>
          <a:p>
            <a:pPr>
              <a:buFontTx/>
              <a:buNone/>
            </a:pPr>
            <a:r>
              <a:rPr lang="en-US" sz="2800" dirty="0">
                <a:ea typeface="ＭＳ Ｐゴシック" charset="-128"/>
                <a:cs typeface="ＭＳ Ｐゴシック" charset="-128"/>
              </a:rPr>
              <a:t>Given </a:t>
            </a:r>
            <a:r>
              <a:rPr lang="en-US" sz="2800" u="sng" dirty="0">
                <a:ea typeface="ＭＳ Ｐゴシック" charset="-128"/>
                <a:cs typeface="ＭＳ Ｐゴシック" charset="-128"/>
              </a:rPr>
              <a:t>two events located at different positions</a:t>
            </a:r>
            <a:r>
              <a:rPr lang="en-US" sz="2800" dirty="0">
                <a:ea typeface="ＭＳ Ｐゴシック" charset="-128"/>
                <a:cs typeface="ＭＳ Ｐゴシック" charset="-128"/>
              </a:rPr>
              <a:t>:</a:t>
            </a:r>
          </a:p>
          <a:p>
            <a:pPr>
              <a:buFontTx/>
              <a:buNone/>
            </a:pPr>
            <a:r>
              <a:rPr lang="en-US" sz="2800" dirty="0">
                <a:ea typeface="ＭＳ Ｐゴシック" charset="-128"/>
                <a:cs typeface="ＭＳ Ｐゴシック" charset="-128"/>
              </a:rPr>
              <a:t>	1) light hits the </a:t>
            </a:r>
            <a:r>
              <a:rPr lang="en-US" sz="2800" u="sng" dirty="0">
                <a:ea typeface="ＭＳ Ｐゴシック" charset="-128"/>
                <a:cs typeface="ＭＳ Ｐゴシック" charset="-128"/>
              </a:rPr>
              <a:t>right end</a:t>
            </a:r>
            <a:r>
              <a:rPr lang="en-US" sz="2800" dirty="0">
                <a:ea typeface="ＭＳ Ｐゴシック" charset="-128"/>
                <a:cs typeface="ＭＳ Ｐゴシック" charset="-128"/>
              </a:rPr>
              <a:t> of the train car</a:t>
            </a:r>
          </a:p>
          <a:p>
            <a:pPr>
              <a:buFontTx/>
              <a:buNone/>
            </a:pPr>
            <a:r>
              <a:rPr lang="en-US" sz="2800" dirty="0">
                <a:ea typeface="ＭＳ Ｐゴシック" charset="-128"/>
                <a:cs typeface="ＭＳ Ｐゴシック" charset="-128"/>
              </a:rPr>
              <a:t>	2) light hits the </a:t>
            </a:r>
            <a:r>
              <a:rPr lang="en-US" sz="2800" u="sng" dirty="0">
                <a:ea typeface="ＭＳ Ｐゴシック" charset="-128"/>
                <a:cs typeface="ＭＳ Ｐゴシック" charset="-128"/>
              </a:rPr>
              <a:t>left end</a:t>
            </a:r>
            <a:r>
              <a:rPr lang="en-US" sz="2800" dirty="0">
                <a:ea typeface="ＭＳ Ｐゴシック" charset="-128"/>
                <a:cs typeface="ＭＳ Ｐゴシック" charset="-128"/>
              </a:rPr>
              <a:t> of the train car</a:t>
            </a:r>
          </a:p>
          <a:p>
            <a:pPr>
              <a:buFontTx/>
              <a:buNone/>
            </a:pPr>
            <a:endParaRPr lang="en-US" sz="2800" dirty="0">
              <a:ea typeface="ＭＳ Ｐゴシック" charset="-128"/>
              <a:cs typeface="ＭＳ Ｐゴシック" charset="-128"/>
            </a:endParaRPr>
          </a:p>
          <a:p>
            <a:pPr>
              <a:buFontTx/>
              <a:buNone/>
            </a:pPr>
            <a:r>
              <a:rPr lang="en-US" sz="2800" dirty="0">
                <a:ea typeface="ＭＳ Ｐゴシック" charset="-128"/>
                <a:cs typeface="ＭＳ Ｐゴシック" charset="-128"/>
              </a:rPr>
              <a:t>Lucy finds that the events are simultaneous.</a:t>
            </a:r>
          </a:p>
          <a:p>
            <a:pPr>
              <a:buFontTx/>
              <a:buNone/>
            </a:pPr>
            <a:r>
              <a:rPr lang="en-US" sz="2800" dirty="0">
                <a:ea typeface="ＭＳ Ｐゴシック" charset="-128"/>
                <a:cs typeface="ＭＳ Ｐゴシック" charset="-128"/>
              </a:rPr>
              <a:t>Ethel (in a different reference frame) finds that they are </a:t>
            </a:r>
            <a:r>
              <a:rPr lang="en-US" sz="2800" i="1" dirty="0">
                <a:ea typeface="ＭＳ Ｐゴシック" charset="-128"/>
                <a:cs typeface="ＭＳ Ｐゴシック" charset="-128"/>
              </a:rPr>
              <a:t>not</a:t>
            </a:r>
            <a:r>
              <a:rPr lang="en-US" sz="2800" dirty="0">
                <a:ea typeface="ＭＳ Ｐゴシック" charset="-128"/>
                <a:cs typeface="ＭＳ Ｐゴシック" charset="-128"/>
              </a:rPr>
              <a:t> simultaneous.</a:t>
            </a:r>
          </a:p>
          <a:p>
            <a:pPr>
              <a:buFontTx/>
              <a:buNone/>
            </a:pPr>
            <a:endParaRPr lang="en-US" sz="2800" dirty="0">
              <a:ea typeface="ＭＳ Ｐゴシック" charset="-128"/>
              <a:cs typeface="ＭＳ Ｐゴシック" charset="-128"/>
            </a:endParaRPr>
          </a:p>
          <a:p>
            <a:pPr>
              <a:buFontTx/>
              <a:buNone/>
            </a:pPr>
            <a:r>
              <a:rPr lang="en-US" sz="2800" dirty="0">
                <a:solidFill>
                  <a:srgbClr val="FF0000"/>
                </a:solidFill>
                <a:ea typeface="ＭＳ Ｐゴシック" charset="-128"/>
                <a:cs typeface="ＭＳ Ｐゴシック" charset="-128"/>
              </a:rPr>
              <a:t>			And they’re both right!</a:t>
            </a:r>
          </a:p>
        </p:txBody>
      </p:sp>
      <p:sp>
        <p:nvSpPr>
          <p:cNvPr id="49156" name="TextBox 3"/>
          <p:cNvSpPr txBox="1">
            <a:spLocks noChangeArrowheads="1"/>
          </p:cNvSpPr>
          <p:nvPr/>
        </p:nvSpPr>
        <p:spPr bwMode="auto">
          <a:xfrm>
            <a:off x="304800" y="274638"/>
            <a:ext cx="633413" cy="369887"/>
          </a:xfrm>
          <a:prstGeom prst="rect">
            <a:avLst/>
          </a:prstGeom>
          <a:noFill/>
          <a:ln w="9525">
            <a:noFill/>
            <a:miter lim="800000"/>
            <a:headEnd/>
            <a:tailEnd/>
          </a:ln>
        </p:spPr>
        <p:txBody>
          <a:bodyPr wrap="none">
            <a:prstTxWarp prst="textNoShape">
              <a:avLst/>
            </a:prstTxWarp>
            <a:spAutoFit/>
          </a:bodyPr>
          <a:lstStyle/>
          <a:p>
            <a:r>
              <a:rPr lang="en-US"/>
              <a:t>SR8</a:t>
            </a:r>
          </a:p>
        </p:txBody>
      </p:sp>
    </p:spTree>
    <p:extLst>
      <p:ext uri="{BB962C8B-B14F-4D97-AF65-F5344CB8AC3E}">
        <p14:creationId xmlns:p14="http://schemas.microsoft.com/office/powerpoint/2010/main" val="32592560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676400" y="1295400"/>
            <a:ext cx="5334000" cy="1676400"/>
            <a:chOff x="1344" y="1392"/>
            <a:chExt cx="2928" cy="864"/>
          </a:xfrm>
        </p:grpSpPr>
        <p:sp>
          <p:nvSpPr>
            <p:cNvPr id="51213"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1214"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1215"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1203" name="Text Box 6"/>
          <p:cNvSpPr txBox="1">
            <a:spLocks noChangeArrowheads="1"/>
          </p:cNvSpPr>
          <p:nvPr/>
        </p:nvSpPr>
        <p:spPr bwMode="auto">
          <a:xfrm>
            <a:off x="26670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7"/>
          <p:cNvGrpSpPr>
            <a:grpSpLocks/>
          </p:cNvGrpSpPr>
          <p:nvPr/>
        </p:nvGrpSpPr>
        <p:grpSpPr bwMode="auto">
          <a:xfrm>
            <a:off x="4038600" y="2057400"/>
            <a:ext cx="533400" cy="609600"/>
            <a:chOff x="960" y="816"/>
            <a:chExt cx="336" cy="384"/>
          </a:xfrm>
        </p:grpSpPr>
        <p:sp>
          <p:nvSpPr>
            <p:cNvPr id="51211" name="AutoShape 8"/>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1212" name="Rectangle 9"/>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1205" name="Rectangle 10"/>
          <p:cNvSpPr>
            <a:spLocks noChangeArrowheads="1"/>
          </p:cNvSpPr>
          <p:nvPr/>
        </p:nvSpPr>
        <p:spPr bwMode="auto">
          <a:xfrm>
            <a:off x="419100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1206" name="Text Box 11"/>
          <p:cNvSpPr txBox="1">
            <a:spLocks noChangeArrowheads="1"/>
          </p:cNvSpPr>
          <p:nvPr/>
        </p:nvSpPr>
        <p:spPr bwMode="auto">
          <a:xfrm>
            <a:off x="838200" y="3657600"/>
            <a:ext cx="7635875" cy="15700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detector</a:t>
            </a:r>
          </a:p>
          <a:p>
            <a:pPr defTabSz="914400"/>
            <a:endParaRPr lang="en-US" sz="2400">
              <a:solidFill>
                <a:srgbClr val="000000"/>
              </a:solidFill>
            </a:endParaRPr>
          </a:p>
          <a:p>
            <a:pPr defTabSz="914400"/>
            <a:r>
              <a:rPr lang="en-US" sz="2400">
                <a:solidFill>
                  <a:srgbClr val="000000"/>
                </a:solidFill>
              </a:rPr>
              <a:t>In Lucy’s frame, these events are distance h apart.</a:t>
            </a:r>
          </a:p>
        </p:txBody>
      </p:sp>
      <p:sp>
        <p:nvSpPr>
          <p:cNvPr id="51207" name="Line 12"/>
          <p:cNvSpPr>
            <a:spLocks noChangeShapeType="1"/>
          </p:cNvSpPr>
          <p:nvPr/>
        </p:nvSpPr>
        <p:spPr bwMode="auto">
          <a:xfrm flipV="1">
            <a:off x="5029200"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1208" name="Text Box 13"/>
          <p:cNvSpPr txBox="1">
            <a:spLocks noChangeArrowheads="1"/>
          </p:cNvSpPr>
          <p:nvPr/>
        </p:nvSpPr>
        <p:spPr bwMode="auto">
          <a:xfrm>
            <a:off x="5165725"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51209" name="TextBox 13"/>
          <p:cNvSpPr txBox="1">
            <a:spLocks noChangeArrowheads="1"/>
          </p:cNvSpPr>
          <p:nvPr/>
        </p:nvSpPr>
        <p:spPr bwMode="auto">
          <a:xfrm>
            <a:off x="520700" y="163513"/>
            <a:ext cx="635000" cy="369887"/>
          </a:xfrm>
          <a:prstGeom prst="rect">
            <a:avLst/>
          </a:prstGeom>
          <a:noFill/>
          <a:ln w="9525">
            <a:noFill/>
            <a:miter lim="800000"/>
            <a:headEnd/>
            <a:tailEnd/>
          </a:ln>
        </p:spPr>
        <p:txBody>
          <a:bodyPr wrap="none">
            <a:prstTxWarp prst="textNoShape">
              <a:avLst/>
            </a:prstTxWarp>
            <a:spAutoFit/>
          </a:bodyPr>
          <a:lstStyle/>
          <a:p>
            <a:r>
              <a:rPr lang="en-US"/>
              <a:t>SR9</a:t>
            </a:r>
          </a:p>
        </p:txBody>
      </p:sp>
      <p:sp>
        <p:nvSpPr>
          <p:cNvPr id="51210" name="TextBox 14"/>
          <p:cNvSpPr txBox="1">
            <a:spLocks noChangeArrowheads="1"/>
          </p:cNvSpPr>
          <p:nvPr/>
        </p:nvSpPr>
        <p:spPr bwMode="auto">
          <a:xfrm>
            <a:off x="2924175" y="533400"/>
            <a:ext cx="4110038" cy="369888"/>
          </a:xfrm>
          <a:prstGeom prst="rect">
            <a:avLst/>
          </a:prstGeom>
          <a:noFill/>
          <a:ln w="9525">
            <a:noFill/>
            <a:miter lim="800000"/>
            <a:headEnd/>
            <a:tailEnd/>
          </a:ln>
        </p:spPr>
        <p:txBody>
          <a:bodyPr wrap="none">
            <a:prstTxWarp prst="textNoShape">
              <a:avLst/>
            </a:prstTxWarp>
            <a:spAutoFit/>
          </a:bodyPr>
          <a:lstStyle/>
          <a:p>
            <a:r>
              <a:rPr lang="en-US"/>
              <a:t>Light Detector with synchronized clock</a:t>
            </a:r>
          </a:p>
        </p:txBody>
      </p:sp>
    </p:spTree>
    <p:extLst>
      <p:ext uri="{BB962C8B-B14F-4D97-AF65-F5344CB8AC3E}">
        <p14:creationId xmlns:p14="http://schemas.microsoft.com/office/powerpoint/2010/main" val="261788777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143000" y="1066800"/>
            <a:ext cx="5334000" cy="1905000"/>
            <a:chOff x="1056" y="672"/>
            <a:chExt cx="3360" cy="1200"/>
          </a:xfrm>
        </p:grpSpPr>
        <p:grpSp>
          <p:nvGrpSpPr>
            <p:cNvPr id="3" name="Group 3"/>
            <p:cNvGrpSpPr>
              <a:grpSpLocks/>
            </p:cNvGrpSpPr>
            <p:nvPr/>
          </p:nvGrpSpPr>
          <p:grpSpPr bwMode="auto">
            <a:xfrm>
              <a:off x="1056" y="816"/>
              <a:ext cx="3360" cy="1056"/>
              <a:chOff x="1344" y="1392"/>
              <a:chExt cx="2928" cy="864"/>
            </a:xfrm>
          </p:grpSpPr>
          <p:sp>
            <p:nvSpPr>
              <p:cNvPr id="53265" name="Oval 4"/>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3266" name="Oval 5"/>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3267"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3258" name="Text Box 7"/>
            <p:cNvSpPr txBox="1">
              <a:spLocks noChangeArrowheads="1"/>
            </p:cNvSpPr>
            <p:nvPr/>
          </p:nvSpPr>
          <p:spPr bwMode="auto">
            <a:xfrm>
              <a:off x="1680" y="1248"/>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4" name="Group 8"/>
            <p:cNvGrpSpPr>
              <a:grpSpLocks/>
            </p:cNvGrpSpPr>
            <p:nvPr/>
          </p:nvGrpSpPr>
          <p:grpSpPr bwMode="auto">
            <a:xfrm>
              <a:off x="2544" y="1296"/>
              <a:ext cx="336" cy="384"/>
              <a:chOff x="960" y="816"/>
              <a:chExt cx="336" cy="384"/>
            </a:xfrm>
          </p:grpSpPr>
          <p:sp>
            <p:nvSpPr>
              <p:cNvPr id="53263" name="AutoShape 9"/>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3264" name="Rectangle 10"/>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3260" name="Rectangle 11"/>
            <p:cNvSpPr>
              <a:spLocks noChangeArrowheads="1"/>
            </p:cNvSpPr>
            <p:nvPr/>
          </p:nvSpPr>
          <p:spPr bwMode="auto">
            <a:xfrm>
              <a:off x="2640" y="672"/>
              <a:ext cx="144" cy="144"/>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3261" name="Line 12"/>
            <p:cNvSpPr>
              <a:spLocks noChangeShapeType="1"/>
            </p:cNvSpPr>
            <p:nvPr/>
          </p:nvSpPr>
          <p:spPr bwMode="auto">
            <a:xfrm flipV="1">
              <a:off x="3168" y="816"/>
              <a:ext cx="0" cy="768"/>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3262" name="Text Box 13"/>
            <p:cNvSpPr txBox="1">
              <a:spLocks noChangeArrowheads="1"/>
            </p:cNvSpPr>
            <p:nvPr/>
          </p:nvSpPr>
          <p:spPr bwMode="auto">
            <a:xfrm>
              <a:off x="3254" y="1033"/>
              <a:ext cx="223" cy="288"/>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grpSp>
      <p:sp>
        <p:nvSpPr>
          <p:cNvPr id="53251" name="Line 14"/>
          <p:cNvSpPr>
            <a:spLocks noChangeShapeType="1"/>
          </p:cNvSpPr>
          <p:nvPr/>
        </p:nvSpPr>
        <p:spPr bwMode="auto">
          <a:xfrm>
            <a:off x="68580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53252" name="Text Box 15"/>
          <p:cNvSpPr txBox="1">
            <a:spLocks noChangeArrowheads="1"/>
          </p:cNvSpPr>
          <p:nvPr/>
        </p:nvSpPr>
        <p:spPr bwMode="auto">
          <a:xfrm>
            <a:off x="71469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53253" name="Text Box 16"/>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53254" name="Text Box 17"/>
          <p:cNvSpPr txBox="1">
            <a:spLocks noChangeArrowheads="1"/>
          </p:cNvSpPr>
          <p:nvPr/>
        </p:nvSpPr>
        <p:spPr bwMode="auto">
          <a:xfrm>
            <a:off x="685800" y="3657600"/>
            <a:ext cx="7848600" cy="313690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Now Ethel stands by the tracks and watches the train whiz by at speed v.</a:t>
            </a:r>
          </a:p>
          <a:p>
            <a:pPr marL="342900" indent="-342900" defTabSz="914400"/>
            <a:r>
              <a:rPr lang="en-US" sz="2400">
                <a:solidFill>
                  <a:srgbClr val="000000"/>
                </a:solidFill>
              </a:rPr>
              <a:t>Event 1 – firecracker explodes</a:t>
            </a:r>
          </a:p>
          <a:p>
            <a:pPr marL="342900" indent="-342900" defTabSz="914400"/>
            <a:r>
              <a:rPr lang="en-US" sz="2400">
                <a:solidFill>
                  <a:srgbClr val="000000"/>
                </a:solidFill>
              </a:rPr>
              <a:t>Event 2 – light reaches detector</a:t>
            </a:r>
          </a:p>
          <a:p>
            <a:pPr marL="342900" indent="-342900" defTabSz="914400"/>
            <a:r>
              <a:rPr lang="en-US" sz="2400">
                <a:solidFill>
                  <a:srgbClr val="000000"/>
                </a:solidFill>
              </a:rPr>
              <a:t>In Ethel’s frame, the distance between the two events is</a:t>
            </a:r>
          </a:p>
          <a:p>
            <a:pPr marL="800100" lvl="1" indent="-342900" defTabSz="914400">
              <a:buFontTx/>
              <a:buAutoNum type="alphaLcParenR"/>
            </a:pPr>
            <a:r>
              <a:rPr lang="en-US" sz="2000">
                <a:solidFill>
                  <a:srgbClr val="000000"/>
                </a:solidFill>
              </a:rPr>
              <a:t>Greater than in Lucy’s frame</a:t>
            </a:r>
          </a:p>
          <a:p>
            <a:pPr marL="800100" lvl="1" indent="-342900" defTabSz="914400">
              <a:buFontTx/>
              <a:buAutoNum type="alphaLcParenR"/>
            </a:pPr>
            <a:r>
              <a:rPr lang="en-US" sz="2000">
                <a:solidFill>
                  <a:srgbClr val="000000"/>
                </a:solidFill>
              </a:rPr>
              <a:t>Less than in Lucy’s frame</a:t>
            </a:r>
          </a:p>
          <a:p>
            <a:pPr marL="800100" lvl="1" indent="-342900" defTabSz="914400">
              <a:buFontTx/>
              <a:buAutoNum type="alphaLcParenR"/>
            </a:pPr>
            <a:r>
              <a:rPr lang="en-US" sz="2000">
                <a:solidFill>
                  <a:srgbClr val="000000"/>
                </a:solidFill>
              </a:rPr>
              <a:t>The same as in Lucy’s frame</a:t>
            </a:r>
          </a:p>
          <a:p>
            <a:pPr marL="342900" indent="-342900" defTabSz="914400"/>
            <a:endParaRPr lang="en-US" sz="2000">
              <a:solidFill>
                <a:srgbClr val="000000"/>
              </a:solidFill>
            </a:endParaRPr>
          </a:p>
        </p:txBody>
      </p:sp>
      <p:sp>
        <p:nvSpPr>
          <p:cNvPr id="53256" name="TextBox 18"/>
          <p:cNvSpPr txBox="1">
            <a:spLocks noChangeArrowheads="1"/>
          </p:cNvSpPr>
          <p:nvPr/>
        </p:nvSpPr>
        <p:spPr bwMode="auto">
          <a:xfrm>
            <a:off x="271463" y="239713"/>
            <a:ext cx="1133475" cy="369887"/>
          </a:xfrm>
          <a:prstGeom prst="rect">
            <a:avLst/>
          </a:prstGeom>
          <a:noFill/>
          <a:ln w="9525">
            <a:noFill/>
            <a:miter lim="800000"/>
            <a:headEnd/>
            <a:tailEnd/>
          </a:ln>
        </p:spPr>
        <p:txBody>
          <a:bodyPr wrap="none">
            <a:prstTxWarp prst="textNoShape">
              <a:avLst/>
            </a:prstTxWarp>
            <a:spAutoFit/>
          </a:bodyPr>
          <a:lstStyle/>
          <a:p>
            <a:r>
              <a:rPr lang="en-US"/>
              <a:t>CT-SR10</a:t>
            </a:r>
          </a:p>
        </p:txBody>
      </p:sp>
    </p:spTree>
    <p:extLst>
      <p:ext uri="{BB962C8B-B14F-4D97-AF65-F5344CB8AC3E}">
        <p14:creationId xmlns:p14="http://schemas.microsoft.com/office/powerpoint/2010/main" val="36813392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143000" y="1066800"/>
            <a:ext cx="5334000" cy="1905000"/>
            <a:chOff x="1056" y="672"/>
            <a:chExt cx="3360" cy="1200"/>
          </a:xfrm>
        </p:grpSpPr>
        <p:grpSp>
          <p:nvGrpSpPr>
            <p:cNvPr id="3" name="Group 3"/>
            <p:cNvGrpSpPr>
              <a:grpSpLocks/>
            </p:cNvGrpSpPr>
            <p:nvPr/>
          </p:nvGrpSpPr>
          <p:grpSpPr bwMode="auto">
            <a:xfrm>
              <a:off x="1056" y="816"/>
              <a:ext cx="3360" cy="1056"/>
              <a:chOff x="1344" y="1392"/>
              <a:chExt cx="2928" cy="864"/>
            </a:xfrm>
          </p:grpSpPr>
          <p:sp>
            <p:nvSpPr>
              <p:cNvPr id="53265" name="Oval 4"/>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3266" name="Oval 5"/>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3267"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3258" name="Text Box 7"/>
            <p:cNvSpPr txBox="1">
              <a:spLocks noChangeArrowheads="1"/>
            </p:cNvSpPr>
            <p:nvPr/>
          </p:nvSpPr>
          <p:spPr bwMode="auto">
            <a:xfrm>
              <a:off x="1680" y="1248"/>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4" name="Group 8"/>
            <p:cNvGrpSpPr>
              <a:grpSpLocks/>
            </p:cNvGrpSpPr>
            <p:nvPr/>
          </p:nvGrpSpPr>
          <p:grpSpPr bwMode="auto">
            <a:xfrm>
              <a:off x="2544" y="1296"/>
              <a:ext cx="336" cy="384"/>
              <a:chOff x="960" y="816"/>
              <a:chExt cx="336" cy="384"/>
            </a:xfrm>
          </p:grpSpPr>
          <p:sp>
            <p:nvSpPr>
              <p:cNvPr id="53263" name="AutoShape 9"/>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3264" name="Rectangle 10"/>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3260" name="Rectangle 11"/>
            <p:cNvSpPr>
              <a:spLocks noChangeArrowheads="1"/>
            </p:cNvSpPr>
            <p:nvPr/>
          </p:nvSpPr>
          <p:spPr bwMode="auto">
            <a:xfrm>
              <a:off x="2640" y="672"/>
              <a:ext cx="144" cy="144"/>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3261" name="Line 12"/>
            <p:cNvSpPr>
              <a:spLocks noChangeShapeType="1"/>
            </p:cNvSpPr>
            <p:nvPr/>
          </p:nvSpPr>
          <p:spPr bwMode="auto">
            <a:xfrm flipV="1">
              <a:off x="3168" y="816"/>
              <a:ext cx="0" cy="768"/>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3262" name="Text Box 13"/>
            <p:cNvSpPr txBox="1">
              <a:spLocks noChangeArrowheads="1"/>
            </p:cNvSpPr>
            <p:nvPr/>
          </p:nvSpPr>
          <p:spPr bwMode="auto">
            <a:xfrm>
              <a:off x="3254" y="1033"/>
              <a:ext cx="223" cy="288"/>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grpSp>
      <p:sp>
        <p:nvSpPr>
          <p:cNvPr id="53251" name="Line 14"/>
          <p:cNvSpPr>
            <a:spLocks noChangeShapeType="1"/>
          </p:cNvSpPr>
          <p:nvPr/>
        </p:nvSpPr>
        <p:spPr bwMode="auto">
          <a:xfrm>
            <a:off x="68580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53252" name="Text Box 15"/>
          <p:cNvSpPr txBox="1">
            <a:spLocks noChangeArrowheads="1"/>
          </p:cNvSpPr>
          <p:nvPr/>
        </p:nvSpPr>
        <p:spPr bwMode="auto">
          <a:xfrm>
            <a:off x="71469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53253" name="Text Box 16"/>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53254" name="Text Box 17"/>
          <p:cNvSpPr txBox="1">
            <a:spLocks noChangeArrowheads="1"/>
          </p:cNvSpPr>
          <p:nvPr/>
        </p:nvSpPr>
        <p:spPr bwMode="auto">
          <a:xfrm>
            <a:off x="685800" y="3657600"/>
            <a:ext cx="7848600" cy="313690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Now Ethel stands by the tracks and watches the train whiz by at speed v.</a:t>
            </a:r>
          </a:p>
          <a:p>
            <a:pPr marL="342900" indent="-342900" defTabSz="914400"/>
            <a:r>
              <a:rPr lang="en-US" sz="2400">
                <a:solidFill>
                  <a:srgbClr val="000000"/>
                </a:solidFill>
              </a:rPr>
              <a:t>Event 1 – firecracker explodes</a:t>
            </a:r>
          </a:p>
          <a:p>
            <a:pPr marL="342900" indent="-342900" defTabSz="914400"/>
            <a:r>
              <a:rPr lang="en-US" sz="2400">
                <a:solidFill>
                  <a:srgbClr val="000000"/>
                </a:solidFill>
              </a:rPr>
              <a:t>Event 2 – light reaches detector</a:t>
            </a:r>
          </a:p>
          <a:p>
            <a:pPr marL="342900" indent="-342900" defTabSz="914400"/>
            <a:r>
              <a:rPr lang="en-US" sz="2400">
                <a:solidFill>
                  <a:srgbClr val="000000"/>
                </a:solidFill>
              </a:rPr>
              <a:t>In Ethel’s frame, the distance between the two events is</a:t>
            </a:r>
          </a:p>
          <a:p>
            <a:pPr marL="800100" lvl="1" indent="-342900" defTabSz="914400">
              <a:buFontTx/>
              <a:buAutoNum type="alphaLcParenR"/>
            </a:pPr>
            <a:r>
              <a:rPr lang="en-US" sz="2000">
                <a:solidFill>
                  <a:srgbClr val="000000"/>
                </a:solidFill>
              </a:rPr>
              <a:t>Greater than in Lucy’s frame</a:t>
            </a:r>
          </a:p>
          <a:p>
            <a:pPr marL="800100" lvl="1" indent="-342900" defTabSz="914400">
              <a:buFontTx/>
              <a:buAutoNum type="alphaLcParenR"/>
            </a:pPr>
            <a:r>
              <a:rPr lang="en-US" sz="2000">
                <a:solidFill>
                  <a:srgbClr val="000000"/>
                </a:solidFill>
              </a:rPr>
              <a:t>Less than in Lucy’s frame</a:t>
            </a:r>
          </a:p>
          <a:p>
            <a:pPr marL="800100" lvl="1" indent="-342900" defTabSz="914400">
              <a:buFontTx/>
              <a:buAutoNum type="alphaLcParenR"/>
            </a:pPr>
            <a:r>
              <a:rPr lang="en-US" sz="2000">
                <a:solidFill>
                  <a:srgbClr val="000000"/>
                </a:solidFill>
              </a:rPr>
              <a:t>The same as in Lucy’s frame</a:t>
            </a:r>
          </a:p>
          <a:p>
            <a:pPr marL="342900" indent="-342900" defTabSz="914400"/>
            <a:endParaRPr lang="en-US" sz="2000">
              <a:solidFill>
                <a:srgbClr val="000000"/>
              </a:solidFill>
            </a:endParaRPr>
          </a:p>
        </p:txBody>
      </p:sp>
      <p:sp>
        <p:nvSpPr>
          <p:cNvPr id="69650" name="Oval 18"/>
          <p:cNvSpPr>
            <a:spLocks noChangeArrowheads="1"/>
          </p:cNvSpPr>
          <p:nvPr/>
        </p:nvSpPr>
        <p:spPr bwMode="auto">
          <a:xfrm>
            <a:off x="1066800" y="5486400"/>
            <a:ext cx="4114800" cy="3810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3256" name="TextBox 18"/>
          <p:cNvSpPr txBox="1">
            <a:spLocks noChangeArrowheads="1"/>
          </p:cNvSpPr>
          <p:nvPr/>
        </p:nvSpPr>
        <p:spPr bwMode="auto">
          <a:xfrm>
            <a:off x="271463" y="239713"/>
            <a:ext cx="1133475" cy="369887"/>
          </a:xfrm>
          <a:prstGeom prst="rect">
            <a:avLst/>
          </a:prstGeom>
          <a:noFill/>
          <a:ln w="9525">
            <a:noFill/>
            <a:miter lim="800000"/>
            <a:headEnd/>
            <a:tailEnd/>
          </a:ln>
        </p:spPr>
        <p:txBody>
          <a:bodyPr wrap="none">
            <a:prstTxWarp prst="textNoShape">
              <a:avLst/>
            </a:prstTxWarp>
            <a:spAutoFit/>
          </a:bodyPr>
          <a:lstStyle/>
          <a:p>
            <a:r>
              <a:rPr lang="en-US"/>
              <a:t>CT-SR10</a:t>
            </a:r>
          </a:p>
        </p:txBody>
      </p:sp>
    </p:spTree>
    <p:extLst>
      <p:ext uri="{BB962C8B-B14F-4D97-AF65-F5344CB8AC3E}">
        <p14:creationId xmlns:p14="http://schemas.microsoft.com/office/powerpoint/2010/main" val="33729064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6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ea typeface="ＭＳ Ｐゴシック" charset="-128"/>
                <a:cs typeface="ＭＳ Ｐゴシック" charset="-128"/>
              </a:rPr>
              <a:t>Synchronizing clocks</a:t>
            </a:r>
          </a:p>
        </p:txBody>
      </p:sp>
      <p:sp>
        <p:nvSpPr>
          <p:cNvPr id="64515" name="Text Box 3"/>
          <p:cNvSpPr txBox="1">
            <a:spLocks noChangeArrowheads="1"/>
          </p:cNvSpPr>
          <p:nvPr/>
        </p:nvSpPr>
        <p:spPr bwMode="auto">
          <a:xfrm>
            <a:off x="5562600" y="1371600"/>
            <a:ext cx="3124200" cy="4108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At the origin, at three o’clock, the clock sends out a light signal to tell everybody it’s three o’clock.</a:t>
            </a:r>
          </a:p>
          <a:p>
            <a:pPr defTabSz="914400"/>
            <a:endParaRPr lang="en-US" sz="2400">
              <a:solidFill>
                <a:srgbClr val="000000"/>
              </a:solidFill>
            </a:endParaRPr>
          </a:p>
          <a:p>
            <a:pPr defTabSz="914400"/>
            <a:r>
              <a:rPr lang="en-US" sz="2400">
                <a:solidFill>
                  <a:srgbClr val="000000"/>
                </a:solidFill>
              </a:rPr>
              <a:t>Time passes as the signal gets to the clock at x = 3m.</a:t>
            </a:r>
          </a:p>
          <a:p>
            <a:pPr defTabSz="914400"/>
            <a:endParaRPr lang="en-US" sz="2400">
              <a:solidFill>
                <a:srgbClr val="000000"/>
              </a:solidFill>
            </a:endParaRPr>
          </a:p>
        </p:txBody>
      </p:sp>
      <p:grpSp>
        <p:nvGrpSpPr>
          <p:cNvPr id="2" name="Group 4"/>
          <p:cNvGrpSpPr>
            <a:grpSpLocks/>
          </p:cNvGrpSpPr>
          <p:nvPr/>
        </p:nvGrpSpPr>
        <p:grpSpPr bwMode="auto">
          <a:xfrm>
            <a:off x="304800" y="2743200"/>
            <a:ext cx="4730750" cy="708025"/>
            <a:chOff x="96" y="1858"/>
            <a:chExt cx="2980" cy="446"/>
          </a:xfrm>
        </p:grpSpPr>
        <p:sp>
          <p:nvSpPr>
            <p:cNvPr id="30742" name="Line 5"/>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0743" name="Line 6"/>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0744" name="Line 7"/>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45" name="Line 8"/>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46" name="Line 9"/>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47" name="Line 10"/>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48" name="Line 11"/>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49" name="Line 12"/>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0750" name="Text Box 13"/>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grpSp>
        <p:nvGrpSpPr>
          <p:cNvPr id="3" name="Group 14"/>
          <p:cNvGrpSpPr>
            <a:grpSpLocks/>
          </p:cNvGrpSpPr>
          <p:nvPr/>
        </p:nvGrpSpPr>
        <p:grpSpPr bwMode="auto">
          <a:xfrm>
            <a:off x="2490788" y="1828800"/>
            <a:ext cx="481012" cy="1219200"/>
            <a:chOff x="1532" y="1968"/>
            <a:chExt cx="303" cy="768"/>
          </a:xfrm>
        </p:grpSpPr>
        <p:pic>
          <p:nvPicPr>
            <p:cNvPr id="30737" name="Picture 15" descr="Helper"/>
            <p:cNvPicPr>
              <a:picLocks noChangeAspect="1" noChangeArrowheads="1"/>
            </p:cNvPicPr>
            <p:nvPr/>
          </p:nvPicPr>
          <p:blipFill>
            <a:blip r:embed="rId3"/>
            <a:srcRect/>
            <a:stretch>
              <a:fillRect/>
            </a:stretch>
          </p:blipFill>
          <p:spPr bwMode="auto">
            <a:xfrm>
              <a:off x="1532" y="1968"/>
              <a:ext cx="303" cy="667"/>
            </a:xfrm>
            <a:prstGeom prst="rect">
              <a:avLst/>
            </a:prstGeom>
            <a:noFill/>
            <a:ln w="9525">
              <a:noFill/>
              <a:miter lim="800000"/>
              <a:headEnd/>
              <a:tailEnd/>
            </a:ln>
          </p:spPr>
        </p:pic>
        <p:grpSp>
          <p:nvGrpSpPr>
            <p:cNvPr id="4" name="Group 16"/>
            <p:cNvGrpSpPr>
              <a:grpSpLocks/>
            </p:cNvGrpSpPr>
            <p:nvPr/>
          </p:nvGrpSpPr>
          <p:grpSpPr bwMode="auto">
            <a:xfrm>
              <a:off x="1584" y="2544"/>
              <a:ext cx="192" cy="192"/>
              <a:chOff x="3792" y="3264"/>
              <a:chExt cx="192" cy="192"/>
            </a:xfrm>
          </p:grpSpPr>
          <p:sp>
            <p:nvSpPr>
              <p:cNvPr id="30739" name="Oval 17"/>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0740" name="Line 18"/>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0741" name="Line 19"/>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grpSp>
        <p:nvGrpSpPr>
          <p:cNvPr id="5" name="Group 20"/>
          <p:cNvGrpSpPr>
            <a:grpSpLocks/>
          </p:cNvGrpSpPr>
          <p:nvPr/>
        </p:nvGrpSpPr>
        <p:grpSpPr bwMode="auto">
          <a:xfrm>
            <a:off x="4319588" y="1828800"/>
            <a:ext cx="481012" cy="1219200"/>
            <a:chOff x="2721" y="1152"/>
            <a:chExt cx="303" cy="768"/>
          </a:xfrm>
        </p:grpSpPr>
        <p:pic>
          <p:nvPicPr>
            <p:cNvPr id="30732" name="Picture 21" descr="Helper"/>
            <p:cNvPicPr>
              <a:picLocks noChangeAspect="1" noChangeArrowheads="1"/>
            </p:cNvPicPr>
            <p:nvPr/>
          </p:nvPicPr>
          <p:blipFill>
            <a:blip r:embed="rId3"/>
            <a:srcRect/>
            <a:stretch>
              <a:fillRect/>
            </a:stretch>
          </p:blipFill>
          <p:spPr bwMode="auto">
            <a:xfrm flipH="1">
              <a:off x="2721" y="1152"/>
              <a:ext cx="303" cy="667"/>
            </a:xfrm>
            <a:prstGeom prst="rect">
              <a:avLst/>
            </a:prstGeom>
            <a:noFill/>
            <a:ln w="9525">
              <a:noFill/>
              <a:miter lim="800000"/>
              <a:headEnd/>
              <a:tailEnd/>
            </a:ln>
          </p:spPr>
        </p:pic>
        <p:grpSp>
          <p:nvGrpSpPr>
            <p:cNvPr id="6" name="Group 22"/>
            <p:cNvGrpSpPr>
              <a:grpSpLocks/>
            </p:cNvGrpSpPr>
            <p:nvPr/>
          </p:nvGrpSpPr>
          <p:grpSpPr bwMode="auto">
            <a:xfrm>
              <a:off x="2773" y="1728"/>
              <a:ext cx="192" cy="192"/>
              <a:chOff x="3792" y="3264"/>
              <a:chExt cx="192" cy="192"/>
            </a:xfrm>
          </p:grpSpPr>
          <p:sp>
            <p:nvSpPr>
              <p:cNvPr id="30734" name="Oval 23"/>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0735" name="Line 24"/>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0736" name="Line 25"/>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sp>
        <p:nvSpPr>
          <p:cNvPr id="64538" name="AutoShape 26"/>
          <p:cNvSpPr>
            <a:spLocks noChangeArrowheads="1"/>
          </p:cNvSpPr>
          <p:nvPr/>
        </p:nvSpPr>
        <p:spPr bwMode="auto">
          <a:xfrm>
            <a:off x="2667000" y="2209800"/>
            <a:ext cx="304800" cy="304800"/>
          </a:xfrm>
          <a:prstGeom prst="sun">
            <a:avLst>
              <a:gd name="adj" fmla="val 25000"/>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4539" name="Rectangle 27"/>
          <p:cNvSpPr>
            <a:spLocks noChangeArrowheads="1"/>
          </p:cNvSpPr>
          <p:nvPr/>
        </p:nvSpPr>
        <p:spPr bwMode="auto">
          <a:xfrm>
            <a:off x="2895600" y="2286000"/>
            <a:ext cx="1524000" cy="152400"/>
          </a:xfrm>
          <a:prstGeom prst="rect">
            <a:avLst/>
          </a:prstGeom>
          <a:solidFill>
            <a:srgbClr val="FFFF00"/>
          </a:solidFill>
          <a:ln w="9525">
            <a:no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4540" name="Text Box 28"/>
          <p:cNvSpPr txBox="1">
            <a:spLocks noChangeArrowheads="1"/>
          </p:cNvSpPr>
          <p:nvPr/>
        </p:nvSpPr>
        <p:spPr bwMode="auto">
          <a:xfrm>
            <a:off x="669925" y="4687888"/>
            <a:ext cx="4664075" cy="155257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When the signal arrives, the clock at x=3m is set to 3:00   </a:t>
            </a:r>
            <a:r>
              <a:rPr lang="en-US" sz="2400" i="1">
                <a:solidFill>
                  <a:srgbClr val="000000"/>
                </a:solidFill>
              </a:rPr>
              <a:t>plus the 10 ns delay</a:t>
            </a:r>
            <a:r>
              <a:rPr lang="en-US" sz="2400">
                <a:solidFill>
                  <a:srgbClr val="000000"/>
                </a:solidFill>
              </a:rPr>
              <a:t>.</a:t>
            </a:r>
          </a:p>
          <a:p>
            <a:pPr defTabSz="914400"/>
            <a:endParaRPr lang="en-US" sz="2400">
              <a:solidFill>
                <a:srgbClr val="000000"/>
              </a:solidFill>
            </a:endParaRPr>
          </a:p>
        </p:txBody>
      </p:sp>
      <p:sp>
        <p:nvSpPr>
          <p:cNvPr id="64541" name="Rectangle 29"/>
          <p:cNvSpPr>
            <a:spLocks noChangeArrowheads="1"/>
          </p:cNvSpPr>
          <p:nvPr/>
        </p:nvSpPr>
        <p:spPr bwMode="auto">
          <a:xfrm>
            <a:off x="609600" y="4572000"/>
            <a:ext cx="4038600" cy="1447800"/>
          </a:xfrm>
          <a:prstGeom prst="rect">
            <a:avLst/>
          </a:prstGeom>
          <a:noFill/>
          <a:ln w="25400">
            <a:solidFill>
              <a:srgbClr val="FF0000"/>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0731" name="TextBox 29"/>
          <p:cNvSpPr txBox="1">
            <a:spLocks noChangeArrowheads="1"/>
          </p:cNvSpPr>
          <p:nvPr/>
        </p:nvSpPr>
        <p:spPr bwMode="auto">
          <a:xfrm>
            <a:off x="304800" y="274638"/>
            <a:ext cx="633413" cy="369887"/>
          </a:xfrm>
          <a:prstGeom prst="rect">
            <a:avLst/>
          </a:prstGeom>
          <a:noFill/>
          <a:ln w="9525">
            <a:noFill/>
            <a:miter lim="800000"/>
            <a:headEnd/>
            <a:tailEnd/>
          </a:ln>
        </p:spPr>
        <p:txBody>
          <a:bodyPr wrap="none">
            <a:prstTxWarp prst="textNoShape">
              <a:avLst/>
            </a:prstTxWarp>
            <a:spAutoFit/>
          </a:bodyPr>
          <a:lstStyle/>
          <a:p>
            <a:r>
              <a:rPr lang="en-US"/>
              <a:t>SR1</a:t>
            </a:r>
          </a:p>
        </p:txBody>
      </p:sp>
    </p:spTree>
    <p:extLst>
      <p:ext uri="{BB962C8B-B14F-4D97-AF65-F5344CB8AC3E}">
        <p14:creationId xmlns:p14="http://schemas.microsoft.com/office/powerpoint/2010/main" val="1834858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53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451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453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45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54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45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38" grpId="0" animBg="1"/>
      <p:bldP spid="64539" grpId="0" animBg="1"/>
      <p:bldP spid="64540" grpId="0"/>
      <p:bldP spid="6454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143000" y="1066800"/>
            <a:ext cx="5334000" cy="1905000"/>
            <a:chOff x="1056" y="672"/>
            <a:chExt cx="3360" cy="1200"/>
          </a:xfrm>
        </p:grpSpPr>
        <p:grpSp>
          <p:nvGrpSpPr>
            <p:cNvPr id="3" name="Group 3"/>
            <p:cNvGrpSpPr>
              <a:grpSpLocks/>
            </p:cNvGrpSpPr>
            <p:nvPr/>
          </p:nvGrpSpPr>
          <p:grpSpPr bwMode="auto">
            <a:xfrm>
              <a:off x="1056" y="816"/>
              <a:ext cx="3360" cy="1056"/>
              <a:chOff x="1344" y="1392"/>
              <a:chExt cx="2928" cy="864"/>
            </a:xfrm>
          </p:grpSpPr>
          <p:sp>
            <p:nvSpPr>
              <p:cNvPr id="55316" name="Oval 4"/>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5317" name="Oval 5"/>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5318"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5309" name="Text Box 7"/>
            <p:cNvSpPr txBox="1">
              <a:spLocks noChangeArrowheads="1"/>
            </p:cNvSpPr>
            <p:nvPr/>
          </p:nvSpPr>
          <p:spPr bwMode="auto">
            <a:xfrm>
              <a:off x="1680" y="1248"/>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4" name="Group 8"/>
            <p:cNvGrpSpPr>
              <a:grpSpLocks/>
            </p:cNvGrpSpPr>
            <p:nvPr/>
          </p:nvGrpSpPr>
          <p:grpSpPr bwMode="auto">
            <a:xfrm>
              <a:off x="2544" y="1296"/>
              <a:ext cx="336" cy="384"/>
              <a:chOff x="960" y="816"/>
              <a:chExt cx="336" cy="384"/>
            </a:xfrm>
          </p:grpSpPr>
          <p:sp>
            <p:nvSpPr>
              <p:cNvPr id="55314" name="AutoShape 9"/>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5315" name="Rectangle 10"/>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5311" name="Rectangle 11"/>
            <p:cNvSpPr>
              <a:spLocks noChangeArrowheads="1"/>
            </p:cNvSpPr>
            <p:nvPr/>
          </p:nvSpPr>
          <p:spPr bwMode="auto">
            <a:xfrm>
              <a:off x="2640" y="672"/>
              <a:ext cx="144" cy="144"/>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5312" name="Line 12"/>
            <p:cNvSpPr>
              <a:spLocks noChangeShapeType="1"/>
            </p:cNvSpPr>
            <p:nvPr/>
          </p:nvSpPr>
          <p:spPr bwMode="auto">
            <a:xfrm flipV="1">
              <a:off x="3168" y="816"/>
              <a:ext cx="0" cy="768"/>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5313" name="Text Box 13"/>
            <p:cNvSpPr txBox="1">
              <a:spLocks noChangeArrowheads="1"/>
            </p:cNvSpPr>
            <p:nvPr/>
          </p:nvSpPr>
          <p:spPr bwMode="auto">
            <a:xfrm>
              <a:off x="3254" y="1033"/>
              <a:ext cx="223" cy="288"/>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grpSp>
      <p:sp>
        <p:nvSpPr>
          <p:cNvPr id="55299" name="Line 14"/>
          <p:cNvSpPr>
            <a:spLocks noChangeShapeType="1"/>
          </p:cNvSpPr>
          <p:nvPr/>
        </p:nvSpPr>
        <p:spPr bwMode="auto">
          <a:xfrm>
            <a:off x="68580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55300" name="Text Box 15"/>
          <p:cNvSpPr txBox="1">
            <a:spLocks noChangeArrowheads="1"/>
          </p:cNvSpPr>
          <p:nvPr/>
        </p:nvSpPr>
        <p:spPr bwMode="auto">
          <a:xfrm>
            <a:off x="71469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55301" name="Text Box 16"/>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71697" name="Text Box 17"/>
          <p:cNvSpPr txBox="1">
            <a:spLocks noChangeArrowheads="1"/>
          </p:cNvSpPr>
          <p:nvPr/>
        </p:nvSpPr>
        <p:spPr bwMode="auto">
          <a:xfrm>
            <a:off x="762000" y="4375150"/>
            <a:ext cx="7848600" cy="149225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Sure!  These events happen at </a:t>
            </a:r>
            <a:r>
              <a:rPr lang="en-US" sz="2400" i="1">
                <a:solidFill>
                  <a:srgbClr val="000000"/>
                </a:solidFill>
              </a:rPr>
              <a:t>different x coordinates</a:t>
            </a:r>
            <a:r>
              <a:rPr lang="en-US" sz="2400">
                <a:solidFill>
                  <a:srgbClr val="000000"/>
                </a:solidFill>
              </a:rPr>
              <a:t> in Ethels’ frame.  </a:t>
            </a:r>
          </a:p>
          <a:p>
            <a:pPr marL="342900" indent="-342900" defTabSz="914400"/>
            <a:r>
              <a:rPr lang="en-US" sz="2400">
                <a:solidFill>
                  <a:srgbClr val="000000"/>
                </a:solidFill>
              </a:rPr>
              <a:t>Event 1 – firecracker explodes</a:t>
            </a:r>
            <a:endParaRPr lang="en-US" sz="2000">
              <a:solidFill>
                <a:srgbClr val="000000"/>
              </a:solidFill>
            </a:endParaRPr>
          </a:p>
          <a:p>
            <a:pPr marL="342900" indent="-342900" defTabSz="914400"/>
            <a:endParaRPr lang="en-US" sz="2000">
              <a:solidFill>
                <a:srgbClr val="000000"/>
              </a:solidFill>
            </a:endParaRPr>
          </a:p>
        </p:txBody>
      </p:sp>
      <p:sp>
        <p:nvSpPr>
          <p:cNvPr id="71698" name="Text Box 18"/>
          <p:cNvSpPr txBox="1">
            <a:spLocks noChangeArrowheads="1"/>
          </p:cNvSpPr>
          <p:nvPr/>
        </p:nvSpPr>
        <p:spPr bwMode="auto">
          <a:xfrm>
            <a:off x="1279525" y="3084513"/>
            <a:ext cx="1844675" cy="915987"/>
          </a:xfrm>
          <a:prstGeom prst="rect">
            <a:avLst/>
          </a:prstGeom>
          <a:noFill/>
          <a:ln w="9525">
            <a:noFill/>
            <a:miter lim="800000"/>
            <a:headEnd/>
            <a:tailEnd/>
          </a:ln>
        </p:spPr>
        <p:txBody>
          <a:bodyPr>
            <a:prstTxWarp prst="textNoShape">
              <a:avLst/>
            </a:prstTxWarp>
            <a:spAutoFit/>
          </a:bodyPr>
          <a:lstStyle/>
          <a:p>
            <a:pPr defTabSz="914400"/>
            <a:r>
              <a:rPr lang="en-US">
                <a:solidFill>
                  <a:srgbClr val="000000"/>
                </a:solidFill>
              </a:rPr>
              <a:t>Location of event 1 in Ethel’s frame</a:t>
            </a:r>
          </a:p>
        </p:txBody>
      </p:sp>
      <p:sp>
        <p:nvSpPr>
          <p:cNvPr id="71699" name="Line 19"/>
          <p:cNvSpPr>
            <a:spLocks noChangeShapeType="1"/>
          </p:cNvSpPr>
          <p:nvPr/>
        </p:nvSpPr>
        <p:spPr bwMode="auto">
          <a:xfrm flipV="1">
            <a:off x="2743200" y="2590800"/>
            <a:ext cx="914400" cy="8382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71700" name="Oval 20"/>
          <p:cNvSpPr>
            <a:spLocks noChangeArrowheads="1"/>
          </p:cNvSpPr>
          <p:nvPr/>
        </p:nvSpPr>
        <p:spPr bwMode="auto">
          <a:xfrm>
            <a:off x="3657600"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1" name="Oval 21"/>
          <p:cNvSpPr>
            <a:spLocks noChangeArrowheads="1"/>
          </p:cNvSpPr>
          <p:nvPr/>
        </p:nvSpPr>
        <p:spPr bwMode="auto">
          <a:xfrm>
            <a:off x="3200400" y="1981200"/>
            <a:ext cx="990600" cy="9906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5307" name="TextBox 21"/>
          <p:cNvSpPr txBox="1">
            <a:spLocks noChangeArrowheads="1"/>
          </p:cNvSpPr>
          <p:nvPr/>
        </p:nvSpPr>
        <p:spPr bwMode="auto">
          <a:xfrm>
            <a:off x="381000" y="381000"/>
            <a:ext cx="873125" cy="369888"/>
          </a:xfrm>
          <a:prstGeom prst="rect">
            <a:avLst/>
          </a:prstGeom>
          <a:noFill/>
          <a:ln w="9525">
            <a:noFill/>
            <a:miter lim="800000"/>
            <a:headEnd/>
            <a:tailEnd/>
          </a:ln>
        </p:spPr>
        <p:txBody>
          <a:bodyPr wrap="none">
            <a:prstTxWarp prst="textNoShape">
              <a:avLst/>
            </a:prstTxWarp>
            <a:spAutoFit/>
          </a:bodyPr>
          <a:lstStyle/>
          <a:p>
            <a:r>
              <a:rPr lang="en-US"/>
              <a:t>SR11a</a:t>
            </a:r>
          </a:p>
        </p:txBody>
      </p:sp>
    </p:spTree>
    <p:extLst>
      <p:ext uri="{BB962C8B-B14F-4D97-AF65-F5344CB8AC3E}">
        <p14:creationId xmlns:p14="http://schemas.microsoft.com/office/powerpoint/2010/main" val="7577855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9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69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69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170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17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8" grpId="0"/>
      <p:bldP spid="71699" grpId="0" animBg="1"/>
      <p:bldP spid="71700" grpId="0" animBg="1"/>
      <p:bldP spid="7170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676400" y="1066800"/>
            <a:ext cx="5334000" cy="1905000"/>
            <a:chOff x="1056" y="672"/>
            <a:chExt cx="3360" cy="1200"/>
          </a:xfrm>
        </p:grpSpPr>
        <p:grpSp>
          <p:nvGrpSpPr>
            <p:cNvPr id="3" name="Group 3"/>
            <p:cNvGrpSpPr>
              <a:grpSpLocks/>
            </p:cNvGrpSpPr>
            <p:nvPr/>
          </p:nvGrpSpPr>
          <p:grpSpPr bwMode="auto">
            <a:xfrm>
              <a:off x="1056" y="816"/>
              <a:ext cx="3360" cy="1056"/>
              <a:chOff x="1344" y="1392"/>
              <a:chExt cx="2928" cy="864"/>
            </a:xfrm>
          </p:grpSpPr>
          <p:sp>
            <p:nvSpPr>
              <p:cNvPr id="57364" name="Oval 4"/>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7365" name="Oval 5"/>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7366"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7357" name="Text Box 7"/>
            <p:cNvSpPr txBox="1">
              <a:spLocks noChangeArrowheads="1"/>
            </p:cNvSpPr>
            <p:nvPr/>
          </p:nvSpPr>
          <p:spPr bwMode="auto">
            <a:xfrm>
              <a:off x="1680" y="1248"/>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4" name="Group 8"/>
            <p:cNvGrpSpPr>
              <a:grpSpLocks/>
            </p:cNvGrpSpPr>
            <p:nvPr/>
          </p:nvGrpSpPr>
          <p:grpSpPr bwMode="auto">
            <a:xfrm>
              <a:off x="2544" y="1296"/>
              <a:ext cx="336" cy="384"/>
              <a:chOff x="960" y="816"/>
              <a:chExt cx="336" cy="384"/>
            </a:xfrm>
          </p:grpSpPr>
          <p:sp>
            <p:nvSpPr>
              <p:cNvPr id="57362" name="AutoShape 9"/>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7363" name="Rectangle 10"/>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7359" name="Rectangle 11"/>
            <p:cNvSpPr>
              <a:spLocks noChangeArrowheads="1"/>
            </p:cNvSpPr>
            <p:nvPr/>
          </p:nvSpPr>
          <p:spPr bwMode="auto">
            <a:xfrm>
              <a:off x="2640" y="672"/>
              <a:ext cx="144" cy="144"/>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7360" name="Line 12"/>
            <p:cNvSpPr>
              <a:spLocks noChangeShapeType="1"/>
            </p:cNvSpPr>
            <p:nvPr/>
          </p:nvSpPr>
          <p:spPr bwMode="auto">
            <a:xfrm flipV="1">
              <a:off x="3168" y="816"/>
              <a:ext cx="0" cy="768"/>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7361" name="Text Box 13"/>
            <p:cNvSpPr txBox="1">
              <a:spLocks noChangeArrowheads="1"/>
            </p:cNvSpPr>
            <p:nvPr/>
          </p:nvSpPr>
          <p:spPr bwMode="auto">
            <a:xfrm>
              <a:off x="3254" y="1033"/>
              <a:ext cx="223" cy="288"/>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grpSp>
      <p:sp>
        <p:nvSpPr>
          <p:cNvPr id="57347" name="Line 14"/>
          <p:cNvSpPr>
            <a:spLocks noChangeShapeType="1"/>
          </p:cNvSpPr>
          <p:nvPr/>
        </p:nvSpPr>
        <p:spPr bwMode="auto">
          <a:xfrm>
            <a:off x="73152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57348" name="Text Box 15"/>
          <p:cNvSpPr txBox="1">
            <a:spLocks noChangeArrowheads="1"/>
          </p:cNvSpPr>
          <p:nvPr/>
        </p:nvSpPr>
        <p:spPr bwMode="auto">
          <a:xfrm>
            <a:off x="76041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57349" name="Text Box 16"/>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57350" name="Text Box 17"/>
          <p:cNvSpPr txBox="1">
            <a:spLocks noChangeArrowheads="1"/>
          </p:cNvSpPr>
          <p:nvPr/>
        </p:nvSpPr>
        <p:spPr bwMode="auto">
          <a:xfrm>
            <a:off x="762000" y="4375150"/>
            <a:ext cx="7848600" cy="149225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Sure!  These events happen at </a:t>
            </a:r>
            <a:r>
              <a:rPr lang="en-US" sz="2400" i="1">
                <a:solidFill>
                  <a:srgbClr val="000000"/>
                </a:solidFill>
              </a:rPr>
              <a:t>different x coordinates</a:t>
            </a:r>
            <a:r>
              <a:rPr lang="en-US" sz="2400">
                <a:solidFill>
                  <a:srgbClr val="000000"/>
                </a:solidFill>
              </a:rPr>
              <a:t> in Ethels’ frame.  </a:t>
            </a:r>
          </a:p>
          <a:p>
            <a:pPr marL="342900" indent="-342900" defTabSz="914400"/>
            <a:r>
              <a:rPr lang="en-US" sz="2400">
                <a:solidFill>
                  <a:srgbClr val="000000"/>
                </a:solidFill>
              </a:rPr>
              <a:t>Event 1 – firecracker explodes</a:t>
            </a:r>
            <a:endParaRPr lang="en-US" sz="2000">
              <a:solidFill>
                <a:srgbClr val="000000"/>
              </a:solidFill>
            </a:endParaRPr>
          </a:p>
          <a:p>
            <a:pPr marL="342900" indent="-342900" defTabSz="914400"/>
            <a:endParaRPr lang="en-US" sz="2000">
              <a:solidFill>
                <a:srgbClr val="000000"/>
              </a:solidFill>
            </a:endParaRPr>
          </a:p>
        </p:txBody>
      </p:sp>
      <p:sp>
        <p:nvSpPr>
          <p:cNvPr id="57351" name="Text Box 18"/>
          <p:cNvSpPr txBox="1">
            <a:spLocks noChangeArrowheads="1"/>
          </p:cNvSpPr>
          <p:nvPr/>
        </p:nvSpPr>
        <p:spPr bwMode="auto">
          <a:xfrm>
            <a:off x="1279525" y="3084513"/>
            <a:ext cx="1844675" cy="915987"/>
          </a:xfrm>
          <a:prstGeom prst="rect">
            <a:avLst/>
          </a:prstGeom>
          <a:noFill/>
          <a:ln w="9525">
            <a:noFill/>
            <a:miter lim="800000"/>
            <a:headEnd/>
            <a:tailEnd/>
          </a:ln>
        </p:spPr>
        <p:txBody>
          <a:bodyPr>
            <a:prstTxWarp prst="textNoShape">
              <a:avLst/>
            </a:prstTxWarp>
            <a:spAutoFit/>
          </a:bodyPr>
          <a:lstStyle/>
          <a:p>
            <a:pPr defTabSz="914400"/>
            <a:r>
              <a:rPr lang="en-US">
                <a:solidFill>
                  <a:srgbClr val="000000"/>
                </a:solidFill>
              </a:rPr>
              <a:t>Location of event 1 in Ethel’s frame</a:t>
            </a:r>
          </a:p>
        </p:txBody>
      </p:sp>
      <p:sp>
        <p:nvSpPr>
          <p:cNvPr id="57352" name="Line 19"/>
          <p:cNvSpPr>
            <a:spLocks noChangeShapeType="1"/>
          </p:cNvSpPr>
          <p:nvPr/>
        </p:nvSpPr>
        <p:spPr bwMode="auto">
          <a:xfrm flipV="1">
            <a:off x="2743200" y="2590800"/>
            <a:ext cx="914400" cy="8382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57353" name="Oval 20"/>
          <p:cNvSpPr>
            <a:spLocks noChangeArrowheads="1"/>
          </p:cNvSpPr>
          <p:nvPr/>
        </p:nvSpPr>
        <p:spPr bwMode="auto">
          <a:xfrm>
            <a:off x="3657600"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7354" name="Oval 21"/>
          <p:cNvSpPr>
            <a:spLocks noChangeArrowheads="1"/>
          </p:cNvSpPr>
          <p:nvPr/>
        </p:nvSpPr>
        <p:spPr bwMode="auto">
          <a:xfrm>
            <a:off x="2590800" y="1447800"/>
            <a:ext cx="2209800" cy="20574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7355" name="TextBox 21"/>
          <p:cNvSpPr txBox="1">
            <a:spLocks noChangeArrowheads="1"/>
          </p:cNvSpPr>
          <p:nvPr/>
        </p:nvSpPr>
        <p:spPr bwMode="auto">
          <a:xfrm>
            <a:off x="325438" y="239713"/>
            <a:ext cx="873125" cy="369887"/>
          </a:xfrm>
          <a:prstGeom prst="rect">
            <a:avLst/>
          </a:prstGeom>
          <a:noFill/>
          <a:ln w="9525">
            <a:noFill/>
            <a:miter lim="800000"/>
            <a:headEnd/>
            <a:tailEnd/>
          </a:ln>
        </p:spPr>
        <p:txBody>
          <a:bodyPr wrap="none">
            <a:prstTxWarp prst="textNoShape">
              <a:avLst/>
            </a:prstTxWarp>
            <a:spAutoFit/>
          </a:bodyPr>
          <a:lstStyle/>
          <a:p>
            <a:r>
              <a:rPr lang="en-US"/>
              <a:t>SR11b</a:t>
            </a:r>
          </a:p>
        </p:txBody>
      </p:sp>
    </p:spTree>
    <p:extLst>
      <p:ext uri="{BB962C8B-B14F-4D97-AF65-F5344CB8AC3E}">
        <p14:creationId xmlns:p14="http://schemas.microsoft.com/office/powerpoint/2010/main" val="218994514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438400" y="1066800"/>
            <a:ext cx="5334000" cy="1905000"/>
            <a:chOff x="1056" y="672"/>
            <a:chExt cx="3360" cy="1200"/>
          </a:xfrm>
        </p:grpSpPr>
        <p:grpSp>
          <p:nvGrpSpPr>
            <p:cNvPr id="3" name="Group 3"/>
            <p:cNvGrpSpPr>
              <a:grpSpLocks/>
            </p:cNvGrpSpPr>
            <p:nvPr/>
          </p:nvGrpSpPr>
          <p:grpSpPr bwMode="auto">
            <a:xfrm>
              <a:off x="1056" y="816"/>
              <a:ext cx="3360" cy="1056"/>
              <a:chOff x="1344" y="1392"/>
              <a:chExt cx="2928" cy="864"/>
            </a:xfrm>
          </p:grpSpPr>
          <p:sp>
            <p:nvSpPr>
              <p:cNvPr id="59415" name="Oval 4"/>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9416" name="Oval 5"/>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9417" name="Rectangle 6"/>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9408" name="Text Box 7"/>
            <p:cNvSpPr txBox="1">
              <a:spLocks noChangeArrowheads="1"/>
            </p:cNvSpPr>
            <p:nvPr/>
          </p:nvSpPr>
          <p:spPr bwMode="auto">
            <a:xfrm>
              <a:off x="1680" y="1248"/>
              <a:ext cx="52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4" name="Group 8"/>
            <p:cNvGrpSpPr>
              <a:grpSpLocks/>
            </p:cNvGrpSpPr>
            <p:nvPr/>
          </p:nvGrpSpPr>
          <p:grpSpPr bwMode="auto">
            <a:xfrm>
              <a:off x="2544" y="1296"/>
              <a:ext cx="336" cy="384"/>
              <a:chOff x="960" y="816"/>
              <a:chExt cx="336" cy="384"/>
            </a:xfrm>
          </p:grpSpPr>
          <p:sp>
            <p:nvSpPr>
              <p:cNvPr id="59413" name="AutoShape 9"/>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9414" name="Rectangle 10"/>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59410" name="Rectangle 11"/>
            <p:cNvSpPr>
              <a:spLocks noChangeArrowheads="1"/>
            </p:cNvSpPr>
            <p:nvPr/>
          </p:nvSpPr>
          <p:spPr bwMode="auto">
            <a:xfrm>
              <a:off x="2640" y="672"/>
              <a:ext cx="144" cy="144"/>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9411" name="Line 12"/>
            <p:cNvSpPr>
              <a:spLocks noChangeShapeType="1"/>
            </p:cNvSpPr>
            <p:nvPr/>
          </p:nvSpPr>
          <p:spPr bwMode="auto">
            <a:xfrm flipV="1">
              <a:off x="3168" y="816"/>
              <a:ext cx="0" cy="768"/>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59412" name="Text Box 13"/>
            <p:cNvSpPr txBox="1">
              <a:spLocks noChangeArrowheads="1"/>
            </p:cNvSpPr>
            <p:nvPr/>
          </p:nvSpPr>
          <p:spPr bwMode="auto">
            <a:xfrm>
              <a:off x="3254" y="1033"/>
              <a:ext cx="223" cy="288"/>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grpSp>
      <p:sp>
        <p:nvSpPr>
          <p:cNvPr id="59395" name="Line 14"/>
          <p:cNvSpPr>
            <a:spLocks noChangeShapeType="1"/>
          </p:cNvSpPr>
          <p:nvPr/>
        </p:nvSpPr>
        <p:spPr bwMode="auto">
          <a:xfrm>
            <a:off x="81534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59396" name="Text Box 15"/>
          <p:cNvSpPr txBox="1">
            <a:spLocks noChangeArrowheads="1"/>
          </p:cNvSpPr>
          <p:nvPr/>
        </p:nvSpPr>
        <p:spPr bwMode="auto">
          <a:xfrm>
            <a:off x="84423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59397" name="Text Box 16"/>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75793" name="Text Box 17"/>
          <p:cNvSpPr txBox="1">
            <a:spLocks noChangeArrowheads="1"/>
          </p:cNvSpPr>
          <p:nvPr/>
        </p:nvSpPr>
        <p:spPr bwMode="auto">
          <a:xfrm>
            <a:off x="762000" y="4343400"/>
            <a:ext cx="7848600" cy="222250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Sure!  These events happen at </a:t>
            </a:r>
            <a:r>
              <a:rPr lang="en-US" sz="2400" i="1">
                <a:solidFill>
                  <a:srgbClr val="000000"/>
                </a:solidFill>
              </a:rPr>
              <a:t>different x coordinates</a:t>
            </a:r>
            <a:r>
              <a:rPr lang="en-US" sz="2400">
                <a:solidFill>
                  <a:srgbClr val="000000"/>
                </a:solidFill>
              </a:rPr>
              <a:t> in Ethels’ frame.  </a:t>
            </a:r>
          </a:p>
          <a:p>
            <a:pPr marL="342900" indent="-342900" defTabSz="914400"/>
            <a:r>
              <a:rPr lang="en-US" sz="2400">
                <a:solidFill>
                  <a:srgbClr val="000000"/>
                </a:solidFill>
              </a:rPr>
              <a:t>Event 1 – firecracker explodes</a:t>
            </a:r>
          </a:p>
          <a:p>
            <a:pPr marL="342900" indent="-342900" defTabSz="914400"/>
            <a:r>
              <a:rPr lang="en-US" sz="2400">
                <a:solidFill>
                  <a:srgbClr val="000000"/>
                </a:solidFill>
              </a:rPr>
              <a:t>Event 2 – light is detected; but the train (and the detector) have moved!</a:t>
            </a:r>
            <a:endParaRPr lang="en-US" sz="2000">
              <a:solidFill>
                <a:srgbClr val="000000"/>
              </a:solidFill>
            </a:endParaRPr>
          </a:p>
          <a:p>
            <a:pPr marL="342900" indent="-342900" defTabSz="914400"/>
            <a:endParaRPr lang="en-US" sz="2000">
              <a:solidFill>
                <a:srgbClr val="000000"/>
              </a:solidFill>
            </a:endParaRPr>
          </a:p>
        </p:txBody>
      </p:sp>
      <p:sp>
        <p:nvSpPr>
          <p:cNvPr id="59399" name="Text Box 18"/>
          <p:cNvSpPr txBox="1">
            <a:spLocks noChangeArrowheads="1"/>
          </p:cNvSpPr>
          <p:nvPr/>
        </p:nvSpPr>
        <p:spPr bwMode="auto">
          <a:xfrm>
            <a:off x="1279525" y="3084513"/>
            <a:ext cx="1844675" cy="915987"/>
          </a:xfrm>
          <a:prstGeom prst="rect">
            <a:avLst/>
          </a:prstGeom>
          <a:noFill/>
          <a:ln w="9525">
            <a:noFill/>
            <a:miter lim="800000"/>
            <a:headEnd/>
            <a:tailEnd/>
          </a:ln>
        </p:spPr>
        <p:txBody>
          <a:bodyPr>
            <a:prstTxWarp prst="textNoShape">
              <a:avLst/>
            </a:prstTxWarp>
            <a:spAutoFit/>
          </a:bodyPr>
          <a:lstStyle/>
          <a:p>
            <a:pPr defTabSz="914400"/>
            <a:r>
              <a:rPr lang="en-US">
                <a:solidFill>
                  <a:srgbClr val="000000"/>
                </a:solidFill>
              </a:rPr>
              <a:t>Location of event 1 in Ethel’s frame</a:t>
            </a:r>
          </a:p>
        </p:txBody>
      </p:sp>
      <p:sp>
        <p:nvSpPr>
          <p:cNvPr id="59400" name="Line 19"/>
          <p:cNvSpPr>
            <a:spLocks noChangeShapeType="1"/>
          </p:cNvSpPr>
          <p:nvPr/>
        </p:nvSpPr>
        <p:spPr bwMode="auto">
          <a:xfrm flipV="1">
            <a:off x="2743200" y="2590800"/>
            <a:ext cx="914400" cy="8382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75796" name="Text Box 20"/>
          <p:cNvSpPr txBox="1">
            <a:spLocks noChangeArrowheads="1"/>
          </p:cNvSpPr>
          <p:nvPr/>
        </p:nvSpPr>
        <p:spPr bwMode="auto">
          <a:xfrm>
            <a:off x="5867400" y="228600"/>
            <a:ext cx="1844675" cy="915988"/>
          </a:xfrm>
          <a:prstGeom prst="rect">
            <a:avLst/>
          </a:prstGeom>
          <a:noFill/>
          <a:ln w="9525">
            <a:noFill/>
            <a:miter lim="800000"/>
            <a:headEnd/>
            <a:tailEnd/>
          </a:ln>
        </p:spPr>
        <p:txBody>
          <a:bodyPr>
            <a:prstTxWarp prst="textNoShape">
              <a:avLst/>
            </a:prstTxWarp>
            <a:spAutoFit/>
          </a:bodyPr>
          <a:lstStyle/>
          <a:p>
            <a:pPr defTabSz="914400"/>
            <a:r>
              <a:rPr lang="en-US">
                <a:solidFill>
                  <a:srgbClr val="000000"/>
                </a:solidFill>
              </a:rPr>
              <a:t>Location of event 2 in Ethel’s frame</a:t>
            </a:r>
          </a:p>
        </p:txBody>
      </p:sp>
      <p:sp>
        <p:nvSpPr>
          <p:cNvPr id="75797" name="Line 21"/>
          <p:cNvSpPr>
            <a:spLocks noChangeShapeType="1"/>
          </p:cNvSpPr>
          <p:nvPr/>
        </p:nvSpPr>
        <p:spPr bwMode="auto">
          <a:xfrm flipH="1">
            <a:off x="5181600" y="685800"/>
            <a:ext cx="457200" cy="3810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59403" name="Oval 22"/>
          <p:cNvSpPr>
            <a:spLocks noChangeArrowheads="1"/>
          </p:cNvSpPr>
          <p:nvPr/>
        </p:nvSpPr>
        <p:spPr bwMode="auto">
          <a:xfrm>
            <a:off x="3657600"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5799" name="Oval 23"/>
          <p:cNvSpPr>
            <a:spLocks noChangeArrowheads="1"/>
          </p:cNvSpPr>
          <p:nvPr/>
        </p:nvSpPr>
        <p:spPr bwMode="auto">
          <a:xfrm>
            <a:off x="5029200" y="11430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9405" name="Oval 24"/>
          <p:cNvSpPr>
            <a:spLocks noChangeArrowheads="1"/>
          </p:cNvSpPr>
          <p:nvPr/>
        </p:nvSpPr>
        <p:spPr bwMode="auto">
          <a:xfrm>
            <a:off x="1752600" y="685800"/>
            <a:ext cx="3810000" cy="35814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59406" name="TextBox 24"/>
          <p:cNvSpPr txBox="1">
            <a:spLocks noChangeArrowheads="1"/>
          </p:cNvSpPr>
          <p:nvPr/>
        </p:nvSpPr>
        <p:spPr bwMode="auto">
          <a:xfrm>
            <a:off x="304800" y="228600"/>
            <a:ext cx="863600" cy="369888"/>
          </a:xfrm>
          <a:prstGeom prst="rect">
            <a:avLst/>
          </a:prstGeom>
          <a:noFill/>
          <a:ln w="9525">
            <a:noFill/>
            <a:miter lim="800000"/>
            <a:headEnd/>
            <a:tailEnd/>
          </a:ln>
        </p:spPr>
        <p:txBody>
          <a:bodyPr wrap="none">
            <a:prstTxWarp prst="textNoShape">
              <a:avLst/>
            </a:prstTxWarp>
            <a:spAutoFit/>
          </a:bodyPr>
          <a:lstStyle/>
          <a:p>
            <a:r>
              <a:rPr lang="en-US"/>
              <a:t>SR11c</a:t>
            </a:r>
          </a:p>
        </p:txBody>
      </p:sp>
    </p:spTree>
    <p:extLst>
      <p:ext uri="{BB962C8B-B14F-4D97-AF65-F5344CB8AC3E}">
        <p14:creationId xmlns:p14="http://schemas.microsoft.com/office/powerpoint/2010/main" val="41246371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79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79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579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57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96" grpId="0"/>
      <p:bldP spid="75797" grpId="0" animBg="1"/>
      <p:bldP spid="7579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438400" y="1295400"/>
            <a:ext cx="5334000" cy="1676400"/>
            <a:chOff x="1344" y="1392"/>
            <a:chExt cx="2928" cy="864"/>
          </a:xfrm>
        </p:grpSpPr>
        <p:sp>
          <p:nvSpPr>
            <p:cNvPr id="61462"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1463"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1464"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1444" name="Text Box 6"/>
          <p:cNvSpPr txBox="1">
            <a:spLocks noChangeArrowheads="1"/>
          </p:cNvSpPr>
          <p:nvPr/>
        </p:nvSpPr>
        <p:spPr bwMode="auto">
          <a:xfrm>
            <a:off x="34290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61445" name="Rectangle 7"/>
          <p:cNvSpPr>
            <a:spLocks noChangeArrowheads="1"/>
          </p:cNvSpPr>
          <p:nvPr/>
        </p:nvSpPr>
        <p:spPr bwMode="auto">
          <a:xfrm>
            <a:off x="495300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1446" name="Line 8"/>
          <p:cNvSpPr>
            <a:spLocks noChangeShapeType="1"/>
          </p:cNvSpPr>
          <p:nvPr/>
        </p:nvSpPr>
        <p:spPr bwMode="auto">
          <a:xfrm flipV="1">
            <a:off x="5791200"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1447" name="Text Box 9"/>
          <p:cNvSpPr txBox="1">
            <a:spLocks noChangeArrowheads="1"/>
          </p:cNvSpPr>
          <p:nvPr/>
        </p:nvSpPr>
        <p:spPr bwMode="auto">
          <a:xfrm>
            <a:off x="5927725"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61448" name="Line 10"/>
          <p:cNvSpPr>
            <a:spLocks noChangeShapeType="1"/>
          </p:cNvSpPr>
          <p:nvPr/>
        </p:nvSpPr>
        <p:spPr bwMode="auto">
          <a:xfrm>
            <a:off x="8153400"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61449" name="Text Box 11"/>
          <p:cNvSpPr txBox="1">
            <a:spLocks noChangeArrowheads="1"/>
          </p:cNvSpPr>
          <p:nvPr/>
        </p:nvSpPr>
        <p:spPr bwMode="auto">
          <a:xfrm>
            <a:off x="844232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61450" name="Text Box 12"/>
          <p:cNvSpPr txBox="1">
            <a:spLocks noChangeArrowheads="1"/>
          </p:cNvSpPr>
          <p:nvPr/>
        </p:nvSpPr>
        <p:spPr bwMode="auto">
          <a:xfrm>
            <a:off x="3260725" y="3240088"/>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61451" name="Text Box 13"/>
          <p:cNvSpPr txBox="1">
            <a:spLocks noChangeArrowheads="1"/>
          </p:cNvSpPr>
          <p:nvPr/>
        </p:nvSpPr>
        <p:spPr bwMode="auto">
          <a:xfrm>
            <a:off x="762000" y="3810000"/>
            <a:ext cx="7848600" cy="120015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If the time between events in Δ</a:t>
            </a:r>
            <a:r>
              <a:rPr lang="en-US" sz="2400" i="1">
                <a:solidFill>
                  <a:srgbClr val="000000"/>
                </a:solidFill>
              </a:rPr>
              <a:t>t</a:t>
            </a:r>
            <a:r>
              <a:rPr lang="en-US" sz="2400" i="1" baseline="-25000">
                <a:solidFill>
                  <a:srgbClr val="000000"/>
                </a:solidFill>
              </a:rPr>
              <a:t>E</a:t>
            </a:r>
            <a:r>
              <a:rPr lang="en-US" sz="2400">
                <a:solidFill>
                  <a:srgbClr val="000000"/>
                </a:solidFill>
              </a:rPr>
              <a:t> in Ethel’s frame, the train has moved a distance </a:t>
            </a:r>
            <a:r>
              <a:rPr lang="en-US" sz="2400" i="1">
                <a:solidFill>
                  <a:srgbClr val="000000"/>
                </a:solidFill>
              </a:rPr>
              <a:t>vΔt</a:t>
            </a:r>
            <a:r>
              <a:rPr lang="en-US" sz="2400" i="1" baseline="-25000">
                <a:solidFill>
                  <a:srgbClr val="000000"/>
                </a:solidFill>
              </a:rPr>
              <a:t>E</a:t>
            </a:r>
            <a:r>
              <a:rPr lang="en-US" sz="2400" i="1">
                <a:solidFill>
                  <a:srgbClr val="000000"/>
                </a:solidFill>
              </a:rPr>
              <a:t>.  </a:t>
            </a:r>
            <a:r>
              <a:rPr lang="en-US" sz="2400">
                <a:solidFill>
                  <a:srgbClr val="000000"/>
                </a:solidFill>
              </a:rPr>
              <a:t>The distance between the events, in Ethel’s frame, is</a:t>
            </a:r>
          </a:p>
        </p:txBody>
      </p:sp>
      <p:sp>
        <p:nvSpPr>
          <p:cNvPr id="61452" name="Oval 14"/>
          <p:cNvSpPr>
            <a:spLocks noChangeArrowheads="1"/>
          </p:cNvSpPr>
          <p:nvPr/>
        </p:nvSpPr>
        <p:spPr bwMode="auto">
          <a:xfrm>
            <a:off x="3657600"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1453" name="Oval 15"/>
          <p:cNvSpPr>
            <a:spLocks noChangeArrowheads="1"/>
          </p:cNvSpPr>
          <p:nvPr/>
        </p:nvSpPr>
        <p:spPr bwMode="auto">
          <a:xfrm>
            <a:off x="5029200" y="11430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1454" name="Text Box 16"/>
          <p:cNvSpPr txBox="1">
            <a:spLocks noChangeArrowheads="1"/>
          </p:cNvSpPr>
          <p:nvPr/>
        </p:nvSpPr>
        <p:spPr bwMode="auto">
          <a:xfrm>
            <a:off x="3962400" y="2590800"/>
            <a:ext cx="823913" cy="461963"/>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p>
        </p:txBody>
      </p:sp>
      <p:sp>
        <p:nvSpPr>
          <p:cNvPr id="61455" name="Line 17"/>
          <p:cNvSpPr>
            <a:spLocks noChangeShapeType="1"/>
          </p:cNvSpPr>
          <p:nvPr/>
        </p:nvSpPr>
        <p:spPr bwMode="auto">
          <a:xfrm>
            <a:off x="3733800"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6" name="Line 18"/>
          <p:cNvSpPr>
            <a:spLocks noChangeShapeType="1"/>
          </p:cNvSpPr>
          <p:nvPr/>
        </p:nvSpPr>
        <p:spPr bwMode="auto">
          <a:xfrm>
            <a:off x="5105400"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1457" name="Line 19"/>
          <p:cNvSpPr>
            <a:spLocks noChangeShapeType="1"/>
          </p:cNvSpPr>
          <p:nvPr/>
        </p:nvSpPr>
        <p:spPr bwMode="auto">
          <a:xfrm flipH="1">
            <a:off x="3733800" y="2819400"/>
            <a:ext cx="3048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1458" name="Line 20"/>
          <p:cNvSpPr>
            <a:spLocks noChangeShapeType="1"/>
          </p:cNvSpPr>
          <p:nvPr/>
        </p:nvSpPr>
        <p:spPr bwMode="auto">
          <a:xfrm>
            <a:off x="4724400" y="2819400"/>
            <a:ext cx="3810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graphicFrame>
        <p:nvGraphicFramePr>
          <p:cNvPr id="61442" name="Object 2"/>
          <p:cNvGraphicFramePr>
            <a:graphicFrameLocks noChangeAspect="1"/>
          </p:cNvGraphicFramePr>
          <p:nvPr/>
        </p:nvGraphicFramePr>
        <p:xfrm>
          <a:off x="3276600" y="5181600"/>
          <a:ext cx="1651000" cy="558800"/>
        </p:xfrm>
        <a:graphic>
          <a:graphicData uri="http://schemas.openxmlformats.org/presentationml/2006/ole">
            <mc:AlternateContent xmlns:mc="http://schemas.openxmlformats.org/markup-compatibility/2006">
              <mc:Choice xmlns:v="urn:schemas-microsoft-com:vml" Requires="v">
                <p:oleObj spid="_x0000_s1063" name="Equation" r:id="rId4" imgW="863280" imgH="291960" progId="Equation.3">
                  <p:embed/>
                </p:oleObj>
              </mc:Choice>
              <mc:Fallback>
                <p:oleObj name="Equation" r:id="rId4" imgW="863280" imgH="29196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6600" y="5181600"/>
                        <a:ext cx="1651000" cy="55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59" name="Text Box 22"/>
          <p:cNvSpPr txBox="1">
            <a:spLocks noChangeArrowheads="1"/>
          </p:cNvSpPr>
          <p:nvPr/>
        </p:nvSpPr>
        <p:spPr bwMode="auto">
          <a:xfrm>
            <a:off x="2743200" y="6019800"/>
            <a:ext cx="313372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Good old Pythagoras!</a:t>
            </a:r>
          </a:p>
        </p:txBody>
      </p:sp>
      <p:sp>
        <p:nvSpPr>
          <p:cNvPr id="61460" name="Line 23"/>
          <p:cNvSpPr>
            <a:spLocks noChangeShapeType="1"/>
          </p:cNvSpPr>
          <p:nvPr/>
        </p:nvSpPr>
        <p:spPr bwMode="auto">
          <a:xfrm flipV="1">
            <a:off x="3733800" y="1219200"/>
            <a:ext cx="1371600" cy="129540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61461" name="TextBox 23"/>
          <p:cNvSpPr txBox="1">
            <a:spLocks noChangeArrowheads="1"/>
          </p:cNvSpPr>
          <p:nvPr/>
        </p:nvSpPr>
        <p:spPr bwMode="auto">
          <a:xfrm>
            <a:off x="381000" y="381000"/>
            <a:ext cx="762000" cy="369888"/>
          </a:xfrm>
          <a:prstGeom prst="rect">
            <a:avLst/>
          </a:prstGeom>
          <a:noFill/>
          <a:ln w="9525">
            <a:noFill/>
            <a:miter lim="800000"/>
            <a:headEnd/>
            <a:tailEnd/>
          </a:ln>
        </p:spPr>
        <p:txBody>
          <a:bodyPr wrap="none">
            <a:prstTxWarp prst="textNoShape">
              <a:avLst/>
            </a:prstTxWarp>
            <a:spAutoFit/>
          </a:bodyPr>
          <a:lstStyle/>
          <a:p>
            <a:r>
              <a:rPr lang="en-US"/>
              <a:t>SR12</a:t>
            </a:r>
          </a:p>
        </p:txBody>
      </p:sp>
    </p:spTree>
    <p:extLst>
      <p:ext uri="{BB962C8B-B14F-4D97-AF65-F5344CB8AC3E}">
        <p14:creationId xmlns:p14="http://schemas.microsoft.com/office/powerpoint/2010/main" val="225277162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676400" y="1295400"/>
            <a:ext cx="5334000" cy="1676400"/>
            <a:chOff x="1344" y="1392"/>
            <a:chExt cx="2928" cy="864"/>
          </a:xfrm>
        </p:grpSpPr>
        <p:sp>
          <p:nvSpPr>
            <p:cNvPr id="63503"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3504"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3505"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3491" name="Text Box 6"/>
          <p:cNvSpPr txBox="1">
            <a:spLocks noChangeArrowheads="1"/>
          </p:cNvSpPr>
          <p:nvPr/>
        </p:nvSpPr>
        <p:spPr bwMode="auto">
          <a:xfrm>
            <a:off x="26670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7"/>
          <p:cNvGrpSpPr>
            <a:grpSpLocks/>
          </p:cNvGrpSpPr>
          <p:nvPr/>
        </p:nvGrpSpPr>
        <p:grpSpPr bwMode="auto">
          <a:xfrm>
            <a:off x="4038600" y="2057400"/>
            <a:ext cx="533400" cy="609600"/>
            <a:chOff x="960" y="816"/>
            <a:chExt cx="336" cy="384"/>
          </a:xfrm>
        </p:grpSpPr>
        <p:sp>
          <p:nvSpPr>
            <p:cNvPr id="63501" name="AutoShape 8"/>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3502" name="Rectangle 9"/>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3493" name="Rectangle 10"/>
          <p:cNvSpPr>
            <a:spLocks noChangeArrowheads="1"/>
          </p:cNvSpPr>
          <p:nvPr/>
        </p:nvSpPr>
        <p:spPr bwMode="auto">
          <a:xfrm>
            <a:off x="419100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3494" name="Text Box 11"/>
          <p:cNvSpPr txBox="1">
            <a:spLocks noChangeArrowheads="1"/>
          </p:cNvSpPr>
          <p:nvPr/>
        </p:nvSpPr>
        <p:spPr bwMode="auto">
          <a:xfrm>
            <a:off x="838200" y="3657600"/>
            <a:ext cx="7635875" cy="26479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a:p>
            <a:pPr defTabSz="914400"/>
            <a:r>
              <a:rPr lang="en-US" sz="2400">
                <a:solidFill>
                  <a:srgbClr val="000000"/>
                </a:solidFill>
              </a:rPr>
              <a:t>Event 3 – light returns to Lucy</a:t>
            </a:r>
          </a:p>
          <a:p>
            <a:pPr defTabSz="914400"/>
            <a:r>
              <a:rPr lang="en-US" sz="2400">
                <a:solidFill>
                  <a:srgbClr val="000000"/>
                </a:solidFill>
              </a:rPr>
              <a:t>In Lucy’s frame, how much time elapses between Event 1 and Event 3?</a:t>
            </a:r>
          </a:p>
          <a:p>
            <a:pPr defTabSz="914400"/>
            <a:endParaRPr lang="en-US" sz="2400">
              <a:solidFill>
                <a:srgbClr val="000000"/>
              </a:solidFill>
            </a:endParaRPr>
          </a:p>
          <a:p>
            <a:pPr defTabSz="914400"/>
            <a:r>
              <a:rPr lang="en-US" sz="2400">
                <a:solidFill>
                  <a:srgbClr val="000000"/>
                </a:solidFill>
              </a:rPr>
              <a:t>	a) </a:t>
            </a:r>
            <a:r>
              <a:rPr lang="en-US" sz="2400" i="1">
                <a:solidFill>
                  <a:srgbClr val="000000"/>
                </a:solidFill>
              </a:rPr>
              <a:t>h/c</a:t>
            </a:r>
            <a:r>
              <a:rPr lang="en-US" sz="2400">
                <a:solidFill>
                  <a:srgbClr val="000000"/>
                </a:solidFill>
              </a:rPr>
              <a:t>	  b) c/</a:t>
            </a:r>
            <a:r>
              <a:rPr lang="en-US" sz="2400" i="1">
                <a:solidFill>
                  <a:srgbClr val="000000"/>
                </a:solidFill>
              </a:rPr>
              <a:t>h</a:t>
            </a:r>
            <a:r>
              <a:rPr lang="en-US" sz="2400">
                <a:solidFill>
                  <a:srgbClr val="000000"/>
                </a:solidFill>
              </a:rPr>
              <a:t>   c) 2</a:t>
            </a:r>
            <a:r>
              <a:rPr lang="en-US" sz="2400" i="1">
                <a:solidFill>
                  <a:srgbClr val="000000"/>
                </a:solidFill>
              </a:rPr>
              <a:t>h/c   </a:t>
            </a:r>
            <a:r>
              <a:rPr lang="en-US" sz="2400">
                <a:solidFill>
                  <a:srgbClr val="000000"/>
                </a:solidFill>
              </a:rPr>
              <a:t>d) h/2c</a:t>
            </a:r>
          </a:p>
        </p:txBody>
      </p:sp>
      <p:sp>
        <p:nvSpPr>
          <p:cNvPr id="63495" name="Line 12"/>
          <p:cNvSpPr>
            <a:spLocks noChangeShapeType="1"/>
          </p:cNvSpPr>
          <p:nvPr/>
        </p:nvSpPr>
        <p:spPr bwMode="auto">
          <a:xfrm flipV="1">
            <a:off x="5029200"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3496" name="Text Box 13"/>
          <p:cNvSpPr txBox="1">
            <a:spLocks noChangeArrowheads="1"/>
          </p:cNvSpPr>
          <p:nvPr/>
        </p:nvSpPr>
        <p:spPr bwMode="auto">
          <a:xfrm>
            <a:off x="5165725"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63498" name="Text Box 15"/>
          <p:cNvSpPr txBox="1">
            <a:spLocks noChangeArrowheads="1"/>
          </p:cNvSpPr>
          <p:nvPr/>
        </p:nvSpPr>
        <p:spPr bwMode="auto">
          <a:xfrm>
            <a:off x="5224463" y="414338"/>
            <a:ext cx="9810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mirror</a:t>
            </a:r>
          </a:p>
        </p:txBody>
      </p:sp>
      <p:sp>
        <p:nvSpPr>
          <p:cNvPr id="63499" name="Line 16"/>
          <p:cNvSpPr>
            <a:spLocks noChangeShapeType="1"/>
          </p:cNvSpPr>
          <p:nvPr/>
        </p:nvSpPr>
        <p:spPr bwMode="auto">
          <a:xfrm flipH="1">
            <a:off x="4454525" y="738188"/>
            <a:ext cx="766763" cy="352425"/>
          </a:xfrm>
          <a:prstGeom prst="line">
            <a:avLst/>
          </a:prstGeom>
          <a:noFill/>
          <a:ln w="38100">
            <a:solidFill>
              <a:schemeClr val="tx1"/>
            </a:solidFill>
            <a:round/>
            <a:headEnd/>
            <a:tailEnd type="arrow" w="med" len="med"/>
          </a:ln>
        </p:spPr>
        <p:txBody>
          <a:bodyPr>
            <a:prstTxWarp prst="textNoShape">
              <a:avLst/>
            </a:prstTxWarp>
          </a:bodyPr>
          <a:lstStyle/>
          <a:p>
            <a:endParaRPr lang="en-US"/>
          </a:p>
        </p:txBody>
      </p:sp>
      <p:sp>
        <p:nvSpPr>
          <p:cNvPr id="63500" name="TextBox 16"/>
          <p:cNvSpPr txBox="1">
            <a:spLocks noChangeArrowheads="1"/>
          </p:cNvSpPr>
          <p:nvPr/>
        </p:nvSpPr>
        <p:spPr bwMode="auto">
          <a:xfrm>
            <a:off x="381000" y="414338"/>
            <a:ext cx="1133475" cy="369887"/>
          </a:xfrm>
          <a:prstGeom prst="rect">
            <a:avLst/>
          </a:prstGeom>
          <a:noFill/>
          <a:ln w="9525">
            <a:noFill/>
            <a:miter lim="800000"/>
            <a:headEnd/>
            <a:tailEnd/>
          </a:ln>
        </p:spPr>
        <p:txBody>
          <a:bodyPr wrap="none">
            <a:prstTxWarp prst="textNoShape">
              <a:avLst/>
            </a:prstTxWarp>
            <a:spAutoFit/>
          </a:bodyPr>
          <a:lstStyle/>
          <a:p>
            <a:r>
              <a:rPr lang="en-US"/>
              <a:t>CT-SR13</a:t>
            </a:r>
          </a:p>
        </p:txBody>
      </p:sp>
    </p:spTree>
    <p:extLst>
      <p:ext uri="{BB962C8B-B14F-4D97-AF65-F5344CB8AC3E}">
        <p14:creationId xmlns:p14="http://schemas.microsoft.com/office/powerpoint/2010/main" val="327710522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i="1" dirty="0" smtClean="0"/>
              <a:t>Are you still trying to figure out the concept test answers before moving on to the next slide?! </a:t>
            </a:r>
            <a:endParaRPr lang="en-US" i="1" dirty="0"/>
          </a:p>
        </p:txBody>
      </p:sp>
    </p:spTree>
    <p:extLst>
      <p:ext uri="{BB962C8B-B14F-4D97-AF65-F5344CB8AC3E}">
        <p14:creationId xmlns:p14="http://schemas.microsoft.com/office/powerpoint/2010/main" val="201456238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676400" y="1295400"/>
            <a:ext cx="5334000" cy="1676400"/>
            <a:chOff x="1344" y="1392"/>
            <a:chExt cx="2928" cy="864"/>
          </a:xfrm>
        </p:grpSpPr>
        <p:sp>
          <p:nvSpPr>
            <p:cNvPr id="63503"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3504"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3505"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3491" name="Text Box 6"/>
          <p:cNvSpPr txBox="1">
            <a:spLocks noChangeArrowheads="1"/>
          </p:cNvSpPr>
          <p:nvPr/>
        </p:nvSpPr>
        <p:spPr bwMode="auto">
          <a:xfrm>
            <a:off x="26670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7"/>
          <p:cNvGrpSpPr>
            <a:grpSpLocks/>
          </p:cNvGrpSpPr>
          <p:nvPr/>
        </p:nvGrpSpPr>
        <p:grpSpPr bwMode="auto">
          <a:xfrm>
            <a:off x="4038600" y="2057400"/>
            <a:ext cx="533400" cy="609600"/>
            <a:chOff x="960" y="816"/>
            <a:chExt cx="336" cy="384"/>
          </a:xfrm>
        </p:grpSpPr>
        <p:sp>
          <p:nvSpPr>
            <p:cNvPr id="63501" name="AutoShape 8"/>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3502" name="Rectangle 9"/>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3493" name="Rectangle 10"/>
          <p:cNvSpPr>
            <a:spLocks noChangeArrowheads="1"/>
          </p:cNvSpPr>
          <p:nvPr/>
        </p:nvSpPr>
        <p:spPr bwMode="auto">
          <a:xfrm>
            <a:off x="419100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3494" name="Text Box 11"/>
          <p:cNvSpPr txBox="1">
            <a:spLocks noChangeArrowheads="1"/>
          </p:cNvSpPr>
          <p:nvPr/>
        </p:nvSpPr>
        <p:spPr bwMode="auto">
          <a:xfrm>
            <a:off x="838200" y="3657600"/>
            <a:ext cx="7635875" cy="26479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a:p>
            <a:pPr defTabSz="914400"/>
            <a:r>
              <a:rPr lang="en-US" sz="2400">
                <a:solidFill>
                  <a:srgbClr val="000000"/>
                </a:solidFill>
              </a:rPr>
              <a:t>Event 3 – light returns to Lucy</a:t>
            </a:r>
          </a:p>
          <a:p>
            <a:pPr defTabSz="914400"/>
            <a:r>
              <a:rPr lang="en-US" sz="2400">
                <a:solidFill>
                  <a:srgbClr val="000000"/>
                </a:solidFill>
              </a:rPr>
              <a:t>In Lucy’s frame, how much time elapses between Event 1 and Event 3?</a:t>
            </a:r>
          </a:p>
          <a:p>
            <a:pPr defTabSz="914400"/>
            <a:endParaRPr lang="en-US" sz="2400">
              <a:solidFill>
                <a:srgbClr val="000000"/>
              </a:solidFill>
            </a:endParaRPr>
          </a:p>
          <a:p>
            <a:pPr defTabSz="914400"/>
            <a:r>
              <a:rPr lang="en-US" sz="2400">
                <a:solidFill>
                  <a:srgbClr val="000000"/>
                </a:solidFill>
              </a:rPr>
              <a:t>	a) </a:t>
            </a:r>
            <a:r>
              <a:rPr lang="en-US" sz="2400" i="1">
                <a:solidFill>
                  <a:srgbClr val="000000"/>
                </a:solidFill>
              </a:rPr>
              <a:t>h/c</a:t>
            </a:r>
            <a:r>
              <a:rPr lang="en-US" sz="2400">
                <a:solidFill>
                  <a:srgbClr val="000000"/>
                </a:solidFill>
              </a:rPr>
              <a:t>	  b) c/</a:t>
            </a:r>
            <a:r>
              <a:rPr lang="en-US" sz="2400" i="1">
                <a:solidFill>
                  <a:srgbClr val="000000"/>
                </a:solidFill>
              </a:rPr>
              <a:t>h</a:t>
            </a:r>
            <a:r>
              <a:rPr lang="en-US" sz="2400">
                <a:solidFill>
                  <a:srgbClr val="000000"/>
                </a:solidFill>
              </a:rPr>
              <a:t>   c) 2</a:t>
            </a:r>
            <a:r>
              <a:rPr lang="en-US" sz="2400" i="1">
                <a:solidFill>
                  <a:srgbClr val="000000"/>
                </a:solidFill>
              </a:rPr>
              <a:t>h/c   </a:t>
            </a:r>
            <a:r>
              <a:rPr lang="en-US" sz="2400">
                <a:solidFill>
                  <a:srgbClr val="000000"/>
                </a:solidFill>
              </a:rPr>
              <a:t>d) h/2c</a:t>
            </a:r>
          </a:p>
        </p:txBody>
      </p:sp>
      <p:sp>
        <p:nvSpPr>
          <p:cNvPr id="63495" name="Line 12"/>
          <p:cNvSpPr>
            <a:spLocks noChangeShapeType="1"/>
          </p:cNvSpPr>
          <p:nvPr/>
        </p:nvSpPr>
        <p:spPr bwMode="auto">
          <a:xfrm flipV="1">
            <a:off x="5029200"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3496" name="Text Box 13"/>
          <p:cNvSpPr txBox="1">
            <a:spLocks noChangeArrowheads="1"/>
          </p:cNvSpPr>
          <p:nvPr/>
        </p:nvSpPr>
        <p:spPr bwMode="auto">
          <a:xfrm>
            <a:off x="5165725"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94222" name="Oval 14"/>
          <p:cNvSpPr>
            <a:spLocks noChangeArrowheads="1"/>
          </p:cNvSpPr>
          <p:nvPr/>
        </p:nvSpPr>
        <p:spPr bwMode="auto">
          <a:xfrm>
            <a:off x="3800475" y="5805488"/>
            <a:ext cx="1360488" cy="55245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3498" name="Text Box 15"/>
          <p:cNvSpPr txBox="1">
            <a:spLocks noChangeArrowheads="1"/>
          </p:cNvSpPr>
          <p:nvPr/>
        </p:nvSpPr>
        <p:spPr bwMode="auto">
          <a:xfrm>
            <a:off x="5224463" y="414338"/>
            <a:ext cx="9810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mirror</a:t>
            </a:r>
          </a:p>
        </p:txBody>
      </p:sp>
      <p:sp>
        <p:nvSpPr>
          <p:cNvPr id="63499" name="Line 16"/>
          <p:cNvSpPr>
            <a:spLocks noChangeShapeType="1"/>
          </p:cNvSpPr>
          <p:nvPr/>
        </p:nvSpPr>
        <p:spPr bwMode="auto">
          <a:xfrm flipH="1">
            <a:off x="4454525" y="738188"/>
            <a:ext cx="766763" cy="352425"/>
          </a:xfrm>
          <a:prstGeom prst="line">
            <a:avLst/>
          </a:prstGeom>
          <a:noFill/>
          <a:ln w="38100">
            <a:solidFill>
              <a:schemeClr val="tx1"/>
            </a:solidFill>
            <a:round/>
            <a:headEnd/>
            <a:tailEnd type="arrow" w="med" len="med"/>
          </a:ln>
        </p:spPr>
        <p:txBody>
          <a:bodyPr>
            <a:prstTxWarp prst="textNoShape">
              <a:avLst/>
            </a:prstTxWarp>
          </a:bodyPr>
          <a:lstStyle/>
          <a:p>
            <a:endParaRPr lang="en-US"/>
          </a:p>
        </p:txBody>
      </p:sp>
      <p:sp>
        <p:nvSpPr>
          <p:cNvPr id="63500" name="TextBox 16"/>
          <p:cNvSpPr txBox="1">
            <a:spLocks noChangeArrowheads="1"/>
          </p:cNvSpPr>
          <p:nvPr/>
        </p:nvSpPr>
        <p:spPr bwMode="auto">
          <a:xfrm>
            <a:off x="381000" y="414338"/>
            <a:ext cx="1133475" cy="369887"/>
          </a:xfrm>
          <a:prstGeom prst="rect">
            <a:avLst/>
          </a:prstGeom>
          <a:noFill/>
          <a:ln w="9525">
            <a:noFill/>
            <a:miter lim="800000"/>
            <a:headEnd/>
            <a:tailEnd/>
          </a:ln>
        </p:spPr>
        <p:txBody>
          <a:bodyPr wrap="none">
            <a:prstTxWarp prst="textNoShape">
              <a:avLst/>
            </a:prstTxWarp>
            <a:spAutoFit/>
          </a:bodyPr>
          <a:lstStyle/>
          <a:p>
            <a:r>
              <a:rPr lang="en-US"/>
              <a:t>CT-SR13</a:t>
            </a:r>
          </a:p>
        </p:txBody>
      </p:sp>
    </p:spTree>
    <p:extLst>
      <p:ext uri="{BB962C8B-B14F-4D97-AF65-F5344CB8AC3E}">
        <p14:creationId xmlns:p14="http://schemas.microsoft.com/office/powerpoint/2010/main" val="259614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2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5"/>
          <p:cNvGrpSpPr>
            <a:grpSpLocks/>
          </p:cNvGrpSpPr>
          <p:nvPr/>
        </p:nvGrpSpPr>
        <p:grpSpPr bwMode="auto">
          <a:xfrm>
            <a:off x="2838450" y="2057400"/>
            <a:ext cx="533400" cy="609600"/>
            <a:chOff x="960" y="816"/>
            <a:chExt cx="336" cy="384"/>
          </a:xfrm>
        </p:grpSpPr>
        <p:sp>
          <p:nvSpPr>
            <p:cNvPr id="65553" name="AutoShape 26"/>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5554" name="Rectangle 27"/>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grpSp>
        <p:nvGrpSpPr>
          <p:cNvPr id="3" name="Group 2"/>
          <p:cNvGrpSpPr>
            <a:grpSpLocks/>
          </p:cNvGrpSpPr>
          <p:nvPr/>
        </p:nvGrpSpPr>
        <p:grpSpPr bwMode="auto">
          <a:xfrm>
            <a:off x="466725" y="1295400"/>
            <a:ext cx="5334000" cy="1676400"/>
            <a:chOff x="1344" y="1392"/>
            <a:chExt cx="2928" cy="864"/>
          </a:xfrm>
        </p:grpSpPr>
        <p:sp>
          <p:nvSpPr>
            <p:cNvPr id="65550"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5551"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5552"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5540" name="Text Box 6"/>
          <p:cNvSpPr txBox="1">
            <a:spLocks noChangeArrowheads="1"/>
          </p:cNvSpPr>
          <p:nvPr/>
        </p:nvSpPr>
        <p:spPr bwMode="auto">
          <a:xfrm>
            <a:off x="1500188"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65541" name="Rectangle 7"/>
          <p:cNvSpPr>
            <a:spLocks noChangeArrowheads="1"/>
          </p:cNvSpPr>
          <p:nvPr/>
        </p:nvSpPr>
        <p:spPr bwMode="auto">
          <a:xfrm>
            <a:off x="2981325"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5542" name="Line 8"/>
          <p:cNvSpPr>
            <a:spLocks noChangeShapeType="1"/>
          </p:cNvSpPr>
          <p:nvPr/>
        </p:nvSpPr>
        <p:spPr bwMode="auto">
          <a:xfrm flipV="1">
            <a:off x="3848100"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5543" name="Text Box 9"/>
          <p:cNvSpPr txBox="1">
            <a:spLocks noChangeArrowheads="1"/>
          </p:cNvSpPr>
          <p:nvPr/>
        </p:nvSpPr>
        <p:spPr bwMode="auto">
          <a:xfrm>
            <a:off x="3984625"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65544" name="Line 10"/>
          <p:cNvSpPr>
            <a:spLocks noChangeShapeType="1"/>
          </p:cNvSpPr>
          <p:nvPr/>
        </p:nvSpPr>
        <p:spPr bwMode="auto">
          <a:xfrm>
            <a:off x="6181725"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65545" name="Text Box 11"/>
          <p:cNvSpPr txBox="1">
            <a:spLocks noChangeArrowheads="1"/>
          </p:cNvSpPr>
          <p:nvPr/>
        </p:nvSpPr>
        <p:spPr bwMode="auto">
          <a:xfrm>
            <a:off x="6470650"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65546"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65547" name="Oval 14"/>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5548" name="Text Box 24"/>
          <p:cNvSpPr txBox="1">
            <a:spLocks noChangeArrowheads="1"/>
          </p:cNvSpPr>
          <p:nvPr/>
        </p:nvSpPr>
        <p:spPr bwMode="auto">
          <a:xfrm>
            <a:off x="838200" y="3657600"/>
            <a:ext cx="7635875" cy="45720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p:txBody>
      </p:sp>
      <p:sp>
        <p:nvSpPr>
          <p:cNvPr id="65549" name="TextBox 17"/>
          <p:cNvSpPr txBox="1">
            <a:spLocks noChangeArrowheads="1"/>
          </p:cNvSpPr>
          <p:nvPr/>
        </p:nvSpPr>
        <p:spPr bwMode="auto">
          <a:xfrm>
            <a:off x="466725" y="457200"/>
            <a:ext cx="890588" cy="369888"/>
          </a:xfrm>
          <a:prstGeom prst="rect">
            <a:avLst/>
          </a:prstGeom>
          <a:noFill/>
          <a:ln w="9525">
            <a:noFill/>
            <a:miter lim="800000"/>
            <a:headEnd/>
            <a:tailEnd/>
          </a:ln>
        </p:spPr>
        <p:txBody>
          <a:bodyPr wrap="none">
            <a:prstTxWarp prst="textNoShape">
              <a:avLst/>
            </a:prstTxWarp>
            <a:spAutoFit/>
          </a:bodyPr>
          <a:lstStyle/>
          <a:p>
            <a:r>
              <a:rPr lang="en-US"/>
              <a:t>SR14a</a:t>
            </a:r>
          </a:p>
        </p:txBody>
      </p:sp>
    </p:spTree>
    <p:extLst>
      <p:ext uri="{BB962C8B-B14F-4D97-AF65-F5344CB8AC3E}">
        <p14:creationId xmlns:p14="http://schemas.microsoft.com/office/powerpoint/2010/main" val="289142510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738313" y="1295400"/>
            <a:ext cx="5334000" cy="1676400"/>
            <a:chOff x="1344" y="1392"/>
            <a:chExt cx="2928" cy="864"/>
          </a:xfrm>
        </p:grpSpPr>
        <p:sp>
          <p:nvSpPr>
            <p:cNvPr id="67604"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7605"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7606"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7587" name="Text Box 6"/>
          <p:cNvSpPr txBox="1">
            <a:spLocks noChangeArrowheads="1"/>
          </p:cNvSpPr>
          <p:nvPr/>
        </p:nvSpPr>
        <p:spPr bwMode="auto">
          <a:xfrm>
            <a:off x="2786063"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67588" name="Rectangle 7"/>
          <p:cNvSpPr>
            <a:spLocks noChangeArrowheads="1"/>
          </p:cNvSpPr>
          <p:nvPr/>
        </p:nvSpPr>
        <p:spPr bwMode="auto">
          <a:xfrm>
            <a:off x="4252913"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7589" name="Line 8"/>
          <p:cNvSpPr>
            <a:spLocks noChangeShapeType="1"/>
          </p:cNvSpPr>
          <p:nvPr/>
        </p:nvSpPr>
        <p:spPr bwMode="auto">
          <a:xfrm flipV="1">
            <a:off x="5119688"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7590" name="Text Box 9"/>
          <p:cNvSpPr txBox="1">
            <a:spLocks noChangeArrowheads="1"/>
          </p:cNvSpPr>
          <p:nvPr/>
        </p:nvSpPr>
        <p:spPr bwMode="auto">
          <a:xfrm>
            <a:off x="5256213" y="1639888"/>
            <a:ext cx="354012"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67591" name="Line 10"/>
          <p:cNvSpPr>
            <a:spLocks noChangeShapeType="1"/>
          </p:cNvSpPr>
          <p:nvPr/>
        </p:nvSpPr>
        <p:spPr bwMode="auto">
          <a:xfrm>
            <a:off x="7453313"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67592" name="Text Box 11"/>
          <p:cNvSpPr txBox="1">
            <a:spLocks noChangeArrowheads="1"/>
          </p:cNvSpPr>
          <p:nvPr/>
        </p:nvSpPr>
        <p:spPr bwMode="auto">
          <a:xfrm>
            <a:off x="7742238"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67593"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67594" name="Oval 14"/>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102417" name="Oval 17"/>
          <p:cNvSpPr>
            <a:spLocks noChangeArrowheads="1"/>
          </p:cNvSpPr>
          <p:nvPr/>
        </p:nvSpPr>
        <p:spPr bwMode="auto">
          <a:xfrm>
            <a:off x="4281488" y="12192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7596" name="Text Box 20"/>
          <p:cNvSpPr txBox="1">
            <a:spLocks noChangeArrowheads="1"/>
          </p:cNvSpPr>
          <p:nvPr/>
        </p:nvSpPr>
        <p:spPr bwMode="auto">
          <a:xfrm>
            <a:off x="3348038" y="2595563"/>
            <a:ext cx="1090612" cy="461962"/>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r>
              <a:rPr lang="en-US" sz="2400" i="1">
                <a:solidFill>
                  <a:srgbClr val="000000"/>
                </a:solidFill>
              </a:rPr>
              <a:t>/2</a:t>
            </a:r>
            <a:endParaRPr lang="en-US" sz="2400" i="1" baseline="-25000">
              <a:solidFill>
                <a:srgbClr val="000000"/>
              </a:solidFill>
            </a:endParaRPr>
          </a:p>
        </p:txBody>
      </p:sp>
      <p:sp>
        <p:nvSpPr>
          <p:cNvPr id="67597" name="Line 21"/>
          <p:cNvSpPr>
            <a:spLocks noChangeShapeType="1"/>
          </p:cNvSpPr>
          <p:nvPr/>
        </p:nvSpPr>
        <p:spPr bwMode="auto">
          <a:xfrm>
            <a:off x="3119438"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598" name="Line 22"/>
          <p:cNvSpPr>
            <a:spLocks noChangeShapeType="1"/>
          </p:cNvSpPr>
          <p:nvPr/>
        </p:nvSpPr>
        <p:spPr bwMode="auto">
          <a:xfrm>
            <a:off x="4362450"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7599" name="Line 23"/>
          <p:cNvSpPr>
            <a:spLocks noChangeShapeType="1"/>
          </p:cNvSpPr>
          <p:nvPr/>
        </p:nvSpPr>
        <p:spPr bwMode="auto">
          <a:xfrm flipH="1">
            <a:off x="3119438" y="2819400"/>
            <a:ext cx="3048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7600" name="Line 24"/>
          <p:cNvSpPr>
            <a:spLocks noChangeShapeType="1"/>
          </p:cNvSpPr>
          <p:nvPr/>
        </p:nvSpPr>
        <p:spPr bwMode="auto">
          <a:xfrm>
            <a:off x="3981450" y="2819400"/>
            <a:ext cx="381000"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102425" name="Line 25"/>
          <p:cNvSpPr>
            <a:spLocks noChangeShapeType="1"/>
          </p:cNvSpPr>
          <p:nvPr/>
        </p:nvSpPr>
        <p:spPr bwMode="auto">
          <a:xfrm flipV="1">
            <a:off x="3076575" y="1263650"/>
            <a:ext cx="1268413"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67602" name="Text Box 26"/>
          <p:cNvSpPr txBox="1">
            <a:spLocks noChangeArrowheads="1"/>
          </p:cNvSpPr>
          <p:nvPr/>
        </p:nvSpPr>
        <p:spPr bwMode="auto">
          <a:xfrm>
            <a:off x="838200" y="3657600"/>
            <a:ext cx="7635875" cy="8223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p:txBody>
      </p:sp>
      <p:sp>
        <p:nvSpPr>
          <p:cNvPr id="67603" name="TextBox 21"/>
          <p:cNvSpPr txBox="1">
            <a:spLocks noChangeArrowheads="1"/>
          </p:cNvSpPr>
          <p:nvPr/>
        </p:nvSpPr>
        <p:spPr bwMode="auto">
          <a:xfrm>
            <a:off x="304800" y="457200"/>
            <a:ext cx="890588" cy="369888"/>
          </a:xfrm>
          <a:prstGeom prst="rect">
            <a:avLst/>
          </a:prstGeom>
          <a:noFill/>
          <a:ln w="9525">
            <a:noFill/>
            <a:miter lim="800000"/>
            <a:headEnd/>
            <a:tailEnd/>
          </a:ln>
        </p:spPr>
        <p:txBody>
          <a:bodyPr wrap="none">
            <a:prstTxWarp prst="textNoShape">
              <a:avLst/>
            </a:prstTxWarp>
            <a:spAutoFit/>
          </a:bodyPr>
          <a:lstStyle/>
          <a:p>
            <a:r>
              <a:rPr lang="en-US"/>
              <a:t>SR14b</a:t>
            </a:r>
          </a:p>
        </p:txBody>
      </p:sp>
    </p:spTree>
    <p:extLst>
      <p:ext uri="{BB962C8B-B14F-4D97-AF65-F5344CB8AC3E}">
        <p14:creationId xmlns:p14="http://schemas.microsoft.com/office/powerpoint/2010/main" val="39025870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17" grpId="0" animBg="1"/>
      <p:bldP spid="10242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38450" y="1295400"/>
            <a:ext cx="5334000" cy="1676400"/>
            <a:chOff x="1344" y="1392"/>
            <a:chExt cx="2928" cy="864"/>
          </a:xfrm>
        </p:grpSpPr>
        <p:sp>
          <p:nvSpPr>
            <p:cNvPr id="69654"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9655"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9656"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69635" name="Text Box 6"/>
          <p:cNvSpPr txBox="1">
            <a:spLocks noChangeArrowheads="1"/>
          </p:cNvSpPr>
          <p:nvPr/>
        </p:nvSpPr>
        <p:spPr bwMode="auto">
          <a:xfrm>
            <a:off x="38862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69636" name="Rectangle 7"/>
          <p:cNvSpPr>
            <a:spLocks noChangeArrowheads="1"/>
          </p:cNvSpPr>
          <p:nvPr/>
        </p:nvSpPr>
        <p:spPr bwMode="auto">
          <a:xfrm>
            <a:off x="535305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9637" name="Line 8"/>
          <p:cNvSpPr>
            <a:spLocks noChangeShapeType="1"/>
          </p:cNvSpPr>
          <p:nvPr/>
        </p:nvSpPr>
        <p:spPr bwMode="auto">
          <a:xfrm flipV="1">
            <a:off x="6219825"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69638" name="Text Box 9"/>
          <p:cNvSpPr txBox="1">
            <a:spLocks noChangeArrowheads="1"/>
          </p:cNvSpPr>
          <p:nvPr/>
        </p:nvSpPr>
        <p:spPr bwMode="auto">
          <a:xfrm>
            <a:off x="6356350"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69639" name="Line 10"/>
          <p:cNvSpPr>
            <a:spLocks noChangeShapeType="1"/>
          </p:cNvSpPr>
          <p:nvPr/>
        </p:nvSpPr>
        <p:spPr bwMode="auto">
          <a:xfrm>
            <a:off x="8453438"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69640" name="Text Box 11"/>
          <p:cNvSpPr txBox="1">
            <a:spLocks noChangeArrowheads="1"/>
          </p:cNvSpPr>
          <p:nvPr/>
        </p:nvSpPr>
        <p:spPr bwMode="auto">
          <a:xfrm>
            <a:off x="884237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69641"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69642" name="Oval 13"/>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9643" name="Oval 14"/>
          <p:cNvSpPr>
            <a:spLocks noChangeArrowheads="1"/>
          </p:cNvSpPr>
          <p:nvPr/>
        </p:nvSpPr>
        <p:spPr bwMode="auto">
          <a:xfrm>
            <a:off x="4281488" y="12192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9644" name="Text Box 15"/>
          <p:cNvSpPr txBox="1">
            <a:spLocks noChangeArrowheads="1"/>
          </p:cNvSpPr>
          <p:nvPr/>
        </p:nvSpPr>
        <p:spPr bwMode="auto">
          <a:xfrm>
            <a:off x="4062413" y="2590800"/>
            <a:ext cx="823912" cy="461963"/>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p>
        </p:txBody>
      </p:sp>
      <p:sp>
        <p:nvSpPr>
          <p:cNvPr id="69645" name="Line 16"/>
          <p:cNvSpPr>
            <a:spLocks noChangeShapeType="1"/>
          </p:cNvSpPr>
          <p:nvPr/>
        </p:nvSpPr>
        <p:spPr bwMode="auto">
          <a:xfrm>
            <a:off x="3119438"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46" name="Line 18"/>
          <p:cNvSpPr>
            <a:spLocks noChangeShapeType="1"/>
          </p:cNvSpPr>
          <p:nvPr/>
        </p:nvSpPr>
        <p:spPr bwMode="auto">
          <a:xfrm flipH="1">
            <a:off x="3119438" y="2819400"/>
            <a:ext cx="968375"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9647" name="Line 20"/>
          <p:cNvSpPr>
            <a:spLocks noChangeShapeType="1"/>
          </p:cNvSpPr>
          <p:nvPr/>
        </p:nvSpPr>
        <p:spPr bwMode="auto">
          <a:xfrm flipV="1">
            <a:off x="3076575" y="1263650"/>
            <a:ext cx="1268413"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69648" name="Line 22"/>
          <p:cNvSpPr>
            <a:spLocks noChangeShapeType="1"/>
          </p:cNvSpPr>
          <p:nvPr/>
        </p:nvSpPr>
        <p:spPr bwMode="auto">
          <a:xfrm flipH="1" flipV="1">
            <a:off x="4329113" y="1273175"/>
            <a:ext cx="1268412"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69649" name="Line 25"/>
          <p:cNvSpPr>
            <a:spLocks noChangeShapeType="1"/>
          </p:cNvSpPr>
          <p:nvPr/>
        </p:nvSpPr>
        <p:spPr bwMode="auto">
          <a:xfrm>
            <a:off x="5600700" y="2676525"/>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69650" name="Line 27"/>
          <p:cNvSpPr>
            <a:spLocks noChangeShapeType="1"/>
          </p:cNvSpPr>
          <p:nvPr/>
        </p:nvSpPr>
        <p:spPr bwMode="auto">
          <a:xfrm>
            <a:off x="4748213" y="2828925"/>
            <a:ext cx="852487"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69651" name="Oval 28"/>
          <p:cNvSpPr>
            <a:spLocks noChangeArrowheads="1"/>
          </p:cNvSpPr>
          <p:nvPr/>
        </p:nvSpPr>
        <p:spPr bwMode="auto">
          <a:xfrm>
            <a:off x="5481638" y="2433638"/>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9652" name="Text Box 29"/>
          <p:cNvSpPr txBox="1">
            <a:spLocks noChangeArrowheads="1"/>
          </p:cNvSpPr>
          <p:nvPr/>
        </p:nvSpPr>
        <p:spPr bwMode="auto">
          <a:xfrm>
            <a:off x="838200" y="3657600"/>
            <a:ext cx="76358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a:p>
            <a:pPr defTabSz="914400"/>
            <a:r>
              <a:rPr lang="en-US" sz="2400">
                <a:solidFill>
                  <a:srgbClr val="000000"/>
                </a:solidFill>
              </a:rPr>
              <a:t>Event 3 – light returns to Lucy</a:t>
            </a:r>
          </a:p>
        </p:txBody>
      </p:sp>
      <p:sp>
        <p:nvSpPr>
          <p:cNvPr id="69653" name="TextBox 23"/>
          <p:cNvSpPr txBox="1">
            <a:spLocks noChangeArrowheads="1"/>
          </p:cNvSpPr>
          <p:nvPr/>
        </p:nvSpPr>
        <p:spPr bwMode="auto">
          <a:xfrm>
            <a:off x="381000" y="457200"/>
            <a:ext cx="877888" cy="369888"/>
          </a:xfrm>
          <a:prstGeom prst="rect">
            <a:avLst/>
          </a:prstGeom>
          <a:noFill/>
          <a:ln w="9525">
            <a:noFill/>
            <a:miter lim="800000"/>
            <a:headEnd/>
            <a:tailEnd/>
          </a:ln>
        </p:spPr>
        <p:txBody>
          <a:bodyPr wrap="none">
            <a:prstTxWarp prst="textNoShape">
              <a:avLst/>
            </a:prstTxWarp>
            <a:spAutoFit/>
          </a:bodyPr>
          <a:lstStyle/>
          <a:p>
            <a:r>
              <a:rPr lang="en-US"/>
              <a:t>SR14c</a:t>
            </a:r>
          </a:p>
        </p:txBody>
      </p:sp>
    </p:spTree>
    <p:extLst>
      <p:ext uri="{BB962C8B-B14F-4D97-AF65-F5344CB8AC3E}">
        <p14:creationId xmlns:p14="http://schemas.microsoft.com/office/powerpoint/2010/main" val="427289510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ea typeface="ＭＳ Ｐゴシック" charset="-128"/>
                <a:cs typeface="ＭＳ Ｐゴシック" charset="-128"/>
              </a:rPr>
              <a:t>Simultaneity in </a:t>
            </a:r>
            <a:r>
              <a:rPr lang="en-US" i="1">
                <a:ea typeface="ＭＳ Ｐゴシック" charset="-128"/>
                <a:cs typeface="ＭＳ Ｐゴシック" charset="-128"/>
              </a:rPr>
              <a:t>one</a:t>
            </a:r>
            <a:r>
              <a:rPr lang="en-US">
                <a:ea typeface="ＭＳ Ｐゴシック" charset="-128"/>
                <a:cs typeface="ＭＳ Ｐゴシック" charset="-128"/>
              </a:rPr>
              <a:t> frame </a:t>
            </a:r>
          </a:p>
        </p:txBody>
      </p:sp>
      <p:pic>
        <p:nvPicPr>
          <p:cNvPr id="32771" name="Picture 3" descr="Helper"/>
          <p:cNvPicPr>
            <a:picLocks noChangeAspect="1" noChangeArrowheads="1"/>
          </p:cNvPicPr>
          <p:nvPr/>
        </p:nvPicPr>
        <p:blipFill>
          <a:blip r:embed="rId3"/>
          <a:srcRect/>
          <a:stretch>
            <a:fillRect/>
          </a:stretch>
        </p:blipFill>
        <p:spPr bwMode="auto">
          <a:xfrm>
            <a:off x="2490788" y="1828800"/>
            <a:ext cx="481012" cy="1058863"/>
          </a:xfrm>
          <a:prstGeom prst="rect">
            <a:avLst/>
          </a:prstGeom>
          <a:noFill/>
          <a:ln w="9525">
            <a:noFill/>
            <a:miter lim="800000"/>
            <a:headEnd/>
            <a:tailEnd/>
          </a:ln>
        </p:spPr>
      </p:pic>
      <p:grpSp>
        <p:nvGrpSpPr>
          <p:cNvPr id="2" name="Group 4"/>
          <p:cNvGrpSpPr>
            <a:grpSpLocks/>
          </p:cNvGrpSpPr>
          <p:nvPr/>
        </p:nvGrpSpPr>
        <p:grpSpPr bwMode="auto">
          <a:xfrm>
            <a:off x="304800" y="2743200"/>
            <a:ext cx="4730750" cy="708025"/>
            <a:chOff x="96" y="1858"/>
            <a:chExt cx="2980" cy="446"/>
          </a:xfrm>
        </p:grpSpPr>
        <p:sp>
          <p:nvSpPr>
            <p:cNvPr id="32807" name="Line 5"/>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808" name="Line 6"/>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2809" name="Line 7"/>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0" name="Line 8"/>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1" name="Line 9"/>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2" name="Line 10"/>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3" name="Line 11"/>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4" name="Line 12"/>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2815" name="Text Box 13"/>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grpSp>
        <p:nvGrpSpPr>
          <p:cNvPr id="3" name="Group 14"/>
          <p:cNvGrpSpPr>
            <a:grpSpLocks/>
          </p:cNvGrpSpPr>
          <p:nvPr/>
        </p:nvGrpSpPr>
        <p:grpSpPr bwMode="auto">
          <a:xfrm>
            <a:off x="2573338" y="2743200"/>
            <a:ext cx="304800" cy="304800"/>
            <a:chOff x="3792" y="3264"/>
            <a:chExt cx="192" cy="192"/>
          </a:xfrm>
        </p:grpSpPr>
        <p:sp>
          <p:nvSpPr>
            <p:cNvPr id="32804" name="Oval 15"/>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805" name="Line 16"/>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806" name="Line 17"/>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4" name="Group 18"/>
          <p:cNvGrpSpPr>
            <a:grpSpLocks/>
          </p:cNvGrpSpPr>
          <p:nvPr/>
        </p:nvGrpSpPr>
        <p:grpSpPr bwMode="auto">
          <a:xfrm>
            <a:off x="3200400" y="2743200"/>
            <a:ext cx="304800" cy="304800"/>
            <a:chOff x="3792" y="3264"/>
            <a:chExt cx="192" cy="192"/>
          </a:xfrm>
        </p:grpSpPr>
        <p:sp>
          <p:nvSpPr>
            <p:cNvPr id="32801" name="Oval 19"/>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802" name="Line 20"/>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803" name="Line 21"/>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5" name="Group 22"/>
          <p:cNvGrpSpPr>
            <a:grpSpLocks/>
          </p:cNvGrpSpPr>
          <p:nvPr/>
        </p:nvGrpSpPr>
        <p:grpSpPr bwMode="auto">
          <a:xfrm>
            <a:off x="3810000" y="2743200"/>
            <a:ext cx="304800" cy="304800"/>
            <a:chOff x="3792" y="3264"/>
            <a:chExt cx="192" cy="192"/>
          </a:xfrm>
        </p:grpSpPr>
        <p:sp>
          <p:nvSpPr>
            <p:cNvPr id="32798" name="Oval 23"/>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99" name="Line 24"/>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800" name="Line 25"/>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6" name="Group 26"/>
          <p:cNvGrpSpPr>
            <a:grpSpLocks/>
          </p:cNvGrpSpPr>
          <p:nvPr/>
        </p:nvGrpSpPr>
        <p:grpSpPr bwMode="auto">
          <a:xfrm>
            <a:off x="4419600" y="2743200"/>
            <a:ext cx="304800" cy="304800"/>
            <a:chOff x="3792" y="3264"/>
            <a:chExt cx="192" cy="192"/>
          </a:xfrm>
        </p:grpSpPr>
        <p:sp>
          <p:nvSpPr>
            <p:cNvPr id="32795" name="Oval 27"/>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96" name="Line 28"/>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797" name="Line 29"/>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7" name="Group 30"/>
          <p:cNvGrpSpPr>
            <a:grpSpLocks/>
          </p:cNvGrpSpPr>
          <p:nvPr/>
        </p:nvGrpSpPr>
        <p:grpSpPr bwMode="auto">
          <a:xfrm>
            <a:off x="1981200" y="2743200"/>
            <a:ext cx="304800" cy="304800"/>
            <a:chOff x="3792" y="3264"/>
            <a:chExt cx="192" cy="192"/>
          </a:xfrm>
        </p:grpSpPr>
        <p:sp>
          <p:nvSpPr>
            <p:cNvPr id="32792" name="Oval 31"/>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93" name="Line 32"/>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794" name="Line 33"/>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8" name="Group 34"/>
          <p:cNvGrpSpPr>
            <a:grpSpLocks/>
          </p:cNvGrpSpPr>
          <p:nvPr/>
        </p:nvGrpSpPr>
        <p:grpSpPr bwMode="auto">
          <a:xfrm>
            <a:off x="1371600" y="2743200"/>
            <a:ext cx="304800" cy="304800"/>
            <a:chOff x="3792" y="3264"/>
            <a:chExt cx="192" cy="192"/>
          </a:xfrm>
        </p:grpSpPr>
        <p:sp>
          <p:nvSpPr>
            <p:cNvPr id="32789" name="Oval 35"/>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90" name="Line 36"/>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791" name="Line 37"/>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9" name="Group 38"/>
          <p:cNvGrpSpPr>
            <a:grpSpLocks/>
          </p:cNvGrpSpPr>
          <p:nvPr/>
        </p:nvGrpSpPr>
        <p:grpSpPr bwMode="auto">
          <a:xfrm>
            <a:off x="762000" y="2743200"/>
            <a:ext cx="304800" cy="304800"/>
            <a:chOff x="3792" y="3264"/>
            <a:chExt cx="192" cy="192"/>
          </a:xfrm>
        </p:grpSpPr>
        <p:sp>
          <p:nvSpPr>
            <p:cNvPr id="32786" name="Oval 39"/>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87" name="Line 40"/>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2788" name="Line 41"/>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sp>
        <p:nvSpPr>
          <p:cNvPr id="66602" name="Text Box 42"/>
          <p:cNvSpPr txBox="1">
            <a:spLocks noChangeArrowheads="1"/>
          </p:cNvSpPr>
          <p:nvPr/>
        </p:nvSpPr>
        <p:spPr bwMode="auto">
          <a:xfrm>
            <a:off x="974725" y="3886200"/>
            <a:ext cx="7102475" cy="2677656"/>
          </a:xfrm>
          <a:prstGeom prst="rect">
            <a:avLst/>
          </a:prstGeom>
          <a:noFill/>
          <a:ln w="9525">
            <a:noFill/>
            <a:miter lim="800000"/>
            <a:headEnd/>
            <a:tailEnd/>
          </a:ln>
        </p:spPr>
        <p:txBody>
          <a:bodyPr>
            <a:prstTxWarp prst="textNoShape">
              <a:avLst/>
            </a:prstTxWarp>
            <a:spAutoFit/>
          </a:bodyPr>
          <a:lstStyle/>
          <a:p>
            <a:pPr defTabSz="914400"/>
            <a:r>
              <a:rPr lang="en-US" sz="2400" dirty="0">
                <a:solidFill>
                  <a:srgbClr val="000000"/>
                </a:solidFill>
              </a:rPr>
              <a:t>Using this procedure, it is now possible to say that all the clocks in a given inertial reference frame read the same time. </a:t>
            </a:r>
          </a:p>
          <a:p>
            <a:pPr defTabSz="914400"/>
            <a:r>
              <a:rPr lang="en-US" sz="2400" i="1" dirty="0">
                <a:solidFill>
                  <a:srgbClr val="000000"/>
                </a:solidFill>
              </a:rPr>
              <a:t>Even if</a:t>
            </a:r>
            <a:r>
              <a:rPr lang="en-US" sz="2400" dirty="0">
                <a:solidFill>
                  <a:srgbClr val="000000"/>
                </a:solidFill>
              </a:rPr>
              <a:t> I don’t go out there to check it myself.</a:t>
            </a:r>
          </a:p>
          <a:p>
            <a:pPr defTabSz="914400"/>
            <a:endParaRPr lang="en-US" sz="2400" dirty="0">
              <a:solidFill>
                <a:srgbClr val="000000"/>
              </a:solidFill>
            </a:endParaRPr>
          </a:p>
          <a:p>
            <a:pPr defTabSz="914400"/>
            <a:r>
              <a:rPr lang="en-US" sz="2400" dirty="0">
                <a:solidFill>
                  <a:srgbClr val="000000"/>
                </a:solidFill>
              </a:rPr>
              <a:t>Now I know when events </a:t>
            </a:r>
            <a:r>
              <a:rPr lang="en-US" sz="2400" dirty="0" smtClean="0">
                <a:solidFill>
                  <a:srgbClr val="000000"/>
                </a:solidFill>
              </a:rPr>
              <a:t>happen</a:t>
            </a:r>
            <a:r>
              <a:rPr lang="en-US" sz="2400" dirty="0">
                <a:solidFill>
                  <a:srgbClr val="000000"/>
                </a:solidFill>
              </a:rPr>
              <a:t>, even if I don’t find out until later (due to finite speed of light).</a:t>
            </a:r>
          </a:p>
        </p:txBody>
      </p:sp>
      <p:sp>
        <p:nvSpPr>
          <p:cNvPr id="66603" name="AutoShape 43"/>
          <p:cNvSpPr>
            <a:spLocks noChangeArrowheads="1"/>
          </p:cNvSpPr>
          <p:nvPr/>
        </p:nvSpPr>
        <p:spPr bwMode="auto">
          <a:xfrm>
            <a:off x="2667000" y="2209800"/>
            <a:ext cx="304800" cy="304800"/>
          </a:xfrm>
          <a:prstGeom prst="sun">
            <a:avLst>
              <a:gd name="adj" fmla="val 25000"/>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66604" name="Oval 44"/>
          <p:cNvSpPr>
            <a:spLocks noChangeArrowheads="1"/>
          </p:cNvSpPr>
          <p:nvPr/>
        </p:nvSpPr>
        <p:spPr bwMode="auto">
          <a:xfrm>
            <a:off x="838200" y="609600"/>
            <a:ext cx="3810000" cy="35814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6605" name="Oval 45"/>
          <p:cNvSpPr>
            <a:spLocks noChangeArrowheads="1"/>
          </p:cNvSpPr>
          <p:nvPr/>
        </p:nvSpPr>
        <p:spPr bwMode="auto">
          <a:xfrm>
            <a:off x="2286000" y="1905000"/>
            <a:ext cx="990600" cy="9906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66606" name="Oval 46"/>
          <p:cNvSpPr>
            <a:spLocks noChangeArrowheads="1"/>
          </p:cNvSpPr>
          <p:nvPr/>
        </p:nvSpPr>
        <p:spPr bwMode="auto">
          <a:xfrm>
            <a:off x="1676400" y="1371600"/>
            <a:ext cx="2209800" cy="2057400"/>
          </a:xfrm>
          <a:prstGeom prst="ellipse">
            <a:avLst/>
          </a:prstGeom>
          <a:noFill/>
          <a:ln w="762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2785" name="TextBox 46"/>
          <p:cNvSpPr txBox="1">
            <a:spLocks noChangeArrowheads="1"/>
          </p:cNvSpPr>
          <p:nvPr/>
        </p:nvSpPr>
        <p:spPr bwMode="auto">
          <a:xfrm>
            <a:off x="304800" y="274638"/>
            <a:ext cx="633413" cy="369887"/>
          </a:xfrm>
          <a:prstGeom prst="rect">
            <a:avLst/>
          </a:prstGeom>
          <a:noFill/>
          <a:ln w="9525">
            <a:noFill/>
            <a:miter lim="800000"/>
            <a:headEnd/>
            <a:tailEnd/>
          </a:ln>
        </p:spPr>
        <p:txBody>
          <a:bodyPr wrap="none">
            <a:prstTxWarp prst="textNoShape">
              <a:avLst/>
            </a:prstTxWarp>
            <a:spAutoFit/>
          </a:bodyPr>
          <a:lstStyle/>
          <a:p>
            <a:r>
              <a:rPr lang="en-US"/>
              <a:t>SR2</a:t>
            </a:r>
          </a:p>
        </p:txBody>
      </p:sp>
    </p:spTree>
    <p:extLst>
      <p:ext uri="{BB962C8B-B14F-4D97-AF65-F5344CB8AC3E}">
        <p14:creationId xmlns:p14="http://schemas.microsoft.com/office/powerpoint/2010/main" val="22287844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6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60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66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60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60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603" grpId="0" animBg="1"/>
      <p:bldP spid="66604" grpId="0" animBg="1"/>
      <p:bldP spid="66605" grpId="0" animBg="1"/>
      <p:bldP spid="6660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38450" y="1295400"/>
            <a:ext cx="5334000" cy="1676400"/>
            <a:chOff x="1344" y="1392"/>
            <a:chExt cx="2928" cy="864"/>
          </a:xfrm>
        </p:grpSpPr>
        <p:sp>
          <p:nvSpPr>
            <p:cNvPr id="71704"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5"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6"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71683" name="Text Box 6"/>
          <p:cNvSpPr txBox="1">
            <a:spLocks noChangeArrowheads="1"/>
          </p:cNvSpPr>
          <p:nvPr/>
        </p:nvSpPr>
        <p:spPr bwMode="auto">
          <a:xfrm>
            <a:off x="38862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71684" name="Rectangle 7"/>
          <p:cNvSpPr>
            <a:spLocks noChangeArrowheads="1"/>
          </p:cNvSpPr>
          <p:nvPr/>
        </p:nvSpPr>
        <p:spPr bwMode="auto">
          <a:xfrm>
            <a:off x="535305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71685" name="Line 8"/>
          <p:cNvSpPr>
            <a:spLocks noChangeShapeType="1"/>
          </p:cNvSpPr>
          <p:nvPr/>
        </p:nvSpPr>
        <p:spPr bwMode="auto">
          <a:xfrm flipV="1">
            <a:off x="6219825"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71686" name="Text Box 9"/>
          <p:cNvSpPr txBox="1">
            <a:spLocks noChangeArrowheads="1"/>
          </p:cNvSpPr>
          <p:nvPr/>
        </p:nvSpPr>
        <p:spPr bwMode="auto">
          <a:xfrm>
            <a:off x="6356350"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71687" name="Line 10"/>
          <p:cNvSpPr>
            <a:spLocks noChangeShapeType="1"/>
          </p:cNvSpPr>
          <p:nvPr/>
        </p:nvSpPr>
        <p:spPr bwMode="auto">
          <a:xfrm>
            <a:off x="8188325"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71688" name="Text Box 11"/>
          <p:cNvSpPr txBox="1">
            <a:spLocks noChangeArrowheads="1"/>
          </p:cNvSpPr>
          <p:nvPr/>
        </p:nvSpPr>
        <p:spPr bwMode="auto">
          <a:xfrm>
            <a:off x="8505825" y="13716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71689"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71690" name="Oval 13"/>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691" name="Oval 14"/>
          <p:cNvSpPr>
            <a:spLocks noChangeArrowheads="1"/>
          </p:cNvSpPr>
          <p:nvPr/>
        </p:nvSpPr>
        <p:spPr bwMode="auto">
          <a:xfrm>
            <a:off x="4281488" y="12192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692" name="Text Box 15"/>
          <p:cNvSpPr txBox="1">
            <a:spLocks noChangeArrowheads="1"/>
          </p:cNvSpPr>
          <p:nvPr/>
        </p:nvSpPr>
        <p:spPr bwMode="auto">
          <a:xfrm>
            <a:off x="4062413" y="2590800"/>
            <a:ext cx="823912" cy="461963"/>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p>
        </p:txBody>
      </p:sp>
      <p:sp>
        <p:nvSpPr>
          <p:cNvPr id="71693" name="Line 16"/>
          <p:cNvSpPr>
            <a:spLocks noChangeShapeType="1"/>
          </p:cNvSpPr>
          <p:nvPr/>
        </p:nvSpPr>
        <p:spPr bwMode="auto">
          <a:xfrm>
            <a:off x="3119438"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694" name="Line 17"/>
          <p:cNvSpPr>
            <a:spLocks noChangeShapeType="1"/>
          </p:cNvSpPr>
          <p:nvPr/>
        </p:nvSpPr>
        <p:spPr bwMode="auto">
          <a:xfrm flipH="1">
            <a:off x="3119438" y="2819400"/>
            <a:ext cx="968375"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1695" name="Line 18"/>
          <p:cNvSpPr>
            <a:spLocks noChangeShapeType="1"/>
          </p:cNvSpPr>
          <p:nvPr/>
        </p:nvSpPr>
        <p:spPr bwMode="auto">
          <a:xfrm flipV="1">
            <a:off x="3076575" y="1263650"/>
            <a:ext cx="1268413"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1696" name="Line 19"/>
          <p:cNvSpPr>
            <a:spLocks noChangeShapeType="1"/>
          </p:cNvSpPr>
          <p:nvPr/>
        </p:nvSpPr>
        <p:spPr bwMode="auto">
          <a:xfrm flipH="1" flipV="1">
            <a:off x="4329113" y="1273175"/>
            <a:ext cx="1268412"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1697" name="Line 20"/>
          <p:cNvSpPr>
            <a:spLocks noChangeShapeType="1"/>
          </p:cNvSpPr>
          <p:nvPr/>
        </p:nvSpPr>
        <p:spPr bwMode="auto">
          <a:xfrm>
            <a:off x="5600700" y="2676525"/>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698" name="Line 21"/>
          <p:cNvSpPr>
            <a:spLocks noChangeShapeType="1"/>
          </p:cNvSpPr>
          <p:nvPr/>
        </p:nvSpPr>
        <p:spPr bwMode="auto">
          <a:xfrm>
            <a:off x="4748213" y="2828925"/>
            <a:ext cx="852487"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1699" name="Oval 22"/>
          <p:cNvSpPr>
            <a:spLocks noChangeArrowheads="1"/>
          </p:cNvSpPr>
          <p:nvPr/>
        </p:nvSpPr>
        <p:spPr bwMode="auto">
          <a:xfrm>
            <a:off x="5481638" y="2433638"/>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0" name="Text Box 23"/>
          <p:cNvSpPr txBox="1">
            <a:spLocks noChangeArrowheads="1"/>
          </p:cNvSpPr>
          <p:nvPr/>
        </p:nvSpPr>
        <p:spPr bwMode="auto">
          <a:xfrm>
            <a:off x="838200" y="3657600"/>
            <a:ext cx="7635875" cy="301307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a:p>
            <a:pPr defTabSz="914400"/>
            <a:r>
              <a:rPr lang="en-US" sz="2400">
                <a:solidFill>
                  <a:srgbClr val="000000"/>
                </a:solidFill>
              </a:rPr>
              <a:t>Event 3 – light returns to Lucy</a:t>
            </a:r>
          </a:p>
          <a:p>
            <a:pPr defTabSz="914400"/>
            <a:endParaRPr lang="en-US" sz="2400">
              <a:solidFill>
                <a:srgbClr val="000000"/>
              </a:solidFill>
            </a:endParaRPr>
          </a:p>
          <a:p>
            <a:pPr defTabSz="914400"/>
            <a:r>
              <a:rPr lang="en-US" sz="2400">
                <a:solidFill>
                  <a:srgbClr val="000000"/>
                </a:solidFill>
              </a:rPr>
              <a:t>In Ethel’s frame, how many clocks are required to determine the time between Event 1 and Event 3?</a:t>
            </a:r>
          </a:p>
          <a:p>
            <a:pPr defTabSz="914400"/>
            <a:endParaRPr lang="en-US" sz="2400">
              <a:solidFill>
                <a:srgbClr val="000000"/>
              </a:solidFill>
            </a:endParaRPr>
          </a:p>
          <a:p>
            <a:pPr defTabSz="914400"/>
            <a:r>
              <a:rPr lang="en-US" sz="2400">
                <a:solidFill>
                  <a:srgbClr val="000000"/>
                </a:solidFill>
              </a:rPr>
              <a:t>A) 0    B) 1    C) 2    D) 3    E) none of these</a:t>
            </a:r>
          </a:p>
        </p:txBody>
      </p:sp>
      <p:sp>
        <p:nvSpPr>
          <p:cNvPr id="71703" name="TextBox 25"/>
          <p:cNvSpPr txBox="1">
            <a:spLocks noChangeArrowheads="1"/>
          </p:cNvSpPr>
          <p:nvPr/>
        </p:nvSpPr>
        <p:spPr bwMode="auto">
          <a:xfrm>
            <a:off x="381000" y="533400"/>
            <a:ext cx="1133475" cy="369888"/>
          </a:xfrm>
          <a:prstGeom prst="rect">
            <a:avLst/>
          </a:prstGeom>
          <a:noFill/>
          <a:ln w="9525">
            <a:noFill/>
            <a:miter lim="800000"/>
            <a:headEnd/>
            <a:tailEnd/>
          </a:ln>
        </p:spPr>
        <p:txBody>
          <a:bodyPr wrap="none">
            <a:prstTxWarp prst="textNoShape">
              <a:avLst/>
            </a:prstTxWarp>
            <a:spAutoFit/>
          </a:bodyPr>
          <a:lstStyle/>
          <a:p>
            <a:r>
              <a:rPr lang="en-US"/>
              <a:t>CT-SR15</a:t>
            </a:r>
          </a:p>
        </p:txBody>
      </p:sp>
    </p:spTree>
    <p:extLst>
      <p:ext uri="{BB962C8B-B14F-4D97-AF65-F5344CB8AC3E}">
        <p14:creationId xmlns:p14="http://schemas.microsoft.com/office/powerpoint/2010/main" val="106808296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38450" y="1295400"/>
            <a:ext cx="5334000" cy="1676400"/>
            <a:chOff x="1344" y="1392"/>
            <a:chExt cx="2928" cy="864"/>
          </a:xfrm>
        </p:grpSpPr>
        <p:sp>
          <p:nvSpPr>
            <p:cNvPr id="71704"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5"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6"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71683" name="Text Box 6"/>
          <p:cNvSpPr txBox="1">
            <a:spLocks noChangeArrowheads="1"/>
          </p:cNvSpPr>
          <p:nvPr/>
        </p:nvSpPr>
        <p:spPr bwMode="auto">
          <a:xfrm>
            <a:off x="3886200"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71684" name="Rectangle 7"/>
          <p:cNvSpPr>
            <a:spLocks noChangeArrowheads="1"/>
          </p:cNvSpPr>
          <p:nvPr/>
        </p:nvSpPr>
        <p:spPr bwMode="auto">
          <a:xfrm>
            <a:off x="535305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71685" name="Line 8"/>
          <p:cNvSpPr>
            <a:spLocks noChangeShapeType="1"/>
          </p:cNvSpPr>
          <p:nvPr/>
        </p:nvSpPr>
        <p:spPr bwMode="auto">
          <a:xfrm flipV="1">
            <a:off x="6219825"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71686" name="Text Box 9"/>
          <p:cNvSpPr txBox="1">
            <a:spLocks noChangeArrowheads="1"/>
          </p:cNvSpPr>
          <p:nvPr/>
        </p:nvSpPr>
        <p:spPr bwMode="auto">
          <a:xfrm>
            <a:off x="6356350"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71687" name="Line 10"/>
          <p:cNvSpPr>
            <a:spLocks noChangeShapeType="1"/>
          </p:cNvSpPr>
          <p:nvPr/>
        </p:nvSpPr>
        <p:spPr bwMode="auto">
          <a:xfrm>
            <a:off x="8188325"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71688" name="Text Box 11"/>
          <p:cNvSpPr txBox="1">
            <a:spLocks noChangeArrowheads="1"/>
          </p:cNvSpPr>
          <p:nvPr/>
        </p:nvSpPr>
        <p:spPr bwMode="auto">
          <a:xfrm>
            <a:off x="8505825" y="13716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71689"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71690" name="Oval 13"/>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691" name="Oval 14"/>
          <p:cNvSpPr>
            <a:spLocks noChangeArrowheads="1"/>
          </p:cNvSpPr>
          <p:nvPr/>
        </p:nvSpPr>
        <p:spPr bwMode="auto">
          <a:xfrm>
            <a:off x="4281488" y="12192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692" name="Text Box 15"/>
          <p:cNvSpPr txBox="1">
            <a:spLocks noChangeArrowheads="1"/>
          </p:cNvSpPr>
          <p:nvPr/>
        </p:nvSpPr>
        <p:spPr bwMode="auto">
          <a:xfrm>
            <a:off x="4062413" y="2590800"/>
            <a:ext cx="823912" cy="461963"/>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p>
        </p:txBody>
      </p:sp>
      <p:sp>
        <p:nvSpPr>
          <p:cNvPr id="71693" name="Line 16"/>
          <p:cNvSpPr>
            <a:spLocks noChangeShapeType="1"/>
          </p:cNvSpPr>
          <p:nvPr/>
        </p:nvSpPr>
        <p:spPr bwMode="auto">
          <a:xfrm>
            <a:off x="3119438"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694" name="Line 17"/>
          <p:cNvSpPr>
            <a:spLocks noChangeShapeType="1"/>
          </p:cNvSpPr>
          <p:nvPr/>
        </p:nvSpPr>
        <p:spPr bwMode="auto">
          <a:xfrm flipH="1">
            <a:off x="3119438" y="2819400"/>
            <a:ext cx="968375"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1695" name="Line 18"/>
          <p:cNvSpPr>
            <a:spLocks noChangeShapeType="1"/>
          </p:cNvSpPr>
          <p:nvPr/>
        </p:nvSpPr>
        <p:spPr bwMode="auto">
          <a:xfrm flipV="1">
            <a:off x="3076575" y="1263650"/>
            <a:ext cx="1268413"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1696" name="Line 19"/>
          <p:cNvSpPr>
            <a:spLocks noChangeShapeType="1"/>
          </p:cNvSpPr>
          <p:nvPr/>
        </p:nvSpPr>
        <p:spPr bwMode="auto">
          <a:xfrm flipH="1" flipV="1">
            <a:off x="4329113" y="1273175"/>
            <a:ext cx="1268412"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1697" name="Line 20"/>
          <p:cNvSpPr>
            <a:spLocks noChangeShapeType="1"/>
          </p:cNvSpPr>
          <p:nvPr/>
        </p:nvSpPr>
        <p:spPr bwMode="auto">
          <a:xfrm>
            <a:off x="5600700" y="2676525"/>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1698" name="Line 21"/>
          <p:cNvSpPr>
            <a:spLocks noChangeShapeType="1"/>
          </p:cNvSpPr>
          <p:nvPr/>
        </p:nvSpPr>
        <p:spPr bwMode="auto">
          <a:xfrm>
            <a:off x="4748213" y="2828925"/>
            <a:ext cx="852487"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1699" name="Oval 22"/>
          <p:cNvSpPr>
            <a:spLocks noChangeArrowheads="1"/>
          </p:cNvSpPr>
          <p:nvPr/>
        </p:nvSpPr>
        <p:spPr bwMode="auto">
          <a:xfrm>
            <a:off x="5481638" y="2433638"/>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0" name="Text Box 23"/>
          <p:cNvSpPr txBox="1">
            <a:spLocks noChangeArrowheads="1"/>
          </p:cNvSpPr>
          <p:nvPr/>
        </p:nvSpPr>
        <p:spPr bwMode="auto">
          <a:xfrm>
            <a:off x="838200" y="3657600"/>
            <a:ext cx="7635875" cy="301307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Event 1 – firecracker explodes</a:t>
            </a:r>
          </a:p>
          <a:p>
            <a:pPr defTabSz="914400"/>
            <a:r>
              <a:rPr lang="en-US" sz="2400">
                <a:solidFill>
                  <a:srgbClr val="000000"/>
                </a:solidFill>
              </a:rPr>
              <a:t>Event 2 – light reaches the mirror</a:t>
            </a:r>
          </a:p>
          <a:p>
            <a:pPr defTabSz="914400"/>
            <a:r>
              <a:rPr lang="en-US" sz="2400">
                <a:solidFill>
                  <a:srgbClr val="000000"/>
                </a:solidFill>
              </a:rPr>
              <a:t>Event 3 – light returns to Lucy</a:t>
            </a:r>
          </a:p>
          <a:p>
            <a:pPr defTabSz="914400"/>
            <a:endParaRPr lang="en-US" sz="2400">
              <a:solidFill>
                <a:srgbClr val="000000"/>
              </a:solidFill>
            </a:endParaRPr>
          </a:p>
          <a:p>
            <a:pPr defTabSz="914400"/>
            <a:r>
              <a:rPr lang="en-US" sz="2400">
                <a:solidFill>
                  <a:srgbClr val="000000"/>
                </a:solidFill>
              </a:rPr>
              <a:t>In Ethel’s frame, how many clocks are required to determine the time between Event 1 and Event 3?</a:t>
            </a:r>
          </a:p>
          <a:p>
            <a:pPr defTabSz="914400"/>
            <a:endParaRPr lang="en-US" sz="2400">
              <a:solidFill>
                <a:srgbClr val="000000"/>
              </a:solidFill>
            </a:endParaRPr>
          </a:p>
          <a:p>
            <a:pPr defTabSz="914400"/>
            <a:r>
              <a:rPr lang="en-US" sz="2400">
                <a:solidFill>
                  <a:srgbClr val="000000"/>
                </a:solidFill>
              </a:rPr>
              <a:t>A) 0    B) 1    C) 2    D) 3    E) none of these</a:t>
            </a:r>
          </a:p>
        </p:txBody>
      </p:sp>
      <p:sp>
        <p:nvSpPr>
          <p:cNvPr id="122904" name="Text Box 24"/>
          <p:cNvSpPr txBox="1">
            <a:spLocks noChangeArrowheads="1"/>
          </p:cNvSpPr>
          <p:nvPr/>
        </p:nvSpPr>
        <p:spPr bwMode="auto">
          <a:xfrm>
            <a:off x="5327650" y="2963863"/>
            <a:ext cx="9302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Ricky</a:t>
            </a:r>
          </a:p>
        </p:txBody>
      </p:sp>
      <p:sp>
        <p:nvSpPr>
          <p:cNvPr id="122905" name="Oval 25"/>
          <p:cNvSpPr>
            <a:spLocks noChangeArrowheads="1"/>
          </p:cNvSpPr>
          <p:nvPr/>
        </p:nvSpPr>
        <p:spPr bwMode="auto">
          <a:xfrm>
            <a:off x="2466975" y="6057900"/>
            <a:ext cx="1184275" cy="757238"/>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1703" name="TextBox 25"/>
          <p:cNvSpPr txBox="1">
            <a:spLocks noChangeArrowheads="1"/>
          </p:cNvSpPr>
          <p:nvPr/>
        </p:nvSpPr>
        <p:spPr bwMode="auto">
          <a:xfrm>
            <a:off x="381000" y="533400"/>
            <a:ext cx="1133475" cy="369888"/>
          </a:xfrm>
          <a:prstGeom prst="rect">
            <a:avLst/>
          </a:prstGeom>
          <a:noFill/>
          <a:ln w="9525">
            <a:noFill/>
            <a:miter lim="800000"/>
            <a:headEnd/>
            <a:tailEnd/>
          </a:ln>
        </p:spPr>
        <p:txBody>
          <a:bodyPr wrap="none">
            <a:prstTxWarp prst="textNoShape">
              <a:avLst/>
            </a:prstTxWarp>
            <a:spAutoFit/>
          </a:bodyPr>
          <a:lstStyle/>
          <a:p>
            <a:r>
              <a:rPr lang="en-US"/>
              <a:t>CT-SR15</a:t>
            </a:r>
          </a:p>
        </p:txBody>
      </p:sp>
    </p:spTree>
    <p:extLst>
      <p:ext uri="{BB962C8B-B14F-4D97-AF65-F5344CB8AC3E}">
        <p14:creationId xmlns:p14="http://schemas.microsoft.com/office/powerpoint/2010/main" val="39878922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4" grpId="0"/>
      <p:bldP spid="12290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838450" y="1295400"/>
            <a:ext cx="5334000" cy="1676400"/>
            <a:chOff x="1344" y="1392"/>
            <a:chExt cx="2928" cy="864"/>
          </a:xfrm>
        </p:grpSpPr>
        <p:sp>
          <p:nvSpPr>
            <p:cNvPr id="73753" name="Oval 3"/>
            <p:cNvSpPr>
              <a:spLocks noChangeArrowheads="1"/>
            </p:cNvSpPr>
            <p:nvPr/>
          </p:nvSpPr>
          <p:spPr bwMode="auto">
            <a:xfrm>
              <a:off x="1488"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3754" name="Oval 4"/>
            <p:cNvSpPr>
              <a:spLocks noChangeArrowheads="1"/>
            </p:cNvSpPr>
            <p:nvPr/>
          </p:nvSpPr>
          <p:spPr bwMode="auto">
            <a:xfrm>
              <a:off x="3840" y="2016"/>
              <a:ext cx="241"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3755"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73732" name="Text Box 6"/>
          <p:cNvSpPr txBox="1">
            <a:spLocks noChangeArrowheads="1"/>
          </p:cNvSpPr>
          <p:nvPr/>
        </p:nvSpPr>
        <p:spPr bwMode="auto">
          <a:xfrm>
            <a:off x="3878263" y="19812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sp>
        <p:nvSpPr>
          <p:cNvPr id="73733" name="Rectangle 7"/>
          <p:cNvSpPr>
            <a:spLocks noChangeArrowheads="1"/>
          </p:cNvSpPr>
          <p:nvPr/>
        </p:nvSpPr>
        <p:spPr bwMode="auto">
          <a:xfrm>
            <a:off x="5353050" y="1066800"/>
            <a:ext cx="228600" cy="228600"/>
          </a:xfrm>
          <a:prstGeom prst="rect">
            <a:avLst/>
          </a:prstGeom>
          <a:solidFill>
            <a:srgbClr val="CC99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73734" name="Line 8"/>
          <p:cNvSpPr>
            <a:spLocks noChangeShapeType="1"/>
          </p:cNvSpPr>
          <p:nvPr/>
        </p:nvSpPr>
        <p:spPr bwMode="auto">
          <a:xfrm flipV="1">
            <a:off x="6219825" y="1295400"/>
            <a:ext cx="0" cy="1219200"/>
          </a:xfrm>
          <a:prstGeom prst="line">
            <a:avLst/>
          </a:prstGeom>
          <a:noFill/>
          <a:ln w="25400">
            <a:solidFill>
              <a:schemeClr val="tx1"/>
            </a:solidFill>
            <a:round/>
            <a:headEnd type="triangle" w="lg" len="lg"/>
            <a:tailEnd type="triangle" w="lg" len="lg"/>
          </a:ln>
        </p:spPr>
        <p:txBody>
          <a:bodyPr>
            <a:prstTxWarp prst="textNoShape">
              <a:avLst/>
            </a:prstTxWarp>
          </a:bodyPr>
          <a:lstStyle/>
          <a:p>
            <a:endParaRPr lang="en-US"/>
          </a:p>
        </p:txBody>
      </p:sp>
      <p:sp>
        <p:nvSpPr>
          <p:cNvPr id="73735" name="Text Box 9"/>
          <p:cNvSpPr txBox="1">
            <a:spLocks noChangeArrowheads="1"/>
          </p:cNvSpPr>
          <p:nvPr/>
        </p:nvSpPr>
        <p:spPr bwMode="auto">
          <a:xfrm>
            <a:off x="6356350" y="1639888"/>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h</a:t>
            </a:r>
          </a:p>
        </p:txBody>
      </p:sp>
      <p:sp>
        <p:nvSpPr>
          <p:cNvPr id="73736" name="Line 10"/>
          <p:cNvSpPr>
            <a:spLocks noChangeShapeType="1"/>
          </p:cNvSpPr>
          <p:nvPr/>
        </p:nvSpPr>
        <p:spPr bwMode="auto">
          <a:xfrm>
            <a:off x="8453438" y="1981200"/>
            <a:ext cx="990600" cy="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73737" name="Text Box 11"/>
          <p:cNvSpPr txBox="1">
            <a:spLocks noChangeArrowheads="1"/>
          </p:cNvSpPr>
          <p:nvPr/>
        </p:nvSpPr>
        <p:spPr bwMode="auto">
          <a:xfrm>
            <a:off x="8842375" y="12588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v</a:t>
            </a:r>
          </a:p>
        </p:txBody>
      </p:sp>
      <p:sp>
        <p:nvSpPr>
          <p:cNvPr id="73738" name="Text Box 12"/>
          <p:cNvSpPr txBox="1">
            <a:spLocks noChangeArrowheads="1"/>
          </p:cNvSpPr>
          <p:nvPr/>
        </p:nvSpPr>
        <p:spPr bwMode="auto">
          <a:xfrm>
            <a:off x="2646363" y="2968625"/>
            <a:ext cx="8794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Ethel</a:t>
            </a:r>
          </a:p>
        </p:txBody>
      </p:sp>
      <p:sp>
        <p:nvSpPr>
          <p:cNvPr id="73739" name="Oval 13"/>
          <p:cNvSpPr>
            <a:spLocks noChangeArrowheads="1"/>
          </p:cNvSpPr>
          <p:nvPr/>
        </p:nvSpPr>
        <p:spPr bwMode="auto">
          <a:xfrm>
            <a:off x="3014663" y="24384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3740" name="Oval 14"/>
          <p:cNvSpPr>
            <a:spLocks noChangeArrowheads="1"/>
          </p:cNvSpPr>
          <p:nvPr/>
        </p:nvSpPr>
        <p:spPr bwMode="auto">
          <a:xfrm>
            <a:off x="4281488" y="1219200"/>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3741" name="Text Box 15"/>
          <p:cNvSpPr txBox="1">
            <a:spLocks noChangeArrowheads="1"/>
          </p:cNvSpPr>
          <p:nvPr/>
        </p:nvSpPr>
        <p:spPr bwMode="auto">
          <a:xfrm>
            <a:off x="4062413" y="2590800"/>
            <a:ext cx="823912" cy="461963"/>
          </a:xfrm>
          <a:prstGeom prst="rect">
            <a:avLst/>
          </a:prstGeom>
          <a:noFill/>
          <a:ln w="9525">
            <a:noFill/>
            <a:miter lim="800000"/>
            <a:headEnd/>
            <a:tailEnd/>
          </a:ln>
        </p:spPr>
        <p:txBody>
          <a:bodyPr wrap="none">
            <a:prstTxWarp prst="textNoShape">
              <a:avLst/>
            </a:prstTxWarp>
            <a:spAutoFit/>
          </a:bodyPr>
          <a:lstStyle/>
          <a:p>
            <a:pPr defTabSz="914400"/>
            <a:r>
              <a:rPr lang="en-US" sz="2400" i="1">
                <a:solidFill>
                  <a:srgbClr val="000000"/>
                </a:solidFill>
              </a:rPr>
              <a:t>vΔt</a:t>
            </a:r>
            <a:r>
              <a:rPr lang="en-US" sz="2400" i="1" baseline="-25000">
                <a:solidFill>
                  <a:srgbClr val="000000"/>
                </a:solidFill>
              </a:rPr>
              <a:t>E</a:t>
            </a:r>
          </a:p>
        </p:txBody>
      </p:sp>
      <p:sp>
        <p:nvSpPr>
          <p:cNvPr id="73742" name="Line 16"/>
          <p:cNvSpPr>
            <a:spLocks noChangeShapeType="1"/>
          </p:cNvSpPr>
          <p:nvPr/>
        </p:nvSpPr>
        <p:spPr bwMode="auto">
          <a:xfrm>
            <a:off x="3119438" y="2667000"/>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43" name="Line 17"/>
          <p:cNvSpPr>
            <a:spLocks noChangeShapeType="1"/>
          </p:cNvSpPr>
          <p:nvPr/>
        </p:nvSpPr>
        <p:spPr bwMode="auto">
          <a:xfrm flipH="1">
            <a:off x="3119438" y="2819400"/>
            <a:ext cx="968375"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3744" name="Line 18"/>
          <p:cNvSpPr>
            <a:spLocks noChangeShapeType="1"/>
          </p:cNvSpPr>
          <p:nvPr/>
        </p:nvSpPr>
        <p:spPr bwMode="auto">
          <a:xfrm flipV="1">
            <a:off x="3076575" y="1263650"/>
            <a:ext cx="1268413"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3745" name="Line 19"/>
          <p:cNvSpPr>
            <a:spLocks noChangeShapeType="1"/>
          </p:cNvSpPr>
          <p:nvPr/>
        </p:nvSpPr>
        <p:spPr bwMode="auto">
          <a:xfrm flipH="1" flipV="1">
            <a:off x="4329113" y="1273175"/>
            <a:ext cx="1268412" cy="1250950"/>
          </a:xfrm>
          <a:prstGeom prst="line">
            <a:avLst/>
          </a:prstGeom>
          <a:noFill/>
          <a:ln w="38100">
            <a:solidFill>
              <a:srgbClr val="3366FF"/>
            </a:solidFill>
            <a:round/>
            <a:headEnd/>
            <a:tailEnd/>
          </a:ln>
        </p:spPr>
        <p:txBody>
          <a:bodyPr>
            <a:prstTxWarp prst="textNoShape">
              <a:avLst/>
            </a:prstTxWarp>
          </a:bodyPr>
          <a:lstStyle/>
          <a:p>
            <a:endParaRPr lang="en-US"/>
          </a:p>
        </p:txBody>
      </p:sp>
      <p:sp>
        <p:nvSpPr>
          <p:cNvPr id="73746" name="Line 20"/>
          <p:cNvSpPr>
            <a:spLocks noChangeShapeType="1"/>
          </p:cNvSpPr>
          <p:nvPr/>
        </p:nvSpPr>
        <p:spPr bwMode="auto">
          <a:xfrm>
            <a:off x="5600700" y="2676525"/>
            <a:ext cx="0" cy="304800"/>
          </a:xfrm>
          <a:prstGeom prst="line">
            <a:avLst/>
          </a:prstGeom>
          <a:noFill/>
          <a:ln w="9525">
            <a:solidFill>
              <a:schemeClr val="tx1"/>
            </a:solidFill>
            <a:round/>
            <a:headEnd/>
            <a:tailEnd/>
          </a:ln>
        </p:spPr>
        <p:txBody>
          <a:bodyPr>
            <a:prstTxWarp prst="textNoShape">
              <a:avLst/>
            </a:prstTxWarp>
          </a:bodyPr>
          <a:lstStyle/>
          <a:p>
            <a:endParaRPr lang="en-US"/>
          </a:p>
        </p:txBody>
      </p:sp>
      <p:sp>
        <p:nvSpPr>
          <p:cNvPr id="73747" name="Line 21"/>
          <p:cNvSpPr>
            <a:spLocks noChangeShapeType="1"/>
          </p:cNvSpPr>
          <p:nvPr/>
        </p:nvSpPr>
        <p:spPr bwMode="auto">
          <a:xfrm>
            <a:off x="4748213" y="2828925"/>
            <a:ext cx="852487" cy="0"/>
          </a:xfrm>
          <a:prstGeom prst="line">
            <a:avLst/>
          </a:prstGeom>
          <a:noFill/>
          <a:ln w="9525">
            <a:solidFill>
              <a:schemeClr val="tx1"/>
            </a:solidFill>
            <a:round/>
            <a:headEnd/>
            <a:tailEnd type="triangle" w="med" len="med"/>
          </a:ln>
        </p:spPr>
        <p:txBody>
          <a:bodyPr>
            <a:prstTxWarp prst="textNoShape">
              <a:avLst/>
            </a:prstTxWarp>
          </a:bodyPr>
          <a:lstStyle/>
          <a:p>
            <a:endParaRPr lang="en-US"/>
          </a:p>
        </p:txBody>
      </p:sp>
      <p:sp>
        <p:nvSpPr>
          <p:cNvPr id="73748" name="Oval 22"/>
          <p:cNvSpPr>
            <a:spLocks noChangeArrowheads="1"/>
          </p:cNvSpPr>
          <p:nvPr/>
        </p:nvSpPr>
        <p:spPr bwMode="auto">
          <a:xfrm>
            <a:off x="5481638" y="2433638"/>
            <a:ext cx="152400" cy="152400"/>
          </a:xfrm>
          <a:prstGeom prst="ellipse">
            <a:avLst/>
          </a:prstGeom>
          <a:solidFill>
            <a:srgbClr val="0000FF"/>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3749" name="Text Box 24"/>
          <p:cNvSpPr txBox="1">
            <a:spLocks noChangeArrowheads="1"/>
          </p:cNvSpPr>
          <p:nvPr/>
        </p:nvSpPr>
        <p:spPr bwMode="auto">
          <a:xfrm>
            <a:off x="762000" y="3810000"/>
            <a:ext cx="7848600" cy="1200150"/>
          </a:xfrm>
          <a:prstGeom prst="rect">
            <a:avLst/>
          </a:prstGeom>
          <a:noFill/>
          <a:ln w="9525">
            <a:noFill/>
            <a:miter lim="800000"/>
            <a:headEnd/>
            <a:tailEnd/>
          </a:ln>
        </p:spPr>
        <p:txBody>
          <a:bodyPr>
            <a:prstTxWarp prst="textNoShape">
              <a:avLst/>
            </a:prstTxWarp>
            <a:spAutoFit/>
          </a:bodyPr>
          <a:lstStyle/>
          <a:p>
            <a:pPr marL="342900" indent="-342900" defTabSz="914400"/>
            <a:r>
              <a:rPr lang="en-US" sz="2400">
                <a:solidFill>
                  <a:srgbClr val="000000"/>
                </a:solidFill>
              </a:rPr>
              <a:t>If the time between events in Δ</a:t>
            </a:r>
            <a:r>
              <a:rPr lang="en-US" sz="2400" i="1">
                <a:solidFill>
                  <a:srgbClr val="000000"/>
                </a:solidFill>
              </a:rPr>
              <a:t>t</a:t>
            </a:r>
            <a:r>
              <a:rPr lang="en-US" sz="2400" i="1" baseline="-25000">
                <a:solidFill>
                  <a:srgbClr val="000000"/>
                </a:solidFill>
              </a:rPr>
              <a:t>E</a:t>
            </a:r>
            <a:r>
              <a:rPr lang="en-US" sz="2400">
                <a:solidFill>
                  <a:srgbClr val="000000"/>
                </a:solidFill>
              </a:rPr>
              <a:t> in Ethel’s frame, the train has moved a distance </a:t>
            </a:r>
            <a:r>
              <a:rPr lang="en-US" sz="2400" i="1">
                <a:solidFill>
                  <a:srgbClr val="000000"/>
                </a:solidFill>
              </a:rPr>
              <a:t>vΔt</a:t>
            </a:r>
            <a:r>
              <a:rPr lang="en-US" sz="2400" i="1" baseline="-25000">
                <a:solidFill>
                  <a:srgbClr val="000000"/>
                </a:solidFill>
              </a:rPr>
              <a:t>E</a:t>
            </a:r>
            <a:r>
              <a:rPr lang="en-US" sz="2400" i="1">
                <a:solidFill>
                  <a:srgbClr val="000000"/>
                </a:solidFill>
              </a:rPr>
              <a:t>.  </a:t>
            </a:r>
            <a:r>
              <a:rPr lang="en-US" sz="2400">
                <a:solidFill>
                  <a:srgbClr val="000000"/>
                </a:solidFill>
              </a:rPr>
              <a:t>The distance between the events, in Ethel’s frame, is</a:t>
            </a:r>
          </a:p>
        </p:txBody>
      </p:sp>
      <p:sp>
        <p:nvSpPr>
          <p:cNvPr id="106522" name="Text Box 26"/>
          <p:cNvSpPr txBox="1">
            <a:spLocks noChangeArrowheads="1"/>
          </p:cNvSpPr>
          <p:nvPr/>
        </p:nvSpPr>
        <p:spPr bwMode="auto">
          <a:xfrm>
            <a:off x="2743200" y="6019800"/>
            <a:ext cx="313372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Good old Pythagoras!</a:t>
            </a:r>
          </a:p>
        </p:txBody>
      </p:sp>
      <p:graphicFrame>
        <p:nvGraphicFramePr>
          <p:cNvPr id="106523" name="Object 2"/>
          <p:cNvGraphicFramePr>
            <a:graphicFrameLocks noChangeAspect="1"/>
          </p:cNvGraphicFramePr>
          <p:nvPr/>
        </p:nvGraphicFramePr>
        <p:xfrm>
          <a:off x="2816225" y="5032375"/>
          <a:ext cx="2967038" cy="847725"/>
        </p:xfrm>
        <a:graphic>
          <a:graphicData uri="http://schemas.openxmlformats.org/presentationml/2006/ole">
            <mc:AlternateContent xmlns:mc="http://schemas.openxmlformats.org/markup-compatibility/2006">
              <mc:Choice xmlns:v="urn:schemas-microsoft-com:vml" Requires="v">
                <p:oleObj spid="_x0000_s7207" name="Equation" r:id="rId4" imgW="1155600" imgH="330120" progId="Equation.3">
                  <p:embed/>
                </p:oleObj>
              </mc:Choice>
              <mc:Fallback>
                <p:oleObj name="Equation" r:id="rId4" imgW="1155600" imgH="3301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6225" y="5032375"/>
                        <a:ext cx="2967038" cy="847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6524" name="Text Box 28"/>
          <p:cNvSpPr txBox="1">
            <a:spLocks noChangeArrowheads="1"/>
          </p:cNvSpPr>
          <p:nvPr/>
        </p:nvSpPr>
        <p:spPr bwMode="auto">
          <a:xfrm>
            <a:off x="5327650" y="2963863"/>
            <a:ext cx="9302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Ricky</a:t>
            </a:r>
          </a:p>
        </p:txBody>
      </p:sp>
      <p:sp>
        <p:nvSpPr>
          <p:cNvPr id="73752" name="TextBox 26"/>
          <p:cNvSpPr txBox="1">
            <a:spLocks noChangeArrowheads="1"/>
          </p:cNvSpPr>
          <p:nvPr/>
        </p:nvSpPr>
        <p:spPr bwMode="auto">
          <a:xfrm>
            <a:off x="381000" y="533400"/>
            <a:ext cx="762000" cy="369888"/>
          </a:xfrm>
          <a:prstGeom prst="rect">
            <a:avLst/>
          </a:prstGeom>
          <a:noFill/>
          <a:ln w="9525">
            <a:noFill/>
            <a:miter lim="800000"/>
            <a:headEnd/>
            <a:tailEnd/>
          </a:ln>
        </p:spPr>
        <p:txBody>
          <a:bodyPr wrap="none">
            <a:prstTxWarp prst="textNoShape">
              <a:avLst/>
            </a:prstTxWarp>
            <a:spAutoFit/>
          </a:bodyPr>
          <a:lstStyle/>
          <a:p>
            <a:r>
              <a:rPr lang="en-US"/>
              <a:t>SR16</a:t>
            </a:r>
          </a:p>
        </p:txBody>
      </p:sp>
    </p:spTree>
    <p:extLst>
      <p:ext uri="{BB962C8B-B14F-4D97-AF65-F5344CB8AC3E}">
        <p14:creationId xmlns:p14="http://schemas.microsoft.com/office/powerpoint/2010/main" val="8167062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65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65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65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22" grpId="0"/>
      <p:bldP spid="10652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2"/>
          <p:cNvSpPr>
            <a:spLocks noGrp="1" noChangeArrowheads="1"/>
          </p:cNvSpPr>
          <p:nvPr>
            <p:ph type="title"/>
          </p:nvPr>
        </p:nvSpPr>
        <p:spPr/>
        <p:txBody>
          <a:bodyPr/>
          <a:lstStyle/>
          <a:p>
            <a:r>
              <a:rPr lang="en-US" smtClean="0">
                <a:ea typeface="ＭＳ Ｐゴシック" charset="-128"/>
                <a:cs typeface="ＭＳ Ｐゴシック" charset="-128"/>
              </a:rPr>
              <a:t>Connecting the two frames</a:t>
            </a:r>
          </a:p>
        </p:txBody>
      </p:sp>
      <p:sp>
        <p:nvSpPr>
          <p:cNvPr id="75781" name="Text Box 3"/>
          <p:cNvSpPr txBox="1">
            <a:spLocks noChangeArrowheads="1"/>
          </p:cNvSpPr>
          <p:nvPr/>
        </p:nvSpPr>
        <p:spPr bwMode="auto">
          <a:xfrm>
            <a:off x="457200" y="1752600"/>
            <a:ext cx="8124825" cy="701675"/>
          </a:xfrm>
          <a:prstGeom prst="rect">
            <a:avLst/>
          </a:prstGeom>
          <a:noFill/>
          <a:ln w="9525">
            <a:noFill/>
            <a:miter lim="800000"/>
            <a:headEnd/>
            <a:tailEnd/>
          </a:ln>
        </p:spPr>
        <p:txBody>
          <a:bodyPr wrap="none">
            <a:prstTxWarp prst="textNoShape">
              <a:avLst/>
            </a:prstTxWarp>
            <a:spAutoFit/>
          </a:bodyPr>
          <a:lstStyle/>
          <a:p>
            <a:pPr defTabSz="914400"/>
            <a:r>
              <a:rPr lang="en-US" sz="2000">
                <a:solidFill>
                  <a:srgbClr val="000000"/>
                </a:solidFill>
              </a:rPr>
              <a:t>In Ethel’s frame, </a:t>
            </a:r>
          </a:p>
          <a:p>
            <a:pPr defTabSz="914400"/>
            <a:r>
              <a:rPr lang="en-US" sz="2000">
                <a:solidFill>
                  <a:srgbClr val="000000"/>
                </a:solidFill>
              </a:rPr>
              <a:t>distance between events =(speed of light) X (</a:t>
            </a:r>
            <a:r>
              <a:rPr lang="en-US">
                <a:solidFill>
                  <a:srgbClr val="000000"/>
                </a:solidFill>
              </a:rPr>
              <a:t>time between these events) </a:t>
            </a:r>
          </a:p>
        </p:txBody>
      </p:sp>
      <p:grpSp>
        <p:nvGrpSpPr>
          <p:cNvPr id="2" name="Group 5"/>
          <p:cNvGrpSpPr>
            <a:grpSpLocks/>
          </p:cNvGrpSpPr>
          <p:nvPr/>
        </p:nvGrpSpPr>
        <p:grpSpPr bwMode="auto">
          <a:xfrm>
            <a:off x="2514600" y="3276600"/>
            <a:ext cx="1676400" cy="1524000"/>
            <a:chOff x="1584" y="2064"/>
            <a:chExt cx="1056" cy="960"/>
          </a:xfrm>
        </p:grpSpPr>
        <p:sp>
          <p:nvSpPr>
            <p:cNvPr id="75785" name="AutoShape 6"/>
            <p:cNvSpPr>
              <a:spLocks noChangeArrowheads="1"/>
            </p:cNvSpPr>
            <p:nvPr/>
          </p:nvSpPr>
          <p:spPr bwMode="auto">
            <a:xfrm>
              <a:off x="1584" y="2064"/>
              <a:ext cx="1056" cy="960"/>
            </a:xfrm>
            <a:prstGeom prst="irregularSeal1">
              <a:avLst/>
            </a:prstGeom>
            <a:solidFill>
              <a:srgbClr val="FFFF00"/>
            </a:solidFill>
            <a:ln w="9525">
              <a:no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75786" name="Text Box 7"/>
            <p:cNvSpPr txBox="1">
              <a:spLocks noChangeArrowheads="1"/>
            </p:cNvSpPr>
            <p:nvPr/>
          </p:nvSpPr>
          <p:spPr bwMode="auto">
            <a:xfrm>
              <a:off x="1680" y="2400"/>
              <a:ext cx="820"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FF"/>
                  </a:solidFill>
                  <a:latin typeface="Comic Sans MS" charset="0"/>
                </a:rPr>
                <a:t>Algebra</a:t>
              </a:r>
            </a:p>
          </p:txBody>
        </p:sp>
      </p:grpSp>
      <p:sp>
        <p:nvSpPr>
          <p:cNvPr id="81929" name="Text Box 9"/>
          <p:cNvSpPr txBox="1">
            <a:spLocks noChangeArrowheads="1"/>
          </p:cNvSpPr>
          <p:nvPr/>
        </p:nvSpPr>
        <p:spPr bwMode="auto">
          <a:xfrm>
            <a:off x="6165850" y="3841750"/>
            <a:ext cx="2682875" cy="1311275"/>
          </a:xfrm>
          <a:prstGeom prst="rect">
            <a:avLst/>
          </a:prstGeom>
          <a:noFill/>
          <a:ln w="9525">
            <a:noFill/>
            <a:miter lim="800000"/>
            <a:headEnd/>
            <a:tailEnd/>
          </a:ln>
        </p:spPr>
        <p:txBody>
          <a:bodyPr>
            <a:prstTxWarp prst="textNoShape">
              <a:avLst/>
            </a:prstTxWarp>
            <a:spAutoFit/>
          </a:bodyPr>
          <a:lstStyle/>
          <a:p>
            <a:pPr defTabSz="914400"/>
            <a:r>
              <a:rPr lang="en-US" sz="2000">
                <a:solidFill>
                  <a:srgbClr val="000000"/>
                </a:solidFill>
              </a:rPr>
              <a:t>Recall: 2</a:t>
            </a:r>
            <a:r>
              <a:rPr lang="en-US" sz="2000" i="1">
                <a:solidFill>
                  <a:srgbClr val="000000"/>
                </a:solidFill>
              </a:rPr>
              <a:t>h = cΔt</a:t>
            </a:r>
            <a:r>
              <a:rPr lang="en-US" sz="2000" i="1" baseline="-25000">
                <a:solidFill>
                  <a:srgbClr val="000000"/>
                </a:solidFill>
              </a:rPr>
              <a:t>L</a:t>
            </a:r>
            <a:r>
              <a:rPr lang="en-US" sz="2000">
                <a:solidFill>
                  <a:srgbClr val="000000"/>
                </a:solidFill>
              </a:rPr>
              <a:t> is the distance between the events in Lucy’s frame.</a:t>
            </a:r>
          </a:p>
        </p:txBody>
      </p:sp>
      <p:graphicFrame>
        <p:nvGraphicFramePr>
          <p:cNvPr id="75778" name="Object 2"/>
          <p:cNvGraphicFramePr>
            <a:graphicFrameLocks noChangeAspect="1"/>
          </p:cNvGraphicFramePr>
          <p:nvPr/>
        </p:nvGraphicFramePr>
        <p:xfrm>
          <a:off x="1820863" y="2474913"/>
          <a:ext cx="4043362" cy="847725"/>
        </p:xfrm>
        <a:graphic>
          <a:graphicData uri="http://schemas.openxmlformats.org/presentationml/2006/ole">
            <mc:AlternateContent xmlns:mc="http://schemas.openxmlformats.org/markup-compatibility/2006">
              <mc:Choice xmlns:v="urn:schemas-microsoft-com:vml" Requires="v">
                <p:oleObj spid="_x0000_s8261" name="Equation" r:id="rId4" imgW="1574640" imgH="330120" progId="Equation.DSMT4">
                  <p:embed/>
                </p:oleObj>
              </mc:Choice>
              <mc:Fallback>
                <p:oleObj name="Equation" r:id="rId4" imgW="1574640" imgH="33012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0863" y="2474913"/>
                        <a:ext cx="4043362" cy="847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31" name="Object 3"/>
          <p:cNvGraphicFramePr>
            <a:graphicFrameLocks noChangeAspect="1"/>
          </p:cNvGraphicFramePr>
          <p:nvPr/>
        </p:nvGraphicFramePr>
        <p:xfrm>
          <a:off x="373063" y="4719638"/>
          <a:ext cx="5900737" cy="1206500"/>
        </p:xfrm>
        <a:graphic>
          <a:graphicData uri="http://schemas.openxmlformats.org/presentationml/2006/ole">
            <mc:AlternateContent xmlns:mc="http://schemas.openxmlformats.org/markup-compatibility/2006">
              <mc:Choice xmlns:v="urn:schemas-microsoft-com:vml" Requires="v">
                <p:oleObj spid="_x0000_s8262" name="Equation" r:id="rId6" imgW="2298600" imgH="469800" progId="Equation.3">
                  <p:embed/>
                </p:oleObj>
              </mc:Choice>
              <mc:Fallback>
                <p:oleObj name="Equation" r:id="rId6" imgW="2298600" imgH="4698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063" y="4719638"/>
                        <a:ext cx="5900737" cy="1206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5784" name="TextBox 9"/>
          <p:cNvSpPr txBox="1">
            <a:spLocks noChangeArrowheads="1"/>
          </p:cNvSpPr>
          <p:nvPr/>
        </p:nvSpPr>
        <p:spPr bwMode="auto">
          <a:xfrm>
            <a:off x="373063" y="457200"/>
            <a:ext cx="762000" cy="369888"/>
          </a:xfrm>
          <a:prstGeom prst="rect">
            <a:avLst/>
          </a:prstGeom>
          <a:noFill/>
          <a:ln w="9525">
            <a:noFill/>
            <a:miter lim="800000"/>
            <a:headEnd/>
            <a:tailEnd/>
          </a:ln>
        </p:spPr>
        <p:txBody>
          <a:bodyPr wrap="none">
            <a:prstTxWarp prst="textNoShape">
              <a:avLst/>
            </a:prstTxWarp>
            <a:spAutoFit/>
          </a:bodyPr>
          <a:lstStyle/>
          <a:p>
            <a:r>
              <a:rPr lang="en-US"/>
              <a:t>SR17</a:t>
            </a:r>
          </a:p>
        </p:txBody>
      </p:sp>
    </p:spTree>
    <p:extLst>
      <p:ext uri="{BB962C8B-B14F-4D97-AF65-F5344CB8AC3E}">
        <p14:creationId xmlns:p14="http://schemas.microsoft.com/office/powerpoint/2010/main" val="30118867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just glazed over on that last slide…</a:t>
            </a:r>
            <a:br>
              <a:rPr lang="en-US" dirty="0" smtClean="0"/>
            </a:br>
            <a:r>
              <a:rPr lang="en-US" dirty="0" smtClean="0"/>
              <a:t>Do that algebra!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6975204"/>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2"/>
          <p:cNvSpPr>
            <a:spLocks noGrp="1" noChangeArrowheads="1"/>
          </p:cNvSpPr>
          <p:nvPr>
            <p:ph type="title"/>
          </p:nvPr>
        </p:nvSpPr>
        <p:spPr/>
        <p:txBody>
          <a:bodyPr/>
          <a:lstStyle/>
          <a:p>
            <a:r>
              <a:rPr lang="en-US" smtClean="0">
                <a:ea typeface="ＭＳ Ｐゴシック" charset="-128"/>
                <a:cs typeface="ＭＳ Ｐゴシック" charset="-128"/>
              </a:rPr>
              <a:t>“Standard” form</a:t>
            </a:r>
          </a:p>
        </p:txBody>
      </p:sp>
      <p:sp>
        <p:nvSpPr>
          <p:cNvPr id="77829" name="Text Box 3"/>
          <p:cNvSpPr txBox="1">
            <a:spLocks noChangeArrowheads="1"/>
          </p:cNvSpPr>
          <p:nvPr/>
        </p:nvSpPr>
        <p:spPr bwMode="auto">
          <a:xfrm>
            <a:off x="304800" y="1676400"/>
            <a:ext cx="8734425" cy="461963"/>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Time between events (Ethel) = γ X time between events (Lucy)</a:t>
            </a:r>
          </a:p>
        </p:txBody>
      </p:sp>
      <p:graphicFrame>
        <p:nvGraphicFramePr>
          <p:cNvPr id="77826" name="Object 2"/>
          <p:cNvGraphicFramePr>
            <a:graphicFrameLocks noChangeAspect="1"/>
          </p:cNvGraphicFramePr>
          <p:nvPr/>
        </p:nvGraphicFramePr>
        <p:xfrm>
          <a:off x="2133600" y="2667000"/>
          <a:ext cx="2273300" cy="587375"/>
        </p:xfrm>
        <a:graphic>
          <a:graphicData uri="http://schemas.openxmlformats.org/presentationml/2006/ole">
            <mc:AlternateContent xmlns:mc="http://schemas.openxmlformats.org/markup-compatibility/2006">
              <mc:Choice xmlns:v="urn:schemas-microsoft-com:vml" Requires="v">
                <p:oleObj spid="_x0000_s9287" name="Equation" r:id="rId4" imgW="736560" imgH="190440" progId="Equation.3">
                  <p:embed/>
                </p:oleObj>
              </mc:Choice>
              <mc:Fallback>
                <p:oleObj name="Equation" r:id="rId4" imgW="736560" imgH="1904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2667000"/>
                        <a:ext cx="2273300"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7827" name="Object 3"/>
          <p:cNvGraphicFramePr>
            <a:graphicFrameLocks noChangeAspect="1"/>
          </p:cNvGraphicFramePr>
          <p:nvPr/>
        </p:nvGraphicFramePr>
        <p:xfrm>
          <a:off x="5410200" y="2590800"/>
          <a:ext cx="1441450" cy="1270000"/>
        </p:xfrm>
        <a:graphic>
          <a:graphicData uri="http://schemas.openxmlformats.org/presentationml/2006/ole">
            <mc:AlternateContent xmlns:mc="http://schemas.openxmlformats.org/markup-compatibility/2006">
              <mc:Choice xmlns:v="urn:schemas-microsoft-com:vml" Requires="v">
                <p:oleObj spid="_x0000_s9288" name="Equation" r:id="rId6" imgW="749160" imgH="660240" progId="Equation.3">
                  <p:embed/>
                </p:oleObj>
              </mc:Choice>
              <mc:Fallback>
                <p:oleObj name="Equation" r:id="rId6" imgW="749160" imgH="6602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0" y="2590800"/>
                        <a:ext cx="1441450" cy="1270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3974" name="Text Box 6"/>
          <p:cNvSpPr txBox="1">
            <a:spLocks noChangeArrowheads="1"/>
          </p:cNvSpPr>
          <p:nvPr/>
        </p:nvSpPr>
        <p:spPr bwMode="auto">
          <a:xfrm>
            <a:off x="1143000" y="3860800"/>
            <a:ext cx="7023728" cy="2308324"/>
          </a:xfrm>
          <a:prstGeom prst="rect">
            <a:avLst/>
          </a:prstGeom>
          <a:noFill/>
          <a:ln w="9525">
            <a:noFill/>
            <a:miter lim="800000"/>
            <a:headEnd/>
            <a:tailEnd/>
          </a:ln>
        </p:spPr>
        <p:txBody>
          <a:bodyPr wrap="none">
            <a:prstTxWarp prst="textNoShape">
              <a:avLst/>
            </a:prstTxWarp>
            <a:spAutoFit/>
          </a:bodyPr>
          <a:lstStyle/>
          <a:p>
            <a:pPr marL="342900" indent="-342900" defTabSz="914400"/>
            <a:r>
              <a:rPr lang="en-US" sz="2400" dirty="0">
                <a:solidFill>
                  <a:srgbClr val="000000"/>
                </a:solidFill>
              </a:rPr>
              <a:t>According to Ethel, the time between the events is</a:t>
            </a:r>
          </a:p>
          <a:p>
            <a:pPr marL="342900" indent="-342900" defTabSz="914400"/>
            <a:endParaRPr lang="en-US" sz="2400" dirty="0">
              <a:solidFill>
                <a:srgbClr val="000000"/>
              </a:solidFill>
            </a:endParaRPr>
          </a:p>
          <a:p>
            <a:pPr marL="800100" lvl="1" indent="-342900" defTabSz="914400">
              <a:buFontTx/>
              <a:buAutoNum type="alphaLcParenR"/>
            </a:pPr>
            <a:r>
              <a:rPr lang="en-US" sz="2400" dirty="0">
                <a:solidFill>
                  <a:srgbClr val="000000"/>
                </a:solidFill>
              </a:rPr>
              <a:t>Greater than</a:t>
            </a:r>
          </a:p>
          <a:p>
            <a:pPr marL="800100" lvl="1" indent="-342900" defTabSz="914400">
              <a:buFontTx/>
              <a:buAutoNum type="alphaLcParenR"/>
            </a:pPr>
            <a:r>
              <a:rPr lang="en-US" sz="2400" dirty="0">
                <a:solidFill>
                  <a:srgbClr val="000000"/>
                </a:solidFill>
              </a:rPr>
              <a:t>Less than</a:t>
            </a:r>
          </a:p>
          <a:p>
            <a:pPr marL="342900" indent="-342900" defTabSz="914400"/>
            <a:endParaRPr lang="en-US" sz="2400" dirty="0">
              <a:solidFill>
                <a:srgbClr val="000000"/>
              </a:solidFill>
            </a:endParaRPr>
          </a:p>
          <a:p>
            <a:pPr marL="342900" indent="-342900" defTabSz="914400"/>
            <a:r>
              <a:rPr lang="en-US" sz="2400" dirty="0">
                <a:solidFill>
                  <a:srgbClr val="000000"/>
                </a:solidFill>
              </a:rPr>
              <a:t>the time between events according to Lucy</a:t>
            </a:r>
            <a:r>
              <a:rPr lang="en-US" sz="2400" dirty="0" smtClean="0">
                <a:solidFill>
                  <a:srgbClr val="000000"/>
                </a:solidFill>
              </a:rPr>
              <a:t>.</a:t>
            </a:r>
            <a:endParaRPr lang="en-US" sz="2400" dirty="0">
              <a:solidFill>
                <a:srgbClr val="000000"/>
              </a:solidFill>
            </a:endParaRPr>
          </a:p>
        </p:txBody>
      </p:sp>
      <p:sp>
        <p:nvSpPr>
          <p:cNvPr id="77832" name="TextBox 7"/>
          <p:cNvSpPr txBox="1">
            <a:spLocks noChangeArrowheads="1"/>
          </p:cNvSpPr>
          <p:nvPr/>
        </p:nvSpPr>
        <p:spPr bwMode="auto">
          <a:xfrm>
            <a:off x="304800" y="274638"/>
            <a:ext cx="1133475" cy="369887"/>
          </a:xfrm>
          <a:prstGeom prst="rect">
            <a:avLst/>
          </a:prstGeom>
          <a:noFill/>
          <a:ln w="9525">
            <a:noFill/>
            <a:miter lim="800000"/>
            <a:headEnd/>
            <a:tailEnd/>
          </a:ln>
        </p:spPr>
        <p:txBody>
          <a:bodyPr wrap="none">
            <a:prstTxWarp prst="textNoShape">
              <a:avLst/>
            </a:prstTxWarp>
            <a:spAutoFit/>
          </a:bodyPr>
          <a:lstStyle/>
          <a:p>
            <a:r>
              <a:rPr lang="en-US"/>
              <a:t>CT-SR18</a:t>
            </a:r>
          </a:p>
        </p:txBody>
      </p:sp>
    </p:spTree>
    <p:extLst>
      <p:ext uri="{BB962C8B-B14F-4D97-AF65-F5344CB8AC3E}">
        <p14:creationId xmlns:p14="http://schemas.microsoft.com/office/powerpoint/2010/main" val="3825249051"/>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2"/>
          <p:cNvSpPr>
            <a:spLocks noGrp="1" noChangeArrowheads="1"/>
          </p:cNvSpPr>
          <p:nvPr>
            <p:ph type="title"/>
          </p:nvPr>
        </p:nvSpPr>
        <p:spPr/>
        <p:txBody>
          <a:bodyPr/>
          <a:lstStyle/>
          <a:p>
            <a:r>
              <a:rPr lang="en-US" smtClean="0">
                <a:ea typeface="ＭＳ Ｐゴシック" charset="-128"/>
                <a:cs typeface="ＭＳ Ｐゴシック" charset="-128"/>
              </a:rPr>
              <a:t>“Standard” form</a:t>
            </a:r>
          </a:p>
        </p:txBody>
      </p:sp>
      <p:sp>
        <p:nvSpPr>
          <p:cNvPr id="77829" name="Text Box 3"/>
          <p:cNvSpPr txBox="1">
            <a:spLocks noChangeArrowheads="1"/>
          </p:cNvSpPr>
          <p:nvPr/>
        </p:nvSpPr>
        <p:spPr bwMode="auto">
          <a:xfrm>
            <a:off x="304800" y="1676400"/>
            <a:ext cx="8734425" cy="461963"/>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Time between events (Ethel) = γ X time between events (Lucy)</a:t>
            </a:r>
          </a:p>
        </p:txBody>
      </p:sp>
      <p:graphicFrame>
        <p:nvGraphicFramePr>
          <p:cNvPr id="77826" name="Object 2"/>
          <p:cNvGraphicFramePr>
            <a:graphicFrameLocks noChangeAspect="1"/>
          </p:cNvGraphicFramePr>
          <p:nvPr/>
        </p:nvGraphicFramePr>
        <p:xfrm>
          <a:off x="2133600" y="2667000"/>
          <a:ext cx="2273300" cy="587375"/>
        </p:xfrm>
        <a:graphic>
          <a:graphicData uri="http://schemas.openxmlformats.org/presentationml/2006/ole">
            <mc:AlternateContent xmlns:mc="http://schemas.openxmlformats.org/markup-compatibility/2006">
              <mc:Choice xmlns:v="urn:schemas-microsoft-com:vml" Requires="v">
                <p:oleObj spid="_x0000_s57366" name="Equation" r:id="rId4" imgW="736560" imgH="190440" progId="Equation.3">
                  <p:embed/>
                </p:oleObj>
              </mc:Choice>
              <mc:Fallback>
                <p:oleObj name="Equation" r:id="rId4" imgW="736560" imgH="1904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33600" y="2667000"/>
                        <a:ext cx="2273300" cy="58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7827" name="Object 3"/>
          <p:cNvGraphicFramePr>
            <a:graphicFrameLocks noChangeAspect="1"/>
          </p:cNvGraphicFramePr>
          <p:nvPr/>
        </p:nvGraphicFramePr>
        <p:xfrm>
          <a:off x="5410200" y="2590800"/>
          <a:ext cx="1441450" cy="1270000"/>
        </p:xfrm>
        <a:graphic>
          <a:graphicData uri="http://schemas.openxmlformats.org/presentationml/2006/ole">
            <mc:AlternateContent xmlns:mc="http://schemas.openxmlformats.org/markup-compatibility/2006">
              <mc:Choice xmlns:v="urn:schemas-microsoft-com:vml" Requires="v">
                <p:oleObj spid="_x0000_s57367" name="Equation" r:id="rId6" imgW="749160" imgH="660240" progId="Equation.3">
                  <p:embed/>
                </p:oleObj>
              </mc:Choice>
              <mc:Fallback>
                <p:oleObj name="Equation" r:id="rId6" imgW="749160" imgH="6602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0200" y="2590800"/>
                        <a:ext cx="1441450" cy="1270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3974" name="Text Box 6"/>
          <p:cNvSpPr txBox="1">
            <a:spLocks noChangeArrowheads="1"/>
          </p:cNvSpPr>
          <p:nvPr/>
        </p:nvSpPr>
        <p:spPr bwMode="auto">
          <a:xfrm>
            <a:off x="1143000" y="3860800"/>
            <a:ext cx="7650163" cy="2678113"/>
          </a:xfrm>
          <a:prstGeom prst="rect">
            <a:avLst/>
          </a:prstGeom>
          <a:noFill/>
          <a:ln w="9525">
            <a:noFill/>
            <a:miter lim="800000"/>
            <a:headEnd/>
            <a:tailEnd/>
          </a:ln>
        </p:spPr>
        <p:txBody>
          <a:bodyPr wrap="none">
            <a:prstTxWarp prst="textNoShape">
              <a:avLst/>
            </a:prstTxWarp>
            <a:spAutoFit/>
          </a:bodyPr>
          <a:lstStyle/>
          <a:p>
            <a:pPr marL="342900" indent="-342900" defTabSz="914400"/>
            <a:r>
              <a:rPr lang="en-US" sz="2400">
                <a:solidFill>
                  <a:srgbClr val="000000"/>
                </a:solidFill>
              </a:rPr>
              <a:t>According to Ethel, the time between the events is</a:t>
            </a:r>
          </a:p>
          <a:p>
            <a:pPr marL="342900" indent="-342900" defTabSz="914400"/>
            <a:endParaRPr lang="en-US" sz="2400">
              <a:solidFill>
                <a:srgbClr val="000000"/>
              </a:solidFill>
            </a:endParaRPr>
          </a:p>
          <a:p>
            <a:pPr marL="800100" lvl="1" indent="-342900" defTabSz="914400">
              <a:buFontTx/>
              <a:buAutoNum type="alphaLcParenR"/>
            </a:pPr>
            <a:r>
              <a:rPr lang="en-US" sz="2400">
                <a:solidFill>
                  <a:srgbClr val="000000"/>
                </a:solidFill>
              </a:rPr>
              <a:t>Greater than</a:t>
            </a:r>
          </a:p>
          <a:p>
            <a:pPr marL="800100" lvl="1" indent="-342900" defTabSz="914400">
              <a:buFontTx/>
              <a:buAutoNum type="alphaLcParenR"/>
            </a:pPr>
            <a:r>
              <a:rPr lang="en-US" sz="2400">
                <a:solidFill>
                  <a:srgbClr val="000000"/>
                </a:solidFill>
              </a:rPr>
              <a:t>Less than</a:t>
            </a:r>
          </a:p>
          <a:p>
            <a:pPr marL="342900" indent="-342900" defTabSz="914400"/>
            <a:endParaRPr lang="en-US" sz="2400">
              <a:solidFill>
                <a:srgbClr val="000000"/>
              </a:solidFill>
            </a:endParaRPr>
          </a:p>
          <a:p>
            <a:pPr marL="342900" indent="-342900" defTabSz="914400"/>
            <a:r>
              <a:rPr lang="en-US" sz="2400">
                <a:solidFill>
                  <a:srgbClr val="000000"/>
                </a:solidFill>
              </a:rPr>
              <a:t>the time between events according to Lucy.</a:t>
            </a:r>
          </a:p>
          <a:p>
            <a:pPr marL="342900" indent="-342900" defTabSz="914400"/>
            <a:r>
              <a:rPr lang="en-US" sz="2400">
                <a:solidFill>
                  <a:srgbClr val="000000"/>
                </a:solidFill>
              </a:rPr>
              <a:t>   This is true no matter how fast their relative speed is.</a:t>
            </a:r>
          </a:p>
        </p:txBody>
      </p:sp>
      <p:sp>
        <p:nvSpPr>
          <p:cNvPr id="83975" name="Oval 7"/>
          <p:cNvSpPr>
            <a:spLocks noChangeArrowheads="1"/>
          </p:cNvSpPr>
          <p:nvPr/>
        </p:nvSpPr>
        <p:spPr bwMode="auto">
          <a:xfrm>
            <a:off x="1447800" y="4648200"/>
            <a:ext cx="2590800" cy="4699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7832" name="TextBox 7"/>
          <p:cNvSpPr txBox="1">
            <a:spLocks noChangeArrowheads="1"/>
          </p:cNvSpPr>
          <p:nvPr/>
        </p:nvSpPr>
        <p:spPr bwMode="auto">
          <a:xfrm>
            <a:off x="304800" y="274638"/>
            <a:ext cx="1133475" cy="369887"/>
          </a:xfrm>
          <a:prstGeom prst="rect">
            <a:avLst/>
          </a:prstGeom>
          <a:noFill/>
          <a:ln w="9525">
            <a:noFill/>
            <a:miter lim="800000"/>
            <a:headEnd/>
            <a:tailEnd/>
          </a:ln>
        </p:spPr>
        <p:txBody>
          <a:bodyPr wrap="none">
            <a:prstTxWarp prst="textNoShape">
              <a:avLst/>
            </a:prstTxWarp>
            <a:spAutoFit/>
          </a:bodyPr>
          <a:lstStyle/>
          <a:p>
            <a:r>
              <a:rPr lang="en-US"/>
              <a:t>CT-SR18</a:t>
            </a:r>
          </a:p>
        </p:txBody>
      </p:sp>
    </p:spTree>
    <p:extLst>
      <p:ext uri="{BB962C8B-B14F-4D97-AF65-F5344CB8AC3E}">
        <p14:creationId xmlns:p14="http://schemas.microsoft.com/office/powerpoint/2010/main" val="27334551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397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97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xfrm>
            <a:off x="457200" y="1295400"/>
            <a:ext cx="8229600" cy="4525963"/>
          </a:xfrm>
        </p:spPr>
        <p:txBody>
          <a:bodyPr/>
          <a:lstStyle/>
          <a:p>
            <a:pPr>
              <a:buFontTx/>
              <a:buNone/>
            </a:pPr>
            <a:r>
              <a:rPr lang="en-US" sz="2400" dirty="0">
                <a:ea typeface="ＭＳ Ｐゴシック" charset="-128"/>
                <a:cs typeface="ＭＳ Ｐゴシック" charset="-128"/>
              </a:rPr>
              <a:t>General question: is there something special about these events in Lucy’s frame?</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a) No		b) Yes</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Be prepared to explain your answer</a:t>
            </a:r>
            <a:r>
              <a:rPr lang="en-US" sz="2400" dirty="0" smtClean="0">
                <a:ea typeface="ＭＳ Ｐゴシック" charset="-128"/>
                <a:cs typeface="ＭＳ Ｐゴシック" charset="-128"/>
              </a:rPr>
              <a:t>.</a:t>
            </a:r>
            <a:endParaRPr lang="en-US" sz="2400" dirty="0">
              <a:ea typeface="ＭＳ Ｐゴシック" charset="-128"/>
              <a:cs typeface="ＭＳ Ｐゴシック" charset="-128"/>
            </a:endParaRPr>
          </a:p>
        </p:txBody>
      </p:sp>
      <p:sp>
        <p:nvSpPr>
          <p:cNvPr id="79876" name="TextBox 3"/>
          <p:cNvSpPr txBox="1">
            <a:spLocks noChangeArrowheads="1"/>
          </p:cNvSpPr>
          <p:nvPr/>
        </p:nvSpPr>
        <p:spPr bwMode="auto">
          <a:xfrm>
            <a:off x="457200" y="533400"/>
            <a:ext cx="1133475" cy="369888"/>
          </a:xfrm>
          <a:prstGeom prst="rect">
            <a:avLst/>
          </a:prstGeom>
          <a:noFill/>
          <a:ln w="9525">
            <a:noFill/>
            <a:miter lim="800000"/>
            <a:headEnd/>
            <a:tailEnd/>
          </a:ln>
        </p:spPr>
        <p:txBody>
          <a:bodyPr wrap="none">
            <a:prstTxWarp prst="textNoShape">
              <a:avLst/>
            </a:prstTxWarp>
            <a:spAutoFit/>
          </a:bodyPr>
          <a:lstStyle/>
          <a:p>
            <a:r>
              <a:rPr lang="en-US"/>
              <a:t>CT-SR19</a:t>
            </a:r>
          </a:p>
        </p:txBody>
      </p:sp>
    </p:spTree>
    <p:extLst>
      <p:ext uri="{BB962C8B-B14F-4D97-AF65-F5344CB8AC3E}">
        <p14:creationId xmlns:p14="http://schemas.microsoft.com/office/powerpoint/2010/main" val="4274094729"/>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xfrm>
            <a:off x="457200" y="1295400"/>
            <a:ext cx="8229600" cy="4525963"/>
          </a:xfrm>
        </p:spPr>
        <p:txBody>
          <a:bodyPr/>
          <a:lstStyle/>
          <a:p>
            <a:pPr>
              <a:buFontTx/>
              <a:buNone/>
            </a:pPr>
            <a:r>
              <a:rPr lang="en-US" sz="2400" dirty="0">
                <a:ea typeface="ＭＳ Ｐゴシック" charset="-128"/>
                <a:cs typeface="ＭＳ Ｐゴシック" charset="-128"/>
              </a:rPr>
              <a:t>General question: is there something special about these events in Lucy’s frame?</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a) No		b) Yes</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Be prepared to explain your answer.</a:t>
            </a:r>
          </a:p>
          <a:p>
            <a:pPr>
              <a:buFontTx/>
              <a:buNone/>
            </a:pPr>
            <a:endParaRPr lang="en-US" sz="2400" dirty="0" smtClean="0">
              <a:ea typeface="ＭＳ Ｐゴシック" charset="-128"/>
              <a:cs typeface="ＭＳ Ｐゴシック" charset="-128"/>
            </a:endParaRPr>
          </a:p>
          <a:p>
            <a:pPr>
              <a:buFontTx/>
              <a:buNone/>
            </a:pPr>
            <a:r>
              <a:rPr lang="en-US" sz="2400" dirty="0" smtClean="0">
                <a:ea typeface="ＭＳ Ｐゴシック" charset="-128"/>
                <a:cs typeface="ＭＳ Ｐゴシック" charset="-128"/>
              </a:rPr>
              <a:t>Answer</a:t>
            </a:r>
            <a:r>
              <a:rPr lang="en-US" sz="2400" dirty="0">
                <a:ea typeface="ＭＳ Ｐゴシック" charset="-128"/>
                <a:cs typeface="ＭＳ Ｐゴシック" charset="-128"/>
              </a:rPr>
              <a:t>: Yes! Both events occur at the </a:t>
            </a:r>
            <a:r>
              <a:rPr lang="en-US" sz="2400" i="1" dirty="0">
                <a:ea typeface="ＭＳ Ｐゴシック" charset="-128"/>
                <a:cs typeface="ＭＳ Ｐゴシック" charset="-128"/>
              </a:rPr>
              <a:t>same place </a:t>
            </a:r>
            <a:r>
              <a:rPr lang="en-US" sz="2400" dirty="0">
                <a:ea typeface="ＭＳ Ｐゴシック" charset="-128"/>
                <a:cs typeface="ＭＳ Ｐゴシック" charset="-128"/>
              </a:rPr>
              <a:t>in Lucy’s frame</a:t>
            </a:r>
            <a:r>
              <a:rPr lang="en-US" dirty="0">
                <a:ea typeface="ＭＳ Ｐゴシック" charset="-128"/>
                <a:cs typeface="ＭＳ Ｐゴシック" charset="-128"/>
              </a:rPr>
              <a:t>.</a:t>
            </a:r>
          </a:p>
        </p:txBody>
      </p:sp>
      <p:sp>
        <p:nvSpPr>
          <p:cNvPr id="86019" name="Oval 3"/>
          <p:cNvSpPr>
            <a:spLocks noChangeArrowheads="1"/>
          </p:cNvSpPr>
          <p:nvPr/>
        </p:nvSpPr>
        <p:spPr bwMode="auto">
          <a:xfrm>
            <a:off x="2209800" y="2552700"/>
            <a:ext cx="1524000" cy="6096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79876" name="TextBox 3"/>
          <p:cNvSpPr txBox="1">
            <a:spLocks noChangeArrowheads="1"/>
          </p:cNvSpPr>
          <p:nvPr/>
        </p:nvSpPr>
        <p:spPr bwMode="auto">
          <a:xfrm>
            <a:off x="457200" y="533400"/>
            <a:ext cx="1133475" cy="369888"/>
          </a:xfrm>
          <a:prstGeom prst="rect">
            <a:avLst/>
          </a:prstGeom>
          <a:noFill/>
          <a:ln w="9525">
            <a:noFill/>
            <a:miter lim="800000"/>
            <a:headEnd/>
            <a:tailEnd/>
          </a:ln>
        </p:spPr>
        <p:txBody>
          <a:bodyPr wrap="none">
            <a:prstTxWarp prst="textNoShape">
              <a:avLst/>
            </a:prstTxWarp>
            <a:spAutoFit/>
          </a:bodyPr>
          <a:lstStyle/>
          <a:p>
            <a:r>
              <a:rPr lang="en-US"/>
              <a:t>CT-SR19</a:t>
            </a:r>
          </a:p>
        </p:txBody>
      </p:sp>
    </p:spTree>
    <p:extLst>
      <p:ext uri="{BB962C8B-B14F-4D97-AF65-F5344CB8AC3E}">
        <p14:creationId xmlns:p14="http://schemas.microsoft.com/office/powerpoint/2010/main" val="259444158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6018">
                                            <p:txEl>
                                              <p:pRg st="6" end="6"/>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60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2"/>
          <p:cNvSpPr>
            <a:spLocks noGrp="1" noChangeArrowheads="1"/>
          </p:cNvSpPr>
          <p:nvPr>
            <p:ph type="title"/>
          </p:nvPr>
        </p:nvSpPr>
        <p:spPr>
          <a:xfrm>
            <a:off x="457200" y="160338"/>
            <a:ext cx="8229600" cy="1143000"/>
          </a:xfrm>
        </p:spPr>
        <p:txBody>
          <a:bodyPr/>
          <a:lstStyle/>
          <a:p>
            <a:r>
              <a:rPr lang="en-US">
                <a:ea typeface="ＭＳ Ｐゴシック" charset="-128"/>
                <a:cs typeface="ＭＳ Ｐゴシック" charset="-128"/>
              </a:rPr>
              <a:t>Proper time</a:t>
            </a:r>
          </a:p>
        </p:txBody>
      </p:sp>
      <p:sp>
        <p:nvSpPr>
          <p:cNvPr id="81925" name="Text Box 3"/>
          <p:cNvSpPr txBox="1">
            <a:spLocks noChangeArrowheads="1"/>
          </p:cNvSpPr>
          <p:nvPr/>
        </p:nvSpPr>
        <p:spPr bwMode="auto">
          <a:xfrm>
            <a:off x="985838" y="1285875"/>
            <a:ext cx="7026275" cy="22828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If two events occur at the SAME LOCATION, then the time between them can be MEASURED BY A SINGLE OBSERVER WITH A SINGLE CLOCK (This is the “Lucy time” in our example.) We call the time measured between these types of events the </a:t>
            </a:r>
            <a:r>
              <a:rPr lang="en-US" sz="2400" u="sng">
                <a:solidFill>
                  <a:srgbClr val="000000"/>
                </a:solidFill>
              </a:rPr>
              <a:t>Proper Time,</a:t>
            </a:r>
            <a:endParaRPr lang="en-US" sz="2400">
              <a:solidFill>
                <a:srgbClr val="000000"/>
              </a:solidFill>
            </a:endParaRPr>
          </a:p>
        </p:txBody>
      </p:sp>
      <p:graphicFrame>
        <p:nvGraphicFramePr>
          <p:cNvPr id="88068" name="Object 2"/>
          <p:cNvGraphicFramePr>
            <a:graphicFrameLocks noChangeAspect="1"/>
          </p:cNvGraphicFramePr>
          <p:nvPr/>
        </p:nvGraphicFramePr>
        <p:xfrm>
          <a:off x="3402013" y="2994025"/>
          <a:ext cx="706437" cy="704850"/>
        </p:xfrm>
        <a:graphic>
          <a:graphicData uri="http://schemas.openxmlformats.org/presentationml/2006/ole">
            <mc:AlternateContent xmlns:mc="http://schemas.openxmlformats.org/markup-compatibility/2006">
              <mc:Choice xmlns:v="urn:schemas-microsoft-com:vml" Requires="v">
                <p:oleObj spid="_x0000_s10309" name="Equation" r:id="rId4" imgW="228600" imgH="228600" progId="Equation.DSMT4">
                  <p:embed/>
                </p:oleObj>
              </mc:Choice>
              <mc:Fallback>
                <p:oleObj name="Equation" r:id="rId4" imgW="228600" imgH="2286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2013" y="2994025"/>
                        <a:ext cx="706437"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8069" name="Object 3"/>
          <p:cNvGraphicFramePr>
            <a:graphicFrameLocks noChangeAspect="1"/>
          </p:cNvGraphicFramePr>
          <p:nvPr/>
        </p:nvGraphicFramePr>
        <p:xfrm>
          <a:off x="4090988" y="6046788"/>
          <a:ext cx="1804987" cy="704850"/>
        </p:xfrm>
        <a:graphic>
          <a:graphicData uri="http://schemas.openxmlformats.org/presentationml/2006/ole">
            <mc:AlternateContent xmlns:mc="http://schemas.openxmlformats.org/markup-compatibility/2006">
              <mc:Choice xmlns:v="urn:schemas-microsoft-com:vml" Requires="v">
                <p:oleObj spid="_x0000_s10310" name="Equation" r:id="rId6" imgW="583920" imgH="228600" progId="Equation.3">
                  <p:embed/>
                </p:oleObj>
              </mc:Choice>
              <mc:Fallback>
                <p:oleObj name="Equation" r:id="rId6" imgW="58392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90988" y="6046788"/>
                        <a:ext cx="1804987" cy="704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8070" name="Text Box 6"/>
          <p:cNvSpPr txBox="1">
            <a:spLocks noChangeArrowheads="1"/>
          </p:cNvSpPr>
          <p:nvPr/>
        </p:nvSpPr>
        <p:spPr bwMode="auto">
          <a:xfrm>
            <a:off x="985838" y="3871913"/>
            <a:ext cx="70262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Example: any given clock never moves with respect to itself.  It keeps proper time in its own frame.  </a:t>
            </a:r>
          </a:p>
        </p:txBody>
      </p:sp>
      <p:sp>
        <p:nvSpPr>
          <p:cNvPr id="88071" name="Text Box 7"/>
          <p:cNvSpPr txBox="1">
            <a:spLocks noChangeArrowheads="1"/>
          </p:cNvSpPr>
          <p:nvPr/>
        </p:nvSpPr>
        <p:spPr bwMode="auto">
          <a:xfrm>
            <a:off x="985838" y="5300663"/>
            <a:ext cx="70262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Any observer moving with respect to this clock sees it run slowly (i.e., time intervals are longer).  This is </a:t>
            </a:r>
            <a:r>
              <a:rPr lang="en-US" sz="2400">
                <a:solidFill>
                  <a:srgbClr val="FF0000"/>
                </a:solidFill>
              </a:rPr>
              <a:t>time dilation.</a:t>
            </a:r>
          </a:p>
        </p:txBody>
      </p:sp>
      <p:sp>
        <p:nvSpPr>
          <p:cNvPr id="81928" name="TextBox 7"/>
          <p:cNvSpPr txBox="1">
            <a:spLocks noChangeArrowheads="1"/>
          </p:cNvSpPr>
          <p:nvPr/>
        </p:nvSpPr>
        <p:spPr bwMode="auto">
          <a:xfrm>
            <a:off x="457200" y="609600"/>
            <a:ext cx="762000" cy="369888"/>
          </a:xfrm>
          <a:prstGeom prst="rect">
            <a:avLst/>
          </a:prstGeom>
          <a:noFill/>
          <a:ln w="9525">
            <a:noFill/>
            <a:miter lim="800000"/>
            <a:headEnd/>
            <a:tailEnd/>
          </a:ln>
        </p:spPr>
        <p:txBody>
          <a:bodyPr wrap="none">
            <a:prstTxWarp prst="textNoShape">
              <a:avLst/>
            </a:prstTxWarp>
            <a:spAutoFit/>
          </a:bodyPr>
          <a:lstStyle/>
          <a:p>
            <a:r>
              <a:rPr lang="en-US"/>
              <a:t>SR20</a:t>
            </a:r>
          </a:p>
        </p:txBody>
      </p:sp>
    </p:spTree>
    <p:extLst>
      <p:ext uri="{BB962C8B-B14F-4D97-AF65-F5344CB8AC3E}">
        <p14:creationId xmlns:p14="http://schemas.microsoft.com/office/powerpoint/2010/main" val="6560404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80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80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8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80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70" grpId="0"/>
      <p:bldP spid="8807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ea typeface="ＭＳ Ｐゴシック" charset="-128"/>
                <a:cs typeface="ＭＳ Ｐゴシック" charset="-128"/>
              </a:rPr>
              <a:t>Simultaneity in </a:t>
            </a:r>
            <a:r>
              <a:rPr lang="en-US" i="1">
                <a:ea typeface="ＭＳ Ｐゴシック" charset="-128"/>
                <a:cs typeface="ＭＳ Ｐゴシック" charset="-128"/>
              </a:rPr>
              <a:t>two</a:t>
            </a:r>
            <a:r>
              <a:rPr lang="en-US">
                <a:ea typeface="ＭＳ Ｐゴシック" charset="-128"/>
                <a:cs typeface="ＭＳ Ｐゴシック" charset="-128"/>
              </a:rPr>
              <a:t> frames </a:t>
            </a:r>
          </a:p>
        </p:txBody>
      </p:sp>
      <p:grpSp>
        <p:nvGrpSpPr>
          <p:cNvPr id="2" name="Group 3"/>
          <p:cNvGrpSpPr>
            <a:grpSpLocks/>
          </p:cNvGrpSpPr>
          <p:nvPr/>
        </p:nvGrpSpPr>
        <p:grpSpPr bwMode="auto">
          <a:xfrm>
            <a:off x="304800" y="2743200"/>
            <a:ext cx="4730750" cy="708025"/>
            <a:chOff x="96" y="1858"/>
            <a:chExt cx="2980" cy="446"/>
          </a:xfrm>
        </p:grpSpPr>
        <p:sp>
          <p:nvSpPr>
            <p:cNvPr id="34895"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96"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4897"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898"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899"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900"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901"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902"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4903"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34820" name="Picture 13" descr="Helper"/>
          <p:cNvPicPr>
            <a:picLocks noChangeAspect="1" noChangeArrowheads="1"/>
          </p:cNvPicPr>
          <p:nvPr/>
        </p:nvPicPr>
        <p:blipFill>
          <a:blip r:embed="rId3"/>
          <a:srcRect/>
          <a:stretch>
            <a:fillRect/>
          </a:stretch>
        </p:blipFill>
        <p:spPr bwMode="auto">
          <a:xfrm>
            <a:off x="2490788" y="1828800"/>
            <a:ext cx="481012" cy="1058863"/>
          </a:xfrm>
          <a:prstGeom prst="rect">
            <a:avLst/>
          </a:prstGeom>
          <a:noFill/>
          <a:ln w="9525">
            <a:noFill/>
            <a:miter lim="800000"/>
            <a:headEnd/>
            <a:tailEnd/>
          </a:ln>
        </p:spPr>
      </p:pic>
      <p:grpSp>
        <p:nvGrpSpPr>
          <p:cNvPr id="3" name="Group 14"/>
          <p:cNvGrpSpPr>
            <a:grpSpLocks/>
          </p:cNvGrpSpPr>
          <p:nvPr/>
        </p:nvGrpSpPr>
        <p:grpSpPr bwMode="auto">
          <a:xfrm>
            <a:off x="2573338" y="2743200"/>
            <a:ext cx="304800" cy="304800"/>
            <a:chOff x="3792" y="3264"/>
            <a:chExt cx="192" cy="192"/>
          </a:xfrm>
        </p:grpSpPr>
        <p:sp>
          <p:nvSpPr>
            <p:cNvPr id="34892" name="Oval 15"/>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93" name="Line 16"/>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94" name="Line 17"/>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4" name="Group 18"/>
          <p:cNvGrpSpPr>
            <a:grpSpLocks/>
          </p:cNvGrpSpPr>
          <p:nvPr/>
        </p:nvGrpSpPr>
        <p:grpSpPr bwMode="auto">
          <a:xfrm>
            <a:off x="3200400" y="2743200"/>
            <a:ext cx="304800" cy="304800"/>
            <a:chOff x="3792" y="3264"/>
            <a:chExt cx="192" cy="192"/>
          </a:xfrm>
        </p:grpSpPr>
        <p:sp>
          <p:nvSpPr>
            <p:cNvPr id="34889" name="Oval 19"/>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90" name="Line 20"/>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91" name="Line 21"/>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5" name="Group 22"/>
          <p:cNvGrpSpPr>
            <a:grpSpLocks/>
          </p:cNvGrpSpPr>
          <p:nvPr/>
        </p:nvGrpSpPr>
        <p:grpSpPr bwMode="auto">
          <a:xfrm>
            <a:off x="3810000" y="2743200"/>
            <a:ext cx="304800" cy="304800"/>
            <a:chOff x="3792" y="3264"/>
            <a:chExt cx="192" cy="192"/>
          </a:xfrm>
        </p:grpSpPr>
        <p:sp>
          <p:nvSpPr>
            <p:cNvPr id="34886" name="Oval 23"/>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87" name="Line 24"/>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88" name="Line 25"/>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6" name="Group 26"/>
          <p:cNvGrpSpPr>
            <a:grpSpLocks/>
          </p:cNvGrpSpPr>
          <p:nvPr/>
        </p:nvGrpSpPr>
        <p:grpSpPr bwMode="auto">
          <a:xfrm>
            <a:off x="4419600" y="2743200"/>
            <a:ext cx="304800" cy="304800"/>
            <a:chOff x="3792" y="3264"/>
            <a:chExt cx="192" cy="192"/>
          </a:xfrm>
        </p:grpSpPr>
        <p:sp>
          <p:nvSpPr>
            <p:cNvPr id="34883" name="Oval 27"/>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84" name="Line 28"/>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85" name="Line 29"/>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7" name="Group 30"/>
          <p:cNvGrpSpPr>
            <a:grpSpLocks/>
          </p:cNvGrpSpPr>
          <p:nvPr/>
        </p:nvGrpSpPr>
        <p:grpSpPr bwMode="auto">
          <a:xfrm>
            <a:off x="1981200" y="2743200"/>
            <a:ext cx="304800" cy="304800"/>
            <a:chOff x="3792" y="3264"/>
            <a:chExt cx="192" cy="192"/>
          </a:xfrm>
        </p:grpSpPr>
        <p:sp>
          <p:nvSpPr>
            <p:cNvPr id="34880" name="Oval 31"/>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81" name="Line 32"/>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82" name="Line 33"/>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8" name="Group 34"/>
          <p:cNvGrpSpPr>
            <a:grpSpLocks/>
          </p:cNvGrpSpPr>
          <p:nvPr/>
        </p:nvGrpSpPr>
        <p:grpSpPr bwMode="auto">
          <a:xfrm>
            <a:off x="1371600" y="2743200"/>
            <a:ext cx="304800" cy="304800"/>
            <a:chOff x="3792" y="3264"/>
            <a:chExt cx="192" cy="192"/>
          </a:xfrm>
        </p:grpSpPr>
        <p:sp>
          <p:nvSpPr>
            <p:cNvPr id="34877" name="Oval 35"/>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78" name="Line 36"/>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79" name="Line 37"/>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9" name="Group 38"/>
          <p:cNvGrpSpPr>
            <a:grpSpLocks/>
          </p:cNvGrpSpPr>
          <p:nvPr/>
        </p:nvGrpSpPr>
        <p:grpSpPr bwMode="auto">
          <a:xfrm>
            <a:off x="762000" y="2743200"/>
            <a:ext cx="304800" cy="304800"/>
            <a:chOff x="3792" y="3264"/>
            <a:chExt cx="192" cy="192"/>
          </a:xfrm>
        </p:grpSpPr>
        <p:sp>
          <p:nvSpPr>
            <p:cNvPr id="34874" name="Oval 39"/>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75" name="Line 40"/>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76" name="Line 41"/>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sp>
        <p:nvSpPr>
          <p:cNvPr id="34828" name="Text Box 42"/>
          <p:cNvSpPr txBox="1">
            <a:spLocks noChangeArrowheads="1"/>
          </p:cNvSpPr>
          <p:nvPr/>
        </p:nvSpPr>
        <p:spPr bwMode="auto">
          <a:xfrm>
            <a:off x="974725" y="4664075"/>
            <a:ext cx="7102475" cy="8223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 second frame has its own clocks, and moves past me.  What happens now?</a:t>
            </a:r>
          </a:p>
        </p:txBody>
      </p:sp>
      <p:grpSp>
        <p:nvGrpSpPr>
          <p:cNvPr id="10" name="Group 43"/>
          <p:cNvGrpSpPr>
            <a:grpSpLocks/>
          </p:cNvGrpSpPr>
          <p:nvPr/>
        </p:nvGrpSpPr>
        <p:grpSpPr bwMode="auto">
          <a:xfrm>
            <a:off x="1670050" y="2598738"/>
            <a:ext cx="4883150" cy="1690687"/>
            <a:chOff x="1052" y="1637"/>
            <a:chExt cx="3076" cy="1065"/>
          </a:xfrm>
        </p:grpSpPr>
        <p:grpSp>
          <p:nvGrpSpPr>
            <p:cNvPr id="11" name="Group 44"/>
            <p:cNvGrpSpPr>
              <a:grpSpLocks/>
            </p:cNvGrpSpPr>
            <p:nvPr/>
          </p:nvGrpSpPr>
          <p:grpSpPr bwMode="auto">
            <a:xfrm>
              <a:off x="1052" y="2256"/>
              <a:ext cx="2980" cy="446"/>
              <a:chOff x="96" y="1858"/>
              <a:chExt cx="2980" cy="446"/>
            </a:xfrm>
          </p:grpSpPr>
          <p:sp>
            <p:nvSpPr>
              <p:cNvPr id="34865" name="Line 45"/>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34866" name="Line 46"/>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34867" name="Line 47"/>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68" name="Line 48"/>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69" name="Line 49"/>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70" name="Line 50"/>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71" name="Line 51"/>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72" name="Line 52"/>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4873" name="Text Box 53"/>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-3       -2       -1       0        1        2       3  ...</a:t>
                </a:r>
              </a:p>
            </p:txBody>
          </p:sp>
        </p:grpSp>
        <p:sp>
          <p:nvSpPr>
            <p:cNvPr id="34834" name="Line 54"/>
            <p:cNvSpPr>
              <a:spLocks noChangeShapeType="1"/>
            </p:cNvSpPr>
            <p:nvPr/>
          </p:nvSpPr>
          <p:spPr bwMode="auto">
            <a:xfrm>
              <a:off x="3408" y="2064"/>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34835" name="Text Box 55"/>
            <p:cNvSpPr txBox="1">
              <a:spLocks noChangeArrowheads="1"/>
            </p:cNvSpPr>
            <p:nvPr/>
          </p:nvSpPr>
          <p:spPr bwMode="auto">
            <a:xfrm>
              <a:off x="3638" y="1657"/>
              <a:ext cx="212"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FF0000"/>
                  </a:solidFill>
                </a:rPr>
                <a:t>v</a:t>
              </a:r>
            </a:p>
          </p:txBody>
        </p:sp>
        <p:pic>
          <p:nvPicPr>
            <p:cNvPr id="34836" name="Picture 56" descr="Helper"/>
            <p:cNvPicPr>
              <a:picLocks noChangeAspect="1" noChangeArrowheads="1"/>
            </p:cNvPicPr>
            <p:nvPr/>
          </p:nvPicPr>
          <p:blipFill>
            <a:blip r:embed="rId3"/>
            <a:srcRect/>
            <a:stretch>
              <a:fillRect/>
            </a:stretch>
          </p:blipFill>
          <p:spPr bwMode="auto">
            <a:xfrm>
              <a:off x="2385" y="1637"/>
              <a:ext cx="303" cy="667"/>
            </a:xfrm>
            <a:prstGeom prst="rect">
              <a:avLst/>
            </a:prstGeom>
            <a:noFill/>
            <a:ln w="9525">
              <a:noFill/>
              <a:miter lim="800000"/>
              <a:headEnd/>
              <a:tailEnd/>
            </a:ln>
          </p:spPr>
        </p:pic>
        <p:grpSp>
          <p:nvGrpSpPr>
            <p:cNvPr id="12" name="Group 57"/>
            <p:cNvGrpSpPr>
              <a:grpSpLocks/>
            </p:cNvGrpSpPr>
            <p:nvPr/>
          </p:nvGrpSpPr>
          <p:grpSpPr bwMode="auto">
            <a:xfrm>
              <a:off x="1344" y="2256"/>
              <a:ext cx="192" cy="192"/>
              <a:chOff x="3792" y="3264"/>
              <a:chExt cx="192" cy="192"/>
            </a:xfrm>
          </p:grpSpPr>
          <p:sp>
            <p:nvSpPr>
              <p:cNvPr id="34862" name="Oval 58"/>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63" name="Line 59"/>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64" name="Line 60"/>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3" name="Group 61"/>
            <p:cNvGrpSpPr>
              <a:grpSpLocks/>
            </p:cNvGrpSpPr>
            <p:nvPr/>
          </p:nvGrpSpPr>
          <p:grpSpPr bwMode="auto">
            <a:xfrm>
              <a:off x="1680" y="2256"/>
              <a:ext cx="192" cy="192"/>
              <a:chOff x="3792" y="3264"/>
              <a:chExt cx="192" cy="192"/>
            </a:xfrm>
          </p:grpSpPr>
          <p:sp>
            <p:nvSpPr>
              <p:cNvPr id="34859" name="Oval 62"/>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60" name="Line 63"/>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61" name="Line 64"/>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4" name="Group 65"/>
            <p:cNvGrpSpPr>
              <a:grpSpLocks/>
            </p:cNvGrpSpPr>
            <p:nvPr/>
          </p:nvGrpSpPr>
          <p:grpSpPr bwMode="auto">
            <a:xfrm>
              <a:off x="2112" y="2256"/>
              <a:ext cx="192" cy="192"/>
              <a:chOff x="3792" y="3264"/>
              <a:chExt cx="192" cy="192"/>
            </a:xfrm>
          </p:grpSpPr>
          <p:sp>
            <p:nvSpPr>
              <p:cNvPr id="34856" name="Oval 66"/>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57" name="Line 67"/>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58" name="Line 68"/>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5" name="Group 69"/>
            <p:cNvGrpSpPr>
              <a:grpSpLocks/>
            </p:cNvGrpSpPr>
            <p:nvPr/>
          </p:nvGrpSpPr>
          <p:grpSpPr bwMode="auto">
            <a:xfrm>
              <a:off x="2496" y="2256"/>
              <a:ext cx="192" cy="192"/>
              <a:chOff x="3792" y="3264"/>
              <a:chExt cx="192" cy="192"/>
            </a:xfrm>
          </p:grpSpPr>
          <p:sp>
            <p:nvSpPr>
              <p:cNvPr id="34853" name="Oval 70"/>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54" name="Line 71"/>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55" name="Line 72"/>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6" name="Group 73"/>
            <p:cNvGrpSpPr>
              <a:grpSpLocks/>
            </p:cNvGrpSpPr>
            <p:nvPr/>
          </p:nvGrpSpPr>
          <p:grpSpPr bwMode="auto">
            <a:xfrm>
              <a:off x="2880" y="2256"/>
              <a:ext cx="192" cy="192"/>
              <a:chOff x="3792" y="3264"/>
              <a:chExt cx="192" cy="192"/>
            </a:xfrm>
          </p:grpSpPr>
          <p:sp>
            <p:nvSpPr>
              <p:cNvPr id="34850" name="Oval 74"/>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51" name="Line 75"/>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52" name="Line 76"/>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7" name="Group 77"/>
            <p:cNvGrpSpPr>
              <a:grpSpLocks/>
            </p:cNvGrpSpPr>
            <p:nvPr/>
          </p:nvGrpSpPr>
          <p:grpSpPr bwMode="auto">
            <a:xfrm>
              <a:off x="3264" y="2256"/>
              <a:ext cx="192" cy="192"/>
              <a:chOff x="3792" y="3264"/>
              <a:chExt cx="192" cy="192"/>
            </a:xfrm>
          </p:grpSpPr>
          <p:sp>
            <p:nvSpPr>
              <p:cNvPr id="34847" name="Oval 78"/>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48" name="Line 79"/>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49" name="Line 80"/>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nvGrpSpPr>
            <p:cNvPr id="18" name="Group 81"/>
            <p:cNvGrpSpPr>
              <a:grpSpLocks/>
            </p:cNvGrpSpPr>
            <p:nvPr/>
          </p:nvGrpSpPr>
          <p:grpSpPr bwMode="auto">
            <a:xfrm>
              <a:off x="3600" y="2256"/>
              <a:ext cx="192" cy="192"/>
              <a:chOff x="3792" y="3264"/>
              <a:chExt cx="192" cy="192"/>
            </a:xfrm>
          </p:grpSpPr>
          <p:sp>
            <p:nvSpPr>
              <p:cNvPr id="34844" name="Oval 82"/>
              <p:cNvSpPr>
                <a:spLocks noChangeArrowheads="1"/>
              </p:cNvSpPr>
              <p:nvPr/>
            </p:nvSpPr>
            <p:spPr bwMode="auto">
              <a:xfrm>
                <a:off x="3792" y="3264"/>
                <a:ext cx="192" cy="192"/>
              </a:xfrm>
              <a:prstGeom prst="ellipse">
                <a:avLst/>
              </a:prstGeom>
              <a:solidFill>
                <a:schemeClr val="bg1"/>
              </a:solidFill>
              <a:ln w="19050">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4845" name="Line 83"/>
              <p:cNvSpPr>
                <a:spLocks noChangeShapeType="1"/>
              </p:cNvSpPr>
              <p:nvPr/>
            </p:nvSpPr>
            <p:spPr bwMode="auto">
              <a:xfrm flipV="1">
                <a:off x="3888" y="3264"/>
                <a:ext cx="0" cy="96"/>
              </a:xfrm>
              <a:prstGeom prst="line">
                <a:avLst/>
              </a:prstGeom>
              <a:noFill/>
              <a:ln w="25400">
                <a:solidFill>
                  <a:schemeClr val="tx1"/>
                </a:solidFill>
                <a:round/>
                <a:headEnd/>
                <a:tailEnd/>
              </a:ln>
            </p:spPr>
            <p:txBody>
              <a:bodyPr>
                <a:prstTxWarp prst="textNoShape">
                  <a:avLst/>
                </a:prstTxWarp>
              </a:bodyPr>
              <a:lstStyle/>
              <a:p>
                <a:endParaRPr lang="en-US"/>
              </a:p>
            </p:txBody>
          </p:sp>
          <p:sp>
            <p:nvSpPr>
              <p:cNvPr id="34846" name="Line 84"/>
              <p:cNvSpPr>
                <a:spLocks noChangeShapeType="1"/>
              </p:cNvSpPr>
              <p:nvPr/>
            </p:nvSpPr>
            <p:spPr bwMode="auto">
              <a:xfrm>
                <a:off x="3888" y="3360"/>
                <a:ext cx="48" cy="0"/>
              </a:xfrm>
              <a:prstGeom prst="line">
                <a:avLst/>
              </a:prstGeom>
              <a:noFill/>
              <a:ln w="19050">
                <a:solidFill>
                  <a:schemeClr val="tx1"/>
                </a:solidFill>
                <a:round/>
                <a:headEnd/>
                <a:tailEnd/>
              </a:ln>
            </p:spPr>
            <p:txBody>
              <a:bodyPr>
                <a:prstTxWarp prst="textNoShape">
                  <a:avLst/>
                </a:prstTxWarp>
              </a:bodyPr>
              <a:lstStyle/>
              <a:p>
                <a:endParaRPr lang="en-US"/>
              </a:p>
            </p:txBody>
          </p:sp>
        </p:grpSp>
      </p:grpSp>
      <p:sp>
        <p:nvSpPr>
          <p:cNvPr id="34830" name="TextBox 84"/>
          <p:cNvSpPr txBox="1">
            <a:spLocks noChangeArrowheads="1"/>
          </p:cNvSpPr>
          <p:nvPr/>
        </p:nvSpPr>
        <p:spPr bwMode="auto">
          <a:xfrm>
            <a:off x="304800" y="274638"/>
            <a:ext cx="633413" cy="369887"/>
          </a:xfrm>
          <a:prstGeom prst="rect">
            <a:avLst/>
          </a:prstGeom>
          <a:noFill/>
          <a:ln w="9525">
            <a:noFill/>
            <a:miter lim="800000"/>
            <a:headEnd/>
            <a:tailEnd/>
          </a:ln>
        </p:spPr>
        <p:txBody>
          <a:bodyPr wrap="none">
            <a:prstTxWarp prst="textNoShape">
              <a:avLst/>
            </a:prstTxWarp>
            <a:spAutoFit/>
          </a:bodyPr>
          <a:lstStyle/>
          <a:p>
            <a:r>
              <a:rPr lang="en-US" dirty="0"/>
              <a:t>SR3</a:t>
            </a:r>
          </a:p>
        </p:txBody>
      </p:sp>
      <p:sp>
        <p:nvSpPr>
          <p:cNvPr id="34831" name="TextBox 85"/>
          <p:cNvSpPr txBox="1">
            <a:spLocks noChangeArrowheads="1"/>
          </p:cNvSpPr>
          <p:nvPr/>
        </p:nvSpPr>
        <p:spPr bwMode="auto">
          <a:xfrm>
            <a:off x="561975" y="2025650"/>
            <a:ext cx="1800225" cy="368300"/>
          </a:xfrm>
          <a:prstGeom prst="rect">
            <a:avLst/>
          </a:prstGeom>
          <a:noFill/>
          <a:ln w="9525">
            <a:noFill/>
            <a:miter lim="800000"/>
            <a:headEnd/>
            <a:tailEnd/>
          </a:ln>
        </p:spPr>
        <p:txBody>
          <a:bodyPr wrap="none">
            <a:prstTxWarp prst="textNoShape">
              <a:avLst/>
            </a:prstTxWarp>
            <a:spAutoFit/>
          </a:bodyPr>
          <a:lstStyle/>
          <a:p>
            <a:r>
              <a:rPr lang="en-US"/>
              <a:t>S Frame - Ethel</a:t>
            </a:r>
          </a:p>
        </p:txBody>
      </p:sp>
      <p:sp>
        <p:nvSpPr>
          <p:cNvPr id="34832" name="TextBox 86"/>
          <p:cNvSpPr txBox="1">
            <a:spLocks noChangeArrowheads="1"/>
          </p:cNvSpPr>
          <p:nvPr/>
        </p:nvSpPr>
        <p:spPr bwMode="auto">
          <a:xfrm>
            <a:off x="6781800" y="3922713"/>
            <a:ext cx="1804988" cy="369887"/>
          </a:xfrm>
          <a:prstGeom prst="rect">
            <a:avLst/>
          </a:prstGeom>
          <a:noFill/>
          <a:ln w="9525">
            <a:noFill/>
            <a:miter lim="800000"/>
            <a:headEnd/>
            <a:tailEnd/>
          </a:ln>
        </p:spPr>
        <p:txBody>
          <a:bodyPr wrap="none">
            <a:prstTxWarp prst="textNoShape">
              <a:avLst/>
            </a:prstTxWarp>
            <a:spAutoFit/>
          </a:bodyPr>
          <a:lstStyle/>
          <a:p>
            <a:r>
              <a:rPr lang="en-US">
                <a:solidFill>
                  <a:srgbClr val="FF0000"/>
                </a:solidFill>
              </a:rPr>
              <a:t>S’ Frame - Lucy</a:t>
            </a:r>
          </a:p>
        </p:txBody>
      </p:sp>
    </p:spTree>
    <p:extLst>
      <p:ext uri="{BB962C8B-B14F-4D97-AF65-F5344CB8AC3E}">
        <p14:creationId xmlns:p14="http://schemas.microsoft.com/office/powerpoint/2010/main" val="1580954837"/>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25610"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25611"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25612"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3"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4"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5"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6"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7"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5618"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25604"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25605"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4287" name="Text Box 15"/>
          <p:cNvSpPr txBox="1">
            <a:spLocks noChangeArrowheads="1"/>
          </p:cNvSpPr>
          <p:nvPr/>
        </p:nvSpPr>
        <p:spPr bwMode="auto">
          <a:xfrm>
            <a:off x="5334000" y="1828800"/>
            <a:ext cx="3581400" cy="4894263"/>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This stick is 3m long.  I measure both ends at </a:t>
            </a:r>
            <a:r>
              <a:rPr lang="en-US" sz="2400" i="1">
                <a:solidFill>
                  <a:srgbClr val="000000"/>
                </a:solidFill>
              </a:rPr>
              <a:t>the same time</a:t>
            </a:r>
            <a:r>
              <a:rPr lang="en-US" sz="2400">
                <a:solidFill>
                  <a:srgbClr val="000000"/>
                </a:solidFill>
              </a:rPr>
              <a:t> in my frame of reference.  </a:t>
            </a:r>
          </a:p>
          <a:p>
            <a:pPr defTabSz="914400"/>
            <a:endParaRPr lang="en-US" sz="2400">
              <a:solidFill>
                <a:srgbClr val="000000"/>
              </a:solidFill>
            </a:endParaRPr>
          </a:p>
          <a:p>
            <a:pPr defTabSz="914400"/>
            <a:r>
              <a:rPr lang="en-US" sz="2400">
                <a:solidFill>
                  <a:srgbClr val="000000"/>
                </a:solidFill>
              </a:rPr>
              <a:t>Or not.  It doesn’t matter, because the stick isn’t going anywhere.</a:t>
            </a:r>
          </a:p>
          <a:p>
            <a:pPr defTabSz="914400"/>
            <a:endParaRPr lang="en-US" sz="2400">
              <a:solidFill>
                <a:srgbClr val="000000"/>
              </a:solidFill>
            </a:endParaRPr>
          </a:p>
          <a:p>
            <a:pPr defTabSz="914400"/>
            <a:r>
              <a:rPr lang="en-US" sz="2400">
                <a:solidFill>
                  <a:srgbClr val="000000"/>
                </a:solidFill>
              </a:rPr>
              <a:t>But as we know, “at the same time” is relative – it depends on how you’re moving.</a:t>
            </a:r>
          </a:p>
        </p:txBody>
      </p:sp>
      <p:sp>
        <p:nvSpPr>
          <p:cNvPr id="54288" name="Text Box 16"/>
          <p:cNvSpPr txBox="1">
            <a:spLocks noChangeArrowheads="1"/>
          </p:cNvSpPr>
          <p:nvPr/>
        </p:nvSpPr>
        <p:spPr bwMode="auto">
          <a:xfrm>
            <a:off x="898525" y="4227513"/>
            <a:ext cx="3978275" cy="12001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This length, measured in the stick’s rest frame, is its </a:t>
            </a:r>
            <a:r>
              <a:rPr lang="en-US" sz="2400">
                <a:solidFill>
                  <a:srgbClr val="FF0000"/>
                </a:solidFill>
              </a:rPr>
              <a:t>proper length</a:t>
            </a:r>
            <a:r>
              <a:rPr lang="en-US" sz="2400">
                <a:solidFill>
                  <a:srgbClr val="000000"/>
                </a:solidFill>
              </a:rPr>
              <a:t>.</a:t>
            </a:r>
          </a:p>
        </p:txBody>
      </p:sp>
      <p:sp>
        <p:nvSpPr>
          <p:cNvPr id="54289" name="Line 17"/>
          <p:cNvSpPr>
            <a:spLocks noChangeShapeType="1"/>
          </p:cNvSpPr>
          <p:nvPr/>
        </p:nvSpPr>
        <p:spPr bwMode="auto">
          <a:xfrm flipV="1">
            <a:off x="2895600" y="2971800"/>
            <a:ext cx="609600" cy="106680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sp>
        <p:nvSpPr>
          <p:cNvPr id="25609" name="TextBox 17"/>
          <p:cNvSpPr txBox="1">
            <a:spLocks noChangeArrowheads="1"/>
          </p:cNvSpPr>
          <p:nvPr/>
        </p:nvSpPr>
        <p:spPr bwMode="auto">
          <a:xfrm>
            <a:off x="304800" y="274638"/>
            <a:ext cx="762000" cy="369887"/>
          </a:xfrm>
          <a:prstGeom prst="rect">
            <a:avLst/>
          </a:prstGeom>
          <a:noFill/>
          <a:ln w="9525">
            <a:noFill/>
            <a:miter lim="800000"/>
            <a:headEnd/>
            <a:tailEnd/>
          </a:ln>
        </p:spPr>
        <p:txBody>
          <a:bodyPr wrap="none">
            <a:prstTxWarp prst="textNoShape">
              <a:avLst/>
            </a:prstTxWarp>
            <a:spAutoFit/>
          </a:bodyPr>
          <a:lstStyle/>
          <a:p>
            <a:r>
              <a:rPr lang="en-US"/>
              <a:t>SR21</a:t>
            </a:r>
          </a:p>
        </p:txBody>
      </p:sp>
    </p:spTree>
    <p:extLst>
      <p:ext uri="{BB962C8B-B14F-4D97-AF65-F5344CB8AC3E}">
        <p14:creationId xmlns:p14="http://schemas.microsoft.com/office/powerpoint/2010/main" val="32639648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428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8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4288">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2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27674"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27675"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27676"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77"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78"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79"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80"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81"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7682"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27652"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27653"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27654" name="Text Box 15"/>
          <p:cNvSpPr txBox="1">
            <a:spLocks noChangeArrowheads="1"/>
          </p:cNvSpPr>
          <p:nvPr/>
        </p:nvSpPr>
        <p:spPr bwMode="auto">
          <a:xfrm>
            <a:off x="5562600" y="1981200"/>
            <a:ext cx="3200400" cy="2678113"/>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Another observer comes whizzing by at speed v.  This observer measures the length of the stick, </a:t>
            </a:r>
            <a:r>
              <a:rPr lang="en-US" sz="2400" i="1">
                <a:solidFill>
                  <a:srgbClr val="000000"/>
                </a:solidFill>
              </a:rPr>
              <a:t>and keeps track of time</a:t>
            </a:r>
            <a:r>
              <a:rPr lang="en-US" sz="2400">
                <a:solidFill>
                  <a:srgbClr val="000000"/>
                </a:solidFill>
              </a:rPr>
              <a:t>.</a:t>
            </a:r>
          </a:p>
        </p:txBody>
      </p:sp>
      <p:sp>
        <p:nvSpPr>
          <p:cNvPr id="27655" name="Text Box 16"/>
          <p:cNvSpPr txBox="1">
            <a:spLocks noChangeArrowheads="1"/>
          </p:cNvSpPr>
          <p:nvPr/>
        </p:nvSpPr>
        <p:spPr bwMode="auto">
          <a:xfrm>
            <a:off x="1676400" y="19812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grpSp>
        <p:nvGrpSpPr>
          <p:cNvPr id="3" name="Group 17"/>
          <p:cNvGrpSpPr>
            <a:grpSpLocks/>
          </p:cNvGrpSpPr>
          <p:nvPr/>
        </p:nvGrpSpPr>
        <p:grpSpPr bwMode="auto">
          <a:xfrm>
            <a:off x="381000" y="2446338"/>
            <a:ext cx="4883150" cy="1690687"/>
            <a:chOff x="240" y="1541"/>
            <a:chExt cx="3076" cy="1065"/>
          </a:xfrm>
        </p:grpSpPr>
        <p:grpSp>
          <p:nvGrpSpPr>
            <p:cNvPr id="4" name="Group 18"/>
            <p:cNvGrpSpPr>
              <a:grpSpLocks/>
            </p:cNvGrpSpPr>
            <p:nvPr/>
          </p:nvGrpSpPr>
          <p:grpSpPr bwMode="auto">
            <a:xfrm>
              <a:off x="240" y="1541"/>
              <a:ext cx="3076" cy="1065"/>
              <a:chOff x="956" y="1541"/>
              <a:chExt cx="3076" cy="1065"/>
            </a:xfrm>
          </p:grpSpPr>
          <p:grpSp>
            <p:nvGrpSpPr>
              <p:cNvPr id="5" name="Group 19"/>
              <p:cNvGrpSpPr>
                <a:grpSpLocks/>
              </p:cNvGrpSpPr>
              <p:nvPr/>
            </p:nvGrpSpPr>
            <p:grpSpPr bwMode="auto">
              <a:xfrm>
                <a:off x="956" y="2160"/>
                <a:ext cx="2928" cy="446"/>
                <a:chOff x="96" y="1858"/>
                <a:chExt cx="2928" cy="446"/>
              </a:xfrm>
            </p:grpSpPr>
            <p:sp>
              <p:nvSpPr>
                <p:cNvPr id="27665" name="Line 20"/>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27666" name="Line 21"/>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27667" name="Line 22"/>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68" name="Line 23"/>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69" name="Line 24"/>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70" name="Line 25"/>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71" name="Line 26"/>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72" name="Line 27"/>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7673" name="Text Box 28"/>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27662" name="Picture 29" descr="Helper"/>
              <p:cNvPicPr>
                <a:picLocks noChangeAspect="1" noChangeArrowheads="1"/>
              </p:cNvPicPr>
              <p:nvPr/>
            </p:nvPicPr>
            <p:blipFill>
              <a:blip r:embed="rId3"/>
              <a:srcRect/>
              <a:stretch>
                <a:fillRect/>
              </a:stretch>
            </p:blipFill>
            <p:spPr bwMode="auto">
              <a:xfrm>
                <a:off x="2289" y="1541"/>
                <a:ext cx="303" cy="667"/>
              </a:xfrm>
              <a:prstGeom prst="rect">
                <a:avLst/>
              </a:prstGeom>
              <a:noFill/>
              <a:ln w="9525">
                <a:noFill/>
                <a:miter lim="800000"/>
                <a:headEnd/>
                <a:tailEnd/>
              </a:ln>
            </p:spPr>
          </p:pic>
          <p:sp>
            <p:nvSpPr>
              <p:cNvPr id="27663" name="Line 30"/>
              <p:cNvSpPr>
                <a:spLocks noChangeShapeType="1"/>
              </p:cNvSpPr>
              <p:nvPr/>
            </p:nvSpPr>
            <p:spPr bwMode="auto">
              <a:xfrm>
                <a:off x="3312" y="1968"/>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27664" name="Text Box 31"/>
              <p:cNvSpPr txBox="1">
                <a:spLocks noChangeArrowheads="1"/>
              </p:cNvSpPr>
              <p:nvPr/>
            </p:nvSpPr>
            <p:spPr bwMode="auto">
              <a:xfrm>
                <a:off x="3542" y="1561"/>
                <a:ext cx="212"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grpSp>
        <p:sp>
          <p:nvSpPr>
            <p:cNvPr id="27660" name="Text Box 32"/>
            <p:cNvSpPr txBox="1">
              <a:spLocks noChangeArrowheads="1"/>
            </p:cNvSpPr>
            <p:nvPr/>
          </p:nvSpPr>
          <p:spPr bwMode="auto">
            <a:xfrm>
              <a:off x="1094" y="1897"/>
              <a:ext cx="287"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grpSp>
      <p:sp>
        <p:nvSpPr>
          <p:cNvPr id="27657" name="Text Box 33"/>
          <p:cNvSpPr txBox="1">
            <a:spLocks noChangeArrowheads="1"/>
          </p:cNvSpPr>
          <p:nvPr/>
        </p:nvSpPr>
        <p:spPr bwMode="auto">
          <a:xfrm>
            <a:off x="822325" y="4724400"/>
            <a:ext cx="6364288" cy="7381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Event 1 – Origin of S’ passes left end of stick.</a:t>
            </a:r>
          </a:p>
          <a:p>
            <a:pPr defTabSz="914400"/>
            <a:r>
              <a:rPr lang="en-US">
                <a:solidFill>
                  <a:srgbClr val="000000"/>
                </a:solidFill>
              </a:rPr>
              <a:t>	 </a:t>
            </a:r>
          </a:p>
        </p:txBody>
      </p:sp>
      <p:sp>
        <p:nvSpPr>
          <p:cNvPr id="27658" name="TextBox 33"/>
          <p:cNvSpPr txBox="1">
            <a:spLocks noChangeArrowheads="1"/>
          </p:cNvSpPr>
          <p:nvPr/>
        </p:nvSpPr>
        <p:spPr bwMode="auto">
          <a:xfrm>
            <a:off x="381000" y="274638"/>
            <a:ext cx="890588" cy="369887"/>
          </a:xfrm>
          <a:prstGeom prst="rect">
            <a:avLst/>
          </a:prstGeom>
          <a:noFill/>
          <a:ln w="9525">
            <a:noFill/>
            <a:miter lim="800000"/>
            <a:headEnd/>
            <a:tailEnd/>
          </a:ln>
        </p:spPr>
        <p:txBody>
          <a:bodyPr wrap="none">
            <a:prstTxWarp prst="textNoShape">
              <a:avLst/>
            </a:prstTxWarp>
            <a:spAutoFit/>
          </a:bodyPr>
          <a:lstStyle/>
          <a:p>
            <a:r>
              <a:rPr lang="en-US"/>
              <a:t>SR22a</a:t>
            </a:r>
          </a:p>
        </p:txBody>
      </p:sp>
    </p:spTree>
    <p:extLst>
      <p:ext uri="{BB962C8B-B14F-4D97-AF65-F5344CB8AC3E}">
        <p14:creationId xmlns:p14="http://schemas.microsoft.com/office/powerpoint/2010/main" val="1497110062"/>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29721"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29722"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29723"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4"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5"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6"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7"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8"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29729"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29700"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29701"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29702" name="Text Box 15"/>
          <p:cNvSpPr txBox="1">
            <a:spLocks noChangeArrowheads="1"/>
          </p:cNvSpPr>
          <p:nvPr/>
        </p:nvSpPr>
        <p:spPr bwMode="auto">
          <a:xfrm>
            <a:off x="1676400" y="19812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grpSp>
        <p:nvGrpSpPr>
          <p:cNvPr id="3" name="Group 16"/>
          <p:cNvGrpSpPr>
            <a:grpSpLocks/>
          </p:cNvGrpSpPr>
          <p:nvPr/>
        </p:nvGrpSpPr>
        <p:grpSpPr bwMode="auto">
          <a:xfrm>
            <a:off x="2127250" y="2446338"/>
            <a:ext cx="4883150" cy="1690687"/>
            <a:chOff x="240" y="1541"/>
            <a:chExt cx="3076" cy="1065"/>
          </a:xfrm>
        </p:grpSpPr>
        <p:grpSp>
          <p:nvGrpSpPr>
            <p:cNvPr id="4" name="Group 17"/>
            <p:cNvGrpSpPr>
              <a:grpSpLocks/>
            </p:cNvGrpSpPr>
            <p:nvPr/>
          </p:nvGrpSpPr>
          <p:grpSpPr bwMode="auto">
            <a:xfrm>
              <a:off x="240" y="1541"/>
              <a:ext cx="3076" cy="1065"/>
              <a:chOff x="956" y="1541"/>
              <a:chExt cx="3076" cy="1065"/>
            </a:xfrm>
          </p:grpSpPr>
          <p:grpSp>
            <p:nvGrpSpPr>
              <p:cNvPr id="5" name="Group 18"/>
              <p:cNvGrpSpPr>
                <a:grpSpLocks/>
              </p:cNvGrpSpPr>
              <p:nvPr/>
            </p:nvGrpSpPr>
            <p:grpSpPr bwMode="auto">
              <a:xfrm>
                <a:off x="956" y="2160"/>
                <a:ext cx="2928" cy="446"/>
                <a:chOff x="96" y="1858"/>
                <a:chExt cx="2928" cy="446"/>
              </a:xfrm>
            </p:grpSpPr>
            <p:sp>
              <p:nvSpPr>
                <p:cNvPr id="29712" name="Line 19"/>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29713" name="Line 20"/>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29714" name="Line 21"/>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15" name="Line 22"/>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16" name="Line 23"/>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17" name="Line 24"/>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18" name="Line 25"/>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19" name="Line 26"/>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29720" name="Text Box 27"/>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29709" name="Picture 28" descr="Helper"/>
              <p:cNvPicPr>
                <a:picLocks noChangeAspect="1" noChangeArrowheads="1"/>
              </p:cNvPicPr>
              <p:nvPr/>
            </p:nvPicPr>
            <p:blipFill>
              <a:blip r:embed="rId3"/>
              <a:srcRect/>
              <a:stretch>
                <a:fillRect/>
              </a:stretch>
            </p:blipFill>
            <p:spPr bwMode="auto">
              <a:xfrm>
                <a:off x="2289" y="1541"/>
                <a:ext cx="303" cy="667"/>
              </a:xfrm>
              <a:prstGeom prst="rect">
                <a:avLst/>
              </a:prstGeom>
              <a:noFill/>
              <a:ln w="9525">
                <a:noFill/>
                <a:miter lim="800000"/>
                <a:headEnd/>
                <a:tailEnd/>
              </a:ln>
            </p:spPr>
          </p:pic>
          <p:sp>
            <p:nvSpPr>
              <p:cNvPr id="29710" name="Line 29"/>
              <p:cNvSpPr>
                <a:spLocks noChangeShapeType="1"/>
              </p:cNvSpPr>
              <p:nvPr/>
            </p:nvSpPr>
            <p:spPr bwMode="auto">
              <a:xfrm>
                <a:off x="3312" y="1968"/>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29711" name="Text Box 30"/>
              <p:cNvSpPr txBox="1">
                <a:spLocks noChangeArrowheads="1"/>
              </p:cNvSpPr>
              <p:nvPr/>
            </p:nvSpPr>
            <p:spPr bwMode="auto">
              <a:xfrm>
                <a:off x="3542" y="1561"/>
                <a:ext cx="212"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grpSp>
        <p:sp>
          <p:nvSpPr>
            <p:cNvPr id="29707" name="Text Box 31"/>
            <p:cNvSpPr txBox="1">
              <a:spLocks noChangeArrowheads="1"/>
            </p:cNvSpPr>
            <p:nvPr/>
          </p:nvSpPr>
          <p:spPr bwMode="auto">
            <a:xfrm>
              <a:off x="1094" y="1897"/>
              <a:ext cx="287"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grpSp>
      <p:sp>
        <p:nvSpPr>
          <p:cNvPr id="29704" name="Text Box 32"/>
          <p:cNvSpPr txBox="1">
            <a:spLocks noChangeArrowheads="1"/>
          </p:cNvSpPr>
          <p:nvPr/>
        </p:nvSpPr>
        <p:spPr bwMode="auto">
          <a:xfrm>
            <a:off x="822325" y="4724400"/>
            <a:ext cx="6553200" cy="1108075"/>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Event 1 – Origin of S’ passes left end of stick.</a:t>
            </a:r>
          </a:p>
          <a:p>
            <a:pPr defTabSz="914400"/>
            <a:r>
              <a:rPr lang="en-US" sz="2400">
                <a:solidFill>
                  <a:srgbClr val="000000"/>
                </a:solidFill>
              </a:rPr>
              <a:t>Event 2 – Origin of S’ passes right end of stick.</a:t>
            </a:r>
          </a:p>
          <a:p>
            <a:pPr defTabSz="914400"/>
            <a:r>
              <a:rPr lang="en-US">
                <a:solidFill>
                  <a:srgbClr val="000000"/>
                </a:solidFill>
              </a:rPr>
              <a:t>	 </a:t>
            </a:r>
          </a:p>
        </p:txBody>
      </p:sp>
      <p:sp>
        <p:nvSpPr>
          <p:cNvPr id="29705" name="TextBox 32"/>
          <p:cNvSpPr txBox="1">
            <a:spLocks noChangeArrowheads="1"/>
          </p:cNvSpPr>
          <p:nvPr/>
        </p:nvSpPr>
        <p:spPr bwMode="auto">
          <a:xfrm>
            <a:off x="457200" y="274638"/>
            <a:ext cx="890588" cy="369887"/>
          </a:xfrm>
          <a:prstGeom prst="rect">
            <a:avLst/>
          </a:prstGeom>
          <a:noFill/>
          <a:ln w="9525">
            <a:noFill/>
            <a:miter lim="800000"/>
            <a:headEnd/>
            <a:tailEnd/>
          </a:ln>
        </p:spPr>
        <p:txBody>
          <a:bodyPr wrap="none">
            <a:prstTxWarp prst="textNoShape">
              <a:avLst/>
            </a:prstTxWarp>
            <a:spAutoFit/>
          </a:bodyPr>
          <a:lstStyle/>
          <a:p>
            <a:r>
              <a:rPr lang="en-US"/>
              <a:t>SR22b</a:t>
            </a:r>
          </a:p>
        </p:txBody>
      </p:sp>
    </p:spTree>
    <p:extLst>
      <p:ext uri="{BB962C8B-B14F-4D97-AF65-F5344CB8AC3E}">
        <p14:creationId xmlns:p14="http://schemas.microsoft.com/office/powerpoint/2010/main" val="892021360"/>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31771"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1772"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1773"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4"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5"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6"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7"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8"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1779"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31748"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31749"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1750" name="Text Box 15"/>
          <p:cNvSpPr txBox="1">
            <a:spLocks noChangeArrowheads="1"/>
          </p:cNvSpPr>
          <p:nvPr/>
        </p:nvSpPr>
        <p:spPr bwMode="auto">
          <a:xfrm>
            <a:off x="1676400" y="19812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grpSp>
        <p:nvGrpSpPr>
          <p:cNvPr id="3" name="Group 16"/>
          <p:cNvGrpSpPr>
            <a:grpSpLocks/>
          </p:cNvGrpSpPr>
          <p:nvPr/>
        </p:nvGrpSpPr>
        <p:grpSpPr bwMode="auto">
          <a:xfrm>
            <a:off x="2127250" y="2446338"/>
            <a:ext cx="4883150" cy="1690687"/>
            <a:chOff x="240" y="1541"/>
            <a:chExt cx="3076" cy="1065"/>
          </a:xfrm>
        </p:grpSpPr>
        <p:grpSp>
          <p:nvGrpSpPr>
            <p:cNvPr id="4" name="Group 17"/>
            <p:cNvGrpSpPr>
              <a:grpSpLocks/>
            </p:cNvGrpSpPr>
            <p:nvPr/>
          </p:nvGrpSpPr>
          <p:grpSpPr bwMode="auto">
            <a:xfrm>
              <a:off x="240" y="1541"/>
              <a:ext cx="3076" cy="1065"/>
              <a:chOff x="956" y="1541"/>
              <a:chExt cx="3076" cy="1065"/>
            </a:xfrm>
          </p:grpSpPr>
          <p:grpSp>
            <p:nvGrpSpPr>
              <p:cNvPr id="5" name="Group 18"/>
              <p:cNvGrpSpPr>
                <a:grpSpLocks/>
              </p:cNvGrpSpPr>
              <p:nvPr/>
            </p:nvGrpSpPr>
            <p:grpSpPr bwMode="auto">
              <a:xfrm>
                <a:off x="956" y="2160"/>
                <a:ext cx="2928" cy="446"/>
                <a:chOff x="96" y="1858"/>
                <a:chExt cx="2928" cy="446"/>
              </a:xfrm>
            </p:grpSpPr>
            <p:sp>
              <p:nvSpPr>
                <p:cNvPr id="31762" name="Line 19"/>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31763" name="Line 20"/>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31764" name="Line 21"/>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65" name="Line 22"/>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66" name="Line 23"/>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67" name="Line 24"/>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68" name="Line 25"/>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69" name="Line 26"/>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1770" name="Text Box 27"/>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31759" name="Picture 28" descr="Helper"/>
              <p:cNvPicPr>
                <a:picLocks noChangeAspect="1" noChangeArrowheads="1"/>
              </p:cNvPicPr>
              <p:nvPr/>
            </p:nvPicPr>
            <p:blipFill>
              <a:blip r:embed="rId3"/>
              <a:srcRect/>
              <a:stretch>
                <a:fillRect/>
              </a:stretch>
            </p:blipFill>
            <p:spPr bwMode="auto">
              <a:xfrm>
                <a:off x="2289" y="1541"/>
                <a:ext cx="303" cy="667"/>
              </a:xfrm>
              <a:prstGeom prst="rect">
                <a:avLst/>
              </a:prstGeom>
              <a:noFill/>
              <a:ln w="9525">
                <a:noFill/>
                <a:miter lim="800000"/>
                <a:headEnd/>
                <a:tailEnd/>
              </a:ln>
            </p:spPr>
          </p:pic>
          <p:sp>
            <p:nvSpPr>
              <p:cNvPr id="31760" name="Line 29"/>
              <p:cNvSpPr>
                <a:spLocks noChangeShapeType="1"/>
              </p:cNvSpPr>
              <p:nvPr/>
            </p:nvSpPr>
            <p:spPr bwMode="auto">
              <a:xfrm>
                <a:off x="3312" y="1968"/>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31761" name="Text Box 30"/>
              <p:cNvSpPr txBox="1">
                <a:spLocks noChangeArrowheads="1"/>
              </p:cNvSpPr>
              <p:nvPr/>
            </p:nvSpPr>
            <p:spPr bwMode="auto">
              <a:xfrm>
                <a:off x="3542" y="1561"/>
                <a:ext cx="212"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grpSp>
        <p:sp>
          <p:nvSpPr>
            <p:cNvPr id="31757" name="Text Box 31"/>
            <p:cNvSpPr txBox="1">
              <a:spLocks noChangeArrowheads="1"/>
            </p:cNvSpPr>
            <p:nvPr/>
          </p:nvSpPr>
          <p:spPr bwMode="auto">
            <a:xfrm>
              <a:off x="1094" y="1897"/>
              <a:ext cx="287"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grpSp>
      <p:sp>
        <p:nvSpPr>
          <p:cNvPr id="31752" name="Text Box 32"/>
          <p:cNvSpPr txBox="1">
            <a:spLocks noChangeArrowheads="1"/>
          </p:cNvSpPr>
          <p:nvPr/>
        </p:nvSpPr>
        <p:spPr bwMode="auto">
          <a:xfrm>
            <a:off x="822325" y="4724400"/>
            <a:ext cx="8066088" cy="2282825"/>
          </a:xfrm>
          <a:prstGeom prst="rect">
            <a:avLst/>
          </a:prstGeom>
          <a:noFill/>
          <a:ln w="9525">
            <a:noFill/>
            <a:miter lim="800000"/>
            <a:headEnd/>
            <a:tailEnd/>
          </a:ln>
        </p:spPr>
        <p:txBody>
          <a:bodyPr wrap="none">
            <a:prstTxWarp prst="textNoShape">
              <a:avLst/>
            </a:prstTxWarp>
            <a:spAutoFit/>
          </a:bodyPr>
          <a:lstStyle/>
          <a:p>
            <a:pPr defTabSz="914400"/>
            <a:r>
              <a:rPr lang="en-US" sz="2400" dirty="0">
                <a:solidFill>
                  <a:srgbClr val="000000"/>
                </a:solidFill>
              </a:rPr>
              <a:t>Event 1 – Origin of S’ passes left end of stick.</a:t>
            </a:r>
          </a:p>
          <a:p>
            <a:pPr defTabSz="914400"/>
            <a:r>
              <a:rPr lang="en-US" sz="2400" dirty="0">
                <a:solidFill>
                  <a:srgbClr val="000000"/>
                </a:solidFill>
              </a:rPr>
              <a:t>Event 2 – Origin of S’ passes right end of stick.</a:t>
            </a:r>
          </a:p>
          <a:p>
            <a:pPr defTabSz="914400"/>
            <a:endParaRPr lang="en-US" sz="2400" dirty="0">
              <a:solidFill>
                <a:srgbClr val="000000"/>
              </a:solidFill>
            </a:endParaRPr>
          </a:p>
          <a:p>
            <a:pPr defTabSz="914400"/>
            <a:r>
              <a:rPr lang="en-US" sz="2400" dirty="0">
                <a:solidFill>
                  <a:srgbClr val="000000"/>
                </a:solidFill>
              </a:rPr>
              <a:t>How many observers are needed in S to measure the time</a:t>
            </a:r>
          </a:p>
          <a:p>
            <a:pPr defTabSz="914400"/>
            <a:r>
              <a:rPr lang="en-US" sz="2400" dirty="0">
                <a:solidFill>
                  <a:srgbClr val="000000"/>
                </a:solidFill>
              </a:rPr>
              <a:t>between events? A) 0  B) 1  C) 2  D) </a:t>
            </a:r>
            <a:r>
              <a:rPr lang="en-US" sz="2400" dirty="0" smtClean="0">
                <a:solidFill>
                  <a:srgbClr val="000000"/>
                </a:solidFill>
              </a:rPr>
              <a:t>Something else</a:t>
            </a:r>
            <a:endParaRPr lang="en-US" sz="2400" dirty="0">
              <a:solidFill>
                <a:srgbClr val="000000"/>
              </a:solidFill>
            </a:endParaRPr>
          </a:p>
          <a:p>
            <a:pPr defTabSz="914400"/>
            <a:r>
              <a:rPr lang="en-US" dirty="0">
                <a:solidFill>
                  <a:srgbClr val="000000"/>
                </a:solidFill>
              </a:rPr>
              <a:t>	 </a:t>
            </a:r>
          </a:p>
        </p:txBody>
      </p:sp>
      <p:sp>
        <p:nvSpPr>
          <p:cNvPr id="31755" name="TextBox 34"/>
          <p:cNvSpPr txBox="1">
            <a:spLocks noChangeArrowheads="1"/>
          </p:cNvSpPr>
          <p:nvPr/>
        </p:nvSpPr>
        <p:spPr bwMode="auto">
          <a:xfrm>
            <a:off x="304800" y="457200"/>
            <a:ext cx="1133475" cy="369888"/>
          </a:xfrm>
          <a:prstGeom prst="rect">
            <a:avLst/>
          </a:prstGeom>
          <a:noFill/>
          <a:ln w="9525">
            <a:noFill/>
            <a:miter lim="800000"/>
            <a:headEnd/>
            <a:tailEnd/>
          </a:ln>
        </p:spPr>
        <p:txBody>
          <a:bodyPr wrap="none">
            <a:prstTxWarp prst="textNoShape">
              <a:avLst/>
            </a:prstTxWarp>
            <a:spAutoFit/>
          </a:bodyPr>
          <a:lstStyle/>
          <a:p>
            <a:r>
              <a:rPr lang="en-US"/>
              <a:t>CT-SR23</a:t>
            </a:r>
          </a:p>
        </p:txBody>
      </p:sp>
    </p:spTree>
    <p:extLst>
      <p:ext uri="{BB962C8B-B14F-4D97-AF65-F5344CB8AC3E}">
        <p14:creationId xmlns:p14="http://schemas.microsoft.com/office/powerpoint/2010/main" val="324636260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33819"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3820"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3821"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2"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3"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4"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5"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6"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7"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33796"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33797"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3798" name="Text Box 15"/>
          <p:cNvSpPr txBox="1">
            <a:spLocks noChangeArrowheads="1"/>
          </p:cNvSpPr>
          <p:nvPr/>
        </p:nvSpPr>
        <p:spPr bwMode="auto">
          <a:xfrm>
            <a:off x="1676400" y="19812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grpSp>
        <p:nvGrpSpPr>
          <p:cNvPr id="3" name="Group 16"/>
          <p:cNvGrpSpPr>
            <a:grpSpLocks/>
          </p:cNvGrpSpPr>
          <p:nvPr/>
        </p:nvGrpSpPr>
        <p:grpSpPr bwMode="auto">
          <a:xfrm>
            <a:off x="2127250" y="2446338"/>
            <a:ext cx="4883150" cy="1690687"/>
            <a:chOff x="240" y="1541"/>
            <a:chExt cx="3076" cy="1065"/>
          </a:xfrm>
        </p:grpSpPr>
        <p:grpSp>
          <p:nvGrpSpPr>
            <p:cNvPr id="4" name="Group 17"/>
            <p:cNvGrpSpPr>
              <a:grpSpLocks/>
            </p:cNvGrpSpPr>
            <p:nvPr/>
          </p:nvGrpSpPr>
          <p:grpSpPr bwMode="auto">
            <a:xfrm>
              <a:off x="240" y="1541"/>
              <a:ext cx="3076" cy="1065"/>
              <a:chOff x="956" y="1541"/>
              <a:chExt cx="3076" cy="1065"/>
            </a:xfrm>
          </p:grpSpPr>
          <p:grpSp>
            <p:nvGrpSpPr>
              <p:cNvPr id="5" name="Group 18"/>
              <p:cNvGrpSpPr>
                <a:grpSpLocks/>
              </p:cNvGrpSpPr>
              <p:nvPr/>
            </p:nvGrpSpPr>
            <p:grpSpPr bwMode="auto">
              <a:xfrm>
                <a:off x="956" y="2160"/>
                <a:ext cx="2928" cy="446"/>
                <a:chOff x="96" y="1858"/>
                <a:chExt cx="2928" cy="446"/>
              </a:xfrm>
            </p:grpSpPr>
            <p:sp>
              <p:nvSpPr>
                <p:cNvPr id="33810" name="Line 19"/>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33811" name="Line 20"/>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33812" name="Line 21"/>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3" name="Line 22"/>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4" name="Line 23"/>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5" name="Line 24"/>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6" name="Line 25"/>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7" name="Line 26"/>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8" name="Text Box 27"/>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33807" name="Picture 28" descr="Helper"/>
              <p:cNvPicPr>
                <a:picLocks noChangeAspect="1" noChangeArrowheads="1"/>
              </p:cNvPicPr>
              <p:nvPr/>
            </p:nvPicPr>
            <p:blipFill>
              <a:blip r:embed="rId3"/>
              <a:srcRect/>
              <a:stretch>
                <a:fillRect/>
              </a:stretch>
            </p:blipFill>
            <p:spPr bwMode="auto">
              <a:xfrm>
                <a:off x="2289" y="1541"/>
                <a:ext cx="303" cy="667"/>
              </a:xfrm>
              <a:prstGeom prst="rect">
                <a:avLst/>
              </a:prstGeom>
              <a:noFill/>
              <a:ln w="9525">
                <a:noFill/>
                <a:miter lim="800000"/>
                <a:headEnd/>
                <a:tailEnd/>
              </a:ln>
            </p:spPr>
          </p:pic>
          <p:sp>
            <p:nvSpPr>
              <p:cNvPr id="33808" name="Line 29"/>
              <p:cNvSpPr>
                <a:spLocks noChangeShapeType="1"/>
              </p:cNvSpPr>
              <p:nvPr/>
            </p:nvSpPr>
            <p:spPr bwMode="auto">
              <a:xfrm>
                <a:off x="3312" y="1968"/>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33809" name="Text Box 30"/>
              <p:cNvSpPr txBox="1">
                <a:spLocks noChangeArrowheads="1"/>
              </p:cNvSpPr>
              <p:nvPr/>
            </p:nvSpPr>
            <p:spPr bwMode="auto">
              <a:xfrm>
                <a:off x="3542" y="1561"/>
                <a:ext cx="212"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grpSp>
        <p:sp>
          <p:nvSpPr>
            <p:cNvPr id="33805" name="Text Box 31"/>
            <p:cNvSpPr txBox="1">
              <a:spLocks noChangeArrowheads="1"/>
            </p:cNvSpPr>
            <p:nvPr/>
          </p:nvSpPr>
          <p:spPr bwMode="auto">
            <a:xfrm>
              <a:off x="1094" y="1897"/>
              <a:ext cx="287"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grpSp>
      <p:sp>
        <p:nvSpPr>
          <p:cNvPr id="33800" name="Text Box 32"/>
          <p:cNvSpPr txBox="1">
            <a:spLocks noChangeArrowheads="1"/>
          </p:cNvSpPr>
          <p:nvPr/>
        </p:nvSpPr>
        <p:spPr bwMode="auto">
          <a:xfrm>
            <a:off x="822325" y="4724400"/>
            <a:ext cx="6711950" cy="193833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Event 1 – Origin of S’ passes left end of stick.</a:t>
            </a:r>
          </a:p>
          <a:p>
            <a:pPr defTabSz="914400"/>
            <a:r>
              <a:rPr lang="en-US" sz="2400">
                <a:solidFill>
                  <a:srgbClr val="000000"/>
                </a:solidFill>
              </a:rPr>
              <a:t>Event 2 – Origin of S’ passes right end of stick.</a:t>
            </a:r>
          </a:p>
          <a:p>
            <a:pPr defTabSz="914400"/>
            <a:endParaRPr lang="en-US" sz="2400">
              <a:solidFill>
                <a:srgbClr val="000000"/>
              </a:solidFill>
            </a:endParaRPr>
          </a:p>
          <a:p>
            <a:pPr defTabSz="914400"/>
            <a:r>
              <a:rPr lang="en-US" sz="2400">
                <a:solidFill>
                  <a:srgbClr val="000000"/>
                </a:solidFill>
              </a:rPr>
              <a:t>Which frame measures the Proper Time </a:t>
            </a:r>
          </a:p>
          <a:p>
            <a:pPr defTabSz="914400"/>
            <a:r>
              <a:rPr lang="en-US" sz="2400">
                <a:solidFill>
                  <a:srgbClr val="000000"/>
                </a:solidFill>
              </a:rPr>
              <a:t>between the events? A) S    B) S’    C) neither	</a:t>
            </a:r>
            <a:r>
              <a:rPr lang="en-US">
                <a:solidFill>
                  <a:srgbClr val="000000"/>
                </a:solidFill>
              </a:rPr>
              <a:t> </a:t>
            </a:r>
          </a:p>
        </p:txBody>
      </p:sp>
      <p:pic>
        <p:nvPicPr>
          <p:cNvPr id="33802" name="Picture 34" descr="Helper"/>
          <p:cNvPicPr>
            <a:picLocks noChangeAspect="1" noChangeArrowheads="1"/>
          </p:cNvPicPr>
          <p:nvPr/>
        </p:nvPicPr>
        <p:blipFill>
          <a:blip r:embed="rId4"/>
          <a:srcRect/>
          <a:stretch>
            <a:fillRect/>
          </a:stretch>
        </p:blipFill>
        <p:spPr bwMode="auto">
          <a:xfrm>
            <a:off x="4776788" y="1524000"/>
            <a:ext cx="481012" cy="1058863"/>
          </a:xfrm>
          <a:prstGeom prst="rect">
            <a:avLst/>
          </a:prstGeom>
          <a:noFill/>
          <a:ln w="9525">
            <a:noFill/>
            <a:miter lim="800000"/>
            <a:headEnd/>
            <a:tailEnd/>
          </a:ln>
        </p:spPr>
      </p:pic>
      <p:sp>
        <p:nvSpPr>
          <p:cNvPr id="33803" name="TextBox 34"/>
          <p:cNvSpPr txBox="1">
            <a:spLocks noChangeArrowheads="1"/>
          </p:cNvSpPr>
          <p:nvPr/>
        </p:nvSpPr>
        <p:spPr bwMode="auto">
          <a:xfrm>
            <a:off x="304800" y="274638"/>
            <a:ext cx="1133475" cy="369887"/>
          </a:xfrm>
          <a:prstGeom prst="rect">
            <a:avLst/>
          </a:prstGeom>
          <a:noFill/>
          <a:ln w="9525">
            <a:noFill/>
            <a:miter lim="800000"/>
            <a:headEnd/>
            <a:tailEnd/>
          </a:ln>
        </p:spPr>
        <p:txBody>
          <a:bodyPr wrap="none">
            <a:prstTxWarp prst="textNoShape">
              <a:avLst/>
            </a:prstTxWarp>
            <a:spAutoFit/>
          </a:bodyPr>
          <a:lstStyle/>
          <a:p>
            <a:r>
              <a:rPr lang="en-US"/>
              <a:t>CT-SR24</a:t>
            </a:r>
          </a:p>
        </p:txBody>
      </p:sp>
    </p:spTree>
    <p:extLst>
      <p:ext uri="{BB962C8B-B14F-4D97-AF65-F5344CB8AC3E}">
        <p14:creationId xmlns:p14="http://schemas.microsoft.com/office/powerpoint/2010/main" val="3180596848"/>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ea typeface="ＭＳ Ｐゴシック" charset="-128"/>
                <a:cs typeface="ＭＳ Ｐゴシック" charset="-128"/>
              </a:rPr>
              <a:t>Length of an object</a:t>
            </a:r>
          </a:p>
        </p:txBody>
      </p:sp>
      <p:grpSp>
        <p:nvGrpSpPr>
          <p:cNvPr id="2" name="Group 3"/>
          <p:cNvGrpSpPr>
            <a:grpSpLocks/>
          </p:cNvGrpSpPr>
          <p:nvPr/>
        </p:nvGrpSpPr>
        <p:grpSpPr bwMode="auto">
          <a:xfrm>
            <a:off x="304800" y="2438400"/>
            <a:ext cx="4730750" cy="708025"/>
            <a:chOff x="96" y="1858"/>
            <a:chExt cx="2980" cy="446"/>
          </a:xfrm>
        </p:grpSpPr>
        <p:sp>
          <p:nvSpPr>
            <p:cNvPr id="33819" name="Line 4"/>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3820" name="Line 5"/>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3821" name="Line 6"/>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2" name="Line 7"/>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3" name="Line 8"/>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4" name="Line 9"/>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5" name="Line 10"/>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6" name="Line 11"/>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3827" name="Text Box 12"/>
            <p:cNvSpPr txBox="1">
              <a:spLocks noChangeArrowheads="1"/>
            </p:cNvSpPr>
            <p:nvPr/>
          </p:nvSpPr>
          <p:spPr bwMode="auto">
            <a:xfrm>
              <a:off x="96" y="2073"/>
              <a:ext cx="2980"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  -3       -2       -1       0        1        2       3  ...</a:t>
              </a:r>
            </a:p>
          </p:txBody>
        </p:sp>
      </p:grpSp>
      <p:pic>
        <p:nvPicPr>
          <p:cNvPr id="33796" name="Picture 13" descr="Helper"/>
          <p:cNvPicPr>
            <a:picLocks noChangeAspect="1" noChangeArrowheads="1"/>
          </p:cNvPicPr>
          <p:nvPr/>
        </p:nvPicPr>
        <p:blipFill>
          <a:blip r:embed="rId3"/>
          <a:srcRect/>
          <a:stretch>
            <a:fillRect/>
          </a:stretch>
        </p:blipFill>
        <p:spPr bwMode="auto">
          <a:xfrm>
            <a:off x="2432050" y="1524000"/>
            <a:ext cx="481013" cy="1058863"/>
          </a:xfrm>
          <a:prstGeom prst="rect">
            <a:avLst/>
          </a:prstGeom>
          <a:noFill/>
          <a:ln w="9525">
            <a:noFill/>
            <a:miter lim="800000"/>
            <a:headEnd/>
            <a:tailEnd/>
          </a:ln>
        </p:spPr>
      </p:pic>
      <p:sp>
        <p:nvSpPr>
          <p:cNvPr id="33797" name="Rectangle 14"/>
          <p:cNvSpPr>
            <a:spLocks noChangeArrowheads="1"/>
          </p:cNvSpPr>
          <p:nvPr/>
        </p:nvSpPr>
        <p:spPr bwMode="auto">
          <a:xfrm>
            <a:off x="2743200" y="23622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3798" name="Text Box 15"/>
          <p:cNvSpPr txBox="1">
            <a:spLocks noChangeArrowheads="1"/>
          </p:cNvSpPr>
          <p:nvPr/>
        </p:nvSpPr>
        <p:spPr bwMode="auto">
          <a:xfrm>
            <a:off x="1676400" y="19812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grpSp>
        <p:nvGrpSpPr>
          <p:cNvPr id="3" name="Group 16"/>
          <p:cNvGrpSpPr>
            <a:grpSpLocks/>
          </p:cNvGrpSpPr>
          <p:nvPr/>
        </p:nvGrpSpPr>
        <p:grpSpPr bwMode="auto">
          <a:xfrm>
            <a:off x="2127250" y="2446338"/>
            <a:ext cx="4883150" cy="1690687"/>
            <a:chOff x="240" y="1541"/>
            <a:chExt cx="3076" cy="1065"/>
          </a:xfrm>
        </p:grpSpPr>
        <p:grpSp>
          <p:nvGrpSpPr>
            <p:cNvPr id="4" name="Group 17"/>
            <p:cNvGrpSpPr>
              <a:grpSpLocks/>
            </p:cNvGrpSpPr>
            <p:nvPr/>
          </p:nvGrpSpPr>
          <p:grpSpPr bwMode="auto">
            <a:xfrm>
              <a:off x="240" y="1541"/>
              <a:ext cx="3076" cy="1065"/>
              <a:chOff x="956" y="1541"/>
              <a:chExt cx="3076" cy="1065"/>
            </a:xfrm>
          </p:grpSpPr>
          <p:grpSp>
            <p:nvGrpSpPr>
              <p:cNvPr id="5" name="Group 18"/>
              <p:cNvGrpSpPr>
                <a:grpSpLocks/>
              </p:cNvGrpSpPr>
              <p:nvPr/>
            </p:nvGrpSpPr>
            <p:grpSpPr bwMode="auto">
              <a:xfrm>
                <a:off x="956" y="2160"/>
                <a:ext cx="2928" cy="446"/>
                <a:chOff x="96" y="1858"/>
                <a:chExt cx="2928" cy="446"/>
              </a:xfrm>
            </p:grpSpPr>
            <p:sp>
              <p:nvSpPr>
                <p:cNvPr id="33810" name="Line 19"/>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33811" name="Line 20"/>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33812" name="Line 21"/>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3" name="Line 22"/>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4" name="Line 23"/>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5" name="Line 24"/>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6" name="Line 25"/>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7" name="Line 26"/>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3818" name="Text Box 27"/>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33807" name="Picture 28" descr="Helper"/>
              <p:cNvPicPr>
                <a:picLocks noChangeAspect="1" noChangeArrowheads="1"/>
              </p:cNvPicPr>
              <p:nvPr/>
            </p:nvPicPr>
            <p:blipFill>
              <a:blip r:embed="rId3"/>
              <a:srcRect/>
              <a:stretch>
                <a:fillRect/>
              </a:stretch>
            </p:blipFill>
            <p:spPr bwMode="auto">
              <a:xfrm>
                <a:off x="2289" y="1541"/>
                <a:ext cx="303" cy="667"/>
              </a:xfrm>
              <a:prstGeom prst="rect">
                <a:avLst/>
              </a:prstGeom>
              <a:noFill/>
              <a:ln w="9525">
                <a:noFill/>
                <a:miter lim="800000"/>
                <a:headEnd/>
                <a:tailEnd/>
              </a:ln>
            </p:spPr>
          </p:pic>
          <p:sp>
            <p:nvSpPr>
              <p:cNvPr id="33808" name="Line 29"/>
              <p:cNvSpPr>
                <a:spLocks noChangeShapeType="1"/>
              </p:cNvSpPr>
              <p:nvPr/>
            </p:nvSpPr>
            <p:spPr bwMode="auto">
              <a:xfrm>
                <a:off x="3312" y="1968"/>
                <a:ext cx="72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33809" name="Text Box 30"/>
              <p:cNvSpPr txBox="1">
                <a:spLocks noChangeArrowheads="1"/>
              </p:cNvSpPr>
              <p:nvPr/>
            </p:nvSpPr>
            <p:spPr bwMode="auto">
              <a:xfrm>
                <a:off x="3542" y="1561"/>
                <a:ext cx="212"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grpSp>
        <p:sp>
          <p:nvSpPr>
            <p:cNvPr id="33805" name="Text Box 31"/>
            <p:cNvSpPr txBox="1">
              <a:spLocks noChangeArrowheads="1"/>
            </p:cNvSpPr>
            <p:nvPr/>
          </p:nvSpPr>
          <p:spPr bwMode="auto">
            <a:xfrm>
              <a:off x="1094" y="1897"/>
              <a:ext cx="287"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grpSp>
      <p:sp>
        <p:nvSpPr>
          <p:cNvPr id="33800" name="Text Box 32"/>
          <p:cNvSpPr txBox="1">
            <a:spLocks noChangeArrowheads="1"/>
          </p:cNvSpPr>
          <p:nvPr/>
        </p:nvSpPr>
        <p:spPr bwMode="auto">
          <a:xfrm>
            <a:off x="822325" y="4724400"/>
            <a:ext cx="6711950" cy="193833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Event 1 – Origin of S’ passes left end of stick.</a:t>
            </a:r>
          </a:p>
          <a:p>
            <a:pPr defTabSz="914400"/>
            <a:r>
              <a:rPr lang="en-US" sz="2400">
                <a:solidFill>
                  <a:srgbClr val="000000"/>
                </a:solidFill>
              </a:rPr>
              <a:t>Event 2 – Origin of S’ passes right end of stick.</a:t>
            </a:r>
          </a:p>
          <a:p>
            <a:pPr defTabSz="914400"/>
            <a:endParaRPr lang="en-US" sz="2400">
              <a:solidFill>
                <a:srgbClr val="000000"/>
              </a:solidFill>
            </a:endParaRPr>
          </a:p>
          <a:p>
            <a:pPr defTabSz="914400"/>
            <a:r>
              <a:rPr lang="en-US" sz="2400">
                <a:solidFill>
                  <a:srgbClr val="000000"/>
                </a:solidFill>
              </a:rPr>
              <a:t>Which frame measures the Proper Time </a:t>
            </a:r>
          </a:p>
          <a:p>
            <a:pPr defTabSz="914400"/>
            <a:r>
              <a:rPr lang="en-US" sz="2400">
                <a:solidFill>
                  <a:srgbClr val="000000"/>
                </a:solidFill>
              </a:rPr>
              <a:t>between the events? A) S    B) S’    C) neither	</a:t>
            </a:r>
            <a:r>
              <a:rPr lang="en-US">
                <a:solidFill>
                  <a:srgbClr val="000000"/>
                </a:solidFill>
              </a:rPr>
              <a:t> </a:t>
            </a:r>
          </a:p>
        </p:txBody>
      </p:sp>
      <p:sp>
        <p:nvSpPr>
          <p:cNvPr id="68641" name="Oval 33"/>
          <p:cNvSpPr>
            <a:spLocks noChangeArrowheads="1"/>
          </p:cNvSpPr>
          <p:nvPr/>
        </p:nvSpPr>
        <p:spPr bwMode="auto">
          <a:xfrm>
            <a:off x="4589463" y="6110288"/>
            <a:ext cx="987425" cy="633412"/>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pic>
        <p:nvPicPr>
          <p:cNvPr id="33802" name="Picture 34" descr="Helper"/>
          <p:cNvPicPr>
            <a:picLocks noChangeAspect="1" noChangeArrowheads="1"/>
          </p:cNvPicPr>
          <p:nvPr/>
        </p:nvPicPr>
        <p:blipFill>
          <a:blip r:embed="rId4"/>
          <a:srcRect/>
          <a:stretch>
            <a:fillRect/>
          </a:stretch>
        </p:blipFill>
        <p:spPr bwMode="auto">
          <a:xfrm>
            <a:off x="4776788" y="1524000"/>
            <a:ext cx="481012" cy="1058863"/>
          </a:xfrm>
          <a:prstGeom prst="rect">
            <a:avLst/>
          </a:prstGeom>
          <a:noFill/>
          <a:ln w="9525">
            <a:noFill/>
            <a:miter lim="800000"/>
            <a:headEnd/>
            <a:tailEnd/>
          </a:ln>
        </p:spPr>
      </p:pic>
      <p:sp>
        <p:nvSpPr>
          <p:cNvPr id="33803" name="TextBox 34"/>
          <p:cNvSpPr txBox="1">
            <a:spLocks noChangeArrowheads="1"/>
          </p:cNvSpPr>
          <p:nvPr/>
        </p:nvSpPr>
        <p:spPr bwMode="auto">
          <a:xfrm>
            <a:off x="304800" y="274638"/>
            <a:ext cx="1133475" cy="369887"/>
          </a:xfrm>
          <a:prstGeom prst="rect">
            <a:avLst/>
          </a:prstGeom>
          <a:noFill/>
          <a:ln w="9525">
            <a:noFill/>
            <a:miter lim="800000"/>
            <a:headEnd/>
            <a:tailEnd/>
          </a:ln>
        </p:spPr>
        <p:txBody>
          <a:bodyPr wrap="none">
            <a:prstTxWarp prst="textNoShape">
              <a:avLst/>
            </a:prstTxWarp>
            <a:spAutoFit/>
          </a:bodyPr>
          <a:lstStyle/>
          <a:p>
            <a:r>
              <a:rPr lang="en-US"/>
              <a:t>CT-SR24</a:t>
            </a:r>
          </a:p>
        </p:txBody>
      </p:sp>
    </p:spTree>
    <p:extLst>
      <p:ext uri="{BB962C8B-B14F-4D97-AF65-F5344CB8AC3E}">
        <p14:creationId xmlns:p14="http://schemas.microsoft.com/office/powerpoint/2010/main" val="21306587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41"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ea typeface="ＭＳ Ｐゴシック" charset="-128"/>
                <a:cs typeface="ＭＳ Ｐゴシック" charset="-128"/>
              </a:rPr>
              <a:t>Connecting the measurements</a:t>
            </a:r>
          </a:p>
        </p:txBody>
      </p:sp>
      <p:sp>
        <p:nvSpPr>
          <p:cNvPr id="62467" name="Rectangle 3"/>
          <p:cNvSpPr>
            <a:spLocks noGrp="1" noChangeArrowheads="1"/>
          </p:cNvSpPr>
          <p:nvPr>
            <p:ph type="body" idx="1"/>
          </p:nvPr>
        </p:nvSpPr>
        <p:spPr>
          <a:xfrm>
            <a:off x="279400" y="1295400"/>
            <a:ext cx="7772400" cy="4114800"/>
          </a:xfrm>
        </p:spPr>
        <p:txBody>
          <a:bodyPr/>
          <a:lstStyle/>
          <a:p>
            <a:pPr>
              <a:buFontTx/>
              <a:buNone/>
            </a:pPr>
            <a:r>
              <a:rPr lang="en-US" sz="2400" dirty="0">
                <a:latin typeface="Arial" charset="0"/>
                <a:ea typeface="Arial" charset="0"/>
                <a:cs typeface="Arial" charset="0"/>
              </a:rPr>
              <a:t>In frame S:</a:t>
            </a:r>
          </a:p>
          <a:p>
            <a:pPr>
              <a:buFontTx/>
              <a:buNone/>
            </a:pPr>
            <a:r>
              <a:rPr lang="en-US" sz="2400" dirty="0">
                <a:latin typeface="Arial" charset="0"/>
                <a:ea typeface="Arial" charset="0"/>
                <a:cs typeface="Arial" charset="0"/>
              </a:rPr>
              <a:t>	length of stick  = L (this is the proper length)</a:t>
            </a:r>
          </a:p>
          <a:p>
            <a:pPr>
              <a:buFontTx/>
              <a:buNone/>
            </a:pPr>
            <a:r>
              <a:rPr lang="en-US" sz="2400" dirty="0">
                <a:latin typeface="Arial" charset="0"/>
                <a:ea typeface="Arial" charset="0"/>
                <a:cs typeface="Arial" charset="0"/>
              </a:rPr>
              <a:t>	time between </a:t>
            </a:r>
            <a:r>
              <a:rPr lang="en-US" sz="2400" dirty="0" smtClean="0">
                <a:latin typeface="Arial" charset="0"/>
                <a:ea typeface="Arial" charset="0"/>
                <a:cs typeface="Arial" charset="0"/>
              </a:rPr>
              <a:t>measurements </a:t>
            </a:r>
            <a:r>
              <a:rPr lang="en-US" sz="2400" dirty="0">
                <a:latin typeface="Arial" charset="0"/>
                <a:ea typeface="Arial" charset="0"/>
                <a:cs typeface="Arial" charset="0"/>
              </a:rPr>
              <a:t>=</a:t>
            </a:r>
            <a:r>
              <a:rPr lang="en-US" sz="2400" dirty="0" smtClean="0">
                <a:latin typeface="Arial" charset="0"/>
                <a:ea typeface="Arial" charset="0"/>
                <a:cs typeface="Arial" charset="0"/>
              </a:rPr>
              <a:t> </a:t>
            </a:r>
            <a:r>
              <a:rPr lang="en-US" sz="2400" dirty="0" err="1" smtClean="0">
                <a:latin typeface="Arial" charset="0"/>
                <a:ea typeface="Arial" charset="0"/>
                <a:cs typeface="Arial" charset="0"/>
              </a:rPr>
              <a:t>Δt</a:t>
            </a:r>
            <a:r>
              <a:rPr lang="en-US" sz="2400" dirty="0" smtClean="0">
                <a:latin typeface="Arial" charset="0"/>
                <a:ea typeface="Arial" charset="0"/>
                <a:cs typeface="Arial" charset="0"/>
              </a:rPr>
              <a:t> </a:t>
            </a:r>
            <a:endParaRPr lang="en-US" sz="2400" dirty="0">
              <a:latin typeface="Arial" charset="0"/>
              <a:ea typeface="Arial" charset="0"/>
              <a:cs typeface="Arial" charset="0"/>
            </a:endParaRPr>
          </a:p>
          <a:p>
            <a:pPr>
              <a:buFontTx/>
              <a:buNone/>
            </a:pPr>
            <a:r>
              <a:rPr lang="en-US" sz="2400" dirty="0">
                <a:latin typeface="Arial" charset="0"/>
                <a:ea typeface="Arial" charset="0"/>
                <a:cs typeface="Arial" charset="0"/>
              </a:rPr>
              <a:t>	speed of frame S’ is v = L</a:t>
            </a:r>
            <a:r>
              <a:rPr lang="en-US" sz="2400" dirty="0" smtClean="0">
                <a:latin typeface="Arial" charset="0"/>
                <a:ea typeface="Arial" charset="0"/>
                <a:cs typeface="Arial" charset="0"/>
              </a:rPr>
              <a:t>/</a:t>
            </a:r>
            <a:r>
              <a:rPr lang="en-US" sz="2400" dirty="0" err="1" smtClean="0">
                <a:latin typeface="Arial" charset="0"/>
                <a:ea typeface="Arial" charset="0"/>
                <a:cs typeface="Arial" charset="0"/>
              </a:rPr>
              <a:t>Δt</a:t>
            </a:r>
            <a:endParaRPr lang="en-US" sz="2400" dirty="0">
              <a:latin typeface="Arial" charset="0"/>
              <a:ea typeface="Arial" charset="0"/>
              <a:cs typeface="Arial" charset="0"/>
            </a:endParaRPr>
          </a:p>
          <a:p>
            <a:pPr>
              <a:buFontTx/>
              <a:buNone/>
            </a:pPr>
            <a:endParaRPr lang="en-US" sz="2400" dirty="0">
              <a:latin typeface="Arial" charset="0"/>
              <a:ea typeface="Arial" charset="0"/>
              <a:cs typeface="Arial" charset="0"/>
            </a:endParaRPr>
          </a:p>
          <a:p>
            <a:pPr>
              <a:buFontTx/>
              <a:buNone/>
            </a:pPr>
            <a:r>
              <a:rPr lang="en-US" sz="2400" dirty="0">
                <a:latin typeface="Arial" charset="0"/>
                <a:ea typeface="Arial" charset="0"/>
                <a:cs typeface="Arial" charset="0"/>
              </a:rPr>
              <a:t>In frame S’:</a:t>
            </a:r>
          </a:p>
          <a:p>
            <a:pPr>
              <a:buFontTx/>
              <a:buNone/>
            </a:pPr>
            <a:r>
              <a:rPr lang="en-US" sz="2400" dirty="0">
                <a:latin typeface="Arial" charset="0"/>
                <a:ea typeface="Arial" charset="0"/>
                <a:cs typeface="Arial" charset="0"/>
              </a:rPr>
              <a:t>	length of stick = L’ (this is what we’re looking for)</a:t>
            </a:r>
          </a:p>
          <a:p>
            <a:pPr>
              <a:buFontTx/>
              <a:buNone/>
            </a:pPr>
            <a:r>
              <a:rPr lang="en-US" sz="2400" dirty="0">
                <a:latin typeface="Arial" charset="0"/>
                <a:ea typeface="Arial" charset="0"/>
                <a:cs typeface="Arial" charset="0"/>
              </a:rPr>
              <a:t>	time between measurements =</a:t>
            </a:r>
            <a:r>
              <a:rPr lang="en-US" sz="2400" dirty="0" smtClean="0">
                <a:latin typeface="Arial" charset="0"/>
                <a:ea typeface="Arial" charset="0"/>
                <a:cs typeface="Arial" charset="0"/>
              </a:rPr>
              <a:t> </a:t>
            </a:r>
            <a:r>
              <a:rPr lang="en-US" sz="2400" dirty="0" err="1" smtClean="0">
                <a:latin typeface="Arial" charset="0"/>
                <a:ea typeface="Arial" charset="0"/>
                <a:cs typeface="Arial" charset="0"/>
              </a:rPr>
              <a:t>Δt</a:t>
            </a:r>
            <a:r>
              <a:rPr lang="en-US" sz="2400" dirty="0">
                <a:latin typeface="Arial" charset="0"/>
                <a:ea typeface="Arial" charset="0"/>
                <a:cs typeface="Arial" charset="0"/>
              </a:rPr>
              <a:t>’  </a:t>
            </a:r>
          </a:p>
          <a:p>
            <a:pPr>
              <a:buFontTx/>
              <a:buNone/>
            </a:pPr>
            <a:r>
              <a:rPr lang="en-US" sz="2400" dirty="0">
                <a:latin typeface="Arial" charset="0"/>
                <a:ea typeface="Arial" charset="0"/>
                <a:cs typeface="Arial" charset="0"/>
              </a:rPr>
              <a:t>	speed of frame S is v = L’</a:t>
            </a:r>
            <a:r>
              <a:rPr lang="en-US" sz="2400" dirty="0" smtClean="0">
                <a:latin typeface="Arial" charset="0"/>
                <a:ea typeface="Arial" charset="0"/>
                <a:cs typeface="Arial" charset="0"/>
              </a:rPr>
              <a:t>/</a:t>
            </a:r>
            <a:r>
              <a:rPr lang="en-US" sz="2400" dirty="0" err="1" smtClean="0">
                <a:latin typeface="Arial" charset="0"/>
                <a:ea typeface="Arial" charset="0"/>
                <a:cs typeface="Arial" charset="0"/>
              </a:rPr>
              <a:t>Δt</a:t>
            </a:r>
            <a:r>
              <a:rPr lang="en-US" sz="2400" dirty="0">
                <a:latin typeface="Arial" charset="0"/>
                <a:ea typeface="Arial" charset="0"/>
                <a:cs typeface="Arial" charset="0"/>
              </a:rPr>
              <a:t>’</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Q:   a)</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Δt</a:t>
            </a:r>
            <a:r>
              <a:rPr lang="en-US" sz="2400" dirty="0" smtClean="0">
                <a:ea typeface="ＭＳ Ｐゴシック" charset="-128"/>
                <a:cs typeface="ＭＳ Ｐゴシック" charset="-128"/>
              </a:rPr>
              <a:t> </a:t>
            </a:r>
            <a:r>
              <a:rPr lang="en-US" sz="2400" dirty="0">
                <a:ea typeface="ＭＳ Ｐゴシック" charset="-128"/>
                <a:cs typeface="ＭＳ Ｐゴシック" charset="-128"/>
              </a:rPr>
              <a:t>=</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γΔt</a:t>
            </a:r>
            <a:r>
              <a:rPr lang="en-US" sz="2400" dirty="0">
                <a:ea typeface="ＭＳ Ｐゴシック" charset="-128"/>
                <a:cs typeface="ＭＳ Ｐゴシック" charset="-128"/>
              </a:rPr>
              <a:t>’	or b)</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Δt</a:t>
            </a:r>
            <a:r>
              <a:rPr lang="en-US" sz="2400" dirty="0">
                <a:ea typeface="ＭＳ Ｐゴシック" charset="-128"/>
                <a:cs typeface="ＭＳ Ｐゴシック" charset="-128"/>
              </a:rPr>
              <a:t>’ =</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γΔt</a:t>
            </a:r>
            <a:endParaRPr lang="en-US" sz="2400" dirty="0">
              <a:ea typeface="ＭＳ Ｐゴシック" charset="-128"/>
              <a:cs typeface="ＭＳ Ｐゴシック" charset="-128"/>
            </a:endParaRPr>
          </a:p>
        </p:txBody>
      </p:sp>
      <p:sp>
        <p:nvSpPr>
          <p:cNvPr id="35846" name="TextBox 7"/>
          <p:cNvSpPr txBox="1">
            <a:spLocks noChangeArrowheads="1"/>
          </p:cNvSpPr>
          <p:nvPr/>
        </p:nvSpPr>
        <p:spPr bwMode="auto">
          <a:xfrm>
            <a:off x="228600" y="273050"/>
            <a:ext cx="1133475" cy="368300"/>
          </a:xfrm>
          <a:prstGeom prst="rect">
            <a:avLst/>
          </a:prstGeom>
          <a:noFill/>
          <a:ln w="9525">
            <a:noFill/>
            <a:miter lim="800000"/>
            <a:headEnd/>
            <a:tailEnd/>
          </a:ln>
        </p:spPr>
        <p:txBody>
          <a:bodyPr wrap="none">
            <a:prstTxWarp prst="textNoShape">
              <a:avLst/>
            </a:prstTxWarp>
            <a:spAutoFit/>
          </a:bodyPr>
          <a:lstStyle/>
          <a:p>
            <a:r>
              <a:rPr lang="en-US"/>
              <a:t>CT-SR25</a:t>
            </a:r>
          </a:p>
        </p:txBody>
      </p:sp>
    </p:spTree>
    <p:extLst>
      <p:ext uri="{BB962C8B-B14F-4D97-AF65-F5344CB8AC3E}">
        <p14:creationId xmlns:p14="http://schemas.microsoft.com/office/powerpoint/2010/main" val="42097812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7">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2467">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2467">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467">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246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smtClean="0">
                <a:ea typeface="ＭＳ Ｐゴシック" charset="-128"/>
                <a:cs typeface="ＭＳ Ｐゴシック" charset="-128"/>
              </a:rPr>
              <a:t>Connecting the measurements</a:t>
            </a:r>
          </a:p>
        </p:txBody>
      </p:sp>
      <p:sp>
        <p:nvSpPr>
          <p:cNvPr id="62467" name="Rectangle 3"/>
          <p:cNvSpPr>
            <a:spLocks noGrp="1" noChangeArrowheads="1"/>
          </p:cNvSpPr>
          <p:nvPr>
            <p:ph type="body" idx="1"/>
          </p:nvPr>
        </p:nvSpPr>
        <p:spPr>
          <a:xfrm>
            <a:off x="279400" y="1295400"/>
            <a:ext cx="7772400" cy="4114800"/>
          </a:xfrm>
        </p:spPr>
        <p:txBody>
          <a:bodyPr/>
          <a:lstStyle/>
          <a:p>
            <a:pPr>
              <a:buFontTx/>
              <a:buNone/>
            </a:pPr>
            <a:r>
              <a:rPr lang="en-US" sz="2400" dirty="0">
                <a:latin typeface="Arial" charset="0"/>
                <a:ea typeface="Arial" charset="0"/>
                <a:cs typeface="Arial" charset="0"/>
              </a:rPr>
              <a:t>In frame S:</a:t>
            </a:r>
          </a:p>
          <a:p>
            <a:pPr>
              <a:buFontTx/>
              <a:buNone/>
            </a:pPr>
            <a:r>
              <a:rPr lang="en-US" sz="2400" dirty="0">
                <a:latin typeface="Arial" charset="0"/>
                <a:ea typeface="Arial" charset="0"/>
                <a:cs typeface="Arial" charset="0"/>
              </a:rPr>
              <a:t>	length of stick  = L (this is the proper length)</a:t>
            </a:r>
          </a:p>
          <a:p>
            <a:pPr>
              <a:buFontTx/>
              <a:buNone/>
            </a:pPr>
            <a:r>
              <a:rPr lang="en-US" sz="2400" dirty="0">
                <a:latin typeface="Arial" charset="0"/>
                <a:ea typeface="Arial" charset="0"/>
                <a:cs typeface="Arial" charset="0"/>
              </a:rPr>
              <a:t>	time between </a:t>
            </a:r>
            <a:r>
              <a:rPr lang="en-US" sz="2400" dirty="0" smtClean="0">
                <a:latin typeface="Arial" charset="0"/>
                <a:ea typeface="Arial" charset="0"/>
                <a:cs typeface="Arial" charset="0"/>
              </a:rPr>
              <a:t>measurements </a:t>
            </a:r>
            <a:r>
              <a:rPr lang="en-US" sz="2400" dirty="0">
                <a:latin typeface="Arial" charset="0"/>
                <a:ea typeface="Arial" charset="0"/>
                <a:cs typeface="Arial" charset="0"/>
              </a:rPr>
              <a:t>=</a:t>
            </a:r>
            <a:r>
              <a:rPr lang="en-US" sz="2400" dirty="0" smtClean="0">
                <a:latin typeface="Arial" charset="0"/>
                <a:ea typeface="Arial" charset="0"/>
                <a:cs typeface="Arial" charset="0"/>
              </a:rPr>
              <a:t> </a:t>
            </a:r>
            <a:r>
              <a:rPr lang="en-US" sz="2400" dirty="0" err="1" smtClean="0">
                <a:latin typeface="Arial" charset="0"/>
                <a:ea typeface="Arial" charset="0"/>
                <a:cs typeface="Arial" charset="0"/>
              </a:rPr>
              <a:t>Δt</a:t>
            </a:r>
            <a:r>
              <a:rPr lang="en-US" sz="2400" dirty="0" smtClean="0">
                <a:latin typeface="Arial" charset="0"/>
                <a:ea typeface="Arial" charset="0"/>
                <a:cs typeface="Arial" charset="0"/>
              </a:rPr>
              <a:t> </a:t>
            </a:r>
            <a:endParaRPr lang="en-US" sz="2400" dirty="0">
              <a:latin typeface="Arial" charset="0"/>
              <a:ea typeface="Arial" charset="0"/>
              <a:cs typeface="Arial" charset="0"/>
            </a:endParaRPr>
          </a:p>
          <a:p>
            <a:pPr>
              <a:buFontTx/>
              <a:buNone/>
            </a:pPr>
            <a:r>
              <a:rPr lang="en-US" sz="2400" dirty="0">
                <a:latin typeface="Arial" charset="0"/>
                <a:ea typeface="Arial" charset="0"/>
                <a:cs typeface="Arial" charset="0"/>
              </a:rPr>
              <a:t>	speed of frame S’ is v = L</a:t>
            </a:r>
            <a:r>
              <a:rPr lang="en-US" sz="2400" dirty="0" smtClean="0">
                <a:latin typeface="Arial" charset="0"/>
                <a:ea typeface="Arial" charset="0"/>
                <a:cs typeface="Arial" charset="0"/>
              </a:rPr>
              <a:t>/</a:t>
            </a:r>
            <a:r>
              <a:rPr lang="en-US" sz="2400" dirty="0" err="1" smtClean="0">
                <a:latin typeface="Arial" charset="0"/>
                <a:ea typeface="Arial" charset="0"/>
                <a:cs typeface="Arial" charset="0"/>
              </a:rPr>
              <a:t>Δt</a:t>
            </a:r>
            <a:endParaRPr lang="en-US" sz="2400" dirty="0">
              <a:latin typeface="Arial" charset="0"/>
              <a:ea typeface="Arial" charset="0"/>
              <a:cs typeface="Arial" charset="0"/>
            </a:endParaRPr>
          </a:p>
          <a:p>
            <a:pPr>
              <a:buFontTx/>
              <a:buNone/>
            </a:pPr>
            <a:endParaRPr lang="en-US" sz="2400" dirty="0">
              <a:latin typeface="Arial" charset="0"/>
              <a:ea typeface="Arial" charset="0"/>
              <a:cs typeface="Arial" charset="0"/>
            </a:endParaRPr>
          </a:p>
          <a:p>
            <a:pPr>
              <a:buFontTx/>
              <a:buNone/>
            </a:pPr>
            <a:r>
              <a:rPr lang="en-US" sz="2400" dirty="0">
                <a:latin typeface="Arial" charset="0"/>
                <a:ea typeface="Arial" charset="0"/>
                <a:cs typeface="Arial" charset="0"/>
              </a:rPr>
              <a:t>In frame S’:</a:t>
            </a:r>
          </a:p>
          <a:p>
            <a:pPr>
              <a:buFontTx/>
              <a:buNone/>
            </a:pPr>
            <a:r>
              <a:rPr lang="en-US" sz="2400" dirty="0">
                <a:latin typeface="Arial" charset="0"/>
                <a:ea typeface="Arial" charset="0"/>
                <a:cs typeface="Arial" charset="0"/>
              </a:rPr>
              <a:t>	length of stick = L’ (this is what we’re looking for)</a:t>
            </a:r>
          </a:p>
          <a:p>
            <a:pPr>
              <a:buFontTx/>
              <a:buNone/>
            </a:pPr>
            <a:r>
              <a:rPr lang="en-US" sz="2400" dirty="0">
                <a:latin typeface="Arial" charset="0"/>
                <a:ea typeface="Arial" charset="0"/>
                <a:cs typeface="Arial" charset="0"/>
              </a:rPr>
              <a:t>	time between measurements =</a:t>
            </a:r>
            <a:r>
              <a:rPr lang="en-US" sz="2400" dirty="0" smtClean="0">
                <a:latin typeface="Arial" charset="0"/>
                <a:ea typeface="Arial" charset="0"/>
                <a:cs typeface="Arial" charset="0"/>
              </a:rPr>
              <a:t> </a:t>
            </a:r>
            <a:r>
              <a:rPr lang="en-US" sz="2400" dirty="0" err="1" smtClean="0">
                <a:latin typeface="Arial" charset="0"/>
                <a:ea typeface="Arial" charset="0"/>
                <a:cs typeface="Arial" charset="0"/>
              </a:rPr>
              <a:t>Δt</a:t>
            </a:r>
            <a:r>
              <a:rPr lang="en-US" sz="2400" dirty="0">
                <a:latin typeface="Arial" charset="0"/>
                <a:ea typeface="Arial" charset="0"/>
                <a:cs typeface="Arial" charset="0"/>
              </a:rPr>
              <a:t>’  </a:t>
            </a:r>
          </a:p>
          <a:p>
            <a:pPr>
              <a:buFontTx/>
              <a:buNone/>
            </a:pPr>
            <a:r>
              <a:rPr lang="en-US" sz="2400" dirty="0">
                <a:latin typeface="Arial" charset="0"/>
                <a:ea typeface="Arial" charset="0"/>
                <a:cs typeface="Arial" charset="0"/>
              </a:rPr>
              <a:t>	speed of frame S is v = L’</a:t>
            </a:r>
            <a:r>
              <a:rPr lang="en-US" sz="2400" dirty="0" smtClean="0">
                <a:latin typeface="Arial" charset="0"/>
                <a:ea typeface="Arial" charset="0"/>
                <a:cs typeface="Arial" charset="0"/>
              </a:rPr>
              <a:t>/</a:t>
            </a:r>
            <a:r>
              <a:rPr lang="en-US" sz="2400" dirty="0" err="1" smtClean="0">
                <a:latin typeface="Arial" charset="0"/>
                <a:ea typeface="Arial" charset="0"/>
                <a:cs typeface="Arial" charset="0"/>
              </a:rPr>
              <a:t>Δt</a:t>
            </a:r>
            <a:r>
              <a:rPr lang="en-US" sz="2400" dirty="0">
                <a:latin typeface="Arial" charset="0"/>
                <a:ea typeface="Arial" charset="0"/>
                <a:cs typeface="Arial" charset="0"/>
              </a:rPr>
              <a:t>’</a:t>
            </a:r>
          </a:p>
          <a:p>
            <a:pPr>
              <a:buFontTx/>
              <a:buNone/>
            </a:pPr>
            <a:endParaRPr lang="en-US" sz="2400" dirty="0">
              <a:ea typeface="ＭＳ Ｐゴシック" charset="-128"/>
              <a:cs typeface="ＭＳ Ｐゴシック" charset="-128"/>
            </a:endParaRPr>
          </a:p>
          <a:p>
            <a:pPr>
              <a:buFontTx/>
              <a:buNone/>
            </a:pPr>
            <a:r>
              <a:rPr lang="en-US" sz="2400" dirty="0">
                <a:ea typeface="ＭＳ Ｐゴシック" charset="-128"/>
                <a:cs typeface="ＭＳ Ｐゴシック" charset="-128"/>
              </a:rPr>
              <a:t>Q:   a)</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Δt</a:t>
            </a:r>
            <a:r>
              <a:rPr lang="en-US" sz="2400" dirty="0" smtClean="0">
                <a:ea typeface="ＭＳ Ｐゴシック" charset="-128"/>
                <a:cs typeface="ＭＳ Ｐゴシック" charset="-128"/>
              </a:rPr>
              <a:t> </a:t>
            </a:r>
            <a:r>
              <a:rPr lang="en-US" sz="2400" dirty="0">
                <a:ea typeface="ＭＳ Ｐゴシック" charset="-128"/>
                <a:cs typeface="ＭＳ Ｐゴシック" charset="-128"/>
              </a:rPr>
              <a:t>=</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γΔt</a:t>
            </a:r>
            <a:r>
              <a:rPr lang="en-US" sz="2400" dirty="0">
                <a:ea typeface="ＭＳ Ｐゴシック" charset="-128"/>
                <a:cs typeface="ＭＳ Ｐゴシック" charset="-128"/>
              </a:rPr>
              <a:t>’	or b)</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Δt</a:t>
            </a:r>
            <a:r>
              <a:rPr lang="en-US" sz="2400" dirty="0">
                <a:ea typeface="ＭＳ Ｐゴシック" charset="-128"/>
                <a:cs typeface="ＭＳ Ｐゴシック" charset="-128"/>
              </a:rPr>
              <a:t>’ =</a:t>
            </a:r>
            <a:r>
              <a:rPr lang="en-US" sz="2400" dirty="0" smtClean="0">
                <a:ea typeface="ＭＳ Ｐゴシック" charset="-128"/>
                <a:cs typeface="ＭＳ Ｐゴシック" charset="-128"/>
              </a:rPr>
              <a:t> </a:t>
            </a:r>
            <a:r>
              <a:rPr lang="en-US" sz="2400" dirty="0" err="1" smtClean="0">
                <a:ea typeface="ＭＳ Ｐゴシック" charset="-128"/>
                <a:cs typeface="ＭＳ Ｐゴシック" charset="-128"/>
              </a:rPr>
              <a:t>γΔt</a:t>
            </a:r>
            <a:endParaRPr lang="en-US" sz="2400" dirty="0">
              <a:ea typeface="ＭＳ Ｐゴシック" charset="-128"/>
              <a:cs typeface="ＭＳ Ｐゴシック" charset="-128"/>
            </a:endParaRPr>
          </a:p>
        </p:txBody>
      </p:sp>
      <p:grpSp>
        <p:nvGrpSpPr>
          <p:cNvPr id="2" name="Group 5"/>
          <p:cNvGrpSpPr>
            <a:grpSpLocks/>
          </p:cNvGrpSpPr>
          <p:nvPr/>
        </p:nvGrpSpPr>
        <p:grpSpPr bwMode="auto">
          <a:xfrm>
            <a:off x="5562600" y="5600700"/>
            <a:ext cx="3352800" cy="533400"/>
            <a:chOff x="3120" y="3696"/>
            <a:chExt cx="2112" cy="336"/>
          </a:xfrm>
        </p:grpSpPr>
        <p:sp>
          <p:nvSpPr>
            <p:cNvPr id="35847" name="Rectangle 6"/>
            <p:cNvSpPr>
              <a:spLocks noChangeArrowheads="1"/>
            </p:cNvSpPr>
            <p:nvPr/>
          </p:nvSpPr>
          <p:spPr bwMode="auto">
            <a:xfrm>
              <a:off x="3120" y="3696"/>
              <a:ext cx="2112" cy="336"/>
            </a:xfrm>
            <a:prstGeom prst="rect">
              <a:avLst/>
            </a:prstGeom>
            <a:solidFill>
              <a:schemeClr val="bg1"/>
            </a:solidFill>
            <a:ln w="25400">
              <a:solidFill>
                <a:srgbClr val="FF0000"/>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5848" name="Text Box 7"/>
            <p:cNvSpPr txBox="1">
              <a:spLocks noChangeArrowheads="1"/>
            </p:cNvSpPr>
            <p:nvPr/>
          </p:nvSpPr>
          <p:spPr bwMode="auto">
            <a:xfrm>
              <a:off x="3158" y="3696"/>
              <a:ext cx="2070"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FF0000"/>
                  </a:solidFill>
                </a:rPr>
                <a:t>Follow the proper time!</a:t>
              </a:r>
            </a:p>
          </p:txBody>
        </p:sp>
      </p:grpSp>
      <p:sp>
        <p:nvSpPr>
          <p:cNvPr id="35846" name="TextBox 7"/>
          <p:cNvSpPr txBox="1">
            <a:spLocks noChangeArrowheads="1"/>
          </p:cNvSpPr>
          <p:nvPr/>
        </p:nvSpPr>
        <p:spPr bwMode="auto">
          <a:xfrm>
            <a:off x="228600" y="273050"/>
            <a:ext cx="1133475" cy="368300"/>
          </a:xfrm>
          <a:prstGeom prst="rect">
            <a:avLst/>
          </a:prstGeom>
          <a:noFill/>
          <a:ln w="9525">
            <a:noFill/>
            <a:miter lim="800000"/>
            <a:headEnd/>
            <a:tailEnd/>
          </a:ln>
        </p:spPr>
        <p:txBody>
          <a:bodyPr wrap="none">
            <a:prstTxWarp prst="textNoShape">
              <a:avLst/>
            </a:prstTxWarp>
            <a:spAutoFit/>
          </a:bodyPr>
          <a:lstStyle/>
          <a:p>
            <a:r>
              <a:rPr lang="en-US"/>
              <a:t>CT-SR25</a:t>
            </a:r>
          </a:p>
        </p:txBody>
      </p:sp>
    </p:spTree>
    <p:extLst>
      <p:ext uri="{BB962C8B-B14F-4D97-AF65-F5344CB8AC3E}">
        <p14:creationId xmlns:p14="http://schemas.microsoft.com/office/powerpoint/2010/main" val="3048087792"/>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r>
              <a:rPr lang="en-US" sz="3200" smtClean="0">
                <a:ea typeface="ＭＳ Ｐゴシック" charset="-128"/>
                <a:cs typeface="ＭＳ Ｐゴシック" charset="-128"/>
              </a:rPr>
              <a:t>Now to the lengths measured…</a:t>
            </a:r>
          </a:p>
        </p:txBody>
      </p:sp>
      <p:sp>
        <p:nvSpPr>
          <p:cNvPr id="37893" name="Rectangle 3"/>
          <p:cNvSpPr>
            <a:spLocks noGrp="1" noChangeArrowheads="1"/>
          </p:cNvSpPr>
          <p:nvPr>
            <p:ph type="body" idx="1"/>
          </p:nvPr>
        </p:nvSpPr>
        <p:spPr/>
        <p:txBody>
          <a:bodyPr/>
          <a:lstStyle/>
          <a:p>
            <a:pPr>
              <a:buFontTx/>
              <a:buNone/>
            </a:pPr>
            <a:r>
              <a:rPr lang="en-US" sz="2400">
                <a:latin typeface="Arial" charset="0"/>
                <a:ea typeface="Arial" charset="0"/>
                <a:cs typeface="Arial" charset="0"/>
              </a:rPr>
              <a:t>Speeds are the same (both refer to the relative speed).</a:t>
            </a:r>
          </a:p>
          <a:p>
            <a:pPr>
              <a:buFontTx/>
              <a:buNone/>
            </a:pPr>
            <a:r>
              <a:rPr lang="en-US" sz="2400">
                <a:latin typeface="Arial" charset="0"/>
                <a:ea typeface="Arial" charset="0"/>
                <a:cs typeface="Arial" charset="0"/>
              </a:rPr>
              <a:t>And so</a:t>
            </a:r>
          </a:p>
          <a:p>
            <a:pPr>
              <a:buFontTx/>
              <a:buNone/>
            </a:pPr>
            <a:endParaRPr lang="en-US" sz="2400">
              <a:ea typeface="ＭＳ Ｐゴシック" charset="-128"/>
              <a:cs typeface="ＭＳ Ｐゴシック" charset="-128"/>
            </a:endParaRPr>
          </a:p>
          <a:p>
            <a:pPr>
              <a:buFontTx/>
              <a:buNone/>
            </a:pPr>
            <a:endParaRPr lang="en-US" sz="2400">
              <a:ea typeface="ＭＳ Ｐゴシック" charset="-128"/>
              <a:cs typeface="ＭＳ Ｐゴシック" charset="-128"/>
            </a:endParaRPr>
          </a:p>
        </p:txBody>
      </p:sp>
      <p:graphicFrame>
        <p:nvGraphicFramePr>
          <p:cNvPr id="37890" name="Object 2"/>
          <p:cNvGraphicFramePr>
            <a:graphicFrameLocks noChangeAspect="1"/>
          </p:cNvGraphicFramePr>
          <p:nvPr/>
        </p:nvGraphicFramePr>
        <p:xfrm>
          <a:off x="2600325" y="2743200"/>
          <a:ext cx="2497138" cy="831850"/>
        </p:xfrm>
        <a:graphic>
          <a:graphicData uri="http://schemas.openxmlformats.org/presentationml/2006/ole">
            <mc:AlternateContent xmlns:mc="http://schemas.openxmlformats.org/markup-compatibility/2006">
              <mc:Choice xmlns:v="urn:schemas-microsoft-com:vml" Requires="v">
                <p:oleObj spid="_x0000_s13379" name="Equation" r:id="rId4" imgW="1180800" imgH="393480" progId="Equation.DSMT4">
                  <p:embed/>
                </p:oleObj>
              </mc:Choice>
              <mc:Fallback>
                <p:oleObj name="Equation" r:id="rId4" imgW="1180800" imgH="3934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00325" y="2743200"/>
                        <a:ext cx="2497138"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4517" name="Object 3"/>
          <p:cNvGraphicFramePr>
            <a:graphicFrameLocks noChangeAspect="1"/>
          </p:cNvGraphicFramePr>
          <p:nvPr/>
        </p:nvGraphicFramePr>
        <p:xfrm>
          <a:off x="3429000" y="3733800"/>
          <a:ext cx="1066800" cy="1006475"/>
        </p:xfrm>
        <a:graphic>
          <a:graphicData uri="http://schemas.openxmlformats.org/presentationml/2006/ole">
            <mc:AlternateContent xmlns:mc="http://schemas.openxmlformats.org/markup-compatibility/2006">
              <mc:Choice xmlns:v="urn:schemas-microsoft-com:vml" Requires="v">
                <p:oleObj spid="_x0000_s13380" name="Equation" r:id="rId6" imgW="444240" imgH="419040" progId="Equation.3">
                  <p:embed/>
                </p:oleObj>
              </mc:Choice>
              <mc:Fallback>
                <p:oleObj name="Equation" r:id="rId6" imgW="444240" imgH="4190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3733800"/>
                        <a:ext cx="1066800" cy="1006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4518" name="Text Box 6"/>
          <p:cNvSpPr txBox="1">
            <a:spLocks noChangeArrowheads="1"/>
          </p:cNvSpPr>
          <p:nvPr/>
        </p:nvSpPr>
        <p:spPr bwMode="auto">
          <a:xfrm>
            <a:off x="517525" y="5145088"/>
            <a:ext cx="2987675" cy="830262"/>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ea typeface="Arial" charset="0"/>
                <a:cs typeface="Arial" charset="0"/>
              </a:rPr>
              <a:t>Length measured in moving frame</a:t>
            </a:r>
          </a:p>
        </p:txBody>
      </p:sp>
      <p:sp>
        <p:nvSpPr>
          <p:cNvPr id="64519" name="Text Box 7"/>
          <p:cNvSpPr txBox="1">
            <a:spLocks noChangeArrowheads="1"/>
          </p:cNvSpPr>
          <p:nvPr/>
        </p:nvSpPr>
        <p:spPr bwMode="auto">
          <a:xfrm>
            <a:off x="5105400" y="5029200"/>
            <a:ext cx="3840163" cy="830263"/>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Length in stick’s rest frame</a:t>
            </a:r>
          </a:p>
          <a:p>
            <a:pPr defTabSz="914400"/>
            <a:r>
              <a:rPr lang="en-US" sz="2400">
                <a:solidFill>
                  <a:srgbClr val="000000"/>
                </a:solidFill>
              </a:rPr>
              <a:t>(proper length)</a:t>
            </a:r>
          </a:p>
        </p:txBody>
      </p:sp>
      <p:sp>
        <p:nvSpPr>
          <p:cNvPr id="64520" name="Line 8"/>
          <p:cNvSpPr>
            <a:spLocks noChangeShapeType="1"/>
          </p:cNvSpPr>
          <p:nvPr/>
        </p:nvSpPr>
        <p:spPr bwMode="auto">
          <a:xfrm flipV="1">
            <a:off x="2438400" y="4419600"/>
            <a:ext cx="990600" cy="6858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64521" name="Line 9"/>
          <p:cNvSpPr>
            <a:spLocks noChangeShapeType="1"/>
          </p:cNvSpPr>
          <p:nvPr/>
        </p:nvSpPr>
        <p:spPr bwMode="auto">
          <a:xfrm flipH="1" flipV="1">
            <a:off x="4495800" y="4038600"/>
            <a:ext cx="1371600" cy="99060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64522" name="Text Box 10"/>
          <p:cNvSpPr txBox="1">
            <a:spLocks noChangeArrowheads="1"/>
          </p:cNvSpPr>
          <p:nvPr/>
        </p:nvSpPr>
        <p:spPr bwMode="auto">
          <a:xfrm>
            <a:off x="914400" y="6035675"/>
            <a:ext cx="8031163" cy="830263"/>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Length contraction is a consequence of time dilation (and vice-versa). This is also known as </a:t>
            </a:r>
            <a:r>
              <a:rPr lang="en-US" sz="2400">
                <a:solidFill>
                  <a:srgbClr val="FF0000"/>
                </a:solidFill>
              </a:rPr>
              <a:t>Lorentz Contraction</a:t>
            </a:r>
            <a:endParaRPr lang="en-US" sz="2400">
              <a:solidFill>
                <a:srgbClr val="000000"/>
              </a:solidFill>
            </a:endParaRPr>
          </a:p>
        </p:txBody>
      </p:sp>
      <p:sp>
        <p:nvSpPr>
          <p:cNvPr id="37899" name="TextBox 10"/>
          <p:cNvSpPr txBox="1">
            <a:spLocks noChangeArrowheads="1"/>
          </p:cNvSpPr>
          <p:nvPr/>
        </p:nvSpPr>
        <p:spPr bwMode="auto">
          <a:xfrm>
            <a:off x="381000" y="274638"/>
            <a:ext cx="762000" cy="369887"/>
          </a:xfrm>
          <a:prstGeom prst="rect">
            <a:avLst/>
          </a:prstGeom>
          <a:noFill/>
          <a:ln w="9525">
            <a:noFill/>
            <a:miter lim="800000"/>
            <a:headEnd/>
            <a:tailEnd/>
          </a:ln>
        </p:spPr>
        <p:txBody>
          <a:bodyPr wrap="none">
            <a:prstTxWarp prst="textNoShape">
              <a:avLst/>
            </a:prstTxWarp>
            <a:spAutoFit/>
          </a:bodyPr>
          <a:lstStyle/>
          <a:p>
            <a:r>
              <a:rPr lang="en-US"/>
              <a:t>SR26</a:t>
            </a:r>
          </a:p>
        </p:txBody>
      </p:sp>
    </p:spTree>
    <p:extLst>
      <p:ext uri="{BB962C8B-B14F-4D97-AF65-F5344CB8AC3E}">
        <p14:creationId xmlns:p14="http://schemas.microsoft.com/office/powerpoint/2010/main" val="29202566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45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51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5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45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45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8" grpId="0"/>
      <p:bldP spid="64519" grpId="0"/>
      <p:bldP spid="64520" grpId="0" animBg="1"/>
      <p:bldP spid="64521" grpId="0" animBg="1"/>
      <p:bldP spid="6452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381000" y="2590800"/>
            <a:ext cx="4648200" cy="708025"/>
            <a:chOff x="96" y="1858"/>
            <a:chExt cx="2928" cy="446"/>
          </a:xfrm>
        </p:grpSpPr>
        <p:sp>
          <p:nvSpPr>
            <p:cNvPr id="39960" name="Line 22"/>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39961" name="Line 23"/>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39962" name="Line 24"/>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3" name="Line 25"/>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4" name="Line 26"/>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5" name="Line 27"/>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6" name="Line 28"/>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7" name="Line 29"/>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39968" name="Text Box 30"/>
            <p:cNvSpPr txBox="1">
              <a:spLocks noChangeArrowheads="1"/>
            </p:cNvSpPr>
            <p:nvPr/>
          </p:nvSpPr>
          <p:spPr bwMode="auto">
            <a:xfrm>
              <a:off x="96" y="2073"/>
              <a:ext cx="116" cy="231"/>
            </a:xfrm>
            <a:prstGeom prst="rect">
              <a:avLst/>
            </a:prstGeom>
            <a:noFill/>
            <a:ln w="9525">
              <a:noFill/>
              <a:miter lim="800000"/>
              <a:headEnd/>
              <a:tailEnd/>
            </a:ln>
          </p:spPr>
          <p:txBody>
            <a:bodyPr wrap="none">
              <a:prstTxWarp prst="textNoShape">
                <a:avLst/>
              </a:prstTxWarp>
              <a:spAutoFit/>
            </a:bodyPr>
            <a:lstStyle/>
            <a:p>
              <a:pPr defTabSz="914400"/>
              <a:endParaRPr lang="en-US">
                <a:solidFill>
                  <a:srgbClr val="000000"/>
                </a:solidFill>
              </a:endParaRPr>
            </a:p>
          </p:txBody>
        </p:sp>
      </p:grpSp>
      <p:pic>
        <p:nvPicPr>
          <p:cNvPr id="39939" name="Picture 31" descr="Helper"/>
          <p:cNvPicPr>
            <a:picLocks noChangeAspect="1" noChangeArrowheads="1"/>
          </p:cNvPicPr>
          <p:nvPr/>
        </p:nvPicPr>
        <p:blipFill>
          <a:blip r:embed="rId3"/>
          <a:srcRect/>
          <a:stretch>
            <a:fillRect/>
          </a:stretch>
        </p:blipFill>
        <p:spPr bwMode="auto">
          <a:xfrm>
            <a:off x="2584450" y="1676400"/>
            <a:ext cx="481013" cy="1058863"/>
          </a:xfrm>
          <a:prstGeom prst="rect">
            <a:avLst/>
          </a:prstGeom>
          <a:noFill/>
          <a:ln w="9525">
            <a:noFill/>
            <a:miter lim="800000"/>
            <a:headEnd/>
            <a:tailEnd/>
          </a:ln>
        </p:spPr>
      </p:pic>
      <p:sp>
        <p:nvSpPr>
          <p:cNvPr id="39940" name="Rectangle 2"/>
          <p:cNvSpPr>
            <a:spLocks noGrp="1" noChangeArrowheads="1"/>
          </p:cNvSpPr>
          <p:nvPr>
            <p:ph type="title"/>
          </p:nvPr>
        </p:nvSpPr>
        <p:spPr/>
        <p:txBody>
          <a:bodyPr/>
          <a:lstStyle/>
          <a:p>
            <a:r>
              <a:rPr lang="en-US">
                <a:ea typeface="ＭＳ Ｐゴシック" charset="-128"/>
                <a:cs typeface="ＭＳ Ｐゴシック" charset="-128"/>
              </a:rPr>
              <a:t>The Lorentz transformation</a:t>
            </a:r>
          </a:p>
        </p:txBody>
      </p:sp>
      <p:grpSp>
        <p:nvGrpSpPr>
          <p:cNvPr id="3" name="Group 6"/>
          <p:cNvGrpSpPr>
            <a:grpSpLocks/>
          </p:cNvGrpSpPr>
          <p:nvPr/>
        </p:nvGrpSpPr>
        <p:grpSpPr bwMode="auto">
          <a:xfrm>
            <a:off x="381000" y="3429000"/>
            <a:ext cx="4648200" cy="708025"/>
            <a:chOff x="96" y="1858"/>
            <a:chExt cx="2928" cy="446"/>
          </a:xfrm>
        </p:grpSpPr>
        <p:sp>
          <p:nvSpPr>
            <p:cNvPr id="39951" name="Line 7"/>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39952" name="Line 8"/>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39953" name="Line 9"/>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4" name="Line 10"/>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5" name="Line 11"/>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6" name="Line 12"/>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7" name="Line 13"/>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8" name="Line 14"/>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39959" name="Text Box 15"/>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39942" name="Picture 16" descr="Helper"/>
          <p:cNvPicPr>
            <a:picLocks noChangeAspect="1" noChangeArrowheads="1"/>
          </p:cNvPicPr>
          <p:nvPr/>
        </p:nvPicPr>
        <p:blipFill>
          <a:blip r:embed="rId3"/>
          <a:srcRect/>
          <a:stretch>
            <a:fillRect/>
          </a:stretch>
        </p:blipFill>
        <p:spPr bwMode="auto">
          <a:xfrm>
            <a:off x="2497138" y="2446338"/>
            <a:ext cx="481012" cy="1058862"/>
          </a:xfrm>
          <a:prstGeom prst="rect">
            <a:avLst/>
          </a:prstGeom>
          <a:noFill/>
          <a:ln w="9525">
            <a:noFill/>
            <a:miter lim="800000"/>
            <a:headEnd/>
            <a:tailEnd/>
          </a:ln>
        </p:spPr>
      </p:pic>
      <p:sp>
        <p:nvSpPr>
          <p:cNvPr id="39943" name="Line 17"/>
          <p:cNvSpPr>
            <a:spLocks noChangeShapeType="1"/>
          </p:cNvSpPr>
          <p:nvPr/>
        </p:nvSpPr>
        <p:spPr bwMode="auto">
          <a:xfrm>
            <a:off x="5029200" y="3276600"/>
            <a:ext cx="114300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39944" name="Text Box 18"/>
          <p:cNvSpPr txBox="1">
            <a:spLocks noChangeArrowheads="1"/>
          </p:cNvSpPr>
          <p:nvPr/>
        </p:nvSpPr>
        <p:spPr bwMode="auto">
          <a:xfrm>
            <a:off x="5394325" y="26304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sp>
        <p:nvSpPr>
          <p:cNvPr id="39945" name="Text Box 19"/>
          <p:cNvSpPr txBox="1">
            <a:spLocks noChangeArrowheads="1"/>
          </p:cNvSpPr>
          <p:nvPr/>
        </p:nvSpPr>
        <p:spPr bwMode="auto">
          <a:xfrm>
            <a:off x="1736725" y="3011488"/>
            <a:ext cx="455613"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sp>
        <p:nvSpPr>
          <p:cNvPr id="39946" name="Rectangle 20"/>
          <p:cNvSpPr>
            <a:spLocks noChangeArrowheads="1"/>
          </p:cNvSpPr>
          <p:nvPr/>
        </p:nvSpPr>
        <p:spPr bwMode="auto">
          <a:xfrm>
            <a:off x="2819400" y="33528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9947" name="Text Box 32"/>
          <p:cNvSpPr txBox="1">
            <a:spLocks noChangeArrowheads="1"/>
          </p:cNvSpPr>
          <p:nvPr/>
        </p:nvSpPr>
        <p:spPr bwMode="auto">
          <a:xfrm>
            <a:off x="1752600" y="2097088"/>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sp>
        <p:nvSpPr>
          <p:cNvPr id="39948" name="Text Box 33"/>
          <p:cNvSpPr txBox="1">
            <a:spLocks noChangeArrowheads="1"/>
          </p:cNvSpPr>
          <p:nvPr/>
        </p:nvSpPr>
        <p:spPr bwMode="auto">
          <a:xfrm>
            <a:off x="974725" y="4191000"/>
            <a:ext cx="7026275" cy="23082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 stick is at rest in S’.  Its endpoints are the events (position, c*time) = (0,0) and (x’,0) in S’.   </a:t>
            </a:r>
          </a:p>
          <a:p>
            <a:pPr defTabSz="914400"/>
            <a:r>
              <a:rPr lang="en-US" sz="2400">
                <a:solidFill>
                  <a:srgbClr val="000000"/>
                </a:solidFill>
              </a:rPr>
              <a:t>S’ is moving to the right with respect to frame S. </a:t>
            </a:r>
          </a:p>
          <a:p>
            <a:pPr defTabSz="914400"/>
            <a:endParaRPr lang="en-US" sz="2400">
              <a:solidFill>
                <a:srgbClr val="000000"/>
              </a:solidFill>
            </a:endParaRPr>
          </a:p>
          <a:p>
            <a:pPr defTabSz="914400"/>
            <a:r>
              <a:rPr lang="en-US" sz="2400">
                <a:solidFill>
                  <a:srgbClr val="000000"/>
                </a:solidFill>
              </a:rPr>
              <a:t>Event 1 – left of stick passes origin of S.  Its coordinates are (0,0) in S and (0,0) in S’.</a:t>
            </a:r>
          </a:p>
        </p:txBody>
      </p:sp>
      <p:sp>
        <p:nvSpPr>
          <p:cNvPr id="39949" name="Text Box 34"/>
          <p:cNvSpPr txBox="1">
            <a:spLocks noChangeArrowheads="1"/>
          </p:cNvSpPr>
          <p:nvPr/>
        </p:nvSpPr>
        <p:spPr bwMode="auto">
          <a:xfrm>
            <a:off x="4495800" y="3733800"/>
            <a:ext cx="404813"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x’</a:t>
            </a:r>
          </a:p>
        </p:txBody>
      </p:sp>
      <p:sp>
        <p:nvSpPr>
          <p:cNvPr id="39950" name="TextBox 31"/>
          <p:cNvSpPr txBox="1">
            <a:spLocks noChangeArrowheads="1"/>
          </p:cNvSpPr>
          <p:nvPr/>
        </p:nvSpPr>
        <p:spPr bwMode="auto">
          <a:xfrm>
            <a:off x="228600" y="274638"/>
            <a:ext cx="762000" cy="369887"/>
          </a:xfrm>
          <a:prstGeom prst="rect">
            <a:avLst/>
          </a:prstGeom>
          <a:noFill/>
          <a:ln w="9525">
            <a:noFill/>
            <a:miter lim="800000"/>
            <a:headEnd/>
            <a:tailEnd/>
          </a:ln>
        </p:spPr>
        <p:txBody>
          <a:bodyPr wrap="none">
            <a:prstTxWarp prst="textNoShape">
              <a:avLst/>
            </a:prstTxWarp>
            <a:spAutoFit/>
          </a:bodyPr>
          <a:lstStyle/>
          <a:p>
            <a:r>
              <a:rPr lang="en-US"/>
              <a:t>SR27</a:t>
            </a:r>
          </a:p>
        </p:txBody>
      </p:sp>
    </p:spTree>
    <p:extLst>
      <p:ext uri="{BB962C8B-B14F-4D97-AF65-F5344CB8AC3E}">
        <p14:creationId xmlns:p14="http://schemas.microsoft.com/office/powerpoint/2010/main" val="6786222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133600" y="990600"/>
            <a:ext cx="4648200" cy="1371600"/>
            <a:chOff x="1344" y="1392"/>
            <a:chExt cx="2928" cy="864"/>
          </a:xfrm>
        </p:grpSpPr>
        <p:sp>
          <p:nvSpPr>
            <p:cNvPr id="36877" name="Oval 3"/>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6878" name="Oval 4"/>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6879"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6867" name="Text Box 6"/>
          <p:cNvSpPr txBox="1">
            <a:spLocks noChangeArrowheads="1"/>
          </p:cNvSpPr>
          <p:nvPr/>
        </p:nvSpPr>
        <p:spPr bwMode="auto">
          <a:xfrm>
            <a:off x="3971925" y="9144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7"/>
          <p:cNvGrpSpPr>
            <a:grpSpLocks/>
          </p:cNvGrpSpPr>
          <p:nvPr/>
        </p:nvGrpSpPr>
        <p:grpSpPr bwMode="auto">
          <a:xfrm>
            <a:off x="4191000" y="1371600"/>
            <a:ext cx="533400" cy="609600"/>
            <a:chOff x="960" y="816"/>
            <a:chExt cx="336" cy="384"/>
          </a:xfrm>
        </p:grpSpPr>
        <p:sp>
          <p:nvSpPr>
            <p:cNvPr id="36875" name="AutoShape 8"/>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6876" name="Rectangle 9"/>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6869" name="Text Box 10"/>
          <p:cNvSpPr txBox="1">
            <a:spLocks noChangeArrowheads="1"/>
          </p:cNvSpPr>
          <p:nvPr/>
        </p:nvSpPr>
        <p:spPr bwMode="auto">
          <a:xfrm>
            <a:off x="2041525" y="304800"/>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36870" name="Text Box 11"/>
          <p:cNvSpPr txBox="1">
            <a:spLocks noChangeArrowheads="1"/>
          </p:cNvSpPr>
          <p:nvPr/>
        </p:nvSpPr>
        <p:spPr bwMode="auto">
          <a:xfrm>
            <a:off x="6529388" y="381000"/>
            <a:ext cx="404812"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36871" name="Text Box 12"/>
          <p:cNvSpPr txBox="1">
            <a:spLocks noChangeArrowheads="1"/>
          </p:cNvSpPr>
          <p:nvPr/>
        </p:nvSpPr>
        <p:spPr bwMode="auto">
          <a:xfrm>
            <a:off x="860425" y="2503488"/>
            <a:ext cx="7407275" cy="3046988"/>
          </a:xfrm>
          <a:prstGeom prst="rect">
            <a:avLst/>
          </a:prstGeom>
          <a:noFill/>
          <a:ln w="9525">
            <a:noFill/>
            <a:miter lim="800000"/>
            <a:headEnd/>
            <a:tailEnd/>
          </a:ln>
        </p:spPr>
        <p:txBody>
          <a:bodyPr>
            <a:prstTxWarp prst="textNoShape">
              <a:avLst/>
            </a:prstTxWarp>
            <a:spAutoFit/>
          </a:bodyPr>
          <a:lstStyle/>
          <a:p>
            <a:pPr defTabSz="914400"/>
            <a:r>
              <a:rPr lang="en-US" sz="2400" dirty="0" smtClean="0">
                <a:solidFill>
                  <a:srgbClr val="000000"/>
                </a:solidFill>
              </a:rPr>
              <a:t>Lucy </a:t>
            </a:r>
            <a:r>
              <a:rPr lang="en-US" sz="2400" dirty="0">
                <a:solidFill>
                  <a:srgbClr val="000000"/>
                </a:solidFill>
              </a:rPr>
              <a:t>is the middle of a railroad car, and sets off</a:t>
            </a:r>
          </a:p>
          <a:p>
            <a:pPr defTabSz="914400"/>
            <a:r>
              <a:rPr lang="en-US" sz="2400" dirty="0">
                <a:solidFill>
                  <a:srgbClr val="000000"/>
                </a:solidFill>
              </a:rPr>
              <a:t>a</a:t>
            </a:r>
            <a:r>
              <a:rPr lang="en-US" sz="2400" dirty="0" smtClean="0">
                <a:solidFill>
                  <a:srgbClr val="000000"/>
                </a:solidFill>
              </a:rPr>
              <a:t> </a:t>
            </a:r>
            <a:r>
              <a:rPr lang="en-US" sz="2400" dirty="0">
                <a:solidFill>
                  <a:srgbClr val="000000"/>
                </a:solidFill>
              </a:rPr>
              <a:t>firecracker.  (</a:t>
            </a:r>
            <a:r>
              <a:rPr lang="en-US" sz="2400" dirty="0" smtClean="0">
                <a:solidFill>
                  <a:srgbClr val="000000"/>
                </a:solidFill>
              </a:rPr>
              <a:t>Boom, an event!</a:t>
            </a:r>
            <a:r>
              <a:rPr lang="en-US" sz="2400" dirty="0">
                <a:solidFill>
                  <a:srgbClr val="000000"/>
                </a:solidFill>
              </a:rPr>
              <a:t>)  Light from the explosion travels to both ends of the car.  Which end does it reach first?</a:t>
            </a:r>
          </a:p>
          <a:p>
            <a:pPr defTabSz="914400"/>
            <a:endParaRPr lang="en-US" sz="2400" dirty="0">
              <a:solidFill>
                <a:srgbClr val="000000"/>
              </a:solidFill>
            </a:endParaRPr>
          </a:p>
          <a:p>
            <a:pPr defTabSz="914400"/>
            <a:r>
              <a:rPr lang="en-US" sz="2400" dirty="0">
                <a:solidFill>
                  <a:srgbClr val="000000"/>
                </a:solidFill>
              </a:rPr>
              <a:t>	a) both ends at once</a:t>
            </a:r>
          </a:p>
          <a:p>
            <a:pPr defTabSz="914400"/>
            <a:r>
              <a:rPr lang="en-US" sz="2400" dirty="0">
                <a:solidFill>
                  <a:srgbClr val="000000"/>
                </a:solidFill>
              </a:rPr>
              <a:t>	b) the left end, L</a:t>
            </a:r>
          </a:p>
          <a:p>
            <a:pPr defTabSz="914400"/>
            <a:r>
              <a:rPr lang="en-US" sz="2400" dirty="0">
                <a:solidFill>
                  <a:srgbClr val="000000"/>
                </a:solidFill>
              </a:rPr>
              <a:t>	c) the right end, R</a:t>
            </a:r>
          </a:p>
        </p:txBody>
      </p:sp>
      <p:sp>
        <p:nvSpPr>
          <p:cNvPr id="36874" name="TextBox 14"/>
          <p:cNvSpPr txBox="1">
            <a:spLocks noChangeArrowheads="1"/>
          </p:cNvSpPr>
          <p:nvPr/>
        </p:nvSpPr>
        <p:spPr bwMode="auto">
          <a:xfrm>
            <a:off x="457200" y="609600"/>
            <a:ext cx="1004888" cy="369888"/>
          </a:xfrm>
          <a:prstGeom prst="rect">
            <a:avLst/>
          </a:prstGeom>
          <a:noFill/>
          <a:ln w="9525">
            <a:noFill/>
            <a:miter lim="800000"/>
            <a:headEnd/>
            <a:tailEnd/>
          </a:ln>
        </p:spPr>
        <p:txBody>
          <a:bodyPr wrap="none">
            <a:prstTxWarp prst="textNoShape">
              <a:avLst/>
            </a:prstTxWarp>
            <a:spAutoFit/>
          </a:bodyPr>
          <a:lstStyle/>
          <a:p>
            <a:r>
              <a:rPr lang="en-US"/>
              <a:t>CT-SR4</a:t>
            </a:r>
          </a:p>
        </p:txBody>
      </p:sp>
    </p:spTree>
    <p:extLst>
      <p:ext uri="{BB962C8B-B14F-4D97-AF65-F5344CB8AC3E}">
        <p14:creationId xmlns:p14="http://schemas.microsoft.com/office/powerpoint/2010/main" val="1305204059"/>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2590800"/>
            <a:ext cx="4648200" cy="708025"/>
            <a:chOff x="96" y="1858"/>
            <a:chExt cx="2928" cy="446"/>
          </a:xfrm>
        </p:grpSpPr>
        <p:sp>
          <p:nvSpPr>
            <p:cNvPr id="41997"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8"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1999"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0"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1"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2"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3"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4"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5" name="Text Box 11"/>
            <p:cNvSpPr txBox="1">
              <a:spLocks noChangeArrowheads="1"/>
            </p:cNvSpPr>
            <p:nvPr/>
          </p:nvSpPr>
          <p:spPr bwMode="auto">
            <a:xfrm>
              <a:off x="96" y="2073"/>
              <a:ext cx="116" cy="231"/>
            </a:xfrm>
            <a:prstGeom prst="rect">
              <a:avLst/>
            </a:prstGeom>
            <a:noFill/>
            <a:ln w="9525">
              <a:noFill/>
              <a:miter lim="800000"/>
              <a:headEnd/>
              <a:tailEnd/>
            </a:ln>
          </p:spPr>
          <p:txBody>
            <a:bodyPr wrap="none">
              <a:prstTxWarp prst="textNoShape">
                <a:avLst/>
              </a:prstTxWarp>
              <a:spAutoFit/>
            </a:bodyPr>
            <a:lstStyle/>
            <a:p>
              <a:pPr defTabSz="914400"/>
              <a:endParaRPr lang="en-US">
                <a:solidFill>
                  <a:srgbClr val="000000"/>
                </a:solidFill>
              </a:endParaRPr>
            </a:p>
          </p:txBody>
        </p:sp>
      </p:grpSp>
      <p:pic>
        <p:nvPicPr>
          <p:cNvPr id="41987" name="Picture 12" descr="Helper"/>
          <p:cNvPicPr>
            <a:picLocks noChangeAspect="1" noChangeArrowheads="1"/>
          </p:cNvPicPr>
          <p:nvPr/>
        </p:nvPicPr>
        <p:blipFill>
          <a:blip r:embed="rId3"/>
          <a:srcRect/>
          <a:stretch>
            <a:fillRect/>
          </a:stretch>
        </p:blipFill>
        <p:spPr bwMode="auto">
          <a:xfrm>
            <a:off x="2584450" y="1676400"/>
            <a:ext cx="481013" cy="1058863"/>
          </a:xfrm>
          <a:prstGeom prst="rect">
            <a:avLst/>
          </a:prstGeom>
          <a:noFill/>
          <a:ln w="9525">
            <a:noFill/>
            <a:miter lim="800000"/>
            <a:headEnd/>
            <a:tailEnd/>
          </a:ln>
        </p:spPr>
      </p:pic>
      <p:sp>
        <p:nvSpPr>
          <p:cNvPr id="41988"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a:t>
            </a:r>
          </a:p>
        </p:txBody>
      </p:sp>
      <p:sp>
        <p:nvSpPr>
          <p:cNvPr id="41989" name="Line 25"/>
          <p:cNvSpPr>
            <a:spLocks noChangeShapeType="1"/>
          </p:cNvSpPr>
          <p:nvPr/>
        </p:nvSpPr>
        <p:spPr bwMode="auto">
          <a:xfrm>
            <a:off x="5029200" y="3276600"/>
            <a:ext cx="114300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41990" name="Text Box 26"/>
          <p:cNvSpPr txBox="1">
            <a:spLocks noChangeArrowheads="1"/>
          </p:cNvSpPr>
          <p:nvPr/>
        </p:nvSpPr>
        <p:spPr bwMode="auto">
          <a:xfrm>
            <a:off x="5394325" y="26304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sp>
        <p:nvSpPr>
          <p:cNvPr id="41991" name="Rectangle 28"/>
          <p:cNvSpPr>
            <a:spLocks noChangeArrowheads="1"/>
          </p:cNvSpPr>
          <p:nvPr/>
        </p:nvSpPr>
        <p:spPr bwMode="auto">
          <a:xfrm>
            <a:off x="3429000" y="33528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1992" name="Text Box 29"/>
          <p:cNvSpPr txBox="1">
            <a:spLocks noChangeArrowheads="1"/>
          </p:cNvSpPr>
          <p:nvPr/>
        </p:nvSpPr>
        <p:spPr bwMode="auto">
          <a:xfrm>
            <a:off x="1752600" y="2097088"/>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sp>
        <p:nvSpPr>
          <p:cNvPr id="41993" name="Text Box 30"/>
          <p:cNvSpPr txBox="1">
            <a:spLocks noChangeArrowheads="1"/>
          </p:cNvSpPr>
          <p:nvPr/>
        </p:nvSpPr>
        <p:spPr bwMode="auto">
          <a:xfrm>
            <a:off x="974725" y="4419600"/>
            <a:ext cx="7026275"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As viewed from S, the stick’s length is x’/γ.  Time t passes.  According to S, where is the </a:t>
            </a:r>
            <a:r>
              <a:rPr lang="en-US" sz="2400" i="1">
                <a:solidFill>
                  <a:srgbClr val="000000"/>
                </a:solidFill>
              </a:rPr>
              <a:t>right</a:t>
            </a:r>
            <a:r>
              <a:rPr lang="en-US" sz="2400">
                <a:solidFill>
                  <a:srgbClr val="000000"/>
                </a:solidFill>
              </a:rPr>
              <a:t> end of the stick?</a:t>
            </a:r>
          </a:p>
          <a:p>
            <a:pPr defTabSz="914400"/>
            <a:r>
              <a:rPr lang="en-US" sz="2400">
                <a:solidFill>
                  <a:srgbClr val="000000"/>
                </a:solidFill>
              </a:rPr>
              <a:t>a) x = vt	b) x = -vt	c) x = vt + x’/γ		d) x = -vt + x’/γ	e) x = vt – x’/γ</a:t>
            </a:r>
            <a:endParaRPr lang="en-US" sz="2400">
              <a:solidFill>
                <a:srgbClr val="000000"/>
              </a:solidFill>
              <a:latin typeface="Symbol" charset="2"/>
            </a:endParaRPr>
          </a:p>
        </p:txBody>
      </p:sp>
      <p:sp>
        <p:nvSpPr>
          <p:cNvPr id="41995" name="Text Box 32"/>
          <p:cNvSpPr txBox="1">
            <a:spLocks noChangeArrowheads="1"/>
          </p:cNvSpPr>
          <p:nvPr/>
        </p:nvSpPr>
        <p:spPr bwMode="auto">
          <a:xfrm>
            <a:off x="4319588" y="21732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x</a:t>
            </a:r>
          </a:p>
        </p:txBody>
      </p:sp>
      <p:sp>
        <p:nvSpPr>
          <p:cNvPr id="41996" name="TextBox 20"/>
          <p:cNvSpPr txBox="1">
            <a:spLocks noChangeArrowheads="1"/>
          </p:cNvSpPr>
          <p:nvPr/>
        </p:nvSpPr>
        <p:spPr bwMode="auto">
          <a:xfrm>
            <a:off x="381000" y="274638"/>
            <a:ext cx="1133475" cy="369887"/>
          </a:xfrm>
          <a:prstGeom prst="rect">
            <a:avLst/>
          </a:prstGeom>
          <a:noFill/>
          <a:ln w="9525">
            <a:noFill/>
            <a:miter lim="800000"/>
            <a:headEnd/>
            <a:tailEnd/>
          </a:ln>
        </p:spPr>
        <p:txBody>
          <a:bodyPr wrap="none">
            <a:prstTxWarp prst="textNoShape">
              <a:avLst/>
            </a:prstTxWarp>
            <a:spAutoFit/>
          </a:bodyPr>
          <a:lstStyle/>
          <a:p>
            <a:r>
              <a:rPr lang="en-US"/>
              <a:t>CT-SR28</a:t>
            </a:r>
          </a:p>
        </p:txBody>
      </p:sp>
    </p:spTree>
    <p:extLst>
      <p:ext uri="{BB962C8B-B14F-4D97-AF65-F5344CB8AC3E}">
        <p14:creationId xmlns:p14="http://schemas.microsoft.com/office/powerpoint/2010/main" val="1731356516"/>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2590800"/>
            <a:ext cx="4648200" cy="708025"/>
            <a:chOff x="96" y="1858"/>
            <a:chExt cx="2928" cy="446"/>
          </a:xfrm>
        </p:grpSpPr>
        <p:sp>
          <p:nvSpPr>
            <p:cNvPr id="41997"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1998"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1999"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0"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1"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2"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3"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4"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2005" name="Text Box 11"/>
            <p:cNvSpPr txBox="1">
              <a:spLocks noChangeArrowheads="1"/>
            </p:cNvSpPr>
            <p:nvPr/>
          </p:nvSpPr>
          <p:spPr bwMode="auto">
            <a:xfrm>
              <a:off x="96" y="2073"/>
              <a:ext cx="116" cy="231"/>
            </a:xfrm>
            <a:prstGeom prst="rect">
              <a:avLst/>
            </a:prstGeom>
            <a:noFill/>
            <a:ln w="9525">
              <a:noFill/>
              <a:miter lim="800000"/>
              <a:headEnd/>
              <a:tailEnd/>
            </a:ln>
          </p:spPr>
          <p:txBody>
            <a:bodyPr wrap="none">
              <a:prstTxWarp prst="textNoShape">
                <a:avLst/>
              </a:prstTxWarp>
              <a:spAutoFit/>
            </a:bodyPr>
            <a:lstStyle/>
            <a:p>
              <a:pPr defTabSz="914400"/>
              <a:endParaRPr lang="en-US">
                <a:solidFill>
                  <a:srgbClr val="000000"/>
                </a:solidFill>
              </a:endParaRPr>
            </a:p>
          </p:txBody>
        </p:sp>
      </p:grpSp>
      <p:pic>
        <p:nvPicPr>
          <p:cNvPr id="41987" name="Picture 12" descr="Helper"/>
          <p:cNvPicPr>
            <a:picLocks noChangeAspect="1" noChangeArrowheads="1"/>
          </p:cNvPicPr>
          <p:nvPr/>
        </p:nvPicPr>
        <p:blipFill>
          <a:blip r:embed="rId3"/>
          <a:srcRect/>
          <a:stretch>
            <a:fillRect/>
          </a:stretch>
        </p:blipFill>
        <p:spPr bwMode="auto">
          <a:xfrm>
            <a:off x="2584450" y="1676400"/>
            <a:ext cx="481013" cy="1058863"/>
          </a:xfrm>
          <a:prstGeom prst="rect">
            <a:avLst/>
          </a:prstGeom>
          <a:noFill/>
          <a:ln w="9525">
            <a:noFill/>
            <a:miter lim="800000"/>
            <a:headEnd/>
            <a:tailEnd/>
          </a:ln>
        </p:spPr>
      </p:pic>
      <p:sp>
        <p:nvSpPr>
          <p:cNvPr id="41988"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a:t>
            </a:r>
          </a:p>
        </p:txBody>
      </p:sp>
      <p:sp>
        <p:nvSpPr>
          <p:cNvPr id="41989" name="Line 25"/>
          <p:cNvSpPr>
            <a:spLocks noChangeShapeType="1"/>
          </p:cNvSpPr>
          <p:nvPr/>
        </p:nvSpPr>
        <p:spPr bwMode="auto">
          <a:xfrm>
            <a:off x="5029200" y="3276600"/>
            <a:ext cx="114300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41990" name="Text Box 26"/>
          <p:cNvSpPr txBox="1">
            <a:spLocks noChangeArrowheads="1"/>
          </p:cNvSpPr>
          <p:nvPr/>
        </p:nvSpPr>
        <p:spPr bwMode="auto">
          <a:xfrm>
            <a:off x="5394325" y="26304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sp>
        <p:nvSpPr>
          <p:cNvPr id="41991" name="Rectangle 28"/>
          <p:cNvSpPr>
            <a:spLocks noChangeArrowheads="1"/>
          </p:cNvSpPr>
          <p:nvPr/>
        </p:nvSpPr>
        <p:spPr bwMode="auto">
          <a:xfrm>
            <a:off x="3429000" y="33528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1992" name="Text Box 29"/>
          <p:cNvSpPr txBox="1">
            <a:spLocks noChangeArrowheads="1"/>
          </p:cNvSpPr>
          <p:nvPr/>
        </p:nvSpPr>
        <p:spPr bwMode="auto">
          <a:xfrm>
            <a:off x="1752600" y="2097088"/>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sp>
        <p:nvSpPr>
          <p:cNvPr id="41993" name="Text Box 30"/>
          <p:cNvSpPr txBox="1">
            <a:spLocks noChangeArrowheads="1"/>
          </p:cNvSpPr>
          <p:nvPr/>
        </p:nvSpPr>
        <p:spPr bwMode="auto">
          <a:xfrm>
            <a:off x="974725" y="4419600"/>
            <a:ext cx="7026275"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As viewed from S, the stick’s length is x’/γ.  Time t passes.  According to S, where is the </a:t>
            </a:r>
            <a:r>
              <a:rPr lang="en-US" sz="2400" i="1">
                <a:solidFill>
                  <a:srgbClr val="000000"/>
                </a:solidFill>
              </a:rPr>
              <a:t>right</a:t>
            </a:r>
            <a:r>
              <a:rPr lang="en-US" sz="2400">
                <a:solidFill>
                  <a:srgbClr val="000000"/>
                </a:solidFill>
              </a:rPr>
              <a:t> end of the stick?</a:t>
            </a:r>
          </a:p>
          <a:p>
            <a:pPr defTabSz="914400"/>
            <a:r>
              <a:rPr lang="en-US" sz="2400">
                <a:solidFill>
                  <a:srgbClr val="000000"/>
                </a:solidFill>
              </a:rPr>
              <a:t>a) x = vt	b) x = -vt	c) x = vt + x’/γ		d) x = -vt + x’/γ	e) x = vt – x’/γ</a:t>
            </a:r>
            <a:endParaRPr lang="en-US" sz="2400">
              <a:solidFill>
                <a:srgbClr val="000000"/>
              </a:solidFill>
              <a:latin typeface="Symbol" charset="2"/>
            </a:endParaRPr>
          </a:p>
        </p:txBody>
      </p:sp>
      <p:sp>
        <p:nvSpPr>
          <p:cNvPr id="20511" name="Oval 31"/>
          <p:cNvSpPr>
            <a:spLocks noChangeArrowheads="1"/>
          </p:cNvSpPr>
          <p:nvPr/>
        </p:nvSpPr>
        <p:spPr bwMode="auto">
          <a:xfrm>
            <a:off x="4572000" y="5486400"/>
            <a:ext cx="2209800" cy="5334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41995" name="Text Box 32"/>
          <p:cNvSpPr txBox="1">
            <a:spLocks noChangeArrowheads="1"/>
          </p:cNvSpPr>
          <p:nvPr/>
        </p:nvSpPr>
        <p:spPr bwMode="auto">
          <a:xfrm>
            <a:off x="4319588" y="21732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x</a:t>
            </a:r>
          </a:p>
        </p:txBody>
      </p:sp>
      <p:sp>
        <p:nvSpPr>
          <p:cNvPr id="41996" name="TextBox 20"/>
          <p:cNvSpPr txBox="1">
            <a:spLocks noChangeArrowheads="1"/>
          </p:cNvSpPr>
          <p:nvPr/>
        </p:nvSpPr>
        <p:spPr bwMode="auto">
          <a:xfrm>
            <a:off x="381000" y="274638"/>
            <a:ext cx="1133475" cy="369887"/>
          </a:xfrm>
          <a:prstGeom prst="rect">
            <a:avLst/>
          </a:prstGeom>
          <a:noFill/>
          <a:ln w="9525">
            <a:noFill/>
            <a:miter lim="800000"/>
            <a:headEnd/>
            <a:tailEnd/>
          </a:ln>
        </p:spPr>
        <p:txBody>
          <a:bodyPr wrap="none">
            <a:prstTxWarp prst="textNoShape">
              <a:avLst/>
            </a:prstTxWarp>
            <a:spAutoFit/>
          </a:bodyPr>
          <a:lstStyle/>
          <a:p>
            <a:r>
              <a:rPr lang="en-US"/>
              <a:t>CT-SR28</a:t>
            </a:r>
          </a:p>
        </p:txBody>
      </p:sp>
    </p:spTree>
    <p:extLst>
      <p:ext uri="{BB962C8B-B14F-4D97-AF65-F5344CB8AC3E}">
        <p14:creationId xmlns:p14="http://schemas.microsoft.com/office/powerpoint/2010/main" val="6580662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5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1"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2590800"/>
            <a:ext cx="4648200" cy="708025"/>
            <a:chOff x="96" y="1858"/>
            <a:chExt cx="2928" cy="446"/>
          </a:xfrm>
        </p:grpSpPr>
        <p:sp>
          <p:nvSpPr>
            <p:cNvPr id="44047"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4048"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4049"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0"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1"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2"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3"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4"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4055" name="Text Box 11"/>
            <p:cNvSpPr txBox="1">
              <a:spLocks noChangeArrowheads="1"/>
            </p:cNvSpPr>
            <p:nvPr/>
          </p:nvSpPr>
          <p:spPr bwMode="auto">
            <a:xfrm>
              <a:off x="96" y="2073"/>
              <a:ext cx="116" cy="231"/>
            </a:xfrm>
            <a:prstGeom prst="rect">
              <a:avLst/>
            </a:prstGeom>
            <a:noFill/>
            <a:ln w="9525">
              <a:noFill/>
              <a:miter lim="800000"/>
              <a:headEnd/>
              <a:tailEnd/>
            </a:ln>
          </p:spPr>
          <p:txBody>
            <a:bodyPr wrap="none">
              <a:prstTxWarp prst="textNoShape">
                <a:avLst/>
              </a:prstTxWarp>
              <a:spAutoFit/>
            </a:bodyPr>
            <a:lstStyle/>
            <a:p>
              <a:pPr defTabSz="914400"/>
              <a:endParaRPr lang="en-US">
                <a:solidFill>
                  <a:srgbClr val="000000"/>
                </a:solidFill>
              </a:endParaRPr>
            </a:p>
          </p:txBody>
        </p:sp>
      </p:grpSp>
      <p:pic>
        <p:nvPicPr>
          <p:cNvPr id="44035" name="Picture 12" descr="Helper"/>
          <p:cNvPicPr>
            <a:picLocks noChangeAspect="1" noChangeArrowheads="1"/>
          </p:cNvPicPr>
          <p:nvPr/>
        </p:nvPicPr>
        <p:blipFill>
          <a:blip r:embed="rId3"/>
          <a:srcRect/>
          <a:stretch>
            <a:fillRect/>
          </a:stretch>
        </p:blipFill>
        <p:spPr bwMode="auto">
          <a:xfrm>
            <a:off x="2584450" y="1676400"/>
            <a:ext cx="481013" cy="1058863"/>
          </a:xfrm>
          <a:prstGeom prst="rect">
            <a:avLst/>
          </a:prstGeom>
          <a:noFill/>
          <a:ln w="9525">
            <a:noFill/>
            <a:miter lim="800000"/>
            <a:headEnd/>
            <a:tailEnd/>
          </a:ln>
        </p:spPr>
      </p:pic>
      <p:sp>
        <p:nvSpPr>
          <p:cNvPr id="44036"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a:t>
            </a:r>
          </a:p>
        </p:txBody>
      </p:sp>
      <p:sp>
        <p:nvSpPr>
          <p:cNvPr id="44037" name="Line 14"/>
          <p:cNvSpPr>
            <a:spLocks noChangeShapeType="1"/>
          </p:cNvSpPr>
          <p:nvPr/>
        </p:nvSpPr>
        <p:spPr bwMode="auto">
          <a:xfrm>
            <a:off x="5029200" y="3276600"/>
            <a:ext cx="1143000" cy="0"/>
          </a:xfrm>
          <a:prstGeom prst="line">
            <a:avLst/>
          </a:prstGeom>
          <a:noFill/>
          <a:ln w="25400">
            <a:solidFill>
              <a:srgbClr val="FF0000"/>
            </a:solidFill>
            <a:round/>
            <a:headEnd/>
            <a:tailEnd type="triangle" w="lg" len="lg"/>
          </a:ln>
        </p:spPr>
        <p:txBody>
          <a:bodyPr>
            <a:prstTxWarp prst="textNoShape">
              <a:avLst/>
            </a:prstTxWarp>
          </a:bodyPr>
          <a:lstStyle/>
          <a:p>
            <a:endParaRPr lang="en-US"/>
          </a:p>
        </p:txBody>
      </p:sp>
      <p:sp>
        <p:nvSpPr>
          <p:cNvPr id="44038" name="Text Box 15"/>
          <p:cNvSpPr txBox="1">
            <a:spLocks noChangeArrowheads="1"/>
          </p:cNvSpPr>
          <p:nvPr/>
        </p:nvSpPr>
        <p:spPr bwMode="auto">
          <a:xfrm>
            <a:off x="5394325" y="2630488"/>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v</a:t>
            </a:r>
          </a:p>
        </p:txBody>
      </p:sp>
      <p:sp>
        <p:nvSpPr>
          <p:cNvPr id="44039" name="Text Box 17"/>
          <p:cNvSpPr txBox="1">
            <a:spLocks noChangeArrowheads="1"/>
          </p:cNvSpPr>
          <p:nvPr/>
        </p:nvSpPr>
        <p:spPr bwMode="auto">
          <a:xfrm>
            <a:off x="1752600" y="2097088"/>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sp>
        <p:nvSpPr>
          <p:cNvPr id="44040" name="Text Box 18"/>
          <p:cNvSpPr txBox="1">
            <a:spLocks noChangeArrowheads="1"/>
          </p:cNvSpPr>
          <p:nvPr/>
        </p:nvSpPr>
        <p:spPr bwMode="auto">
          <a:xfrm>
            <a:off x="1066800" y="3810000"/>
            <a:ext cx="6629400" cy="12001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x = vt + x’/γ</a:t>
            </a:r>
            <a:r>
              <a:rPr lang="en-US" sz="2400">
                <a:solidFill>
                  <a:srgbClr val="000000"/>
                </a:solidFill>
                <a:latin typeface="Symbol" charset="2"/>
              </a:rPr>
              <a:t> .  </a:t>
            </a:r>
            <a:r>
              <a:rPr lang="en-US" sz="2400">
                <a:solidFill>
                  <a:srgbClr val="000000"/>
                </a:solidFill>
              </a:rPr>
              <a:t>This relates the coordinates of an event in one frame to its coordinates in the other.	</a:t>
            </a:r>
            <a:endParaRPr lang="en-US" sz="2400">
              <a:solidFill>
                <a:srgbClr val="000000"/>
              </a:solidFill>
              <a:latin typeface="Symbol" charset="2"/>
            </a:endParaRPr>
          </a:p>
        </p:txBody>
      </p:sp>
      <p:grpSp>
        <p:nvGrpSpPr>
          <p:cNvPr id="3" name="Group 19"/>
          <p:cNvGrpSpPr>
            <a:grpSpLocks/>
          </p:cNvGrpSpPr>
          <p:nvPr/>
        </p:nvGrpSpPr>
        <p:grpSpPr bwMode="auto">
          <a:xfrm>
            <a:off x="2514600" y="4572000"/>
            <a:ext cx="1676400" cy="1524000"/>
            <a:chOff x="1584" y="2064"/>
            <a:chExt cx="1056" cy="960"/>
          </a:xfrm>
        </p:grpSpPr>
        <p:sp>
          <p:nvSpPr>
            <p:cNvPr id="44045" name="AutoShape 20"/>
            <p:cNvSpPr>
              <a:spLocks noChangeArrowheads="1"/>
            </p:cNvSpPr>
            <p:nvPr/>
          </p:nvSpPr>
          <p:spPr bwMode="auto">
            <a:xfrm>
              <a:off x="1584" y="2064"/>
              <a:ext cx="1056" cy="960"/>
            </a:xfrm>
            <a:prstGeom prst="irregularSeal1">
              <a:avLst/>
            </a:prstGeom>
            <a:solidFill>
              <a:srgbClr val="FFFF00"/>
            </a:solidFill>
            <a:ln w="9525">
              <a:no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4046" name="Text Box 21"/>
            <p:cNvSpPr txBox="1">
              <a:spLocks noChangeArrowheads="1"/>
            </p:cNvSpPr>
            <p:nvPr/>
          </p:nvSpPr>
          <p:spPr bwMode="auto">
            <a:xfrm>
              <a:off x="1680" y="2400"/>
              <a:ext cx="820"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FF"/>
                  </a:solidFill>
                  <a:latin typeface="Comic Sans MS" charset="0"/>
                </a:rPr>
                <a:t>Algebra</a:t>
              </a:r>
            </a:p>
          </p:txBody>
        </p:sp>
      </p:grpSp>
      <p:sp>
        <p:nvSpPr>
          <p:cNvPr id="21526" name="Text Box 22"/>
          <p:cNvSpPr txBox="1">
            <a:spLocks noChangeArrowheads="1"/>
          </p:cNvSpPr>
          <p:nvPr/>
        </p:nvSpPr>
        <p:spPr bwMode="auto">
          <a:xfrm>
            <a:off x="4327525" y="5826125"/>
            <a:ext cx="1600200" cy="461963"/>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x’ = γ(x-vt)</a:t>
            </a:r>
          </a:p>
        </p:txBody>
      </p:sp>
      <p:sp>
        <p:nvSpPr>
          <p:cNvPr id="44043" name="Rectangle 23"/>
          <p:cNvSpPr>
            <a:spLocks noChangeArrowheads="1"/>
          </p:cNvSpPr>
          <p:nvPr/>
        </p:nvSpPr>
        <p:spPr bwMode="auto">
          <a:xfrm>
            <a:off x="3429000" y="33528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4044" name="TextBox 22"/>
          <p:cNvSpPr txBox="1">
            <a:spLocks noChangeArrowheads="1"/>
          </p:cNvSpPr>
          <p:nvPr/>
        </p:nvSpPr>
        <p:spPr bwMode="auto">
          <a:xfrm>
            <a:off x="457200" y="274638"/>
            <a:ext cx="762000" cy="369887"/>
          </a:xfrm>
          <a:prstGeom prst="rect">
            <a:avLst/>
          </a:prstGeom>
          <a:noFill/>
          <a:ln w="9525">
            <a:noFill/>
            <a:miter lim="800000"/>
            <a:headEnd/>
            <a:tailEnd/>
          </a:ln>
        </p:spPr>
        <p:txBody>
          <a:bodyPr wrap="none">
            <a:prstTxWarp prst="textNoShape">
              <a:avLst/>
            </a:prstTxWarp>
            <a:spAutoFit/>
          </a:bodyPr>
          <a:lstStyle/>
          <a:p>
            <a:r>
              <a:rPr lang="en-US"/>
              <a:t>SR29</a:t>
            </a:r>
          </a:p>
        </p:txBody>
      </p:sp>
    </p:spTree>
    <p:extLst>
      <p:ext uri="{BB962C8B-B14F-4D97-AF65-F5344CB8AC3E}">
        <p14:creationId xmlns:p14="http://schemas.microsoft.com/office/powerpoint/2010/main" val="12963924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2"/>
          <p:cNvSpPr>
            <a:spLocks noGrp="1" noChangeArrowheads="1"/>
          </p:cNvSpPr>
          <p:nvPr>
            <p:ph type="title"/>
          </p:nvPr>
        </p:nvSpPr>
        <p:spPr/>
        <p:txBody>
          <a:bodyPr/>
          <a:lstStyle/>
          <a:p>
            <a:r>
              <a:rPr lang="en-US" dirty="0" smtClean="0">
                <a:ea typeface="ＭＳ Ｐゴシック" charset="-128"/>
                <a:cs typeface="ＭＳ Ｐゴシック" charset="-128"/>
              </a:rPr>
              <a:t>Transformations – summary!</a:t>
            </a:r>
            <a:endParaRPr lang="en-US" dirty="0">
              <a:ea typeface="ＭＳ Ｐゴシック" charset="-128"/>
              <a:cs typeface="ＭＳ Ｐゴシック" charset="-128"/>
            </a:endParaRPr>
          </a:p>
        </p:txBody>
      </p:sp>
      <p:graphicFrame>
        <p:nvGraphicFramePr>
          <p:cNvPr id="46082" name="Object 2"/>
          <p:cNvGraphicFramePr>
            <a:graphicFrameLocks noChangeAspect="1"/>
          </p:cNvGraphicFramePr>
          <p:nvPr/>
        </p:nvGraphicFramePr>
        <p:xfrm>
          <a:off x="1295400" y="3530600"/>
          <a:ext cx="1438275" cy="1955800"/>
        </p:xfrm>
        <a:graphic>
          <a:graphicData uri="http://schemas.openxmlformats.org/presentationml/2006/ole">
            <mc:AlternateContent xmlns:mc="http://schemas.openxmlformats.org/markup-compatibility/2006">
              <mc:Choice xmlns:v="urn:schemas-microsoft-com:vml" Requires="v">
                <p:oleObj spid="_x0000_s14403" name="Equation" r:id="rId4" imgW="634680" imgH="863280" progId="Equation.3">
                  <p:embed/>
                </p:oleObj>
              </mc:Choice>
              <mc:Fallback>
                <p:oleObj name="Equation" r:id="rId4" imgW="634680" imgH="8632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3530600"/>
                        <a:ext cx="1438275" cy="195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085" name="Rectangle 5"/>
          <p:cNvSpPr>
            <a:spLocks noChangeArrowheads="1"/>
          </p:cNvSpPr>
          <p:nvPr/>
        </p:nvSpPr>
        <p:spPr bwMode="auto">
          <a:xfrm>
            <a:off x="609600" y="1447800"/>
            <a:ext cx="7391400"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If S’ is moving with speed v in the positive x direction relative to S, then the coordinates of the same event in the two frames is related by:</a:t>
            </a:r>
          </a:p>
          <a:p>
            <a:pPr defTabSz="914400"/>
            <a:endParaRPr lang="en-US" sz="2400">
              <a:solidFill>
                <a:srgbClr val="000000"/>
              </a:solidFill>
            </a:endParaRPr>
          </a:p>
          <a:p>
            <a:pPr defTabSz="914400"/>
            <a:r>
              <a:rPr lang="en-US" sz="2400">
                <a:solidFill>
                  <a:srgbClr val="000000"/>
                </a:solidFill>
              </a:rPr>
              <a:t>In Galilean relativity		        In Special relativity</a:t>
            </a:r>
          </a:p>
        </p:txBody>
      </p:sp>
      <p:graphicFrame>
        <p:nvGraphicFramePr>
          <p:cNvPr id="46083" name="Object 3"/>
          <p:cNvGraphicFramePr>
            <a:graphicFrameLocks noChangeAspect="1"/>
          </p:cNvGraphicFramePr>
          <p:nvPr/>
        </p:nvGraphicFramePr>
        <p:xfrm>
          <a:off x="5027613" y="3470275"/>
          <a:ext cx="2071687" cy="2473325"/>
        </p:xfrm>
        <a:graphic>
          <a:graphicData uri="http://schemas.openxmlformats.org/presentationml/2006/ole">
            <mc:AlternateContent xmlns:mc="http://schemas.openxmlformats.org/markup-compatibility/2006">
              <mc:Choice xmlns:v="urn:schemas-microsoft-com:vml" Requires="v">
                <p:oleObj spid="_x0000_s14404" name="Equation" r:id="rId6" imgW="914400" imgH="1091880" progId="Equation.3">
                  <p:embed/>
                </p:oleObj>
              </mc:Choice>
              <mc:Fallback>
                <p:oleObj name="Equation" r:id="rId6" imgW="914400" imgH="10918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7613" y="3470275"/>
                        <a:ext cx="2071687" cy="2473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9"/>
          <p:cNvGrpSpPr>
            <a:grpSpLocks/>
          </p:cNvGrpSpPr>
          <p:nvPr/>
        </p:nvGrpSpPr>
        <p:grpSpPr bwMode="auto">
          <a:xfrm>
            <a:off x="6924675" y="4343400"/>
            <a:ext cx="1997075" cy="838200"/>
            <a:chOff x="4362" y="2736"/>
            <a:chExt cx="1258" cy="528"/>
          </a:xfrm>
        </p:grpSpPr>
        <p:sp>
          <p:nvSpPr>
            <p:cNvPr id="46088" name="Text Box 7"/>
            <p:cNvSpPr txBox="1">
              <a:spLocks noChangeArrowheads="1"/>
            </p:cNvSpPr>
            <p:nvPr/>
          </p:nvSpPr>
          <p:spPr bwMode="auto">
            <a:xfrm>
              <a:off x="4362" y="2736"/>
              <a:ext cx="1258" cy="288"/>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In a minute…</a:t>
              </a:r>
            </a:p>
          </p:txBody>
        </p:sp>
        <p:sp>
          <p:nvSpPr>
            <p:cNvPr id="46089" name="Line 8"/>
            <p:cNvSpPr>
              <a:spLocks noChangeShapeType="1"/>
            </p:cNvSpPr>
            <p:nvPr/>
          </p:nvSpPr>
          <p:spPr bwMode="auto">
            <a:xfrm flipH="1">
              <a:off x="4368" y="3024"/>
              <a:ext cx="624" cy="240"/>
            </a:xfrm>
            <a:prstGeom prst="line">
              <a:avLst/>
            </a:prstGeom>
            <a:noFill/>
            <a:ln w="25400">
              <a:solidFill>
                <a:schemeClr val="tx1"/>
              </a:solidFill>
              <a:round/>
              <a:headEnd/>
              <a:tailEnd type="triangle" w="lg" len="lg"/>
            </a:ln>
          </p:spPr>
          <p:txBody>
            <a:bodyPr>
              <a:prstTxWarp prst="textNoShape">
                <a:avLst/>
              </a:prstTxWarp>
            </a:bodyPr>
            <a:lstStyle/>
            <a:p>
              <a:endParaRPr lang="en-US"/>
            </a:p>
          </p:txBody>
        </p:sp>
      </p:grpSp>
      <p:sp>
        <p:nvSpPr>
          <p:cNvPr id="22539" name="Text Box 11"/>
          <p:cNvSpPr txBox="1">
            <a:spLocks noChangeArrowheads="1"/>
          </p:cNvSpPr>
          <p:nvPr/>
        </p:nvSpPr>
        <p:spPr bwMode="auto">
          <a:xfrm>
            <a:off x="381000" y="6096000"/>
            <a:ext cx="8485188"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FF0000"/>
                </a:solidFill>
              </a:rPr>
              <a:t>Remark: this assumes (0,0) is the same event in both frames.</a:t>
            </a:r>
          </a:p>
        </p:txBody>
      </p:sp>
    </p:spTree>
    <p:extLst>
      <p:ext uri="{BB962C8B-B14F-4D97-AF65-F5344CB8AC3E}">
        <p14:creationId xmlns:p14="http://schemas.microsoft.com/office/powerpoint/2010/main" val="191785219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381000" y="2286000"/>
            <a:ext cx="4648200" cy="708025"/>
            <a:chOff x="96" y="1858"/>
            <a:chExt cx="2928" cy="446"/>
          </a:xfrm>
        </p:grpSpPr>
        <p:sp>
          <p:nvSpPr>
            <p:cNvPr id="48152" name="Line 3"/>
            <p:cNvSpPr>
              <a:spLocks noChangeShapeType="1"/>
            </p:cNvSpPr>
            <p:nvPr/>
          </p:nvSpPr>
          <p:spPr bwMode="auto">
            <a:xfrm>
              <a:off x="240" y="1954"/>
              <a:ext cx="2784" cy="0"/>
            </a:xfrm>
            <a:prstGeom prst="line">
              <a:avLst/>
            </a:prstGeom>
            <a:noFill/>
            <a:ln w="25400">
              <a:solidFill>
                <a:schemeClr val="tx1"/>
              </a:solidFill>
              <a:round/>
              <a:headEnd/>
              <a:tailEnd/>
            </a:ln>
          </p:spPr>
          <p:txBody>
            <a:bodyPr>
              <a:prstTxWarp prst="textNoShape">
                <a:avLst/>
              </a:prstTxWarp>
            </a:bodyPr>
            <a:lstStyle/>
            <a:p>
              <a:endParaRPr lang="en-US"/>
            </a:p>
          </p:txBody>
        </p:sp>
        <p:sp>
          <p:nvSpPr>
            <p:cNvPr id="48153" name="Line 4"/>
            <p:cNvSpPr>
              <a:spLocks noChangeShapeType="1"/>
            </p:cNvSpPr>
            <p:nvPr/>
          </p:nvSpPr>
          <p:spPr bwMode="auto">
            <a:xfrm>
              <a:off x="1632" y="1858"/>
              <a:ext cx="0" cy="192"/>
            </a:xfrm>
            <a:prstGeom prst="line">
              <a:avLst/>
            </a:prstGeom>
            <a:noFill/>
            <a:ln w="38100">
              <a:solidFill>
                <a:schemeClr val="tx1"/>
              </a:solidFill>
              <a:round/>
              <a:headEnd/>
              <a:tailEnd/>
            </a:ln>
          </p:spPr>
          <p:txBody>
            <a:bodyPr>
              <a:prstTxWarp prst="textNoShape">
                <a:avLst/>
              </a:prstTxWarp>
            </a:bodyPr>
            <a:lstStyle/>
            <a:p>
              <a:endParaRPr lang="en-US"/>
            </a:p>
          </p:txBody>
        </p:sp>
        <p:sp>
          <p:nvSpPr>
            <p:cNvPr id="48154" name="Line 5"/>
            <p:cNvSpPr>
              <a:spLocks noChangeShapeType="1"/>
            </p:cNvSpPr>
            <p:nvPr/>
          </p:nvSpPr>
          <p:spPr bwMode="auto">
            <a:xfrm>
              <a:off x="2016"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55" name="Line 6"/>
            <p:cNvSpPr>
              <a:spLocks noChangeShapeType="1"/>
            </p:cNvSpPr>
            <p:nvPr/>
          </p:nvSpPr>
          <p:spPr bwMode="auto">
            <a:xfrm>
              <a:off x="240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56" name="Line 7"/>
            <p:cNvSpPr>
              <a:spLocks noChangeShapeType="1"/>
            </p:cNvSpPr>
            <p:nvPr/>
          </p:nvSpPr>
          <p:spPr bwMode="auto">
            <a:xfrm>
              <a:off x="278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57" name="Line 8"/>
            <p:cNvSpPr>
              <a:spLocks noChangeShapeType="1"/>
            </p:cNvSpPr>
            <p:nvPr/>
          </p:nvSpPr>
          <p:spPr bwMode="auto">
            <a:xfrm>
              <a:off x="1248"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58" name="Line 9"/>
            <p:cNvSpPr>
              <a:spLocks noChangeShapeType="1"/>
            </p:cNvSpPr>
            <p:nvPr/>
          </p:nvSpPr>
          <p:spPr bwMode="auto">
            <a:xfrm>
              <a:off x="864"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59" name="Line 10"/>
            <p:cNvSpPr>
              <a:spLocks noChangeShapeType="1"/>
            </p:cNvSpPr>
            <p:nvPr/>
          </p:nvSpPr>
          <p:spPr bwMode="auto">
            <a:xfrm>
              <a:off x="480" y="1858"/>
              <a:ext cx="0" cy="192"/>
            </a:xfrm>
            <a:prstGeom prst="line">
              <a:avLst/>
            </a:prstGeom>
            <a:noFill/>
            <a:ln w="12700">
              <a:solidFill>
                <a:schemeClr val="tx1"/>
              </a:solidFill>
              <a:round/>
              <a:headEnd/>
              <a:tailEnd/>
            </a:ln>
          </p:spPr>
          <p:txBody>
            <a:bodyPr>
              <a:prstTxWarp prst="textNoShape">
                <a:avLst/>
              </a:prstTxWarp>
            </a:bodyPr>
            <a:lstStyle/>
            <a:p>
              <a:endParaRPr lang="en-US"/>
            </a:p>
          </p:txBody>
        </p:sp>
        <p:sp>
          <p:nvSpPr>
            <p:cNvPr id="48160" name="Text Box 11"/>
            <p:cNvSpPr txBox="1">
              <a:spLocks noChangeArrowheads="1"/>
            </p:cNvSpPr>
            <p:nvPr/>
          </p:nvSpPr>
          <p:spPr bwMode="auto">
            <a:xfrm>
              <a:off x="96" y="2073"/>
              <a:ext cx="116" cy="231"/>
            </a:xfrm>
            <a:prstGeom prst="rect">
              <a:avLst/>
            </a:prstGeom>
            <a:noFill/>
            <a:ln w="9525">
              <a:noFill/>
              <a:miter lim="800000"/>
              <a:headEnd/>
              <a:tailEnd/>
            </a:ln>
          </p:spPr>
          <p:txBody>
            <a:bodyPr wrap="none">
              <a:prstTxWarp prst="textNoShape">
                <a:avLst/>
              </a:prstTxWarp>
              <a:spAutoFit/>
            </a:bodyPr>
            <a:lstStyle/>
            <a:p>
              <a:pPr defTabSz="914400"/>
              <a:endParaRPr lang="en-US">
                <a:solidFill>
                  <a:srgbClr val="000000"/>
                </a:solidFill>
              </a:endParaRPr>
            </a:p>
          </p:txBody>
        </p:sp>
      </p:grpSp>
      <p:pic>
        <p:nvPicPr>
          <p:cNvPr id="48131" name="Picture 12" descr="Helper"/>
          <p:cNvPicPr>
            <a:picLocks noChangeAspect="1" noChangeArrowheads="1"/>
          </p:cNvPicPr>
          <p:nvPr/>
        </p:nvPicPr>
        <p:blipFill>
          <a:blip r:embed="rId3"/>
          <a:srcRect/>
          <a:stretch>
            <a:fillRect/>
          </a:stretch>
        </p:blipFill>
        <p:spPr bwMode="auto">
          <a:xfrm>
            <a:off x="2584450" y="1371600"/>
            <a:ext cx="481013" cy="1058863"/>
          </a:xfrm>
          <a:prstGeom prst="rect">
            <a:avLst/>
          </a:prstGeom>
          <a:noFill/>
          <a:ln w="9525">
            <a:noFill/>
            <a:miter lim="800000"/>
            <a:headEnd/>
            <a:tailEnd/>
          </a:ln>
        </p:spPr>
      </p:pic>
      <p:sp>
        <p:nvSpPr>
          <p:cNvPr id="48132"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 2</a:t>
            </a:r>
          </a:p>
        </p:txBody>
      </p:sp>
      <p:grpSp>
        <p:nvGrpSpPr>
          <p:cNvPr id="3" name="Group 14"/>
          <p:cNvGrpSpPr>
            <a:grpSpLocks/>
          </p:cNvGrpSpPr>
          <p:nvPr/>
        </p:nvGrpSpPr>
        <p:grpSpPr bwMode="auto">
          <a:xfrm>
            <a:off x="381000" y="3429000"/>
            <a:ext cx="4648200" cy="708025"/>
            <a:chOff x="96" y="1858"/>
            <a:chExt cx="2928" cy="446"/>
          </a:xfrm>
        </p:grpSpPr>
        <p:sp>
          <p:nvSpPr>
            <p:cNvPr id="48143" name="Line 15"/>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48144" name="Line 16"/>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48145" name="Line 17"/>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46" name="Line 18"/>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47" name="Line 19"/>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48" name="Line 20"/>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49" name="Line 21"/>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50" name="Line 22"/>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48151" name="Text Box 23"/>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sp>
        <p:nvSpPr>
          <p:cNvPr id="48134" name="Line 25"/>
          <p:cNvSpPr>
            <a:spLocks noChangeShapeType="1"/>
          </p:cNvSpPr>
          <p:nvPr/>
        </p:nvSpPr>
        <p:spPr bwMode="auto">
          <a:xfrm>
            <a:off x="457200" y="1981200"/>
            <a:ext cx="1143000" cy="0"/>
          </a:xfrm>
          <a:prstGeom prst="line">
            <a:avLst/>
          </a:prstGeom>
          <a:noFill/>
          <a:ln w="31750">
            <a:solidFill>
              <a:schemeClr val="tx1"/>
            </a:solidFill>
            <a:round/>
            <a:headEnd type="triangle" w="med" len="med"/>
            <a:tailEnd type="none" w="lg" len="lg"/>
          </a:ln>
        </p:spPr>
        <p:txBody>
          <a:bodyPr>
            <a:prstTxWarp prst="textNoShape">
              <a:avLst/>
            </a:prstTxWarp>
          </a:bodyPr>
          <a:lstStyle/>
          <a:p>
            <a:endParaRPr lang="en-US"/>
          </a:p>
        </p:txBody>
      </p:sp>
      <p:sp>
        <p:nvSpPr>
          <p:cNvPr id="48135" name="Text Box 26"/>
          <p:cNvSpPr txBox="1">
            <a:spLocks noChangeArrowheads="1"/>
          </p:cNvSpPr>
          <p:nvPr/>
        </p:nvSpPr>
        <p:spPr bwMode="auto">
          <a:xfrm>
            <a:off x="1066800" y="14478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v</a:t>
            </a:r>
          </a:p>
        </p:txBody>
      </p:sp>
      <p:sp>
        <p:nvSpPr>
          <p:cNvPr id="48136" name="Text Box 27"/>
          <p:cNvSpPr txBox="1">
            <a:spLocks noChangeArrowheads="1"/>
          </p:cNvSpPr>
          <p:nvPr/>
        </p:nvSpPr>
        <p:spPr bwMode="auto">
          <a:xfrm>
            <a:off x="1736725" y="3011488"/>
            <a:ext cx="455613"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S’</a:t>
            </a:r>
          </a:p>
        </p:txBody>
      </p:sp>
      <p:sp>
        <p:nvSpPr>
          <p:cNvPr id="48137" name="Rectangle 28"/>
          <p:cNvSpPr>
            <a:spLocks noChangeArrowheads="1"/>
          </p:cNvSpPr>
          <p:nvPr/>
        </p:nvSpPr>
        <p:spPr bwMode="auto">
          <a:xfrm>
            <a:off x="2819400" y="2209800"/>
            <a:ext cx="1828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48138" name="Text Box 29"/>
          <p:cNvSpPr txBox="1">
            <a:spLocks noChangeArrowheads="1"/>
          </p:cNvSpPr>
          <p:nvPr/>
        </p:nvSpPr>
        <p:spPr bwMode="auto">
          <a:xfrm>
            <a:off x="1752600" y="1905000"/>
            <a:ext cx="3873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S</a:t>
            </a:r>
          </a:p>
        </p:txBody>
      </p:sp>
      <p:sp>
        <p:nvSpPr>
          <p:cNvPr id="48139" name="Text Box 30"/>
          <p:cNvSpPr txBox="1">
            <a:spLocks noChangeArrowheads="1"/>
          </p:cNvSpPr>
          <p:nvPr/>
        </p:nvSpPr>
        <p:spPr bwMode="auto">
          <a:xfrm>
            <a:off x="974725" y="4191000"/>
            <a:ext cx="7026275" cy="23082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 stick is at rest in S.  Its endpoints are the events (position, c*time) = (0,0) and (x,0) in S.   </a:t>
            </a:r>
          </a:p>
          <a:p>
            <a:pPr defTabSz="914400"/>
            <a:r>
              <a:rPr lang="en-US" sz="2400">
                <a:solidFill>
                  <a:srgbClr val="000000"/>
                </a:solidFill>
              </a:rPr>
              <a:t>S is moving to the left with respect to frame S’. </a:t>
            </a:r>
          </a:p>
          <a:p>
            <a:pPr defTabSz="914400"/>
            <a:endParaRPr lang="en-US" sz="2400">
              <a:solidFill>
                <a:srgbClr val="000000"/>
              </a:solidFill>
            </a:endParaRPr>
          </a:p>
          <a:p>
            <a:pPr defTabSz="914400"/>
            <a:r>
              <a:rPr lang="en-US" sz="2400">
                <a:solidFill>
                  <a:srgbClr val="000000"/>
                </a:solidFill>
              </a:rPr>
              <a:t>Event 1 – left of stick passes origin of S’.  Its coordinates are (0,0) in S and (0,0) in S’.</a:t>
            </a:r>
          </a:p>
        </p:txBody>
      </p:sp>
      <p:sp>
        <p:nvSpPr>
          <p:cNvPr id="48140" name="Text Box 31"/>
          <p:cNvSpPr txBox="1">
            <a:spLocks noChangeArrowheads="1"/>
          </p:cNvSpPr>
          <p:nvPr/>
        </p:nvSpPr>
        <p:spPr bwMode="auto">
          <a:xfrm>
            <a:off x="4495800" y="3733800"/>
            <a:ext cx="404813"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x’</a:t>
            </a:r>
          </a:p>
        </p:txBody>
      </p:sp>
      <p:pic>
        <p:nvPicPr>
          <p:cNvPr id="48141" name="Picture 24" descr="Helper"/>
          <p:cNvPicPr>
            <a:picLocks noChangeAspect="1" noChangeArrowheads="1"/>
          </p:cNvPicPr>
          <p:nvPr/>
        </p:nvPicPr>
        <p:blipFill>
          <a:blip r:embed="rId3"/>
          <a:srcRect/>
          <a:stretch>
            <a:fillRect/>
          </a:stretch>
        </p:blipFill>
        <p:spPr bwMode="auto">
          <a:xfrm>
            <a:off x="2497138" y="2446338"/>
            <a:ext cx="481012" cy="1058862"/>
          </a:xfrm>
          <a:prstGeom prst="rect">
            <a:avLst/>
          </a:prstGeom>
          <a:noFill/>
          <a:ln w="9525">
            <a:noFill/>
            <a:miter lim="800000"/>
            <a:headEnd/>
            <a:tailEnd/>
          </a:ln>
        </p:spPr>
      </p:pic>
      <p:sp>
        <p:nvSpPr>
          <p:cNvPr id="48142" name="TextBox 31"/>
          <p:cNvSpPr txBox="1">
            <a:spLocks noChangeArrowheads="1"/>
          </p:cNvSpPr>
          <p:nvPr/>
        </p:nvSpPr>
        <p:spPr bwMode="auto">
          <a:xfrm>
            <a:off x="457200" y="274638"/>
            <a:ext cx="762000" cy="369887"/>
          </a:xfrm>
          <a:prstGeom prst="rect">
            <a:avLst/>
          </a:prstGeom>
          <a:noFill/>
          <a:ln w="9525">
            <a:noFill/>
            <a:miter lim="800000"/>
            <a:headEnd/>
            <a:tailEnd/>
          </a:ln>
        </p:spPr>
        <p:txBody>
          <a:bodyPr wrap="none">
            <a:prstTxWarp prst="textNoShape">
              <a:avLst/>
            </a:prstTxWarp>
            <a:spAutoFit/>
          </a:bodyPr>
          <a:lstStyle/>
          <a:p>
            <a:r>
              <a:rPr lang="en-US"/>
              <a:t>SR30</a:t>
            </a:r>
          </a:p>
        </p:txBody>
      </p:sp>
    </p:spTree>
    <p:extLst>
      <p:ext uri="{BB962C8B-B14F-4D97-AF65-F5344CB8AC3E}">
        <p14:creationId xmlns:p14="http://schemas.microsoft.com/office/powerpoint/2010/main" val="2238939447"/>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 2</a:t>
            </a:r>
          </a:p>
        </p:txBody>
      </p:sp>
      <p:sp>
        <p:nvSpPr>
          <p:cNvPr id="50179" name="Rectangle 16"/>
          <p:cNvSpPr>
            <a:spLocks noChangeArrowheads="1"/>
          </p:cNvSpPr>
          <p:nvPr/>
        </p:nvSpPr>
        <p:spPr bwMode="auto">
          <a:xfrm>
            <a:off x="2590800" y="23622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0180" name="Text Box 18"/>
          <p:cNvSpPr txBox="1">
            <a:spLocks noChangeArrowheads="1"/>
          </p:cNvSpPr>
          <p:nvPr/>
        </p:nvSpPr>
        <p:spPr bwMode="auto">
          <a:xfrm>
            <a:off x="974725" y="4419600"/>
            <a:ext cx="7026275"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As viewed from S’, the stick’s length is x/γ.  Time t’ passes.  According to S’, where is the </a:t>
            </a:r>
            <a:r>
              <a:rPr lang="en-US" sz="2400" i="1">
                <a:solidFill>
                  <a:srgbClr val="000000"/>
                </a:solidFill>
              </a:rPr>
              <a:t>right</a:t>
            </a:r>
            <a:r>
              <a:rPr lang="en-US" sz="2400">
                <a:solidFill>
                  <a:srgbClr val="000000"/>
                </a:solidFill>
              </a:rPr>
              <a:t> end of the stick?</a:t>
            </a:r>
          </a:p>
          <a:p>
            <a:pPr defTabSz="914400"/>
            <a:r>
              <a:rPr lang="en-US" sz="2400">
                <a:solidFill>
                  <a:srgbClr val="000000"/>
                </a:solidFill>
              </a:rPr>
              <a:t>a) x’ = vt’	b) x’ = -vt’	c) x’ = vt’ + x/γ		d) x’ = -vt’ + x/γ	e) x’ = vt’ – x/γ</a:t>
            </a:r>
            <a:endParaRPr lang="en-US" sz="2400">
              <a:solidFill>
                <a:srgbClr val="000000"/>
              </a:solidFill>
              <a:latin typeface="Symbol" charset="2"/>
            </a:endParaRPr>
          </a:p>
        </p:txBody>
      </p:sp>
      <p:grpSp>
        <p:nvGrpSpPr>
          <p:cNvPr id="2" name="Group 21"/>
          <p:cNvGrpSpPr>
            <a:grpSpLocks/>
          </p:cNvGrpSpPr>
          <p:nvPr/>
        </p:nvGrpSpPr>
        <p:grpSpPr bwMode="auto">
          <a:xfrm>
            <a:off x="533400" y="3581400"/>
            <a:ext cx="4648200" cy="708025"/>
            <a:chOff x="96" y="1858"/>
            <a:chExt cx="2928" cy="446"/>
          </a:xfrm>
        </p:grpSpPr>
        <p:sp>
          <p:nvSpPr>
            <p:cNvPr id="50187" name="Line 22"/>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50188" name="Line 23"/>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50189" name="Line 24"/>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0" name="Line 25"/>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1" name="Line 26"/>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2" name="Line 27"/>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3" name="Line 28"/>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4" name="Line 29"/>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5" name="Text Box 30"/>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50183" name="Picture 32" descr="Helper"/>
          <p:cNvPicPr>
            <a:picLocks noChangeAspect="1" noChangeArrowheads="1"/>
          </p:cNvPicPr>
          <p:nvPr/>
        </p:nvPicPr>
        <p:blipFill>
          <a:blip r:embed="rId3"/>
          <a:srcRect/>
          <a:stretch>
            <a:fillRect/>
          </a:stretch>
        </p:blipFill>
        <p:spPr bwMode="auto">
          <a:xfrm>
            <a:off x="2649538" y="2598738"/>
            <a:ext cx="481012" cy="1058862"/>
          </a:xfrm>
          <a:prstGeom prst="rect">
            <a:avLst/>
          </a:prstGeom>
          <a:noFill/>
          <a:ln w="9525">
            <a:noFill/>
            <a:miter lim="800000"/>
            <a:headEnd/>
            <a:tailEnd/>
          </a:ln>
        </p:spPr>
      </p:pic>
      <p:sp>
        <p:nvSpPr>
          <p:cNvPr id="50184" name="Line 33"/>
          <p:cNvSpPr>
            <a:spLocks noChangeShapeType="1"/>
          </p:cNvSpPr>
          <p:nvPr/>
        </p:nvSpPr>
        <p:spPr bwMode="auto">
          <a:xfrm>
            <a:off x="457200" y="2209800"/>
            <a:ext cx="1143000" cy="0"/>
          </a:xfrm>
          <a:prstGeom prst="line">
            <a:avLst/>
          </a:prstGeom>
          <a:noFill/>
          <a:ln w="31750">
            <a:solidFill>
              <a:schemeClr val="tx1"/>
            </a:solidFill>
            <a:round/>
            <a:headEnd type="triangle" w="med" len="med"/>
            <a:tailEnd type="none" w="lg" len="lg"/>
          </a:ln>
        </p:spPr>
        <p:txBody>
          <a:bodyPr>
            <a:prstTxWarp prst="textNoShape">
              <a:avLst/>
            </a:prstTxWarp>
          </a:bodyPr>
          <a:lstStyle/>
          <a:p>
            <a:endParaRPr lang="en-US"/>
          </a:p>
        </p:txBody>
      </p:sp>
      <p:sp>
        <p:nvSpPr>
          <p:cNvPr id="50185" name="Text Box 34"/>
          <p:cNvSpPr txBox="1">
            <a:spLocks noChangeArrowheads="1"/>
          </p:cNvSpPr>
          <p:nvPr/>
        </p:nvSpPr>
        <p:spPr bwMode="auto">
          <a:xfrm>
            <a:off x="1066800" y="16764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v</a:t>
            </a:r>
          </a:p>
        </p:txBody>
      </p:sp>
      <p:sp>
        <p:nvSpPr>
          <p:cNvPr id="50186" name="TextBox 18"/>
          <p:cNvSpPr txBox="1">
            <a:spLocks noChangeArrowheads="1"/>
          </p:cNvSpPr>
          <p:nvPr/>
        </p:nvSpPr>
        <p:spPr bwMode="auto">
          <a:xfrm>
            <a:off x="407988" y="90488"/>
            <a:ext cx="1133475" cy="368300"/>
          </a:xfrm>
          <a:prstGeom prst="rect">
            <a:avLst/>
          </a:prstGeom>
          <a:noFill/>
          <a:ln w="9525">
            <a:noFill/>
            <a:miter lim="800000"/>
            <a:headEnd/>
            <a:tailEnd/>
          </a:ln>
        </p:spPr>
        <p:txBody>
          <a:bodyPr wrap="none">
            <a:prstTxWarp prst="textNoShape">
              <a:avLst/>
            </a:prstTxWarp>
            <a:spAutoFit/>
          </a:bodyPr>
          <a:lstStyle/>
          <a:p>
            <a:r>
              <a:rPr lang="en-US"/>
              <a:t>CT-SR31</a:t>
            </a:r>
          </a:p>
        </p:txBody>
      </p:sp>
    </p:spTree>
    <p:extLst>
      <p:ext uri="{BB962C8B-B14F-4D97-AF65-F5344CB8AC3E}">
        <p14:creationId xmlns:p14="http://schemas.microsoft.com/office/powerpoint/2010/main" val="1505930520"/>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You still with me? Did you work out that previous question? </a:t>
            </a:r>
            <a:endParaRPr lang="en-US" dirty="0"/>
          </a:p>
        </p:txBody>
      </p:sp>
    </p:spTree>
    <p:extLst>
      <p:ext uri="{BB962C8B-B14F-4D97-AF65-F5344CB8AC3E}">
        <p14:creationId xmlns:p14="http://schemas.microsoft.com/office/powerpoint/2010/main" val="396405118"/>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 2</a:t>
            </a:r>
          </a:p>
        </p:txBody>
      </p:sp>
      <p:sp>
        <p:nvSpPr>
          <p:cNvPr id="50179" name="Rectangle 16"/>
          <p:cNvSpPr>
            <a:spLocks noChangeArrowheads="1"/>
          </p:cNvSpPr>
          <p:nvPr/>
        </p:nvSpPr>
        <p:spPr bwMode="auto">
          <a:xfrm>
            <a:off x="2590800" y="23622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0180" name="Text Box 18"/>
          <p:cNvSpPr txBox="1">
            <a:spLocks noChangeArrowheads="1"/>
          </p:cNvSpPr>
          <p:nvPr/>
        </p:nvSpPr>
        <p:spPr bwMode="auto">
          <a:xfrm>
            <a:off x="974725" y="4419600"/>
            <a:ext cx="7026275"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As viewed from S’, the stick’s length is x/γ.  Time t’ passes.  According to S’, where is the </a:t>
            </a:r>
            <a:r>
              <a:rPr lang="en-US" sz="2400" i="1">
                <a:solidFill>
                  <a:srgbClr val="000000"/>
                </a:solidFill>
              </a:rPr>
              <a:t>right</a:t>
            </a:r>
            <a:r>
              <a:rPr lang="en-US" sz="2400">
                <a:solidFill>
                  <a:srgbClr val="000000"/>
                </a:solidFill>
              </a:rPr>
              <a:t> end of the stick?</a:t>
            </a:r>
          </a:p>
          <a:p>
            <a:pPr defTabSz="914400"/>
            <a:r>
              <a:rPr lang="en-US" sz="2400">
                <a:solidFill>
                  <a:srgbClr val="000000"/>
                </a:solidFill>
              </a:rPr>
              <a:t>a) x’ = vt’	b) x’ = -vt’	c) x’ = vt’ + x/γ		d) x’ = -vt’ + x/γ	e) x’ = vt’ – x/γ</a:t>
            </a:r>
            <a:endParaRPr lang="en-US" sz="2400">
              <a:solidFill>
                <a:srgbClr val="000000"/>
              </a:solidFill>
              <a:latin typeface="Symbol" charset="2"/>
            </a:endParaRPr>
          </a:p>
        </p:txBody>
      </p:sp>
      <p:sp>
        <p:nvSpPr>
          <p:cNvPr id="74771" name="Oval 19"/>
          <p:cNvSpPr>
            <a:spLocks noChangeArrowheads="1"/>
          </p:cNvSpPr>
          <p:nvPr/>
        </p:nvSpPr>
        <p:spPr bwMode="auto">
          <a:xfrm>
            <a:off x="1828800" y="5867400"/>
            <a:ext cx="2438400" cy="6096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grpSp>
        <p:nvGrpSpPr>
          <p:cNvPr id="2" name="Group 21"/>
          <p:cNvGrpSpPr>
            <a:grpSpLocks/>
          </p:cNvGrpSpPr>
          <p:nvPr/>
        </p:nvGrpSpPr>
        <p:grpSpPr bwMode="auto">
          <a:xfrm>
            <a:off x="533400" y="3581400"/>
            <a:ext cx="4648200" cy="708025"/>
            <a:chOff x="96" y="1858"/>
            <a:chExt cx="2928" cy="446"/>
          </a:xfrm>
        </p:grpSpPr>
        <p:sp>
          <p:nvSpPr>
            <p:cNvPr id="50187" name="Line 22"/>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50188" name="Line 23"/>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50189" name="Line 24"/>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0" name="Line 25"/>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1" name="Line 26"/>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2" name="Line 27"/>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3" name="Line 28"/>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4" name="Line 29"/>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0195" name="Text Box 30"/>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50183" name="Picture 32" descr="Helper"/>
          <p:cNvPicPr>
            <a:picLocks noChangeAspect="1" noChangeArrowheads="1"/>
          </p:cNvPicPr>
          <p:nvPr/>
        </p:nvPicPr>
        <p:blipFill>
          <a:blip r:embed="rId3"/>
          <a:srcRect/>
          <a:stretch>
            <a:fillRect/>
          </a:stretch>
        </p:blipFill>
        <p:spPr bwMode="auto">
          <a:xfrm>
            <a:off x="2649538" y="2598738"/>
            <a:ext cx="481012" cy="1058862"/>
          </a:xfrm>
          <a:prstGeom prst="rect">
            <a:avLst/>
          </a:prstGeom>
          <a:noFill/>
          <a:ln w="9525">
            <a:noFill/>
            <a:miter lim="800000"/>
            <a:headEnd/>
            <a:tailEnd/>
          </a:ln>
        </p:spPr>
      </p:pic>
      <p:sp>
        <p:nvSpPr>
          <p:cNvPr id="50184" name="Line 33"/>
          <p:cNvSpPr>
            <a:spLocks noChangeShapeType="1"/>
          </p:cNvSpPr>
          <p:nvPr/>
        </p:nvSpPr>
        <p:spPr bwMode="auto">
          <a:xfrm>
            <a:off x="457200" y="2209800"/>
            <a:ext cx="1143000" cy="0"/>
          </a:xfrm>
          <a:prstGeom prst="line">
            <a:avLst/>
          </a:prstGeom>
          <a:noFill/>
          <a:ln w="31750">
            <a:solidFill>
              <a:schemeClr val="tx1"/>
            </a:solidFill>
            <a:round/>
            <a:headEnd type="triangle" w="med" len="med"/>
            <a:tailEnd type="none" w="lg" len="lg"/>
          </a:ln>
        </p:spPr>
        <p:txBody>
          <a:bodyPr>
            <a:prstTxWarp prst="textNoShape">
              <a:avLst/>
            </a:prstTxWarp>
          </a:bodyPr>
          <a:lstStyle/>
          <a:p>
            <a:endParaRPr lang="en-US"/>
          </a:p>
        </p:txBody>
      </p:sp>
      <p:sp>
        <p:nvSpPr>
          <p:cNvPr id="50185" name="Text Box 34"/>
          <p:cNvSpPr txBox="1">
            <a:spLocks noChangeArrowheads="1"/>
          </p:cNvSpPr>
          <p:nvPr/>
        </p:nvSpPr>
        <p:spPr bwMode="auto">
          <a:xfrm>
            <a:off x="1066800" y="16764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v</a:t>
            </a:r>
          </a:p>
        </p:txBody>
      </p:sp>
      <p:sp>
        <p:nvSpPr>
          <p:cNvPr id="50186" name="TextBox 18"/>
          <p:cNvSpPr txBox="1">
            <a:spLocks noChangeArrowheads="1"/>
          </p:cNvSpPr>
          <p:nvPr/>
        </p:nvSpPr>
        <p:spPr bwMode="auto">
          <a:xfrm>
            <a:off x="407988" y="90488"/>
            <a:ext cx="1133475" cy="368300"/>
          </a:xfrm>
          <a:prstGeom prst="rect">
            <a:avLst/>
          </a:prstGeom>
          <a:noFill/>
          <a:ln w="9525">
            <a:noFill/>
            <a:miter lim="800000"/>
            <a:headEnd/>
            <a:tailEnd/>
          </a:ln>
        </p:spPr>
        <p:txBody>
          <a:bodyPr wrap="none">
            <a:prstTxWarp prst="textNoShape">
              <a:avLst/>
            </a:prstTxWarp>
            <a:spAutoFit/>
          </a:bodyPr>
          <a:lstStyle/>
          <a:p>
            <a:r>
              <a:rPr lang="en-US"/>
              <a:t>CT-SR31</a:t>
            </a:r>
          </a:p>
        </p:txBody>
      </p:sp>
    </p:spTree>
    <p:extLst>
      <p:ext uri="{BB962C8B-B14F-4D97-AF65-F5344CB8AC3E}">
        <p14:creationId xmlns:p14="http://schemas.microsoft.com/office/powerpoint/2010/main" val="7100377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7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71"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13"/>
          <p:cNvSpPr>
            <a:spLocks noGrp="1" noChangeArrowheads="1"/>
          </p:cNvSpPr>
          <p:nvPr>
            <p:ph type="title"/>
          </p:nvPr>
        </p:nvSpPr>
        <p:spPr/>
        <p:txBody>
          <a:bodyPr/>
          <a:lstStyle/>
          <a:p>
            <a:r>
              <a:rPr lang="en-US">
                <a:ea typeface="ＭＳ Ｐゴシック" charset="-128"/>
                <a:cs typeface="ＭＳ Ｐゴシック" charset="-128"/>
              </a:rPr>
              <a:t>The Lorentz transformation 2</a:t>
            </a:r>
          </a:p>
        </p:txBody>
      </p:sp>
      <p:sp>
        <p:nvSpPr>
          <p:cNvPr id="52229" name="Text Box 17"/>
          <p:cNvSpPr txBox="1">
            <a:spLocks noChangeArrowheads="1"/>
          </p:cNvSpPr>
          <p:nvPr/>
        </p:nvSpPr>
        <p:spPr bwMode="auto">
          <a:xfrm>
            <a:off x="1066800" y="4070350"/>
            <a:ext cx="6629400" cy="12001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x’ = -vt’ + x/γ</a:t>
            </a:r>
            <a:r>
              <a:rPr lang="en-US" sz="2400">
                <a:solidFill>
                  <a:srgbClr val="000000"/>
                </a:solidFill>
                <a:latin typeface="Symbol" charset="2"/>
              </a:rPr>
              <a:t> .  </a:t>
            </a:r>
            <a:r>
              <a:rPr lang="en-US" sz="2400">
                <a:solidFill>
                  <a:srgbClr val="000000"/>
                </a:solidFill>
              </a:rPr>
              <a:t>This relates the coordinates of an event in one frame to its coordinates in the other.	</a:t>
            </a:r>
            <a:endParaRPr lang="en-US" sz="2400">
              <a:solidFill>
                <a:srgbClr val="000000"/>
              </a:solidFill>
              <a:latin typeface="Symbol" charset="2"/>
            </a:endParaRPr>
          </a:p>
        </p:txBody>
      </p:sp>
      <p:grpSp>
        <p:nvGrpSpPr>
          <p:cNvPr id="2" name="Group 18"/>
          <p:cNvGrpSpPr>
            <a:grpSpLocks/>
          </p:cNvGrpSpPr>
          <p:nvPr/>
        </p:nvGrpSpPr>
        <p:grpSpPr bwMode="auto">
          <a:xfrm>
            <a:off x="2514600" y="4572000"/>
            <a:ext cx="1676400" cy="1524000"/>
            <a:chOff x="1584" y="2064"/>
            <a:chExt cx="1056" cy="960"/>
          </a:xfrm>
        </p:grpSpPr>
        <p:sp>
          <p:nvSpPr>
            <p:cNvPr id="52248" name="AutoShape 19"/>
            <p:cNvSpPr>
              <a:spLocks noChangeArrowheads="1"/>
            </p:cNvSpPr>
            <p:nvPr/>
          </p:nvSpPr>
          <p:spPr bwMode="auto">
            <a:xfrm>
              <a:off x="1584" y="2064"/>
              <a:ext cx="1056" cy="960"/>
            </a:xfrm>
            <a:prstGeom prst="irregularSeal1">
              <a:avLst/>
            </a:prstGeom>
            <a:solidFill>
              <a:srgbClr val="FFFF00"/>
            </a:solidFill>
            <a:ln w="9525">
              <a:no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52249" name="Text Box 20"/>
            <p:cNvSpPr txBox="1">
              <a:spLocks noChangeArrowheads="1"/>
            </p:cNvSpPr>
            <p:nvPr/>
          </p:nvSpPr>
          <p:spPr bwMode="auto">
            <a:xfrm>
              <a:off x="1680" y="2400"/>
              <a:ext cx="820" cy="288"/>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FF"/>
                  </a:solidFill>
                  <a:latin typeface="Comic Sans MS" charset="0"/>
                </a:rPr>
                <a:t>Algebra</a:t>
              </a:r>
            </a:p>
          </p:txBody>
        </p:sp>
      </p:grpSp>
      <p:sp>
        <p:nvSpPr>
          <p:cNvPr id="52231" name="Rectangle 23"/>
          <p:cNvSpPr>
            <a:spLocks noChangeArrowheads="1"/>
          </p:cNvSpPr>
          <p:nvPr/>
        </p:nvSpPr>
        <p:spPr bwMode="auto">
          <a:xfrm>
            <a:off x="2590800" y="2362200"/>
            <a:ext cx="1066800" cy="228600"/>
          </a:xfrm>
          <a:prstGeom prst="rect">
            <a:avLst/>
          </a:prstGeom>
          <a:solidFill>
            <a:srgbClr val="0000FF"/>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nvGrpSpPr>
          <p:cNvPr id="3" name="Group 24"/>
          <p:cNvGrpSpPr>
            <a:grpSpLocks/>
          </p:cNvGrpSpPr>
          <p:nvPr/>
        </p:nvGrpSpPr>
        <p:grpSpPr bwMode="auto">
          <a:xfrm>
            <a:off x="533400" y="3581400"/>
            <a:ext cx="4648200" cy="708025"/>
            <a:chOff x="96" y="1858"/>
            <a:chExt cx="2928" cy="446"/>
          </a:xfrm>
        </p:grpSpPr>
        <p:sp>
          <p:nvSpPr>
            <p:cNvPr id="52239" name="Line 25"/>
            <p:cNvSpPr>
              <a:spLocks noChangeShapeType="1"/>
            </p:cNvSpPr>
            <p:nvPr/>
          </p:nvSpPr>
          <p:spPr bwMode="auto">
            <a:xfrm>
              <a:off x="240" y="1954"/>
              <a:ext cx="2784" cy="0"/>
            </a:xfrm>
            <a:prstGeom prst="line">
              <a:avLst/>
            </a:prstGeom>
            <a:noFill/>
            <a:ln w="25400">
              <a:solidFill>
                <a:srgbClr val="FF0000"/>
              </a:solidFill>
              <a:round/>
              <a:headEnd/>
              <a:tailEnd/>
            </a:ln>
          </p:spPr>
          <p:txBody>
            <a:bodyPr>
              <a:prstTxWarp prst="textNoShape">
                <a:avLst/>
              </a:prstTxWarp>
            </a:bodyPr>
            <a:lstStyle/>
            <a:p>
              <a:endParaRPr lang="en-US"/>
            </a:p>
          </p:txBody>
        </p:sp>
        <p:sp>
          <p:nvSpPr>
            <p:cNvPr id="52240" name="Line 26"/>
            <p:cNvSpPr>
              <a:spLocks noChangeShapeType="1"/>
            </p:cNvSpPr>
            <p:nvPr/>
          </p:nvSpPr>
          <p:spPr bwMode="auto">
            <a:xfrm>
              <a:off x="1632" y="1858"/>
              <a:ext cx="0" cy="192"/>
            </a:xfrm>
            <a:prstGeom prst="line">
              <a:avLst/>
            </a:prstGeom>
            <a:noFill/>
            <a:ln w="38100">
              <a:solidFill>
                <a:srgbClr val="FF0000"/>
              </a:solidFill>
              <a:round/>
              <a:headEnd/>
              <a:tailEnd/>
            </a:ln>
          </p:spPr>
          <p:txBody>
            <a:bodyPr>
              <a:prstTxWarp prst="textNoShape">
                <a:avLst/>
              </a:prstTxWarp>
            </a:bodyPr>
            <a:lstStyle/>
            <a:p>
              <a:endParaRPr lang="en-US"/>
            </a:p>
          </p:txBody>
        </p:sp>
        <p:sp>
          <p:nvSpPr>
            <p:cNvPr id="52241" name="Line 27"/>
            <p:cNvSpPr>
              <a:spLocks noChangeShapeType="1"/>
            </p:cNvSpPr>
            <p:nvPr/>
          </p:nvSpPr>
          <p:spPr bwMode="auto">
            <a:xfrm>
              <a:off x="2016"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2" name="Line 28"/>
            <p:cNvSpPr>
              <a:spLocks noChangeShapeType="1"/>
            </p:cNvSpPr>
            <p:nvPr/>
          </p:nvSpPr>
          <p:spPr bwMode="auto">
            <a:xfrm>
              <a:off x="240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3" name="Line 29"/>
            <p:cNvSpPr>
              <a:spLocks noChangeShapeType="1"/>
            </p:cNvSpPr>
            <p:nvPr/>
          </p:nvSpPr>
          <p:spPr bwMode="auto">
            <a:xfrm>
              <a:off x="278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4" name="Line 30"/>
            <p:cNvSpPr>
              <a:spLocks noChangeShapeType="1"/>
            </p:cNvSpPr>
            <p:nvPr/>
          </p:nvSpPr>
          <p:spPr bwMode="auto">
            <a:xfrm>
              <a:off x="1248"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5" name="Line 31"/>
            <p:cNvSpPr>
              <a:spLocks noChangeShapeType="1"/>
            </p:cNvSpPr>
            <p:nvPr/>
          </p:nvSpPr>
          <p:spPr bwMode="auto">
            <a:xfrm>
              <a:off x="864"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6" name="Line 32"/>
            <p:cNvSpPr>
              <a:spLocks noChangeShapeType="1"/>
            </p:cNvSpPr>
            <p:nvPr/>
          </p:nvSpPr>
          <p:spPr bwMode="auto">
            <a:xfrm>
              <a:off x="480" y="1858"/>
              <a:ext cx="0" cy="192"/>
            </a:xfrm>
            <a:prstGeom prst="line">
              <a:avLst/>
            </a:prstGeom>
            <a:noFill/>
            <a:ln w="12700">
              <a:solidFill>
                <a:srgbClr val="FF0000"/>
              </a:solidFill>
              <a:round/>
              <a:headEnd/>
              <a:tailEnd/>
            </a:ln>
          </p:spPr>
          <p:txBody>
            <a:bodyPr>
              <a:prstTxWarp prst="textNoShape">
                <a:avLst/>
              </a:prstTxWarp>
            </a:bodyPr>
            <a:lstStyle/>
            <a:p>
              <a:endParaRPr lang="en-US"/>
            </a:p>
          </p:txBody>
        </p:sp>
        <p:sp>
          <p:nvSpPr>
            <p:cNvPr id="52247" name="Text Box 33"/>
            <p:cNvSpPr txBox="1">
              <a:spLocks noChangeArrowheads="1"/>
            </p:cNvSpPr>
            <p:nvPr/>
          </p:nvSpPr>
          <p:spPr bwMode="auto">
            <a:xfrm>
              <a:off x="96" y="2073"/>
              <a:ext cx="2636" cy="231"/>
            </a:xfrm>
            <a:prstGeom prst="rect">
              <a:avLst/>
            </a:prstGeom>
            <a:noFill/>
            <a:ln w="9525">
              <a:noFill/>
              <a:miter lim="800000"/>
              <a:headEnd/>
              <a:tailEnd/>
            </a:ln>
          </p:spPr>
          <p:txBody>
            <a:bodyPr wrap="none">
              <a:prstTxWarp prst="textNoShape">
                <a:avLst/>
              </a:prstTxWarp>
              <a:spAutoFit/>
            </a:bodyPr>
            <a:lstStyle/>
            <a:p>
              <a:pPr defTabSz="914400"/>
              <a:r>
                <a:rPr lang="en-US">
                  <a:solidFill>
                    <a:srgbClr val="FF0000"/>
                  </a:solidFill>
                </a:rPr>
                <a:t>                                    0                         </a:t>
              </a:r>
            </a:p>
          </p:txBody>
        </p:sp>
      </p:grpSp>
      <p:pic>
        <p:nvPicPr>
          <p:cNvPr id="52233" name="Picture 34" descr="Helper"/>
          <p:cNvPicPr>
            <a:picLocks noChangeAspect="1" noChangeArrowheads="1"/>
          </p:cNvPicPr>
          <p:nvPr/>
        </p:nvPicPr>
        <p:blipFill>
          <a:blip r:embed="rId4"/>
          <a:srcRect/>
          <a:stretch>
            <a:fillRect/>
          </a:stretch>
        </p:blipFill>
        <p:spPr bwMode="auto">
          <a:xfrm>
            <a:off x="2649538" y="2598738"/>
            <a:ext cx="481012" cy="1058862"/>
          </a:xfrm>
          <a:prstGeom prst="rect">
            <a:avLst/>
          </a:prstGeom>
          <a:noFill/>
          <a:ln w="9525">
            <a:noFill/>
            <a:miter lim="800000"/>
            <a:headEnd/>
            <a:tailEnd/>
          </a:ln>
        </p:spPr>
      </p:pic>
      <p:sp>
        <p:nvSpPr>
          <p:cNvPr id="52234" name="Line 35"/>
          <p:cNvSpPr>
            <a:spLocks noChangeShapeType="1"/>
          </p:cNvSpPr>
          <p:nvPr/>
        </p:nvSpPr>
        <p:spPr bwMode="auto">
          <a:xfrm>
            <a:off x="457200" y="2209800"/>
            <a:ext cx="1143000" cy="0"/>
          </a:xfrm>
          <a:prstGeom prst="line">
            <a:avLst/>
          </a:prstGeom>
          <a:noFill/>
          <a:ln w="31750">
            <a:solidFill>
              <a:schemeClr val="tx1"/>
            </a:solidFill>
            <a:round/>
            <a:headEnd type="triangle" w="med" len="med"/>
            <a:tailEnd type="none" w="lg" len="lg"/>
          </a:ln>
        </p:spPr>
        <p:txBody>
          <a:bodyPr>
            <a:prstTxWarp prst="textNoShape">
              <a:avLst/>
            </a:prstTxWarp>
          </a:bodyPr>
          <a:lstStyle/>
          <a:p>
            <a:endParaRPr lang="en-US"/>
          </a:p>
        </p:txBody>
      </p:sp>
      <p:sp>
        <p:nvSpPr>
          <p:cNvPr id="52235" name="Text Box 36"/>
          <p:cNvSpPr txBox="1">
            <a:spLocks noChangeArrowheads="1"/>
          </p:cNvSpPr>
          <p:nvPr/>
        </p:nvSpPr>
        <p:spPr bwMode="auto">
          <a:xfrm>
            <a:off x="1066800" y="1676400"/>
            <a:ext cx="336550" cy="457200"/>
          </a:xfrm>
          <a:prstGeom prst="rect">
            <a:avLst/>
          </a:prstGeom>
          <a:noFill/>
          <a:ln w="9525">
            <a:noFill/>
            <a:miter lim="800000"/>
            <a:headEnd/>
            <a:tailEnd/>
          </a:ln>
        </p:spPr>
        <p:txBody>
          <a:bodyPr wrap="none">
            <a:prstTxWarp prst="textNoShape">
              <a:avLst/>
            </a:prstTxWarp>
            <a:spAutoFit/>
          </a:bodyPr>
          <a:lstStyle/>
          <a:p>
            <a:pPr defTabSz="914400"/>
            <a:r>
              <a:rPr lang="en-US">
                <a:solidFill>
                  <a:srgbClr val="000000"/>
                </a:solidFill>
              </a:rPr>
              <a:t>v</a:t>
            </a:r>
          </a:p>
        </p:txBody>
      </p:sp>
      <p:graphicFrame>
        <p:nvGraphicFramePr>
          <p:cNvPr id="76837" name="Object 2"/>
          <p:cNvGraphicFramePr>
            <a:graphicFrameLocks noChangeAspect="1"/>
          </p:cNvGraphicFramePr>
          <p:nvPr/>
        </p:nvGraphicFramePr>
        <p:xfrm>
          <a:off x="5943600" y="5334000"/>
          <a:ext cx="2184400" cy="976313"/>
        </p:xfrm>
        <a:graphic>
          <a:graphicData uri="http://schemas.openxmlformats.org/presentationml/2006/ole">
            <mc:AlternateContent xmlns:mc="http://schemas.openxmlformats.org/markup-compatibility/2006">
              <mc:Choice xmlns:v="urn:schemas-microsoft-com:vml" Requires="v">
                <p:oleObj spid="_x0000_s15427" name="Equation" r:id="rId5" imgW="965160" imgH="431640" progId="Equation.DSMT4">
                  <p:embed/>
                </p:oleObj>
              </mc:Choice>
              <mc:Fallback>
                <p:oleObj name="Equation" r:id="rId5" imgW="965160" imgH="43164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43600" y="5334000"/>
                        <a:ext cx="2184400" cy="976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6839" name="Object 3"/>
          <p:cNvGraphicFramePr>
            <a:graphicFrameLocks noChangeAspect="1"/>
          </p:cNvGraphicFramePr>
          <p:nvPr/>
        </p:nvGraphicFramePr>
        <p:xfrm>
          <a:off x="5830888" y="1236663"/>
          <a:ext cx="2614612" cy="2009775"/>
        </p:xfrm>
        <a:graphic>
          <a:graphicData uri="http://schemas.openxmlformats.org/presentationml/2006/ole">
            <mc:AlternateContent xmlns:mc="http://schemas.openxmlformats.org/markup-compatibility/2006">
              <mc:Choice xmlns:v="urn:schemas-microsoft-com:vml" Requires="v">
                <p:oleObj spid="_x0000_s15428" name="Equation" r:id="rId7" imgW="1155600" imgH="888840" progId="Equation.3">
                  <p:embed/>
                </p:oleObj>
              </mc:Choice>
              <mc:Fallback>
                <p:oleObj name="Equation" r:id="rId7" imgW="1155600" imgH="8888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30888" y="1236663"/>
                        <a:ext cx="2614612" cy="2009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6840" name="Line 40"/>
          <p:cNvSpPr>
            <a:spLocks noChangeShapeType="1"/>
          </p:cNvSpPr>
          <p:nvPr/>
        </p:nvSpPr>
        <p:spPr bwMode="auto">
          <a:xfrm flipV="1">
            <a:off x="3886200" y="2209800"/>
            <a:ext cx="2057400" cy="2819400"/>
          </a:xfrm>
          <a:prstGeom prst="line">
            <a:avLst/>
          </a:prstGeom>
          <a:noFill/>
          <a:ln w="38100">
            <a:solidFill>
              <a:schemeClr val="tx1"/>
            </a:solidFill>
            <a:round/>
            <a:headEnd/>
            <a:tailEnd type="arrow" w="med" len="med"/>
          </a:ln>
        </p:spPr>
        <p:txBody>
          <a:bodyPr>
            <a:prstTxWarp prst="textNoShape">
              <a:avLst/>
            </a:prstTxWarp>
          </a:bodyPr>
          <a:lstStyle/>
          <a:p>
            <a:endParaRPr lang="en-US"/>
          </a:p>
        </p:txBody>
      </p:sp>
      <p:sp>
        <p:nvSpPr>
          <p:cNvPr id="76841" name="Line 41"/>
          <p:cNvSpPr>
            <a:spLocks noChangeShapeType="1"/>
          </p:cNvSpPr>
          <p:nvPr/>
        </p:nvSpPr>
        <p:spPr bwMode="auto">
          <a:xfrm flipH="1">
            <a:off x="6781800" y="3124200"/>
            <a:ext cx="457200" cy="2133600"/>
          </a:xfrm>
          <a:prstGeom prst="line">
            <a:avLst/>
          </a:prstGeom>
          <a:noFill/>
          <a:ln w="38100">
            <a:solidFill>
              <a:schemeClr val="tx1"/>
            </a:solidFill>
            <a:round/>
            <a:headEnd/>
            <a:tailEnd type="arrow" w="med" len="med"/>
          </a:ln>
        </p:spPr>
        <p:txBody>
          <a:bodyPr>
            <a:prstTxWarp prst="textNoShape">
              <a:avLst/>
            </a:prstTxWarp>
          </a:bodyPr>
          <a:lstStyle/>
          <a:p>
            <a:endParaRPr lang="en-US"/>
          </a:p>
        </p:txBody>
      </p:sp>
      <p:sp>
        <p:nvSpPr>
          <p:cNvPr id="52238" name="TextBox 24"/>
          <p:cNvSpPr txBox="1">
            <a:spLocks noChangeArrowheads="1"/>
          </p:cNvSpPr>
          <p:nvPr/>
        </p:nvSpPr>
        <p:spPr bwMode="auto">
          <a:xfrm>
            <a:off x="457200" y="274638"/>
            <a:ext cx="762000" cy="369887"/>
          </a:xfrm>
          <a:prstGeom prst="rect">
            <a:avLst/>
          </a:prstGeom>
          <a:noFill/>
          <a:ln w="9525">
            <a:noFill/>
            <a:miter lim="800000"/>
            <a:headEnd/>
            <a:tailEnd/>
          </a:ln>
        </p:spPr>
        <p:txBody>
          <a:bodyPr wrap="none">
            <a:prstTxWarp prst="textNoShape">
              <a:avLst/>
            </a:prstTxWarp>
            <a:spAutoFit/>
          </a:bodyPr>
          <a:lstStyle/>
          <a:p>
            <a:r>
              <a:rPr lang="en-US"/>
              <a:t>SR32</a:t>
            </a:r>
          </a:p>
        </p:txBody>
      </p:sp>
    </p:spTree>
    <p:extLst>
      <p:ext uri="{BB962C8B-B14F-4D97-AF65-F5344CB8AC3E}">
        <p14:creationId xmlns:p14="http://schemas.microsoft.com/office/powerpoint/2010/main" val="28133466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683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68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68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40" grpId="0" animBg="1"/>
      <p:bldP spid="76841"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7" name="Rectangle 2"/>
          <p:cNvSpPr>
            <a:spLocks noGrp="1" noChangeArrowheads="1"/>
          </p:cNvSpPr>
          <p:nvPr>
            <p:ph type="title"/>
          </p:nvPr>
        </p:nvSpPr>
        <p:spPr/>
        <p:txBody>
          <a:bodyPr/>
          <a:lstStyle/>
          <a:p>
            <a:r>
              <a:rPr lang="en-US" dirty="0" smtClean="0">
                <a:ea typeface="ＭＳ Ｐゴシック" charset="-128"/>
                <a:cs typeface="ＭＳ Ｐゴシック" charset="-128"/>
              </a:rPr>
              <a:t>Transformations – summary (again!) </a:t>
            </a:r>
            <a:endParaRPr lang="en-US" dirty="0">
              <a:ea typeface="ＭＳ Ｐゴシック" charset="-128"/>
              <a:cs typeface="ＭＳ Ｐゴシック" charset="-128"/>
            </a:endParaRPr>
          </a:p>
        </p:txBody>
      </p:sp>
      <p:graphicFrame>
        <p:nvGraphicFramePr>
          <p:cNvPr id="54274" name="Object 2"/>
          <p:cNvGraphicFramePr>
            <a:graphicFrameLocks noChangeAspect="1"/>
          </p:cNvGraphicFramePr>
          <p:nvPr/>
        </p:nvGraphicFramePr>
        <p:xfrm>
          <a:off x="838200" y="3530600"/>
          <a:ext cx="1438275" cy="1955800"/>
        </p:xfrm>
        <a:graphic>
          <a:graphicData uri="http://schemas.openxmlformats.org/presentationml/2006/ole">
            <mc:AlternateContent xmlns:mc="http://schemas.openxmlformats.org/markup-compatibility/2006">
              <mc:Choice xmlns:v="urn:schemas-microsoft-com:vml" Requires="v">
                <p:oleObj spid="_x0000_s16480" name="Equation" r:id="rId4" imgW="634680" imgH="863280" progId="Equation.3">
                  <p:embed/>
                </p:oleObj>
              </mc:Choice>
              <mc:Fallback>
                <p:oleObj name="Equation" r:id="rId4" imgW="634680" imgH="8632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3530600"/>
                        <a:ext cx="1438275" cy="195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278" name="Rectangle 4"/>
          <p:cNvSpPr>
            <a:spLocks noChangeArrowheads="1"/>
          </p:cNvSpPr>
          <p:nvPr/>
        </p:nvSpPr>
        <p:spPr bwMode="auto">
          <a:xfrm>
            <a:off x="609600" y="1447800"/>
            <a:ext cx="7391400"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If S’ is moving with speed v in the positive x direction relative to S, then the coordinates of the same event in the two frames is related by:</a:t>
            </a:r>
          </a:p>
          <a:p>
            <a:pPr defTabSz="914400"/>
            <a:endParaRPr lang="en-US" sz="2400">
              <a:solidFill>
                <a:srgbClr val="000000"/>
              </a:solidFill>
            </a:endParaRPr>
          </a:p>
          <a:p>
            <a:pPr defTabSz="914400"/>
            <a:r>
              <a:rPr lang="en-US" sz="2400">
                <a:solidFill>
                  <a:srgbClr val="000000"/>
                </a:solidFill>
              </a:rPr>
              <a:t>In Galilean relativity		        In Special relativity</a:t>
            </a:r>
          </a:p>
        </p:txBody>
      </p:sp>
      <p:graphicFrame>
        <p:nvGraphicFramePr>
          <p:cNvPr id="54275" name="Object 3"/>
          <p:cNvGraphicFramePr>
            <a:graphicFrameLocks noChangeAspect="1"/>
          </p:cNvGraphicFramePr>
          <p:nvPr/>
        </p:nvGraphicFramePr>
        <p:xfrm>
          <a:off x="3795713" y="3470275"/>
          <a:ext cx="2071687" cy="2473325"/>
        </p:xfrm>
        <a:graphic>
          <a:graphicData uri="http://schemas.openxmlformats.org/presentationml/2006/ole">
            <mc:AlternateContent xmlns:mc="http://schemas.openxmlformats.org/markup-compatibility/2006">
              <mc:Choice xmlns:v="urn:schemas-microsoft-com:vml" Requires="v">
                <p:oleObj spid="_x0000_s16481" name="Equation" r:id="rId6" imgW="914400" imgH="1091880" progId="Equation.3">
                  <p:embed/>
                </p:oleObj>
              </mc:Choice>
              <mc:Fallback>
                <p:oleObj name="Equation" r:id="rId6" imgW="914400" imgH="10918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5713" y="3470275"/>
                        <a:ext cx="2071687" cy="2473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8857" name="Text Box 9"/>
          <p:cNvSpPr txBox="1">
            <a:spLocks noChangeArrowheads="1"/>
          </p:cNvSpPr>
          <p:nvPr/>
        </p:nvSpPr>
        <p:spPr bwMode="auto">
          <a:xfrm>
            <a:off x="201613" y="5943600"/>
            <a:ext cx="8942387" cy="830263"/>
          </a:xfrm>
          <a:prstGeom prst="rect">
            <a:avLst/>
          </a:prstGeom>
          <a:noFill/>
          <a:ln w="9525">
            <a:noFill/>
            <a:miter lim="800000"/>
            <a:headEnd/>
            <a:tailEnd/>
          </a:ln>
        </p:spPr>
        <p:txBody>
          <a:bodyPr>
            <a:prstTxWarp prst="textNoShape">
              <a:avLst/>
            </a:prstTxWarp>
            <a:spAutoFit/>
          </a:bodyPr>
          <a:lstStyle/>
          <a:p>
            <a:pPr defTabSz="914400"/>
            <a:r>
              <a:rPr lang="en-US" sz="2400">
                <a:solidFill>
                  <a:srgbClr val="FF0000"/>
                </a:solidFill>
              </a:rPr>
              <a:t>Remark: this assumes (0,0) is the same event in both frames and of course motion is in x direction.</a:t>
            </a:r>
          </a:p>
        </p:txBody>
      </p:sp>
      <p:graphicFrame>
        <p:nvGraphicFramePr>
          <p:cNvPr id="78858" name="Object 4"/>
          <p:cNvGraphicFramePr>
            <a:graphicFrameLocks noChangeAspect="1"/>
          </p:cNvGraphicFramePr>
          <p:nvPr/>
        </p:nvGraphicFramePr>
        <p:xfrm>
          <a:off x="6434138" y="3498850"/>
          <a:ext cx="2128837" cy="2416175"/>
        </p:xfrm>
        <a:graphic>
          <a:graphicData uri="http://schemas.openxmlformats.org/presentationml/2006/ole">
            <mc:AlternateContent xmlns:mc="http://schemas.openxmlformats.org/markup-compatibility/2006">
              <mc:Choice xmlns:v="urn:schemas-microsoft-com:vml" Requires="v">
                <p:oleObj spid="_x0000_s16482" name="Equation" r:id="rId8" imgW="939600" imgH="1066680" progId="Equation.3">
                  <p:embed/>
                </p:oleObj>
              </mc:Choice>
              <mc:Fallback>
                <p:oleObj name="Equation" r:id="rId8" imgW="939600" imgH="10666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34138" y="3498850"/>
                        <a:ext cx="2128837" cy="2416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4280" name="TextBox 7"/>
          <p:cNvSpPr txBox="1">
            <a:spLocks noChangeArrowheads="1"/>
          </p:cNvSpPr>
          <p:nvPr/>
        </p:nvSpPr>
        <p:spPr bwMode="auto">
          <a:xfrm>
            <a:off x="381000" y="274638"/>
            <a:ext cx="762000" cy="369887"/>
          </a:xfrm>
          <a:prstGeom prst="rect">
            <a:avLst/>
          </a:prstGeom>
          <a:noFill/>
          <a:ln w="9525">
            <a:noFill/>
            <a:miter lim="800000"/>
            <a:headEnd/>
            <a:tailEnd/>
          </a:ln>
        </p:spPr>
        <p:txBody>
          <a:bodyPr wrap="none">
            <a:prstTxWarp prst="textNoShape">
              <a:avLst/>
            </a:prstTxWarp>
            <a:spAutoFit/>
          </a:bodyPr>
          <a:lstStyle/>
          <a:p>
            <a:r>
              <a:rPr lang="en-US" dirty="0"/>
              <a:t>SR33</a:t>
            </a:r>
          </a:p>
        </p:txBody>
      </p:sp>
    </p:spTree>
    <p:extLst>
      <p:ext uri="{BB962C8B-B14F-4D97-AF65-F5344CB8AC3E}">
        <p14:creationId xmlns:p14="http://schemas.microsoft.com/office/powerpoint/2010/main" val="35868120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88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0" y="571500"/>
            <a:ext cx="7772400" cy="4114800"/>
          </a:xfrm>
        </p:spPr>
        <p:txBody>
          <a:bodyPr/>
          <a:lstStyle/>
          <a:p>
            <a:pPr marL="0" indent="0">
              <a:buNone/>
            </a:pPr>
            <a:r>
              <a:rPr lang="en-US" sz="2800" dirty="0" smtClean="0"/>
              <a:t>If you are reading these slides outside of class, when you get to a “concept question” (like the last slide), PAUSE, think about it, commit yourself to an answer. Don’t be in a rush to look to the next slide until you have THOUGHT about your reasoning!</a:t>
            </a:r>
            <a:endParaRPr lang="en-US" sz="2800" dirty="0"/>
          </a:p>
        </p:txBody>
      </p:sp>
    </p:spTree>
    <p:extLst>
      <p:ext uri="{BB962C8B-B14F-4D97-AF65-F5344CB8AC3E}">
        <p14:creationId xmlns:p14="http://schemas.microsoft.com/office/powerpoint/2010/main" val="4177619729"/>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Rectangle 2"/>
          <p:cNvSpPr>
            <a:spLocks noGrp="1" noChangeArrowheads="1"/>
          </p:cNvSpPr>
          <p:nvPr>
            <p:ph type="title"/>
          </p:nvPr>
        </p:nvSpPr>
        <p:spPr/>
        <p:txBody>
          <a:bodyPr/>
          <a:lstStyle/>
          <a:p>
            <a:r>
              <a:rPr lang="en-US" dirty="0" smtClean="0">
                <a:ea typeface="ＭＳ Ｐゴシック" charset="-128"/>
                <a:cs typeface="ＭＳ Ｐゴシック" charset="-128"/>
              </a:rPr>
              <a:t>Transformations – summary (again!!) </a:t>
            </a:r>
            <a:endParaRPr lang="en-US" dirty="0">
              <a:ea typeface="ＭＳ Ｐゴシック" charset="-128"/>
              <a:cs typeface="ＭＳ Ｐゴシック" charset="-128"/>
            </a:endParaRPr>
          </a:p>
        </p:txBody>
      </p:sp>
      <p:graphicFrame>
        <p:nvGraphicFramePr>
          <p:cNvPr id="80899" name="Object 2"/>
          <p:cNvGraphicFramePr>
            <a:graphicFrameLocks noChangeAspect="1"/>
          </p:cNvGraphicFramePr>
          <p:nvPr/>
        </p:nvGraphicFramePr>
        <p:xfrm>
          <a:off x="838200" y="3530600"/>
          <a:ext cx="1438275" cy="1955800"/>
        </p:xfrm>
        <a:graphic>
          <a:graphicData uri="http://schemas.openxmlformats.org/presentationml/2006/ole">
            <mc:AlternateContent xmlns:mc="http://schemas.openxmlformats.org/markup-compatibility/2006">
              <mc:Choice xmlns:v="urn:schemas-microsoft-com:vml" Requires="v">
                <p:oleObj spid="_x0000_s17504" name="Equation" r:id="rId4" imgW="634680" imgH="863280" progId="Equation.3">
                  <p:embed/>
                </p:oleObj>
              </mc:Choice>
              <mc:Fallback>
                <p:oleObj name="Equation" r:id="rId4" imgW="634680" imgH="8632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3530600"/>
                        <a:ext cx="1438275" cy="195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6326" name="Rectangle 4"/>
          <p:cNvSpPr>
            <a:spLocks noChangeArrowheads="1"/>
          </p:cNvSpPr>
          <p:nvPr/>
        </p:nvSpPr>
        <p:spPr bwMode="auto">
          <a:xfrm>
            <a:off x="609600" y="1447800"/>
            <a:ext cx="7391400" cy="1938338"/>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We now have the tools to compare positions and times in different inertial reference frames. NOW we can talk about how velocities, etc. compare.:</a:t>
            </a:r>
          </a:p>
          <a:p>
            <a:pPr defTabSz="914400"/>
            <a:endParaRPr lang="en-US" sz="2400">
              <a:solidFill>
                <a:srgbClr val="000000"/>
              </a:solidFill>
            </a:endParaRPr>
          </a:p>
          <a:p>
            <a:pPr defTabSz="914400"/>
            <a:r>
              <a:rPr lang="en-US" sz="2400">
                <a:solidFill>
                  <a:srgbClr val="000000"/>
                </a:solidFill>
              </a:rPr>
              <a:t>In Galilean relativity		        In Special relativity</a:t>
            </a:r>
          </a:p>
        </p:txBody>
      </p:sp>
      <p:graphicFrame>
        <p:nvGraphicFramePr>
          <p:cNvPr id="80901" name="Object 3"/>
          <p:cNvGraphicFramePr>
            <a:graphicFrameLocks noChangeAspect="1"/>
          </p:cNvGraphicFramePr>
          <p:nvPr/>
        </p:nvGraphicFramePr>
        <p:xfrm>
          <a:off x="3795713" y="3470275"/>
          <a:ext cx="2071687" cy="2473325"/>
        </p:xfrm>
        <a:graphic>
          <a:graphicData uri="http://schemas.openxmlformats.org/presentationml/2006/ole">
            <mc:AlternateContent xmlns:mc="http://schemas.openxmlformats.org/markup-compatibility/2006">
              <mc:Choice xmlns:v="urn:schemas-microsoft-com:vml" Requires="v">
                <p:oleObj spid="_x0000_s17505" name="Equation" r:id="rId6" imgW="914400" imgH="1091880" progId="Equation.3">
                  <p:embed/>
                </p:oleObj>
              </mc:Choice>
              <mc:Fallback>
                <p:oleObj name="Equation" r:id="rId6" imgW="914400" imgH="109188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5713" y="3470275"/>
                        <a:ext cx="2071687" cy="2473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0903" name="Object 4"/>
          <p:cNvGraphicFramePr>
            <a:graphicFrameLocks noChangeAspect="1"/>
          </p:cNvGraphicFramePr>
          <p:nvPr/>
        </p:nvGraphicFramePr>
        <p:xfrm>
          <a:off x="6434138" y="3498850"/>
          <a:ext cx="2128837" cy="2416175"/>
        </p:xfrm>
        <a:graphic>
          <a:graphicData uri="http://schemas.openxmlformats.org/presentationml/2006/ole">
            <mc:AlternateContent xmlns:mc="http://schemas.openxmlformats.org/markup-compatibility/2006">
              <mc:Choice xmlns:v="urn:schemas-microsoft-com:vml" Requires="v">
                <p:oleObj spid="_x0000_s17506" name="Equation" r:id="rId8" imgW="939600" imgH="1066680" progId="Equation.3">
                  <p:embed/>
                </p:oleObj>
              </mc:Choice>
              <mc:Fallback>
                <p:oleObj name="Equation" r:id="rId8" imgW="939600" imgH="10666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434138" y="3498850"/>
                        <a:ext cx="2128837" cy="2416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0904" name="Text Box 8"/>
          <p:cNvSpPr txBox="1">
            <a:spLocks noChangeArrowheads="1"/>
          </p:cNvSpPr>
          <p:nvPr/>
        </p:nvSpPr>
        <p:spPr bwMode="auto">
          <a:xfrm>
            <a:off x="228600" y="5791200"/>
            <a:ext cx="3200400" cy="830263"/>
          </a:xfrm>
          <a:prstGeom prst="rect">
            <a:avLst/>
          </a:prstGeom>
          <a:noFill/>
          <a:ln w="9525">
            <a:noFill/>
            <a:miter lim="800000"/>
            <a:headEnd/>
            <a:tailEnd/>
          </a:ln>
        </p:spPr>
        <p:txBody>
          <a:bodyPr>
            <a:prstTxWarp prst="textNoShape">
              <a:avLst/>
            </a:prstTxWarp>
            <a:spAutoFit/>
          </a:bodyPr>
          <a:lstStyle/>
          <a:p>
            <a:pPr defTabSz="914400">
              <a:spcBef>
                <a:spcPct val="50000"/>
              </a:spcBef>
            </a:pPr>
            <a:r>
              <a:rPr lang="en-US" sz="2400">
                <a:solidFill>
                  <a:srgbClr val="000000"/>
                </a:solidFill>
              </a:rPr>
              <a:t>Newton worked with these…</a:t>
            </a:r>
          </a:p>
        </p:txBody>
      </p:sp>
      <p:sp>
        <p:nvSpPr>
          <p:cNvPr id="80905" name="Text Box 9"/>
          <p:cNvSpPr txBox="1">
            <a:spLocks noChangeArrowheads="1"/>
          </p:cNvSpPr>
          <p:nvPr/>
        </p:nvSpPr>
        <p:spPr bwMode="auto">
          <a:xfrm>
            <a:off x="3733800" y="5791200"/>
            <a:ext cx="5181600" cy="830263"/>
          </a:xfrm>
          <a:prstGeom prst="rect">
            <a:avLst/>
          </a:prstGeom>
          <a:noFill/>
          <a:ln w="9525">
            <a:noFill/>
            <a:miter lim="800000"/>
            <a:headEnd/>
            <a:tailEnd/>
          </a:ln>
        </p:spPr>
        <p:txBody>
          <a:bodyPr>
            <a:prstTxWarp prst="textNoShape">
              <a:avLst/>
            </a:prstTxWarp>
            <a:spAutoFit/>
          </a:bodyPr>
          <a:lstStyle/>
          <a:p>
            <a:pPr defTabSz="914400">
              <a:spcBef>
                <a:spcPct val="50000"/>
              </a:spcBef>
            </a:pPr>
            <a:r>
              <a:rPr lang="en-US" sz="2400">
                <a:solidFill>
                  <a:srgbClr val="000000"/>
                </a:solidFill>
              </a:rPr>
              <a:t>but needs reworking of momentum and energy to work with these!</a:t>
            </a:r>
          </a:p>
        </p:txBody>
      </p:sp>
    </p:spTree>
    <p:extLst>
      <p:ext uri="{BB962C8B-B14F-4D97-AF65-F5344CB8AC3E}">
        <p14:creationId xmlns:p14="http://schemas.microsoft.com/office/powerpoint/2010/main" val="3940398475"/>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89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09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090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090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09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4" grpId="0"/>
      <p:bldP spid="8090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4"/>
          <p:cNvSpPr>
            <a:spLocks noChangeArrowheads="1"/>
          </p:cNvSpPr>
          <p:nvPr/>
        </p:nvSpPr>
        <p:spPr bwMode="auto">
          <a:xfrm>
            <a:off x="773113" y="609600"/>
            <a:ext cx="7391400" cy="1938992"/>
          </a:xfrm>
          <a:prstGeom prst="rect">
            <a:avLst/>
          </a:prstGeom>
          <a:noFill/>
          <a:ln w="9525">
            <a:noFill/>
            <a:miter lim="800000"/>
            <a:headEnd/>
            <a:tailEnd/>
          </a:ln>
        </p:spPr>
        <p:txBody>
          <a:bodyPr>
            <a:prstTxWarp prst="textNoShape">
              <a:avLst/>
            </a:prstTxWarp>
            <a:spAutoFit/>
          </a:bodyPr>
          <a:lstStyle/>
          <a:p>
            <a:pPr defTabSz="914400"/>
            <a:r>
              <a:rPr lang="en-US" sz="2400" dirty="0" smtClean="0">
                <a:solidFill>
                  <a:srgbClr val="000000"/>
                </a:solidFill>
              </a:rPr>
              <a:t>To think about: </a:t>
            </a:r>
          </a:p>
          <a:p>
            <a:pPr defTabSz="914400"/>
            <a:endParaRPr lang="en-US" sz="2400" dirty="0">
              <a:solidFill>
                <a:srgbClr val="000000"/>
              </a:solidFill>
            </a:endParaRPr>
          </a:p>
          <a:p>
            <a:pPr defTabSz="914400"/>
            <a:r>
              <a:rPr lang="en-US" sz="2400" dirty="0" smtClean="0">
                <a:solidFill>
                  <a:srgbClr val="000000"/>
                </a:solidFill>
              </a:rPr>
              <a:t>Can </a:t>
            </a:r>
            <a:r>
              <a:rPr lang="en-US" sz="2400" dirty="0">
                <a:solidFill>
                  <a:srgbClr val="000000"/>
                </a:solidFill>
              </a:rPr>
              <a:t>one change the order of events in time by viewing them from a different inertial reference frame?</a:t>
            </a:r>
          </a:p>
        </p:txBody>
      </p:sp>
      <p:sp>
        <p:nvSpPr>
          <p:cNvPr id="60420" name="TextBox 7"/>
          <p:cNvSpPr txBox="1">
            <a:spLocks noChangeArrowheads="1"/>
          </p:cNvSpPr>
          <p:nvPr/>
        </p:nvSpPr>
        <p:spPr bwMode="auto">
          <a:xfrm>
            <a:off x="2209800" y="2895600"/>
            <a:ext cx="2185988" cy="1200150"/>
          </a:xfrm>
          <a:prstGeom prst="rect">
            <a:avLst/>
          </a:prstGeom>
          <a:noFill/>
          <a:ln w="9525">
            <a:noFill/>
            <a:miter lim="800000"/>
            <a:headEnd/>
            <a:tailEnd/>
          </a:ln>
        </p:spPr>
        <p:txBody>
          <a:bodyPr wrap="none">
            <a:prstTxWarp prst="textNoShape">
              <a:avLst/>
            </a:prstTxWarp>
            <a:spAutoFit/>
          </a:bodyPr>
          <a:lstStyle/>
          <a:p>
            <a:pPr marL="457200" indent="-457200">
              <a:buFontTx/>
              <a:buAutoNum type="alphaUcPeriod"/>
            </a:pPr>
            <a:r>
              <a:rPr lang="en-US" sz="2400"/>
              <a:t>Always</a:t>
            </a:r>
          </a:p>
          <a:p>
            <a:pPr marL="457200" indent="-457200">
              <a:buFontTx/>
              <a:buAutoNum type="alphaUcPeriod"/>
            </a:pPr>
            <a:r>
              <a:rPr lang="en-US" sz="2400"/>
              <a:t>Sometimes</a:t>
            </a:r>
          </a:p>
          <a:p>
            <a:pPr marL="457200" indent="-457200">
              <a:buFontTx/>
              <a:buAutoNum type="alphaUcPeriod"/>
            </a:pPr>
            <a:r>
              <a:rPr lang="en-US" sz="2400"/>
              <a:t>Never</a:t>
            </a:r>
          </a:p>
        </p:txBody>
      </p:sp>
      <p:sp>
        <p:nvSpPr>
          <p:cNvPr id="5" name="TextBox 7"/>
          <p:cNvSpPr txBox="1">
            <a:spLocks noChangeArrowheads="1"/>
          </p:cNvSpPr>
          <p:nvPr/>
        </p:nvSpPr>
        <p:spPr bwMode="auto">
          <a:xfrm>
            <a:off x="381000" y="274638"/>
            <a:ext cx="1198052" cy="369332"/>
          </a:xfrm>
          <a:prstGeom prst="rect">
            <a:avLst/>
          </a:prstGeom>
          <a:noFill/>
          <a:ln w="9525">
            <a:noFill/>
            <a:miter lim="800000"/>
            <a:headEnd/>
            <a:tailEnd/>
          </a:ln>
        </p:spPr>
        <p:txBody>
          <a:bodyPr wrap="none">
            <a:prstTxWarp prst="textNoShape">
              <a:avLst/>
            </a:prstTxWarp>
            <a:spAutoFit/>
          </a:bodyPr>
          <a:lstStyle/>
          <a:p>
            <a:r>
              <a:rPr lang="en-US" dirty="0" smtClean="0"/>
              <a:t>CT- SR34</a:t>
            </a:r>
            <a:endParaRPr lang="en-US" dirty="0"/>
          </a:p>
        </p:txBody>
      </p:sp>
    </p:spTree>
    <p:extLst>
      <p:ext uri="{BB962C8B-B14F-4D97-AF65-F5344CB8AC3E}">
        <p14:creationId xmlns:p14="http://schemas.microsoft.com/office/powerpoint/2010/main" val="409739548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No really!  </a:t>
            </a:r>
          </a:p>
          <a:p>
            <a:pPr marL="0" indent="0">
              <a:buNone/>
            </a:pPr>
            <a:r>
              <a:rPr lang="en-US" dirty="0" smtClean="0"/>
              <a:t>Have you got an answer for the previous concept test yet? </a:t>
            </a:r>
            <a:endParaRPr lang="en-US" dirty="0"/>
          </a:p>
        </p:txBody>
      </p:sp>
    </p:spTree>
    <p:extLst>
      <p:ext uri="{BB962C8B-B14F-4D97-AF65-F5344CB8AC3E}">
        <p14:creationId xmlns:p14="http://schemas.microsoft.com/office/powerpoint/2010/main" val="335985640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133600" y="990600"/>
            <a:ext cx="4648200" cy="1371600"/>
            <a:chOff x="1344" y="1392"/>
            <a:chExt cx="2928" cy="864"/>
          </a:xfrm>
        </p:grpSpPr>
        <p:sp>
          <p:nvSpPr>
            <p:cNvPr id="36877" name="Oval 3"/>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6878" name="Oval 4"/>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6879" name="Rectangle 5"/>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6867" name="Text Box 6"/>
          <p:cNvSpPr txBox="1">
            <a:spLocks noChangeArrowheads="1"/>
          </p:cNvSpPr>
          <p:nvPr/>
        </p:nvSpPr>
        <p:spPr bwMode="auto">
          <a:xfrm>
            <a:off x="3971925" y="9144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7"/>
          <p:cNvGrpSpPr>
            <a:grpSpLocks/>
          </p:cNvGrpSpPr>
          <p:nvPr/>
        </p:nvGrpSpPr>
        <p:grpSpPr bwMode="auto">
          <a:xfrm>
            <a:off x="4191000" y="1371600"/>
            <a:ext cx="533400" cy="609600"/>
            <a:chOff x="960" y="816"/>
            <a:chExt cx="336" cy="384"/>
          </a:xfrm>
        </p:grpSpPr>
        <p:sp>
          <p:nvSpPr>
            <p:cNvPr id="36875" name="AutoShape 8"/>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6876" name="Rectangle 9"/>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6869" name="Text Box 10"/>
          <p:cNvSpPr txBox="1">
            <a:spLocks noChangeArrowheads="1"/>
          </p:cNvSpPr>
          <p:nvPr/>
        </p:nvSpPr>
        <p:spPr bwMode="auto">
          <a:xfrm>
            <a:off x="2041525" y="304800"/>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36870" name="Text Box 11"/>
          <p:cNvSpPr txBox="1">
            <a:spLocks noChangeArrowheads="1"/>
          </p:cNvSpPr>
          <p:nvPr/>
        </p:nvSpPr>
        <p:spPr bwMode="auto">
          <a:xfrm>
            <a:off x="6529388" y="381000"/>
            <a:ext cx="404812"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36871" name="Text Box 12"/>
          <p:cNvSpPr txBox="1">
            <a:spLocks noChangeArrowheads="1"/>
          </p:cNvSpPr>
          <p:nvPr/>
        </p:nvSpPr>
        <p:spPr bwMode="auto">
          <a:xfrm>
            <a:off x="860425" y="2503488"/>
            <a:ext cx="7407275" cy="3046988"/>
          </a:xfrm>
          <a:prstGeom prst="rect">
            <a:avLst/>
          </a:prstGeom>
          <a:noFill/>
          <a:ln w="9525">
            <a:noFill/>
            <a:miter lim="800000"/>
            <a:headEnd/>
            <a:tailEnd/>
          </a:ln>
        </p:spPr>
        <p:txBody>
          <a:bodyPr>
            <a:prstTxWarp prst="textNoShape">
              <a:avLst/>
            </a:prstTxWarp>
            <a:spAutoFit/>
          </a:bodyPr>
          <a:lstStyle/>
          <a:p>
            <a:pPr defTabSz="914400"/>
            <a:r>
              <a:rPr lang="en-US" sz="2400" dirty="0" smtClean="0">
                <a:solidFill>
                  <a:srgbClr val="000000"/>
                </a:solidFill>
              </a:rPr>
              <a:t>Lucy </a:t>
            </a:r>
            <a:r>
              <a:rPr lang="en-US" sz="2400" dirty="0">
                <a:solidFill>
                  <a:srgbClr val="000000"/>
                </a:solidFill>
              </a:rPr>
              <a:t>is the middle of a railroad car, and sets off</a:t>
            </a:r>
          </a:p>
          <a:p>
            <a:pPr defTabSz="914400"/>
            <a:r>
              <a:rPr lang="en-US" sz="2400" dirty="0">
                <a:solidFill>
                  <a:srgbClr val="000000"/>
                </a:solidFill>
              </a:rPr>
              <a:t>a</a:t>
            </a:r>
            <a:r>
              <a:rPr lang="en-US" sz="2400" dirty="0" smtClean="0">
                <a:solidFill>
                  <a:srgbClr val="000000"/>
                </a:solidFill>
              </a:rPr>
              <a:t> </a:t>
            </a:r>
            <a:r>
              <a:rPr lang="en-US" sz="2400" dirty="0">
                <a:solidFill>
                  <a:srgbClr val="000000"/>
                </a:solidFill>
              </a:rPr>
              <a:t>firecracker.  (</a:t>
            </a:r>
            <a:r>
              <a:rPr lang="en-US" sz="2400" dirty="0" smtClean="0">
                <a:solidFill>
                  <a:srgbClr val="000000"/>
                </a:solidFill>
              </a:rPr>
              <a:t>Boom, an event!</a:t>
            </a:r>
            <a:r>
              <a:rPr lang="en-US" sz="2400" dirty="0">
                <a:solidFill>
                  <a:srgbClr val="000000"/>
                </a:solidFill>
              </a:rPr>
              <a:t>)  Light from the explosion travels to both ends of the car.  Which end does it reach first?</a:t>
            </a:r>
          </a:p>
          <a:p>
            <a:pPr defTabSz="914400"/>
            <a:endParaRPr lang="en-US" sz="2400" dirty="0">
              <a:solidFill>
                <a:srgbClr val="000000"/>
              </a:solidFill>
            </a:endParaRPr>
          </a:p>
          <a:p>
            <a:pPr defTabSz="914400"/>
            <a:r>
              <a:rPr lang="en-US" sz="2400" dirty="0">
                <a:solidFill>
                  <a:srgbClr val="000000"/>
                </a:solidFill>
              </a:rPr>
              <a:t>	a) both ends at once</a:t>
            </a:r>
          </a:p>
          <a:p>
            <a:pPr defTabSz="914400"/>
            <a:r>
              <a:rPr lang="en-US" sz="2400" dirty="0">
                <a:solidFill>
                  <a:srgbClr val="000000"/>
                </a:solidFill>
              </a:rPr>
              <a:t>	b) the left end, L</a:t>
            </a:r>
          </a:p>
          <a:p>
            <a:pPr defTabSz="914400"/>
            <a:r>
              <a:rPr lang="en-US" sz="2400" dirty="0">
                <a:solidFill>
                  <a:srgbClr val="000000"/>
                </a:solidFill>
              </a:rPr>
              <a:t>	c) the right end, R</a:t>
            </a:r>
          </a:p>
        </p:txBody>
      </p:sp>
      <p:sp>
        <p:nvSpPr>
          <p:cNvPr id="20493" name="Oval 13"/>
          <p:cNvSpPr>
            <a:spLocks noChangeArrowheads="1"/>
          </p:cNvSpPr>
          <p:nvPr/>
        </p:nvSpPr>
        <p:spPr bwMode="auto">
          <a:xfrm>
            <a:off x="1562100" y="4292600"/>
            <a:ext cx="3429000" cy="533400"/>
          </a:xfrm>
          <a:prstGeom prst="ellipse">
            <a:avLst/>
          </a:prstGeom>
          <a:noFill/>
          <a:ln w="25400">
            <a:solidFill>
              <a:srgbClr val="FF00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20494" name="Text Box 14"/>
          <p:cNvSpPr txBox="1">
            <a:spLocks noChangeArrowheads="1"/>
          </p:cNvSpPr>
          <p:nvPr/>
        </p:nvSpPr>
        <p:spPr bwMode="auto">
          <a:xfrm>
            <a:off x="5889625" y="4179888"/>
            <a:ext cx="2606675" cy="1187450"/>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These events are simultaneous in Lucy’s frame.</a:t>
            </a:r>
          </a:p>
        </p:txBody>
      </p:sp>
      <p:sp>
        <p:nvSpPr>
          <p:cNvPr id="36874" name="TextBox 14"/>
          <p:cNvSpPr txBox="1">
            <a:spLocks noChangeArrowheads="1"/>
          </p:cNvSpPr>
          <p:nvPr/>
        </p:nvSpPr>
        <p:spPr bwMode="auto">
          <a:xfrm>
            <a:off x="457200" y="609600"/>
            <a:ext cx="1004888" cy="369888"/>
          </a:xfrm>
          <a:prstGeom prst="rect">
            <a:avLst/>
          </a:prstGeom>
          <a:noFill/>
          <a:ln w="9525">
            <a:noFill/>
            <a:miter lim="800000"/>
            <a:headEnd/>
            <a:tailEnd/>
          </a:ln>
        </p:spPr>
        <p:txBody>
          <a:bodyPr wrap="none">
            <a:prstTxWarp prst="textNoShape">
              <a:avLst/>
            </a:prstTxWarp>
            <a:spAutoFit/>
          </a:bodyPr>
          <a:lstStyle/>
          <a:p>
            <a:r>
              <a:rPr lang="en-US"/>
              <a:t>CT-SR4</a:t>
            </a:r>
          </a:p>
        </p:txBody>
      </p:sp>
    </p:spTree>
    <p:extLst>
      <p:ext uri="{BB962C8B-B14F-4D97-AF65-F5344CB8AC3E}">
        <p14:creationId xmlns:p14="http://schemas.microsoft.com/office/powerpoint/2010/main" val="290900247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Oval 2"/>
          <p:cNvSpPr>
            <a:spLocks noChangeArrowheads="1"/>
          </p:cNvSpPr>
          <p:nvPr/>
        </p:nvSpPr>
        <p:spPr bwMode="auto">
          <a:xfrm>
            <a:off x="2286000" y="-609600"/>
            <a:ext cx="4648200" cy="4495800"/>
          </a:xfrm>
          <a:prstGeom prst="ellipse">
            <a:avLst/>
          </a:prstGeom>
          <a:noFill/>
          <a:ln w="635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21507" name="Oval 3"/>
          <p:cNvSpPr>
            <a:spLocks noChangeArrowheads="1"/>
          </p:cNvSpPr>
          <p:nvPr/>
        </p:nvSpPr>
        <p:spPr bwMode="auto">
          <a:xfrm>
            <a:off x="3124200" y="304800"/>
            <a:ext cx="2895600" cy="2819400"/>
          </a:xfrm>
          <a:prstGeom prst="ellipse">
            <a:avLst/>
          </a:prstGeom>
          <a:noFill/>
          <a:ln w="63500">
            <a:solidFill>
              <a:srgbClr val="FFFF00"/>
            </a:solidFill>
            <a:round/>
            <a:headEnd/>
            <a:tailEnd/>
          </a:ln>
        </p:spPr>
        <p:txBody>
          <a:bodyPr wrap="none" anchor="ctr">
            <a:prstTxWarp prst="textNoShape">
              <a:avLst/>
            </a:prstTxWarp>
          </a:bodyPr>
          <a:lstStyle/>
          <a:p>
            <a:pPr defTabSz="914400"/>
            <a:endParaRPr lang="en-US">
              <a:solidFill>
                <a:srgbClr val="000000"/>
              </a:solidFill>
            </a:endParaRPr>
          </a:p>
        </p:txBody>
      </p:sp>
      <p:grpSp>
        <p:nvGrpSpPr>
          <p:cNvPr id="2" name="Group 4"/>
          <p:cNvGrpSpPr>
            <a:grpSpLocks/>
          </p:cNvGrpSpPr>
          <p:nvPr/>
        </p:nvGrpSpPr>
        <p:grpSpPr bwMode="auto">
          <a:xfrm>
            <a:off x="2286000" y="1143000"/>
            <a:ext cx="4648200" cy="1371600"/>
            <a:chOff x="1344" y="1392"/>
            <a:chExt cx="2928" cy="864"/>
          </a:xfrm>
        </p:grpSpPr>
        <p:sp>
          <p:nvSpPr>
            <p:cNvPr id="38928" name="Oval 5"/>
            <p:cNvSpPr>
              <a:spLocks noChangeArrowheads="1"/>
            </p:cNvSpPr>
            <p:nvPr/>
          </p:nvSpPr>
          <p:spPr bwMode="auto">
            <a:xfrm>
              <a:off x="1488"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8929" name="Oval 6"/>
            <p:cNvSpPr>
              <a:spLocks noChangeArrowheads="1"/>
            </p:cNvSpPr>
            <p:nvPr/>
          </p:nvSpPr>
          <p:spPr bwMode="auto">
            <a:xfrm>
              <a:off x="3840" y="2016"/>
              <a:ext cx="240" cy="240"/>
            </a:xfrm>
            <a:prstGeom prst="ellipse">
              <a:avLst/>
            </a:prstGeom>
            <a:solidFill>
              <a:schemeClr val="tx1"/>
            </a:solidFill>
            <a:ln w="9525">
              <a:solidFill>
                <a:schemeClr val="tx1"/>
              </a:solidFill>
              <a:round/>
              <a:headEnd/>
              <a:tailEnd/>
            </a:ln>
          </p:spPr>
          <p:txBody>
            <a:bodyPr wrap="none" anchor="ctr">
              <a:prstTxWarp prst="textNoShape">
                <a:avLst/>
              </a:prstTxWarp>
            </a:bodyPr>
            <a:lstStyle/>
            <a:p>
              <a:pPr defTabSz="914400"/>
              <a:endParaRPr lang="en-US">
                <a:solidFill>
                  <a:srgbClr val="000000"/>
                </a:solidFill>
              </a:endParaRPr>
            </a:p>
          </p:txBody>
        </p:sp>
        <p:sp>
          <p:nvSpPr>
            <p:cNvPr id="38930" name="Rectangle 7"/>
            <p:cNvSpPr>
              <a:spLocks noChangeArrowheads="1"/>
            </p:cNvSpPr>
            <p:nvPr/>
          </p:nvSpPr>
          <p:spPr bwMode="auto">
            <a:xfrm>
              <a:off x="1344" y="1392"/>
              <a:ext cx="2928" cy="624"/>
            </a:xfrm>
            <a:prstGeom prst="rect">
              <a:avLst/>
            </a:prstGeom>
            <a:noFill/>
            <a:ln w="25400">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8917" name="Text Box 8"/>
          <p:cNvSpPr txBox="1">
            <a:spLocks noChangeArrowheads="1"/>
          </p:cNvSpPr>
          <p:nvPr/>
        </p:nvSpPr>
        <p:spPr bwMode="auto">
          <a:xfrm>
            <a:off x="4124325" y="1066800"/>
            <a:ext cx="828675"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Lucy</a:t>
            </a:r>
          </a:p>
        </p:txBody>
      </p:sp>
      <p:grpSp>
        <p:nvGrpSpPr>
          <p:cNvPr id="3" name="Group 9"/>
          <p:cNvGrpSpPr>
            <a:grpSpLocks/>
          </p:cNvGrpSpPr>
          <p:nvPr/>
        </p:nvGrpSpPr>
        <p:grpSpPr bwMode="auto">
          <a:xfrm>
            <a:off x="4343400" y="1524000"/>
            <a:ext cx="533400" cy="609600"/>
            <a:chOff x="960" y="816"/>
            <a:chExt cx="336" cy="384"/>
          </a:xfrm>
        </p:grpSpPr>
        <p:sp>
          <p:nvSpPr>
            <p:cNvPr id="38926" name="AutoShape 10"/>
            <p:cNvSpPr>
              <a:spLocks noChangeArrowheads="1"/>
            </p:cNvSpPr>
            <p:nvPr/>
          </p:nvSpPr>
          <p:spPr bwMode="auto">
            <a:xfrm>
              <a:off x="960" y="816"/>
              <a:ext cx="336" cy="288"/>
            </a:xfrm>
            <a:prstGeom prst="irregularSeal1">
              <a:avLst/>
            </a:prstGeom>
            <a:solidFill>
              <a:srgbClr val="FFFF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8927" name="Rectangle 11"/>
            <p:cNvSpPr>
              <a:spLocks noChangeArrowheads="1"/>
            </p:cNvSpPr>
            <p:nvPr/>
          </p:nvSpPr>
          <p:spPr bwMode="auto">
            <a:xfrm>
              <a:off x="1104" y="1008"/>
              <a:ext cx="48" cy="192"/>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8919" name="Text Box 12"/>
          <p:cNvSpPr txBox="1">
            <a:spLocks noChangeArrowheads="1"/>
          </p:cNvSpPr>
          <p:nvPr/>
        </p:nvSpPr>
        <p:spPr bwMode="auto">
          <a:xfrm>
            <a:off x="2193925" y="457200"/>
            <a:ext cx="354013"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L</a:t>
            </a:r>
          </a:p>
        </p:txBody>
      </p:sp>
      <p:sp>
        <p:nvSpPr>
          <p:cNvPr id="38920" name="Text Box 13"/>
          <p:cNvSpPr txBox="1">
            <a:spLocks noChangeArrowheads="1"/>
          </p:cNvSpPr>
          <p:nvPr/>
        </p:nvSpPr>
        <p:spPr bwMode="auto">
          <a:xfrm>
            <a:off x="6681788" y="533400"/>
            <a:ext cx="404812" cy="457200"/>
          </a:xfrm>
          <a:prstGeom prst="rect">
            <a:avLst/>
          </a:prstGeom>
          <a:noFill/>
          <a:ln w="9525">
            <a:noFill/>
            <a:miter lim="800000"/>
            <a:headEnd/>
            <a:tailEnd/>
          </a:ln>
        </p:spPr>
        <p:txBody>
          <a:bodyPr wrap="none">
            <a:prstTxWarp prst="textNoShape">
              <a:avLst/>
            </a:prstTxWarp>
            <a:spAutoFit/>
          </a:bodyPr>
          <a:lstStyle/>
          <a:p>
            <a:pPr defTabSz="914400"/>
            <a:r>
              <a:rPr lang="en-US" sz="2400">
                <a:solidFill>
                  <a:srgbClr val="000000"/>
                </a:solidFill>
              </a:rPr>
              <a:t>R</a:t>
            </a:r>
          </a:p>
        </p:txBody>
      </p:sp>
      <p:sp>
        <p:nvSpPr>
          <p:cNvPr id="21518" name="Text Box 14"/>
          <p:cNvSpPr txBox="1">
            <a:spLocks noChangeArrowheads="1"/>
          </p:cNvSpPr>
          <p:nvPr/>
        </p:nvSpPr>
        <p:spPr bwMode="auto">
          <a:xfrm>
            <a:off x="533400" y="4114800"/>
            <a:ext cx="8305800" cy="2282825"/>
          </a:xfrm>
          <a:prstGeom prst="rect">
            <a:avLst/>
          </a:prstGeom>
          <a:noFill/>
          <a:ln w="9525">
            <a:noFill/>
            <a:miter lim="800000"/>
            <a:headEnd/>
            <a:tailEnd/>
          </a:ln>
        </p:spPr>
        <p:txBody>
          <a:bodyPr>
            <a:prstTxWarp prst="textNoShape">
              <a:avLst/>
            </a:prstTxWarp>
            <a:spAutoFit/>
          </a:bodyPr>
          <a:lstStyle/>
          <a:p>
            <a:pPr defTabSz="914400"/>
            <a:r>
              <a:rPr lang="en-US" sz="2400">
                <a:solidFill>
                  <a:srgbClr val="000000"/>
                </a:solidFill>
              </a:rPr>
              <a:t>Sure!  After the firecracker explodes, a spherical wave front of light is emitted.</a:t>
            </a:r>
          </a:p>
          <a:p>
            <a:pPr defTabSz="914400"/>
            <a:r>
              <a:rPr lang="en-US" sz="2400">
                <a:solidFill>
                  <a:srgbClr val="000000"/>
                </a:solidFill>
              </a:rPr>
              <a:t>A little while later, it reaches both ends of the car.</a:t>
            </a:r>
          </a:p>
          <a:p>
            <a:pPr defTabSz="914400"/>
            <a:endParaRPr lang="en-US" sz="2400">
              <a:solidFill>
                <a:srgbClr val="000000"/>
              </a:solidFill>
            </a:endParaRPr>
          </a:p>
          <a:p>
            <a:pPr defTabSz="914400"/>
            <a:r>
              <a:rPr lang="en-US" sz="2400">
                <a:solidFill>
                  <a:srgbClr val="000000"/>
                </a:solidFill>
              </a:rPr>
              <a:t>Sometime </a:t>
            </a:r>
            <a:r>
              <a:rPr lang="en-US" sz="2400" i="1">
                <a:solidFill>
                  <a:srgbClr val="000000"/>
                </a:solidFill>
              </a:rPr>
              <a:t>later</a:t>
            </a:r>
            <a:r>
              <a:rPr lang="en-US" sz="2400">
                <a:solidFill>
                  <a:srgbClr val="000000"/>
                </a:solidFill>
              </a:rPr>
              <a:t>, Lucy finds out about it – but that’s a different story.  The synchronized clocks are all that matter.</a:t>
            </a:r>
          </a:p>
        </p:txBody>
      </p:sp>
      <p:grpSp>
        <p:nvGrpSpPr>
          <p:cNvPr id="4" name="Group 15"/>
          <p:cNvGrpSpPr>
            <a:grpSpLocks/>
          </p:cNvGrpSpPr>
          <p:nvPr/>
        </p:nvGrpSpPr>
        <p:grpSpPr bwMode="auto">
          <a:xfrm>
            <a:off x="4343400" y="1676400"/>
            <a:ext cx="533400" cy="457200"/>
            <a:chOff x="2064" y="1056"/>
            <a:chExt cx="336" cy="288"/>
          </a:xfrm>
        </p:grpSpPr>
        <p:sp>
          <p:nvSpPr>
            <p:cNvPr id="38924" name="Rectangle 16"/>
            <p:cNvSpPr>
              <a:spLocks noChangeArrowheads="1"/>
            </p:cNvSpPr>
            <p:nvPr/>
          </p:nvSpPr>
          <p:spPr bwMode="auto">
            <a:xfrm>
              <a:off x="2208" y="1056"/>
              <a:ext cx="48" cy="240"/>
            </a:xfrm>
            <a:prstGeom prst="rect">
              <a:avLst/>
            </a:prstGeom>
            <a:solidFill>
              <a:srgbClr val="FF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sp>
          <p:nvSpPr>
            <p:cNvPr id="38925" name="AutoShape 17"/>
            <p:cNvSpPr>
              <a:spLocks noChangeArrowheads="1"/>
            </p:cNvSpPr>
            <p:nvPr/>
          </p:nvSpPr>
          <p:spPr bwMode="auto">
            <a:xfrm>
              <a:off x="2064" y="1200"/>
              <a:ext cx="336" cy="144"/>
            </a:xfrm>
            <a:prstGeom prst="irregularSeal1">
              <a:avLst/>
            </a:prstGeom>
            <a:solidFill>
              <a:srgbClr val="000000"/>
            </a:solidFill>
            <a:ln w="9525">
              <a:solidFill>
                <a:schemeClr val="tx1"/>
              </a:solidFill>
              <a:miter lim="800000"/>
              <a:headEnd/>
              <a:tailEnd/>
            </a:ln>
          </p:spPr>
          <p:txBody>
            <a:bodyPr wrap="none" anchor="ctr">
              <a:prstTxWarp prst="textNoShape">
                <a:avLst/>
              </a:prstTxWarp>
            </a:bodyPr>
            <a:lstStyle/>
            <a:p>
              <a:pPr defTabSz="914400"/>
              <a:endParaRPr lang="en-US">
                <a:solidFill>
                  <a:srgbClr val="000000"/>
                </a:solidFill>
              </a:endParaRPr>
            </a:p>
          </p:txBody>
        </p:sp>
      </p:grpSp>
      <p:sp>
        <p:nvSpPr>
          <p:cNvPr id="38923" name="TextBox 17"/>
          <p:cNvSpPr txBox="1">
            <a:spLocks noChangeArrowheads="1"/>
          </p:cNvSpPr>
          <p:nvPr/>
        </p:nvSpPr>
        <p:spPr bwMode="auto">
          <a:xfrm>
            <a:off x="533400" y="533400"/>
            <a:ext cx="633413" cy="369888"/>
          </a:xfrm>
          <a:prstGeom prst="rect">
            <a:avLst/>
          </a:prstGeom>
          <a:noFill/>
          <a:ln w="9525">
            <a:noFill/>
            <a:miter lim="800000"/>
            <a:headEnd/>
            <a:tailEnd/>
          </a:ln>
        </p:spPr>
        <p:txBody>
          <a:bodyPr wrap="none">
            <a:prstTxWarp prst="textNoShape">
              <a:avLst/>
            </a:prstTxWarp>
            <a:spAutoFit/>
          </a:bodyPr>
          <a:lstStyle/>
          <a:p>
            <a:r>
              <a:rPr lang="en-US"/>
              <a:t>SR5</a:t>
            </a:r>
          </a:p>
        </p:txBody>
      </p:sp>
    </p:spTree>
    <p:extLst>
      <p:ext uri="{BB962C8B-B14F-4D97-AF65-F5344CB8AC3E}">
        <p14:creationId xmlns:p14="http://schemas.microsoft.com/office/powerpoint/2010/main" val="37236406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gtEl>
                                        <p:attrNameLst>
                                          <p:attrName>style.visibility</p:attrName>
                                        </p:attrNameLst>
                                      </p:cBhvr>
                                      <p:to>
                                        <p:strVal val="visible"/>
                                      </p:to>
                                    </p:set>
                                  </p:childTnLst>
                                </p:cTn>
                              </p:par>
                            </p:childTnLst>
                          </p:cTn>
                        </p:par>
                        <p:par>
                          <p:cTn id="7" fill="hold">
                            <p:stCondLst>
                              <p:cond delay="0"/>
                            </p:stCondLst>
                            <p:childTnLst>
                              <p:par>
                                <p:cTn id="8" presetID="1" presetClass="exit" presetSubtype="0" fill="hold" nodeType="afterEffect">
                                  <p:stCondLst>
                                    <p:cond delay="0"/>
                                  </p:stCondLst>
                                  <p:childTnLst>
                                    <p:set>
                                      <p:cBhvr>
                                        <p:cTn id="9" dur="1" fill="hold">
                                          <p:stCondLst>
                                            <p:cond delay="0"/>
                                          </p:stCondLst>
                                        </p:cTn>
                                        <p:tgtEl>
                                          <p:spTgt spid="3"/>
                                        </p:tgtEl>
                                        <p:attrNameLst>
                                          <p:attrName>style.visibility</p:attrName>
                                        </p:attrNameLst>
                                      </p:cBhvr>
                                      <p:to>
                                        <p:strVal val="hidden"/>
                                      </p:to>
                                    </p:set>
                                  </p:childTnLst>
                                </p:cTn>
                              </p:par>
                              <p:par>
                                <p:cTn id="10" presetID="1"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1" nodeType="clickEffect">
                                  <p:stCondLst>
                                    <p:cond delay="0"/>
                                  </p:stCondLst>
                                  <p:childTnLst>
                                    <p:set>
                                      <p:cBhvr>
                                        <p:cTn id="15" dur="1" fill="hold">
                                          <p:stCondLst>
                                            <p:cond delay="0"/>
                                          </p:stCondLst>
                                        </p:cTn>
                                        <p:tgtEl>
                                          <p:spTgt spid="21507"/>
                                        </p:tgtEl>
                                        <p:attrNameLst>
                                          <p:attrName>style.visibility</p:attrName>
                                        </p:attrNameLst>
                                      </p:cBhvr>
                                      <p:to>
                                        <p:strVal val="hidden"/>
                                      </p:to>
                                    </p:set>
                                  </p:childTnLst>
                                </p:cTn>
                              </p:par>
                              <p:par>
                                <p:cTn id="16" presetID="1" presetClass="entr" presetSubtype="0" fill="hold" grpId="0" nodeType="withEffect">
                                  <p:stCondLst>
                                    <p:cond delay="0"/>
                                  </p:stCondLst>
                                  <p:childTnLst>
                                    <p:set>
                                      <p:cBhvr>
                                        <p:cTn id="17" dur="1" fill="hold">
                                          <p:stCondLst>
                                            <p:cond delay="0"/>
                                          </p:stCondLst>
                                        </p:cTn>
                                        <p:tgtEl>
                                          <p:spTgt spid="21506"/>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21518">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15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7" grpId="0" animBg="1"/>
      <p:bldP spid="21507" grpId="1" animBg="1"/>
    </p:bld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1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24055</TotalTime>
  <Words>2898</Words>
  <Application>Microsoft Macintosh PowerPoint</Application>
  <PresentationFormat>On-screen Show (4:3)</PresentationFormat>
  <Paragraphs>549</Paragraphs>
  <Slides>61</Slides>
  <Notes>54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Blank Presentation</vt:lpstr>
      <vt:lpstr>Equation</vt:lpstr>
      <vt:lpstr>PowerPoint Presentation</vt:lpstr>
      <vt:lpstr>Synchronizing clocks</vt:lpstr>
      <vt:lpstr>Simultaneity in one frame </vt:lpstr>
      <vt:lpstr>Simultaneity in two frames </vt:lpstr>
      <vt:lpstr>PowerPoint Presentation</vt:lpstr>
      <vt:lpstr>PowerPoint Presentation</vt:lpstr>
      <vt:lpstr>PowerPoint Presentation</vt:lpstr>
      <vt:lpstr>PowerPoint Presentation</vt:lpstr>
      <vt:lpstr>PowerPoint Presentation</vt:lpstr>
      <vt:lpstr>PowerPoint Presentation</vt:lpstr>
      <vt:lpstr>(That was a concept question –  did you decide on an answer?) </vt:lpstr>
      <vt:lpstr>PowerPoint Presentation</vt:lpstr>
      <vt:lpstr>PowerPoint Presentation</vt:lpstr>
      <vt:lpstr>PowerPoint Presentation</vt:lpstr>
      <vt:lpstr>PowerPoint Presentation</vt:lpstr>
      <vt:lpstr>An important conclusion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Connecting the two frames</vt:lpstr>
      <vt:lpstr>If you just glazed over on that last slide… Do that algebra! </vt:lpstr>
      <vt:lpstr>“Standard” form</vt:lpstr>
      <vt:lpstr>“Standard” form</vt:lpstr>
      <vt:lpstr>PowerPoint Presentation</vt:lpstr>
      <vt:lpstr>PowerPoint Presentation</vt:lpstr>
      <vt:lpstr>Proper time</vt:lpstr>
      <vt:lpstr>Length of an object</vt:lpstr>
      <vt:lpstr>Length of an object</vt:lpstr>
      <vt:lpstr>Length of an object</vt:lpstr>
      <vt:lpstr>Length of an object</vt:lpstr>
      <vt:lpstr>Length of an object</vt:lpstr>
      <vt:lpstr>Length of an object</vt:lpstr>
      <vt:lpstr>Connecting the measurements</vt:lpstr>
      <vt:lpstr>Connecting the measurements</vt:lpstr>
      <vt:lpstr>Now to the lengths measured…</vt:lpstr>
      <vt:lpstr>The Lorentz transformation</vt:lpstr>
      <vt:lpstr>The Lorentz transformation</vt:lpstr>
      <vt:lpstr>The Lorentz transformation</vt:lpstr>
      <vt:lpstr>The Lorentz transformation</vt:lpstr>
      <vt:lpstr>Transformations – summary!</vt:lpstr>
      <vt:lpstr>The Lorentz transformation 2</vt:lpstr>
      <vt:lpstr>The Lorentz transformation 2</vt:lpstr>
      <vt:lpstr>PowerPoint Presentation</vt:lpstr>
      <vt:lpstr>The Lorentz transformation 2</vt:lpstr>
      <vt:lpstr>The Lorentz transformation 2</vt:lpstr>
      <vt:lpstr>Transformations – summary (again!) </vt:lpstr>
      <vt:lpstr>Transformations – summary (again!!) </vt:lpstr>
      <vt:lpstr>PowerPoint Presentation</vt:lpstr>
    </vt:vector>
  </TitlesOfParts>
  <Company>University of Colorado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Phys3310 Spring 2009</dc:title>
  <dc:creator>Edward Kinney</dc:creator>
  <cp:lastModifiedBy>STEVEN POLLOCK</cp:lastModifiedBy>
  <cp:revision>660</cp:revision>
  <cp:lastPrinted>2011-11-20T20:48:48Z</cp:lastPrinted>
  <dcterms:created xsi:type="dcterms:W3CDTF">2011-09-12T18:52:35Z</dcterms:created>
  <dcterms:modified xsi:type="dcterms:W3CDTF">2013-11-18T22:18:14Z</dcterms:modified>
</cp:coreProperties>
</file>